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diagrams/layout1.xml" ContentType="application/vnd.openxmlformats-officedocument.drawingml.diagramLayout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vsd" ContentType="application/vnd.visio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Override PartName="/ppt/diagrams/quickStyle1.xml" ContentType="application/vnd.openxmlformats-officedocument.drawingml.diagramStyle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259" r:id="rId2"/>
    <p:sldId id="294" r:id="rId3"/>
    <p:sldId id="290" r:id="rId4"/>
    <p:sldId id="292" r:id="rId5"/>
    <p:sldId id="291" r:id="rId6"/>
    <p:sldId id="261" r:id="rId7"/>
    <p:sldId id="293" r:id="rId8"/>
    <p:sldId id="295" r:id="rId9"/>
    <p:sldId id="296" r:id="rId10"/>
    <p:sldId id="272" r:id="rId11"/>
    <p:sldId id="299" r:id="rId12"/>
    <p:sldId id="270" r:id="rId13"/>
    <p:sldId id="297" r:id="rId14"/>
    <p:sldId id="298" r:id="rId15"/>
    <p:sldId id="300" r:id="rId16"/>
    <p:sldId id="271" r:id="rId17"/>
    <p:sldId id="273" r:id="rId18"/>
    <p:sldId id="275" r:id="rId19"/>
    <p:sldId id="314" r:id="rId20"/>
    <p:sldId id="317" r:id="rId21"/>
    <p:sldId id="318" r:id="rId22"/>
    <p:sldId id="325" r:id="rId23"/>
    <p:sldId id="320" r:id="rId24"/>
    <p:sldId id="321" r:id="rId25"/>
    <p:sldId id="322" r:id="rId26"/>
    <p:sldId id="323" r:id="rId27"/>
    <p:sldId id="324" r:id="rId28"/>
    <p:sldId id="326" r:id="rId29"/>
    <p:sldId id="277" r:id="rId30"/>
    <p:sldId id="328" r:id="rId31"/>
    <p:sldId id="278" r:id="rId32"/>
    <p:sldId id="279" r:id="rId33"/>
    <p:sldId id="329" r:id="rId34"/>
    <p:sldId id="286" r:id="rId35"/>
    <p:sldId id="330" r:id="rId36"/>
    <p:sldId id="289" r:id="rId37"/>
  </p:sldIdLst>
  <p:sldSz cx="9144000" cy="6858000" type="screen4x3"/>
  <p:notesSz cx="6797675" cy="99266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49" autoAdjust="0"/>
    <p:restoredTop sz="94660"/>
  </p:normalViewPr>
  <p:slideViewPr>
    <p:cSldViewPr>
      <p:cViewPr>
        <p:scale>
          <a:sx n="75" d="100"/>
          <a:sy n="75" d="100"/>
        </p:scale>
        <p:origin x="-1032" y="-6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21E348D-BE8E-4563-93C7-6E03D7ACC60E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</dgm:pt>
    <dgm:pt modelId="{03E4B496-BC21-4EBA-B4EA-BF0C85286913}">
      <dgm:prSet custT="1"/>
      <dgm:spPr>
        <a:noFill/>
        <a:ln>
          <a:solidFill>
            <a:srgbClr val="D14444"/>
          </a:solidFill>
        </a:ln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5000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1" lang="zh-CN" alt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rPr>
            <a:t>开放式基金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5000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1" lang="en-US" altLang="zh-CN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rPr>
            <a:t>TA</a:t>
          </a:r>
          <a:r>
            <a:rPr kumimoji="1" lang="zh-CN" alt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rPr>
            <a:t>业务</a:t>
          </a:r>
          <a:endParaRPr kumimoji="1" lang="en-US" altLang="zh-CN" sz="1400" b="1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87E478B0-AFE2-456C-90A3-0AD36CB9BFCC}" type="parTrans" cxnId="{5876EF32-022B-4E71-823D-C0B14346C3FF}">
      <dgm:prSet/>
      <dgm:spPr/>
      <dgm:t>
        <a:bodyPr/>
        <a:lstStyle/>
        <a:p>
          <a:endParaRPr lang="zh-CN" altLang="en-US" sz="2000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8E5BAA63-F4DF-46DD-B550-0C61DB5063D6}" type="sibTrans" cxnId="{5876EF32-022B-4E71-823D-C0B14346C3FF}">
      <dgm:prSet/>
      <dgm:spPr/>
      <dgm:t>
        <a:bodyPr/>
        <a:lstStyle/>
        <a:p>
          <a:endParaRPr lang="zh-CN" altLang="en-US" sz="2000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2D745A42-3DB6-4CF3-B817-CDEA3EF5C7B5}">
      <dgm:prSet custT="1"/>
      <dgm:spPr>
        <a:noFill/>
        <a:ln>
          <a:solidFill>
            <a:srgbClr val="C00000"/>
          </a:solidFill>
        </a:ln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5000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1" lang="zh-CN" alt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rPr>
            <a:t>账户业务</a:t>
          </a:r>
          <a:endParaRPr kumimoji="1" lang="en-US" altLang="zh-CN" sz="1400" b="1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1DBC25F7-D7A8-4DCD-8C80-E78E106B6184}" type="parTrans" cxnId="{B1CD3050-0411-4445-980C-83C19337475C}">
      <dgm:prSet/>
      <dgm:spPr>
        <a:noFill/>
        <a:ln>
          <a:solidFill>
            <a:srgbClr val="E1042D"/>
          </a:solidFill>
        </a:ln>
      </dgm:spPr>
      <dgm:t>
        <a:bodyPr/>
        <a:lstStyle/>
        <a:p>
          <a:endParaRPr lang="zh-CN" altLang="en-US" sz="2000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FAF7BB58-0505-483D-AC42-91DEE8773793}" type="sibTrans" cxnId="{B1CD3050-0411-4445-980C-83C19337475C}">
      <dgm:prSet/>
      <dgm:spPr/>
      <dgm:t>
        <a:bodyPr/>
        <a:lstStyle/>
        <a:p>
          <a:endParaRPr lang="zh-CN" altLang="en-US" sz="2000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F8455A78-70CE-4D43-A7A4-8C13CB434BCC}">
      <dgm:prSet custT="1"/>
      <dgm:spPr>
        <a:noFill/>
        <a:ln>
          <a:solidFill>
            <a:srgbClr val="D14444"/>
          </a:solidFill>
        </a:ln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5000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1" lang="zh-CN" alt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rPr>
            <a:t>开户</a:t>
          </a:r>
          <a:endParaRPr kumimoji="1" lang="en-US" altLang="zh-CN" sz="1400" b="1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0A0EBE05-8C41-402D-86D8-C576C40F3B0C}" type="parTrans" cxnId="{F887D308-D97E-42D3-88E3-662B4AC42D99}">
      <dgm:prSet/>
      <dgm:spPr>
        <a:ln>
          <a:solidFill>
            <a:srgbClr val="E1042D"/>
          </a:solidFill>
        </a:ln>
      </dgm:spPr>
      <dgm:t>
        <a:bodyPr/>
        <a:lstStyle/>
        <a:p>
          <a:endParaRPr lang="zh-CN" altLang="en-US" sz="2000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110A5F45-C5CB-47C5-A5DF-B530A366483A}" type="sibTrans" cxnId="{F887D308-D97E-42D3-88E3-662B4AC42D99}">
      <dgm:prSet/>
      <dgm:spPr/>
      <dgm:t>
        <a:bodyPr/>
        <a:lstStyle/>
        <a:p>
          <a:endParaRPr lang="zh-CN" altLang="en-US" sz="2000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A8CE1721-09A8-480E-A0D3-6B6D53D77AA5}">
      <dgm:prSet custT="1"/>
      <dgm:spPr>
        <a:noFill/>
        <a:ln>
          <a:solidFill>
            <a:srgbClr val="D14444"/>
          </a:solidFill>
        </a:ln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5000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1" lang="zh-CN" alt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rPr>
            <a:t>登记、变更交易账号、取消登记</a:t>
          </a:r>
          <a:endParaRPr kumimoji="1" lang="en-US" altLang="zh-CN" sz="1400" b="1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3F4285C6-BA5D-4C75-9399-DD218677ADF5}" type="parTrans" cxnId="{442F06B4-AC8F-4AE7-8D94-9587BE851980}">
      <dgm:prSet/>
      <dgm:spPr>
        <a:ln>
          <a:solidFill>
            <a:srgbClr val="E1042D"/>
          </a:solidFill>
        </a:ln>
      </dgm:spPr>
      <dgm:t>
        <a:bodyPr/>
        <a:lstStyle/>
        <a:p>
          <a:endParaRPr lang="zh-CN" altLang="en-US" sz="2000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8C4ABFB2-F18A-4022-8020-3D412A5AE7DF}" type="sibTrans" cxnId="{442F06B4-AC8F-4AE7-8D94-9587BE851980}">
      <dgm:prSet/>
      <dgm:spPr/>
      <dgm:t>
        <a:bodyPr/>
        <a:lstStyle/>
        <a:p>
          <a:endParaRPr lang="zh-CN" altLang="en-US" sz="2000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D4B5D341-CFE3-4A19-AD45-4929130B38B1}">
      <dgm:prSet custT="1"/>
      <dgm:spPr>
        <a:noFill/>
        <a:ln>
          <a:solidFill>
            <a:srgbClr val="D14444"/>
          </a:solidFill>
        </a:ln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5000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1" lang="zh-CN" alt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rPr>
            <a:t>资料变更</a:t>
          </a:r>
          <a:endParaRPr kumimoji="1" lang="en-US" altLang="zh-CN" sz="1400" b="1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9F7FCBD9-376B-47E3-8E1B-C168378B2B5F}" type="parTrans" cxnId="{2C2681CC-7318-4D90-A687-860FAF61FD78}">
      <dgm:prSet/>
      <dgm:spPr>
        <a:ln>
          <a:solidFill>
            <a:srgbClr val="E1042D"/>
          </a:solidFill>
        </a:ln>
      </dgm:spPr>
      <dgm:t>
        <a:bodyPr/>
        <a:lstStyle/>
        <a:p>
          <a:endParaRPr lang="zh-CN" altLang="en-US" sz="2000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AA24EE21-3D81-4BBF-BA1C-CDBB7AA99592}" type="sibTrans" cxnId="{2C2681CC-7318-4D90-A687-860FAF61FD78}">
      <dgm:prSet/>
      <dgm:spPr/>
      <dgm:t>
        <a:bodyPr/>
        <a:lstStyle/>
        <a:p>
          <a:endParaRPr lang="zh-CN" altLang="en-US" sz="2000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7ED690C5-9EDC-4045-A518-5D7D7F1D6FF2}">
      <dgm:prSet custT="1"/>
      <dgm:spPr>
        <a:noFill/>
        <a:ln>
          <a:solidFill>
            <a:srgbClr val="D14444"/>
          </a:solidFill>
        </a:ln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5000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1" lang="zh-CN" alt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rPr>
            <a:t>销户</a:t>
          </a:r>
        </a:p>
      </dgm:t>
    </dgm:pt>
    <dgm:pt modelId="{ECDCCC6C-8219-4ABA-B2D7-3C5C42B6A826}" type="parTrans" cxnId="{65EE321F-67AF-4C44-9781-C39D802D16AC}">
      <dgm:prSet/>
      <dgm:spPr>
        <a:ln>
          <a:solidFill>
            <a:srgbClr val="E1042D"/>
          </a:solidFill>
        </a:ln>
      </dgm:spPr>
      <dgm:t>
        <a:bodyPr/>
        <a:lstStyle/>
        <a:p>
          <a:endParaRPr lang="zh-CN" altLang="en-US" sz="2000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0156E28B-0394-45BA-ABB4-6790608C201F}" type="sibTrans" cxnId="{65EE321F-67AF-4C44-9781-C39D802D16AC}">
      <dgm:prSet/>
      <dgm:spPr/>
      <dgm:t>
        <a:bodyPr/>
        <a:lstStyle/>
        <a:p>
          <a:endParaRPr lang="zh-CN" altLang="en-US" sz="2000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37E58FC3-262F-41B1-9B6B-39DA524B1C9A}">
      <dgm:prSet custT="1"/>
      <dgm:spPr>
        <a:noFill/>
        <a:ln>
          <a:solidFill>
            <a:srgbClr val="D14444"/>
          </a:solidFill>
        </a:ln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5000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1" lang="zh-CN" alt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rPr>
            <a:t>登记业务</a:t>
          </a:r>
          <a:endParaRPr kumimoji="1" lang="en-US" altLang="zh-CN" sz="1400" b="1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77B63E54-7DEE-444A-ADC8-CE2C5C074503}" type="parTrans" cxnId="{04041470-706C-4CBA-8E3B-32AA04C3BB7F}">
      <dgm:prSet/>
      <dgm:spPr>
        <a:ln>
          <a:solidFill>
            <a:srgbClr val="E1042D"/>
          </a:solidFill>
        </a:ln>
      </dgm:spPr>
      <dgm:t>
        <a:bodyPr/>
        <a:lstStyle/>
        <a:p>
          <a:endParaRPr lang="zh-CN" altLang="en-US" sz="2000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76115132-16A6-4B0C-84E9-732A2152DB67}" type="sibTrans" cxnId="{04041470-706C-4CBA-8E3B-32AA04C3BB7F}">
      <dgm:prSet/>
      <dgm:spPr/>
      <dgm:t>
        <a:bodyPr/>
        <a:lstStyle/>
        <a:p>
          <a:endParaRPr lang="zh-CN" altLang="en-US" sz="2000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B820AE8E-A00C-4B17-B4E6-817C11BA7BCD}">
      <dgm:prSet custT="1"/>
      <dgm:spPr>
        <a:noFill/>
        <a:ln>
          <a:solidFill>
            <a:srgbClr val="D14444"/>
          </a:solidFill>
        </a:ln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5000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1" lang="zh-CN" alt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rPr>
            <a:t>交易类</a:t>
          </a:r>
        </a:p>
      </dgm:t>
    </dgm:pt>
    <dgm:pt modelId="{9904A682-5746-47EC-AFD5-04B7E7F9ABBF}" type="parTrans" cxnId="{10239E46-0EF4-48BD-A962-4E5360ADD31D}">
      <dgm:prSet/>
      <dgm:spPr>
        <a:ln>
          <a:solidFill>
            <a:srgbClr val="E1042D"/>
          </a:solidFill>
        </a:ln>
      </dgm:spPr>
      <dgm:t>
        <a:bodyPr/>
        <a:lstStyle/>
        <a:p>
          <a:endParaRPr lang="zh-CN" altLang="en-US" sz="2000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D3744567-2D53-4E85-B5AF-4CE5793B0479}" type="sibTrans" cxnId="{10239E46-0EF4-48BD-A962-4E5360ADD31D}">
      <dgm:prSet/>
      <dgm:spPr/>
      <dgm:t>
        <a:bodyPr/>
        <a:lstStyle/>
        <a:p>
          <a:endParaRPr lang="zh-CN" altLang="en-US" sz="2000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0F725F1B-4F5D-474B-A9BD-64B13E3EBC49}">
      <dgm:prSet custT="1"/>
      <dgm:spPr>
        <a:noFill/>
        <a:ln>
          <a:solidFill>
            <a:srgbClr val="D14444"/>
          </a:solidFill>
        </a:ln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5000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rPr>
            <a:t>认购</a:t>
          </a:r>
        </a:p>
      </dgm:t>
    </dgm:pt>
    <dgm:pt modelId="{D82D7E7F-FF1B-4415-8C5C-3091D2138069}" type="parTrans" cxnId="{BD514A7D-2787-4189-B5D5-D6F9F2BA307C}">
      <dgm:prSet/>
      <dgm:spPr>
        <a:ln>
          <a:solidFill>
            <a:srgbClr val="E1042D"/>
          </a:solidFill>
        </a:ln>
      </dgm:spPr>
      <dgm:t>
        <a:bodyPr/>
        <a:lstStyle/>
        <a:p>
          <a:endParaRPr lang="zh-CN" altLang="en-US" sz="2000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74DAA8C5-C646-4213-BC08-2B51C108D6A4}" type="sibTrans" cxnId="{BD514A7D-2787-4189-B5D5-D6F9F2BA307C}">
      <dgm:prSet/>
      <dgm:spPr/>
      <dgm:t>
        <a:bodyPr/>
        <a:lstStyle/>
        <a:p>
          <a:endParaRPr lang="zh-CN" altLang="en-US" sz="2000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9A4DEB13-A8D1-44F4-9F0E-A4318861013F}">
      <dgm:prSet custT="1"/>
      <dgm:spPr>
        <a:noFill/>
        <a:ln>
          <a:solidFill>
            <a:srgbClr val="D14444"/>
          </a:solidFill>
        </a:ln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5000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rPr>
            <a:t>申购、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5000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rPr>
            <a:t>定期定额申购</a:t>
          </a:r>
        </a:p>
      </dgm:t>
    </dgm:pt>
    <dgm:pt modelId="{E0BA2550-4F5C-4D6E-AF0A-D5F5520BC78D}" type="parTrans" cxnId="{6EC9A4FF-44F0-4A6C-9B9C-DF7AB7952BB1}">
      <dgm:prSet/>
      <dgm:spPr>
        <a:ln>
          <a:solidFill>
            <a:srgbClr val="E1042D"/>
          </a:solidFill>
        </a:ln>
      </dgm:spPr>
      <dgm:t>
        <a:bodyPr/>
        <a:lstStyle/>
        <a:p>
          <a:endParaRPr lang="zh-CN" altLang="en-US" sz="2000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E8F42CC5-1BBD-4151-9892-0207F8937237}" type="sibTrans" cxnId="{6EC9A4FF-44F0-4A6C-9B9C-DF7AB7952BB1}">
      <dgm:prSet/>
      <dgm:spPr/>
      <dgm:t>
        <a:bodyPr/>
        <a:lstStyle/>
        <a:p>
          <a:endParaRPr lang="zh-CN" altLang="en-US" sz="2000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5CE19E6B-1BD4-4231-83FE-56502377BAC5}">
      <dgm:prSet custT="1"/>
      <dgm:spPr>
        <a:noFill/>
        <a:ln>
          <a:solidFill>
            <a:srgbClr val="D14444"/>
          </a:solidFill>
        </a:ln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5000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rPr>
            <a:t>赎回、定期定额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5000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sz="1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rPr>
            <a:t>赎回、强制赎回</a:t>
          </a:r>
        </a:p>
      </dgm:t>
    </dgm:pt>
    <dgm:pt modelId="{349D3ABB-EA8B-4886-ABD3-FD611745A0D6}" type="parTrans" cxnId="{BA824098-FF68-4D44-8C1C-49D22B2328DA}">
      <dgm:prSet/>
      <dgm:spPr>
        <a:ln>
          <a:solidFill>
            <a:srgbClr val="E1042D"/>
          </a:solidFill>
        </a:ln>
      </dgm:spPr>
      <dgm:t>
        <a:bodyPr/>
        <a:lstStyle/>
        <a:p>
          <a:endParaRPr lang="zh-CN" altLang="en-US" sz="2000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FEE02005-917A-445D-9315-BC244D530A29}" type="sibTrans" cxnId="{BA824098-FF68-4D44-8C1C-49D22B2328DA}">
      <dgm:prSet/>
      <dgm:spPr/>
      <dgm:t>
        <a:bodyPr/>
        <a:lstStyle/>
        <a:p>
          <a:endParaRPr lang="zh-CN" altLang="en-US" sz="2000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C2CBF4E8-AA8B-44D7-AB89-060E32FF1EF0}">
      <dgm:prSet custT="1"/>
      <dgm:spPr>
        <a:noFill/>
        <a:ln>
          <a:solidFill>
            <a:srgbClr val="D14444"/>
          </a:solidFill>
        </a:ln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5000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rPr>
            <a:t>基金转换</a:t>
          </a:r>
        </a:p>
      </dgm:t>
    </dgm:pt>
    <dgm:pt modelId="{0A8C4BF6-5DE4-433E-9316-BD336FF11BE7}" type="parTrans" cxnId="{A557BA71-EC5C-45B1-AA47-A940AB8FB226}">
      <dgm:prSet/>
      <dgm:spPr>
        <a:ln>
          <a:solidFill>
            <a:srgbClr val="E1042D"/>
          </a:solidFill>
        </a:ln>
      </dgm:spPr>
      <dgm:t>
        <a:bodyPr/>
        <a:lstStyle/>
        <a:p>
          <a:endParaRPr lang="zh-CN" altLang="en-US" sz="2000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99FEEC0C-F5A4-423F-808D-0907E2496943}" type="sibTrans" cxnId="{A557BA71-EC5C-45B1-AA47-A940AB8FB226}">
      <dgm:prSet/>
      <dgm:spPr/>
      <dgm:t>
        <a:bodyPr/>
        <a:lstStyle/>
        <a:p>
          <a:endParaRPr lang="zh-CN" altLang="en-US" sz="2000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93A3F837-1C4B-435D-9387-32E330DDD526}">
      <dgm:prSet custT="1"/>
      <dgm:spPr>
        <a:noFill/>
        <a:ln>
          <a:solidFill>
            <a:srgbClr val="D14444"/>
          </a:solidFill>
        </a:ln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5000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1" lang="zh-CN" alt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rPr>
            <a:t>权益分派</a:t>
          </a:r>
          <a:endParaRPr kumimoji="1" lang="en-US" altLang="zh-CN" sz="1400" b="1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9374389B-8E94-42B5-9D35-0BB8CE71678E}" type="parTrans" cxnId="{C0D2CCD8-1ACF-426C-A14A-5E7ADF406E76}">
      <dgm:prSet/>
      <dgm:spPr>
        <a:ln>
          <a:solidFill>
            <a:srgbClr val="E1042D"/>
          </a:solidFill>
        </a:ln>
      </dgm:spPr>
      <dgm:t>
        <a:bodyPr/>
        <a:lstStyle/>
        <a:p>
          <a:endParaRPr lang="zh-CN" altLang="en-US" sz="2000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7E7296FF-E3D9-4AFB-A209-4360A8946EFE}" type="sibTrans" cxnId="{C0D2CCD8-1ACF-426C-A14A-5E7ADF406E76}">
      <dgm:prSet/>
      <dgm:spPr/>
      <dgm:t>
        <a:bodyPr/>
        <a:lstStyle/>
        <a:p>
          <a:endParaRPr lang="zh-CN" altLang="en-US" sz="2000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30349A5D-FC85-47DA-8725-C66384A0C908}">
      <dgm:prSet custT="1"/>
      <dgm:spPr>
        <a:noFill/>
        <a:ln>
          <a:solidFill>
            <a:srgbClr val="D14444"/>
          </a:solidFill>
        </a:ln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5000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1" lang="zh-CN" alt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rPr>
            <a:t>现金分红</a:t>
          </a:r>
        </a:p>
      </dgm:t>
    </dgm:pt>
    <dgm:pt modelId="{7F38DB6D-AE6D-4077-BEB3-B38879D1F111}" type="parTrans" cxnId="{CA7CC70D-5A6A-4945-9BC0-7D350D4B2EAC}">
      <dgm:prSet/>
      <dgm:spPr>
        <a:ln>
          <a:solidFill>
            <a:srgbClr val="E1042D"/>
          </a:solidFill>
        </a:ln>
      </dgm:spPr>
      <dgm:t>
        <a:bodyPr/>
        <a:lstStyle/>
        <a:p>
          <a:endParaRPr lang="zh-CN" altLang="en-US" sz="2000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AAF59305-F823-4BD9-9BEB-E46A48D992FB}" type="sibTrans" cxnId="{CA7CC70D-5A6A-4945-9BC0-7D350D4B2EAC}">
      <dgm:prSet/>
      <dgm:spPr/>
      <dgm:t>
        <a:bodyPr/>
        <a:lstStyle/>
        <a:p>
          <a:endParaRPr lang="zh-CN" altLang="en-US" sz="2000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9BDEA96A-EF8B-4B0E-8341-6F8BDDEE74DC}">
      <dgm:prSet custT="1"/>
      <dgm:spPr>
        <a:noFill/>
        <a:ln>
          <a:solidFill>
            <a:srgbClr val="D14444"/>
          </a:solidFill>
        </a:ln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5000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1" lang="zh-CN" alt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rPr>
            <a:t>红利再投</a:t>
          </a:r>
          <a:endParaRPr kumimoji="1" lang="en-US" altLang="zh-CN" sz="1400" b="1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801D1BD7-9A3B-45A2-B97B-5C0EB58B933C}" type="parTrans" cxnId="{0A296E3C-5698-4CE2-9491-16EB16B3503C}">
      <dgm:prSet/>
      <dgm:spPr>
        <a:ln>
          <a:solidFill>
            <a:srgbClr val="E1042D"/>
          </a:solidFill>
        </a:ln>
      </dgm:spPr>
      <dgm:t>
        <a:bodyPr/>
        <a:lstStyle/>
        <a:p>
          <a:endParaRPr lang="zh-CN" altLang="en-US" sz="2000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5F8BA736-1D63-4914-BE88-3710F5BBEB40}" type="sibTrans" cxnId="{0A296E3C-5698-4CE2-9491-16EB16B3503C}">
      <dgm:prSet/>
      <dgm:spPr/>
      <dgm:t>
        <a:bodyPr/>
        <a:lstStyle/>
        <a:p>
          <a:endParaRPr lang="zh-CN" altLang="en-US" sz="2000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C7938CE5-5D5C-40A4-8EC9-F80C45806CC0}">
      <dgm:prSet custT="1"/>
      <dgm:spPr>
        <a:noFill/>
        <a:ln>
          <a:solidFill>
            <a:srgbClr val="D14444"/>
          </a:solidFill>
        </a:ln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5000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1" lang="zh-CN" alt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rPr>
            <a:t>转托管</a:t>
          </a:r>
        </a:p>
      </dgm:t>
    </dgm:pt>
    <dgm:pt modelId="{D492F6FA-AA78-4D5D-A4BB-0E875E4BF5D4}" type="parTrans" cxnId="{5B563F1F-544A-4E1B-BC14-8FC06B34AC25}">
      <dgm:prSet/>
      <dgm:spPr>
        <a:ln>
          <a:solidFill>
            <a:srgbClr val="E1042D"/>
          </a:solidFill>
        </a:ln>
      </dgm:spPr>
      <dgm:t>
        <a:bodyPr/>
        <a:lstStyle/>
        <a:p>
          <a:endParaRPr lang="zh-CN" altLang="en-US" sz="2000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F6D622A9-4512-4A2C-9CC7-1A3CA37DA3FE}" type="sibTrans" cxnId="{5B563F1F-544A-4E1B-BC14-8FC06B34AC25}">
      <dgm:prSet/>
      <dgm:spPr/>
      <dgm:t>
        <a:bodyPr/>
        <a:lstStyle/>
        <a:p>
          <a:endParaRPr lang="zh-CN" altLang="en-US" sz="2000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2B5354F3-4207-442B-9496-45F4DAA2F72C}">
      <dgm:prSet custT="1"/>
      <dgm:spPr>
        <a:noFill/>
        <a:ln>
          <a:solidFill>
            <a:srgbClr val="D14444"/>
          </a:solidFill>
        </a:ln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5000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1" lang="zh-CN" alt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rPr>
            <a:t>柜台业务</a:t>
          </a:r>
          <a:endParaRPr kumimoji="1" lang="en-US" altLang="zh-CN" sz="1400" b="1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64F9C184-B5B2-44E1-BB63-5516D2A8796F}" type="parTrans" cxnId="{51B2B852-723F-41DD-B36D-59A8FA48B752}">
      <dgm:prSet/>
      <dgm:spPr>
        <a:ln>
          <a:solidFill>
            <a:srgbClr val="E1042D"/>
          </a:solidFill>
        </a:ln>
      </dgm:spPr>
      <dgm:t>
        <a:bodyPr/>
        <a:lstStyle/>
        <a:p>
          <a:endParaRPr lang="zh-CN" altLang="en-US" sz="2000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F70049AD-5CDB-491C-94DF-6F30209DDBDB}" type="sibTrans" cxnId="{51B2B852-723F-41DD-B36D-59A8FA48B752}">
      <dgm:prSet/>
      <dgm:spPr/>
      <dgm:t>
        <a:bodyPr/>
        <a:lstStyle/>
        <a:p>
          <a:endParaRPr lang="zh-CN" altLang="en-US" sz="2000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70EC4031-0C38-4C7C-BE10-3F33F92B5B10}">
      <dgm:prSet custT="1"/>
      <dgm:spPr>
        <a:noFill/>
        <a:ln>
          <a:solidFill>
            <a:srgbClr val="D14444"/>
          </a:solidFill>
        </a:ln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5000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1" lang="zh-CN" alt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rPr>
            <a:t>非交易过户</a:t>
          </a:r>
          <a:endParaRPr kumimoji="1" lang="en-US" altLang="zh-CN" sz="1400" b="1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D32EC27F-5B4B-4716-9F7A-C2D0D1D30AF2}" type="parTrans" cxnId="{B18C5C51-A5A6-4E88-A690-F44242B1081F}">
      <dgm:prSet/>
      <dgm:spPr>
        <a:ln>
          <a:solidFill>
            <a:srgbClr val="E1042D"/>
          </a:solidFill>
        </a:ln>
      </dgm:spPr>
      <dgm:t>
        <a:bodyPr/>
        <a:lstStyle/>
        <a:p>
          <a:endParaRPr lang="zh-CN" altLang="en-US" sz="2000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DACAC773-7BA8-493F-82D7-E8867CBB13FD}" type="sibTrans" cxnId="{B18C5C51-A5A6-4E88-A690-F44242B1081F}">
      <dgm:prSet/>
      <dgm:spPr/>
      <dgm:t>
        <a:bodyPr/>
        <a:lstStyle/>
        <a:p>
          <a:endParaRPr lang="zh-CN" altLang="en-US" sz="2000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E0D01269-C8B2-45DD-919F-D0FE1A9D0743}">
      <dgm:prSet custT="1"/>
      <dgm:spPr>
        <a:noFill/>
        <a:ln>
          <a:solidFill>
            <a:srgbClr val="D14444"/>
          </a:solidFill>
        </a:ln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5000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1" lang="zh-CN" alt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rPr>
            <a:t>冻结</a:t>
          </a:r>
          <a:r>
            <a:rPr kumimoji="1" lang="en-US" altLang="zh-CN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rPr>
            <a:t>/</a:t>
          </a:r>
          <a:r>
            <a:rPr kumimoji="1" lang="zh-CN" alt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rPr>
            <a:t>解冻</a:t>
          </a:r>
          <a:endParaRPr kumimoji="1" lang="en-US" altLang="zh-CN" sz="1400" b="1" i="0" u="none" strike="noStrike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933B59EC-4B0F-468E-8C9D-6439D5ACD652}" type="parTrans" cxnId="{7EC65CBD-641C-4A93-931E-B5A7A6A5BE2B}">
      <dgm:prSet/>
      <dgm:spPr>
        <a:ln>
          <a:solidFill>
            <a:srgbClr val="E1042D"/>
          </a:solidFill>
        </a:ln>
      </dgm:spPr>
      <dgm:t>
        <a:bodyPr/>
        <a:lstStyle/>
        <a:p>
          <a:endParaRPr lang="zh-CN" altLang="en-US" sz="2000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7A4D014B-24B5-4410-8749-0EDF097DCAC4}" type="sibTrans" cxnId="{7EC65CBD-641C-4A93-931E-B5A7A6A5BE2B}">
      <dgm:prSet/>
      <dgm:spPr/>
      <dgm:t>
        <a:bodyPr/>
        <a:lstStyle/>
        <a:p>
          <a:endParaRPr lang="zh-CN" altLang="en-US" sz="2000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AC35C23D-C80F-47C0-96B8-326C67F4FF8E}">
      <dgm:prSet custT="1"/>
      <dgm:spPr>
        <a:noFill/>
        <a:ln>
          <a:solidFill>
            <a:srgbClr val="D14444"/>
          </a:solidFill>
        </a:ln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5000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1" lang="zh-CN" alt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rPr>
            <a:t>资金结算</a:t>
          </a:r>
        </a:p>
      </dgm:t>
    </dgm:pt>
    <dgm:pt modelId="{870E869F-A515-4DDA-85F6-7F72CF8FFA44}" type="parTrans" cxnId="{F46B1B4F-FDD6-4097-BE51-ADC502EEFA9F}">
      <dgm:prSet/>
      <dgm:spPr>
        <a:ln>
          <a:solidFill>
            <a:srgbClr val="E1042D"/>
          </a:solidFill>
        </a:ln>
      </dgm:spPr>
      <dgm:t>
        <a:bodyPr/>
        <a:lstStyle/>
        <a:p>
          <a:endParaRPr lang="zh-CN" altLang="en-US" sz="2000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007698A4-A3C4-42DB-BBE5-6DB14D3A9B05}" type="sibTrans" cxnId="{F46B1B4F-FDD6-4097-BE51-ADC502EEFA9F}">
      <dgm:prSet/>
      <dgm:spPr/>
      <dgm:t>
        <a:bodyPr/>
        <a:lstStyle/>
        <a:p>
          <a:endParaRPr lang="zh-CN" altLang="en-US" sz="2000">
            <a:solidFill>
              <a:schemeClr val="tx1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</dgm:t>
    </dgm:pt>
    <dgm:pt modelId="{4C9CAFED-1CF6-4272-B9E1-130849BF1924}" type="pres">
      <dgm:prSet presAssocID="{321E348D-BE8E-4563-93C7-6E03D7ACC60E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DF0650B4-8310-4379-B867-C2C0A36C4E72}" type="pres">
      <dgm:prSet presAssocID="{03E4B496-BC21-4EBA-B4EA-BF0C85286913}" presName="hierRoot1" presStyleCnt="0">
        <dgm:presLayoutVars>
          <dgm:hierBranch/>
        </dgm:presLayoutVars>
      </dgm:prSet>
      <dgm:spPr/>
    </dgm:pt>
    <dgm:pt modelId="{328992A1-C842-4085-B232-2515F9AB0766}" type="pres">
      <dgm:prSet presAssocID="{03E4B496-BC21-4EBA-B4EA-BF0C85286913}" presName="rootComposite1" presStyleCnt="0"/>
      <dgm:spPr/>
    </dgm:pt>
    <dgm:pt modelId="{B03E2FA4-8D0E-4D15-8260-96F75EF334AA}" type="pres">
      <dgm:prSet presAssocID="{03E4B496-BC21-4EBA-B4EA-BF0C85286913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A31884BA-B1F0-48B4-8AE7-99E1708E586B}" type="pres">
      <dgm:prSet presAssocID="{03E4B496-BC21-4EBA-B4EA-BF0C85286913}" presName="rootConnector1" presStyleLbl="node1" presStyleIdx="0" presStyleCnt="0"/>
      <dgm:spPr/>
      <dgm:t>
        <a:bodyPr/>
        <a:lstStyle/>
        <a:p>
          <a:endParaRPr lang="zh-CN" altLang="en-US"/>
        </a:p>
      </dgm:t>
    </dgm:pt>
    <dgm:pt modelId="{F2B572A5-3EB6-471C-87FC-52796FE6ADB0}" type="pres">
      <dgm:prSet presAssocID="{03E4B496-BC21-4EBA-B4EA-BF0C85286913}" presName="hierChild2" presStyleCnt="0"/>
      <dgm:spPr/>
    </dgm:pt>
    <dgm:pt modelId="{ED9BEDD5-C427-4968-AACF-668D48B6F83E}" type="pres">
      <dgm:prSet presAssocID="{1DBC25F7-D7A8-4DCD-8C80-E78E106B6184}" presName="Name35" presStyleLbl="parChTrans1D2" presStyleIdx="0" presStyleCnt="3"/>
      <dgm:spPr/>
      <dgm:t>
        <a:bodyPr/>
        <a:lstStyle/>
        <a:p>
          <a:endParaRPr lang="zh-CN" altLang="en-US"/>
        </a:p>
      </dgm:t>
    </dgm:pt>
    <dgm:pt modelId="{13BE0015-0664-4B19-9025-82C997196ED5}" type="pres">
      <dgm:prSet presAssocID="{2D745A42-3DB6-4CF3-B817-CDEA3EF5C7B5}" presName="hierRoot2" presStyleCnt="0">
        <dgm:presLayoutVars>
          <dgm:hierBranch val="l"/>
        </dgm:presLayoutVars>
      </dgm:prSet>
      <dgm:spPr/>
    </dgm:pt>
    <dgm:pt modelId="{89FAA3FB-BD80-4441-8A43-B2FF1C1A55DE}" type="pres">
      <dgm:prSet presAssocID="{2D745A42-3DB6-4CF3-B817-CDEA3EF5C7B5}" presName="rootComposite" presStyleCnt="0"/>
      <dgm:spPr/>
    </dgm:pt>
    <dgm:pt modelId="{CEB768CD-580B-4EAE-A925-D6918A86D328}" type="pres">
      <dgm:prSet presAssocID="{2D745A42-3DB6-4CF3-B817-CDEA3EF5C7B5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DFC2753A-50B7-41C4-84CF-BE15338E260C}" type="pres">
      <dgm:prSet presAssocID="{2D745A42-3DB6-4CF3-B817-CDEA3EF5C7B5}" presName="rootConnector" presStyleLbl="node2" presStyleIdx="0" presStyleCnt="3"/>
      <dgm:spPr/>
      <dgm:t>
        <a:bodyPr/>
        <a:lstStyle/>
        <a:p>
          <a:endParaRPr lang="zh-CN" altLang="en-US"/>
        </a:p>
      </dgm:t>
    </dgm:pt>
    <dgm:pt modelId="{A3849095-C510-4E14-8242-51D6A00F1B57}" type="pres">
      <dgm:prSet presAssocID="{2D745A42-3DB6-4CF3-B817-CDEA3EF5C7B5}" presName="hierChild4" presStyleCnt="0"/>
      <dgm:spPr/>
    </dgm:pt>
    <dgm:pt modelId="{14DFEEB8-C4CB-457B-8E43-2FB64CCBC07C}" type="pres">
      <dgm:prSet presAssocID="{0A0EBE05-8C41-402D-86D8-C576C40F3B0C}" presName="Name50" presStyleLbl="parChTrans1D3" presStyleIdx="0" presStyleCnt="8"/>
      <dgm:spPr/>
      <dgm:t>
        <a:bodyPr/>
        <a:lstStyle/>
        <a:p>
          <a:endParaRPr lang="zh-CN" altLang="en-US"/>
        </a:p>
      </dgm:t>
    </dgm:pt>
    <dgm:pt modelId="{A517401A-320D-4143-B494-808179C869B9}" type="pres">
      <dgm:prSet presAssocID="{F8455A78-70CE-4D43-A7A4-8C13CB434BCC}" presName="hierRoot2" presStyleCnt="0">
        <dgm:presLayoutVars>
          <dgm:hierBranch val="r"/>
        </dgm:presLayoutVars>
      </dgm:prSet>
      <dgm:spPr/>
    </dgm:pt>
    <dgm:pt modelId="{87B7F0CB-69E2-4B7A-B684-B72A8641A54C}" type="pres">
      <dgm:prSet presAssocID="{F8455A78-70CE-4D43-A7A4-8C13CB434BCC}" presName="rootComposite" presStyleCnt="0"/>
      <dgm:spPr/>
    </dgm:pt>
    <dgm:pt modelId="{2EC2BB58-4A72-424C-B48F-96B23E7F9A44}" type="pres">
      <dgm:prSet presAssocID="{F8455A78-70CE-4D43-A7A4-8C13CB434BCC}" presName="rootText" presStyleLbl="node3" presStyleIdx="0" presStyleCnt="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DA9769A2-AFAA-4536-A017-7907B70598D8}" type="pres">
      <dgm:prSet presAssocID="{F8455A78-70CE-4D43-A7A4-8C13CB434BCC}" presName="rootConnector" presStyleLbl="node3" presStyleIdx="0" presStyleCnt="8"/>
      <dgm:spPr/>
      <dgm:t>
        <a:bodyPr/>
        <a:lstStyle/>
        <a:p>
          <a:endParaRPr lang="zh-CN" altLang="en-US"/>
        </a:p>
      </dgm:t>
    </dgm:pt>
    <dgm:pt modelId="{32C5A16E-E42B-43B1-BA1D-9A309337BB0C}" type="pres">
      <dgm:prSet presAssocID="{F8455A78-70CE-4D43-A7A4-8C13CB434BCC}" presName="hierChild4" presStyleCnt="0"/>
      <dgm:spPr/>
    </dgm:pt>
    <dgm:pt modelId="{1B4BA810-DFDB-4C48-9D22-5D0882AF5A0A}" type="pres">
      <dgm:prSet presAssocID="{F8455A78-70CE-4D43-A7A4-8C13CB434BCC}" presName="hierChild5" presStyleCnt="0"/>
      <dgm:spPr/>
    </dgm:pt>
    <dgm:pt modelId="{B2BC1F12-67F7-4B4B-88ED-3C406FC332E5}" type="pres">
      <dgm:prSet presAssocID="{3F4285C6-BA5D-4C75-9399-DD218677ADF5}" presName="Name50" presStyleLbl="parChTrans1D3" presStyleIdx="1" presStyleCnt="8"/>
      <dgm:spPr/>
      <dgm:t>
        <a:bodyPr/>
        <a:lstStyle/>
        <a:p>
          <a:endParaRPr lang="zh-CN" altLang="en-US"/>
        </a:p>
      </dgm:t>
    </dgm:pt>
    <dgm:pt modelId="{E15055E8-F016-4A5C-B657-DB34BB8ACCCF}" type="pres">
      <dgm:prSet presAssocID="{A8CE1721-09A8-480E-A0D3-6B6D53D77AA5}" presName="hierRoot2" presStyleCnt="0">
        <dgm:presLayoutVars>
          <dgm:hierBranch val="r"/>
        </dgm:presLayoutVars>
      </dgm:prSet>
      <dgm:spPr/>
    </dgm:pt>
    <dgm:pt modelId="{FAEEEEF8-6122-405E-B19C-D1D6484E3215}" type="pres">
      <dgm:prSet presAssocID="{A8CE1721-09A8-480E-A0D3-6B6D53D77AA5}" presName="rootComposite" presStyleCnt="0"/>
      <dgm:spPr/>
    </dgm:pt>
    <dgm:pt modelId="{9E236601-F0E3-47E1-B120-4105DF6A2DBA}" type="pres">
      <dgm:prSet presAssocID="{A8CE1721-09A8-480E-A0D3-6B6D53D77AA5}" presName="rootText" presStyleLbl="node3" presStyleIdx="1" presStyleCnt="8" custLinFactNeighborY="44424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40CD22F3-0249-4F28-8DC4-A9294DBEE4A3}" type="pres">
      <dgm:prSet presAssocID="{A8CE1721-09A8-480E-A0D3-6B6D53D77AA5}" presName="rootConnector" presStyleLbl="node3" presStyleIdx="1" presStyleCnt="8"/>
      <dgm:spPr/>
      <dgm:t>
        <a:bodyPr/>
        <a:lstStyle/>
        <a:p>
          <a:endParaRPr lang="zh-CN" altLang="en-US"/>
        </a:p>
      </dgm:t>
    </dgm:pt>
    <dgm:pt modelId="{A4230D35-D180-4C4A-9622-35DFDD8AEA68}" type="pres">
      <dgm:prSet presAssocID="{A8CE1721-09A8-480E-A0D3-6B6D53D77AA5}" presName="hierChild4" presStyleCnt="0"/>
      <dgm:spPr/>
    </dgm:pt>
    <dgm:pt modelId="{2737A275-35F6-45F1-B23E-547249ECD775}" type="pres">
      <dgm:prSet presAssocID="{A8CE1721-09A8-480E-A0D3-6B6D53D77AA5}" presName="hierChild5" presStyleCnt="0"/>
      <dgm:spPr/>
    </dgm:pt>
    <dgm:pt modelId="{375E9105-694B-4387-A6BB-390A4C0800B5}" type="pres">
      <dgm:prSet presAssocID="{9F7FCBD9-376B-47E3-8E1B-C168378B2B5F}" presName="Name50" presStyleLbl="parChTrans1D3" presStyleIdx="2" presStyleCnt="8"/>
      <dgm:spPr/>
      <dgm:t>
        <a:bodyPr/>
        <a:lstStyle/>
        <a:p>
          <a:endParaRPr lang="zh-CN" altLang="en-US"/>
        </a:p>
      </dgm:t>
    </dgm:pt>
    <dgm:pt modelId="{21C4FFB5-F6CC-4627-B12A-52694EB71643}" type="pres">
      <dgm:prSet presAssocID="{D4B5D341-CFE3-4A19-AD45-4929130B38B1}" presName="hierRoot2" presStyleCnt="0">
        <dgm:presLayoutVars>
          <dgm:hierBranch val="r"/>
        </dgm:presLayoutVars>
      </dgm:prSet>
      <dgm:spPr/>
    </dgm:pt>
    <dgm:pt modelId="{72099F2C-6DAB-4442-8A7B-9205BB4285A2}" type="pres">
      <dgm:prSet presAssocID="{D4B5D341-CFE3-4A19-AD45-4929130B38B1}" presName="rootComposite" presStyleCnt="0"/>
      <dgm:spPr/>
    </dgm:pt>
    <dgm:pt modelId="{0CDBFDB8-AA85-4E43-B497-B861FC9ACE66}" type="pres">
      <dgm:prSet presAssocID="{D4B5D341-CFE3-4A19-AD45-4929130B38B1}" presName="rootText" presStyleLbl="node3" presStyleIdx="2" presStyleCnt="8" custLinFactNeighborY="92365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4097579C-C8DE-4CA1-B8EC-2E6599119A48}" type="pres">
      <dgm:prSet presAssocID="{D4B5D341-CFE3-4A19-AD45-4929130B38B1}" presName="rootConnector" presStyleLbl="node3" presStyleIdx="2" presStyleCnt="8"/>
      <dgm:spPr/>
      <dgm:t>
        <a:bodyPr/>
        <a:lstStyle/>
        <a:p>
          <a:endParaRPr lang="zh-CN" altLang="en-US"/>
        </a:p>
      </dgm:t>
    </dgm:pt>
    <dgm:pt modelId="{9DED64C8-FC2F-4287-AEE7-31A70CA19B80}" type="pres">
      <dgm:prSet presAssocID="{D4B5D341-CFE3-4A19-AD45-4929130B38B1}" presName="hierChild4" presStyleCnt="0"/>
      <dgm:spPr/>
    </dgm:pt>
    <dgm:pt modelId="{926C67E2-0FF0-4DA7-A1DE-303FEA8CBA37}" type="pres">
      <dgm:prSet presAssocID="{D4B5D341-CFE3-4A19-AD45-4929130B38B1}" presName="hierChild5" presStyleCnt="0"/>
      <dgm:spPr/>
    </dgm:pt>
    <dgm:pt modelId="{054F0B30-2AB3-4150-B0EB-8E53EF20D780}" type="pres">
      <dgm:prSet presAssocID="{ECDCCC6C-8219-4ABA-B2D7-3C5C42B6A826}" presName="Name50" presStyleLbl="parChTrans1D3" presStyleIdx="3" presStyleCnt="8"/>
      <dgm:spPr/>
      <dgm:t>
        <a:bodyPr/>
        <a:lstStyle/>
        <a:p>
          <a:endParaRPr lang="zh-CN" altLang="en-US"/>
        </a:p>
      </dgm:t>
    </dgm:pt>
    <dgm:pt modelId="{957901E8-3EDC-4555-B971-5C12F3375402}" type="pres">
      <dgm:prSet presAssocID="{7ED690C5-9EDC-4045-A518-5D7D7F1D6FF2}" presName="hierRoot2" presStyleCnt="0">
        <dgm:presLayoutVars>
          <dgm:hierBranch val="l"/>
        </dgm:presLayoutVars>
      </dgm:prSet>
      <dgm:spPr/>
    </dgm:pt>
    <dgm:pt modelId="{A5E36D6A-F59F-4708-BEAC-9862C88EEAB1}" type="pres">
      <dgm:prSet presAssocID="{7ED690C5-9EDC-4045-A518-5D7D7F1D6FF2}" presName="rootComposite" presStyleCnt="0"/>
      <dgm:spPr/>
    </dgm:pt>
    <dgm:pt modelId="{BEDB1340-3A08-41BA-8EFD-A7D1E852124F}" type="pres">
      <dgm:prSet presAssocID="{7ED690C5-9EDC-4045-A518-5D7D7F1D6FF2}" presName="rootText" presStyleLbl="node3" presStyleIdx="3" presStyleCnt="8" custLinFactY="44406" custLinFactNeighborY="100000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A33BC8E3-C1DD-4DA6-A6E9-F38E92C2151C}" type="pres">
      <dgm:prSet presAssocID="{7ED690C5-9EDC-4045-A518-5D7D7F1D6FF2}" presName="rootConnector" presStyleLbl="node3" presStyleIdx="3" presStyleCnt="8"/>
      <dgm:spPr/>
      <dgm:t>
        <a:bodyPr/>
        <a:lstStyle/>
        <a:p>
          <a:endParaRPr lang="zh-CN" altLang="en-US"/>
        </a:p>
      </dgm:t>
    </dgm:pt>
    <dgm:pt modelId="{B1F4DFA4-2E20-43BC-AF20-01808E5F8E49}" type="pres">
      <dgm:prSet presAssocID="{7ED690C5-9EDC-4045-A518-5D7D7F1D6FF2}" presName="hierChild4" presStyleCnt="0"/>
      <dgm:spPr/>
    </dgm:pt>
    <dgm:pt modelId="{A18B9A73-9CF1-4A28-AA71-BA3E37144C0F}" type="pres">
      <dgm:prSet presAssocID="{7ED690C5-9EDC-4045-A518-5D7D7F1D6FF2}" presName="hierChild5" presStyleCnt="0"/>
      <dgm:spPr/>
    </dgm:pt>
    <dgm:pt modelId="{132C6CB3-FB52-48B8-BDA7-066B33B52D34}" type="pres">
      <dgm:prSet presAssocID="{2D745A42-3DB6-4CF3-B817-CDEA3EF5C7B5}" presName="hierChild5" presStyleCnt="0"/>
      <dgm:spPr/>
    </dgm:pt>
    <dgm:pt modelId="{0D32D73A-7066-4708-9A05-3506FBD20C73}" type="pres">
      <dgm:prSet presAssocID="{77B63E54-7DEE-444A-ADC8-CE2C5C074503}" presName="Name35" presStyleLbl="parChTrans1D2" presStyleIdx="1" presStyleCnt="3"/>
      <dgm:spPr/>
      <dgm:t>
        <a:bodyPr/>
        <a:lstStyle/>
        <a:p>
          <a:endParaRPr lang="zh-CN" altLang="en-US"/>
        </a:p>
      </dgm:t>
    </dgm:pt>
    <dgm:pt modelId="{95CC7EE3-E387-421C-A225-8EC87A0F47F4}" type="pres">
      <dgm:prSet presAssocID="{37E58FC3-262F-41B1-9B6B-39DA524B1C9A}" presName="hierRoot2" presStyleCnt="0">
        <dgm:presLayoutVars>
          <dgm:hierBranch/>
        </dgm:presLayoutVars>
      </dgm:prSet>
      <dgm:spPr/>
    </dgm:pt>
    <dgm:pt modelId="{25B78E6B-D3B5-4558-911A-32DE3F3F169D}" type="pres">
      <dgm:prSet presAssocID="{37E58FC3-262F-41B1-9B6B-39DA524B1C9A}" presName="rootComposite" presStyleCnt="0"/>
      <dgm:spPr/>
    </dgm:pt>
    <dgm:pt modelId="{9A69FFEA-18D3-4A07-83A8-549A3D365322}" type="pres">
      <dgm:prSet presAssocID="{37E58FC3-262F-41B1-9B6B-39DA524B1C9A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524A647A-F18F-446E-9EE0-CF1A37E3A9BD}" type="pres">
      <dgm:prSet presAssocID="{37E58FC3-262F-41B1-9B6B-39DA524B1C9A}" presName="rootConnector" presStyleLbl="node2" presStyleIdx="1" presStyleCnt="3"/>
      <dgm:spPr/>
      <dgm:t>
        <a:bodyPr/>
        <a:lstStyle/>
        <a:p>
          <a:endParaRPr lang="zh-CN" altLang="en-US"/>
        </a:p>
      </dgm:t>
    </dgm:pt>
    <dgm:pt modelId="{117BF705-44DF-4D84-BDA9-6276D60F6B88}" type="pres">
      <dgm:prSet presAssocID="{37E58FC3-262F-41B1-9B6B-39DA524B1C9A}" presName="hierChild4" presStyleCnt="0"/>
      <dgm:spPr/>
    </dgm:pt>
    <dgm:pt modelId="{B2ECBF2E-6778-444D-A89B-D5BFAB3C44CC}" type="pres">
      <dgm:prSet presAssocID="{9904A682-5746-47EC-AFD5-04B7E7F9ABBF}" presName="Name35" presStyleLbl="parChTrans1D3" presStyleIdx="4" presStyleCnt="8"/>
      <dgm:spPr/>
      <dgm:t>
        <a:bodyPr/>
        <a:lstStyle/>
        <a:p>
          <a:endParaRPr lang="zh-CN" altLang="en-US"/>
        </a:p>
      </dgm:t>
    </dgm:pt>
    <dgm:pt modelId="{B2FADCCF-C910-42BB-A8F4-9A0453B3C1F6}" type="pres">
      <dgm:prSet presAssocID="{B820AE8E-A00C-4B17-B4E6-817C11BA7BCD}" presName="hierRoot2" presStyleCnt="0">
        <dgm:presLayoutVars>
          <dgm:hierBranch val="l"/>
        </dgm:presLayoutVars>
      </dgm:prSet>
      <dgm:spPr/>
    </dgm:pt>
    <dgm:pt modelId="{F2CCA8A1-F336-43D2-95DC-0C98A5C7CF26}" type="pres">
      <dgm:prSet presAssocID="{B820AE8E-A00C-4B17-B4E6-817C11BA7BCD}" presName="rootComposite" presStyleCnt="0"/>
      <dgm:spPr/>
    </dgm:pt>
    <dgm:pt modelId="{84C776CE-6D39-4973-97EA-CDC1C4514CFB}" type="pres">
      <dgm:prSet presAssocID="{B820AE8E-A00C-4B17-B4E6-817C11BA7BCD}" presName="rootText" presStyleLbl="node3" presStyleIdx="4" presStyleCnt="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F1951A61-952A-4F20-AA91-A9BFFC43FD57}" type="pres">
      <dgm:prSet presAssocID="{B820AE8E-A00C-4B17-B4E6-817C11BA7BCD}" presName="rootConnector" presStyleLbl="node3" presStyleIdx="4" presStyleCnt="8"/>
      <dgm:spPr/>
      <dgm:t>
        <a:bodyPr/>
        <a:lstStyle/>
        <a:p>
          <a:endParaRPr lang="zh-CN" altLang="en-US"/>
        </a:p>
      </dgm:t>
    </dgm:pt>
    <dgm:pt modelId="{F5EE7AC8-A865-4FB1-B316-E97C2378A064}" type="pres">
      <dgm:prSet presAssocID="{B820AE8E-A00C-4B17-B4E6-817C11BA7BCD}" presName="hierChild4" presStyleCnt="0"/>
      <dgm:spPr/>
    </dgm:pt>
    <dgm:pt modelId="{78B0E671-178F-47C6-A127-D5C6E4D9DDF4}" type="pres">
      <dgm:prSet presAssocID="{D82D7E7F-FF1B-4415-8C5C-3091D2138069}" presName="Name50" presStyleLbl="parChTrans1D4" presStyleIdx="0" presStyleCnt="8"/>
      <dgm:spPr/>
      <dgm:t>
        <a:bodyPr/>
        <a:lstStyle/>
        <a:p>
          <a:endParaRPr lang="zh-CN" altLang="en-US"/>
        </a:p>
      </dgm:t>
    </dgm:pt>
    <dgm:pt modelId="{8ED5EC10-5FFA-40D8-9675-427CA95EC1A4}" type="pres">
      <dgm:prSet presAssocID="{0F725F1B-4F5D-474B-A9BD-64B13E3EBC49}" presName="hierRoot2" presStyleCnt="0">
        <dgm:presLayoutVars>
          <dgm:hierBranch val="r"/>
        </dgm:presLayoutVars>
      </dgm:prSet>
      <dgm:spPr/>
    </dgm:pt>
    <dgm:pt modelId="{DD961545-37C2-41EF-9AE8-E78F4911038D}" type="pres">
      <dgm:prSet presAssocID="{0F725F1B-4F5D-474B-A9BD-64B13E3EBC49}" presName="rootComposite" presStyleCnt="0"/>
      <dgm:spPr/>
    </dgm:pt>
    <dgm:pt modelId="{A44BD313-D3C8-4AD6-9FBC-6FE62036D68C}" type="pres">
      <dgm:prSet presAssocID="{0F725F1B-4F5D-474B-A9BD-64B13E3EBC49}" presName="rootText" presStyleLbl="node4" presStyleIdx="0" presStyleCnt="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C40598F6-F6A4-49E1-A7E4-7F985ED35116}" type="pres">
      <dgm:prSet presAssocID="{0F725F1B-4F5D-474B-A9BD-64B13E3EBC49}" presName="rootConnector" presStyleLbl="node4" presStyleIdx="0" presStyleCnt="8"/>
      <dgm:spPr/>
      <dgm:t>
        <a:bodyPr/>
        <a:lstStyle/>
        <a:p>
          <a:endParaRPr lang="zh-CN" altLang="en-US"/>
        </a:p>
      </dgm:t>
    </dgm:pt>
    <dgm:pt modelId="{327D2E8F-8302-4764-8D02-0F57041F17F5}" type="pres">
      <dgm:prSet presAssocID="{0F725F1B-4F5D-474B-A9BD-64B13E3EBC49}" presName="hierChild4" presStyleCnt="0"/>
      <dgm:spPr/>
    </dgm:pt>
    <dgm:pt modelId="{38BCF6DE-E6FA-4633-8CC3-5726550D33FB}" type="pres">
      <dgm:prSet presAssocID="{0F725F1B-4F5D-474B-A9BD-64B13E3EBC49}" presName="hierChild5" presStyleCnt="0"/>
      <dgm:spPr/>
    </dgm:pt>
    <dgm:pt modelId="{E496A166-FA32-4652-9FAD-3AEBA26C5923}" type="pres">
      <dgm:prSet presAssocID="{E0BA2550-4F5C-4D6E-AF0A-D5F5520BC78D}" presName="Name50" presStyleLbl="parChTrans1D4" presStyleIdx="1" presStyleCnt="8"/>
      <dgm:spPr/>
      <dgm:t>
        <a:bodyPr/>
        <a:lstStyle/>
        <a:p>
          <a:endParaRPr lang="zh-CN" altLang="en-US"/>
        </a:p>
      </dgm:t>
    </dgm:pt>
    <dgm:pt modelId="{A54156AC-39F3-4E2D-94C7-1F53D8726B87}" type="pres">
      <dgm:prSet presAssocID="{9A4DEB13-A8D1-44F4-9F0E-A4318861013F}" presName="hierRoot2" presStyleCnt="0">
        <dgm:presLayoutVars>
          <dgm:hierBranch val="r"/>
        </dgm:presLayoutVars>
      </dgm:prSet>
      <dgm:spPr/>
    </dgm:pt>
    <dgm:pt modelId="{19A2FF4E-7F2B-451D-ABEA-B6799256A098}" type="pres">
      <dgm:prSet presAssocID="{9A4DEB13-A8D1-44F4-9F0E-A4318861013F}" presName="rootComposite" presStyleCnt="0"/>
      <dgm:spPr/>
    </dgm:pt>
    <dgm:pt modelId="{AD4F4791-E0F1-4F0B-BC1C-0F9968454F17}" type="pres">
      <dgm:prSet presAssocID="{9A4DEB13-A8D1-44F4-9F0E-A4318861013F}" presName="rootText" presStyleLbl="node4" presStyleIdx="1" presStyleCnt="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EBD6D0ED-15D1-4864-AEE8-31A2464FDC92}" type="pres">
      <dgm:prSet presAssocID="{9A4DEB13-A8D1-44F4-9F0E-A4318861013F}" presName="rootConnector" presStyleLbl="node4" presStyleIdx="1" presStyleCnt="8"/>
      <dgm:spPr/>
      <dgm:t>
        <a:bodyPr/>
        <a:lstStyle/>
        <a:p>
          <a:endParaRPr lang="zh-CN" altLang="en-US"/>
        </a:p>
      </dgm:t>
    </dgm:pt>
    <dgm:pt modelId="{0CC078B6-ED6D-4258-9B4D-E5BEB70C1579}" type="pres">
      <dgm:prSet presAssocID="{9A4DEB13-A8D1-44F4-9F0E-A4318861013F}" presName="hierChild4" presStyleCnt="0"/>
      <dgm:spPr/>
    </dgm:pt>
    <dgm:pt modelId="{225229CB-49D2-4298-B6B5-A96CE9EB333E}" type="pres">
      <dgm:prSet presAssocID="{9A4DEB13-A8D1-44F4-9F0E-A4318861013F}" presName="hierChild5" presStyleCnt="0"/>
      <dgm:spPr/>
    </dgm:pt>
    <dgm:pt modelId="{3213E212-59CB-4DA6-8075-E877DB95C140}" type="pres">
      <dgm:prSet presAssocID="{349D3ABB-EA8B-4886-ABD3-FD611745A0D6}" presName="Name50" presStyleLbl="parChTrans1D4" presStyleIdx="2" presStyleCnt="8"/>
      <dgm:spPr/>
      <dgm:t>
        <a:bodyPr/>
        <a:lstStyle/>
        <a:p>
          <a:endParaRPr lang="zh-CN" altLang="en-US"/>
        </a:p>
      </dgm:t>
    </dgm:pt>
    <dgm:pt modelId="{34714015-C3B5-4879-B4BE-AD5BC7E7F006}" type="pres">
      <dgm:prSet presAssocID="{5CE19E6B-1BD4-4231-83FE-56502377BAC5}" presName="hierRoot2" presStyleCnt="0">
        <dgm:presLayoutVars>
          <dgm:hierBranch val="r"/>
        </dgm:presLayoutVars>
      </dgm:prSet>
      <dgm:spPr/>
    </dgm:pt>
    <dgm:pt modelId="{75B242CE-62D2-48F4-971C-7C87677A6C3E}" type="pres">
      <dgm:prSet presAssocID="{5CE19E6B-1BD4-4231-83FE-56502377BAC5}" presName="rootComposite" presStyleCnt="0"/>
      <dgm:spPr/>
    </dgm:pt>
    <dgm:pt modelId="{D179B255-6925-44B2-97D3-D877CC8116EE}" type="pres">
      <dgm:prSet presAssocID="{5CE19E6B-1BD4-4231-83FE-56502377BAC5}" presName="rootText" presStyleLbl="node4" presStyleIdx="2" presStyleCnt="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A7144077-A02E-4335-9FB4-D6D918E9DE45}" type="pres">
      <dgm:prSet presAssocID="{5CE19E6B-1BD4-4231-83FE-56502377BAC5}" presName="rootConnector" presStyleLbl="node4" presStyleIdx="2" presStyleCnt="8"/>
      <dgm:spPr/>
      <dgm:t>
        <a:bodyPr/>
        <a:lstStyle/>
        <a:p>
          <a:endParaRPr lang="zh-CN" altLang="en-US"/>
        </a:p>
      </dgm:t>
    </dgm:pt>
    <dgm:pt modelId="{105EE5E2-1D3C-4259-8D51-8FF2988DA629}" type="pres">
      <dgm:prSet presAssocID="{5CE19E6B-1BD4-4231-83FE-56502377BAC5}" presName="hierChild4" presStyleCnt="0"/>
      <dgm:spPr/>
    </dgm:pt>
    <dgm:pt modelId="{8AF796AB-F2E7-4FAB-A382-4C3C75E32668}" type="pres">
      <dgm:prSet presAssocID="{5CE19E6B-1BD4-4231-83FE-56502377BAC5}" presName="hierChild5" presStyleCnt="0"/>
      <dgm:spPr/>
    </dgm:pt>
    <dgm:pt modelId="{101E8C88-664C-429E-BD94-0DD7A7169663}" type="pres">
      <dgm:prSet presAssocID="{0A8C4BF6-5DE4-433E-9316-BD336FF11BE7}" presName="Name50" presStyleLbl="parChTrans1D4" presStyleIdx="3" presStyleCnt="8"/>
      <dgm:spPr/>
      <dgm:t>
        <a:bodyPr/>
        <a:lstStyle/>
        <a:p>
          <a:endParaRPr lang="zh-CN" altLang="en-US"/>
        </a:p>
      </dgm:t>
    </dgm:pt>
    <dgm:pt modelId="{CE49C3A5-EA20-4AC6-B889-3E94159FF715}" type="pres">
      <dgm:prSet presAssocID="{C2CBF4E8-AA8B-44D7-AB89-060E32FF1EF0}" presName="hierRoot2" presStyleCnt="0">
        <dgm:presLayoutVars>
          <dgm:hierBranch val="l"/>
        </dgm:presLayoutVars>
      </dgm:prSet>
      <dgm:spPr/>
    </dgm:pt>
    <dgm:pt modelId="{E9339243-A2C3-4208-8BC5-39CA6E63B1B9}" type="pres">
      <dgm:prSet presAssocID="{C2CBF4E8-AA8B-44D7-AB89-060E32FF1EF0}" presName="rootComposite" presStyleCnt="0"/>
      <dgm:spPr/>
    </dgm:pt>
    <dgm:pt modelId="{65ED26AA-8ED3-41D2-BA3A-4D371AA46B57}" type="pres">
      <dgm:prSet presAssocID="{C2CBF4E8-AA8B-44D7-AB89-060E32FF1EF0}" presName="rootText" presStyleLbl="node4" presStyleIdx="3" presStyleCnt="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FC14EA78-EBE1-49FD-81A5-8E488311AC6E}" type="pres">
      <dgm:prSet presAssocID="{C2CBF4E8-AA8B-44D7-AB89-060E32FF1EF0}" presName="rootConnector" presStyleLbl="node4" presStyleIdx="3" presStyleCnt="8"/>
      <dgm:spPr/>
      <dgm:t>
        <a:bodyPr/>
        <a:lstStyle/>
        <a:p>
          <a:endParaRPr lang="zh-CN" altLang="en-US"/>
        </a:p>
      </dgm:t>
    </dgm:pt>
    <dgm:pt modelId="{6899128D-718C-4945-92AF-663B2A4D8E04}" type="pres">
      <dgm:prSet presAssocID="{C2CBF4E8-AA8B-44D7-AB89-060E32FF1EF0}" presName="hierChild4" presStyleCnt="0"/>
      <dgm:spPr/>
    </dgm:pt>
    <dgm:pt modelId="{C7A47FEB-22EF-4926-A727-E9D82596B3F4}" type="pres">
      <dgm:prSet presAssocID="{C2CBF4E8-AA8B-44D7-AB89-060E32FF1EF0}" presName="hierChild5" presStyleCnt="0"/>
      <dgm:spPr/>
    </dgm:pt>
    <dgm:pt modelId="{CB79D57F-6C47-4F79-A825-448EEA91EE87}" type="pres">
      <dgm:prSet presAssocID="{B820AE8E-A00C-4B17-B4E6-817C11BA7BCD}" presName="hierChild5" presStyleCnt="0"/>
      <dgm:spPr/>
    </dgm:pt>
    <dgm:pt modelId="{C974B949-25CF-4D65-8BBB-4244CF08442E}" type="pres">
      <dgm:prSet presAssocID="{9374389B-8E94-42B5-9D35-0BB8CE71678E}" presName="Name35" presStyleLbl="parChTrans1D3" presStyleIdx="5" presStyleCnt="8"/>
      <dgm:spPr/>
      <dgm:t>
        <a:bodyPr/>
        <a:lstStyle/>
        <a:p>
          <a:endParaRPr lang="zh-CN" altLang="en-US"/>
        </a:p>
      </dgm:t>
    </dgm:pt>
    <dgm:pt modelId="{DD7B104E-AB1B-4FEA-B417-B760F6B9E0B9}" type="pres">
      <dgm:prSet presAssocID="{93A3F837-1C4B-435D-9387-32E330DDD526}" presName="hierRoot2" presStyleCnt="0">
        <dgm:presLayoutVars>
          <dgm:hierBranch val="l"/>
        </dgm:presLayoutVars>
      </dgm:prSet>
      <dgm:spPr/>
    </dgm:pt>
    <dgm:pt modelId="{C5F2D057-D63A-4FC8-8062-A994EAD3FF92}" type="pres">
      <dgm:prSet presAssocID="{93A3F837-1C4B-435D-9387-32E330DDD526}" presName="rootComposite" presStyleCnt="0"/>
      <dgm:spPr/>
    </dgm:pt>
    <dgm:pt modelId="{9F89367B-4007-4672-BDD2-02ACED927BAA}" type="pres">
      <dgm:prSet presAssocID="{93A3F837-1C4B-435D-9387-32E330DDD526}" presName="rootText" presStyleLbl="node3" presStyleIdx="5" presStyleCnt="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9AA4FEC6-BFF6-453A-9EDB-F97A6623D57F}" type="pres">
      <dgm:prSet presAssocID="{93A3F837-1C4B-435D-9387-32E330DDD526}" presName="rootConnector" presStyleLbl="node3" presStyleIdx="5" presStyleCnt="8"/>
      <dgm:spPr/>
      <dgm:t>
        <a:bodyPr/>
        <a:lstStyle/>
        <a:p>
          <a:endParaRPr lang="zh-CN" altLang="en-US"/>
        </a:p>
      </dgm:t>
    </dgm:pt>
    <dgm:pt modelId="{9CD0B1E7-A32C-480B-8BEB-4253D95C5072}" type="pres">
      <dgm:prSet presAssocID="{93A3F837-1C4B-435D-9387-32E330DDD526}" presName="hierChild4" presStyleCnt="0"/>
      <dgm:spPr/>
    </dgm:pt>
    <dgm:pt modelId="{06B4E7D6-1685-4774-A8D3-E82A30673439}" type="pres">
      <dgm:prSet presAssocID="{7F38DB6D-AE6D-4077-BEB3-B38879D1F111}" presName="Name50" presStyleLbl="parChTrans1D4" presStyleIdx="4" presStyleCnt="8"/>
      <dgm:spPr/>
      <dgm:t>
        <a:bodyPr/>
        <a:lstStyle/>
        <a:p>
          <a:endParaRPr lang="zh-CN" altLang="en-US"/>
        </a:p>
      </dgm:t>
    </dgm:pt>
    <dgm:pt modelId="{5B362784-AF1F-4556-B99F-ECE37F881599}" type="pres">
      <dgm:prSet presAssocID="{30349A5D-FC85-47DA-8725-C66384A0C908}" presName="hierRoot2" presStyleCnt="0">
        <dgm:presLayoutVars>
          <dgm:hierBranch val="r"/>
        </dgm:presLayoutVars>
      </dgm:prSet>
      <dgm:spPr/>
    </dgm:pt>
    <dgm:pt modelId="{64FEAAC7-DCC6-4450-95C4-49D39CE2851D}" type="pres">
      <dgm:prSet presAssocID="{30349A5D-FC85-47DA-8725-C66384A0C908}" presName="rootComposite" presStyleCnt="0"/>
      <dgm:spPr/>
    </dgm:pt>
    <dgm:pt modelId="{ECC8357C-C175-406E-A05A-5641FB08A50D}" type="pres">
      <dgm:prSet presAssocID="{30349A5D-FC85-47DA-8725-C66384A0C908}" presName="rootText" presStyleLbl="node4" presStyleIdx="4" presStyleCnt="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B1AEB7C5-984D-4A2F-8B4E-3D9DDA77C53F}" type="pres">
      <dgm:prSet presAssocID="{30349A5D-FC85-47DA-8725-C66384A0C908}" presName="rootConnector" presStyleLbl="node4" presStyleIdx="4" presStyleCnt="8"/>
      <dgm:spPr/>
      <dgm:t>
        <a:bodyPr/>
        <a:lstStyle/>
        <a:p>
          <a:endParaRPr lang="zh-CN" altLang="en-US"/>
        </a:p>
      </dgm:t>
    </dgm:pt>
    <dgm:pt modelId="{F57476DA-C676-4B35-9931-1BB339FBD4A6}" type="pres">
      <dgm:prSet presAssocID="{30349A5D-FC85-47DA-8725-C66384A0C908}" presName="hierChild4" presStyleCnt="0"/>
      <dgm:spPr/>
    </dgm:pt>
    <dgm:pt modelId="{3A8EBD3E-1AD8-4B8B-9780-7ABE8B1F5A23}" type="pres">
      <dgm:prSet presAssocID="{30349A5D-FC85-47DA-8725-C66384A0C908}" presName="hierChild5" presStyleCnt="0"/>
      <dgm:spPr/>
    </dgm:pt>
    <dgm:pt modelId="{AB62B0FD-A095-4AEB-BC93-62B9BC39C09C}" type="pres">
      <dgm:prSet presAssocID="{801D1BD7-9A3B-45A2-B97B-5C0EB58B933C}" presName="Name50" presStyleLbl="parChTrans1D4" presStyleIdx="5" presStyleCnt="8"/>
      <dgm:spPr/>
      <dgm:t>
        <a:bodyPr/>
        <a:lstStyle/>
        <a:p>
          <a:endParaRPr lang="zh-CN" altLang="en-US"/>
        </a:p>
      </dgm:t>
    </dgm:pt>
    <dgm:pt modelId="{8F6A4F2D-C4AE-43B1-A9F2-DF058757BB7D}" type="pres">
      <dgm:prSet presAssocID="{9BDEA96A-EF8B-4B0E-8341-6F8BDDEE74DC}" presName="hierRoot2" presStyleCnt="0">
        <dgm:presLayoutVars>
          <dgm:hierBranch val="r"/>
        </dgm:presLayoutVars>
      </dgm:prSet>
      <dgm:spPr/>
    </dgm:pt>
    <dgm:pt modelId="{44D1E18F-56D3-40EC-82F5-AA4DE3C1B43A}" type="pres">
      <dgm:prSet presAssocID="{9BDEA96A-EF8B-4B0E-8341-6F8BDDEE74DC}" presName="rootComposite" presStyleCnt="0"/>
      <dgm:spPr/>
    </dgm:pt>
    <dgm:pt modelId="{4D1BEAE0-54AB-43FC-BEFF-88B3491A4EA4}" type="pres">
      <dgm:prSet presAssocID="{9BDEA96A-EF8B-4B0E-8341-6F8BDDEE74DC}" presName="rootText" presStyleLbl="node4" presStyleIdx="5" presStyleCnt="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445C93EC-2C52-4931-8AE3-5BD4B48D3378}" type="pres">
      <dgm:prSet presAssocID="{9BDEA96A-EF8B-4B0E-8341-6F8BDDEE74DC}" presName="rootConnector" presStyleLbl="node4" presStyleIdx="5" presStyleCnt="8"/>
      <dgm:spPr/>
      <dgm:t>
        <a:bodyPr/>
        <a:lstStyle/>
        <a:p>
          <a:endParaRPr lang="zh-CN" altLang="en-US"/>
        </a:p>
      </dgm:t>
    </dgm:pt>
    <dgm:pt modelId="{2FB6FA29-2183-4522-AC3C-5D2966A1FBC3}" type="pres">
      <dgm:prSet presAssocID="{9BDEA96A-EF8B-4B0E-8341-6F8BDDEE74DC}" presName="hierChild4" presStyleCnt="0"/>
      <dgm:spPr/>
    </dgm:pt>
    <dgm:pt modelId="{897DA459-034E-4A7E-B4B3-BBCF50B7BFFF}" type="pres">
      <dgm:prSet presAssocID="{9BDEA96A-EF8B-4B0E-8341-6F8BDDEE74DC}" presName="hierChild5" presStyleCnt="0"/>
      <dgm:spPr/>
    </dgm:pt>
    <dgm:pt modelId="{87361FAA-15C9-4356-8143-573FDA57A409}" type="pres">
      <dgm:prSet presAssocID="{93A3F837-1C4B-435D-9387-32E330DDD526}" presName="hierChild5" presStyleCnt="0"/>
      <dgm:spPr/>
    </dgm:pt>
    <dgm:pt modelId="{0DA271F5-0E2C-4075-9D0F-AE5BDB7C9519}" type="pres">
      <dgm:prSet presAssocID="{D492F6FA-AA78-4D5D-A4BB-0E875E4BF5D4}" presName="Name35" presStyleLbl="parChTrans1D3" presStyleIdx="6" presStyleCnt="8"/>
      <dgm:spPr/>
      <dgm:t>
        <a:bodyPr/>
        <a:lstStyle/>
        <a:p>
          <a:endParaRPr lang="zh-CN" altLang="en-US"/>
        </a:p>
      </dgm:t>
    </dgm:pt>
    <dgm:pt modelId="{B1353BB2-465B-4012-805C-C9AAF80E9752}" type="pres">
      <dgm:prSet presAssocID="{C7938CE5-5D5C-40A4-8EC9-F80C45806CC0}" presName="hierRoot2" presStyleCnt="0">
        <dgm:presLayoutVars>
          <dgm:hierBranch val="l"/>
        </dgm:presLayoutVars>
      </dgm:prSet>
      <dgm:spPr/>
    </dgm:pt>
    <dgm:pt modelId="{C85CA3B9-51BC-4C35-9D55-6EFB432042EA}" type="pres">
      <dgm:prSet presAssocID="{C7938CE5-5D5C-40A4-8EC9-F80C45806CC0}" presName="rootComposite" presStyleCnt="0"/>
      <dgm:spPr/>
    </dgm:pt>
    <dgm:pt modelId="{7792B722-8304-4388-8BF4-57E7FB63A01A}" type="pres">
      <dgm:prSet presAssocID="{C7938CE5-5D5C-40A4-8EC9-F80C45806CC0}" presName="rootText" presStyleLbl="node3" presStyleIdx="6" presStyleCnt="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B32FF39E-3B88-4796-AD5C-C73AB2C06511}" type="pres">
      <dgm:prSet presAssocID="{C7938CE5-5D5C-40A4-8EC9-F80C45806CC0}" presName="rootConnector" presStyleLbl="node3" presStyleIdx="6" presStyleCnt="8"/>
      <dgm:spPr/>
      <dgm:t>
        <a:bodyPr/>
        <a:lstStyle/>
        <a:p>
          <a:endParaRPr lang="zh-CN" altLang="en-US"/>
        </a:p>
      </dgm:t>
    </dgm:pt>
    <dgm:pt modelId="{ACABC13E-9C27-4E28-B49B-860585A77B5F}" type="pres">
      <dgm:prSet presAssocID="{C7938CE5-5D5C-40A4-8EC9-F80C45806CC0}" presName="hierChild4" presStyleCnt="0"/>
      <dgm:spPr/>
    </dgm:pt>
    <dgm:pt modelId="{46F82157-F466-402B-AB6A-A4E1DD37EEC8}" type="pres">
      <dgm:prSet presAssocID="{C7938CE5-5D5C-40A4-8EC9-F80C45806CC0}" presName="hierChild5" presStyleCnt="0"/>
      <dgm:spPr/>
    </dgm:pt>
    <dgm:pt modelId="{3877C951-EC4A-4E5F-B63F-61084F1E2C90}" type="pres">
      <dgm:prSet presAssocID="{64F9C184-B5B2-44E1-BB63-5516D2A8796F}" presName="Name35" presStyleLbl="parChTrans1D3" presStyleIdx="7" presStyleCnt="8"/>
      <dgm:spPr/>
      <dgm:t>
        <a:bodyPr/>
        <a:lstStyle/>
        <a:p>
          <a:endParaRPr lang="zh-CN" altLang="en-US"/>
        </a:p>
      </dgm:t>
    </dgm:pt>
    <dgm:pt modelId="{219B60E4-EDCF-40E0-97A3-591185DEEBB3}" type="pres">
      <dgm:prSet presAssocID="{2B5354F3-4207-442B-9496-45F4DAA2F72C}" presName="hierRoot2" presStyleCnt="0">
        <dgm:presLayoutVars>
          <dgm:hierBranch val="l"/>
        </dgm:presLayoutVars>
      </dgm:prSet>
      <dgm:spPr/>
    </dgm:pt>
    <dgm:pt modelId="{82710959-7EBB-4965-9187-DBF2B285EF11}" type="pres">
      <dgm:prSet presAssocID="{2B5354F3-4207-442B-9496-45F4DAA2F72C}" presName="rootComposite" presStyleCnt="0"/>
      <dgm:spPr/>
    </dgm:pt>
    <dgm:pt modelId="{045F4539-155B-4318-91C3-A93374BB7F20}" type="pres">
      <dgm:prSet presAssocID="{2B5354F3-4207-442B-9496-45F4DAA2F72C}" presName="rootText" presStyleLbl="node3" presStyleIdx="7" presStyleCnt="8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60B1252C-E88C-439C-8CEA-C593625B9BD8}" type="pres">
      <dgm:prSet presAssocID="{2B5354F3-4207-442B-9496-45F4DAA2F72C}" presName="rootConnector" presStyleLbl="node3" presStyleIdx="7" presStyleCnt="8"/>
      <dgm:spPr/>
      <dgm:t>
        <a:bodyPr/>
        <a:lstStyle/>
        <a:p>
          <a:endParaRPr lang="zh-CN" altLang="en-US"/>
        </a:p>
      </dgm:t>
    </dgm:pt>
    <dgm:pt modelId="{6212DD24-282C-4EF1-9339-FB79DDB7D4A4}" type="pres">
      <dgm:prSet presAssocID="{2B5354F3-4207-442B-9496-45F4DAA2F72C}" presName="hierChild4" presStyleCnt="0"/>
      <dgm:spPr/>
    </dgm:pt>
    <dgm:pt modelId="{D03583F0-3740-435A-95A5-25EC336BC1CE}" type="pres">
      <dgm:prSet presAssocID="{D32EC27F-5B4B-4716-9F7A-C2D0D1D30AF2}" presName="Name50" presStyleLbl="parChTrans1D4" presStyleIdx="6" presStyleCnt="8"/>
      <dgm:spPr/>
      <dgm:t>
        <a:bodyPr/>
        <a:lstStyle/>
        <a:p>
          <a:endParaRPr lang="zh-CN" altLang="en-US"/>
        </a:p>
      </dgm:t>
    </dgm:pt>
    <dgm:pt modelId="{811D50F0-2E90-4A62-9BA3-07189D045DCC}" type="pres">
      <dgm:prSet presAssocID="{70EC4031-0C38-4C7C-BE10-3F33F92B5B10}" presName="hierRoot2" presStyleCnt="0">
        <dgm:presLayoutVars>
          <dgm:hierBranch val="r"/>
        </dgm:presLayoutVars>
      </dgm:prSet>
      <dgm:spPr/>
    </dgm:pt>
    <dgm:pt modelId="{362F771C-0FFA-4572-8CC4-E80665CCC31C}" type="pres">
      <dgm:prSet presAssocID="{70EC4031-0C38-4C7C-BE10-3F33F92B5B10}" presName="rootComposite" presStyleCnt="0"/>
      <dgm:spPr/>
    </dgm:pt>
    <dgm:pt modelId="{564587F4-E96C-4F10-B07F-B6E568BABC63}" type="pres">
      <dgm:prSet presAssocID="{70EC4031-0C38-4C7C-BE10-3F33F92B5B10}" presName="rootText" presStyleLbl="node4" presStyleIdx="6" presStyleCnt="8" custLinFactY="54299" custLinFactNeighborY="100000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4CD0023A-2179-4D19-9758-2E4155092C03}" type="pres">
      <dgm:prSet presAssocID="{70EC4031-0C38-4C7C-BE10-3F33F92B5B10}" presName="rootConnector" presStyleLbl="node4" presStyleIdx="6" presStyleCnt="8"/>
      <dgm:spPr/>
      <dgm:t>
        <a:bodyPr/>
        <a:lstStyle/>
        <a:p>
          <a:endParaRPr lang="zh-CN" altLang="en-US"/>
        </a:p>
      </dgm:t>
    </dgm:pt>
    <dgm:pt modelId="{0A42E541-FD37-48E8-8644-C5661517175E}" type="pres">
      <dgm:prSet presAssocID="{70EC4031-0C38-4C7C-BE10-3F33F92B5B10}" presName="hierChild4" presStyleCnt="0"/>
      <dgm:spPr/>
    </dgm:pt>
    <dgm:pt modelId="{6343B59E-2BCE-4278-97D7-A04ADEC5E522}" type="pres">
      <dgm:prSet presAssocID="{70EC4031-0C38-4C7C-BE10-3F33F92B5B10}" presName="hierChild5" presStyleCnt="0"/>
      <dgm:spPr/>
    </dgm:pt>
    <dgm:pt modelId="{4C8C30DB-93FF-4E39-9AF4-F2AC0810DCD5}" type="pres">
      <dgm:prSet presAssocID="{933B59EC-4B0F-468E-8C9D-6439D5ACD652}" presName="Name50" presStyleLbl="parChTrans1D4" presStyleIdx="7" presStyleCnt="8"/>
      <dgm:spPr/>
      <dgm:t>
        <a:bodyPr/>
        <a:lstStyle/>
        <a:p>
          <a:endParaRPr lang="zh-CN" altLang="en-US"/>
        </a:p>
      </dgm:t>
    </dgm:pt>
    <dgm:pt modelId="{175BFCA5-0E18-4DDD-B54A-6D72A2E7D8DD}" type="pres">
      <dgm:prSet presAssocID="{E0D01269-C8B2-45DD-919F-D0FE1A9D0743}" presName="hierRoot2" presStyleCnt="0">
        <dgm:presLayoutVars>
          <dgm:hierBranch val="r"/>
        </dgm:presLayoutVars>
      </dgm:prSet>
      <dgm:spPr/>
    </dgm:pt>
    <dgm:pt modelId="{EA48F243-953D-437E-A5CA-40F4FC1976B6}" type="pres">
      <dgm:prSet presAssocID="{E0D01269-C8B2-45DD-919F-D0FE1A9D0743}" presName="rootComposite" presStyleCnt="0"/>
      <dgm:spPr/>
    </dgm:pt>
    <dgm:pt modelId="{9DC79CF9-1DED-4E73-B333-DC91D1E519B0}" type="pres">
      <dgm:prSet presAssocID="{E0D01269-C8B2-45DD-919F-D0FE1A9D0743}" presName="rootText" presStyleLbl="node4" presStyleIdx="7" presStyleCnt="8" custLinFactY="100000" custLinFactNeighborY="181730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CC3AEF17-8F9D-48FC-8BFF-811D8333AC28}" type="pres">
      <dgm:prSet presAssocID="{E0D01269-C8B2-45DD-919F-D0FE1A9D0743}" presName="rootConnector" presStyleLbl="node4" presStyleIdx="7" presStyleCnt="8"/>
      <dgm:spPr/>
      <dgm:t>
        <a:bodyPr/>
        <a:lstStyle/>
        <a:p>
          <a:endParaRPr lang="zh-CN" altLang="en-US"/>
        </a:p>
      </dgm:t>
    </dgm:pt>
    <dgm:pt modelId="{AF0CF272-46EA-47C2-9BEE-8A6561B83C29}" type="pres">
      <dgm:prSet presAssocID="{E0D01269-C8B2-45DD-919F-D0FE1A9D0743}" presName="hierChild4" presStyleCnt="0"/>
      <dgm:spPr/>
    </dgm:pt>
    <dgm:pt modelId="{1F9CDB25-7813-42FC-A286-BAD692C6D8F0}" type="pres">
      <dgm:prSet presAssocID="{E0D01269-C8B2-45DD-919F-D0FE1A9D0743}" presName="hierChild5" presStyleCnt="0"/>
      <dgm:spPr/>
    </dgm:pt>
    <dgm:pt modelId="{63542DBB-9D8F-4C6C-97C2-5BB8E610D57D}" type="pres">
      <dgm:prSet presAssocID="{2B5354F3-4207-442B-9496-45F4DAA2F72C}" presName="hierChild5" presStyleCnt="0"/>
      <dgm:spPr/>
    </dgm:pt>
    <dgm:pt modelId="{2EB3C33A-48A2-4ECF-A859-0B1BE97F576C}" type="pres">
      <dgm:prSet presAssocID="{37E58FC3-262F-41B1-9B6B-39DA524B1C9A}" presName="hierChild5" presStyleCnt="0"/>
      <dgm:spPr/>
    </dgm:pt>
    <dgm:pt modelId="{F50D4A6B-18B7-4FF5-B5DD-812F07D4FC8B}" type="pres">
      <dgm:prSet presAssocID="{870E869F-A515-4DDA-85F6-7F72CF8FFA44}" presName="Name35" presStyleLbl="parChTrans1D2" presStyleIdx="2" presStyleCnt="3"/>
      <dgm:spPr/>
      <dgm:t>
        <a:bodyPr/>
        <a:lstStyle/>
        <a:p>
          <a:endParaRPr lang="zh-CN" altLang="en-US"/>
        </a:p>
      </dgm:t>
    </dgm:pt>
    <dgm:pt modelId="{9B91DEB5-8030-45A5-A599-1498A14EE036}" type="pres">
      <dgm:prSet presAssocID="{AC35C23D-C80F-47C0-96B8-326C67F4FF8E}" presName="hierRoot2" presStyleCnt="0">
        <dgm:presLayoutVars>
          <dgm:hierBranch/>
        </dgm:presLayoutVars>
      </dgm:prSet>
      <dgm:spPr/>
    </dgm:pt>
    <dgm:pt modelId="{264BA192-51BB-49EF-AE88-A7CB86A6D52D}" type="pres">
      <dgm:prSet presAssocID="{AC35C23D-C80F-47C0-96B8-326C67F4FF8E}" presName="rootComposite" presStyleCnt="0"/>
      <dgm:spPr/>
    </dgm:pt>
    <dgm:pt modelId="{DEEF8A0D-164F-4B74-AD5B-8C8B4E6C29FD}" type="pres">
      <dgm:prSet presAssocID="{AC35C23D-C80F-47C0-96B8-326C67F4FF8E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zh-CN" altLang="en-US"/>
        </a:p>
      </dgm:t>
    </dgm:pt>
    <dgm:pt modelId="{2D4EDAF0-1195-41FD-925B-D47CDD99FF17}" type="pres">
      <dgm:prSet presAssocID="{AC35C23D-C80F-47C0-96B8-326C67F4FF8E}" presName="rootConnector" presStyleLbl="node2" presStyleIdx="2" presStyleCnt="3"/>
      <dgm:spPr/>
      <dgm:t>
        <a:bodyPr/>
        <a:lstStyle/>
        <a:p>
          <a:endParaRPr lang="zh-CN" altLang="en-US"/>
        </a:p>
      </dgm:t>
    </dgm:pt>
    <dgm:pt modelId="{2EC8E5C9-06A7-466D-9992-122455595ED1}" type="pres">
      <dgm:prSet presAssocID="{AC35C23D-C80F-47C0-96B8-326C67F4FF8E}" presName="hierChild4" presStyleCnt="0"/>
      <dgm:spPr/>
    </dgm:pt>
    <dgm:pt modelId="{32529C5C-1DC8-4ED1-9229-2485CC4F17E6}" type="pres">
      <dgm:prSet presAssocID="{AC35C23D-C80F-47C0-96B8-326C67F4FF8E}" presName="hierChild5" presStyleCnt="0"/>
      <dgm:spPr/>
    </dgm:pt>
    <dgm:pt modelId="{A48197FC-7DB2-4AE0-9945-49E157443793}" type="pres">
      <dgm:prSet presAssocID="{03E4B496-BC21-4EBA-B4EA-BF0C85286913}" presName="hierChild3" presStyleCnt="0"/>
      <dgm:spPr/>
    </dgm:pt>
  </dgm:ptLst>
  <dgm:cxnLst>
    <dgm:cxn modelId="{0F90CDE9-DA4C-41A0-A135-CFB3762DF169}" type="presOf" srcId="{9BDEA96A-EF8B-4B0E-8341-6F8BDDEE74DC}" destId="{445C93EC-2C52-4931-8AE3-5BD4B48D3378}" srcOrd="1" destOrd="0" presId="urn:microsoft.com/office/officeart/2005/8/layout/orgChart1"/>
    <dgm:cxn modelId="{D06EF7AC-B9A6-4CB6-B156-0C7CF8B08D10}" type="presOf" srcId="{B820AE8E-A00C-4B17-B4E6-817C11BA7BCD}" destId="{84C776CE-6D39-4973-97EA-CDC1C4514CFB}" srcOrd="0" destOrd="0" presId="urn:microsoft.com/office/officeart/2005/8/layout/orgChart1"/>
    <dgm:cxn modelId="{B64ACBD3-4AA4-4D46-8DFB-BFCC60EA7361}" type="presOf" srcId="{93A3F837-1C4B-435D-9387-32E330DDD526}" destId="{9F89367B-4007-4672-BDD2-02ACED927BAA}" srcOrd="0" destOrd="0" presId="urn:microsoft.com/office/officeart/2005/8/layout/orgChart1"/>
    <dgm:cxn modelId="{911065D6-0996-4AA2-95CF-4E513DCF663E}" type="presOf" srcId="{2B5354F3-4207-442B-9496-45F4DAA2F72C}" destId="{045F4539-155B-4318-91C3-A93374BB7F20}" srcOrd="0" destOrd="0" presId="urn:microsoft.com/office/officeart/2005/8/layout/orgChart1"/>
    <dgm:cxn modelId="{7B097FB4-2A37-4905-9816-D96D37C81159}" type="presOf" srcId="{0F725F1B-4F5D-474B-A9BD-64B13E3EBC49}" destId="{A44BD313-D3C8-4AD6-9FBC-6FE62036D68C}" srcOrd="0" destOrd="0" presId="urn:microsoft.com/office/officeart/2005/8/layout/orgChart1"/>
    <dgm:cxn modelId="{7A628362-CB63-4442-B7AA-ABF14C62C8C1}" type="presOf" srcId="{7ED690C5-9EDC-4045-A518-5D7D7F1D6FF2}" destId="{A33BC8E3-C1DD-4DA6-A6E9-F38E92C2151C}" srcOrd="1" destOrd="0" presId="urn:microsoft.com/office/officeart/2005/8/layout/orgChart1"/>
    <dgm:cxn modelId="{B1CD3050-0411-4445-980C-83C19337475C}" srcId="{03E4B496-BC21-4EBA-B4EA-BF0C85286913}" destId="{2D745A42-3DB6-4CF3-B817-CDEA3EF5C7B5}" srcOrd="0" destOrd="0" parTransId="{1DBC25F7-D7A8-4DCD-8C80-E78E106B6184}" sibTransId="{FAF7BB58-0505-483D-AC42-91DEE8773793}"/>
    <dgm:cxn modelId="{D92587FB-3E16-4A89-9A65-193BD33672C6}" type="presOf" srcId="{AC35C23D-C80F-47C0-96B8-326C67F4FF8E}" destId="{2D4EDAF0-1195-41FD-925B-D47CDD99FF17}" srcOrd="1" destOrd="0" presId="urn:microsoft.com/office/officeart/2005/8/layout/orgChart1"/>
    <dgm:cxn modelId="{5B78733A-E5BE-4CBD-B300-B91BAE4B5F75}" type="presOf" srcId="{F8455A78-70CE-4D43-A7A4-8C13CB434BCC}" destId="{DA9769A2-AFAA-4536-A017-7907B70598D8}" srcOrd="1" destOrd="0" presId="urn:microsoft.com/office/officeart/2005/8/layout/orgChart1"/>
    <dgm:cxn modelId="{C0D2CCD8-1ACF-426C-A14A-5E7ADF406E76}" srcId="{37E58FC3-262F-41B1-9B6B-39DA524B1C9A}" destId="{93A3F837-1C4B-435D-9387-32E330DDD526}" srcOrd="1" destOrd="0" parTransId="{9374389B-8E94-42B5-9D35-0BB8CE71678E}" sibTransId="{7E7296FF-E3D9-4AFB-A209-4360A8946EFE}"/>
    <dgm:cxn modelId="{0A296E3C-5698-4CE2-9491-16EB16B3503C}" srcId="{93A3F837-1C4B-435D-9387-32E330DDD526}" destId="{9BDEA96A-EF8B-4B0E-8341-6F8BDDEE74DC}" srcOrd="1" destOrd="0" parTransId="{801D1BD7-9A3B-45A2-B97B-5C0EB58B933C}" sibTransId="{5F8BA736-1D63-4914-BE88-3710F5BBEB40}"/>
    <dgm:cxn modelId="{91D652E2-5F8F-4372-A496-7B2CE6018555}" type="presOf" srcId="{37E58FC3-262F-41B1-9B6B-39DA524B1C9A}" destId="{524A647A-F18F-446E-9EE0-CF1A37E3A9BD}" srcOrd="1" destOrd="0" presId="urn:microsoft.com/office/officeart/2005/8/layout/orgChart1"/>
    <dgm:cxn modelId="{5B563F1F-544A-4E1B-BC14-8FC06B34AC25}" srcId="{37E58FC3-262F-41B1-9B6B-39DA524B1C9A}" destId="{C7938CE5-5D5C-40A4-8EC9-F80C45806CC0}" srcOrd="2" destOrd="0" parTransId="{D492F6FA-AA78-4D5D-A4BB-0E875E4BF5D4}" sibTransId="{F6D622A9-4512-4A2C-9CC7-1A3CA37DA3FE}"/>
    <dgm:cxn modelId="{89424369-7657-4AB9-BB43-D4FD0D45DA35}" type="presOf" srcId="{64F9C184-B5B2-44E1-BB63-5516D2A8796F}" destId="{3877C951-EC4A-4E5F-B63F-61084F1E2C90}" srcOrd="0" destOrd="0" presId="urn:microsoft.com/office/officeart/2005/8/layout/orgChart1"/>
    <dgm:cxn modelId="{5005C1EA-8D04-4E2F-B35A-88C37026EB92}" type="presOf" srcId="{77B63E54-7DEE-444A-ADC8-CE2C5C074503}" destId="{0D32D73A-7066-4708-9A05-3506FBD20C73}" srcOrd="0" destOrd="0" presId="urn:microsoft.com/office/officeart/2005/8/layout/orgChart1"/>
    <dgm:cxn modelId="{F887D308-D97E-42D3-88E3-662B4AC42D99}" srcId="{2D745A42-3DB6-4CF3-B817-CDEA3EF5C7B5}" destId="{F8455A78-70CE-4D43-A7A4-8C13CB434BCC}" srcOrd="0" destOrd="0" parTransId="{0A0EBE05-8C41-402D-86D8-C576C40F3B0C}" sibTransId="{110A5F45-C5CB-47C5-A5DF-B530A366483A}"/>
    <dgm:cxn modelId="{CD18E4EA-084C-450A-B799-290DC7B1A949}" type="presOf" srcId="{2D745A42-3DB6-4CF3-B817-CDEA3EF5C7B5}" destId="{DFC2753A-50B7-41C4-84CF-BE15338E260C}" srcOrd="1" destOrd="0" presId="urn:microsoft.com/office/officeart/2005/8/layout/orgChart1"/>
    <dgm:cxn modelId="{257E705D-1AA4-4F10-89C8-C99399F06E63}" type="presOf" srcId="{9904A682-5746-47EC-AFD5-04B7E7F9ABBF}" destId="{B2ECBF2E-6778-444D-A89B-D5BFAB3C44CC}" srcOrd="0" destOrd="0" presId="urn:microsoft.com/office/officeart/2005/8/layout/orgChart1"/>
    <dgm:cxn modelId="{D957AC1C-9C74-4D79-B946-C974F2AFC077}" type="presOf" srcId="{5CE19E6B-1BD4-4231-83FE-56502377BAC5}" destId="{A7144077-A02E-4335-9FB4-D6D918E9DE45}" srcOrd="1" destOrd="0" presId="urn:microsoft.com/office/officeart/2005/8/layout/orgChart1"/>
    <dgm:cxn modelId="{000DF8E8-8A39-4BE4-A4B1-EBEFCA790D84}" type="presOf" srcId="{1DBC25F7-D7A8-4DCD-8C80-E78E106B6184}" destId="{ED9BEDD5-C427-4968-AACF-668D48B6F83E}" srcOrd="0" destOrd="0" presId="urn:microsoft.com/office/officeart/2005/8/layout/orgChart1"/>
    <dgm:cxn modelId="{9D7AD9F6-4C1D-42CE-AB97-E6D946D3F3FE}" type="presOf" srcId="{C2CBF4E8-AA8B-44D7-AB89-060E32FF1EF0}" destId="{FC14EA78-EBE1-49FD-81A5-8E488311AC6E}" srcOrd="1" destOrd="0" presId="urn:microsoft.com/office/officeart/2005/8/layout/orgChart1"/>
    <dgm:cxn modelId="{3EEEC330-5E54-43EB-9B0B-9B7140124484}" type="presOf" srcId="{93A3F837-1C4B-435D-9387-32E330DDD526}" destId="{9AA4FEC6-BFF6-453A-9EDB-F97A6623D57F}" srcOrd="1" destOrd="0" presId="urn:microsoft.com/office/officeart/2005/8/layout/orgChart1"/>
    <dgm:cxn modelId="{98A3FF8A-4129-4F06-9691-2EF6B7965B80}" type="presOf" srcId="{E0D01269-C8B2-45DD-919F-D0FE1A9D0743}" destId="{9DC79CF9-1DED-4E73-B333-DC91D1E519B0}" srcOrd="0" destOrd="0" presId="urn:microsoft.com/office/officeart/2005/8/layout/orgChart1"/>
    <dgm:cxn modelId="{2B186184-21DE-4F6E-BA9E-83653D0CC8B8}" type="presOf" srcId="{30349A5D-FC85-47DA-8725-C66384A0C908}" destId="{B1AEB7C5-984D-4A2F-8B4E-3D9DDA77C53F}" srcOrd="1" destOrd="0" presId="urn:microsoft.com/office/officeart/2005/8/layout/orgChart1"/>
    <dgm:cxn modelId="{3A137C51-CF76-4017-ABAD-D81C573626AA}" type="presOf" srcId="{321E348D-BE8E-4563-93C7-6E03D7ACC60E}" destId="{4C9CAFED-1CF6-4272-B9E1-130849BF1924}" srcOrd="0" destOrd="0" presId="urn:microsoft.com/office/officeart/2005/8/layout/orgChart1"/>
    <dgm:cxn modelId="{2474DC6E-DD14-4412-9856-00AB2284492A}" type="presOf" srcId="{870E869F-A515-4DDA-85F6-7F72CF8FFA44}" destId="{F50D4A6B-18B7-4FF5-B5DD-812F07D4FC8B}" srcOrd="0" destOrd="0" presId="urn:microsoft.com/office/officeart/2005/8/layout/orgChart1"/>
    <dgm:cxn modelId="{03D60951-7F1F-42FF-81EF-94FC518CF14C}" type="presOf" srcId="{B820AE8E-A00C-4B17-B4E6-817C11BA7BCD}" destId="{F1951A61-952A-4F20-AA91-A9BFFC43FD57}" srcOrd="1" destOrd="0" presId="urn:microsoft.com/office/officeart/2005/8/layout/orgChart1"/>
    <dgm:cxn modelId="{81EC977C-80A6-4561-A3A1-FC79C46FC550}" type="presOf" srcId="{0A8C4BF6-5DE4-433E-9316-BD336FF11BE7}" destId="{101E8C88-664C-429E-BD94-0DD7A7169663}" srcOrd="0" destOrd="0" presId="urn:microsoft.com/office/officeart/2005/8/layout/orgChart1"/>
    <dgm:cxn modelId="{F46B1B4F-FDD6-4097-BE51-ADC502EEFA9F}" srcId="{03E4B496-BC21-4EBA-B4EA-BF0C85286913}" destId="{AC35C23D-C80F-47C0-96B8-326C67F4FF8E}" srcOrd="2" destOrd="0" parTransId="{870E869F-A515-4DDA-85F6-7F72CF8FFA44}" sibTransId="{007698A4-A3C4-42DB-BBE5-6DB14D3A9B05}"/>
    <dgm:cxn modelId="{545C5291-FEE9-4233-868F-298B2885D203}" type="presOf" srcId="{70EC4031-0C38-4C7C-BE10-3F33F92B5B10}" destId="{4CD0023A-2179-4D19-9758-2E4155092C03}" srcOrd="1" destOrd="0" presId="urn:microsoft.com/office/officeart/2005/8/layout/orgChart1"/>
    <dgm:cxn modelId="{1D8B3927-5505-473D-BC20-BD9F2CECAD95}" type="presOf" srcId="{9F7FCBD9-376B-47E3-8E1B-C168378B2B5F}" destId="{375E9105-694B-4387-A6BB-390A4C0800B5}" srcOrd="0" destOrd="0" presId="urn:microsoft.com/office/officeart/2005/8/layout/orgChart1"/>
    <dgm:cxn modelId="{98EA8DD6-7776-48C8-BF0C-9C19C589AFB7}" type="presOf" srcId="{801D1BD7-9A3B-45A2-B97B-5C0EB58B933C}" destId="{AB62B0FD-A095-4AEB-BC93-62B9BC39C09C}" srcOrd="0" destOrd="0" presId="urn:microsoft.com/office/officeart/2005/8/layout/orgChart1"/>
    <dgm:cxn modelId="{2C2681CC-7318-4D90-A687-860FAF61FD78}" srcId="{2D745A42-3DB6-4CF3-B817-CDEA3EF5C7B5}" destId="{D4B5D341-CFE3-4A19-AD45-4929130B38B1}" srcOrd="2" destOrd="0" parTransId="{9F7FCBD9-376B-47E3-8E1B-C168378B2B5F}" sibTransId="{AA24EE21-3D81-4BBF-BA1C-CDBB7AA99592}"/>
    <dgm:cxn modelId="{BD515CC1-E9F4-4562-8554-ECCE22F9972E}" type="presOf" srcId="{9A4DEB13-A8D1-44F4-9F0E-A4318861013F}" destId="{AD4F4791-E0F1-4F0B-BC1C-0F9968454F17}" srcOrd="0" destOrd="0" presId="urn:microsoft.com/office/officeart/2005/8/layout/orgChart1"/>
    <dgm:cxn modelId="{FF54A361-00F2-44D3-BBE5-AD7E6F55A854}" type="presOf" srcId="{2B5354F3-4207-442B-9496-45F4DAA2F72C}" destId="{60B1252C-E88C-439C-8CEA-C593625B9BD8}" srcOrd="1" destOrd="0" presId="urn:microsoft.com/office/officeart/2005/8/layout/orgChart1"/>
    <dgm:cxn modelId="{20DA9B0A-36C4-49D0-AA30-A87BED58798D}" type="presOf" srcId="{7F38DB6D-AE6D-4077-BEB3-B38879D1F111}" destId="{06B4E7D6-1685-4774-A8D3-E82A30673439}" srcOrd="0" destOrd="0" presId="urn:microsoft.com/office/officeart/2005/8/layout/orgChart1"/>
    <dgm:cxn modelId="{819767BC-7EEA-4F37-B6DE-98B9524ED3B8}" type="presOf" srcId="{D4B5D341-CFE3-4A19-AD45-4929130B38B1}" destId="{4097579C-C8DE-4CA1-B8EC-2E6599119A48}" srcOrd="1" destOrd="0" presId="urn:microsoft.com/office/officeart/2005/8/layout/orgChart1"/>
    <dgm:cxn modelId="{A0C70663-EEEB-4DF3-B10C-CB4E38444728}" type="presOf" srcId="{0F725F1B-4F5D-474B-A9BD-64B13E3EBC49}" destId="{C40598F6-F6A4-49E1-A7E4-7F985ED35116}" srcOrd="1" destOrd="0" presId="urn:microsoft.com/office/officeart/2005/8/layout/orgChart1"/>
    <dgm:cxn modelId="{0C930E15-8ADA-4018-800E-A90B2A46C306}" type="presOf" srcId="{D32EC27F-5B4B-4716-9F7A-C2D0D1D30AF2}" destId="{D03583F0-3740-435A-95A5-25EC336BC1CE}" srcOrd="0" destOrd="0" presId="urn:microsoft.com/office/officeart/2005/8/layout/orgChart1"/>
    <dgm:cxn modelId="{E279A0FC-87E5-4BE9-9334-765054EEE64D}" type="presOf" srcId="{E0BA2550-4F5C-4D6E-AF0A-D5F5520BC78D}" destId="{E496A166-FA32-4652-9FAD-3AEBA26C5923}" srcOrd="0" destOrd="0" presId="urn:microsoft.com/office/officeart/2005/8/layout/orgChart1"/>
    <dgm:cxn modelId="{C9C0BEEC-4ADC-43E4-9CFC-412C938B0EDA}" type="presOf" srcId="{C7938CE5-5D5C-40A4-8EC9-F80C45806CC0}" destId="{7792B722-8304-4388-8BF4-57E7FB63A01A}" srcOrd="0" destOrd="0" presId="urn:microsoft.com/office/officeart/2005/8/layout/orgChart1"/>
    <dgm:cxn modelId="{D6A3A1D7-9C38-4699-90CC-889CF5A7B844}" type="presOf" srcId="{2D745A42-3DB6-4CF3-B817-CDEA3EF5C7B5}" destId="{CEB768CD-580B-4EAE-A925-D6918A86D328}" srcOrd="0" destOrd="0" presId="urn:microsoft.com/office/officeart/2005/8/layout/orgChart1"/>
    <dgm:cxn modelId="{ADED36CD-DC81-41D2-BEC3-F4950E3572A8}" type="presOf" srcId="{9BDEA96A-EF8B-4B0E-8341-6F8BDDEE74DC}" destId="{4D1BEAE0-54AB-43FC-BEFF-88B3491A4EA4}" srcOrd="0" destOrd="0" presId="urn:microsoft.com/office/officeart/2005/8/layout/orgChart1"/>
    <dgm:cxn modelId="{BD4421C2-D4A3-4554-9F7D-389A00776746}" type="presOf" srcId="{C2CBF4E8-AA8B-44D7-AB89-060E32FF1EF0}" destId="{65ED26AA-8ED3-41D2-BA3A-4D371AA46B57}" srcOrd="0" destOrd="0" presId="urn:microsoft.com/office/officeart/2005/8/layout/orgChart1"/>
    <dgm:cxn modelId="{CA7CC70D-5A6A-4945-9BC0-7D350D4B2EAC}" srcId="{93A3F837-1C4B-435D-9387-32E330DDD526}" destId="{30349A5D-FC85-47DA-8725-C66384A0C908}" srcOrd="0" destOrd="0" parTransId="{7F38DB6D-AE6D-4077-BEB3-B38879D1F111}" sibTransId="{AAF59305-F823-4BD9-9BEB-E46A48D992FB}"/>
    <dgm:cxn modelId="{7954214E-E338-49E6-8F10-483E0108F78B}" type="presOf" srcId="{ECDCCC6C-8219-4ABA-B2D7-3C5C42B6A826}" destId="{054F0B30-2AB3-4150-B0EB-8E53EF20D780}" srcOrd="0" destOrd="0" presId="urn:microsoft.com/office/officeart/2005/8/layout/orgChart1"/>
    <dgm:cxn modelId="{6AA0CD82-2978-44B4-B7A7-2F5B6E5C5DB6}" type="presOf" srcId="{D82D7E7F-FF1B-4415-8C5C-3091D2138069}" destId="{78B0E671-178F-47C6-A127-D5C6E4D9DDF4}" srcOrd="0" destOrd="0" presId="urn:microsoft.com/office/officeart/2005/8/layout/orgChart1"/>
    <dgm:cxn modelId="{D6463D85-55F2-4A40-94B3-C5C2DC105B6D}" type="presOf" srcId="{9374389B-8E94-42B5-9D35-0BB8CE71678E}" destId="{C974B949-25CF-4D65-8BBB-4244CF08442E}" srcOrd="0" destOrd="0" presId="urn:microsoft.com/office/officeart/2005/8/layout/orgChart1"/>
    <dgm:cxn modelId="{0E3C0045-4F52-4356-B1A9-39383C297B8D}" type="presOf" srcId="{70EC4031-0C38-4C7C-BE10-3F33F92B5B10}" destId="{564587F4-E96C-4F10-B07F-B6E568BABC63}" srcOrd="0" destOrd="0" presId="urn:microsoft.com/office/officeart/2005/8/layout/orgChart1"/>
    <dgm:cxn modelId="{F780F9AB-0FC0-417C-8866-5458F27801FA}" type="presOf" srcId="{C7938CE5-5D5C-40A4-8EC9-F80C45806CC0}" destId="{B32FF39E-3B88-4796-AD5C-C73AB2C06511}" srcOrd="1" destOrd="0" presId="urn:microsoft.com/office/officeart/2005/8/layout/orgChart1"/>
    <dgm:cxn modelId="{0A9D4731-B71C-4A6A-90FC-8F8846C4A051}" type="presOf" srcId="{F8455A78-70CE-4D43-A7A4-8C13CB434BCC}" destId="{2EC2BB58-4A72-424C-B48F-96B23E7F9A44}" srcOrd="0" destOrd="0" presId="urn:microsoft.com/office/officeart/2005/8/layout/orgChart1"/>
    <dgm:cxn modelId="{B18C5C51-A5A6-4E88-A690-F44242B1081F}" srcId="{2B5354F3-4207-442B-9496-45F4DAA2F72C}" destId="{70EC4031-0C38-4C7C-BE10-3F33F92B5B10}" srcOrd="0" destOrd="0" parTransId="{D32EC27F-5B4B-4716-9F7A-C2D0D1D30AF2}" sibTransId="{DACAC773-7BA8-493F-82D7-E8867CBB13FD}"/>
    <dgm:cxn modelId="{65EE321F-67AF-4C44-9781-C39D802D16AC}" srcId="{2D745A42-3DB6-4CF3-B817-CDEA3EF5C7B5}" destId="{7ED690C5-9EDC-4045-A518-5D7D7F1D6FF2}" srcOrd="3" destOrd="0" parTransId="{ECDCCC6C-8219-4ABA-B2D7-3C5C42B6A826}" sibTransId="{0156E28B-0394-45BA-ABB4-6790608C201F}"/>
    <dgm:cxn modelId="{6E371C02-FB56-46C9-A8E3-E654DFE23AA7}" type="presOf" srcId="{A8CE1721-09A8-480E-A0D3-6B6D53D77AA5}" destId="{9E236601-F0E3-47E1-B120-4105DF6A2DBA}" srcOrd="0" destOrd="0" presId="urn:microsoft.com/office/officeart/2005/8/layout/orgChart1"/>
    <dgm:cxn modelId="{A557BA71-EC5C-45B1-AA47-A940AB8FB226}" srcId="{B820AE8E-A00C-4B17-B4E6-817C11BA7BCD}" destId="{C2CBF4E8-AA8B-44D7-AB89-060E32FF1EF0}" srcOrd="3" destOrd="0" parTransId="{0A8C4BF6-5DE4-433E-9316-BD336FF11BE7}" sibTransId="{99FEEC0C-F5A4-423F-808D-0907E2496943}"/>
    <dgm:cxn modelId="{AFC78DA4-4699-4452-A7CA-58B15952C612}" type="presOf" srcId="{D492F6FA-AA78-4D5D-A4BB-0E875E4BF5D4}" destId="{0DA271F5-0E2C-4075-9D0F-AE5BDB7C9519}" srcOrd="0" destOrd="0" presId="urn:microsoft.com/office/officeart/2005/8/layout/orgChart1"/>
    <dgm:cxn modelId="{51B2B852-723F-41DD-B36D-59A8FA48B752}" srcId="{37E58FC3-262F-41B1-9B6B-39DA524B1C9A}" destId="{2B5354F3-4207-442B-9496-45F4DAA2F72C}" srcOrd="3" destOrd="0" parTransId="{64F9C184-B5B2-44E1-BB63-5516D2A8796F}" sibTransId="{F70049AD-5CDB-491C-94DF-6F30209DDBDB}"/>
    <dgm:cxn modelId="{10239E46-0EF4-48BD-A962-4E5360ADD31D}" srcId="{37E58FC3-262F-41B1-9B6B-39DA524B1C9A}" destId="{B820AE8E-A00C-4B17-B4E6-817C11BA7BCD}" srcOrd="0" destOrd="0" parTransId="{9904A682-5746-47EC-AFD5-04B7E7F9ABBF}" sibTransId="{D3744567-2D53-4E85-B5AF-4CE5793B0479}"/>
    <dgm:cxn modelId="{8F86A653-77D7-4FBD-ABDB-74EDE8176958}" type="presOf" srcId="{9A4DEB13-A8D1-44F4-9F0E-A4318861013F}" destId="{EBD6D0ED-15D1-4864-AEE8-31A2464FDC92}" srcOrd="1" destOrd="0" presId="urn:microsoft.com/office/officeart/2005/8/layout/orgChart1"/>
    <dgm:cxn modelId="{9577F66E-327C-4FFB-8141-51528C3DD777}" type="presOf" srcId="{03E4B496-BC21-4EBA-B4EA-BF0C85286913}" destId="{A31884BA-B1F0-48B4-8AE7-99E1708E586B}" srcOrd="1" destOrd="0" presId="urn:microsoft.com/office/officeart/2005/8/layout/orgChart1"/>
    <dgm:cxn modelId="{229DD98A-AE0D-45E4-B1A2-A5002506BC8C}" type="presOf" srcId="{D4B5D341-CFE3-4A19-AD45-4929130B38B1}" destId="{0CDBFDB8-AA85-4E43-B497-B861FC9ACE66}" srcOrd="0" destOrd="0" presId="urn:microsoft.com/office/officeart/2005/8/layout/orgChart1"/>
    <dgm:cxn modelId="{DBF88B21-CB88-4D5B-ADF6-171D5528857C}" type="presOf" srcId="{37E58FC3-262F-41B1-9B6B-39DA524B1C9A}" destId="{9A69FFEA-18D3-4A07-83A8-549A3D365322}" srcOrd="0" destOrd="0" presId="urn:microsoft.com/office/officeart/2005/8/layout/orgChart1"/>
    <dgm:cxn modelId="{7D276B71-88FF-4A22-BD68-0C86963874A3}" type="presOf" srcId="{5CE19E6B-1BD4-4231-83FE-56502377BAC5}" destId="{D179B255-6925-44B2-97D3-D877CC8116EE}" srcOrd="0" destOrd="0" presId="urn:microsoft.com/office/officeart/2005/8/layout/orgChart1"/>
    <dgm:cxn modelId="{1EC88C53-04D8-461B-9244-D18C137A2396}" type="presOf" srcId="{0A0EBE05-8C41-402D-86D8-C576C40F3B0C}" destId="{14DFEEB8-C4CB-457B-8E43-2FB64CCBC07C}" srcOrd="0" destOrd="0" presId="urn:microsoft.com/office/officeart/2005/8/layout/orgChart1"/>
    <dgm:cxn modelId="{169FA67E-23CA-4512-A17A-E887E21E43E0}" type="presOf" srcId="{03E4B496-BC21-4EBA-B4EA-BF0C85286913}" destId="{B03E2FA4-8D0E-4D15-8260-96F75EF334AA}" srcOrd="0" destOrd="0" presId="urn:microsoft.com/office/officeart/2005/8/layout/orgChart1"/>
    <dgm:cxn modelId="{442F06B4-AC8F-4AE7-8D94-9587BE851980}" srcId="{2D745A42-3DB6-4CF3-B817-CDEA3EF5C7B5}" destId="{A8CE1721-09A8-480E-A0D3-6B6D53D77AA5}" srcOrd="1" destOrd="0" parTransId="{3F4285C6-BA5D-4C75-9399-DD218677ADF5}" sibTransId="{8C4ABFB2-F18A-4022-8020-3D412A5AE7DF}"/>
    <dgm:cxn modelId="{5876EF32-022B-4E71-823D-C0B14346C3FF}" srcId="{321E348D-BE8E-4563-93C7-6E03D7ACC60E}" destId="{03E4B496-BC21-4EBA-B4EA-BF0C85286913}" srcOrd="0" destOrd="0" parTransId="{87E478B0-AFE2-456C-90A3-0AD36CB9BFCC}" sibTransId="{8E5BAA63-F4DF-46DD-B550-0C61DB5063D6}"/>
    <dgm:cxn modelId="{7EC65CBD-641C-4A93-931E-B5A7A6A5BE2B}" srcId="{2B5354F3-4207-442B-9496-45F4DAA2F72C}" destId="{E0D01269-C8B2-45DD-919F-D0FE1A9D0743}" srcOrd="1" destOrd="0" parTransId="{933B59EC-4B0F-468E-8C9D-6439D5ACD652}" sibTransId="{7A4D014B-24B5-4410-8749-0EDF097DCAC4}"/>
    <dgm:cxn modelId="{02414F83-9A2B-4A47-81BA-DF5291A87E5E}" type="presOf" srcId="{7ED690C5-9EDC-4045-A518-5D7D7F1D6FF2}" destId="{BEDB1340-3A08-41BA-8EFD-A7D1E852124F}" srcOrd="0" destOrd="0" presId="urn:microsoft.com/office/officeart/2005/8/layout/orgChart1"/>
    <dgm:cxn modelId="{BA824098-FF68-4D44-8C1C-49D22B2328DA}" srcId="{B820AE8E-A00C-4B17-B4E6-817C11BA7BCD}" destId="{5CE19E6B-1BD4-4231-83FE-56502377BAC5}" srcOrd="2" destOrd="0" parTransId="{349D3ABB-EA8B-4886-ABD3-FD611745A0D6}" sibTransId="{FEE02005-917A-445D-9315-BC244D530A29}"/>
    <dgm:cxn modelId="{A2730552-2C16-4C47-A29C-DD0E49B14D5C}" type="presOf" srcId="{933B59EC-4B0F-468E-8C9D-6439D5ACD652}" destId="{4C8C30DB-93FF-4E39-9AF4-F2AC0810DCD5}" srcOrd="0" destOrd="0" presId="urn:microsoft.com/office/officeart/2005/8/layout/orgChart1"/>
    <dgm:cxn modelId="{BD514A7D-2787-4189-B5D5-D6F9F2BA307C}" srcId="{B820AE8E-A00C-4B17-B4E6-817C11BA7BCD}" destId="{0F725F1B-4F5D-474B-A9BD-64B13E3EBC49}" srcOrd="0" destOrd="0" parTransId="{D82D7E7F-FF1B-4415-8C5C-3091D2138069}" sibTransId="{74DAA8C5-C646-4213-BC08-2B51C108D6A4}"/>
    <dgm:cxn modelId="{88675778-9EB9-472C-BDEE-A40E6CED8D41}" type="presOf" srcId="{A8CE1721-09A8-480E-A0D3-6B6D53D77AA5}" destId="{40CD22F3-0249-4F28-8DC4-A9294DBEE4A3}" srcOrd="1" destOrd="0" presId="urn:microsoft.com/office/officeart/2005/8/layout/orgChart1"/>
    <dgm:cxn modelId="{4FADDDFA-8A85-48A5-9BEB-ADD845010ABF}" type="presOf" srcId="{E0D01269-C8B2-45DD-919F-D0FE1A9D0743}" destId="{CC3AEF17-8F9D-48FC-8BFF-811D8333AC28}" srcOrd="1" destOrd="0" presId="urn:microsoft.com/office/officeart/2005/8/layout/orgChart1"/>
    <dgm:cxn modelId="{8A7C1E0D-A9F9-497E-A140-845587F74F06}" type="presOf" srcId="{30349A5D-FC85-47DA-8725-C66384A0C908}" destId="{ECC8357C-C175-406E-A05A-5641FB08A50D}" srcOrd="0" destOrd="0" presId="urn:microsoft.com/office/officeart/2005/8/layout/orgChart1"/>
    <dgm:cxn modelId="{F72866CD-19FA-4770-9540-0F7C7B6225EB}" type="presOf" srcId="{3F4285C6-BA5D-4C75-9399-DD218677ADF5}" destId="{B2BC1F12-67F7-4B4B-88ED-3C406FC332E5}" srcOrd="0" destOrd="0" presId="urn:microsoft.com/office/officeart/2005/8/layout/orgChart1"/>
    <dgm:cxn modelId="{04041470-706C-4CBA-8E3B-32AA04C3BB7F}" srcId="{03E4B496-BC21-4EBA-B4EA-BF0C85286913}" destId="{37E58FC3-262F-41B1-9B6B-39DA524B1C9A}" srcOrd="1" destOrd="0" parTransId="{77B63E54-7DEE-444A-ADC8-CE2C5C074503}" sibTransId="{76115132-16A6-4B0C-84E9-732A2152DB67}"/>
    <dgm:cxn modelId="{2816DC6D-701C-49F6-9B88-1F5C6E1156BC}" type="presOf" srcId="{349D3ABB-EA8B-4886-ABD3-FD611745A0D6}" destId="{3213E212-59CB-4DA6-8075-E877DB95C140}" srcOrd="0" destOrd="0" presId="urn:microsoft.com/office/officeart/2005/8/layout/orgChart1"/>
    <dgm:cxn modelId="{5F858896-376F-4BC3-AE4C-122DA31FC100}" type="presOf" srcId="{AC35C23D-C80F-47C0-96B8-326C67F4FF8E}" destId="{DEEF8A0D-164F-4B74-AD5B-8C8B4E6C29FD}" srcOrd="0" destOrd="0" presId="urn:microsoft.com/office/officeart/2005/8/layout/orgChart1"/>
    <dgm:cxn modelId="{6EC9A4FF-44F0-4A6C-9B9C-DF7AB7952BB1}" srcId="{B820AE8E-A00C-4B17-B4E6-817C11BA7BCD}" destId="{9A4DEB13-A8D1-44F4-9F0E-A4318861013F}" srcOrd="1" destOrd="0" parTransId="{E0BA2550-4F5C-4D6E-AF0A-D5F5520BC78D}" sibTransId="{E8F42CC5-1BBD-4151-9892-0207F8937237}"/>
    <dgm:cxn modelId="{60B02D58-B0B6-4636-AC28-CB81D6222C95}" type="presParOf" srcId="{4C9CAFED-1CF6-4272-B9E1-130849BF1924}" destId="{DF0650B4-8310-4379-B867-C2C0A36C4E72}" srcOrd="0" destOrd="0" presId="urn:microsoft.com/office/officeart/2005/8/layout/orgChart1"/>
    <dgm:cxn modelId="{608CBCBD-3659-48CB-BE3F-B73A2625F47D}" type="presParOf" srcId="{DF0650B4-8310-4379-B867-C2C0A36C4E72}" destId="{328992A1-C842-4085-B232-2515F9AB0766}" srcOrd="0" destOrd="0" presId="urn:microsoft.com/office/officeart/2005/8/layout/orgChart1"/>
    <dgm:cxn modelId="{73191D1E-5D91-41B3-B3DA-8A50F2FACCBA}" type="presParOf" srcId="{328992A1-C842-4085-B232-2515F9AB0766}" destId="{B03E2FA4-8D0E-4D15-8260-96F75EF334AA}" srcOrd="0" destOrd="0" presId="urn:microsoft.com/office/officeart/2005/8/layout/orgChart1"/>
    <dgm:cxn modelId="{10AD8263-D5E5-467C-92C9-EA86B2AC6A14}" type="presParOf" srcId="{328992A1-C842-4085-B232-2515F9AB0766}" destId="{A31884BA-B1F0-48B4-8AE7-99E1708E586B}" srcOrd="1" destOrd="0" presId="urn:microsoft.com/office/officeart/2005/8/layout/orgChart1"/>
    <dgm:cxn modelId="{FB794FD1-637C-4C99-8E05-1343048C3753}" type="presParOf" srcId="{DF0650B4-8310-4379-B867-C2C0A36C4E72}" destId="{F2B572A5-3EB6-471C-87FC-52796FE6ADB0}" srcOrd="1" destOrd="0" presId="urn:microsoft.com/office/officeart/2005/8/layout/orgChart1"/>
    <dgm:cxn modelId="{03822E13-65BA-4C8C-8C2A-E321B65EB953}" type="presParOf" srcId="{F2B572A5-3EB6-471C-87FC-52796FE6ADB0}" destId="{ED9BEDD5-C427-4968-AACF-668D48B6F83E}" srcOrd="0" destOrd="0" presId="urn:microsoft.com/office/officeart/2005/8/layout/orgChart1"/>
    <dgm:cxn modelId="{8299FD1A-7DAE-437C-A71D-2837C01CF670}" type="presParOf" srcId="{F2B572A5-3EB6-471C-87FC-52796FE6ADB0}" destId="{13BE0015-0664-4B19-9025-82C997196ED5}" srcOrd="1" destOrd="0" presId="urn:microsoft.com/office/officeart/2005/8/layout/orgChart1"/>
    <dgm:cxn modelId="{AADFD7A3-9C7C-4295-8B8F-21ACB9A26674}" type="presParOf" srcId="{13BE0015-0664-4B19-9025-82C997196ED5}" destId="{89FAA3FB-BD80-4441-8A43-B2FF1C1A55DE}" srcOrd="0" destOrd="0" presId="urn:microsoft.com/office/officeart/2005/8/layout/orgChart1"/>
    <dgm:cxn modelId="{63493D1D-66C9-465B-8E02-8964962B2534}" type="presParOf" srcId="{89FAA3FB-BD80-4441-8A43-B2FF1C1A55DE}" destId="{CEB768CD-580B-4EAE-A925-D6918A86D328}" srcOrd="0" destOrd="0" presId="urn:microsoft.com/office/officeart/2005/8/layout/orgChart1"/>
    <dgm:cxn modelId="{879DBEF5-B2E5-4ECC-B5D8-949F1C18BA89}" type="presParOf" srcId="{89FAA3FB-BD80-4441-8A43-B2FF1C1A55DE}" destId="{DFC2753A-50B7-41C4-84CF-BE15338E260C}" srcOrd="1" destOrd="0" presId="urn:microsoft.com/office/officeart/2005/8/layout/orgChart1"/>
    <dgm:cxn modelId="{E1CFFEA0-FB8A-488A-B974-F280029E2976}" type="presParOf" srcId="{13BE0015-0664-4B19-9025-82C997196ED5}" destId="{A3849095-C510-4E14-8242-51D6A00F1B57}" srcOrd="1" destOrd="0" presId="urn:microsoft.com/office/officeart/2005/8/layout/orgChart1"/>
    <dgm:cxn modelId="{7D455537-F73C-4B70-B0CD-BB1C15471642}" type="presParOf" srcId="{A3849095-C510-4E14-8242-51D6A00F1B57}" destId="{14DFEEB8-C4CB-457B-8E43-2FB64CCBC07C}" srcOrd="0" destOrd="0" presId="urn:microsoft.com/office/officeart/2005/8/layout/orgChart1"/>
    <dgm:cxn modelId="{358D271F-A7A7-4F13-A3CF-6937D3C49D59}" type="presParOf" srcId="{A3849095-C510-4E14-8242-51D6A00F1B57}" destId="{A517401A-320D-4143-B494-808179C869B9}" srcOrd="1" destOrd="0" presId="urn:microsoft.com/office/officeart/2005/8/layout/orgChart1"/>
    <dgm:cxn modelId="{4D3A4E12-691D-48D8-B5EF-F89E003301BC}" type="presParOf" srcId="{A517401A-320D-4143-B494-808179C869B9}" destId="{87B7F0CB-69E2-4B7A-B684-B72A8641A54C}" srcOrd="0" destOrd="0" presId="urn:microsoft.com/office/officeart/2005/8/layout/orgChart1"/>
    <dgm:cxn modelId="{8FDCA62D-1104-44D8-9542-27E1DDD3286C}" type="presParOf" srcId="{87B7F0CB-69E2-4B7A-B684-B72A8641A54C}" destId="{2EC2BB58-4A72-424C-B48F-96B23E7F9A44}" srcOrd="0" destOrd="0" presId="urn:microsoft.com/office/officeart/2005/8/layout/orgChart1"/>
    <dgm:cxn modelId="{04CB18BB-190D-47FD-A290-0C64ABAE51D4}" type="presParOf" srcId="{87B7F0CB-69E2-4B7A-B684-B72A8641A54C}" destId="{DA9769A2-AFAA-4536-A017-7907B70598D8}" srcOrd="1" destOrd="0" presId="urn:microsoft.com/office/officeart/2005/8/layout/orgChart1"/>
    <dgm:cxn modelId="{D4592306-50D3-4EB5-96E9-2B3B2D5CF007}" type="presParOf" srcId="{A517401A-320D-4143-B494-808179C869B9}" destId="{32C5A16E-E42B-43B1-BA1D-9A309337BB0C}" srcOrd="1" destOrd="0" presId="urn:microsoft.com/office/officeart/2005/8/layout/orgChart1"/>
    <dgm:cxn modelId="{23693360-CB5F-4E1D-AB4E-DD3586BF68E2}" type="presParOf" srcId="{A517401A-320D-4143-B494-808179C869B9}" destId="{1B4BA810-DFDB-4C48-9D22-5D0882AF5A0A}" srcOrd="2" destOrd="0" presId="urn:microsoft.com/office/officeart/2005/8/layout/orgChart1"/>
    <dgm:cxn modelId="{B750376A-5F20-4B55-9ED7-7BFFAB443C87}" type="presParOf" srcId="{A3849095-C510-4E14-8242-51D6A00F1B57}" destId="{B2BC1F12-67F7-4B4B-88ED-3C406FC332E5}" srcOrd="2" destOrd="0" presId="urn:microsoft.com/office/officeart/2005/8/layout/orgChart1"/>
    <dgm:cxn modelId="{D4D6CDEC-D92A-44AA-B211-AFD6CF43CC0C}" type="presParOf" srcId="{A3849095-C510-4E14-8242-51D6A00F1B57}" destId="{E15055E8-F016-4A5C-B657-DB34BB8ACCCF}" srcOrd="3" destOrd="0" presId="urn:microsoft.com/office/officeart/2005/8/layout/orgChart1"/>
    <dgm:cxn modelId="{5F062921-EF98-43C4-8D41-DF010BA30A21}" type="presParOf" srcId="{E15055E8-F016-4A5C-B657-DB34BB8ACCCF}" destId="{FAEEEEF8-6122-405E-B19C-D1D6484E3215}" srcOrd="0" destOrd="0" presId="urn:microsoft.com/office/officeart/2005/8/layout/orgChart1"/>
    <dgm:cxn modelId="{3468423A-EEA6-4DD9-8A79-A4AE18AD9FE4}" type="presParOf" srcId="{FAEEEEF8-6122-405E-B19C-D1D6484E3215}" destId="{9E236601-F0E3-47E1-B120-4105DF6A2DBA}" srcOrd="0" destOrd="0" presId="urn:microsoft.com/office/officeart/2005/8/layout/orgChart1"/>
    <dgm:cxn modelId="{B6A07AEC-E523-4BC5-B641-ED50CBA34FB7}" type="presParOf" srcId="{FAEEEEF8-6122-405E-B19C-D1D6484E3215}" destId="{40CD22F3-0249-4F28-8DC4-A9294DBEE4A3}" srcOrd="1" destOrd="0" presId="urn:microsoft.com/office/officeart/2005/8/layout/orgChart1"/>
    <dgm:cxn modelId="{438E953C-9084-450A-B42A-9FBE3CC812EB}" type="presParOf" srcId="{E15055E8-F016-4A5C-B657-DB34BB8ACCCF}" destId="{A4230D35-D180-4C4A-9622-35DFDD8AEA68}" srcOrd="1" destOrd="0" presId="urn:microsoft.com/office/officeart/2005/8/layout/orgChart1"/>
    <dgm:cxn modelId="{7D6310FF-77E1-4C4D-ACDB-D3E42D73838C}" type="presParOf" srcId="{E15055E8-F016-4A5C-B657-DB34BB8ACCCF}" destId="{2737A275-35F6-45F1-B23E-547249ECD775}" srcOrd="2" destOrd="0" presId="urn:microsoft.com/office/officeart/2005/8/layout/orgChart1"/>
    <dgm:cxn modelId="{0A7C301C-B0EF-4ED9-8397-4AA2A6E1EF61}" type="presParOf" srcId="{A3849095-C510-4E14-8242-51D6A00F1B57}" destId="{375E9105-694B-4387-A6BB-390A4C0800B5}" srcOrd="4" destOrd="0" presId="urn:microsoft.com/office/officeart/2005/8/layout/orgChart1"/>
    <dgm:cxn modelId="{B6CC9F16-D847-4CF1-8597-F931D7233CFE}" type="presParOf" srcId="{A3849095-C510-4E14-8242-51D6A00F1B57}" destId="{21C4FFB5-F6CC-4627-B12A-52694EB71643}" srcOrd="5" destOrd="0" presId="urn:microsoft.com/office/officeart/2005/8/layout/orgChart1"/>
    <dgm:cxn modelId="{08D6E961-0C2F-4463-BF5D-516B415C00C2}" type="presParOf" srcId="{21C4FFB5-F6CC-4627-B12A-52694EB71643}" destId="{72099F2C-6DAB-4442-8A7B-9205BB4285A2}" srcOrd="0" destOrd="0" presId="urn:microsoft.com/office/officeart/2005/8/layout/orgChart1"/>
    <dgm:cxn modelId="{02A0F7DB-A930-4CA3-848E-AFDD56DBB30E}" type="presParOf" srcId="{72099F2C-6DAB-4442-8A7B-9205BB4285A2}" destId="{0CDBFDB8-AA85-4E43-B497-B861FC9ACE66}" srcOrd="0" destOrd="0" presId="urn:microsoft.com/office/officeart/2005/8/layout/orgChart1"/>
    <dgm:cxn modelId="{FA778681-9C8A-494A-A41A-4B5126A08FE1}" type="presParOf" srcId="{72099F2C-6DAB-4442-8A7B-9205BB4285A2}" destId="{4097579C-C8DE-4CA1-B8EC-2E6599119A48}" srcOrd="1" destOrd="0" presId="urn:microsoft.com/office/officeart/2005/8/layout/orgChart1"/>
    <dgm:cxn modelId="{FC373801-30EB-4E32-B478-B8B61B25FD09}" type="presParOf" srcId="{21C4FFB5-F6CC-4627-B12A-52694EB71643}" destId="{9DED64C8-FC2F-4287-AEE7-31A70CA19B80}" srcOrd="1" destOrd="0" presId="urn:microsoft.com/office/officeart/2005/8/layout/orgChart1"/>
    <dgm:cxn modelId="{2E5C710A-462C-4E00-A409-8AAAC06EA00A}" type="presParOf" srcId="{21C4FFB5-F6CC-4627-B12A-52694EB71643}" destId="{926C67E2-0FF0-4DA7-A1DE-303FEA8CBA37}" srcOrd="2" destOrd="0" presId="urn:microsoft.com/office/officeart/2005/8/layout/orgChart1"/>
    <dgm:cxn modelId="{BDDEA59E-66E0-4424-8B02-9F7779EFB4E3}" type="presParOf" srcId="{A3849095-C510-4E14-8242-51D6A00F1B57}" destId="{054F0B30-2AB3-4150-B0EB-8E53EF20D780}" srcOrd="6" destOrd="0" presId="urn:microsoft.com/office/officeart/2005/8/layout/orgChart1"/>
    <dgm:cxn modelId="{289949E0-5EF6-4AE3-AC5D-AC44572546F2}" type="presParOf" srcId="{A3849095-C510-4E14-8242-51D6A00F1B57}" destId="{957901E8-3EDC-4555-B971-5C12F3375402}" srcOrd="7" destOrd="0" presId="urn:microsoft.com/office/officeart/2005/8/layout/orgChart1"/>
    <dgm:cxn modelId="{EF56FB6C-764E-4620-8735-B060DC7F1534}" type="presParOf" srcId="{957901E8-3EDC-4555-B971-5C12F3375402}" destId="{A5E36D6A-F59F-4708-BEAC-9862C88EEAB1}" srcOrd="0" destOrd="0" presId="urn:microsoft.com/office/officeart/2005/8/layout/orgChart1"/>
    <dgm:cxn modelId="{C52280F3-7C46-4D21-9971-F5AB90B845ED}" type="presParOf" srcId="{A5E36D6A-F59F-4708-BEAC-9862C88EEAB1}" destId="{BEDB1340-3A08-41BA-8EFD-A7D1E852124F}" srcOrd="0" destOrd="0" presId="urn:microsoft.com/office/officeart/2005/8/layout/orgChart1"/>
    <dgm:cxn modelId="{971215DD-D9CF-4456-9169-A55D73DF4880}" type="presParOf" srcId="{A5E36D6A-F59F-4708-BEAC-9862C88EEAB1}" destId="{A33BC8E3-C1DD-4DA6-A6E9-F38E92C2151C}" srcOrd="1" destOrd="0" presId="urn:microsoft.com/office/officeart/2005/8/layout/orgChart1"/>
    <dgm:cxn modelId="{E116D819-9615-4FC4-82CB-87348CDB74AE}" type="presParOf" srcId="{957901E8-3EDC-4555-B971-5C12F3375402}" destId="{B1F4DFA4-2E20-43BC-AF20-01808E5F8E49}" srcOrd="1" destOrd="0" presId="urn:microsoft.com/office/officeart/2005/8/layout/orgChart1"/>
    <dgm:cxn modelId="{6822C7EB-3020-4BA1-BE89-A6EA129B5189}" type="presParOf" srcId="{957901E8-3EDC-4555-B971-5C12F3375402}" destId="{A18B9A73-9CF1-4A28-AA71-BA3E37144C0F}" srcOrd="2" destOrd="0" presId="urn:microsoft.com/office/officeart/2005/8/layout/orgChart1"/>
    <dgm:cxn modelId="{B74D1C2B-B4F5-475C-BADE-23EB7DCCE3A2}" type="presParOf" srcId="{13BE0015-0664-4B19-9025-82C997196ED5}" destId="{132C6CB3-FB52-48B8-BDA7-066B33B52D34}" srcOrd="2" destOrd="0" presId="urn:microsoft.com/office/officeart/2005/8/layout/orgChart1"/>
    <dgm:cxn modelId="{D0694B5B-F312-414C-94B2-A4B981BE2230}" type="presParOf" srcId="{F2B572A5-3EB6-471C-87FC-52796FE6ADB0}" destId="{0D32D73A-7066-4708-9A05-3506FBD20C73}" srcOrd="2" destOrd="0" presId="urn:microsoft.com/office/officeart/2005/8/layout/orgChart1"/>
    <dgm:cxn modelId="{236A79BF-F6C6-4DF9-B7B8-D6AB7CCB6F75}" type="presParOf" srcId="{F2B572A5-3EB6-471C-87FC-52796FE6ADB0}" destId="{95CC7EE3-E387-421C-A225-8EC87A0F47F4}" srcOrd="3" destOrd="0" presId="urn:microsoft.com/office/officeart/2005/8/layout/orgChart1"/>
    <dgm:cxn modelId="{2F5BFD19-C321-40CF-A080-406C0C25DC23}" type="presParOf" srcId="{95CC7EE3-E387-421C-A225-8EC87A0F47F4}" destId="{25B78E6B-D3B5-4558-911A-32DE3F3F169D}" srcOrd="0" destOrd="0" presId="urn:microsoft.com/office/officeart/2005/8/layout/orgChart1"/>
    <dgm:cxn modelId="{4D2382DC-C594-4671-82B3-8EB828C01D98}" type="presParOf" srcId="{25B78E6B-D3B5-4558-911A-32DE3F3F169D}" destId="{9A69FFEA-18D3-4A07-83A8-549A3D365322}" srcOrd="0" destOrd="0" presId="urn:microsoft.com/office/officeart/2005/8/layout/orgChart1"/>
    <dgm:cxn modelId="{6EA23D3F-E2CA-45D5-9631-D40D00ED6CBA}" type="presParOf" srcId="{25B78E6B-D3B5-4558-911A-32DE3F3F169D}" destId="{524A647A-F18F-446E-9EE0-CF1A37E3A9BD}" srcOrd="1" destOrd="0" presId="urn:microsoft.com/office/officeart/2005/8/layout/orgChart1"/>
    <dgm:cxn modelId="{233BF86A-B708-4F51-9C03-875498208B5B}" type="presParOf" srcId="{95CC7EE3-E387-421C-A225-8EC87A0F47F4}" destId="{117BF705-44DF-4D84-BDA9-6276D60F6B88}" srcOrd="1" destOrd="0" presId="urn:microsoft.com/office/officeart/2005/8/layout/orgChart1"/>
    <dgm:cxn modelId="{85001E91-0185-4BA2-AC42-C3C800E36E38}" type="presParOf" srcId="{117BF705-44DF-4D84-BDA9-6276D60F6B88}" destId="{B2ECBF2E-6778-444D-A89B-D5BFAB3C44CC}" srcOrd="0" destOrd="0" presId="urn:microsoft.com/office/officeart/2005/8/layout/orgChart1"/>
    <dgm:cxn modelId="{E90C38C4-AD21-463F-890E-BBCDEA165C15}" type="presParOf" srcId="{117BF705-44DF-4D84-BDA9-6276D60F6B88}" destId="{B2FADCCF-C910-42BB-A8F4-9A0453B3C1F6}" srcOrd="1" destOrd="0" presId="urn:microsoft.com/office/officeart/2005/8/layout/orgChart1"/>
    <dgm:cxn modelId="{CA1621C9-2B1A-4698-9CDE-1E3825BFE293}" type="presParOf" srcId="{B2FADCCF-C910-42BB-A8F4-9A0453B3C1F6}" destId="{F2CCA8A1-F336-43D2-95DC-0C98A5C7CF26}" srcOrd="0" destOrd="0" presId="urn:microsoft.com/office/officeart/2005/8/layout/orgChart1"/>
    <dgm:cxn modelId="{B8141105-0EDB-4559-A4A1-64214A8E6BE1}" type="presParOf" srcId="{F2CCA8A1-F336-43D2-95DC-0C98A5C7CF26}" destId="{84C776CE-6D39-4973-97EA-CDC1C4514CFB}" srcOrd="0" destOrd="0" presId="urn:microsoft.com/office/officeart/2005/8/layout/orgChart1"/>
    <dgm:cxn modelId="{895121B6-B395-4EC1-BA8A-4820B8558E2D}" type="presParOf" srcId="{F2CCA8A1-F336-43D2-95DC-0C98A5C7CF26}" destId="{F1951A61-952A-4F20-AA91-A9BFFC43FD57}" srcOrd="1" destOrd="0" presId="urn:microsoft.com/office/officeart/2005/8/layout/orgChart1"/>
    <dgm:cxn modelId="{1A1E9BAB-0560-41C7-B805-310BEC1C5E2B}" type="presParOf" srcId="{B2FADCCF-C910-42BB-A8F4-9A0453B3C1F6}" destId="{F5EE7AC8-A865-4FB1-B316-E97C2378A064}" srcOrd="1" destOrd="0" presId="urn:microsoft.com/office/officeart/2005/8/layout/orgChart1"/>
    <dgm:cxn modelId="{336AC60A-DA54-4F84-A4D7-D535B701DFD9}" type="presParOf" srcId="{F5EE7AC8-A865-4FB1-B316-E97C2378A064}" destId="{78B0E671-178F-47C6-A127-D5C6E4D9DDF4}" srcOrd="0" destOrd="0" presId="urn:microsoft.com/office/officeart/2005/8/layout/orgChart1"/>
    <dgm:cxn modelId="{0BC316E2-275D-4704-91F5-9460DC53E4C3}" type="presParOf" srcId="{F5EE7AC8-A865-4FB1-B316-E97C2378A064}" destId="{8ED5EC10-5FFA-40D8-9675-427CA95EC1A4}" srcOrd="1" destOrd="0" presId="urn:microsoft.com/office/officeart/2005/8/layout/orgChart1"/>
    <dgm:cxn modelId="{96E59F7F-5FDA-4A60-B65C-AFA1231695B3}" type="presParOf" srcId="{8ED5EC10-5FFA-40D8-9675-427CA95EC1A4}" destId="{DD961545-37C2-41EF-9AE8-E78F4911038D}" srcOrd="0" destOrd="0" presId="urn:microsoft.com/office/officeart/2005/8/layout/orgChart1"/>
    <dgm:cxn modelId="{1AA87273-483B-4417-944C-ECE3BC3FF33E}" type="presParOf" srcId="{DD961545-37C2-41EF-9AE8-E78F4911038D}" destId="{A44BD313-D3C8-4AD6-9FBC-6FE62036D68C}" srcOrd="0" destOrd="0" presId="urn:microsoft.com/office/officeart/2005/8/layout/orgChart1"/>
    <dgm:cxn modelId="{6F0AAF4A-2E13-4383-9C54-08AC8FF2C5D0}" type="presParOf" srcId="{DD961545-37C2-41EF-9AE8-E78F4911038D}" destId="{C40598F6-F6A4-49E1-A7E4-7F985ED35116}" srcOrd="1" destOrd="0" presId="urn:microsoft.com/office/officeart/2005/8/layout/orgChart1"/>
    <dgm:cxn modelId="{AEEA56BD-FBBF-44BD-815D-6656DFB6B52C}" type="presParOf" srcId="{8ED5EC10-5FFA-40D8-9675-427CA95EC1A4}" destId="{327D2E8F-8302-4764-8D02-0F57041F17F5}" srcOrd="1" destOrd="0" presId="urn:microsoft.com/office/officeart/2005/8/layout/orgChart1"/>
    <dgm:cxn modelId="{133A8182-7C8D-4E25-B65C-BE4B1AA642F3}" type="presParOf" srcId="{8ED5EC10-5FFA-40D8-9675-427CA95EC1A4}" destId="{38BCF6DE-E6FA-4633-8CC3-5726550D33FB}" srcOrd="2" destOrd="0" presId="urn:microsoft.com/office/officeart/2005/8/layout/orgChart1"/>
    <dgm:cxn modelId="{8BE43B5F-23E7-42A9-8210-C059133F908A}" type="presParOf" srcId="{F5EE7AC8-A865-4FB1-B316-E97C2378A064}" destId="{E496A166-FA32-4652-9FAD-3AEBA26C5923}" srcOrd="2" destOrd="0" presId="urn:microsoft.com/office/officeart/2005/8/layout/orgChart1"/>
    <dgm:cxn modelId="{F21E5F6F-A854-4681-A0A1-DD38145FC830}" type="presParOf" srcId="{F5EE7AC8-A865-4FB1-B316-E97C2378A064}" destId="{A54156AC-39F3-4E2D-94C7-1F53D8726B87}" srcOrd="3" destOrd="0" presId="urn:microsoft.com/office/officeart/2005/8/layout/orgChart1"/>
    <dgm:cxn modelId="{33F684DE-960E-481B-95A1-D4E269176976}" type="presParOf" srcId="{A54156AC-39F3-4E2D-94C7-1F53D8726B87}" destId="{19A2FF4E-7F2B-451D-ABEA-B6799256A098}" srcOrd="0" destOrd="0" presId="urn:microsoft.com/office/officeart/2005/8/layout/orgChart1"/>
    <dgm:cxn modelId="{D6F78830-D693-4B94-96B1-C76E963B82A2}" type="presParOf" srcId="{19A2FF4E-7F2B-451D-ABEA-B6799256A098}" destId="{AD4F4791-E0F1-4F0B-BC1C-0F9968454F17}" srcOrd="0" destOrd="0" presId="urn:microsoft.com/office/officeart/2005/8/layout/orgChart1"/>
    <dgm:cxn modelId="{20B251FE-F81F-42F1-9DFE-51D6BF1A6B1A}" type="presParOf" srcId="{19A2FF4E-7F2B-451D-ABEA-B6799256A098}" destId="{EBD6D0ED-15D1-4864-AEE8-31A2464FDC92}" srcOrd="1" destOrd="0" presId="urn:microsoft.com/office/officeart/2005/8/layout/orgChart1"/>
    <dgm:cxn modelId="{8D17D656-F56C-4E92-9BFB-7B8C75DA09C3}" type="presParOf" srcId="{A54156AC-39F3-4E2D-94C7-1F53D8726B87}" destId="{0CC078B6-ED6D-4258-9B4D-E5BEB70C1579}" srcOrd="1" destOrd="0" presId="urn:microsoft.com/office/officeart/2005/8/layout/orgChart1"/>
    <dgm:cxn modelId="{2D4AF462-4BE4-4610-A007-58D60F29BFEF}" type="presParOf" srcId="{A54156AC-39F3-4E2D-94C7-1F53D8726B87}" destId="{225229CB-49D2-4298-B6B5-A96CE9EB333E}" srcOrd="2" destOrd="0" presId="urn:microsoft.com/office/officeart/2005/8/layout/orgChart1"/>
    <dgm:cxn modelId="{6AE0D0E1-29C8-413F-85EB-D48249F57D20}" type="presParOf" srcId="{F5EE7AC8-A865-4FB1-B316-E97C2378A064}" destId="{3213E212-59CB-4DA6-8075-E877DB95C140}" srcOrd="4" destOrd="0" presId="urn:microsoft.com/office/officeart/2005/8/layout/orgChart1"/>
    <dgm:cxn modelId="{BD7AA063-275A-4A52-A510-F3BF4D4F0735}" type="presParOf" srcId="{F5EE7AC8-A865-4FB1-B316-E97C2378A064}" destId="{34714015-C3B5-4879-B4BE-AD5BC7E7F006}" srcOrd="5" destOrd="0" presId="urn:microsoft.com/office/officeart/2005/8/layout/orgChart1"/>
    <dgm:cxn modelId="{97BCCB20-C099-4A09-8EF5-D13967D87C21}" type="presParOf" srcId="{34714015-C3B5-4879-B4BE-AD5BC7E7F006}" destId="{75B242CE-62D2-48F4-971C-7C87677A6C3E}" srcOrd="0" destOrd="0" presId="urn:microsoft.com/office/officeart/2005/8/layout/orgChart1"/>
    <dgm:cxn modelId="{1A18156E-E718-4540-8599-DB3D10CCF0A3}" type="presParOf" srcId="{75B242CE-62D2-48F4-971C-7C87677A6C3E}" destId="{D179B255-6925-44B2-97D3-D877CC8116EE}" srcOrd="0" destOrd="0" presId="urn:microsoft.com/office/officeart/2005/8/layout/orgChart1"/>
    <dgm:cxn modelId="{B48613FB-3185-4636-B365-83FE9E0B7D92}" type="presParOf" srcId="{75B242CE-62D2-48F4-971C-7C87677A6C3E}" destId="{A7144077-A02E-4335-9FB4-D6D918E9DE45}" srcOrd="1" destOrd="0" presId="urn:microsoft.com/office/officeart/2005/8/layout/orgChart1"/>
    <dgm:cxn modelId="{4FF8B1E6-0455-450E-8715-CF9A0A402B84}" type="presParOf" srcId="{34714015-C3B5-4879-B4BE-AD5BC7E7F006}" destId="{105EE5E2-1D3C-4259-8D51-8FF2988DA629}" srcOrd="1" destOrd="0" presId="urn:microsoft.com/office/officeart/2005/8/layout/orgChart1"/>
    <dgm:cxn modelId="{1F6CD0AC-1939-463D-9572-C95D486E19F9}" type="presParOf" srcId="{34714015-C3B5-4879-B4BE-AD5BC7E7F006}" destId="{8AF796AB-F2E7-4FAB-A382-4C3C75E32668}" srcOrd="2" destOrd="0" presId="urn:microsoft.com/office/officeart/2005/8/layout/orgChart1"/>
    <dgm:cxn modelId="{E3BD66D3-4CE2-48D3-9F29-C30385A4919C}" type="presParOf" srcId="{F5EE7AC8-A865-4FB1-B316-E97C2378A064}" destId="{101E8C88-664C-429E-BD94-0DD7A7169663}" srcOrd="6" destOrd="0" presId="urn:microsoft.com/office/officeart/2005/8/layout/orgChart1"/>
    <dgm:cxn modelId="{8C270AD4-E83D-4630-BFC0-E40A692E9A54}" type="presParOf" srcId="{F5EE7AC8-A865-4FB1-B316-E97C2378A064}" destId="{CE49C3A5-EA20-4AC6-B889-3E94159FF715}" srcOrd="7" destOrd="0" presId="urn:microsoft.com/office/officeart/2005/8/layout/orgChart1"/>
    <dgm:cxn modelId="{FEEFC61D-CCD8-4C22-BAED-E1EBD149544E}" type="presParOf" srcId="{CE49C3A5-EA20-4AC6-B889-3E94159FF715}" destId="{E9339243-A2C3-4208-8BC5-39CA6E63B1B9}" srcOrd="0" destOrd="0" presId="urn:microsoft.com/office/officeart/2005/8/layout/orgChart1"/>
    <dgm:cxn modelId="{86558F3E-129C-4246-8475-D534CD0CFE04}" type="presParOf" srcId="{E9339243-A2C3-4208-8BC5-39CA6E63B1B9}" destId="{65ED26AA-8ED3-41D2-BA3A-4D371AA46B57}" srcOrd="0" destOrd="0" presId="urn:microsoft.com/office/officeart/2005/8/layout/orgChart1"/>
    <dgm:cxn modelId="{B0181386-C378-4FDE-9246-02047ECC2804}" type="presParOf" srcId="{E9339243-A2C3-4208-8BC5-39CA6E63B1B9}" destId="{FC14EA78-EBE1-49FD-81A5-8E488311AC6E}" srcOrd="1" destOrd="0" presId="urn:microsoft.com/office/officeart/2005/8/layout/orgChart1"/>
    <dgm:cxn modelId="{430DAE41-7DEC-4AB3-BB0C-27F437FBF552}" type="presParOf" srcId="{CE49C3A5-EA20-4AC6-B889-3E94159FF715}" destId="{6899128D-718C-4945-92AF-663B2A4D8E04}" srcOrd="1" destOrd="0" presId="urn:microsoft.com/office/officeart/2005/8/layout/orgChart1"/>
    <dgm:cxn modelId="{BA3338A2-6AAA-49AD-87AE-4972CF279D56}" type="presParOf" srcId="{CE49C3A5-EA20-4AC6-B889-3E94159FF715}" destId="{C7A47FEB-22EF-4926-A727-E9D82596B3F4}" srcOrd="2" destOrd="0" presId="urn:microsoft.com/office/officeart/2005/8/layout/orgChart1"/>
    <dgm:cxn modelId="{26F527D8-9D8D-4914-A6C9-DC480C0AD174}" type="presParOf" srcId="{B2FADCCF-C910-42BB-A8F4-9A0453B3C1F6}" destId="{CB79D57F-6C47-4F79-A825-448EEA91EE87}" srcOrd="2" destOrd="0" presId="urn:microsoft.com/office/officeart/2005/8/layout/orgChart1"/>
    <dgm:cxn modelId="{3112817B-AD96-4A10-93C5-1A52A4FC900D}" type="presParOf" srcId="{117BF705-44DF-4D84-BDA9-6276D60F6B88}" destId="{C974B949-25CF-4D65-8BBB-4244CF08442E}" srcOrd="2" destOrd="0" presId="urn:microsoft.com/office/officeart/2005/8/layout/orgChart1"/>
    <dgm:cxn modelId="{6B9593D6-34AE-442E-8748-57289C5926A1}" type="presParOf" srcId="{117BF705-44DF-4D84-BDA9-6276D60F6B88}" destId="{DD7B104E-AB1B-4FEA-B417-B760F6B9E0B9}" srcOrd="3" destOrd="0" presId="urn:microsoft.com/office/officeart/2005/8/layout/orgChart1"/>
    <dgm:cxn modelId="{D9DA37DB-DF57-4933-8216-1B4829F5E876}" type="presParOf" srcId="{DD7B104E-AB1B-4FEA-B417-B760F6B9E0B9}" destId="{C5F2D057-D63A-4FC8-8062-A994EAD3FF92}" srcOrd="0" destOrd="0" presId="urn:microsoft.com/office/officeart/2005/8/layout/orgChart1"/>
    <dgm:cxn modelId="{B2F67C3E-8729-4448-91F1-CFFA4720D425}" type="presParOf" srcId="{C5F2D057-D63A-4FC8-8062-A994EAD3FF92}" destId="{9F89367B-4007-4672-BDD2-02ACED927BAA}" srcOrd="0" destOrd="0" presId="urn:microsoft.com/office/officeart/2005/8/layout/orgChart1"/>
    <dgm:cxn modelId="{20C28F38-41FE-4E92-86AC-448CD399FC9C}" type="presParOf" srcId="{C5F2D057-D63A-4FC8-8062-A994EAD3FF92}" destId="{9AA4FEC6-BFF6-453A-9EDB-F97A6623D57F}" srcOrd="1" destOrd="0" presId="urn:microsoft.com/office/officeart/2005/8/layout/orgChart1"/>
    <dgm:cxn modelId="{4287CF31-5834-4DF7-B390-5758531B0750}" type="presParOf" srcId="{DD7B104E-AB1B-4FEA-B417-B760F6B9E0B9}" destId="{9CD0B1E7-A32C-480B-8BEB-4253D95C5072}" srcOrd="1" destOrd="0" presId="urn:microsoft.com/office/officeart/2005/8/layout/orgChart1"/>
    <dgm:cxn modelId="{B7CC775F-4D27-49AB-8569-5CE1B6AAB96E}" type="presParOf" srcId="{9CD0B1E7-A32C-480B-8BEB-4253D95C5072}" destId="{06B4E7D6-1685-4774-A8D3-E82A30673439}" srcOrd="0" destOrd="0" presId="urn:microsoft.com/office/officeart/2005/8/layout/orgChart1"/>
    <dgm:cxn modelId="{491CF449-7245-499E-BAAA-8E6C32BA9A4B}" type="presParOf" srcId="{9CD0B1E7-A32C-480B-8BEB-4253D95C5072}" destId="{5B362784-AF1F-4556-B99F-ECE37F881599}" srcOrd="1" destOrd="0" presId="urn:microsoft.com/office/officeart/2005/8/layout/orgChart1"/>
    <dgm:cxn modelId="{6628954A-5F00-485E-A033-B77BED51B447}" type="presParOf" srcId="{5B362784-AF1F-4556-B99F-ECE37F881599}" destId="{64FEAAC7-DCC6-4450-95C4-49D39CE2851D}" srcOrd="0" destOrd="0" presId="urn:microsoft.com/office/officeart/2005/8/layout/orgChart1"/>
    <dgm:cxn modelId="{B8C40791-ECD5-45C6-B1D1-E287ED7E3506}" type="presParOf" srcId="{64FEAAC7-DCC6-4450-95C4-49D39CE2851D}" destId="{ECC8357C-C175-406E-A05A-5641FB08A50D}" srcOrd="0" destOrd="0" presId="urn:microsoft.com/office/officeart/2005/8/layout/orgChart1"/>
    <dgm:cxn modelId="{AA088ADE-4E42-4ACC-B264-5AAE9A884B15}" type="presParOf" srcId="{64FEAAC7-DCC6-4450-95C4-49D39CE2851D}" destId="{B1AEB7C5-984D-4A2F-8B4E-3D9DDA77C53F}" srcOrd="1" destOrd="0" presId="urn:microsoft.com/office/officeart/2005/8/layout/orgChart1"/>
    <dgm:cxn modelId="{C4172D6F-7636-4986-8859-ADA0BC0740B6}" type="presParOf" srcId="{5B362784-AF1F-4556-B99F-ECE37F881599}" destId="{F57476DA-C676-4B35-9931-1BB339FBD4A6}" srcOrd="1" destOrd="0" presId="urn:microsoft.com/office/officeart/2005/8/layout/orgChart1"/>
    <dgm:cxn modelId="{6D21E53D-DFB6-497F-B830-394F9C4558D4}" type="presParOf" srcId="{5B362784-AF1F-4556-B99F-ECE37F881599}" destId="{3A8EBD3E-1AD8-4B8B-9780-7ABE8B1F5A23}" srcOrd="2" destOrd="0" presId="urn:microsoft.com/office/officeart/2005/8/layout/orgChart1"/>
    <dgm:cxn modelId="{7C8892D2-1816-4B52-A187-58CAEDBE7F2C}" type="presParOf" srcId="{9CD0B1E7-A32C-480B-8BEB-4253D95C5072}" destId="{AB62B0FD-A095-4AEB-BC93-62B9BC39C09C}" srcOrd="2" destOrd="0" presId="urn:microsoft.com/office/officeart/2005/8/layout/orgChart1"/>
    <dgm:cxn modelId="{EA9BCF2F-93FB-4092-9B87-EABE46F0ADA0}" type="presParOf" srcId="{9CD0B1E7-A32C-480B-8BEB-4253D95C5072}" destId="{8F6A4F2D-C4AE-43B1-A9F2-DF058757BB7D}" srcOrd="3" destOrd="0" presId="urn:microsoft.com/office/officeart/2005/8/layout/orgChart1"/>
    <dgm:cxn modelId="{79963FF1-8251-4865-BF20-7B132B3486BA}" type="presParOf" srcId="{8F6A4F2D-C4AE-43B1-A9F2-DF058757BB7D}" destId="{44D1E18F-56D3-40EC-82F5-AA4DE3C1B43A}" srcOrd="0" destOrd="0" presId="urn:microsoft.com/office/officeart/2005/8/layout/orgChart1"/>
    <dgm:cxn modelId="{38B876BA-A2A5-4AB7-8A2A-03498BF2185E}" type="presParOf" srcId="{44D1E18F-56D3-40EC-82F5-AA4DE3C1B43A}" destId="{4D1BEAE0-54AB-43FC-BEFF-88B3491A4EA4}" srcOrd="0" destOrd="0" presId="urn:microsoft.com/office/officeart/2005/8/layout/orgChart1"/>
    <dgm:cxn modelId="{9C097597-5535-4CA1-9255-DAF8033D1D18}" type="presParOf" srcId="{44D1E18F-56D3-40EC-82F5-AA4DE3C1B43A}" destId="{445C93EC-2C52-4931-8AE3-5BD4B48D3378}" srcOrd="1" destOrd="0" presId="urn:microsoft.com/office/officeart/2005/8/layout/orgChart1"/>
    <dgm:cxn modelId="{585F1B18-411C-424E-B82F-2521BF338653}" type="presParOf" srcId="{8F6A4F2D-C4AE-43B1-A9F2-DF058757BB7D}" destId="{2FB6FA29-2183-4522-AC3C-5D2966A1FBC3}" srcOrd="1" destOrd="0" presId="urn:microsoft.com/office/officeart/2005/8/layout/orgChart1"/>
    <dgm:cxn modelId="{BB1208FB-2623-425E-85A7-04B04DE7CDAB}" type="presParOf" srcId="{8F6A4F2D-C4AE-43B1-A9F2-DF058757BB7D}" destId="{897DA459-034E-4A7E-B4B3-BBCF50B7BFFF}" srcOrd="2" destOrd="0" presId="urn:microsoft.com/office/officeart/2005/8/layout/orgChart1"/>
    <dgm:cxn modelId="{10B1210B-8085-4BFB-8D06-0D27D61514B8}" type="presParOf" srcId="{DD7B104E-AB1B-4FEA-B417-B760F6B9E0B9}" destId="{87361FAA-15C9-4356-8143-573FDA57A409}" srcOrd="2" destOrd="0" presId="urn:microsoft.com/office/officeart/2005/8/layout/orgChart1"/>
    <dgm:cxn modelId="{DECF7B1A-7618-4A21-92C8-6035179B4922}" type="presParOf" srcId="{117BF705-44DF-4D84-BDA9-6276D60F6B88}" destId="{0DA271F5-0E2C-4075-9D0F-AE5BDB7C9519}" srcOrd="4" destOrd="0" presId="urn:microsoft.com/office/officeart/2005/8/layout/orgChart1"/>
    <dgm:cxn modelId="{CDC79FEB-BFA2-43FB-B815-C9B34CB3A7F3}" type="presParOf" srcId="{117BF705-44DF-4D84-BDA9-6276D60F6B88}" destId="{B1353BB2-465B-4012-805C-C9AAF80E9752}" srcOrd="5" destOrd="0" presId="urn:microsoft.com/office/officeart/2005/8/layout/orgChart1"/>
    <dgm:cxn modelId="{DE41C6AB-2880-4851-89A3-74CD34BB9C84}" type="presParOf" srcId="{B1353BB2-465B-4012-805C-C9AAF80E9752}" destId="{C85CA3B9-51BC-4C35-9D55-6EFB432042EA}" srcOrd="0" destOrd="0" presId="urn:microsoft.com/office/officeart/2005/8/layout/orgChart1"/>
    <dgm:cxn modelId="{41EBFBD2-589F-45D7-A389-155183D12317}" type="presParOf" srcId="{C85CA3B9-51BC-4C35-9D55-6EFB432042EA}" destId="{7792B722-8304-4388-8BF4-57E7FB63A01A}" srcOrd="0" destOrd="0" presId="urn:microsoft.com/office/officeart/2005/8/layout/orgChart1"/>
    <dgm:cxn modelId="{C158824B-AD91-44AD-9932-33E19C5EE9B0}" type="presParOf" srcId="{C85CA3B9-51BC-4C35-9D55-6EFB432042EA}" destId="{B32FF39E-3B88-4796-AD5C-C73AB2C06511}" srcOrd="1" destOrd="0" presId="urn:microsoft.com/office/officeart/2005/8/layout/orgChart1"/>
    <dgm:cxn modelId="{66A31697-C719-42CF-89A4-CF3E7F4C5CB2}" type="presParOf" srcId="{B1353BB2-465B-4012-805C-C9AAF80E9752}" destId="{ACABC13E-9C27-4E28-B49B-860585A77B5F}" srcOrd="1" destOrd="0" presId="urn:microsoft.com/office/officeart/2005/8/layout/orgChart1"/>
    <dgm:cxn modelId="{FABA34DE-371E-41F5-B98B-D38AB4E6EA28}" type="presParOf" srcId="{B1353BB2-465B-4012-805C-C9AAF80E9752}" destId="{46F82157-F466-402B-AB6A-A4E1DD37EEC8}" srcOrd="2" destOrd="0" presId="urn:microsoft.com/office/officeart/2005/8/layout/orgChart1"/>
    <dgm:cxn modelId="{F28BFB6C-0687-4A26-8BD2-6B12102B999B}" type="presParOf" srcId="{117BF705-44DF-4D84-BDA9-6276D60F6B88}" destId="{3877C951-EC4A-4E5F-B63F-61084F1E2C90}" srcOrd="6" destOrd="0" presId="urn:microsoft.com/office/officeart/2005/8/layout/orgChart1"/>
    <dgm:cxn modelId="{6DB0BF22-58A9-4C19-A925-05BF6B067E0E}" type="presParOf" srcId="{117BF705-44DF-4D84-BDA9-6276D60F6B88}" destId="{219B60E4-EDCF-40E0-97A3-591185DEEBB3}" srcOrd="7" destOrd="0" presId="urn:microsoft.com/office/officeart/2005/8/layout/orgChart1"/>
    <dgm:cxn modelId="{F61015C3-28C6-4182-9FB0-C7B574650186}" type="presParOf" srcId="{219B60E4-EDCF-40E0-97A3-591185DEEBB3}" destId="{82710959-7EBB-4965-9187-DBF2B285EF11}" srcOrd="0" destOrd="0" presId="urn:microsoft.com/office/officeart/2005/8/layout/orgChart1"/>
    <dgm:cxn modelId="{E9C4AC72-A9F9-40B2-9770-FC9EA2445F25}" type="presParOf" srcId="{82710959-7EBB-4965-9187-DBF2B285EF11}" destId="{045F4539-155B-4318-91C3-A93374BB7F20}" srcOrd="0" destOrd="0" presId="urn:microsoft.com/office/officeart/2005/8/layout/orgChart1"/>
    <dgm:cxn modelId="{8A46ACD1-AD61-487E-9502-8EF9B7A44EF5}" type="presParOf" srcId="{82710959-7EBB-4965-9187-DBF2B285EF11}" destId="{60B1252C-E88C-439C-8CEA-C593625B9BD8}" srcOrd="1" destOrd="0" presId="urn:microsoft.com/office/officeart/2005/8/layout/orgChart1"/>
    <dgm:cxn modelId="{A9AC681E-05BB-439D-8A03-582F7E361DFE}" type="presParOf" srcId="{219B60E4-EDCF-40E0-97A3-591185DEEBB3}" destId="{6212DD24-282C-4EF1-9339-FB79DDB7D4A4}" srcOrd="1" destOrd="0" presId="urn:microsoft.com/office/officeart/2005/8/layout/orgChart1"/>
    <dgm:cxn modelId="{3A5465AC-541A-4C3E-9D8C-975661B1F10E}" type="presParOf" srcId="{6212DD24-282C-4EF1-9339-FB79DDB7D4A4}" destId="{D03583F0-3740-435A-95A5-25EC336BC1CE}" srcOrd="0" destOrd="0" presId="urn:microsoft.com/office/officeart/2005/8/layout/orgChart1"/>
    <dgm:cxn modelId="{51A0275F-A42B-489B-916C-AB96FA2D0815}" type="presParOf" srcId="{6212DD24-282C-4EF1-9339-FB79DDB7D4A4}" destId="{811D50F0-2E90-4A62-9BA3-07189D045DCC}" srcOrd="1" destOrd="0" presId="urn:microsoft.com/office/officeart/2005/8/layout/orgChart1"/>
    <dgm:cxn modelId="{D61DC1A5-0A38-42A1-94AC-8372984CEF12}" type="presParOf" srcId="{811D50F0-2E90-4A62-9BA3-07189D045DCC}" destId="{362F771C-0FFA-4572-8CC4-E80665CCC31C}" srcOrd="0" destOrd="0" presId="urn:microsoft.com/office/officeart/2005/8/layout/orgChart1"/>
    <dgm:cxn modelId="{313931C1-FE48-48E9-8438-298C7FD553DF}" type="presParOf" srcId="{362F771C-0FFA-4572-8CC4-E80665CCC31C}" destId="{564587F4-E96C-4F10-B07F-B6E568BABC63}" srcOrd="0" destOrd="0" presId="urn:microsoft.com/office/officeart/2005/8/layout/orgChart1"/>
    <dgm:cxn modelId="{9CB75AEE-5DE3-4855-9A0D-4E054D149346}" type="presParOf" srcId="{362F771C-0FFA-4572-8CC4-E80665CCC31C}" destId="{4CD0023A-2179-4D19-9758-2E4155092C03}" srcOrd="1" destOrd="0" presId="urn:microsoft.com/office/officeart/2005/8/layout/orgChart1"/>
    <dgm:cxn modelId="{08C75A9F-9B27-48E0-B6B5-F349605A9721}" type="presParOf" srcId="{811D50F0-2E90-4A62-9BA3-07189D045DCC}" destId="{0A42E541-FD37-48E8-8644-C5661517175E}" srcOrd="1" destOrd="0" presId="urn:microsoft.com/office/officeart/2005/8/layout/orgChart1"/>
    <dgm:cxn modelId="{62C4DF97-C5ED-4433-8028-309BAAA890DC}" type="presParOf" srcId="{811D50F0-2E90-4A62-9BA3-07189D045DCC}" destId="{6343B59E-2BCE-4278-97D7-A04ADEC5E522}" srcOrd="2" destOrd="0" presId="urn:microsoft.com/office/officeart/2005/8/layout/orgChart1"/>
    <dgm:cxn modelId="{13917413-0CFC-4FB7-A09E-F95220E73AE6}" type="presParOf" srcId="{6212DD24-282C-4EF1-9339-FB79DDB7D4A4}" destId="{4C8C30DB-93FF-4E39-9AF4-F2AC0810DCD5}" srcOrd="2" destOrd="0" presId="urn:microsoft.com/office/officeart/2005/8/layout/orgChart1"/>
    <dgm:cxn modelId="{C72ED531-1B71-4E1C-90B2-C41502A843AB}" type="presParOf" srcId="{6212DD24-282C-4EF1-9339-FB79DDB7D4A4}" destId="{175BFCA5-0E18-4DDD-B54A-6D72A2E7D8DD}" srcOrd="3" destOrd="0" presId="urn:microsoft.com/office/officeart/2005/8/layout/orgChart1"/>
    <dgm:cxn modelId="{16E0E6C2-A7AF-489F-AB85-05A3C81E2A1F}" type="presParOf" srcId="{175BFCA5-0E18-4DDD-B54A-6D72A2E7D8DD}" destId="{EA48F243-953D-437E-A5CA-40F4FC1976B6}" srcOrd="0" destOrd="0" presId="urn:microsoft.com/office/officeart/2005/8/layout/orgChart1"/>
    <dgm:cxn modelId="{AD503DF9-EF0E-4D69-8698-A3744A2C15B1}" type="presParOf" srcId="{EA48F243-953D-437E-A5CA-40F4FC1976B6}" destId="{9DC79CF9-1DED-4E73-B333-DC91D1E519B0}" srcOrd="0" destOrd="0" presId="urn:microsoft.com/office/officeart/2005/8/layout/orgChart1"/>
    <dgm:cxn modelId="{3F606823-F221-495E-8E3E-6C06B8BC3583}" type="presParOf" srcId="{EA48F243-953D-437E-A5CA-40F4FC1976B6}" destId="{CC3AEF17-8F9D-48FC-8BFF-811D8333AC28}" srcOrd="1" destOrd="0" presId="urn:microsoft.com/office/officeart/2005/8/layout/orgChart1"/>
    <dgm:cxn modelId="{2033C189-4A6A-4A93-AAE7-FDD79039EF43}" type="presParOf" srcId="{175BFCA5-0E18-4DDD-B54A-6D72A2E7D8DD}" destId="{AF0CF272-46EA-47C2-9BEE-8A6561B83C29}" srcOrd="1" destOrd="0" presId="urn:microsoft.com/office/officeart/2005/8/layout/orgChart1"/>
    <dgm:cxn modelId="{2726DA2D-F2F5-4AEC-A532-ED5333D8D7FD}" type="presParOf" srcId="{175BFCA5-0E18-4DDD-B54A-6D72A2E7D8DD}" destId="{1F9CDB25-7813-42FC-A286-BAD692C6D8F0}" srcOrd="2" destOrd="0" presId="urn:microsoft.com/office/officeart/2005/8/layout/orgChart1"/>
    <dgm:cxn modelId="{6C2DA186-9465-4FEB-A714-AE98271BAC5D}" type="presParOf" srcId="{219B60E4-EDCF-40E0-97A3-591185DEEBB3}" destId="{63542DBB-9D8F-4C6C-97C2-5BB8E610D57D}" srcOrd="2" destOrd="0" presId="urn:microsoft.com/office/officeart/2005/8/layout/orgChart1"/>
    <dgm:cxn modelId="{8EA17737-7812-44C5-A639-CDB695E49CEB}" type="presParOf" srcId="{95CC7EE3-E387-421C-A225-8EC87A0F47F4}" destId="{2EB3C33A-48A2-4ECF-A859-0B1BE97F576C}" srcOrd="2" destOrd="0" presId="urn:microsoft.com/office/officeart/2005/8/layout/orgChart1"/>
    <dgm:cxn modelId="{9A613D04-22BF-4CFF-B93C-B3B9A8D0498C}" type="presParOf" srcId="{F2B572A5-3EB6-471C-87FC-52796FE6ADB0}" destId="{F50D4A6B-18B7-4FF5-B5DD-812F07D4FC8B}" srcOrd="4" destOrd="0" presId="urn:microsoft.com/office/officeart/2005/8/layout/orgChart1"/>
    <dgm:cxn modelId="{D5772765-E43E-4080-A108-BE3E11133F3B}" type="presParOf" srcId="{F2B572A5-3EB6-471C-87FC-52796FE6ADB0}" destId="{9B91DEB5-8030-45A5-A599-1498A14EE036}" srcOrd="5" destOrd="0" presId="urn:microsoft.com/office/officeart/2005/8/layout/orgChart1"/>
    <dgm:cxn modelId="{0649FCBC-DFDD-469A-8F61-F3114BF23635}" type="presParOf" srcId="{9B91DEB5-8030-45A5-A599-1498A14EE036}" destId="{264BA192-51BB-49EF-AE88-A7CB86A6D52D}" srcOrd="0" destOrd="0" presId="urn:microsoft.com/office/officeart/2005/8/layout/orgChart1"/>
    <dgm:cxn modelId="{8F00A9E8-D7B6-4910-986C-F8D9D44635A4}" type="presParOf" srcId="{264BA192-51BB-49EF-AE88-A7CB86A6D52D}" destId="{DEEF8A0D-164F-4B74-AD5B-8C8B4E6C29FD}" srcOrd="0" destOrd="0" presId="urn:microsoft.com/office/officeart/2005/8/layout/orgChart1"/>
    <dgm:cxn modelId="{9D6A04D8-9A7F-42E9-BD3F-CCEB1B95772A}" type="presParOf" srcId="{264BA192-51BB-49EF-AE88-A7CB86A6D52D}" destId="{2D4EDAF0-1195-41FD-925B-D47CDD99FF17}" srcOrd="1" destOrd="0" presId="urn:microsoft.com/office/officeart/2005/8/layout/orgChart1"/>
    <dgm:cxn modelId="{F66C17B0-DB03-406D-BEBC-D43218880F28}" type="presParOf" srcId="{9B91DEB5-8030-45A5-A599-1498A14EE036}" destId="{2EC8E5C9-06A7-466D-9992-122455595ED1}" srcOrd="1" destOrd="0" presId="urn:microsoft.com/office/officeart/2005/8/layout/orgChart1"/>
    <dgm:cxn modelId="{D4E18B55-760E-44E8-8200-A808E71D73D1}" type="presParOf" srcId="{9B91DEB5-8030-45A5-A599-1498A14EE036}" destId="{32529C5C-1DC8-4ED1-9229-2485CC4F17E6}" srcOrd="2" destOrd="0" presId="urn:microsoft.com/office/officeart/2005/8/layout/orgChart1"/>
    <dgm:cxn modelId="{656238B1-73DB-422C-A432-87A5146DF168}" type="presParOf" srcId="{DF0650B4-8310-4379-B867-C2C0A36C4E72}" destId="{A48197FC-7DB2-4AE0-9945-49E157443793}" srcOrd="2" destOrd="0" presId="urn:microsoft.com/office/officeart/2005/8/layout/orgChart1"/>
  </dgm:cxnLst>
  <dgm:bg>
    <a:noFill/>
  </dgm:bg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50D4A6B-18B7-4FF5-B5DD-812F07D4FC8B}">
      <dsp:nvSpPr>
        <dsp:cNvPr id="0" name=""/>
        <dsp:cNvSpPr/>
      </dsp:nvSpPr>
      <dsp:spPr>
        <a:xfrm>
          <a:off x="3795115" y="567920"/>
          <a:ext cx="2401763" cy="23819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9095"/>
              </a:lnTo>
              <a:lnTo>
                <a:pt x="2401763" y="119095"/>
              </a:lnTo>
              <a:lnTo>
                <a:pt x="2401763" y="238191"/>
              </a:lnTo>
            </a:path>
          </a:pathLst>
        </a:custGeom>
        <a:noFill/>
        <a:ln w="25400" cap="flat" cmpd="sng" algn="ctr">
          <a:solidFill>
            <a:srgbClr val="E1042D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C8C30DB-93FF-4E39-9AF4-F2AC0810DCD5}">
      <dsp:nvSpPr>
        <dsp:cNvPr id="0" name=""/>
        <dsp:cNvSpPr/>
      </dsp:nvSpPr>
      <dsp:spPr>
        <a:xfrm>
          <a:off x="7166657" y="2178547"/>
          <a:ext cx="170136" cy="2924820"/>
        </a:xfrm>
        <a:custGeom>
          <a:avLst/>
          <a:gdLst/>
          <a:ahLst/>
          <a:cxnLst/>
          <a:rect l="0" t="0" r="0" b="0"/>
          <a:pathLst>
            <a:path>
              <a:moveTo>
                <a:pt x="170136" y="0"/>
              </a:moveTo>
              <a:lnTo>
                <a:pt x="170136" y="2924820"/>
              </a:lnTo>
              <a:lnTo>
                <a:pt x="0" y="2924820"/>
              </a:lnTo>
            </a:path>
          </a:pathLst>
        </a:custGeom>
        <a:noFill/>
        <a:ln w="25400" cap="flat" cmpd="sng" algn="ctr">
          <a:solidFill>
            <a:srgbClr val="E1042D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03583F0-3740-435A-95A5-25EC336BC1CE}">
      <dsp:nvSpPr>
        <dsp:cNvPr id="0" name=""/>
        <dsp:cNvSpPr/>
      </dsp:nvSpPr>
      <dsp:spPr>
        <a:xfrm>
          <a:off x="7166657" y="2178547"/>
          <a:ext cx="170136" cy="1396816"/>
        </a:xfrm>
        <a:custGeom>
          <a:avLst/>
          <a:gdLst/>
          <a:ahLst/>
          <a:cxnLst/>
          <a:rect l="0" t="0" r="0" b="0"/>
          <a:pathLst>
            <a:path>
              <a:moveTo>
                <a:pt x="170136" y="0"/>
              </a:moveTo>
              <a:lnTo>
                <a:pt x="170136" y="1396816"/>
              </a:lnTo>
              <a:lnTo>
                <a:pt x="0" y="1396816"/>
              </a:lnTo>
            </a:path>
          </a:pathLst>
        </a:custGeom>
        <a:noFill/>
        <a:ln w="25400" cap="flat" cmpd="sng" algn="ctr">
          <a:solidFill>
            <a:srgbClr val="E1042D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877C951-EC4A-4E5F-B63F-61084F1E2C90}">
      <dsp:nvSpPr>
        <dsp:cNvPr id="0" name=""/>
        <dsp:cNvSpPr/>
      </dsp:nvSpPr>
      <dsp:spPr>
        <a:xfrm>
          <a:off x="4824442" y="1373233"/>
          <a:ext cx="2058654" cy="23819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9095"/>
              </a:lnTo>
              <a:lnTo>
                <a:pt x="2058654" y="119095"/>
              </a:lnTo>
              <a:lnTo>
                <a:pt x="2058654" y="238191"/>
              </a:lnTo>
            </a:path>
          </a:pathLst>
        </a:custGeom>
        <a:noFill/>
        <a:ln w="25400" cap="flat" cmpd="sng" algn="ctr">
          <a:solidFill>
            <a:srgbClr val="E1042D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DA271F5-0E2C-4075-9D0F-AE5BDB7C9519}">
      <dsp:nvSpPr>
        <dsp:cNvPr id="0" name=""/>
        <dsp:cNvSpPr/>
      </dsp:nvSpPr>
      <dsp:spPr>
        <a:xfrm>
          <a:off x="4824442" y="1373233"/>
          <a:ext cx="686218" cy="23819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9095"/>
              </a:lnTo>
              <a:lnTo>
                <a:pt x="686218" y="119095"/>
              </a:lnTo>
              <a:lnTo>
                <a:pt x="686218" y="238191"/>
              </a:lnTo>
            </a:path>
          </a:pathLst>
        </a:custGeom>
        <a:noFill/>
        <a:ln w="25400" cap="flat" cmpd="sng" algn="ctr">
          <a:solidFill>
            <a:srgbClr val="E1042D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B62B0FD-A095-4AEB-BC93-62B9BC39C09C}">
      <dsp:nvSpPr>
        <dsp:cNvPr id="0" name=""/>
        <dsp:cNvSpPr/>
      </dsp:nvSpPr>
      <dsp:spPr>
        <a:xfrm>
          <a:off x="4421785" y="2178547"/>
          <a:ext cx="170136" cy="1327066"/>
        </a:xfrm>
        <a:custGeom>
          <a:avLst/>
          <a:gdLst/>
          <a:ahLst/>
          <a:cxnLst/>
          <a:rect l="0" t="0" r="0" b="0"/>
          <a:pathLst>
            <a:path>
              <a:moveTo>
                <a:pt x="170136" y="0"/>
              </a:moveTo>
              <a:lnTo>
                <a:pt x="170136" y="1327066"/>
              </a:lnTo>
              <a:lnTo>
                <a:pt x="0" y="1327066"/>
              </a:lnTo>
            </a:path>
          </a:pathLst>
        </a:custGeom>
        <a:noFill/>
        <a:ln w="25400" cap="flat" cmpd="sng" algn="ctr">
          <a:solidFill>
            <a:srgbClr val="E1042D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6B4E7D6-1685-4774-A8D3-E82A30673439}">
      <dsp:nvSpPr>
        <dsp:cNvPr id="0" name=""/>
        <dsp:cNvSpPr/>
      </dsp:nvSpPr>
      <dsp:spPr>
        <a:xfrm>
          <a:off x="4421785" y="2178547"/>
          <a:ext cx="170136" cy="521752"/>
        </a:xfrm>
        <a:custGeom>
          <a:avLst/>
          <a:gdLst/>
          <a:ahLst/>
          <a:cxnLst/>
          <a:rect l="0" t="0" r="0" b="0"/>
          <a:pathLst>
            <a:path>
              <a:moveTo>
                <a:pt x="170136" y="0"/>
              </a:moveTo>
              <a:lnTo>
                <a:pt x="170136" y="521752"/>
              </a:lnTo>
              <a:lnTo>
                <a:pt x="0" y="521752"/>
              </a:lnTo>
            </a:path>
          </a:pathLst>
        </a:custGeom>
        <a:noFill/>
        <a:ln w="25400" cap="flat" cmpd="sng" algn="ctr">
          <a:solidFill>
            <a:srgbClr val="E1042D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974B949-25CF-4D65-8BBB-4244CF08442E}">
      <dsp:nvSpPr>
        <dsp:cNvPr id="0" name=""/>
        <dsp:cNvSpPr/>
      </dsp:nvSpPr>
      <dsp:spPr>
        <a:xfrm>
          <a:off x="4138224" y="1373233"/>
          <a:ext cx="686218" cy="238191"/>
        </a:xfrm>
        <a:custGeom>
          <a:avLst/>
          <a:gdLst/>
          <a:ahLst/>
          <a:cxnLst/>
          <a:rect l="0" t="0" r="0" b="0"/>
          <a:pathLst>
            <a:path>
              <a:moveTo>
                <a:pt x="686218" y="0"/>
              </a:moveTo>
              <a:lnTo>
                <a:pt x="686218" y="119095"/>
              </a:lnTo>
              <a:lnTo>
                <a:pt x="0" y="119095"/>
              </a:lnTo>
              <a:lnTo>
                <a:pt x="0" y="238191"/>
              </a:lnTo>
            </a:path>
          </a:pathLst>
        </a:custGeom>
        <a:noFill/>
        <a:ln w="25400" cap="flat" cmpd="sng" algn="ctr">
          <a:solidFill>
            <a:srgbClr val="E1042D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01E8C88-664C-429E-BD94-0DD7A7169663}">
      <dsp:nvSpPr>
        <dsp:cNvPr id="0" name=""/>
        <dsp:cNvSpPr/>
      </dsp:nvSpPr>
      <dsp:spPr>
        <a:xfrm>
          <a:off x="3049349" y="2178547"/>
          <a:ext cx="170136" cy="2937693"/>
        </a:xfrm>
        <a:custGeom>
          <a:avLst/>
          <a:gdLst/>
          <a:ahLst/>
          <a:cxnLst/>
          <a:rect l="0" t="0" r="0" b="0"/>
          <a:pathLst>
            <a:path>
              <a:moveTo>
                <a:pt x="170136" y="0"/>
              </a:moveTo>
              <a:lnTo>
                <a:pt x="170136" y="2937693"/>
              </a:lnTo>
              <a:lnTo>
                <a:pt x="0" y="2937693"/>
              </a:lnTo>
            </a:path>
          </a:pathLst>
        </a:custGeom>
        <a:noFill/>
        <a:ln w="25400" cap="flat" cmpd="sng" algn="ctr">
          <a:solidFill>
            <a:srgbClr val="E1042D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213E212-59CB-4DA6-8075-E877DB95C140}">
      <dsp:nvSpPr>
        <dsp:cNvPr id="0" name=""/>
        <dsp:cNvSpPr/>
      </dsp:nvSpPr>
      <dsp:spPr>
        <a:xfrm>
          <a:off x="3049349" y="2178547"/>
          <a:ext cx="170136" cy="2132379"/>
        </a:xfrm>
        <a:custGeom>
          <a:avLst/>
          <a:gdLst/>
          <a:ahLst/>
          <a:cxnLst/>
          <a:rect l="0" t="0" r="0" b="0"/>
          <a:pathLst>
            <a:path>
              <a:moveTo>
                <a:pt x="170136" y="0"/>
              </a:moveTo>
              <a:lnTo>
                <a:pt x="170136" y="2132379"/>
              </a:lnTo>
              <a:lnTo>
                <a:pt x="0" y="2132379"/>
              </a:lnTo>
            </a:path>
          </a:pathLst>
        </a:custGeom>
        <a:noFill/>
        <a:ln w="25400" cap="flat" cmpd="sng" algn="ctr">
          <a:solidFill>
            <a:srgbClr val="E1042D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496A166-FA32-4652-9FAD-3AEBA26C5923}">
      <dsp:nvSpPr>
        <dsp:cNvPr id="0" name=""/>
        <dsp:cNvSpPr/>
      </dsp:nvSpPr>
      <dsp:spPr>
        <a:xfrm>
          <a:off x="3049349" y="2178547"/>
          <a:ext cx="170136" cy="1327066"/>
        </a:xfrm>
        <a:custGeom>
          <a:avLst/>
          <a:gdLst/>
          <a:ahLst/>
          <a:cxnLst/>
          <a:rect l="0" t="0" r="0" b="0"/>
          <a:pathLst>
            <a:path>
              <a:moveTo>
                <a:pt x="170136" y="0"/>
              </a:moveTo>
              <a:lnTo>
                <a:pt x="170136" y="1327066"/>
              </a:lnTo>
              <a:lnTo>
                <a:pt x="0" y="1327066"/>
              </a:lnTo>
            </a:path>
          </a:pathLst>
        </a:custGeom>
        <a:noFill/>
        <a:ln w="25400" cap="flat" cmpd="sng" algn="ctr">
          <a:solidFill>
            <a:srgbClr val="E1042D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8B0E671-178F-47C6-A127-D5C6E4D9DDF4}">
      <dsp:nvSpPr>
        <dsp:cNvPr id="0" name=""/>
        <dsp:cNvSpPr/>
      </dsp:nvSpPr>
      <dsp:spPr>
        <a:xfrm>
          <a:off x="3049349" y="2178547"/>
          <a:ext cx="170136" cy="521752"/>
        </a:xfrm>
        <a:custGeom>
          <a:avLst/>
          <a:gdLst/>
          <a:ahLst/>
          <a:cxnLst/>
          <a:rect l="0" t="0" r="0" b="0"/>
          <a:pathLst>
            <a:path>
              <a:moveTo>
                <a:pt x="170136" y="0"/>
              </a:moveTo>
              <a:lnTo>
                <a:pt x="170136" y="521752"/>
              </a:lnTo>
              <a:lnTo>
                <a:pt x="0" y="521752"/>
              </a:lnTo>
            </a:path>
          </a:pathLst>
        </a:custGeom>
        <a:noFill/>
        <a:ln w="25400" cap="flat" cmpd="sng" algn="ctr">
          <a:solidFill>
            <a:srgbClr val="E1042D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2ECBF2E-6778-444D-A89B-D5BFAB3C44CC}">
      <dsp:nvSpPr>
        <dsp:cNvPr id="0" name=""/>
        <dsp:cNvSpPr/>
      </dsp:nvSpPr>
      <dsp:spPr>
        <a:xfrm>
          <a:off x="2765788" y="1373233"/>
          <a:ext cx="2058654" cy="238191"/>
        </a:xfrm>
        <a:custGeom>
          <a:avLst/>
          <a:gdLst/>
          <a:ahLst/>
          <a:cxnLst/>
          <a:rect l="0" t="0" r="0" b="0"/>
          <a:pathLst>
            <a:path>
              <a:moveTo>
                <a:pt x="2058654" y="0"/>
              </a:moveTo>
              <a:lnTo>
                <a:pt x="2058654" y="119095"/>
              </a:lnTo>
              <a:lnTo>
                <a:pt x="0" y="119095"/>
              </a:lnTo>
              <a:lnTo>
                <a:pt x="0" y="238191"/>
              </a:lnTo>
            </a:path>
          </a:pathLst>
        </a:custGeom>
        <a:noFill/>
        <a:ln w="25400" cap="flat" cmpd="sng" algn="ctr">
          <a:solidFill>
            <a:srgbClr val="E1042D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D32D73A-7066-4708-9A05-3506FBD20C73}">
      <dsp:nvSpPr>
        <dsp:cNvPr id="0" name=""/>
        <dsp:cNvSpPr/>
      </dsp:nvSpPr>
      <dsp:spPr>
        <a:xfrm>
          <a:off x="3795115" y="567920"/>
          <a:ext cx="1029327" cy="23819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19095"/>
              </a:lnTo>
              <a:lnTo>
                <a:pt x="1029327" y="119095"/>
              </a:lnTo>
              <a:lnTo>
                <a:pt x="1029327" y="238191"/>
              </a:lnTo>
            </a:path>
          </a:pathLst>
        </a:custGeom>
        <a:noFill/>
        <a:ln w="25400" cap="flat" cmpd="sng" algn="ctr">
          <a:solidFill>
            <a:srgbClr val="E1042D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54F0B30-2AB3-4150-B0EB-8E53EF20D780}">
      <dsp:nvSpPr>
        <dsp:cNvPr id="0" name=""/>
        <dsp:cNvSpPr/>
      </dsp:nvSpPr>
      <dsp:spPr>
        <a:xfrm>
          <a:off x="1676913" y="1373233"/>
          <a:ext cx="170136" cy="3743805"/>
        </a:xfrm>
        <a:custGeom>
          <a:avLst/>
          <a:gdLst/>
          <a:ahLst/>
          <a:cxnLst/>
          <a:rect l="0" t="0" r="0" b="0"/>
          <a:pathLst>
            <a:path>
              <a:moveTo>
                <a:pt x="170136" y="0"/>
              </a:moveTo>
              <a:lnTo>
                <a:pt x="170136" y="3743805"/>
              </a:lnTo>
              <a:lnTo>
                <a:pt x="0" y="3743805"/>
              </a:lnTo>
            </a:path>
          </a:pathLst>
        </a:custGeom>
        <a:noFill/>
        <a:ln w="25400" cap="flat" cmpd="sng" algn="ctr">
          <a:solidFill>
            <a:srgbClr val="E1042D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75E9105-694B-4387-A6BB-390A4C0800B5}">
      <dsp:nvSpPr>
        <dsp:cNvPr id="0" name=""/>
        <dsp:cNvSpPr/>
      </dsp:nvSpPr>
      <dsp:spPr>
        <a:xfrm>
          <a:off x="1676913" y="1373233"/>
          <a:ext cx="170136" cy="2656202"/>
        </a:xfrm>
        <a:custGeom>
          <a:avLst/>
          <a:gdLst/>
          <a:ahLst/>
          <a:cxnLst/>
          <a:rect l="0" t="0" r="0" b="0"/>
          <a:pathLst>
            <a:path>
              <a:moveTo>
                <a:pt x="170136" y="0"/>
              </a:moveTo>
              <a:lnTo>
                <a:pt x="170136" y="2656202"/>
              </a:lnTo>
              <a:lnTo>
                <a:pt x="0" y="2656202"/>
              </a:lnTo>
            </a:path>
          </a:pathLst>
        </a:custGeom>
        <a:noFill/>
        <a:ln w="25400" cap="flat" cmpd="sng" algn="ctr">
          <a:solidFill>
            <a:srgbClr val="E1042D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2BC1F12-67F7-4B4B-88ED-3C406FC332E5}">
      <dsp:nvSpPr>
        <dsp:cNvPr id="0" name=""/>
        <dsp:cNvSpPr/>
      </dsp:nvSpPr>
      <dsp:spPr>
        <a:xfrm>
          <a:off x="1676913" y="1373233"/>
          <a:ext cx="170136" cy="1579004"/>
        </a:xfrm>
        <a:custGeom>
          <a:avLst/>
          <a:gdLst/>
          <a:ahLst/>
          <a:cxnLst/>
          <a:rect l="0" t="0" r="0" b="0"/>
          <a:pathLst>
            <a:path>
              <a:moveTo>
                <a:pt x="170136" y="0"/>
              </a:moveTo>
              <a:lnTo>
                <a:pt x="170136" y="1579004"/>
              </a:lnTo>
              <a:lnTo>
                <a:pt x="0" y="1579004"/>
              </a:lnTo>
            </a:path>
          </a:pathLst>
        </a:custGeom>
        <a:noFill/>
        <a:ln w="25400" cap="flat" cmpd="sng" algn="ctr">
          <a:solidFill>
            <a:srgbClr val="E1042D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DFEEB8-C4CB-457B-8E43-2FB64CCBC07C}">
      <dsp:nvSpPr>
        <dsp:cNvPr id="0" name=""/>
        <dsp:cNvSpPr/>
      </dsp:nvSpPr>
      <dsp:spPr>
        <a:xfrm>
          <a:off x="1676913" y="1373233"/>
          <a:ext cx="170136" cy="521752"/>
        </a:xfrm>
        <a:custGeom>
          <a:avLst/>
          <a:gdLst/>
          <a:ahLst/>
          <a:cxnLst/>
          <a:rect l="0" t="0" r="0" b="0"/>
          <a:pathLst>
            <a:path>
              <a:moveTo>
                <a:pt x="170136" y="0"/>
              </a:moveTo>
              <a:lnTo>
                <a:pt x="170136" y="521752"/>
              </a:lnTo>
              <a:lnTo>
                <a:pt x="0" y="521752"/>
              </a:lnTo>
            </a:path>
          </a:pathLst>
        </a:custGeom>
        <a:noFill/>
        <a:ln w="25400" cap="flat" cmpd="sng" algn="ctr">
          <a:solidFill>
            <a:srgbClr val="E1042D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D9BEDD5-C427-4968-AACF-668D48B6F83E}">
      <dsp:nvSpPr>
        <dsp:cNvPr id="0" name=""/>
        <dsp:cNvSpPr/>
      </dsp:nvSpPr>
      <dsp:spPr>
        <a:xfrm>
          <a:off x="1393352" y="567920"/>
          <a:ext cx="2401763" cy="238191"/>
        </a:xfrm>
        <a:custGeom>
          <a:avLst/>
          <a:gdLst/>
          <a:ahLst/>
          <a:cxnLst/>
          <a:rect l="0" t="0" r="0" b="0"/>
          <a:pathLst>
            <a:path>
              <a:moveTo>
                <a:pt x="2401763" y="0"/>
              </a:moveTo>
              <a:lnTo>
                <a:pt x="2401763" y="119095"/>
              </a:lnTo>
              <a:lnTo>
                <a:pt x="0" y="119095"/>
              </a:lnTo>
              <a:lnTo>
                <a:pt x="0" y="238191"/>
              </a:lnTo>
            </a:path>
          </a:pathLst>
        </a:custGeom>
        <a:noFill/>
        <a:ln w="25400" cap="flat" cmpd="sng" algn="ctr">
          <a:solidFill>
            <a:srgbClr val="E1042D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3E2FA4-8D0E-4D15-8260-96F75EF334AA}">
      <dsp:nvSpPr>
        <dsp:cNvPr id="0" name=""/>
        <dsp:cNvSpPr/>
      </dsp:nvSpPr>
      <dsp:spPr>
        <a:xfrm>
          <a:off x="3227993" y="797"/>
          <a:ext cx="1134244" cy="567122"/>
        </a:xfrm>
        <a:prstGeom prst="rect">
          <a:avLst/>
        </a:prstGeom>
        <a:noFill/>
        <a:ln w="25400" cap="flat" cmpd="sng" algn="ctr">
          <a:solidFill>
            <a:srgbClr val="D14444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1" lang="zh-CN" altLang="en-US" sz="14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rPr>
            <a:t>开放式基金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1" lang="en-US" altLang="zh-CN" sz="14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rPr>
            <a:t>TA</a:t>
          </a:r>
          <a:r>
            <a:rPr kumimoji="1" lang="zh-CN" altLang="en-US" sz="14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rPr>
            <a:t>业务</a:t>
          </a:r>
          <a:endParaRPr kumimoji="1" lang="en-US" altLang="zh-CN" sz="1400" b="1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>
        <a:off x="3227993" y="797"/>
        <a:ext cx="1134244" cy="567122"/>
      </dsp:txXfrm>
    </dsp:sp>
    <dsp:sp modelId="{CEB768CD-580B-4EAE-A925-D6918A86D328}">
      <dsp:nvSpPr>
        <dsp:cNvPr id="0" name=""/>
        <dsp:cNvSpPr/>
      </dsp:nvSpPr>
      <dsp:spPr>
        <a:xfrm>
          <a:off x="826230" y="806111"/>
          <a:ext cx="1134244" cy="567122"/>
        </a:xfrm>
        <a:prstGeom prst="rect">
          <a:avLst/>
        </a:prstGeom>
        <a:noFill/>
        <a:ln w="25400" cap="flat" cmpd="sng" algn="ctr">
          <a:solidFill>
            <a:srgbClr val="C00000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1" lang="zh-CN" altLang="en-US" sz="14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rPr>
            <a:t>账户业务</a:t>
          </a:r>
          <a:endParaRPr kumimoji="1" lang="en-US" altLang="zh-CN" sz="1400" b="1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>
        <a:off x="826230" y="806111"/>
        <a:ext cx="1134244" cy="567122"/>
      </dsp:txXfrm>
    </dsp:sp>
    <dsp:sp modelId="{2EC2BB58-4A72-424C-B48F-96B23E7F9A44}">
      <dsp:nvSpPr>
        <dsp:cNvPr id="0" name=""/>
        <dsp:cNvSpPr/>
      </dsp:nvSpPr>
      <dsp:spPr>
        <a:xfrm>
          <a:off x="542668" y="1611425"/>
          <a:ext cx="1134244" cy="567122"/>
        </a:xfrm>
        <a:prstGeom prst="rect">
          <a:avLst/>
        </a:prstGeom>
        <a:noFill/>
        <a:ln w="25400" cap="flat" cmpd="sng" algn="ctr">
          <a:solidFill>
            <a:srgbClr val="D14444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1" lang="zh-CN" altLang="en-US" sz="14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rPr>
            <a:t>开户</a:t>
          </a:r>
          <a:endParaRPr kumimoji="1" lang="en-US" altLang="zh-CN" sz="1400" b="1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>
        <a:off x="542668" y="1611425"/>
        <a:ext cx="1134244" cy="567122"/>
      </dsp:txXfrm>
    </dsp:sp>
    <dsp:sp modelId="{9E236601-F0E3-47E1-B120-4105DF6A2DBA}">
      <dsp:nvSpPr>
        <dsp:cNvPr id="0" name=""/>
        <dsp:cNvSpPr/>
      </dsp:nvSpPr>
      <dsp:spPr>
        <a:xfrm>
          <a:off x="542668" y="2668677"/>
          <a:ext cx="1134244" cy="567122"/>
        </a:xfrm>
        <a:prstGeom prst="rect">
          <a:avLst/>
        </a:prstGeom>
        <a:noFill/>
        <a:ln w="25400" cap="flat" cmpd="sng" algn="ctr">
          <a:solidFill>
            <a:srgbClr val="D14444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1" lang="zh-CN" altLang="en-US" sz="14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rPr>
            <a:t>登记、变更交易账号、取消登记</a:t>
          </a:r>
          <a:endParaRPr kumimoji="1" lang="en-US" altLang="zh-CN" sz="1400" b="1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>
        <a:off x="542668" y="2668677"/>
        <a:ext cx="1134244" cy="567122"/>
      </dsp:txXfrm>
    </dsp:sp>
    <dsp:sp modelId="{0CDBFDB8-AA85-4E43-B497-B861FC9ACE66}">
      <dsp:nvSpPr>
        <dsp:cNvPr id="0" name=""/>
        <dsp:cNvSpPr/>
      </dsp:nvSpPr>
      <dsp:spPr>
        <a:xfrm>
          <a:off x="542668" y="3745875"/>
          <a:ext cx="1134244" cy="567122"/>
        </a:xfrm>
        <a:prstGeom prst="rect">
          <a:avLst/>
        </a:prstGeom>
        <a:noFill/>
        <a:ln w="25400" cap="flat" cmpd="sng" algn="ctr">
          <a:solidFill>
            <a:srgbClr val="D14444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1" lang="zh-CN" altLang="en-US" sz="14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rPr>
            <a:t>资料变更</a:t>
          </a:r>
          <a:endParaRPr kumimoji="1" lang="en-US" altLang="zh-CN" sz="1400" b="1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>
        <a:off x="542668" y="3745875"/>
        <a:ext cx="1134244" cy="567122"/>
      </dsp:txXfrm>
    </dsp:sp>
    <dsp:sp modelId="{BEDB1340-3A08-41BA-8EFD-A7D1E852124F}">
      <dsp:nvSpPr>
        <dsp:cNvPr id="0" name=""/>
        <dsp:cNvSpPr/>
      </dsp:nvSpPr>
      <dsp:spPr>
        <a:xfrm>
          <a:off x="542668" y="4833477"/>
          <a:ext cx="1134244" cy="567122"/>
        </a:xfrm>
        <a:prstGeom prst="rect">
          <a:avLst/>
        </a:prstGeom>
        <a:noFill/>
        <a:ln w="25400" cap="flat" cmpd="sng" algn="ctr">
          <a:solidFill>
            <a:srgbClr val="D14444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1" lang="zh-CN" altLang="en-US" sz="14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rPr>
            <a:t>销户</a:t>
          </a:r>
        </a:p>
      </dsp:txBody>
      <dsp:txXfrm>
        <a:off x="542668" y="4833477"/>
        <a:ext cx="1134244" cy="567122"/>
      </dsp:txXfrm>
    </dsp:sp>
    <dsp:sp modelId="{9A69FFEA-18D3-4A07-83A8-549A3D365322}">
      <dsp:nvSpPr>
        <dsp:cNvPr id="0" name=""/>
        <dsp:cNvSpPr/>
      </dsp:nvSpPr>
      <dsp:spPr>
        <a:xfrm>
          <a:off x="4257320" y="806111"/>
          <a:ext cx="1134244" cy="567122"/>
        </a:xfrm>
        <a:prstGeom prst="rect">
          <a:avLst/>
        </a:prstGeom>
        <a:noFill/>
        <a:ln w="25400" cap="flat" cmpd="sng" algn="ctr">
          <a:solidFill>
            <a:srgbClr val="D14444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1" lang="zh-CN" altLang="en-US" sz="14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rPr>
            <a:t>登记业务</a:t>
          </a:r>
          <a:endParaRPr kumimoji="1" lang="en-US" altLang="zh-CN" sz="1400" b="1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>
        <a:off x="4257320" y="806111"/>
        <a:ext cx="1134244" cy="567122"/>
      </dsp:txXfrm>
    </dsp:sp>
    <dsp:sp modelId="{84C776CE-6D39-4973-97EA-CDC1C4514CFB}">
      <dsp:nvSpPr>
        <dsp:cNvPr id="0" name=""/>
        <dsp:cNvSpPr/>
      </dsp:nvSpPr>
      <dsp:spPr>
        <a:xfrm>
          <a:off x="2198666" y="1611425"/>
          <a:ext cx="1134244" cy="567122"/>
        </a:xfrm>
        <a:prstGeom prst="rect">
          <a:avLst/>
        </a:prstGeom>
        <a:noFill/>
        <a:ln w="25400" cap="flat" cmpd="sng" algn="ctr">
          <a:solidFill>
            <a:srgbClr val="D14444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1" lang="zh-CN" altLang="en-US" sz="14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rPr>
            <a:t>交易类</a:t>
          </a:r>
        </a:p>
      </dsp:txBody>
      <dsp:txXfrm>
        <a:off x="2198666" y="1611425"/>
        <a:ext cx="1134244" cy="567122"/>
      </dsp:txXfrm>
    </dsp:sp>
    <dsp:sp modelId="{A44BD313-D3C8-4AD6-9FBC-6FE62036D68C}">
      <dsp:nvSpPr>
        <dsp:cNvPr id="0" name=""/>
        <dsp:cNvSpPr/>
      </dsp:nvSpPr>
      <dsp:spPr>
        <a:xfrm>
          <a:off x="1915105" y="2416738"/>
          <a:ext cx="1134244" cy="567122"/>
        </a:xfrm>
        <a:prstGeom prst="rect">
          <a:avLst/>
        </a:prstGeom>
        <a:noFill/>
        <a:ln w="25400" cap="flat" cmpd="sng" algn="ctr">
          <a:solidFill>
            <a:srgbClr val="D14444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sz="14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rPr>
            <a:t>认购</a:t>
          </a:r>
        </a:p>
      </dsp:txBody>
      <dsp:txXfrm>
        <a:off x="1915105" y="2416738"/>
        <a:ext cx="1134244" cy="567122"/>
      </dsp:txXfrm>
    </dsp:sp>
    <dsp:sp modelId="{AD4F4791-E0F1-4F0B-BC1C-0F9968454F17}">
      <dsp:nvSpPr>
        <dsp:cNvPr id="0" name=""/>
        <dsp:cNvSpPr/>
      </dsp:nvSpPr>
      <dsp:spPr>
        <a:xfrm>
          <a:off x="1915105" y="3222052"/>
          <a:ext cx="1134244" cy="567122"/>
        </a:xfrm>
        <a:prstGeom prst="rect">
          <a:avLst/>
        </a:prstGeom>
        <a:noFill/>
        <a:ln w="25400" cap="flat" cmpd="sng" algn="ctr">
          <a:solidFill>
            <a:srgbClr val="D14444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sz="14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rPr>
            <a:t>申购、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sz="14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rPr>
            <a:t>定期定额申购</a:t>
          </a:r>
        </a:p>
      </dsp:txBody>
      <dsp:txXfrm>
        <a:off x="1915105" y="3222052"/>
        <a:ext cx="1134244" cy="567122"/>
      </dsp:txXfrm>
    </dsp:sp>
    <dsp:sp modelId="{D179B255-6925-44B2-97D3-D877CC8116EE}">
      <dsp:nvSpPr>
        <dsp:cNvPr id="0" name=""/>
        <dsp:cNvSpPr/>
      </dsp:nvSpPr>
      <dsp:spPr>
        <a:xfrm>
          <a:off x="1915105" y="4027366"/>
          <a:ext cx="1134244" cy="567122"/>
        </a:xfrm>
        <a:prstGeom prst="rect">
          <a:avLst/>
        </a:prstGeom>
        <a:noFill/>
        <a:ln w="25400" cap="flat" cmpd="sng" algn="ctr">
          <a:solidFill>
            <a:srgbClr val="D14444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sz="12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rPr>
            <a:t>赎回、定期定额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sz="12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rPr>
            <a:t>赎回、强制赎回</a:t>
          </a:r>
        </a:p>
      </dsp:txBody>
      <dsp:txXfrm>
        <a:off x="1915105" y="4027366"/>
        <a:ext cx="1134244" cy="567122"/>
      </dsp:txXfrm>
    </dsp:sp>
    <dsp:sp modelId="{65ED26AA-8ED3-41D2-BA3A-4D371AA46B57}">
      <dsp:nvSpPr>
        <dsp:cNvPr id="0" name=""/>
        <dsp:cNvSpPr/>
      </dsp:nvSpPr>
      <dsp:spPr>
        <a:xfrm>
          <a:off x="1915105" y="4832679"/>
          <a:ext cx="1134244" cy="567122"/>
        </a:xfrm>
        <a:prstGeom prst="rect">
          <a:avLst/>
        </a:prstGeom>
        <a:noFill/>
        <a:ln w="25400" cap="flat" cmpd="sng" algn="ctr">
          <a:solidFill>
            <a:srgbClr val="D14444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zh-CN" altLang="en-US" sz="14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rPr>
            <a:t>基金转换</a:t>
          </a:r>
        </a:p>
      </dsp:txBody>
      <dsp:txXfrm>
        <a:off x="1915105" y="4832679"/>
        <a:ext cx="1134244" cy="567122"/>
      </dsp:txXfrm>
    </dsp:sp>
    <dsp:sp modelId="{9F89367B-4007-4672-BDD2-02ACED927BAA}">
      <dsp:nvSpPr>
        <dsp:cNvPr id="0" name=""/>
        <dsp:cNvSpPr/>
      </dsp:nvSpPr>
      <dsp:spPr>
        <a:xfrm>
          <a:off x="3571102" y="1611425"/>
          <a:ext cx="1134244" cy="567122"/>
        </a:xfrm>
        <a:prstGeom prst="rect">
          <a:avLst/>
        </a:prstGeom>
        <a:noFill/>
        <a:ln w="25400" cap="flat" cmpd="sng" algn="ctr">
          <a:solidFill>
            <a:srgbClr val="D14444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1" lang="zh-CN" altLang="en-US" sz="14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rPr>
            <a:t>权益分派</a:t>
          </a:r>
          <a:endParaRPr kumimoji="1" lang="en-US" altLang="zh-CN" sz="1400" b="1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>
        <a:off x="3571102" y="1611425"/>
        <a:ext cx="1134244" cy="567122"/>
      </dsp:txXfrm>
    </dsp:sp>
    <dsp:sp modelId="{ECC8357C-C175-406E-A05A-5641FB08A50D}">
      <dsp:nvSpPr>
        <dsp:cNvPr id="0" name=""/>
        <dsp:cNvSpPr/>
      </dsp:nvSpPr>
      <dsp:spPr>
        <a:xfrm>
          <a:off x="3287541" y="2416738"/>
          <a:ext cx="1134244" cy="567122"/>
        </a:xfrm>
        <a:prstGeom prst="rect">
          <a:avLst/>
        </a:prstGeom>
        <a:noFill/>
        <a:ln w="25400" cap="flat" cmpd="sng" algn="ctr">
          <a:solidFill>
            <a:srgbClr val="D14444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1" lang="zh-CN" altLang="en-US" sz="14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rPr>
            <a:t>现金分红</a:t>
          </a:r>
        </a:p>
      </dsp:txBody>
      <dsp:txXfrm>
        <a:off x="3287541" y="2416738"/>
        <a:ext cx="1134244" cy="567122"/>
      </dsp:txXfrm>
    </dsp:sp>
    <dsp:sp modelId="{4D1BEAE0-54AB-43FC-BEFF-88B3491A4EA4}">
      <dsp:nvSpPr>
        <dsp:cNvPr id="0" name=""/>
        <dsp:cNvSpPr/>
      </dsp:nvSpPr>
      <dsp:spPr>
        <a:xfrm>
          <a:off x="3287541" y="3222052"/>
          <a:ext cx="1134244" cy="567122"/>
        </a:xfrm>
        <a:prstGeom prst="rect">
          <a:avLst/>
        </a:prstGeom>
        <a:noFill/>
        <a:ln w="25400" cap="flat" cmpd="sng" algn="ctr">
          <a:solidFill>
            <a:srgbClr val="D14444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1" lang="zh-CN" altLang="en-US" sz="14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rPr>
            <a:t>红利再投</a:t>
          </a:r>
          <a:endParaRPr kumimoji="1" lang="en-US" altLang="zh-CN" sz="1400" b="1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>
        <a:off x="3287541" y="3222052"/>
        <a:ext cx="1134244" cy="567122"/>
      </dsp:txXfrm>
    </dsp:sp>
    <dsp:sp modelId="{7792B722-8304-4388-8BF4-57E7FB63A01A}">
      <dsp:nvSpPr>
        <dsp:cNvPr id="0" name=""/>
        <dsp:cNvSpPr/>
      </dsp:nvSpPr>
      <dsp:spPr>
        <a:xfrm>
          <a:off x="4943538" y="1611425"/>
          <a:ext cx="1134244" cy="567122"/>
        </a:xfrm>
        <a:prstGeom prst="rect">
          <a:avLst/>
        </a:prstGeom>
        <a:noFill/>
        <a:ln w="25400" cap="flat" cmpd="sng" algn="ctr">
          <a:solidFill>
            <a:srgbClr val="D14444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1" lang="zh-CN" altLang="en-US" sz="14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rPr>
            <a:t>转托管</a:t>
          </a:r>
        </a:p>
      </dsp:txBody>
      <dsp:txXfrm>
        <a:off x="4943538" y="1611425"/>
        <a:ext cx="1134244" cy="567122"/>
      </dsp:txXfrm>
    </dsp:sp>
    <dsp:sp modelId="{045F4539-155B-4318-91C3-A93374BB7F20}">
      <dsp:nvSpPr>
        <dsp:cNvPr id="0" name=""/>
        <dsp:cNvSpPr/>
      </dsp:nvSpPr>
      <dsp:spPr>
        <a:xfrm>
          <a:off x="6315974" y="1611425"/>
          <a:ext cx="1134244" cy="567122"/>
        </a:xfrm>
        <a:prstGeom prst="rect">
          <a:avLst/>
        </a:prstGeom>
        <a:noFill/>
        <a:ln w="25400" cap="flat" cmpd="sng" algn="ctr">
          <a:solidFill>
            <a:srgbClr val="D14444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1" lang="zh-CN" altLang="en-US" sz="14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rPr>
            <a:t>柜台业务</a:t>
          </a:r>
          <a:endParaRPr kumimoji="1" lang="en-US" altLang="zh-CN" sz="1400" b="1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>
        <a:off x="6315974" y="1611425"/>
        <a:ext cx="1134244" cy="567122"/>
      </dsp:txXfrm>
    </dsp:sp>
    <dsp:sp modelId="{564587F4-E96C-4F10-B07F-B6E568BABC63}">
      <dsp:nvSpPr>
        <dsp:cNvPr id="0" name=""/>
        <dsp:cNvSpPr/>
      </dsp:nvSpPr>
      <dsp:spPr>
        <a:xfrm>
          <a:off x="6032413" y="3291802"/>
          <a:ext cx="1134244" cy="567122"/>
        </a:xfrm>
        <a:prstGeom prst="rect">
          <a:avLst/>
        </a:prstGeom>
        <a:noFill/>
        <a:ln w="25400" cap="flat" cmpd="sng" algn="ctr">
          <a:solidFill>
            <a:srgbClr val="D14444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1" lang="zh-CN" altLang="en-US" sz="14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rPr>
            <a:t>非交易过户</a:t>
          </a:r>
          <a:endParaRPr kumimoji="1" lang="en-US" altLang="zh-CN" sz="1400" b="1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>
        <a:off x="6032413" y="3291802"/>
        <a:ext cx="1134244" cy="567122"/>
      </dsp:txXfrm>
    </dsp:sp>
    <dsp:sp modelId="{9DC79CF9-1DED-4E73-B333-DC91D1E519B0}">
      <dsp:nvSpPr>
        <dsp:cNvPr id="0" name=""/>
        <dsp:cNvSpPr/>
      </dsp:nvSpPr>
      <dsp:spPr>
        <a:xfrm>
          <a:off x="6032413" y="4819806"/>
          <a:ext cx="1134244" cy="567122"/>
        </a:xfrm>
        <a:prstGeom prst="rect">
          <a:avLst/>
        </a:prstGeom>
        <a:noFill/>
        <a:ln w="25400" cap="flat" cmpd="sng" algn="ctr">
          <a:solidFill>
            <a:srgbClr val="D14444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1" lang="zh-CN" altLang="en-US" sz="14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rPr>
            <a:t>冻结</a:t>
          </a:r>
          <a:r>
            <a:rPr kumimoji="1" lang="en-US" altLang="zh-CN" sz="14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rPr>
            <a:t>/</a:t>
          </a:r>
          <a:r>
            <a:rPr kumimoji="1" lang="zh-CN" altLang="en-US" sz="14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rPr>
            <a:t>解冻</a:t>
          </a:r>
          <a:endParaRPr kumimoji="1" lang="en-US" altLang="zh-CN" sz="1400" b="1" i="0" u="none" strike="noStrike" kern="1200" cap="none" normalizeH="0" baseline="0" dirty="0" smtClean="0">
            <a:ln>
              <a:noFill/>
            </a:ln>
            <a:solidFill>
              <a:schemeClr val="tx1"/>
            </a:solidFill>
            <a:effectLst/>
            <a:latin typeface="黑体" panose="02010609060101010101" pitchFamily="49" charset="-122"/>
            <a:ea typeface="黑体" panose="02010609060101010101" pitchFamily="49" charset="-122"/>
          </a:endParaRPr>
        </a:p>
      </dsp:txBody>
      <dsp:txXfrm>
        <a:off x="6032413" y="4819806"/>
        <a:ext cx="1134244" cy="567122"/>
      </dsp:txXfrm>
    </dsp:sp>
    <dsp:sp modelId="{DEEF8A0D-164F-4B74-AD5B-8C8B4E6C29FD}">
      <dsp:nvSpPr>
        <dsp:cNvPr id="0" name=""/>
        <dsp:cNvSpPr/>
      </dsp:nvSpPr>
      <dsp:spPr>
        <a:xfrm>
          <a:off x="5629756" y="806111"/>
          <a:ext cx="1134244" cy="567122"/>
        </a:xfrm>
        <a:prstGeom prst="rect">
          <a:avLst/>
        </a:prstGeom>
        <a:noFill/>
        <a:ln w="25400" cap="flat" cmpd="sng" algn="ctr">
          <a:solidFill>
            <a:srgbClr val="D14444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1" lang="zh-CN" altLang="en-US" sz="14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rPr>
            <a:t>资金结算</a:t>
          </a:r>
        </a:p>
      </dsp:txBody>
      <dsp:txXfrm>
        <a:off x="5629756" y="806111"/>
        <a:ext cx="1134244" cy="56712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F06773-A030-40F6-A225-398DD8FED83B}" type="datetimeFigureOut">
              <a:rPr lang="zh-CN" altLang="en-US" smtClean="0"/>
              <a:pPr/>
              <a:t>2018-5-31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089CC6-B8D3-40A4-9531-9503C3F47DD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C85F05-2C32-4FFE-B5BB-48F3DBE37A1C}" type="datetimeFigureOut">
              <a:rPr lang="zh-CN" altLang="en-US" smtClean="0"/>
              <a:pPr/>
              <a:t>2018-5-31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A86A6B-D299-4E26-85B9-D2D2119F5E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DC784-4673-49A9-8B46-08A846583348}" type="datetimeFigureOut">
              <a:rPr lang="zh-CN" altLang="en-US" smtClean="0"/>
              <a:pPr/>
              <a:t>2018-5-31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2FD1AA-A99F-4600-A861-7DD6064D8C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DC784-4673-49A9-8B46-08A846583348}" type="datetimeFigureOut">
              <a:rPr lang="zh-CN" altLang="en-US" smtClean="0"/>
              <a:pPr/>
              <a:t>2018-5-31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2FD1AA-A99F-4600-A861-7DD6064D8C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DC784-4673-49A9-8B46-08A846583348}" type="datetimeFigureOut">
              <a:rPr lang="zh-CN" altLang="en-US" smtClean="0"/>
              <a:pPr/>
              <a:t>2018-5-31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2FD1AA-A99F-4600-A861-7DD6064D8C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DC784-4673-49A9-8B46-08A846583348}" type="datetimeFigureOut">
              <a:rPr lang="zh-CN" altLang="en-US" smtClean="0"/>
              <a:pPr/>
              <a:t>2018-5-31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2FD1AA-A99F-4600-A861-7DD6064D8C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DC784-4673-49A9-8B46-08A846583348}" type="datetimeFigureOut">
              <a:rPr lang="zh-CN" altLang="en-US" smtClean="0"/>
              <a:pPr/>
              <a:t>2018-5-31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2FD1AA-A99F-4600-A861-7DD6064D8C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DC784-4673-49A9-8B46-08A846583348}" type="datetimeFigureOut">
              <a:rPr lang="zh-CN" altLang="en-US" smtClean="0"/>
              <a:pPr/>
              <a:t>2018-5-31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2FD1AA-A99F-4600-A861-7DD6064D8C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DC784-4673-49A9-8B46-08A846583348}" type="datetimeFigureOut">
              <a:rPr lang="zh-CN" altLang="en-US" smtClean="0"/>
              <a:pPr/>
              <a:t>2018-5-31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2FD1AA-A99F-4600-A861-7DD6064D8C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DC784-4673-49A9-8B46-08A846583348}" type="datetimeFigureOut">
              <a:rPr lang="zh-CN" altLang="en-US" smtClean="0"/>
              <a:pPr/>
              <a:t>2018-5-31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2FD1AA-A99F-4600-A861-7DD6064D8C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DC784-4673-49A9-8B46-08A846583348}" type="datetimeFigureOut">
              <a:rPr lang="zh-CN" altLang="en-US" smtClean="0"/>
              <a:pPr/>
              <a:t>2018-5-31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2FD1AA-A99F-4600-A861-7DD6064D8C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DC784-4673-49A9-8B46-08A846583348}" type="datetimeFigureOut">
              <a:rPr lang="zh-CN" altLang="en-US" smtClean="0"/>
              <a:pPr/>
              <a:t>2018-5-31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2FD1AA-A99F-4600-A861-7DD6064D8C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DC784-4673-49A9-8B46-08A846583348}" type="datetimeFigureOut">
              <a:rPr lang="zh-CN" altLang="en-US" smtClean="0"/>
              <a:pPr/>
              <a:t>2018-5-31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2FD1AA-A99F-4600-A861-7DD6064D8C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FDC784-4673-49A9-8B46-08A846583348}" type="datetimeFigureOut">
              <a:rPr lang="zh-CN" altLang="en-US" smtClean="0"/>
              <a:pPr/>
              <a:t>2018-5-31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FD1AA-A99F-4600-A861-7DD6064D8CE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Microsoft_Visio_2003-2010___311111111111111.vsd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12875"/>
            <a:ext cx="9144000" cy="163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59563" y="458788"/>
            <a:ext cx="2132012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Rectangle 3"/>
          <p:cNvSpPr>
            <a:spLocks noChangeArrowheads="1"/>
          </p:cNvSpPr>
          <p:nvPr/>
        </p:nvSpPr>
        <p:spPr bwMode="auto">
          <a:xfrm>
            <a:off x="349250" y="3068638"/>
            <a:ext cx="8794750" cy="3482975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6149" name="Text Box 4"/>
          <p:cNvSpPr txBox="1">
            <a:spLocks noChangeArrowheads="1"/>
          </p:cNvSpPr>
          <p:nvPr/>
        </p:nvSpPr>
        <p:spPr bwMode="auto">
          <a:xfrm>
            <a:off x="395536" y="3071811"/>
            <a:ext cx="7633072" cy="1421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600" b="1" dirty="0" smtClean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中国结算</a:t>
            </a:r>
            <a:r>
              <a:rPr lang="en-US" altLang="zh-CN" sz="3600" b="1" dirty="0" smtClean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TA</a:t>
            </a:r>
            <a:r>
              <a:rPr lang="zh-CN" altLang="en-US" sz="3600" b="1" dirty="0" smtClean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业务日常运作</a:t>
            </a:r>
            <a:endParaRPr lang="en-US" altLang="zh-CN" sz="3600" b="1" dirty="0" smtClean="0">
              <a:solidFill>
                <a:srgbClr val="C00000"/>
              </a:solidFill>
              <a:latin typeface="仿宋" pitchFamily="49" charset="-122"/>
              <a:ea typeface="仿宋" pitchFamily="49" charset="-122"/>
            </a:endParaRPr>
          </a:p>
          <a:p>
            <a:pPr algn="r">
              <a:lnSpc>
                <a:spcPct val="120000"/>
              </a:lnSpc>
            </a:pPr>
            <a:r>
              <a:rPr lang="en-US" altLang="zh-CN" sz="3600" b="1" dirty="0" smtClean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——</a:t>
            </a:r>
            <a:r>
              <a:rPr lang="zh-CN" altLang="en-US" sz="3600" b="1" dirty="0" smtClean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重点与难点</a:t>
            </a:r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5580112" y="5000636"/>
            <a:ext cx="327023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中国结算基金业务部</a:t>
            </a:r>
            <a:endParaRPr lang="en-US" altLang="zh-CN" sz="2400" b="1" dirty="0" smtClean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赵</a:t>
            </a:r>
            <a:r>
              <a:rPr lang="zh-CN" altLang="en-US" sz="2400" b="1" dirty="0" smtClean="0">
                <a:solidFill>
                  <a:srgbClr val="C00000"/>
                </a:solidFill>
                <a:latin typeface="楷体" pitchFamily="49" charset="-122"/>
                <a:ea typeface="楷体" pitchFamily="49" charset="-122"/>
              </a:rPr>
              <a:t>亦清</a:t>
            </a:r>
            <a:endParaRPr lang="zh-CN" altLang="en-US" sz="2400" b="1" dirty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11"/>
          <p:cNvPicPr>
            <a:picLocks noChangeAspect="1" noChangeArrowheads="1"/>
          </p:cNvPicPr>
          <p:nvPr/>
        </p:nvPicPr>
        <p:blipFill>
          <a:blip r:embed="rId3" cstate="print"/>
          <a:srcRect r="4808" b="77962"/>
          <a:stretch>
            <a:fillRect/>
          </a:stretch>
        </p:blipFill>
        <p:spPr bwMode="auto">
          <a:xfrm>
            <a:off x="414338" y="6569075"/>
            <a:ext cx="872966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Text Box 12"/>
          <p:cNvSpPr txBox="1">
            <a:spLocks noChangeArrowheads="1"/>
          </p:cNvSpPr>
          <p:nvPr/>
        </p:nvSpPr>
        <p:spPr bwMode="auto">
          <a:xfrm>
            <a:off x="6661150" y="6597650"/>
            <a:ext cx="2447925" cy="211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600">
                <a:solidFill>
                  <a:schemeClr val="bg1"/>
                </a:solidFill>
                <a:latin typeface="Humnst777 BT" pitchFamily="2" charset="0"/>
              </a:rPr>
              <a:t>China Securities Depository and Clearing Corporation Limited</a:t>
            </a:r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gray">
          <a:xfrm>
            <a:off x="357158" y="142852"/>
            <a:ext cx="5218958" cy="719735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三、产品发行</a:t>
            </a:r>
            <a:r>
              <a:rPr lang="en-US" altLang="zh-CN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----</a:t>
            </a:r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产品分类</a:t>
            </a:r>
            <a:endParaRPr lang="en-US" altLang="ko-KR" sz="3200" b="1" dirty="0">
              <a:solidFill>
                <a:schemeClr val="bg1">
                  <a:lumMod val="95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0034" y="989942"/>
            <a:ext cx="8464454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sz="2400" b="1" dirty="0" smtClean="0">
                <a:latin typeface="+mn-ea"/>
              </a:rPr>
              <a:t>按发行渠道：</a:t>
            </a:r>
            <a:r>
              <a:rPr lang="en-US" altLang="zh-CN" sz="2400" b="1" dirty="0" smtClean="0">
                <a:latin typeface="+mn-ea"/>
              </a:rPr>
              <a:t> </a:t>
            </a:r>
          </a:p>
          <a:p>
            <a:pPr marL="800100" lvl="1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b="1" dirty="0" smtClean="0">
                <a:latin typeface="+mn-ea"/>
              </a:rPr>
              <a:t>集合计划</a:t>
            </a:r>
            <a:r>
              <a:rPr lang="en-US" altLang="zh-CN" b="1" dirty="0" smtClean="0">
                <a:latin typeface="+mn-ea"/>
              </a:rPr>
              <a:t>/</a:t>
            </a:r>
            <a:r>
              <a:rPr lang="zh-CN" altLang="en-US" b="1" dirty="0" smtClean="0">
                <a:latin typeface="+mn-ea"/>
              </a:rPr>
              <a:t>场外基金</a:t>
            </a:r>
            <a:endParaRPr lang="en-US" altLang="zh-CN" b="1" dirty="0" smtClean="0">
              <a:latin typeface="+mn-ea"/>
            </a:endParaRPr>
          </a:p>
          <a:p>
            <a:pPr marL="800100" lvl="1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b="1" dirty="0" smtClean="0">
                <a:latin typeface="+mn-ea"/>
              </a:rPr>
              <a:t>深证</a:t>
            </a:r>
            <a:r>
              <a:rPr lang="en-US" altLang="zh-CN" b="1" dirty="0" smtClean="0">
                <a:latin typeface="+mn-ea"/>
              </a:rPr>
              <a:t>LOF</a:t>
            </a:r>
          </a:p>
          <a:p>
            <a:pPr marL="800100" lvl="1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b="1" dirty="0" smtClean="0">
                <a:latin typeface="+mn-ea"/>
              </a:rPr>
              <a:t>上证基金通</a:t>
            </a:r>
            <a:endParaRPr lang="en-US" altLang="zh-CN" b="1" dirty="0" smtClean="0">
              <a:latin typeface="+mn-ea"/>
            </a:endParaRPr>
          </a:p>
          <a:p>
            <a:pPr marL="800100" lvl="1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b="1" dirty="0" smtClean="0">
                <a:latin typeface="+mn-ea"/>
              </a:rPr>
              <a:t>上证</a:t>
            </a:r>
            <a:r>
              <a:rPr lang="en-US" altLang="zh-CN" b="1" dirty="0" smtClean="0">
                <a:latin typeface="+mn-ea"/>
              </a:rPr>
              <a:t>LOF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sz="2400" b="1" dirty="0" smtClean="0">
                <a:latin typeface="+mn-ea"/>
              </a:rPr>
              <a:t>按产品类型：</a:t>
            </a:r>
            <a:r>
              <a:rPr lang="zh-CN" altLang="en-US" sz="2000" b="1" dirty="0" smtClean="0">
                <a:latin typeface="+mn-ea"/>
              </a:rPr>
              <a:t>（本次培训非特殊指明的都以普通基金为例）</a:t>
            </a:r>
            <a:endParaRPr lang="en-US" altLang="zh-CN" sz="2000" b="1" dirty="0" smtClean="0">
              <a:latin typeface="+mn-ea"/>
            </a:endParaRPr>
          </a:p>
          <a:p>
            <a:pPr marL="800100" lvl="1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b="1" dirty="0" smtClean="0">
                <a:latin typeface="+mn-ea"/>
              </a:rPr>
              <a:t>普通基金；货币基金；</a:t>
            </a:r>
            <a:r>
              <a:rPr lang="en-US" altLang="zh-CN" b="1" dirty="0" smtClean="0">
                <a:latin typeface="+mn-ea"/>
              </a:rPr>
              <a:t>QDII</a:t>
            </a:r>
            <a:r>
              <a:rPr lang="zh-CN" altLang="en-US" b="1" dirty="0" smtClean="0">
                <a:latin typeface="+mn-ea"/>
              </a:rPr>
              <a:t>基金；保本基金；外币基金；分级基金；短期理财；深圳跨市场</a:t>
            </a:r>
            <a:r>
              <a:rPr lang="en-US" altLang="zh-CN" b="1" dirty="0" smtClean="0">
                <a:latin typeface="+mn-ea"/>
              </a:rPr>
              <a:t>ETF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sz="2400" b="1" dirty="0" smtClean="0">
                <a:latin typeface="+mn-ea"/>
              </a:rPr>
              <a:t>按份额类别：</a:t>
            </a:r>
            <a:endParaRPr lang="en-US" altLang="zh-CN" sz="2400" b="1" dirty="0" smtClean="0">
              <a:latin typeface="+mn-ea"/>
            </a:endParaRPr>
          </a:p>
          <a:p>
            <a:pPr marL="800100" lvl="1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b="1" dirty="0" smtClean="0">
                <a:latin typeface="+mn-ea"/>
              </a:rPr>
              <a:t>前收费；前</a:t>
            </a:r>
            <a:r>
              <a:rPr lang="en-US" altLang="zh-CN" b="1" dirty="0" smtClean="0">
                <a:latin typeface="+mn-ea"/>
              </a:rPr>
              <a:t>/</a:t>
            </a:r>
            <a:r>
              <a:rPr lang="zh-CN" altLang="en-US" b="1" dirty="0" smtClean="0">
                <a:latin typeface="+mn-ea"/>
              </a:rPr>
              <a:t>后收费</a:t>
            </a:r>
            <a:endParaRPr lang="en-US" altLang="zh-CN" b="1" dirty="0" smtClean="0">
              <a:latin typeface="+mn-ea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sz="2400" b="1" dirty="0" smtClean="0">
                <a:latin typeface="+mn-ea"/>
              </a:rPr>
              <a:t>按</a:t>
            </a:r>
            <a:r>
              <a:rPr lang="en-US" altLang="zh-CN" sz="2400" b="1" dirty="0" smtClean="0">
                <a:latin typeface="+mn-ea"/>
              </a:rPr>
              <a:t>TA</a:t>
            </a:r>
            <a:r>
              <a:rPr lang="zh-CN" altLang="en-US" sz="2400" b="1" dirty="0" smtClean="0">
                <a:latin typeface="+mn-ea"/>
              </a:rPr>
              <a:t>代码：</a:t>
            </a:r>
            <a:endParaRPr lang="en-US" altLang="zh-CN" sz="2400" b="1" dirty="0" smtClean="0">
              <a:latin typeface="+mn-ea"/>
            </a:endParaRPr>
          </a:p>
          <a:p>
            <a:pPr marL="800100" lvl="1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en-US" altLang="zh-CN" b="1" dirty="0" smtClean="0">
                <a:latin typeface="+mn-ea"/>
              </a:rPr>
              <a:t>98TA</a:t>
            </a:r>
            <a:r>
              <a:rPr lang="zh-CN" altLang="en-US" b="1" dirty="0" smtClean="0">
                <a:latin typeface="+mn-ea"/>
              </a:rPr>
              <a:t>；</a:t>
            </a:r>
            <a:r>
              <a:rPr lang="en-US" altLang="zh-CN" b="1" dirty="0" smtClean="0">
                <a:latin typeface="+mn-ea"/>
              </a:rPr>
              <a:t>99TA</a:t>
            </a: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11"/>
          <p:cNvPicPr>
            <a:picLocks noChangeAspect="1" noChangeArrowheads="1"/>
          </p:cNvPicPr>
          <p:nvPr/>
        </p:nvPicPr>
        <p:blipFill>
          <a:blip r:embed="rId3" cstate="print"/>
          <a:srcRect r="4808" b="77962"/>
          <a:stretch>
            <a:fillRect/>
          </a:stretch>
        </p:blipFill>
        <p:spPr bwMode="auto">
          <a:xfrm>
            <a:off x="414338" y="6569075"/>
            <a:ext cx="872966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Text Box 12"/>
          <p:cNvSpPr txBox="1">
            <a:spLocks noChangeArrowheads="1"/>
          </p:cNvSpPr>
          <p:nvPr/>
        </p:nvSpPr>
        <p:spPr bwMode="auto">
          <a:xfrm>
            <a:off x="6661150" y="6597650"/>
            <a:ext cx="2447925" cy="211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600">
                <a:solidFill>
                  <a:schemeClr val="bg1"/>
                </a:solidFill>
                <a:latin typeface="Humnst777 BT" pitchFamily="2" charset="0"/>
              </a:rPr>
              <a:t>China Securities Depository and Clearing Corporation Limited</a:t>
            </a:r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gray">
          <a:xfrm>
            <a:off x="357158" y="142852"/>
            <a:ext cx="5218958" cy="719735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三、产品发行</a:t>
            </a:r>
            <a:r>
              <a:rPr lang="en-US" altLang="zh-CN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----</a:t>
            </a:r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产品分类</a:t>
            </a:r>
            <a:endParaRPr lang="en-US" altLang="ko-KR" sz="3200" b="1" dirty="0">
              <a:solidFill>
                <a:schemeClr val="bg1">
                  <a:lumMod val="95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107505" y="1274056"/>
          <a:ext cx="8928991" cy="4819240"/>
        </p:xfrm>
        <a:graphic>
          <a:graphicData uri="http://schemas.openxmlformats.org/drawingml/2006/table">
            <a:tbl>
              <a:tblPr/>
              <a:tblGrid>
                <a:gridCol w="1317392"/>
                <a:gridCol w="1286897"/>
                <a:gridCol w="1428159"/>
                <a:gridCol w="2515479"/>
                <a:gridCol w="2381064"/>
              </a:tblGrid>
              <a:tr h="612667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场外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6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上证通场内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6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上证</a:t>
                      </a: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LOF</a:t>
                      </a:r>
                      <a:r>
                        <a:rPr lang="zh-CN" altLang="en-US" sz="16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场内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6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深证</a:t>
                      </a: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LOF</a:t>
                      </a:r>
                      <a:r>
                        <a:rPr lang="zh-CN" altLang="en-US" sz="16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场内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600939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6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认购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TA</a:t>
                      </a:r>
                      <a:r>
                        <a:rPr lang="zh-CN" altLang="en-US" sz="16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处理；</a:t>
                      </a:r>
                      <a:r>
                        <a:rPr lang="en-US" sz="16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TA</a:t>
                      </a:r>
                      <a:r>
                        <a:rPr lang="zh-CN" altLang="en-US" sz="16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登记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6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TA</a:t>
                      </a:r>
                      <a:r>
                        <a:rPr lang="zh-CN" altLang="en-US" sz="16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处理；分公司登记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6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分公司处理；分公司登记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0939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6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认购资金交收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6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开放式基金结算备付金账户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1" i="0" u="none" strike="noStrike" dirty="0" smtClean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开放式基金结算备付金账户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6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股票结算备付金账户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00939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场内交易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600" b="1" i="0" u="none" strike="noStrike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--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不支持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支持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600939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6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申赎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6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金额申购、份额赎回，</a:t>
                      </a:r>
                      <a:r>
                        <a:rPr lang="en-US" altLang="zh-CN" sz="16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TA</a:t>
                      </a:r>
                      <a:r>
                        <a:rPr lang="zh-CN" altLang="en-US" sz="16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处理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6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金额申购、份额赎回，</a:t>
                      </a:r>
                      <a:r>
                        <a:rPr lang="en-US" altLang="zh-CN" sz="16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TA</a:t>
                      </a:r>
                      <a:r>
                        <a:rPr lang="zh-CN" altLang="en-US" sz="16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处理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600939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6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申赎资金交收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6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开放式基金结算备付金账户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6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开放式基金结算备付金账户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600939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6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权益分派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6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投资者可选择分红</a:t>
                      </a:r>
                      <a:r>
                        <a:rPr lang="zh-CN" altLang="en-US" sz="1600" b="1" i="0" u="none" strike="noStrike" dirty="0" smtClean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方式</a:t>
                      </a:r>
                      <a:endParaRPr lang="zh-CN" altLang="en-US" sz="1600" b="1" i="0" u="none" strike="noStrike" dirty="0">
                        <a:solidFill>
                          <a:srgbClr val="000000"/>
                        </a:solidFill>
                        <a:latin typeface="仿宋_GB2312" pitchFamily="49" charset="-122"/>
                        <a:ea typeface="仿宋_GB2312" pitchFamily="49" charset="-122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600" b="1" i="0" u="none" strike="noStrike" dirty="0" smtClean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场外投资者可选择分红方式，场</a:t>
                      </a:r>
                      <a:r>
                        <a:rPr lang="zh-CN" altLang="en-US" sz="16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内仅支持现金分红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600939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6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分级基金分拆合并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600" b="1" i="0" u="none" strike="noStrike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不支持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6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母基金可上市交易，分拆合并交易所报单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6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母基金不上市交易，分拆合并盘后系统报单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11"/>
          <p:cNvPicPr>
            <a:picLocks noChangeAspect="1" noChangeArrowheads="1"/>
          </p:cNvPicPr>
          <p:nvPr/>
        </p:nvPicPr>
        <p:blipFill>
          <a:blip r:embed="rId3" cstate="print"/>
          <a:srcRect r="4808" b="77962"/>
          <a:stretch>
            <a:fillRect/>
          </a:stretch>
        </p:blipFill>
        <p:spPr bwMode="auto">
          <a:xfrm>
            <a:off x="414338" y="6569075"/>
            <a:ext cx="872966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Text Box 12"/>
          <p:cNvSpPr txBox="1">
            <a:spLocks noChangeArrowheads="1"/>
          </p:cNvSpPr>
          <p:nvPr/>
        </p:nvSpPr>
        <p:spPr bwMode="auto">
          <a:xfrm>
            <a:off x="6661150" y="6597650"/>
            <a:ext cx="2447925" cy="211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600">
                <a:solidFill>
                  <a:schemeClr val="bg1"/>
                </a:solidFill>
                <a:latin typeface="Humnst777 BT" pitchFamily="2" charset="0"/>
              </a:rPr>
              <a:t>China Securities Depository and Clearing Corporation Limited</a:t>
            </a:r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gray">
          <a:xfrm>
            <a:off x="357158" y="142852"/>
            <a:ext cx="5218958" cy="719735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三、产品发行</a:t>
            </a:r>
            <a:r>
              <a:rPr lang="en-US" altLang="zh-CN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----</a:t>
            </a:r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发行前准备</a:t>
            </a:r>
            <a:endParaRPr lang="en-US" altLang="ko-KR" sz="3200" b="1" dirty="0">
              <a:solidFill>
                <a:schemeClr val="bg1">
                  <a:lumMod val="95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TextBox 3"/>
          <p:cNvSpPr txBox="1">
            <a:spLocks noChangeArrowheads="1"/>
          </p:cNvSpPr>
          <p:nvPr/>
        </p:nvSpPr>
        <p:spPr bwMode="auto">
          <a:xfrm>
            <a:off x="1786235" y="1095127"/>
            <a:ext cx="5313760" cy="46166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提交获准募集</a:t>
            </a:r>
            <a:r>
              <a:rPr lang="zh-CN" altLang="en-US" sz="2400" b="1" dirty="0" smtClean="0">
                <a:latin typeface="仿宋" pitchFamily="49" charset="-122"/>
                <a:ea typeface="仿宋" pitchFamily="49" charset="-122"/>
              </a:rPr>
              <a:t>批复</a:t>
            </a:r>
            <a:r>
              <a:rPr lang="en-US" altLang="zh-CN" sz="2400" b="1" dirty="0" smtClean="0">
                <a:latin typeface="仿宋" pitchFamily="49" charset="-122"/>
                <a:ea typeface="仿宋" pitchFamily="49" charset="-122"/>
              </a:rPr>
              <a:t>/</a:t>
            </a:r>
            <a:r>
              <a:rPr lang="zh-CN" altLang="en-US" sz="2400" b="1" dirty="0" smtClean="0">
                <a:latin typeface="仿宋" pitchFamily="49" charset="-122"/>
                <a:ea typeface="仿宋" pitchFamily="49" charset="-122"/>
              </a:rPr>
              <a:t>集合计划开户申请</a:t>
            </a:r>
            <a:endParaRPr lang="zh-CN" altLang="en-US" sz="2400" b="1" dirty="0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9" name="TextBox 6"/>
          <p:cNvSpPr txBox="1">
            <a:spLocks noChangeArrowheads="1"/>
          </p:cNvSpPr>
          <p:nvPr/>
        </p:nvSpPr>
        <p:spPr bwMode="auto">
          <a:xfrm>
            <a:off x="696912" y="2214563"/>
            <a:ext cx="2071688" cy="12001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开</a:t>
            </a:r>
            <a:r>
              <a:rPr lang="zh-CN" altLang="en-US" sz="2400" b="1" dirty="0" smtClean="0">
                <a:latin typeface="仿宋" pitchFamily="49" charset="-122"/>
                <a:ea typeface="仿宋" pitchFamily="49" charset="-122"/>
              </a:rPr>
              <a:t>立结算</a:t>
            </a:r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备付金账户和保证金账户</a:t>
            </a:r>
          </a:p>
        </p:txBody>
      </p:sp>
      <p:sp>
        <p:nvSpPr>
          <p:cNvPr id="10" name="TextBox 7"/>
          <p:cNvSpPr txBox="1">
            <a:spLocks noChangeArrowheads="1"/>
          </p:cNvSpPr>
          <p:nvPr/>
        </p:nvSpPr>
        <p:spPr bwMode="auto">
          <a:xfrm>
            <a:off x="696912" y="3429000"/>
            <a:ext cx="2071688" cy="1200150"/>
          </a:xfrm>
          <a:prstGeom prst="rect">
            <a:avLst/>
          </a:prstGeom>
          <a:noFill/>
          <a:ln w="9525">
            <a:solidFill>
              <a:schemeClr val="tx1">
                <a:alpha val="27843"/>
              </a:schemeClr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向沪深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分公司和总部分别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申请。未按时</a:t>
            </a:r>
            <a:r>
              <a:rPr lang="zh-CN" altLang="en-US" b="1" dirty="0">
                <a:solidFill>
                  <a:srgbClr val="FF0000"/>
                </a:solidFill>
                <a:latin typeface="仿宋" pitchFamily="49" charset="-122"/>
                <a:ea typeface="仿宋" pitchFamily="49" charset="-122"/>
              </a:rPr>
              <a:t>办理完成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开户手续将影响发行。</a:t>
            </a:r>
          </a:p>
        </p:txBody>
      </p:sp>
      <p:sp>
        <p:nvSpPr>
          <p:cNvPr id="11" name="TextBox 8"/>
          <p:cNvSpPr txBox="1">
            <a:spLocks noChangeArrowheads="1"/>
          </p:cNvSpPr>
          <p:nvPr/>
        </p:nvSpPr>
        <p:spPr bwMode="auto">
          <a:xfrm>
            <a:off x="3411537" y="2214563"/>
            <a:ext cx="2071688" cy="12144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400" b="1" dirty="0" smtClean="0">
                <a:latin typeface="仿宋" pitchFamily="49" charset="-122"/>
                <a:ea typeface="仿宋" pitchFamily="49" charset="-122"/>
              </a:rPr>
              <a:t>签署登记</a:t>
            </a:r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结算服务协议</a:t>
            </a:r>
          </a:p>
        </p:txBody>
      </p:sp>
      <p:sp>
        <p:nvSpPr>
          <p:cNvPr id="13" name="TextBox 9"/>
          <p:cNvSpPr txBox="1">
            <a:spLocks noChangeArrowheads="1"/>
          </p:cNvSpPr>
          <p:nvPr/>
        </p:nvSpPr>
        <p:spPr bwMode="auto">
          <a:xfrm>
            <a:off x="3411537" y="3429000"/>
            <a:ext cx="2071688" cy="1200150"/>
          </a:xfrm>
          <a:prstGeom prst="rect">
            <a:avLst/>
          </a:prstGeom>
          <a:noFill/>
          <a:ln w="9525">
            <a:solidFill>
              <a:schemeClr val="tx1">
                <a:alpha val="27843"/>
              </a:schemeClr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按产品分类</a:t>
            </a:r>
            <a:endParaRPr lang="en-US" altLang="zh-CN" b="1" dirty="0" smtClean="0">
              <a:latin typeface="仿宋" pitchFamily="49" charset="-122"/>
              <a:ea typeface="仿宋" pitchFamily="49" charset="-122"/>
            </a:endParaRPr>
          </a:p>
          <a:p>
            <a:pPr algn="ctr" eaLnBrk="0" hangingPunct="0"/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券商法人版协议</a:t>
            </a:r>
            <a:endParaRPr lang="zh-CN" altLang="en-US" b="1" dirty="0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14" name="TextBox 12"/>
          <p:cNvSpPr txBox="1">
            <a:spLocks noChangeArrowheads="1"/>
          </p:cNvSpPr>
          <p:nvPr/>
        </p:nvSpPr>
        <p:spPr bwMode="auto">
          <a:xfrm>
            <a:off x="6126162" y="2214563"/>
            <a:ext cx="2071688" cy="12144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400" b="1" dirty="0" smtClean="0">
                <a:latin typeface="仿宋" pitchFamily="49" charset="-122"/>
                <a:ea typeface="仿宋" pitchFamily="49" charset="-122"/>
              </a:rPr>
              <a:t>获得产品代码</a:t>
            </a:r>
            <a:endParaRPr lang="zh-CN" altLang="en-US" sz="2400" b="1" dirty="0">
              <a:latin typeface="仿宋" pitchFamily="49" charset="-122"/>
              <a:ea typeface="仿宋" pitchFamily="49" charset="-122"/>
            </a:endParaRPr>
          </a:p>
        </p:txBody>
      </p:sp>
      <p:sp>
        <p:nvSpPr>
          <p:cNvPr id="15" name="TextBox 13"/>
          <p:cNvSpPr txBox="1">
            <a:spLocks noChangeArrowheads="1"/>
          </p:cNvSpPr>
          <p:nvPr/>
        </p:nvSpPr>
        <p:spPr bwMode="auto">
          <a:xfrm>
            <a:off x="6126162" y="3429000"/>
            <a:ext cx="2071688" cy="1200150"/>
          </a:xfrm>
          <a:prstGeom prst="rect">
            <a:avLst/>
          </a:prstGeom>
          <a:noFill/>
          <a:ln w="9525">
            <a:solidFill>
              <a:schemeClr val="tx1">
                <a:alpha val="27843"/>
              </a:schemeClr>
            </a:solidFill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场内基金</a:t>
            </a:r>
            <a:endParaRPr lang="en-US" altLang="zh-CN" b="1" dirty="0" smtClean="0">
              <a:latin typeface="仿宋" pitchFamily="49" charset="-122"/>
              <a:ea typeface="仿宋" pitchFamily="49" charset="-122"/>
            </a:endParaRPr>
          </a:p>
          <a:p>
            <a:pPr algn="ctr" eaLnBrk="0" hangingPunct="0"/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场外基金</a:t>
            </a:r>
            <a:endParaRPr lang="en-US" altLang="zh-CN" b="1" dirty="0" smtClean="0">
              <a:latin typeface="仿宋" pitchFamily="49" charset="-122"/>
              <a:ea typeface="仿宋" pitchFamily="49" charset="-122"/>
            </a:endParaRPr>
          </a:p>
          <a:p>
            <a:pPr algn="ctr" eaLnBrk="0" hangingPunct="0"/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集合计划</a:t>
            </a:r>
            <a:endParaRPr lang="zh-CN" altLang="en-US" b="1" dirty="0">
              <a:latin typeface="仿宋" pitchFamily="49" charset="-122"/>
              <a:ea typeface="仿宋" pitchFamily="49" charset="-122"/>
            </a:endParaRPr>
          </a:p>
        </p:txBody>
      </p:sp>
      <p:cxnSp>
        <p:nvCxnSpPr>
          <p:cNvPr id="16" name="肘形连接符 15"/>
          <p:cNvCxnSpPr/>
          <p:nvPr/>
        </p:nvCxnSpPr>
        <p:spPr bwMode="auto">
          <a:xfrm rot="5400000">
            <a:off x="4125906" y="1893083"/>
            <a:ext cx="642942" cy="1588"/>
          </a:xfrm>
          <a:prstGeom prst="bentConnector3">
            <a:avLst>
              <a:gd name="adj1" fmla="val 50000"/>
            </a:avLst>
          </a:prstGeom>
          <a:gradFill rotWithShape="1">
            <a:gsLst>
              <a:gs pos="0">
                <a:srgbClr val="FF9933"/>
              </a:gs>
              <a:gs pos="100000">
                <a:srgbClr val="FF6600"/>
              </a:gs>
            </a:gsLst>
            <a:lin ang="5400000" scaled="1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lg" len="lg"/>
          </a:ln>
          <a:effectLst/>
          <a:scene3d>
            <a:camera prst="legacyObliqueTopRight"/>
            <a:lightRig rig="legacyFlat3" dir="b"/>
          </a:scene3d>
          <a:sp3d prstMaterial="legacyMatte">
            <a:extrusionClr>
              <a:srgbClr val="99CC00"/>
            </a:extrusionClr>
          </a:sp3d>
        </p:spPr>
      </p:cxnSp>
      <p:cxnSp>
        <p:nvCxnSpPr>
          <p:cNvPr id="17" name="肘形连接符 16"/>
          <p:cNvCxnSpPr/>
          <p:nvPr/>
        </p:nvCxnSpPr>
        <p:spPr bwMode="auto">
          <a:xfrm rot="5400000">
            <a:off x="2768584" y="535761"/>
            <a:ext cx="642942" cy="2714644"/>
          </a:xfrm>
          <a:prstGeom prst="bentConnector3">
            <a:avLst>
              <a:gd name="adj1" fmla="val 50000"/>
            </a:avLst>
          </a:prstGeom>
          <a:gradFill rotWithShape="1">
            <a:gsLst>
              <a:gs pos="0">
                <a:srgbClr val="FF9933"/>
              </a:gs>
              <a:gs pos="100000">
                <a:srgbClr val="FF6600"/>
              </a:gs>
            </a:gsLst>
            <a:lin ang="5400000" scaled="1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lg" len="lg"/>
          </a:ln>
          <a:effectLst/>
          <a:scene3d>
            <a:camera prst="legacyObliqueTopRight"/>
            <a:lightRig rig="legacyFlat3" dir="b"/>
          </a:scene3d>
          <a:sp3d prstMaterial="legacyMatte">
            <a:extrusionClr>
              <a:srgbClr val="99CC00"/>
            </a:extrusionClr>
          </a:sp3d>
        </p:spPr>
      </p:cxnSp>
      <p:cxnSp>
        <p:nvCxnSpPr>
          <p:cNvPr id="18" name="肘形连接符 17"/>
          <p:cNvCxnSpPr/>
          <p:nvPr/>
        </p:nvCxnSpPr>
        <p:spPr bwMode="auto">
          <a:xfrm rot="16200000" flipH="1">
            <a:off x="5483228" y="535761"/>
            <a:ext cx="642942" cy="2714644"/>
          </a:xfrm>
          <a:prstGeom prst="bentConnector3">
            <a:avLst>
              <a:gd name="adj1" fmla="val 50000"/>
            </a:avLst>
          </a:prstGeom>
          <a:gradFill rotWithShape="1">
            <a:gsLst>
              <a:gs pos="0">
                <a:srgbClr val="FF9933"/>
              </a:gs>
              <a:gs pos="100000">
                <a:srgbClr val="FF6600"/>
              </a:gs>
            </a:gsLst>
            <a:lin ang="5400000" scaled="1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 w="lg" len="lg"/>
          </a:ln>
          <a:effectLst/>
          <a:scene3d>
            <a:camera prst="legacyObliqueTopRight"/>
            <a:lightRig rig="legacyFlat3" dir="b"/>
          </a:scene3d>
          <a:sp3d prstMaterial="legacyMatte">
            <a:extrusionClr>
              <a:srgbClr val="99CC00"/>
            </a:extrusionClr>
          </a:sp3d>
        </p:spPr>
      </p:cxnSp>
      <p:sp>
        <p:nvSpPr>
          <p:cNvPr id="19" name="TextBox 24"/>
          <p:cNvSpPr txBox="1">
            <a:spLocks noChangeArrowheads="1"/>
          </p:cNvSpPr>
          <p:nvPr/>
        </p:nvSpPr>
        <p:spPr bwMode="auto">
          <a:xfrm>
            <a:off x="2305050" y="5357813"/>
            <a:ext cx="4286250" cy="5143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en-US" altLang="zh-CN" sz="2400" b="1" dirty="0">
                <a:latin typeface="仿宋" pitchFamily="49" charset="-122"/>
                <a:ea typeface="仿宋" pitchFamily="49" charset="-122"/>
              </a:rPr>
              <a:t>TA</a:t>
            </a:r>
            <a:r>
              <a:rPr lang="zh-CN" altLang="en-US" sz="2400" b="1" dirty="0">
                <a:latin typeface="仿宋" pitchFamily="49" charset="-122"/>
                <a:ea typeface="仿宋" pitchFamily="49" charset="-122"/>
              </a:rPr>
              <a:t>参数管理平台提交发行参数</a:t>
            </a:r>
          </a:p>
        </p:txBody>
      </p:sp>
      <p:sp>
        <p:nvSpPr>
          <p:cNvPr id="20" name="TextBox 25"/>
          <p:cNvSpPr txBox="1">
            <a:spLocks noChangeArrowheads="1"/>
          </p:cNvSpPr>
          <p:nvPr/>
        </p:nvSpPr>
        <p:spPr bwMode="auto">
          <a:xfrm>
            <a:off x="2305050" y="5872163"/>
            <a:ext cx="4286250" cy="557212"/>
          </a:xfrm>
          <a:prstGeom prst="rect">
            <a:avLst/>
          </a:prstGeom>
          <a:noFill/>
          <a:ln w="9525">
            <a:solidFill>
              <a:schemeClr val="tx1">
                <a:alpha val="27843"/>
              </a:schemeClr>
            </a:solidFill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发行前两个工作日前填写并提交</a:t>
            </a:r>
            <a:r>
              <a:rPr lang="zh-CN" altLang="en-US" b="1" dirty="0" smtClean="0">
                <a:latin typeface="仿宋" pitchFamily="49" charset="-122"/>
                <a:ea typeface="仿宋" pitchFamily="49" charset="-122"/>
              </a:rPr>
              <a:t>，生效日期</a:t>
            </a:r>
            <a:r>
              <a:rPr lang="en-US" altLang="zh-CN" b="1" dirty="0">
                <a:latin typeface="仿宋" pitchFamily="49" charset="-122"/>
                <a:ea typeface="仿宋" pitchFamily="49" charset="-122"/>
              </a:rPr>
              <a:t>=</a:t>
            </a:r>
            <a:r>
              <a:rPr lang="zh-CN" altLang="en-US" b="1" dirty="0">
                <a:latin typeface="仿宋" pitchFamily="49" charset="-122"/>
                <a:ea typeface="仿宋" pitchFamily="49" charset="-122"/>
              </a:rPr>
              <a:t>发行首日前一工作日</a:t>
            </a:r>
          </a:p>
        </p:txBody>
      </p:sp>
      <p:cxnSp>
        <p:nvCxnSpPr>
          <p:cNvPr id="21" name="肘形连接符 20"/>
          <p:cNvCxnSpPr/>
          <p:nvPr/>
        </p:nvCxnSpPr>
        <p:spPr bwMode="auto">
          <a:xfrm rot="16200000" flipH="1">
            <a:off x="2726292" y="3635770"/>
            <a:ext cx="728520" cy="2715638"/>
          </a:xfrm>
          <a:prstGeom prst="bentConnector3">
            <a:avLst>
              <a:gd name="adj1" fmla="val 50000"/>
            </a:avLst>
          </a:prstGeom>
          <a:gradFill rotWithShape="1">
            <a:gsLst>
              <a:gs pos="0">
                <a:srgbClr val="FF9933"/>
              </a:gs>
              <a:gs pos="100000">
                <a:srgbClr val="FF6600"/>
              </a:gs>
            </a:gsLst>
            <a:lin ang="5400000" scaled="1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scene3d>
            <a:camera prst="legacyObliqueTopRight"/>
            <a:lightRig rig="legacyFlat3" dir="b"/>
          </a:scene3d>
          <a:sp3d prstMaterial="legacyMatte">
            <a:extrusionClr>
              <a:srgbClr val="99CC00"/>
            </a:extrusionClr>
          </a:sp3d>
        </p:spPr>
      </p:cxnSp>
      <p:cxnSp>
        <p:nvCxnSpPr>
          <p:cNvPr id="22" name="肘形连接符 21"/>
          <p:cNvCxnSpPr/>
          <p:nvPr/>
        </p:nvCxnSpPr>
        <p:spPr bwMode="auto">
          <a:xfrm rot="16200000" flipH="1">
            <a:off x="4083614" y="4993092"/>
            <a:ext cx="728520" cy="994"/>
          </a:xfrm>
          <a:prstGeom prst="bentConnector3">
            <a:avLst>
              <a:gd name="adj1" fmla="val 50000"/>
            </a:avLst>
          </a:prstGeom>
          <a:gradFill rotWithShape="1">
            <a:gsLst>
              <a:gs pos="0">
                <a:srgbClr val="FF9933"/>
              </a:gs>
              <a:gs pos="100000">
                <a:srgbClr val="FF6600"/>
              </a:gs>
            </a:gsLst>
            <a:lin ang="5400000" scaled="1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scene3d>
            <a:camera prst="legacyObliqueTopRight"/>
            <a:lightRig rig="legacyFlat3" dir="b"/>
          </a:scene3d>
          <a:sp3d prstMaterial="legacyMatte">
            <a:extrusionClr>
              <a:srgbClr val="99CC00"/>
            </a:extrusionClr>
          </a:sp3d>
        </p:spPr>
      </p:cxnSp>
      <p:cxnSp>
        <p:nvCxnSpPr>
          <p:cNvPr id="23" name="肘形连接符 22"/>
          <p:cNvCxnSpPr/>
          <p:nvPr/>
        </p:nvCxnSpPr>
        <p:spPr bwMode="auto">
          <a:xfrm rot="5400000">
            <a:off x="5440936" y="3636764"/>
            <a:ext cx="728520" cy="2713650"/>
          </a:xfrm>
          <a:prstGeom prst="bentConnector3">
            <a:avLst>
              <a:gd name="adj1" fmla="val 50000"/>
            </a:avLst>
          </a:prstGeom>
          <a:gradFill rotWithShape="1">
            <a:gsLst>
              <a:gs pos="0">
                <a:srgbClr val="FF9933"/>
              </a:gs>
              <a:gs pos="100000">
                <a:srgbClr val="FF6600"/>
              </a:gs>
            </a:gsLst>
            <a:lin ang="5400000" scaled="1"/>
          </a:gra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scene3d>
            <a:camera prst="legacyObliqueTopRight"/>
            <a:lightRig rig="legacyFlat3" dir="b"/>
          </a:scene3d>
          <a:sp3d prstMaterial="legacyMatte">
            <a:extrusionClr>
              <a:srgbClr val="99CC00"/>
            </a:extrusionClr>
          </a:sp3d>
        </p:spPr>
      </p:cxn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11"/>
          <p:cNvPicPr>
            <a:picLocks noChangeAspect="1" noChangeArrowheads="1"/>
          </p:cNvPicPr>
          <p:nvPr/>
        </p:nvPicPr>
        <p:blipFill>
          <a:blip r:embed="rId3" cstate="print"/>
          <a:srcRect r="4808" b="77962"/>
          <a:stretch>
            <a:fillRect/>
          </a:stretch>
        </p:blipFill>
        <p:spPr bwMode="auto">
          <a:xfrm>
            <a:off x="323528" y="6497067"/>
            <a:ext cx="872966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4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Text Box 12"/>
          <p:cNvSpPr txBox="1">
            <a:spLocks noChangeArrowheads="1"/>
          </p:cNvSpPr>
          <p:nvPr/>
        </p:nvSpPr>
        <p:spPr bwMode="auto">
          <a:xfrm>
            <a:off x="6570340" y="6525642"/>
            <a:ext cx="2447925" cy="211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600">
                <a:solidFill>
                  <a:schemeClr val="bg1"/>
                </a:solidFill>
                <a:latin typeface="Humnst777 BT" pitchFamily="2" charset="0"/>
              </a:rPr>
              <a:t>China Securities Depository and Clearing Corporation Limited</a:t>
            </a:r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gray">
          <a:xfrm>
            <a:off x="357158" y="142852"/>
            <a:ext cx="5218958" cy="719735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三、产品发行</a:t>
            </a:r>
            <a:r>
              <a:rPr lang="en-US" altLang="zh-CN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----</a:t>
            </a:r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发行参数表单</a:t>
            </a:r>
            <a:endParaRPr lang="en-US" altLang="ko-KR" sz="3200" b="1" dirty="0">
              <a:solidFill>
                <a:schemeClr val="bg1">
                  <a:lumMod val="95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971600" y="1124750"/>
          <a:ext cx="7272808" cy="27362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3493"/>
                <a:gridCol w="1652911"/>
                <a:gridCol w="1652911"/>
                <a:gridCol w="1983493"/>
              </a:tblGrid>
              <a:tr h="404860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600" b="1" dirty="0" smtClean="0">
                          <a:latin typeface="+mn-ea"/>
                        </a:rPr>
                        <a:t>集合计划</a:t>
                      </a:r>
                      <a:r>
                        <a:rPr lang="en-US" altLang="zh-CN" sz="1600" b="1" dirty="0" smtClean="0">
                          <a:latin typeface="+mn-ea"/>
                        </a:rPr>
                        <a:t>/</a:t>
                      </a:r>
                      <a:r>
                        <a:rPr lang="zh-CN" altLang="en-US" sz="1600" b="1" dirty="0" smtClean="0">
                          <a:latin typeface="+mn-ea"/>
                        </a:rPr>
                        <a:t>场外基金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600" dirty="0" smtClean="0"/>
                        <a:t>深证</a:t>
                      </a:r>
                      <a:r>
                        <a:rPr lang="en-US" altLang="zh-CN" sz="1600" dirty="0" smtClean="0"/>
                        <a:t>LOF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 smtClean="0"/>
                        <a:t>上证基金通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dirty="0" smtClean="0"/>
                        <a:t>上证</a:t>
                      </a:r>
                      <a:r>
                        <a:rPr lang="en-US" altLang="zh-CN" sz="1600" dirty="0" smtClean="0"/>
                        <a:t>LOF</a:t>
                      </a:r>
                    </a:p>
                  </a:txBody>
                  <a:tcPr anchor="ctr"/>
                </a:tc>
              </a:tr>
              <a:tr h="388573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600" b="1" dirty="0" smtClean="0">
                          <a:latin typeface="+mn-ea"/>
                        </a:rPr>
                        <a:t>基金信息表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600" b="1" dirty="0" smtClean="0">
                          <a:latin typeface="+mn-ea"/>
                        </a:rPr>
                        <a:t>基金信息表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600" b="1" dirty="0" smtClean="0">
                          <a:latin typeface="+mn-ea"/>
                        </a:rPr>
                        <a:t>基金信息表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600" b="1" dirty="0" smtClean="0">
                          <a:latin typeface="+mn-ea"/>
                        </a:rPr>
                        <a:t>基金信息表</a:t>
                      </a:r>
                      <a:endParaRPr lang="zh-CN" altLang="en-US" sz="1600" dirty="0"/>
                    </a:p>
                  </a:txBody>
                  <a:tcPr anchor="ctr"/>
                </a:tc>
              </a:tr>
              <a:tr h="388573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600" b="1" dirty="0" smtClean="0">
                          <a:latin typeface="+mn-ea"/>
                        </a:rPr>
                        <a:t>基金代理关系表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600" b="1" dirty="0" smtClean="0">
                          <a:latin typeface="+mn-ea"/>
                        </a:rPr>
                        <a:t>基金代理关系表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600" b="1" dirty="0" smtClean="0">
                          <a:latin typeface="+mn-ea"/>
                        </a:rPr>
                        <a:t>基金代理关系表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600" b="1" dirty="0" smtClean="0">
                          <a:latin typeface="+mn-ea"/>
                        </a:rPr>
                        <a:t>基金代理关系表</a:t>
                      </a:r>
                      <a:endParaRPr lang="zh-CN" altLang="en-US" sz="1600" dirty="0"/>
                    </a:p>
                  </a:txBody>
                  <a:tcPr anchor="ctr"/>
                </a:tc>
              </a:tr>
              <a:tr h="388573">
                <a:tc>
                  <a:txBody>
                    <a:bodyPr/>
                    <a:lstStyle/>
                    <a:p>
                      <a:pPr algn="l"/>
                      <a:r>
                        <a:rPr lang="zh-CN" altLang="en-US" sz="1600" b="1" dirty="0" smtClean="0">
                          <a:latin typeface="+mn-ea"/>
                        </a:rPr>
                        <a:t>资金账户表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600" b="1" dirty="0" smtClean="0">
                          <a:latin typeface="+mn-ea"/>
                        </a:rPr>
                        <a:t>资金账户表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600" b="1" dirty="0" smtClean="0">
                          <a:latin typeface="+mn-ea"/>
                        </a:rPr>
                        <a:t>资金账户表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600" b="1" dirty="0" smtClean="0">
                          <a:latin typeface="+mn-ea"/>
                        </a:rPr>
                        <a:t>资金账户表</a:t>
                      </a:r>
                      <a:endParaRPr lang="zh-CN" altLang="en-US" sz="1600" dirty="0"/>
                    </a:p>
                  </a:txBody>
                  <a:tcPr anchor="ctr"/>
                </a:tc>
              </a:tr>
              <a:tr h="38857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6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600" b="1" dirty="0" smtClean="0">
                          <a:latin typeface="+mn-ea"/>
                        </a:rPr>
                        <a:t>费率结构表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600" b="1" dirty="0" smtClean="0">
                          <a:latin typeface="+mn-ea"/>
                        </a:rPr>
                        <a:t>费率结构表</a:t>
                      </a:r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600" b="1" dirty="0" smtClean="0">
                          <a:latin typeface="+mn-ea"/>
                        </a:rPr>
                        <a:t>费率结构表</a:t>
                      </a:r>
                      <a:endParaRPr lang="zh-CN" altLang="en-US" sz="1600" dirty="0" smtClean="0"/>
                    </a:p>
                  </a:txBody>
                  <a:tcPr anchor="ctr"/>
                </a:tc>
              </a:tr>
              <a:tr h="38857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altLang="en-US" sz="1600" b="1" dirty="0" smtClean="0">
                        <a:latin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600" b="1" dirty="0" smtClean="0">
                          <a:latin typeface="+mn-ea"/>
                        </a:rPr>
                        <a:t>业务控制表</a:t>
                      </a:r>
                      <a:endParaRPr lang="zh-CN" altLang="en-US" sz="1600" dirty="0"/>
                    </a:p>
                  </a:txBody>
                  <a:tcPr anchor="ctr"/>
                </a:tc>
              </a:tr>
              <a:tr h="388573">
                <a:tc>
                  <a:txBody>
                    <a:bodyPr/>
                    <a:lstStyle/>
                    <a:p>
                      <a:pPr algn="l"/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endParaRPr lang="zh-CN" altLang="en-US" sz="16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600" b="1" dirty="0" smtClean="0"/>
                        <a:t>上证</a:t>
                      </a:r>
                      <a:r>
                        <a:rPr lang="en-US" altLang="zh-CN" sz="1600" b="1" dirty="0" smtClean="0"/>
                        <a:t>LOF</a:t>
                      </a:r>
                      <a:r>
                        <a:rPr lang="zh-CN" altLang="en-US" sz="1600" b="1" dirty="0" smtClean="0"/>
                        <a:t>场内参数表</a:t>
                      </a:r>
                      <a:endParaRPr lang="zh-CN" altLang="en-US" sz="1600" b="1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40" name="TextBox 39"/>
          <p:cNvSpPr txBox="1"/>
          <p:nvPr/>
        </p:nvSpPr>
        <p:spPr>
          <a:xfrm>
            <a:off x="520502" y="1547273"/>
            <a:ext cx="461665" cy="230425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b="1" dirty="0" smtClean="0"/>
              <a:t>必     备     表     单</a:t>
            </a:r>
            <a:endParaRPr lang="zh-CN" altLang="en-US" b="1" dirty="0"/>
          </a:p>
        </p:txBody>
      </p:sp>
      <p:sp>
        <p:nvSpPr>
          <p:cNvPr id="52" name="TextBox 51"/>
          <p:cNvSpPr txBox="1"/>
          <p:nvPr/>
        </p:nvSpPr>
        <p:spPr>
          <a:xfrm>
            <a:off x="1877821" y="3970799"/>
            <a:ext cx="4062331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t">
              <a:lnSpc>
                <a:spcPts val="2400"/>
              </a:lnSpc>
            </a:pPr>
            <a:r>
              <a:rPr lang="zh-CN" altLang="zh-CN" b="1" dirty="0" smtClean="0"/>
              <a:t>选填表单</a:t>
            </a:r>
            <a:r>
              <a:rPr lang="zh-CN" altLang="en-US" b="1" dirty="0" smtClean="0"/>
              <a:t>：</a:t>
            </a:r>
            <a:endParaRPr lang="zh-CN" altLang="zh-CN" b="1" dirty="0" smtClean="0"/>
          </a:p>
          <a:p>
            <a:pPr>
              <a:lnSpc>
                <a:spcPts val="2400"/>
              </a:lnSpc>
              <a:buFont typeface="Wingdings" pitchFamily="2" charset="2"/>
              <a:buChar char="Ø"/>
            </a:pPr>
            <a:r>
              <a:rPr lang="zh-CN" altLang="zh-CN" b="1" dirty="0" smtClean="0"/>
              <a:t>费率结构表</a:t>
            </a:r>
            <a:endParaRPr lang="zh-CN" altLang="zh-CN" dirty="0" smtClean="0"/>
          </a:p>
          <a:p>
            <a:pPr fontAlgn="ctr">
              <a:lnSpc>
                <a:spcPts val="2400"/>
              </a:lnSpc>
              <a:buFont typeface="Wingdings" pitchFamily="2" charset="2"/>
              <a:buChar char="Ø"/>
            </a:pPr>
            <a:r>
              <a:rPr lang="zh-CN" altLang="zh-CN" b="1" dirty="0" smtClean="0"/>
              <a:t>业务控制表</a:t>
            </a:r>
            <a:r>
              <a:rPr lang="en-US" altLang="zh-CN" b="1" dirty="0" smtClean="0"/>
              <a:t>—029</a:t>
            </a:r>
            <a:endParaRPr lang="zh-CN" altLang="zh-CN" dirty="0" smtClean="0"/>
          </a:p>
          <a:p>
            <a:pPr fontAlgn="t">
              <a:lnSpc>
                <a:spcPts val="2400"/>
              </a:lnSpc>
              <a:buFont typeface="Wingdings" pitchFamily="2" charset="2"/>
              <a:buChar char="Ø"/>
            </a:pPr>
            <a:r>
              <a:rPr lang="zh-CN" altLang="zh-CN" b="1" dirty="0" smtClean="0"/>
              <a:t>货币基金收益分配表</a:t>
            </a:r>
            <a:r>
              <a:rPr lang="en-US" altLang="zh-CN" b="1" dirty="0" smtClean="0"/>
              <a:t>—</a:t>
            </a:r>
            <a:r>
              <a:rPr lang="zh-CN" altLang="zh-CN" b="1" dirty="0" smtClean="0"/>
              <a:t>货币基金填写</a:t>
            </a:r>
            <a:endParaRPr lang="zh-CN" altLang="zh-CN" dirty="0" smtClean="0"/>
          </a:p>
          <a:p>
            <a:pPr fontAlgn="t">
              <a:lnSpc>
                <a:spcPts val="2400"/>
              </a:lnSpc>
              <a:buFont typeface="Wingdings" pitchFamily="2" charset="2"/>
              <a:buChar char="Ø"/>
            </a:pPr>
            <a:r>
              <a:rPr lang="zh-CN" altLang="zh-CN" b="1" dirty="0" smtClean="0"/>
              <a:t>货币基金升降级</a:t>
            </a:r>
            <a:r>
              <a:rPr lang="en-US" altLang="zh-CN" b="1" dirty="0" smtClean="0"/>
              <a:t>—</a:t>
            </a:r>
            <a:r>
              <a:rPr lang="zh-CN" altLang="zh-CN" b="1" dirty="0" smtClean="0"/>
              <a:t>货币基金选填</a:t>
            </a:r>
            <a:endParaRPr lang="zh-CN" altLang="zh-CN" dirty="0" smtClean="0"/>
          </a:p>
          <a:p>
            <a:pPr fontAlgn="t">
              <a:lnSpc>
                <a:spcPts val="2400"/>
              </a:lnSpc>
              <a:buFont typeface="Wingdings" pitchFamily="2" charset="2"/>
              <a:buChar char="Ø"/>
            </a:pPr>
            <a:r>
              <a:rPr lang="zh-CN" altLang="zh-CN" b="1" dirty="0" smtClean="0"/>
              <a:t>基金代码内外部对照表</a:t>
            </a:r>
            <a:r>
              <a:rPr lang="en-US" altLang="zh-CN" b="1" dirty="0" smtClean="0"/>
              <a:t>—</a:t>
            </a:r>
            <a:r>
              <a:rPr lang="zh-CN" altLang="zh-CN" b="1" dirty="0" smtClean="0"/>
              <a:t>前</a:t>
            </a:r>
            <a:r>
              <a:rPr lang="en-US" altLang="zh-CN" b="1" dirty="0" smtClean="0"/>
              <a:t>/</a:t>
            </a:r>
            <a:r>
              <a:rPr lang="zh-CN" altLang="zh-CN" b="1" dirty="0" smtClean="0"/>
              <a:t>后收费</a:t>
            </a:r>
            <a:endParaRPr lang="zh-CN" altLang="zh-CN" dirty="0" smtClean="0"/>
          </a:p>
          <a:p>
            <a:pPr fontAlgn="t">
              <a:lnSpc>
                <a:spcPts val="2400"/>
              </a:lnSpc>
              <a:buFont typeface="Wingdings" pitchFamily="2" charset="2"/>
              <a:buChar char="Ø"/>
            </a:pPr>
            <a:r>
              <a:rPr lang="zh-CN" altLang="zh-CN" b="1" dirty="0" smtClean="0"/>
              <a:t>基金划款表</a:t>
            </a:r>
            <a:r>
              <a:rPr lang="en-US" altLang="zh-CN" b="1" dirty="0" smtClean="0"/>
              <a:t>—</a:t>
            </a:r>
            <a:r>
              <a:rPr lang="zh-CN" altLang="zh-CN" b="1" dirty="0" smtClean="0"/>
              <a:t>体外交收</a:t>
            </a:r>
            <a:endParaRPr lang="zh-CN" altLang="zh-CN" dirty="0" smtClean="0"/>
          </a:p>
          <a:p>
            <a:pPr fontAlgn="t">
              <a:lnSpc>
                <a:spcPts val="2400"/>
              </a:lnSpc>
              <a:buFont typeface="Wingdings" pitchFamily="2" charset="2"/>
              <a:buChar char="Ø"/>
            </a:pPr>
            <a:r>
              <a:rPr lang="zh-CN" altLang="zh-CN" b="1" dirty="0" smtClean="0"/>
              <a:t>折扣控制表</a:t>
            </a:r>
            <a:endParaRPr lang="zh-CN" altLang="zh-CN" dirty="0" smtClean="0"/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11"/>
          <p:cNvPicPr>
            <a:picLocks noChangeAspect="1" noChangeArrowheads="1"/>
          </p:cNvPicPr>
          <p:nvPr/>
        </p:nvPicPr>
        <p:blipFill>
          <a:blip r:embed="rId3" cstate="print"/>
          <a:srcRect r="4808" b="77962"/>
          <a:stretch>
            <a:fillRect/>
          </a:stretch>
        </p:blipFill>
        <p:spPr bwMode="auto">
          <a:xfrm>
            <a:off x="414338" y="6569075"/>
            <a:ext cx="872966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Text Box 12"/>
          <p:cNvSpPr txBox="1">
            <a:spLocks noChangeArrowheads="1"/>
          </p:cNvSpPr>
          <p:nvPr/>
        </p:nvSpPr>
        <p:spPr bwMode="auto">
          <a:xfrm>
            <a:off x="6661150" y="6597650"/>
            <a:ext cx="2447925" cy="211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600">
                <a:solidFill>
                  <a:schemeClr val="bg1"/>
                </a:solidFill>
                <a:latin typeface="Humnst777 BT" pitchFamily="2" charset="0"/>
              </a:rPr>
              <a:t>China Securities Depository and Clearing Corporation Limited</a:t>
            </a:r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gray">
          <a:xfrm>
            <a:off x="357158" y="142852"/>
            <a:ext cx="5218958" cy="719735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三、产品发行</a:t>
            </a:r>
            <a:r>
              <a:rPr lang="en-US" altLang="zh-CN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----</a:t>
            </a:r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发行参数必备表单</a:t>
            </a:r>
            <a:endParaRPr lang="en-US" altLang="ko-KR" sz="3200" b="1" dirty="0">
              <a:solidFill>
                <a:schemeClr val="bg1">
                  <a:lumMod val="95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7544" y="1019051"/>
            <a:ext cx="8064896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+mn-ea"/>
              </a:rPr>
              <a:t>基金信息表 </a:t>
            </a:r>
            <a:r>
              <a:rPr lang="en-US" altLang="zh-CN" b="1" dirty="0" smtClean="0">
                <a:latin typeface="+mn-ea"/>
              </a:rPr>
              <a:t>	</a:t>
            </a:r>
          </a:p>
          <a:p>
            <a:r>
              <a:rPr lang="en-US" altLang="zh-CN" sz="1400" b="1" dirty="0" smtClean="0">
                <a:latin typeface="+mn-ea"/>
              </a:rPr>
              <a:t>		</a:t>
            </a:r>
            <a:r>
              <a:rPr lang="zh-CN" altLang="en-US" sz="1400" dirty="0" smtClean="0"/>
              <a:t>（</a:t>
            </a:r>
            <a:r>
              <a:rPr lang="en-US" altLang="zh-CN" sz="1400" dirty="0" smtClean="0"/>
              <a:t>1</a:t>
            </a:r>
            <a:r>
              <a:rPr lang="zh-CN" altLang="en-US" sz="1400" dirty="0" smtClean="0"/>
              <a:t>）ＴＡ代码，涉及场内的产品；</a:t>
            </a:r>
            <a:endParaRPr lang="en-US" altLang="zh-CN" sz="1400" dirty="0" smtClean="0"/>
          </a:p>
          <a:p>
            <a:r>
              <a:rPr lang="en-US" altLang="zh-CN" sz="1400" dirty="0" smtClean="0"/>
              <a:t>		</a:t>
            </a:r>
            <a:r>
              <a:rPr lang="zh-CN" altLang="en-US" sz="1400" dirty="0" smtClean="0"/>
              <a:t>（</a:t>
            </a:r>
            <a:r>
              <a:rPr lang="en-US" altLang="zh-CN" sz="1400" dirty="0" smtClean="0"/>
              <a:t>2</a:t>
            </a:r>
            <a:r>
              <a:rPr lang="zh-CN" altLang="en-US" sz="1400" dirty="0" smtClean="0"/>
              <a:t>）限额类参数（个人</a:t>
            </a:r>
            <a:r>
              <a:rPr lang="en-US" altLang="zh-CN" sz="1400" dirty="0" smtClean="0"/>
              <a:t>/</a:t>
            </a:r>
            <a:r>
              <a:rPr lang="zh-CN" altLang="en-US" sz="1400" dirty="0" smtClean="0"/>
              <a:t>机构持有下限、个人</a:t>
            </a:r>
            <a:r>
              <a:rPr lang="en-US" altLang="zh-CN" sz="1400" dirty="0" smtClean="0"/>
              <a:t>/</a:t>
            </a:r>
            <a:r>
              <a:rPr lang="zh-CN" altLang="en-US" sz="1400" dirty="0" smtClean="0"/>
              <a:t>机构 首次</a:t>
            </a:r>
            <a:r>
              <a:rPr lang="en-US" altLang="zh-CN" sz="1400" dirty="0" smtClean="0"/>
              <a:t>/</a:t>
            </a:r>
            <a:r>
              <a:rPr lang="zh-CN" altLang="en-US" sz="1400" dirty="0" smtClean="0"/>
              <a:t>追加 认购</a:t>
            </a:r>
            <a:r>
              <a:rPr lang="en-US" altLang="zh-CN" sz="1400" dirty="0" smtClean="0"/>
              <a:t>/</a:t>
            </a:r>
            <a:r>
              <a:rPr lang="zh-CN" altLang="en-US" sz="1400" dirty="0" smtClean="0"/>
              <a:t>申购最低</a:t>
            </a:r>
            <a:r>
              <a:rPr lang="en-US" altLang="zh-CN" sz="1400" dirty="0" smtClean="0"/>
              <a:t>			</a:t>
            </a:r>
            <a:r>
              <a:rPr lang="zh-CN" altLang="en-US" sz="1400" dirty="0" smtClean="0"/>
              <a:t>金额、认购</a:t>
            </a:r>
            <a:r>
              <a:rPr lang="en-US" altLang="zh-CN" sz="1400" dirty="0" smtClean="0"/>
              <a:t>/</a:t>
            </a:r>
            <a:r>
              <a:rPr lang="zh-CN" altLang="en-US" sz="1400" dirty="0" smtClean="0"/>
              <a:t>申购</a:t>
            </a:r>
            <a:r>
              <a:rPr lang="en-US" altLang="zh-CN" sz="1400" dirty="0" smtClean="0"/>
              <a:t>/</a:t>
            </a:r>
            <a:r>
              <a:rPr lang="zh-CN" altLang="en-US" sz="1400" dirty="0" smtClean="0"/>
              <a:t>赎回级数、基金最低赎回份额）不设限额的风险；</a:t>
            </a:r>
            <a:endParaRPr lang="en-US" altLang="zh-CN" sz="1400" dirty="0" smtClean="0"/>
          </a:p>
          <a:p>
            <a:r>
              <a:rPr lang="en-US" altLang="zh-CN" sz="1400" dirty="0" smtClean="0"/>
              <a:t>		</a:t>
            </a:r>
            <a:r>
              <a:rPr lang="zh-CN" altLang="en-US" sz="1400" dirty="0" smtClean="0"/>
              <a:t>（</a:t>
            </a:r>
            <a:r>
              <a:rPr lang="en-US" altLang="zh-CN" sz="1400" dirty="0" smtClean="0"/>
              <a:t>3</a:t>
            </a:r>
            <a:r>
              <a:rPr lang="zh-CN" altLang="en-US" sz="1400" dirty="0" smtClean="0"/>
              <a:t>）自动强制赎回条件，限额与自动强制赎回条件联合的问题；</a:t>
            </a:r>
            <a:endParaRPr lang="en-US" altLang="zh-CN" sz="1400" dirty="0" smtClean="0"/>
          </a:p>
          <a:p>
            <a:r>
              <a:rPr lang="en-US" altLang="zh-CN" sz="1400" dirty="0" smtClean="0"/>
              <a:t>		</a:t>
            </a:r>
            <a:r>
              <a:rPr lang="zh-CN" altLang="en-US" sz="1400" dirty="0" smtClean="0"/>
              <a:t>（</a:t>
            </a:r>
            <a:r>
              <a:rPr lang="en-US" altLang="zh-CN" sz="1400" dirty="0" smtClean="0"/>
              <a:t>4</a:t>
            </a:r>
            <a:r>
              <a:rPr lang="zh-CN" altLang="en-US" sz="1400" dirty="0" smtClean="0"/>
              <a:t>）限额与强制赎回条件的场内适用问题；</a:t>
            </a:r>
            <a:endParaRPr lang="en-US" altLang="zh-CN" sz="1400" dirty="0" smtClean="0"/>
          </a:p>
          <a:p>
            <a:r>
              <a:rPr lang="en-US" altLang="zh-CN" sz="1400" dirty="0" smtClean="0"/>
              <a:t>		</a:t>
            </a:r>
            <a:r>
              <a:rPr lang="zh-CN" altLang="en-US" sz="1400" dirty="0" smtClean="0"/>
              <a:t>（</a:t>
            </a:r>
            <a:r>
              <a:rPr lang="en-US" altLang="zh-CN" sz="1400" dirty="0" smtClean="0"/>
              <a:t>5</a:t>
            </a:r>
            <a:r>
              <a:rPr lang="zh-CN" altLang="en-US" sz="1400" dirty="0" smtClean="0"/>
              <a:t>）认购四个日期关系（认购开始日、认购结束日期、份额登记日期、认购</a:t>
            </a:r>
            <a:r>
              <a:rPr lang="en-US" altLang="zh-CN" sz="1400" dirty="0" smtClean="0"/>
              <a:t>			</a:t>
            </a:r>
            <a:r>
              <a:rPr lang="zh-CN" altLang="en-US" sz="1400" dirty="0" smtClean="0"/>
              <a:t>利息截止日期），不同产品时间要求，时间与场内衔接</a:t>
            </a:r>
            <a:endParaRPr lang="en-US" altLang="zh-CN" sz="1400" dirty="0" smtClean="0"/>
          </a:p>
          <a:p>
            <a:r>
              <a:rPr lang="en-US" altLang="zh-CN" sz="1400" dirty="0" smtClean="0"/>
              <a:t>		</a:t>
            </a:r>
            <a:r>
              <a:rPr lang="zh-CN" altLang="en-US" sz="1400" dirty="0" smtClean="0"/>
              <a:t>（</a:t>
            </a:r>
            <a:r>
              <a:rPr lang="en-US" altLang="zh-CN" sz="1400" dirty="0" smtClean="0"/>
              <a:t>6</a:t>
            </a:r>
            <a:r>
              <a:rPr lang="zh-CN" altLang="en-US" sz="1400" dirty="0" smtClean="0"/>
              <a:t>）申赎交收期，</a:t>
            </a:r>
            <a:r>
              <a:rPr lang="en-US" altLang="zh-CN" sz="1400" dirty="0" smtClean="0"/>
              <a:t>T+1</a:t>
            </a:r>
            <a:r>
              <a:rPr lang="zh-CN" altLang="en-US" sz="1400" dirty="0" smtClean="0"/>
              <a:t>申赎填代理关系表</a:t>
            </a:r>
          </a:p>
          <a:p>
            <a:endParaRPr lang="en-US" altLang="zh-CN" b="1" dirty="0" smtClean="0">
              <a:latin typeface="+mn-ea"/>
            </a:endParaRPr>
          </a:p>
          <a:p>
            <a:r>
              <a:rPr lang="zh-CN" altLang="en-US" b="1" dirty="0" smtClean="0">
                <a:latin typeface="+mn-ea"/>
              </a:rPr>
              <a:t>基金代理关系表</a:t>
            </a:r>
            <a:r>
              <a:rPr lang="en-US" altLang="zh-CN" b="1" dirty="0" smtClean="0">
                <a:latin typeface="+mn-ea"/>
              </a:rPr>
              <a:t>	</a:t>
            </a:r>
          </a:p>
          <a:p>
            <a:r>
              <a:rPr lang="en-US" altLang="zh-CN" sz="1400" b="1" dirty="0" smtClean="0">
                <a:latin typeface="+mn-ea"/>
              </a:rPr>
              <a:t>		</a:t>
            </a:r>
            <a:r>
              <a:rPr lang="zh-CN" altLang="en-US" sz="1400" dirty="0" smtClean="0">
                <a:latin typeface="+mn-ea"/>
              </a:rPr>
              <a:t>（</a:t>
            </a:r>
            <a:r>
              <a:rPr lang="en-US" altLang="zh-CN" sz="1400" dirty="0" smtClean="0">
                <a:latin typeface="+mn-ea"/>
              </a:rPr>
              <a:t>1</a:t>
            </a:r>
            <a:r>
              <a:rPr lang="zh-CN" altLang="en-US" sz="1400" dirty="0" smtClean="0">
                <a:latin typeface="+mn-ea"/>
              </a:rPr>
              <a:t>）打折开关，认购、申购、定额申购、赎回、转换开打折</a:t>
            </a:r>
            <a:endParaRPr lang="en-US" altLang="zh-CN" sz="1400" dirty="0" smtClean="0">
              <a:latin typeface="+mn-ea"/>
            </a:endParaRPr>
          </a:p>
          <a:p>
            <a:r>
              <a:rPr lang="en-US" altLang="zh-CN" sz="1400" dirty="0" smtClean="0">
                <a:latin typeface="+mn-ea"/>
              </a:rPr>
              <a:t>		</a:t>
            </a:r>
            <a:r>
              <a:rPr lang="zh-CN" altLang="en-US" sz="1400" dirty="0" smtClean="0">
                <a:latin typeface="+mn-ea"/>
              </a:rPr>
              <a:t>（</a:t>
            </a:r>
            <a:r>
              <a:rPr lang="en-US" altLang="zh-CN" sz="1400" dirty="0" smtClean="0">
                <a:latin typeface="+mn-ea"/>
              </a:rPr>
              <a:t>2</a:t>
            </a:r>
            <a:r>
              <a:rPr lang="zh-CN" altLang="en-US" sz="1400" dirty="0" smtClean="0">
                <a:latin typeface="+mn-ea"/>
              </a:rPr>
              <a:t>）利率类型，深圳场内、上海场内、场外</a:t>
            </a:r>
            <a:endParaRPr lang="zh-CN" altLang="en-US" dirty="0" smtClean="0"/>
          </a:p>
          <a:p>
            <a:endParaRPr lang="en-US" altLang="zh-CN" b="1" dirty="0" smtClean="0">
              <a:latin typeface="+mn-ea"/>
            </a:endParaRPr>
          </a:p>
          <a:p>
            <a:r>
              <a:rPr lang="zh-CN" altLang="en-US" b="1" dirty="0" smtClean="0">
                <a:latin typeface="+mn-ea"/>
              </a:rPr>
              <a:t>费率结构表◎</a:t>
            </a:r>
            <a:endParaRPr lang="en-US" altLang="zh-CN" b="1" dirty="0" smtClean="0">
              <a:latin typeface="+mn-ea"/>
            </a:endParaRPr>
          </a:p>
          <a:p>
            <a:endParaRPr lang="en-US" altLang="zh-CN" b="1" dirty="0" smtClean="0">
              <a:latin typeface="+mn-ea"/>
            </a:endParaRPr>
          </a:p>
          <a:p>
            <a:r>
              <a:rPr lang="zh-CN" altLang="en-US" b="1" dirty="0" smtClean="0">
                <a:latin typeface="+mn-ea"/>
              </a:rPr>
              <a:t>业务控制表</a:t>
            </a:r>
            <a:endParaRPr lang="en-US" altLang="zh-CN" b="1" dirty="0" smtClean="0">
              <a:latin typeface="+mn-ea"/>
            </a:endParaRPr>
          </a:p>
          <a:p>
            <a:r>
              <a:rPr lang="en-US" altLang="zh-CN" b="1" dirty="0" smtClean="0">
                <a:latin typeface="+mn-ea"/>
              </a:rPr>
              <a:t>		</a:t>
            </a:r>
            <a:r>
              <a:rPr lang="zh-CN" altLang="en-US" sz="1400" dirty="0" smtClean="0">
                <a:latin typeface="+mn-ea"/>
              </a:rPr>
              <a:t>上证</a:t>
            </a:r>
            <a:r>
              <a:rPr lang="en-US" altLang="zh-CN" sz="1400" dirty="0" smtClean="0">
                <a:latin typeface="+mn-ea"/>
              </a:rPr>
              <a:t>LOF</a:t>
            </a:r>
            <a:r>
              <a:rPr lang="zh-CN" altLang="en-US" sz="1400" dirty="0" smtClean="0">
                <a:latin typeface="+mn-ea"/>
              </a:rPr>
              <a:t>发行的业务控制（</a:t>
            </a:r>
            <a:r>
              <a:rPr lang="en-US" altLang="zh-CN" sz="1400" dirty="0" smtClean="0">
                <a:latin typeface="+mn-ea"/>
              </a:rPr>
              <a:t>027</a:t>
            </a:r>
            <a:r>
              <a:rPr lang="zh-CN" altLang="en-US" sz="1400" dirty="0" smtClean="0">
                <a:latin typeface="+mn-ea"/>
              </a:rPr>
              <a:t>）和上市的业务控制（</a:t>
            </a:r>
            <a:r>
              <a:rPr lang="en-US" altLang="zh-CN" sz="1400" dirty="0" smtClean="0">
                <a:latin typeface="+mn-ea"/>
              </a:rPr>
              <a:t>044/045</a:t>
            </a:r>
            <a:r>
              <a:rPr lang="zh-CN" altLang="en-US" sz="1400" dirty="0" smtClean="0">
                <a:latin typeface="+mn-ea"/>
              </a:rPr>
              <a:t>）</a:t>
            </a:r>
            <a:endParaRPr lang="en-US" altLang="zh-CN" sz="1400" dirty="0" smtClean="0">
              <a:latin typeface="+mn-ea"/>
            </a:endParaRPr>
          </a:p>
          <a:p>
            <a:endParaRPr lang="zh-CN" altLang="en-US" dirty="0" smtClean="0"/>
          </a:p>
          <a:p>
            <a:r>
              <a:rPr lang="zh-CN" altLang="en-US" b="1" dirty="0" smtClean="0"/>
              <a:t>上证</a:t>
            </a:r>
            <a:r>
              <a:rPr lang="en-US" altLang="zh-CN" b="1" dirty="0" smtClean="0"/>
              <a:t>LOF</a:t>
            </a:r>
            <a:r>
              <a:rPr lang="zh-CN" altLang="en-US" b="1" dirty="0" smtClean="0"/>
              <a:t>场内参数表</a:t>
            </a:r>
            <a:endParaRPr lang="en-US" altLang="zh-CN" b="1" dirty="0" smtClean="0"/>
          </a:p>
          <a:p>
            <a:r>
              <a:rPr lang="en-US" altLang="zh-CN" b="1" dirty="0" smtClean="0"/>
              <a:t>		</a:t>
            </a:r>
            <a:r>
              <a:rPr lang="zh-CN" altLang="en-US" sz="1400" dirty="0" smtClean="0">
                <a:latin typeface="+mn-ea"/>
              </a:rPr>
              <a:t>上证</a:t>
            </a:r>
            <a:r>
              <a:rPr lang="en-US" altLang="zh-CN" sz="1400" dirty="0" smtClean="0">
                <a:latin typeface="+mn-ea"/>
              </a:rPr>
              <a:t>LOF</a:t>
            </a:r>
            <a:r>
              <a:rPr lang="zh-CN" altLang="en-US" sz="1400" dirty="0" smtClean="0"/>
              <a:t>场内限额</a:t>
            </a:r>
            <a:endParaRPr lang="en-US" altLang="zh-CN" dirty="0" smtClean="0"/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11"/>
          <p:cNvPicPr>
            <a:picLocks noChangeAspect="1" noChangeArrowheads="1"/>
          </p:cNvPicPr>
          <p:nvPr/>
        </p:nvPicPr>
        <p:blipFill>
          <a:blip r:embed="rId3" cstate="print"/>
          <a:srcRect r="4808" b="77962"/>
          <a:stretch>
            <a:fillRect/>
          </a:stretch>
        </p:blipFill>
        <p:spPr bwMode="auto">
          <a:xfrm>
            <a:off x="414338" y="6569075"/>
            <a:ext cx="872966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Text Box 12"/>
          <p:cNvSpPr txBox="1">
            <a:spLocks noChangeArrowheads="1"/>
          </p:cNvSpPr>
          <p:nvPr/>
        </p:nvSpPr>
        <p:spPr bwMode="auto">
          <a:xfrm>
            <a:off x="6661150" y="6597650"/>
            <a:ext cx="2447925" cy="211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600">
                <a:solidFill>
                  <a:schemeClr val="bg1"/>
                </a:solidFill>
                <a:latin typeface="Humnst777 BT" pitchFamily="2" charset="0"/>
              </a:rPr>
              <a:t>China Securities Depository and Clearing Corporation Limited</a:t>
            </a:r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gray">
          <a:xfrm>
            <a:off x="357158" y="142852"/>
            <a:ext cx="5218958" cy="719735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三、产品发行</a:t>
            </a:r>
            <a:r>
              <a:rPr lang="en-US" altLang="zh-CN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----</a:t>
            </a:r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不同产品的费率设置</a:t>
            </a:r>
            <a:endParaRPr lang="en-US" altLang="ko-KR" sz="3200" b="1" dirty="0">
              <a:solidFill>
                <a:schemeClr val="bg1">
                  <a:lumMod val="95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323528" y="1340767"/>
          <a:ext cx="8496944" cy="4248473"/>
        </p:xfrm>
        <a:graphic>
          <a:graphicData uri="http://schemas.openxmlformats.org/drawingml/2006/table">
            <a:tbl>
              <a:tblPr/>
              <a:tblGrid>
                <a:gridCol w="1584176"/>
                <a:gridCol w="2304256"/>
                <a:gridCol w="2232248"/>
                <a:gridCol w="2376264"/>
              </a:tblGrid>
              <a:tr h="466971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600" b="0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　</a:t>
                      </a:r>
                    </a:p>
                  </a:txBody>
                  <a:tcPr marL="6645" marR="6645" marT="6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4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上证基金通</a:t>
                      </a:r>
                    </a:p>
                  </a:txBody>
                  <a:tcPr marL="6645" marR="6645" marT="6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4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上证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LOF</a:t>
                      </a:r>
                    </a:p>
                  </a:txBody>
                  <a:tcPr marL="6645" marR="6645" marT="6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4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深证</a:t>
                      </a:r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LOF</a:t>
                      </a:r>
                    </a:p>
                  </a:txBody>
                  <a:tcPr marL="6645" marR="6645" marT="6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757166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4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场内费率选取顺序</a:t>
                      </a:r>
                    </a:p>
                  </a:txBody>
                  <a:tcPr marL="6645" marR="6645" marT="6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1</a:t>
                      </a:r>
                      <a:r>
                        <a:rPr lang="zh-CN" altLang="en-US" sz="11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、有场外代理关系的场内券商</a:t>
                      </a:r>
                      <a:r>
                        <a:rPr lang="zh-CN" altLang="en-US" sz="1100" b="1" i="0" u="none" strike="noStrike" dirty="0" smtClean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：</a:t>
                      </a:r>
                      <a:endParaRPr lang="en-US" altLang="zh-CN" sz="1100" b="1" i="0" u="none" strike="noStrike" dirty="0" smtClean="0">
                        <a:solidFill>
                          <a:srgbClr val="000000"/>
                        </a:solidFill>
                        <a:latin typeface="仿宋_GB2312" pitchFamily="49" charset="-122"/>
                        <a:ea typeface="仿宋_GB2312" pitchFamily="49" charset="-122"/>
                      </a:endParaRPr>
                    </a:p>
                    <a:p>
                      <a:pPr algn="l" rtl="0" fontAlgn="ctr"/>
                      <a:r>
                        <a:rPr lang="zh-CN" altLang="en-US" sz="1100" b="1" i="0" u="none" strike="noStrike" dirty="0" smtClean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         特定</a:t>
                      </a:r>
                      <a:r>
                        <a:rPr lang="zh-CN" altLang="en-US" sz="11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费率、</a:t>
                      </a:r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XXX</a:t>
                      </a:r>
                      <a:r>
                        <a:rPr lang="zh-CN" altLang="en-US" sz="11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、</a:t>
                      </a:r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0</a:t>
                      </a:r>
                      <a:r>
                        <a:rPr lang="zh-CN" altLang="en-US" sz="11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/>
                      </a:r>
                      <a:br>
                        <a:rPr lang="zh-CN" altLang="en-US" sz="11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</a:br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2</a:t>
                      </a:r>
                      <a:r>
                        <a:rPr lang="zh-CN" altLang="en-US" sz="11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、没有场外代理关系的场内券商</a:t>
                      </a:r>
                      <a:r>
                        <a:rPr lang="zh-CN" altLang="en-US" sz="1100" b="1" i="0" u="none" strike="noStrike" dirty="0" smtClean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：</a:t>
                      </a:r>
                      <a:endParaRPr lang="en-US" altLang="zh-CN" sz="1100" b="1" i="0" u="none" strike="noStrike" dirty="0" smtClean="0">
                        <a:solidFill>
                          <a:srgbClr val="000000"/>
                        </a:solidFill>
                        <a:latin typeface="仿宋_GB2312" pitchFamily="49" charset="-122"/>
                        <a:ea typeface="仿宋_GB2312" pitchFamily="49" charset="-122"/>
                      </a:endParaRPr>
                    </a:p>
                    <a:p>
                      <a:pPr algn="l" rtl="0" fontAlgn="ctr"/>
                      <a:r>
                        <a:rPr lang="en-US" altLang="zh-CN" sz="1100" b="1" i="0" u="none" strike="noStrike" dirty="0" smtClean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         </a:t>
                      </a:r>
                      <a:r>
                        <a:rPr lang="zh-CN" altLang="en-US" sz="1100" b="1" i="0" u="none" strike="noStrike" dirty="0" smtClean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特定</a:t>
                      </a:r>
                      <a:r>
                        <a:rPr lang="zh-CN" altLang="en-US" sz="11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费率、</a:t>
                      </a:r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101</a:t>
                      </a:r>
                      <a:r>
                        <a:rPr lang="zh-CN" altLang="en-US" sz="11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、</a:t>
                      </a:r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XXX</a:t>
                      </a:r>
                      <a:r>
                        <a:rPr lang="zh-CN" altLang="en-US" sz="11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、</a:t>
                      </a:r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0</a:t>
                      </a:r>
                    </a:p>
                  </a:txBody>
                  <a:tcPr marL="6645" marR="6645" marT="6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1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场内渠道：</a:t>
                      </a:r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101</a:t>
                      </a:r>
                      <a:r>
                        <a:rPr lang="zh-CN" altLang="en-US" sz="11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、</a:t>
                      </a:r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XXX</a:t>
                      </a:r>
                      <a:r>
                        <a:rPr lang="zh-CN" altLang="en-US" sz="11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、</a:t>
                      </a:r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0</a:t>
                      </a:r>
                    </a:p>
                  </a:txBody>
                  <a:tcPr marL="6645" marR="6645" marT="6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1</a:t>
                      </a:r>
                      <a:r>
                        <a:rPr lang="zh-CN" altLang="en-US" sz="11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、有场外代理关系的场内券商</a:t>
                      </a:r>
                      <a:r>
                        <a:rPr lang="zh-CN" altLang="en-US" sz="1100" b="1" i="0" u="none" strike="noStrike" dirty="0" smtClean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：</a:t>
                      </a:r>
                      <a:endParaRPr lang="en-US" altLang="zh-CN" sz="1100" b="1" i="0" u="none" strike="noStrike" dirty="0" smtClean="0">
                        <a:solidFill>
                          <a:srgbClr val="000000"/>
                        </a:solidFill>
                        <a:latin typeface="仿宋_GB2312" pitchFamily="49" charset="-122"/>
                        <a:ea typeface="仿宋_GB2312" pitchFamily="49" charset="-122"/>
                      </a:endParaRPr>
                    </a:p>
                    <a:p>
                      <a:pPr algn="l" rtl="0" fontAlgn="ctr"/>
                      <a:r>
                        <a:rPr lang="en-US" altLang="zh-CN" sz="1100" b="1" i="0" u="none" strike="noStrike" dirty="0" smtClean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         </a:t>
                      </a:r>
                      <a:r>
                        <a:rPr lang="zh-CN" altLang="en-US" sz="1100" b="1" i="0" u="none" strike="noStrike" dirty="0" smtClean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特定</a:t>
                      </a:r>
                      <a:r>
                        <a:rPr lang="zh-CN" altLang="en-US" sz="11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费率、</a:t>
                      </a:r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XXX</a:t>
                      </a:r>
                      <a:r>
                        <a:rPr lang="zh-CN" altLang="en-US" sz="11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、</a:t>
                      </a:r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0</a:t>
                      </a:r>
                      <a:r>
                        <a:rPr lang="zh-CN" altLang="en-US" sz="11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/>
                      </a:r>
                      <a:br>
                        <a:rPr lang="zh-CN" altLang="en-US" sz="11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</a:br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2</a:t>
                      </a:r>
                      <a:r>
                        <a:rPr lang="zh-CN" altLang="en-US" sz="11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、没有场外代理关系的场内券商</a:t>
                      </a:r>
                      <a:r>
                        <a:rPr lang="zh-CN" altLang="en-US" sz="1100" b="1" i="0" u="none" strike="noStrike" dirty="0" smtClean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：</a:t>
                      </a:r>
                      <a:endParaRPr lang="en-US" altLang="zh-CN" sz="1100" b="1" i="0" u="none" strike="noStrike" dirty="0" smtClean="0">
                        <a:solidFill>
                          <a:srgbClr val="000000"/>
                        </a:solidFill>
                        <a:latin typeface="仿宋_GB2312" pitchFamily="49" charset="-122"/>
                        <a:ea typeface="仿宋_GB2312" pitchFamily="49" charset="-122"/>
                      </a:endParaRPr>
                    </a:p>
                    <a:p>
                      <a:pPr algn="l" rtl="0" fontAlgn="ctr"/>
                      <a:r>
                        <a:rPr lang="en-US" altLang="zh-CN" sz="1100" b="1" i="0" u="none" strike="noStrike" dirty="0" smtClean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         </a:t>
                      </a:r>
                      <a:r>
                        <a:rPr lang="zh-CN" altLang="en-US" sz="1100" b="1" i="0" u="none" strike="noStrike" dirty="0" smtClean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特定</a:t>
                      </a:r>
                      <a:r>
                        <a:rPr lang="zh-CN" altLang="en-US" sz="11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费率、</a:t>
                      </a:r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102</a:t>
                      </a:r>
                      <a:r>
                        <a:rPr lang="zh-CN" altLang="en-US" sz="11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、</a:t>
                      </a:r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XXX</a:t>
                      </a:r>
                      <a:r>
                        <a:rPr lang="zh-CN" altLang="en-US" sz="11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、</a:t>
                      </a:r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0</a:t>
                      </a:r>
                    </a:p>
                  </a:txBody>
                  <a:tcPr marL="6645" marR="6645" marT="6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4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场外费率选取顺序</a:t>
                      </a:r>
                    </a:p>
                  </a:txBody>
                  <a:tcPr marL="6645" marR="6645" marT="6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1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特定费率、</a:t>
                      </a:r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XXX</a:t>
                      </a:r>
                      <a:r>
                        <a:rPr lang="zh-CN" altLang="en-US" sz="11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、</a:t>
                      </a:r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0</a:t>
                      </a:r>
                    </a:p>
                  </a:txBody>
                  <a:tcPr marL="6645" marR="6645" marT="6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1080120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4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份额注册日期</a:t>
                      </a:r>
                    </a:p>
                  </a:txBody>
                  <a:tcPr marL="6645" marR="6645" marT="6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TA</a:t>
                      </a:r>
                      <a:r>
                        <a:rPr lang="zh-CN" altLang="en-US" sz="11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系统记录份额注册日期。</a:t>
                      </a:r>
                      <a:br>
                        <a:rPr lang="zh-CN" altLang="en-US" sz="11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</a:br>
                      <a:r>
                        <a:rPr lang="zh-CN" altLang="en-US" sz="11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认购为份额登记日，申购为确认日。</a:t>
                      </a:r>
                    </a:p>
                  </a:txBody>
                  <a:tcPr marL="6645" marR="6645" marT="6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TA</a:t>
                      </a:r>
                      <a:r>
                        <a:rPr lang="zh-CN" altLang="en-US" sz="11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系统记录份额注册日期。</a:t>
                      </a:r>
                      <a:br>
                        <a:rPr lang="zh-CN" altLang="en-US" sz="11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</a:br>
                      <a:r>
                        <a:rPr lang="zh-CN" altLang="en-US" sz="11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认购为份额登记日，申购为确认日。</a:t>
                      </a:r>
                      <a:br>
                        <a:rPr lang="zh-CN" altLang="en-US" sz="11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</a:br>
                      <a:r>
                        <a:rPr lang="zh-CN" altLang="en-US" sz="11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场内买入为买入当日。</a:t>
                      </a:r>
                    </a:p>
                  </a:txBody>
                  <a:tcPr marL="6645" marR="6645" marT="6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en-US" altLang="zh-CN" sz="1100" b="1" i="0" u="none" strike="noStrike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TA</a:t>
                      </a:r>
                      <a:r>
                        <a:rPr lang="zh-CN" altLang="en-US" sz="1100" b="1" i="0" u="none" strike="noStrike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系统记录场外份额注册日期，场外认购为份额登记日，场外申购为确认日；</a:t>
                      </a:r>
                      <a:br>
                        <a:rPr lang="zh-CN" altLang="en-US" sz="1100" b="1" i="0" u="none" strike="noStrike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</a:br>
                      <a:r>
                        <a:rPr lang="zh-CN" altLang="en-US" sz="1100" b="1" i="0" u="none" strike="noStrike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流动性办法改造后，场内份额注册日期统一刷为</a:t>
                      </a:r>
                      <a:r>
                        <a:rPr lang="en-US" altLang="zh-CN" sz="1100" b="1" i="0" u="none" strike="noStrike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20170929</a:t>
                      </a:r>
                      <a:r>
                        <a:rPr lang="zh-CN" altLang="en-US" sz="1100" b="1" i="0" u="none" strike="noStrike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，之后，深圳分公司记录场内份额注册日期。</a:t>
                      </a:r>
                    </a:p>
                  </a:txBody>
                  <a:tcPr marL="6645" marR="6645" marT="6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8072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4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赎回场内费率</a:t>
                      </a:r>
                    </a:p>
                  </a:txBody>
                  <a:tcPr marL="6645" marR="6645" marT="6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100" b="1" i="0" u="none" strike="noStrike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场内可以按时间分段设置费率</a:t>
                      </a:r>
                    </a:p>
                  </a:txBody>
                  <a:tcPr marL="6645" marR="6645" marT="6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1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场内可以按时间分段设置费率</a:t>
                      </a:r>
                    </a:p>
                  </a:txBody>
                  <a:tcPr marL="6645" marR="6645" marT="6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ctr"/>
                      <a:r>
                        <a:rPr lang="zh-CN" altLang="en-US" sz="1100" b="1" i="0" u="none" strike="noStrike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存量深证</a:t>
                      </a:r>
                      <a:r>
                        <a:rPr lang="en-US" altLang="zh-CN" sz="1100" b="1" i="0" u="none" strike="noStrike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LOF</a:t>
                      </a:r>
                      <a:r>
                        <a:rPr lang="zh-CN" altLang="en-US" sz="1100" b="1" i="0" u="none" strike="noStrike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场内不能按持有期计费（惩罚性费用区间除外），增量深证</a:t>
                      </a:r>
                      <a:r>
                        <a:rPr lang="en-US" altLang="zh-CN" sz="1100" b="1" i="0" u="none" strike="noStrike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LOF</a:t>
                      </a:r>
                      <a:r>
                        <a:rPr lang="zh-CN" altLang="en-US" sz="1100" b="1" i="0" u="none" strike="noStrike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场内可以选择是否按持有期计费</a:t>
                      </a:r>
                    </a:p>
                  </a:txBody>
                  <a:tcPr marL="6645" marR="6645" marT="6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4096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4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通常可设置费用类型</a:t>
                      </a:r>
                    </a:p>
                  </a:txBody>
                  <a:tcPr marL="6645" marR="6645" marT="6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002</a:t>
                      </a:r>
                      <a:r>
                        <a:rPr lang="zh-CN" altLang="en-US" sz="12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；</a:t>
                      </a:r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003</a:t>
                      </a:r>
                      <a:r>
                        <a:rPr lang="zh-CN" altLang="en-US" sz="12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；</a:t>
                      </a:r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008</a:t>
                      </a:r>
                      <a:r>
                        <a:rPr lang="zh-CN" altLang="en-US" sz="12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；</a:t>
                      </a:r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015</a:t>
                      </a:r>
                      <a:r>
                        <a:rPr lang="zh-CN" altLang="en-US" sz="12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；</a:t>
                      </a:r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021</a:t>
                      </a:r>
                    </a:p>
                  </a:txBody>
                  <a:tcPr marL="6645" marR="6645" marT="6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002</a:t>
                      </a:r>
                      <a:r>
                        <a:rPr lang="zh-CN" altLang="en-US" sz="12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；</a:t>
                      </a:r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003</a:t>
                      </a:r>
                      <a:r>
                        <a:rPr lang="zh-CN" altLang="en-US" sz="12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；</a:t>
                      </a:r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008</a:t>
                      </a:r>
                      <a:r>
                        <a:rPr lang="zh-CN" altLang="en-US" sz="12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；</a:t>
                      </a:r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015</a:t>
                      </a:r>
                      <a:r>
                        <a:rPr lang="zh-CN" altLang="en-US" sz="12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；</a:t>
                      </a:r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021</a:t>
                      </a:r>
                    </a:p>
                  </a:txBody>
                  <a:tcPr marL="6645" marR="6645" marT="6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2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按持有期计费的：</a:t>
                      </a:r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002</a:t>
                      </a:r>
                      <a:r>
                        <a:rPr lang="zh-CN" altLang="en-US" sz="12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；</a:t>
                      </a:r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003</a:t>
                      </a:r>
                      <a:r>
                        <a:rPr lang="zh-CN" altLang="en-US" sz="12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；</a:t>
                      </a:r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008</a:t>
                      </a:r>
                      <a:r>
                        <a:rPr lang="zh-CN" altLang="en-US" sz="12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；</a:t>
                      </a:r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015</a:t>
                      </a:r>
                      <a:r>
                        <a:rPr lang="zh-CN" altLang="en-US" sz="12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；</a:t>
                      </a:r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021</a:t>
                      </a:r>
                      <a:r>
                        <a:rPr lang="zh-CN" altLang="en-US" sz="12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。</a:t>
                      </a:r>
                      <a:br>
                        <a:rPr lang="zh-CN" altLang="en-US" sz="12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</a:br>
                      <a:r>
                        <a:rPr lang="zh-CN" altLang="en-US" sz="12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不按持有期计费的：</a:t>
                      </a:r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002</a:t>
                      </a:r>
                      <a:r>
                        <a:rPr lang="zh-CN" altLang="en-US" sz="12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；</a:t>
                      </a:r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003</a:t>
                      </a:r>
                      <a:r>
                        <a:rPr lang="zh-CN" altLang="en-US" sz="12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；</a:t>
                      </a:r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008</a:t>
                      </a:r>
                      <a:r>
                        <a:rPr lang="zh-CN" altLang="en-US" sz="12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；</a:t>
                      </a:r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015</a:t>
                      </a:r>
                      <a:r>
                        <a:rPr lang="zh-CN" altLang="en-US" sz="12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；</a:t>
                      </a:r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020</a:t>
                      </a:r>
                      <a:r>
                        <a:rPr lang="zh-CN" altLang="en-US" sz="12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；</a:t>
                      </a:r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021</a:t>
                      </a:r>
                      <a:r>
                        <a:rPr lang="zh-CN" altLang="en-US" sz="12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；</a:t>
                      </a:r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052</a:t>
                      </a:r>
                      <a:r>
                        <a:rPr lang="zh-CN" altLang="en-US" sz="12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；</a:t>
                      </a:r>
                      <a:r>
                        <a:rPr lang="en-US" altLang="zh-CN" sz="12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058</a:t>
                      </a:r>
                      <a:r>
                        <a:rPr lang="zh-CN" altLang="en-US" sz="1200" b="1" i="0" u="none" strike="noStrike" dirty="0">
                          <a:solidFill>
                            <a:srgbClr val="000000"/>
                          </a:solidFill>
                          <a:latin typeface="仿宋_GB2312" pitchFamily="49" charset="-122"/>
                          <a:ea typeface="仿宋_GB2312" pitchFamily="49" charset="-122"/>
                        </a:rPr>
                        <a:t>。</a:t>
                      </a:r>
                    </a:p>
                  </a:txBody>
                  <a:tcPr marL="6645" marR="6645" marT="6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683568" y="5877272"/>
            <a:ext cx="79928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仿宋_GB2312" pitchFamily="49" charset="-122"/>
                <a:ea typeface="仿宋_GB2312" pitchFamily="49" charset="-122"/>
              </a:rPr>
              <a:t>请参见</a:t>
            </a:r>
            <a:r>
              <a:rPr lang="en-US" altLang="zh-CN" b="1" dirty="0" smtClean="0">
                <a:latin typeface="仿宋_GB2312" pitchFamily="49" charset="-122"/>
                <a:ea typeface="仿宋_GB2312" pitchFamily="49" charset="-122"/>
              </a:rPr>
              <a:t>TA</a:t>
            </a:r>
            <a:r>
              <a:rPr lang="zh-CN" altLang="en-US" b="1" dirty="0" smtClean="0">
                <a:latin typeface="仿宋_GB2312" pitchFamily="49" charset="-122"/>
                <a:ea typeface="仿宋_GB2312" pitchFamily="49" charset="-122"/>
              </a:rPr>
              <a:t>参数管理平台使用手册附件</a:t>
            </a:r>
            <a:r>
              <a:rPr lang="en-US" altLang="zh-CN" b="1" dirty="0" smtClean="0">
                <a:latin typeface="仿宋_GB2312" pitchFamily="49" charset="-122"/>
                <a:ea typeface="仿宋_GB2312" pitchFamily="49" charset="-122"/>
              </a:rPr>
              <a:t>《</a:t>
            </a:r>
            <a:r>
              <a:rPr lang="zh-CN" altLang="en-US" b="1" dirty="0" smtClean="0">
                <a:latin typeface="仿宋_GB2312" pitchFamily="49" charset="-122"/>
                <a:ea typeface="仿宋_GB2312" pitchFamily="49" charset="-122"/>
              </a:rPr>
              <a:t>关于场内基金费率设置方式的说明 </a:t>
            </a:r>
            <a:r>
              <a:rPr lang="en-US" altLang="zh-CN" b="1" dirty="0" smtClean="0">
                <a:latin typeface="仿宋_GB2312" pitchFamily="49" charset="-122"/>
                <a:ea typeface="仿宋_GB2312" pitchFamily="49" charset="-122"/>
              </a:rPr>
              <a:t>》</a:t>
            </a:r>
            <a:endParaRPr lang="zh-CN" altLang="en-US" b="1" dirty="0">
              <a:latin typeface="仿宋_GB2312" pitchFamily="49" charset="-122"/>
              <a:ea typeface="仿宋_GB2312" pitchFamily="49" charset="-122"/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11"/>
          <p:cNvPicPr>
            <a:picLocks noChangeAspect="1" noChangeArrowheads="1"/>
          </p:cNvPicPr>
          <p:nvPr/>
        </p:nvPicPr>
        <p:blipFill>
          <a:blip r:embed="rId3" cstate="print"/>
          <a:srcRect r="4808" b="77962"/>
          <a:stretch>
            <a:fillRect/>
          </a:stretch>
        </p:blipFill>
        <p:spPr bwMode="auto">
          <a:xfrm>
            <a:off x="414338" y="6569075"/>
            <a:ext cx="872966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Text Box 12"/>
          <p:cNvSpPr txBox="1">
            <a:spLocks noChangeArrowheads="1"/>
          </p:cNvSpPr>
          <p:nvPr/>
        </p:nvSpPr>
        <p:spPr bwMode="auto">
          <a:xfrm>
            <a:off x="6661150" y="6597650"/>
            <a:ext cx="2447925" cy="211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600">
                <a:solidFill>
                  <a:schemeClr val="bg1"/>
                </a:solidFill>
                <a:latin typeface="Humnst777 BT" pitchFamily="2" charset="0"/>
              </a:rPr>
              <a:t>China Securities Depository and Clearing Corporation Limited</a:t>
            </a:r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gray">
          <a:xfrm>
            <a:off x="357158" y="142852"/>
            <a:ext cx="5218958" cy="719735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三、产品发行</a:t>
            </a:r>
            <a:r>
              <a:rPr lang="en-US" altLang="zh-CN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----</a:t>
            </a:r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发行期内每日处理流程</a:t>
            </a:r>
            <a:endParaRPr lang="en-US" altLang="ko-KR" sz="3200" b="1" dirty="0">
              <a:solidFill>
                <a:schemeClr val="bg1">
                  <a:lumMod val="95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内容占位符 2"/>
          <p:cNvSpPr txBox="1">
            <a:spLocks/>
          </p:cNvSpPr>
          <p:nvPr/>
        </p:nvSpPr>
        <p:spPr>
          <a:xfrm>
            <a:off x="214313" y="836713"/>
            <a:ext cx="8786812" cy="5735538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zh-CN" altLang="en-US" sz="2000" b="1" dirty="0" smtClean="0">
                <a:latin typeface="仿宋_GB2312" pitchFamily="49" charset="-122"/>
                <a:ea typeface="仿宋_GB2312" pitchFamily="49" charset="-122"/>
              </a:rPr>
              <a:t>上证通场内认购：</a:t>
            </a:r>
            <a:r>
              <a:rPr lang="en-US" altLang="zh-CN" sz="2000" b="1" dirty="0" smtClean="0">
                <a:latin typeface="仿宋_GB2312" pitchFamily="49" charset="-122"/>
                <a:ea typeface="仿宋_GB2312" pitchFamily="49" charset="-122"/>
              </a:rPr>
              <a:t>TA</a:t>
            </a:r>
            <a:r>
              <a:rPr lang="zh-CN" altLang="en-US" sz="2000" b="1" dirty="0" smtClean="0">
                <a:latin typeface="仿宋_GB2312" pitchFamily="49" charset="-122"/>
                <a:ea typeface="仿宋_GB2312" pitchFamily="49" charset="-122"/>
              </a:rPr>
              <a:t>处理（同场外）、</a:t>
            </a:r>
            <a:r>
              <a:rPr lang="en-US" altLang="zh-CN" sz="2000" b="1" dirty="0" smtClean="0">
                <a:latin typeface="仿宋_GB2312" pitchFamily="49" charset="-122"/>
                <a:ea typeface="仿宋_GB2312" pitchFamily="49" charset="-122"/>
              </a:rPr>
              <a:t>TA</a:t>
            </a:r>
            <a:r>
              <a:rPr lang="zh-CN" altLang="en-US" sz="2000" b="1" dirty="0" smtClean="0">
                <a:latin typeface="仿宋_GB2312" pitchFamily="49" charset="-122"/>
                <a:ea typeface="仿宋_GB2312" pitchFamily="49" charset="-122"/>
              </a:rPr>
              <a:t>登记</a:t>
            </a:r>
            <a:endParaRPr lang="en-US" altLang="zh-CN" sz="2000" b="1" dirty="0" smtClean="0">
              <a:latin typeface="仿宋_GB2312" pitchFamily="49" charset="-122"/>
              <a:ea typeface="仿宋_GB2312" pitchFamily="49" charset="-122"/>
            </a:endParaRPr>
          </a:p>
          <a:p>
            <a:pPr marL="342900" lvl="0" indent="-342900">
              <a:spcBef>
                <a:spcPct val="20000"/>
              </a:spcBef>
              <a:buFont typeface="Wingdings" pitchFamily="2" charset="2"/>
              <a:buChar char="Ø"/>
            </a:pPr>
            <a:r>
              <a:rPr lang="zh-CN" altLang="en-US" sz="2000" b="1" dirty="0" smtClean="0">
                <a:latin typeface="仿宋_GB2312" pitchFamily="49" charset="-122"/>
                <a:ea typeface="仿宋_GB2312" pitchFamily="49" charset="-122"/>
              </a:rPr>
              <a:t>上证</a:t>
            </a:r>
            <a:r>
              <a:rPr lang="en-US" altLang="zh-CN" sz="2000" b="1" dirty="0" smtClean="0">
                <a:latin typeface="仿宋_GB2312" pitchFamily="49" charset="-122"/>
                <a:ea typeface="仿宋_GB2312" pitchFamily="49" charset="-122"/>
              </a:rPr>
              <a:t>LOF</a:t>
            </a:r>
            <a:r>
              <a:rPr lang="zh-CN" altLang="en-US" sz="2000" b="1" dirty="0" smtClean="0">
                <a:latin typeface="仿宋_GB2312" pitchFamily="49" charset="-122"/>
                <a:ea typeface="仿宋_GB2312" pitchFamily="49" charset="-122"/>
              </a:rPr>
              <a:t>场内认购：</a:t>
            </a:r>
            <a:r>
              <a:rPr lang="en-US" altLang="zh-CN" sz="2000" b="1" dirty="0" smtClean="0">
                <a:latin typeface="仿宋_GB2312" pitchFamily="49" charset="-122"/>
                <a:ea typeface="仿宋_GB2312" pitchFamily="49" charset="-122"/>
              </a:rPr>
              <a:t>TA</a:t>
            </a:r>
            <a:r>
              <a:rPr lang="zh-CN" altLang="en-US" sz="2000" b="1" dirty="0" smtClean="0">
                <a:latin typeface="仿宋_GB2312" pitchFamily="49" charset="-122"/>
                <a:ea typeface="仿宋_GB2312" pitchFamily="49" charset="-122"/>
              </a:rPr>
              <a:t>处理（同场外） 、上海分公司登记</a:t>
            </a:r>
            <a:endParaRPr lang="en-US" altLang="zh-CN" sz="2000" b="1" dirty="0" smtClean="0">
              <a:latin typeface="仿宋_GB2312" pitchFamily="49" charset="-122"/>
              <a:ea typeface="仿宋_GB2312" pitchFamily="49" charset="-122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zh-CN" altLang="en-US" sz="2000" b="1" dirty="0" smtClean="0">
                <a:latin typeface="仿宋_GB2312" pitchFamily="49" charset="-122"/>
                <a:ea typeface="仿宋_GB2312" pitchFamily="49" charset="-122"/>
              </a:rPr>
              <a:t>深证</a:t>
            </a:r>
            <a:r>
              <a:rPr lang="en-US" altLang="zh-CN" sz="2000" b="1" dirty="0" smtClean="0">
                <a:latin typeface="仿宋_GB2312" pitchFamily="49" charset="-122"/>
                <a:ea typeface="仿宋_GB2312" pitchFamily="49" charset="-122"/>
              </a:rPr>
              <a:t>LOF</a:t>
            </a:r>
            <a:r>
              <a:rPr lang="zh-CN" altLang="en-US" sz="2000" b="1" dirty="0" smtClean="0">
                <a:latin typeface="仿宋_GB2312" pitchFamily="49" charset="-122"/>
                <a:ea typeface="仿宋_GB2312" pitchFamily="49" charset="-122"/>
              </a:rPr>
              <a:t>场内认购：深圳分公司处理、深圳分公司登记</a:t>
            </a:r>
            <a:endParaRPr lang="en-US" altLang="zh-CN" sz="2000" b="1" dirty="0" smtClean="0">
              <a:latin typeface="仿宋_GB2312" pitchFamily="49" charset="-122"/>
              <a:ea typeface="仿宋_GB2312" pitchFamily="49" charset="-122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仿宋_GB2312" pitchFamily="49" charset="-122"/>
              <a:ea typeface="仿宋_GB2312" pitchFamily="49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zh-CN" altLang="en-US" sz="2400" b="1" dirty="0" smtClean="0">
                <a:latin typeface="仿宋_GB2312" pitchFamily="49" charset="-122"/>
                <a:ea typeface="仿宋_GB2312" pitchFamily="49" charset="-122"/>
              </a:rPr>
              <a:t>以场外为例：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仿宋_GB2312" pitchFamily="49" charset="-122"/>
              <a:ea typeface="仿宋_GB2312" pitchFamily="49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_GB2312" pitchFamily="49" charset="-122"/>
                <a:ea typeface="仿宋_GB2312" pitchFamily="49" charset="-122"/>
                <a:cs typeface="+mn-cs"/>
              </a:rPr>
              <a:t>T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_GB2312" pitchFamily="49" charset="-122"/>
                <a:ea typeface="仿宋_GB2312" pitchFamily="49" charset="-122"/>
                <a:cs typeface="+mn-cs"/>
              </a:rPr>
              <a:t>日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_GB2312" pitchFamily="49" charset="-122"/>
                <a:ea typeface="仿宋_GB2312" pitchFamily="49" charset="-122"/>
                <a:cs typeface="+mn-cs"/>
              </a:rPr>
              <a:t>----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_GB2312" pitchFamily="49" charset="-122"/>
                <a:ea typeface="仿宋_GB2312" pitchFamily="49" charset="-122"/>
                <a:cs typeface="+mn-cs"/>
              </a:rPr>
              <a:t>认购申请日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_GB2312" pitchFamily="49" charset="-122"/>
                <a:ea typeface="仿宋_GB2312" pitchFamily="49" charset="-122"/>
                <a:cs typeface="+mn-cs"/>
              </a:rPr>
              <a:t>		</a:t>
            </a: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_GB2312" pitchFamily="49" charset="-122"/>
                <a:ea typeface="仿宋_GB2312" pitchFamily="49" charset="-122"/>
                <a:cs typeface="+mn-cs"/>
              </a:rPr>
              <a:t>晚上</a:t>
            </a:r>
            <a:r>
              <a:rPr kumimoji="0" lang="en-US" altLang="zh-CN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_GB2312" pitchFamily="49" charset="-122"/>
                <a:ea typeface="仿宋_GB2312" pitchFamily="49" charset="-122"/>
                <a:cs typeface="+mn-cs"/>
              </a:rPr>
              <a:t>20:00</a:t>
            </a: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_GB2312" pitchFamily="49" charset="-122"/>
                <a:ea typeface="仿宋_GB2312" pitchFamily="49" charset="-122"/>
                <a:cs typeface="+mn-cs"/>
              </a:rPr>
              <a:t>之后向管理人发送场外认购一次待确认数据（未计费）</a:t>
            </a:r>
          </a:p>
          <a:p>
            <a:pPr marL="342900" lvl="0" indent="-342900">
              <a:spcBef>
                <a:spcPct val="20000"/>
              </a:spcBef>
            </a:pPr>
            <a:r>
              <a:rPr kumimoji="0" lang="en-US" altLang="zh-CN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_GB2312" pitchFamily="49" charset="-122"/>
                <a:ea typeface="仿宋_GB2312" pitchFamily="49" charset="-122"/>
                <a:cs typeface="+mn-cs"/>
              </a:rPr>
              <a:t>		</a:t>
            </a: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_GB2312" pitchFamily="49" charset="-122"/>
                <a:ea typeface="仿宋_GB2312" pitchFamily="49" charset="-122"/>
                <a:cs typeface="+mn-cs"/>
              </a:rPr>
              <a:t>对于深证</a:t>
            </a:r>
            <a:r>
              <a:rPr lang="en-US" altLang="zh-CN" sz="2000" b="1" dirty="0" smtClean="0">
                <a:latin typeface="仿宋_GB2312" pitchFamily="49" charset="-122"/>
                <a:ea typeface="仿宋_GB2312" pitchFamily="49" charset="-122"/>
              </a:rPr>
              <a:t>LOF</a:t>
            </a:r>
            <a:r>
              <a:rPr lang="zh-CN" altLang="en-US" sz="2000" b="1" dirty="0" smtClean="0">
                <a:latin typeface="仿宋_GB2312" pitchFamily="49" charset="-122"/>
                <a:ea typeface="仿宋_GB2312" pitchFamily="49" charset="-122"/>
              </a:rPr>
              <a:t>，</a:t>
            </a: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_GB2312" pitchFamily="49" charset="-122"/>
                <a:ea typeface="仿宋_GB2312" pitchFamily="49" charset="-122"/>
                <a:cs typeface="+mn-cs"/>
              </a:rPr>
              <a:t>转发场内认购</a:t>
            </a: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仿宋_GB2312" pitchFamily="49" charset="-122"/>
                <a:ea typeface="仿宋_GB2312" pitchFamily="49" charset="-122"/>
                <a:cs typeface="+mn-cs"/>
              </a:rPr>
              <a:t>数据（</a:t>
            </a:r>
            <a:r>
              <a:rPr kumimoji="0" lang="en-US" altLang="zh-CN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仿宋_GB2312" pitchFamily="49" charset="-122"/>
                <a:ea typeface="仿宋_GB2312" pitchFamily="49" charset="-122"/>
                <a:cs typeface="+mn-cs"/>
              </a:rPr>
              <a:t>T</a:t>
            </a: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仿宋_GB2312" pitchFamily="49" charset="-122"/>
                <a:ea typeface="仿宋_GB2312" pitchFamily="49" charset="-122"/>
                <a:cs typeface="+mn-cs"/>
              </a:rPr>
              <a:t>日认购、</a:t>
            </a:r>
            <a:r>
              <a:rPr kumimoji="0" lang="en-US" altLang="zh-CN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仿宋_GB2312" pitchFamily="49" charset="-122"/>
                <a:ea typeface="仿宋_GB2312" pitchFamily="49" charset="-122"/>
                <a:cs typeface="+mn-cs"/>
              </a:rPr>
              <a:t>T-2</a:t>
            </a: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仿宋_GB2312" pitchFamily="49" charset="-122"/>
                <a:ea typeface="仿宋_GB2312" pitchFamily="49" charset="-122"/>
                <a:cs typeface="+mn-cs"/>
              </a:rPr>
              <a:t>日认购结果）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仿宋_GB2312" pitchFamily="49" charset="-122"/>
                <a:ea typeface="仿宋_GB2312" pitchFamily="49" charset="-122"/>
                <a:cs typeface="+mn-cs"/>
              </a:rPr>
              <a:t>T+1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仿宋_GB2312" pitchFamily="49" charset="-122"/>
                <a:ea typeface="仿宋_GB2312" pitchFamily="49" charset="-122"/>
                <a:cs typeface="+mn-cs"/>
              </a:rPr>
              <a:t>日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_GB2312" pitchFamily="49" charset="-122"/>
                <a:ea typeface="仿宋_GB2312" pitchFamily="49" charset="-122"/>
                <a:cs typeface="+mn-cs"/>
              </a:rPr>
              <a:t>		</a:t>
            </a: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_GB2312" pitchFamily="49" charset="-122"/>
                <a:ea typeface="仿宋_GB2312" pitchFamily="49" charset="-122"/>
                <a:cs typeface="+mn-cs"/>
              </a:rPr>
              <a:t>中午</a:t>
            </a:r>
            <a:r>
              <a:rPr kumimoji="0" lang="en-US" altLang="zh-CN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_GB2312" pitchFamily="49" charset="-122"/>
                <a:ea typeface="仿宋_GB2312" pitchFamily="49" charset="-122"/>
                <a:cs typeface="+mn-cs"/>
              </a:rPr>
              <a:t>11:00</a:t>
            </a: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_GB2312" pitchFamily="49" charset="-122"/>
                <a:ea typeface="仿宋_GB2312" pitchFamily="49" charset="-122"/>
                <a:cs typeface="+mn-cs"/>
              </a:rPr>
              <a:t>接收管理人场外认购一次确认数据（仅对有效认购金额进行确认）；处理完成后，向管理人发送场外认购一次回报数据</a:t>
            </a:r>
            <a:endParaRPr kumimoji="0" lang="en-US" altLang="zh-CN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仿宋_GB2312" pitchFamily="49" charset="-122"/>
              <a:ea typeface="仿宋_GB2312" pitchFamily="49" charset="-122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_GB2312" pitchFamily="49" charset="-122"/>
                <a:ea typeface="仿宋_GB2312" pitchFamily="49" charset="-122"/>
                <a:cs typeface="+mn-cs"/>
              </a:rPr>
              <a:t>T+2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_GB2312" pitchFamily="49" charset="-122"/>
                <a:ea typeface="仿宋_GB2312" pitchFamily="49" charset="-122"/>
                <a:cs typeface="+mn-cs"/>
              </a:rPr>
              <a:t>日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_GB2312" pitchFamily="49" charset="-122"/>
                <a:ea typeface="仿宋_GB2312" pitchFamily="49" charset="-122"/>
                <a:cs typeface="+mn-cs"/>
              </a:rPr>
              <a:t>----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_GB2312" pitchFamily="49" charset="-122"/>
                <a:ea typeface="仿宋_GB2312" pitchFamily="49" charset="-122"/>
                <a:cs typeface="+mn-cs"/>
              </a:rPr>
              <a:t>认购资金交收日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_GB2312" pitchFamily="49" charset="-122"/>
                <a:ea typeface="仿宋_GB2312" pitchFamily="49" charset="-122"/>
                <a:cs typeface="+mn-cs"/>
              </a:rPr>
              <a:t>		</a:t>
            </a: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_GB2312" pitchFamily="49" charset="-122"/>
                <a:ea typeface="仿宋_GB2312" pitchFamily="49" charset="-122"/>
                <a:cs typeface="+mn-cs"/>
              </a:rPr>
              <a:t>采用全额非担保交收模式（备付金账户交收；系统计算的利息折份额数与实际结息金额）代销</a:t>
            </a:r>
            <a:r>
              <a:rPr kumimoji="0" lang="en-US" altLang="zh-CN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_GB2312" pitchFamily="49" charset="-122"/>
                <a:ea typeface="仿宋_GB2312" pitchFamily="49" charset="-122"/>
                <a:cs typeface="+mn-cs"/>
              </a:rPr>
              <a:t>—</a:t>
            </a:r>
            <a:r>
              <a: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仿宋_GB2312" pitchFamily="49" charset="-122"/>
                <a:ea typeface="仿宋_GB2312" pitchFamily="49" charset="-122"/>
                <a:cs typeface="+mn-cs"/>
              </a:rPr>
              <a:t>产品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1" i="0" u="sng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仿宋_GB2312" pitchFamily="49" charset="-122"/>
              <a:ea typeface="仿宋_GB2312" pitchFamily="49" charset="-122"/>
              <a:cs typeface="+mn-cs"/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11"/>
          <p:cNvPicPr>
            <a:picLocks noChangeAspect="1" noChangeArrowheads="1"/>
          </p:cNvPicPr>
          <p:nvPr/>
        </p:nvPicPr>
        <p:blipFill>
          <a:blip r:embed="rId3" cstate="print"/>
          <a:srcRect r="4808" b="77962"/>
          <a:stretch>
            <a:fillRect/>
          </a:stretch>
        </p:blipFill>
        <p:spPr bwMode="auto">
          <a:xfrm>
            <a:off x="414338" y="6569075"/>
            <a:ext cx="872966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Text Box 12"/>
          <p:cNvSpPr txBox="1">
            <a:spLocks noChangeArrowheads="1"/>
          </p:cNvSpPr>
          <p:nvPr/>
        </p:nvSpPr>
        <p:spPr bwMode="auto">
          <a:xfrm>
            <a:off x="6661150" y="6597650"/>
            <a:ext cx="2447925" cy="211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600">
                <a:solidFill>
                  <a:schemeClr val="bg1"/>
                </a:solidFill>
                <a:latin typeface="Humnst777 BT" pitchFamily="2" charset="0"/>
              </a:rPr>
              <a:t>China Securities Depository and Clearing Corporation Limited</a:t>
            </a:r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gray">
          <a:xfrm>
            <a:off x="357158" y="142852"/>
            <a:ext cx="5218958" cy="719735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三、产品发行</a:t>
            </a:r>
            <a:r>
              <a:rPr lang="en-US" altLang="zh-CN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----</a:t>
            </a:r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发行结束处理流程</a:t>
            </a:r>
            <a:endParaRPr lang="en-US" altLang="ko-KR" sz="3200" b="1" dirty="0">
              <a:solidFill>
                <a:schemeClr val="bg1">
                  <a:lumMod val="95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1520" y="836712"/>
            <a:ext cx="8892480" cy="587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en-US" altLang="zh-CN" sz="2000" b="1" dirty="0" smtClean="0">
                <a:latin typeface="仿宋_GB2312" pitchFamily="49" charset="-122"/>
                <a:ea typeface="仿宋_GB2312" pitchFamily="49" charset="-122"/>
              </a:rPr>
              <a:t>N</a:t>
            </a:r>
            <a:r>
              <a:rPr lang="zh-CN" altLang="en-US" sz="2000" b="1" dirty="0" smtClean="0">
                <a:latin typeface="仿宋_GB2312" pitchFamily="49" charset="-122"/>
                <a:ea typeface="仿宋_GB2312" pitchFamily="49" charset="-122"/>
              </a:rPr>
              <a:t>日</a:t>
            </a:r>
            <a:r>
              <a:rPr lang="en-US" altLang="zh-CN" sz="2000" b="1" dirty="0" smtClean="0">
                <a:latin typeface="仿宋_GB2312" pitchFamily="49" charset="-122"/>
                <a:ea typeface="仿宋_GB2312" pitchFamily="49" charset="-122"/>
              </a:rPr>
              <a:t>----</a:t>
            </a:r>
            <a:r>
              <a:rPr lang="zh-CN" altLang="en-US" sz="2000" b="1" dirty="0" smtClean="0">
                <a:latin typeface="仿宋_GB2312" pitchFamily="49" charset="-122"/>
                <a:ea typeface="仿宋_GB2312" pitchFamily="49" charset="-122"/>
              </a:rPr>
              <a:t>发行期末日，以</a:t>
            </a:r>
            <a:r>
              <a:rPr lang="en-US" altLang="zh-CN" sz="2000" b="1" dirty="0" smtClean="0">
                <a:latin typeface="仿宋_GB2312" pitchFamily="49" charset="-122"/>
                <a:ea typeface="仿宋_GB2312" pitchFamily="49" charset="-122"/>
              </a:rPr>
              <a:t>N+2</a:t>
            </a:r>
            <a:r>
              <a:rPr lang="zh-CN" altLang="en-US" sz="2000" b="1" dirty="0" smtClean="0">
                <a:latin typeface="仿宋_GB2312" pitchFamily="49" charset="-122"/>
                <a:ea typeface="仿宋_GB2312" pitchFamily="49" charset="-122"/>
              </a:rPr>
              <a:t>份额登记为例</a:t>
            </a:r>
            <a:endParaRPr lang="en-US" altLang="zh-CN" sz="2000" b="1" dirty="0" smtClean="0">
              <a:latin typeface="仿宋_GB2312" pitchFamily="49" charset="-122"/>
              <a:ea typeface="仿宋_GB2312" pitchFamily="49" charset="-122"/>
            </a:endParaRPr>
          </a:p>
          <a:p>
            <a:pPr>
              <a:buFont typeface="Wingdings" pitchFamily="2" charset="2"/>
              <a:buChar char="Ø"/>
            </a:pPr>
            <a:r>
              <a:rPr lang="en-US" altLang="zh-CN" sz="2000" b="1" dirty="0" smtClean="0">
                <a:latin typeface="仿宋_GB2312" pitchFamily="49" charset="-122"/>
                <a:ea typeface="仿宋_GB2312" pitchFamily="49" charset="-122"/>
              </a:rPr>
              <a:t>N+1</a:t>
            </a:r>
            <a:r>
              <a:rPr lang="zh-CN" altLang="en-US" sz="2000" b="1" dirty="0" smtClean="0">
                <a:latin typeface="仿宋_GB2312" pitchFamily="49" charset="-122"/>
                <a:ea typeface="仿宋_GB2312" pitchFamily="49" charset="-122"/>
              </a:rPr>
              <a:t>日</a:t>
            </a:r>
            <a:r>
              <a:rPr lang="en-US" altLang="zh-CN" sz="2000" b="1" dirty="0" smtClean="0">
                <a:latin typeface="仿宋_GB2312" pitchFamily="49" charset="-122"/>
                <a:ea typeface="仿宋_GB2312" pitchFamily="49" charset="-122"/>
              </a:rPr>
              <a:t>  </a:t>
            </a:r>
            <a:r>
              <a:rPr lang="zh-CN" altLang="en-US" b="1" dirty="0" smtClean="0">
                <a:latin typeface="仿宋_GB2312" pitchFamily="49" charset="-122"/>
                <a:ea typeface="仿宋_GB2312" pitchFamily="49" charset="-122"/>
              </a:rPr>
              <a:t>晚上</a:t>
            </a:r>
            <a:r>
              <a:rPr lang="en-US" altLang="zh-CN" b="1" dirty="0" smtClean="0">
                <a:latin typeface="仿宋_GB2312" pitchFamily="49" charset="-122"/>
                <a:ea typeface="仿宋_GB2312" pitchFamily="49" charset="-122"/>
              </a:rPr>
              <a:t>20:00</a:t>
            </a:r>
            <a:r>
              <a:rPr lang="zh-CN" altLang="en-US" b="1" dirty="0" smtClean="0">
                <a:latin typeface="仿宋_GB2312" pitchFamily="49" charset="-122"/>
                <a:ea typeface="仿宋_GB2312" pitchFamily="49" charset="-122"/>
              </a:rPr>
              <a:t>之后向管理人发送场外认购二次待确认数据（包含发行期内全部场外认购数据）</a:t>
            </a:r>
          </a:p>
          <a:p>
            <a:pPr>
              <a:buFont typeface="Wingdings" pitchFamily="2" charset="2"/>
              <a:buChar char="Ø"/>
            </a:pPr>
            <a:r>
              <a:rPr lang="en-US" altLang="zh-CN" sz="2000" b="1" dirty="0" smtClean="0">
                <a:latin typeface="仿宋_GB2312" pitchFamily="49" charset="-122"/>
                <a:ea typeface="仿宋_GB2312" pitchFamily="49" charset="-122"/>
              </a:rPr>
              <a:t>N+2</a:t>
            </a:r>
            <a:r>
              <a:rPr lang="zh-CN" altLang="en-US" sz="2000" b="1" dirty="0" smtClean="0">
                <a:latin typeface="仿宋_GB2312" pitchFamily="49" charset="-122"/>
                <a:ea typeface="仿宋_GB2312" pitchFamily="49" charset="-122"/>
              </a:rPr>
              <a:t>日</a:t>
            </a:r>
            <a:r>
              <a:rPr lang="en-US" altLang="zh-CN" sz="2000" b="1" dirty="0" smtClean="0">
                <a:latin typeface="仿宋_GB2312" pitchFamily="49" charset="-122"/>
                <a:ea typeface="仿宋_GB2312" pitchFamily="49" charset="-122"/>
              </a:rPr>
              <a:t>   </a:t>
            </a:r>
            <a:r>
              <a:rPr lang="zh-CN" altLang="en-US" sz="2000" b="1" dirty="0" smtClean="0">
                <a:latin typeface="仿宋_GB2312" pitchFamily="49" charset="-122"/>
                <a:ea typeface="仿宋_GB2312" pitchFamily="49" charset="-122"/>
              </a:rPr>
              <a:t>全程比例配售或末日比例配售，方式</a:t>
            </a:r>
            <a:endParaRPr lang="en-US" altLang="zh-CN" sz="2000" b="1" dirty="0" smtClean="0">
              <a:latin typeface="仿宋_GB2312" pitchFamily="49" charset="-122"/>
              <a:ea typeface="仿宋_GB2312" pitchFamily="49" charset="-122"/>
            </a:endParaRPr>
          </a:p>
          <a:p>
            <a:r>
              <a:rPr lang="en-US" altLang="zh-CN" sz="2000" b="1" dirty="0" smtClean="0">
                <a:latin typeface="仿宋_GB2312" pitchFamily="49" charset="-122"/>
                <a:ea typeface="仿宋_GB2312" pitchFamily="49" charset="-122"/>
              </a:rPr>
              <a:t>	  </a:t>
            </a:r>
            <a:r>
              <a:rPr lang="zh-CN" altLang="en-US" b="1" dirty="0" smtClean="0">
                <a:latin typeface="仿宋_GB2312" pitchFamily="49" charset="-122"/>
                <a:ea typeface="仿宋_GB2312" pitchFamily="49" charset="-122"/>
              </a:rPr>
              <a:t>早</a:t>
            </a:r>
            <a:r>
              <a:rPr lang="en-US" altLang="zh-CN" b="1" dirty="0" smtClean="0">
                <a:latin typeface="仿宋_GB2312" pitchFamily="49" charset="-122"/>
                <a:ea typeface="仿宋_GB2312" pitchFamily="49" charset="-122"/>
              </a:rPr>
              <a:t>6:00/</a:t>
            </a:r>
            <a:r>
              <a:rPr lang="zh-CN" altLang="en-US" b="1" dirty="0" smtClean="0">
                <a:latin typeface="仿宋_GB2312" pitchFamily="49" charset="-122"/>
                <a:ea typeface="仿宋_GB2312" pitchFamily="49" charset="-122"/>
              </a:rPr>
              <a:t>中午</a:t>
            </a:r>
            <a:r>
              <a:rPr lang="en-US" altLang="zh-CN" b="1" dirty="0" smtClean="0">
                <a:latin typeface="仿宋_GB2312" pitchFamily="49" charset="-122"/>
                <a:ea typeface="仿宋_GB2312" pitchFamily="49" charset="-122"/>
              </a:rPr>
              <a:t>11:00</a:t>
            </a:r>
            <a:r>
              <a:rPr lang="zh-CN" altLang="en-US" b="1" dirty="0" smtClean="0">
                <a:latin typeface="仿宋_GB2312" pitchFamily="49" charset="-122"/>
                <a:ea typeface="仿宋_GB2312" pitchFamily="49" charset="-122"/>
              </a:rPr>
              <a:t>接收管理人场外认购二次确认数据（可调整认购费用、</a:t>
            </a:r>
            <a:r>
              <a:rPr lang="en-US" altLang="zh-CN" b="1" dirty="0" smtClean="0">
                <a:latin typeface="仿宋_GB2312" pitchFamily="49" charset="-122"/>
                <a:ea typeface="仿宋_GB2312" pitchFamily="49" charset="-122"/>
              </a:rPr>
              <a:t>		</a:t>
            </a:r>
            <a:r>
              <a:rPr lang="zh-CN" altLang="en-US" b="1" dirty="0" smtClean="0">
                <a:latin typeface="仿宋_GB2312" pitchFamily="49" charset="-122"/>
                <a:ea typeface="仿宋_GB2312" pitchFamily="49" charset="-122"/>
              </a:rPr>
              <a:t>认购金额、认购利息，且单笔全额确认失败时可选择是否退息）</a:t>
            </a:r>
          </a:p>
          <a:p>
            <a:pPr>
              <a:buFontTx/>
              <a:buNone/>
            </a:pPr>
            <a:r>
              <a:rPr lang="en-US" altLang="zh-CN" b="1" dirty="0" smtClean="0">
                <a:latin typeface="仿宋_GB2312" pitchFamily="49" charset="-122"/>
                <a:ea typeface="仿宋_GB2312" pitchFamily="49" charset="-122"/>
              </a:rPr>
              <a:t>	  </a:t>
            </a:r>
            <a:r>
              <a:rPr lang="zh-CN" altLang="en-US" b="1" dirty="0" smtClean="0">
                <a:latin typeface="仿宋_GB2312" pitchFamily="49" charset="-122"/>
                <a:ea typeface="仿宋_GB2312" pitchFamily="49" charset="-122"/>
              </a:rPr>
              <a:t>处理完成后，向管理人发送场外认购二次回报数据</a:t>
            </a:r>
            <a:endParaRPr lang="en-US" altLang="zh-CN" b="1" dirty="0" smtClean="0">
              <a:latin typeface="仿宋_GB2312" pitchFamily="49" charset="-122"/>
              <a:ea typeface="仿宋_GB2312" pitchFamily="49" charset="-122"/>
            </a:endParaRPr>
          </a:p>
          <a:p>
            <a:pPr>
              <a:buFontTx/>
              <a:buNone/>
            </a:pPr>
            <a:r>
              <a:rPr lang="en-US" altLang="zh-CN" b="1" dirty="0" smtClean="0">
                <a:latin typeface="仿宋_GB2312" pitchFamily="49" charset="-122"/>
                <a:ea typeface="仿宋_GB2312" pitchFamily="49" charset="-122"/>
              </a:rPr>
              <a:t>	  </a:t>
            </a:r>
            <a:r>
              <a:rPr lang="zh-CN" altLang="en-US" b="1" dirty="0" smtClean="0">
                <a:latin typeface="仿宋_GB2312" pitchFamily="49" charset="-122"/>
                <a:ea typeface="仿宋_GB2312" pitchFamily="49" charset="-122"/>
              </a:rPr>
              <a:t>出具认购说明：  场外、上证通：份额登记日出具</a:t>
            </a:r>
            <a:endParaRPr lang="en-US" altLang="zh-CN" b="1" dirty="0" smtClean="0">
              <a:latin typeface="仿宋_GB2312" pitchFamily="49" charset="-122"/>
              <a:ea typeface="仿宋_GB2312" pitchFamily="49" charset="-122"/>
            </a:endParaRPr>
          </a:p>
          <a:p>
            <a:pPr>
              <a:buFontTx/>
              <a:buNone/>
            </a:pPr>
            <a:r>
              <a:rPr lang="en-US" altLang="zh-CN" b="1" dirty="0" smtClean="0">
                <a:latin typeface="仿宋_GB2312" pitchFamily="49" charset="-122"/>
                <a:ea typeface="仿宋_GB2312" pitchFamily="49" charset="-122"/>
              </a:rPr>
              <a:t>			  </a:t>
            </a:r>
            <a:r>
              <a:rPr lang="zh-CN" altLang="en-US" b="1" dirty="0" smtClean="0">
                <a:latin typeface="仿宋_GB2312" pitchFamily="49" charset="-122"/>
                <a:ea typeface="仿宋_GB2312" pitchFamily="49" charset="-122"/>
              </a:rPr>
              <a:t>上证</a:t>
            </a:r>
            <a:r>
              <a:rPr lang="en-US" altLang="zh-CN" b="1" dirty="0" smtClean="0">
                <a:latin typeface="仿宋_GB2312" pitchFamily="49" charset="-122"/>
                <a:ea typeface="仿宋_GB2312" pitchFamily="49" charset="-122"/>
              </a:rPr>
              <a:t>LOF</a:t>
            </a:r>
            <a:r>
              <a:rPr lang="zh-CN" altLang="en-US" b="1" dirty="0" smtClean="0">
                <a:latin typeface="仿宋_GB2312" pitchFamily="49" charset="-122"/>
                <a:ea typeface="仿宋_GB2312" pitchFamily="49" charset="-122"/>
              </a:rPr>
              <a:t>：份额登记日次日出具</a:t>
            </a:r>
            <a:endParaRPr lang="en-US" altLang="zh-CN" b="1" dirty="0" smtClean="0">
              <a:latin typeface="仿宋_GB2312" pitchFamily="49" charset="-122"/>
              <a:ea typeface="仿宋_GB2312" pitchFamily="49" charset="-122"/>
            </a:endParaRPr>
          </a:p>
          <a:p>
            <a:pPr>
              <a:buFontTx/>
              <a:buNone/>
            </a:pPr>
            <a:r>
              <a:rPr lang="en-US" altLang="zh-CN" b="1" dirty="0" smtClean="0">
                <a:latin typeface="仿宋_GB2312" pitchFamily="49" charset="-122"/>
                <a:ea typeface="仿宋_GB2312" pitchFamily="49" charset="-122"/>
              </a:rPr>
              <a:t>			  </a:t>
            </a:r>
            <a:r>
              <a:rPr lang="zh-CN" altLang="en-US" b="1" dirty="0" smtClean="0">
                <a:latin typeface="仿宋_GB2312" pitchFamily="49" charset="-122"/>
                <a:ea typeface="仿宋_GB2312" pitchFamily="49" charset="-122"/>
              </a:rPr>
              <a:t>深证</a:t>
            </a:r>
            <a:r>
              <a:rPr lang="en-US" altLang="zh-CN" b="1" dirty="0" smtClean="0">
                <a:latin typeface="仿宋_GB2312" pitchFamily="49" charset="-122"/>
                <a:ea typeface="仿宋_GB2312" pitchFamily="49" charset="-122"/>
              </a:rPr>
              <a:t>LOF</a:t>
            </a:r>
            <a:r>
              <a:rPr lang="zh-CN" altLang="en-US" b="1" dirty="0" smtClean="0">
                <a:latin typeface="仿宋_GB2312" pitchFamily="49" charset="-122"/>
                <a:ea typeface="仿宋_GB2312" pitchFamily="49" charset="-122"/>
              </a:rPr>
              <a:t>：</a:t>
            </a:r>
            <a:r>
              <a:rPr lang="en-US" altLang="zh-CN" b="1" dirty="0" smtClean="0">
                <a:latin typeface="仿宋_GB2312" pitchFamily="49" charset="-122"/>
                <a:ea typeface="仿宋_GB2312" pitchFamily="49" charset="-122"/>
              </a:rPr>
              <a:t>N+3</a:t>
            </a:r>
            <a:r>
              <a:rPr lang="zh-CN" altLang="en-US" b="1" dirty="0" smtClean="0">
                <a:latin typeface="仿宋_GB2312" pitchFamily="49" charset="-122"/>
                <a:ea typeface="仿宋_GB2312" pitchFamily="49" charset="-122"/>
              </a:rPr>
              <a:t>出具</a:t>
            </a:r>
            <a:endParaRPr lang="en-US" altLang="zh-CN" b="1" dirty="0" smtClean="0">
              <a:latin typeface="仿宋_GB2312" pitchFamily="49" charset="-122"/>
              <a:ea typeface="仿宋_GB2312" pitchFamily="49" charset="-122"/>
            </a:endParaRPr>
          </a:p>
          <a:p>
            <a:pPr>
              <a:buFont typeface="Wingdings" pitchFamily="2" charset="2"/>
              <a:buChar char="Ø"/>
            </a:pPr>
            <a:r>
              <a:rPr lang="en-US" altLang="zh-CN" sz="2000" b="1" dirty="0" smtClean="0">
                <a:latin typeface="仿宋_GB2312" pitchFamily="49" charset="-122"/>
                <a:ea typeface="仿宋_GB2312" pitchFamily="49" charset="-122"/>
              </a:rPr>
              <a:t>N+3</a:t>
            </a:r>
            <a:r>
              <a:rPr lang="zh-CN" altLang="en-US" sz="2000" b="1" dirty="0" smtClean="0">
                <a:latin typeface="仿宋_GB2312" pitchFamily="49" charset="-122"/>
                <a:ea typeface="仿宋_GB2312" pitchFamily="49" charset="-122"/>
              </a:rPr>
              <a:t>日</a:t>
            </a:r>
            <a:r>
              <a:rPr lang="en-US" altLang="zh-CN" sz="2000" b="1" dirty="0" smtClean="0">
                <a:latin typeface="仿宋_GB2312" pitchFamily="49" charset="-122"/>
                <a:ea typeface="仿宋_GB2312" pitchFamily="49" charset="-122"/>
              </a:rPr>
              <a:t>  </a:t>
            </a:r>
            <a:r>
              <a:rPr lang="zh-CN" altLang="en-US" b="1" dirty="0" smtClean="0">
                <a:latin typeface="仿宋_GB2312" pitchFamily="49" charset="-122"/>
                <a:ea typeface="仿宋_GB2312" pitchFamily="49" charset="-122"/>
              </a:rPr>
              <a:t>认购手续费及代理费的交收（全额非担保交收）</a:t>
            </a:r>
          </a:p>
          <a:p>
            <a:pPr>
              <a:buFontTx/>
              <a:buNone/>
            </a:pPr>
            <a:r>
              <a:rPr lang="en-US" altLang="zh-CN" b="1" dirty="0" smtClean="0">
                <a:latin typeface="仿宋_GB2312" pitchFamily="49" charset="-122"/>
                <a:ea typeface="仿宋_GB2312" pitchFamily="49" charset="-122"/>
              </a:rPr>
              <a:t>	</a:t>
            </a:r>
            <a:r>
              <a:rPr lang="zh-CN" altLang="en-US" b="1" dirty="0" smtClean="0">
                <a:latin typeface="仿宋_GB2312" pitchFamily="49" charset="-122"/>
                <a:ea typeface="仿宋_GB2312" pitchFamily="49" charset="-122"/>
              </a:rPr>
              <a:t> </a:t>
            </a:r>
            <a:r>
              <a:rPr lang="en-US" altLang="zh-CN" b="1" dirty="0" smtClean="0">
                <a:latin typeface="仿宋_GB2312" pitchFamily="49" charset="-122"/>
                <a:ea typeface="仿宋_GB2312" pitchFamily="49" charset="-122"/>
              </a:rPr>
              <a:t>	</a:t>
            </a:r>
            <a:r>
              <a:rPr lang="zh-CN" altLang="en-US" b="1" dirty="0" smtClean="0">
                <a:latin typeface="仿宋_GB2312" pitchFamily="49" charset="-122"/>
                <a:ea typeface="仿宋_GB2312" pitchFamily="49" charset="-122"/>
              </a:rPr>
              <a:t>手续费：产品</a:t>
            </a:r>
            <a:r>
              <a:rPr lang="en-US" altLang="zh-CN" b="1" dirty="0" smtClean="0">
                <a:latin typeface="仿宋_GB2312" pitchFamily="49" charset="-122"/>
                <a:ea typeface="仿宋_GB2312" pitchFamily="49" charset="-122"/>
              </a:rPr>
              <a:t>—</a:t>
            </a:r>
            <a:r>
              <a:rPr lang="zh-CN" altLang="en-US" b="1" dirty="0" smtClean="0">
                <a:latin typeface="仿宋_GB2312" pitchFamily="49" charset="-122"/>
                <a:ea typeface="仿宋_GB2312" pitchFamily="49" charset="-122"/>
              </a:rPr>
              <a:t>管理人        代理费：管理人</a:t>
            </a:r>
            <a:r>
              <a:rPr lang="en-US" altLang="zh-CN" b="1" dirty="0" smtClean="0">
                <a:latin typeface="仿宋_GB2312" pitchFamily="49" charset="-122"/>
                <a:ea typeface="仿宋_GB2312" pitchFamily="49" charset="-122"/>
              </a:rPr>
              <a:t>—</a:t>
            </a:r>
            <a:r>
              <a:rPr lang="zh-CN" altLang="en-US" b="1" dirty="0" smtClean="0">
                <a:latin typeface="仿宋_GB2312" pitchFamily="49" charset="-122"/>
                <a:ea typeface="仿宋_GB2312" pitchFamily="49" charset="-122"/>
              </a:rPr>
              <a:t>代销</a:t>
            </a:r>
          </a:p>
          <a:p>
            <a:pPr>
              <a:buFontTx/>
              <a:buNone/>
            </a:pPr>
            <a:r>
              <a:rPr lang="en-US" altLang="zh-CN" b="1" dirty="0" smtClean="0">
                <a:latin typeface="仿宋_GB2312" pitchFamily="49" charset="-122"/>
                <a:ea typeface="仿宋_GB2312" pitchFamily="49" charset="-122"/>
              </a:rPr>
              <a:t>	  </a:t>
            </a:r>
            <a:r>
              <a:rPr lang="zh-CN" altLang="en-US" b="1" dirty="0" smtClean="0">
                <a:latin typeface="仿宋_GB2312" pitchFamily="49" charset="-122"/>
                <a:ea typeface="仿宋_GB2312" pitchFamily="49" charset="-122"/>
              </a:rPr>
              <a:t>认购失败资金退款及退息（全额非担保交收）：产品</a:t>
            </a:r>
            <a:r>
              <a:rPr lang="en-US" altLang="zh-CN" b="1" dirty="0" smtClean="0">
                <a:latin typeface="仿宋_GB2312" pitchFamily="49" charset="-122"/>
                <a:ea typeface="仿宋_GB2312" pitchFamily="49" charset="-122"/>
              </a:rPr>
              <a:t>—</a:t>
            </a:r>
            <a:r>
              <a:rPr lang="zh-CN" altLang="en-US" b="1" dirty="0" smtClean="0">
                <a:latin typeface="仿宋_GB2312" pitchFamily="49" charset="-122"/>
                <a:ea typeface="仿宋_GB2312" pitchFamily="49" charset="-122"/>
              </a:rPr>
              <a:t>代销</a:t>
            </a:r>
            <a:endParaRPr lang="en-US" altLang="zh-CN" b="1" dirty="0" smtClean="0">
              <a:latin typeface="仿宋_GB2312" pitchFamily="49" charset="-122"/>
              <a:ea typeface="仿宋_GB2312" pitchFamily="49" charset="-122"/>
            </a:endParaRPr>
          </a:p>
          <a:p>
            <a:pPr>
              <a:buFontTx/>
              <a:buNone/>
            </a:pPr>
            <a:r>
              <a:rPr lang="en-US" altLang="zh-CN" b="1" dirty="0" smtClean="0">
                <a:latin typeface="仿宋_GB2312" pitchFamily="49" charset="-122"/>
                <a:ea typeface="仿宋_GB2312" pitchFamily="49" charset="-122"/>
              </a:rPr>
              <a:t>	  </a:t>
            </a:r>
            <a:r>
              <a:rPr lang="zh-CN" altLang="en-US" b="1" dirty="0" smtClean="0">
                <a:latin typeface="仿宋_GB2312" pitchFamily="49" charset="-122"/>
                <a:ea typeface="仿宋_GB2312" pitchFamily="49" charset="-122"/>
              </a:rPr>
              <a:t>上证</a:t>
            </a:r>
            <a:r>
              <a:rPr lang="en-US" altLang="zh-CN" b="1" dirty="0" smtClean="0">
                <a:latin typeface="仿宋_GB2312" pitchFamily="49" charset="-122"/>
                <a:ea typeface="仿宋_GB2312" pitchFamily="49" charset="-122"/>
              </a:rPr>
              <a:t>LOF</a:t>
            </a:r>
            <a:r>
              <a:rPr lang="zh-CN" altLang="en-US" b="1" dirty="0" smtClean="0">
                <a:latin typeface="仿宋_GB2312" pitchFamily="49" charset="-122"/>
                <a:ea typeface="仿宋_GB2312" pitchFamily="49" charset="-122"/>
              </a:rPr>
              <a:t>认购份额截位退款（利息转份额截位不退款）与申购截位取整区别</a:t>
            </a:r>
          </a:p>
          <a:p>
            <a:pPr>
              <a:buFont typeface="Wingdings" pitchFamily="2" charset="2"/>
              <a:buChar char="Ø"/>
            </a:pPr>
            <a:r>
              <a:rPr lang="en-US" altLang="zh-CN" sz="2000" b="1" dirty="0" smtClean="0">
                <a:latin typeface="仿宋_GB2312" pitchFamily="49" charset="-122"/>
                <a:ea typeface="仿宋_GB2312" pitchFamily="49" charset="-122"/>
              </a:rPr>
              <a:t>N+3</a:t>
            </a:r>
            <a:r>
              <a:rPr lang="zh-CN" altLang="en-US" sz="2000" b="1" dirty="0" smtClean="0">
                <a:latin typeface="仿宋_GB2312" pitchFamily="49" charset="-122"/>
                <a:ea typeface="仿宋_GB2312" pitchFamily="49" charset="-122"/>
              </a:rPr>
              <a:t>日之后</a:t>
            </a:r>
          </a:p>
          <a:p>
            <a:pPr>
              <a:buFontTx/>
              <a:buNone/>
            </a:pPr>
            <a:r>
              <a:rPr lang="en-US" altLang="zh-CN" b="1" dirty="0" smtClean="0">
                <a:latin typeface="仿宋_GB2312" pitchFamily="49" charset="-122"/>
                <a:ea typeface="仿宋_GB2312" pitchFamily="49" charset="-122"/>
              </a:rPr>
              <a:t>	  </a:t>
            </a:r>
            <a:r>
              <a:rPr lang="zh-CN" altLang="en-US" b="1" dirty="0" smtClean="0">
                <a:latin typeface="仿宋_GB2312" pitchFamily="49" charset="-122"/>
                <a:ea typeface="仿宋_GB2312" pitchFamily="49" charset="-122"/>
              </a:rPr>
              <a:t>深证</a:t>
            </a:r>
            <a:r>
              <a:rPr lang="en-US" altLang="zh-CN" b="1" dirty="0" smtClean="0">
                <a:latin typeface="仿宋_GB2312" pitchFamily="49" charset="-122"/>
                <a:ea typeface="仿宋_GB2312" pitchFamily="49" charset="-122"/>
              </a:rPr>
              <a:t>LOF</a:t>
            </a:r>
            <a:r>
              <a:rPr lang="zh-CN" altLang="en-US" b="1" dirty="0" smtClean="0">
                <a:latin typeface="仿宋_GB2312" pitchFamily="49" charset="-122"/>
                <a:ea typeface="仿宋_GB2312" pitchFamily="49" charset="-122"/>
              </a:rPr>
              <a:t>：完成基金场内份额登记后的下一工作日，场内份额持有明细合并在份额对账文件中一并下发</a:t>
            </a:r>
            <a:endParaRPr lang="en-US" altLang="zh-CN" b="1" dirty="0" smtClean="0">
              <a:latin typeface="仿宋_GB2312" pitchFamily="49" charset="-122"/>
              <a:ea typeface="仿宋_GB2312" pitchFamily="49" charset="-122"/>
            </a:endParaRPr>
          </a:p>
          <a:p>
            <a:pPr>
              <a:buFontTx/>
              <a:buNone/>
            </a:pPr>
            <a:endParaRPr lang="en-US" altLang="zh-CN" b="1" dirty="0" smtClean="0">
              <a:latin typeface="仿宋_GB2312" pitchFamily="49" charset="-122"/>
              <a:ea typeface="仿宋_GB2312" pitchFamily="49" charset="-122"/>
            </a:endParaRPr>
          </a:p>
          <a:p>
            <a:pPr>
              <a:buFont typeface="Wingdings" pitchFamily="2" charset="2"/>
              <a:buChar char="Ø"/>
            </a:pPr>
            <a:r>
              <a:rPr lang="zh-CN" altLang="en-US" sz="2000" b="1" dirty="0" smtClean="0">
                <a:latin typeface="仿宋_GB2312" pitchFamily="49" charset="-122"/>
                <a:ea typeface="仿宋_GB2312" pitchFamily="49" charset="-122"/>
              </a:rPr>
              <a:t>发行失败的处理：不允许</a:t>
            </a:r>
            <a:r>
              <a:rPr lang="en-US" altLang="zh-CN" sz="2000" b="1" dirty="0" smtClean="0">
                <a:latin typeface="仿宋_GB2312" pitchFamily="49" charset="-122"/>
                <a:ea typeface="仿宋_GB2312" pitchFamily="49" charset="-122"/>
              </a:rPr>
              <a:t>67</a:t>
            </a:r>
            <a:r>
              <a:rPr lang="zh-CN" altLang="en-US" sz="2000" b="1" dirty="0" smtClean="0">
                <a:latin typeface="仿宋_GB2312" pitchFamily="49" charset="-122"/>
                <a:ea typeface="仿宋_GB2312" pitchFamily="49" charset="-122"/>
              </a:rPr>
              <a:t>文件传“</a:t>
            </a:r>
            <a:r>
              <a:rPr lang="en-US" altLang="zh-CN" sz="2000" b="1" dirty="0" smtClean="0">
                <a:latin typeface="仿宋_GB2312" pitchFamily="49" charset="-122"/>
                <a:ea typeface="仿宋_GB2312" pitchFamily="49" charset="-122"/>
              </a:rPr>
              <a:t>3 </a:t>
            </a:r>
            <a:r>
              <a:rPr lang="zh-CN" altLang="en-US" sz="2000" b="1" dirty="0" smtClean="0">
                <a:latin typeface="仿宋_GB2312" pitchFamily="49" charset="-122"/>
                <a:ea typeface="仿宋_GB2312" pitchFamily="49" charset="-122"/>
              </a:rPr>
              <a:t>发行失败”；场外基金发行失败处理；深证</a:t>
            </a:r>
            <a:r>
              <a:rPr lang="en-US" altLang="zh-CN" sz="2000" b="1" dirty="0" smtClean="0">
                <a:latin typeface="仿宋_GB2312" pitchFamily="49" charset="-122"/>
                <a:ea typeface="仿宋_GB2312" pitchFamily="49" charset="-122"/>
              </a:rPr>
              <a:t>LOF</a:t>
            </a:r>
            <a:r>
              <a:rPr lang="zh-CN" altLang="en-US" sz="2000" b="1" dirty="0" smtClean="0">
                <a:latin typeface="仿宋_GB2312" pitchFamily="49" charset="-122"/>
                <a:ea typeface="仿宋_GB2312" pitchFamily="49" charset="-122"/>
              </a:rPr>
              <a:t>发行失败处理；上证</a:t>
            </a:r>
            <a:r>
              <a:rPr lang="en-US" altLang="zh-CN" sz="2000" b="1" dirty="0" smtClean="0">
                <a:latin typeface="仿宋_GB2312" pitchFamily="49" charset="-122"/>
                <a:ea typeface="仿宋_GB2312" pitchFamily="49" charset="-122"/>
              </a:rPr>
              <a:t>LOF</a:t>
            </a:r>
            <a:r>
              <a:rPr lang="zh-CN" altLang="en-US" sz="2000" b="1" dirty="0" smtClean="0">
                <a:latin typeface="仿宋_GB2312" pitchFamily="49" charset="-122"/>
                <a:ea typeface="仿宋_GB2312" pitchFamily="49" charset="-122"/>
              </a:rPr>
              <a:t>和上证通发行失败处理。</a:t>
            </a:r>
            <a:endParaRPr lang="zh-CN" altLang="en-US" sz="2000" b="1" dirty="0">
              <a:latin typeface="仿宋_GB2312" pitchFamily="49" charset="-122"/>
              <a:ea typeface="仿宋_GB2312" pitchFamily="49" charset="-122"/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11"/>
          <p:cNvPicPr>
            <a:picLocks noChangeAspect="1" noChangeArrowheads="1"/>
          </p:cNvPicPr>
          <p:nvPr/>
        </p:nvPicPr>
        <p:blipFill>
          <a:blip r:embed="rId3" cstate="print"/>
          <a:srcRect r="4808" b="77962"/>
          <a:stretch>
            <a:fillRect/>
          </a:stretch>
        </p:blipFill>
        <p:spPr bwMode="auto">
          <a:xfrm>
            <a:off x="414338" y="6569075"/>
            <a:ext cx="872966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Text Box 12"/>
          <p:cNvSpPr txBox="1">
            <a:spLocks noChangeArrowheads="1"/>
          </p:cNvSpPr>
          <p:nvPr/>
        </p:nvSpPr>
        <p:spPr bwMode="auto">
          <a:xfrm>
            <a:off x="6661150" y="6597650"/>
            <a:ext cx="2447925" cy="211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600">
                <a:solidFill>
                  <a:schemeClr val="bg1"/>
                </a:solidFill>
                <a:latin typeface="Humnst777 BT" pitchFamily="2" charset="0"/>
              </a:rPr>
              <a:t>China Securities Depository and Clearing Corporation Limited</a:t>
            </a:r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gray">
          <a:xfrm>
            <a:off x="357158" y="142852"/>
            <a:ext cx="5218958" cy="719735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四、产品存续</a:t>
            </a:r>
            <a:r>
              <a:rPr lang="en-US" altLang="zh-CN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----</a:t>
            </a:r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申购赎回概述、巨赎、强赎</a:t>
            </a:r>
            <a:endParaRPr lang="en-US" altLang="ko-KR" sz="3200" b="1" dirty="0">
              <a:solidFill>
                <a:schemeClr val="bg1">
                  <a:lumMod val="95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764704"/>
            <a:ext cx="9144000" cy="59554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en-US" altLang="zh-CN" sz="2000" b="1" dirty="0" smtClean="0">
                <a:latin typeface="+mn-ea"/>
              </a:rPr>
              <a:t>1</a:t>
            </a:r>
            <a:r>
              <a:rPr lang="zh-CN" altLang="en-US" sz="2000" b="1" dirty="0" smtClean="0">
                <a:latin typeface="+mn-ea"/>
              </a:rPr>
              <a:t>、申购赎回</a:t>
            </a:r>
            <a:endParaRPr lang="en-US" altLang="zh-CN" sz="2000" b="1" dirty="0" smtClean="0">
              <a:latin typeface="+mn-ea"/>
            </a:endParaRPr>
          </a:p>
          <a:p>
            <a:pPr marL="800100" lvl="1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b="1" dirty="0" smtClean="0">
                <a:latin typeface="+mn-ea"/>
              </a:rPr>
              <a:t>（</a:t>
            </a:r>
            <a:r>
              <a:rPr lang="en-US" altLang="zh-CN" b="1" dirty="0" smtClean="0">
                <a:latin typeface="+mn-ea"/>
              </a:rPr>
              <a:t>1</a:t>
            </a:r>
            <a:r>
              <a:rPr lang="zh-CN" altLang="en-US" b="1" dirty="0" smtClean="0">
                <a:latin typeface="+mn-ea"/>
              </a:rPr>
              <a:t>）申赎限额</a:t>
            </a:r>
            <a:r>
              <a:rPr lang="en-US" altLang="zh-CN" b="1" dirty="0" smtClean="0">
                <a:latin typeface="+mn-ea"/>
              </a:rPr>
              <a:t>--</a:t>
            </a:r>
            <a:r>
              <a:rPr lang="zh-CN" altLang="en-US" b="1" dirty="0" smtClean="0">
                <a:latin typeface="+mn-ea"/>
              </a:rPr>
              <a:t>待确认（</a:t>
            </a:r>
            <a:r>
              <a:rPr lang="en-US" altLang="zh-CN" b="1" dirty="0" smtClean="0">
                <a:latin typeface="+mn-ea"/>
              </a:rPr>
              <a:t>QDII</a:t>
            </a:r>
            <a:r>
              <a:rPr lang="zh-CN" altLang="en-US" b="1" dirty="0" smtClean="0">
                <a:latin typeface="+mn-ea"/>
              </a:rPr>
              <a:t>的处理）</a:t>
            </a:r>
            <a:endParaRPr lang="en-US" altLang="zh-CN" b="1" dirty="0" smtClean="0">
              <a:latin typeface="+mn-ea"/>
            </a:endParaRPr>
          </a:p>
          <a:p>
            <a:pPr marL="800100" lvl="1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b="1" dirty="0" smtClean="0">
                <a:latin typeface="+mn-ea"/>
              </a:rPr>
              <a:t>（</a:t>
            </a:r>
            <a:r>
              <a:rPr lang="en-US" altLang="zh-CN" b="1" dirty="0" smtClean="0">
                <a:latin typeface="+mn-ea"/>
              </a:rPr>
              <a:t>2</a:t>
            </a:r>
            <a:r>
              <a:rPr lang="zh-CN" altLang="en-US" b="1" dirty="0" smtClean="0">
                <a:latin typeface="+mn-ea"/>
              </a:rPr>
              <a:t>）申购赎回比例确认</a:t>
            </a:r>
            <a:endParaRPr lang="en-US" altLang="zh-CN" b="1" dirty="0" smtClean="0">
              <a:latin typeface="+mn-ea"/>
            </a:endParaRPr>
          </a:p>
          <a:p>
            <a:pPr marL="800100" lvl="1" indent="-342900">
              <a:lnSpc>
                <a:spcPct val="150000"/>
              </a:lnSpc>
              <a:defRPr/>
            </a:pPr>
            <a:r>
              <a:rPr lang="en-US" altLang="zh-CN" sz="1600" b="1" dirty="0" smtClean="0">
                <a:latin typeface="+mn-ea"/>
              </a:rPr>
              <a:t>			</a:t>
            </a:r>
            <a:r>
              <a:rPr lang="zh-CN" altLang="en-US" sz="1600" b="1" dirty="0" smtClean="0">
                <a:latin typeface="+mn-ea"/>
              </a:rPr>
              <a:t>申购干预确认金额，赎回干预确认份额，管理人计费干预其他项</a:t>
            </a:r>
            <a:endParaRPr lang="en-US" altLang="zh-CN" sz="1600" b="1" dirty="0" smtClean="0">
              <a:latin typeface="+mn-ea"/>
            </a:endParaRPr>
          </a:p>
          <a:p>
            <a:pPr marL="800100" lvl="1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b="1" dirty="0" smtClean="0">
                <a:latin typeface="+mn-ea"/>
              </a:rPr>
              <a:t>（</a:t>
            </a:r>
            <a:r>
              <a:rPr lang="en-US" altLang="zh-CN" b="1" dirty="0" smtClean="0">
                <a:latin typeface="+mn-ea"/>
              </a:rPr>
              <a:t>3</a:t>
            </a:r>
            <a:r>
              <a:rPr lang="zh-CN" altLang="en-US" b="1" dirty="0" smtClean="0">
                <a:latin typeface="+mn-ea"/>
              </a:rPr>
              <a:t>）巨额赎回</a:t>
            </a:r>
            <a:endParaRPr lang="en-US" altLang="zh-CN" b="1" dirty="0" smtClean="0">
              <a:latin typeface="+mn-ea"/>
            </a:endParaRPr>
          </a:p>
          <a:p>
            <a:pPr marL="800100" lvl="1" indent="-342900">
              <a:lnSpc>
                <a:spcPct val="150000"/>
              </a:lnSpc>
              <a:defRPr/>
            </a:pPr>
            <a:r>
              <a:rPr lang="en-US" altLang="zh-CN" b="1" dirty="0" smtClean="0">
                <a:latin typeface="+mn-ea"/>
              </a:rPr>
              <a:t>			</a:t>
            </a:r>
            <a:r>
              <a:rPr lang="zh-CN" altLang="en-US" sz="1600" b="1" dirty="0" smtClean="0">
                <a:latin typeface="+mn-ea"/>
              </a:rPr>
              <a:t>维护参数触发处理；巨额赎回比例与比例确认（批确认比例与管理人</a:t>
            </a:r>
            <a:r>
              <a:rPr lang="en-US" altLang="zh-CN" sz="1600" b="1" dirty="0" smtClean="0">
                <a:latin typeface="+mn-ea"/>
              </a:rPr>
              <a:t>			</a:t>
            </a:r>
            <a:r>
              <a:rPr lang="zh-CN" altLang="en-US" sz="1600" b="1" dirty="0" smtClean="0">
                <a:latin typeface="+mn-ea"/>
              </a:rPr>
              <a:t>确认份额）；非比例确认部分处理（只对</a:t>
            </a:r>
            <a:r>
              <a:rPr lang="en-US" altLang="zh-CN" sz="1600" b="1" dirty="0" smtClean="0">
                <a:latin typeface="+mn-ea"/>
              </a:rPr>
              <a:t>024</a:t>
            </a:r>
            <a:r>
              <a:rPr lang="zh-CN" altLang="en-US" sz="1600" b="1" dirty="0" smtClean="0">
                <a:latin typeface="+mn-ea"/>
              </a:rPr>
              <a:t>业务）；资金交收处理；</a:t>
            </a:r>
            <a:r>
              <a:rPr lang="en-US" altLang="zh-CN" sz="1600" b="1" dirty="0" smtClean="0">
                <a:latin typeface="+mn-ea"/>
              </a:rPr>
              <a:t>			</a:t>
            </a:r>
            <a:r>
              <a:rPr lang="zh-CN" altLang="en-US" sz="1600" b="1" dirty="0" smtClean="0">
                <a:latin typeface="+mn-ea"/>
              </a:rPr>
              <a:t>对场内的效果；对代销的提示</a:t>
            </a:r>
            <a:endParaRPr lang="en-US" altLang="zh-CN" b="1" dirty="0" smtClean="0">
              <a:latin typeface="+mn-ea"/>
            </a:endParaRPr>
          </a:p>
          <a:p>
            <a:pPr marL="800100" lvl="1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b="1" dirty="0" smtClean="0">
                <a:latin typeface="+mn-ea"/>
              </a:rPr>
              <a:t>（</a:t>
            </a:r>
            <a:r>
              <a:rPr lang="en-US" altLang="zh-CN" b="1" dirty="0" smtClean="0">
                <a:latin typeface="+mn-ea"/>
              </a:rPr>
              <a:t>4</a:t>
            </a:r>
            <a:r>
              <a:rPr lang="zh-CN" altLang="en-US" b="1" dirty="0" smtClean="0">
                <a:latin typeface="+mn-ea"/>
              </a:rPr>
              <a:t>）管理人强制赎回</a:t>
            </a:r>
            <a:r>
              <a:rPr lang="en-US" altLang="zh-CN" b="1" dirty="0" smtClean="0">
                <a:latin typeface="+mn-ea"/>
              </a:rPr>
              <a:t>--</a:t>
            </a:r>
            <a:r>
              <a:rPr lang="zh-CN" altLang="en-US" b="1" dirty="0" smtClean="0">
                <a:latin typeface="+mn-ea"/>
              </a:rPr>
              <a:t>确认；</a:t>
            </a:r>
            <a:r>
              <a:rPr lang="en-US" altLang="zh-CN" b="1" dirty="0" smtClean="0">
                <a:latin typeface="+mn-ea"/>
              </a:rPr>
              <a:t>TA</a:t>
            </a:r>
            <a:r>
              <a:rPr lang="zh-CN" altLang="en-US" b="1" dirty="0" smtClean="0">
                <a:latin typeface="+mn-ea"/>
              </a:rPr>
              <a:t>强制赎回</a:t>
            </a:r>
            <a:r>
              <a:rPr lang="en-US" altLang="zh-CN" b="1" dirty="0" smtClean="0">
                <a:latin typeface="+mn-ea"/>
              </a:rPr>
              <a:t>--</a:t>
            </a:r>
            <a:r>
              <a:rPr lang="zh-CN" altLang="en-US" b="1" dirty="0" smtClean="0">
                <a:latin typeface="+mn-ea"/>
              </a:rPr>
              <a:t>回报</a:t>
            </a:r>
            <a:endParaRPr lang="en-US" altLang="zh-CN" b="1" dirty="0" smtClean="0">
              <a:latin typeface="+mn-ea"/>
            </a:endParaRPr>
          </a:p>
          <a:p>
            <a:pPr marL="800100" lvl="1" indent="-342900">
              <a:lnSpc>
                <a:spcPct val="150000"/>
              </a:lnSpc>
              <a:defRPr/>
            </a:pPr>
            <a:r>
              <a:rPr lang="en-US" altLang="zh-CN" sz="1600" b="1" dirty="0" smtClean="0">
                <a:latin typeface="+mn-ea"/>
              </a:rPr>
              <a:t>			</a:t>
            </a:r>
            <a:r>
              <a:rPr lang="zh-CN" altLang="en-US" sz="1600" b="1" dirty="0" smtClean="0">
                <a:latin typeface="+mn-ea"/>
              </a:rPr>
              <a:t>不受赎回状态、限额控制</a:t>
            </a:r>
            <a:endParaRPr lang="en-US" altLang="zh-CN" sz="1600" b="1" dirty="0" smtClean="0">
              <a:latin typeface="+mn-ea"/>
            </a:endParaRPr>
          </a:p>
          <a:p>
            <a:pPr marL="800100" lvl="1" indent="-342900">
              <a:lnSpc>
                <a:spcPct val="150000"/>
              </a:lnSpc>
              <a:defRPr/>
            </a:pPr>
            <a:r>
              <a:rPr lang="en-US" altLang="zh-CN" sz="1600" b="1" dirty="0" smtClean="0">
                <a:latin typeface="+mn-ea"/>
              </a:rPr>
              <a:t>			</a:t>
            </a:r>
            <a:r>
              <a:rPr lang="zh-CN" altLang="en-US" sz="1600" b="1" dirty="0" smtClean="0">
                <a:latin typeface="+mn-ea"/>
              </a:rPr>
              <a:t>管理人可以先强增（</a:t>
            </a:r>
            <a:r>
              <a:rPr lang="en-US" altLang="zh-CN" sz="1600" b="1" dirty="0" smtClean="0">
                <a:latin typeface="+mn-ea"/>
              </a:rPr>
              <a:t>63/83</a:t>
            </a:r>
            <a:r>
              <a:rPr lang="zh-CN" altLang="en-US" sz="1600" b="1" dirty="0" smtClean="0">
                <a:latin typeface="+mn-ea"/>
              </a:rPr>
              <a:t>）再强赎</a:t>
            </a:r>
            <a:endParaRPr lang="en-US" altLang="zh-CN" sz="1600" b="1" dirty="0" smtClean="0">
              <a:latin typeface="+mn-ea"/>
            </a:endParaRPr>
          </a:p>
          <a:p>
            <a:pPr marL="800100" lvl="1" indent="-342900">
              <a:lnSpc>
                <a:spcPct val="150000"/>
              </a:lnSpc>
              <a:defRPr/>
            </a:pPr>
            <a:r>
              <a:rPr lang="en-US" altLang="zh-CN" sz="1600" b="1" dirty="0" smtClean="0">
                <a:latin typeface="+mn-ea"/>
              </a:rPr>
              <a:t>			</a:t>
            </a:r>
            <a:r>
              <a:rPr lang="zh-CN" altLang="en-US" sz="1600" b="1" dirty="0" smtClean="0">
                <a:latin typeface="+mn-ea"/>
              </a:rPr>
              <a:t>深证</a:t>
            </a:r>
            <a:r>
              <a:rPr lang="en-US" altLang="zh-CN" sz="1600" b="1" dirty="0" smtClean="0">
                <a:latin typeface="+mn-ea"/>
              </a:rPr>
              <a:t>LOF</a:t>
            </a:r>
            <a:r>
              <a:rPr lang="zh-CN" altLang="en-US" sz="1600" b="1" dirty="0" smtClean="0">
                <a:latin typeface="+mn-ea"/>
              </a:rPr>
              <a:t>场内、上证</a:t>
            </a:r>
            <a:r>
              <a:rPr lang="en-US" altLang="zh-CN" sz="1600" b="1" dirty="0" smtClean="0">
                <a:latin typeface="+mn-ea"/>
              </a:rPr>
              <a:t>LOF</a:t>
            </a:r>
            <a:r>
              <a:rPr lang="zh-CN" altLang="en-US" sz="1600" b="1" dirty="0" smtClean="0">
                <a:latin typeface="+mn-ea"/>
              </a:rPr>
              <a:t>场内均不可管理人</a:t>
            </a:r>
            <a:r>
              <a:rPr lang="en-US" altLang="zh-CN" sz="1600" b="1" dirty="0" smtClean="0">
                <a:latin typeface="+mn-ea"/>
              </a:rPr>
              <a:t>/TA</a:t>
            </a:r>
            <a:r>
              <a:rPr lang="zh-CN" altLang="en-US" sz="1600" b="1" dirty="0" smtClean="0">
                <a:latin typeface="+mn-ea"/>
              </a:rPr>
              <a:t>强制赎回</a:t>
            </a:r>
            <a:endParaRPr lang="en-US" altLang="zh-CN" sz="1600" b="1" dirty="0" smtClean="0">
              <a:latin typeface="+mn-ea"/>
            </a:endParaRPr>
          </a:p>
          <a:p>
            <a:pPr marL="800100" lvl="1" indent="-342900">
              <a:lnSpc>
                <a:spcPct val="150000"/>
              </a:lnSpc>
              <a:defRPr/>
            </a:pPr>
            <a:r>
              <a:rPr lang="en-US" altLang="zh-CN" sz="1600" b="1" dirty="0" smtClean="0">
                <a:latin typeface="+mn-ea"/>
              </a:rPr>
              <a:t>			</a:t>
            </a:r>
            <a:r>
              <a:rPr lang="zh-CN" altLang="en-US" sz="1600" b="1" dirty="0" smtClean="0">
                <a:latin typeface="+mn-ea"/>
              </a:rPr>
              <a:t>场外、上证通场内可管理人</a:t>
            </a:r>
            <a:r>
              <a:rPr lang="en-US" altLang="zh-CN" sz="1600" b="1" dirty="0" smtClean="0">
                <a:latin typeface="+mn-ea"/>
              </a:rPr>
              <a:t>/TA</a:t>
            </a:r>
            <a:r>
              <a:rPr lang="zh-CN" altLang="en-US" sz="1600" b="1" dirty="0" smtClean="0">
                <a:latin typeface="+mn-ea"/>
              </a:rPr>
              <a:t>强制赎回</a:t>
            </a:r>
            <a:endParaRPr lang="en-US" altLang="zh-CN" sz="1600" b="1" dirty="0" smtClean="0">
              <a:latin typeface="+mn-ea"/>
            </a:endParaRPr>
          </a:p>
          <a:p>
            <a:pPr marL="800100" lvl="1" indent="-342900">
              <a:lnSpc>
                <a:spcPct val="150000"/>
              </a:lnSpc>
              <a:defRPr/>
            </a:pPr>
            <a:r>
              <a:rPr lang="en-US" altLang="zh-CN" sz="1600" b="1" dirty="0" smtClean="0">
                <a:latin typeface="+mn-ea"/>
              </a:rPr>
              <a:t>			</a:t>
            </a:r>
            <a:r>
              <a:rPr lang="zh-CN" altLang="en-US" sz="1600" b="1" dirty="0" smtClean="0">
                <a:latin typeface="+mn-ea"/>
              </a:rPr>
              <a:t>触发巨额赎回，批确认比例非</a:t>
            </a:r>
            <a:r>
              <a:rPr lang="en-US" altLang="zh-CN" sz="1600" b="1" dirty="0" smtClean="0">
                <a:latin typeface="+mn-ea"/>
              </a:rPr>
              <a:t>100%</a:t>
            </a:r>
            <a:r>
              <a:rPr lang="zh-CN" altLang="en-US" sz="1600" b="1" dirty="0" smtClean="0">
                <a:latin typeface="+mn-ea"/>
              </a:rPr>
              <a:t>则当批次</a:t>
            </a:r>
            <a:r>
              <a:rPr lang="en-US" altLang="zh-CN" sz="1600" b="1" dirty="0" smtClean="0">
                <a:latin typeface="+mn-ea"/>
              </a:rPr>
              <a:t>TA</a:t>
            </a:r>
            <a:r>
              <a:rPr lang="zh-CN" altLang="en-US" sz="1600" b="1" dirty="0" smtClean="0">
                <a:latin typeface="+mn-ea"/>
              </a:rPr>
              <a:t>不发起强赎，注意下一批次是否</a:t>
            </a:r>
            <a:r>
              <a:rPr lang="en-US" altLang="zh-CN" sz="1600" b="1" dirty="0" smtClean="0">
                <a:latin typeface="+mn-ea"/>
              </a:rPr>
              <a:t>			</a:t>
            </a:r>
            <a:r>
              <a:rPr lang="zh-CN" altLang="en-US" sz="1600" b="1" dirty="0" smtClean="0">
                <a:latin typeface="+mn-ea"/>
              </a:rPr>
              <a:t>修改限额和强赎条件</a:t>
            </a:r>
            <a:endParaRPr lang="en-US" altLang="zh-CN" sz="1600" b="1" dirty="0" smtClean="0">
              <a:latin typeface="+mn-ea"/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11"/>
          <p:cNvPicPr>
            <a:picLocks noChangeAspect="1" noChangeArrowheads="1"/>
          </p:cNvPicPr>
          <p:nvPr/>
        </p:nvPicPr>
        <p:blipFill>
          <a:blip r:embed="rId3" cstate="print"/>
          <a:srcRect r="4808" b="77962"/>
          <a:stretch>
            <a:fillRect/>
          </a:stretch>
        </p:blipFill>
        <p:spPr bwMode="auto">
          <a:xfrm>
            <a:off x="414338" y="6569075"/>
            <a:ext cx="872966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Text Box 12"/>
          <p:cNvSpPr txBox="1">
            <a:spLocks noChangeArrowheads="1"/>
          </p:cNvSpPr>
          <p:nvPr/>
        </p:nvSpPr>
        <p:spPr bwMode="auto">
          <a:xfrm>
            <a:off x="6661150" y="6597650"/>
            <a:ext cx="2447925" cy="211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600">
                <a:solidFill>
                  <a:schemeClr val="bg1"/>
                </a:solidFill>
                <a:latin typeface="Humnst777 BT" pitchFamily="2" charset="0"/>
              </a:rPr>
              <a:t>China Securities Depository and Clearing Corporation Limited</a:t>
            </a:r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gray">
          <a:xfrm>
            <a:off x="357158" y="142852"/>
            <a:ext cx="5218958" cy="719735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四、产品存续</a:t>
            </a:r>
            <a:r>
              <a:rPr lang="en-US" altLang="zh-CN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----</a:t>
            </a:r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申购赎回</a:t>
            </a:r>
            <a:r>
              <a:rPr lang="en-US" altLang="zh-CN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T+2</a:t>
            </a:r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及以上、</a:t>
            </a:r>
            <a:r>
              <a:rPr lang="en-US" altLang="zh-CN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T+1</a:t>
            </a:r>
            <a:endParaRPr lang="en-US" altLang="ko-KR" sz="3200" b="1" dirty="0">
              <a:solidFill>
                <a:schemeClr val="bg1">
                  <a:lumMod val="95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1461839"/>
            <a:ext cx="9144000" cy="48474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00100" lvl="1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sz="2000" b="1" dirty="0" smtClean="0">
                <a:latin typeface="+mn-ea"/>
              </a:rPr>
              <a:t>（</a:t>
            </a:r>
            <a:r>
              <a:rPr lang="en-US" altLang="zh-CN" sz="2000" b="1" dirty="0" smtClean="0">
                <a:latin typeface="+mn-ea"/>
              </a:rPr>
              <a:t>5</a:t>
            </a:r>
            <a:r>
              <a:rPr lang="zh-CN" altLang="en-US" sz="2000" b="1" dirty="0" smtClean="0">
                <a:latin typeface="+mn-ea"/>
              </a:rPr>
              <a:t>）</a:t>
            </a:r>
            <a:r>
              <a:rPr lang="en-US" altLang="zh-CN" sz="2000" b="1" dirty="0" smtClean="0">
                <a:latin typeface="+mn-ea"/>
              </a:rPr>
              <a:t>T+2</a:t>
            </a:r>
            <a:r>
              <a:rPr lang="zh-CN" altLang="en-US" sz="2000" b="1" dirty="0" smtClean="0">
                <a:latin typeface="+mn-ea"/>
              </a:rPr>
              <a:t>及以上申赎：通常按基金设置，可按代理关系设置</a:t>
            </a:r>
            <a:endParaRPr lang="en-US" altLang="zh-CN" sz="2000" b="1" dirty="0" smtClean="0">
              <a:latin typeface="+mn-ea"/>
            </a:endParaRPr>
          </a:p>
          <a:p>
            <a:pPr marL="800100" lvl="1" indent="-342900">
              <a:lnSpc>
                <a:spcPct val="150000"/>
              </a:lnSpc>
              <a:defRPr/>
            </a:pPr>
            <a:r>
              <a:rPr lang="en-US" altLang="zh-CN" b="1" dirty="0" smtClean="0">
                <a:latin typeface="+mn-ea"/>
              </a:rPr>
              <a:t>	   </a:t>
            </a:r>
            <a:r>
              <a:rPr lang="zh-CN" altLang="en-US" b="1" dirty="0" smtClean="0">
                <a:latin typeface="+mn-ea"/>
              </a:rPr>
              <a:t>交易确认：</a:t>
            </a:r>
            <a:r>
              <a:rPr lang="en-US" altLang="zh-CN" b="1" dirty="0" smtClean="0">
                <a:latin typeface="+mn-ea"/>
              </a:rPr>
              <a:t>T+1</a:t>
            </a:r>
          </a:p>
          <a:p>
            <a:pPr marL="800100" lvl="1" indent="-342900">
              <a:lnSpc>
                <a:spcPct val="150000"/>
              </a:lnSpc>
              <a:defRPr/>
            </a:pPr>
            <a:r>
              <a:rPr lang="en-US" altLang="zh-CN" b="1" dirty="0" smtClean="0">
                <a:latin typeface="+mn-ea"/>
              </a:rPr>
              <a:t>		  </a:t>
            </a:r>
            <a:r>
              <a:rPr lang="zh-CN" altLang="en-US" b="1" dirty="0" smtClean="0">
                <a:latin typeface="+mn-ea"/>
              </a:rPr>
              <a:t>资金清算：申购；</a:t>
            </a:r>
            <a:r>
              <a:rPr lang="en-US" altLang="zh-CN" b="1" dirty="0" smtClean="0">
                <a:latin typeface="+mn-ea"/>
              </a:rPr>
              <a:t>T+2</a:t>
            </a:r>
            <a:r>
              <a:rPr lang="zh-CN" altLang="en-US" b="1" dirty="0" smtClean="0">
                <a:latin typeface="+mn-ea"/>
              </a:rPr>
              <a:t>赎回；</a:t>
            </a:r>
            <a:r>
              <a:rPr lang="en-US" altLang="zh-CN" b="1" dirty="0" smtClean="0">
                <a:latin typeface="+mn-ea"/>
              </a:rPr>
              <a:t>T+3</a:t>
            </a:r>
            <a:r>
              <a:rPr lang="zh-CN" altLang="en-US" b="1" dirty="0" smtClean="0">
                <a:latin typeface="+mn-ea"/>
              </a:rPr>
              <a:t>及以上赎回</a:t>
            </a:r>
            <a:endParaRPr lang="en-US" altLang="zh-CN" b="1" dirty="0" smtClean="0">
              <a:latin typeface="+mn-ea"/>
            </a:endParaRPr>
          </a:p>
          <a:p>
            <a:pPr marL="800100" lvl="1" indent="-342900">
              <a:lnSpc>
                <a:spcPct val="150000"/>
              </a:lnSpc>
              <a:defRPr/>
            </a:pPr>
            <a:r>
              <a:rPr lang="en-US" altLang="zh-CN" b="1" dirty="0" smtClean="0">
                <a:latin typeface="+mn-ea"/>
              </a:rPr>
              <a:t>			</a:t>
            </a:r>
            <a:r>
              <a:rPr lang="zh-CN" altLang="en-US" b="1" dirty="0" smtClean="0">
                <a:latin typeface="+mn-ea"/>
              </a:rPr>
              <a:t>非担保指令的四种情况（认购、分红、</a:t>
            </a:r>
            <a:r>
              <a:rPr lang="en-US" altLang="zh-CN" b="1" dirty="0" smtClean="0">
                <a:latin typeface="+mn-ea"/>
              </a:rPr>
              <a:t>T+1</a:t>
            </a:r>
            <a:r>
              <a:rPr lang="zh-CN" altLang="en-US" b="1" dirty="0" smtClean="0">
                <a:latin typeface="+mn-ea"/>
              </a:rPr>
              <a:t>、账户）</a:t>
            </a:r>
            <a:endParaRPr lang="en-US" altLang="zh-CN" b="1" dirty="0" smtClean="0">
              <a:latin typeface="+mn-ea"/>
            </a:endParaRPr>
          </a:p>
          <a:p>
            <a:pPr marL="800100" lvl="1" indent="-342900">
              <a:lnSpc>
                <a:spcPct val="150000"/>
              </a:lnSpc>
              <a:defRPr/>
            </a:pPr>
            <a:r>
              <a:rPr lang="en-US" altLang="zh-CN" b="1" dirty="0" smtClean="0">
                <a:latin typeface="+mn-ea"/>
              </a:rPr>
              <a:t>	   	</a:t>
            </a:r>
            <a:r>
              <a:rPr lang="zh-CN" altLang="en-US" b="1" dirty="0" smtClean="0">
                <a:latin typeface="+mn-ea"/>
              </a:rPr>
              <a:t>屏蔽指令、修改申购交收期、修改赎回交收期的时点计算</a:t>
            </a:r>
            <a:endParaRPr lang="en-US" altLang="zh-CN" b="1" dirty="0" smtClean="0">
              <a:latin typeface="+mn-ea"/>
            </a:endParaRPr>
          </a:p>
          <a:p>
            <a:pPr marL="800100" lvl="1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endParaRPr lang="en-US" altLang="zh-CN" sz="2000" b="1" dirty="0" smtClean="0">
              <a:latin typeface="+mn-ea"/>
            </a:endParaRPr>
          </a:p>
          <a:p>
            <a:pPr marL="800100" lvl="1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sz="2000" b="1" dirty="0" smtClean="0">
                <a:latin typeface="+mn-ea"/>
              </a:rPr>
              <a:t>（</a:t>
            </a:r>
            <a:r>
              <a:rPr lang="en-US" altLang="zh-CN" sz="2000" b="1" dirty="0" smtClean="0">
                <a:latin typeface="+mn-ea"/>
              </a:rPr>
              <a:t>6</a:t>
            </a:r>
            <a:r>
              <a:rPr lang="zh-CN" altLang="en-US" sz="2000" b="1" dirty="0" smtClean="0">
                <a:latin typeface="+mn-ea"/>
              </a:rPr>
              <a:t>）</a:t>
            </a:r>
            <a:r>
              <a:rPr lang="en-US" altLang="zh-CN" sz="2000" b="1" dirty="0" smtClean="0">
                <a:latin typeface="+mn-ea"/>
              </a:rPr>
              <a:t>T+1</a:t>
            </a:r>
            <a:r>
              <a:rPr lang="zh-CN" altLang="en-US" sz="2000" b="1" dirty="0" smtClean="0">
                <a:latin typeface="+mn-ea"/>
              </a:rPr>
              <a:t>申赎：按代理关系设置</a:t>
            </a:r>
            <a:endParaRPr lang="en-US" altLang="zh-CN" sz="2000" b="1" dirty="0" smtClean="0">
              <a:latin typeface="+mn-ea"/>
            </a:endParaRPr>
          </a:p>
          <a:p>
            <a:pPr marL="800100" lvl="1" indent="-342900">
              <a:lnSpc>
                <a:spcPct val="150000"/>
              </a:lnSpc>
              <a:defRPr/>
            </a:pPr>
            <a:r>
              <a:rPr lang="en-US" altLang="zh-CN" b="1" dirty="0" smtClean="0">
                <a:latin typeface="+mn-ea"/>
              </a:rPr>
              <a:t>		  </a:t>
            </a:r>
            <a:r>
              <a:rPr lang="zh-CN" altLang="en-US" b="1" dirty="0" smtClean="0">
                <a:latin typeface="+mn-ea"/>
              </a:rPr>
              <a:t>交易确认：</a:t>
            </a:r>
            <a:r>
              <a:rPr lang="en-US" altLang="zh-CN" b="1" dirty="0" smtClean="0">
                <a:latin typeface="+mn-ea"/>
              </a:rPr>
              <a:t>T+1</a:t>
            </a:r>
            <a:r>
              <a:rPr lang="zh-CN" altLang="en-US" b="1" dirty="0" smtClean="0">
                <a:latin typeface="+mn-ea"/>
              </a:rPr>
              <a:t>提前批</a:t>
            </a:r>
            <a:r>
              <a:rPr lang="en-US" altLang="zh-CN" b="1" dirty="0" smtClean="0">
                <a:latin typeface="+mn-ea"/>
              </a:rPr>
              <a:t>—</a:t>
            </a:r>
            <a:r>
              <a:rPr lang="zh-CN" altLang="en-US" b="1" dirty="0" smtClean="0">
                <a:latin typeface="+mn-ea"/>
              </a:rPr>
              <a:t>须授权默认确认</a:t>
            </a:r>
            <a:endParaRPr lang="en-US" altLang="zh-CN" b="1" dirty="0" smtClean="0">
              <a:latin typeface="+mn-ea"/>
            </a:endParaRPr>
          </a:p>
          <a:p>
            <a:pPr marL="800100" lvl="1" indent="-342900">
              <a:lnSpc>
                <a:spcPct val="150000"/>
              </a:lnSpc>
              <a:defRPr/>
            </a:pPr>
            <a:r>
              <a:rPr lang="en-US" altLang="zh-CN" b="1" dirty="0" smtClean="0">
                <a:latin typeface="+mn-ea"/>
              </a:rPr>
              <a:t>			</a:t>
            </a:r>
            <a:r>
              <a:rPr lang="zh-CN" altLang="en-US" b="1" dirty="0" smtClean="0">
                <a:latin typeface="+mn-ea"/>
              </a:rPr>
              <a:t>开通申赎</a:t>
            </a:r>
            <a:r>
              <a:rPr lang="en-US" altLang="zh-CN" b="1" dirty="0" smtClean="0">
                <a:latin typeface="+mn-ea"/>
              </a:rPr>
              <a:t>T+1</a:t>
            </a:r>
            <a:r>
              <a:rPr lang="zh-CN" altLang="en-US" b="1" dirty="0" smtClean="0">
                <a:latin typeface="+mn-ea"/>
              </a:rPr>
              <a:t>；管理人提前确认；代销提前回报</a:t>
            </a:r>
            <a:r>
              <a:rPr lang="en-US" altLang="zh-CN" b="1" dirty="0" smtClean="0">
                <a:latin typeface="+mn-ea"/>
              </a:rPr>
              <a:t>----</a:t>
            </a:r>
            <a:r>
              <a:rPr lang="zh-CN" altLang="en-US" b="1" dirty="0" smtClean="0">
                <a:latin typeface="+mn-ea"/>
              </a:rPr>
              <a:t>区别、意义</a:t>
            </a:r>
            <a:endParaRPr lang="en-US" altLang="zh-CN" b="1" dirty="0" smtClean="0">
              <a:latin typeface="+mn-ea"/>
            </a:endParaRPr>
          </a:p>
          <a:p>
            <a:pPr marL="800100" lvl="1" indent="-342900">
              <a:lnSpc>
                <a:spcPct val="150000"/>
              </a:lnSpc>
              <a:defRPr/>
            </a:pPr>
            <a:r>
              <a:rPr lang="en-US" altLang="zh-CN" b="1" dirty="0" smtClean="0">
                <a:latin typeface="+mn-ea"/>
              </a:rPr>
              <a:t>		  </a:t>
            </a:r>
            <a:r>
              <a:rPr lang="zh-CN" altLang="en-US" b="1" dirty="0" smtClean="0">
                <a:latin typeface="+mn-ea"/>
              </a:rPr>
              <a:t>资金清算：</a:t>
            </a:r>
            <a:r>
              <a:rPr lang="en-US" altLang="zh-CN" b="1" dirty="0" smtClean="0">
                <a:latin typeface="+mn-ea"/>
              </a:rPr>
              <a:t>T+1</a:t>
            </a:r>
            <a:r>
              <a:rPr lang="zh-CN" altLang="en-US" b="1" dirty="0" smtClean="0">
                <a:latin typeface="+mn-ea"/>
              </a:rPr>
              <a:t>早下发非担保指令</a:t>
            </a:r>
            <a:endParaRPr lang="en-US" altLang="zh-CN" b="1" dirty="0" smtClean="0">
              <a:latin typeface="+mn-ea"/>
            </a:endParaRPr>
          </a:p>
          <a:p>
            <a:pPr marL="800100" lvl="1" indent="-342900">
              <a:lnSpc>
                <a:spcPct val="150000"/>
              </a:lnSpc>
              <a:defRPr/>
            </a:pPr>
            <a:r>
              <a:rPr lang="en-US" altLang="zh-CN" b="1" dirty="0" smtClean="0">
                <a:latin typeface="+mn-ea"/>
              </a:rPr>
              <a:t>	 	</a:t>
            </a:r>
            <a:r>
              <a:rPr lang="zh-CN" altLang="en-US" b="1" dirty="0" smtClean="0">
                <a:latin typeface="+mn-ea"/>
              </a:rPr>
              <a:t>管理人</a:t>
            </a:r>
            <a:r>
              <a:rPr lang="en-US" altLang="zh-CN" b="1" dirty="0" smtClean="0">
                <a:latin typeface="+mn-ea"/>
              </a:rPr>
              <a:t>/TA</a:t>
            </a:r>
            <a:r>
              <a:rPr lang="zh-CN" altLang="en-US" b="1" dirty="0" smtClean="0">
                <a:latin typeface="+mn-ea"/>
              </a:rPr>
              <a:t>强制赎回（</a:t>
            </a:r>
            <a:r>
              <a:rPr lang="en-US" altLang="zh-CN" b="1" dirty="0" smtClean="0">
                <a:latin typeface="+mn-ea"/>
              </a:rPr>
              <a:t>142</a:t>
            </a:r>
            <a:r>
              <a:rPr lang="zh-CN" altLang="en-US" b="1" dirty="0" smtClean="0">
                <a:latin typeface="+mn-ea"/>
              </a:rPr>
              <a:t>）不可</a:t>
            </a:r>
            <a:r>
              <a:rPr lang="en-US" altLang="zh-CN" b="1" dirty="0" smtClean="0">
                <a:latin typeface="+mn-ea"/>
              </a:rPr>
              <a:t>T+1</a:t>
            </a: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11"/>
          <p:cNvPicPr>
            <a:picLocks noChangeAspect="1" noChangeArrowheads="1"/>
          </p:cNvPicPr>
          <p:nvPr/>
        </p:nvPicPr>
        <p:blipFill>
          <a:blip r:embed="rId3" cstate="print"/>
          <a:srcRect r="4808" b="77962"/>
          <a:stretch>
            <a:fillRect/>
          </a:stretch>
        </p:blipFill>
        <p:spPr bwMode="auto">
          <a:xfrm>
            <a:off x="414338" y="6569075"/>
            <a:ext cx="872966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Text Box 12"/>
          <p:cNvSpPr txBox="1">
            <a:spLocks noChangeArrowheads="1"/>
          </p:cNvSpPr>
          <p:nvPr/>
        </p:nvSpPr>
        <p:spPr bwMode="auto">
          <a:xfrm>
            <a:off x="6661150" y="6597650"/>
            <a:ext cx="2447925" cy="211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600">
                <a:solidFill>
                  <a:schemeClr val="bg1"/>
                </a:solidFill>
                <a:latin typeface="Humnst777 BT" pitchFamily="2" charset="0"/>
              </a:rPr>
              <a:t>China Securities Depository and Clearing Corporation Limited</a:t>
            </a:r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gray">
          <a:xfrm>
            <a:off x="357158" y="142852"/>
            <a:ext cx="5218958" cy="719735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提纲</a:t>
            </a:r>
            <a:endParaRPr lang="en-US" altLang="ko-KR" sz="3200" b="1" dirty="0">
              <a:solidFill>
                <a:schemeClr val="bg1">
                  <a:lumMod val="95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836712"/>
            <a:ext cx="9144000" cy="5760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sz="2000" b="1" dirty="0" smtClean="0">
                <a:latin typeface="+mn-ea"/>
              </a:rPr>
              <a:t>一、中国结算</a:t>
            </a:r>
            <a:r>
              <a:rPr lang="en-US" altLang="zh-CN" sz="2000" b="1" dirty="0" smtClean="0">
                <a:latin typeface="+mn-ea"/>
              </a:rPr>
              <a:t>TA</a:t>
            </a:r>
            <a:r>
              <a:rPr lang="zh-CN" altLang="en-US" sz="2000" b="1" dirty="0" smtClean="0">
                <a:latin typeface="+mn-ea"/>
              </a:rPr>
              <a:t>业务概述</a:t>
            </a:r>
            <a:endParaRPr lang="en-US" altLang="zh-CN" sz="2000" b="1" dirty="0" smtClean="0">
              <a:latin typeface="+mn-ea"/>
            </a:endParaRPr>
          </a:p>
          <a:p>
            <a:pPr marL="342900" indent="-342900">
              <a:lnSpc>
                <a:spcPct val="150000"/>
              </a:lnSpc>
              <a:defRPr/>
            </a:pPr>
            <a:r>
              <a:rPr lang="en-US" altLang="zh-CN" sz="2000" b="1" dirty="0" smtClean="0">
                <a:latin typeface="+mn-ea"/>
              </a:rPr>
              <a:t>		</a:t>
            </a:r>
            <a:r>
              <a:rPr lang="zh-CN" altLang="en-US" b="1" dirty="0" smtClean="0">
                <a:latin typeface="+mn-ea"/>
              </a:rPr>
              <a:t>概述；业务类型与分类；日常业务； </a:t>
            </a:r>
            <a:r>
              <a:rPr lang="en-US" altLang="zh-CN" b="1" dirty="0" smtClean="0">
                <a:latin typeface="+mn-ea"/>
              </a:rPr>
              <a:t>TA</a:t>
            </a:r>
            <a:r>
              <a:rPr lang="zh-CN" altLang="en-US" b="1" dirty="0" smtClean="0">
                <a:latin typeface="+mn-ea"/>
              </a:rPr>
              <a:t>系统批处理流程</a:t>
            </a:r>
            <a:endParaRPr lang="en-US" altLang="zh-CN" b="1" dirty="0" smtClean="0">
              <a:latin typeface="+mn-ea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sz="2000" b="1" dirty="0" smtClean="0">
                <a:latin typeface="+mn-ea"/>
              </a:rPr>
              <a:t>二、参与人级的参数控制</a:t>
            </a:r>
            <a:endParaRPr lang="en-US" altLang="zh-CN" sz="2000" b="1" dirty="0" smtClean="0">
              <a:latin typeface="+mn-ea"/>
            </a:endParaRPr>
          </a:p>
          <a:p>
            <a:pPr marL="342900" indent="-342900">
              <a:lnSpc>
                <a:spcPct val="150000"/>
              </a:lnSpc>
              <a:defRPr/>
            </a:pPr>
            <a:r>
              <a:rPr lang="en-US" altLang="zh-CN" sz="2000" b="1" dirty="0" smtClean="0">
                <a:latin typeface="+mn-ea"/>
              </a:rPr>
              <a:t>		</a:t>
            </a:r>
            <a:r>
              <a:rPr lang="zh-CN" altLang="en-US" b="1" dirty="0" smtClean="0">
                <a:latin typeface="+mn-ea"/>
              </a:rPr>
              <a:t>管理人；代理人</a:t>
            </a:r>
            <a:endParaRPr lang="en-US" altLang="zh-CN" b="1" dirty="0" smtClean="0">
              <a:latin typeface="+mn-ea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sz="2000" b="1" dirty="0" smtClean="0">
                <a:latin typeface="+mn-ea"/>
              </a:rPr>
              <a:t>三、产品发行</a:t>
            </a:r>
            <a:endParaRPr lang="en-US" altLang="zh-CN" sz="2000" b="1" dirty="0" smtClean="0">
              <a:latin typeface="+mn-ea"/>
            </a:endParaRPr>
          </a:p>
          <a:p>
            <a:pPr marL="342900" indent="-342900">
              <a:lnSpc>
                <a:spcPct val="150000"/>
              </a:lnSpc>
              <a:defRPr/>
            </a:pPr>
            <a:r>
              <a:rPr lang="en-US" altLang="zh-CN" b="1" dirty="0" smtClean="0">
                <a:latin typeface="+mn-ea"/>
              </a:rPr>
              <a:t>		</a:t>
            </a:r>
            <a:r>
              <a:rPr lang="zh-CN" altLang="en-US" b="1" dirty="0" smtClean="0">
                <a:latin typeface="+mn-ea"/>
              </a:rPr>
              <a:t>产品分类；发行前准备；发行参数表单；不同产品的费率设置；发行期内每日处理流程；发行结束处理流程</a:t>
            </a:r>
            <a:endParaRPr lang="en-US" altLang="zh-CN" b="1" dirty="0" smtClean="0">
              <a:latin typeface="+mn-ea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sz="2000" b="1" dirty="0" smtClean="0">
                <a:latin typeface="+mn-ea"/>
              </a:rPr>
              <a:t>四、产品存续</a:t>
            </a:r>
            <a:endParaRPr lang="en-US" altLang="zh-CN" sz="2000" b="1" dirty="0" smtClean="0">
              <a:latin typeface="+mn-ea"/>
            </a:endParaRPr>
          </a:p>
          <a:p>
            <a:pPr marL="342900" indent="-342900">
              <a:lnSpc>
                <a:spcPct val="150000"/>
              </a:lnSpc>
              <a:defRPr/>
            </a:pPr>
            <a:r>
              <a:rPr lang="en-US" altLang="zh-CN" b="1" dirty="0" smtClean="0">
                <a:latin typeface="+mn-ea"/>
              </a:rPr>
              <a:t>		</a:t>
            </a:r>
            <a:r>
              <a:rPr lang="zh-CN" altLang="en-US" b="1" dirty="0" smtClean="0">
                <a:latin typeface="+mn-ea"/>
              </a:rPr>
              <a:t>申购赎回概述、巨赎、强赎；分交收期看申购赎回；</a:t>
            </a:r>
            <a:r>
              <a:rPr lang="en-US" altLang="zh-CN" b="1" dirty="0" smtClean="0">
                <a:latin typeface="+mn-ea"/>
              </a:rPr>
              <a:t>T+0</a:t>
            </a:r>
            <a:r>
              <a:rPr lang="zh-CN" altLang="en-US" b="1" dirty="0" smtClean="0">
                <a:latin typeface="+mn-ea"/>
              </a:rPr>
              <a:t>赎回、交易；特殊产品协助执法；转托管；转换；定期定额；分红；强制调整；盘后系统业务；跨市场</a:t>
            </a:r>
            <a:r>
              <a:rPr lang="en-US" altLang="zh-CN" b="1" dirty="0" smtClean="0">
                <a:latin typeface="+mn-ea"/>
              </a:rPr>
              <a:t>ETF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sz="2000" b="1" dirty="0" smtClean="0">
                <a:latin typeface="+mn-ea"/>
              </a:rPr>
              <a:t>五、产品转型和清盘</a:t>
            </a:r>
            <a:endParaRPr lang="en-US" altLang="zh-CN" sz="2000" b="1" dirty="0" smtClean="0">
              <a:latin typeface="+mn-ea"/>
            </a:endParaRPr>
          </a:p>
          <a:p>
            <a:pPr marL="342900" indent="-342900">
              <a:lnSpc>
                <a:spcPct val="150000"/>
              </a:lnSpc>
              <a:defRPr/>
            </a:pPr>
            <a:r>
              <a:rPr lang="en-US" altLang="zh-CN" b="1" dirty="0" smtClean="0">
                <a:latin typeface="+mn-ea"/>
              </a:rPr>
              <a:t>		</a:t>
            </a:r>
            <a:r>
              <a:rPr lang="zh-CN" altLang="en-US" b="1" dirty="0" smtClean="0">
                <a:latin typeface="+mn-ea"/>
              </a:rPr>
              <a:t>产品转型；产品清盘</a:t>
            </a:r>
            <a:endParaRPr lang="en-US" altLang="zh-CN" sz="1200" b="1" dirty="0" smtClean="0"/>
          </a:p>
          <a:p>
            <a:pPr algn="r"/>
            <a:r>
              <a:rPr lang="zh-CN" altLang="en-US" sz="2400" b="1" dirty="0" smtClean="0"/>
              <a:t>面向券商、基金公司的培训；重点与难点</a:t>
            </a: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11"/>
          <p:cNvPicPr>
            <a:picLocks noChangeAspect="1" noChangeArrowheads="1"/>
          </p:cNvPicPr>
          <p:nvPr/>
        </p:nvPicPr>
        <p:blipFill>
          <a:blip r:embed="rId3" cstate="print"/>
          <a:srcRect r="4808" b="77962"/>
          <a:stretch>
            <a:fillRect/>
          </a:stretch>
        </p:blipFill>
        <p:spPr bwMode="auto">
          <a:xfrm>
            <a:off x="414338" y="6569075"/>
            <a:ext cx="872966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Text Box 12"/>
          <p:cNvSpPr txBox="1">
            <a:spLocks noChangeArrowheads="1"/>
          </p:cNvSpPr>
          <p:nvPr/>
        </p:nvSpPr>
        <p:spPr bwMode="auto">
          <a:xfrm>
            <a:off x="6661150" y="6597650"/>
            <a:ext cx="2447925" cy="211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600">
                <a:solidFill>
                  <a:schemeClr val="bg1"/>
                </a:solidFill>
                <a:latin typeface="Humnst777 BT" pitchFamily="2" charset="0"/>
              </a:rPr>
              <a:t>China Securities Depository and Clearing Corporation Limited</a:t>
            </a:r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gray">
          <a:xfrm>
            <a:off x="357158" y="142852"/>
            <a:ext cx="5218958" cy="719735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四、产品存续</a:t>
            </a:r>
            <a:r>
              <a:rPr lang="en-US" altLang="zh-CN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----</a:t>
            </a:r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申购赎回</a:t>
            </a:r>
            <a:r>
              <a:rPr lang="en-US" altLang="zh-CN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T+1</a:t>
            </a:r>
            <a:endParaRPr lang="en-US" altLang="ko-KR" sz="3200" b="1" dirty="0">
              <a:solidFill>
                <a:schemeClr val="bg1">
                  <a:lumMod val="95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7544" y="1052736"/>
            <a:ext cx="8031192" cy="549381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sz="2400" b="1" dirty="0" smtClean="0">
                <a:latin typeface="+mn-ea"/>
              </a:rPr>
              <a:t>开通申赎</a:t>
            </a:r>
            <a:r>
              <a:rPr lang="en-US" altLang="zh-CN" sz="2400" b="1" dirty="0" smtClean="0">
                <a:latin typeface="+mn-ea"/>
              </a:rPr>
              <a:t>T+1</a:t>
            </a:r>
            <a:r>
              <a:rPr lang="zh-CN" altLang="en-US" sz="2400" b="1" dirty="0" smtClean="0">
                <a:latin typeface="+mn-ea"/>
              </a:rPr>
              <a:t>：</a:t>
            </a:r>
            <a:endParaRPr lang="en-US" altLang="zh-CN" sz="2400" b="1" dirty="0" smtClean="0">
              <a:latin typeface="+mn-ea"/>
            </a:endParaRPr>
          </a:p>
          <a:p>
            <a:pPr marL="342900" indent="-342900">
              <a:lnSpc>
                <a:spcPct val="150000"/>
              </a:lnSpc>
              <a:defRPr/>
            </a:pPr>
            <a:r>
              <a:rPr lang="en-US" altLang="zh-CN" b="1" dirty="0" smtClean="0">
                <a:latin typeface="+mn-ea"/>
              </a:rPr>
              <a:t>		</a:t>
            </a:r>
            <a:r>
              <a:rPr lang="zh-CN" altLang="en-US" b="1" dirty="0" smtClean="0">
                <a:latin typeface="+mn-ea"/>
              </a:rPr>
              <a:t>“若在</a:t>
            </a:r>
            <a:r>
              <a:rPr lang="en-US" altLang="zh-CN" b="1" dirty="0" smtClean="0">
                <a:latin typeface="+mn-ea"/>
              </a:rPr>
              <a:t>T+1</a:t>
            </a:r>
            <a:r>
              <a:rPr lang="zh-CN" altLang="en-US" b="1" dirty="0" smtClean="0">
                <a:latin typeface="+mn-ea"/>
              </a:rPr>
              <a:t>日早晨</a:t>
            </a:r>
            <a:r>
              <a:rPr lang="en-US" altLang="zh-CN" b="1" dirty="0" smtClean="0">
                <a:latin typeface="+mn-ea"/>
              </a:rPr>
              <a:t>6</a:t>
            </a:r>
            <a:r>
              <a:rPr lang="zh-CN" altLang="en-US" b="1" dirty="0" smtClean="0">
                <a:latin typeface="+mn-ea"/>
              </a:rPr>
              <a:t>点前，我公司没有针对</a:t>
            </a:r>
            <a:r>
              <a:rPr lang="en-US" altLang="zh-CN" b="1" dirty="0" smtClean="0">
                <a:latin typeface="+mn-ea"/>
              </a:rPr>
              <a:t>T</a:t>
            </a:r>
            <a:r>
              <a:rPr lang="zh-CN" altLang="en-US" b="1" dirty="0" smtClean="0">
                <a:latin typeface="+mn-ea"/>
              </a:rPr>
              <a:t>日申请数据进行提前确认，则贵公司</a:t>
            </a:r>
            <a:r>
              <a:rPr lang="en-US" altLang="zh-CN" b="1" dirty="0" smtClean="0">
                <a:latin typeface="+mn-ea"/>
              </a:rPr>
              <a:t>TA</a:t>
            </a:r>
            <a:r>
              <a:rPr lang="zh-CN" altLang="en-US" b="1" dirty="0" smtClean="0">
                <a:latin typeface="+mn-ea"/>
              </a:rPr>
              <a:t>系统可以按照</a:t>
            </a:r>
            <a:r>
              <a:rPr lang="en-US" altLang="zh-CN" b="1" dirty="0" smtClean="0">
                <a:latin typeface="+mn-ea"/>
              </a:rPr>
              <a:t>100%</a:t>
            </a:r>
            <a:r>
              <a:rPr lang="zh-CN" altLang="en-US" b="1" dirty="0" smtClean="0">
                <a:latin typeface="+mn-ea"/>
              </a:rPr>
              <a:t>全部确认的原则对</a:t>
            </a:r>
            <a:r>
              <a:rPr lang="en-US" altLang="zh-CN" b="1" dirty="0" smtClean="0">
                <a:latin typeface="+mn-ea"/>
              </a:rPr>
              <a:t>XX</a:t>
            </a:r>
            <a:r>
              <a:rPr lang="zh-CN" altLang="en-US" b="1" dirty="0" smtClean="0">
                <a:latin typeface="+mn-ea"/>
              </a:rPr>
              <a:t>产品从</a:t>
            </a:r>
            <a:r>
              <a:rPr lang="en-US" altLang="zh-CN" b="1" dirty="0" smtClean="0">
                <a:latin typeface="+mn-ea"/>
              </a:rPr>
              <a:t>XX</a:t>
            </a:r>
            <a:r>
              <a:rPr lang="zh-CN" altLang="en-US" b="1" dirty="0" smtClean="0">
                <a:latin typeface="+mn-ea"/>
              </a:rPr>
              <a:t>代销机构发起的</a:t>
            </a:r>
            <a:r>
              <a:rPr lang="en-US" altLang="zh-CN" b="1" dirty="0" smtClean="0">
                <a:latin typeface="+mn-ea"/>
              </a:rPr>
              <a:t>XX</a:t>
            </a:r>
            <a:r>
              <a:rPr lang="zh-CN" altLang="en-US" b="1" dirty="0" smtClean="0">
                <a:latin typeface="+mn-ea"/>
              </a:rPr>
              <a:t>业务申请进行默认确认处理。</a:t>
            </a:r>
            <a:r>
              <a:rPr lang="en-US" altLang="zh-CN" b="1" dirty="0" smtClean="0">
                <a:latin typeface="+mn-ea"/>
              </a:rPr>
              <a:t>”</a:t>
            </a:r>
          </a:p>
          <a:p>
            <a:pPr marL="342900" indent="-342900">
              <a:lnSpc>
                <a:spcPct val="150000"/>
              </a:lnSpc>
              <a:defRPr/>
            </a:pPr>
            <a:endParaRPr lang="en-US" altLang="zh-CN" sz="2400" b="1" dirty="0" smtClean="0">
              <a:latin typeface="+mn-ea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sz="2400" b="1" dirty="0" smtClean="0">
                <a:latin typeface="+mn-ea"/>
              </a:rPr>
              <a:t>管理人提前确认：</a:t>
            </a:r>
            <a:endParaRPr lang="en-US" altLang="zh-CN" sz="2400" b="1" dirty="0" smtClean="0">
              <a:latin typeface="+mn-ea"/>
            </a:endParaRPr>
          </a:p>
          <a:p>
            <a:pPr marL="342900" indent="-342900">
              <a:lnSpc>
                <a:spcPct val="150000"/>
              </a:lnSpc>
              <a:defRPr/>
            </a:pPr>
            <a:r>
              <a:rPr lang="en-US" altLang="zh-CN" b="1" dirty="0" smtClean="0">
                <a:latin typeface="+mn-ea"/>
              </a:rPr>
              <a:t>		</a:t>
            </a:r>
            <a:r>
              <a:rPr lang="zh-CN" altLang="en-US" b="1" dirty="0" smtClean="0">
                <a:latin typeface="+mn-ea"/>
              </a:rPr>
              <a:t>“如果我公司上传交易确认文件的时点在</a:t>
            </a:r>
            <a:r>
              <a:rPr lang="en-US" altLang="zh-CN" b="1" dirty="0" smtClean="0">
                <a:latin typeface="+mn-ea"/>
              </a:rPr>
              <a:t>T+1</a:t>
            </a:r>
            <a:r>
              <a:rPr lang="zh-CN" altLang="en-US" b="1" dirty="0" smtClean="0">
                <a:latin typeface="+mn-ea"/>
              </a:rPr>
              <a:t>日早晨</a:t>
            </a:r>
            <a:r>
              <a:rPr lang="en-US" altLang="zh-CN" b="1" dirty="0" smtClean="0">
                <a:latin typeface="+mn-ea"/>
              </a:rPr>
              <a:t>6</a:t>
            </a:r>
            <a:r>
              <a:rPr lang="zh-CN" altLang="en-US" b="1" dirty="0" smtClean="0">
                <a:latin typeface="+mn-ea"/>
              </a:rPr>
              <a:t>点之前，则正常情况下，我公司将于</a:t>
            </a:r>
            <a:r>
              <a:rPr lang="en-US" altLang="zh-CN" b="1" dirty="0" smtClean="0">
                <a:latin typeface="+mn-ea"/>
              </a:rPr>
              <a:t>8</a:t>
            </a:r>
            <a:r>
              <a:rPr lang="zh-CN" altLang="en-US" b="1" dirty="0" smtClean="0">
                <a:latin typeface="+mn-ea"/>
              </a:rPr>
              <a:t>点前接收到管理人交易回报数据及份额对账数据；如果我公司上传交易确认文件的时点在</a:t>
            </a:r>
            <a:r>
              <a:rPr lang="en-US" altLang="zh-CN" b="1" dirty="0" smtClean="0">
                <a:latin typeface="+mn-ea"/>
              </a:rPr>
              <a:t>T+1</a:t>
            </a:r>
            <a:r>
              <a:rPr lang="zh-CN" altLang="en-US" b="1" dirty="0" smtClean="0">
                <a:latin typeface="+mn-ea"/>
              </a:rPr>
              <a:t>日早晨</a:t>
            </a:r>
            <a:r>
              <a:rPr lang="en-US" altLang="zh-CN" b="1" dirty="0" smtClean="0">
                <a:latin typeface="+mn-ea"/>
              </a:rPr>
              <a:t>6</a:t>
            </a:r>
            <a:r>
              <a:rPr lang="zh-CN" altLang="en-US" b="1" dirty="0" smtClean="0">
                <a:latin typeface="+mn-ea"/>
              </a:rPr>
              <a:t>点之后，则贵公司将于接收到交易确认文件的同时对其进行处理，并下发管理人交易回报数据及份额对账数据。”</a:t>
            </a:r>
            <a:endParaRPr lang="en-US" altLang="zh-CN" b="1" dirty="0" smtClean="0">
              <a:latin typeface="+mn-ea"/>
            </a:endParaRPr>
          </a:p>
          <a:p>
            <a:pPr marL="342900" indent="-342900">
              <a:lnSpc>
                <a:spcPct val="150000"/>
              </a:lnSpc>
              <a:defRPr/>
            </a:pPr>
            <a:r>
              <a:rPr lang="en-US" altLang="zh-CN" b="1" dirty="0" smtClean="0">
                <a:latin typeface="+mn-ea"/>
              </a:rPr>
              <a:t>		T+1</a:t>
            </a:r>
            <a:r>
              <a:rPr lang="zh-CN" altLang="en-US" b="1" dirty="0" smtClean="0">
                <a:latin typeface="+mn-ea"/>
              </a:rPr>
              <a:t>申赎的干预；不开通提前确认的</a:t>
            </a:r>
            <a:r>
              <a:rPr lang="en-US" altLang="zh-CN" b="1" dirty="0" smtClean="0">
                <a:latin typeface="+mn-ea"/>
              </a:rPr>
              <a:t>T+1</a:t>
            </a:r>
            <a:r>
              <a:rPr lang="zh-CN" altLang="en-US" b="1" dirty="0" smtClean="0">
                <a:latin typeface="+mn-ea"/>
              </a:rPr>
              <a:t>申赎处理。</a:t>
            </a:r>
            <a:endParaRPr lang="en-US" altLang="zh-CN" b="1" dirty="0" smtClean="0">
              <a:latin typeface="+mn-ea"/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11"/>
          <p:cNvPicPr>
            <a:picLocks noChangeAspect="1" noChangeArrowheads="1"/>
          </p:cNvPicPr>
          <p:nvPr/>
        </p:nvPicPr>
        <p:blipFill>
          <a:blip r:embed="rId3" cstate="print"/>
          <a:srcRect r="4808" b="77962"/>
          <a:stretch>
            <a:fillRect/>
          </a:stretch>
        </p:blipFill>
        <p:spPr bwMode="auto">
          <a:xfrm>
            <a:off x="414338" y="6569075"/>
            <a:ext cx="872966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Text Box 12"/>
          <p:cNvSpPr txBox="1">
            <a:spLocks noChangeArrowheads="1"/>
          </p:cNvSpPr>
          <p:nvPr/>
        </p:nvSpPr>
        <p:spPr bwMode="auto">
          <a:xfrm>
            <a:off x="6661150" y="6597650"/>
            <a:ext cx="2447925" cy="211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600">
                <a:solidFill>
                  <a:schemeClr val="bg1"/>
                </a:solidFill>
                <a:latin typeface="Humnst777 BT" pitchFamily="2" charset="0"/>
              </a:rPr>
              <a:t>China Securities Depository and Clearing Corporation Limited</a:t>
            </a:r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gray">
          <a:xfrm>
            <a:off x="357158" y="142852"/>
            <a:ext cx="5218958" cy="719735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四、产品存续</a:t>
            </a:r>
            <a:r>
              <a:rPr lang="en-US" altLang="zh-CN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----</a:t>
            </a:r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申购赎回</a:t>
            </a:r>
            <a:r>
              <a:rPr lang="en-US" altLang="zh-CN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T+1</a:t>
            </a:r>
            <a:endParaRPr lang="en-US" altLang="ko-KR" sz="3200" b="1" dirty="0">
              <a:solidFill>
                <a:schemeClr val="bg1">
                  <a:lumMod val="95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7544" y="1340768"/>
            <a:ext cx="8031192" cy="35548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sz="2400" b="1" dirty="0" smtClean="0">
                <a:latin typeface="+mn-ea"/>
              </a:rPr>
              <a:t>代销赎回提前回报：</a:t>
            </a:r>
            <a:endParaRPr lang="en-US" altLang="zh-CN" sz="2400" b="1" dirty="0" smtClean="0">
              <a:latin typeface="+mn-ea"/>
            </a:endParaRPr>
          </a:p>
          <a:p>
            <a:pPr marL="342900" indent="-342900">
              <a:lnSpc>
                <a:spcPct val="150000"/>
              </a:lnSpc>
              <a:defRPr/>
            </a:pPr>
            <a:r>
              <a:rPr lang="en-US" altLang="zh-CN" b="1" dirty="0" smtClean="0">
                <a:latin typeface="+mn-ea"/>
              </a:rPr>
              <a:t>		</a:t>
            </a:r>
            <a:r>
              <a:rPr lang="zh-CN" altLang="en-US" b="1" dirty="0" smtClean="0">
                <a:latin typeface="+mn-ea"/>
              </a:rPr>
              <a:t>只针对</a:t>
            </a:r>
            <a:r>
              <a:rPr lang="en-US" altLang="zh-CN" b="1" dirty="0" smtClean="0">
                <a:latin typeface="+mn-ea"/>
              </a:rPr>
              <a:t>T+1</a:t>
            </a:r>
            <a:r>
              <a:rPr lang="zh-CN" altLang="en-US" b="1" dirty="0" smtClean="0">
                <a:latin typeface="+mn-ea"/>
              </a:rPr>
              <a:t>赎回业务，保障赎回</a:t>
            </a:r>
            <a:r>
              <a:rPr lang="en-US" altLang="zh-CN" b="1" dirty="0" smtClean="0">
                <a:latin typeface="+mn-ea"/>
              </a:rPr>
              <a:t>T+1</a:t>
            </a:r>
            <a:r>
              <a:rPr lang="zh-CN" altLang="en-US" b="1" dirty="0" smtClean="0">
                <a:latin typeface="+mn-ea"/>
              </a:rPr>
              <a:t>真正可行；没有申购提前回报；正常批回报仍发全量。</a:t>
            </a:r>
            <a:endParaRPr lang="en-US" altLang="zh-CN" b="1" dirty="0" smtClean="0">
              <a:latin typeface="+mn-ea"/>
            </a:endParaRPr>
          </a:p>
          <a:p>
            <a:pPr marL="342900" indent="-342900">
              <a:lnSpc>
                <a:spcPct val="150000"/>
              </a:lnSpc>
              <a:defRPr/>
            </a:pPr>
            <a:r>
              <a:rPr lang="en-US" altLang="zh-CN" b="1" dirty="0" smtClean="0">
                <a:latin typeface="+mn-ea"/>
              </a:rPr>
              <a:t>		</a:t>
            </a:r>
            <a:r>
              <a:rPr lang="zh-CN" altLang="en-US" b="1" dirty="0" smtClean="0">
                <a:latin typeface="+mn-ea"/>
              </a:rPr>
              <a:t>“针对当日发起的赎回业务申请，增加向我公司（销售机构代码：）发送交易回报数据批次。即</a:t>
            </a:r>
            <a:r>
              <a:rPr lang="en-US" altLang="zh-CN" b="1" dirty="0" smtClean="0">
                <a:latin typeface="+mn-ea"/>
              </a:rPr>
              <a:t>T+1</a:t>
            </a:r>
            <a:r>
              <a:rPr lang="zh-CN" altLang="en-US" b="1" dirty="0" smtClean="0">
                <a:latin typeface="+mn-ea"/>
              </a:rPr>
              <a:t>日早晨，将</a:t>
            </a:r>
            <a:r>
              <a:rPr lang="en-US" altLang="zh-CN" b="1" dirty="0" smtClean="0">
                <a:latin typeface="+mn-ea"/>
              </a:rPr>
              <a:t>T</a:t>
            </a:r>
            <a:r>
              <a:rPr lang="zh-CN" altLang="en-US" b="1" dirty="0" smtClean="0">
                <a:latin typeface="+mn-ea"/>
              </a:rPr>
              <a:t>日赎回交易回报数据单独发送我公司。</a:t>
            </a:r>
            <a:r>
              <a:rPr lang="en-US" altLang="zh-CN" b="1" dirty="0" smtClean="0">
                <a:latin typeface="+mn-ea"/>
              </a:rPr>
              <a:t>”</a:t>
            </a:r>
          </a:p>
          <a:p>
            <a:pPr marL="342900" indent="-342900">
              <a:lnSpc>
                <a:spcPct val="150000"/>
              </a:lnSpc>
              <a:defRPr/>
            </a:pPr>
            <a:r>
              <a:rPr lang="en-US" altLang="zh-CN" b="1" dirty="0" smtClean="0">
                <a:latin typeface="+mn-ea"/>
              </a:rPr>
              <a:t>		</a:t>
            </a:r>
            <a:r>
              <a:rPr lang="zh-CN" altLang="en-US" b="1" dirty="0" smtClean="0">
                <a:latin typeface="+mn-ea"/>
              </a:rPr>
              <a:t>使用赎回提前回报的参与人类型。通过提前回报完成资金清分</a:t>
            </a:r>
            <a:r>
              <a:rPr lang="en-US" altLang="zh-CN" b="1" dirty="0" smtClean="0">
                <a:latin typeface="+mn-ea"/>
              </a:rPr>
              <a:t>T+1</a:t>
            </a:r>
            <a:r>
              <a:rPr lang="zh-CN" altLang="en-US" b="1" dirty="0" smtClean="0">
                <a:latin typeface="+mn-ea"/>
              </a:rPr>
              <a:t>日间投资者赎回款到账可用。</a:t>
            </a:r>
            <a:endParaRPr lang="en-US" altLang="zh-CN" b="1" dirty="0" smtClean="0">
              <a:latin typeface="+mn-ea"/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11"/>
          <p:cNvPicPr>
            <a:picLocks noChangeAspect="1" noChangeArrowheads="1"/>
          </p:cNvPicPr>
          <p:nvPr/>
        </p:nvPicPr>
        <p:blipFill>
          <a:blip r:embed="rId3" cstate="print"/>
          <a:srcRect r="4808" b="77962"/>
          <a:stretch>
            <a:fillRect/>
          </a:stretch>
        </p:blipFill>
        <p:spPr bwMode="auto">
          <a:xfrm>
            <a:off x="414338" y="6569075"/>
            <a:ext cx="872966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Text Box 12"/>
          <p:cNvSpPr txBox="1">
            <a:spLocks noChangeArrowheads="1"/>
          </p:cNvSpPr>
          <p:nvPr/>
        </p:nvSpPr>
        <p:spPr bwMode="auto">
          <a:xfrm>
            <a:off x="6661150" y="6597650"/>
            <a:ext cx="2447925" cy="211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600">
                <a:solidFill>
                  <a:schemeClr val="bg1"/>
                </a:solidFill>
                <a:latin typeface="Humnst777 BT" pitchFamily="2" charset="0"/>
              </a:rPr>
              <a:t>China Securities Depository and Clearing Corporation Limited</a:t>
            </a:r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gray">
          <a:xfrm>
            <a:off x="357158" y="142852"/>
            <a:ext cx="5218958" cy="719735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四、产品存续</a:t>
            </a:r>
            <a:r>
              <a:rPr lang="en-US" altLang="zh-CN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----T+0</a:t>
            </a:r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赎回、交易</a:t>
            </a:r>
            <a:endParaRPr lang="en-US" altLang="ko-KR" sz="3200" b="1" dirty="0">
              <a:solidFill>
                <a:schemeClr val="bg1">
                  <a:lumMod val="95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-35496" y="764704"/>
            <a:ext cx="9144000" cy="5909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800100" lvl="1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b="1" dirty="0" smtClean="0">
                <a:latin typeface="+mn-ea"/>
              </a:rPr>
              <a:t>（</a:t>
            </a:r>
            <a:r>
              <a:rPr lang="en-US" altLang="zh-CN" b="1" dirty="0" smtClean="0">
                <a:latin typeface="+mn-ea"/>
              </a:rPr>
              <a:t>7</a:t>
            </a:r>
            <a:r>
              <a:rPr lang="zh-CN" altLang="en-US" b="1" dirty="0" smtClean="0">
                <a:latin typeface="+mn-ea"/>
              </a:rPr>
              <a:t>）</a:t>
            </a:r>
            <a:r>
              <a:rPr lang="en-US" altLang="zh-CN" b="1" dirty="0" smtClean="0">
                <a:latin typeface="+mn-ea"/>
              </a:rPr>
              <a:t>T+0</a:t>
            </a:r>
            <a:r>
              <a:rPr lang="zh-CN" altLang="en-US" b="1" dirty="0" smtClean="0">
                <a:latin typeface="+mn-ea"/>
              </a:rPr>
              <a:t>赎回：通常对货币类产品，</a:t>
            </a:r>
            <a:r>
              <a:rPr lang="en-US" altLang="zh-CN" b="1" dirty="0" smtClean="0">
                <a:latin typeface="+mn-ea"/>
              </a:rPr>
              <a:t>TA</a:t>
            </a:r>
            <a:r>
              <a:rPr lang="zh-CN" altLang="en-US" b="1" dirty="0" smtClean="0">
                <a:latin typeface="+mn-ea"/>
              </a:rPr>
              <a:t>直接过户，不管交收（垫资）</a:t>
            </a:r>
            <a:endParaRPr lang="en-US" altLang="zh-CN" b="1" dirty="0" smtClean="0">
              <a:latin typeface="+mn-ea"/>
            </a:endParaRPr>
          </a:p>
          <a:p>
            <a:pPr marL="800100" lvl="1" indent="-342900">
              <a:lnSpc>
                <a:spcPct val="150000"/>
              </a:lnSpc>
              <a:defRPr/>
            </a:pPr>
            <a:r>
              <a:rPr lang="en-US" altLang="zh-CN" b="1" dirty="0" smtClean="0">
                <a:latin typeface="+mn-ea"/>
              </a:rPr>
              <a:t>	 ●</a:t>
            </a:r>
            <a:r>
              <a:rPr lang="zh-CN" altLang="en-US" b="1" dirty="0" smtClean="0">
                <a:latin typeface="+mn-ea"/>
              </a:rPr>
              <a:t>现金产品申赎（资管计划，场外）：</a:t>
            </a:r>
            <a:r>
              <a:rPr lang="en-US" altLang="zh-CN" b="1" dirty="0" smtClean="0">
                <a:latin typeface="+mn-ea"/>
              </a:rPr>
              <a:t>T</a:t>
            </a:r>
            <a:r>
              <a:rPr lang="zh-CN" altLang="en-US" b="1" dirty="0" smtClean="0">
                <a:latin typeface="+mn-ea"/>
              </a:rPr>
              <a:t>日过户批次</a:t>
            </a:r>
            <a:endParaRPr lang="en-US" altLang="zh-CN" b="1" dirty="0" smtClean="0">
              <a:latin typeface="+mn-ea"/>
            </a:endParaRPr>
          </a:p>
          <a:p>
            <a:pPr marL="800100" lvl="1" indent="-342900">
              <a:lnSpc>
                <a:spcPct val="150000"/>
              </a:lnSpc>
              <a:defRPr/>
            </a:pPr>
            <a:r>
              <a:rPr lang="en-US" altLang="zh-CN" b="1" dirty="0" smtClean="0">
                <a:latin typeface="+mn-ea"/>
              </a:rPr>
              <a:t>	 ●</a:t>
            </a:r>
            <a:r>
              <a:rPr lang="zh-CN" altLang="en-US" b="1" dirty="0" smtClean="0">
                <a:latin typeface="+mn-ea"/>
              </a:rPr>
              <a:t>现金产品</a:t>
            </a:r>
            <a:r>
              <a:rPr lang="en-US" altLang="zh-CN" b="1" dirty="0" smtClean="0">
                <a:latin typeface="+mn-ea"/>
              </a:rPr>
              <a:t>T+0</a:t>
            </a:r>
            <a:r>
              <a:rPr lang="zh-CN" altLang="en-US" b="1" dirty="0" smtClean="0">
                <a:latin typeface="+mn-ea"/>
              </a:rPr>
              <a:t>资金可取（资管计划，深圳场内）：</a:t>
            </a:r>
            <a:r>
              <a:rPr lang="en-US" altLang="zh-CN" b="1" dirty="0" smtClean="0">
                <a:latin typeface="+mn-ea"/>
              </a:rPr>
              <a:t>T</a:t>
            </a:r>
            <a:r>
              <a:rPr lang="zh-CN" altLang="en-US" b="1" dirty="0" smtClean="0">
                <a:latin typeface="+mn-ea"/>
              </a:rPr>
              <a:t>日过户批次</a:t>
            </a:r>
            <a:endParaRPr lang="en-US" altLang="zh-CN" b="1" dirty="0" smtClean="0">
              <a:latin typeface="+mn-ea"/>
            </a:endParaRPr>
          </a:p>
          <a:p>
            <a:pPr marL="800100" lvl="1" indent="-342900">
              <a:lnSpc>
                <a:spcPct val="150000"/>
              </a:lnSpc>
              <a:defRPr/>
            </a:pPr>
            <a:r>
              <a:rPr lang="en-US" altLang="zh-CN" b="1" dirty="0" smtClean="0">
                <a:latin typeface="+mn-ea"/>
              </a:rPr>
              <a:t>	 ●098</a:t>
            </a:r>
            <a:r>
              <a:rPr lang="zh-CN" altLang="en-US" b="1" dirty="0" smtClean="0">
                <a:latin typeface="+mn-ea"/>
              </a:rPr>
              <a:t>快速过户业务（基金，场外）：申请阶段优先处理（与柜台业务同时）</a:t>
            </a:r>
            <a:endParaRPr lang="en-US" altLang="zh-CN" b="1" dirty="0" smtClean="0">
              <a:latin typeface="+mn-ea"/>
            </a:endParaRPr>
          </a:p>
          <a:p>
            <a:pPr marL="2171700" lvl="4" indent="-342900">
              <a:lnSpc>
                <a:spcPct val="150000"/>
              </a:lnSpc>
              <a:defRPr/>
            </a:pPr>
            <a:r>
              <a:rPr lang="en-US" altLang="zh-CN" b="1" dirty="0" smtClean="0">
                <a:latin typeface="+mn-ea"/>
              </a:rPr>
              <a:t>				</a:t>
            </a:r>
            <a:r>
              <a:rPr lang="zh-CN" altLang="en-US" b="1" dirty="0" smtClean="0">
                <a:latin typeface="+mn-ea"/>
              </a:rPr>
              <a:t>（</a:t>
            </a:r>
            <a:r>
              <a:rPr lang="zh-CN" altLang="en-US" sz="1400" b="1" dirty="0" smtClean="0"/>
              <a:t>利添利业务收益处理方式，利添利剩余收益处理）</a:t>
            </a:r>
            <a:endParaRPr lang="en-US" altLang="zh-CN" sz="1400" b="1" dirty="0" smtClean="0"/>
          </a:p>
          <a:p>
            <a:pPr marL="2171700" lvl="4" indent="-342900">
              <a:lnSpc>
                <a:spcPct val="150000"/>
              </a:lnSpc>
              <a:defRPr/>
            </a:pPr>
            <a:endParaRPr lang="en-US" altLang="zh-CN" b="1" dirty="0" smtClean="0">
              <a:latin typeface="+mn-ea"/>
            </a:endParaRPr>
          </a:p>
          <a:p>
            <a:pPr marL="800100" lvl="1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b="1" dirty="0" smtClean="0">
                <a:latin typeface="+mn-ea"/>
              </a:rPr>
              <a:t>（</a:t>
            </a:r>
            <a:r>
              <a:rPr lang="en-US" altLang="zh-CN" b="1" dirty="0" smtClean="0">
                <a:latin typeface="+mn-ea"/>
              </a:rPr>
              <a:t>8</a:t>
            </a:r>
            <a:r>
              <a:rPr lang="zh-CN" altLang="en-US" b="1" dirty="0" smtClean="0">
                <a:latin typeface="+mn-ea"/>
              </a:rPr>
              <a:t>）</a:t>
            </a:r>
            <a:r>
              <a:rPr lang="en-US" altLang="zh-CN" b="1" dirty="0" smtClean="0">
                <a:latin typeface="+mn-ea"/>
              </a:rPr>
              <a:t>T+0</a:t>
            </a:r>
            <a:r>
              <a:rPr lang="zh-CN" altLang="en-US" b="1" dirty="0" smtClean="0">
                <a:latin typeface="+mn-ea"/>
              </a:rPr>
              <a:t>交易：非货币资管产品，</a:t>
            </a:r>
            <a:r>
              <a:rPr lang="en-US" altLang="zh-CN" b="1" dirty="0" smtClean="0">
                <a:latin typeface="+mn-ea"/>
              </a:rPr>
              <a:t>TA</a:t>
            </a:r>
            <a:r>
              <a:rPr lang="zh-CN" altLang="en-US" b="1" dirty="0" smtClean="0">
                <a:latin typeface="+mn-ea"/>
              </a:rPr>
              <a:t>直接过户，不管交收</a:t>
            </a:r>
            <a:endParaRPr lang="en-US" altLang="zh-CN" b="1" dirty="0" smtClean="0">
              <a:latin typeface="+mn-ea"/>
            </a:endParaRPr>
          </a:p>
          <a:p>
            <a:pPr marL="800100" lvl="1" indent="-342900">
              <a:lnSpc>
                <a:spcPct val="150000"/>
              </a:lnSpc>
              <a:defRPr/>
            </a:pPr>
            <a:r>
              <a:rPr lang="en-US" altLang="zh-CN" b="1" dirty="0" smtClean="0">
                <a:latin typeface="+mn-ea"/>
              </a:rPr>
              <a:t>	 ●</a:t>
            </a:r>
            <a:r>
              <a:rPr lang="zh-CN" altLang="en-US" b="1" dirty="0" smtClean="0">
                <a:latin typeface="+mn-ea"/>
              </a:rPr>
              <a:t>券商柜台份额转让（资管计划，场外，</a:t>
            </a:r>
            <a:r>
              <a:rPr lang="en-US" altLang="zh-CN" b="1" dirty="0" smtClean="0">
                <a:latin typeface="+mn-ea"/>
              </a:rPr>
              <a:t>OTC</a:t>
            </a:r>
            <a:r>
              <a:rPr lang="zh-CN" altLang="en-US" b="1" dirty="0" smtClean="0">
                <a:latin typeface="+mn-ea"/>
              </a:rPr>
              <a:t>）：</a:t>
            </a:r>
            <a:r>
              <a:rPr lang="en-US" altLang="zh-CN" b="1" dirty="0" smtClean="0">
                <a:latin typeface="+mn-ea"/>
              </a:rPr>
              <a:t> T</a:t>
            </a:r>
            <a:r>
              <a:rPr lang="zh-CN" altLang="en-US" b="1" dirty="0" smtClean="0">
                <a:latin typeface="+mn-ea"/>
              </a:rPr>
              <a:t>日过户批次</a:t>
            </a:r>
            <a:endParaRPr lang="en-US" altLang="zh-CN" b="1" dirty="0" smtClean="0">
              <a:latin typeface="+mn-ea"/>
            </a:endParaRPr>
          </a:p>
          <a:p>
            <a:pPr marL="800100" lvl="1" indent="-342900">
              <a:lnSpc>
                <a:spcPct val="150000"/>
              </a:lnSpc>
              <a:defRPr/>
            </a:pPr>
            <a:r>
              <a:rPr lang="en-US" altLang="zh-CN" b="1" dirty="0" smtClean="0">
                <a:latin typeface="+mn-ea"/>
              </a:rPr>
              <a:t>	 ●</a:t>
            </a:r>
            <a:r>
              <a:rPr lang="zh-CN" altLang="en-US" b="1" dirty="0" smtClean="0">
                <a:latin typeface="+mn-ea"/>
              </a:rPr>
              <a:t>资管产品场内份额转让（资管计划，深圳场内）：强增强减、转托管</a:t>
            </a:r>
            <a:endParaRPr lang="en-US" altLang="zh-CN" b="1" dirty="0" smtClean="0">
              <a:latin typeface="+mn-ea"/>
            </a:endParaRPr>
          </a:p>
          <a:p>
            <a:pPr marL="800100" lvl="1" indent="-342900">
              <a:lnSpc>
                <a:spcPct val="150000"/>
              </a:lnSpc>
              <a:defRPr/>
            </a:pPr>
            <a:r>
              <a:rPr lang="en-US" altLang="zh-CN" b="1" dirty="0" smtClean="0">
                <a:latin typeface="+mn-ea"/>
              </a:rPr>
              <a:t>			*</a:t>
            </a:r>
            <a:r>
              <a:rPr lang="zh-CN" altLang="en-US" b="1" dirty="0" smtClean="0">
                <a:latin typeface="+mn-ea"/>
              </a:rPr>
              <a:t>只转让不申赎：按深证</a:t>
            </a:r>
            <a:r>
              <a:rPr lang="en-US" altLang="zh-CN" b="1" dirty="0" smtClean="0">
                <a:latin typeface="+mn-ea"/>
              </a:rPr>
              <a:t>LOF</a:t>
            </a:r>
            <a:r>
              <a:rPr lang="zh-CN" altLang="en-US" b="1" dirty="0" smtClean="0">
                <a:latin typeface="+mn-ea"/>
              </a:rPr>
              <a:t>配置</a:t>
            </a:r>
            <a:endParaRPr lang="en-US" altLang="zh-CN" b="1" dirty="0" smtClean="0">
              <a:latin typeface="+mn-ea"/>
            </a:endParaRPr>
          </a:p>
          <a:p>
            <a:pPr marL="800100" lvl="1" indent="-342900">
              <a:lnSpc>
                <a:spcPct val="150000"/>
              </a:lnSpc>
              <a:defRPr/>
            </a:pPr>
            <a:r>
              <a:rPr lang="en-US" altLang="zh-CN" b="1" dirty="0" smtClean="0">
                <a:latin typeface="+mn-ea"/>
              </a:rPr>
              <a:t>			*</a:t>
            </a:r>
            <a:r>
              <a:rPr lang="zh-CN" altLang="en-US" b="1" dirty="0" smtClean="0">
                <a:latin typeface="+mn-ea"/>
              </a:rPr>
              <a:t>又转让又申赎：按深证</a:t>
            </a:r>
            <a:r>
              <a:rPr lang="en-US" altLang="zh-CN" b="1" dirty="0" smtClean="0">
                <a:latin typeface="+mn-ea"/>
              </a:rPr>
              <a:t>LOF</a:t>
            </a:r>
            <a:r>
              <a:rPr lang="zh-CN" altLang="en-US" b="1" dirty="0" smtClean="0">
                <a:latin typeface="+mn-ea"/>
              </a:rPr>
              <a:t>配置转让；开盘后通讯报申赎</a:t>
            </a:r>
            <a:endParaRPr lang="en-US" altLang="zh-CN" b="1" dirty="0" smtClean="0">
              <a:latin typeface="+mn-ea"/>
            </a:endParaRPr>
          </a:p>
          <a:p>
            <a:pPr marL="800100" lvl="1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endParaRPr lang="en-US" altLang="zh-CN" b="1" dirty="0" smtClean="0">
              <a:latin typeface="+mn-ea"/>
            </a:endParaRPr>
          </a:p>
          <a:p>
            <a:pPr marL="800100" lvl="1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b="1" dirty="0" smtClean="0">
                <a:latin typeface="+mn-ea"/>
              </a:rPr>
              <a:t>货币</a:t>
            </a:r>
            <a:r>
              <a:rPr lang="en-US" altLang="zh-CN" b="1" dirty="0" smtClean="0">
                <a:latin typeface="+mn-ea"/>
              </a:rPr>
              <a:t>/</a:t>
            </a:r>
            <a:r>
              <a:rPr lang="zh-CN" altLang="en-US" b="1" dirty="0" smtClean="0">
                <a:latin typeface="+mn-ea"/>
              </a:rPr>
              <a:t>非货币；申赎</a:t>
            </a:r>
            <a:r>
              <a:rPr lang="en-US" altLang="zh-CN" b="1" dirty="0" smtClean="0">
                <a:latin typeface="+mn-ea"/>
              </a:rPr>
              <a:t>/</a:t>
            </a:r>
            <a:r>
              <a:rPr lang="zh-CN" altLang="en-US" b="1" dirty="0" smtClean="0">
                <a:latin typeface="+mn-ea"/>
              </a:rPr>
              <a:t>快取</a:t>
            </a:r>
            <a:r>
              <a:rPr lang="en-US" altLang="zh-CN" b="1" dirty="0" smtClean="0">
                <a:latin typeface="+mn-ea"/>
              </a:rPr>
              <a:t>/</a:t>
            </a:r>
            <a:r>
              <a:rPr lang="zh-CN" altLang="en-US" b="1" dirty="0" smtClean="0">
                <a:latin typeface="+mn-ea"/>
              </a:rPr>
              <a:t>买卖；场外</a:t>
            </a:r>
            <a:r>
              <a:rPr lang="en-US" altLang="zh-CN" b="1" dirty="0" smtClean="0">
                <a:latin typeface="+mn-ea"/>
              </a:rPr>
              <a:t>/</a:t>
            </a:r>
            <a:r>
              <a:rPr lang="zh-CN" altLang="en-US" b="1" dirty="0" smtClean="0">
                <a:latin typeface="+mn-ea"/>
              </a:rPr>
              <a:t>场内；</a:t>
            </a:r>
            <a:r>
              <a:rPr lang="en-US" altLang="zh-CN" b="1" dirty="0" smtClean="0">
                <a:latin typeface="+mn-ea"/>
              </a:rPr>
              <a:t>OTC</a:t>
            </a:r>
            <a:r>
              <a:rPr lang="zh-CN" altLang="en-US" b="1" dirty="0" smtClean="0">
                <a:latin typeface="+mn-ea"/>
              </a:rPr>
              <a:t>资格有无；集合计划</a:t>
            </a:r>
            <a:r>
              <a:rPr lang="en-US" altLang="zh-CN" b="1" dirty="0" smtClean="0">
                <a:latin typeface="+mn-ea"/>
              </a:rPr>
              <a:t>/</a:t>
            </a:r>
            <a:r>
              <a:rPr lang="zh-CN" altLang="en-US" b="1" dirty="0" smtClean="0">
                <a:latin typeface="+mn-ea"/>
              </a:rPr>
              <a:t>基金。</a:t>
            </a:r>
            <a:endParaRPr lang="en-US" altLang="zh-CN" b="1" dirty="0" smtClean="0">
              <a:latin typeface="+mn-ea"/>
            </a:endParaRPr>
          </a:p>
          <a:p>
            <a:pPr marL="800100" lvl="1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b="1" dirty="0" smtClean="0">
                <a:latin typeface="+mn-ea"/>
              </a:rPr>
              <a:t>与净值无关，</a:t>
            </a:r>
            <a:r>
              <a:rPr lang="en-US" altLang="zh-CN" b="1" dirty="0" smtClean="0">
                <a:latin typeface="+mn-ea"/>
              </a:rPr>
              <a:t>TA</a:t>
            </a:r>
            <a:r>
              <a:rPr lang="zh-CN" altLang="en-US" b="1" dirty="0" smtClean="0">
                <a:latin typeface="+mn-ea"/>
              </a:rPr>
              <a:t>直接过户，中国结算总部不管交收</a:t>
            </a:r>
            <a:endParaRPr lang="en-US" altLang="zh-CN" sz="2000" b="1" dirty="0" smtClean="0">
              <a:latin typeface="+mn-ea"/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11"/>
          <p:cNvPicPr>
            <a:picLocks noChangeAspect="1" noChangeArrowheads="1"/>
          </p:cNvPicPr>
          <p:nvPr/>
        </p:nvPicPr>
        <p:blipFill>
          <a:blip r:embed="rId3" cstate="print"/>
          <a:srcRect r="4808" b="77962"/>
          <a:stretch>
            <a:fillRect/>
          </a:stretch>
        </p:blipFill>
        <p:spPr bwMode="auto">
          <a:xfrm>
            <a:off x="414338" y="6569075"/>
            <a:ext cx="872966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Text Box 12"/>
          <p:cNvSpPr txBox="1">
            <a:spLocks noChangeArrowheads="1"/>
          </p:cNvSpPr>
          <p:nvPr/>
        </p:nvSpPr>
        <p:spPr bwMode="auto">
          <a:xfrm>
            <a:off x="6661150" y="6597650"/>
            <a:ext cx="2447925" cy="211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600">
                <a:solidFill>
                  <a:schemeClr val="bg1"/>
                </a:solidFill>
                <a:latin typeface="Humnst777 BT" pitchFamily="2" charset="0"/>
              </a:rPr>
              <a:t>China Securities Depository and Clearing Corporation Limited</a:t>
            </a:r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gray">
          <a:xfrm>
            <a:off x="357158" y="142852"/>
            <a:ext cx="5218958" cy="719735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四、产品存续</a:t>
            </a:r>
            <a:r>
              <a:rPr lang="en-US" altLang="zh-CN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----T+0</a:t>
            </a:r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赎回、交易</a:t>
            </a:r>
            <a:r>
              <a:rPr lang="en-US" altLang="zh-CN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--T</a:t>
            </a:r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日过户</a:t>
            </a:r>
            <a:endParaRPr lang="en-US" altLang="ko-KR" sz="3200" b="1" dirty="0">
              <a:solidFill>
                <a:schemeClr val="bg1">
                  <a:lumMod val="95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7544" y="2132856"/>
            <a:ext cx="8031192" cy="26314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sz="2000" b="1" dirty="0" smtClean="0">
                <a:latin typeface="+mn-ea"/>
              </a:rPr>
              <a:t>现金产品申赎：</a:t>
            </a:r>
            <a:r>
              <a:rPr lang="en-US" altLang="zh-CN" sz="2000" b="1" dirty="0" smtClean="0">
                <a:latin typeface="+mn-ea"/>
              </a:rPr>
              <a:t>022</a:t>
            </a:r>
            <a:r>
              <a:rPr lang="zh-CN" altLang="en-US" sz="2000" b="1" dirty="0" smtClean="0">
                <a:latin typeface="+mn-ea"/>
              </a:rPr>
              <a:t>、</a:t>
            </a:r>
            <a:r>
              <a:rPr lang="en-US" altLang="zh-CN" sz="2000" b="1" dirty="0" smtClean="0">
                <a:latin typeface="+mn-ea"/>
              </a:rPr>
              <a:t>024</a:t>
            </a:r>
            <a:r>
              <a:rPr lang="zh-CN" altLang="en-US" sz="2000" b="1" dirty="0" smtClean="0">
                <a:latin typeface="+mn-ea"/>
              </a:rPr>
              <a:t>；</a:t>
            </a:r>
            <a:r>
              <a:rPr lang="en-US" altLang="zh-CN" sz="2000" b="1" dirty="0" smtClean="0">
                <a:latin typeface="+mn-ea"/>
              </a:rPr>
              <a:t> T</a:t>
            </a:r>
            <a:r>
              <a:rPr lang="zh-CN" altLang="en-US" sz="2000" b="1" dirty="0" smtClean="0">
                <a:latin typeface="+mn-ea"/>
              </a:rPr>
              <a:t>日过户批</a:t>
            </a:r>
            <a:endParaRPr lang="en-US" altLang="zh-CN" sz="2000" b="1" dirty="0" smtClean="0">
              <a:latin typeface="+mn-ea"/>
            </a:endParaRPr>
          </a:p>
          <a:p>
            <a:pPr marL="800100" lvl="1" indent="-342900">
              <a:lnSpc>
                <a:spcPct val="150000"/>
              </a:lnSpc>
              <a:defRPr/>
            </a:pPr>
            <a:r>
              <a:rPr lang="zh-CN" altLang="en-US" b="1" dirty="0" smtClean="0">
                <a:latin typeface="+mn-ea"/>
              </a:rPr>
              <a:t>只能使用上一日净值，违背未知价原则，因此仅限货币类。</a:t>
            </a:r>
            <a:endParaRPr lang="en-US" altLang="zh-CN" b="1" dirty="0" smtClean="0">
              <a:latin typeface="+mn-ea"/>
            </a:endParaRPr>
          </a:p>
          <a:p>
            <a:pPr marL="800100" lvl="1" indent="-342900">
              <a:lnSpc>
                <a:spcPct val="150000"/>
              </a:lnSpc>
              <a:defRPr/>
            </a:pPr>
            <a:r>
              <a:rPr lang="zh-CN" altLang="en-US" b="1" dirty="0" smtClean="0">
                <a:latin typeface="+mn-ea"/>
              </a:rPr>
              <a:t>份额实时计增</a:t>
            </a:r>
            <a:r>
              <a:rPr lang="en-US" altLang="zh-CN" b="1" dirty="0" smtClean="0">
                <a:latin typeface="+mn-ea"/>
              </a:rPr>
              <a:t>/</a:t>
            </a:r>
            <a:r>
              <a:rPr lang="zh-CN" altLang="en-US" b="1" dirty="0" smtClean="0">
                <a:latin typeface="+mn-ea"/>
              </a:rPr>
              <a:t>计减，影响</a:t>
            </a:r>
            <a:r>
              <a:rPr lang="en-US" altLang="zh-CN" b="1" dirty="0" smtClean="0">
                <a:latin typeface="+mn-ea"/>
              </a:rPr>
              <a:t>TA</a:t>
            </a:r>
            <a:r>
              <a:rPr lang="zh-CN" altLang="en-US" b="1" dirty="0" smtClean="0">
                <a:latin typeface="+mn-ea"/>
              </a:rPr>
              <a:t>收益分配。</a:t>
            </a:r>
            <a:endParaRPr lang="en-US" altLang="zh-CN" b="1" dirty="0" smtClean="0">
              <a:latin typeface="+mn-ea"/>
            </a:endParaRPr>
          </a:p>
          <a:p>
            <a:pPr marL="800100" lvl="1" indent="-342900">
              <a:lnSpc>
                <a:spcPct val="150000"/>
              </a:lnSpc>
              <a:defRPr/>
            </a:pPr>
            <a:r>
              <a:rPr lang="zh-CN" altLang="en-US" b="1" dirty="0" smtClean="0">
                <a:latin typeface="+mn-ea"/>
              </a:rPr>
              <a:t>不做资金交收。</a:t>
            </a:r>
            <a:endParaRPr lang="en-US" altLang="zh-CN" b="1" dirty="0" smtClean="0">
              <a:latin typeface="+mn-ea"/>
            </a:endParaRPr>
          </a:p>
          <a:p>
            <a:pPr marL="800100" lvl="1" indent="-342900">
              <a:lnSpc>
                <a:spcPct val="150000"/>
              </a:lnSpc>
              <a:defRPr/>
            </a:pPr>
            <a:r>
              <a:rPr lang="zh-CN" altLang="en-US" b="1" dirty="0" smtClean="0">
                <a:latin typeface="+mn-ea"/>
              </a:rPr>
              <a:t>现金宝申赎：一般走交易申请批次。不建议在</a:t>
            </a:r>
            <a:r>
              <a:rPr lang="en-US" altLang="zh-CN" b="1" dirty="0" smtClean="0">
                <a:latin typeface="+mn-ea"/>
              </a:rPr>
              <a:t>T</a:t>
            </a:r>
            <a:r>
              <a:rPr lang="zh-CN" altLang="en-US" b="1" dirty="0" smtClean="0">
                <a:latin typeface="+mn-ea"/>
              </a:rPr>
              <a:t>日过户批申报，</a:t>
            </a:r>
            <a:r>
              <a:rPr lang="en-US" altLang="zh-CN" b="1" dirty="0" smtClean="0">
                <a:latin typeface="+mn-ea"/>
              </a:rPr>
              <a:t>T</a:t>
            </a:r>
            <a:r>
              <a:rPr lang="zh-CN" altLang="en-US" b="1" dirty="0" smtClean="0">
                <a:latin typeface="+mn-ea"/>
              </a:rPr>
              <a:t>日过户批处理要注意收益计提。</a:t>
            </a:r>
            <a:endParaRPr lang="en-US" altLang="zh-CN" b="1" dirty="0" smtClean="0">
              <a:latin typeface="+mn-ea"/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11"/>
          <p:cNvPicPr>
            <a:picLocks noChangeAspect="1" noChangeArrowheads="1"/>
          </p:cNvPicPr>
          <p:nvPr/>
        </p:nvPicPr>
        <p:blipFill>
          <a:blip r:embed="rId3" cstate="print"/>
          <a:srcRect r="4808" b="77962"/>
          <a:stretch>
            <a:fillRect/>
          </a:stretch>
        </p:blipFill>
        <p:spPr bwMode="auto">
          <a:xfrm>
            <a:off x="414338" y="6569075"/>
            <a:ext cx="872966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Text Box 12"/>
          <p:cNvSpPr txBox="1">
            <a:spLocks noChangeArrowheads="1"/>
          </p:cNvSpPr>
          <p:nvPr/>
        </p:nvSpPr>
        <p:spPr bwMode="auto">
          <a:xfrm>
            <a:off x="6661150" y="6597650"/>
            <a:ext cx="2447925" cy="211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600">
                <a:solidFill>
                  <a:schemeClr val="bg1"/>
                </a:solidFill>
                <a:latin typeface="Humnst777 BT" pitchFamily="2" charset="0"/>
              </a:rPr>
              <a:t>China Securities Depository and Clearing Corporation Limited</a:t>
            </a:r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gray">
          <a:xfrm>
            <a:off x="357158" y="142852"/>
            <a:ext cx="5218958" cy="719735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四、产品存续</a:t>
            </a:r>
            <a:r>
              <a:rPr lang="en-US" altLang="zh-CN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----T+0</a:t>
            </a:r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赎回、交易</a:t>
            </a:r>
            <a:r>
              <a:rPr lang="en-US" altLang="zh-CN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--T</a:t>
            </a:r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日过户</a:t>
            </a:r>
            <a:endParaRPr lang="en-US" altLang="ko-KR" sz="3200" b="1" dirty="0">
              <a:solidFill>
                <a:schemeClr val="bg1">
                  <a:lumMod val="95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7544" y="1384315"/>
            <a:ext cx="8031192" cy="42934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sz="2000" b="1" dirty="0" smtClean="0">
                <a:latin typeface="+mn-ea"/>
              </a:rPr>
              <a:t>券商柜台份额转让（</a:t>
            </a:r>
            <a:r>
              <a:rPr lang="en-US" altLang="zh-CN" sz="2000" b="1" dirty="0" smtClean="0">
                <a:latin typeface="+mn-ea"/>
              </a:rPr>
              <a:t>OTC</a:t>
            </a:r>
            <a:r>
              <a:rPr lang="zh-CN" altLang="en-US" sz="2000" b="1" dirty="0" smtClean="0">
                <a:latin typeface="+mn-ea"/>
              </a:rPr>
              <a:t>）</a:t>
            </a:r>
            <a:r>
              <a:rPr lang="en-US" altLang="zh-CN" sz="2000" b="1" dirty="0" smtClean="0">
                <a:latin typeface="+mn-ea"/>
              </a:rPr>
              <a:t> 033</a:t>
            </a:r>
            <a:r>
              <a:rPr lang="zh-CN" altLang="en-US" sz="2000" b="1" dirty="0" smtClean="0">
                <a:latin typeface="+mn-ea"/>
              </a:rPr>
              <a:t>； </a:t>
            </a:r>
            <a:r>
              <a:rPr lang="en-US" altLang="zh-CN" sz="2000" b="1" dirty="0" smtClean="0">
                <a:latin typeface="+mn-ea"/>
              </a:rPr>
              <a:t>T</a:t>
            </a:r>
            <a:r>
              <a:rPr lang="zh-CN" altLang="en-US" sz="2000" b="1" dirty="0" smtClean="0">
                <a:latin typeface="+mn-ea"/>
              </a:rPr>
              <a:t>日过户批</a:t>
            </a:r>
            <a:endParaRPr lang="en-US" altLang="zh-CN" sz="2000" b="1" dirty="0" smtClean="0">
              <a:latin typeface="+mn-ea"/>
            </a:endParaRPr>
          </a:p>
          <a:p>
            <a:pPr marL="800100" lvl="1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b="1" dirty="0" smtClean="0">
                <a:latin typeface="+mn-ea"/>
              </a:rPr>
              <a:t>取得</a:t>
            </a:r>
            <a:r>
              <a:rPr lang="en-US" altLang="zh-CN" b="1" dirty="0" smtClean="0">
                <a:latin typeface="+mn-ea"/>
              </a:rPr>
              <a:t>OTC</a:t>
            </a:r>
            <a:r>
              <a:rPr lang="zh-CN" altLang="en-US" b="1" dirty="0" smtClean="0">
                <a:latin typeface="+mn-ea"/>
              </a:rPr>
              <a:t>资格：通过证券业协会专业评价</a:t>
            </a:r>
            <a:endParaRPr lang="en-US" altLang="zh-CN" b="1" dirty="0" smtClean="0">
              <a:latin typeface="+mn-ea"/>
            </a:endParaRPr>
          </a:p>
          <a:p>
            <a:pPr marL="800100" lvl="1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b="1" dirty="0" smtClean="0">
                <a:latin typeface="+mn-ea"/>
              </a:rPr>
              <a:t>资管产品投资者间转让，与净值无关</a:t>
            </a:r>
            <a:endParaRPr lang="en-US" altLang="zh-CN" b="1" dirty="0" smtClean="0">
              <a:latin typeface="+mn-ea"/>
            </a:endParaRPr>
          </a:p>
          <a:p>
            <a:pPr marL="800100" lvl="1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en-US" altLang="zh-CN" b="1" dirty="0" smtClean="0">
                <a:latin typeface="+mn-ea"/>
              </a:rPr>
              <a:t>T </a:t>
            </a:r>
            <a:r>
              <a:rPr lang="zh-CN" altLang="en-US" b="1" dirty="0" smtClean="0">
                <a:latin typeface="+mn-ea"/>
              </a:rPr>
              <a:t>日下午</a:t>
            </a:r>
            <a:r>
              <a:rPr lang="en-US" altLang="zh-CN" b="1" dirty="0" smtClean="0">
                <a:latin typeface="+mn-ea"/>
              </a:rPr>
              <a:t>16:00 </a:t>
            </a:r>
            <a:r>
              <a:rPr lang="zh-CN" altLang="en-US" b="1" dirty="0" smtClean="0">
                <a:latin typeface="+mn-ea"/>
              </a:rPr>
              <a:t>券商柜台系统将份额转让数据发中国结算</a:t>
            </a:r>
            <a:r>
              <a:rPr lang="en-US" altLang="zh-CN" b="1" dirty="0" smtClean="0">
                <a:latin typeface="+mn-ea"/>
              </a:rPr>
              <a:t>TA</a:t>
            </a:r>
            <a:r>
              <a:rPr lang="zh-CN" altLang="en-US" b="1" dirty="0" smtClean="0">
                <a:latin typeface="+mn-ea"/>
              </a:rPr>
              <a:t>系统，</a:t>
            </a:r>
            <a:r>
              <a:rPr lang="en-US" altLang="zh-CN" b="1" dirty="0" smtClean="0">
                <a:latin typeface="+mn-ea"/>
              </a:rPr>
              <a:t>TA</a:t>
            </a:r>
            <a:r>
              <a:rPr lang="zh-CN" altLang="en-US" b="1" dirty="0" smtClean="0">
                <a:latin typeface="+mn-ea"/>
              </a:rPr>
              <a:t>系统完成过户处理后将</a:t>
            </a:r>
            <a:r>
              <a:rPr lang="en-US" altLang="zh-CN" b="1" dirty="0" smtClean="0">
                <a:latin typeface="+mn-ea"/>
              </a:rPr>
              <a:t>T</a:t>
            </a:r>
            <a:r>
              <a:rPr lang="zh-CN" altLang="en-US" b="1" dirty="0" smtClean="0">
                <a:latin typeface="+mn-ea"/>
              </a:rPr>
              <a:t>日过户回报发管理人和场外代销，管理人不可干预</a:t>
            </a:r>
            <a:endParaRPr lang="en-US" altLang="zh-CN" b="1" dirty="0" smtClean="0">
              <a:latin typeface="+mn-ea"/>
            </a:endParaRPr>
          </a:p>
          <a:p>
            <a:pPr marL="800100" lvl="1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b="1" dirty="0" smtClean="0">
                <a:latin typeface="+mn-ea"/>
              </a:rPr>
              <a:t>业务开通：</a:t>
            </a:r>
            <a:endParaRPr lang="en-US" altLang="zh-CN" b="1" dirty="0" smtClean="0">
              <a:latin typeface="+mn-ea"/>
            </a:endParaRPr>
          </a:p>
          <a:p>
            <a:pPr marL="800100" lvl="1" indent="-342900">
              <a:lnSpc>
                <a:spcPct val="150000"/>
              </a:lnSpc>
              <a:defRPr/>
            </a:pPr>
            <a:r>
              <a:rPr lang="en-US" altLang="zh-CN" b="1" dirty="0" smtClean="0">
                <a:latin typeface="+mn-ea"/>
              </a:rPr>
              <a:t>			</a:t>
            </a:r>
            <a:r>
              <a:rPr lang="zh-CN" altLang="en-US" b="1" dirty="0" smtClean="0">
                <a:latin typeface="+mn-ea"/>
              </a:rPr>
              <a:t>申请表、承诺书；</a:t>
            </a:r>
          </a:p>
          <a:p>
            <a:pPr marL="800100" lvl="1" indent="-342900">
              <a:lnSpc>
                <a:spcPct val="150000"/>
              </a:lnSpc>
              <a:defRPr/>
            </a:pPr>
            <a:r>
              <a:rPr lang="en-US" altLang="zh-CN" b="1" dirty="0" smtClean="0">
                <a:latin typeface="+mn-ea"/>
              </a:rPr>
              <a:t>			</a:t>
            </a:r>
            <a:r>
              <a:rPr lang="zh-CN" altLang="en-US" b="1" dirty="0" smtClean="0">
                <a:latin typeface="+mn-ea"/>
              </a:rPr>
              <a:t>相关系统测试报告；</a:t>
            </a:r>
            <a:endParaRPr lang="en-US" altLang="zh-CN" b="1" dirty="0" smtClean="0">
              <a:latin typeface="+mn-ea"/>
            </a:endParaRPr>
          </a:p>
          <a:p>
            <a:pPr marL="800100" lvl="1" indent="-342900">
              <a:lnSpc>
                <a:spcPct val="150000"/>
              </a:lnSpc>
              <a:defRPr/>
            </a:pPr>
            <a:r>
              <a:rPr lang="en-US" altLang="zh-CN" b="1" dirty="0" smtClean="0">
                <a:latin typeface="+mn-ea"/>
              </a:rPr>
              <a:t>			</a:t>
            </a:r>
            <a:r>
              <a:rPr lang="zh-CN" altLang="en-US" b="1" dirty="0" smtClean="0">
                <a:latin typeface="+mn-ea"/>
              </a:rPr>
              <a:t>（非首次）新增“</a:t>
            </a:r>
            <a:r>
              <a:rPr lang="en-US" altLang="zh-CN" b="1" dirty="0" smtClean="0">
                <a:latin typeface="+mn-ea"/>
              </a:rPr>
              <a:t>T+0</a:t>
            </a:r>
            <a:r>
              <a:rPr lang="zh-CN" altLang="en-US" b="1" dirty="0" smtClean="0">
                <a:latin typeface="+mn-ea"/>
              </a:rPr>
              <a:t>过户”业务产品及销售机构通知单。</a:t>
            </a:r>
            <a:endParaRPr lang="en-US" altLang="zh-CN" b="1" dirty="0" smtClean="0">
              <a:latin typeface="+mn-ea"/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11"/>
          <p:cNvPicPr>
            <a:picLocks noChangeAspect="1" noChangeArrowheads="1"/>
          </p:cNvPicPr>
          <p:nvPr/>
        </p:nvPicPr>
        <p:blipFill>
          <a:blip r:embed="rId3" cstate="print"/>
          <a:srcRect r="4808" b="77962"/>
          <a:stretch>
            <a:fillRect/>
          </a:stretch>
        </p:blipFill>
        <p:spPr bwMode="auto">
          <a:xfrm>
            <a:off x="414338" y="6569075"/>
            <a:ext cx="872966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Text Box 12"/>
          <p:cNvSpPr txBox="1">
            <a:spLocks noChangeArrowheads="1"/>
          </p:cNvSpPr>
          <p:nvPr/>
        </p:nvSpPr>
        <p:spPr bwMode="auto">
          <a:xfrm>
            <a:off x="6661150" y="6597650"/>
            <a:ext cx="2447925" cy="211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600">
                <a:solidFill>
                  <a:schemeClr val="bg1"/>
                </a:solidFill>
                <a:latin typeface="Humnst777 BT" pitchFamily="2" charset="0"/>
              </a:rPr>
              <a:t>China Securities Depository and Clearing Corporation Limited</a:t>
            </a:r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gray">
          <a:xfrm>
            <a:off x="357158" y="142852"/>
            <a:ext cx="5218958" cy="719735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四、产品存续</a:t>
            </a:r>
            <a:r>
              <a:rPr lang="en-US" altLang="zh-CN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----T+0</a:t>
            </a:r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赎回、交易</a:t>
            </a:r>
            <a:r>
              <a:rPr lang="en-US" altLang="zh-CN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--T</a:t>
            </a:r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日过户</a:t>
            </a:r>
            <a:endParaRPr lang="en-US" altLang="ko-KR" sz="3200" b="1" dirty="0">
              <a:solidFill>
                <a:schemeClr val="bg1">
                  <a:lumMod val="95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7544" y="1439773"/>
            <a:ext cx="8031192" cy="42934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sz="2000" b="1" dirty="0" smtClean="0">
                <a:latin typeface="+mn-ea"/>
              </a:rPr>
              <a:t>现金产品</a:t>
            </a:r>
            <a:r>
              <a:rPr lang="en-US" altLang="zh-CN" sz="2000" b="1" dirty="0" smtClean="0">
                <a:latin typeface="+mn-ea"/>
              </a:rPr>
              <a:t>T+0</a:t>
            </a:r>
            <a:r>
              <a:rPr lang="zh-CN" altLang="en-US" sz="2000" b="1" dirty="0" smtClean="0">
                <a:latin typeface="+mn-ea"/>
              </a:rPr>
              <a:t>资金可取：</a:t>
            </a:r>
            <a:r>
              <a:rPr lang="en-US" altLang="zh-CN" sz="2000" b="1" dirty="0" smtClean="0">
                <a:latin typeface="+mn-ea"/>
              </a:rPr>
              <a:t>033</a:t>
            </a:r>
            <a:r>
              <a:rPr lang="zh-CN" altLang="en-US" sz="2000" b="1" dirty="0" smtClean="0">
                <a:latin typeface="+mn-ea"/>
              </a:rPr>
              <a:t>； </a:t>
            </a:r>
            <a:r>
              <a:rPr lang="en-US" altLang="zh-CN" sz="2000" b="1" dirty="0" smtClean="0">
                <a:latin typeface="+mn-ea"/>
              </a:rPr>
              <a:t>T</a:t>
            </a:r>
            <a:r>
              <a:rPr lang="zh-CN" altLang="en-US" sz="2000" b="1" dirty="0" smtClean="0">
                <a:latin typeface="+mn-ea"/>
              </a:rPr>
              <a:t>日过户批</a:t>
            </a:r>
            <a:endParaRPr lang="en-US" altLang="zh-CN" sz="2000" b="1" dirty="0" smtClean="0">
              <a:latin typeface="+mn-ea"/>
            </a:endParaRPr>
          </a:p>
          <a:p>
            <a:pPr marL="800100" lvl="1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b="1" dirty="0" smtClean="0">
                <a:latin typeface="+mn-ea"/>
              </a:rPr>
              <a:t>总公司登记模式，货币类产品取现（垫资），当日收益归垫资户</a:t>
            </a:r>
            <a:endParaRPr lang="en-US" altLang="zh-CN" b="1" dirty="0" smtClean="0">
              <a:latin typeface="+mn-ea"/>
            </a:endParaRPr>
          </a:p>
          <a:p>
            <a:pPr marL="800100" lvl="1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b="1" dirty="0" smtClean="0">
                <a:latin typeface="+mn-ea"/>
              </a:rPr>
              <a:t>深交所场内报单（去除</a:t>
            </a:r>
            <a:r>
              <a:rPr lang="en-US" altLang="zh-CN" b="1" dirty="0" smtClean="0">
                <a:latin typeface="+mn-ea"/>
              </a:rPr>
              <a:t>98/99</a:t>
            </a:r>
            <a:r>
              <a:rPr lang="zh-CN" altLang="en-US" b="1" dirty="0" smtClean="0">
                <a:latin typeface="+mn-ea"/>
              </a:rPr>
              <a:t>的十位账户申报），交易所实时确认（收单）回报券商与深圳分公司，券商垫资</a:t>
            </a:r>
            <a:endParaRPr lang="en-US" altLang="zh-CN" b="1" dirty="0" smtClean="0">
              <a:latin typeface="+mn-ea"/>
            </a:endParaRPr>
          </a:p>
          <a:p>
            <a:pPr marL="800100" lvl="1" indent="-342900">
              <a:lnSpc>
                <a:spcPct val="150000"/>
              </a:lnSpc>
              <a:defRPr/>
            </a:pPr>
            <a:r>
              <a:rPr lang="en-US" altLang="zh-CN" b="1" dirty="0" smtClean="0">
                <a:latin typeface="+mn-ea"/>
              </a:rPr>
              <a:t>	T</a:t>
            </a:r>
            <a:r>
              <a:rPr lang="zh-CN" altLang="en-US" b="1" dirty="0" smtClean="0">
                <a:latin typeface="+mn-ea"/>
              </a:rPr>
              <a:t>日下午</a:t>
            </a:r>
            <a:r>
              <a:rPr lang="en-US" altLang="zh-CN" b="1" dirty="0" smtClean="0">
                <a:latin typeface="+mn-ea"/>
              </a:rPr>
              <a:t>16:00 </a:t>
            </a:r>
            <a:r>
              <a:rPr lang="zh-CN" altLang="en-US" b="1" dirty="0" smtClean="0">
                <a:latin typeface="+mn-ea"/>
              </a:rPr>
              <a:t>深圳分公司汇总转让数据发中国结算</a:t>
            </a:r>
            <a:r>
              <a:rPr lang="en-US" altLang="zh-CN" b="1" dirty="0" smtClean="0">
                <a:latin typeface="+mn-ea"/>
              </a:rPr>
              <a:t>TA</a:t>
            </a:r>
            <a:r>
              <a:rPr lang="zh-CN" altLang="en-US" b="1" dirty="0" smtClean="0">
                <a:latin typeface="+mn-ea"/>
              </a:rPr>
              <a:t>系统，</a:t>
            </a:r>
            <a:r>
              <a:rPr lang="en-US" altLang="zh-CN" b="1" dirty="0" smtClean="0">
                <a:latin typeface="+mn-ea"/>
              </a:rPr>
              <a:t>TA</a:t>
            </a:r>
            <a:r>
              <a:rPr lang="zh-CN" altLang="en-US" b="1" dirty="0" smtClean="0">
                <a:latin typeface="+mn-ea"/>
              </a:rPr>
              <a:t>系统完成过户处理后将</a:t>
            </a:r>
            <a:r>
              <a:rPr lang="en-US" altLang="zh-CN" b="1" dirty="0" smtClean="0">
                <a:latin typeface="+mn-ea"/>
              </a:rPr>
              <a:t>T</a:t>
            </a:r>
            <a:r>
              <a:rPr lang="zh-CN" altLang="en-US" b="1" dirty="0" smtClean="0">
                <a:latin typeface="+mn-ea"/>
              </a:rPr>
              <a:t>日过户回报发管理人和场外代销，管理人不可干预</a:t>
            </a:r>
            <a:endParaRPr lang="en-US" altLang="zh-CN" b="1" dirty="0" smtClean="0">
              <a:latin typeface="+mn-ea"/>
            </a:endParaRPr>
          </a:p>
          <a:p>
            <a:pPr marL="800100" lvl="1" indent="-342900">
              <a:lnSpc>
                <a:spcPct val="150000"/>
              </a:lnSpc>
              <a:defRPr/>
            </a:pPr>
            <a:r>
              <a:rPr lang="en-US" altLang="zh-CN" b="1" dirty="0" smtClean="0">
                <a:latin typeface="+mn-ea"/>
              </a:rPr>
              <a:t>	</a:t>
            </a:r>
            <a:r>
              <a:rPr lang="zh-CN" altLang="en-US" b="1" dirty="0" smtClean="0">
                <a:latin typeface="+mn-ea"/>
              </a:rPr>
              <a:t>代销退出（赎回）受让份额，收回垫付资金</a:t>
            </a:r>
            <a:endParaRPr lang="en-US" altLang="zh-CN" b="1" dirty="0" smtClean="0">
              <a:latin typeface="+mn-ea"/>
            </a:endParaRPr>
          </a:p>
          <a:p>
            <a:pPr marL="800100" lvl="1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en-US" altLang="zh-CN" b="1" dirty="0" smtClean="0">
                <a:latin typeface="+mn-ea"/>
              </a:rPr>
              <a:t>T</a:t>
            </a:r>
            <a:r>
              <a:rPr lang="zh-CN" altLang="en-US" b="1" dirty="0" smtClean="0">
                <a:latin typeface="+mn-ea"/>
              </a:rPr>
              <a:t>日过户集中账户维护：对深交所</a:t>
            </a:r>
            <a:r>
              <a:rPr lang="en-US" altLang="zh-CN" b="1" dirty="0" smtClean="0">
                <a:latin typeface="+mn-ea"/>
              </a:rPr>
              <a:t>T</a:t>
            </a:r>
            <a:r>
              <a:rPr lang="zh-CN" altLang="en-US" b="1" dirty="0" smtClean="0">
                <a:latin typeface="+mn-ea"/>
              </a:rPr>
              <a:t>日过户有效，过户不计明细</a:t>
            </a:r>
            <a:endParaRPr lang="en-US" altLang="zh-CN" b="1" dirty="0" smtClean="0">
              <a:latin typeface="+mn-ea"/>
            </a:endParaRPr>
          </a:p>
          <a:p>
            <a:pPr marL="800100" lvl="1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b="1" dirty="0" smtClean="0">
                <a:latin typeface="+mn-ea"/>
              </a:rPr>
              <a:t>申报交易账号：未申报交易账号可能过户失败，支持多交易账号的券商开展现金产品</a:t>
            </a:r>
            <a:r>
              <a:rPr lang="en-US" altLang="zh-CN" b="1" dirty="0" smtClean="0">
                <a:latin typeface="+mn-ea"/>
              </a:rPr>
              <a:t>T+0</a:t>
            </a:r>
            <a:r>
              <a:rPr lang="zh-CN" altLang="en-US" b="1" dirty="0" smtClean="0">
                <a:latin typeface="+mn-ea"/>
              </a:rPr>
              <a:t>资金可取业务报单应申报交易账号</a:t>
            </a:r>
            <a:endParaRPr lang="en-US" altLang="zh-CN" b="1" dirty="0" smtClean="0">
              <a:latin typeface="+mn-ea"/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11"/>
          <p:cNvPicPr>
            <a:picLocks noChangeAspect="1" noChangeArrowheads="1"/>
          </p:cNvPicPr>
          <p:nvPr/>
        </p:nvPicPr>
        <p:blipFill>
          <a:blip r:embed="rId3" cstate="print"/>
          <a:srcRect r="4808" b="77962"/>
          <a:stretch>
            <a:fillRect/>
          </a:stretch>
        </p:blipFill>
        <p:spPr bwMode="auto">
          <a:xfrm>
            <a:off x="414338" y="6569075"/>
            <a:ext cx="872966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Text Box 12"/>
          <p:cNvSpPr txBox="1">
            <a:spLocks noChangeArrowheads="1"/>
          </p:cNvSpPr>
          <p:nvPr/>
        </p:nvSpPr>
        <p:spPr bwMode="auto">
          <a:xfrm>
            <a:off x="6661150" y="6597650"/>
            <a:ext cx="2447925" cy="211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600">
                <a:solidFill>
                  <a:schemeClr val="bg1"/>
                </a:solidFill>
                <a:latin typeface="Humnst777 BT" pitchFamily="2" charset="0"/>
              </a:rPr>
              <a:t>China Securities Depository and Clearing Corporation Limited</a:t>
            </a:r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gray">
          <a:xfrm>
            <a:off x="357158" y="142852"/>
            <a:ext cx="5218958" cy="719735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四、产品存续</a:t>
            </a:r>
            <a:r>
              <a:rPr lang="en-US" altLang="zh-CN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----T+0</a:t>
            </a:r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赎回、交易</a:t>
            </a:r>
            <a:r>
              <a:rPr lang="en-US" altLang="zh-CN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深交所</a:t>
            </a:r>
            <a:endParaRPr lang="en-US" altLang="ko-KR" sz="3200" b="1" dirty="0">
              <a:solidFill>
                <a:schemeClr val="bg1">
                  <a:lumMod val="95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7544" y="1439773"/>
            <a:ext cx="8031192" cy="38779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sz="2000" b="1" dirty="0" smtClean="0">
                <a:latin typeface="+mn-ea"/>
              </a:rPr>
              <a:t>现金产品</a:t>
            </a:r>
            <a:r>
              <a:rPr lang="en-US" altLang="zh-CN" sz="2000" b="1" dirty="0" smtClean="0">
                <a:latin typeface="+mn-ea"/>
              </a:rPr>
              <a:t>T+0</a:t>
            </a:r>
            <a:r>
              <a:rPr lang="zh-CN" altLang="en-US" sz="2000" b="1" dirty="0" smtClean="0">
                <a:latin typeface="+mn-ea"/>
              </a:rPr>
              <a:t>资金可取</a:t>
            </a:r>
            <a:r>
              <a:rPr lang="en-US" altLang="zh-CN" sz="2000" b="1" dirty="0" smtClean="0">
                <a:latin typeface="+mn-ea"/>
              </a:rPr>
              <a:t>----</a:t>
            </a:r>
            <a:r>
              <a:rPr lang="zh-CN" altLang="en-US" sz="2000" b="1" dirty="0" smtClean="0">
                <a:latin typeface="+mn-ea"/>
              </a:rPr>
              <a:t>业务开通</a:t>
            </a:r>
            <a:endParaRPr lang="en-US" altLang="zh-CN" sz="2000" b="1" dirty="0" smtClean="0">
              <a:latin typeface="+mn-ea"/>
            </a:endParaRPr>
          </a:p>
          <a:p>
            <a:pPr marL="800100" lvl="1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b="1" dirty="0" smtClean="0">
                <a:latin typeface="+mn-ea"/>
              </a:rPr>
              <a:t>管理人申请办理深圳场内现金产品</a:t>
            </a:r>
            <a:r>
              <a:rPr lang="en-US" altLang="zh-CN" b="1" dirty="0" smtClean="0">
                <a:latin typeface="+mn-ea"/>
              </a:rPr>
              <a:t>T+0</a:t>
            </a:r>
            <a:r>
              <a:rPr lang="zh-CN" altLang="en-US" b="1" dirty="0" smtClean="0">
                <a:latin typeface="+mn-ea"/>
              </a:rPr>
              <a:t>资金可取业务，在向投保公司报备账户、完成深交所系统测试并取得场内代码后，需于业务开展前两个工作日前向我司提交如下材料：</a:t>
            </a:r>
          </a:p>
          <a:p>
            <a:pPr marL="800100" lvl="1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b="1" dirty="0" smtClean="0">
                <a:latin typeface="+mn-ea"/>
              </a:rPr>
              <a:t>（</a:t>
            </a:r>
            <a:r>
              <a:rPr lang="en-US" altLang="zh-CN" b="1" dirty="0" smtClean="0">
                <a:latin typeface="+mn-ea"/>
              </a:rPr>
              <a:t>1</a:t>
            </a:r>
            <a:r>
              <a:rPr lang="zh-CN" altLang="en-US" b="1" dirty="0" smtClean="0">
                <a:latin typeface="+mn-ea"/>
              </a:rPr>
              <a:t>）</a:t>
            </a:r>
            <a:r>
              <a:rPr lang="en-US" altLang="zh-CN" b="1" dirty="0" smtClean="0">
                <a:latin typeface="+mn-ea"/>
              </a:rPr>
              <a:t>《</a:t>
            </a:r>
            <a:r>
              <a:rPr lang="zh-CN" altLang="en-US" b="1" dirty="0" smtClean="0">
                <a:latin typeface="+mn-ea"/>
              </a:rPr>
              <a:t>关于</a:t>
            </a:r>
            <a:r>
              <a:rPr lang="en-US" altLang="zh-CN" b="1" dirty="0" smtClean="0">
                <a:latin typeface="+mn-ea"/>
              </a:rPr>
              <a:t>XX</a:t>
            </a:r>
            <a:r>
              <a:rPr lang="zh-CN" altLang="en-US" b="1" dirty="0" smtClean="0">
                <a:latin typeface="+mn-ea"/>
              </a:rPr>
              <a:t>产品开展现金产品</a:t>
            </a:r>
            <a:r>
              <a:rPr lang="en-US" altLang="zh-CN" b="1" dirty="0" smtClean="0">
                <a:latin typeface="+mn-ea"/>
              </a:rPr>
              <a:t>T+0</a:t>
            </a:r>
            <a:r>
              <a:rPr lang="zh-CN" altLang="en-US" b="1" dirty="0" smtClean="0">
                <a:latin typeface="+mn-ea"/>
              </a:rPr>
              <a:t>资金可取业务的申请</a:t>
            </a:r>
            <a:r>
              <a:rPr lang="en-US" altLang="zh-CN" b="1" dirty="0" smtClean="0">
                <a:latin typeface="+mn-ea"/>
              </a:rPr>
              <a:t>》</a:t>
            </a:r>
            <a:r>
              <a:rPr lang="zh-CN" altLang="en-US" b="1" dirty="0" smtClean="0">
                <a:latin typeface="+mn-ea"/>
              </a:rPr>
              <a:t>；</a:t>
            </a:r>
          </a:p>
          <a:p>
            <a:pPr marL="800100" lvl="1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b="1" dirty="0" smtClean="0">
                <a:latin typeface="+mn-ea"/>
              </a:rPr>
              <a:t>（</a:t>
            </a:r>
            <a:r>
              <a:rPr lang="en-US" altLang="zh-CN" b="1" dirty="0" smtClean="0">
                <a:latin typeface="+mn-ea"/>
              </a:rPr>
              <a:t>2</a:t>
            </a:r>
            <a:r>
              <a:rPr lang="zh-CN" altLang="en-US" b="1" dirty="0" smtClean="0">
                <a:latin typeface="+mn-ea"/>
              </a:rPr>
              <a:t>）深交所发管理人的</a:t>
            </a:r>
            <a:r>
              <a:rPr lang="en-US" altLang="zh-CN" b="1" dirty="0" smtClean="0">
                <a:latin typeface="+mn-ea"/>
              </a:rPr>
              <a:t>《</a:t>
            </a:r>
            <a:r>
              <a:rPr lang="zh-CN" altLang="en-US" b="1" dirty="0" smtClean="0">
                <a:latin typeface="+mn-ea"/>
              </a:rPr>
              <a:t>关于同意</a:t>
            </a:r>
            <a:r>
              <a:rPr lang="en-US" altLang="zh-CN" b="1" dirty="0" smtClean="0">
                <a:latin typeface="+mn-ea"/>
              </a:rPr>
              <a:t>XX</a:t>
            </a:r>
            <a:r>
              <a:rPr lang="zh-CN" altLang="en-US" b="1" dirty="0" smtClean="0">
                <a:latin typeface="+mn-ea"/>
              </a:rPr>
              <a:t>产品份额转让的通知</a:t>
            </a:r>
            <a:r>
              <a:rPr lang="en-US" altLang="zh-CN" b="1" dirty="0" smtClean="0">
                <a:latin typeface="+mn-ea"/>
              </a:rPr>
              <a:t>》</a:t>
            </a:r>
            <a:r>
              <a:rPr lang="zh-CN" altLang="en-US" b="1" dirty="0" smtClean="0">
                <a:latin typeface="+mn-ea"/>
              </a:rPr>
              <a:t>；</a:t>
            </a:r>
          </a:p>
          <a:p>
            <a:pPr marL="800100" lvl="1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b="1" dirty="0" smtClean="0">
                <a:latin typeface="+mn-ea"/>
              </a:rPr>
              <a:t>（</a:t>
            </a:r>
            <a:r>
              <a:rPr lang="en-US" altLang="zh-CN" b="1" dirty="0" smtClean="0">
                <a:latin typeface="+mn-ea"/>
              </a:rPr>
              <a:t>3</a:t>
            </a:r>
            <a:r>
              <a:rPr lang="zh-CN" altLang="en-US" b="1" dirty="0" smtClean="0">
                <a:latin typeface="+mn-ea"/>
              </a:rPr>
              <a:t>）管理人发投保公司的</a:t>
            </a:r>
            <a:r>
              <a:rPr lang="en-US" altLang="zh-CN" b="1" dirty="0" smtClean="0">
                <a:latin typeface="+mn-ea"/>
              </a:rPr>
              <a:t>《</a:t>
            </a:r>
            <a:r>
              <a:rPr lang="zh-CN" altLang="en-US" b="1" dirty="0" smtClean="0">
                <a:latin typeface="+mn-ea"/>
              </a:rPr>
              <a:t>关于</a:t>
            </a:r>
            <a:r>
              <a:rPr lang="en-US" altLang="zh-CN" b="1" dirty="0" smtClean="0">
                <a:latin typeface="+mn-ea"/>
              </a:rPr>
              <a:t>XX</a:t>
            </a:r>
            <a:r>
              <a:rPr lang="zh-CN" altLang="en-US" b="1" dirty="0" smtClean="0">
                <a:latin typeface="+mn-ea"/>
              </a:rPr>
              <a:t>产品快速取现业务自有资金账户信息报送的说明函</a:t>
            </a:r>
            <a:r>
              <a:rPr lang="en-US" altLang="zh-CN" b="1" dirty="0" smtClean="0">
                <a:latin typeface="+mn-ea"/>
              </a:rPr>
              <a:t>》</a:t>
            </a:r>
            <a:r>
              <a:rPr lang="zh-CN" altLang="en-US" b="1" dirty="0" smtClean="0">
                <a:latin typeface="+mn-ea"/>
              </a:rPr>
              <a:t>。</a:t>
            </a:r>
          </a:p>
          <a:p>
            <a:pPr marL="800100" lvl="1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endParaRPr lang="en-US" altLang="zh-CN" b="1" dirty="0" smtClean="0">
              <a:latin typeface="+mn-ea"/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11"/>
          <p:cNvPicPr>
            <a:picLocks noChangeAspect="1" noChangeArrowheads="1"/>
          </p:cNvPicPr>
          <p:nvPr/>
        </p:nvPicPr>
        <p:blipFill>
          <a:blip r:embed="rId3" cstate="print"/>
          <a:srcRect r="4808" b="77962"/>
          <a:stretch>
            <a:fillRect/>
          </a:stretch>
        </p:blipFill>
        <p:spPr bwMode="auto">
          <a:xfrm>
            <a:off x="414338" y="6569075"/>
            <a:ext cx="872966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Text Box 12"/>
          <p:cNvSpPr txBox="1">
            <a:spLocks noChangeArrowheads="1"/>
          </p:cNvSpPr>
          <p:nvPr/>
        </p:nvSpPr>
        <p:spPr bwMode="auto">
          <a:xfrm>
            <a:off x="6661150" y="6597650"/>
            <a:ext cx="2447925" cy="211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600">
                <a:solidFill>
                  <a:schemeClr val="bg1"/>
                </a:solidFill>
                <a:latin typeface="Humnst777 BT" pitchFamily="2" charset="0"/>
              </a:rPr>
              <a:t>China Securities Depository and Clearing Corporation Limited</a:t>
            </a:r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gray">
          <a:xfrm>
            <a:off x="357158" y="142852"/>
            <a:ext cx="5218958" cy="719735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四、产品存续</a:t>
            </a:r>
            <a:r>
              <a:rPr lang="en-US" altLang="zh-CN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----T+0</a:t>
            </a:r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赎回、交易</a:t>
            </a:r>
            <a:r>
              <a:rPr lang="en-US" altLang="zh-CN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深交所</a:t>
            </a:r>
            <a:endParaRPr lang="en-US" altLang="ko-KR" sz="3200" b="1" dirty="0">
              <a:solidFill>
                <a:schemeClr val="bg1">
                  <a:lumMod val="95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79512" y="1552431"/>
            <a:ext cx="8280920" cy="41088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sz="2400" b="1" dirty="0" smtClean="0">
                <a:latin typeface="+mn-ea"/>
              </a:rPr>
              <a:t>资管产品场内份额转让</a:t>
            </a:r>
            <a:endParaRPr lang="en-US" altLang="zh-CN" sz="2400" b="1" dirty="0" smtClean="0">
              <a:latin typeface="+mn-ea"/>
            </a:endParaRPr>
          </a:p>
          <a:p>
            <a:pPr marL="800100" lvl="1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b="1" dirty="0" smtClean="0">
                <a:latin typeface="+mn-ea"/>
              </a:rPr>
              <a:t>分公司登记模式，资管产品份额转让，大宗平台</a:t>
            </a:r>
            <a:endParaRPr lang="en-US" altLang="zh-CN" b="1" dirty="0" smtClean="0">
              <a:latin typeface="+mn-ea"/>
            </a:endParaRPr>
          </a:p>
          <a:p>
            <a:pPr marL="800100" lvl="1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b="1" dirty="0" smtClean="0">
                <a:latin typeface="+mn-ea"/>
              </a:rPr>
              <a:t>深证</a:t>
            </a:r>
            <a:r>
              <a:rPr lang="en-US" altLang="zh-CN" b="1" dirty="0" smtClean="0">
                <a:latin typeface="+mn-ea"/>
              </a:rPr>
              <a:t>LOF</a:t>
            </a:r>
            <a:r>
              <a:rPr lang="zh-CN" altLang="en-US" b="1" dirty="0" smtClean="0">
                <a:latin typeface="+mn-ea"/>
              </a:rPr>
              <a:t>模式，深交所分配代码，强增强减、转托管</a:t>
            </a:r>
            <a:endParaRPr lang="en-US" altLang="zh-CN" b="1" dirty="0" smtClean="0">
              <a:latin typeface="+mn-ea"/>
            </a:endParaRPr>
          </a:p>
          <a:p>
            <a:pPr marL="800100" lvl="1" indent="-342900">
              <a:lnSpc>
                <a:spcPct val="150000"/>
              </a:lnSpc>
              <a:defRPr/>
            </a:pPr>
            <a:r>
              <a:rPr lang="en-US" altLang="zh-CN" b="1" dirty="0" smtClean="0">
                <a:latin typeface="+mn-ea"/>
              </a:rPr>
              <a:t>	*</a:t>
            </a:r>
            <a:r>
              <a:rPr lang="zh-CN" altLang="en-US" b="1" dirty="0" smtClean="0">
                <a:latin typeface="+mn-ea"/>
              </a:rPr>
              <a:t>只转让不申赎：按深证</a:t>
            </a:r>
            <a:r>
              <a:rPr lang="en-US" altLang="zh-CN" b="1" dirty="0" smtClean="0">
                <a:latin typeface="+mn-ea"/>
              </a:rPr>
              <a:t>LOF</a:t>
            </a:r>
            <a:r>
              <a:rPr lang="zh-CN" altLang="en-US" b="1" dirty="0" smtClean="0">
                <a:latin typeface="+mn-ea"/>
              </a:rPr>
              <a:t>配置</a:t>
            </a:r>
            <a:endParaRPr lang="en-US" altLang="zh-CN" b="1" dirty="0" smtClean="0">
              <a:latin typeface="+mn-ea"/>
            </a:endParaRPr>
          </a:p>
          <a:p>
            <a:pPr marL="800100" lvl="1" indent="-342900">
              <a:lnSpc>
                <a:spcPct val="150000"/>
              </a:lnSpc>
              <a:defRPr/>
            </a:pPr>
            <a:r>
              <a:rPr lang="en-US" altLang="zh-CN" b="1" dirty="0" smtClean="0">
                <a:latin typeface="+mn-ea"/>
              </a:rPr>
              <a:t>	*</a:t>
            </a:r>
            <a:r>
              <a:rPr lang="zh-CN" altLang="en-US" b="1" dirty="0" smtClean="0">
                <a:latin typeface="+mn-ea"/>
              </a:rPr>
              <a:t>又转让又申赎：按深证</a:t>
            </a:r>
            <a:r>
              <a:rPr lang="en-US" altLang="zh-CN" b="1" dirty="0" smtClean="0">
                <a:latin typeface="+mn-ea"/>
              </a:rPr>
              <a:t>LOF</a:t>
            </a:r>
            <a:r>
              <a:rPr lang="zh-CN" altLang="en-US" b="1" dirty="0" smtClean="0">
                <a:latin typeface="+mn-ea"/>
              </a:rPr>
              <a:t>配置转让；开盘后通讯报申赎</a:t>
            </a:r>
            <a:endParaRPr lang="en-US" altLang="zh-CN" b="1" dirty="0" smtClean="0">
              <a:latin typeface="+mn-ea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endParaRPr lang="en-US" altLang="zh-CN" b="1" dirty="0" smtClean="0">
              <a:latin typeface="+mn-ea"/>
            </a:endParaRPr>
          </a:p>
          <a:p>
            <a:pPr marL="800100" lvl="1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b="1" dirty="0" smtClean="0">
                <a:latin typeface="+mn-ea"/>
              </a:rPr>
              <a:t>转让效率较低</a:t>
            </a:r>
            <a:endParaRPr lang="en-US" altLang="zh-CN" b="1" dirty="0" smtClean="0">
              <a:latin typeface="+mn-ea"/>
            </a:endParaRPr>
          </a:p>
          <a:p>
            <a:pPr marL="800100" lvl="1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b="1" dirty="0" smtClean="0">
                <a:latin typeface="+mn-ea"/>
              </a:rPr>
              <a:t>未来模式变化可能</a:t>
            </a:r>
            <a:endParaRPr lang="en-US" altLang="zh-CN" b="1" dirty="0" smtClean="0">
              <a:latin typeface="+mn-ea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endParaRPr lang="en-US" altLang="zh-CN" sz="2400" b="1" dirty="0" smtClean="0">
              <a:latin typeface="+mn-ea"/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607889"/>
            <a:ext cx="9012404" cy="36933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zh-CN" sz="2400" b="1" dirty="0" smtClean="0"/>
              <a:t>分级基金</a:t>
            </a:r>
            <a:r>
              <a:rPr lang="zh-CN" altLang="en-US" sz="2400" b="1" dirty="0" smtClean="0"/>
              <a:t>：</a:t>
            </a:r>
            <a:endParaRPr lang="en-US" altLang="zh-CN" sz="2400" b="1" dirty="0" smtClean="0"/>
          </a:p>
          <a:p>
            <a:pPr marL="800100" lvl="1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b="1" dirty="0" smtClean="0">
                <a:latin typeface="+mn-ea"/>
              </a:rPr>
              <a:t>冻结受理日折算业务发生情况</a:t>
            </a:r>
            <a:endParaRPr lang="en-US" altLang="zh-CN" b="1" dirty="0" smtClean="0">
              <a:latin typeface="+mn-ea"/>
            </a:endParaRPr>
          </a:p>
          <a:p>
            <a:pPr marL="800100" lvl="1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b="1" dirty="0" smtClean="0">
                <a:latin typeface="+mn-ea"/>
              </a:rPr>
              <a:t>冻结期间上折下折处理</a:t>
            </a:r>
            <a:endParaRPr lang="en-US" altLang="zh-CN" b="1" dirty="0" smtClean="0">
              <a:latin typeface="+mn-ea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endParaRPr lang="en-US" altLang="zh-CN" sz="2400" b="1" dirty="0" smtClean="0">
              <a:latin typeface="+mn-ea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sz="2400" b="1" dirty="0" smtClean="0">
                <a:latin typeface="+mn-ea"/>
              </a:rPr>
              <a:t>现金宝产品和其他涉及</a:t>
            </a:r>
            <a:r>
              <a:rPr lang="en-US" altLang="zh-CN" sz="2400" b="1" dirty="0" smtClean="0">
                <a:latin typeface="+mn-ea"/>
              </a:rPr>
              <a:t>T</a:t>
            </a:r>
            <a:r>
              <a:rPr lang="zh-CN" altLang="en-US" sz="2400" b="1" dirty="0" smtClean="0">
                <a:latin typeface="+mn-ea"/>
              </a:rPr>
              <a:t>日业务的产品协助执法：</a:t>
            </a:r>
            <a:endParaRPr lang="en-US" altLang="zh-CN" sz="2400" b="1" dirty="0" smtClean="0">
              <a:latin typeface="+mn-ea"/>
            </a:endParaRPr>
          </a:p>
          <a:p>
            <a:pPr marL="800100" lvl="1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b="1" dirty="0" smtClean="0">
                <a:latin typeface="+mn-ea"/>
              </a:rPr>
              <a:t>销售机构应当能够日间实时完成投资者头寸前端控制，保障司法冻结</a:t>
            </a:r>
            <a:r>
              <a:rPr lang="en-US" altLang="zh-CN" b="1" dirty="0" smtClean="0">
                <a:latin typeface="+mn-ea"/>
              </a:rPr>
              <a:t>/</a:t>
            </a:r>
            <a:r>
              <a:rPr lang="zh-CN" altLang="en-US" b="1" dirty="0" smtClean="0">
                <a:latin typeface="+mn-ea"/>
              </a:rPr>
              <a:t>扣划成功</a:t>
            </a:r>
            <a:endParaRPr lang="en-US" altLang="zh-CN" b="1" dirty="0" smtClean="0">
              <a:latin typeface="+mn-ea"/>
            </a:endParaRPr>
          </a:p>
          <a:p>
            <a:pPr marL="800100" lvl="1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b="1" dirty="0" smtClean="0">
                <a:latin typeface="+mn-ea"/>
              </a:rPr>
              <a:t>管理人</a:t>
            </a:r>
            <a:r>
              <a:rPr lang="en-US" altLang="zh-CN" b="1" dirty="0" smtClean="0">
                <a:latin typeface="+mn-ea"/>
              </a:rPr>
              <a:t>/</a:t>
            </a:r>
            <a:r>
              <a:rPr lang="zh-CN" altLang="en-US" b="1" dirty="0" smtClean="0">
                <a:latin typeface="+mn-ea"/>
              </a:rPr>
              <a:t>销售机构出具</a:t>
            </a:r>
            <a:r>
              <a:rPr lang="zh-CN" altLang="zh-CN" b="1" dirty="0" smtClean="0">
                <a:latin typeface="+mn-ea"/>
              </a:rPr>
              <a:t>《关于投资者可冻结</a:t>
            </a:r>
            <a:r>
              <a:rPr lang="en-US" altLang="zh-CN" b="1" dirty="0" smtClean="0">
                <a:latin typeface="+mn-ea"/>
              </a:rPr>
              <a:t>/</a:t>
            </a:r>
            <a:r>
              <a:rPr lang="zh-CN" altLang="zh-CN" b="1" dirty="0" smtClean="0">
                <a:latin typeface="+mn-ea"/>
              </a:rPr>
              <a:t>扣划份额余额的说明》</a:t>
            </a:r>
            <a:endParaRPr lang="en-US" altLang="zh-CN" b="1" dirty="0" smtClean="0">
              <a:latin typeface="+mn-ea"/>
            </a:endParaRPr>
          </a:p>
          <a:p>
            <a:endParaRPr lang="zh-CN" altLang="en-US" dirty="0"/>
          </a:p>
        </p:txBody>
      </p:sp>
      <p:pic>
        <p:nvPicPr>
          <p:cNvPr id="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1"/>
          <p:cNvPicPr>
            <a:picLocks noChangeAspect="1" noChangeArrowheads="1"/>
          </p:cNvPicPr>
          <p:nvPr/>
        </p:nvPicPr>
        <p:blipFill>
          <a:blip r:embed="rId2" cstate="print"/>
          <a:srcRect r="4808" b="77962"/>
          <a:stretch>
            <a:fillRect/>
          </a:stretch>
        </p:blipFill>
        <p:spPr bwMode="auto">
          <a:xfrm>
            <a:off x="414338" y="6569075"/>
            <a:ext cx="872966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12"/>
          <p:cNvSpPr txBox="1">
            <a:spLocks noChangeArrowheads="1"/>
          </p:cNvSpPr>
          <p:nvPr/>
        </p:nvSpPr>
        <p:spPr bwMode="auto">
          <a:xfrm>
            <a:off x="6661150" y="6597650"/>
            <a:ext cx="2447925" cy="211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600">
                <a:solidFill>
                  <a:schemeClr val="bg1"/>
                </a:solidFill>
                <a:latin typeface="Humnst777 BT" pitchFamily="2" charset="0"/>
              </a:rPr>
              <a:t>China Securities Depository and Clearing Corporation Limited</a:t>
            </a:r>
          </a:p>
        </p:txBody>
      </p:sp>
      <p:sp>
        <p:nvSpPr>
          <p:cNvPr id="6" name="Rectangle 8"/>
          <p:cNvSpPr>
            <a:spLocks noChangeArrowheads="1"/>
          </p:cNvSpPr>
          <p:nvPr/>
        </p:nvSpPr>
        <p:spPr bwMode="gray">
          <a:xfrm>
            <a:off x="357158" y="142852"/>
            <a:ext cx="5218958" cy="719735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四、产品存续</a:t>
            </a:r>
            <a:r>
              <a:rPr lang="en-US" altLang="zh-CN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----</a:t>
            </a:r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特殊产品的协助执法</a:t>
            </a:r>
            <a:endParaRPr lang="en-US" altLang="ko-KR" sz="3200" b="1" dirty="0">
              <a:solidFill>
                <a:schemeClr val="bg1">
                  <a:lumMod val="95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11"/>
          <p:cNvPicPr>
            <a:picLocks noChangeAspect="1" noChangeArrowheads="1"/>
          </p:cNvPicPr>
          <p:nvPr/>
        </p:nvPicPr>
        <p:blipFill>
          <a:blip r:embed="rId3" cstate="print"/>
          <a:srcRect r="4808" b="77962"/>
          <a:stretch>
            <a:fillRect/>
          </a:stretch>
        </p:blipFill>
        <p:spPr bwMode="auto">
          <a:xfrm>
            <a:off x="414338" y="6569075"/>
            <a:ext cx="872966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Text Box 12"/>
          <p:cNvSpPr txBox="1">
            <a:spLocks noChangeArrowheads="1"/>
          </p:cNvSpPr>
          <p:nvPr/>
        </p:nvSpPr>
        <p:spPr bwMode="auto">
          <a:xfrm>
            <a:off x="6661150" y="6597650"/>
            <a:ext cx="2447925" cy="211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600">
                <a:solidFill>
                  <a:schemeClr val="bg1"/>
                </a:solidFill>
                <a:latin typeface="Humnst777 BT" pitchFamily="2" charset="0"/>
              </a:rPr>
              <a:t>China Securities Depository and Clearing Corporation Limited</a:t>
            </a:r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gray">
          <a:xfrm>
            <a:off x="357158" y="142852"/>
            <a:ext cx="5218958" cy="719735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四、产品存续</a:t>
            </a:r>
            <a:r>
              <a:rPr lang="en-US" altLang="zh-CN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----</a:t>
            </a:r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主要业务</a:t>
            </a:r>
            <a:endParaRPr lang="en-US" altLang="ko-KR" sz="3200" b="1" dirty="0">
              <a:solidFill>
                <a:schemeClr val="bg1">
                  <a:lumMod val="95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989942"/>
            <a:ext cx="9144000" cy="55861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en-US" altLang="zh-CN" sz="2000" b="1" dirty="0" smtClean="0">
                <a:latin typeface="+mn-ea"/>
              </a:rPr>
              <a:t>2</a:t>
            </a:r>
            <a:r>
              <a:rPr lang="zh-CN" altLang="en-US" sz="2000" b="1" dirty="0" smtClean="0">
                <a:latin typeface="+mn-ea"/>
              </a:rPr>
              <a:t>、转托管</a:t>
            </a:r>
            <a:endParaRPr lang="en-US" altLang="zh-CN" sz="2000" b="1" dirty="0" smtClean="0">
              <a:latin typeface="+mn-ea"/>
            </a:endParaRPr>
          </a:p>
          <a:p>
            <a:pPr marL="342900" indent="-342900">
              <a:lnSpc>
                <a:spcPct val="150000"/>
              </a:lnSpc>
              <a:defRPr/>
            </a:pPr>
            <a:r>
              <a:rPr lang="en-US" altLang="zh-CN" b="1" dirty="0" smtClean="0">
                <a:latin typeface="+mn-ea"/>
              </a:rPr>
              <a:t>		</a:t>
            </a:r>
            <a:r>
              <a:rPr lang="zh-CN" altLang="en-US" b="1" dirty="0" smtClean="0">
                <a:latin typeface="+mn-ea"/>
              </a:rPr>
              <a:t>现在</a:t>
            </a:r>
            <a:r>
              <a:rPr lang="en-US" altLang="zh-CN" b="1" dirty="0" smtClean="0">
                <a:latin typeface="+mn-ea"/>
              </a:rPr>
              <a:t>TA</a:t>
            </a:r>
            <a:r>
              <a:rPr lang="zh-CN" altLang="en-US" b="1" dirty="0" smtClean="0">
                <a:latin typeface="+mn-ea"/>
              </a:rPr>
              <a:t>所有管理人都“不支持两步式”，所有代销都“一步式”</a:t>
            </a:r>
            <a:endParaRPr lang="en-US" altLang="zh-CN" b="1" dirty="0" smtClean="0">
              <a:latin typeface="+mn-ea"/>
            </a:endParaRPr>
          </a:p>
          <a:p>
            <a:endParaRPr lang="en-US" altLang="zh-CN" b="1" dirty="0" smtClean="0">
              <a:latin typeface="+mn-ea"/>
            </a:endParaRPr>
          </a:p>
          <a:p>
            <a:r>
              <a:rPr lang="en-US" altLang="zh-CN" b="1" dirty="0" smtClean="0">
                <a:latin typeface="+mn-ea"/>
              </a:rPr>
              <a:t>	</a:t>
            </a:r>
            <a:r>
              <a:rPr lang="zh-CN" altLang="en-US" b="1" dirty="0" smtClean="0">
                <a:latin typeface="+mn-ea"/>
              </a:rPr>
              <a:t>场内转托管至场外：</a:t>
            </a:r>
            <a:endParaRPr lang="en-US" altLang="zh-CN" b="1" dirty="0" smtClean="0">
              <a:latin typeface="+mn-ea"/>
            </a:endParaRPr>
          </a:p>
          <a:p>
            <a:pPr>
              <a:buFontTx/>
              <a:buNone/>
            </a:pPr>
            <a:r>
              <a:rPr lang="en-US" altLang="zh-CN" b="1" dirty="0" smtClean="0">
                <a:latin typeface="+mn-ea"/>
              </a:rPr>
              <a:t>		</a:t>
            </a:r>
            <a:r>
              <a:rPr lang="zh-CN" altLang="en-US" b="1" dirty="0" smtClean="0">
                <a:latin typeface="+mn-ea"/>
              </a:rPr>
              <a:t>场外席位报“</a:t>
            </a:r>
            <a:r>
              <a:rPr lang="en-US" altLang="zh-CN" b="1" dirty="0" smtClean="0">
                <a:latin typeface="+mn-ea"/>
              </a:rPr>
              <a:t>680+</a:t>
            </a:r>
            <a:r>
              <a:rPr lang="zh-CN" altLang="en-US" b="1" dirty="0" smtClean="0">
                <a:latin typeface="+mn-ea"/>
              </a:rPr>
              <a:t>销售机构代码”（其中</a:t>
            </a:r>
            <a:r>
              <a:rPr lang="en-US" altLang="zh-CN" b="1" dirty="0" smtClean="0">
                <a:latin typeface="+mn-ea"/>
              </a:rPr>
              <a:t>600219</a:t>
            </a:r>
            <a:r>
              <a:rPr lang="zh-CN" altLang="en-US" b="1" dirty="0" smtClean="0">
                <a:latin typeface="+mn-ea"/>
              </a:rPr>
              <a:t>；</a:t>
            </a:r>
            <a:r>
              <a:rPr lang="en-US" altLang="zh-CN" b="1" dirty="0" smtClean="0">
                <a:latin typeface="+mn-ea"/>
              </a:rPr>
              <a:t>601000</a:t>
            </a:r>
            <a:r>
              <a:rPr lang="zh-CN" altLang="en-US" b="1" dirty="0" smtClean="0">
                <a:latin typeface="+mn-ea"/>
              </a:rPr>
              <a:t>；</a:t>
            </a:r>
            <a:r>
              <a:rPr lang="en-US" altLang="zh-CN" b="1" dirty="0" smtClean="0">
                <a:latin typeface="+mn-ea"/>
              </a:rPr>
              <a:t>602000</a:t>
            </a:r>
            <a:r>
              <a:rPr lang="zh-CN" altLang="en-US" b="1" dirty="0" smtClean="0">
                <a:latin typeface="+mn-ea"/>
              </a:rPr>
              <a:t>；</a:t>
            </a:r>
            <a:r>
              <a:rPr lang="en-US" altLang="zh-CN" b="1" dirty="0" smtClean="0">
                <a:latin typeface="+mn-ea"/>
              </a:rPr>
              <a:t>			603000</a:t>
            </a:r>
            <a:r>
              <a:rPr lang="zh-CN" altLang="en-US" b="1" dirty="0" smtClean="0">
                <a:latin typeface="+mn-ea"/>
              </a:rPr>
              <a:t>；</a:t>
            </a:r>
            <a:r>
              <a:rPr lang="en-US" altLang="zh-CN" b="1" dirty="0" smtClean="0">
                <a:latin typeface="+mn-ea"/>
              </a:rPr>
              <a:t>604000</a:t>
            </a:r>
            <a:r>
              <a:rPr lang="zh-CN" altLang="en-US" b="1" dirty="0" smtClean="0">
                <a:latin typeface="+mn-ea"/>
              </a:rPr>
              <a:t>；</a:t>
            </a:r>
            <a:r>
              <a:rPr lang="en-US" altLang="zh-CN" b="1" dirty="0" smtClean="0">
                <a:latin typeface="+mn-ea"/>
              </a:rPr>
              <a:t>607000</a:t>
            </a:r>
            <a:r>
              <a:rPr lang="zh-CN" altLang="en-US" b="1" dirty="0" smtClean="0">
                <a:latin typeface="+mn-ea"/>
              </a:rPr>
              <a:t>；</a:t>
            </a:r>
            <a:r>
              <a:rPr lang="en-US" altLang="zh-CN" b="1" dirty="0" smtClean="0">
                <a:latin typeface="+mn-ea"/>
              </a:rPr>
              <a:t>608000</a:t>
            </a:r>
            <a:r>
              <a:rPr lang="zh-CN" altLang="en-US" b="1" dirty="0" smtClean="0">
                <a:latin typeface="+mn-ea"/>
              </a:rPr>
              <a:t>除外）</a:t>
            </a:r>
            <a:endParaRPr lang="en-US" altLang="zh-CN" b="1" dirty="0" smtClean="0">
              <a:latin typeface="+mn-ea"/>
            </a:endParaRPr>
          </a:p>
          <a:p>
            <a:pPr>
              <a:buFont typeface="Wingdings" pitchFamily="2" charset="2"/>
              <a:buChar char="Ø"/>
            </a:pPr>
            <a:endParaRPr lang="en-US" altLang="zh-CN" b="1" dirty="0" smtClean="0">
              <a:latin typeface="+mn-ea"/>
            </a:endParaRPr>
          </a:p>
          <a:p>
            <a:r>
              <a:rPr lang="en-US" altLang="zh-CN" b="1" dirty="0" smtClean="0">
                <a:latin typeface="+mn-ea"/>
              </a:rPr>
              <a:t>	</a:t>
            </a:r>
            <a:r>
              <a:rPr lang="zh-CN" altLang="en-US" b="1" dirty="0" smtClean="0">
                <a:latin typeface="+mn-ea"/>
              </a:rPr>
              <a:t>场外转托管至场内：</a:t>
            </a:r>
            <a:endParaRPr lang="en-US" altLang="zh-CN" b="1" dirty="0" smtClean="0">
              <a:latin typeface="+mn-ea"/>
            </a:endParaRPr>
          </a:p>
          <a:p>
            <a:pPr>
              <a:buFontTx/>
              <a:buNone/>
            </a:pPr>
            <a:r>
              <a:rPr lang="en-US" altLang="zh-CN" b="1" dirty="0" smtClean="0">
                <a:latin typeface="+mn-ea"/>
              </a:rPr>
              <a:t>		</a:t>
            </a:r>
            <a:r>
              <a:rPr lang="zh-CN" altLang="en-US" b="1" dirty="0" smtClean="0">
                <a:latin typeface="+mn-ea"/>
              </a:rPr>
              <a:t>场内席位需填写正确</a:t>
            </a:r>
            <a:endParaRPr lang="en-US" altLang="zh-CN" b="1" dirty="0" smtClean="0">
              <a:latin typeface="+mn-ea"/>
            </a:endParaRPr>
          </a:p>
          <a:p>
            <a:pPr>
              <a:buFontTx/>
              <a:buNone/>
            </a:pPr>
            <a:r>
              <a:rPr lang="en-US" altLang="zh-CN" b="1" dirty="0" smtClean="0">
                <a:latin typeface="+mn-ea"/>
              </a:rPr>
              <a:t>		</a:t>
            </a:r>
            <a:r>
              <a:rPr lang="zh-CN" altLang="en-US" b="1" dirty="0" smtClean="0">
                <a:latin typeface="+mn-ea"/>
              </a:rPr>
              <a:t>申请份额为整数（上证通货币除外）</a:t>
            </a:r>
            <a:endParaRPr lang="en-US" altLang="zh-CN" b="1" dirty="0" smtClean="0">
              <a:latin typeface="+mn-ea"/>
            </a:endParaRPr>
          </a:p>
          <a:p>
            <a:pPr>
              <a:buFontTx/>
              <a:buNone/>
            </a:pPr>
            <a:r>
              <a:rPr lang="en-US" altLang="zh-CN" b="1" dirty="0" smtClean="0">
                <a:latin typeface="+mn-ea"/>
              </a:rPr>
              <a:t>		</a:t>
            </a:r>
            <a:r>
              <a:rPr lang="zh-CN" altLang="en-US" b="1" dirty="0" smtClean="0">
                <a:latin typeface="+mn-ea"/>
              </a:rPr>
              <a:t>场外后收费份额不可转至深圳场内</a:t>
            </a:r>
            <a:endParaRPr lang="en-US" altLang="zh-CN" b="1" dirty="0" smtClean="0">
              <a:latin typeface="+mn-ea"/>
            </a:endParaRPr>
          </a:p>
          <a:p>
            <a:pPr marL="342900" indent="-342900">
              <a:lnSpc>
                <a:spcPct val="150000"/>
              </a:lnSpc>
              <a:defRPr/>
            </a:pPr>
            <a:endParaRPr lang="en-US" altLang="zh-CN" b="1" dirty="0" smtClean="0">
              <a:latin typeface="+mn-ea"/>
            </a:endParaRPr>
          </a:p>
          <a:p>
            <a:r>
              <a:rPr lang="en-US" altLang="zh-CN" b="1" dirty="0" smtClean="0">
                <a:latin typeface="+mn-ea"/>
              </a:rPr>
              <a:t>	</a:t>
            </a:r>
            <a:r>
              <a:rPr lang="zh-CN" altLang="en-US" b="1" dirty="0" smtClean="0">
                <a:latin typeface="+mn-ea"/>
              </a:rPr>
              <a:t>跨系统转托管业务开通状态：           对比申赎状态控制</a:t>
            </a:r>
          </a:p>
          <a:p>
            <a:pPr>
              <a:buFontTx/>
              <a:buNone/>
            </a:pPr>
            <a:r>
              <a:rPr lang="en-US" altLang="zh-CN" b="1" dirty="0" smtClean="0">
                <a:latin typeface="+mn-ea"/>
              </a:rPr>
              <a:t>		</a:t>
            </a:r>
            <a:r>
              <a:rPr lang="zh-CN" altLang="en-US" b="1" dirty="0" smtClean="0">
                <a:latin typeface="+mn-ea"/>
              </a:rPr>
              <a:t>深证</a:t>
            </a:r>
            <a:r>
              <a:rPr lang="en-US" altLang="zh-CN" b="1" dirty="0" smtClean="0">
                <a:latin typeface="+mn-ea"/>
              </a:rPr>
              <a:t>LOF</a:t>
            </a:r>
            <a:r>
              <a:rPr lang="zh-CN" altLang="en-US" b="1" dirty="0" smtClean="0">
                <a:latin typeface="+mn-ea"/>
              </a:rPr>
              <a:t>：深圳分公司、总部</a:t>
            </a:r>
            <a:endParaRPr lang="en-US" altLang="zh-CN" b="1" dirty="0" smtClean="0">
              <a:latin typeface="+mn-ea"/>
            </a:endParaRPr>
          </a:p>
          <a:p>
            <a:pPr>
              <a:buFontTx/>
              <a:buNone/>
            </a:pPr>
            <a:r>
              <a:rPr lang="en-US" altLang="zh-CN" b="1" dirty="0" smtClean="0">
                <a:latin typeface="+mn-ea"/>
              </a:rPr>
              <a:t>		</a:t>
            </a:r>
            <a:r>
              <a:rPr lang="zh-CN" altLang="en-US" b="1" dirty="0" smtClean="0">
                <a:latin typeface="+mn-ea"/>
              </a:rPr>
              <a:t>上证</a:t>
            </a:r>
            <a:r>
              <a:rPr lang="en-US" altLang="zh-CN" b="1" dirty="0" smtClean="0">
                <a:latin typeface="+mn-ea"/>
              </a:rPr>
              <a:t>LOF</a:t>
            </a:r>
            <a:r>
              <a:rPr lang="zh-CN" altLang="en-US" b="1" dirty="0" smtClean="0">
                <a:latin typeface="+mn-ea"/>
              </a:rPr>
              <a:t>：上交所、总部</a:t>
            </a:r>
          </a:p>
          <a:p>
            <a:pPr marL="342900" indent="-342900">
              <a:lnSpc>
                <a:spcPct val="150000"/>
              </a:lnSpc>
              <a:defRPr/>
            </a:pPr>
            <a:r>
              <a:rPr lang="en-US" altLang="zh-CN" b="1" dirty="0" smtClean="0">
                <a:latin typeface="+mn-ea"/>
              </a:rPr>
              <a:t>			</a:t>
            </a:r>
            <a:r>
              <a:rPr lang="zh-CN" altLang="en-US" b="1" dirty="0" smtClean="0">
                <a:latin typeface="+mn-ea"/>
              </a:rPr>
              <a:t>上证通：总部</a:t>
            </a:r>
            <a:endParaRPr lang="en-US" altLang="zh-CN" b="1" dirty="0" smtClean="0">
              <a:latin typeface="+mn-ea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en-US" altLang="zh-CN" sz="2000" b="1" dirty="0" smtClean="0">
                <a:latin typeface="+mn-ea"/>
              </a:rPr>
              <a:t>3</a:t>
            </a:r>
            <a:r>
              <a:rPr lang="zh-CN" altLang="en-US" sz="2000" b="1" dirty="0" smtClean="0">
                <a:latin typeface="+mn-ea"/>
              </a:rPr>
              <a:t>、增代销；费率</a:t>
            </a:r>
            <a:endParaRPr lang="en-US" altLang="zh-CN" sz="2000" b="1" dirty="0" smtClean="0">
              <a:latin typeface="+mn-ea"/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11"/>
          <p:cNvPicPr>
            <a:picLocks noChangeAspect="1" noChangeArrowheads="1"/>
          </p:cNvPicPr>
          <p:nvPr/>
        </p:nvPicPr>
        <p:blipFill>
          <a:blip r:embed="rId4" cstate="print"/>
          <a:srcRect r="4808" b="77962"/>
          <a:stretch>
            <a:fillRect/>
          </a:stretch>
        </p:blipFill>
        <p:spPr bwMode="auto">
          <a:xfrm>
            <a:off x="414338" y="6569075"/>
            <a:ext cx="872966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Text Box 12"/>
          <p:cNvSpPr txBox="1">
            <a:spLocks noChangeArrowheads="1"/>
          </p:cNvSpPr>
          <p:nvPr/>
        </p:nvSpPr>
        <p:spPr bwMode="auto">
          <a:xfrm>
            <a:off x="6661150" y="6597650"/>
            <a:ext cx="2447925" cy="211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600">
                <a:solidFill>
                  <a:schemeClr val="bg1"/>
                </a:solidFill>
                <a:latin typeface="Humnst777 BT" pitchFamily="2" charset="0"/>
              </a:rPr>
              <a:t>China Securities Depository and Clearing Corporation Limited</a:t>
            </a:r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gray">
          <a:xfrm>
            <a:off x="357158" y="142852"/>
            <a:ext cx="5218958" cy="719735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一、中国结算</a:t>
            </a:r>
            <a:r>
              <a:rPr lang="en-US" altLang="zh-CN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TA</a:t>
            </a:r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业务概述</a:t>
            </a:r>
            <a:endParaRPr lang="en-US" altLang="ko-KR" sz="3200" b="1" dirty="0">
              <a:solidFill>
                <a:schemeClr val="bg1">
                  <a:lumMod val="95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14803500"/>
              </p:ext>
            </p:extLst>
          </p:nvPr>
        </p:nvGraphicFramePr>
        <p:xfrm>
          <a:off x="179512" y="1700808"/>
          <a:ext cx="3387309" cy="3147839"/>
        </p:xfrm>
        <a:graphic>
          <a:graphicData uri="http://schemas.openxmlformats.org/drawingml/2006/table">
            <a:tbl>
              <a:tblPr firstRow="1" bandRow="1">
                <a:tableStyleId>{EB344D84-9AFB-497E-A393-DC336BA19D2E}</a:tableStyleId>
              </a:tblPr>
              <a:tblGrid>
                <a:gridCol w="1053829"/>
                <a:gridCol w="1224578"/>
                <a:gridCol w="130346"/>
                <a:gridCol w="978556"/>
              </a:tblGrid>
              <a:tr h="288665">
                <a:tc rowSpan="4"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管理人数量</a:t>
                      </a:r>
                      <a:endParaRPr lang="en-US" altLang="zh-CN" sz="1100" b="1" dirty="0" smtClean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r>
                        <a:rPr lang="en-US" altLang="zh-CN" sz="1100" b="1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170</a:t>
                      </a:r>
                      <a:r>
                        <a:rPr lang="zh-CN" altLang="en-US" sz="1100" b="1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家</a:t>
                      </a:r>
                      <a:endParaRPr lang="zh-CN" altLang="en-US" sz="11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1128" marR="61128" marT="32815" marB="32815" anchor="ctr"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zh-CN" altLang="en-US" sz="1100" b="1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基金管理人</a:t>
                      </a:r>
                      <a:endParaRPr lang="zh-CN" altLang="en-US" sz="11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1128" marR="61128" marT="32815" marB="32815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algn="r"/>
                      <a:endParaRPr lang="zh-CN" altLang="en-US" sz="1400" b="0" dirty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58476" marR="58476" marT="31391" marB="31391" anchor="ctr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500" b="1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74</a:t>
                      </a:r>
                      <a:endParaRPr lang="zh-CN" altLang="en-US" sz="15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1128" marR="61128" marT="32815" marB="32815" anchor="ctr">
                    <a:lnT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0673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zh-CN" altLang="en-US" sz="1100" b="1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证券公司管理人</a:t>
                      </a:r>
                      <a:endParaRPr lang="zh-CN" altLang="en-US" sz="11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1128" marR="61128" marT="32815" marB="32815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pPr algn="r"/>
                      <a:endParaRPr lang="zh-CN" altLang="en-US" sz="1400" b="1" dirty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58476" marR="58476" marT="31391" marB="31391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500" b="1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90</a:t>
                      </a:r>
                      <a:endParaRPr lang="zh-CN" altLang="en-US" sz="15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1128" marR="61128" marT="32815" marB="32815" anchor="ctr"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0673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zh-CN" altLang="en-US" sz="1100" b="1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银行管理人</a:t>
                      </a:r>
                      <a:endParaRPr lang="zh-CN" altLang="en-US" sz="11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1128" marR="61128" marT="32815" marB="32815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algn="r"/>
                      <a:endParaRPr lang="zh-CN" altLang="en-US" sz="1400" b="1" dirty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58476" marR="58476" marT="31391" marB="31391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500" b="1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1</a:t>
                      </a:r>
                      <a:endParaRPr lang="zh-CN" altLang="en-US" sz="15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1128" marR="61128" marT="32815" marB="32815" anchor="ctr"/>
                </a:tc>
              </a:tr>
              <a:tr h="306733">
                <a:tc vMerge="1">
                  <a:txBody>
                    <a:bodyPr/>
                    <a:lstStyle/>
                    <a:p>
                      <a:endParaRPr lang="zh-CN" altLang="en-US" sz="1500" dirty="0"/>
                    </a:p>
                  </a:txBody>
                  <a:tcPr marL="80510" marR="80510" marT="43219" marB="43219" anchor="ctr"/>
                </a:tc>
                <a:tc gridSpan="2">
                  <a:txBody>
                    <a:bodyPr/>
                    <a:lstStyle/>
                    <a:p>
                      <a:pPr algn="l"/>
                      <a:r>
                        <a:rPr lang="zh-CN" altLang="en-US" sz="1100" b="1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境外管理人</a:t>
                      </a:r>
                      <a:endParaRPr lang="zh-CN" altLang="en-US" sz="11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1128" marR="61128" marT="32815" marB="32815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r"/>
                      <a:endParaRPr lang="zh-CN" altLang="en-US" sz="1400" b="1" dirty="0">
                        <a:solidFill>
                          <a:schemeClr val="tx1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58476" marR="58476" marT="31391" marB="31391" anchor="ctr"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altLang="zh-CN" sz="1500" b="1" dirty="0" smtClean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5</a:t>
                      </a:r>
                      <a:endParaRPr lang="zh-CN" altLang="en-US" sz="1500" b="1" dirty="0">
                        <a:solidFill>
                          <a:schemeClr val="tx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1128" marR="61128" marT="32815" marB="32815" anchor="ctr"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6733"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销售机构数量</a:t>
                      </a:r>
                      <a:endParaRPr lang="zh-CN" altLang="en-US" sz="1100" b="1" dirty="0">
                        <a:solidFill>
                          <a:schemeClr val="bg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1128" marR="61128" marT="32815" marB="32815" anchor="ctr"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r"/>
                      <a:r>
                        <a:rPr lang="en-US" altLang="zh-CN" sz="15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350</a:t>
                      </a:r>
                      <a:endParaRPr lang="zh-CN" altLang="en-US" sz="1500" b="1" dirty="0">
                        <a:solidFill>
                          <a:schemeClr val="bg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1128" marR="61128" marT="32815" marB="32815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16114"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注册账户数量（亿户）</a:t>
                      </a:r>
                      <a:endParaRPr lang="zh-CN" altLang="en-US" sz="1100" b="1" dirty="0">
                        <a:solidFill>
                          <a:schemeClr val="bg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1128" marR="61128" marT="32815" marB="32815" anchor="ctr"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r"/>
                      <a:r>
                        <a:rPr lang="en-US" altLang="zh-CN" sz="15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1.1</a:t>
                      </a:r>
                      <a:endParaRPr lang="en-US" altLang="zh-CN" sz="1500" b="1" dirty="0" smtClean="0">
                        <a:solidFill>
                          <a:schemeClr val="bg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1128" marR="61128" marT="32815" marB="32815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766599"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产品类型</a:t>
                      </a:r>
                      <a:endParaRPr lang="zh-CN" altLang="en-US" sz="1100" b="1" dirty="0">
                        <a:solidFill>
                          <a:schemeClr val="bg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1128" marR="61128" marT="32815" marB="32815" anchor="ctr"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l"/>
                      <a:r>
                        <a:rPr lang="zh-CN" altLang="en-US" sz="11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部分场外公募基金、券商资产管理计划，全部证券公司现金宝产品、上证基金通、上证</a:t>
                      </a:r>
                      <a:r>
                        <a:rPr lang="en-US" altLang="zh-CN" sz="11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LOF</a:t>
                      </a:r>
                      <a:r>
                        <a:rPr lang="zh-CN" altLang="en-US" sz="11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、深证</a:t>
                      </a:r>
                      <a:r>
                        <a:rPr lang="en-US" altLang="zh-CN" sz="11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LOF</a:t>
                      </a:r>
                      <a:r>
                        <a:rPr lang="zh-CN" altLang="en-US" sz="11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、跨市场</a:t>
                      </a:r>
                      <a:r>
                        <a:rPr lang="en-US" altLang="zh-CN" sz="11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ETF</a:t>
                      </a:r>
                      <a:r>
                        <a:rPr lang="zh-CN" altLang="en-US" sz="11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等，全部香港互认基金和部分内地互认基金</a:t>
                      </a:r>
                      <a:endParaRPr lang="en-US" altLang="zh-CN" sz="1100" b="1" dirty="0" smtClean="0">
                        <a:solidFill>
                          <a:schemeClr val="bg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1128" marR="61128" marT="32815" marB="32815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06733">
                <a:tc>
                  <a:txBody>
                    <a:bodyPr/>
                    <a:lstStyle/>
                    <a:p>
                      <a:r>
                        <a:rPr lang="zh-CN" altLang="en-US" sz="11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产品总规模</a:t>
                      </a:r>
                      <a:endParaRPr lang="zh-CN" altLang="en-US" sz="1100" b="1" dirty="0">
                        <a:solidFill>
                          <a:schemeClr val="bg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1128" marR="61128" marT="32815" marB="32815" anchor="ctr">
                    <a:lnR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11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总份额（亿份）</a:t>
                      </a:r>
                      <a:endParaRPr lang="zh-CN" altLang="en-US" sz="1100" b="1" dirty="0">
                        <a:solidFill>
                          <a:schemeClr val="bg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1128" marR="61128" marT="32815" marB="32815" anchor="ctr">
                    <a:lnL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gridSpan="2">
                  <a:txBody>
                    <a:bodyPr/>
                    <a:lstStyle/>
                    <a:p>
                      <a:pPr algn="r"/>
                      <a:r>
                        <a:rPr lang="en-US" altLang="zh-CN" sz="1500" b="1" dirty="0" smtClean="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 20000</a:t>
                      </a:r>
                      <a:endParaRPr lang="zh-CN" altLang="en-US" sz="1500" b="1" dirty="0">
                        <a:solidFill>
                          <a:schemeClr val="bg1"/>
                        </a:solidFill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61128" marR="61128" marT="32815" marB="32815" anchor="ctr">
                    <a:lnT w="12700" cap="flat" cmpd="sng" algn="ctr">
                      <a:solidFill>
                        <a:srgbClr val="C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3779912" y="1484784"/>
          <a:ext cx="5244076" cy="4032448"/>
        </p:xfrm>
        <a:graphic>
          <a:graphicData uri="http://schemas.openxmlformats.org/presentationml/2006/ole">
            <p:oleObj spid="_x0000_s23554" r:id="rId5" imgW="5466502" imgH="4721826" progId="">
              <p:embed/>
            </p:oleObj>
          </a:graphicData>
        </a:graphic>
      </p:graphicFrame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11"/>
          <p:cNvPicPr>
            <a:picLocks noChangeAspect="1" noChangeArrowheads="1"/>
          </p:cNvPicPr>
          <p:nvPr/>
        </p:nvPicPr>
        <p:blipFill>
          <a:blip r:embed="rId3" cstate="print"/>
          <a:srcRect r="4808" b="77962"/>
          <a:stretch>
            <a:fillRect/>
          </a:stretch>
        </p:blipFill>
        <p:spPr bwMode="auto">
          <a:xfrm>
            <a:off x="414338" y="6569075"/>
            <a:ext cx="872966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Text Box 12"/>
          <p:cNvSpPr txBox="1">
            <a:spLocks noChangeArrowheads="1"/>
          </p:cNvSpPr>
          <p:nvPr/>
        </p:nvSpPr>
        <p:spPr bwMode="auto">
          <a:xfrm>
            <a:off x="6661150" y="6597650"/>
            <a:ext cx="2447925" cy="211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600">
                <a:solidFill>
                  <a:schemeClr val="bg1"/>
                </a:solidFill>
                <a:latin typeface="Humnst777 BT" pitchFamily="2" charset="0"/>
              </a:rPr>
              <a:t>China Securities Depository and Clearing Corporation Limited</a:t>
            </a:r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gray">
          <a:xfrm>
            <a:off x="357158" y="142852"/>
            <a:ext cx="5218958" cy="719735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四、产品存续</a:t>
            </a:r>
            <a:r>
              <a:rPr lang="en-US" altLang="zh-CN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----</a:t>
            </a:r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主要业务</a:t>
            </a:r>
            <a:endParaRPr lang="en-US" altLang="ko-KR" sz="3200" b="1" dirty="0">
              <a:solidFill>
                <a:schemeClr val="bg1">
                  <a:lumMod val="95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764704"/>
            <a:ext cx="9144000" cy="59554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en-US" altLang="zh-CN" b="1" dirty="0" smtClean="0">
                <a:latin typeface="+mn-ea"/>
              </a:rPr>
              <a:t>4</a:t>
            </a:r>
            <a:r>
              <a:rPr lang="zh-CN" altLang="en-US" b="1" dirty="0" smtClean="0">
                <a:latin typeface="+mn-ea"/>
              </a:rPr>
              <a:t>、基金转换</a:t>
            </a:r>
            <a:endParaRPr lang="en-US" altLang="zh-CN" b="1" dirty="0" smtClean="0">
              <a:latin typeface="+mn-ea"/>
            </a:endParaRPr>
          </a:p>
          <a:p>
            <a:pPr marL="342900" indent="-342900">
              <a:lnSpc>
                <a:spcPct val="150000"/>
              </a:lnSpc>
              <a:defRPr/>
            </a:pPr>
            <a:r>
              <a:rPr lang="en-US" altLang="zh-CN" sz="1600" b="1" dirty="0" smtClean="0">
                <a:latin typeface="+mn-ea"/>
              </a:rPr>
              <a:t>		</a:t>
            </a:r>
            <a:r>
              <a:rPr lang="zh-CN" altLang="en-US" sz="1600" b="1" dirty="0" smtClean="0">
                <a:latin typeface="+mn-ea"/>
              </a:rPr>
              <a:t>转换关系、转换费率设置方式；转换费率；业务控制</a:t>
            </a:r>
            <a:endParaRPr lang="en-US" altLang="zh-CN" sz="1600" b="1" dirty="0" smtClean="0">
              <a:latin typeface="+mn-ea"/>
            </a:endParaRPr>
          </a:p>
          <a:p>
            <a:pPr marL="342900" indent="-342900">
              <a:lnSpc>
                <a:spcPct val="150000"/>
              </a:lnSpc>
              <a:defRPr/>
            </a:pPr>
            <a:r>
              <a:rPr lang="en-US" altLang="zh-CN" sz="1600" b="1" dirty="0" smtClean="0">
                <a:latin typeface="+mn-ea"/>
              </a:rPr>
              <a:t>		</a:t>
            </a:r>
            <a:r>
              <a:rPr lang="zh-CN" altLang="en-US" sz="1600" b="1" dirty="0" smtClean="0">
                <a:latin typeface="+mn-ea"/>
              </a:rPr>
              <a:t>转换条件：代理关系；转换关系；业务控制；转换状态；申赎状态（转换状态与申赎状态联动）</a:t>
            </a:r>
            <a:endParaRPr lang="en-US" altLang="zh-CN" sz="1600" b="1" dirty="0" smtClean="0">
              <a:latin typeface="+mn-ea"/>
            </a:endParaRPr>
          </a:p>
          <a:p>
            <a:pPr marL="342900" indent="-342900">
              <a:lnSpc>
                <a:spcPct val="150000"/>
              </a:lnSpc>
              <a:defRPr/>
            </a:pPr>
            <a:r>
              <a:rPr lang="en-US" altLang="zh-CN" sz="1600" b="1" dirty="0" smtClean="0">
                <a:latin typeface="+mn-ea"/>
              </a:rPr>
              <a:t>		98/99</a:t>
            </a:r>
            <a:r>
              <a:rPr lang="zh-CN" altLang="en-US" sz="1600" b="1" dirty="0" smtClean="0">
                <a:latin typeface="+mn-ea"/>
              </a:rPr>
              <a:t>跨</a:t>
            </a:r>
            <a:r>
              <a:rPr lang="en-US" altLang="zh-CN" sz="1600" b="1" dirty="0" smtClean="0">
                <a:latin typeface="+mn-ea"/>
              </a:rPr>
              <a:t>TA</a:t>
            </a:r>
            <a:r>
              <a:rPr lang="zh-CN" altLang="en-US" sz="1600" b="1" dirty="0" smtClean="0">
                <a:latin typeface="+mn-ea"/>
              </a:rPr>
              <a:t>转换；跨自建</a:t>
            </a:r>
            <a:r>
              <a:rPr lang="en-US" altLang="zh-CN" sz="1600" b="1" dirty="0" smtClean="0">
                <a:latin typeface="+mn-ea"/>
              </a:rPr>
              <a:t>TA</a:t>
            </a:r>
            <a:r>
              <a:rPr lang="zh-CN" altLang="en-US" sz="1600" b="1" dirty="0" smtClean="0">
                <a:latin typeface="+mn-ea"/>
              </a:rPr>
              <a:t>基金转换</a:t>
            </a:r>
            <a:endParaRPr lang="en-US" altLang="zh-CN" sz="1600" b="1" dirty="0" smtClean="0">
              <a:latin typeface="+mn-ea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en-US" altLang="zh-CN" b="1" dirty="0" smtClean="0">
                <a:latin typeface="+mn-ea"/>
              </a:rPr>
              <a:t>5</a:t>
            </a:r>
            <a:r>
              <a:rPr lang="zh-CN" altLang="en-US" b="1" dirty="0" smtClean="0">
                <a:latin typeface="+mn-ea"/>
              </a:rPr>
              <a:t>、定期定额申购</a:t>
            </a:r>
            <a:r>
              <a:rPr lang="en-US" altLang="zh-CN" b="1" dirty="0" smtClean="0">
                <a:latin typeface="+mn-ea"/>
              </a:rPr>
              <a:t>/</a:t>
            </a:r>
            <a:r>
              <a:rPr lang="zh-CN" altLang="en-US" b="1" dirty="0" smtClean="0">
                <a:latin typeface="+mn-ea"/>
              </a:rPr>
              <a:t>赎回</a:t>
            </a:r>
            <a:endParaRPr lang="en-US" altLang="zh-CN" b="1" dirty="0" smtClean="0">
              <a:latin typeface="+mn-ea"/>
            </a:endParaRPr>
          </a:p>
          <a:p>
            <a:pPr marL="342900" indent="-342900">
              <a:lnSpc>
                <a:spcPct val="150000"/>
              </a:lnSpc>
              <a:defRPr/>
            </a:pPr>
            <a:r>
              <a:rPr lang="en-US" altLang="zh-CN" sz="1600" b="1" dirty="0" smtClean="0">
                <a:latin typeface="+mn-ea"/>
              </a:rPr>
              <a:t>		</a:t>
            </a:r>
            <a:r>
              <a:rPr lang="zh-CN" altLang="en-US" sz="1600" b="1" dirty="0" smtClean="0">
                <a:latin typeface="+mn-ea"/>
              </a:rPr>
              <a:t>代理关系；定额参数；业务控制；折扣控制；费率</a:t>
            </a:r>
            <a:endParaRPr lang="en-US" altLang="zh-CN" sz="1600" b="1" dirty="0" smtClean="0">
              <a:latin typeface="+mn-ea"/>
            </a:endParaRPr>
          </a:p>
          <a:p>
            <a:pPr marL="342900" indent="-342900">
              <a:lnSpc>
                <a:spcPct val="150000"/>
              </a:lnSpc>
              <a:defRPr/>
            </a:pPr>
            <a:r>
              <a:rPr lang="en-US" altLang="zh-CN" sz="1600" b="1" dirty="0" smtClean="0">
                <a:latin typeface="+mn-ea"/>
              </a:rPr>
              <a:t>		</a:t>
            </a:r>
            <a:r>
              <a:rPr lang="zh-CN" altLang="en-US" sz="1600" b="1" dirty="0" smtClean="0">
                <a:latin typeface="+mn-ea"/>
              </a:rPr>
              <a:t>定额状态与申赎状态不联动</a:t>
            </a:r>
            <a:endParaRPr lang="en-US" altLang="zh-CN" sz="1600" b="1" dirty="0" smtClean="0">
              <a:latin typeface="+mn-ea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en-US" altLang="zh-CN" b="1" dirty="0" smtClean="0">
                <a:latin typeface="+mn-ea"/>
              </a:rPr>
              <a:t>6</a:t>
            </a:r>
            <a:r>
              <a:rPr lang="zh-CN" altLang="en-US" b="1" dirty="0" smtClean="0">
                <a:latin typeface="+mn-ea"/>
              </a:rPr>
              <a:t>、开通折扣</a:t>
            </a:r>
            <a:r>
              <a:rPr lang="en-US" altLang="zh-CN" b="1" dirty="0" smtClean="0">
                <a:latin typeface="+mn-ea"/>
              </a:rPr>
              <a:t>		</a:t>
            </a:r>
            <a:r>
              <a:rPr lang="zh-CN" altLang="en-US" b="1" dirty="0" smtClean="0">
                <a:latin typeface="+mn-ea"/>
              </a:rPr>
              <a:t>认；申；赎；定投；转换</a:t>
            </a:r>
            <a:r>
              <a:rPr lang="en-US" altLang="zh-CN" b="1" dirty="0" smtClean="0">
                <a:latin typeface="+mn-ea"/>
              </a:rPr>
              <a:t>    </a:t>
            </a:r>
            <a:r>
              <a:rPr lang="zh-CN" altLang="en-US" b="1" dirty="0" smtClean="0">
                <a:latin typeface="+mn-ea"/>
              </a:rPr>
              <a:t>业务开打折的不同</a:t>
            </a:r>
            <a:endParaRPr lang="en-US" altLang="zh-CN" b="1" dirty="0" smtClean="0">
              <a:latin typeface="+mn-ea"/>
            </a:endParaRPr>
          </a:p>
          <a:p>
            <a:pPr marL="342900" indent="-342900">
              <a:lnSpc>
                <a:spcPct val="150000"/>
              </a:lnSpc>
              <a:defRPr/>
            </a:pPr>
            <a:r>
              <a:rPr lang="en-US" altLang="zh-CN" sz="1600" b="1" dirty="0" smtClean="0">
                <a:latin typeface="+mn-ea"/>
              </a:rPr>
              <a:t>		</a:t>
            </a:r>
            <a:r>
              <a:rPr lang="zh-CN" altLang="en-US" sz="1600" b="1" dirty="0" smtClean="0">
                <a:latin typeface="+mn-ea"/>
              </a:rPr>
              <a:t>代理关系折扣标志；折扣控制</a:t>
            </a:r>
            <a:endParaRPr lang="en-US" altLang="zh-CN" sz="1600" b="1" dirty="0" smtClean="0">
              <a:latin typeface="+mn-ea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en-US" altLang="zh-CN" b="1" dirty="0" smtClean="0">
                <a:latin typeface="+mn-ea"/>
              </a:rPr>
              <a:t>7</a:t>
            </a:r>
            <a:r>
              <a:rPr lang="zh-CN" altLang="en-US" b="1" dirty="0" smtClean="0">
                <a:latin typeface="+mn-ea"/>
              </a:rPr>
              <a:t>、业务控制</a:t>
            </a:r>
            <a:endParaRPr lang="en-US" altLang="zh-CN" b="1" dirty="0" smtClean="0">
              <a:latin typeface="+mn-ea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en-US" altLang="zh-CN" b="1" dirty="0" smtClean="0">
                <a:latin typeface="+mn-ea"/>
              </a:rPr>
              <a:t>8</a:t>
            </a:r>
            <a:r>
              <a:rPr lang="zh-CN" altLang="en-US" b="1" dirty="0" smtClean="0">
                <a:latin typeface="+mn-ea"/>
              </a:rPr>
              <a:t>、基金划款</a:t>
            </a:r>
            <a:endParaRPr lang="en-US" altLang="zh-CN" b="1" dirty="0" smtClean="0">
              <a:latin typeface="+mn-ea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en-US" altLang="zh-CN" b="1" dirty="0" smtClean="0">
                <a:latin typeface="+mn-ea"/>
              </a:rPr>
              <a:t>9</a:t>
            </a:r>
            <a:r>
              <a:rPr lang="zh-CN" altLang="en-US" b="1" dirty="0" smtClean="0">
                <a:latin typeface="+mn-ea"/>
              </a:rPr>
              <a:t>、促销优惠</a:t>
            </a:r>
            <a:endParaRPr lang="en-US" altLang="zh-CN" b="1" dirty="0" smtClean="0">
              <a:latin typeface="+mn-ea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en-US" altLang="zh-CN" b="1" dirty="0" smtClean="0">
                <a:latin typeface="+mn-ea"/>
              </a:rPr>
              <a:t>10</a:t>
            </a:r>
            <a:r>
              <a:rPr lang="zh-CN" altLang="en-US" b="1" dirty="0" smtClean="0">
                <a:latin typeface="+mn-ea"/>
              </a:rPr>
              <a:t>、资料对账</a:t>
            </a:r>
            <a:endParaRPr lang="en-US" altLang="zh-CN" b="1" dirty="0" smtClean="0">
              <a:latin typeface="+mn-ea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en-US" altLang="zh-CN" b="1" dirty="0" smtClean="0">
                <a:latin typeface="+mn-ea"/>
              </a:rPr>
              <a:t>11</a:t>
            </a:r>
            <a:r>
              <a:rPr lang="zh-CN" altLang="en-US" b="1" dirty="0" smtClean="0">
                <a:latin typeface="+mn-ea"/>
              </a:rPr>
              <a:t>、基金分级</a:t>
            </a:r>
            <a:endParaRPr lang="en-US" altLang="zh-CN" b="1" dirty="0" smtClean="0">
              <a:latin typeface="+mn-ea"/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11"/>
          <p:cNvPicPr>
            <a:picLocks noChangeAspect="1" noChangeArrowheads="1"/>
          </p:cNvPicPr>
          <p:nvPr/>
        </p:nvPicPr>
        <p:blipFill>
          <a:blip r:embed="rId3" cstate="print"/>
          <a:srcRect r="4808" b="77962"/>
          <a:stretch>
            <a:fillRect/>
          </a:stretch>
        </p:blipFill>
        <p:spPr bwMode="auto">
          <a:xfrm>
            <a:off x="414338" y="6569075"/>
            <a:ext cx="872966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Text Box 12"/>
          <p:cNvSpPr txBox="1">
            <a:spLocks noChangeArrowheads="1"/>
          </p:cNvSpPr>
          <p:nvPr/>
        </p:nvSpPr>
        <p:spPr bwMode="auto">
          <a:xfrm>
            <a:off x="6661150" y="6597650"/>
            <a:ext cx="2447925" cy="211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600">
                <a:solidFill>
                  <a:schemeClr val="bg1"/>
                </a:solidFill>
                <a:latin typeface="Humnst777 BT" pitchFamily="2" charset="0"/>
              </a:rPr>
              <a:t>China Securities Depository and Clearing Corporation Limited</a:t>
            </a:r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gray">
          <a:xfrm>
            <a:off x="357158" y="142852"/>
            <a:ext cx="5218958" cy="719735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四、产品存续</a:t>
            </a:r>
            <a:r>
              <a:rPr lang="en-US" altLang="zh-CN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----</a:t>
            </a:r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主要业务</a:t>
            </a:r>
            <a:endParaRPr lang="en-US" altLang="ko-KR" sz="3200" b="1" dirty="0">
              <a:solidFill>
                <a:schemeClr val="bg1">
                  <a:lumMod val="95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908720"/>
            <a:ext cx="9144000" cy="5539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10000"/>
              </a:lnSpc>
              <a:buFont typeface="Wingdings" pitchFamily="2" charset="2"/>
              <a:buChar char="Ø"/>
              <a:defRPr/>
            </a:pPr>
            <a:r>
              <a:rPr lang="en-US" altLang="zh-CN" b="1" dirty="0" smtClean="0">
                <a:latin typeface="+mn-ea"/>
              </a:rPr>
              <a:t>12</a:t>
            </a:r>
            <a:r>
              <a:rPr lang="zh-CN" altLang="en-US" b="1" dirty="0" smtClean="0">
                <a:latin typeface="+mn-ea"/>
              </a:rPr>
              <a:t>、分红（权益登记日</a:t>
            </a:r>
            <a:r>
              <a:rPr lang="en-US" altLang="zh-CN" b="1" dirty="0" smtClean="0">
                <a:latin typeface="+mn-ea"/>
              </a:rPr>
              <a:t>R</a:t>
            </a:r>
            <a:r>
              <a:rPr lang="zh-CN" altLang="en-US" b="1" dirty="0" smtClean="0">
                <a:latin typeface="+mn-ea"/>
              </a:rPr>
              <a:t>）</a:t>
            </a:r>
            <a:endParaRPr lang="en-US" altLang="zh-CN" b="1" dirty="0" smtClean="0">
              <a:latin typeface="+mn-ea"/>
            </a:endParaRPr>
          </a:p>
          <a:p>
            <a:pPr marL="342900" indent="-342900">
              <a:lnSpc>
                <a:spcPct val="110000"/>
              </a:lnSpc>
              <a:defRPr/>
            </a:pPr>
            <a:r>
              <a:rPr lang="en-US" altLang="zh-CN" b="1" dirty="0" smtClean="0">
                <a:latin typeface="+mn-ea"/>
              </a:rPr>
              <a:t>	</a:t>
            </a:r>
          </a:p>
          <a:p>
            <a:pPr marL="342900" indent="-342900">
              <a:lnSpc>
                <a:spcPct val="110000"/>
              </a:lnSpc>
              <a:defRPr/>
            </a:pPr>
            <a:r>
              <a:rPr lang="en-US" altLang="zh-CN" b="1" dirty="0" smtClean="0">
                <a:latin typeface="+mn-ea"/>
              </a:rPr>
              <a:t>	</a:t>
            </a:r>
            <a:r>
              <a:rPr lang="zh-CN" altLang="en-US" b="1" dirty="0" smtClean="0">
                <a:latin typeface="+mn-ea"/>
              </a:rPr>
              <a:t>场外产品、上证通、</a:t>
            </a:r>
            <a:r>
              <a:rPr lang="en-US" altLang="zh-CN" b="1" dirty="0" smtClean="0">
                <a:latin typeface="+mn-ea"/>
              </a:rPr>
              <a:t>LOF</a:t>
            </a:r>
            <a:r>
              <a:rPr lang="zh-CN" altLang="en-US" b="1" dirty="0" smtClean="0">
                <a:latin typeface="+mn-ea"/>
              </a:rPr>
              <a:t>场外份额分红</a:t>
            </a:r>
            <a:r>
              <a:rPr lang="en-US" altLang="zh-CN" b="1" dirty="0" smtClean="0">
                <a:latin typeface="+mn-ea"/>
              </a:rPr>
              <a:t>TA</a:t>
            </a:r>
            <a:r>
              <a:rPr lang="zh-CN" altLang="en-US" b="1" dirty="0" smtClean="0">
                <a:latin typeface="+mn-ea"/>
              </a:rPr>
              <a:t>处理：现金分红；红利再投</a:t>
            </a:r>
            <a:endParaRPr lang="en-US" altLang="zh-CN" b="1" dirty="0" smtClean="0">
              <a:latin typeface="+mn-ea"/>
            </a:endParaRPr>
          </a:p>
          <a:p>
            <a:pPr marL="342900" indent="-342900">
              <a:lnSpc>
                <a:spcPct val="110000"/>
              </a:lnSpc>
              <a:defRPr/>
            </a:pPr>
            <a:r>
              <a:rPr lang="en-US" altLang="zh-CN" b="1" dirty="0" smtClean="0">
                <a:latin typeface="+mn-ea"/>
              </a:rPr>
              <a:t>		TA</a:t>
            </a:r>
            <a:r>
              <a:rPr lang="zh-CN" altLang="en-US" b="1" dirty="0" smtClean="0">
                <a:latin typeface="+mn-ea"/>
              </a:rPr>
              <a:t>发起分红（可强制分红方式）：</a:t>
            </a:r>
            <a:r>
              <a:rPr lang="en-US" altLang="zh-CN" b="1" dirty="0" smtClean="0">
                <a:latin typeface="+mn-ea"/>
              </a:rPr>
              <a:t>	R</a:t>
            </a:r>
            <a:r>
              <a:rPr lang="zh-CN" altLang="en-US" b="1" dirty="0" smtClean="0">
                <a:latin typeface="+mn-ea"/>
              </a:rPr>
              <a:t>日</a:t>
            </a:r>
            <a:r>
              <a:rPr lang="en-US" altLang="zh-CN" b="1" dirty="0" smtClean="0">
                <a:latin typeface="+mn-ea"/>
              </a:rPr>
              <a:t>029</a:t>
            </a:r>
            <a:r>
              <a:rPr lang="zh-CN" altLang="en-US" b="1" dirty="0" smtClean="0">
                <a:latin typeface="+mn-ea"/>
              </a:rPr>
              <a:t>业务对当次分红无效；</a:t>
            </a:r>
            <a:r>
              <a:rPr lang="en-US" altLang="zh-CN" b="1" dirty="0" smtClean="0">
                <a:latin typeface="+mn-ea"/>
              </a:rPr>
              <a:t>						R</a:t>
            </a:r>
            <a:r>
              <a:rPr lang="zh-CN" altLang="en-US" b="1" dirty="0" smtClean="0">
                <a:latin typeface="+mn-ea"/>
              </a:rPr>
              <a:t>日下午出具</a:t>
            </a:r>
            <a:r>
              <a:rPr lang="en-US" altLang="zh-CN" b="1" dirty="0" smtClean="0">
                <a:latin typeface="+mn-ea"/>
              </a:rPr>
              <a:t>《</a:t>
            </a:r>
            <a:r>
              <a:rPr lang="zh-CN" altLang="en-US" b="1" dirty="0" smtClean="0">
                <a:latin typeface="+mn-ea"/>
              </a:rPr>
              <a:t>分红总金额通知书</a:t>
            </a:r>
            <a:r>
              <a:rPr lang="en-US" altLang="zh-CN" b="1" dirty="0" smtClean="0">
                <a:latin typeface="+mn-ea"/>
              </a:rPr>
              <a:t>》</a:t>
            </a:r>
            <a:endParaRPr lang="en-US" altLang="zh-CN" sz="2400" b="1" dirty="0" smtClean="0">
              <a:latin typeface="仿宋_GB2312" pitchFamily="49" charset="-122"/>
              <a:ea typeface="仿宋_GB2312" pitchFamily="49" charset="-122"/>
            </a:endParaRPr>
          </a:p>
          <a:p>
            <a:pPr marL="342900" lvl="1" indent="-342900">
              <a:lnSpc>
                <a:spcPct val="110000"/>
              </a:lnSpc>
            </a:pPr>
            <a:r>
              <a:rPr lang="en-US" altLang="zh-CN" b="1" dirty="0" smtClean="0">
                <a:latin typeface="+mn-ea"/>
              </a:rPr>
              <a:t>		</a:t>
            </a:r>
            <a:r>
              <a:rPr lang="zh-CN" altLang="en-US" b="1" dirty="0" smtClean="0">
                <a:latin typeface="+mn-ea"/>
              </a:rPr>
              <a:t>管理人发起分红：</a:t>
            </a:r>
            <a:r>
              <a:rPr lang="en-US" altLang="zh-CN" b="1" dirty="0" smtClean="0">
                <a:latin typeface="+mn-ea"/>
              </a:rPr>
              <a:t>66</a:t>
            </a:r>
            <a:r>
              <a:rPr lang="zh-CN" altLang="en-US" b="1" dirty="0" smtClean="0">
                <a:latin typeface="+mn-ea"/>
              </a:rPr>
              <a:t>文件提交分红明细（</a:t>
            </a:r>
            <a:r>
              <a:rPr lang="en-US" altLang="zh-CN" b="1" dirty="0" smtClean="0">
                <a:latin typeface="+mn-ea"/>
              </a:rPr>
              <a:t>R+1</a:t>
            </a:r>
            <a:r>
              <a:rPr lang="zh-CN" altLang="en-US" b="1" dirty="0" smtClean="0">
                <a:latin typeface="+mn-ea"/>
              </a:rPr>
              <a:t>日）；</a:t>
            </a:r>
          </a:p>
          <a:p>
            <a:pPr marL="2628900" lvl="6" indent="-342900">
              <a:lnSpc>
                <a:spcPct val="110000"/>
              </a:lnSpc>
            </a:pPr>
            <a:r>
              <a:rPr lang="en-US" altLang="zh-CN" b="1" dirty="0" smtClean="0">
                <a:latin typeface="+mn-ea"/>
              </a:rPr>
              <a:t>	 R</a:t>
            </a:r>
            <a:r>
              <a:rPr lang="zh-CN" altLang="en-US" b="1" dirty="0" smtClean="0">
                <a:latin typeface="+mn-ea"/>
              </a:rPr>
              <a:t>日</a:t>
            </a:r>
            <a:r>
              <a:rPr lang="en-US" altLang="zh-CN" b="1" dirty="0" smtClean="0">
                <a:latin typeface="+mn-ea"/>
              </a:rPr>
              <a:t>029</a:t>
            </a:r>
            <a:r>
              <a:rPr lang="zh-CN" altLang="en-US" b="1" dirty="0" smtClean="0">
                <a:latin typeface="+mn-ea"/>
              </a:rPr>
              <a:t>业务对当次分红有效；</a:t>
            </a:r>
          </a:p>
          <a:p>
            <a:pPr marL="2171700" lvl="5" indent="-342900">
              <a:lnSpc>
                <a:spcPct val="110000"/>
              </a:lnSpc>
            </a:pPr>
            <a:r>
              <a:rPr lang="en-US" altLang="zh-CN" b="1" dirty="0" smtClean="0">
                <a:latin typeface="+mn-ea"/>
              </a:rPr>
              <a:t>		</a:t>
            </a:r>
            <a:r>
              <a:rPr lang="zh-CN" altLang="en-US" b="1" dirty="0" smtClean="0">
                <a:latin typeface="+mn-ea"/>
              </a:rPr>
              <a:t>资金清算日发资金清算回报，次日下发非担保指令；</a:t>
            </a:r>
          </a:p>
          <a:p>
            <a:pPr marL="342900" lvl="1" indent="-342900">
              <a:lnSpc>
                <a:spcPct val="110000"/>
              </a:lnSpc>
              <a:buFontTx/>
              <a:buNone/>
            </a:pPr>
            <a:r>
              <a:rPr lang="en-US" altLang="zh-CN" b="1" dirty="0" smtClean="0">
                <a:latin typeface="+mn-ea"/>
              </a:rPr>
              <a:t>				</a:t>
            </a:r>
            <a:r>
              <a:rPr lang="zh-CN" altLang="en-US" b="1" dirty="0" smtClean="0">
                <a:latin typeface="+mn-ea"/>
              </a:rPr>
              <a:t>红利再投资日发红利再投资回报</a:t>
            </a:r>
            <a:endParaRPr lang="en-US" altLang="zh-CN" b="1" dirty="0" smtClean="0">
              <a:latin typeface="+mn-ea"/>
            </a:endParaRPr>
          </a:p>
          <a:p>
            <a:pPr marL="342900" indent="-342900">
              <a:lnSpc>
                <a:spcPct val="110000"/>
              </a:lnSpc>
              <a:defRPr/>
            </a:pPr>
            <a:r>
              <a:rPr lang="en-US" altLang="zh-CN" b="1" dirty="0" smtClean="0">
                <a:latin typeface="+mn-ea"/>
              </a:rPr>
              <a:t>	</a:t>
            </a:r>
          </a:p>
          <a:p>
            <a:pPr marL="342900" indent="-342900">
              <a:lnSpc>
                <a:spcPct val="110000"/>
              </a:lnSpc>
              <a:defRPr/>
            </a:pPr>
            <a:r>
              <a:rPr lang="en-US" altLang="zh-CN" b="1" dirty="0" smtClean="0">
                <a:latin typeface="+mn-ea"/>
              </a:rPr>
              <a:t>	</a:t>
            </a:r>
            <a:r>
              <a:rPr lang="zh-CN" altLang="en-US" b="1" dirty="0" smtClean="0">
                <a:latin typeface="+mn-ea"/>
              </a:rPr>
              <a:t>上证</a:t>
            </a:r>
            <a:r>
              <a:rPr lang="en-US" altLang="zh-CN" b="1" dirty="0" smtClean="0">
                <a:latin typeface="+mn-ea"/>
              </a:rPr>
              <a:t>LOF</a:t>
            </a:r>
            <a:r>
              <a:rPr lang="zh-CN" altLang="en-US" b="1" dirty="0" smtClean="0">
                <a:latin typeface="+mn-ea"/>
              </a:rPr>
              <a:t>、深证</a:t>
            </a:r>
            <a:r>
              <a:rPr lang="en-US" altLang="zh-CN" b="1" dirty="0" smtClean="0">
                <a:latin typeface="+mn-ea"/>
              </a:rPr>
              <a:t>LOF</a:t>
            </a:r>
            <a:r>
              <a:rPr lang="zh-CN" altLang="en-US" b="1" dirty="0" smtClean="0">
                <a:latin typeface="+mn-ea"/>
              </a:rPr>
              <a:t>场内份额分红在分公司处理：</a:t>
            </a:r>
            <a:endParaRPr lang="en-US" altLang="zh-CN" b="1" dirty="0" smtClean="0">
              <a:latin typeface="+mn-ea"/>
            </a:endParaRPr>
          </a:p>
          <a:p>
            <a:pPr marL="342900" indent="-342900">
              <a:lnSpc>
                <a:spcPct val="110000"/>
              </a:lnSpc>
              <a:defRPr/>
            </a:pPr>
            <a:r>
              <a:rPr lang="en-US" altLang="zh-CN" b="1" dirty="0" smtClean="0">
                <a:latin typeface="+mn-ea"/>
              </a:rPr>
              <a:t>			</a:t>
            </a:r>
            <a:r>
              <a:rPr lang="zh-CN" altLang="en-US" b="1" dirty="0" smtClean="0">
                <a:latin typeface="+mn-ea"/>
              </a:rPr>
              <a:t>现金分红；</a:t>
            </a:r>
            <a:r>
              <a:rPr lang="en-US" altLang="zh-CN" b="1" dirty="0" smtClean="0">
                <a:latin typeface="+mn-ea"/>
              </a:rPr>
              <a:t>R-2</a:t>
            </a:r>
            <a:r>
              <a:rPr lang="zh-CN" altLang="en-US" b="1" dirty="0" smtClean="0">
                <a:latin typeface="+mn-ea"/>
              </a:rPr>
              <a:t>至</a:t>
            </a:r>
            <a:r>
              <a:rPr lang="en-US" altLang="zh-CN" b="1" dirty="0" smtClean="0">
                <a:latin typeface="+mn-ea"/>
              </a:rPr>
              <a:t>R</a:t>
            </a:r>
            <a:r>
              <a:rPr lang="zh-CN" altLang="en-US" b="1" dirty="0" smtClean="0">
                <a:latin typeface="+mn-ea"/>
              </a:rPr>
              <a:t>日控制不允许跨市场转托管</a:t>
            </a:r>
            <a:endParaRPr lang="en-US" altLang="zh-CN" b="1" dirty="0" smtClean="0">
              <a:latin typeface="+mn-ea"/>
            </a:endParaRPr>
          </a:p>
          <a:p>
            <a:pPr>
              <a:lnSpc>
                <a:spcPct val="110000"/>
              </a:lnSpc>
              <a:buFontTx/>
              <a:buNone/>
            </a:pPr>
            <a:r>
              <a:rPr lang="en-US" altLang="zh-CN" b="1" dirty="0" smtClean="0">
                <a:latin typeface="+mn-ea"/>
              </a:rPr>
              <a:t>   </a:t>
            </a:r>
          </a:p>
          <a:p>
            <a:pPr>
              <a:lnSpc>
                <a:spcPct val="110000"/>
              </a:lnSpc>
              <a:buFontTx/>
              <a:buNone/>
            </a:pPr>
            <a:r>
              <a:rPr lang="en-US" altLang="zh-CN" b="1" dirty="0" smtClean="0">
                <a:latin typeface="+mn-ea"/>
              </a:rPr>
              <a:t>   </a:t>
            </a:r>
            <a:r>
              <a:rPr lang="zh-CN" altLang="en-US" b="1" dirty="0" smtClean="0">
                <a:latin typeface="+mn-ea"/>
              </a:rPr>
              <a:t>申请时间（</a:t>
            </a:r>
            <a:r>
              <a:rPr lang="en-US" altLang="zh-CN" b="1" dirty="0" smtClean="0">
                <a:latin typeface="+mn-ea"/>
              </a:rPr>
              <a:t>TA</a:t>
            </a:r>
            <a:r>
              <a:rPr lang="zh-CN" altLang="en-US" b="1" dirty="0" smtClean="0">
                <a:latin typeface="+mn-ea"/>
              </a:rPr>
              <a:t>发起）：</a:t>
            </a:r>
            <a:endParaRPr lang="en-US" altLang="zh-CN" b="1" dirty="0" smtClean="0">
              <a:latin typeface="+mn-ea"/>
            </a:endParaRPr>
          </a:p>
          <a:p>
            <a:pPr>
              <a:lnSpc>
                <a:spcPct val="110000"/>
              </a:lnSpc>
              <a:buFontTx/>
              <a:buNone/>
            </a:pPr>
            <a:r>
              <a:rPr lang="en-US" altLang="zh-CN" b="1" dirty="0" smtClean="0">
                <a:latin typeface="+mn-ea"/>
              </a:rPr>
              <a:t>     </a:t>
            </a:r>
            <a:r>
              <a:rPr lang="zh-CN" altLang="en-US" b="1" dirty="0" smtClean="0">
                <a:latin typeface="+mn-ea"/>
              </a:rPr>
              <a:t>深证</a:t>
            </a:r>
            <a:r>
              <a:rPr lang="en-US" altLang="zh-CN" b="1" dirty="0" smtClean="0">
                <a:latin typeface="+mn-ea"/>
              </a:rPr>
              <a:t>LOF</a:t>
            </a:r>
            <a:r>
              <a:rPr lang="zh-CN" altLang="en-US" b="1" dirty="0" smtClean="0">
                <a:latin typeface="+mn-ea"/>
              </a:rPr>
              <a:t>、上证</a:t>
            </a:r>
            <a:r>
              <a:rPr lang="en-US" altLang="zh-CN" b="1" dirty="0" smtClean="0">
                <a:latin typeface="+mn-ea"/>
              </a:rPr>
              <a:t>LOF</a:t>
            </a:r>
            <a:r>
              <a:rPr lang="zh-CN" altLang="en-US" b="1" dirty="0" smtClean="0">
                <a:latin typeface="+mn-ea"/>
              </a:rPr>
              <a:t>：</a:t>
            </a:r>
            <a:r>
              <a:rPr lang="en-US" altLang="zh-CN" b="1" dirty="0" smtClean="0">
                <a:latin typeface="+mn-ea"/>
              </a:rPr>
              <a:t>R-4</a:t>
            </a:r>
            <a:r>
              <a:rPr lang="zh-CN" altLang="en-US" b="1" dirty="0" smtClean="0">
                <a:latin typeface="+mn-ea"/>
              </a:rPr>
              <a:t>日前，向总部、分公司提交申请</a:t>
            </a:r>
            <a:endParaRPr lang="en-US" altLang="zh-CN" b="1" dirty="0" smtClean="0">
              <a:latin typeface="+mn-ea"/>
            </a:endParaRPr>
          </a:p>
          <a:p>
            <a:pPr>
              <a:lnSpc>
                <a:spcPct val="110000"/>
              </a:lnSpc>
              <a:buFontTx/>
              <a:buNone/>
            </a:pPr>
            <a:r>
              <a:rPr lang="en-US" altLang="zh-CN" b="1" dirty="0" smtClean="0">
                <a:latin typeface="+mn-ea"/>
              </a:rPr>
              <a:t>     </a:t>
            </a:r>
            <a:r>
              <a:rPr lang="zh-CN" altLang="en-US" b="1" dirty="0" smtClean="0">
                <a:latin typeface="+mn-ea"/>
              </a:rPr>
              <a:t>深圳创新封闭式基金：</a:t>
            </a:r>
            <a:r>
              <a:rPr lang="en-US" altLang="zh-CN" b="1" dirty="0" smtClean="0">
                <a:latin typeface="+mn-ea"/>
              </a:rPr>
              <a:t>R-6</a:t>
            </a:r>
            <a:r>
              <a:rPr lang="zh-CN" altLang="en-US" b="1" dirty="0" smtClean="0">
                <a:latin typeface="+mn-ea"/>
              </a:rPr>
              <a:t>日前，</a:t>
            </a:r>
            <a:r>
              <a:rPr lang="en-US" altLang="zh-CN" b="1" dirty="0" smtClean="0">
                <a:latin typeface="+mn-ea"/>
              </a:rPr>
              <a:t>R-4</a:t>
            </a:r>
            <a:r>
              <a:rPr lang="zh-CN" altLang="en-US" b="1" dirty="0" smtClean="0">
                <a:latin typeface="+mn-ea"/>
              </a:rPr>
              <a:t>～</a:t>
            </a:r>
            <a:r>
              <a:rPr lang="en-US" altLang="zh-CN" b="1" dirty="0" smtClean="0">
                <a:latin typeface="+mn-ea"/>
              </a:rPr>
              <a:t>R</a:t>
            </a:r>
            <a:r>
              <a:rPr lang="zh-CN" altLang="en-US" b="1" dirty="0" smtClean="0">
                <a:latin typeface="+mn-ea"/>
              </a:rPr>
              <a:t>日暂停跨系统转托管</a:t>
            </a:r>
            <a:endParaRPr lang="en-US" altLang="zh-CN" b="1" dirty="0" smtClean="0">
              <a:latin typeface="+mn-ea"/>
            </a:endParaRPr>
          </a:p>
          <a:p>
            <a:pPr>
              <a:lnSpc>
                <a:spcPct val="110000"/>
              </a:lnSpc>
              <a:buFontTx/>
              <a:buNone/>
            </a:pPr>
            <a:r>
              <a:rPr lang="en-US" altLang="zh-CN" b="1" dirty="0" smtClean="0">
                <a:latin typeface="+mn-ea"/>
              </a:rPr>
              <a:t>			 </a:t>
            </a:r>
            <a:r>
              <a:rPr lang="zh-CN" altLang="en-US" b="1" dirty="0" smtClean="0">
                <a:latin typeface="+mn-ea"/>
              </a:rPr>
              <a:t>向总部、分公司提交申请</a:t>
            </a:r>
            <a:endParaRPr lang="en-US" altLang="zh-CN" b="1" dirty="0" smtClean="0">
              <a:latin typeface="+mn-ea"/>
            </a:endParaRPr>
          </a:p>
          <a:p>
            <a:pPr>
              <a:lnSpc>
                <a:spcPct val="110000"/>
              </a:lnSpc>
              <a:buFontTx/>
              <a:buNone/>
            </a:pPr>
            <a:r>
              <a:rPr lang="en-US" altLang="zh-CN" b="1" dirty="0" smtClean="0">
                <a:latin typeface="+mn-ea"/>
              </a:rPr>
              <a:t>     </a:t>
            </a:r>
            <a:r>
              <a:rPr lang="zh-CN" altLang="en-US" b="1" dirty="0" smtClean="0">
                <a:latin typeface="+mn-ea"/>
              </a:rPr>
              <a:t>场外基金、上证通：</a:t>
            </a:r>
            <a:r>
              <a:rPr lang="en-US" altLang="zh-CN" b="1" dirty="0" smtClean="0">
                <a:latin typeface="+mn-ea"/>
              </a:rPr>
              <a:t>R-2</a:t>
            </a:r>
            <a:r>
              <a:rPr lang="zh-CN" altLang="en-US" b="1" dirty="0" smtClean="0">
                <a:latin typeface="+mn-ea"/>
              </a:rPr>
              <a:t>日前，向总部提交申请</a:t>
            </a:r>
            <a:endParaRPr lang="en-US" altLang="zh-CN" b="1" dirty="0" smtClean="0">
              <a:latin typeface="+mn-ea"/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11"/>
          <p:cNvPicPr>
            <a:picLocks noChangeAspect="1" noChangeArrowheads="1"/>
          </p:cNvPicPr>
          <p:nvPr/>
        </p:nvPicPr>
        <p:blipFill>
          <a:blip r:embed="rId3" cstate="print"/>
          <a:srcRect r="4808" b="77962"/>
          <a:stretch>
            <a:fillRect/>
          </a:stretch>
        </p:blipFill>
        <p:spPr bwMode="auto">
          <a:xfrm>
            <a:off x="414338" y="6569075"/>
            <a:ext cx="872966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Text Box 12"/>
          <p:cNvSpPr txBox="1">
            <a:spLocks noChangeArrowheads="1"/>
          </p:cNvSpPr>
          <p:nvPr/>
        </p:nvSpPr>
        <p:spPr bwMode="auto">
          <a:xfrm>
            <a:off x="6661150" y="6597650"/>
            <a:ext cx="2447925" cy="211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600">
                <a:solidFill>
                  <a:schemeClr val="bg1"/>
                </a:solidFill>
                <a:latin typeface="Humnst777 BT" pitchFamily="2" charset="0"/>
              </a:rPr>
              <a:t>China Securities Depository and Clearing Corporation Limited</a:t>
            </a:r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gray">
          <a:xfrm>
            <a:off x="357158" y="142852"/>
            <a:ext cx="5218958" cy="719735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四、产品存续</a:t>
            </a:r>
            <a:r>
              <a:rPr lang="en-US" altLang="zh-CN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----</a:t>
            </a:r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主要业务</a:t>
            </a:r>
            <a:endParaRPr lang="en-US" altLang="ko-KR" sz="3200" b="1" dirty="0">
              <a:solidFill>
                <a:schemeClr val="bg1">
                  <a:lumMod val="95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908720"/>
            <a:ext cx="9144000" cy="51706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en-US" altLang="zh-CN" sz="2000" b="1" dirty="0" smtClean="0">
                <a:latin typeface="+mn-ea"/>
              </a:rPr>
              <a:t>13</a:t>
            </a:r>
            <a:r>
              <a:rPr lang="zh-CN" altLang="en-US" sz="2000" b="1" dirty="0" smtClean="0">
                <a:latin typeface="+mn-ea"/>
              </a:rPr>
              <a:t>、管理人强制调整</a:t>
            </a:r>
            <a:endParaRPr lang="en-US" altLang="zh-CN" sz="2000" b="1" dirty="0" smtClean="0">
              <a:latin typeface="+mn-ea"/>
            </a:endParaRPr>
          </a:p>
          <a:p>
            <a:pPr marL="342900" indent="-342900">
              <a:lnSpc>
                <a:spcPct val="150000"/>
              </a:lnSpc>
              <a:defRPr/>
            </a:pPr>
            <a:r>
              <a:rPr lang="en-US" altLang="zh-CN" b="1" dirty="0" smtClean="0">
                <a:latin typeface="+mn-ea"/>
              </a:rPr>
              <a:t>		</a:t>
            </a:r>
            <a:r>
              <a:rPr lang="zh-CN" altLang="en-US" b="1" dirty="0" smtClean="0">
                <a:latin typeface="+mn-ea"/>
              </a:rPr>
              <a:t>不受基金状态影响（除认购、终止外）</a:t>
            </a:r>
            <a:endParaRPr lang="en-US" altLang="zh-CN" b="1" dirty="0" smtClean="0">
              <a:latin typeface="+mn-ea"/>
            </a:endParaRPr>
          </a:p>
          <a:p>
            <a:pPr marL="342900" indent="-342900">
              <a:lnSpc>
                <a:spcPct val="150000"/>
              </a:lnSpc>
              <a:defRPr/>
            </a:pPr>
            <a:r>
              <a:rPr lang="en-US" altLang="zh-CN" b="1" dirty="0" smtClean="0">
                <a:latin typeface="+mn-ea"/>
              </a:rPr>
              <a:t>		</a:t>
            </a:r>
            <a:r>
              <a:rPr lang="zh-CN" altLang="en-US" b="1" dirty="0" smtClean="0">
                <a:latin typeface="+mn-ea"/>
              </a:rPr>
              <a:t>上证</a:t>
            </a:r>
            <a:r>
              <a:rPr lang="en-US" altLang="zh-CN" b="1" dirty="0" smtClean="0">
                <a:latin typeface="+mn-ea"/>
              </a:rPr>
              <a:t>LOF</a:t>
            </a:r>
            <a:r>
              <a:rPr lang="zh-CN" altLang="en-US" b="1" dirty="0" smtClean="0">
                <a:latin typeface="+mn-ea"/>
              </a:rPr>
              <a:t>上市后和深证</a:t>
            </a:r>
            <a:r>
              <a:rPr lang="en-US" altLang="zh-CN" b="1" dirty="0" smtClean="0">
                <a:latin typeface="+mn-ea"/>
              </a:rPr>
              <a:t>LOF</a:t>
            </a:r>
            <a:r>
              <a:rPr lang="zh-CN" altLang="en-US" b="1" dirty="0" smtClean="0">
                <a:latin typeface="+mn-ea"/>
              </a:rPr>
              <a:t>的场内份额在分公司批调</a:t>
            </a:r>
            <a:endParaRPr lang="en-US" altLang="zh-CN" b="1" dirty="0" smtClean="0">
              <a:latin typeface="+mn-ea"/>
            </a:endParaRPr>
          </a:p>
          <a:p>
            <a:pPr marL="342900" indent="-342900">
              <a:lnSpc>
                <a:spcPct val="150000"/>
              </a:lnSpc>
              <a:defRPr/>
            </a:pPr>
            <a:r>
              <a:rPr lang="en-US" altLang="zh-CN" b="1" dirty="0" smtClean="0">
                <a:latin typeface="+mn-ea"/>
              </a:rPr>
              <a:t>		</a:t>
            </a:r>
            <a:r>
              <a:rPr lang="zh-CN" altLang="en-US" b="1" dirty="0" smtClean="0">
                <a:latin typeface="+mn-ea"/>
              </a:rPr>
              <a:t>发起方式：</a:t>
            </a:r>
            <a:r>
              <a:rPr lang="en-US" altLang="zh-CN" b="1" dirty="0" smtClean="0">
                <a:latin typeface="+mn-ea"/>
              </a:rPr>
              <a:t>83</a:t>
            </a:r>
            <a:r>
              <a:rPr lang="zh-CN" altLang="en-US" b="1" dirty="0" smtClean="0">
                <a:latin typeface="+mn-ea"/>
              </a:rPr>
              <a:t>文件；</a:t>
            </a:r>
            <a:r>
              <a:rPr lang="en-US" altLang="zh-CN" b="1" dirty="0" smtClean="0">
                <a:latin typeface="+mn-ea"/>
              </a:rPr>
              <a:t>63</a:t>
            </a:r>
            <a:r>
              <a:rPr lang="zh-CN" altLang="en-US" b="1" dirty="0" smtClean="0">
                <a:latin typeface="+mn-ea"/>
              </a:rPr>
              <a:t>文件。可指定份额注册日期、分红方式（无份额登记）。</a:t>
            </a:r>
            <a:endParaRPr lang="en-US" altLang="zh-CN" b="1" dirty="0" smtClean="0">
              <a:latin typeface="+mn-ea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en-US" altLang="zh-CN" sz="2000" b="1" dirty="0" smtClean="0">
                <a:latin typeface="+mn-ea"/>
              </a:rPr>
              <a:t>14</a:t>
            </a:r>
            <a:r>
              <a:rPr lang="zh-CN" altLang="en-US" sz="2000" b="1" dirty="0" smtClean="0">
                <a:latin typeface="+mn-ea"/>
              </a:rPr>
              <a:t>、盘后系统主要业务和业务类型：</a:t>
            </a:r>
            <a:r>
              <a:rPr lang="en-US" altLang="zh-CN" b="1" dirty="0" smtClean="0">
                <a:latin typeface="+mn-ea"/>
              </a:rPr>
              <a:t>	</a:t>
            </a:r>
          </a:p>
          <a:p>
            <a:pPr marL="342900" indent="-342900">
              <a:lnSpc>
                <a:spcPct val="150000"/>
              </a:lnSpc>
              <a:defRPr/>
            </a:pPr>
            <a:r>
              <a:rPr lang="en-US" altLang="zh-CN" b="1" dirty="0" smtClean="0">
                <a:latin typeface="+mn-ea"/>
              </a:rPr>
              <a:t>		 ●</a:t>
            </a:r>
            <a:r>
              <a:rPr lang="zh-CN" altLang="en-US" b="1" dirty="0" smtClean="0">
                <a:latin typeface="+mn-ea"/>
              </a:rPr>
              <a:t>深证</a:t>
            </a:r>
            <a:r>
              <a:rPr lang="en-US" altLang="zh-CN" b="1" dirty="0" smtClean="0">
                <a:latin typeface="+mn-ea"/>
              </a:rPr>
              <a:t>LOF</a:t>
            </a:r>
            <a:r>
              <a:rPr lang="zh-CN" altLang="en-US" b="1" dirty="0" smtClean="0">
                <a:latin typeface="+mn-ea"/>
              </a:rPr>
              <a:t>分级基金：</a:t>
            </a:r>
            <a:r>
              <a:rPr lang="en-US" altLang="zh-CN" b="1" dirty="0" smtClean="0">
                <a:latin typeface="+mn-ea"/>
              </a:rPr>
              <a:t>085</a:t>
            </a:r>
            <a:r>
              <a:rPr lang="zh-CN" altLang="en-US" b="1" dirty="0" smtClean="0">
                <a:latin typeface="+mn-ea"/>
              </a:rPr>
              <a:t>；</a:t>
            </a:r>
            <a:r>
              <a:rPr lang="en-US" altLang="zh-CN" b="1" dirty="0" smtClean="0">
                <a:latin typeface="+mn-ea"/>
              </a:rPr>
              <a:t>086	</a:t>
            </a:r>
            <a:r>
              <a:rPr lang="zh-CN" altLang="en-US" b="1" dirty="0" smtClean="0">
                <a:latin typeface="+mn-ea"/>
              </a:rPr>
              <a:t>上证</a:t>
            </a:r>
            <a:r>
              <a:rPr lang="en-US" altLang="zh-CN" b="1" dirty="0" smtClean="0">
                <a:latin typeface="+mn-ea"/>
              </a:rPr>
              <a:t>LOF</a:t>
            </a:r>
            <a:r>
              <a:rPr lang="zh-CN" altLang="en-US" b="1" dirty="0" smtClean="0">
                <a:latin typeface="+mn-ea"/>
              </a:rPr>
              <a:t>分拆合并在场内完成</a:t>
            </a:r>
            <a:endParaRPr lang="en-US" altLang="zh-CN" sz="2000" b="1" dirty="0" smtClean="0">
              <a:latin typeface="+mn-ea"/>
            </a:endParaRPr>
          </a:p>
          <a:p>
            <a:pPr marL="342900" indent="-342900">
              <a:lnSpc>
                <a:spcPct val="150000"/>
              </a:lnSpc>
              <a:defRPr/>
            </a:pPr>
            <a:r>
              <a:rPr lang="en-US" altLang="zh-CN" b="1" dirty="0" smtClean="0">
                <a:latin typeface="+mn-ea"/>
              </a:rPr>
              <a:t>		 ●</a:t>
            </a:r>
            <a:r>
              <a:rPr lang="zh-CN" altLang="en-US" b="1" dirty="0" smtClean="0">
                <a:latin typeface="+mn-ea"/>
              </a:rPr>
              <a:t>深圳跨市场</a:t>
            </a:r>
            <a:r>
              <a:rPr lang="en-US" altLang="zh-CN" b="1" dirty="0" smtClean="0">
                <a:latin typeface="+mn-ea"/>
              </a:rPr>
              <a:t>ETF</a:t>
            </a:r>
            <a:r>
              <a:rPr lang="zh-CN" altLang="en-US" b="1" dirty="0" smtClean="0">
                <a:latin typeface="+mn-ea"/>
              </a:rPr>
              <a:t>：</a:t>
            </a:r>
            <a:r>
              <a:rPr lang="en-US" altLang="zh-CN" b="1" dirty="0" smtClean="0">
                <a:latin typeface="+mn-ea"/>
              </a:rPr>
              <a:t>082</a:t>
            </a:r>
            <a:r>
              <a:rPr lang="zh-CN" altLang="en-US" b="1" dirty="0" smtClean="0">
                <a:latin typeface="+mn-ea"/>
              </a:rPr>
              <a:t>；</a:t>
            </a:r>
            <a:r>
              <a:rPr lang="en-US" altLang="zh-CN" b="1" dirty="0" smtClean="0">
                <a:latin typeface="+mn-ea"/>
              </a:rPr>
              <a:t>084</a:t>
            </a:r>
            <a:r>
              <a:rPr lang="zh-CN" altLang="en-US" b="1" dirty="0" smtClean="0">
                <a:latin typeface="+mn-ea"/>
              </a:rPr>
              <a:t>；</a:t>
            </a:r>
            <a:r>
              <a:rPr lang="en-US" altLang="zh-CN" b="1" dirty="0" smtClean="0">
                <a:latin typeface="+mn-ea"/>
              </a:rPr>
              <a:t>089</a:t>
            </a:r>
          </a:p>
          <a:p>
            <a:pPr marL="342900" indent="-342900">
              <a:lnSpc>
                <a:spcPct val="150000"/>
              </a:lnSpc>
              <a:defRPr/>
            </a:pPr>
            <a:r>
              <a:rPr lang="en-US" altLang="zh-CN" b="1" dirty="0" smtClean="0">
                <a:latin typeface="+mn-ea"/>
              </a:rPr>
              <a:t>		 ●</a:t>
            </a:r>
            <a:r>
              <a:rPr lang="zh-CN" altLang="en-US" b="1" dirty="0" smtClean="0">
                <a:latin typeface="+mn-ea"/>
              </a:rPr>
              <a:t>资管产品场内申赎：</a:t>
            </a:r>
            <a:r>
              <a:rPr lang="en-US" altLang="zh-CN" b="1" dirty="0" smtClean="0">
                <a:latin typeface="+mn-ea"/>
              </a:rPr>
              <a:t>222</a:t>
            </a:r>
            <a:r>
              <a:rPr lang="zh-CN" altLang="en-US" b="1" dirty="0" smtClean="0">
                <a:latin typeface="+mn-ea"/>
              </a:rPr>
              <a:t>；</a:t>
            </a:r>
            <a:r>
              <a:rPr lang="en-US" altLang="zh-CN" b="1" dirty="0" smtClean="0">
                <a:latin typeface="+mn-ea"/>
              </a:rPr>
              <a:t>224</a:t>
            </a:r>
          </a:p>
          <a:p>
            <a:pPr marL="342900" indent="-342900">
              <a:lnSpc>
                <a:spcPct val="150000"/>
              </a:lnSpc>
              <a:defRPr/>
            </a:pPr>
            <a:r>
              <a:rPr lang="en-US" altLang="zh-CN" b="1" dirty="0" smtClean="0">
                <a:latin typeface="+mn-ea"/>
              </a:rPr>
              <a:t>		 ●</a:t>
            </a:r>
            <a:r>
              <a:rPr lang="zh-CN" altLang="en-US" b="1" dirty="0" smtClean="0">
                <a:latin typeface="+mn-ea"/>
              </a:rPr>
              <a:t>资券通产品：</a:t>
            </a:r>
            <a:r>
              <a:rPr lang="en-US" altLang="zh-CN" b="1" dirty="0" smtClean="0">
                <a:latin typeface="+mn-ea"/>
              </a:rPr>
              <a:t>282</a:t>
            </a:r>
            <a:r>
              <a:rPr lang="zh-CN" altLang="en-US" b="1" dirty="0" smtClean="0">
                <a:latin typeface="+mn-ea"/>
              </a:rPr>
              <a:t>；</a:t>
            </a:r>
            <a:r>
              <a:rPr lang="en-US" altLang="zh-CN" b="1" dirty="0" smtClean="0">
                <a:latin typeface="+mn-ea"/>
              </a:rPr>
              <a:t>284</a:t>
            </a:r>
          </a:p>
          <a:p>
            <a:pPr marL="342900" indent="-342900">
              <a:lnSpc>
                <a:spcPct val="150000"/>
              </a:lnSpc>
              <a:defRPr/>
            </a:pPr>
            <a:r>
              <a:rPr lang="en-US" altLang="zh-CN" b="1" dirty="0" smtClean="0">
                <a:latin typeface="+mn-ea"/>
              </a:rPr>
              <a:t>		</a:t>
            </a:r>
            <a:r>
              <a:rPr lang="zh-CN" altLang="en-US" b="1" dirty="0" smtClean="0">
                <a:latin typeface="+mn-ea"/>
              </a:rPr>
              <a:t>管理人：盘后系统接收净值；开通盘后通讯（分业务）；</a:t>
            </a:r>
            <a:endParaRPr lang="en-US" altLang="zh-CN" b="1" dirty="0" smtClean="0">
              <a:latin typeface="+mn-ea"/>
            </a:endParaRPr>
          </a:p>
          <a:p>
            <a:pPr marL="342900" indent="-342900">
              <a:lnSpc>
                <a:spcPct val="150000"/>
              </a:lnSpc>
              <a:defRPr/>
            </a:pPr>
            <a:r>
              <a:rPr lang="en-US" altLang="zh-CN" b="1" dirty="0" smtClean="0">
                <a:latin typeface="+mn-ea"/>
              </a:rPr>
              <a:t>		</a:t>
            </a:r>
            <a:r>
              <a:rPr lang="zh-CN" altLang="en-US" b="1" dirty="0" smtClean="0">
                <a:latin typeface="+mn-ea"/>
              </a:rPr>
              <a:t>代理人：开通盘后通讯</a:t>
            </a:r>
            <a:endParaRPr lang="en-US" altLang="zh-CN" b="1" dirty="0" smtClean="0">
              <a:latin typeface="+mn-ea"/>
            </a:endParaRPr>
          </a:p>
          <a:p>
            <a:pPr marL="342900" indent="-342900">
              <a:lnSpc>
                <a:spcPct val="150000"/>
              </a:lnSpc>
              <a:defRPr/>
            </a:pPr>
            <a:r>
              <a:rPr lang="en-US" altLang="zh-CN" b="1" dirty="0" smtClean="0">
                <a:latin typeface="+mn-ea"/>
              </a:rPr>
              <a:t>		</a:t>
            </a:r>
            <a:r>
              <a:rPr lang="zh-CN" altLang="en-US" b="1" dirty="0" smtClean="0">
                <a:latin typeface="+mn-ea"/>
              </a:rPr>
              <a:t>盘后系统挂牌：产品</a:t>
            </a:r>
            <a:endParaRPr lang="en-US" altLang="zh-CN" b="1" dirty="0" smtClean="0">
              <a:latin typeface="+mn-ea"/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11"/>
          <p:cNvPicPr>
            <a:picLocks noChangeAspect="1" noChangeArrowheads="1"/>
          </p:cNvPicPr>
          <p:nvPr/>
        </p:nvPicPr>
        <p:blipFill>
          <a:blip r:embed="rId3" cstate="print"/>
          <a:srcRect r="4808" b="77962"/>
          <a:stretch>
            <a:fillRect/>
          </a:stretch>
        </p:blipFill>
        <p:spPr bwMode="auto">
          <a:xfrm>
            <a:off x="414338" y="6569075"/>
            <a:ext cx="872966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Text Box 12"/>
          <p:cNvSpPr txBox="1">
            <a:spLocks noChangeArrowheads="1"/>
          </p:cNvSpPr>
          <p:nvPr/>
        </p:nvSpPr>
        <p:spPr bwMode="auto">
          <a:xfrm>
            <a:off x="6661150" y="6597650"/>
            <a:ext cx="2447925" cy="211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600">
                <a:solidFill>
                  <a:schemeClr val="bg1"/>
                </a:solidFill>
                <a:latin typeface="Humnst777 BT" pitchFamily="2" charset="0"/>
              </a:rPr>
              <a:t>China Securities Depository and Clearing Corporation Limited</a:t>
            </a:r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gray">
          <a:xfrm>
            <a:off x="357158" y="142852"/>
            <a:ext cx="5218958" cy="719735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四、产品存续</a:t>
            </a:r>
            <a:r>
              <a:rPr lang="en-US" altLang="zh-CN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----</a:t>
            </a:r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主要业务</a:t>
            </a:r>
            <a:endParaRPr lang="en-US" altLang="ko-KR" sz="3200" b="1" dirty="0">
              <a:solidFill>
                <a:schemeClr val="bg1">
                  <a:lumMod val="95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908720"/>
            <a:ext cx="9144000" cy="56630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en-US" altLang="zh-CN" sz="2000" b="1" dirty="0" smtClean="0">
                <a:latin typeface="+mn-ea"/>
              </a:rPr>
              <a:t>15</a:t>
            </a:r>
            <a:r>
              <a:rPr lang="zh-CN" altLang="en-US" sz="2000" b="1" dirty="0" smtClean="0">
                <a:latin typeface="+mn-ea"/>
              </a:rPr>
              <a:t>、深圳跨市场</a:t>
            </a:r>
            <a:r>
              <a:rPr lang="en-US" altLang="zh-CN" sz="2000" b="1" dirty="0" smtClean="0">
                <a:latin typeface="+mn-ea"/>
              </a:rPr>
              <a:t>ETF</a:t>
            </a:r>
          </a:p>
          <a:p>
            <a:r>
              <a:rPr lang="en-US" altLang="zh-CN" sz="2400" b="1" dirty="0" smtClean="0">
                <a:latin typeface="仿宋_GB2312" pitchFamily="49" charset="-122"/>
                <a:ea typeface="仿宋_GB2312" pitchFamily="49" charset="-122"/>
              </a:rPr>
              <a:t>	</a:t>
            </a:r>
            <a:r>
              <a:rPr lang="zh-CN" altLang="en-US" sz="2000" b="1" dirty="0" smtClean="0">
                <a:latin typeface="+mn-ea"/>
              </a:rPr>
              <a:t>（</a:t>
            </a:r>
            <a:r>
              <a:rPr lang="en-US" altLang="zh-CN" sz="2000" b="1" dirty="0" smtClean="0">
                <a:latin typeface="+mn-ea"/>
              </a:rPr>
              <a:t>1</a:t>
            </a:r>
            <a:r>
              <a:rPr lang="zh-CN" altLang="en-US" sz="2000" b="1" dirty="0" smtClean="0">
                <a:latin typeface="+mn-ea"/>
              </a:rPr>
              <a:t>）认购结束总部相关业务：</a:t>
            </a:r>
            <a:r>
              <a:rPr lang="en-US" altLang="zh-CN" sz="2000" b="1" dirty="0" smtClean="0">
                <a:latin typeface="+mn-ea"/>
              </a:rPr>
              <a:t>L</a:t>
            </a:r>
            <a:r>
              <a:rPr lang="zh-CN" altLang="en-US" sz="2000" b="1" dirty="0" smtClean="0">
                <a:latin typeface="+mn-ea"/>
              </a:rPr>
              <a:t>日为认购结束日</a:t>
            </a:r>
            <a:endParaRPr lang="en-US" altLang="zh-CN" sz="2000" b="1" dirty="0" smtClean="0">
              <a:latin typeface="+mn-ea"/>
            </a:endParaRPr>
          </a:p>
          <a:p>
            <a:pPr>
              <a:buFontTx/>
              <a:buNone/>
            </a:pPr>
            <a:r>
              <a:rPr lang="en-US" altLang="zh-CN" sz="2000" b="1" dirty="0" smtClean="0">
                <a:latin typeface="仿宋_GB2312" pitchFamily="49" charset="-122"/>
                <a:ea typeface="仿宋_GB2312" pitchFamily="49" charset="-122"/>
              </a:rPr>
              <a:t>		L</a:t>
            </a:r>
            <a:r>
              <a:rPr lang="zh-CN" altLang="en-US" sz="2000" b="1" dirty="0" smtClean="0">
                <a:latin typeface="仿宋_GB2312" pitchFamily="49" charset="-122"/>
                <a:ea typeface="仿宋_GB2312" pitchFamily="49" charset="-122"/>
              </a:rPr>
              <a:t>日晚：账户同一性检查</a:t>
            </a:r>
            <a:endParaRPr lang="en-US" altLang="zh-CN" sz="2000" b="1" dirty="0" smtClean="0">
              <a:latin typeface="仿宋_GB2312" pitchFamily="49" charset="-122"/>
              <a:ea typeface="仿宋_GB2312" pitchFamily="49" charset="-122"/>
            </a:endParaRPr>
          </a:p>
          <a:p>
            <a:pPr>
              <a:buFontTx/>
              <a:buNone/>
            </a:pPr>
            <a:r>
              <a:rPr lang="en-US" altLang="zh-CN" sz="2000" b="1" dirty="0" smtClean="0">
                <a:latin typeface="仿宋_GB2312" pitchFamily="49" charset="-122"/>
                <a:ea typeface="仿宋_GB2312" pitchFamily="49" charset="-122"/>
              </a:rPr>
              <a:t>		L+1</a:t>
            </a:r>
            <a:r>
              <a:rPr lang="zh-CN" altLang="en-US" sz="2000" b="1" dirty="0" smtClean="0">
                <a:latin typeface="仿宋_GB2312" pitchFamily="49" charset="-122"/>
                <a:ea typeface="仿宋_GB2312" pitchFamily="49" charset="-122"/>
              </a:rPr>
              <a:t>日：管理人向总部申请办理上海网下认购组合证券冻结、深</a:t>
            </a:r>
            <a:r>
              <a:rPr lang="en-US" altLang="zh-CN" sz="2000" b="1" dirty="0" smtClean="0">
                <a:latin typeface="仿宋_GB2312" pitchFamily="49" charset="-122"/>
                <a:ea typeface="仿宋_GB2312" pitchFamily="49" charset="-122"/>
              </a:rPr>
              <a:t>			</a:t>
            </a:r>
            <a:r>
              <a:rPr lang="zh-CN" altLang="en-US" sz="2000" b="1" dirty="0" smtClean="0">
                <a:latin typeface="仿宋_GB2312" pitchFamily="49" charset="-122"/>
                <a:ea typeface="仿宋_GB2312" pitchFamily="49" charset="-122"/>
              </a:rPr>
              <a:t>圳网下认购组合证券划转至专户</a:t>
            </a:r>
            <a:endParaRPr lang="en-US" altLang="zh-CN" sz="2000" b="1" dirty="0" smtClean="0">
              <a:latin typeface="仿宋_GB2312" pitchFamily="49" charset="-122"/>
              <a:ea typeface="仿宋_GB2312" pitchFamily="49" charset="-122"/>
            </a:endParaRPr>
          </a:p>
          <a:p>
            <a:pPr>
              <a:buFontTx/>
              <a:buNone/>
            </a:pPr>
            <a:r>
              <a:rPr lang="en-US" altLang="zh-CN" sz="2000" b="1" dirty="0" smtClean="0">
                <a:latin typeface="仿宋_GB2312" pitchFamily="49" charset="-122"/>
                <a:ea typeface="仿宋_GB2312" pitchFamily="49" charset="-122"/>
              </a:rPr>
              <a:t>		L+2</a:t>
            </a:r>
            <a:r>
              <a:rPr lang="zh-CN" altLang="en-US" sz="2000" b="1" dirty="0" smtClean="0">
                <a:latin typeface="仿宋_GB2312" pitchFamily="49" charset="-122"/>
                <a:ea typeface="仿宋_GB2312" pitchFamily="49" charset="-122"/>
              </a:rPr>
              <a:t>日：总部向管理人出具冻结证明和专户组合证券证明</a:t>
            </a:r>
            <a:endParaRPr lang="en-US" altLang="zh-CN" sz="2000" b="1" dirty="0" smtClean="0">
              <a:latin typeface="仿宋_GB2312" pitchFamily="49" charset="-122"/>
              <a:ea typeface="仿宋_GB2312" pitchFamily="49" charset="-122"/>
            </a:endParaRPr>
          </a:p>
          <a:p>
            <a:pPr>
              <a:buFontTx/>
              <a:buNone/>
            </a:pPr>
            <a:r>
              <a:rPr lang="en-US" altLang="zh-CN" sz="2000" b="1" dirty="0" smtClean="0">
                <a:latin typeface="仿宋_GB2312" pitchFamily="49" charset="-122"/>
                <a:ea typeface="仿宋_GB2312" pitchFamily="49" charset="-122"/>
              </a:rPr>
              <a:t>		L+3</a:t>
            </a:r>
            <a:r>
              <a:rPr lang="zh-CN" altLang="en-US" sz="2000" b="1" dirty="0" smtClean="0">
                <a:latin typeface="仿宋_GB2312" pitchFamily="49" charset="-122"/>
                <a:ea typeface="仿宋_GB2312" pitchFamily="49" charset="-122"/>
              </a:rPr>
              <a:t>日：管理人向总部申请网下认购组合证券过户</a:t>
            </a:r>
            <a:endParaRPr lang="en-US" altLang="zh-CN" sz="2000" b="1" dirty="0" smtClean="0">
              <a:latin typeface="仿宋_GB2312" pitchFamily="49" charset="-122"/>
              <a:ea typeface="仿宋_GB2312" pitchFamily="49" charset="-122"/>
            </a:endParaRPr>
          </a:p>
          <a:p>
            <a:pPr>
              <a:buFontTx/>
              <a:buNone/>
            </a:pPr>
            <a:r>
              <a:rPr lang="en-US" altLang="zh-CN" sz="2000" b="1" dirty="0" smtClean="0">
                <a:latin typeface="仿宋_GB2312" pitchFamily="49" charset="-122"/>
                <a:ea typeface="仿宋_GB2312" pitchFamily="49" charset="-122"/>
              </a:rPr>
              <a:t>		L+4</a:t>
            </a:r>
            <a:r>
              <a:rPr lang="zh-CN" altLang="en-US" sz="2000" b="1" dirty="0" smtClean="0">
                <a:latin typeface="仿宋_GB2312" pitchFamily="49" charset="-122"/>
                <a:ea typeface="仿宋_GB2312" pitchFamily="49" charset="-122"/>
              </a:rPr>
              <a:t>日：总部向管理人出具持股余额清单</a:t>
            </a:r>
            <a:endParaRPr lang="en-US" altLang="zh-CN" sz="2000" b="1" dirty="0" smtClean="0">
              <a:latin typeface="仿宋_GB2312" pitchFamily="49" charset="-122"/>
              <a:ea typeface="仿宋_GB2312" pitchFamily="49" charset="-122"/>
            </a:endParaRPr>
          </a:p>
          <a:p>
            <a:pPr>
              <a:buFontTx/>
              <a:buNone/>
            </a:pPr>
            <a:r>
              <a:rPr lang="en-US" altLang="zh-CN" sz="2000" b="1" dirty="0" smtClean="0">
                <a:latin typeface="仿宋_GB2312" pitchFamily="49" charset="-122"/>
                <a:ea typeface="仿宋_GB2312" pitchFamily="49" charset="-122"/>
              </a:rPr>
              <a:t>			</a:t>
            </a:r>
            <a:r>
              <a:rPr lang="zh-CN" altLang="en-US" sz="2000" b="1" dirty="0" smtClean="0">
                <a:latin typeface="仿宋_GB2312" pitchFamily="49" charset="-122"/>
                <a:ea typeface="仿宋_GB2312" pitchFamily="49" charset="-122"/>
              </a:rPr>
              <a:t>如深市认购组合证券在认购期间产生权益分派，需办理</a:t>
            </a:r>
            <a:r>
              <a:rPr lang="en-US" altLang="zh-CN" sz="2000" b="1" dirty="0" smtClean="0">
                <a:latin typeface="仿宋_GB2312" pitchFamily="49" charset="-122"/>
                <a:ea typeface="仿宋_GB2312" pitchFamily="49" charset="-122"/>
              </a:rPr>
              <a:t>			</a:t>
            </a:r>
            <a:r>
              <a:rPr lang="zh-CN" altLang="en-US" sz="2000" b="1" dirty="0" smtClean="0">
                <a:latin typeface="仿宋_GB2312" pitchFamily="49" charset="-122"/>
                <a:ea typeface="仿宋_GB2312" pitchFamily="49" charset="-122"/>
              </a:rPr>
              <a:t>权益转移相关手续</a:t>
            </a:r>
            <a:endParaRPr lang="en-US" altLang="zh-CN" sz="2000" b="1" dirty="0" smtClean="0">
              <a:latin typeface="仿宋_GB2312" pitchFamily="49" charset="-122"/>
              <a:ea typeface="仿宋_GB2312" pitchFamily="49" charset="-122"/>
            </a:endParaRPr>
          </a:p>
          <a:p>
            <a:pPr>
              <a:buFont typeface="Wingdings" pitchFamily="2" charset="2"/>
              <a:buChar char="Ø"/>
            </a:pPr>
            <a:endParaRPr lang="en-US" altLang="zh-CN" sz="2400" b="1" dirty="0" smtClean="0">
              <a:latin typeface="仿宋_GB2312" pitchFamily="49" charset="-122"/>
              <a:ea typeface="仿宋_GB2312" pitchFamily="49" charset="-122"/>
            </a:endParaRPr>
          </a:p>
          <a:p>
            <a:r>
              <a:rPr lang="en-US" altLang="zh-CN" sz="2000" b="1" dirty="0" smtClean="0">
                <a:latin typeface="+mn-ea"/>
              </a:rPr>
              <a:t>	</a:t>
            </a:r>
            <a:r>
              <a:rPr lang="zh-CN" altLang="en-US" sz="2000" b="1" dirty="0" smtClean="0">
                <a:latin typeface="+mn-ea"/>
              </a:rPr>
              <a:t>（</a:t>
            </a:r>
            <a:r>
              <a:rPr lang="en-US" altLang="zh-CN" sz="2000" b="1" dirty="0" smtClean="0">
                <a:latin typeface="+mn-ea"/>
              </a:rPr>
              <a:t>2</a:t>
            </a:r>
            <a:r>
              <a:rPr lang="zh-CN" altLang="en-US" sz="2000" b="1" dirty="0" smtClean="0">
                <a:latin typeface="+mn-ea"/>
              </a:rPr>
              <a:t>）总部其他相关业务</a:t>
            </a:r>
            <a:endParaRPr lang="en-US" altLang="zh-CN" sz="2000" b="1" dirty="0" smtClean="0">
              <a:latin typeface="+mn-ea"/>
            </a:endParaRPr>
          </a:p>
          <a:p>
            <a:pPr>
              <a:buFontTx/>
              <a:buNone/>
            </a:pPr>
            <a:r>
              <a:rPr lang="en-US" altLang="zh-CN" sz="2400" b="1" dirty="0" smtClean="0">
                <a:latin typeface="仿宋_GB2312" pitchFamily="49" charset="-122"/>
                <a:ea typeface="仿宋_GB2312" pitchFamily="49" charset="-122"/>
              </a:rPr>
              <a:t>	</a:t>
            </a:r>
            <a:r>
              <a:rPr lang="en-US" altLang="zh-CN" sz="2000" b="1" dirty="0" smtClean="0">
                <a:latin typeface="仿宋_GB2312" pitchFamily="49" charset="-122"/>
                <a:ea typeface="仿宋_GB2312" pitchFamily="49" charset="-122"/>
              </a:rPr>
              <a:t>	</a:t>
            </a:r>
            <a:r>
              <a:rPr lang="zh-CN" altLang="en-US" sz="2000" b="1" dirty="0" smtClean="0">
                <a:latin typeface="仿宋_GB2312" pitchFamily="49" charset="-122"/>
                <a:ea typeface="仿宋_GB2312" pitchFamily="49" charset="-122"/>
              </a:rPr>
              <a:t>开放申购、赎回业务</a:t>
            </a:r>
            <a:endParaRPr lang="en-US" altLang="zh-CN" sz="2000" b="1" dirty="0" smtClean="0">
              <a:latin typeface="仿宋_GB2312" pitchFamily="49" charset="-122"/>
              <a:ea typeface="仿宋_GB2312" pitchFamily="49" charset="-122"/>
            </a:endParaRPr>
          </a:p>
          <a:p>
            <a:pPr>
              <a:buFontTx/>
              <a:buNone/>
            </a:pPr>
            <a:r>
              <a:rPr lang="en-US" altLang="zh-CN" sz="2000" b="1" dirty="0" smtClean="0">
                <a:latin typeface="仿宋_GB2312" pitchFamily="49" charset="-122"/>
                <a:ea typeface="仿宋_GB2312" pitchFamily="49" charset="-122"/>
              </a:rPr>
              <a:t>		</a:t>
            </a:r>
            <a:r>
              <a:rPr lang="zh-CN" altLang="en-US" sz="2000" b="1" dirty="0" smtClean="0">
                <a:latin typeface="仿宋_GB2312" pitchFamily="49" charset="-122"/>
                <a:ea typeface="仿宋_GB2312" pitchFamily="49" charset="-122"/>
              </a:rPr>
              <a:t>新增代办券商业务</a:t>
            </a:r>
            <a:endParaRPr lang="en-US" altLang="zh-CN" sz="2000" b="1" dirty="0" smtClean="0">
              <a:latin typeface="仿宋_GB2312" pitchFamily="49" charset="-122"/>
              <a:ea typeface="仿宋_GB2312" pitchFamily="49" charset="-122"/>
            </a:endParaRPr>
          </a:p>
          <a:p>
            <a:pPr>
              <a:buFontTx/>
              <a:buNone/>
            </a:pPr>
            <a:r>
              <a:rPr lang="en-US" altLang="zh-CN" sz="2000" b="1" dirty="0" smtClean="0">
                <a:latin typeface="仿宋_GB2312" pitchFamily="49" charset="-122"/>
                <a:ea typeface="仿宋_GB2312" pitchFamily="49" charset="-122"/>
              </a:rPr>
              <a:t>		</a:t>
            </a:r>
            <a:r>
              <a:rPr lang="zh-CN" altLang="en-US" sz="2000" b="1" dirty="0" smtClean="0">
                <a:latin typeface="仿宋_GB2312" pitchFamily="49" charset="-122"/>
                <a:ea typeface="仿宋_GB2312" pitchFamily="49" charset="-122"/>
              </a:rPr>
              <a:t>新增备案账户业务</a:t>
            </a:r>
            <a:endParaRPr lang="en-US" altLang="zh-CN" sz="2000" b="1" dirty="0" smtClean="0">
              <a:latin typeface="仿宋_GB2312" pitchFamily="49" charset="-122"/>
              <a:ea typeface="仿宋_GB2312" pitchFamily="49" charset="-122"/>
            </a:endParaRPr>
          </a:p>
          <a:p>
            <a:pPr>
              <a:buFontTx/>
              <a:buNone/>
            </a:pPr>
            <a:endParaRPr lang="en-US" altLang="zh-CN" sz="2000" b="1" dirty="0" smtClean="0">
              <a:latin typeface="仿宋_GB2312" pitchFamily="49" charset="-122"/>
              <a:ea typeface="仿宋_GB2312" pitchFamily="49" charset="-122"/>
            </a:endParaRPr>
          </a:p>
          <a:p>
            <a:pPr>
              <a:buFontTx/>
              <a:buNone/>
            </a:pPr>
            <a:r>
              <a:rPr lang="en-US" altLang="zh-CN" sz="2000" b="1" dirty="0" smtClean="0">
                <a:latin typeface="仿宋_GB2312" pitchFamily="49" charset="-122"/>
                <a:ea typeface="仿宋_GB2312" pitchFamily="49" charset="-122"/>
              </a:rPr>
              <a:t>	</a:t>
            </a:r>
            <a:r>
              <a:rPr lang="zh-CN" altLang="en-US" sz="2000" b="1" dirty="0" smtClean="0">
                <a:latin typeface="仿宋_GB2312" pitchFamily="49" charset="-122"/>
                <a:ea typeface="仿宋_GB2312" pitchFamily="49" charset="-122"/>
              </a:rPr>
              <a:t>对比上海跨市场</a:t>
            </a:r>
            <a:r>
              <a:rPr lang="en-US" altLang="zh-CN" sz="2000" b="1" dirty="0" smtClean="0">
                <a:latin typeface="仿宋_GB2312" pitchFamily="49" charset="-122"/>
                <a:ea typeface="仿宋_GB2312" pitchFamily="49" charset="-122"/>
              </a:rPr>
              <a:t>ETF</a:t>
            </a:r>
            <a:endParaRPr lang="en-US" altLang="zh-CN" sz="2400" b="1" dirty="0" smtClean="0">
              <a:latin typeface="仿宋_GB2312" pitchFamily="49" charset="-122"/>
              <a:ea typeface="仿宋_GB2312" pitchFamily="49" charset="-122"/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11"/>
          <p:cNvPicPr>
            <a:picLocks noChangeAspect="1" noChangeArrowheads="1"/>
          </p:cNvPicPr>
          <p:nvPr/>
        </p:nvPicPr>
        <p:blipFill>
          <a:blip r:embed="rId3" cstate="print"/>
          <a:srcRect r="4808" b="77962"/>
          <a:stretch>
            <a:fillRect/>
          </a:stretch>
        </p:blipFill>
        <p:spPr bwMode="auto">
          <a:xfrm>
            <a:off x="414338" y="6569075"/>
            <a:ext cx="872966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Text Box 12"/>
          <p:cNvSpPr txBox="1">
            <a:spLocks noChangeArrowheads="1"/>
          </p:cNvSpPr>
          <p:nvPr/>
        </p:nvSpPr>
        <p:spPr bwMode="auto">
          <a:xfrm>
            <a:off x="6661150" y="6597650"/>
            <a:ext cx="2447925" cy="211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600">
                <a:solidFill>
                  <a:schemeClr val="bg1"/>
                </a:solidFill>
                <a:latin typeface="Humnst777 BT" pitchFamily="2" charset="0"/>
              </a:rPr>
              <a:t>China Securities Depository and Clearing Corporation Limited</a:t>
            </a:r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gray">
          <a:xfrm>
            <a:off x="357158" y="142852"/>
            <a:ext cx="5218958" cy="719735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五、产品转型和清盘</a:t>
            </a:r>
            <a:r>
              <a:rPr lang="en-US" altLang="zh-CN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----</a:t>
            </a:r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产品转型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39552" y="1340768"/>
            <a:ext cx="8031192" cy="47089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sz="2000" b="1" dirty="0" smtClean="0">
                <a:latin typeface="+mn-ea"/>
              </a:rPr>
              <a:t>改变发行渠道的转型（</a:t>
            </a:r>
            <a:r>
              <a:rPr lang="zh-CN" altLang="zh-CN" sz="2000" dirty="0" smtClean="0">
                <a:latin typeface="+mn-ea"/>
              </a:rPr>
              <a:t>场外转型上证通</a:t>
            </a:r>
            <a:r>
              <a:rPr lang="en-US" altLang="zh-CN" sz="2000" dirty="0" smtClean="0">
                <a:latin typeface="+mn-ea"/>
              </a:rPr>
              <a:t>/</a:t>
            </a:r>
            <a:r>
              <a:rPr lang="zh-CN" altLang="en-US" sz="2000" dirty="0" smtClean="0">
                <a:latin typeface="+mn-ea"/>
              </a:rPr>
              <a:t>深证</a:t>
            </a:r>
            <a:r>
              <a:rPr lang="en-US" altLang="zh-CN" sz="2000" dirty="0" smtClean="0">
                <a:latin typeface="+mn-ea"/>
              </a:rPr>
              <a:t>LOF </a:t>
            </a:r>
            <a:r>
              <a:rPr lang="zh-CN" altLang="en-US" sz="2000" dirty="0" smtClean="0">
                <a:latin typeface="+mn-ea"/>
              </a:rPr>
              <a:t>；</a:t>
            </a:r>
            <a:r>
              <a:rPr lang="zh-CN" altLang="zh-CN" sz="2000" dirty="0" smtClean="0">
                <a:latin typeface="+mn-ea"/>
              </a:rPr>
              <a:t>上证通</a:t>
            </a:r>
            <a:r>
              <a:rPr lang="en-US" altLang="zh-CN" sz="2000" dirty="0" smtClean="0">
                <a:latin typeface="+mn-ea"/>
              </a:rPr>
              <a:t>/</a:t>
            </a:r>
            <a:r>
              <a:rPr lang="zh-CN" altLang="en-US" sz="2000" dirty="0" smtClean="0">
                <a:latin typeface="+mn-ea"/>
              </a:rPr>
              <a:t>上证</a:t>
            </a:r>
            <a:r>
              <a:rPr lang="en-US" altLang="zh-CN" sz="2000" dirty="0" smtClean="0">
                <a:latin typeface="+mn-ea"/>
              </a:rPr>
              <a:t>LOF/</a:t>
            </a:r>
            <a:r>
              <a:rPr lang="zh-CN" altLang="en-US" sz="2000" dirty="0" smtClean="0">
                <a:latin typeface="+mn-ea"/>
              </a:rPr>
              <a:t>深证</a:t>
            </a:r>
            <a:r>
              <a:rPr lang="en-US" altLang="zh-CN" sz="2000" dirty="0" smtClean="0">
                <a:latin typeface="+mn-ea"/>
              </a:rPr>
              <a:t>LOF</a:t>
            </a:r>
            <a:r>
              <a:rPr lang="zh-CN" altLang="zh-CN" sz="2000" dirty="0" smtClean="0">
                <a:latin typeface="+mn-ea"/>
              </a:rPr>
              <a:t>转型场外</a:t>
            </a:r>
            <a:r>
              <a:rPr lang="zh-CN" altLang="en-US" sz="2000" dirty="0" smtClean="0">
                <a:latin typeface="+mn-ea"/>
              </a:rPr>
              <a:t>；</a:t>
            </a:r>
            <a:r>
              <a:rPr lang="zh-CN" altLang="zh-CN" sz="2000" dirty="0" smtClean="0">
                <a:latin typeface="+mn-ea"/>
              </a:rPr>
              <a:t>删除代理关系</a:t>
            </a:r>
            <a:r>
              <a:rPr lang="zh-CN" altLang="en-US" sz="2000" b="1" dirty="0" smtClean="0">
                <a:latin typeface="+mn-ea"/>
              </a:rPr>
              <a:t>）</a:t>
            </a:r>
            <a:endParaRPr lang="en-US" altLang="zh-CN" sz="2000" b="1" dirty="0" smtClean="0">
              <a:latin typeface="+mn-ea"/>
            </a:endParaRPr>
          </a:p>
          <a:p>
            <a:pPr marL="342900" indent="-342900">
              <a:lnSpc>
                <a:spcPct val="150000"/>
              </a:lnSpc>
              <a:defRPr/>
            </a:pPr>
            <a:r>
              <a:rPr lang="en-US" altLang="zh-CN" sz="2000" dirty="0" smtClean="0">
                <a:latin typeface="+mn-ea"/>
              </a:rPr>
              <a:t>		</a:t>
            </a:r>
            <a:r>
              <a:rPr lang="zh-CN" altLang="en-US" sz="2000" dirty="0" smtClean="0">
                <a:latin typeface="+mn-ea"/>
              </a:rPr>
              <a:t>场内份额处理方式；场内外业务衔接；删除销售渠道的份额清零要求；其他参数梳理</a:t>
            </a:r>
            <a:endParaRPr lang="en-US" altLang="zh-CN" sz="2000" dirty="0" smtClean="0">
              <a:latin typeface="+mn-ea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sz="2000" b="1" dirty="0" smtClean="0">
                <a:latin typeface="+mn-ea"/>
              </a:rPr>
              <a:t>改变产品属性（</a:t>
            </a:r>
            <a:r>
              <a:rPr lang="zh-CN" altLang="zh-CN" sz="2000" dirty="0" smtClean="0"/>
              <a:t>普通基金转型</a:t>
            </a:r>
            <a:r>
              <a:rPr lang="en-US" altLang="zh-CN" sz="2000" dirty="0" smtClean="0"/>
              <a:t>QDII /</a:t>
            </a:r>
            <a:r>
              <a:rPr lang="zh-CN" altLang="en-US" sz="2000" dirty="0" smtClean="0"/>
              <a:t>货币基金；</a:t>
            </a:r>
            <a:r>
              <a:rPr lang="en-US" altLang="zh-CN" sz="2000" dirty="0" smtClean="0"/>
              <a:t> QDII /</a:t>
            </a:r>
            <a:r>
              <a:rPr lang="zh-CN" altLang="en-US" sz="2000" dirty="0" smtClean="0"/>
              <a:t>货币基金</a:t>
            </a:r>
            <a:r>
              <a:rPr lang="zh-CN" altLang="zh-CN" sz="2000" dirty="0" smtClean="0"/>
              <a:t>转型普通基金</a:t>
            </a:r>
            <a:r>
              <a:rPr lang="zh-CN" altLang="en-US" sz="2000" b="1" dirty="0" smtClean="0">
                <a:latin typeface="+mn-ea"/>
              </a:rPr>
              <a:t>）</a:t>
            </a:r>
            <a:endParaRPr lang="en-US" altLang="zh-CN" sz="2000" b="1" dirty="0" smtClean="0">
              <a:latin typeface="+mn-ea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sz="2000" b="1" dirty="0" smtClean="0">
                <a:latin typeface="+mn-ea"/>
              </a:rPr>
              <a:t>换代码的转型；不换代码的转型</a:t>
            </a:r>
            <a:endParaRPr lang="en-US" altLang="zh-CN" sz="2400" b="1" dirty="0" smtClean="0">
              <a:latin typeface="+mn-ea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endParaRPr lang="en-US" altLang="zh-CN" sz="2000" b="1" dirty="0" smtClean="0">
              <a:latin typeface="+mn-ea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sz="2000" b="1" dirty="0" smtClean="0">
                <a:latin typeface="+mn-ea"/>
              </a:rPr>
              <a:t>产品转型的相关参数梳理与变更</a:t>
            </a:r>
            <a:endParaRPr lang="en-US" altLang="zh-CN" sz="2000" b="1" dirty="0" smtClean="0">
              <a:latin typeface="+mn-ea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sz="2000" b="1" dirty="0" smtClean="0">
                <a:latin typeface="+mn-ea"/>
              </a:rPr>
              <a:t>附带产品更名的产品转型</a:t>
            </a:r>
            <a:endParaRPr lang="en-US" altLang="zh-CN" sz="2000" b="1" dirty="0" smtClean="0">
              <a:latin typeface="+mn-ea"/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11"/>
          <p:cNvPicPr>
            <a:picLocks noChangeAspect="1" noChangeArrowheads="1"/>
          </p:cNvPicPr>
          <p:nvPr/>
        </p:nvPicPr>
        <p:blipFill>
          <a:blip r:embed="rId3" cstate="print"/>
          <a:srcRect r="4808" b="77962"/>
          <a:stretch>
            <a:fillRect/>
          </a:stretch>
        </p:blipFill>
        <p:spPr bwMode="auto">
          <a:xfrm>
            <a:off x="414338" y="6569075"/>
            <a:ext cx="872966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Text Box 12"/>
          <p:cNvSpPr txBox="1">
            <a:spLocks noChangeArrowheads="1"/>
          </p:cNvSpPr>
          <p:nvPr/>
        </p:nvSpPr>
        <p:spPr bwMode="auto">
          <a:xfrm>
            <a:off x="6661150" y="6597650"/>
            <a:ext cx="2447925" cy="211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600">
                <a:solidFill>
                  <a:schemeClr val="bg1"/>
                </a:solidFill>
                <a:latin typeface="Humnst777 BT" pitchFamily="2" charset="0"/>
              </a:rPr>
              <a:t>China Securities Depository and Clearing Corporation Limited</a:t>
            </a:r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gray">
          <a:xfrm>
            <a:off x="357158" y="142852"/>
            <a:ext cx="5218958" cy="719735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五、产品转型和清盘</a:t>
            </a:r>
            <a:r>
              <a:rPr lang="en-US" altLang="zh-CN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----</a:t>
            </a:r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产品清盘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67544" y="1052736"/>
            <a:ext cx="8031192" cy="51706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defRPr/>
            </a:pPr>
            <a:r>
              <a:rPr lang="zh-CN" altLang="en-US" sz="2000" b="1" dirty="0" smtClean="0">
                <a:latin typeface="+mn-ea"/>
              </a:rPr>
              <a:t>普通产品清盘：</a:t>
            </a:r>
            <a:r>
              <a:rPr lang="zh-CN" altLang="en-US" sz="2000" dirty="0" smtClean="0">
                <a:latin typeface="+mn-ea"/>
              </a:rPr>
              <a:t>管理人发起；</a:t>
            </a:r>
            <a:r>
              <a:rPr lang="en-US" altLang="zh-CN" sz="2000" dirty="0" smtClean="0">
                <a:latin typeface="+mn-ea"/>
              </a:rPr>
              <a:t>TA</a:t>
            </a:r>
            <a:r>
              <a:rPr lang="zh-CN" altLang="en-US" sz="2000" dirty="0" smtClean="0">
                <a:latin typeface="+mn-ea"/>
              </a:rPr>
              <a:t>发起（净值</a:t>
            </a:r>
            <a:r>
              <a:rPr lang="en-US" altLang="zh-CN" sz="2000" dirty="0" smtClean="0">
                <a:latin typeface="+mn-ea"/>
              </a:rPr>
              <a:t>4</a:t>
            </a:r>
            <a:r>
              <a:rPr lang="zh-CN" altLang="en-US" sz="2000" dirty="0" smtClean="0">
                <a:latin typeface="+mn-ea"/>
              </a:rPr>
              <a:t>位小数的问题）</a:t>
            </a:r>
            <a:endParaRPr lang="en-US" altLang="zh-CN" sz="2000" dirty="0" smtClean="0">
              <a:latin typeface="+mn-ea"/>
            </a:endParaRPr>
          </a:p>
          <a:p>
            <a:pPr marL="342900" indent="-342900">
              <a:lnSpc>
                <a:spcPct val="150000"/>
              </a:lnSpc>
              <a:defRPr/>
            </a:pPr>
            <a:r>
              <a:rPr lang="en-US" altLang="zh-CN" sz="2000" b="1" dirty="0" smtClean="0">
                <a:latin typeface="+mn-ea"/>
              </a:rPr>
              <a:t>			</a:t>
            </a:r>
            <a:r>
              <a:rPr lang="zh-CN" altLang="en-US" sz="2000" dirty="0" smtClean="0">
                <a:latin typeface="+mn-ea"/>
              </a:rPr>
              <a:t>管理人发起清盘基本程序</a:t>
            </a:r>
            <a:endParaRPr lang="en-US" altLang="zh-CN" sz="2000" b="1" dirty="0" smtClean="0">
              <a:latin typeface="+mn-ea"/>
            </a:endParaRPr>
          </a:p>
          <a:p>
            <a:pPr marL="342900" indent="-342900">
              <a:lnSpc>
                <a:spcPct val="150000"/>
              </a:lnSpc>
              <a:defRPr/>
            </a:pPr>
            <a:endParaRPr lang="en-US" altLang="zh-CN" sz="2000" b="1" dirty="0" smtClean="0">
              <a:latin typeface="+mn-ea"/>
            </a:endParaRPr>
          </a:p>
          <a:p>
            <a:pPr marL="342900" indent="-342900">
              <a:lnSpc>
                <a:spcPct val="150000"/>
              </a:lnSpc>
              <a:defRPr/>
            </a:pPr>
            <a:r>
              <a:rPr lang="zh-CN" altLang="en-US" sz="2000" b="1" dirty="0" smtClean="0">
                <a:latin typeface="+mn-ea"/>
              </a:rPr>
              <a:t>涉及场内的产品清盘</a:t>
            </a:r>
            <a:endParaRPr lang="en-US" altLang="zh-CN" sz="2000" b="1" dirty="0" smtClean="0">
              <a:latin typeface="+mn-ea"/>
            </a:endParaRPr>
          </a:p>
          <a:p>
            <a:pPr marL="342900" indent="-342900">
              <a:lnSpc>
                <a:spcPct val="150000"/>
              </a:lnSpc>
              <a:defRPr/>
            </a:pPr>
            <a:r>
              <a:rPr lang="en-US" altLang="zh-CN" sz="2000" b="1" dirty="0" smtClean="0">
                <a:latin typeface="+mn-ea"/>
              </a:rPr>
              <a:t>			</a:t>
            </a:r>
            <a:r>
              <a:rPr lang="zh-CN" altLang="en-US" sz="2000" dirty="0" smtClean="0">
                <a:latin typeface="+mn-ea"/>
              </a:rPr>
              <a:t>上证</a:t>
            </a:r>
            <a:r>
              <a:rPr lang="en-US" altLang="zh-CN" sz="2000" dirty="0" smtClean="0">
                <a:latin typeface="+mn-ea"/>
              </a:rPr>
              <a:t>LOF</a:t>
            </a:r>
            <a:r>
              <a:rPr lang="zh-CN" altLang="en-US" sz="2000" dirty="0" smtClean="0">
                <a:latin typeface="+mn-ea"/>
              </a:rPr>
              <a:t>：场内摘牌日停止发送上交所行情</a:t>
            </a:r>
            <a:endParaRPr lang="en-US" altLang="zh-CN" sz="2000" dirty="0" smtClean="0">
              <a:latin typeface="+mn-ea"/>
            </a:endParaRPr>
          </a:p>
          <a:p>
            <a:pPr marL="342900" indent="-342900">
              <a:lnSpc>
                <a:spcPct val="150000"/>
              </a:lnSpc>
              <a:defRPr/>
            </a:pPr>
            <a:r>
              <a:rPr lang="en-US" altLang="zh-CN" sz="2000" dirty="0" smtClean="0">
                <a:latin typeface="+mn-ea"/>
              </a:rPr>
              <a:t>			</a:t>
            </a:r>
            <a:r>
              <a:rPr lang="zh-CN" altLang="en-US" sz="2000" dirty="0" smtClean="0">
                <a:latin typeface="+mn-ea"/>
              </a:rPr>
              <a:t>上证通：场内摘牌日转型场外基金后按普通产品清盘</a:t>
            </a:r>
            <a:endParaRPr lang="en-US" altLang="zh-CN" sz="2000" dirty="0" smtClean="0">
              <a:latin typeface="+mn-ea"/>
            </a:endParaRPr>
          </a:p>
          <a:p>
            <a:pPr marL="342900" indent="-342900">
              <a:lnSpc>
                <a:spcPct val="150000"/>
              </a:lnSpc>
              <a:defRPr/>
            </a:pPr>
            <a:r>
              <a:rPr lang="en-US" altLang="zh-CN" sz="2000" dirty="0" smtClean="0">
                <a:latin typeface="+mn-ea"/>
              </a:rPr>
              <a:t>			</a:t>
            </a:r>
            <a:r>
              <a:rPr lang="zh-CN" altLang="en-US" sz="2000" dirty="0" smtClean="0">
                <a:latin typeface="+mn-ea"/>
              </a:rPr>
              <a:t>深证</a:t>
            </a:r>
            <a:r>
              <a:rPr lang="en-US" altLang="zh-CN" sz="2000" dirty="0" smtClean="0">
                <a:latin typeface="+mn-ea"/>
              </a:rPr>
              <a:t>LOF</a:t>
            </a:r>
            <a:r>
              <a:rPr lang="zh-CN" altLang="zh-CN" sz="2000" dirty="0" smtClean="0"/>
              <a:t> （非分级）</a:t>
            </a:r>
            <a:endParaRPr lang="en-US" altLang="zh-CN" sz="2000" dirty="0" smtClean="0">
              <a:latin typeface="+mn-ea"/>
            </a:endParaRPr>
          </a:p>
          <a:p>
            <a:pPr marL="342900" indent="-342900">
              <a:lnSpc>
                <a:spcPct val="150000"/>
              </a:lnSpc>
              <a:defRPr/>
            </a:pPr>
            <a:r>
              <a:rPr lang="en-US" altLang="zh-CN" sz="2000" b="1" dirty="0" smtClean="0">
                <a:latin typeface="+mn-ea"/>
              </a:rPr>
              <a:t>			</a:t>
            </a:r>
          </a:p>
          <a:p>
            <a:pPr marL="342900" indent="-342900">
              <a:lnSpc>
                <a:spcPct val="150000"/>
              </a:lnSpc>
              <a:defRPr/>
            </a:pPr>
            <a:r>
              <a:rPr lang="zh-CN" altLang="en-US" sz="2000" b="1" dirty="0" smtClean="0">
                <a:latin typeface="+mn-ea"/>
              </a:rPr>
              <a:t>盘后系统挂牌产品清盘</a:t>
            </a:r>
            <a:endParaRPr lang="en-US" altLang="zh-CN" sz="2000" b="1" dirty="0" smtClean="0">
              <a:latin typeface="+mn-ea"/>
            </a:endParaRPr>
          </a:p>
          <a:p>
            <a:pPr marL="342900" indent="-342900">
              <a:lnSpc>
                <a:spcPct val="150000"/>
              </a:lnSpc>
              <a:defRPr/>
            </a:pPr>
            <a:r>
              <a:rPr lang="en-US" altLang="zh-CN" sz="2000" b="1" dirty="0" smtClean="0">
                <a:latin typeface="+mn-ea"/>
              </a:rPr>
              <a:t>			</a:t>
            </a:r>
            <a:r>
              <a:rPr lang="zh-CN" altLang="en-US" sz="2000" dirty="0" smtClean="0">
                <a:latin typeface="+mn-ea"/>
              </a:rPr>
              <a:t>深证</a:t>
            </a:r>
            <a:r>
              <a:rPr lang="en-US" altLang="zh-CN" sz="2000" dirty="0" smtClean="0">
                <a:latin typeface="+mn-ea"/>
              </a:rPr>
              <a:t>LOF</a:t>
            </a:r>
            <a:r>
              <a:rPr lang="zh-CN" altLang="zh-CN" sz="2000" dirty="0" smtClean="0"/>
              <a:t>分级基金</a:t>
            </a:r>
            <a:endParaRPr lang="en-US" altLang="zh-CN" sz="2000" dirty="0" smtClean="0"/>
          </a:p>
          <a:p>
            <a:pPr marL="342900" indent="-342900">
              <a:lnSpc>
                <a:spcPct val="150000"/>
              </a:lnSpc>
              <a:defRPr/>
            </a:pPr>
            <a:r>
              <a:rPr lang="en-US" altLang="zh-CN" sz="2000" b="1" dirty="0" smtClean="0">
                <a:latin typeface="+mn-ea"/>
              </a:rPr>
              <a:t>			</a:t>
            </a:r>
            <a:r>
              <a:rPr lang="zh-CN" altLang="zh-CN" sz="2000" dirty="0" smtClean="0"/>
              <a:t>深圳跨市场</a:t>
            </a:r>
            <a:r>
              <a:rPr lang="en-US" altLang="zh-CN" sz="2000" dirty="0" smtClean="0"/>
              <a:t>ETF</a:t>
            </a:r>
            <a:endParaRPr lang="en-US" altLang="zh-CN" sz="2000" b="1" dirty="0" smtClean="0">
              <a:latin typeface="+mn-ea"/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12875"/>
            <a:ext cx="9144000" cy="163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59563" y="458788"/>
            <a:ext cx="2132012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8" name="Rectangle 3"/>
          <p:cNvSpPr>
            <a:spLocks noChangeArrowheads="1"/>
          </p:cNvSpPr>
          <p:nvPr/>
        </p:nvSpPr>
        <p:spPr bwMode="auto">
          <a:xfrm>
            <a:off x="349250" y="3068638"/>
            <a:ext cx="8794750" cy="3482975"/>
          </a:xfrm>
          <a:prstGeom prst="rect">
            <a:avLst/>
          </a:prstGeom>
          <a:solidFill>
            <a:srgbClr val="DDDDDD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en-US"/>
          </a:p>
        </p:txBody>
      </p:sp>
      <p:sp>
        <p:nvSpPr>
          <p:cNvPr id="6149" name="Text Box 4"/>
          <p:cNvSpPr txBox="1">
            <a:spLocks noChangeArrowheads="1"/>
          </p:cNvSpPr>
          <p:nvPr/>
        </p:nvSpPr>
        <p:spPr bwMode="auto">
          <a:xfrm>
            <a:off x="1142976" y="3071810"/>
            <a:ext cx="6985000" cy="732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4000" b="1" dirty="0" smtClean="0">
                <a:solidFill>
                  <a:srgbClr val="C00000"/>
                </a:solidFill>
                <a:latin typeface="仿宋" pitchFamily="49" charset="-122"/>
                <a:ea typeface="仿宋" pitchFamily="49" charset="-122"/>
              </a:rPr>
              <a:t>谢谢！</a:t>
            </a:r>
            <a:endParaRPr lang="zh-CN" altLang="zh-CN" sz="2400" dirty="0">
              <a:solidFill>
                <a:srgbClr val="C0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11"/>
          <p:cNvPicPr>
            <a:picLocks noChangeAspect="1" noChangeArrowheads="1"/>
          </p:cNvPicPr>
          <p:nvPr/>
        </p:nvPicPr>
        <p:blipFill>
          <a:blip r:embed="rId3" cstate="print"/>
          <a:srcRect r="4808" b="77962"/>
          <a:stretch>
            <a:fillRect/>
          </a:stretch>
        </p:blipFill>
        <p:spPr bwMode="auto">
          <a:xfrm>
            <a:off x="414338" y="6569075"/>
            <a:ext cx="872966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Text Box 12"/>
          <p:cNvSpPr txBox="1">
            <a:spLocks noChangeArrowheads="1"/>
          </p:cNvSpPr>
          <p:nvPr/>
        </p:nvSpPr>
        <p:spPr bwMode="auto">
          <a:xfrm>
            <a:off x="6661150" y="6597650"/>
            <a:ext cx="2447925" cy="211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600">
                <a:solidFill>
                  <a:schemeClr val="bg1"/>
                </a:solidFill>
                <a:latin typeface="Humnst777 BT" pitchFamily="2" charset="0"/>
              </a:rPr>
              <a:t>China Securities Depository and Clearing Corporation Limited</a:t>
            </a:r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gray">
          <a:xfrm>
            <a:off x="357158" y="142852"/>
            <a:ext cx="5218958" cy="719735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zh-CN" altLang="en-US" sz="28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一、中国结算</a:t>
            </a:r>
            <a:r>
              <a:rPr lang="en-US" altLang="zh-CN" sz="28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TA</a:t>
            </a:r>
            <a:r>
              <a:rPr lang="zh-CN" altLang="en-US" sz="28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业务概述</a:t>
            </a:r>
            <a:r>
              <a:rPr lang="en-US" altLang="zh-CN" sz="28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----</a:t>
            </a:r>
            <a:r>
              <a:rPr lang="zh-CN" altLang="en-US" sz="28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接口约定的业务类型</a:t>
            </a:r>
            <a:endParaRPr lang="en-US" altLang="ko-KR" sz="2800" b="1" dirty="0">
              <a:solidFill>
                <a:schemeClr val="bg1">
                  <a:lumMod val="95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702469"/>
            <a:ext cx="9144000" cy="57554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sz="2400" b="1" dirty="0" smtClean="0">
                <a:latin typeface="+mn-ea"/>
              </a:rPr>
              <a:t>代理人发起业务</a:t>
            </a:r>
            <a:r>
              <a:rPr lang="en-US" altLang="zh-CN" sz="2400" b="1" dirty="0" smtClean="0">
                <a:latin typeface="+mn-ea"/>
              </a:rPr>
              <a:t>30</a:t>
            </a:r>
            <a:r>
              <a:rPr lang="zh-CN" altLang="en-US" sz="2400" b="1" dirty="0" smtClean="0">
                <a:latin typeface="+mn-ea"/>
              </a:rPr>
              <a:t>项</a:t>
            </a:r>
            <a:endParaRPr lang="en-US" altLang="zh-CN" sz="2400" b="1" dirty="0" smtClean="0">
              <a:latin typeface="+mn-ea"/>
            </a:endParaRPr>
          </a:p>
          <a:p>
            <a:r>
              <a:rPr lang="en-US" sz="2000" b="1" dirty="0" smtClean="0"/>
              <a:t>1.</a:t>
            </a:r>
            <a:r>
              <a:rPr lang="zh-CN" altLang="en-US" sz="2000" b="1" dirty="0" smtClean="0"/>
              <a:t>账户类业务</a:t>
            </a:r>
            <a:r>
              <a:rPr lang="en-US" sz="2000" b="1" dirty="0" smtClean="0"/>
              <a:t>6</a:t>
            </a:r>
            <a:r>
              <a:rPr lang="zh-CN" altLang="en-US" sz="2000" b="1" dirty="0" smtClean="0"/>
              <a:t>项</a:t>
            </a:r>
          </a:p>
          <a:p>
            <a:r>
              <a:rPr lang="zh-CN" altLang="en-US" sz="1400" dirty="0" smtClean="0"/>
              <a:t>开户申请</a:t>
            </a:r>
            <a:r>
              <a:rPr lang="en-US" sz="1400" dirty="0" smtClean="0"/>
              <a:t>(001)</a:t>
            </a:r>
            <a:r>
              <a:rPr lang="zh-CN" altLang="en-US" sz="1400" dirty="0" smtClean="0"/>
              <a:t>、账户信息修改申请</a:t>
            </a:r>
            <a:r>
              <a:rPr lang="en-US" sz="1400" dirty="0" smtClean="0"/>
              <a:t>(003)</a:t>
            </a:r>
            <a:r>
              <a:rPr lang="zh-CN" altLang="en-US" sz="1400" dirty="0" smtClean="0"/>
              <a:t>、销户申请</a:t>
            </a:r>
            <a:r>
              <a:rPr lang="en-US" sz="1400" dirty="0" smtClean="0"/>
              <a:t>(002)</a:t>
            </a:r>
            <a:r>
              <a:rPr lang="zh-CN" altLang="en-US" sz="1400" dirty="0" smtClean="0"/>
              <a:t>、撤销交易账户申请</a:t>
            </a:r>
            <a:r>
              <a:rPr lang="en-US" sz="1400" dirty="0" smtClean="0"/>
              <a:t>(009)</a:t>
            </a:r>
            <a:r>
              <a:rPr lang="zh-CN" altLang="en-US" sz="1400" dirty="0" smtClean="0"/>
              <a:t>、增加交易账户申请</a:t>
            </a:r>
            <a:r>
              <a:rPr lang="en-US" sz="1400" dirty="0" smtClean="0"/>
              <a:t>(008)</a:t>
            </a:r>
            <a:r>
              <a:rPr lang="zh-CN" altLang="en-US" sz="1400" dirty="0" smtClean="0"/>
              <a:t>、变更交易账号</a:t>
            </a:r>
            <a:r>
              <a:rPr lang="en-US" sz="1400" dirty="0" smtClean="0"/>
              <a:t>(058)</a:t>
            </a:r>
            <a:endParaRPr lang="zh-CN" altLang="en-US" sz="1400" dirty="0" smtClean="0"/>
          </a:p>
          <a:p>
            <a:r>
              <a:rPr lang="en-US" sz="2000" b="1" dirty="0" smtClean="0"/>
              <a:t>2.</a:t>
            </a:r>
            <a:r>
              <a:rPr lang="zh-CN" altLang="en-US" sz="2000" b="1" dirty="0" smtClean="0"/>
              <a:t>交易类业务</a:t>
            </a:r>
            <a:r>
              <a:rPr lang="en-US" sz="2000" b="1" dirty="0" smtClean="0"/>
              <a:t>24</a:t>
            </a:r>
            <a:r>
              <a:rPr lang="zh-CN" altLang="en-US" sz="2000" b="1" dirty="0" smtClean="0"/>
              <a:t>项</a:t>
            </a:r>
          </a:p>
          <a:p>
            <a:r>
              <a:rPr lang="zh-CN" altLang="en-US" sz="1400" b="1" dirty="0" smtClean="0"/>
              <a:t>认购申请</a:t>
            </a:r>
            <a:r>
              <a:rPr lang="en-US" sz="1400" b="1" dirty="0" smtClean="0"/>
              <a:t>(020)</a:t>
            </a:r>
            <a:r>
              <a:rPr lang="zh-CN" altLang="en-US" sz="1400" b="1" dirty="0" smtClean="0"/>
              <a:t>、申购申请</a:t>
            </a:r>
            <a:r>
              <a:rPr lang="en-US" sz="1400" b="1" dirty="0" smtClean="0"/>
              <a:t>(022) </a:t>
            </a:r>
            <a:r>
              <a:rPr lang="zh-CN" altLang="en-US" sz="1400" dirty="0" smtClean="0"/>
              <a:t>、</a:t>
            </a:r>
            <a:r>
              <a:rPr lang="zh-CN" altLang="en-US" sz="1400" b="1" dirty="0" smtClean="0"/>
              <a:t>定时定额申购申请</a:t>
            </a:r>
            <a:r>
              <a:rPr lang="en-US" sz="1400" b="1" dirty="0" smtClean="0"/>
              <a:t>(039)</a:t>
            </a:r>
            <a:r>
              <a:rPr lang="zh-CN" altLang="en-US" sz="1400" dirty="0" smtClean="0"/>
              <a:t>、</a:t>
            </a:r>
            <a:r>
              <a:rPr lang="en-US" sz="1400" dirty="0" smtClean="0"/>
              <a:t>ETF</a:t>
            </a:r>
            <a:r>
              <a:rPr lang="zh-CN" altLang="en-US" sz="1400" dirty="0" smtClean="0"/>
              <a:t>申购申请</a:t>
            </a:r>
            <a:r>
              <a:rPr lang="en-US" sz="1400" dirty="0" smtClean="0"/>
              <a:t>(091)</a:t>
            </a:r>
            <a:r>
              <a:rPr lang="zh-CN" altLang="en-US" sz="1400" dirty="0" smtClean="0"/>
              <a:t>、</a:t>
            </a:r>
            <a:r>
              <a:rPr lang="zh-CN" altLang="en-US" sz="1400" b="1" dirty="0" smtClean="0"/>
              <a:t>赎回申请</a:t>
            </a:r>
            <a:r>
              <a:rPr lang="en-US" sz="1400" b="1" dirty="0" smtClean="0"/>
              <a:t>(024)</a:t>
            </a:r>
            <a:r>
              <a:rPr lang="zh-CN" altLang="en-US" sz="1400" dirty="0" smtClean="0"/>
              <a:t>、预约赎回申请</a:t>
            </a:r>
            <a:r>
              <a:rPr lang="en-US" sz="1400" dirty="0" smtClean="0"/>
              <a:t>(025)</a:t>
            </a:r>
            <a:r>
              <a:rPr lang="zh-CN" altLang="en-US" sz="1400" dirty="0" smtClean="0"/>
              <a:t>、定时定额赎回申请</a:t>
            </a:r>
            <a:r>
              <a:rPr lang="en-US" sz="1400" dirty="0" smtClean="0"/>
              <a:t>(063)</a:t>
            </a:r>
            <a:r>
              <a:rPr lang="zh-CN" altLang="en-US" sz="1400" dirty="0" smtClean="0"/>
              <a:t>、</a:t>
            </a:r>
            <a:r>
              <a:rPr lang="en-US" sz="1400" dirty="0" smtClean="0"/>
              <a:t>ETF</a:t>
            </a:r>
            <a:r>
              <a:rPr lang="zh-CN" altLang="en-US" sz="1400" dirty="0" smtClean="0"/>
              <a:t>赎回申请</a:t>
            </a:r>
            <a:r>
              <a:rPr lang="en-US" sz="1400" dirty="0" smtClean="0"/>
              <a:t>(093)</a:t>
            </a:r>
            <a:r>
              <a:rPr lang="zh-CN" altLang="en-US" sz="1400" dirty="0" smtClean="0"/>
              <a:t>、</a:t>
            </a:r>
            <a:r>
              <a:rPr lang="zh-CN" altLang="en-US" sz="1400" b="1" dirty="0" smtClean="0"/>
              <a:t>转销售人</a:t>
            </a:r>
            <a:r>
              <a:rPr lang="en-US" sz="1400" b="1" dirty="0" smtClean="0"/>
              <a:t>/</a:t>
            </a:r>
            <a:r>
              <a:rPr lang="zh-CN" altLang="en-US" sz="1400" b="1" dirty="0" smtClean="0"/>
              <a:t>机构申请</a:t>
            </a:r>
            <a:r>
              <a:rPr lang="en-US" sz="1400" b="1" dirty="0" smtClean="0"/>
              <a:t>(026)</a:t>
            </a:r>
            <a:r>
              <a:rPr lang="zh-CN" altLang="en-US" sz="1400" b="1" dirty="0" smtClean="0"/>
              <a:t>、</a:t>
            </a:r>
            <a:r>
              <a:rPr lang="zh-CN" altLang="en-US" sz="1400" dirty="0" smtClean="0"/>
              <a:t>转销售人</a:t>
            </a:r>
            <a:r>
              <a:rPr lang="en-US" sz="1400" dirty="0" smtClean="0"/>
              <a:t>/</a:t>
            </a:r>
            <a:r>
              <a:rPr lang="zh-CN" altLang="en-US" sz="1400" dirty="0" smtClean="0"/>
              <a:t>机构转入申请</a:t>
            </a:r>
            <a:r>
              <a:rPr lang="en-US" sz="1400" dirty="0" smtClean="0"/>
              <a:t>(027)</a:t>
            </a:r>
            <a:r>
              <a:rPr lang="zh-CN" altLang="en-US" sz="1400" dirty="0" smtClean="0"/>
              <a:t>、转销售人</a:t>
            </a:r>
            <a:r>
              <a:rPr lang="en-US" sz="1400" dirty="0" smtClean="0"/>
              <a:t>/</a:t>
            </a:r>
            <a:r>
              <a:rPr lang="zh-CN" altLang="en-US" sz="1400" dirty="0" smtClean="0"/>
              <a:t>机构转出申请</a:t>
            </a:r>
            <a:r>
              <a:rPr lang="en-US" sz="1400" dirty="0" smtClean="0"/>
              <a:t>(028)</a:t>
            </a:r>
            <a:r>
              <a:rPr lang="zh-CN" altLang="en-US" sz="1400" dirty="0" smtClean="0"/>
              <a:t>、</a:t>
            </a:r>
            <a:r>
              <a:rPr lang="zh-CN" altLang="en-US" sz="1400" b="1" dirty="0" smtClean="0"/>
              <a:t>设置自动再投资申请</a:t>
            </a:r>
            <a:r>
              <a:rPr lang="en-US" sz="1400" b="1" dirty="0" smtClean="0"/>
              <a:t>(029)</a:t>
            </a:r>
            <a:r>
              <a:rPr lang="zh-CN" altLang="en-US" sz="1400" dirty="0" smtClean="0"/>
              <a:t>、基金份额冻结申请</a:t>
            </a:r>
            <a:r>
              <a:rPr lang="en-US" sz="1400" dirty="0" smtClean="0"/>
              <a:t>(031)</a:t>
            </a:r>
            <a:r>
              <a:rPr lang="zh-CN" altLang="en-US" sz="1400" dirty="0" smtClean="0"/>
              <a:t>、基金份额解冻申请</a:t>
            </a:r>
            <a:r>
              <a:rPr lang="en-US" sz="1400" dirty="0" smtClean="0"/>
              <a:t>(032)</a:t>
            </a:r>
            <a:r>
              <a:rPr lang="zh-CN" altLang="en-US" sz="1400" dirty="0" smtClean="0"/>
              <a:t>、</a:t>
            </a:r>
            <a:r>
              <a:rPr lang="zh-CN" altLang="en-US" sz="1400" b="1" dirty="0" smtClean="0"/>
              <a:t>基金转换申请</a:t>
            </a:r>
            <a:r>
              <a:rPr lang="en-US" sz="1400" b="1" dirty="0" smtClean="0"/>
              <a:t>(036)</a:t>
            </a:r>
            <a:r>
              <a:rPr lang="zh-CN" altLang="en-US" sz="1400" dirty="0" smtClean="0"/>
              <a:t>、基金转换转入申请</a:t>
            </a:r>
            <a:r>
              <a:rPr lang="en-US" sz="1400" dirty="0" smtClean="0"/>
              <a:t>(037)</a:t>
            </a:r>
            <a:r>
              <a:rPr lang="zh-CN" altLang="en-US" sz="1400" dirty="0" smtClean="0"/>
              <a:t>、基金转换转出申请</a:t>
            </a:r>
            <a:r>
              <a:rPr lang="en-US" sz="1400" dirty="0" smtClean="0"/>
              <a:t>(038)</a:t>
            </a:r>
            <a:r>
              <a:rPr lang="zh-CN" altLang="en-US" sz="1400" dirty="0" smtClean="0"/>
              <a:t>、撤预约单</a:t>
            </a:r>
            <a:r>
              <a:rPr lang="en-US" sz="1400" dirty="0" smtClean="0"/>
              <a:t>(053)</a:t>
            </a:r>
            <a:r>
              <a:rPr lang="zh-CN" altLang="en-US" sz="1400" dirty="0" smtClean="0"/>
              <a:t>、定时定额申购开通申请</a:t>
            </a:r>
            <a:r>
              <a:rPr lang="en-US" sz="1400" dirty="0" smtClean="0"/>
              <a:t>(059)</a:t>
            </a:r>
            <a:r>
              <a:rPr lang="zh-CN" altLang="en-US" sz="1400" dirty="0" smtClean="0"/>
              <a:t>、定时定额申购撤销申请</a:t>
            </a:r>
            <a:r>
              <a:rPr lang="en-US" sz="1400" dirty="0" smtClean="0"/>
              <a:t>(060)</a:t>
            </a:r>
            <a:r>
              <a:rPr lang="zh-CN" altLang="en-US" sz="1400" dirty="0" smtClean="0"/>
              <a:t>、定时定额变更申请</a:t>
            </a:r>
            <a:r>
              <a:rPr lang="en-US" sz="1400" dirty="0" smtClean="0"/>
              <a:t>(061)</a:t>
            </a:r>
            <a:r>
              <a:rPr lang="zh-CN" altLang="en-US" sz="1400" dirty="0" smtClean="0"/>
              <a:t>、认购调整申请</a:t>
            </a:r>
            <a:r>
              <a:rPr lang="en-US" sz="1400" dirty="0" smtClean="0"/>
              <a:t>(062)</a:t>
            </a:r>
            <a:r>
              <a:rPr lang="zh-CN" altLang="en-US" sz="1400" dirty="0" smtClean="0"/>
              <a:t>、基金质押申请</a:t>
            </a:r>
            <a:r>
              <a:rPr lang="en-US" sz="1400" dirty="0" smtClean="0"/>
              <a:t>(088)</a:t>
            </a:r>
            <a:r>
              <a:rPr lang="zh-CN" altLang="en-US" sz="1400" dirty="0" smtClean="0"/>
              <a:t>、</a:t>
            </a:r>
            <a:r>
              <a:rPr lang="zh-CN" altLang="en-US" sz="1400" b="1" dirty="0" smtClean="0"/>
              <a:t>快速过户申请</a:t>
            </a:r>
            <a:r>
              <a:rPr lang="en-US" sz="1400" b="1" dirty="0" smtClean="0"/>
              <a:t>(098)</a:t>
            </a:r>
            <a:endParaRPr lang="en-US" altLang="zh-CN" sz="2400" b="1" dirty="0" smtClean="0">
              <a:latin typeface="+mn-ea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sz="2400" b="1" dirty="0" smtClean="0">
                <a:latin typeface="+mn-ea"/>
              </a:rPr>
              <a:t>管理人业务</a:t>
            </a:r>
            <a:r>
              <a:rPr lang="en-US" altLang="zh-CN" sz="2400" b="1" dirty="0" smtClean="0">
                <a:latin typeface="+mn-ea"/>
              </a:rPr>
              <a:t>35</a:t>
            </a:r>
            <a:r>
              <a:rPr lang="zh-CN" altLang="en-US" sz="2400" b="1" dirty="0" smtClean="0">
                <a:latin typeface="+mn-ea"/>
              </a:rPr>
              <a:t>项</a:t>
            </a:r>
            <a:endParaRPr lang="en-US" altLang="zh-CN" sz="2400" b="1" dirty="0" smtClean="0">
              <a:latin typeface="+mn-ea"/>
            </a:endParaRPr>
          </a:p>
          <a:p>
            <a:r>
              <a:rPr lang="en-US" sz="2000" b="1" dirty="0" smtClean="0"/>
              <a:t>1.</a:t>
            </a:r>
            <a:r>
              <a:rPr lang="zh-CN" altLang="en-US" sz="2000" b="1" dirty="0" smtClean="0"/>
              <a:t>可干预</a:t>
            </a:r>
            <a:r>
              <a:rPr lang="en-US" sz="2000" b="1" dirty="0" smtClean="0"/>
              <a:t>15</a:t>
            </a:r>
            <a:r>
              <a:rPr lang="zh-CN" altLang="en-US" sz="2000" b="1" dirty="0" smtClean="0"/>
              <a:t>项</a:t>
            </a:r>
          </a:p>
          <a:p>
            <a:r>
              <a:rPr lang="zh-CN" altLang="en-US" sz="1400" b="1" dirty="0" smtClean="0"/>
              <a:t>认购</a:t>
            </a:r>
            <a:r>
              <a:rPr lang="en-US" sz="1400" b="1" dirty="0" smtClean="0"/>
              <a:t>(020)</a:t>
            </a:r>
            <a:r>
              <a:rPr lang="zh-CN" altLang="en-US" sz="1400" b="1" dirty="0" smtClean="0"/>
              <a:t>、申购</a:t>
            </a:r>
            <a:r>
              <a:rPr lang="en-US" sz="1400" b="1" dirty="0" smtClean="0"/>
              <a:t>(022)</a:t>
            </a:r>
            <a:r>
              <a:rPr lang="zh-CN" altLang="en-US" sz="1400" b="1" dirty="0" smtClean="0"/>
              <a:t>、定时定额申购</a:t>
            </a:r>
            <a:r>
              <a:rPr lang="en-US" sz="1400" b="1" dirty="0" smtClean="0"/>
              <a:t>(039)</a:t>
            </a:r>
            <a:r>
              <a:rPr lang="zh-CN" altLang="en-US" sz="1400" dirty="0" smtClean="0"/>
              <a:t>、</a:t>
            </a:r>
            <a:r>
              <a:rPr lang="en-US" sz="1400" dirty="0" smtClean="0"/>
              <a:t>ETF</a:t>
            </a:r>
            <a:r>
              <a:rPr lang="zh-CN" altLang="en-US" sz="1400" dirty="0" smtClean="0"/>
              <a:t>一次申购</a:t>
            </a:r>
            <a:r>
              <a:rPr lang="en-US" sz="1400" dirty="0" smtClean="0"/>
              <a:t>(091)</a:t>
            </a:r>
            <a:r>
              <a:rPr lang="zh-CN" altLang="en-US" sz="1400" dirty="0" smtClean="0"/>
              <a:t>、</a:t>
            </a:r>
            <a:r>
              <a:rPr lang="en-US" sz="1400" dirty="0" smtClean="0"/>
              <a:t>ETF</a:t>
            </a:r>
            <a:r>
              <a:rPr lang="zh-CN" altLang="en-US" sz="1400" dirty="0" smtClean="0"/>
              <a:t>二次申购</a:t>
            </a:r>
            <a:r>
              <a:rPr lang="en-US" sz="1400" dirty="0" smtClean="0"/>
              <a:t>(092)</a:t>
            </a:r>
            <a:r>
              <a:rPr lang="zh-CN" altLang="en-US" sz="1400" dirty="0" smtClean="0"/>
              <a:t>、</a:t>
            </a:r>
            <a:r>
              <a:rPr lang="zh-CN" altLang="en-US" sz="1400" b="1" dirty="0" smtClean="0"/>
              <a:t>赎回</a:t>
            </a:r>
            <a:r>
              <a:rPr lang="en-US" sz="1400" b="1" dirty="0" smtClean="0"/>
              <a:t>(024)</a:t>
            </a:r>
            <a:r>
              <a:rPr lang="zh-CN" altLang="en-US" sz="1400" dirty="0" smtClean="0"/>
              <a:t>、预约赎回</a:t>
            </a:r>
            <a:r>
              <a:rPr lang="en-US" sz="1400" dirty="0" smtClean="0"/>
              <a:t>(025)</a:t>
            </a:r>
            <a:r>
              <a:rPr lang="zh-CN" altLang="en-US" sz="1400" dirty="0" smtClean="0"/>
              <a:t>、定期定额赎回</a:t>
            </a:r>
            <a:r>
              <a:rPr lang="en-US" sz="1400" dirty="0" smtClean="0"/>
              <a:t>(063)</a:t>
            </a:r>
            <a:r>
              <a:rPr lang="zh-CN" altLang="en-US" sz="1400" dirty="0" smtClean="0"/>
              <a:t>、</a:t>
            </a:r>
            <a:r>
              <a:rPr lang="en-US" sz="1400" dirty="0" smtClean="0"/>
              <a:t>ETF</a:t>
            </a:r>
            <a:r>
              <a:rPr lang="zh-CN" altLang="en-US" sz="1400" dirty="0" smtClean="0"/>
              <a:t>一次赎回</a:t>
            </a:r>
            <a:r>
              <a:rPr lang="en-US" sz="1400" dirty="0" smtClean="0"/>
              <a:t>(093)</a:t>
            </a:r>
            <a:r>
              <a:rPr lang="zh-CN" altLang="en-US" sz="1400" dirty="0" smtClean="0"/>
              <a:t>、</a:t>
            </a:r>
            <a:r>
              <a:rPr lang="en-US" sz="1400" dirty="0" smtClean="0"/>
              <a:t>ETF</a:t>
            </a:r>
            <a:r>
              <a:rPr lang="zh-CN" altLang="en-US" sz="1400" dirty="0" smtClean="0"/>
              <a:t>二次赎回</a:t>
            </a:r>
            <a:r>
              <a:rPr lang="en-US" sz="1400" dirty="0" smtClean="0"/>
              <a:t>(094)</a:t>
            </a:r>
            <a:r>
              <a:rPr lang="zh-CN" altLang="en-US" sz="1400" dirty="0" smtClean="0"/>
              <a:t>、</a:t>
            </a:r>
            <a:r>
              <a:rPr lang="zh-CN" altLang="en-US" sz="1400" b="1" dirty="0" smtClean="0"/>
              <a:t>设置分红方式</a:t>
            </a:r>
            <a:r>
              <a:rPr lang="en-US" sz="1400" b="1" dirty="0" smtClean="0"/>
              <a:t>(029)</a:t>
            </a:r>
            <a:r>
              <a:rPr lang="zh-CN" altLang="en-US" sz="1400" b="1" dirty="0" smtClean="0"/>
              <a:t>、认购结果</a:t>
            </a:r>
            <a:r>
              <a:rPr lang="en-US" sz="1400" b="1" dirty="0" smtClean="0"/>
              <a:t>(057)</a:t>
            </a:r>
            <a:r>
              <a:rPr lang="zh-CN" altLang="en-US" sz="1400" b="1" dirty="0" smtClean="0"/>
              <a:t>、基金转换</a:t>
            </a:r>
            <a:r>
              <a:rPr lang="en-US" sz="1400" b="1" dirty="0" smtClean="0"/>
              <a:t>(036)</a:t>
            </a:r>
            <a:r>
              <a:rPr lang="zh-CN" altLang="en-US" sz="1400" dirty="0" smtClean="0"/>
              <a:t>、赎回支付</a:t>
            </a:r>
            <a:r>
              <a:rPr lang="en-US" sz="1400" dirty="0" smtClean="0"/>
              <a:t>(095)</a:t>
            </a:r>
            <a:endParaRPr lang="zh-CN" altLang="en-US" sz="1400" dirty="0" smtClean="0"/>
          </a:p>
          <a:p>
            <a:r>
              <a:rPr lang="en-US" altLang="en-US" sz="2000" b="1" dirty="0" smtClean="0"/>
              <a:t>2.</a:t>
            </a:r>
            <a:r>
              <a:rPr lang="zh-CN" altLang="en-US" sz="2000" b="1" dirty="0" smtClean="0"/>
              <a:t>不可干预</a:t>
            </a:r>
            <a:r>
              <a:rPr lang="en-US" altLang="en-US" sz="2000" b="1" dirty="0" smtClean="0"/>
              <a:t>16</a:t>
            </a:r>
            <a:r>
              <a:rPr lang="zh-CN" altLang="en-US" sz="2000" b="1" dirty="0" smtClean="0"/>
              <a:t>项</a:t>
            </a:r>
          </a:p>
          <a:p>
            <a:r>
              <a:rPr lang="zh-CN" altLang="en-US" sz="1400" dirty="0" smtClean="0"/>
              <a:t>开户</a:t>
            </a:r>
            <a:r>
              <a:rPr lang="en-US" sz="1400" dirty="0" smtClean="0"/>
              <a:t>(001)</a:t>
            </a:r>
            <a:r>
              <a:rPr lang="zh-CN" altLang="en-US" sz="1400" dirty="0" smtClean="0"/>
              <a:t>、销户</a:t>
            </a:r>
            <a:r>
              <a:rPr lang="en-US" sz="1400" dirty="0" smtClean="0"/>
              <a:t>(003)</a:t>
            </a:r>
            <a:r>
              <a:rPr lang="zh-CN" altLang="en-US" sz="1400" dirty="0" smtClean="0"/>
              <a:t>、帐户信息修改</a:t>
            </a:r>
            <a:r>
              <a:rPr lang="en-US" sz="1400" dirty="0" smtClean="0"/>
              <a:t>(002)</a:t>
            </a:r>
            <a:r>
              <a:rPr lang="zh-CN" altLang="en-US" sz="1400" dirty="0" smtClean="0"/>
              <a:t>、增加交易帐户</a:t>
            </a:r>
            <a:r>
              <a:rPr lang="en-US" sz="1400" dirty="0" smtClean="0"/>
              <a:t>(008)</a:t>
            </a:r>
            <a:r>
              <a:rPr lang="zh-CN" altLang="en-US" sz="1400" dirty="0" smtClean="0"/>
              <a:t>、撤销交易帐户</a:t>
            </a:r>
            <a:r>
              <a:rPr lang="en-US" sz="1400" dirty="0" smtClean="0"/>
              <a:t>(009)</a:t>
            </a:r>
            <a:r>
              <a:rPr lang="zh-CN" altLang="en-US" sz="1400" dirty="0" smtClean="0"/>
              <a:t>、全量帐户资料核对</a:t>
            </a:r>
            <a:r>
              <a:rPr lang="en-US" sz="1400" dirty="0" smtClean="0"/>
              <a:t>(114)</a:t>
            </a:r>
            <a:r>
              <a:rPr lang="zh-CN" altLang="en-US" sz="1400" dirty="0" smtClean="0"/>
              <a:t>、变更交易帐户</a:t>
            </a:r>
            <a:r>
              <a:rPr lang="en-US" sz="1400" dirty="0" smtClean="0"/>
              <a:t>(058)</a:t>
            </a:r>
            <a:r>
              <a:rPr lang="zh-CN" altLang="en-US" sz="1400" dirty="0" smtClean="0"/>
              <a:t>、基金份数冻结</a:t>
            </a:r>
            <a:r>
              <a:rPr lang="en-US" sz="1400" dirty="0" smtClean="0"/>
              <a:t>(031)</a:t>
            </a:r>
            <a:r>
              <a:rPr lang="zh-CN" altLang="en-US" sz="1400" dirty="0" smtClean="0"/>
              <a:t>、基金份数解冻</a:t>
            </a:r>
            <a:r>
              <a:rPr lang="en-US" sz="1400" dirty="0" smtClean="0"/>
              <a:t>(032)</a:t>
            </a:r>
            <a:r>
              <a:rPr lang="zh-CN" altLang="en-US" sz="1400" dirty="0" smtClean="0"/>
              <a:t>、非交易过户</a:t>
            </a:r>
            <a:r>
              <a:rPr lang="en-US" sz="1400" dirty="0" smtClean="0"/>
              <a:t>(033)</a:t>
            </a:r>
            <a:r>
              <a:rPr lang="zh-CN" altLang="en-US" sz="1400" dirty="0" smtClean="0"/>
              <a:t>、定时定额申购开通</a:t>
            </a:r>
            <a:r>
              <a:rPr lang="en-US" sz="1400" dirty="0" smtClean="0"/>
              <a:t>(059)</a:t>
            </a:r>
            <a:r>
              <a:rPr lang="zh-CN" altLang="en-US" sz="1400" dirty="0" smtClean="0"/>
              <a:t>、定时定额申购撤销</a:t>
            </a:r>
            <a:r>
              <a:rPr lang="en-US" sz="1400" dirty="0" smtClean="0"/>
              <a:t>(060)</a:t>
            </a:r>
            <a:r>
              <a:rPr lang="zh-CN" altLang="en-US" sz="1400" dirty="0" smtClean="0"/>
              <a:t>、定时定额申购变更</a:t>
            </a:r>
            <a:r>
              <a:rPr lang="en-US" sz="1400" dirty="0" smtClean="0"/>
              <a:t>(061)</a:t>
            </a:r>
            <a:r>
              <a:rPr lang="zh-CN" altLang="en-US" sz="1400" dirty="0" smtClean="0"/>
              <a:t>、转托管</a:t>
            </a:r>
            <a:r>
              <a:rPr lang="en-US" sz="1400" dirty="0" smtClean="0"/>
              <a:t>(026)</a:t>
            </a:r>
            <a:r>
              <a:rPr lang="zh-CN" altLang="en-US" sz="1400" dirty="0" smtClean="0"/>
              <a:t>、转托管转入</a:t>
            </a:r>
            <a:r>
              <a:rPr lang="en-US" sz="1400" dirty="0" smtClean="0"/>
              <a:t>(027)</a:t>
            </a:r>
            <a:r>
              <a:rPr lang="zh-CN" altLang="en-US" sz="1400" dirty="0" smtClean="0"/>
              <a:t>、转托管转出</a:t>
            </a:r>
            <a:r>
              <a:rPr lang="en-US" sz="1400" dirty="0" smtClean="0"/>
              <a:t>(028)</a:t>
            </a:r>
            <a:r>
              <a:rPr lang="zh-CN" altLang="en-US" sz="1400" dirty="0" smtClean="0"/>
              <a:t>、撤预约单</a:t>
            </a:r>
            <a:r>
              <a:rPr lang="en-US" sz="1400" dirty="0" smtClean="0"/>
              <a:t>(053)</a:t>
            </a:r>
            <a:endParaRPr lang="zh-CN" altLang="en-US" sz="1400" dirty="0" smtClean="0"/>
          </a:p>
          <a:p>
            <a:r>
              <a:rPr lang="en-US" altLang="en-US" sz="2000" b="1" dirty="0" smtClean="0"/>
              <a:t>3.</a:t>
            </a:r>
            <a:r>
              <a:rPr lang="zh-CN" altLang="en-US" sz="2000" b="1" dirty="0" smtClean="0"/>
              <a:t>管理人发起业务</a:t>
            </a:r>
            <a:r>
              <a:rPr lang="en-US" altLang="en-US" sz="2000" b="1" dirty="0" smtClean="0"/>
              <a:t>4</a:t>
            </a:r>
            <a:r>
              <a:rPr lang="zh-CN" altLang="en-US" sz="2000" b="1" dirty="0" smtClean="0"/>
              <a:t>项</a:t>
            </a:r>
          </a:p>
          <a:p>
            <a:r>
              <a:rPr lang="zh-CN" altLang="en-US" sz="1400" b="1" dirty="0" smtClean="0"/>
              <a:t>强行赎回</a:t>
            </a:r>
            <a:r>
              <a:rPr lang="en-US" sz="1400" b="1" dirty="0" smtClean="0"/>
              <a:t>(142)</a:t>
            </a:r>
            <a:r>
              <a:rPr lang="zh-CN" altLang="en-US" sz="1400" b="1" dirty="0" smtClean="0"/>
              <a:t>、权益分派</a:t>
            </a:r>
            <a:r>
              <a:rPr lang="en-US" sz="1400" b="1" dirty="0" smtClean="0"/>
              <a:t>(043)</a:t>
            </a:r>
            <a:r>
              <a:rPr lang="zh-CN" altLang="en-US" sz="1400" b="1" dirty="0" smtClean="0"/>
              <a:t>、强行调减</a:t>
            </a:r>
            <a:r>
              <a:rPr lang="en-US" sz="1400" b="1" dirty="0" smtClean="0"/>
              <a:t>(044)</a:t>
            </a:r>
            <a:r>
              <a:rPr lang="zh-CN" altLang="en-US" sz="1400" b="1" dirty="0" smtClean="0"/>
              <a:t>、强行调增</a:t>
            </a:r>
            <a:r>
              <a:rPr lang="en-US" sz="1400" b="1" dirty="0" smtClean="0"/>
              <a:t>(045)</a:t>
            </a:r>
            <a:endParaRPr lang="zh-CN" altLang="en-US" sz="1400" b="1" dirty="0" smtClean="0"/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11"/>
          <p:cNvPicPr>
            <a:picLocks noChangeAspect="1" noChangeArrowheads="1"/>
          </p:cNvPicPr>
          <p:nvPr/>
        </p:nvPicPr>
        <p:blipFill>
          <a:blip r:embed="rId3" cstate="print"/>
          <a:srcRect r="4808" b="77962"/>
          <a:stretch>
            <a:fillRect/>
          </a:stretch>
        </p:blipFill>
        <p:spPr bwMode="auto">
          <a:xfrm>
            <a:off x="414338" y="6569075"/>
            <a:ext cx="872966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Text Box 12"/>
          <p:cNvSpPr txBox="1">
            <a:spLocks noChangeArrowheads="1"/>
          </p:cNvSpPr>
          <p:nvPr/>
        </p:nvSpPr>
        <p:spPr bwMode="auto">
          <a:xfrm>
            <a:off x="6661150" y="6597650"/>
            <a:ext cx="2447925" cy="211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600">
                <a:solidFill>
                  <a:schemeClr val="bg1"/>
                </a:solidFill>
                <a:latin typeface="Humnst777 BT" pitchFamily="2" charset="0"/>
              </a:rPr>
              <a:t>China Securities Depository and Clearing Corporation Limited</a:t>
            </a:r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gray">
          <a:xfrm>
            <a:off x="357158" y="142852"/>
            <a:ext cx="7887250" cy="719735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一、中国结算</a:t>
            </a:r>
            <a:r>
              <a:rPr lang="en-US" altLang="zh-CN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TA</a:t>
            </a:r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业务概述</a:t>
            </a:r>
            <a:r>
              <a:rPr lang="en-US" altLang="zh-CN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----</a:t>
            </a:r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业务类型分类</a:t>
            </a:r>
            <a:endParaRPr lang="en-US" altLang="ko-KR" sz="3200" b="1" dirty="0">
              <a:solidFill>
                <a:schemeClr val="bg1">
                  <a:lumMod val="95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graphicFrame>
        <p:nvGraphicFramePr>
          <p:cNvPr id="8" name="图示 7"/>
          <p:cNvGraphicFramePr/>
          <p:nvPr>
            <p:extLst>
              <p:ext uri="{D42A27DB-BD31-4B8C-83A1-F6EECF244321}">
                <p14:modId xmlns:p14="http://schemas.microsoft.com/office/powerpoint/2010/main" xmlns="" val="30847333"/>
              </p:ext>
            </p:extLst>
          </p:nvPr>
        </p:nvGraphicFramePr>
        <p:xfrm>
          <a:off x="683568" y="1052736"/>
          <a:ext cx="7992888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11"/>
          <p:cNvPicPr>
            <a:picLocks noChangeAspect="1" noChangeArrowheads="1"/>
          </p:cNvPicPr>
          <p:nvPr/>
        </p:nvPicPr>
        <p:blipFill>
          <a:blip r:embed="rId3" cstate="print"/>
          <a:srcRect r="4808" b="77962"/>
          <a:stretch>
            <a:fillRect/>
          </a:stretch>
        </p:blipFill>
        <p:spPr bwMode="auto">
          <a:xfrm>
            <a:off x="414338" y="6569075"/>
            <a:ext cx="872966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Text Box 12"/>
          <p:cNvSpPr txBox="1">
            <a:spLocks noChangeArrowheads="1"/>
          </p:cNvSpPr>
          <p:nvPr/>
        </p:nvSpPr>
        <p:spPr bwMode="auto">
          <a:xfrm>
            <a:off x="6661150" y="6597650"/>
            <a:ext cx="2447925" cy="211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600">
                <a:solidFill>
                  <a:schemeClr val="bg1"/>
                </a:solidFill>
                <a:latin typeface="Humnst777 BT" pitchFamily="2" charset="0"/>
              </a:rPr>
              <a:t>China Securities Depository and Clearing Corporation Limited</a:t>
            </a:r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gray">
          <a:xfrm>
            <a:off x="357158" y="142852"/>
            <a:ext cx="7786742" cy="719735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一、中国结算</a:t>
            </a:r>
            <a:r>
              <a:rPr lang="en-US" altLang="zh-CN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TA</a:t>
            </a:r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业务概述</a:t>
            </a:r>
            <a:r>
              <a:rPr lang="en-US" altLang="zh-CN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----</a:t>
            </a:r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日常业务</a:t>
            </a:r>
            <a:endParaRPr lang="en-US" altLang="ko-KR" sz="3200" b="1" dirty="0">
              <a:solidFill>
                <a:schemeClr val="bg1">
                  <a:lumMod val="95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0034" y="739725"/>
            <a:ext cx="8031192" cy="592444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sz="1500" b="1" dirty="0" smtClean="0">
                <a:latin typeface="+mn-ea"/>
              </a:rPr>
              <a:t>参与人加入（</a:t>
            </a:r>
            <a:r>
              <a:rPr lang="en-US" altLang="zh-CN" sz="1500" b="1" dirty="0" smtClean="0">
                <a:latin typeface="+mn-ea"/>
              </a:rPr>
              <a:t>TA</a:t>
            </a:r>
            <a:r>
              <a:rPr lang="zh-CN" altLang="en-US" sz="1500" b="1" dirty="0" smtClean="0">
                <a:latin typeface="+mn-ea"/>
              </a:rPr>
              <a:t>、平台区分）</a:t>
            </a:r>
            <a:endParaRPr lang="en-US" altLang="zh-CN" sz="1500" b="1" dirty="0" smtClean="0">
              <a:latin typeface="+mn-ea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sz="1500" b="1" dirty="0" smtClean="0">
                <a:latin typeface="+mn-ea"/>
              </a:rPr>
              <a:t>协议  （管理人：产品协议（分产品类型，券商法人版协议）、资金结算协议；</a:t>
            </a:r>
            <a:endParaRPr lang="en-US" altLang="zh-CN" sz="1500" b="1" dirty="0" smtClean="0">
              <a:latin typeface="+mn-ea"/>
            </a:endParaRPr>
          </a:p>
          <a:p>
            <a:pPr marL="342900" indent="-342900">
              <a:lnSpc>
                <a:spcPct val="150000"/>
              </a:lnSpc>
              <a:defRPr/>
            </a:pPr>
            <a:r>
              <a:rPr lang="en-US" altLang="zh-CN" sz="1500" b="1" dirty="0" smtClean="0">
                <a:latin typeface="+mn-ea"/>
              </a:rPr>
              <a:t>           </a:t>
            </a:r>
            <a:r>
              <a:rPr lang="zh-CN" altLang="en-US" sz="1500" b="1" dirty="0" smtClean="0">
                <a:latin typeface="+mn-ea"/>
              </a:rPr>
              <a:t>代理人：参与人服务协议（独销、非独销）、资金结算协议）</a:t>
            </a:r>
            <a:endParaRPr lang="en-US" altLang="zh-CN" sz="1500" b="1" dirty="0" smtClean="0">
              <a:latin typeface="+mn-ea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sz="1500" b="1" dirty="0" smtClean="0">
                <a:latin typeface="+mn-ea"/>
              </a:rPr>
              <a:t>账户开立（备付金、保证金）（独销，新加入参与人，合并法人户）</a:t>
            </a:r>
            <a:endParaRPr lang="en-US" altLang="zh-CN" sz="1500" b="1" dirty="0" smtClean="0">
              <a:latin typeface="+mn-ea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sz="1500" b="1" dirty="0" smtClean="0">
                <a:latin typeface="+mn-ea"/>
              </a:rPr>
              <a:t>产品发行业务</a:t>
            </a:r>
            <a:r>
              <a:rPr lang="en-US" altLang="zh-CN" sz="1500" b="1" dirty="0" smtClean="0">
                <a:latin typeface="+mn-ea"/>
              </a:rPr>
              <a:t>	 	 ★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sz="1500" b="1" dirty="0" smtClean="0">
                <a:latin typeface="+mn-ea"/>
              </a:rPr>
              <a:t>产品存续期业务</a:t>
            </a:r>
            <a:r>
              <a:rPr lang="en-US" altLang="zh-CN" sz="1500" b="1" dirty="0" smtClean="0">
                <a:latin typeface="+mn-ea"/>
              </a:rPr>
              <a:t>	 	 ★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sz="1500" b="1" dirty="0" smtClean="0">
                <a:latin typeface="+mn-ea"/>
              </a:rPr>
              <a:t>产品转型和清盘</a:t>
            </a:r>
            <a:r>
              <a:rPr lang="en-US" altLang="zh-CN" sz="1500" b="1" dirty="0" smtClean="0">
                <a:latin typeface="+mn-ea"/>
              </a:rPr>
              <a:t>	 	 ★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sz="1500" b="1" dirty="0" smtClean="0">
                <a:latin typeface="+mn-ea"/>
              </a:rPr>
              <a:t>互认基金业务</a:t>
            </a:r>
            <a:endParaRPr lang="en-US" altLang="zh-CN" sz="1500" b="1" dirty="0" smtClean="0">
              <a:latin typeface="+mn-ea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sz="1500" b="1" dirty="0" smtClean="0">
                <a:latin typeface="+mn-ea"/>
              </a:rPr>
              <a:t>柜台业务（非交易过户、账户资料变更等）</a:t>
            </a:r>
            <a:endParaRPr lang="en-US" altLang="zh-CN" sz="1500" b="1" dirty="0" smtClean="0">
              <a:latin typeface="+mn-ea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sz="1500" b="1" dirty="0" smtClean="0">
                <a:latin typeface="+mn-ea"/>
              </a:rPr>
              <a:t>费用核收（上半年、下半年）</a:t>
            </a:r>
            <a:endParaRPr lang="en-US" altLang="zh-CN" sz="1500" b="1" dirty="0" smtClean="0">
              <a:latin typeface="+mn-ea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sz="1500" b="1" dirty="0" smtClean="0">
                <a:latin typeface="+mn-ea"/>
              </a:rPr>
              <a:t>运行监控（盘后净值、管理人确认、</a:t>
            </a:r>
            <a:r>
              <a:rPr lang="en-US" altLang="zh-CN" sz="1500" b="1" dirty="0" smtClean="0">
                <a:latin typeface="+mn-ea"/>
              </a:rPr>
              <a:t>TA</a:t>
            </a:r>
            <a:r>
              <a:rPr lang="zh-CN" altLang="en-US" sz="1500" b="1" dirty="0" smtClean="0">
                <a:latin typeface="+mn-ea"/>
              </a:rPr>
              <a:t>净值、交易申请等）</a:t>
            </a:r>
            <a:r>
              <a:rPr lang="en-US" altLang="zh-CN" sz="1500" b="1" dirty="0" smtClean="0">
                <a:latin typeface="+mn-ea"/>
              </a:rPr>
              <a:t> 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sz="1500" b="1" dirty="0" smtClean="0">
                <a:latin typeface="+mn-ea"/>
              </a:rPr>
              <a:t>应急处理（特殊调整）早发现，早告知，处理或事后修正</a:t>
            </a:r>
            <a:endParaRPr lang="en-US" altLang="zh-CN" sz="1500" b="1" dirty="0" smtClean="0">
              <a:latin typeface="+mn-ea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sz="1500" b="1" dirty="0" smtClean="0">
                <a:latin typeface="+mn-ea"/>
              </a:rPr>
              <a:t>业务需求</a:t>
            </a:r>
            <a:endParaRPr lang="en-US" altLang="zh-CN" sz="1500" b="1" dirty="0" smtClean="0">
              <a:latin typeface="+mn-ea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sz="1500" b="1" dirty="0" smtClean="0">
                <a:latin typeface="+mn-ea"/>
              </a:rPr>
              <a:t>新业务跟踪</a:t>
            </a:r>
            <a:endParaRPr lang="en-US" altLang="zh-CN" sz="1500" b="1" dirty="0" smtClean="0">
              <a:latin typeface="+mn-ea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sz="1500" b="1" dirty="0" smtClean="0">
                <a:latin typeface="+mn-ea"/>
              </a:rPr>
              <a:t>晚间运行</a:t>
            </a:r>
            <a:endParaRPr lang="en-US" altLang="zh-CN" sz="1500" b="1" dirty="0" smtClean="0">
              <a:latin typeface="+mn-ea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sz="1500" b="1" dirty="0" smtClean="0">
                <a:latin typeface="+mn-ea"/>
              </a:rPr>
              <a:t>盘后系统相关业务</a:t>
            </a:r>
            <a:endParaRPr lang="en-US" altLang="zh-CN" sz="1500" b="1" dirty="0" smtClean="0">
              <a:latin typeface="+mn-ea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sz="1500" b="1" dirty="0" smtClean="0">
                <a:latin typeface="+mn-ea"/>
              </a:rPr>
              <a:t>业务咨询</a:t>
            </a:r>
            <a:endParaRPr lang="en-US" altLang="zh-CN" sz="1500" b="1" dirty="0" smtClean="0">
              <a:latin typeface="+mn-ea"/>
            </a:endParaRP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11"/>
          <p:cNvPicPr>
            <a:picLocks noChangeAspect="1" noChangeArrowheads="1"/>
          </p:cNvPicPr>
          <p:nvPr/>
        </p:nvPicPr>
        <p:blipFill>
          <a:blip r:embed="rId3" cstate="print"/>
          <a:srcRect r="4808" b="77962"/>
          <a:stretch>
            <a:fillRect/>
          </a:stretch>
        </p:blipFill>
        <p:spPr bwMode="auto">
          <a:xfrm>
            <a:off x="414338" y="6569075"/>
            <a:ext cx="872966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Text Box 12"/>
          <p:cNvSpPr txBox="1">
            <a:spLocks noChangeArrowheads="1"/>
          </p:cNvSpPr>
          <p:nvPr/>
        </p:nvSpPr>
        <p:spPr bwMode="auto">
          <a:xfrm>
            <a:off x="6661150" y="6597650"/>
            <a:ext cx="2447925" cy="211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600">
                <a:solidFill>
                  <a:schemeClr val="bg1"/>
                </a:solidFill>
                <a:latin typeface="Humnst777 BT" pitchFamily="2" charset="0"/>
              </a:rPr>
              <a:t>China Securities Depository and Clearing Corporation Limited</a:t>
            </a:r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gray">
          <a:xfrm>
            <a:off x="357158" y="142852"/>
            <a:ext cx="7786742" cy="719735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一、中国结算</a:t>
            </a:r>
            <a:r>
              <a:rPr lang="en-US" altLang="zh-CN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TA</a:t>
            </a:r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业务概述</a:t>
            </a:r>
            <a:r>
              <a:rPr lang="en-US" altLang="zh-CN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----TA</a:t>
            </a:r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系统批处理流程</a:t>
            </a:r>
            <a:endParaRPr lang="en-US" altLang="ko-KR" sz="3200" b="1" dirty="0">
              <a:solidFill>
                <a:schemeClr val="bg1">
                  <a:lumMod val="95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214282" y="2214554"/>
            <a:ext cx="8429684" cy="1588"/>
          </a:xfrm>
          <a:prstGeom prst="line">
            <a:avLst/>
          </a:prstGeom>
          <a:ln w="25400"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214282" y="3000372"/>
            <a:ext cx="8429684" cy="1588"/>
          </a:xfrm>
          <a:prstGeom prst="line">
            <a:avLst/>
          </a:prstGeom>
          <a:ln w="25400"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rot="5400000">
            <a:off x="-320709" y="2606669"/>
            <a:ext cx="1928826" cy="1588"/>
          </a:xfrm>
          <a:prstGeom prst="line">
            <a:avLst/>
          </a:prstGeom>
          <a:ln w="19050">
            <a:solidFill>
              <a:srgbClr val="7030A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0" y="928670"/>
            <a:ext cx="13572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 smtClean="0">
                <a:solidFill>
                  <a:srgbClr val="FF0000"/>
                </a:solidFill>
              </a:rPr>
              <a:t>TA</a:t>
            </a:r>
            <a:r>
              <a:rPr lang="zh-CN" altLang="en-US" b="1" dirty="0" smtClean="0">
                <a:solidFill>
                  <a:srgbClr val="FF0000"/>
                </a:solidFill>
              </a:rPr>
              <a:t>系统</a:t>
            </a:r>
            <a:r>
              <a:rPr lang="zh-CN" altLang="en-US" dirty="0" smtClean="0"/>
              <a:t>翻盘</a:t>
            </a:r>
            <a:endParaRPr lang="en-US" altLang="zh-CN" dirty="0" smtClean="0"/>
          </a:p>
          <a:p>
            <a:pPr algn="ctr"/>
            <a:r>
              <a:rPr lang="en-US" altLang="zh-CN" dirty="0" smtClean="0"/>
              <a:t>T</a:t>
            </a:r>
            <a:r>
              <a:rPr lang="zh-CN" altLang="en-US" dirty="0" smtClean="0"/>
              <a:t>日</a:t>
            </a:r>
            <a:r>
              <a:rPr lang="en-US" altLang="zh-CN" dirty="0" smtClean="0"/>
              <a:t>20:00</a:t>
            </a:r>
            <a:endParaRPr lang="zh-CN" altLang="en-US" dirty="0"/>
          </a:p>
        </p:txBody>
      </p:sp>
      <p:cxnSp>
        <p:nvCxnSpPr>
          <p:cNvPr id="25" name="直接箭头连接符 24"/>
          <p:cNvCxnSpPr/>
          <p:nvPr/>
        </p:nvCxnSpPr>
        <p:spPr>
          <a:xfrm flipV="1">
            <a:off x="827584" y="2780928"/>
            <a:ext cx="0" cy="720080"/>
          </a:xfrm>
          <a:prstGeom prst="straightConnector1">
            <a:avLst/>
          </a:prstGeom>
          <a:ln w="19050">
            <a:solidFill>
              <a:srgbClr val="7030A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179512" y="3429000"/>
            <a:ext cx="114300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管理人</a:t>
            </a:r>
            <a:r>
              <a:rPr lang="en-US" altLang="zh-CN" dirty="0" smtClean="0"/>
              <a:t>67/68</a:t>
            </a:r>
          </a:p>
          <a:p>
            <a:r>
              <a:rPr lang="zh-CN" altLang="en-US" dirty="0" smtClean="0"/>
              <a:t>代理人</a:t>
            </a:r>
            <a:r>
              <a:rPr lang="en-US" altLang="zh-CN" dirty="0" smtClean="0"/>
              <a:t>01/03/13/23/R1</a:t>
            </a:r>
          </a:p>
          <a:p>
            <a:r>
              <a:rPr lang="zh-CN" altLang="en-US" dirty="0" smtClean="0"/>
              <a:t>上海深圳场内申请</a:t>
            </a:r>
            <a:endParaRPr lang="zh-CN" altLang="en-US" dirty="0"/>
          </a:p>
        </p:txBody>
      </p:sp>
      <p:sp>
        <p:nvSpPr>
          <p:cNvPr id="27" name="矩形 26"/>
          <p:cNvSpPr/>
          <p:nvPr/>
        </p:nvSpPr>
        <p:spPr>
          <a:xfrm>
            <a:off x="214282" y="2214554"/>
            <a:ext cx="8358246" cy="785818"/>
          </a:xfrm>
          <a:prstGeom prst="rect">
            <a:avLst/>
          </a:prstGeom>
          <a:solidFill>
            <a:schemeClr val="tx2">
              <a:lumMod val="40000"/>
              <a:lumOff val="60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9" name="直接箭头连接符 28"/>
          <p:cNvCxnSpPr/>
          <p:nvPr/>
        </p:nvCxnSpPr>
        <p:spPr>
          <a:xfrm>
            <a:off x="1331640" y="2780928"/>
            <a:ext cx="0" cy="2592288"/>
          </a:xfrm>
          <a:prstGeom prst="straightConnector1">
            <a:avLst/>
          </a:prstGeom>
          <a:ln w="190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899592" y="5380672"/>
            <a:ext cx="93610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管理人</a:t>
            </a:r>
            <a:r>
              <a:rPr lang="en-US" altLang="zh-CN" dirty="0" smtClean="0"/>
              <a:t>52/R1</a:t>
            </a:r>
          </a:p>
          <a:p>
            <a:r>
              <a:rPr lang="en-US" altLang="zh-CN" dirty="0" smtClean="0"/>
              <a:t>53/59</a:t>
            </a:r>
          </a:p>
          <a:p>
            <a:r>
              <a:rPr lang="zh-CN" altLang="en-US" dirty="0" smtClean="0"/>
              <a:t>代理人</a:t>
            </a:r>
            <a:r>
              <a:rPr lang="en-US" altLang="zh-CN" dirty="0" smtClean="0"/>
              <a:t>07/21</a:t>
            </a:r>
          </a:p>
        </p:txBody>
      </p:sp>
      <p:cxnSp>
        <p:nvCxnSpPr>
          <p:cNvPr id="31" name="直接箭头连接符 30"/>
          <p:cNvCxnSpPr/>
          <p:nvPr/>
        </p:nvCxnSpPr>
        <p:spPr>
          <a:xfrm rot="5400000" flipH="1" flipV="1">
            <a:off x="1393803" y="3321049"/>
            <a:ext cx="1071570" cy="1588"/>
          </a:xfrm>
          <a:prstGeom prst="straightConnector1">
            <a:avLst/>
          </a:prstGeom>
          <a:ln w="19050">
            <a:solidFill>
              <a:srgbClr val="7030A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1500166" y="3856834"/>
            <a:ext cx="11430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提前批管理人提前确认</a:t>
            </a:r>
            <a:r>
              <a:rPr lang="en-US" altLang="zh-CN" dirty="0" smtClean="0"/>
              <a:t>63/66/69</a:t>
            </a:r>
            <a:endParaRPr lang="zh-CN" altLang="en-US" dirty="0"/>
          </a:p>
        </p:txBody>
      </p:sp>
      <p:cxnSp>
        <p:nvCxnSpPr>
          <p:cNvPr id="33" name="直接连接符 32"/>
          <p:cNvCxnSpPr/>
          <p:nvPr/>
        </p:nvCxnSpPr>
        <p:spPr>
          <a:xfrm rot="5400000">
            <a:off x="1322333" y="2606669"/>
            <a:ext cx="1928826" cy="1588"/>
          </a:xfrm>
          <a:prstGeom prst="line">
            <a:avLst/>
          </a:prstGeom>
          <a:ln w="19050">
            <a:solidFill>
              <a:srgbClr val="7030A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1643042" y="928670"/>
            <a:ext cx="13572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/>
              <a:t>提前批处理</a:t>
            </a:r>
            <a:r>
              <a:rPr lang="en-US" altLang="zh-CN" dirty="0" smtClean="0"/>
              <a:t>T+1</a:t>
            </a:r>
            <a:r>
              <a:rPr lang="zh-CN" altLang="en-US" dirty="0" smtClean="0"/>
              <a:t>日</a:t>
            </a:r>
            <a:r>
              <a:rPr lang="en-US" altLang="zh-CN" dirty="0" smtClean="0"/>
              <a:t>6:00</a:t>
            </a:r>
            <a:endParaRPr lang="zh-CN" altLang="en-US" dirty="0"/>
          </a:p>
        </p:txBody>
      </p:sp>
      <p:cxnSp>
        <p:nvCxnSpPr>
          <p:cNvPr id="35" name="直接箭头连接符 34"/>
          <p:cNvCxnSpPr/>
          <p:nvPr/>
        </p:nvCxnSpPr>
        <p:spPr>
          <a:xfrm rot="5400000" flipH="1" flipV="1">
            <a:off x="2393935" y="3321049"/>
            <a:ext cx="1071570" cy="1588"/>
          </a:xfrm>
          <a:prstGeom prst="straightConnector1">
            <a:avLst/>
          </a:prstGeom>
          <a:ln w="19050">
            <a:solidFill>
              <a:srgbClr val="7030A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/>
          <p:cNvSpPr txBox="1"/>
          <p:nvPr/>
        </p:nvSpPr>
        <p:spPr>
          <a:xfrm>
            <a:off x="2500298" y="3856834"/>
            <a:ext cx="11430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管理人</a:t>
            </a:r>
            <a:r>
              <a:rPr lang="en-US" altLang="zh-CN" dirty="0" smtClean="0"/>
              <a:t>63/66/69</a:t>
            </a:r>
            <a:endParaRPr lang="zh-CN" altLang="en-US" dirty="0"/>
          </a:p>
        </p:txBody>
      </p:sp>
      <p:cxnSp>
        <p:nvCxnSpPr>
          <p:cNvPr id="37" name="直接连接符 36"/>
          <p:cNvCxnSpPr/>
          <p:nvPr/>
        </p:nvCxnSpPr>
        <p:spPr>
          <a:xfrm rot="5400000">
            <a:off x="2608249" y="2606669"/>
            <a:ext cx="1928826" cy="1588"/>
          </a:xfrm>
          <a:prstGeom prst="line">
            <a:avLst/>
          </a:prstGeom>
          <a:ln w="19050">
            <a:solidFill>
              <a:srgbClr val="7030A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2928958" y="928670"/>
            <a:ext cx="13572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/>
              <a:t>管理人确认</a:t>
            </a:r>
            <a:r>
              <a:rPr lang="en-US" altLang="zh-CN" dirty="0" smtClean="0"/>
              <a:t>T+1</a:t>
            </a:r>
            <a:r>
              <a:rPr lang="zh-CN" altLang="en-US" dirty="0" smtClean="0"/>
              <a:t>日</a:t>
            </a:r>
            <a:r>
              <a:rPr lang="en-US" altLang="zh-CN" dirty="0" smtClean="0"/>
              <a:t>11:00</a:t>
            </a:r>
            <a:endParaRPr lang="zh-CN" altLang="en-US" dirty="0"/>
          </a:p>
        </p:txBody>
      </p:sp>
      <p:cxnSp>
        <p:nvCxnSpPr>
          <p:cNvPr id="39" name="直接箭头连接符 38"/>
          <p:cNvCxnSpPr/>
          <p:nvPr/>
        </p:nvCxnSpPr>
        <p:spPr>
          <a:xfrm flipH="1">
            <a:off x="3851920" y="2786058"/>
            <a:ext cx="7288" cy="2011094"/>
          </a:xfrm>
          <a:prstGeom prst="straightConnector1">
            <a:avLst/>
          </a:prstGeom>
          <a:ln w="190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/>
          <p:cNvSpPr txBox="1"/>
          <p:nvPr/>
        </p:nvSpPr>
        <p:spPr>
          <a:xfrm>
            <a:off x="3143240" y="4797152"/>
            <a:ext cx="14287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管理人回报</a:t>
            </a:r>
            <a:r>
              <a:rPr lang="en-US" altLang="zh-CN" dirty="0" smtClean="0"/>
              <a:t>54/55/56</a:t>
            </a:r>
          </a:p>
          <a:p>
            <a:r>
              <a:rPr lang="zh-CN" altLang="en-US" dirty="0" smtClean="0"/>
              <a:t>代理人回报</a:t>
            </a:r>
            <a:r>
              <a:rPr lang="en-US" altLang="zh-CN" dirty="0" smtClean="0"/>
              <a:t>02/04/05/06/12/26/R2</a:t>
            </a:r>
          </a:p>
          <a:p>
            <a:r>
              <a:rPr lang="zh-CN" altLang="en-US" dirty="0" smtClean="0"/>
              <a:t>场内回报</a:t>
            </a:r>
            <a:endParaRPr lang="en-US" altLang="zh-CN" dirty="0" smtClean="0"/>
          </a:p>
        </p:txBody>
      </p:sp>
      <p:cxnSp>
        <p:nvCxnSpPr>
          <p:cNvPr id="47" name="直接箭头连接符 46"/>
          <p:cNvCxnSpPr>
            <a:endCxn id="48" idx="0"/>
          </p:cNvCxnSpPr>
          <p:nvPr/>
        </p:nvCxnSpPr>
        <p:spPr>
          <a:xfrm rot="5400000">
            <a:off x="1264068" y="4071148"/>
            <a:ext cx="2571768" cy="1588"/>
          </a:xfrm>
          <a:prstGeom prst="straightConnector1">
            <a:avLst/>
          </a:prstGeom>
          <a:ln w="190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1834778" y="5357826"/>
            <a:ext cx="14287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提前批管理人回报</a:t>
            </a:r>
            <a:r>
              <a:rPr lang="en-US" altLang="zh-CN" dirty="0" smtClean="0"/>
              <a:t>54/55/56</a:t>
            </a:r>
          </a:p>
          <a:p>
            <a:endParaRPr lang="en-US" altLang="zh-CN" dirty="0" smtClean="0"/>
          </a:p>
        </p:txBody>
      </p:sp>
      <p:cxnSp>
        <p:nvCxnSpPr>
          <p:cNvPr id="50" name="肘形连接符 49"/>
          <p:cNvCxnSpPr>
            <a:endCxn id="48" idx="0"/>
          </p:cNvCxnSpPr>
          <p:nvPr/>
        </p:nvCxnSpPr>
        <p:spPr>
          <a:xfrm rot="5400000">
            <a:off x="1631753" y="3703463"/>
            <a:ext cx="2571768" cy="736958"/>
          </a:xfrm>
          <a:prstGeom prst="bentConnector3">
            <a:avLst>
              <a:gd name="adj1" fmla="val 71948"/>
            </a:avLst>
          </a:prstGeom>
          <a:ln w="190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箭头连接符 55"/>
          <p:cNvCxnSpPr/>
          <p:nvPr/>
        </p:nvCxnSpPr>
        <p:spPr>
          <a:xfrm rot="5400000" flipH="1" flipV="1">
            <a:off x="3965571" y="3321049"/>
            <a:ext cx="1071570" cy="1588"/>
          </a:xfrm>
          <a:prstGeom prst="straightConnector1">
            <a:avLst/>
          </a:prstGeom>
          <a:ln w="19050">
            <a:solidFill>
              <a:srgbClr val="7030A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4000496" y="3856834"/>
            <a:ext cx="11430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代理人</a:t>
            </a:r>
            <a:r>
              <a:rPr lang="en-US" altLang="zh-CN" dirty="0" smtClean="0"/>
              <a:t>33</a:t>
            </a:r>
          </a:p>
          <a:p>
            <a:r>
              <a:rPr lang="zh-CN" altLang="en-US" dirty="0" smtClean="0"/>
              <a:t>深圳场内</a:t>
            </a:r>
            <a:r>
              <a:rPr lang="en-US" altLang="zh-CN" dirty="0" smtClean="0"/>
              <a:t>T</a:t>
            </a:r>
            <a:r>
              <a:rPr lang="zh-CN" altLang="en-US" dirty="0" smtClean="0"/>
              <a:t>日过户</a:t>
            </a:r>
            <a:endParaRPr lang="zh-CN" altLang="en-US" dirty="0"/>
          </a:p>
        </p:txBody>
      </p:sp>
      <p:cxnSp>
        <p:nvCxnSpPr>
          <p:cNvPr id="58" name="直接连接符 57"/>
          <p:cNvCxnSpPr/>
          <p:nvPr/>
        </p:nvCxnSpPr>
        <p:spPr>
          <a:xfrm rot="5400000">
            <a:off x="3321835" y="2750339"/>
            <a:ext cx="1643074" cy="1588"/>
          </a:xfrm>
          <a:prstGeom prst="line">
            <a:avLst/>
          </a:prstGeom>
          <a:ln w="19050">
            <a:solidFill>
              <a:srgbClr val="7030A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3466595" y="1571612"/>
            <a:ext cx="13572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/>
              <a:t>系统备份</a:t>
            </a:r>
            <a:endParaRPr lang="zh-CN" altLang="en-US" dirty="0"/>
          </a:p>
        </p:txBody>
      </p:sp>
      <p:cxnSp>
        <p:nvCxnSpPr>
          <p:cNvPr id="61" name="直接连接符 60"/>
          <p:cNvCxnSpPr/>
          <p:nvPr/>
        </p:nvCxnSpPr>
        <p:spPr>
          <a:xfrm rot="5400000">
            <a:off x="4037009" y="2606669"/>
            <a:ext cx="1928826" cy="1588"/>
          </a:xfrm>
          <a:prstGeom prst="line">
            <a:avLst/>
          </a:prstGeom>
          <a:ln w="19050">
            <a:solidFill>
              <a:srgbClr val="7030A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4286248" y="928670"/>
            <a:ext cx="19288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/>
              <a:t>T</a:t>
            </a:r>
            <a:r>
              <a:rPr lang="zh-CN" altLang="en-US" dirty="0" smtClean="0"/>
              <a:t>日过户批</a:t>
            </a:r>
            <a:endParaRPr lang="en-US" altLang="zh-CN" dirty="0" smtClean="0"/>
          </a:p>
          <a:p>
            <a:pPr algn="ctr"/>
            <a:r>
              <a:rPr lang="en-US" altLang="zh-CN" dirty="0" smtClean="0"/>
              <a:t>T+1</a:t>
            </a:r>
            <a:r>
              <a:rPr lang="zh-CN" altLang="en-US" dirty="0" smtClean="0"/>
              <a:t>日</a:t>
            </a:r>
            <a:r>
              <a:rPr lang="en-US" altLang="zh-CN" dirty="0" smtClean="0"/>
              <a:t>16:00-17:00</a:t>
            </a:r>
            <a:endParaRPr lang="zh-CN" altLang="en-US" dirty="0"/>
          </a:p>
        </p:txBody>
      </p:sp>
      <p:cxnSp>
        <p:nvCxnSpPr>
          <p:cNvPr id="63" name="直接连接符 62"/>
          <p:cNvCxnSpPr/>
          <p:nvPr/>
        </p:nvCxnSpPr>
        <p:spPr>
          <a:xfrm rot="5400000">
            <a:off x="4606925" y="2606669"/>
            <a:ext cx="1928826" cy="1588"/>
          </a:xfrm>
          <a:prstGeom prst="line">
            <a:avLst/>
          </a:prstGeom>
          <a:ln w="19050">
            <a:solidFill>
              <a:srgbClr val="7030A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箭头连接符 63"/>
          <p:cNvCxnSpPr>
            <a:endCxn id="65" idx="0"/>
          </p:cNvCxnSpPr>
          <p:nvPr/>
        </p:nvCxnSpPr>
        <p:spPr>
          <a:xfrm rot="5400000">
            <a:off x="3978712" y="4071149"/>
            <a:ext cx="2571768" cy="1588"/>
          </a:xfrm>
          <a:prstGeom prst="straightConnector1">
            <a:avLst/>
          </a:prstGeom>
          <a:ln w="190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4455406" y="5357827"/>
            <a:ext cx="16167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/>
              <a:t>T</a:t>
            </a:r>
            <a:r>
              <a:rPr lang="zh-CN" altLang="en-US" dirty="0" smtClean="0"/>
              <a:t>日过户回报</a:t>
            </a:r>
            <a:endParaRPr lang="en-US" altLang="zh-CN" dirty="0" smtClean="0"/>
          </a:p>
          <a:p>
            <a:pPr algn="ctr"/>
            <a:r>
              <a:rPr lang="zh-CN" altLang="en-US" dirty="0" smtClean="0"/>
              <a:t>管理人</a:t>
            </a:r>
            <a:r>
              <a:rPr lang="en-US" altLang="zh-CN" dirty="0" smtClean="0"/>
              <a:t>74/75</a:t>
            </a:r>
          </a:p>
          <a:p>
            <a:pPr algn="ctr"/>
            <a:r>
              <a:rPr lang="zh-CN" altLang="en-US" dirty="0" smtClean="0"/>
              <a:t>代理人</a:t>
            </a:r>
            <a:r>
              <a:rPr lang="en-US" altLang="zh-CN" dirty="0" smtClean="0"/>
              <a:t>34/35</a:t>
            </a:r>
          </a:p>
        </p:txBody>
      </p:sp>
      <p:cxnSp>
        <p:nvCxnSpPr>
          <p:cNvPr id="66" name="肘形连接符 65"/>
          <p:cNvCxnSpPr>
            <a:endCxn id="65" idx="0"/>
          </p:cNvCxnSpPr>
          <p:nvPr/>
        </p:nvCxnSpPr>
        <p:spPr>
          <a:xfrm rot="5400000">
            <a:off x="4203524" y="3846336"/>
            <a:ext cx="2571770" cy="451213"/>
          </a:xfrm>
          <a:prstGeom prst="bentConnector3">
            <a:avLst>
              <a:gd name="adj1" fmla="val 50000"/>
            </a:avLst>
          </a:prstGeom>
          <a:ln w="19050">
            <a:solidFill>
              <a:srgbClr val="7030A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Box 83"/>
          <p:cNvSpPr txBox="1"/>
          <p:nvPr/>
        </p:nvSpPr>
        <p:spPr>
          <a:xfrm>
            <a:off x="6072230" y="928670"/>
            <a:ext cx="13572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/>
              <a:t>系统备份</a:t>
            </a:r>
            <a:endParaRPr lang="en-US" altLang="zh-CN" dirty="0" smtClean="0"/>
          </a:p>
          <a:p>
            <a:pPr algn="ctr"/>
            <a:r>
              <a:rPr lang="en-US" altLang="zh-CN" dirty="0" smtClean="0"/>
              <a:t>T+1</a:t>
            </a:r>
            <a:r>
              <a:rPr lang="zh-CN" altLang="en-US" dirty="0" smtClean="0"/>
              <a:t>日</a:t>
            </a:r>
            <a:r>
              <a:rPr lang="en-US" altLang="zh-CN" dirty="0" smtClean="0"/>
              <a:t>18:00</a:t>
            </a:r>
            <a:endParaRPr lang="zh-CN" altLang="en-US" dirty="0"/>
          </a:p>
        </p:txBody>
      </p:sp>
      <p:cxnSp>
        <p:nvCxnSpPr>
          <p:cNvPr id="91" name="直接连接符 90"/>
          <p:cNvCxnSpPr/>
          <p:nvPr/>
        </p:nvCxnSpPr>
        <p:spPr>
          <a:xfrm rot="5400000">
            <a:off x="5751521" y="2606669"/>
            <a:ext cx="1928826" cy="1588"/>
          </a:xfrm>
          <a:prstGeom prst="line">
            <a:avLst/>
          </a:prstGeom>
          <a:ln w="19050">
            <a:solidFill>
              <a:srgbClr val="7030A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/>
          <p:nvPr/>
        </p:nvCxnSpPr>
        <p:spPr>
          <a:xfrm rot="5400000">
            <a:off x="7037373" y="2606669"/>
            <a:ext cx="1928826" cy="1588"/>
          </a:xfrm>
          <a:prstGeom prst="line">
            <a:avLst/>
          </a:prstGeom>
          <a:ln w="19050">
            <a:solidFill>
              <a:srgbClr val="7030A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3" name="TextBox 92"/>
          <p:cNvSpPr txBox="1"/>
          <p:nvPr/>
        </p:nvSpPr>
        <p:spPr>
          <a:xfrm>
            <a:off x="7358082" y="928670"/>
            <a:ext cx="13572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/>
              <a:t>TA</a:t>
            </a:r>
            <a:r>
              <a:rPr lang="zh-CN" altLang="en-US" dirty="0" smtClean="0"/>
              <a:t>系统翻盘</a:t>
            </a:r>
            <a:endParaRPr lang="en-US" altLang="zh-CN" dirty="0" smtClean="0"/>
          </a:p>
          <a:p>
            <a:pPr algn="ctr"/>
            <a:r>
              <a:rPr lang="en-US" altLang="zh-CN" dirty="0" smtClean="0"/>
              <a:t>T+1</a:t>
            </a:r>
            <a:r>
              <a:rPr lang="zh-CN" altLang="en-US" dirty="0" smtClean="0"/>
              <a:t>日</a:t>
            </a:r>
            <a:r>
              <a:rPr lang="en-US" altLang="zh-CN" dirty="0" smtClean="0"/>
              <a:t>20:00</a:t>
            </a:r>
            <a:endParaRPr lang="zh-CN" altLang="en-US" dirty="0"/>
          </a:p>
        </p:txBody>
      </p:sp>
      <p:sp>
        <p:nvSpPr>
          <p:cNvPr id="94" name="TextBox 93"/>
          <p:cNvSpPr txBox="1"/>
          <p:nvPr/>
        </p:nvSpPr>
        <p:spPr>
          <a:xfrm>
            <a:off x="6732240" y="4581128"/>
            <a:ext cx="2411760" cy="21033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其他批次文件</a:t>
            </a:r>
            <a:endParaRPr lang="en-US" altLang="zh-CN" dirty="0" smtClean="0"/>
          </a:p>
          <a:p>
            <a:r>
              <a:rPr lang="en-US" altLang="zh-CN" dirty="0" smtClean="0"/>
              <a:t>    </a:t>
            </a:r>
            <a:r>
              <a:rPr lang="zh-CN" altLang="en-US" dirty="0" smtClean="0"/>
              <a:t>管理人</a:t>
            </a:r>
            <a:r>
              <a:rPr lang="en-US" altLang="zh-CN" dirty="0" smtClean="0"/>
              <a:t>71,83/73</a:t>
            </a:r>
          </a:p>
          <a:p>
            <a:r>
              <a:rPr lang="en-US" altLang="zh-CN" dirty="0" smtClean="0"/>
              <a:t>    </a:t>
            </a:r>
            <a:r>
              <a:rPr lang="zh-CN" altLang="en-US" dirty="0" smtClean="0"/>
              <a:t>代理人</a:t>
            </a:r>
            <a:r>
              <a:rPr lang="en-US" altLang="zh-CN" dirty="0" smtClean="0"/>
              <a:t>C1-C6,11,25</a:t>
            </a:r>
          </a:p>
          <a:p>
            <a:r>
              <a:rPr lang="zh-CN" altLang="en-US" dirty="0" smtClean="0"/>
              <a:t>异常处理时间</a:t>
            </a:r>
            <a:endParaRPr lang="en-US" altLang="zh-CN" dirty="0" smtClean="0"/>
          </a:p>
          <a:p>
            <a:r>
              <a:rPr lang="zh-CN" altLang="en-US" dirty="0" smtClean="0"/>
              <a:t>资金清算</a:t>
            </a:r>
            <a:endParaRPr lang="en-US" altLang="zh-CN" dirty="0" smtClean="0"/>
          </a:p>
          <a:p>
            <a:r>
              <a:rPr lang="zh-CN" altLang="en-US" dirty="0" smtClean="0"/>
              <a:t>与</a:t>
            </a:r>
            <a:r>
              <a:rPr lang="en-US" altLang="zh-CN" dirty="0" smtClean="0"/>
              <a:t>UAP</a:t>
            </a:r>
            <a:r>
              <a:rPr lang="zh-CN" altLang="en-US" dirty="0" smtClean="0"/>
              <a:t>账户类业务交互</a:t>
            </a:r>
            <a:endParaRPr lang="en-US" altLang="zh-CN" dirty="0" smtClean="0"/>
          </a:p>
          <a:p>
            <a:r>
              <a:rPr lang="zh-CN" altLang="en-US" b="1" dirty="0" smtClean="0">
                <a:solidFill>
                  <a:srgbClr val="FF0000"/>
                </a:solidFill>
              </a:rPr>
              <a:t>盘后系统</a:t>
            </a:r>
          </a:p>
        </p:txBody>
      </p:sp>
      <p:cxnSp>
        <p:nvCxnSpPr>
          <p:cNvPr id="96" name="直接箭头连接符 95"/>
          <p:cNvCxnSpPr/>
          <p:nvPr/>
        </p:nvCxnSpPr>
        <p:spPr>
          <a:xfrm>
            <a:off x="1428728" y="2071678"/>
            <a:ext cx="857256" cy="1588"/>
          </a:xfrm>
          <a:prstGeom prst="straightConnector1">
            <a:avLst/>
          </a:prstGeom>
          <a:ln w="1905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箭头连接符 96"/>
          <p:cNvCxnSpPr/>
          <p:nvPr/>
        </p:nvCxnSpPr>
        <p:spPr>
          <a:xfrm>
            <a:off x="4143372" y="2071678"/>
            <a:ext cx="857256" cy="1588"/>
          </a:xfrm>
          <a:prstGeom prst="straightConnector1">
            <a:avLst/>
          </a:prstGeom>
          <a:ln w="1905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箭头连接符 97"/>
          <p:cNvCxnSpPr/>
          <p:nvPr/>
        </p:nvCxnSpPr>
        <p:spPr>
          <a:xfrm>
            <a:off x="5572132" y="2071678"/>
            <a:ext cx="1143008" cy="1588"/>
          </a:xfrm>
          <a:prstGeom prst="straightConnector1">
            <a:avLst/>
          </a:prstGeom>
          <a:ln w="1905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直接箭头连接符 100"/>
          <p:cNvCxnSpPr/>
          <p:nvPr/>
        </p:nvCxnSpPr>
        <p:spPr>
          <a:xfrm rot="5400000" flipH="1" flipV="1">
            <a:off x="5751521" y="3321049"/>
            <a:ext cx="1071570" cy="1588"/>
          </a:xfrm>
          <a:prstGeom prst="straightConnector1">
            <a:avLst/>
          </a:prstGeom>
          <a:ln w="19050">
            <a:solidFill>
              <a:srgbClr val="7030A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TextBox 101"/>
          <p:cNvSpPr txBox="1"/>
          <p:nvPr/>
        </p:nvSpPr>
        <p:spPr>
          <a:xfrm>
            <a:off x="5786446" y="3856834"/>
            <a:ext cx="11430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F0000"/>
                </a:solidFill>
              </a:rPr>
              <a:t>TA</a:t>
            </a:r>
            <a:r>
              <a:rPr lang="zh-CN" altLang="en-US" b="1" dirty="0" smtClean="0">
                <a:solidFill>
                  <a:srgbClr val="FF0000"/>
                </a:solidFill>
              </a:rPr>
              <a:t>参数管理平台</a:t>
            </a:r>
            <a:r>
              <a:rPr lang="zh-CN" altLang="en-US" dirty="0" smtClean="0"/>
              <a:t>参数导入</a:t>
            </a:r>
            <a:endParaRPr lang="zh-CN" altLang="en-US" dirty="0"/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11"/>
          <p:cNvPicPr>
            <a:picLocks noChangeAspect="1" noChangeArrowheads="1"/>
          </p:cNvPicPr>
          <p:nvPr/>
        </p:nvPicPr>
        <p:blipFill>
          <a:blip r:embed="rId3" cstate="print"/>
          <a:srcRect r="4808" b="77962"/>
          <a:stretch>
            <a:fillRect/>
          </a:stretch>
        </p:blipFill>
        <p:spPr bwMode="auto">
          <a:xfrm>
            <a:off x="414338" y="6569075"/>
            <a:ext cx="872966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Text Box 12"/>
          <p:cNvSpPr txBox="1">
            <a:spLocks noChangeArrowheads="1"/>
          </p:cNvSpPr>
          <p:nvPr/>
        </p:nvSpPr>
        <p:spPr bwMode="auto">
          <a:xfrm>
            <a:off x="6661150" y="6597650"/>
            <a:ext cx="2447925" cy="211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600">
                <a:solidFill>
                  <a:schemeClr val="bg1"/>
                </a:solidFill>
                <a:latin typeface="Humnst777 BT" pitchFamily="2" charset="0"/>
              </a:rPr>
              <a:t>China Securities Depository and Clearing Corporation Limited</a:t>
            </a:r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gray">
          <a:xfrm>
            <a:off x="357158" y="142852"/>
            <a:ext cx="5218958" cy="719735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二、参与人级的参数控制</a:t>
            </a:r>
            <a:r>
              <a:rPr lang="en-US" altLang="zh-CN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----</a:t>
            </a:r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管理人</a:t>
            </a:r>
            <a:endParaRPr lang="en-US" altLang="ko-KR" sz="3200" b="1" dirty="0">
              <a:solidFill>
                <a:schemeClr val="bg1">
                  <a:lumMod val="95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00034" y="989942"/>
            <a:ext cx="8464454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b="1" dirty="0" smtClean="0">
                <a:latin typeface="+mn-ea"/>
              </a:rPr>
              <a:t>对账方式</a:t>
            </a:r>
            <a:r>
              <a:rPr lang="en-US" altLang="zh-CN" sz="1400" b="1" dirty="0" smtClean="0">
                <a:latin typeface="+mn-ea"/>
              </a:rPr>
              <a:t>----</a:t>
            </a:r>
            <a:r>
              <a:rPr lang="zh-CN" altLang="en-US" sz="1400" b="1" dirty="0" smtClean="0">
                <a:latin typeface="+mn-ea"/>
              </a:rPr>
              <a:t>份额对账，上证</a:t>
            </a:r>
            <a:r>
              <a:rPr lang="en-US" altLang="zh-CN" sz="1400" b="1" dirty="0" smtClean="0">
                <a:latin typeface="+mn-ea"/>
              </a:rPr>
              <a:t>LOF</a:t>
            </a:r>
            <a:r>
              <a:rPr lang="zh-CN" altLang="en-US" sz="1400" b="1" dirty="0" smtClean="0">
                <a:latin typeface="+mn-ea"/>
              </a:rPr>
              <a:t>、深证</a:t>
            </a:r>
            <a:r>
              <a:rPr lang="en-US" altLang="zh-CN" sz="1400" b="1" dirty="0" smtClean="0">
                <a:latin typeface="+mn-ea"/>
              </a:rPr>
              <a:t>LOF</a:t>
            </a:r>
            <a:r>
              <a:rPr lang="zh-CN" altLang="en-US" sz="1400" b="1" dirty="0" smtClean="0">
                <a:latin typeface="+mn-ea"/>
              </a:rPr>
              <a:t>管理人场内份额对账固定每日全量</a:t>
            </a:r>
            <a:endParaRPr lang="en-US" altLang="zh-CN" sz="1400" b="1" dirty="0" smtClean="0">
              <a:latin typeface="+mn-ea"/>
            </a:endParaRPr>
          </a:p>
          <a:p>
            <a:pPr marL="342900" indent="-342900">
              <a:lnSpc>
                <a:spcPct val="150000"/>
              </a:lnSpc>
              <a:defRPr/>
            </a:pPr>
            <a:r>
              <a:rPr lang="en-US" altLang="zh-CN" sz="1400" b="1" dirty="0" smtClean="0">
                <a:latin typeface="+mn-ea"/>
              </a:rPr>
              <a:t>               ----</a:t>
            </a:r>
            <a:r>
              <a:rPr lang="zh-CN" altLang="en-US" sz="1400" b="1" dirty="0" smtClean="0">
                <a:latin typeface="+mn-ea"/>
              </a:rPr>
              <a:t>资料对账表：份额对账、账户资料对账</a:t>
            </a:r>
            <a:endParaRPr lang="en-US" altLang="zh-CN" b="1" dirty="0" smtClean="0">
              <a:latin typeface="+mn-ea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b="1" dirty="0" smtClean="0">
                <a:latin typeface="+mn-ea"/>
              </a:rPr>
              <a:t>对账是否有份额明细</a:t>
            </a:r>
            <a:endParaRPr lang="en-US" altLang="zh-CN" b="1" dirty="0" smtClean="0">
              <a:latin typeface="+mn-ea"/>
            </a:endParaRPr>
          </a:p>
          <a:p>
            <a:pPr marL="342900" indent="-342900">
              <a:lnSpc>
                <a:spcPct val="150000"/>
              </a:lnSpc>
              <a:defRPr/>
            </a:pPr>
            <a:r>
              <a:rPr lang="en-US" altLang="zh-CN" sz="1400" b="1" dirty="0" smtClean="0">
                <a:latin typeface="+mn-ea"/>
              </a:rPr>
              <a:t>               ----</a:t>
            </a:r>
            <a:r>
              <a:rPr lang="zh-CN" altLang="en-US" sz="1400" b="1" dirty="0" smtClean="0">
                <a:latin typeface="+mn-ea"/>
              </a:rPr>
              <a:t>份额登记六要素；有明细无明细对</a:t>
            </a:r>
            <a:r>
              <a:rPr lang="en-US" altLang="zh-CN" sz="1400" b="1" dirty="0" smtClean="0">
                <a:latin typeface="+mn-ea"/>
              </a:rPr>
              <a:t>54/55</a:t>
            </a:r>
            <a:r>
              <a:rPr lang="zh-CN" altLang="en-US" sz="1400" b="1" dirty="0" smtClean="0">
                <a:latin typeface="+mn-ea"/>
              </a:rPr>
              <a:t>的影响；</a:t>
            </a:r>
            <a:r>
              <a:rPr lang="en-US" altLang="zh-CN" sz="1400" b="1" dirty="0" smtClean="0">
                <a:latin typeface="+mn-ea"/>
              </a:rPr>
              <a:t>QDII</a:t>
            </a:r>
            <a:r>
              <a:rPr lang="zh-CN" altLang="en-US" sz="1400" b="1" dirty="0" smtClean="0">
                <a:latin typeface="+mn-ea"/>
              </a:rPr>
              <a:t>估算上一日赎回量；对账无明</a:t>
            </a:r>
            <a:r>
              <a:rPr lang="en-US" altLang="zh-CN" sz="1400" b="1" dirty="0" smtClean="0">
                <a:latin typeface="+mn-ea"/>
              </a:rPr>
              <a:t>			</a:t>
            </a:r>
            <a:r>
              <a:rPr lang="zh-CN" altLang="en-US" sz="1400" b="1" dirty="0" smtClean="0">
                <a:latin typeface="+mn-ea"/>
              </a:rPr>
              <a:t>细而分</a:t>
            </a:r>
            <a:r>
              <a:rPr lang="en-US" altLang="zh-CN" sz="1400" b="1" dirty="0" smtClean="0">
                <a:latin typeface="+mn-ea"/>
              </a:rPr>
              <a:t>TA</a:t>
            </a:r>
            <a:r>
              <a:rPr lang="zh-CN" altLang="en-US" sz="1400" b="1" dirty="0" smtClean="0">
                <a:latin typeface="+mn-ea"/>
              </a:rPr>
              <a:t>记录了明细？</a:t>
            </a:r>
            <a:endParaRPr lang="en-US" altLang="zh-CN" sz="1400" b="1" dirty="0" smtClean="0">
              <a:latin typeface="+mn-ea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b="1" dirty="0" smtClean="0">
                <a:latin typeface="+mn-ea"/>
              </a:rPr>
              <a:t>深证</a:t>
            </a:r>
            <a:r>
              <a:rPr lang="en-US" altLang="zh-CN" b="1" dirty="0" smtClean="0">
                <a:latin typeface="+mn-ea"/>
              </a:rPr>
              <a:t>LOF</a:t>
            </a:r>
            <a:r>
              <a:rPr lang="zh-CN" altLang="en-US" b="1" dirty="0" smtClean="0">
                <a:latin typeface="+mn-ea"/>
              </a:rPr>
              <a:t>场内明细回报和对账</a:t>
            </a:r>
            <a:r>
              <a:rPr lang="en-US" altLang="zh-CN" sz="1400" b="1" dirty="0" smtClean="0">
                <a:latin typeface="+mn-ea"/>
              </a:rPr>
              <a:t>----</a:t>
            </a:r>
            <a:r>
              <a:rPr lang="zh-CN" altLang="en-US" sz="1400" b="1" dirty="0" smtClean="0">
                <a:latin typeface="+mn-ea"/>
              </a:rPr>
              <a:t>背景，前提，区别</a:t>
            </a:r>
            <a:endParaRPr lang="en-US" altLang="zh-CN" b="1" dirty="0" smtClean="0">
              <a:latin typeface="+mn-ea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b="1" dirty="0" smtClean="0">
                <a:latin typeface="+mn-ea"/>
              </a:rPr>
              <a:t>深证</a:t>
            </a:r>
            <a:r>
              <a:rPr lang="en-US" altLang="zh-CN" b="1" dirty="0" smtClean="0">
                <a:latin typeface="+mn-ea"/>
              </a:rPr>
              <a:t>LOF</a:t>
            </a:r>
            <a:r>
              <a:rPr lang="zh-CN" altLang="en-US" b="1" dirty="0" smtClean="0">
                <a:latin typeface="+mn-ea"/>
              </a:rPr>
              <a:t>场内份额变动</a:t>
            </a:r>
            <a:r>
              <a:rPr lang="en-US" altLang="zh-CN" sz="1400" b="1" dirty="0" smtClean="0">
                <a:latin typeface="+mn-ea"/>
              </a:rPr>
              <a:t>----</a:t>
            </a:r>
            <a:r>
              <a:rPr lang="zh-CN" altLang="en-US" sz="1400" b="1" dirty="0" smtClean="0">
                <a:latin typeface="+mn-ea"/>
              </a:rPr>
              <a:t>背景，变动计算与发送</a:t>
            </a:r>
            <a:endParaRPr lang="en-US" altLang="zh-CN" b="1" dirty="0" smtClean="0">
              <a:latin typeface="+mn-ea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endParaRPr lang="en-US" altLang="zh-CN" b="1" dirty="0" smtClean="0">
              <a:latin typeface="+mn-ea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b="1" dirty="0" smtClean="0">
                <a:latin typeface="+mn-ea"/>
              </a:rPr>
              <a:t>折扣选取方式</a:t>
            </a:r>
            <a:r>
              <a:rPr lang="zh-CN" altLang="en-US" sz="1400" b="1" dirty="0" smtClean="0">
                <a:latin typeface="+mn-ea"/>
              </a:rPr>
              <a:t>（以管理人最终折扣；替代销售代理人折扣）</a:t>
            </a:r>
            <a:r>
              <a:rPr lang="en-US" altLang="zh-CN" sz="1400" b="1" dirty="0" smtClean="0">
                <a:latin typeface="+mn-ea"/>
              </a:rPr>
              <a:t>----</a:t>
            </a:r>
            <a:r>
              <a:rPr lang="zh-CN" altLang="en-US" sz="1400" b="1" dirty="0" smtClean="0">
                <a:latin typeface="+mn-ea"/>
              </a:rPr>
              <a:t>计费人，折扣选取方式，不收费</a:t>
            </a:r>
            <a:endParaRPr lang="en-US" altLang="zh-CN" b="1" dirty="0" smtClean="0">
              <a:latin typeface="+mn-ea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b="1" dirty="0" smtClean="0">
                <a:latin typeface="+mn-ea"/>
              </a:rPr>
              <a:t>首次投资判断标准</a:t>
            </a:r>
            <a:r>
              <a:rPr lang="zh-CN" altLang="en-US" sz="1400" b="1" dirty="0" smtClean="0">
                <a:latin typeface="+mn-ea"/>
              </a:rPr>
              <a:t>（没有份额为首次；没有交易为首次）</a:t>
            </a:r>
            <a:endParaRPr lang="en-US" altLang="zh-CN" b="1" dirty="0" smtClean="0">
              <a:latin typeface="+mn-ea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b="1" dirty="0" smtClean="0">
                <a:latin typeface="+mn-ea"/>
              </a:rPr>
              <a:t>基金转换打折方式</a:t>
            </a:r>
            <a:r>
              <a:rPr lang="zh-CN" altLang="en-US" sz="1400" b="1" dirty="0" smtClean="0">
                <a:latin typeface="+mn-ea"/>
              </a:rPr>
              <a:t>（都打折；只对转换费打折；只对补差费打折；不打折）</a:t>
            </a:r>
            <a:endParaRPr lang="en-US" altLang="zh-CN" b="1" dirty="0" smtClean="0">
              <a:latin typeface="+mn-ea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b="1" dirty="0" smtClean="0">
                <a:latin typeface="+mn-ea"/>
              </a:rPr>
              <a:t>盘后业务系统接收净值</a:t>
            </a:r>
            <a:r>
              <a:rPr lang="en-US" altLang="zh-CN" sz="1400" b="1" dirty="0" smtClean="0">
                <a:latin typeface="+mn-ea"/>
              </a:rPr>
              <a:t>----</a:t>
            </a:r>
            <a:r>
              <a:rPr lang="zh-CN" altLang="en-US" sz="1400" b="1" dirty="0" smtClean="0">
                <a:latin typeface="+mn-ea"/>
              </a:rPr>
              <a:t>与管理人开通盘后系统通讯区别</a:t>
            </a:r>
            <a:endParaRPr lang="en-US" altLang="zh-CN" b="1" dirty="0" smtClean="0">
              <a:latin typeface="+mn-ea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b="1" dirty="0" smtClean="0">
                <a:latin typeface="+mn-ea"/>
              </a:rPr>
              <a:t>是否支持跨自建</a:t>
            </a:r>
            <a:r>
              <a:rPr lang="en-US" altLang="zh-CN" b="1" dirty="0" smtClean="0">
                <a:latin typeface="+mn-ea"/>
              </a:rPr>
              <a:t>TA</a:t>
            </a:r>
            <a:r>
              <a:rPr lang="zh-CN" altLang="en-US" b="1" dirty="0" smtClean="0">
                <a:latin typeface="+mn-ea"/>
              </a:rPr>
              <a:t>基金转换</a:t>
            </a:r>
            <a:r>
              <a:rPr lang="en-US" altLang="zh-CN" sz="1400" b="1" dirty="0" smtClean="0">
                <a:latin typeface="+mn-ea"/>
              </a:rPr>
              <a:t>----</a:t>
            </a:r>
            <a:r>
              <a:rPr lang="zh-CN" altLang="en-US" sz="1400" b="1" dirty="0" smtClean="0">
                <a:latin typeface="+mn-ea"/>
              </a:rPr>
              <a:t>管理人计费，体外交收</a:t>
            </a:r>
            <a:endParaRPr lang="en-US" altLang="zh-CN" b="1" dirty="0" smtClean="0">
              <a:latin typeface="+mn-ea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b="1" dirty="0" smtClean="0">
                <a:latin typeface="+mn-ea"/>
              </a:rPr>
              <a:t>是否提前确认</a:t>
            </a:r>
            <a:endParaRPr lang="en-US" altLang="zh-CN" b="1" dirty="0" smtClean="0">
              <a:latin typeface="+mn-ea"/>
            </a:endParaRPr>
          </a:p>
        </p:txBody>
      </p:sp>
      <p:sp>
        <p:nvSpPr>
          <p:cNvPr id="8" name="左大括号 7"/>
          <p:cNvSpPr/>
          <p:nvPr/>
        </p:nvSpPr>
        <p:spPr>
          <a:xfrm>
            <a:off x="323528" y="1124744"/>
            <a:ext cx="216024" cy="1008112"/>
          </a:xfrm>
          <a:prstGeom prst="leftBrace">
            <a:avLst/>
          </a:prstGeom>
          <a:ln w="190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左大括号 8"/>
          <p:cNvSpPr/>
          <p:nvPr/>
        </p:nvSpPr>
        <p:spPr>
          <a:xfrm>
            <a:off x="323528" y="2924944"/>
            <a:ext cx="216024" cy="720080"/>
          </a:xfrm>
          <a:prstGeom prst="leftBrace">
            <a:avLst/>
          </a:prstGeom>
          <a:ln w="190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11"/>
          <p:cNvPicPr>
            <a:picLocks noChangeAspect="1" noChangeArrowheads="1"/>
          </p:cNvPicPr>
          <p:nvPr/>
        </p:nvPicPr>
        <p:blipFill>
          <a:blip r:embed="rId3" cstate="print"/>
          <a:srcRect r="4808" b="77962"/>
          <a:stretch>
            <a:fillRect/>
          </a:stretch>
        </p:blipFill>
        <p:spPr bwMode="auto">
          <a:xfrm>
            <a:off x="414338" y="6569075"/>
            <a:ext cx="8729662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6" name="Text Box 12"/>
          <p:cNvSpPr txBox="1">
            <a:spLocks noChangeArrowheads="1"/>
          </p:cNvSpPr>
          <p:nvPr/>
        </p:nvSpPr>
        <p:spPr bwMode="auto">
          <a:xfrm>
            <a:off x="6661150" y="6597650"/>
            <a:ext cx="2447925" cy="211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600">
                <a:solidFill>
                  <a:schemeClr val="bg1"/>
                </a:solidFill>
                <a:latin typeface="Humnst777 BT" pitchFamily="2" charset="0"/>
              </a:rPr>
              <a:t>China Securities Depository and Clearing Corporation Limited</a:t>
            </a:r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gray">
          <a:xfrm>
            <a:off x="357158" y="142852"/>
            <a:ext cx="5218958" cy="719735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二、参与人级的参数控制</a:t>
            </a:r>
            <a:r>
              <a:rPr lang="en-US" altLang="zh-CN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----</a:t>
            </a:r>
            <a:r>
              <a:rPr lang="zh-CN" altLang="en-US" sz="3200" b="1" dirty="0" smtClean="0">
                <a:solidFill>
                  <a:schemeClr val="bg1">
                    <a:lumMod val="95000"/>
                  </a:schemeClr>
                </a:solidFill>
                <a:latin typeface="黑体" pitchFamily="49" charset="-122"/>
                <a:ea typeface="黑体" pitchFamily="49" charset="-122"/>
              </a:rPr>
              <a:t>代理人</a:t>
            </a:r>
            <a:endParaRPr lang="en-US" altLang="ko-KR" sz="3200" b="1" dirty="0">
              <a:solidFill>
                <a:schemeClr val="bg1">
                  <a:lumMod val="95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7544" y="1124744"/>
            <a:ext cx="8464454" cy="47089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b="1" dirty="0" smtClean="0">
                <a:latin typeface="+mn-ea"/>
              </a:rPr>
              <a:t>代理人类型（直销）</a:t>
            </a:r>
            <a:endParaRPr lang="en-US" altLang="zh-CN" b="1" dirty="0" smtClean="0">
              <a:latin typeface="+mn-ea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b="1" dirty="0" smtClean="0">
                <a:latin typeface="+mn-ea"/>
              </a:rPr>
              <a:t>是否允许注册失败转配号</a:t>
            </a:r>
            <a:endParaRPr lang="en-US" altLang="zh-CN" b="1" dirty="0" smtClean="0">
              <a:latin typeface="+mn-ea"/>
            </a:endParaRPr>
          </a:p>
          <a:p>
            <a:pPr marL="342900" indent="-342900">
              <a:lnSpc>
                <a:spcPct val="150000"/>
              </a:lnSpc>
              <a:defRPr/>
            </a:pPr>
            <a:r>
              <a:rPr lang="en-US" altLang="zh-CN" sz="1400" b="1" dirty="0" smtClean="0">
                <a:latin typeface="+mn-ea"/>
              </a:rPr>
              <a:t>          ----</a:t>
            </a:r>
            <a:r>
              <a:rPr lang="zh-CN" altLang="en-US" sz="1400" b="1" dirty="0" smtClean="0">
                <a:latin typeface="+mn-ea"/>
              </a:rPr>
              <a:t>注册开户，配号开户，注册失败转配号</a:t>
            </a:r>
            <a:endParaRPr lang="en-US" altLang="zh-CN" sz="1400" b="1" dirty="0" smtClean="0">
              <a:latin typeface="+mn-ea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b="1" dirty="0" smtClean="0">
                <a:latin typeface="+mn-ea"/>
              </a:rPr>
              <a:t>对账是否有份额明细</a:t>
            </a:r>
            <a:endParaRPr lang="en-US" altLang="zh-CN" b="1" dirty="0" smtClean="0">
              <a:latin typeface="+mn-ea"/>
            </a:endParaRPr>
          </a:p>
          <a:p>
            <a:pPr marL="342900" indent="-342900">
              <a:lnSpc>
                <a:spcPct val="150000"/>
              </a:lnSpc>
              <a:defRPr/>
            </a:pPr>
            <a:r>
              <a:rPr lang="en-US" altLang="zh-CN" sz="1400" b="1" dirty="0" smtClean="0">
                <a:latin typeface="+mn-ea"/>
              </a:rPr>
              <a:t>		----05</a:t>
            </a:r>
            <a:r>
              <a:rPr lang="zh-CN" altLang="en-US" sz="1400" b="1" dirty="0" smtClean="0">
                <a:latin typeface="+mn-ea"/>
              </a:rPr>
              <a:t>发明细，代理人</a:t>
            </a:r>
            <a:r>
              <a:rPr lang="en-US" altLang="zh-CN" sz="1400" b="1" dirty="0" smtClean="0">
                <a:latin typeface="+mn-ea"/>
              </a:rPr>
              <a:t>04</a:t>
            </a:r>
            <a:r>
              <a:rPr lang="zh-CN" altLang="en-US" sz="1400" b="1" dirty="0" smtClean="0">
                <a:latin typeface="+mn-ea"/>
              </a:rPr>
              <a:t>固定无明细</a:t>
            </a:r>
            <a:endParaRPr lang="en-US" altLang="zh-CN" sz="1400" b="1" dirty="0" smtClean="0">
              <a:latin typeface="+mn-ea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b="1" dirty="0" smtClean="0">
                <a:latin typeface="+mn-ea"/>
              </a:rPr>
              <a:t>对账方式</a:t>
            </a:r>
            <a:endParaRPr lang="en-US" altLang="zh-CN" b="1" dirty="0" smtClean="0">
              <a:latin typeface="+mn-ea"/>
            </a:endParaRPr>
          </a:p>
          <a:p>
            <a:pPr marL="342900" indent="-342900">
              <a:lnSpc>
                <a:spcPct val="150000"/>
              </a:lnSpc>
              <a:defRPr/>
            </a:pPr>
            <a:r>
              <a:rPr lang="en-US" altLang="zh-CN" sz="1400" b="1" dirty="0" smtClean="0">
                <a:solidFill>
                  <a:prstClr val="black"/>
                </a:solidFill>
                <a:latin typeface="宋体"/>
              </a:rPr>
              <a:t>		----</a:t>
            </a:r>
            <a:r>
              <a:rPr lang="zh-CN" altLang="en-US" sz="1400" b="1" dirty="0" smtClean="0">
                <a:solidFill>
                  <a:prstClr val="black"/>
                </a:solidFill>
                <a:latin typeface="宋体"/>
              </a:rPr>
              <a:t>份额对账，代理人无账户资料对账</a:t>
            </a:r>
            <a:endParaRPr lang="en-US" altLang="zh-CN" sz="1400" b="1" dirty="0" smtClean="0">
              <a:solidFill>
                <a:prstClr val="black"/>
              </a:solidFill>
              <a:latin typeface="宋体"/>
            </a:endParaRPr>
          </a:p>
          <a:p>
            <a:pPr marL="342900" indent="-342900">
              <a:lnSpc>
                <a:spcPct val="150000"/>
              </a:lnSpc>
              <a:defRPr/>
            </a:pPr>
            <a:r>
              <a:rPr lang="en-US" altLang="zh-CN" sz="1400" b="1" dirty="0" smtClean="0">
                <a:solidFill>
                  <a:prstClr val="black"/>
                </a:solidFill>
                <a:latin typeface="宋体"/>
              </a:rPr>
              <a:t>		----</a:t>
            </a:r>
            <a:r>
              <a:rPr lang="zh-CN" altLang="en-US" sz="1400" b="1" dirty="0" smtClean="0">
                <a:solidFill>
                  <a:prstClr val="black"/>
                </a:solidFill>
                <a:latin typeface="宋体"/>
              </a:rPr>
              <a:t>代理人定期全量份额对账的意义</a:t>
            </a:r>
            <a:endParaRPr lang="en-US" altLang="zh-CN" b="1" dirty="0" smtClean="0">
              <a:latin typeface="+mn-ea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b="1" dirty="0" smtClean="0">
                <a:latin typeface="+mn-ea"/>
              </a:rPr>
              <a:t>支持多交易账号（销售机构的现实需求，对管理人分</a:t>
            </a:r>
            <a:r>
              <a:rPr lang="en-US" altLang="zh-CN" b="1" dirty="0" smtClean="0">
                <a:latin typeface="+mn-ea"/>
              </a:rPr>
              <a:t>TA</a:t>
            </a:r>
            <a:r>
              <a:rPr lang="zh-CN" altLang="en-US" b="1" dirty="0" smtClean="0">
                <a:latin typeface="+mn-ea"/>
              </a:rPr>
              <a:t>的影响）</a:t>
            </a:r>
            <a:endParaRPr lang="en-US" altLang="zh-CN" b="1" dirty="0" smtClean="0">
              <a:latin typeface="+mn-ea"/>
            </a:endParaRPr>
          </a:p>
          <a:p>
            <a:pPr marL="342900" indent="-342900">
              <a:lnSpc>
                <a:spcPct val="150000"/>
              </a:lnSpc>
              <a:defRPr/>
            </a:pPr>
            <a:r>
              <a:rPr lang="en-US" altLang="zh-CN" sz="1400" b="1" dirty="0" smtClean="0">
                <a:latin typeface="+mn-ea"/>
              </a:rPr>
              <a:t>		----</a:t>
            </a:r>
            <a:r>
              <a:rPr lang="zh-CN" altLang="en-US" sz="1400" b="1" dirty="0" smtClean="0">
                <a:latin typeface="+mn-ea"/>
              </a:rPr>
              <a:t>请不支持多交易账号的分</a:t>
            </a:r>
            <a:r>
              <a:rPr lang="en-US" altLang="zh-CN" sz="1400" b="1" dirty="0" smtClean="0">
                <a:latin typeface="+mn-ea"/>
              </a:rPr>
              <a:t>TA</a:t>
            </a:r>
            <a:r>
              <a:rPr lang="zh-CN" altLang="en-US" sz="1400" b="1" dirty="0" smtClean="0">
                <a:latin typeface="+mn-ea"/>
              </a:rPr>
              <a:t>系统尽快升级</a:t>
            </a:r>
            <a:endParaRPr lang="en-US" altLang="zh-CN" sz="1400" b="1" dirty="0" smtClean="0">
              <a:latin typeface="+mn-ea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b="1" dirty="0" smtClean="0">
                <a:latin typeface="+mn-ea"/>
              </a:rPr>
              <a:t>是否支持份额类别</a:t>
            </a:r>
            <a:endParaRPr lang="en-US" altLang="zh-CN" b="1" dirty="0" smtClean="0">
              <a:latin typeface="+mn-ea"/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zh-CN" altLang="en-US" b="1" dirty="0" smtClean="0">
                <a:latin typeface="+mn-ea"/>
              </a:rPr>
              <a:t>盘后业务系统挂牌标志</a:t>
            </a:r>
            <a:endParaRPr lang="en-US" altLang="zh-CN" b="1" dirty="0" smtClean="0">
              <a:latin typeface="+mn-ea"/>
            </a:endParaRPr>
          </a:p>
        </p:txBody>
      </p:sp>
      <p:sp>
        <p:nvSpPr>
          <p:cNvPr id="7" name="左大括号 6"/>
          <p:cNvSpPr/>
          <p:nvPr/>
        </p:nvSpPr>
        <p:spPr>
          <a:xfrm>
            <a:off x="251520" y="2420888"/>
            <a:ext cx="216024" cy="1008112"/>
          </a:xfrm>
          <a:prstGeom prst="leftBrace">
            <a:avLst/>
          </a:prstGeom>
          <a:ln w="1905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>
            <a:lumMod val="40000"/>
            <a:lumOff val="60000"/>
          </a:scheme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rgbClr val="FF000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2979</TotalTime>
  <Words>2934</Words>
  <Application>Microsoft Office PowerPoint</Application>
  <PresentationFormat>全屏显示(4:3)</PresentationFormat>
  <Paragraphs>552</Paragraphs>
  <Slides>36</Slides>
  <Notes>35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36</vt:i4>
      </vt:variant>
    </vt:vector>
  </HeadingPairs>
  <TitlesOfParts>
    <vt:vector size="37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zhaoyq</dc:creator>
  <cp:lastModifiedBy>CN=赵亦清/OU=基金业务部/OU=公司总部/O=ChinaClear</cp:lastModifiedBy>
  <cp:revision>237</cp:revision>
  <dcterms:created xsi:type="dcterms:W3CDTF">2015-06-28T10:47:00Z</dcterms:created>
  <dcterms:modified xsi:type="dcterms:W3CDTF">2018-05-31T09:22:45Z</dcterms:modified>
</cp:coreProperties>
</file>