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sldIdLst>
    <p:sldId id="257" r:id="rId2"/>
    <p:sldId id="380" r:id="rId3"/>
    <p:sldId id="366" r:id="rId4"/>
    <p:sldId id="363" r:id="rId5"/>
    <p:sldId id="377" r:id="rId6"/>
    <p:sldId id="362" r:id="rId7"/>
    <p:sldId id="412" r:id="rId8"/>
    <p:sldId id="413" r:id="rId9"/>
    <p:sldId id="390" r:id="rId10"/>
    <p:sldId id="382" r:id="rId11"/>
    <p:sldId id="383" r:id="rId12"/>
    <p:sldId id="373" r:id="rId13"/>
    <p:sldId id="352" r:id="rId14"/>
    <p:sldId id="411" r:id="rId15"/>
    <p:sldId id="356" r:id="rId16"/>
    <p:sldId id="357" r:id="rId17"/>
    <p:sldId id="359" r:id="rId18"/>
    <p:sldId id="360" r:id="rId19"/>
    <p:sldId id="361" r:id="rId20"/>
    <p:sldId id="379" r:id="rId21"/>
    <p:sldId id="393" r:id="rId22"/>
    <p:sldId id="388" r:id="rId23"/>
    <p:sldId id="364" r:id="rId24"/>
    <p:sldId id="403" r:id="rId25"/>
    <p:sldId id="396" r:id="rId26"/>
    <p:sldId id="408" r:id="rId27"/>
    <p:sldId id="394" r:id="rId28"/>
    <p:sldId id="407" r:id="rId29"/>
    <p:sldId id="406" r:id="rId30"/>
    <p:sldId id="405" r:id="rId31"/>
    <p:sldId id="370" r:id="rId32"/>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C8C93"/>
    <a:srgbClr val="CC6600"/>
    <a:srgbClr val="C81429"/>
    <a:srgbClr val="FAF1E2"/>
    <a:srgbClr val="161645"/>
    <a:srgbClr val="2E6195"/>
    <a:srgbClr val="000080"/>
    <a:srgbClr val="DAEDEF"/>
    <a:srgbClr val="DCE6F2"/>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浅色样式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7292A2E-F333-43FB-9621-5CBBE7FDCDCB}" styleName="浅色样式 2 - 强调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581" autoAdjust="0"/>
    <p:restoredTop sz="91422" autoAdjust="0"/>
  </p:normalViewPr>
  <p:slideViewPr>
    <p:cSldViewPr>
      <p:cViewPr varScale="1">
        <p:scale>
          <a:sx n="100" d="100"/>
          <a:sy n="100" d="100"/>
        </p:scale>
        <p:origin x="-1950"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atin typeface="Arial"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atin typeface="Arial" pitchFamily="34" charset="0"/>
              </a:defRPr>
            </a:lvl1pPr>
          </a:lstStyle>
          <a:p>
            <a:pPr>
              <a:defRPr/>
            </a:pPr>
            <a:fld id="{53D958A8-A3E9-486A-BEFD-5A9A200AC59F}" type="datetimeFigureOut">
              <a:rPr lang="zh-CN" altLang="en-US"/>
              <a:pPr>
                <a:defRPr/>
              </a:pPr>
              <a:t>2018/5/30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atin typeface="Arial"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755ECEB-29B7-4D58-86C9-64CEEA082168}" type="slidenum">
              <a:rPr lang="zh-CN" altLang="en-US"/>
              <a:pPr>
                <a:defRPr/>
              </a:pPr>
              <a:t>‹#›</a:t>
            </a:fld>
            <a:endParaRPr lang="zh-CN" altLang="en-US"/>
          </a:p>
        </p:txBody>
      </p:sp>
    </p:spTree>
    <p:extLst>
      <p:ext uri="{BB962C8B-B14F-4D97-AF65-F5344CB8AC3E}">
        <p14:creationId xmlns:p14="http://schemas.microsoft.com/office/powerpoint/2010/main" xmlns="" val="184794432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spcBef>
                <a:spcPct val="0"/>
              </a:spcBef>
            </a:pPr>
            <a:fld id="{45B5C8FD-21FC-4EBB-A5BA-3475C4105F1D}" type="slidenum">
              <a:rPr lang="zh-CN" altLang="en-US" smtClean="0">
                <a:latin typeface="Arial" panose="020B0604020202020204" pitchFamily="34" charset="0"/>
              </a:rPr>
              <a:pPr>
                <a:spcBef>
                  <a:spcPct val="0"/>
                </a:spcBef>
              </a:pPr>
              <a:t>1</a:t>
            </a:fld>
            <a:endParaRPr lang="zh-CN" altLang="en-US" smtClean="0">
              <a:latin typeface="Arial" panose="020B0604020202020204" pitchFamily="34" charset="0"/>
            </a:endParaRPr>
          </a:p>
        </p:txBody>
      </p:sp>
    </p:spTree>
    <p:extLst>
      <p:ext uri="{BB962C8B-B14F-4D97-AF65-F5344CB8AC3E}">
        <p14:creationId xmlns:p14="http://schemas.microsoft.com/office/powerpoint/2010/main" xmlns="" val="1829592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业务实例</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20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22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23</a:t>
            </a:fld>
            <a:endParaRPr lang="zh-CN" altLang="en-US"/>
          </a:p>
        </p:txBody>
      </p:sp>
    </p:spTree>
    <p:extLst>
      <p:ext uri="{BB962C8B-B14F-4D97-AF65-F5344CB8AC3E}">
        <p14:creationId xmlns:p14="http://schemas.microsoft.com/office/powerpoint/2010/main" xmlns="" val="2215511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28</a:t>
            </a:fld>
            <a:endParaRPr lang="zh-CN" altLang="en-US"/>
          </a:p>
        </p:txBody>
      </p:sp>
    </p:spTree>
    <p:extLst>
      <p:ext uri="{BB962C8B-B14F-4D97-AF65-F5344CB8AC3E}">
        <p14:creationId xmlns:p14="http://schemas.microsoft.com/office/powerpoint/2010/main" xmlns="" val="35536745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目前</a:t>
            </a:r>
            <a:r>
              <a:rPr lang="en-US" altLang="zh-CN" dirty="0" smtClean="0"/>
              <a:t>Web</a:t>
            </a:r>
            <a:r>
              <a:rPr lang="zh-CN" altLang="en-US" dirty="0" smtClean="0"/>
              <a:t>客户端已</a:t>
            </a:r>
            <a:r>
              <a:rPr lang="zh-CN" altLang="en-US" smtClean="0"/>
              <a:t>完成开发，</a:t>
            </a:r>
            <a:r>
              <a:rPr lang="zh-CN" altLang="en-US" dirty="0" smtClean="0"/>
              <a:t>如有意参加测试可与我们联系</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29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其他材料，如未来使用互联网客户端需另签使用协议。</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30</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市场环境、存在的问题、中国结算履行建立行业基础设施职责</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4</a:t>
            </a:fld>
            <a:endParaRPr lang="zh-CN" altLang="en-US"/>
          </a:p>
        </p:txBody>
      </p:sp>
    </p:spTree>
    <p:extLst>
      <p:ext uri="{BB962C8B-B14F-4D97-AF65-F5344CB8AC3E}">
        <p14:creationId xmlns:p14="http://schemas.microsoft.com/office/powerpoint/2010/main" xmlns="" val="2131945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重点在电子化流程，建立行业标准</a:t>
            </a:r>
            <a:endParaRPr lang="en-US" altLang="zh-CN" dirty="0" smtClean="0"/>
          </a:p>
          <a:p>
            <a:r>
              <a:rPr lang="zh-CN" altLang="en-US" dirty="0" smtClean="0"/>
              <a:t>目前不改变线下开户、划款等要求，推动开户资料及相关业务流程标准、统一</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5</a:t>
            </a:fld>
            <a:endParaRPr lang="zh-CN" altLang="en-US"/>
          </a:p>
        </p:txBody>
      </p:sp>
    </p:spTree>
    <p:extLst>
      <p:ext uri="{BB962C8B-B14F-4D97-AF65-F5344CB8AC3E}">
        <p14:creationId xmlns:p14="http://schemas.microsoft.com/office/powerpoint/2010/main" xmlns="" val="1512850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重点在中国结算不介入业务，不改变原业务法律关系</a:t>
            </a:r>
            <a:endParaRPr lang="en-US" altLang="zh-CN" dirty="0" smtClean="0"/>
          </a:p>
          <a:p>
            <a:r>
              <a:rPr lang="zh-CN" altLang="en-US" dirty="0" smtClean="0"/>
              <a:t>可支持场外市场多类业务，目前以场外投资公募基金业务场景为切入点，提供支持</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6</a:t>
            </a:fld>
            <a:endParaRPr lang="zh-CN" altLang="en-US"/>
          </a:p>
        </p:txBody>
      </p:sp>
    </p:spTree>
    <p:extLst>
      <p:ext uri="{BB962C8B-B14F-4D97-AF65-F5344CB8AC3E}">
        <p14:creationId xmlns:p14="http://schemas.microsoft.com/office/powerpoint/2010/main" xmlns="" val="2602100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8</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平台为参与人设立并管理各不同业务角色，可应用于不同的业务场景</a:t>
            </a:r>
            <a:endParaRPr lang="en-US" altLang="zh-CN" dirty="0" smtClean="0"/>
          </a:p>
          <a:p>
            <a:r>
              <a:rPr lang="zh-CN" altLang="en-US" dirty="0" smtClean="0"/>
              <a:t>目前场外公募基金投资场景设计投、托、销三类角色</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10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下面就已开展的场外投资公募基金业务服务内容进行介绍</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11</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场外基金投资业务服务分为两大类：信息流转、信息管理</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12</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具体业务流程介绍</a:t>
            </a:r>
            <a:endParaRPr lang="zh-CN" altLang="en-US" dirty="0"/>
          </a:p>
        </p:txBody>
      </p:sp>
      <p:sp>
        <p:nvSpPr>
          <p:cNvPr id="4" name="灯片编号占位符 3"/>
          <p:cNvSpPr>
            <a:spLocks noGrp="1"/>
          </p:cNvSpPr>
          <p:nvPr>
            <p:ph type="sldNum" sz="quarter" idx="10"/>
          </p:nvPr>
        </p:nvSpPr>
        <p:spPr/>
        <p:txBody>
          <a:bodyPr/>
          <a:lstStyle/>
          <a:p>
            <a:pPr>
              <a:defRPr/>
            </a:pPr>
            <a:fld id="{6755ECEB-29B7-4D58-86C9-64CEEA082168}" type="slidenum">
              <a:rPr lang="zh-CN" altLang="en-US" smtClean="0"/>
              <a:pPr>
                <a:defRPr/>
              </a:pPr>
              <a:t>15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22C33E14-A4B0-4FE1-987C-E82F173204DA}" type="slidenum">
              <a:rPr lang="en-US" altLang="zh-CN" smtClean="0"/>
              <a:pPr>
                <a:defRPr/>
              </a:pPr>
              <a:t>‹#›</a:t>
            </a:fld>
            <a:endParaRPr lang="en-US" altLang="zh-CN"/>
          </a:p>
        </p:txBody>
      </p:sp>
    </p:spTree>
    <p:extLst>
      <p:ext uri="{BB962C8B-B14F-4D97-AF65-F5344CB8AC3E}">
        <p14:creationId xmlns:p14="http://schemas.microsoft.com/office/powerpoint/2010/main" xmlns="" val="39192170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FFD87ADC-0FA3-42E2-AAD3-CBB2204C77EA}" type="slidenum">
              <a:rPr lang="en-US" altLang="zh-CN" smtClean="0"/>
              <a:pPr>
                <a:defRPr/>
              </a:pPr>
              <a:t>‹#›</a:t>
            </a:fld>
            <a:endParaRPr lang="en-US" altLang="zh-CN"/>
          </a:p>
        </p:txBody>
      </p:sp>
    </p:spTree>
    <p:extLst>
      <p:ext uri="{BB962C8B-B14F-4D97-AF65-F5344CB8AC3E}">
        <p14:creationId xmlns:p14="http://schemas.microsoft.com/office/powerpoint/2010/main" xmlns="" val="27467757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6430A394-7B75-4138-89D4-4F3CAC78EB8B}" type="slidenum">
              <a:rPr lang="en-US" altLang="zh-CN" smtClean="0"/>
              <a:pPr>
                <a:defRPr/>
              </a:pPr>
              <a:t>‹#›</a:t>
            </a:fld>
            <a:endParaRPr lang="en-US" altLang="zh-CN"/>
          </a:p>
        </p:txBody>
      </p:sp>
    </p:spTree>
    <p:extLst>
      <p:ext uri="{BB962C8B-B14F-4D97-AF65-F5344CB8AC3E}">
        <p14:creationId xmlns:p14="http://schemas.microsoft.com/office/powerpoint/2010/main" xmlns="" val="2471671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C3B3E96A-9389-4776-9F7E-B4049B529CE5}" type="slidenum">
              <a:rPr lang="en-US" altLang="zh-CN" smtClean="0"/>
              <a:pPr>
                <a:defRPr/>
              </a:pPr>
              <a:t>‹#›</a:t>
            </a:fld>
            <a:endParaRPr lang="en-US" altLang="zh-CN"/>
          </a:p>
        </p:txBody>
      </p:sp>
    </p:spTree>
    <p:extLst>
      <p:ext uri="{BB962C8B-B14F-4D97-AF65-F5344CB8AC3E}">
        <p14:creationId xmlns:p14="http://schemas.microsoft.com/office/powerpoint/2010/main" xmlns="" val="3019882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B0E36388-A587-490D-8157-15ACEB9DCA0A}" type="slidenum">
              <a:rPr lang="en-US" altLang="zh-CN" smtClean="0"/>
              <a:pPr>
                <a:defRPr/>
              </a:pPr>
              <a:t>‹#›</a:t>
            </a:fld>
            <a:endParaRPr lang="en-US" altLang="zh-CN"/>
          </a:p>
        </p:txBody>
      </p:sp>
    </p:spTree>
    <p:extLst>
      <p:ext uri="{BB962C8B-B14F-4D97-AF65-F5344CB8AC3E}">
        <p14:creationId xmlns:p14="http://schemas.microsoft.com/office/powerpoint/2010/main" xmlns="" val="4006947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CAB5623-98D5-46B6-B32D-0BAD28D7EA7B}" type="slidenum">
              <a:rPr lang="en-US" altLang="zh-CN" smtClean="0"/>
              <a:pPr>
                <a:defRPr/>
              </a:pPr>
              <a:t>‹#›</a:t>
            </a:fld>
            <a:endParaRPr lang="en-US" altLang="zh-CN"/>
          </a:p>
        </p:txBody>
      </p:sp>
    </p:spTree>
    <p:extLst>
      <p:ext uri="{BB962C8B-B14F-4D97-AF65-F5344CB8AC3E}">
        <p14:creationId xmlns:p14="http://schemas.microsoft.com/office/powerpoint/2010/main" xmlns="" val="4024788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B803C9BA-EADD-43B1-A4BE-585972FDF89E}" type="slidenum">
              <a:rPr lang="en-US" altLang="zh-CN" smtClean="0"/>
              <a:pPr>
                <a:defRPr/>
              </a:pPr>
              <a:t>‹#›</a:t>
            </a:fld>
            <a:endParaRPr lang="en-US" altLang="zh-CN"/>
          </a:p>
        </p:txBody>
      </p:sp>
    </p:spTree>
    <p:extLst>
      <p:ext uri="{BB962C8B-B14F-4D97-AF65-F5344CB8AC3E}">
        <p14:creationId xmlns:p14="http://schemas.microsoft.com/office/powerpoint/2010/main" xmlns="" val="3095210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5A598678-BBC3-4E29-8677-A8BA97E0C6A1}" type="slidenum">
              <a:rPr lang="en-US" altLang="zh-CN" smtClean="0"/>
              <a:pPr>
                <a:defRPr/>
              </a:pPr>
              <a:t>‹#›</a:t>
            </a:fld>
            <a:endParaRPr lang="en-US" altLang="zh-CN"/>
          </a:p>
        </p:txBody>
      </p:sp>
    </p:spTree>
    <p:extLst>
      <p:ext uri="{BB962C8B-B14F-4D97-AF65-F5344CB8AC3E}">
        <p14:creationId xmlns:p14="http://schemas.microsoft.com/office/powerpoint/2010/main" xmlns="" val="16995173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FFC29D86-5760-4A05-B71A-FA4B4369C5B6}" type="slidenum">
              <a:rPr lang="en-US" altLang="zh-CN" smtClean="0"/>
              <a:pPr>
                <a:defRPr/>
              </a:pPr>
              <a:t>‹#›</a:t>
            </a:fld>
            <a:endParaRPr lang="en-US" altLang="zh-CN"/>
          </a:p>
        </p:txBody>
      </p:sp>
    </p:spTree>
    <p:extLst>
      <p:ext uri="{BB962C8B-B14F-4D97-AF65-F5344CB8AC3E}">
        <p14:creationId xmlns:p14="http://schemas.microsoft.com/office/powerpoint/2010/main" xmlns="" val="1709395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0E82AB9A-1DDE-4968-90C5-FB65BF4EB229}" type="slidenum">
              <a:rPr lang="en-US" altLang="zh-CN" smtClean="0"/>
              <a:pPr>
                <a:defRPr/>
              </a:pPr>
              <a:t>‹#›</a:t>
            </a:fld>
            <a:endParaRPr lang="en-US" altLang="zh-CN"/>
          </a:p>
        </p:txBody>
      </p:sp>
    </p:spTree>
    <p:extLst>
      <p:ext uri="{BB962C8B-B14F-4D97-AF65-F5344CB8AC3E}">
        <p14:creationId xmlns:p14="http://schemas.microsoft.com/office/powerpoint/2010/main" xmlns="" val="2679549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42BAF47-5AE8-4BE2-BB43-98B39993E289}" type="slidenum">
              <a:rPr lang="en-US" altLang="zh-CN" smtClean="0"/>
              <a:pPr>
                <a:defRPr/>
              </a:pPr>
              <a:t>‹#›</a:t>
            </a:fld>
            <a:endParaRPr lang="en-US" altLang="zh-CN"/>
          </a:p>
        </p:txBody>
      </p:sp>
    </p:spTree>
    <p:extLst>
      <p:ext uri="{BB962C8B-B14F-4D97-AF65-F5344CB8AC3E}">
        <p14:creationId xmlns:p14="http://schemas.microsoft.com/office/powerpoint/2010/main" xmlns="" val="41512123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B5883CA5-2609-4513-9776-E5E593DAA5A7}" type="slidenum">
              <a:rPr lang="en-US" altLang="zh-CN" smtClean="0"/>
              <a:pPr>
                <a:defRPr/>
              </a:pPr>
              <a:t>‹#›</a:t>
            </a:fld>
            <a:endParaRPr lang="en-US" altLang="zh-CN"/>
          </a:p>
        </p:txBody>
      </p:sp>
    </p:spTree>
    <p:extLst>
      <p:ext uri="{BB962C8B-B14F-4D97-AF65-F5344CB8AC3E}">
        <p14:creationId xmlns:p14="http://schemas.microsoft.com/office/powerpoint/2010/main" xmlns="" val="56366366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itchFamily="34" charset="0"/>
          <a:ea typeface="宋体" pitchFamily="2" charset="-122"/>
        </a:defRPr>
      </a:lvl2pPr>
      <a:lvl3pPr algn="ctr" rtl="0" eaLnBrk="1" fontAlgn="base" hangingPunct="1">
        <a:spcBef>
          <a:spcPct val="0"/>
        </a:spcBef>
        <a:spcAft>
          <a:spcPct val="0"/>
        </a:spcAft>
        <a:defRPr sz="4400">
          <a:solidFill>
            <a:schemeClr val="tx2"/>
          </a:solidFill>
          <a:latin typeface="Arial" pitchFamily="34" charset="0"/>
          <a:ea typeface="宋体" pitchFamily="2" charset="-122"/>
        </a:defRPr>
      </a:lvl3pPr>
      <a:lvl4pPr algn="ctr" rtl="0" eaLnBrk="1" fontAlgn="base" hangingPunct="1">
        <a:spcBef>
          <a:spcPct val="0"/>
        </a:spcBef>
        <a:spcAft>
          <a:spcPct val="0"/>
        </a:spcAft>
        <a:defRPr sz="4400">
          <a:solidFill>
            <a:schemeClr val="tx2"/>
          </a:solidFill>
          <a:latin typeface="Arial" pitchFamily="34" charset="0"/>
          <a:ea typeface="宋体" pitchFamily="2" charset="-122"/>
        </a:defRPr>
      </a:lvl4pPr>
      <a:lvl5pPr algn="ctr" rtl="0" eaLnBrk="1" fontAlgn="base" hangingPunct="1">
        <a:spcBef>
          <a:spcPct val="0"/>
        </a:spcBef>
        <a:spcAft>
          <a:spcPct val="0"/>
        </a:spcAft>
        <a:defRPr sz="4400">
          <a:solidFill>
            <a:schemeClr val="tx2"/>
          </a:solidFill>
          <a:latin typeface="Arial" pitchFamily="34" charset="0"/>
          <a:ea typeface="宋体" pitchFamily="2" charset="-122"/>
        </a:defRPr>
      </a:lvl5pPr>
      <a:lvl6pPr marL="457200" algn="ctr" rtl="0" eaLnBrk="1" fontAlgn="base" hangingPunct="1">
        <a:spcBef>
          <a:spcPct val="0"/>
        </a:spcBef>
        <a:spcAft>
          <a:spcPct val="0"/>
        </a:spcAft>
        <a:defRPr sz="4400">
          <a:solidFill>
            <a:schemeClr val="tx2"/>
          </a:solidFill>
          <a:latin typeface="Arial" pitchFamily="34" charset="0"/>
          <a:ea typeface="宋体" pitchFamily="2" charset="-122"/>
        </a:defRPr>
      </a:lvl6pPr>
      <a:lvl7pPr marL="914400" algn="ctr" rtl="0" eaLnBrk="1" fontAlgn="base" hangingPunct="1">
        <a:spcBef>
          <a:spcPct val="0"/>
        </a:spcBef>
        <a:spcAft>
          <a:spcPct val="0"/>
        </a:spcAft>
        <a:defRPr sz="4400">
          <a:solidFill>
            <a:schemeClr val="tx2"/>
          </a:solidFill>
          <a:latin typeface="Arial" pitchFamily="34" charset="0"/>
          <a:ea typeface="宋体" pitchFamily="2" charset="-122"/>
        </a:defRPr>
      </a:lvl7pPr>
      <a:lvl8pPr marL="1371600" algn="ctr" rtl="0" eaLnBrk="1" fontAlgn="base" hangingPunct="1">
        <a:spcBef>
          <a:spcPct val="0"/>
        </a:spcBef>
        <a:spcAft>
          <a:spcPct val="0"/>
        </a:spcAft>
        <a:defRPr sz="4400">
          <a:solidFill>
            <a:schemeClr val="tx2"/>
          </a:solidFill>
          <a:latin typeface="Arial" pitchFamily="34" charset="0"/>
          <a:ea typeface="宋体" pitchFamily="2" charset="-122"/>
        </a:defRPr>
      </a:lvl8pPr>
      <a:lvl9pPr marL="1828800" algn="ctr" rtl="0" eaLnBrk="1" fontAlgn="base" hangingPunct="1">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hyperlink" Target="http://www.chinaclear.cn/"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8" descr="C:\Users\cchen\Desktop\图片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63550" y="2852936"/>
            <a:ext cx="8680450" cy="351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76" name="Text Box 4"/>
          <p:cNvSpPr txBox="1">
            <a:spLocks noChangeArrowheads="1"/>
          </p:cNvSpPr>
          <p:nvPr/>
        </p:nvSpPr>
        <p:spPr bwMode="auto">
          <a:xfrm>
            <a:off x="735500" y="2996952"/>
            <a:ext cx="6572804"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ts val="600"/>
              </a:spcBef>
              <a:spcAft>
                <a:spcPts val="600"/>
              </a:spcAft>
              <a:buFontTx/>
              <a:buNone/>
            </a:pPr>
            <a:r>
              <a:rPr kumimoji="1" lang="zh-CN" altLang="en-US" sz="2800" b="1" dirty="0" smtClean="0">
                <a:solidFill>
                  <a:srgbClr val="4D4D4D"/>
                </a:solidFill>
                <a:latin typeface="黑体" pitchFamily="49" charset="-122"/>
                <a:ea typeface="黑体" pitchFamily="49" charset="-122"/>
              </a:rPr>
              <a:t>金融机构服务平台</a:t>
            </a:r>
            <a:r>
              <a:rPr kumimoji="1" lang="en-US" altLang="zh-CN" sz="2800" b="1" dirty="0" smtClean="0">
                <a:solidFill>
                  <a:srgbClr val="4D4D4D"/>
                </a:solidFill>
                <a:latin typeface="黑体" pitchFamily="49" charset="-122"/>
                <a:ea typeface="黑体" pitchFamily="49" charset="-122"/>
              </a:rPr>
              <a:t>(FISP</a:t>
            </a:r>
            <a:r>
              <a:rPr kumimoji="1" lang="zh-CN" altLang="en-US" sz="2800" b="1" dirty="0" smtClean="0">
                <a:solidFill>
                  <a:srgbClr val="4D4D4D"/>
                </a:solidFill>
                <a:latin typeface="黑体" pitchFamily="49" charset="-122"/>
                <a:ea typeface="黑体" pitchFamily="49" charset="-122"/>
              </a:rPr>
              <a:t>平台）介绍</a:t>
            </a:r>
            <a:endParaRPr kumimoji="1" lang="en-US" altLang="zh-CN" sz="2800" b="1" dirty="0" smtClean="0">
              <a:solidFill>
                <a:srgbClr val="4D4D4D"/>
              </a:solidFill>
              <a:latin typeface="黑体" pitchFamily="49" charset="-122"/>
              <a:ea typeface="黑体" pitchFamily="49" charset="-122"/>
            </a:endParaRPr>
          </a:p>
        </p:txBody>
      </p:sp>
      <p:sp>
        <p:nvSpPr>
          <p:cNvPr id="3077" name="Text Box 5"/>
          <p:cNvSpPr txBox="1">
            <a:spLocks noChangeArrowheads="1"/>
          </p:cNvSpPr>
          <p:nvPr/>
        </p:nvSpPr>
        <p:spPr bwMode="auto">
          <a:xfrm>
            <a:off x="779463" y="5938838"/>
            <a:ext cx="2016125"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1000">
                <a:solidFill>
                  <a:srgbClr val="4D4D4D"/>
                </a:solidFill>
              </a:rPr>
              <a:t>www.chinaclear.cn </a:t>
            </a:r>
          </a:p>
        </p:txBody>
      </p:sp>
      <p:pic>
        <p:nvPicPr>
          <p:cNvPr id="3079" name="Picture 8"/>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0" y="1482725"/>
            <a:ext cx="9144000" cy="1370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80" name="Text Box 9"/>
          <p:cNvSpPr txBox="1">
            <a:spLocks noChangeArrowheads="1"/>
          </p:cNvSpPr>
          <p:nvPr/>
        </p:nvSpPr>
        <p:spPr bwMode="auto">
          <a:xfrm>
            <a:off x="755650" y="2060575"/>
            <a:ext cx="6265863"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1800">
                <a:solidFill>
                  <a:schemeClr val="bg1"/>
                </a:solidFill>
              </a:rPr>
              <a:t>China Securities Depository </a:t>
            </a:r>
          </a:p>
          <a:p>
            <a:pPr eaLnBrk="1" hangingPunct="1">
              <a:spcBef>
                <a:spcPct val="0"/>
              </a:spcBef>
              <a:buFontTx/>
              <a:buNone/>
            </a:pPr>
            <a:r>
              <a:rPr lang="en-US" altLang="zh-CN" sz="1800">
                <a:solidFill>
                  <a:schemeClr val="bg1"/>
                </a:solidFill>
              </a:rPr>
              <a:t>and Clearing Corporation Limited</a:t>
            </a:r>
          </a:p>
        </p:txBody>
      </p:sp>
      <p:pic>
        <p:nvPicPr>
          <p:cNvPr id="9" name="Picture 9" descr="D:\2015.1.23\中国结算VI系统(2015.3)\主标-透明背景.pn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00192" y="230187"/>
            <a:ext cx="2628900" cy="1179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Box 5"/>
          <p:cNvSpPr txBox="1">
            <a:spLocks noChangeArrowheads="1"/>
          </p:cNvSpPr>
          <p:nvPr/>
        </p:nvSpPr>
        <p:spPr bwMode="auto">
          <a:xfrm>
            <a:off x="781952" y="5721429"/>
            <a:ext cx="1205012"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1000" dirty="0" smtClean="0">
                <a:solidFill>
                  <a:srgbClr val="4D4D4D"/>
                </a:solidFill>
              </a:rPr>
              <a:t>2018</a:t>
            </a:r>
            <a:r>
              <a:rPr lang="zh-CN" altLang="en-US" sz="1000" dirty="0" smtClean="0">
                <a:solidFill>
                  <a:srgbClr val="4D4D4D"/>
                </a:solidFill>
              </a:rPr>
              <a:t>年</a:t>
            </a:r>
            <a:r>
              <a:rPr lang="en-US" altLang="zh-CN" sz="1000" dirty="0" smtClean="0">
                <a:solidFill>
                  <a:srgbClr val="4D4D4D"/>
                </a:solidFill>
              </a:rPr>
              <a:t>5</a:t>
            </a:r>
            <a:r>
              <a:rPr lang="zh-CN" altLang="en-US" sz="1000" dirty="0" smtClean="0">
                <a:solidFill>
                  <a:srgbClr val="4D4D4D"/>
                </a:solidFill>
              </a:rPr>
              <a:t>月</a:t>
            </a:r>
            <a:r>
              <a:rPr lang="en-US" altLang="zh-CN" sz="1000" dirty="0" smtClean="0">
                <a:solidFill>
                  <a:srgbClr val="4D4D4D"/>
                </a:solidFill>
              </a:rPr>
              <a:t> </a:t>
            </a:r>
            <a:endParaRPr lang="en-US" altLang="zh-CN" sz="1000" dirty="0">
              <a:solidFill>
                <a:srgbClr val="4D4D4D"/>
              </a:solidFill>
            </a:endParaRPr>
          </a:p>
        </p:txBody>
      </p:sp>
      <p:sp>
        <p:nvSpPr>
          <p:cNvPr id="12" name="Text Box 5"/>
          <p:cNvSpPr txBox="1">
            <a:spLocks noChangeArrowheads="1"/>
          </p:cNvSpPr>
          <p:nvPr/>
        </p:nvSpPr>
        <p:spPr bwMode="auto">
          <a:xfrm>
            <a:off x="732734" y="5079573"/>
            <a:ext cx="210754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600" dirty="0" smtClean="0">
                <a:solidFill>
                  <a:srgbClr val="4D4D4D"/>
                </a:solidFill>
                <a:latin typeface="黑体" panose="02010609060101010101" pitchFamily="49" charset="-122"/>
                <a:ea typeface="黑体" panose="02010609060101010101" pitchFamily="49" charset="-122"/>
              </a:rPr>
              <a:t>中国结算基金业务部</a:t>
            </a:r>
            <a:endParaRPr lang="en-US" altLang="zh-CN" sz="1600" dirty="0">
              <a:solidFill>
                <a:srgbClr val="4D4D4D"/>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六边形 53"/>
          <p:cNvSpPr/>
          <p:nvPr/>
        </p:nvSpPr>
        <p:spPr bwMode="auto">
          <a:xfrm>
            <a:off x="621847" y="1896693"/>
            <a:ext cx="4382201" cy="390857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4" name="组合 3"/>
          <p:cNvGrpSpPr/>
          <p:nvPr/>
        </p:nvGrpSpPr>
        <p:grpSpPr>
          <a:xfrm>
            <a:off x="2022999" y="3166232"/>
            <a:ext cx="1571879" cy="1383254"/>
            <a:chOff x="251520" y="2708553"/>
            <a:chExt cx="1800200" cy="1584176"/>
          </a:xfrm>
        </p:grpSpPr>
        <p:sp>
          <p:nvSpPr>
            <p:cNvPr id="5" name="六边形 4"/>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6" name="矩形 5"/>
            <p:cNvSpPr/>
            <p:nvPr/>
          </p:nvSpPr>
          <p:spPr bwMode="auto">
            <a:xfrm>
              <a:off x="485373"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7" name="组合 6"/>
            <p:cNvGrpSpPr/>
            <p:nvPr/>
          </p:nvGrpSpPr>
          <p:grpSpPr>
            <a:xfrm>
              <a:off x="848096" y="2887078"/>
              <a:ext cx="518627" cy="262539"/>
              <a:chOff x="3701536" y="1534506"/>
              <a:chExt cx="1037252" cy="525077"/>
            </a:xfrm>
          </p:grpSpPr>
          <p:sp>
            <p:nvSpPr>
              <p:cNvPr id="9" name="矩形 8"/>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2" name="矩形 11"/>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grpSp>
        <p:nvGrpSpPr>
          <p:cNvPr id="13" name="组合 12"/>
          <p:cNvGrpSpPr/>
          <p:nvPr/>
        </p:nvGrpSpPr>
        <p:grpSpPr>
          <a:xfrm>
            <a:off x="35496" y="4018736"/>
            <a:ext cx="1649714" cy="1426488"/>
            <a:chOff x="3419872" y="2420888"/>
            <a:chExt cx="1368152" cy="1203975"/>
          </a:xfrm>
        </p:grpSpPr>
        <p:sp>
          <p:nvSpPr>
            <p:cNvPr id="14" name="六边形 13"/>
            <p:cNvSpPr/>
            <p:nvPr/>
          </p:nvSpPr>
          <p:spPr bwMode="auto">
            <a:xfrm>
              <a:off x="3419872" y="2420888"/>
              <a:ext cx="1368152" cy="1203975"/>
            </a:xfrm>
            <a:prstGeom prst="hexagon">
              <a:avLst/>
            </a:prstGeom>
            <a:solidFill>
              <a:schemeClr val="bg1"/>
            </a:solid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15" name="组合 14"/>
            <p:cNvGrpSpPr/>
            <p:nvPr/>
          </p:nvGrpSpPr>
          <p:grpSpPr>
            <a:xfrm>
              <a:off x="3785700" y="2630802"/>
              <a:ext cx="316065" cy="771710"/>
              <a:chOff x="2123728" y="1880828"/>
              <a:chExt cx="360039" cy="879077"/>
            </a:xfrm>
          </p:grpSpPr>
          <p:sp>
            <p:nvSpPr>
              <p:cNvPr id="18" name="圆角矩形 17"/>
              <p:cNvSpPr/>
              <p:nvPr/>
            </p:nvSpPr>
            <p:spPr bwMode="auto">
              <a:xfrm>
                <a:off x="2123728" y="2141796"/>
                <a:ext cx="360039" cy="618109"/>
              </a:xfrm>
              <a:prstGeom prst="roundRect">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9" name="等腰三角形 18"/>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0" name="椭圆 19"/>
              <p:cNvSpPr/>
              <p:nvPr/>
            </p:nvSpPr>
            <p:spPr bwMode="auto">
              <a:xfrm>
                <a:off x="2177733" y="1880828"/>
                <a:ext cx="252028" cy="252028"/>
              </a:xfrm>
              <a:prstGeom prst="ellipse">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16" name="椭圆 15"/>
            <p:cNvSpPr/>
            <p:nvPr/>
          </p:nvSpPr>
          <p:spPr bwMode="auto">
            <a:xfrm>
              <a:off x="3957749" y="2928568"/>
              <a:ext cx="573058" cy="573058"/>
            </a:xfrm>
            <a:prstGeom prst="ellipse">
              <a:avLst/>
            </a:prstGeom>
            <a:solidFill>
              <a:schemeClr val="bg1"/>
            </a:solidFill>
            <a:ln w="2857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7" name="文本框 16"/>
            <p:cNvSpPr txBox="1"/>
            <p:nvPr/>
          </p:nvSpPr>
          <p:spPr>
            <a:xfrm>
              <a:off x="4053717" y="2983075"/>
              <a:ext cx="72008" cy="441605"/>
            </a:xfrm>
            <a:prstGeom prst="rect">
              <a:avLst/>
            </a:prstGeom>
            <a:noFill/>
          </p:spPr>
          <p:txBody>
            <a:bodyPr wrap="square" rtlCol="0">
              <a:spAutoFit/>
            </a:bodyPr>
            <a:lstStyle/>
            <a:p>
              <a:r>
                <a:rPr lang="zh-CN" altLang="en-US" sz="2800" dirty="0" smtClean="0">
                  <a:solidFill>
                    <a:srgbClr val="2E6195"/>
                  </a:solidFill>
                  <a:latin typeface="微软雅黑" panose="020B0503020204020204" pitchFamily="34" charset="-122"/>
                  <a:ea typeface="微软雅黑" panose="020B0503020204020204" pitchFamily="34" charset="-122"/>
                </a:rPr>
                <a:t>投</a:t>
              </a:r>
              <a:endParaRPr lang="zh-CN" altLang="en-US" sz="2800" dirty="0">
                <a:solidFill>
                  <a:srgbClr val="2E6195"/>
                </a:solidFill>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2021179" y="1182748"/>
            <a:ext cx="1621212" cy="1454164"/>
            <a:chOff x="2014217" y="1167089"/>
            <a:chExt cx="1621212" cy="1454164"/>
          </a:xfrm>
        </p:grpSpPr>
        <p:sp>
          <p:nvSpPr>
            <p:cNvPr id="38" name="六边形 37"/>
            <p:cNvSpPr/>
            <p:nvPr/>
          </p:nvSpPr>
          <p:spPr bwMode="auto">
            <a:xfrm>
              <a:off x="2014217" y="1167089"/>
              <a:ext cx="1571879" cy="1383254"/>
            </a:xfrm>
            <a:prstGeom prst="hexagon">
              <a:avLst/>
            </a:prstGeom>
            <a:solidFill>
              <a:srgbClr val="C81429"/>
            </a:solid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46" name="组合 45"/>
            <p:cNvGrpSpPr/>
            <p:nvPr/>
          </p:nvGrpSpPr>
          <p:grpSpPr>
            <a:xfrm>
              <a:off x="2119301" y="1277618"/>
              <a:ext cx="1516128" cy="1343635"/>
              <a:chOff x="3701536" y="1263055"/>
              <a:chExt cx="1392672" cy="1234225"/>
            </a:xfrm>
          </p:grpSpPr>
          <p:sp>
            <p:nvSpPr>
              <p:cNvPr id="47" name="矩形 46"/>
              <p:cNvSpPr/>
              <p:nvPr/>
            </p:nvSpPr>
            <p:spPr bwMode="auto">
              <a:xfrm>
                <a:off x="3779912" y="1263055"/>
                <a:ext cx="1314296" cy="123422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8" name="矩形 47"/>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9" name="矩形 48"/>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0" name="矩形 49"/>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矩形 50"/>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52" name="矩形 51"/>
          <p:cNvSpPr/>
          <p:nvPr/>
        </p:nvSpPr>
        <p:spPr bwMode="auto">
          <a:xfrm>
            <a:off x="6107017" y="1749470"/>
            <a:ext cx="2849126" cy="3983786"/>
          </a:xfrm>
          <a:prstGeom prst="rect">
            <a:avLst/>
          </a:prstGeom>
          <a:solidFill>
            <a:schemeClr val="bg1"/>
          </a:solid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lang="en-US" altLang="zh-CN" b="1" dirty="0" smtClean="0">
              <a:solidFill>
                <a:srgbClr val="3C8C93"/>
              </a:solidFill>
              <a:latin typeface="微软雅黑" panose="020B0503020204020204" pitchFamily="34" charset="-122"/>
              <a:ea typeface="微软雅黑" panose="020B0503020204020204" pitchFamily="34" charset="-122"/>
            </a:endParaRPr>
          </a:p>
          <a:p>
            <a:pPr marL="285750" indent="-285750" eaLnBrk="1" hangingPunct="1">
              <a:spcBef>
                <a:spcPts val="600"/>
              </a:spcBef>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中国结算作为平台</a:t>
            </a:r>
            <a:r>
              <a:rPr lang="zh-CN" altLang="en-US" dirty="0">
                <a:latin typeface="微软雅黑" panose="020B0503020204020204" pitchFamily="34" charset="-122"/>
                <a:ea typeface="微软雅黑" panose="020B0503020204020204" pitchFamily="34" charset="-122"/>
              </a:rPr>
              <a:t>的创建者与管理员，负责维护参与人信息和保证系统的稳定运行</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285750" indent="-285750" eaLnBrk="1" hangingPunct="1">
              <a:spcBef>
                <a:spcPts val="600"/>
              </a:spcBef>
              <a:buFont typeface="Wingdings" panose="05000000000000000000" pitchFamily="2" charset="2"/>
              <a:buChar char="u"/>
            </a:pPr>
            <a:endParaRPr lang="zh-CN" altLang="en-US" dirty="0"/>
          </a:p>
          <a:p>
            <a:pPr marL="285750" marR="0" indent="-285750" defTabSz="914400" rtl="0" eaLnBrk="1" fontAlgn="base" latinLnBrk="0" hangingPunct="1">
              <a:lnSpc>
                <a:spcPct val="100000"/>
              </a:lnSpc>
              <a:spcBef>
                <a:spcPts val="6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当前平台参与人分为</a:t>
            </a:r>
            <a:r>
              <a:rPr lang="zh-CN" altLang="en-US" b="1" dirty="0" smtClean="0">
                <a:latin typeface="微软雅黑" panose="020B0503020204020204" pitchFamily="34" charset="-122"/>
                <a:ea typeface="微软雅黑" panose="020B0503020204020204" pitchFamily="34" charset="-122"/>
              </a:rPr>
              <a:t>投资管理人（投管人）、投资标的销售机构（销售机构）和资产托管人（托管人）</a:t>
            </a:r>
            <a:r>
              <a:rPr lang="zh-CN" altLang="en-US" dirty="0" smtClean="0">
                <a:latin typeface="微软雅黑" panose="020B0503020204020204" pitchFamily="34" charset="-122"/>
                <a:ea typeface="微软雅黑" panose="020B0503020204020204" pitchFamily="34" charset="-122"/>
              </a:rPr>
              <a:t>三类。</a:t>
            </a:r>
            <a:endParaRPr lang="en-US" altLang="zh-CN" dirty="0" smtClean="0">
              <a:latin typeface="微软雅黑" panose="020B0503020204020204" pitchFamily="34" charset="-122"/>
              <a:ea typeface="微软雅黑" panose="020B0503020204020204" pitchFamily="34" charset="-122"/>
            </a:endParaRPr>
          </a:p>
        </p:txBody>
      </p:sp>
      <p:sp>
        <p:nvSpPr>
          <p:cNvPr id="53" name="矩形 52"/>
          <p:cNvSpPr/>
          <p:nvPr/>
        </p:nvSpPr>
        <p:spPr bwMode="auto">
          <a:xfrm>
            <a:off x="6667205" y="1440334"/>
            <a:ext cx="1728749" cy="504056"/>
          </a:xfrm>
          <a:prstGeom prst="rect">
            <a:avLst/>
          </a:prstGeom>
          <a:solidFill>
            <a:srgbClr val="00008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solidFill>
                <a:latin typeface="微软雅黑" panose="020B0503020204020204" pitchFamily="34" charset="-122"/>
                <a:ea typeface="微软雅黑" panose="020B0503020204020204" pitchFamily="34" charset="-122"/>
              </a:rPr>
              <a:t>参与人分类</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grpSp>
        <p:nvGrpSpPr>
          <p:cNvPr id="66" name="组合 65"/>
          <p:cNvGrpSpPr/>
          <p:nvPr/>
        </p:nvGrpSpPr>
        <p:grpSpPr>
          <a:xfrm>
            <a:off x="1992677" y="5026848"/>
            <a:ext cx="1649714" cy="1426488"/>
            <a:chOff x="2024633" y="4810824"/>
            <a:chExt cx="1649714" cy="1426488"/>
          </a:xfrm>
        </p:grpSpPr>
        <p:grpSp>
          <p:nvGrpSpPr>
            <p:cNvPr id="21" name="组合 20"/>
            <p:cNvGrpSpPr/>
            <p:nvPr/>
          </p:nvGrpSpPr>
          <p:grpSpPr>
            <a:xfrm>
              <a:off x="2024633" y="4810824"/>
              <a:ext cx="1649714" cy="1426488"/>
              <a:chOff x="3419872" y="2420888"/>
              <a:chExt cx="1368152" cy="1203975"/>
            </a:xfrm>
          </p:grpSpPr>
          <p:sp>
            <p:nvSpPr>
              <p:cNvPr id="22" name="六边形 21"/>
              <p:cNvSpPr/>
              <p:nvPr/>
            </p:nvSpPr>
            <p:spPr bwMode="auto">
              <a:xfrm>
                <a:off x="3419872" y="2420888"/>
                <a:ext cx="1368152" cy="1203975"/>
              </a:xfrm>
              <a:prstGeom prst="hexagon">
                <a:avLst/>
              </a:prstGeom>
              <a:solidFill>
                <a:schemeClr val="bg1"/>
              </a:solid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23" name="组合 22"/>
              <p:cNvGrpSpPr/>
              <p:nvPr/>
            </p:nvGrpSpPr>
            <p:grpSpPr>
              <a:xfrm>
                <a:off x="3785700" y="2630802"/>
                <a:ext cx="316065" cy="771710"/>
                <a:chOff x="2123728" y="1880828"/>
                <a:chExt cx="360039" cy="879077"/>
              </a:xfrm>
            </p:grpSpPr>
            <p:sp>
              <p:nvSpPr>
                <p:cNvPr id="26" name="圆角矩形 25"/>
                <p:cNvSpPr/>
                <p:nvPr/>
              </p:nvSpPr>
              <p:spPr bwMode="auto">
                <a:xfrm>
                  <a:off x="2123728" y="2141796"/>
                  <a:ext cx="360039" cy="618109"/>
                </a:xfrm>
                <a:prstGeom prst="roundRect">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7" name="等腰三角形 26"/>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8" name="椭圆 27"/>
                <p:cNvSpPr/>
                <p:nvPr/>
              </p:nvSpPr>
              <p:spPr bwMode="auto">
                <a:xfrm>
                  <a:off x="2177733" y="1880828"/>
                  <a:ext cx="252028" cy="252028"/>
                </a:xfrm>
                <a:prstGeom prst="ellipse">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24" name="椭圆 23"/>
              <p:cNvSpPr/>
              <p:nvPr/>
            </p:nvSpPr>
            <p:spPr bwMode="auto">
              <a:xfrm>
                <a:off x="3957749" y="2928568"/>
                <a:ext cx="573058" cy="573058"/>
              </a:xfrm>
              <a:prstGeom prst="ellipse">
                <a:avLst/>
              </a:prstGeom>
              <a:solidFill>
                <a:schemeClr val="bg1"/>
              </a:solidFill>
              <a:ln w="2857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5" name="文本框 24"/>
              <p:cNvSpPr txBox="1"/>
              <p:nvPr/>
            </p:nvSpPr>
            <p:spPr>
              <a:xfrm>
                <a:off x="4010450" y="2967891"/>
                <a:ext cx="72008" cy="545512"/>
              </a:xfrm>
              <a:prstGeom prst="rect">
                <a:avLst/>
              </a:prstGeom>
              <a:noFill/>
            </p:spPr>
            <p:txBody>
              <a:bodyPr wrap="square" rtlCol="0">
                <a:spAutoFit/>
              </a:bodyPr>
              <a:lstStyle/>
              <a:p>
                <a:endParaRPr lang="zh-CN" altLang="en-US" sz="3600" dirty="0">
                  <a:solidFill>
                    <a:srgbClr val="3C8C93"/>
                  </a:solidFill>
                  <a:latin typeface="微软雅黑" panose="020B0503020204020204" pitchFamily="34" charset="-122"/>
                  <a:ea typeface="微软雅黑" panose="020B0503020204020204" pitchFamily="34" charset="-122"/>
                </a:endParaRPr>
              </a:p>
            </p:txBody>
          </p:sp>
        </p:grpSp>
        <p:sp>
          <p:nvSpPr>
            <p:cNvPr id="63" name="文本框 62"/>
            <p:cNvSpPr txBox="1"/>
            <p:nvPr/>
          </p:nvSpPr>
          <p:spPr>
            <a:xfrm>
              <a:off x="2778316" y="5504369"/>
              <a:ext cx="86827" cy="523220"/>
            </a:xfrm>
            <a:prstGeom prst="rect">
              <a:avLst/>
            </a:prstGeom>
            <a:noFill/>
          </p:spPr>
          <p:txBody>
            <a:bodyPr wrap="square" rtlCol="0">
              <a:spAutoFit/>
            </a:bodyPr>
            <a:lstStyle/>
            <a:p>
              <a:r>
                <a:rPr lang="zh-CN" altLang="en-US" sz="2800" dirty="0" smtClean="0">
                  <a:solidFill>
                    <a:srgbClr val="3C8C93"/>
                  </a:solidFill>
                  <a:latin typeface="微软雅黑" panose="020B0503020204020204" pitchFamily="34" charset="-122"/>
                  <a:ea typeface="微软雅黑" panose="020B0503020204020204" pitchFamily="34" charset="-122"/>
                </a:rPr>
                <a:t>销</a:t>
              </a:r>
              <a:endParaRPr lang="zh-CN" altLang="en-US" sz="2800" dirty="0">
                <a:solidFill>
                  <a:srgbClr val="3C8C93"/>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3874522" y="4018736"/>
            <a:ext cx="1649714" cy="1426488"/>
            <a:chOff x="3797747" y="3883126"/>
            <a:chExt cx="1649714" cy="1426488"/>
          </a:xfrm>
        </p:grpSpPr>
        <p:grpSp>
          <p:nvGrpSpPr>
            <p:cNvPr id="29" name="组合 28"/>
            <p:cNvGrpSpPr/>
            <p:nvPr/>
          </p:nvGrpSpPr>
          <p:grpSpPr>
            <a:xfrm>
              <a:off x="3797747" y="3883126"/>
              <a:ext cx="1649714" cy="1426488"/>
              <a:chOff x="3419872" y="2420888"/>
              <a:chExt cx="1368152" cy="1203975"/>
            </a:xfrm>
          </p:grpSpPr>
          <p:sp>
            <p:nvSpPr>
              <p:cNvPr id="30" name="六边形 29"/>
              <p:cNvSpPr/>
              <p:nvPr/>
            </p:nvSpPr>
            <p:spPr bwMode="auto">
              <a:xfrm>
                <a:off x="3419872" y="2420888"/>
                <a:ext cx="1368152" cy="1203975"/>
              </a:xfrm>
              <a:prstGeom prst="hexagon">
                <a:avLst/>
              </a:prstGeom>
              <a:solidFill>
                <a:schemeClr val="bg1"/>
              </a:solid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1" name="组合 30"/>
              <p:cNvGrpSpPr/>
              <p:nvPr/>
            </p:nvGrpSpPr>
            <p:grpSpPr>
              <a:xfrm>
                <a:off x="3785700" y="2630802"/>
                <a:ext cx="316065" cy="771710"/>
                <a:chOff x="2123728" y="1880828"/>
                <a:chExt cx="360039" cy="879077"/>
              </a:xfrm>
            </p:grpSpPr>
            <p:sp>
              <p:nvSpPr>
                <p:cNvPr id="34" name="圆角矩形 33"/>
                <p:cNvSpPr/>
                <p:nvPr/>
              </p:nvSpPr>
              <p:spPr bwMode="auto">
                <a:xfrm>
                  <a:off x="2123728" y="2141796"/>
                  <a:ext cx="360039" cy="618109"/>
                </a:xfrm>
                <a:prstGeom prst="roundRect">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5" name="等腰三角形 34"/>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6" name="椭圆 35"/>
                <p:cNvSpPr/>
                <p:nvPr/>
              </p:nvSpPr>
              <p:spPr bwMode="auto">
                <a:xfrm>
                  <a:off x="2177733" y="1880828"/>
                  <a:ext cx="252028" cy="252028"/>
                </a:xfrm>
                <a:prstGeom prst="ellipse">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32" name="椭圆 31"/>
              <p:cNvSpPr/>
              <p:nvPr/>
            </p:nvSpPr>
            <p:spPr bwMode="auto">
              <a:xfrm>
                <a:off x="3957749" y="2928568"/>
                <a:ext cx="573058" cy="573058"/>
              </a:xfrm>
              <a:prstGeom prst="ellipse">
                <a:avLst/>
              </a:prstGeom>
              <a:solidFill>
                <a:schemeClr val="bg1"/>
              </a:solidFill>
              <a:ln w="2857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64" name="文本框 63"/>
            <p:cNvSpPr txBox="1"/>
            <p:nvPr/>
          </p:nvSpPr>
          <p:spPr>
            <a:xfrm>
              <a:off x="4576557" y="4562507"/>
              <a:ext cx="86827" cy="523220"/>
            </a:xfrm>
            <a:prstGeom prst="rect">
              <a:avLst/>
            </a:prstGeom>
            <a:noFill/>
          </p:spPr>
          <p:txBody>
            <a:bodyPr wrap="square" rtlCol="0">
              <a:spAutoFit/>
            </a:bodyPr>
            <a:lstStyle/>
            <a:p>
              <a:r>
                <a:rPr lang="zh-CN" altLang="en-US" sz="2800" dirty="0" smtClean="0">
                  <a:solidFill>
                    <a:srgbClr val="CC6600"/>
                  </a:solidFill>
                  <a:latin typeface="微软雅黑" panose="020B0503020204020204" pitchFamily="34" charset="-122"/>
                  <a:ea typeface="微软雅黑" panose="020B0503020204020204" pitchFamily="34" charset="-122"/>
                </a:rPr>
                <a:t>托</a:t>
              </a:r>
              <a:endParaRPr lang="zh-CN" altLang="en-US" sz="2800" dirty="0">
                <a:solidFill>
                  <a:srgbClr val="CC6600"/>
                </a:solidFill>
                <a:latin typeface="微软雅黑" panose="020B0503020204020204" pitchFamily="34" charset="-122"/>
                <a:ea typeface="微软雅黑" panose="020B0503020204020204" pitchFamily="34" charset="-122"/>
              </a:endParaRPr>
            </a:p>
          </p:txBody>
        </p:sp>
      </p:grpSp>
      <p:cxnSp>
        <p:nvCxnSpPr>
          <p:cNvPr id="69" name="直接连接符 68"/>
          <p:cNvCxnSpPr/>
          <p:nvPr/>
        </p:nvCxnSpPr>
        <p:spPr bwMode="auto">
          <a:xfrm>
            <a:off x="2771800" y="2636912"/>
            <a:ext cx="0" cy="457312"/>
          </a:xfrm>
          <a:prstGeom prst="line">
            <a:avLst/>
          </a:prstGeom>
          <a:gradFill rotWithShape="1">
            <a:gsLst>
              <a:gs pos="0">
                <a:srgbClr val="FF9933"/>
              </a:gs>
              <a:gs pos="100000">
                <a:srgbClr val="FF6600"/>
              </a:gs>
            </a:gsLst>
            <a:lin ang="5400000" scaled="1"/>
          </a:gradFill>
          <a:ln w="28575" cap="flat" cmpd="sng" algn="ctr">
            <a:solidFill>
              <a:srgbClr val="C00000"/>
            </a:solidFill>
            <a:prstDash val="solid"/>
            <a:round/>
            <a:headEnd type="diamond" w="med" len="med"/>
            <a:tailEnd type="diamond" w="med" len="med"/>
          </a:ln>
          <a:effectLst/>
        </p:spPr>
      </p:cxnSp>
      <p:cxnSp>
        <p:nvCxnSpPr>
          <p:cNvPr id="76" name="直接连接符 75"/>
          <p:cNvCxnSpPr/>
          <p:nvPr/>
        </p:nvCxnSpPr>
        <p:spPr bwMode="auto">
          <a:xfrm flipV="1">
            <a:off x="1648393" y="4216198"/>
            <a:ext cx="403327" cy="220914"/>
          </a:xfrm>
          <a:prstGeom prst="line">
            <a:avLst/>
          </a:prstGeom>
          <a:gradFill rotWithShape="1">
            <a:gsLst>
              <a:gs pos="0">
                <a:srgbClr val="FF9933"/>
              </a:gs>
              <a:gs pos="100000">
                <a:srgbClr val="FF6600"/>
              </a:gs>
            </a:gsLst>
            <a:lin ang="5400000" scaled="1"/>
          </a:gradFill>
          <a:ln w="28575" cap="flat" cmpd="sng" algn="ctr">
            <a:solidFill>
              <a:srgbClr val="2E6195"/>
            </a:solidFill>
            <a:prstDash val="solid"/>
            <a:round/>
            <a:headEnd type="diamond" w="med" len="med"/>
            <a:tailEnd type="diamond" w="med" len="med"/>
          </a:ln>
          <a:effectLst/>
        </p:spPr>
      </p:cxnSp>
      <p:cxnSp>
        <p:nvCxnSpPr>
          <p:cNvPr id="78" name="直接连接符 77"/>
          <p:cNvCxnSpPr/>
          <p:nvPr/>
        </p:nvCxnSpPr>
        <p:spPr bwMode="auto">
          <a:xfrm>
            <a:off x="3492753" y="4197933"/>
            <a:ext cx="424952" cy="200580"/>
          </a:xfrm>
          <a:prstGeom prst="line">
            <a:avLst/>
          </a:prstGeom>
          <a:gradFill rotWithShape="1">
            <a:gsLst>
              <a:gs pos="0">
                <a:srgbClr val="FF9933"/>
              </a:gs>
              <a:gs pos="100000">
                <a:srgbClr val="FF6600"/>
              </a:gs>
            </a:gsLst>
            <a:lin ang="5400000" scaled="1"/>
          </a:gradFill>
          <a:ln w="28575" cap="flat" cmpd="sng" algn="ctr">
            <a:solidFill>
              <a:srgbClr val="CC6600"/>
            </a:solidFill>
            <a:prstDash val="solid"/>
            <a:round/>
            <a:headEnd type="diamond" w="med" len="med"/>
            <a:tailEnd type="diamond" w="med" len="med"/>
          </a:ln>
          <a:effectLst/>
        </p:spPr>
      </p:cxnSp>
      <p:cxnSp>
        <p:nvCxnSpPr>
          <p:cNvPr id="82" name="直接连接符 81"/>
          <p:cNvCxnSpPr/>
          <p:nvPr/>
        </p:nvCxnSpPr>
        <p:spPr bwMode="auto">
          <a:xfrm>
            <a:off x="2771800" y="4614977"/>
            <a:ext cx="0" cy="326191"/>
          </a:xfrm>
          <a:prstGeom prst="line">
            <a:avLst/>
          </a:prstGeom>
          <a:gradFill rotWithShape="1">
            <a:gsLst>
              <a:gs pos="0">
                <a:srgbClr val="FF9933"/>
              </a:gs>
              <a:gs pos="100000">
                <a:srgbClr val="FF6600"/>
              </a:gs>
            </a:gsLst>
            <a:lin ang="5400000" scaled="1"/>
          </a:gradFill>
          <a:ln w="28575" cap="flat" cmpd="sng" algn="ctr">
            <a:solidFill>
              <a:srgbClr val="3C8C93"/>
            </a:solidFill>
            <a:prstDash val="solid"/>
            <a:round/>
            <a:headEnd type="diamond" w="med" len="med"/>
            <a:tailEnd type="diamond" w="med" len="med"/>
          </a:ln>
          <a:effectLst/>
        </p:spPr>
      </p:cxnSp>
      <p:sp>
        <p:nvSpPr>
          <p:cNvPr id="55"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业务简介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参与人管理</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72256342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矩形 56"/>
          <p:cNvSpPr/>
          <p:nvPr/>
        </p:nvSpPr>
        <p:spPr bwMode="auto">
          <a:xfrm>
            <a:off x="6140393" y="1952981"/>
            <a:ext cx="2555725" cy="4276244"/>
          </a:xfrm>
          <a:prstGeom prst="rect">
            <a:avLst/>
          </a:prstGeom>
          <a:solidFill>
            <a:schemeClr val="bg1"/>
          </a:solidFill>
          <a:ln w="19050"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eaLnBrk="1" hangingPunct="1"/>
            <a:endParaRPr lang="en-US" altLang="zh-CN" dirty="0" smtClean="0">
              <a:latin typeface="微软雅黑" panose="020B0503020204020204" pitchFamily="34" charset="-122"/>
              <a:ea typeface="微软雅黑" panose="020B0503020204020204" pitchFamily="34" charset="-122"/>
            </a:endParaRPr>
          </a:p>
          <a:p>
            <a:pPr eaLnBrk="1" hangingPunct="1"/>
            <a:endParaRPr lang="en-US" altLang="zh-CN" sz="1600" dirty="0" smtClean="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具备</a:t>
            </a:r>
            <a:r>
              <a:rPr lang="zh-CN" altLang="en-US" sz="1600" dirty="0">
                <a:latin typeface="微软雅黑" panose="020B0503020204020204" pitchFamily="34" charset="-122"/>
                <a:ea typeface="微软雅黑" panose="020B0503020204020204" pitchFamily="34" charset="-122"/>
              </a:rPr>
              <a:t>投管产品托管资格的银行、证券公司及其他主体</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eaLnBrk="1" hangingPunct="1"/>
            <a:endParaRPr lang="en-US" altLang="zh-CN" dirty="0">
              <a:latin typeface="微软雅黑" panose="020B0503020204020204" pitchFamily="34" charset="-122"/>
              <a:ea typeface="微软雅黑" panose="020B0503020204020204" pitchFamily="34" charset="-122"/>
            </a:endParaRPr>
          </a:p>
          <a:p>
            <a:pPr eaLnBrk="1" hangingPunct="1"/>
            <a:endParaRPr lang="en-US" altLang="zh-CN" dirty="0">
              <a:latin typeface="微软雅黑" panose="020B0503020204020204" pitchFamily="34" charset="-122"/>
              <a:ea typeface="微软雅黑" panose="020B0503020204020204" pitchFamily="34" charset="-122"/>
            </a:endParaRPr>
          </a:p>
          <a:p>
            <a:pPr eaLnBrk="1" hangingPunct="1"/>
            <a:endParaRPr lang="en-US" altLang="zh-CN" dirty="0" smtClean="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负责投资产品信息审核；接收日间消息、日终汇总文件、业务结果</a:t>
            </a:r>
            <a:r>
              <a:rPr lang="zh-CN" altLang="en-US" sz="1600" dirty="0" smtClean="0">
                <a:latin typeface="微软雅黑" panose="020B0503020204020204" pitchFamily="34" charset="-122"/>
                <a:ea typeface="微软雅黑" panose="020B0503020204020204" pitchFamily="34" charset="-122"/>
              </a:rPr>
              <a:t>等。</a:t>
            </a:r>
            <a:endParaRPr lang="en-US" altLang="zh-CN" sz="1600" dirty="0" smtClean="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endParaRPr lang="en-US" altLang="zh-CN" dirty="0">
              <a:latin typeface="微软雅黑" panose="020B0503020204020204" pitchFamily="34" charset="-122"/>
              <a:ea typeface="微软雅黑" panose="020B0503020204020204" pitchFamily="34" charset="-122"/>
            </a:endParaRPr>
          </a:p>
          <a:p>
            <a:pPr marL="285750" marR="0" indent="-285750" defTabSz="914400" rtl="0" eaLnBrk="1" fontAlgn="base" latinLnBrk="0" hangingPunct="1">
              <a:lnSpc>
                <a:spcPct val="100000"/>
              </a:lnSpc>
              <a:spcBef>
                <a:spcPct val="0"/>
              </a:spcBef>
              <a:spcAft>
                <a:spcPct val="0"/>
              </a:spcAft>
              <a:buClrTx/>
              <a:buSzTx/>
              <a:buFont typeface="Wingdings" panose="05000000000000000000" pitchFamily="2" charset="2"/>
              <a:buChar char="u"/>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56" name="矩形 55"/>
          <p:cNvSpPr/>
          <p:nvPr/>
        </p:nvSpPr>
        <p:spPr bwMode="auto">
          <a:xfrm>
            <a:off x="3349945" y="1952981"/>
            <a:ext cx="2555725" cy="4276244"/>
          </a:xfrm>
          <a:prstGeom prst="rect">
            <a:avLst/>
          </a:prstGeom>
          <a:solidFill>
            <a:schemeClr val="bg1"/>
          </a:solidFill>
          <a:ln w="19050"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285750" eaLnBrk="1" hangingPunct="1">
              <a:buFont typeface="Wingdings" panose="05000000000000000000" pitchFamily="2" charset="2"/>
              <a:buChar char="u"/>
            </a:pPr>
            <a:endParaRPr lang="en-US" altLang="zh-CN" dirty="0" smtClean="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endParaRPr lang="en-US" altLang="zh-CN" dirty="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endParaRPr lang="en-US" altLang="zh-CN" dirty="0" smtClean="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endParaRPr lang="en-US" altLang="zh-CN" dirty="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具备</a:t>
            </a:r>
            <a:r>
              <a:rPr lang="zh-CN" altLang="en-US" sz="1600" dirty="0">
                <a:latin typeface="微软雅黑" panose="020B0503020204020204" pitchFamily="34" charset="-122"/>
                <a:ea typeface="微软雅黑" panose="020B0503020204020204" pitchFamily="34" charset="-122"/>
              </a:rPr>
              <a:t>相关公募基金及其他场外资管产品销售资格的银行、证券公司、基金</a:t>
            </a:r>
            <a:r>
              <a:rPr lang="zh-CN" altLang="en-US" sz="1600" dirty="0" smtClean="0">
                <a:latin typeface="微软雅黑" panose="020B0503020204020204" pitchFamily="34" charset="-122"/>
                <a:ea typeface="微软雅黑" panose="020B0503020204020204" pitchFamily="34" charset="-122"/>
              </a:rPr>
              <a:t>公司及其</a:t>
            </a:r>
            <a:r>
              <a:rPr lang="zh-CN" altLang="en-US" sz="1600" dirty="0">
                <a:latin typeface="微软雅黑" panose="020B0503020204020204" pitchFamily="34" charset="-122"/>
                <a:ea typeface="微软雅黑" panose="020B0503020204020204" pitchFamily="34" charset="-122"/>
              </a:rPr>
              <a:t>他</a:t>
            </a:r>
            <a:r>
              <a:rPr lang="zh-CN" altLang="en-US" sz="1600" dirty="0" smtClean="0">
                <a:latin typeface="微软雅黑" panose="020B0503020204020204" pitchFamily="34" charset="-122"/>
                <a:ea typeface="微软雅黑" panose="020B0503020204020204" pitchFamily="34" charset="-122"/>
              </a:rPr>
              <a:t>主体。</a:t>
            </a:r>
            <a:endParaRPr lang="en-US" altLang="zh-CN" sz="1600" dirty="0" smtClean="0">
              <a:latin typeface="微软雅黑" panose="020B0503020204020204" pitchFamily="34" charset="-122"/>
              <a:ea typeface="微软雅黑" panose="020B0503020204020204" pitchFamily="34" charset="-122"/>
            </a:endParaRPr>
          </a:p>
          <a:p>
            <a:pPr eaLnBrk="1" hangingPunct="1"/>
            <a:endParaRPr lang="en-US" altLang="zh-CN" sz="1600" dirty="0">
              <a:latin typeface="微软雅黑" panose="020B0503020204020204" pitchFamily="34" charset="-122"/>
              <a:ea typeface="微软雅黑" panose="020B0503020204020204" pitchFamily="34" charset="-122"/>
            </a:endParaRPr>
          </a:p>
          <a:p>
            <a:pPr eaLnBrk="1" hangingPunct="1"/>
            <a:endParaRPr lang="en-US" altLang="zh-CN" dirty="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负责维护销售产品行情；接收投管人发起的业务申请；接收日间消息、日终汇总文件；通知平台业务结果</a:t>
            </a:r>
            <a:r>
              <a:rPr lang="zh-CN" altLang="en-US" sz="1600" dirty="0" smtClean="0">
                <a:latin typeface="微软雅黑" panose="020B0503020204020204" pitchFamily="34" charset="-122"/>
                <a:ea typeface="微软雅黑" panose="020B0503020204020204" pitchFamily="34" charset="-122"/>
              </a:rPr>
              <a:t>等。</a:t>
            </a:r>
            <a:endParaRPr lang="zh-CN" altLang="en-US" sz="1600" dirty="0">
              <a:latin typeface="微软雅黑" panose="020B0503020204020204" pitchFamily="34" charset="-122"/>
              <a:ea typeface="微软雅黑" panose="020B0503020204020204" pitchFamily="34" charset="-122"/>
            </a:endParaRPr>
          </a:p>
          <a:p>
            <a:pPr eaLnBrk="1" hangingPunct="1"/>
            <a:endParaRPr lang="en-US" altLang="zh-CN" dirty="0" smtClean="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54" name="矩形 53"/>
          <p:cNvSpPr/>
          <p:nvPr/>
        </p:nvSpPr>
        <p:spPr bwMode="auto">
          <a:xfrm>
            <a:off x="539552" y="1961069"/>
            <a:ext cx="2555725" cy="4276244"/>
          </a:xfrm>
          <a:prstGeom prst="rect">
            <a:avLst/>
          </a:prstGeom>
          <a:solidFill>
            <a:schemeClr val="bg1"/>
          </a:solidFill>
          <a:ln w="19050"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285750" eaLnBrk="1" hangingPunct="1">
              <a:buFont typeface="Wingdings" panose="05000000000000000000" pitchFamily="2" charset="2"/>
              <a:buChar char="u"/>
            </a:pPr>
            <a:endParaRPr lang="en-US" altLang="zh-CN" dirty="0" smtClean="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endParaRPr lang="en-US" altLang="zh-CN" dirty="0">
              <a:latin typeface="微软雅黑" panose="020B0503020204020204" pitchFamily="34" charset="-122"/>
              <a:ea typeface="微软雅黑" panose="020B0503020204020204" pitchFamily="34" charset="-122"/>
            </a:endParaRPr>
          </a:p>
          <a:p>
            <a:pPr eaLnBrk="1" hangingPunct="1"/>
            <a:endParaRPr lang="en-US" altLang="zh-CN" dirty="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商业银行</a:t>
            </a:r>
            <a:r>
              <a:rPr lang="zh-CN" altLang="en-US" sz="1600" dirty="0">
                <a:latin typeface="微软雅黑" panose="020B0503020204020204" pitchFamily="34" charset="-122"/>
                <a:ea typeface="微软雅黑" panose="020B0503020204020204" pitchFamily="34" charset="-122"/>
              </a:rPr>
              <a:t>、证券公司、基金公司、期货公司、保险公司、信托公司及其资产管理子公司、私募证券投资基金管理人及其他主体</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endParaRPr lang="en-US" altLang="zh-CN" dirty="0" smtClean="0">
              <a:latin typeface="微软雅黑" panose="020B0503020204020204" pitchFamily="34" charset="-122"/>
              <a:ea typeface="微软雅黑" panose="020B0503020204020204" pitchFamily="34" charset="-122"/>
            </a:endParaRPr>
          </a:p>
          <a:p>
            <a:pPr marL="285750" indent="-285750" eaLnBrk="1" hangingPunct="1">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负责发起产品、账户和交易类业务信息流转流程；接收日间消息、行情销售信息、日终汇总文件、业务结果等</a:t>
            </a:r>
            <a:r>
              <a:rPr lang="zh-CN" altLang="en-US" sz="1600" dirty="0" smtClean="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marL="285750" marR="0" indent="-285750" defTabSz="914400" rtl="0" eaLnBrk="1" fontAlgn="base" latinLnBrk="0" hangingPunct="1">
              <a:lnSpc>
                <a:spcPct val="100000"/>
              </a:lnSpc>
              <a:spcBef>
                <a:spcPct val="0"/>
              </a:spcBef>
              <a:spcAft>
                <a:spcPct val="0"/>
              </a:spcAft>
              <a:buClrTx/>
              <a:buSzTx/>
              <a:buFont typeface="Wingdings" panose="05000000000000000000" pitchFamily="2" charset="2"/>
              <a:buChar char="u"/>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95536" y="1024038"/>
            <a:ext cx="1496990" cy="1294429"/>
            <a:chOff x="3419872" y="2420888"/>
            <a:chExt cx="1368152" cy="1203975"/>
          </a:xfrm>
        </p:grpSpPr>
        <p:sp>
          <p:nvSpPr>
            <p:cNvPr id="14" name="六边形 13"/>
            <p:cNvSpPr/>
            <p:nvPr/>
          </p:nvSpPr>
          <p:spPr bwMode="auto">
            <a:xfrm>
              <a:off x="3419872" y="2420888"/>
              <a:ext cx="1368152" cy="1203975"/>
            </a:xfrm>
            <a:prstGeom prst="hexagon">
              <a:avLst/>
            </a:prstGeom>
            <a:solidFill>
              <a:schemeClr val="bg1"/>
            </a:solid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15" name="组合 14"/>
            <p:cNvGrpSpPr/>
            <p:nvPr/>
          </p:nvGrpSpPr>
          <p:grpSpPr>
            <a:xfrm>
              <a:off x="3785700" y="2630802"/>
              <a:ext cx="316065" cy="771710"/>
              <a:chOff x="2123728" y="1880828"/>
              <a:chExt cx="360039" cy="879077"/>
            </a:xfrm>
          </p:grpSpPr>
          <p:sp>
            <p:nvSpPr>
              <p:cNvPr id="18" name="圆角矩形 17"/>
              <p:cNvSpPr/>
              <p:nvPr/>
            </p:nvSpPr>
            <p:spPr bwMode="auto">
              <a:xfrm>
                <a:off x="2123728" y="2141796"/>
                <a:ext cx="360039" cy="618109"/>
              </a:xfrm>
              <a:prstGeom prst="roundRect">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9" name="等腰三角形 18"/>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0" name="椭圆 19"/>
              <p:cNvSpPr/>
              <p:nvPr/>
            </p:nvSpPr>
            <p:spPr bwMode="auto">
              <a:xfrm>
                <a:off x="2177733" y="1880828"/>
                <a:ext cx="252028" cy="252028"/>
              </a:xfrm>
              <a:prstGeom prst="ellipse">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16" name="椭圆 15"/>
            <p:cNvSpPr/>
            <p:nvPr/>
          </p:nvSpPr>
          <p:spPr bwMode="auto">
            <a:xfrm>
              <a:off x="3957749" y="2928568"/>
              <a:ext cx="573058" cy="573058"/>
            </a:xfrm>
            <a:prstGeom prst="ellipse">
              <a:avLst/>
            </a:prstGeom>
            <a:solidFill>
              <a:schemeClr val="bg1"/>
            </a:solidFill>
            <a:ln w="2857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7" name="文本框 16"/>
            <p:cNvSpPr txBox="1"/>
            <p:nvPr/>
          </p:nvSpPr>
          <p:spPr>
            <a:xfrm>
              <a:off x="4053717" y="2983075"/>
              <a:ext cx="72008" cy="441605"/>
            </a:xfrm>
            <a:prstGeom prst="rect">
              <a:avLst/>
            </a:prstGeom>
            <a:noFill/>
          </p:spPr>
          <p:txBody>
            <a:bodyPr wrap="square" rtlCol="0">
              <a:spAutoFit/>
            </a:bodyPr>
            <a:lstStyle/>
            <a:p>
              <a:r>
                <a:rPr lang="zh-CN" altLang="en-US" sz="2800" dirty="0" smtClean="0">
                  <a:solidFill>
                    <a:srgbClr val="2E6195"/>
                  </a:solidFill>
                  <a:latin typeface="微软雅黑" panose="020B0503020204020204" pitchFamily="34" charset="-122"/>
                  <a:ea typeface="微软雅黑" panose="020B0503020204020204" pitchFamily="34" charset="-122"/>
                </a:rPr>
                <a:t>投</a:t>
              </a:r>
              <a:endParaRPr lang="zh-CN" altLang="en-US" sz="2800" dirty="0">
                <a:solidFill>
                  <a:srgbClr val="2E6195"/>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204469" y="997801"/>
            <a:ext cx="1496990" cy="1294429"/>
            <a:chOff x="2024633" y="4810824"/>
            <a:chExt cx="1649714" cy="1426488"/>
          </a:xfrm>
        </p:grpSpPr>
        <p:grpSp>
          <p:nvGrpSpPr>
            <p:cNvPr id="21" name="组合 20"/>
            <p:cNvGrpSpPr/>
            <p:nvPr/>
          </p:nvGrpSpPr>
          <p:grpSpPr>
            <a:xfrm>
              <a:off x="2024633" y="4810824"/>
              <a:ext cx="1649714" cy="1426488"/>
              <a:chOff x="3419872" y="2420888"/>
              <a:chExt cx="1368152" cy="1203975"/>
            </a:xfrm>
          </p:grpSpPr>
          <p:sp>
            <p:nvSpPr>
              <p:cNvPr id="22" name="六边形 21"/>
              <p:cNvSpPr/>
              <p:nvPr/>
            </p:nvSpPr>
            <p:spPr bwMode="auto">
              <a:xfrm>
                <a:off x="3419872" y="2420888"/>
                <a:ext cx="1368152" cy="1203975"/>
              </a:xfrm>
              <a:prstGeom prst="hexagon">
                <a:avLst/>
              </a:prstGeom>
              <a:solidFill>
                <a:schemeClr val="bg1"/>
              </a:solid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23" name="组合 22"/>
              <p:cNvGrpSpPr/>
              <p:nvPr/>
            </p:nvGrpSpPr>
            <p:grpSpPr>
              <a:xfrm>
                <a:off x="3785700" y="2630802"/>
                <a:ext cx="316065" cy="771710"/>
                <a:chOff x="2123728" y="1880828"/>
                <a:chExt cx="360039" cy="879077"/>
              </a:xfrm>
            </p:grpSpPr>
            <p:sp>
              <p:nvSpPr>
                <p:cNvPr id="26" name="圆角矩形 25"/>
                <p:cNvSpPr/>
                <p:nvPr/>
              </p:nvSpPr>
              <p:spPr bwMode="auto">
                <a:xfrm>
                  <a:off x="2123728" y="2141796"/>
                  <a:ext cx="360039" cy="618109"/>
                </a:xfrm>
                <a:prstGeom prst="roundRect">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7" name="等腰三角形 26"/>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8" name="椭圆 27"/>
                <p:cNvSpPr/>
                <p:nvPr/>
              </p:nvSpPr>
              <p:spPr bwMode="auto">
                <a:xfrm>
                  <a:off x="2177733" y="1880828"/>
                  <a:ext cx="252028" cy="252028"/>
                </a:xfrm>
                <a:prstGeom prst="ellipse">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24" name="椭圆 23"/>
              <p:cNvSpPr/>
              <p:nvPr/>
            </p:nvSpPr>
            <p:spPr bwMode="auto">
              <a:xfrm>
                <a:off x="3957749" y="2928568"/>
                <a:ext cx="573058" cy="573058"/>
              </a:xfrm>
              <a:prstGeom prst="ellipse">
                <a:avLst/>
              </a:prstGeom>
              <a:solidFill>
                <a:schemeClr val="bg1"/>
              </a:solidFill>
              <a:ln w="2857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5" name="文本框 24"/>
              <p:cNvSpPr txBox="1"/>
              <p:nvPr/>
            </p:nvSpPr>
            <p:spPr>
              <a:xfrm>
                <a:off x="4010450" y="2967891"/>
                <a:ext cx="72008" cy="545512"/>
              </a:xfrm>
              <a:prstGeom prst="rect">
                <a:avLst/>
              </a:prstGeom>
              <a:noFill/>
            </p:spPr>
            <p:txBody>
              <a:bodyPr wrap="square" rtlCol="0">
                <a:spAutoFit/>
              </a:bodyPr>
              <a:lstStyle/>
              <a:p>
                <a:endParaRPr lang="zh-CN" altLang="en-US" sz="3600" dirty="0">
                  <a:solidFill>
                    <a:srgbClr val="3C8C93"/>
                  </a:solidFill>
                  <a:latin typeface="微软雅黑" panose="020B0503020204020204" pitchFamily="34" charset="-122"/>
                  <a:ea typeface="微软雅黑" panose="020B0503020204020204" pitchFamily="34" charset="-122"/>
                </a:endParaRPr>
              </a:p>
            </p:txBody>
          </p:sp>
        </p:grpSp>
        <p:sp>
          <p:nvSpPr>
            <p:cNvPr id="63" name="文本框 62"/>
            <p:cNvSpPr txBox="1"/>
            <p:nvPr/>
          </p:nvSpPr>
          <p:spPr>
            <a:xfrm>
              <a:off x="2778316" y="5504369"/>
              <a:ext cx="86827" cy="523220"/>
            </a:xfrm>
            <a:prstGeom prst="rect">
              <a:avLst/>
            </a:prstGeom>
            <a:noFill/>
          </p:spPr>
          <p:txBody>
            <a:bodyPr wrap="square" rtlCol="0">
              <a:spAutoFit/>
            </a:bodyPr>
            <a:lstStyle/>
            <a:p>
              <a:r>
                <a:rPr lang="zh-CN" altLang="en-US" sz="2800" dirty="0" smtClean="0">
                  <a:solidFill>
                    <a:srgbClr val="3C8C93"/>
                  </a:solidFill>
                  <a:latin typeface="微软雅黑" panose="020B0503020204020204" pitchFamily="34" charset="-122"/>
                  <a:ea typeface="微软雅黑" panose="020B0503020204020204" pitchFamily="34" charset="-122"/>
                </a:rPr>
                <a:t>销</a:t>
              </a:r>
              <a:endParaRPr lang="zh-CN" altLang="en-US" sz="2800" dirty="0">
                <a:solidFill>
                  <a:srgbClr val="3C8C93"/>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005324" y="997801"/>
            <a:ext cx="1496990" cy="1294429"/>
            <a:chOff x="3797747" y="3883126"/>
            <a:chExt cx="1649714" cy="1426488"/>
          </a:xfrm>
        </p:grpSpPr>
        <p:grpSp>
          <p:nvGrpSpPr>
            <p:cNvPr id="29" name="组合 28"/>
            <p:cNvGrpSpPr/>
            <p:nvPr/>
          </p:nvGrpSpPr>
          <p:grpSpPr>
            <a:xfrm>
              <a:off x="3797747" y="3883126"/>
              <a:ext cx="1649714" cy="1426488"/>
              <a:chOff x="3419872" y="2420888"/>
              <a:chExt cx="1368152" cy="1203975"/>
            </a:xfrm>
          </p:grpSpPr>
          <p:sp>
            <p:nvSpPr>
              <p:cNvPr id="30" name="六边形 29"/>
              <p:cNvSpPr/>
              <p:nvPr/>
            </p:nvSpPr>
            <p:spPr bwMode="auto">
              <a:xfrm>
                <a:off x="3419872" y="2420888"/>
                <a:ext cx="1368152" cy="1203975"/>
              </a:xfrm>
              <a:prstGeom prst="hexagon">
                <a:avLst/>
              </a:prstGeom>
              <a:solidFill>
                <a:schemeClr val="bg1"/>
              </a:solid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1" name="组合 30"/>
              <p:cNvGrpSpPr/>
              <p:nvPr/>
            </p:nvGrpSpPr>
            <p:grpSpPr>
              <a:xfrm>
                <a:off x="3785700" y="2630802"/>
                <a:ext cx="316065" cy="771710"/>
                <a:chOff x="2123728" y="1880828"/>
                <a:chExt cx="360039" cy="879077"/>
              </a:xfrm>
            </p:grpSpPr>
            <p:sp>
              <p:nvSpPr>
                <p:cNvPr id="34" name="圆角矩形 33"/>
                <p:cNvSpPr/>
                <p:nvPr/>
              </p:nvSpPr>
              <p:spPr bwMode="auto">
                <a:xfrm>
                  <a:off x="2123728" y="2141796"/>
                  <a:ext cx="360039" cy="618109"/>
                </a:xfrm>
                <a:prstGeom prst="roundRect">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5" name="等腰三角形 34"/>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6" name="椭圆 35"/>
                <p:cNvSpPr/>
                <p:nvPr/>
              </p:nvSpPr>
              <p:spPr bwMode="auto">
                <a:xfrm>
                  <a:off x="2177733" y="1880828"/>
                  <a:ext cx="252028" cy="252028"/>
                </a:xfrm>
                <a:prstGeom prst="ellipse">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32" name="椭圆 31"/>
              <p:cNvSpPr/>
              <p:nvPr/>
            </p:nvSpPr>
            <p:spPr bwMode="auto">
              <a:xfrm>
                <a:off x="3957749" y="2928568"/>
                <a:ext cx="573058" cy="573058"/>
              </a:xfrm>
              <a:prstGeom prst="ellipse">
                <a:avLst/>
              </a:prstGeom>
              <a:solidFill>
                <a:schemeClr val="bg1"/>
              </a:solidFill>
              <a:ln w="2857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64" name="文本框 63"/>
            <p:cNvSpPr txBox="1"/>
            <p:nvPr/>
          </p:nvSpPr>
          <p:spPr>
            <a:xfrm>
              <a:off x="4576557" y="4562507"/>
              <a:ext cx="86827" cy="523220"/>
            </a:xfrm>
            <a:prstGeom prst="rect">
              <a:avLst/>
            </a:prstGeom>
            <a:noFill/>
          </p:spPr>
          <p:txBody>
            <a:bodyPr wrap="square" rtlCol="0">
              <a:spAutoFit/>
            </a:bodyPr>
            <a:lstStyle/>
            <a:p>
              <a:r>
                <a:rPr lang="zh-CN" altLang="en-US" sz="2800" dirty="0" smtClean="0">
                  <a:solidFill>
                    <a:srgbClr val="CC6600"/>
                  </a:solidFill>
                  <a:latin typeface="微软雅黑" panose="020B0503020204020204" pitchFamily="34" charset="-122"/>
                  <a:ea typeface="微软雅黑" panose="020B0503020204020204" pitchFamily="34" charset="-122"/>
                </a:rPr>
                <a:t>托</a:t>
              </a:r>
              <a:endParaRPr lang="zh-CN" altLang="en-US" sz="2800" dirty="0">
                <a:solidFill>
                  <a:srgbClr val="CC6600"/>
                </a:solidFill>
                <a:latin typeface="微软雅黑" panose="020B0503020204020204" pitchFamily="34" charset="-122"/>
                <a:ea typeface="微软雅黑" panose="020B0503020204020204" pitchFamily="34" charset="-122"/>
              </a:endParaRPr>
            </a:p>
          </p:txBody>
        </p:sp>
      </p:grpSp>
      <p:sp>
        <p:nvSpPr>
          <p:cNvPr id="58" name="矩形 57"/>
          <p:cNvSpPr/>
          <p:nvPr/>
        </p:nvSpPr>
        <p:spPr>
          <a:xfrm>
            <a:off x="1710841" y="1961069"/>
            <a:ext cx="877163" cy="369332"/>
          </a:xfrm>
          <a:prstGeom prst="rect">
            <a:avLst/>
          </a:prstGeom>
        </p:spPr>
        <p:txBody>
          <a:bodyPr wrap="none">
            <a:spAutoFit/>
          </a:bodyPr>
          <a:lstStyle/>
          <a:p>
            <a:pPr eaLnBrk="1" hangingPunct="1">
              <a:spcAft>
                <a:spcPts val="1200"/>
              </a:spcAft>
            </a:pPr>
            <a:r>
              <a:rPr lang="zh-CN" altLang="en-US" b="1" dirty="0" smtClean="0">
                <a:solidFill>
                  <a:srgbClr val="2E6195"/>
                </a:solidFill>
                <a:latin typeface="微软雅黑" panose="020B0503020204020204" pitchFamily="34" charset="-122"/>
                <a:ea typeface="微软雅黑" panose="020B0503020204020204" pitchFamily="34" charset="-122"/>
              </a:rPr>
              <a:t>投管人</a:t>
            </a:r>
            <a:endParaRPr lang="en-US" altLang="zh-CN" b="1" dirty="0">
              <a:solidFill>
                <a:srgbClr val="2E6195"/>
              </a:solidFill>
              <a:latin typeface="微软雅黑" panose="020B0503020204020204" pitchFamily="34" charset="-122"/>
              <a:ea typeface="微软雅黑" panose="020B0503020204020204" pitchFamily="34" charset="-122"/>
            </a:endParaRPr>
          </a:p>
        </p:txBody>
      </p:sp>
      <p:sp>
        <p:nvSpPr>
          <p:cNvPr id="59" name="矩形 58"/>
          <p:cNvSpPr/>
          <p:nvPr/>
        </p:nvSpPr>
        <p:spPr>
          <a:xfrm>
            <a:off x="4572000" y="1952981"/>
            <a:ext cx="1107996" cy="369332"/>
          </a:xfrm>
          <a:prstGeom prst="rect">
            <a:avLst/>
          </a:prstGeom>
        </p:spPr>
        <p:txBody>
          <a:bodyPr wrap="none">
            <a:spAutoFit/>
          </a:bodyPr>
          <a:lstStyle/>
          <a:p>
            <a:pPr eaLnBrk="1" hangingPunct="1">
              <a:spcAft>
                <a:spcPts val="1200"/>
              </a:spcAft>
            </a:pPr>
            <a:r>
              <a:rPr lang="zh-CN" altLang="en-US" b="1" dirty="0" smtClean="0">
                <a:solidFill>
                  <a:srgbClr val="3C8C93"/>
                </a:solidFill>
                <a:latin typeface="微软雅黑" panose="020B0503020204020204" pitchFamily="34" charset="-122"/>
                <a:ea typeface="微软雅黑" panose="020B0503020204020204" pitchFamily="34" charset="-122"/>
              </a:rPr>
              <a:t>销售机构</a:t>
            </a:r>
            <a:endParaRPr lang="en-US" altLang="zh-CN" b="1" dirty="0">
              <a:solidFill>
                <a:srgbClr val="3C8C93"/>
              </a:solidFill>
              <a:latin typeface="微软雅黑" panose="020B0503020204020204" pitchFamily="34" charset="-122"/>
              <a:ea typeface="微软雅黑" panose="020B0503020204020204" pitchFamily="34" charset="-122"/>
            </a:endParaRPr>
          </a:p>
        </p:txBody>
      </p:sp>
      <p:sp>
        <p:nvSpPr>
          <p:cNvPr id="60" name="矩形 59"/>
          <p:cNvSpPr/>
          <p:nvPr/>
        </p:nvSpPr>
        <p:spPr>
          <a:xfrm>
            <a:off x="7367245" y="1949135"/>
            <a:ext cx="877163" cy="369332"/>
          </a:xfrm>
          <a:prstGeom prst="rect">
            <a:avLst/>
          </a:prstGeom>
        </p:spPr>
        <p:txBody>
          <a:bodyPr wrap="none">
            <a:spAutoFit/>
          </a:bodyPr>
          <a:lstStyle/>
          <a:p>
            <a:pPr eaLnBrk="1" hangingPunct="1">
              <a:spcAft>
                <a:spcPts val="1200"/>
              </a:spcAft>
            </a:pPr>
            <a:r>
              <a:rPr lang="zh-CN" altLang="en-US" b="1" dirty="0" smtClean="0">
                <a:solidFill>
                  <a:srgbClr val="CC6600"/>
                </a:solidFill>
                <a:latin typeface="微软雅黑" panose="020B0503020204020204" pitchFamily="34" charset="-122"/>
                <a:ea typeface="微软雅黑" panose="020B0503020204020204" pitchFamily="34" charset="-122"/>
              </a:rPr>
              <a:t>托管人</a:t>
            </a:r>
            <a:endParaRPr lang="en-US" altLang="zh-CN" b="1" dirty="0">
              <a:solidFill>
                <a:srgbClr val="CC6600"/>
              </a:solidFill>
              <a:latin typeface="微软雅黑" panose="020B0503020204020204" pitchFamily="34" charset="-122"/>
              <a:ea typeface="微软雅黑" panose="020B0503020204020204" pitchFamily="34" charset="-122"/>
            </a:endParaRPr>
          </a:p>
        </p:txBody>
      </p:sp>
      <p:sp>
        <p:nvSpPr>
          <p:cNvPr id="37"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业务简介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参与人管理</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66746621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539552" y="1169652"/>
            <a:ext cx="7992888" cy="2547380"/>
          </a:xfrm>
          <a:prstGeom prst="rect">
            <a:avLst/>
          </a:prstGeom>
          <a:solidFill>
            <a:schemeClr val="bg1"/>
          </a:solidFill>
          <a:ln w="19050"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4" name="矩形 3"/>
          <p:cNvSpPr/>
          <p:nvPr/>
        </p:nvSpPr>
        <p:spPr bwMode="auto">
          <a:xfrm>
            <a:off x="539552" y="3933056"/>
            <a:ext cx="7992888" cy="2233525"/>
          </a:xfrm>
          <a:prstGeom prst="rect">
            <a:avLst/>
          </a:prstGeom>
          <a:solidFill>
            <a:schemeClr val="bg1"/>
          </a:solidFill>
          <a:ln w="19050"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5" name="流程图: 手动输入 4"/>
          <p:cNvSpPr/>
          <p:nvPr/>
        </p:nvSpPr>
        <p:spPr bwMode="auto">
          <a:xfrm rot="5400000">
            <a:off x="2022466" y="-416678"/>
            <a:ext cx="490556" cy="3168352"/>
          </a:xfrm>
          <a:prstGeom prst="flowChartManualInput">
            <a:avLst/>
          </a:prstGeom>
          <a:solidFill>
            <a:srgbClr val="2E6195"/>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6" name="矩形 5"/>
          <p:cNvSpPr/>
          <p:nvPr/>
        </p:nvSpPr>
        <p:spPr bwMode="auto">
          <a:xfrm>
            <a:off x="755576" y="995657"/>
            <a:ext cx="1872208" cy="345111"/>
          </a:xfrm>
          <a:prstGeom prst="rect">
            <a:avLst/>
          </a:prstGeom>
          <a:solidFill>
            <a:srgbClr val="2E619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信息流转服务</a:t>
            </a:r>
            <a:endPar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4" name="矩形 13"/>
          <p:cNvSpPr/>
          <p:nvPr/>
        </p:nvSpPr>
        <p:spPr bwMode="auto">
          <a:xfrm>
            <a:off x="2267744" y="1484784"/>
            <a:ext cx="5976664" cy="444938"/>
          </a:xfrm>
          <a:prstGeom prst="rect">
            <a:avLst/>
          </a:prstGeom>
          <a:solidFill>
            <a:srgbClr val="DCE6F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eaLnBrk="1" hangingPunct="1"/>
            <a:r>
              <a:rPr lang="zh-CN" altLang="en-US" sz="1600" dirty="0" smtClean="0">
                <a:latin typeface="微软雅黑" panose="020B0503020204020204" pitchFamily="34" charset="-122"/>
                <a:ea typeface="微软雅黑" panose="020B0503020204020204" pitchFamily="34" charset="-122"/>
              </a:rPr>
              <a:t>投管产品创建、信息变更、注销。</a:t>
            </a:r>
            <a:endParaRPr kumimoji="0" lang="zh-CN" altLang="en-US" sz="1600"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28" name="矩形 27"/>
          <p:cNvSpPr/>
          <p:nvPr/>
        </p:nvSpPr>
        <p:spPr bwMode="auto">
          <a:xfrm flipH="1">
            <a:off x="683568" y="1484784"/>
            <a:ext cx="1584176" cy="432048"/>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600" dirty="0" smtClean="0">
                <a:solidFill>
                  <a:schemeClr val="bg1">
                    <a:lumMod val="95000"/>
                  </a:schemeClr>
                </a:solidFill>
                <a:latin typeface="微软雅黑" panose="020B0503020204020204" pitchFamily="34" charset="-122"/>
                <a:ea typeface="微软雅黑" panose="020B0503020204020204" pitchFamily="34" charset="-122"/>
              </a:rPr>
              <a:t>产品类</a:t>
            </a:r>
            <a:endParaRPr kumimoji="0" lang="zh-CN" altLang="en-US" sz="16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5" name="矩形 14"/>
          <p:cNvSpPr/>
          <p:nvPr/>
        </p:nvSpPr>
        <p:spPr bwMode="auto">
          <a:xfrm>
            <a:off x="2195736" y="1628800"/>
            <a:ext cx="131094" cy="131094"/>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9" name="矩形 28"/>
          <p:cNvSpPr/>
          <p:nvPr/>
        </p:nvSpPr>
        <p:spPr bwMode="auto">
          <a:xfrm>
            <a:off x="2267744" y="1975950"/>
            <a:ext cx="5976664" cy="516946"/>
          </a:xfrm>
          <a:prstGeom prst="rect">
            <a:avLst/>
          </a:prstGeom>
          <a:solidFill>
            <a:srgbClr val="DCE6F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eaLnBrk="1" hangingPunct="1"/>
            <a:r>
              <a:rPr lang="zh-CN" altLang="en-US" sz="1600" dirty="0" smtClean="0">
                <a:latin typeface="微软雅黑" panose="020B0503020204020204" pitchFamily="34" charset="-122"/>
                <a:ea typeface="微软雅黑" panose="020B0503020204020204" pitchFamily="34" charset="-122"/>
              </a:rPr>
              <a:t>注册基金账户、开立基金账户、增开交易账户、修改账户资料、注销基金账户和存量账户导入。</a:t>
            </a:r>
            <a:endParaRPr kumimoji="0" lang="zh-CN" altLang="en-US" sz="1600"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30" name="矩形 29"/>
          <p:cNvSpPr/>
          <p:nvPr/>
        </p:nvSpPr>
        <p:spPr bwMode="auto">
          <a:xfrm flipH="1">
            <a:off x="683568" y="1975950"/>
            <a:ext cx="1584176" cy="516946"/>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600" dirty="0" smtClean="0">
                <a:solidFill>
                  <a:schemeClr val="bg1">
                    <a:lumMod val="95000"/>
                  </a:schemeClr>
                </a:solidFill>
                <a:latin typeface="微软雅黑" panose="020B0503020204020204" pitchFamily="34" charset="-122"/>
                <a:ea typeface="微软雅黑" panose="020B0503020204020204" pitchFamily="34" charset="-122"/>
              </a:rPr>
              <a:t>账户类</a:t>
            </a:r>
            <a:endParaRPr kumimoji="0" lang="zh-CN" altLang="en-US" sz="16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1" name="矩形 30"/>
          <p:cNvSpPr/>
          <p:nvPr/>
        </p:nvSpPr>
        <p:spPr bwMode="auto">
          <a:xfrm>
            <a:off x="2195736" y="2119966"/>
            <a:ext cx="131094" cy="131094"/>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5" name="矩形 34"/>
          <p:cNvSpPr/>
          <p:nvPr/>
        </p:nvSpPr>
        <p:spPr bwMode="auto">
          <a:xfrm>
            <a:off x="2267744" y="2552014"/>
            <a:ext cx="5976664" cy="516946"/>
          </a:xfrm>
          <a:prstGeom prst="rect">
            <a:avLst/>
          </a:prstGeom>
          <a:solidFill>
            <a:srgbClr val="DCE6F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eaLnBrk="1" hangingPunct="1"/>
            <a:r>
              <a:rPr lang="zh-CN" altLang="en-US" sz="1600" dirty="0" smtClean="0">
                <a:latin typeface="微软雅黑" panose="020B0503020204020204" pitchFamily="34" charset="-122"/>
                <a:ea typeface="微软雅黑" panose="020B0503020204020204" pitchFamily="34" charset="-122"/>
              </a:rPr>
              <a:t>认购、申购、定期定额申购、赎回、基金转换、转托管、跨市场转托管、修改分红方式、业务撤单等。</a:t>
            </a:r>
            <a:endParaRPr kumimoji="0" lang="zh-CN" altLang="en-US" sz="1600"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36" name="矩形 35"/>
          <p:cNvSpPr/>
          <p:nvPr/>
        </p:nvSpPr>
        <p:spPr bwMode="auto">
          <a:xfrm flipH="1">
            <a:off x="683568" y="2552014"/>
            <a:ext cx="1584176" cy="516946"/>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600" dirty="0" smtClean="0">
                <a:solidFill>
                  <a:schemeClr val="bg1">
                    <a:lumMod val="95000"/>
                  </a:schemeClr>
                </a:solidFill>
                <a:latin typeface="微软雅黑" panose="020B0503020204020204" pitchFamily="34" charset="-122"/>
                <a:ea typeface="微软雅黑" panose="020B0503020204020204" pitchFamily="34" charset="-122"/>
              </a:rPr>
              <a:t>交易类</a:t>
            </a:r>
            <a:endParaRPr kumimoji="0" lang="zh-CN" altLang="en-US" sz="16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7" name="矩形 36"/>
          <p:cNvSpPr/>
          <p:nvPr/>
        </p:nvSpPr>
        <p:spPr bwMode="auto">
          <a:xfrm>
            <a:off x="2195736" y="2696030"/>
            <a:ext cx="131094" cy="131094"/>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1" name="矩形 40"/>
          <p:cNvSpPr/>
          <p:nvPr/>
        </p:nvSpPr>
        <p:spPr bwMode="auto">
          <a:xfrm>
            <a:off x="2267744" y="3128078"/>
            <a:ext cx="5976664" cy="516946"/>
          </a:xfrm>
          <a:prstGeom prst="rect">
            <a:avLst/>
          </a:prstGeom>
          <a:solidFill>
            <a:srgbClr val="DCE6F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eaLnBrk="1" hangingPunct="1"/>
            <a:r>
              <a:rPr lang="zh-CN" altLang="en-US" sz="1600" dirty="0" smtClean="0">
                <a:latin typeface="微软雅黑" panose="020B0503020204020204" pitchFamily="34" charset="-122"/>
                <a:ea typeface="微软雅黑" panose="020B0503020204020204" pitchFamily="34" charset="-122"/>
              </a:rPr>
              <a:t>特殊业务信息、对账信息和投资标的产品行情信息等的流转服务。</a:t>
            </a:r>
            <a:endParaRPr kumimoji="0" lang="zh-CN" altLang="en-US" sz="1600"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42" name="矩形 41"/>
          <p:cNvSpPr/>
          <p:nvPr/>
        </p:nvSpPr>
        <p:spPr bwMode="auto">
          <a:xfrm flipH="1">
            <a:off x="683568" y="3128078"/>
            <a:ext cx="1584176" cy="516946"/>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6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其他信息</a:t>
            </a:r>
          </a:p>
        </p:txBody>
      </p:sp>
      <p:sp>
        <p:nvSpPr>
          <p:cNvPr id="43" name="矩形 42"/>
          <p:cNvSpPr/>
          <p:nvPr/>
        </p:nvSpPr>
        <p:spPr bwMode="auto">
          <a:xfrm>
            <a:off x="2195736" y="3284984"/>
            <a:ext cx="131094" cy="131094"/>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4" name="流程图: 手动输入 43"/>
          <p:cNvSpPr/>
          <p:nvPr/>
        </p:nvSpPr>
        <p:spPr bwMode="auto">
          <a:xfrm rot="5400000">
            <a:off x="2022466" y="2463642"/>
            <a:ext cx="490556" cy="3168352"/>
          </a:xfrm>
          <a:prstGeom prst="flowChartManualInput">
            <a:avLst/>
          </a:prstGeom>
          <a:solidFill>
            <a:srgbClr val="CC6600"/>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45" name="矩形 44"/>
          <p:cNvSpPr/>
          <p:nvPr/>
        </p:nvSpPr>
        <p:spPr bwMode="auto">
          <a:xfrm>
            <a:off x="755576" y="3875977"/>
            <a:ext cx="1872208" cy="345111"/>
          </a:xfrm>
          <a:prstGeom prst="rect">
            <a:avLst/>
          </a:prstGeom>
          <a:solidFill>
            <a:srgbClr val="CC66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信息管理服务</a:t>
            </a:r>
            <a:endPar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6" name="矩形 45"/>
          <p:cNvSpPr/>
          <p:nvPr/>
        </p:nvSpPr>
        <p:spPr bwMode="auto">
          <a:xfrm>
            <a:off x="2267744" y="4352214"/>
            <a:ext cx="5976664" cy="516946"/>
          </a:xfrm>
          <a:prstGeom prst="rect">
            <a:avLst/>
          </a:prstGeom>
          <a:solidFill>
            <a:srgbClr val="FAF1E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eaLnBrk="1" hangingPunct="1"/>
            <a:r>
              <a:rPr lang="zh-CN" altLang="en-US" sz="1600" dirty="0" smtClean="0">
                <a:latin typeface="微软雅黑" panose="020B0503020204020204" pitchFamily="34" charset="-122"/>
                <a:ea typeface="微软雅黑" panose="020B0503020204020204" pitchFamily="34" charset="-122"/>
              </a:rPr>
              <a:t>向所有参与人发送代码、名称、角色及细分类型等参与人信息。</a:t>
            </a:r>
            <a:endParaRPr kumimoji="0" lang="zh-CN" altLang="en-US" sz="1600"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47" name="矩形 46"/>
          <p:cNvSpPr/>
          <p:nvPr/>
        </p:nvSpPr>
        <p:spPr bwMode="auto">
          <a:xfrm flipH="1">
            <a:off x="683568" y="4352214"/>
            <a:ext cx="1584176" cy="516946"/>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6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参与人</a:t>
            </a:r>
            <a:endParaRPr kumimoji="0" lang="en-US" altLang="zh-CN" sz="16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6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资料通知</a:t>
            </a:r>
          </a:p>
        </p:txBody>
      </p:sp>
      <p:sp>
        <p:nvSpPr>
          <p:cNvPr id="48" name="矩形 47"/>
          <p:cNvSpPr/>
          <p:nvPr/>
        </p:nvSpPr>
        <p:spPr bwMode="auto">
          <a:xfrm>
            <a:off x="2195736" y="4509120"/>
            <a:ext cx="131094" cy="131094"/>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9" name="矩形 48"/>
          <p:cNvSpPr/>
          <p:nvPr/>
        </p:nvSpPr>
        <p:spPr bwMode="auto">
          <a:xfrm>
            <a:off x="2267744" y="4928278"/>
            <a:ext cx="5976664" cy="516946"/>
          </a:xfrm>
          <a:prstGeom prst="rect">
            <a:avLst/>
          </a:prstGeom>
          <a:solidFill>
            <a:srgbClr val="FAF1E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eaLnBrk="1" hangingPunct="1"/>
            <a:r>
              <a:rPr lang="zh-CN" altLang="en-US" sz="1600" dirty="0" smtClean="0">
                <a:latin typeface="微软雅黑" panose="020B0503020204020204" pitchFamily="34" charset="-122"/>
                <a:ea typeface="微软雅黑" panose="020B0503020204020204" pitchFamily="34" charset="-122"/>
              </a:rPr>
              <a:t>投管人和托管人可查询其所管理或托管产品的属性信息，及其所参与信息流转流程对应的流转处理信息。</a:t>
            </a:r>
            <a:endParaRPr kumimoji="0" lang="zh-CN" altLang="en-US" sz="1600"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50" name="矩形 49"/>
          <p:cNvSpPr/>
          <p:nvPr/>
        </p:nvSpPr>
        <p:spPr bwMode="auto">
          <a:xfrm flipH="1">
            <a:off x="683568" y="4928278"/>
            <a:ext cx="1584176" cy="516946"/>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6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信息查询</a:t>
            </a:r>
          </a:p>
        </p:txBody>
      </p:sp>
      <p:sp>
        <p:nvSpPr>
          <p:cNvPr id="51" name="矩形 50"/>
          <p:cNvSpPr/>
          <p:nvPr/>
        </p:nvSpPr>
        <p:spPr bwMode="auto">
          <a:xfrm>
            <a:off x="2195736" y="5085184"/>
            <a:ext cx="131094" cy="131094"/>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52" name="矩形 51"/>
          <p:cNvSpPr/>
          <p:nvPr/>
        </p:nvSpPr>
        <p:spPr bwMode="auto">
          <a:xfrm>
            <a:off x="2267744" y="5504342"/>
            <a:ext cx="5976664" cy="516946"/>
          </a:xfrm>
          <a:prstGeom prst="rect">
            <a:avLst/>
          </a:prstGeom>
          <a:solidFill>
            <a:srgbClr val="FAF1E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eaLnBrk="1" hangingPunct="1"/>
            <a:r>
              <a:rPr kumimoji="0" lang="zh-CN" altLang="en-US" sz="1600" i="0" u="none" strike="noStrike" cap="none" normalizeH="0" baseline="0" dirty="0" smtClean="0">
                <a:ln>
                  <a:noFill/>
                </a:ln>
                <a:effectLst/>
                <a:latin typeface="微软雅黑" panose="020B0503020204020204" pitchFamily="34" charset="-122"/>
                <a:ea typeface="微软雅黑" panose="020B0503020204020204" pitchFamily="34" charset="-122"/>
              </a:rPr>
              <a:t>向对应参与人发送当日业务汇总信息。</a:t>
            </a:r>
          </a:p>
        </p:txBody>
      </p:sp>
      <p:sp>
        <p:nvSpPr>
          <p:cNvPr id="53" name="矩形 52"/>
          <p:cNvSpPr/>
          <p:nvPr/>
        </p:nvSpPr>
        <p:spPr bwMode="auto">
          <a:xfrm flipH="1">
            <a:off x="683568" y="5504342"/>
            <a:ext cx="1584176" cy="516946"/>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6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日终信息汇总</a:t>
            </a:r>
          </a:p>
        </p:txBody>
      </p:sp>
      <p:sp>
        <p:nvSpPr>
          <p:cNvPr id="54" name="矩形 53"/>
          <p:cNvSpPr/>
          <p:nvPr/>
        </p:nvSpPr>
        <p:spPr bwMode="auto">
          <a:xfrm>
            <a:off x="2195736" y="5661248"/>
            <a:ext cx="131094" cy="131094"/>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3"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业务简介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服务</a:t>
            </a:r>
            <a:r>
              <a:rPr lang="zh-CN" altLang="en-US" sz="2800" b="1" kern="0" dirty="0">
                <a:solidFill>
                  <a:schemeClr val="bg1"/>
                </a:solidFill>
                <a:latin typeface="黑体" panose="02010609060101010101" pitchFamily="49" charset="-122"/>
                <a:ea typeface="黑体" panose="02010609060101010101" pitchFamily="49" charset="-122"/>
              </a:rPr>
              <a:t>细类与时段</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539552" y="1169653"/>
            <a:ext cx="7992888" cy="1207294"/>
          </a:xfrm>
          <a:prstGeom prst="rect">
            <a:avLst/>
          </a:prstGeom>
          <a:solidFill>
            <a:schemeClr val="bg1"/>
          </a:solidFill>
          <a:ln w="19050"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3" name="矩形 2"/>
          <p:cNvSpPr/>
          <p:nvPr/>
        </p:nvSpPr>
        <p:spPr bwMode="auto">
          <a:xfrm>
            <a:off x="539552" y="2695905"/>
            <a:ext cx="7992888" cy="1656184"/>
          </a:xfrm>
          <a:prstGeom prst="rect">
            <a:avLst/>
          </a:prstGeom>
          <a:solidFill>
            <a:schemeClr val="bg1"/>
          </a:solidFill>
          <a:ln w="19050"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4" name="矩形 3"/>
          <p:cNvSpPr/>
          <p:nvPr/>
        </p:nvSpPr>
        <p:spPr bwMode="auto">
          <a:xfrm>
            <a:off x="539552" y="4593957"/>
            <a:ext cx="7992888" cy="1572624"/>
          </a:xfrm>
          <a:prstGeom prst="rect">
            <a:avLst/>
          </a:prstGeom>
          <a:solidFill>
            <a:schemeClr val="bg1"/>
          </a:solidFill>
          <a:ln w="19050"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6" name="流程图: 手动输入 5"/>
          <p:cNvSpPr/>
          <p:nvPr/>
        </p:nvSpPr>
        <p:spPr bwMode="auto">
          <a:xfrm rot="5400000">
            <a:off x="1914212" y="-308424"/>
            <a:ext cx="707064" cy="3168352"/>
          </a:xfrm>
          <a:prstGeom prst="flowChartManualInput">
            <a:avLst/>
          </a:prstGeom>
          <a:solidFill>
            <a:srgbClr val="2E6195"/>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5" name="矩形 4"/>
          <p:cNvSpPr/>
          <p:nvPr/>
        </p:nvSpPr>
        <p:spPr bwMode="auto">
          <a:xfrm>
            <a:off x="755576" y="995657"/>
            <a:ext cx="1872208" cy="560189"/>
          </a:xfrm>
          <a:prstGeom prst="rect">
            <a:avLst/>
          </a:prstGeom>
          <a:solidFill>
            <a:srgbClr val="2E619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a:solidFill>
                  <a:schemeClr val="bg1">
                    <a:lumMod val="95000"/>
                  </a:schemeClr>
                </a:solidFill>
                <a:latin typeface="微软雅黑" panose="020B0503020204020204" pitchFamily="34" charset="-122"/>
                <a:ea typeface="微软雅黑" panose="020B0503020204020204" pitchFamily="34" charset="-122"/>
              </a:rPr>
              <a:t>日初</a:t>
            </a: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阶段</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交易日</a:t>
            </a:r>
            <a:r>
              <a:rPr kumimoji="0" lang="en-US" altLang="zh-CN"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10</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:00</a:t>
            </a:r>
            <a:r>
              <a:rPr lang="zh-CN" altLang="en-US" dirty="0" smtClean="0">
                <a:solidFill>
                  <a:schemeClr val="bg1">
                    <a:lumMod val="95000"/>
                  </a:schemeClr>
                </a:solidFill>
                <a:latin typeface="微软雅黑" panose="020B0503020204020204" pitchFamily="34" charset="-122"/>
                <a:ea typeface="微软雅黑" panose="020B0503020204020204" pitchFamily="34" charset="-122"/>
              </a:rPr>
              <a:t>前</a:t>
            </a: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9" name="流程图: 手动输入 8"/>
          <p:cNvSpPr/>
          <p:nvPr/>
        </p:nvSpPr>
        <p:spPr bwMode="auto">
          <a:xfrm rot="5400000">
            <a:off x="1914212" y="1262252"/>
            <a:ext cx="707064" cy="3168352"/>
          </a:xfrm>
          <a:prstGeom prst="flowChartManualInput">
            <a:avLst/>
          </a:prstGeom>
          <a:solidFill>
            <a:srgbClr val="3C8C93"/>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8" name="矩形 7"/>
          <p:cNvSpPr/>
          <p:nvPr/>
        </p:nvSpPr>
        <p:spPr bwMode="auto">
          <a:xfrm>
            <a:off x="755576" y="2553318"/>
            <a:ext cx="2232248" cy="560189"/>
          </a:xfrm>
          <a:prstGeom prst="rect">
            <a:avLst/>
          </a:prstGeom>
          <a:solidFill>
            <a:srgbClr val="3C8C9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日间阶段</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交易日</a:t>
            </a:r>
            <a:r>
              <a:rPr kumimoji="0" lang="en-US" altLang="zh-CN"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8</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:30—17:00</a:t>
            </a: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0" name="流程图: 手动输入 9"/>
          <p:cNvSpPr/>
          <p:nvPr/>
        </p:nvSpPr>
        <p:spPr bwMode="auto">
          <a:xfrm rot="5400000">
            <a:off x="1914212" y="3210192"/>
            <a:ext cx="707064" cy="3168352"/>
          </a:xfrm>
          <a:prstGeom prst="flowChartManualInput">
            <a:avLst/>
          </a:prstGeom>
          <a:solidFill>
            <a:srgbClr val="CC6600"/>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11" name="矩形 10"/>
          <p:cNvSpPr/>
          <p:nvPr/>
        </p:nvSpPr>
        <p:spPr bwMode="auto">
          <a:xfrm>
            <a:off x="699200" y="4524995"/>
            <a:ext cx="2743786" cy="560189"/>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日</a:t>
            </a:r>
            <a:r>
              <a:rPr lang="zh-CN" altLang="en-US" b="1" dirty="0">
                <a:solidFill>
                  <a:schemeClr val="bg1">
                    <a:lumMod val="95000"/>
                  </a:schemeClr>
                </a:solidFill>
                <a:latin typeface="微软雅黑" panose="020B0503020204020204" pitchFamily="34" charset="-122"/>
                <a:ea typeface="微软雅黑" panose="020B0503020204020204" pitchFamily="34" charset="-122"/>
              </a:rPr>
              <a:t>终</a:t>
            </a: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阶段</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defTabSz="914400" rtl="0" eaLnBrk="1" fontAlgn="base" latinLnBrk="0" hangingPunct="1">
              <a:lnSpc>
                <a:spcPct val="100000"/>
              </a:lnSpc>
              <a:spcBef>
                <a:spcPct val="0"/>
              </a:spcBef>
              <a:spcAft>
                <a:spcPct val="0"/>
              </a:spcAft>
              <a:buClrTx/>
              <a:buSzTx/>
              <a:buFontTx/>
              <a:buNone/>
              <a:tabLst/>
            </a:pPr>
            <a:r>
              <a:rPr lang="zh-CN" altLang="en-US" dirty="0" smtClean="0">
                <a:solidFill>
                  <a:schemeClr val="bg1">
                    <a:lumMod val="95000"/>
                  </a:schemeClr>
                </a:solidFill>
                <a:latin typeface="微软雅黑" panose="020B0503020204020204" pitchFamily="34" charset="-122"/>
                <a:ea typeface="微软雅黑" panose="020B0503020204020204" pitchFamily="34" charset="-122"/>
              </a:rPr>
              <a:t>当日</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17:00</a:t>
            </a:r>
            <a:r>
              <a:rPr lang="zh-CN" altLang="en-US" dirty="0" smtClean="0">
                <a:solidFill>
                  <a:schemeClr val="bg1">
                    <a:lumMod val="95000"/>
                  </a:schemeClr>
                </a:solidFill>
                <a:latin typeface="微软雅黑" panose="020B0503020204020204" pitchFamily="34" charset="-122"/>
                <a:ea typeface="微软雅黑" panose="020B0503020204020204" pitchFamily="34" charset="-122"/>
              </a:rPr>
              <a:t>至发生日</a:t>
            </a:r>
            <a:r>
              <a:rPr lang="en-US" altLang="zh-CN" dirty="0" smtClean="0">
                <a:solidFill>
                  <a:schemeClr val="bg1">
                    <a:lumMod val="95000"/>
                  </a:schemeClr>
                </a:solidFill>
                <a:latin typeface="微软雅黑" panose="020B0503020204020204" pitchFamily="34" charset="-122"/>
                <a:ea typeface="微软雅黑" panose="020B0503020204020204" pitchFamily="34" charset="-122"/>
              </a:rPr>
              <a:t>17:00</a:t>
            </a: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5" name="矩形 14"/>
          <p:cNvSpPr/>
          <p:nvPr/>
        </p:nvSpPr>
        <p:spPr>
          <a:xfrm>
            <a:off x="933764" y="1824179"/>
            <a:ext cx="2455753" cy="369332"/>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rPr>
              <a:t>批量文件发送</a:t>
            </a:r>
            <a:endParaRPr lang="zh-CN" altLang="en-US" dirty="0">
              <a:latin typeface="微软雅黑" panose="020B0503020204020204" pitchFamily="34" charset="-122"/>
              <a:ea typeface="微软雅黑" panose="020B0503020204020204" pitchFamily="34" charset="-122"/>
            </a:endParaRPr>
          </a:p>
        </p:txBody>
      </p:sp>
      <p:sp>
        <p:nvSpPr>
          <p:cNvPr id="16" name="矩形 15"/>
          <p:cNvSpPr/>
          <p:nvPr/>
        </p:nvSpPr>
        <p:spPr>
          <a:xfrm>
            <a:off x="1036127" y="3645024"/>
            <a:ext cx="2455753" cy="369332"/>
          </a:xfrm>
          <a:prstGeom prst="rect">
            <a:avLst/>
          </a:prstGeom>
        </p:spPr>
        <p:txBody>
          <a:bodyPr wrap="square">
            <a:spAutoFit/>
          </a:bodyPr>
          <a:lstStyle/>
          <a:p>
            <a:r>
              <a:rPr lang="zh-CN" altLang="en-US" b="1" dirty="0">
                <a:latin typeface="微软雅黑" panose="020B0503020204020204" pitchFamily="34" charset="-122"/>
                <a:ea typeface="微软雅黑" panose="020B0503020204020204" pitchFamily="34" charset="-122"/>
              </a:rPr>
              <a:t>实时</a:t>
            </a:r>
            <a:r>
              <a:rPr lang="zh-CN" altLang="en-US" b="1" dirty="0" smtClean="0">
                <a:latin typeface="微软雅黑" panose="020B0503020204020204" pitchFamily="34" charset="-122"/>
                <a:ea typeface="微软雅黑" panose="020B0503020204020204" pitchFamily="34" charset="-122"/>
              </a:rPr>
              <a:t>消息交互</a:t>
            </a:r>
            <a:endParaRPr lang="zh-CN" altLang="en-US" b="1" dirty="0">
              <a:latin typeface="微软雅黑" panose="020B0503020204020204" pitchFamily="34" charset="-122"/>
              <a:ea typeface="微软雅黑" panose="020B0503020204020204" pitchFamily="34" charset="-122"/>
            </a:endParaRPr>
          </a:p>
        </p:txBody>
      </p:sp>
      <p:sp>
        <p:nvSpPr>
          <p:cNvPr id="17" name="矩形 16"/>
          <p:cNvSpPr/>
          <p:nvPr/>
        </p:nvSpPr>
        <p:spPr>
          <a:xfrm>
            <a:off x="1043608" y="5435932"/>
            <a:ext cx="2455753" cy="369332"/>
          </a:xfrm>
          <a:prstGeom prst="rect">
            <a:avLst/>
          </a:prstGeom>
        </p:spPr>
        <p:txBody>
          <a:bodyPr wrap="square">
            <a:spAutoFit/>
          </a:bodyPr>
          <a:lstStyle/>
          <a:p>
            <a:r>
              <a:rPr lang="zh-CN" altLang="en-US" b="1" dirty="0" smtClean="0">
                <a:latin typeface="微软雅黑" panose="020B0503020204020204" pitchFamily="34" charset="-122"/>
                <a:ea typeface="微软雅黑" panose="020B0503020204020204" pitchFamily="34" charset="-122"/>
              </a:rPr>
              <a:t>批量文件发送</a:t>
            </a:r>
            <a:endParaRPr lang="zh-CN" altLang="en-US" b="1" dirty="0">
              <a:latin typeface="微软雅黑" panose="020B0503020204020204" pitchFamily="34" charset="-122"/>
              <a:ea typeface="微软雅黑" panose="020B0503020204020204" pitchFamily="34" charset="-122"/>
            </a:endParaRPr>
          </a:p>
        </p:txBody>
      </p:sp>
      <p:sp>
        <p:nvSpPr>
          <p:cNvPr id="31" name="矩形 30"/>
          <p:cNvSpPr/>
          <p:nvPr/>
        </p:nvSpPr>
        <p:spPr bwMode="auto">
          <a:xfrm>
            <a:off x="4205499" y="1233304"/>
            <a:ext cx="4104456" cy="444938"/>
          </a:xfrm>
          <a:prstGeom prst="rect">
            <a:avLst/>
          </a:prstGeom>
          <a:solidFill>
            <a:srgbClr val="DCE6F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en-US" altLang="zh-CN" dirty="0" smtClean="0">
                <a:latin typeface="微软雅黑" panose="020B0503020204020204" pitchFamily="34" charset="-122"/>
                <a:ea typeface="微软雅黑" panose="020B0503020204020204" pitchFamily="34" charset="-122"/>
              </a:rPr>
              <a:t>8:00</a:t>
            </a:r>
            <a:r>
              <a:rPr lang="zh-CN" altLang="en-US" dirty="0" smtClean="0">
                <a:latin typeface="微软雅黑" panose="020B0503020204020204" pitchFamily="34" charset="-122"/>
                <a:ea typeface="微软雅黑" panose="020B0503020204020204" pitchFamily="34" charset="-122"/>
              </a:rPr>
              <a:t>前，平台向参与人发送参与人信息。</a:t>
            </a:r>
            <a:endPar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33" name="矩形 32"/>
          <p:cNvSpPr/>
          <p:nvPr/>
        </p:nvSpPr>
        <p:spPr bwMode="auto">
          <a:xfrm>
            <a:off x="4139952" y="1398117"/>
            <a:ext cx="131094" cy="131094"/>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6" name="矩形 35"/>
          <p:cNvSpPr/>
          <p:nvPr/>
        </p:nvSpPr>
        <p:spPr bwMode="auto">
          <a:xfrm>
            <a:off x="4211959" y="1743805"/>
            <a:ext cx="4097995" cy="533067"/>
          </a:xfrm>
          <a:prstGeom prst="rect">
            <a:avLst/>
          </a:prstGeom>
          <a:solidFill>
            <a:srgbClr val="DCE6F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en-US" altLang="zh-CN" dirty="0" smtClean="0">
                <a:latin typeface="微软雅黑" panose="020B0503020204020204" pitchFamily="34" charset="-122"/>
                <a:ea typeface="微软雅黑" panose="020B0503020204020204" pitchFamily="34" charset="-122"/>
              </a:rPr>
              <a:t>10:00</a:t>
            </a:r>
            <a:r>
              <a:rPr lang="zh-CN" altLang="en-US" dirty="0" smtClean="0">
                <a:latin typeface="微软雅黑" panose="020B0503020204020204" pitchFamily="34" charset="-122"/>
                <a:ea typeface="微软雅黑" panose="020B0503020204020204" pitchFamily="34" charset="-122"/>
              </a:rPr>
              <a:t>前，平台从销售机构处获取行情信息并向投管人和托管人发送。</a:t>
            </a:r>
            <a:endPar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38" name="矩形 37"/>
          <p:cNvSpPr/>
          <p:nvPr/>
        </p:nvSpPr>
        <p:spPr bwMode="auto">
          <a:xfrm>
            <a:off x="4139952" y="1929754"/>
            <a:ext cx="131094" cy="131094"/>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9" name="矩形 38"/>
          <p:cNvSpPr/>
          <p:nvPr/>
        </p:nvSpPr>
        <p:spPr bwMode="auto">
          <a:xfrm>
            <a:off x="4211960" y="2767913"/>
            <a:ext cx="4104456" cy="605601"/>
          </a:xfrm>
          <a:prstGeom prst="rect">
            <a:avLst/>
          </a:prstGeom>
          <a:solidFill>
            <a:srgbClr val="DAEDEF"/>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rPr>
              <a:t>投管人发起产品类、账户类和交易类业务信息流转流程</a:t>
            </a:r>
            <a:r>
              <a:rPr lang="zh-CN" altLang="en-US" dirty="0" smtClean="0">
                <a:latin typeface="微软雅黑" panose="020B0503020204020204" pitchFamily="34" charset="-122"/>
                <a:ea typeface="微软雅黑" panose="020B0503020204020204" pitchFamily="34" charset="-122"/>
              </a:rPr>
              <a:t>。</a:t>
            </a:r>
            <a:endPar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40" name="矩形 39"/>
          <p:cNvSpPr/>
          <p:nvPr/>
        </p:nvSpPr>
        <p:spPr bwMode="auto">
          <a:xfrm>
            <a:off x="4152874" y="2996860"/>
            <a:ext cx="131094" cy="131094"/>
          </a:xfrm>
          <a:prstGeom prst="rect">
            <a:avLst/>
          </a:prstGeom>
          <a:solidFill>
            <a:srgbClr val="3C8C93"/>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1" name="矩形 40"/>
          <p:cNvSpPr/>
          <p:nvPr/>
        </p:nvSpPr>
        <p:spPr bwMode="auto">
          <a:xfrm>
            <a:off x="4211960" y="3429000"/>
            <a:ext cx="4104456" cy="398869"/>
          </a:xfrm>
          <a:prstGeom prst="rect">
            <a:avLst/>
          </a:prstGeom>
          <a:solidFill>
            <a:srgbClr val="DAEDEF"/>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dirty="0">
                <a:latin typeface="微软雅黑" panose="020B0503020204020204" pitchFamily="34" charset="-122"/>
                <a:ea typeface="微软雅黑" panose="020B0503020204020204" pitchFamily="34" charset="-122"/>
              </a:rPr>
              <a:t>销售</a:t>
            </a:r>
            <a:r>
              <a:rPr lang="zh-CN" altLang="en-US" dirty="0" smtClean="0">
                <a:latin typeface="微软雅黑" panose="020B0503020204020204" pitchFamily="34" charset="-122"/>
                <a:ea typeface="微软雅黑" panose="020B0503020204020204" pitchFamily="34" charset="-122"/>
              </a:rPr>
              <a:t>机构和托管人完成日间确认。</a:t>
            </a:r>
            <a:endPar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42" name="矩形 41"/>
          <p:cNvSpPr/>
          <p:nvPr/>
        </p:nvSpPr>
        <p:spPr bwMode="auto">
          <a:xfrm>
            <a:off x="4139952" y="3560002"/>
            <a:ext cx="131094" cy="131094"/>
          </a:xfrm>
          <a:prstGeom prst="rect">
            <a:avLst/>
          </a:prstGeom>
          <a:solidFill>
            <a:srgbClr val="3C8C93"/>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3" name="矩形 42"/>
          <p:cNvSpPr/>
          <p:nvPr/>
        </p:nvSpPr>
        <p:spPr bwMode="auto">
          <a:xfrm>
            <a:off x="4199038" y="3920041"/>
            <a:ext cx="4104456" cy="398869"/>
          </a:xfrm>
          <a:prstGeom prst="rect">
            <a:avLst/>
          </a:prstGeom>
          <a:solidFill>
            <a:srgbClr val="DAEDEF"/>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rPr>
              <a:t>参与人发起查询申请。</a:t>
            </a:r>
          </a:p>
        </p:txBody>
      </p:sp>
      <p:sp>
        <p:nvSpPr>
          <p:cNvPr id="44" name="矩形 43"/>
          <p:cNvSpPr/>
          <p:nvPr/>
        </p:nvSpPr>
        <p:spPr bwMode="auto">
          <a:xfrm>
            <a:off x="4139952" y="4076979"/>
            <a:ext cx="131094" cy="131094"/>
          </a:xfrm>
          <a:prstGeom prst="rect">
            <a:avLst/>
          </a:prstGeom>
          <a:solidFill>
            <a:srgbClr val="3C8C93"/>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5" name="矩形 44"/>
          <p:cNvSpPr/>
          <p:nvPr/>
        </p:nvSpPr>
        <p:spPr bwMode="auto">
          <a:xfrm>
            <a:off x="4199038" y="4676306"/>
            <a:ext cx="4104456" cy="398869"/>
          </a:xfrm>
          <a:prstGeom prst="rect">
            <a:avLst/>
          </a:prstGeom>
          <a:solidFill>
            <a:srgbClr val="FAF1E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rPr>
              <a:t>平台向参与人发送日终汇总信息。</a:t>
            </a:r>
          </a:p>
        </p:txBody>
      </p:sp>
      <p:sp>
        <p:nvSpPr>
          <p:cNvPr id="46" name="矩形 45"/>
          <p:cNvSpPr/>
          <p:nvPr/>
        </p:nvSpPr>
        <p:spPr bwMode="auto">
          <a:xfrm>
            <a:off x="4139952" y="4820322"/>
            <a:ext cx="131094" cy="131094"/>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7" name="矩形 46"/>
          <p:cNvSpPr/>
          <p:nvPr/>
        </p:nvSpPr>
        <p:spPr bwMode="auto">
          <a:xfrm>
            <a:off x="4199038" y="5141533"/>
            <a:ext cx="4104456" cy="856585"/>
          </a:xfrm>
          <a:prstGeom prst="rect">
            <a:avLst/>
          </a:prstGeom>
          <a:solidFill>
            <a:srgbClr val="FAF1E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rPr>
              <a:t>平台从销售机构获处获取账户和交易确认文件、特殊业务和对账信息，并向投管人和托管人发送。</a:t>
            </a:r>
          </a:p>
        </p:txBody>
      </p:sp>
      <p:sp>
        <p:nvSpPr>
          <p:cNvPr id="48" name="矩形 47"/>
          <p:cNvSpPr/>
          <p:nvPr/>
        </p:nvSpPr>
        <p:spPr bwMode="auto">
          <a:xfrm>
            <a:off x="4139952" y="5530154"/>
            <a:ext cx="131094" cy="131094"/>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30"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业务简介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服务细类与时段</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1329081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bwMode="auto">
          <a:xfrm>
            <a:off x="2900027" y="2858321"/>
            <a:ext cx="6243973" cy="1142031"/>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 name="矩形 11"/>
          <p:cNvSpPr/>
          <p:nvPr/>
        </p:nvSpPr>
        <p:spPr bwMode="auto">
          <a:xfrm>
            <a:off x="-22905" y="1660693"/>
            <a:ext cx="2901999" cy="1192242"/>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 name="六边形 1"/>
          <p:cNvSpPr/>
          <p:nvPr/>
        </p:nvSpPr>
        <p:spPr bwMode="auto">
          <a:xfrm>
            <a:off x="1788925" y="1916757"/>
            <a:ext cx="2135003" cy="190425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 name="组合 2"/>
          <p:cNvGrpSpPr/>
          <p:nvPr/>
        </p:nvGrpSpPr>
        <p:grpSpPr>
          <a:xfrm>
            <a:off x="2064017" y="2165105"/>
            <a:ext cx="1571879" cy="1383254"/>
            <a:chOff x="251520" y="2708553"/>
            <a:chExt cx="1800200" cy="1584176"/>
          </a:xfrm>
        </p:grpSpPr>
        <p:sp>
          <p:nvSpPr>
            <p:cNvPr id="4"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 name="矩形 4"/>
            <p:cNvSpPr/>
            <p:nvPr/>
          </p:nvSpPr>
          <p:spPr bwMode="auto">
            <a:xfrm>
              <a:off x="539551"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6" name="组合 5"/>
            <p:cNvGrpSpPr/>
            <p:nvPr/>
          </p:nvGrpSpPr>
          <p:grpSpPr>
            <a:xfrm>
              <a:off x="848095" y="2751352"/>
              <a:ext cx="607049" cy="533265"/>
              <a:chOff x="3701536" y="1263055"/>
              <a:chExt cx="1214096" cy="1066529"/>
            </a:xfrm>
          </p:grpSpPr>
          <p:sp>
            <p:nvSpPr>
              <p:cNvPr id="7"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14" name="标题 1"/>
          <p:cNvSpPr txBox="1">
            <a:spLocks/>
          </p:cNvSpPr>
          <p:nvPr/>
        </p:nvSpPr>
        <p:spPr>
          <a:xfrm>
            <a:off x="3903240" y="3254569"/>
            <a:ext cx="8229600"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r>
              <a:rPr lang="zh-CN" altLang="en-US" sz="3200" b="1" kern="0" dirty="0" smtClean="0">
                <a:solidFill>
                  <a:schemeClr val="bg1"/>
                </a:solidFill>
                <a:latin typeface="黑体" panose="02010609060101010101" pitchFamily="49" charset="-122"/>
                <a:ea typeface="黑体" panose="02010609060101010101" pitchFamily="49" charset="-122"/>
              </a:rPr>
              <a:t>三、业务流程</a:t>
            </a:r>
            <a:endParaRPr lang="en-US" altLang="zh-CN" sz="3200" b="1" kern="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2952232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182502" y="1203608"/>
            <a:ext cx="1525402" cy="577068"/>
            <a:chOff x="6804248" y="1412776"/>
            <a:chExt cx="1800200" cy="871956"/>
          </a:xfrm>
        </p:grpSpPr>
        <p:sp>
          <p:nvSpPr>
            <p:cNvPr id="3" name="六边形 2"/>
            <p:cNvSpPr/>
            <p:nvPr/>
          </p:nvSpPr>
          <p:spPr bwMode="auto">
            <a:xfrm>
              <a:off x="6804248" y="1412776"/>
              <a:ext cx="1800200" cy="871956"/>
            </a:xfrm>
            <a:prstGeom prst="hexagon">
              <a:avLst/>
            </a:prstGeom>
            <a:solidFill>
              <a:srgbClr val="C00000"/>
            </a:solid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4" name="矩形 3"/>
            <p:cNvSpPr/>
            <p:nvPr/>
          </p:nvSpPr>
          <p:spPr bwMode="auto">
            <a:xfrm>
              <a:off x="7118874" y="1484784"/>
              <a:ext cx="1197541" cy="748417"/>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grpSp>
        <p:nvGrpSpPr>
          <p:cNvPr id="5" name="组合 4"/>
          <p:cNvGrpSpPr/>
          <p:nvPr/>
        </p:nvGrpSpPr>
        <p:grpSpPr>
          <a:xfrm>
            <a:off x="539552" y="1196752"/>
            <a:ext cx="1525402" cy="583924"/>
            <a:chOff x="2339752" y="1412776"/>
            <a:chExt cx="1800200" cy="871956"/>
          </a:xfrm>
          <a:solidFill>
            <a:srgbClr val="2E6195"/>
          </a:solidFill>
        </p:grpSpPr>
        <p:sp>
          <p:nvSpPr>
            <p:cNvPr id="6" name="六边形 5"/>
            <p:cNvSpPr/>
            <p:nvPr/>
          </p:nvSpPr>
          <p:spPr bwMode="auto">
            <a:xfrm>
              <a:off x="2339752" y="1412776"/>
              <a:ext cx="1800200" cy="871956"/>
            </a:xfrm>
            <a:prstGeom prst="hexagon">
              <a:avLst/>
            </a:prstGeom>
            <a:grp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7" name="矩形 6"/>
            <p:cNvSpPr/>
            <p:nvPr/>
          </p:nvSpPr>
          <p:spPr bwMode="auto">
            <a:xfrm>
              <a:off x="2646797" y="1484784"/>
              <a:ext cx="1197541" cy="748417"/>
            </a:xfrm>
            <a:prstGeom prst="rect">
              <a:avLst/>
            </a:prstGeom>
            <a:grp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投管人</a:t>
              </a:r>
            </a:p>
          </p:txBody>
        </p:sp>
      </p:grpSp>
      <p:grpSp>
        <p:nvGrpSpPr>
          <p:cNvPr id="10" name="组合 9"/>
          <p:cNvGrpSpPr/>
          <p:nvPr/>
        </p:nvGrpSpPr>
        <p:grpSpPr>
          <a:xfrm>
            <a:off x="3838686" y="1203608"/>
            <a:ext cx="1525402" cy="583924"/>
            <a:chOff x="2339752" y="1412776"/>
            <a:chExt cx="1800200" cy="871956"/>
          </a:xfrm>
          <a:solidFill>
            <a:srgbClr val="CC6600"/>
          </a:solidFill>
        </p:grpSpPr>
        <p:sp>
          <p:nvSpPr>
            <p:cNvPr id="11" name="六边形 10"/>
            <p:cNvSpPr/>
            <p:nvPr/>
          </p:nvSpPr>
          <p:spPr bwMode="auto">
            <a:xfrm>
              <a:off x="2339752" y="1412776"/>
              <a:ext cx="1800200" cy="871956"/>
            </a:xfrm>
            <a:prstGeom prst="hexagon">
              <a:avLst/>
            </a:prstGeom>
            <a:grp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12" name="矩形 11"/>
            <p:cNvSpPr/>
            <p:nvPr/>
          </p:nvSpPr>
          <p:spPr bwMode="auto">
            <a:xfrm>
              <a:off x="2641082" y="1474545"/>
              <a:ext cx="1197541" cy="748416"/>
            </a:xfrm>
            <a:prstGeom prst="rect">
              <a:avLst/>
            </a:prstGeom>
            <a:grp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托管人</a:t>
              </a:r>
            </a:p>
          </p:txBody>
        </p:sp>
      </p:grpSp>
      <p:grpSp>
        <p:nvGrpSpPr>
          <p:cNvPr id="61" name="组合 60"/>
          <p:cNvGrpSpPr/>
          <p:nvPr/>
        </p:nvGrpSpPr>
        <p:grpSpPr>
          <a:xfrm>
            <a:off x="785832" y="2276872"/>
            <a:ext cx="4362232" cy="3990108"/>
            <a:chOff x="707190" y="2492896"/>
            <a:chExt cx="4362232" cy="3990108"/>
          </a:xfrm>
        </p:grpSpPr>
        <p:grpSp>
          <p:nvGrpSpPr>
            <p:cNvPr id="47" name="组合 46"/>
            <p:cNvGrpSpPr/>
            <p:nvPr/>
          </p:nvGrpSpPr>
          <p:grpSpPr>
            <a:xfrm>
              <a:off x="707190" y="2492896"/>
              <a:ext cx="4362232" cy="3382225"/>
              <a:chOff x="707190" y="2835848"/>
              <a:chExt cx="4362232" cy="3382225"/>
            </a:xfrm>
          </p:grpSpPr>
          <p:sp>
            <p:nvSpPr>
              <p:cNvPr id="19" name="矩形 18"/>
              <p:cNvSpPr/>
              <p:nvPr/>
            </p:nvSpPr>
            <p:spPr bwMode="auto">
              <a:xfrm>
                <a:off x="2110494" y="3789040"/>
                <a:ext cx="1525402" cy="1800200"/>
              </a:xfrm>
              <a:prstGeom prst="rect">
                <a:avLst/>
              </a:prstGeom>
              <a:solidFill>
                <a:srgbClr val="F0DEDE"/>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3" name="矩形 12"/>
              <p:cNvSpPr/>
              <p:nvPr/>
            </p:nvSpPr>
            <p:spPr bwMode="auto">
              <a:xfrm>
                <a:off x="707191" y="2835848"/>
                <a:ext cx="909509" cy="460385"/>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申请</a:t>
                </a:r>
              </a:p>
            </p:txBody>
          </p:sp>
          <p:sp>
            <p:nvSpPr>
              <p:cNvPr id="14" name="矩形 13"/>
              <p:cNvSpPr/>
              <p:nvPr/>
            </p:nvSpPr>
            <p:spPr bwMode="auto">
              <a:xfrm>
                <a:off x="707190" y="4057268"/>
                <a:ext cx="909509" cy="460385"/>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通知</a:t>
                </a:r>
              </a:p>
            </p:txBody>
          </p:sp>
          <p:sp>
            <p:nvSpPr>
              <p:cNvPr id="15" name="矩形 14"/>
              <p:cNvSpPr/>
              <p:nvPr/>
            </p:nvSpPr>
            <p:spPr bwMode="auto">
              <a:xfrm>
                <a:off x="2216291" y="2835848"/>
                <a:ext cx="1347597" cy="460385"/>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C00000"/>
                    </a:solidFill>
                    <a:latin typeface="微软雅黑" panose="020B0503020204020204" pitchFamily="34" charset="-122"/>
                    <a:ea typeface="微软雅黑" panose="020B0503020204020204" pitchFamily="34" charset="-122"/>
                  </a:rPr>
                  <a:t>格式检查</a:t>
                </a:r>
                <a:endPar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cxnSp>
            <p:nvCxnSpPr>
              <p:cNvPr id="16" name="直接箭头连接符 15"/>
              <p:cNvCxnSpPr/>
              <p:nvPr/>
            </p:nvCxnSpPr>
            <p:spPr bwMode="auto">
              <a:xfrm>
                <a:off x="1616700" y="3051872"/>
                <a:ext cx="622990" cy="0"/>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sp>
            <p:nvSpPr>
              <p:cNvPr id="17" name="矩形 16"/>
              <p:cNvSpPr/>
              <p:nvPr/>
            </p:nvSpPr>
            <p:spPr bwMode="auto">
              <a:xfrm>
                <a:off x="2210663" y="3942173"/>
                <a:ext cx="1347597" cy="690577"/>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不需托管人</a:t>
                </a:r>
                <a:endParaRPr kumimoji="0" lang="en-US" altLang="zh-CN"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确认</a:t>
                </a:r>
              </a:p>
            </p:txBody>
          </p:sp>
          <p:sp>
            <p:nvSpPr>
              <p:cNvPr id="20" name="矩形 19"/>
              <p:cNvSpPr/>
              <p:nvPr/>
            </p:nvSpPr>
            <p:spPr bwMode="auto">
              <a:xfrm>
                <a:off x="2210662" y="4766005"/>
                <a:ext cx="1347597" cy="675920"/>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需托管人</a:t>
                </a:r>
                <a:endParaRPr kumimoji="0" lang="en-US" altLang="zh-CN"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确认</a:t>
                </a:r>
              </a:p>
            </p:txBody>
          </p:sp>
          <p:cxnSp>
            <p:nvCxnSpPr>
              <p:cNvPr id="28" name="直接箭头连接符 27"/>
              <p:cNvCxnSpPr/>
              <p:nvPr/>
            </p:nvCxnSpPr>
            <p:spPr bwMode="auto">
              <a:xfrm>
                <a:off x="2915816" y="3296233"/>
                <a:ext cx="0" cy="492807"/>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sp>
            <p:nvSpPr>
              <p:cNvPr id="30" name="矩形 29"/>
              <p:cNvSpPr/>
              <p:nvPr/>
            </p:nvSpPr>
            <p:spPr bwMode="auto">
              <a:xfrm>
                <a:off x="3995936" y="4869160"/>
                <a:ext cx="1073486" cy="460385"/>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a:solidFill>
                      <a:srgbClr val="CC6600"/>
                    </a:solidFill>
                    <a:latin typeface="微软雅黑" panose="020B0503020204020204" pitchFamily="34" charset="-122"/>
                    <a:ea typeface="微软雅黑" panose="020B0503020204020204" pitchFamily="34" charset="-122"/>
                  </a:rPr>
                  <a:t>确认</a:t>
                </a:r>
                <a:endParaRPr kumimoji="0" lang="zh-CN" altLang="en-US"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cxnSp>
            <p:nvCxnSpPr>
              <p:cNvPr id="31" name="直接箭头连接符 30"/>
              <p:cNvCxnSpPr/>
              <p:nvPr/>
            </p:nvCxnSpPr>
            <p:spPr bwMode="auto">
              <a:xfrm flipH="1">
                <a:off x="1616700" y="4293096"/>
                <a:ext cx="593962" cy="0"/>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cxnSp>
            <p:nvCxnSpPr>
              <p:cNvPr id="33" name="直接箭头连接符 32"/>
              <p:cNvCxnSpPr>
                <a:stCxn id="20" idx="3"/>
                <a:endCxn id="30" idx="1"/>
              </p:cNvCxnSpPr>
              <p:nvPr/>
            </p:nvCxnSpPr>
            <p:spPr bwMode="auto">
              <a:xfrm flipV="1">
                <a:off x="3558259" y="5099353"/>
                <a:ext cx="437677" cy="4612"/>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sp>
            <p:nvSpPr>
              <p:cNvPr id="36" name="矩形 35"/>
              <p:cNvSpPr/>
              <p:nvPr/>
            </p:nvSpPr>
            <p:spPr bwMode="auto">
              <a:xfrm>
                <a:off x="2194678" y="5757688"/>
                <a:ext cx="1347597" cy="460385"/>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C00000"/>
                    </a:solidFill>
                    <a:latin typeface="微软雅黑" panose="020B0503020204020204" pitchFamily="34" charset="-122"/>
                    <a:ea typeface="微软雅黑" panose="020B0503020204020204" pitchFamily="34" charset="-122"/>
                  </a:rPr>
                  <a:t>格式检查</a:t>
                </a:r>
                <a:endPar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cxnSp>
            <p:nvCxnSpPr>
              <p:cNvPr id="38" name="肘形连接符 37"/>
              <p:cNvCxnSpPr>
                <a:stCxn id="30" idx="2"/>
                <a:endCxn id="36" idx="3"/>
              </p:cNvCxnSpPr>
              <p:nvPr/>
            </p:nvCxnSpPr>
            <p:spPr bwMode="auto">
              <a:xfrm rot="5400000">
                <a:off x="3708309" y="5163511"/>
                <a:ext cx="658336" cy="990404"/>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42" name="肘形连接符 41"/>
              <p:cNvCxnSpPr>
                <a:stCxn id="36" idx="1"/>
                <a:endCxn id="14" idx="2"/>
              </p:cNvCxnSpPr>
              <p:nvPr/>
            </p:nvCxnSpPr>
            <p:spPr bwMode="auto">
              <a:xfrm rot="10800000">
                <a:off x="1161946" y="4517653"/>
                <a:ext cx="1032733" cy="1470228"/>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44" name="肘形连接符 43"/>
              <p:cNvCxnSpPr/>
              <p:nvPr/>
            </p:nvCxnSpPr>
            <p:spPr bwMode="auto">
              <a:xfrm rot="5400000" flipH="1" flipV="1">
                <a:off x="3439651" y="4941708"/>
                <a:ext cx="888528" cy="1664202"/>
              </a:xfrm>
              <a:prstGeom prst="bentConnector3">
                <a:avLst>
                  <a:gd name="adj1" fmla="val -25728"/>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46" name="肘形连接符 45"/>
              <p:cNvCxnSpPr/>
              <p:nvPr/>
            </p:nvCxnSpPr>
            <p:spPr bwMode="auto">
              <a:xfrm rot="5400000">
                <a:off x="1527210" y="2812678"/>
                <a:ext cx="761035" cy="1728145"/>
              </a:xfrm>
              <a:prstGeom prst="bentConnector3">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sp>
          <p:nvSpPr>
            <p:cNvPr id="48" name="矩形 47"/>
            <p:cNvSpPr/>
            <p:nvPr/>
          </p:nvSpPr>
          <p:spPr>
            <a:xfrm>
              <a:off x="2987824" y="2953281"/>
              <a:ext cx="646332" cy="369332"/>
            </a:xfrm>
            <a:prstGeom prst="rect">
              <a:avLst/>
            </a:prstGeom>
          </p:spPr>
          <p:txBody>
            <a:bodyPr wrap="none">
              <a:spAutoFit/>
            </a:bodyPr>
            <a:lstStyle/>
            <a:p>
              <a:pPr algn="ctr" eaLnBrk="1" hangingPunct="1"/>
              <a:r>
                <a:rPr lang="zh-CN" altLang="en-US" dirty="0">
                  <a:latin typeface="微软雅黑" panose="020B0503020204020204" pitchFamily="34" charset="-122"/>
                  <a:ea typeface="微软雅黑" panose="020B0503020204020204" pitchFamily="34" charset="-122"/>
                </a:rPr>
                <a:t>通过</a:t>
              </a:r>
              <a:endParaRPr lang="en-US" altLang="zh-CN" dirty="0">
                <a:latin typeface="微软雅黑" panose="020B0503020204020204" pitchFamily="34" charset="-122"/>
                <a:ea typeface="微软雅黑" panose="020B0503020204020204" pitchFamily="34" charset="-122"/>
              </a:endParaRPr>
            </a:p>
          </p:txBody>
        </p:sp>
        <p:sp>
          <p:nvSpPr>
            <p:cNvPr id="49" name="矩形 48"/>
            <p:cNvSpPr/>
            <p:nvPr/>
          </p:nvSpPr>
          <p:spPr>
            <a:xfrm>
              <a:off x="1894637" y="2937063"/>
              <a:ext cx="877163" cy="369332"/>
            </a:xfrm>
            <a:prstGeom prst="rect">
              <a:avLst/>
            </a:prstGeom>
          </p:spPr>
          <p:txBody>
            <a:bodyPr wrap="none">
              <a:spAutoFit/>
            </a:bodyPr>
            <a:lstStyle/>
            <a:p>
              <a:pPr algn="ctr" eaLnBrk="1" hangingPunct="1"/>
              <a:r>
                <a:rPr lang="zh-CN" altLang="en-US" dirty="0" smtClean="0">
                  <a:latin typeface="微软雅黑" panose="020B0503020204020204" pitchFamily="34" charset="-122"/>
                  <a:ea typeface="微软雅黑" panose="020B0503020204020204" pitchFamily="34" charset="-122"/>
                </a:rPr>
                <a:t>未通过</a:t>
              </a:r>
              <a:endParaRPr lang="en-US" altLang="zh-CN" dirty="0">
                <a:latin typeface="微软雅黑" panose="020B0503020204020204" pitchFamily="34" charset="-122"/>
                <a:ea typeface="微软雅黑" panose="020B0503020204020204" pitchFamily="34" charset="-122"/>
              </a:endParaRPr>
            </a:p>
          </p:txBody>
        </p:sp>
        <p:sp>
          <p:nvSpPr>
            <p:cNvPr id="50" name="矩形 49"/>
            <p:cNvSpPr/>
            <p:nvPr/>
          </p:nvSpPr>
          <p:spPr>
            <a:xfrm>
              <a:off x="2909245" y="6113672"/>
              <a:ext cx="877163" cy="369332"/>
            </a:xfrm>
            <a:prstGeom prst="rect">
              <a:avLst/>
            </a:prstGeom>
          </p:spPr>
          <p:txBody>
            <a:bodyPr wrap="none">
              <a:spAutoFit/>
            </a:bodyPr>
            <a:lstStyle/>
            <a:p>
              <a:pPr algn="ctr" eaLnBrk="1" hangingPunct="1"/>
              <a:r>
                <a:rPr lang="zh-CN" altLang="en-US" dirty="0" smtClean="0">
                  <a:latin typeface="微软雅黑" panose="020B0503020204020204" pitchFamily="34" charset="-122"/>
                  <a:ea typeface="微软雅黑" panose="020B0503020204020204" pitchFamily="34" charset="-122"/>
                </a:rPr>
                <a:t>未通过</a:t>
              </a:r>
              <a:endParaRPr lang="en-US" altLang="zh-CN" dirty="0">
                <a:latin typeface="微软雅黑" panose="020B0503020204020204" pitchFamily="34" charset="-122"/>
                <a:ea typeface="微软雅黑" panose="020B0503020204020204" pitchFamily="34" charset="-122"/>
              </a:endParaRPr>
            </a:p>
          </p:txBody>
        </p:sp>
        <p:sp>
          <p:nvSpPr>
            <p:cNvPr id="51" name="矩形 50"/>
            <p:cNvSpPr/>
            <p:nvPr/>
          </p:nvSpPr>
          <p:spPr>
            <a:xfrm>
              <a:off x="1564330" y="5672641"/>
              <a:ext cx="646332" cy="369332"/>
            </a:xfrm>
            <a:prstGeom prst="rect">
              <a:avLst/>
            </a:prstGeom>
          </p:spPr>
          <p:txBody>
            <a:bodyPr wrap="none">
              <a:spAutoFit/>
            </a:bodyPr>
            <a:lstStyle/>
            <a:p>
              <a:pPr algn="ctr" eaLnBrk="1" hangingPunct="1"/>
              <a:r>
                <a:rPr lang="zh-CN" altLang="en-US" dirty="0">
                  <a:latin typeface="微软雅黑" panose="020B0503020204020204" pitchFamily="34" charset="-122"/>
                  <a:ea typeface="微软雅黑" panose="020B0503020204020204" pitchFamily="34" charset="-122"/>
                </a:rPr>
                <a:t>通过</a:t>
              </a:r>
              <a:endParaRPr lang="en-US" altLang="zh-CN" dirty="0">
                <a:latin typeface="微软雅黑" panose="020B0503020204020204" pitchFamily="34" charset="-122"/>
                <a:ea typeface="微软雅黑" panose="020B0503020204020204" pitchFamily="34" charset="-122"/>
              </a:endParaRPr>
            </a:p>
          </p:txBody>
        </p:sp>
      </p:grpSp>
      <p:sp>
        <p:nvSpPr>
          <p:cNvPr id="62" name="矩形 61"/>
          <p:cNvSpPr/>
          <p:nvPr/>
        </p:nvSpPr>
        <p:spPr bwMode="auto">
          <a:xfrm>
            <a:off x="5573151" y="1484783"/>
            <a:ext cx="3391337" cy="4698895"/>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CN" b="1" dirty="0" smtClean="0">
              <a:solidFill>
                <a:srgbClr val="3C8C93"/>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6430974" y="1196752"/>
            <a:ext cx="1525402" cy="583924"/>
            <a:chOff x="2339752" y="1412776"/>
            <a:chExt cx="1800200" cy="871956"/>
          </a:xfrm>
          <a:solidFill>
            <a:srgbClr val="000080"/>
          </a:solidFill>
        </p:grpSpPr>
        <p:sp>
          <p:nvSpPr>
            <p:cNvPr id="64" name="六边形 63"/>
            <p:cNvSpPr/>
            <p:nvPr/>
          </p:nvSpPr>
          <p:spPr bwMode="auto">
            <a:xfrm>
              <a:off x="2339752" y="1412776"/>
              <a:ext cx="1800200" cy="871956"/>
            </a:xfrm>
            <a:prstGeom prst="hexagon">
              <a:avLst/>
            </a:prstGeom>
            <a:grp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65" name="矩形 64"/>
            <p:cNvSpPr/>
            <p:nvPr/>
          </p:nvSpPr>
          <p:spPr bwMode="auto">
            <a:xfrm>
              <a:off x="2610310" y="1484784"/>
              <a:ext cx="1361784" cy="748416"/>
            </a:xfrm>
            <a:prstGeom prst="rect">
              <a:avLst/>
            </a:prstGeom>
            <a:grp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流程简述</a:t>
              </a:r>
              <a:endPar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67" name="矩形 66"/>
          <p:cNvSpPr/>
          <p:nvPr/>
        </p:nvSpPr>
        <p:spPr>
          <a:xfrm>
            <a:off x="5753164" y="2020486"/>
            <a:ext cx="2995300" cy="61555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1</a:t>
            </a:r>
            <a:r>
              <a:rPr lang="zh-CN" altLang="en-US" sz="1700" dirty="0" smtClean="0">
                <a:latin typeface="微软雅黑" panose="020B0503020204020204" pitchFamily="34" charset="-122"/>
                <a:ea typeface="微软雅黑" panose="020B0503020204020204" pitchFamily="34" charset="-122"/>
              </a:rPr>
              <a:t>，投管人提交服务申请，并上传相关电子附件材料。</a:t>
            </a:r>
            <a:endParaRPr lang="en-US" altLang="zh-CN" sz="1700" dirty="0" smtClean="0">
              <a:latin typeface="微软雅黑" panose="020B0503020204020204" pitchFamily="34" charset="-122"/>
              <a:ea typeface="微软雅黑" panose="020B0503020204020204" pitchFamily="34" charset="-122"/>
            </a:endParaRPr>
          </a:p>
        </p:txBody>
      </p:sp>
      <p:sp>
        <p:nvSpPr>
          <p:cNvPr id="68" name="矩形 67"/>
          <p:cNvSpPr/>
          <p:nvPr/>
        </p:nvSpPr>
        <p:spPr>
          <a:xfrm>
            <a:off x="5771169" y="2847584"/>
            <a:ext cx="2995300" cy="61555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2</a:t>
            </a:r>
            <a:r>
              <a:rPr lang="zh-CN" altLang="en-US" sz="1700" dirty="0" smtClean="0">
                <a:latin typeface="微软雅黑" panose="020B0503020204020204" pitchFamily="34" charset="-122"/>
                <a:ea typeface="微软雅黑" panose="020B0503020204020204" pitchFamily="34" charset="-122"/>
              </a:rPr>
              <a:t>，平台进行格式检查，通过检查的申请为有效申请。</a:t>
            </a:r>
            <a:endParaRPr lang="en-US" altLang="zh-CN" sz="1700" dirty="0" smtClean="0">
              <a:latin typeface="微软雅黑" panose="020B0503020204020204" pitchFamily="34" charset="-122"/>
              <a:ea typeface="微软雅黑" panose="020B0503020204020204" pitchFamily="34" charset="-122"/>
            </a:endParaRPr>
          </a:p>
        </p:txBody>
      </p:sp>
      <p:sp>
        <p:nvSpPr>
          <p:cNvPr id="69" name="矩形 68"/>
          <p:cNvSpPr/>
          <p:nvPr/>
        </p:nvSpPr>
        <p:spPr>
          <a:xfrm>
            <a:off x="5771126" y="3701658"/>
            <a:ext cx="2995300" cy="113877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3</a:t>
            </a:r>
            <a:r>
              <a:rPr lang="zh-CN" altLang="en-US" sz="1700" dirty="0" smtClean="0">
                <a:latin typeface="微软雅黑" panose="020B0503020204020204" pitchFamily="34" charset="-122"/>
                <a:ea typeface="微软雅黑" panose="020B0503020204020204" pitchFamily="34" charset="-122"/>
              </a:rPr>
              <a:t>，申请不需托管人确认的，平台向投管人发送通知；申请需托管人确认的，平台向托管人发送。</a:t>
            </a:r>
            <a:endParaRPr lang="en-US" altLang="zh-CN" sz="1700" dirty="0" smtClean="0">
              <a:latin typeface="微软雅黑" panose="020B0503020204020204" pitchFamily="34" charset="-122"/>
              <a:ea typeface="微软雅黑" panose="020B0503020204020204" pitchFamily="34" charset="-122"/>
            </a:endParaRPr>
          </a:p>
        </p:txBody>
      </p:sp>
      <p:sp>
        <p:nvSpPr>
          <p:cNvPr id="70" name="矩形 69"/>
          <p:cNvSpPr/>
          <p:nvPr/>
        </p:nvSpPr>
        <p:spPr>
          <a:xfrm>
            <a:off x="5753164" y="4983350"/>
            <a:ext cx="2995300" cy="87716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4</a:t>
            </a:r>
            <a:r>
              <a:rPr lang="zh-CN" altLang="en-US" sz="1700" dirty="0" smtClean="0">
                <a:latin typeface="微软雅黑" panose="020B0503020204020204" pitchFamily="34" charset="-122"/>
                <a:ea typeface="微软雅黑" panose="020B0503020204020204" pitchFamily="34" charset="-122"/>
              </a:rPr>
              <a:t>，平台收到托管人的确认信息后，进行格式检查，通过检查的，向投管人发送通知。</a:t>
            </a:r>
            <a:endParaRPr lang="en-US" altLang="zh-CN" sz="1700" dirty="0" smtClean="0">
              <a:latin typeface="微软雅黑" panose="020B0503020204020204" pitchFamily="34" charset="-122"/>
              <a:ea typeface="微软雅黑" panose="020B0503020204020204" pitchFamily="34" charset="-122"/>
            </a:endParaRPr>
          </a:p>
        </p:txBody>
      </p:sp>
      <p:sp>
        <p:nvSpPr>
          <p:cNvPr id="79" name="矩形 78"/>
          <p:cNvSpPr/>
          <p:nvPr/>
        </p:nvSpPr>
        <p:spPr bwMode="auto">
          <a:xfrm flipH="1">
            <a:off x="36516" y="2020486"/>
            <a:ext cx="437662" cy="4576866"/>
          </a:xfrm>
          <a:prstGeom prst="rect">
            <a:avLst/>
          </a:prstGeom>
          <a:solidFill>
            <a:srgbClr val="DAEDEF"/>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smtClean="0">
                <a:solidFill>
                  <a:srgbClr val="3C8C93"/>
                </a:solidFill>
                <a:latin typeface="微软雅黑" panose="020B0503020204020204" pitchFamily="34" charset="-122"/>
                <a:ea typeface="微软雅黑" panose="020B0503020204020204" pitchFamily="34" charset="-122"/>
              </a:rPr>
              <a:t>日间阶段</a:t>
            </a:r>
            <a:endPar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sp>
        <p:nvSpPr>
          <p:cNvPr id="45"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业务流程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产品</a:t>
            </a:r>
            <a:r>
              <a:rPr lang="zh-CN" altLang="en-US" sz="2800" b="1" kern="0" dirty="0">
                <a:solidFill>
                  <a:schemeClr val="bg1"/>
                </a:solidFill>
                <a:latin typeface="黑体" panose="02010609060101010101" pitchFamily="49" charset="-122"/>
                <a:ea typeface="黑体" panose="02010609060101010101" pitchFamily="49" charset="-122"/>
              </a:rPr>
              <a:t>类业务信息流转流程</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9586282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1680" y="1059593"/>
            <a:ext cx="1277075" cy="577068"/>
            <a:chOff x="6804248" y="1412776"/>
            <a:chExt cx="1800200" cy="871956"/>
          </a:xfrm>
        </p:grpSpPr>
        <p:sp>
          <p:nvSpPr>
            <p:cNvPr id="3" name="六边形 2"/>
            <p:cNvSpPr/>
            <p:nvPr/>
          </p:nvSpPr>
          <p:spPr bwMode="auto">
            <a:xfrm>
              <a:off x="6804248" y="1412776"/>
              <a:ext cx="1800200" cy="871956"/>
            </a:xfrm>
            <a:prstGeom prst="hexagon">
              <a:avLst/>
            </a:prstGeom>
            <a:solidFill>
              <a:srgbClr val="C00000"/>
            </a:solid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4" name="矩形 3"/>
            <p:cNvSpPr/>
            <p:nvPr/>
          </p:nvSpPr>
          <p:spPr bwMode="auto">
            <a:xfrm>
              <a:off x="7118874" y="1484784"/>
              <a:ext cx="1197541" cy="748417"/>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grpSp>
        <p:nvGrpSpPr>
          <p:cNvPr id="5" name="组合 4"/>
          <p:cNvGrpSpPr/>
          <p:nvPr/>
        </p:nvGrpSpPr>
        <p:grpSpPr>
          <a:xfrm>
            <a:off x="395535" y="1052737"/>
            <a:ext cx="1277075" cy="583924"/>
            <a:chOff x="2339752" y="1412776"/>
            <a:chExt cx="1800200" cy="871956"/>
          </a:xfrm>
          <a:solidFill>
            <a:srgbClr val="2E6195"/>
          </a:solidFill>
        </p:grpSpPr>
        <p:sp>
          <p:nvSpPr>
            <p:cNvPr id="6" name="六边形 5"/>
            <p:cNvSpPr/>
            <p:nvPr/>
          </p:nvSpPr>
          <p:spPr bwMode="auto">
            <a:xfrm>
              <a:off x="2339752" y="1412776"/>
              <a:ext cx="1800200" cy="871956"/>
            </a:xfrm>
            <a:prstGeom prst="hexagon">
              <a:avLst/>
            </a:prstGeom>
            <a:grp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7" name="矩形 6"/>
            <p:cNvSpPr/>
            <p:nvPr/>
          </p:nvSpPr>
          <p:spPr bwMode="auto">
            <a:xfrm>
              <a:off x="2646797" y="1484784"/>
              <a:ext cx="1237399" cy="748416"/>
            </a:xfrm>
            <a:prstGeom prst="rect">
              <a:avLst/>
            </a:prstGeom>
            <a:grp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投管人</a:t>
              </a:r>
            </a:p>
          </p:txBody>
        </p:sp>
      </p:grpSp>
      <p:grpSp>
        <p:nvGrpSpPr>
          <p:cNvPr id="8" name="组合 7"/>
          <p:cNvGrpSpPr/>
          <p:nvPr/>
        </p:nvGrpSpPr>
        <p:grpSpPr>
          <a:xfrm>
            <a:off x="4283968" y="1052737"/>
            <a:ext cx="1277075" cy="583924"/>
            <a:chOff x="2339752" y="1412776"/>
            <a:chExt cx="1800200" cy="871956"/>
          </a:xfrm>
          <a:solidFill>
            <a:srgbClr val="CC6600"/>
          </a:solidFill>
        </p:grpSpPr>
        <p:sp>
          <p:nvSpPr>
            <p:cNvPr id="9" name="六边形 8"/>
            <p:cNvSpPr/>
            <p:nvPr/>
          </p:nvSpPr>
          <p:spPr bwMode="auto">
            <a:xfrm>
              <a:off x="2339752" y="1412776"/>
              <a:ext cx="1800200" cy="871956"/>
            </a:xfrm>
            <a:prstGeom prst="hexagon">
              <a:avLst/>
            </a:prstGeom>
            <a:grp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10" name="矩形 9"/>
            <p:cNvSpPr/>
            <p:nvPr/>
          </p:nvSpPr>
          <p:spPr bwMode="auto">
            <a:xfrm>
              <a:off x="2641081" y="1474545"/>
              <a:ext cx="1296532" cy="748416"/>
            </a:xfrm>
            <a:prstGeom prst="rect">
              <a:avLst/>
            </a:prstGeom>
            <a:grp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托管人</a:t>
              </a:r>
            </a:p>
          </p:txBody>
        </p:sp>
      </p:grpSp>
      <p:grpSp>
        <p:nvGrpSpPr>
          <p:cNvPr id="33" name="组合 32"/>
          <p:cNvGrpSpPr/>
          <p:nvPr/>
        </p:nvGrpSpPr>
        <p:grpSpPr>
          <a:xfrm>
            <a:off x="2987824" y="1052736"/>
            <a:ext cx="1277075" cy="583924"/>
            <a:chOff x="2339752" y="1412776"/>
            <a:chExt cx="1800200" cy="871956"/>
          </a:xfrm>
          <a:solidFill>
            <a:srgbClr val="3C8C93"/>
          </a:solidFill>
        </p:grpSpPr>
        <p:sp>
          <p:nvSpPr>
            <p:cNvPr id="34" name="六边形 33"/>
            <p:cNvSpPr/>
            <p:nvPr/>
          </p:nvSpPr>
          <p:spPr bwMode="auto">
            <a:xfrm>
              <a:off x="2339752" y="1412776"/>
              <a:ext cx="1800200" cy="871956"/>
            </a:xfrm>
            <a:prstGeom prst="hexagon">
              <a:avLst/>
            </a:prstGeom>
            <a:grp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35" name="矩形 34"/>
            <p:cNvSpPr/>
            <p:nvPr/>
          </p:nvSpPr>
          <p:spPr bwMode="auto">
            <a:xfrm>
              <a:off x="2542762" y="1474545"/>
              <a:ext cx="1325925" cy="748416"/>
            </a:xfrm>
            <a:prstGeom prst="rect">
              <a:avLst/>
            </a:prstGeom>
            <a:grp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销售</a:t>
              </a:r>
              <a:endPar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机构</a:t>
              </a:r>
            </a:p>
          </p:txBody>
        </p:sp>
      </p:grpSp>
      <p:sp>
        <p:nvSpPr>
          <p:cNvPr id="36" name="矩形 35"/>
          <p:cNvSpPr/>
          <p:nvPr/>
        </p:nvSpPr>
        <p:spPr bwMode="auto">
          <a:xfrm>
            <a:off x="5666591" y="1340768"/>
            <a:ext cx="3412878" cy="4824536"/>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CN" b="1" dirty="0" smtClean="0">
              <a:solidFill>
                <a:srgbClr val="3C8C93"/>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6588224" y="1044876"/>
            <a:ext cx="1525402" cy="583924"/>
            <a:chOff x="2339752" y="1412776"/>
            <a:chExt cx="1800200" cy="871956"/>
          </a:xfrm>
          <a:solidFill>
            <a:srgbClr val="000080"/>
          </a:solidFill>
        </p:grpSpPr>
        <p:sp>
          <p:nvSpPr>
            <p:cNvPr id="38" name="六边形 37"/>
            <p:cNvSpPr/>
            <p:nvPr/>
          </p:nvSpPr>
          <p:spPr bwMode="auto">
            <a:xfrm>
              <a:off x="2339752" y="1412776"/>
              <a:ext cx="1800200" cy="871956"/>
            </a:xfrm>
            <a:prstGeom prst="hexagon">
              <a:avLst/>
            </a:prstGeom>
            <a:grp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39" name="矩形 38"/>
            <p:cNvSpPr/>
            <p:nvPr/>
          </p:nvSpPr>
          <p:spPr bwMode="auto">
            <a:xfrm>
              <a:off x="2610310" y="1484784"/>
              <a:ext cx="1361784" cy="748416"/>
            </a:xfrm>
            <a:prstGeom prst="rect">
              <a:avLst/>
            </a:prstGeom>
            <a:grp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流程简述</a:t>
              </a:r>
              <a:endPar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5685661" y="1700808"/>
            <a:ext cx="3278827" cy="61555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1</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投管人提交服务申请，并上传相关电子附件材料。</a:t>
            </a:r>
            <a:endParaRPr lang="en-US" altLang="zh-CN" sz="1700" dirty="0" smtClean="0">
              <a:latin typeface="微软雅黑" panose="020B0503020204020204" pitchFamily="34" charset="-122"/>
              <a:ea typeface="微软雅黑" panose="020B0503020204020204" pitchFamily="34" charset="-122"/>
            </a:endParaRPr>
          </a:p>
        </p:txBody>
      </p:sp>
      <p:sp>
        <p:nvSpPr>
          <p:cNvPr id="41" name="矩形 40"/>
          <p:cNvSpPr/>
          <p:nvPr/>
        </p:nvSpPr>
        <p:spPr>
          <a:xfrm>
            <a:off x="5666591" y="2325947"/>
            <a:ext cx="3412878" cy="87716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2</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平台进行格式检查，通过检查的申请为有效申请，平台向销售机构发送。</a:t>
            </a:r>
            <a:endParaRPr lang="en-US" altLang="zh-CN" sz="1700" dirty="0" smtClean="0">
              <a:latin typeface="微软雅黑" panose="020B0503020204020204" pitchFamily="34" charset="-122"/>
              <a:ea typeface="微软雅黑" panose="020B0503020204020204" pitchFamily="34" charset="-122"/>
            </a:endParaRPr>
          </a:p>
        </p:txBody>
      </p:sp>
      <p:sp>
        <p:nvSpPr>
          <p:cNvPr id="42" name="矩形 41"/>
          <p:cNvSpPr/>
          <p:nvPr/>
        </p:nvSpPr>
        <p:spPr>
          <a:xfrm>
            <a:off x="5689450" y="3212976"/>
            <a:ext cx="3254951" cy="87716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3  </a:t>
            </a:r>
            <a:r>
              <a:rPr lang="zh-CN" altLang="en-US" sz="1700" dirty="0" smtClean="0">
                <a:latin typeface="微软雅黑" panose="020B0503020204020204" pitchFamily="34" charset="-122"/>
                <a:ea typeface="微软雅黑" panose="020B0503020204020204" pitchFamily="34" charset="-122"/>
              </a:rPr>
              <a:t>销售</a:t>
            </a:r>
            <a:r>
              <a:rPr lang="zh-CN" altLang="en-US" sz="1700" dirty="0">
                <a:latin typeface="微软雅黑" panose="020B0503020204020204" pitchFamily="34" charset="-122"/>
                <a:ea typeface="微软雅黑" panose="020B0503020204020204" pitchFamily="34" charset="-122"/>
              </a:rPr>
              <a:t>机构审查有效申请信息和附件材料，并向平台提交确认信息。</a:t>
            </a:r>
            <a:endParaRPr lang="en-US" altLang="zh-CN" sz="1700" dirty="0" smtClean="0">
              <a:latin typeface="微软雅黑" panose="020B0503020204020204" pitchFamily="34" charset="-122"/>
              <a:ea typeface="微软雅黑" panose="020B0503020204020204" pitchFamily="34" charset="-122"/>
            </a:endParaRPr>
          </a:p>
        </p:txBody>
      </p:sp>
      <p:sp>
        <p:nvSpPr>
          <p:cNvPr id="43" name="矩形 42"/>
          <p:cNvSpPr/>
          <p:nvPr/>
        </p:nvSpPr>
        <p:spPr>
          <a:xfrm>
            <a:off x="5693169" y="4136013"/>
            <a:ext cx="3271319" cy="113877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4</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平台收到销售机构的确认信息后，进行格式检查，通过检查的，向投管人和托管人发送通知。</a:t>
            </a:r>
            <a:endParaRPr lang="en-US" altLang="zh-CN" sz="1700" dirty="0" smtClean="0">
              <a:latin typeface="微软雅黑" panose="020B0503020204020204" pitchFamily="34" charset="-122"/>
              <a:ea typeface="微软雅黑" panose="020B0503020204020204" pitchFamily="34" charset="-122"/>
            </a:endParaRPr>
          </a:p>
        </p:txBody>
      </p:sp>
      <p:sp>
        <p:nvSpPr>
          <p:cNvPr id="45" name="矩形 44"/>
          <p:cNvSpPr/>
          <p:nvPr/>
        </p:nvSpPr>
        <p:spPr bwMode="auto">
          <a:xfrm flipH="1">
            <a:off x="-42126" y="1636660"/>
            <a:ext cx="437662" cy="3346690"/>
          </a:xfrm>
          <a:prstGeom prst="rect">
            <a:avLst/>
          </a:prstGeom>
          <a:solidFill>
            <a:srgbClr val="DAEDEF"/>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smtClean="0">
                <a:solidFill>
                  <a:srgbClr val="3C8C93"/>
                </a:solidFill>
                <a:latin typeface="微软雅黑" panose="020B0503020204020204" pitchFamily="34" charset="-122"/>
                <a:ea typeface="微软雅黑" panose="020B0503020204020204" pitchFamily="34" charset="-122"/>
              </a:rPr>
              <a:t>日间阶段</a:t>
            </a:r>
            <a:endPar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grpSp>
        <p:nvGrpSpPr>
          <p:cNvPr id="138" name="组合 137"/>
          <p:cNvGrpSpPr/>
          <p:nvPr/>
        </p:nvGrpSpPr>
        <p:grpSpPr>
          <a:xfrm>
            <a:off x="476774" y="1916832"/>
            <a:ext cx="5035325" cy="2905581"/>
            <a:chOff x="476774" y="1772816"/>
            <a:chExt cx="5035325" cy="2905581"/>
          </a:xfrm>
        </p:grpSpPr>
        <p:sp>
          <p:nvSpPr>
            <p:cNvPr id="18" name="矩形 17"/>
            <p:cNvSpPr/>
            <p:nvPr/>
          </p:nvSpPr>
          <p:spPr bwMode="auto">
            <a:xfrm>
              <a:off x="539552" y="1772816"/>
              <a:ext cx="909509" cy="460385"/>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申请</a:t>
              </a:r>
            </a:p>
          </p:txBody>
        </p:sp>
        <p:sp>
          <p:nvSpPr>
            <p:cNvPr id="19" name="矩形 18"/>
            <p:cNvSpPr/>
            <p:nvPr/>
          </p:nvSpPr>
          <p:spPr bwMode="auto">
            <a:xfrm>
              <a:off x="476774" y="4215397"/>
              <a:ext cx="909509" cy="370458"/>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通知</a:t>
              </a:r>
            </a:p>
          </p:txBody>
        </p:sp>
        <p:sp>
          <p:nvSpPr>
            <p:cNvPr id="25" name="矩形 24"/>
            <p:cNvSpPr/>
            <p:nvPr/>
          </p:nvSpPr>
          <p:spPr bwMode="auto">
            <a:xfrm>
              <a:off x="4438613" y="4215395"/>
              <a:ext cx="1073486" cy="370459"/>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a:solidFill>
                    <a:srgbClr val="CC6600"/>
                  </a:solidFill>
                  <a:latin typeface="微软雅黑" panose="020B0503020204020204" pitchFamily="34" charset="-122"/>
                  <a:ea typeface="微软雅黑" panose="020B0503020204020204" pitchFamily="34" charset="-122"/>
                </a:rPr>
                <a:t>通知</a:t>
              </a:r>
              <a:endPar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sp>
          <p:nvSpPr>
            <p:cNvPr id="69" name="矩形 68"/>
            <p:cNvSpPr/>
            <p:nvPr/>
          </p:nvSpPr>
          <p:spPr bwMode="auto">
            <a:xfrm>
              <a:off x="3257080" y="2647541"/>
              <a:ext cx="909509" cy="460385"/>
            </a:xfrm>
            <a:prstGeom prst="rect">
              <a:avLst/>
            </a:prstGeom>
            <a:solidFill>
              <a:schemeClr val="bg1"/>
            </a:solid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a:solidFill>
                    <a:srgbClr val="3C8C93"/>
                  </a:solidFill>
                  <a:latin typeface="微软雅黑" panose="020B0503020204020204" pitchFamily="34" charset="-122"/>
                  <a:ea typeface="微软雅黑" panose="020B0503020204020204" pitchFamily="34" charset="-122"/>
                </a:rPr>
                <a:t>确认</a:t>
              </a:r>
              <a:endParaRPr kumimoji="0" lang="zh-CN" altLang="en-US" sz="1700"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1567516" y="1800832"/>
              <a:ext cx="1525402" cy="1393413"/>
              <a:chOff x="1549821" y="2852937"/>
              <a:chExt cx="1525402" cy="1393413"/>
            </a:xfrm>
          </p:grpSpPr>
          <p:sp>
            <p:nvSpPr>
              <p:cNvPr id="108" name="矩形 107"/>
              <p:cNvSpPr/>
              <p:nvPr/>
            </p:nvSpPr>
            <p:spPr bwMode="auto">
              <a:xfrm>
                <a:off x="1549821" y="3000650"/>
                <a:ext cx="1525402" cy="1245700"/>
              </a:xfrm>
              <a:prstGeom prst="rect">
                <a:avLst/>
              </a:prstGeom>
              <a:solidFill>
                <a:srgbClr val="F0DEDE"/>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7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09" name="矩形 108"/>
              <p:cNvSpPr/>
              <p:nvPr/>
            </p:nvSpPr>
            <p:spPr bwMode="auto">
              <a:xfrm>
                <a:off x="1684987" y="2852937"/>
                <a:ext cx="1290459" cy="386198"/>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chemeClr val="bg1"/>
                    </a:solidFill>
                    <a:latin typeface="微软雅黑" panose="020B0503020204020204" pitchFamily="34" charset="-122"/>
                    <a:ea typeface="微软雅黑" panose="020B0503020204020204" pitchFamily="34" charset="-122"/>
                  </a:rPr>
                  <a:t>格式检查</a:t>
                </a:r>
                <a:endPar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110" name="矩形 109"/>
              <p:cNvSpPr/>
              <p:nvPr/>
            </p:nvSpPr>
            <p:spPr bwMode="auto">
              <a:xfrm>
                <a:off x="1691681" y="3335535"/>
                <a:ext cx="1283766" cy="364111"/>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00000"/>
                    </a:solidFill>
                    <a:latin typeface="微软雅黑" panose="020B0503020204020204" pitchFamily="34" charset="-122"/>
                    <a:ea typeface="微软雅黑" panose="020B0503020204020204" pitchFamily="34" charset="-122"/>
                  </a:rPr>
                  <a:t>未通过</a:t>
                </a:r>
                <a:endPar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sp>
            <p:nvSpPr>
              <p:cNvPr id="111" name="矩形 110"/>
              <p:cNvSpPr/>
              <p:nvPr/>
            </p:nvSpPr>
            <p:spPr bwMode="auto">
              <a:xfrm>
                <a:off x="1691681" y="3783349"/>
                <a:ext cx="1290459" cy="37045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通过</a:t>
                </a:r>
              </a:p>
            </p:txBody>
          </p:sp>
        </p:grpSp>
        <p:grpSp>
          <p:nvGrpSpPr>
            <p:cNvPr id="112" name="组合 111"/>
            <p:cNvGrpSpPr/>
            <p:nvPr/>
          </p:nvGrpSpPr>
          <p:grpSpPr>
            <a:xfrm>
              <a:off x="1547664" y="3284984"/>
              <a:ext cx="1525402" cy="1393413"/>
              <a:chOff x="1549821" y="2852937"/>
              <a:chExt cx="1525402" cy="1393413"/>
            </a:xfrm>
          </p:grpSpPr>
          <p:sp>
            <p:nvSpPr>
              <p:cNvPr id="113" name="矩形 112"/>
              <p:cNvSpPr/>
              <p:nvPr/>
            </p:nvSpPr>
            <p:spPr bwMode="auto">
              <a:xfrm>
                <a:off x="1549821" y="3000650"/>
                <a:ext cx="1525402" cy="1245700"/>
              </a:xfrm>
              <a:prstGeom prst="rect">
                <a:avLst/>
              </a:prstGeom>
              <a:solidFill>
                <a:srgbClr val="F0DEDE"/>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7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14" name="矩形 113"/>
              <p:cNvSpPr/>
              <p:nvPr/>
            </p:nvSpPr>
            <p:spPr bwMode="auto">
              <a:xfrm>
                <a:off x="1684987" y="2852937"/>
                <a:ext cx="1290459" cy="386198"/>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chemeClr val="bg1"/>
                    </a:solidFill>
                    <a:latin typeface="微软雅黑" panose="020B0503020204020204" pitchFamily="34" charset="-122"/>
                    <a:ea typeface="微软雅黑" panose="020B0503020204020204" pitchFamily="34" charset="-122"/>
                  </a:rPr>
                  <a:t>格式检查</a:t>
                </a:r>
                <a:endPar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115" name="矩形 114"/>
              <p:cNvSpPr/>
              <p:nvPr/>
            </p:nvSpPr>
            <p:spPr bwMode="auto">
              <a:xfrm>
                <a:off x="1691681" y="3335535"/>
                <a:ext cx="1283766" cy="364111"/>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00000"/>
                    </a:solidFill>
                    <a:latin typeface="微软雅黑" panose="020B0503020204020204" pitchFamily="34" charset="-122"/>
                    <a:ea typeface="微软雅黑" panose="020B0503020204020204" pitchFamily="34" charset="-122"/>
                  </a:rPr>
                  <a:t>未通过</a:t>
                </a:r>
                <a:endPar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sp>
            <p:nvSpPr>
              <p:cNvPr id="116" name="矩形 115"/>
              <p:cNvSpPr/>
              <p:nvPr/>
            </p:nvSpPr>
            <p:spPr bwMode="auto">
              <a:xfrm>
                <a:off x="1691681" y="3783349"/>
                <a:ext cx="1290459" cy="37045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通过</a:t>
                </a:r>
              </a:p>
            </p:txBody>
          </p:sp>
        </p:grpSp>
        <p:cxnSp>
          <p:nvCxnSpPr>
            <p:cNvPr id="21" name="直接箭头连接符 20"/>
            <p:cNvCxnSpPr/>
            <p:nvPr/>
          </p:nvCxnSpPr>
          <p:spPr bwMode="auto">
            <a:xfrm>
              <a:off x="1471505" y="2020486"/>
              <a:ext cx="220175" cy="0"/>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cxnSp>
          <p:nvCxnSpPr>
            <p:cNvPr id="118" name="肘形连接符 117"/>
            <p:cNvCxnSpPr>
              <a:stCxn id="110" idx="1"/>
              <a:endCxn id="18" idx="2"/>
            </p:cNvCxnSpPr>
            <p:nvPr/>
          </p:nvCxnSpPr>
          <p:spPr bwMode="auto">
            <a:xfrm rot="10800000">
              <a:off x="994308" y="2233202"/>
              <a:ext cx="715069" cy="232285"/>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27" name="直接箭头连接符 26"/>
            <p:cNvCxnSpPr/>
            <p:nvPr/>
          </p:nvCxnSpPr>
          <p:spPr bwMode="auto">
            <a:xfrm>
              <a:off x="3007881" y="2937367"/>
              <a:ext cx="267975" cy="0"/>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cxnSp>
          <p:nvCxnSpPr>
            <p:cNvPr id="73" name="肘形连接符 72"/>
            <p:cNvCxnSpPr>
              <a:stCxn id="69" idx="2"/>
            </p:cNvCxnSpPr>
            <p:nvPr/>
          </p:nvCxnSpPr>
          <p:spPr bwMode="auto">
            <a:xfrm rot="5400000">
              <a:off x="3167762" y="2939999"/>
              <a:ext cx="376147" cy="712000"/>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80" name="肘形连接符 79"/>
            <p:cNvCxnSpPr>
              <a:stCxn id="115" idx="3"/>
            </p:cNvCxnSpPr>
            <p:nvPr/>
          </p:nvCxnSpPr>
          <p:spPr bwMode="auto">
            <a:xfrm flipV="1">
              <a:off x="2973290" y="3114149"/>
              <a:ext cx="950638" cy="835489"/>
            </a:xfrm>
            <a:prstGeom prst="bentConnector3">
              <a:avLst>
                <a:gd name="adj1" fmla="val 98834"/>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26" name="直接箭头连接符 25"/>
            <p:cNvCxnSpPr>
              <a:stCxn id="116" idx="1"/>
              <a:endCxn id="19" idx="3"/>
            </p:cNvCxnSpPr>
            <p:nvPr/>
          </p:nvCxnSpPr>
          <p:spPr bwMode="auto">
            <a:xfrm flipH="1">
              <a:off x="1386283" y="4400625"/>
              <a:ext cx="303241" cy="1"/>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cxnSp>
          <p:nvCxnSpPr>
            <p:cNvPr id="137" name="直接箭头连接符 136"/>
            <p:cNvCxnSpPr>
              <a:stCxn id="116" idx="3"/>
              <a:endCxn id="25" idx="1"/>
            </p:cNvCxnSpPr>
            <p:nvPr/>
          </p:nvCxnSpPr>
          <p:spPr bwMode="auto">
            <a:xfrm>
              <a:off x="2979983" y="4400625"/>
              <a:ext cx="1458630" cy="0"/>
            </a:xfrm>
            <a:prstGeom prst="straightConnector1">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grpSp>
        <p:nvGrpSpPr>
          <p:cNvPr id="152" name="组合 151"/>
          <p:cNvGrpSpPr/>
          <p:nvPr/>
        </p:nvGrpSpPr>
        <p:grpSpPr>
          <a:xfrm>
            <a:off x="425021" y="5157192"/>
            <a:ext cx="5083083" cy="1336382"/>
            <a:chOff x="476773" y="5229200"/>
            <a:chExt cx="5083083" cy="1336382"/>
          </a:xfrm>
        </p:grpSpPr>
        <p:sp>
          <p:nvSpPr>
            <p:cNvPr id="139" name="矩形 138"/>
            <p:cNvSpPr/>
            <p:nvPr/>
          </p:nvSpPr>
          <p:spPr bwMode="auto">
            <a:xfrm>
              <a:off x="3197595" y="5229200"/>
              <a:ext cx="1158381" cy="548167"/>
            </a:xfrm>
            <a:prstGeom prst="rect">
              <a:avLst/>
            </a:prstGeom>
            <a:solidFill>
              <a:schemeClr val="bg1"/>
            </a:solid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3C8C93"/>
                  </a:solidFill>
                  <a:latin typeface="微软雅黑" panose="020B0503020204020204" pitchFamily="34" charset="-122"/>
                  <a:ea typeface="微软雅黑" panose="020B0503020204020204" pitchFamily="34" charset="-122"/>
                </a:rPr>
                <a:t>发送账户</a:t>
              </a:r>
              <a:endParaRPr lang="en-US" altLang="zh-CN" sz="1700" b="1" dirty="0" smtClean="0">
                <a:solidFill>
                  <a:srgbClr val="3C8C93"/>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3C8C93"/>
                  </a:solidFill>
                  <a:latin typeface="微软雅黑" panose="020B0503020204020204" pitchFamily="34" charset="-122"/>
                  <a:ea typeface="微软雅黑" panose="020B0503020204020204" pitchFamily="34" charset="-122"/>
                </a:rPr>
                <a:t>确认文件</a:t>
              </a:r>
              <a:endParaRPr kumimoji="0" lang="zh-CN" altLang="en-US" sz="1700"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sp>
          <p:nvSpPr>
            <p:cNvPr id="140" name="矩形 139"/>
            <p:cNvSpPr/>
            <p:nvPr/>
          </p:nvSpPr>
          <p:spPr bwMode="auto">
            <a:xfrm>
              <a:off x="1691680" y="5229201"/>
              <a:ext cx="1224136" cy="548166"/>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文件分发</a:t>
              </a:r>
            </a:p>
          </p:txBody>
        </p:sp>
        <p:sp>
          <p:nvSpPr>
            <p:cNvPr id="141" name="矩形 140"/>
            <p:cNvSpPr/>
            <p:nvPr/>
          </p:nvSpPr>
          <p:spPr bwMode="auto">
            <a:xfrm>
              <a:off x="476773" y="6195123"/>
              <a:ext cx="1195837" cy="370458"/>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接收文件</a:t>
              </a:r>
            </a:p>
          </p:txBody>
        </p:sp>
        <p:sp>
          <p:nvSpPr>
            <p:cNvPr id="142" name="矩形 141"/>
            <p:cNvSpPr/>
            <p:nvPr/>
          </p:nvSpPr>
          <p:spPr bwMode="auto">
            <a:xfrm>
              <a:off x="4438613" y="6195123"/>
              <a:ext cx="1121243" cy="370459"/>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C6600"/>
                  </a:solidFill>
                  <a:latin typeface="微软雅黑" panose="020B0503020204020204" pitchFamily="34" charset="-122"/>
                  <a:ea typeface="微软雅黑" panose="020B0503020204020204" pitchFamily="34" charset="-122"/>
                </a:rPr>
                <a:t>接收文件</a:t>
              </a:r>
              <a:endPar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cxnSp>
          <p:nvCxnSpPr>
            <p:cNvPr id="144" name="直接箭头连接符 143"/>
            <p:cNvCxnSpPr>
              <a:stCxn id="139" idx="1"/>
              <a:endCxn id="140" idx="3"/>
            </p:cNvCxnSpPr>
            <p:nvPr/>
          </p:nvCxnSpPr>
          <p:spPr bwMode="auto">
            <a:xfrm flipH="1">
              <a:off x="2915816" y="5503284"/>
              <a:ext cx="281779" cy="0"/>
            </a:xfrm>
            <a:prstGeom prst="straightConnector1">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146" name="肘形连接符 145"/>
            <p:cNvCxnSpPr>
              <a:stCxn id="140" idx="2"/>
              <a:endCxn id="141" idx="3"/>
            </p:cNvCxnSpPr>
            <p:nvPr/>
          </p:nvCxnSpPr>
          <p:spPr bwMode="auto">
            <a:xfrm rot="5400000">
              <a:off x="1686687" y="5763290"/>
              <a:ext cx="602985" cy="631138"/>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151" name="肘形连接符 150"/>
            <p:cNvCxnSpPr>
              <a:stCxn id="140" idx="2"/>
              <a:endCxn id="142" idx="1"/>
            </p:cNvCxnSpPr>
            <p:nvPr/>
          </p:nvCxnSpPr>
          <p:spPr bwMode="auto">
            <a:xfrm rot="16200000" flipH="1">
              <a:off x="3069687" y="5011427"/>
              <a:ext cx="602986" cy="2134865"/>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sp>
        <p:nvSpPr>
          <p:cNvPr id="153" name="矩形 152"/>
          <p:cNvSpPr/>
          <p:nvPr/>
        </p:nvSpPr>
        <p:spPr>
          <a:xfrm>
            <a:off x="5724128" y="5288141"/>
            <a:ext cx="3134811" cy="87716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5</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销售</a:t>
            </a:r>
            <a:r>
              <a:rPr lang="zh-CN" altLang="en-US" sz="1700" dirty="0">
                <a:latin typeface="微软雅黑" panose="020B0503020204020204" pitchFamily="34" charset="-122"/>
                <a:ea typeface="微软雅黑" panose="020B0503020204020204" pitchFamily="34" charset="-122"/>
              </a:rPr>
              <a:t>机构</a:t>
            </a:r>
            <a:r>
              <a:rPr lang="zh-CN" altLang="en-US" sz="1700" dirty="0" smtClean="0">
                <a:latin typeface="微软雅黑" panose="020B0503020204020204" pitchFamily="34" charset="-122"/>
                <a:ea typeface="微软雅黑" panose="020B0503020204020204" pitchFamily="34" charset="-122"/>
              </a:rPr>
              <a:t>收到账户</a:t>
            </a:r>
            <a:r>
              <a:rPr lang="zh-CN" altLang="en-US" sz="1700" dirty="0">
                <a:latin typeface="微软雅黑" panose="020B0503020204020204" pitchFamily="34" charset="-122"/>
                <a:ea typeface="微软雅黑" panose="020B0503020204020204" pitchFamily="34" charset="-122"/>
              </a:rPr>
              <a:t>确认文件应及时</a:t>
            </a:r>
            <a:r>
              <a:rPr lang="zh-CN" altLang="en-US" sz="1700" dirty="0" smtClean="0">
                <a:latin typeface="微软雅黑" panose="020B0503020204020204" pitchFamily="34" charset="-122"/>
                <a:ea typeface="微软雅黑" panose="020B0503020204020204" pitchFamily="34" charset="-122"/>
              </a:rPr>
              <a:t>向平台发送，平台分发给投管人和托管人。</a:t>
            </a:r>
            <a:endParaRPr lang="en-US" altLang="zh-CN" sz="1700" dirty="0" smtClean="0">
              <a:latin typeface="微软雅黑" panose="020B0503020204020204" pitchFamily="34" charset="-122"/>
              <a:ea typeface="微软雅黑" panose="020B0503020204020204" pitchFamily="34" charset="-122"/>
            </a:endParaRPr>
          </a:p>
        </p:txBody>
      </p:sp>
      <p:sp>
        <p:nvSpPr>
          <p:cNvPr id="57" name="矩形 56"/>
          <p:cNvSpPr/>
          <p:nvPr/>
        </p:nvSpPr>
        <p:spPr bwMode="auto">
          <a:xfrm>
            <a:off x="-36512" y="5040561"/>
            <a:ext cx="424119" cy="1556791"/>
          </a:xfrm>
          <a:prstGeom prst="rect">
            <a:avLst/>
          </a:prstGeom>
          <a:solidFill>
            <a:srgbClr val="FAF1E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a:solidFill>
                  <a:srgbClr val="CC6600"/>
                </a:solidFill>
                <a:latin typeface="微软雅黑" panose="020B0503020204020204" pitchFamily="34" charset="-122"/>
                <a:ea typeface="微软雅黑" panose="020B0503020204020204" pitchFamily="34" charset="-122"/>
              </a:rPr>
              <a:t>日</a:t>
            </a:r>
            <a:r>
              <a:rPr lang="zh-CN" altLang="en-US" b="1" dirty="0" smtClean="0">
                <a:solidFill>
                  <a:srgbClr val="CC6600"/>
                </a:solidFill>
                <a:latin typeface="微软雅黑" panose="020B0503020204020204" pitchFamily="34" charset="-122"/>
                <a:ea typeface="微软雅黑" panose="020B0503020204020204" pitchFamily="34" charset="-122"/>
              </a:rPr>
              <a:t>终阶段</a:t>
            </a:r>
            <a:endParaRPr kumimoji="0" lang="zh-CN" altLang="en-US"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sp>
        <p:nvSpPr>
          <p:cNvPr id="56"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业务流程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账户类</a:t>
            </a:r>
            <a:r>
              <a:rPr lang="zh-CN" altLang="en-US" sz="2800" b="1" kern="0" dirty="0">
                <a:solidFill>
                  <a:schemeClr val="bg1"/>
                </a:solidFill>
                <a:latin typeface="黑体" panose="02010609060101010101" pitchFamily="49" charset="-122"/>
                <a:ea typeface="黑体" panose="02010609060101010101" pitchFamily="49" charset="-122"/>
              </a:rPr>
              <a:t>业务信息流转流程</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121317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1680" y="1059593"/>
            <a:ext cx="1277075" cy="577068"/>
            <a:chOff x="6804248" y="1412776"/>
            <a:chExt cx="1800200" cy="871956"/>
          </a:xfrm>
        </p:grpSpPr>
        <p:sp>
          <p:nvSpPr>
            <p:cNvPr id="3" name="六边形 2"/>
            <p:cNvSpPr/>
            <p:nvPr/>
          </p:nvSpPr>
          <p:spPr bwMode="auto">
            <a:xfrm>
              <a:off x="6804248" y="1412776"/>
              <a:ext cx="1800200" cy="871956"/>
            </a:xfrm>
            <a:prstGeom prst="hexagon">
              <a:avLst/>
            </a:prstGeom>
            <a:solidFill>
              <a:srgbClr val="C00000"/>
            </a:solid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4" name="矩形 3"/>
            <p:cNvSpPr/>
            <p:nvPr/>
          </p:nvSpPr>
          <p:spPr bwMode="auto">
            <a:xfrm>
              <a:off x="7118874" y="1484784"/>
              <a:ext cx="1197541" cy="748417"/>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grpSp>
        <p:nvGrpSpPr>
          <p:cNvPr id="5" name="组合 4"/>
          <p:cNvGrpSpPr/>
          <p:nvPr/>
        </p:nvGrpSpPr>
        <p:grpSpPr>
          <a:xfrm>
            <a:off x="395535" y="1052737"/>
            <a:ext cx="1277075" cy="583924"/>
            <a:chOff x="2339752" y="1412776"/>
            <a:chExt cx="1800200" cy="871956"/>
          </a:xfrm>
          <a:solidFill>
            <a:srgbClr val="2E6195"/>
          </a:solidFill>
        </p:grpSpPr>
        <p:sp>
          <p:nvSpPr>
            <p:cNvPr id="6" name="六边形 5"/>
            <p:cNvSpPr/>
            <p:nvPr/>
          </p:nvSpPr>
          <p:spPr bwMode="auto">
            <a:xfrm>
              <a:off x="2339752" y="1412776"/>
              <a:ext cx="1800200" cy="871956"/>
            </a:xfrm>
            <a:prstGeom prst="hexagon">
              <a:avLst/>
            </a:prstGeom>
            <a:grp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7" name="矩形 6"/>
            <p:cNvSpPr/>
            <p:nvPr/>
          </p:nvSpPr>
          <p:spPr bwMode="auto">
            <a:xfrm>
              <a:off x="2646797" y="1484784"/>
              <a:ext cx="1237399" cy="748416"/>
            </a:xfrm>
            <a:prstGeom prst="rect">
              <a:avLst/>
            </a:prstGeom>
            <a:grp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投管人</a:t>
              </a:r>
            </a:p>
          </p:txBody>
        </p:sp>
      </p:grpSp>
      <p:grpSp>
        <p:nvGrpSpPr>
          <p:cNvPr id="8" name="组合 7"/>
          <p:cNvGrpSpPr/>
          <p:nvPr/>
        </p:nvGrpSpPr>
        <p:grpSpPr>
          <a:xfrm>
            <a:off x="4283968" y="1052737"/>
            <a:ext cx="1277075" cy="583924"/>
            <a:chOff x="2339752" y="1412776"/>
            <a:chExt cx="1800200" cy="871956"/>
          </a:xfrm>
          <a:solidFill>
            <a:srgbClr val="CC6600"/>
          </a:solidFill>
        </p:grpSpPr>
        <p:sp>
          <p:nvSpPr>
            <p:cNvPr id="9" name="六边形 8"/>
            <p:cNvSpPr/>
            <p:nvPr/>
          </p:nvSpPr>
          <p:spPr bwMode="auto">
            <a:xfrm>
              <a:off x="2339752" y="1412776"/>
              <a:ext cx="1800200" cy="871956"/>
            </a:xfrm>
            <a:prstGeom prst="hexagon">
              <a:avLst/>
            </a:prstGeom>
            <a:grp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10" name="矩形 9"/>
            <p:cNvSpPr/>
            <p:nvPr/>
          </p:nvSpPr>
          <p:spPr bwMode="auto">
            <a:xfrm>
              <a:off x="2641081" y="1474545"/>
              <a:ext cx="1296532" cy="748416"/>
            </a:xfrm>
            <a:prstGeom prst="rect">
              <a:avLst/>
            </a:prstGeom>
            <a:grp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托管人</a:t>
              </a:r>
            </a:p>
          </p:txBody>
        </p:sp>
      </p:grpSp>
      <p:grpSp>
        <p:nvGrpSpPr>
          <p:cNvPr id="33" name="组合 32"/>
          <p:cNvGrpSpPr/>
          <p:nvPr/>
        </p:nvGrpSpPr>
        <p:grpSpPr>
          <a:xfrm>
            <a:off x="2987824" y="1052736"/>
            <a:ext cx="1277075" cy="583924"/>
            <a:chOff x="2339752" y="1412776"/>
            <a:chExt cx="1800200" cy="871956"/>
          </a:xfrm>
          <a:solidFill>
            <a:srgbClr val="3C8C93"/>
          </a:solidFill>
        </p:grpSpPr>
        <p:sp>
          <p:nvSpPr>
            <p:cNvPr id="34" name="六边形 33"/>
            <p:cNvSpPr/>
            <p:nvPr/>
          </p:nvSpPr>
          <p:spPr bwMode="auto">
            <a:xfrm>
              <a:off x="2339752" y="1412776"/>
              <a:ext cx="1800200" cy="871956"/>
            </a:xfrm>
            <a:prstGeom prst="hexagon">
              <a:avLst/>
            </a:prstGeom>
            <a:grp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35" name="矩形 34"/>
            <p:cNvSpPr/>
            <p:nvPr/>
          </p:nvSpPr>
          <p:spPr bwMode="auto">
            <a:xfrm>
              <a:off x="2542762" y="1474545"/>
              <a:ext cx="1325925" cy="748416"/>
            </a:xfrm>
            <a:prstGeom prst="rect">
              <a:avLst/>
            </a:prstGeom>
            <a:grp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销售</a:t>
              </a:r>
              <a:endPar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机构</a:t>
              </a:r>
            </a:p>
          </p:txBody>
        </p:sp>
      </p:grpSp>
      <p:sp>
        <p:nvSpPr>
          <p:cNvPr id="36" name="矩形 35"/>
          <p:cNvSpPr/>
          <p:nvPr/>
        </p:nvSpPr>
        <p:spPr bwMode="auto">
          <a:xfrm>
            <a:off x="5666591" y="1340768"/>
            <a:ext cx="3412878" cy="4824536"/>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CN" b="1" dirty="0" smtClean="0">
              <a:solidFill>
                <a:srgbClr val="3C8C93"/>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6588224" y="1044876"/>
            <a:ext cx="1525402" cy="583924"/>
            <a:chOff x="2339752" y="1412776"/>
            <a:chExt cx="1800200" cy="871956"/>
          </a:xfrm>
          <a:solidFill>
            <a:srgbClr val="000080"/>
          </a:solidFill>
        </p:grpSpPr>
        <p:sp>
          <p:nvSpPr>
            <p:cNvPr id="38" name="六边形 37"/>
            <p:cNvSpPr/>
            <p:nvPr/>
          </p:nvSpPr>
          <p:spPr bwMode="auto">
            <a:xfrm>
              <a:off x="2339752" y="1412776"/>
              <a:ext cx="1800200" cy="871956"/>
            </a:xfrm>
            <a:prstGeom prst="hexagon">
              <a:avLst/>
            </a:prstGeom>
            <a:grp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39" name="矩形 38"/>
            <p:cNvSpPr/>
            <p:nvPr/>
          </p:nvSpPr>
          <p:spPr bwMode="auto">
            <a:xfrm>
              <a:off x="2610310" y="1484784"/>
              <a:ext cx="1361784" cy="748416"/>
            </a:xfrm>
            <a:prstGeom prst="rect">
              <a:avLst/>
            </a:prstGeom>
            <a:grp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流程简述</a:t>
              </a:r>
              <a:endPar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5685661" y="1700808"/>
            <a:ext cx="3278827" cy="61555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1</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投管人提交服务申请，并上传相关电子附件材料。</a:t>
            </a:r>
            <a:endParaRPr lang="en-US" altLang="zh-CN" sz="1700" dirty="0" smtClean="0">
              <a:latin typeface="微软雅黑" panose="020B0503020204020204" pitchFamily="34" charset="-122"/>
              <a:ea typeface="微软雅黑" panose="020B0503020204020204" pitchFamily="34" charset="-122"/>
            </a:endParaRPr>
          </a:p>
        </p:txBody>
      </p:sp>
      <p:sp>
        <p:nvSpPr>
          <p:cNvPr id="41" name="矩形 40"/>
          <p:cNvSpPr/>
          <p:nvPr/>
        </p:nvSpPr>
        <p:spPr>
          <a:xfrm>
            <a:off x="5666591" y="2325947"/>
            <a:ext cx="3412878" cy="87716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2</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平台进行格式检查，通过检查的申请为有效申请，平台向销售机构和托管人发送。</a:t>
            </a:r>
            <a:endParaRPr lang="en-US" altLang="zh-CN" sz="1700" dirty="0" smtClean="0">
              <a:latin typeface="微软雅黑" panose="020B0503020204020204" pitchFamily="34" charset="-122"/>
              <a:ea typeface="微软雅黑" panose="020B0503020204020204" pitchFamily="34" charset="-122"/>
            </a:endParaRPr>
          </a:p>
        </p:txBody>
      </p:sp>
      <p:sp>
        <p:nvSpPr>
          <p:cNvPr id="42" name="矩形 41"/>
          <p:cNvSpPr/>
          <p:nvPr/>
        </p:nvSpPr>
        <p:spPr>
          <a:xfrm>
            <a:off x="5689450" y="3271917"/>
            <a:ext cx="3254951" cy="87716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3</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销售</a:t>
            </a:r>
            <a:r>
              <a:rPr lang="zh-CN" altLang="en-US" sz="1700" dirty="0">
                <a:latin typeface="微软雅黑" panose="020B0503020204020204" pitchFamily="34" charset="-122"/>
                <a:ea typeface="微软雅黑" panose="020B0503020204020204" pitchFamily="34" charset="-122"/>
              </a:rPr>
              <a:t>机构审查有效申请信息和附件</a:t>
            </a:r>
            <a:r>
              <a:rPr lang="zh-CN" altLang="en-US" sz="1700" dirty="0" smtClean="0">
                <a:latin typeface="微软雅黑" panose="020B0503020204020204" pitchFamily="34" charset="-122"/>
                <a:ea typeface="微软雅黑" panose="020B0503020204020204" pitchFamily="34" charset="-122"/>
              </a:rPr>
              <a:t>材料，根据线下付款情况向</a:t>
            </a:r>
            <a:r>
              <a:rPr lang="zh-CN" altLang="en-US" sz="1700" dirty="0">
                <a:latin typeface="微软雅黑" panose="020B0503020204020204" pitchFamily="34" charset="-122"/>
                <a:ea typeface="微软雅黑" panose="020B0503020204020204" pitchFamily="34" charset="-122"/>
              </a:rPr>
              <a:t>平台提交确认信息。</a:t>
            </a:r>
            <a:endParaRPr lang="en-US" altLang="zh-CN" sz="1700" dirty="0" smtClean="0">
              <a:latin typeface="微软雅黑" panose="020B0503020204020204" pitchFamily="34" charset="-122"/>
              <a:ea typeface="微软雅黑" panose="020B0503020204020204" pitchFamily="34" charset="-122"/>
            </a:endParaRPr>
          </a:p>
        </p:txBody>
      </p:sp>
      <p:sp>
        <p:nvSpPr>
          <p:cNvPr id="43" name="矩形 42"/>
          <p:cNvSpPr/>
          <p:nvPr/>
        </p:nvSpPr>
        <p:spPr>
          <a:xfrm>
            <a:off x="5693169" y="4162435"/>
            <a:ext cx="3271319" cy="113877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4</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平台收到销售机构的确认信息后，进行格式检查，通过检查的，向投管人和托管人发送通知。</a:t>
            </a:r>
            <a:endParaRPr lang="en-US" altLang="zh-CN" sz="1700" dirty="0" smtClean="0">
              <a:latin typeface="微软雅黑" panose="020B0503020204020204" pitchFamily="34" charset="-122"/>
              <a:ea typeface="微软雅黑" panose="020B0503020204020204" pitchFamily="34" charset="-122"/>
            </a:endParaRPr>
          </a:p>
        </p:txBody>
      </p:sp>
      <p:sp>
        <p:nvSpPr>
          <p:cNvPr id="45" name="矩形 44"/>
          <p:cNvSpPr/>
          <p:nvPr/>
        </p:nvSpPr>
        <p:spPr bwMode="auto">
          <a:xfrm flipH="1">
            <a:off x="-42126" y="1636660"/>
            <a:ext cx="437662" cy="3346690"/>
          </a:xfrm>
          <a:prstGeom prst="rect">
            <a:avLst/>
          </a:prstGeom>
          <a:solidFill>
            <a:srgbClr val="DAEDEF"/>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smtClean="0">
                <a:solidFill>
                  <a:srgbClr val="3C8C93"/>
                </a:solidFill>
                <a:latin typeface="微软雅黑" panose="020B0503020204020204" pitchFamily="34" charset="-122"/>
                <a:ea typeface="微软雅黑" panose="020B0503020204020204" pitchFamily="34" charset="-122"/>
              </a:rPr>
              <a:t>日间阶段</a:t>
            </a:r>
            <a:endPar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sp>
        <p:nvSpPr>
          <p:cNvPr id="46" name="矩形 45"/>
          <p:cNvSpPr/>
          <p:nvPr/>
        </p:nvSpPr>
        <p:spPr bwMode="auto">
          <a:xfrm>
            <a:off x="-36512" y="5040561"/>
            <a:ext cx="424119" cy="1556791"/>
          </a:xfrm>
          <a:prstGeom prst="rect">
            <a:avLst/>
          </a:prstGeom>
          <a:solidFill>
            <a:srgbClr val="FAF1E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a:solidFill>
                  <a:srgbClr val="CC6600"/>
                </a:solidFill>
                <a:latin typeface="微软雅黑" panose="020B0503020204020204" pitchFamily="34" charset="-122"/>
                <a:ea typeface="微软雅黑" panose="020B0503020204020204" pitchFamily="34" charset="-122"/>
              </a:rPr>
              <a:t>日</a:t>
            </a:r>
            <a:r>
              <a:rPr lang="zh-CN" altLang="en-US" b="1" dirty="0" smtClean="0">
                <a:solidFill>
                  <a:srgbClr val="CC6600"/>
                </a:solidFill>
                <a:latin typeface="微软雅黑" panose="020B0503020204020204" pitchFamily="34" charset="-122"/>
                <a:ea typeface="微软雅黑" panose="020B0503020204020204" pitchFamily="34" charset="-122"/>
              </a:rPr>
              <a:t>终阶段</a:t>
            </a:r>
            <a:endParaRPr kumimoji="0" lang="zh-CN" altLang="en-US"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sp>
        <p:nvSpPr>
          <p:cNvPr id="18" name="矩形 17"/>
          <p:cNvSpPr/>
          <p:nvPr/>
        </p:nvSpPr>
        <p:spPr bwMode="auto">
          <a:xfrm>
            <a:off x="539552" y="1916832"/>
            <a:ext cx="909509" cy="460385"/>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申请</a:t>
            </a:r>
          </a:p>
        </p:txBody>
      </p:sp>
      <p:sp>
        <p:nvSpPr>
          <p:cNvPr id="19" name="矩形 18"/>
          <p:cNvSpPr/>
          <p:nvPr/>
        </p:nvSpPr>
        <p:spPr bwMode="auto">
          <a:xfrm>
            <a:off x="476774" y="4359413"/>
            <a:ext cx="909509" cy="370458"/>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通知</a:t>
            </a:r>
          </a:p>
        </p:txBody>
      </p:sp>
      <p:sp>
        <p:nvSpPr>
          <p:cNvPr id="25" name="矩形 24"/>
          <p:cNvSpPr/>
          <p:nvPr/>
        </p:nvSpPr>
        <p:spPr bwMode="auto">
          <a:xfrm>
            <a:off x="4438613" y="4359411"/>
            <a:ext cx="1073486" cy="370459"/>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a:solidFill>
                  <a:srgbClr val="CC6600"/>
                </a:solidFill>
                <a:latin typeface="微软雅黑" panose="020B0503020204020204" pitchFamily="34" charset="-122"/>
                <a:ea typeface="微软雅黑" panose="020B0503020204020204" pitchFamily="34" charset="-122"/>
              </a:rPr>
              <a:t>通知</a:t>
            </a:r>
            <a:endPar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sp>
        <p:nvSpPr>
          <p:cNvPr id="69" name="矩形 68"/>
          <p:cNvSpPr/>
          <p:nvPr/>
        </p:nvSpPr>
        <p:spPr bwMode="auto">
          <a:xfrm>
            <a:off x="3257080" y="2791557"/>
            <a:ext cx="909509" cy="460385"/>
          </a:xfrm>
          <a:prstGeom prst="rect">
            <a:avLst/>
          </a:prstGeom>
          <a:solidFill>
            <a:schemeClr val="bg1"/>
          </a:solid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a:solidFill>
                  <a:srgbClr val="3C8C93"/>
                </a:solidFill>
                <a:latin typeface="微软雅黑" panose="020B0503020204020204" pitchFamily="34" charset="-122"/>
                <a:ea typeface="微软雅黑" panose="020B0503020204020204" pitchFamily="34" charset="-122"/>
              </a:rPr>
              <a:t>确认</a:t>
            </a:r>
            <a:endParaRPr kumimoji="0" lang="zh-CN" altLang="en-US" sz="1700"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grpSp>
        <p:nvGrpSpPr>
          <p:cNvPr id="107" name="组合 106"/>
          <p:cNvGrpSpPr/>
          <p:nvPr/>
        </p:nvGrpSpPr>
        <p:grpSpPr>
          <a:xfrm>
            <a:off x="1567516" y="1944848"/>
            <a:ext cx="1525402" cy="1393413"/>
            <a:chOff x="1549821" y="2852937"/>
            <a:chExt cx="1525402" cy="1393413"/>
          </a:xfrm>
        </p:grpSpPr>
        <p:sp>
          <p:nvSpPr>
            <p:cNvPr id="108" name="矩形 107"/>
            <p:cNvSpPr/>
            <p:nvPr/>
          </p:nvSpPr>
          <p:spPr bwMode="auto">
            <a:xfrm>
              <a:off x="1549821" y="3000650"/>
              <a:ext cx="1525402" cy="1245700"/>
            </a:xfrm>
            <a:prstGeom prst="rect">
              <a:avLst/>
            </a:prstGeom>
            <a:solidFill>
              <a:srgbClr val="F0DEDE"/>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7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09" name="矩形 108"/>
            <p:cNvSpPr/>
            <p:nvPr/>
          </p:nvSpPr>
          <p:spPr bwMode="auto">
            <a:xfrm>
              <a:off x="1684987" y="2852937"/>
              <a:ext cx="1290459" cy="386198"/>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chemeClr val="bg1"/>
                  </a:solidFill>
                  <a:latin typeface="微软雅黑" panose="020B0503020204020204" pitchFamily="34" charset="-122"/>
                  <a:ea typeface="微软雅黑" panose="020B0503020204020204" pitchFamily="34" charset="-122"/>
                </a:rPr>
                <a:t>格式检查</a:t>
              </a:r>
              <a:endPar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110" name="矩形 109"/>
            <p:cNvSpPr/>
            <p:nvPr/>
          </p:nvSpPr>
          <p:spPr bwMode="auto">
            <a:xfrm>
              <a:off x="1691681" y="3335535"/>
              <a:ext cx="1283766" cy="364111"/>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00000"/>
                  </a:solidFill>
                  <a:latin typeface="微软雅黑" panose="020B0503020204020204" pitchFamily="34" charset="-122"/>
                  <a:ea typeface="微软雅黑" panose="020B0503020204020204" pitchFamily="34" charset="-122"/>
                </a:rPr>
                <a:t>未通过</a:t>
              </a:r>
              <a:endPar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sp>
          <p:nvSpPr>
            <p:cNvPr id="111" name="矩形 110"/>
            <p:cNvSpPr/>
            <p:nvPr/>
          </p:nvSpPr>
          <p:spPr bwMode="auto">
            <a:xfrm>
              <a:off x="1691681" y="3783349"/>
              <a:ext cx="1290459" cy="37045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通过</a:t>
              </a:r>
            </a:p>
          </p:txBody>
        </p:sp>
      </p:grpSp>
      <p:grpSp>
        <p:nvGrpSpPr>
          <p:cNvPr id="112" name="组合 111"/>
          <p:cNvGrpSpPr/>
          <p:nvPr/>
        </p:nvGrpSpPr>
        <p:grpSpPr>
          <a:xfrm>
            <a:off x="1547664" y="3429000"/>
            <a:ext cx="1525402" cy="1393413"/>
            <a:chOff x="1549821" y="2852937"/>
            <a:chExt cx="1525402" cy="1393413"/>
          </a:xfrm>
        </p:grpSpPr>
        <p:sp>
          <p:nvSpPr>
            <p:cNvPr id="113" name="矩形 112"/>
            <p:cNvSpPr/>
            <p:nvPr/>
          </p:nvSpPr>
          <p:spPr bwMode="auto">
            <a:xfrm>
              <a:off x="1549821" y="3000650"/>
              <a:ext cx="1525402" cy="1245700"/>
            </a:xfrm>
            <a:prstGeom prst="rect">
              <a:avLst/>
            </a:prstGeom>
            <a:solidFill>
              <a:srgbClr val="F0DEDE"/>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7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14" name="矩形 113"/>
            <p:cNvSpPr/>
            <p:nvPr/>
          </p:nvSpPr>
          <p:spPr bwMode="auto">
            <a:xfrm>
              <a:off x="1684987" y="2852937"/>
              <a:ext cx="1290459" cy="386198"/>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chemeClr val="bg1"/>
                  </a:solidFill>
                  <a:latin typeface="微软雅黑" panose="020B0503020204020204" pitchFamily="34" charset="-122"/>
                  <a:ea typeface="微软雅黑" panose="020B0503020204020204" pitchFamily="34" charset="-122"/>
                </a:rPr>
                <a:t>格式检查</a:t>
              </a:r>
              <a:endPar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115" name="矩形 114"/>
            <p:cNvSpPr/>
            <p:nvPr/>
          </p:nvSpPr>
          <p:spPr bwMode="auto">
            <a:xfrm>
              <a:off x="1691681" y="3335535"/>
              <a:ext cx="1283766" cy="364111"/>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00000"/>
                  </a:solidFill>
                  <a:latin typeface="微软雅黑" panose="020B0503020204020204" pitchFamily="34" charset="-122"/>
                  <a:ea typeface="微软雅黑" panose="020B0503020204020204" pitchFamily="34" charset="-122"/>
                </a:rPr>
                <a:t>未通过</a:t>
              </a:r>
              <a:endPar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sp>
          <p:nvSpPr>
            <p:cNvPr id="116" name="矩形 115"/>
            <p:cNvSpPr/>
            <p:nvPr/>
          </p:nvSpPr>
          <p:spPr bwMode="auto">
            <a:xfrm>
              <a:off x="1691681" y="3783349"/>
              <a:ext cx="1290459" cy="37045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通过</a:t>
              </a:r>
            </a:p>
          </p:txBody>
        </p:sp>
      </p:grpSp>
      <p:cxnSp>
        <p:nvCxnSpPr>
          <p:cNvPr id="21" name="直接箭头连接符 20"/>
          <p:cNvCxnSpPr/>
          <p:nvPr/>
        </p:nvCxnSpPr>
        <p:spPr bwMode="auto">
          <a:xfrm>
            <a:off x="1471505" y="2164502"/>
            <a:ext cx="220175" cy="0"/>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cxnSp>
        <p:nvCxnSpPr>
          <p:cNvPr id="118" name="肘形连接符 117"/>
          <p:cNvCxnSpPr>
            <a:stCxn id="110" idx="1"/>
            <a:endCxn id="18" idx="2"/>
          </p:cNvCxnSpPr>
          <p:nvPr/>
        </p:nvCxnSpPr>
        <p:spPr bwMode="auto">
          <a:xfrm rot="10800000">
            <a:off x="994308" y="2377218"/>
            <a:ext cx="715069" cy="232285"/>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27" name="直接箭头连接符 26"/>
          <p:cNvCxnSpPr/>
          <p:nvPr/>
        </p:nvCxnSpPr>
        <p:spPr bwMode="auto">
          <a:xfrm>
            <a:off x="3007881" y="3068960"/>
            <a:ext cx="267975" cy="0"/>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cxnSp>
        <p:nvCxnSpPr>
          <p:cNvPr id="73" name="肘形连接符 72"/>
          <p:cNvCxnSpPr>
            <a:stCxn id="69" idx="2"/>
          </p:cNvCxnSpPr>
          <p:nvPr/>
        </p:nvCxnSpPr>
        <p:spPr bwMode="auto">
          <a:xfrm rot="5400000">
            <a:off x="3167762" y="3084015"/>
            <a:ext cx="376147" cy="712000"/>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80" name="肘形连接符 79"/>
          <p:cNvCxnSpPr>
            <a:stCxn id="115" idx="3"/>
          </p:cNvCxnSpPr>
          <p:nvPr/>
        </p:nvCxnSpPr>
        <p:spPr bwMode="auto">
          <a:xfrm flipV="1">
            <a:off x="2973290" y="3258165"/>
            <a:ext cx="950638" cy="835489"/>
          </a:xfrm>
          <a:prstGeom prst="bentConnector3">
            <a:avLst>
              <a:gd name="adj1" fmla="val 98834"/>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26" name="直接箭头连接符 25"/>
          <p:cNvCxnSpPr>
            <a:stCxn id="116" idx="1"/>
            <a:endCxn id="19" idx="3"/>
          </p:cNvCxnSpPr>
          <p:nvPr/>
        </p:nvCxnSpPr>
        <p:spPr bwMode="auto">
          <a:xfrm flipH="1">
            <a:off x="1386283" y="4544641"/>
            <a:ext cx="303241" cy="1"/>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cxnSp>
        <p:nvCxnSpPr>
          <p:cNvPr id="137" name="直接箭头连接符 136"/>
          <p:cNvCxnSpPr>
            <a:stCxn id="116" idx="3"/>
            <a:endCxn id="25" idx="1"/>
          </p:cNvCxnSpPr>
          <p:nvPr/>
        </p:nvCxnSpPr>
        <p:spPr bwMode="auto">
          <a:xfrm>
            <a:off x="2979983" y="4544641"/>
            <a:ext cx="1458630" cy="0"/>
          </a:xfrm>
          <a:prstGeom prst="straightConnector1">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nvGrpSpPr>
          <p:cNvPr id="152" name="组合 151"/>
          <p:cNvGrpSpPr/>
          <p:nvPr/>
        </p:nvGrpSpPr>
        <p:grpSpPr>
          <a:xfrm>
            <a:off x="425021" y="5157192"/>
            <a:ext cx="5083083" cy="1336382"/>
            <a:chOff x="476773" y="5229200"/>
            <a:chExt cx="5083083" cy="1336382"/>
          </a:xfrm>
        </p:grpSpPr>
        <p:sp>
          <p:nvSpPr>
            <p:cNvPr id="139" name="矩形 138"/>
            <p:cNvSpPr/>
            <p:nvPr/>
          </p:nvSpPr>
          <p:spPr bwMode="auto">
            <a:xfrm>
              <a:off x="3197595" y="5229200"/>
              <a:ext cx="1158381" cy="548167"/>
            </a:xfrm>
            <a:prstGeom prst="rect">
              <a:avLst/>
            </a:prstGeom>
            <a:solidFill>
              <a:schemeClr val="bg1"/>
            </a:solid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3C8C93"/>
                  </a:solidFill>
                  <a:latin typeface="微软雅黑" panose="020B0503020204020204" pitchFamily="34" charset="-122"/>
                  <a:ea typeface="微软雅黑" panose="020B0503020204020204" pitchFamily="34" charset="-122"/>
                </a:rPr>
                <a:t>发送交易确认文件</a:t>
              </a:r>
              <a:endParaRPr kumimoji="0" lang="zh-CN" altLang="en-US" sz="1700"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sp>
          <p:nvSpPr>
            <p:cNvPr id="140" name="矩形 139"/>
            <p:cNvSpPr/>
            <p:nvPr/>
          </p:nvSpPr>
          <p:spPr bwMode="auto">
            <a:xfrm>
              <a:off x="1691680" y="5229201"/>
              <a:ext cx="1224136" cy="548166"/>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文件分发</a:t>
              </a:r>
            </a:p>
          </p:txBody>
        </p:sp>
        <p:sp>
          <p:nvSpPr>
            <p:cNvPr id="141" name="矩形 140"/>
            <p:cNvSpPr/>
            <p:nvPr/>
          </p:nvSpPr>
          <p:spPr bwMode="auto">
            <a:xfrm>
              <a:off x="476773" y="6195123"/>
              <a:ext cx="1195837" cy="370458"/>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接收文件</a:t>
              </a:r>
            </a:p>
          </p:txBody>
        </p:sp>
        <p:sp>
          <p:nvSpPr>
            <p:cNvPr id="142" name="矩形 141"/>
            <p:cNvSpPr/>
            <p:nvPr/>
          </p:nvSpPr>
          <p:spPr bwMode="auto">
            <a:xfrm>
              <a:off x="4438613" y="6195123"/>
              <a:ext cx="1121243" cy="370459"/>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C6600"/>
                  </a:solidFill>
                  <a:latin typeface="微软雅黑" panose="020B0503020204020204" pitchFamily="34" charset="-122"/>
                  <a:ea typeface="微软雅黑" panose="020B0503020204020204" pitchFamily="34" charset="-122"/>
                </a:rPr>
                <a:t>接收文件</a:t>
              </a:r>
              <a:endPar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cxnSp>
          <p:nvCxnSpPr>
            <p:cNvPr id="144" name="直接箭头连接符 143"/>
            <p:cNvCxnSpPr>
              <a:stCxn id="139" idx="1"/>
              <a:endCxn id="140" idx="3"/>
            </p:cNvCxnSpPr>
            <p:nvPr/>
          </p:nvCxnSpPr>
          <p:spPr bwMode="auto">
            <a:xfrm flipH="1">
              <a:off x="2915816" y="5503284"/>
              <a:ext cx="281779" cy="0"/>
            </a:xfrm>
            <a:prstGeom prst="straightConnector1">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146" name="肘形连接符 145"/>
            <p:cNvCxnSpPr>
              <a:stCxn id="140" idx="2"/>
              <a:endCxn id="141" idx="3"/>
            </p:cNvCxnSpPr>
            <p:nvPr/>
          </p:nvCxnSpPr>
          <p:spPr bwMode="auto">
            <a:xfrm rot="5400000">
              <a:off x="1686687" y="5763290"/>
              <a:ext cx="602985" cy="631138"/>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151" name="肘形连接符 150"/>
            <p:cNvCxnSpPr>
              <a:stCxn id="140" idx="2"/>
              <a:endCxn id="142" idx="1"/>
            </p:cNvCxnSpPr>
            <p:nvPr/>
          </p:nvCxnSpPr>
          <p:spPr bwMode="auto">
            <a:xfrm rot="16200000" flipH="1">
              <a:off x="3069687" y="5011427"/>
              <a:ext cx="602986" cy="2134865"/>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sp>
        <p:nvSpPr>
          <p:cNvPr id="153" name="矩形 152"/>
          <p:cNvSpPr/>
          <p:nvPr/>
        </p:nvSpPr>
        <p:spPr>
          <a:xfrm>
            <a:off x="5724128" y="5288141"/>
            <a:ext cx="3134811" cy="87716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5</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销售</a:t>
            </a:r>
            <a:r>
              <a:rPr lang="zh-CN" altLang="en-US" sz="1700" dirty="0">
                <a:latin typeface="微软雅黑" panose="020B0503020204020204" pitchFamily="34" charset="-122"/>
                <a:ea typeface="微软雅黑" panose="020B0503020204020204" pitchFamily="34" charset="-122"/>
              </a:rPr>
              <a:t>机构</a:t>
            </a:r>
            <a:r>
              <a:rPr lang="zh-CN" altLang="en-US" sz="1700" dirty="0" smtClean="0">
                <a:latin typeface="微软雅黑" panose="020B0503020204020204" pitchFamily="34" charset="-122"/>
                <a:ea typeface="微软雅黑" panose="020B0503020204020204" pitchFamily="34" charset="-122"/>
              </a:rPr>
              <a:t>收到交易确认</a:t>
            </a:r>
            <a:r>
              <a:rPr lang="zh-CN" altLang="en-US" sz="1700" dirty="0">
                <a:latin typeface="微软雅黑" panose="020B0503020204020204" pitchFamily="34" charset="-122"/>
                <a:ea typeface="微软雅黑" panose="020B0503020204020204" pitchFamily="34" charset="-122"/>
              </a:rPr>
              <a:t>文件应及时</a:t>
            </a:r>
            <a:r>
              <a:rPr lang="zh-CN" altLang="en-US" sz="1700" dirty="0" smtClean="0">
                <a:latin typeface="微软雅黑" panose="020B0503020204020204" pitchFamily="34" charset="-122"/>
                <a:ea typeface="微软雅黑" panose="020B0503020204020204" pitchFamily="34" charset="-122"/>
              </a:rPr>
              <a:t>向平台发送，平台分发给投管人和托管人。</a:t>
            </a:r>
            <a:endParaRPr lang="en-US" altLang="zh-CN" sz="1700" dirty="0" smtClean="0">
              <a:latin typeface="微软雅黑" panose="020B0503020204020204" pitchFamily="34" charset="-122"/>
              <a:ea typeface="微软雅黑" panose="020B0503020204020204" pitchFamily="34" charset="-122"/>
            </a:endParaRPr>
          </a:p>
        </p:txBody>
      </p:sp>
      <p:sp>
        <p:nvSpPr>
          <p:cNvPr id="55" name="矩形 54"/>
          <p:cNvSpPr/>
          <p:nvPr/>
        </p:nvSpPr>
        <p:spPr bwMode="auto">
          <a:xfrm>
            <a:off x="4417847" y="2791557"/>
            <a:ext cx="1073486" cy="458081"/>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a:solidFill>
                  <a:srgbClr val="CC6600"/>
                </a:solidFill>
                <a:latin typeface="微软雅黑" panose="020B0503020204020204" pitchFamily="34" charset="-122"/>
                <a:ea typeface="微软雅黑" panose="020B0503020204020204" pitchFamily="34" charset="-122"/>
              </a:rPr>
              <a:t>通知</a:t>
            </a:r>
            <a:endPar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cxnSp>
        <p:nvCxnSpPr>
          <p:cNvPr id="12" name="肘形连接符 11"/>
          <p:cNvCxnSpPr>
            <a:endCxn id="55" idx="0"/>
          </p:cNvCxnSpPr>
          <p:nvPr/>
        </p:nvCxnSpPr>
        <p:spPr bwMode="auto">
          <a:xfrm flipV="1">
            <a:off x="3073066" y="2791557"/>
            <a:ext cx="1881524" cy="277403"/>
          </a:xfrm>
          <a:prstGeom prst="bentConnector4">
            <a:avLst>
              <a:gd name="adj1" fmla="val 3586"/>
              <a:gd name="adj2" fmla="val 182407"/>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sp>
        <p:nvSpPr>
          <p:cNvPr id="57"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业务流程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交易类</a:t>
            </a:r>
            <a:r>
              <a:rPr lang="zh-CN" altLang="en-US" sz="2800" b="1" kern="0" dirty="0">
                <a:solidFill>
                  <a:schemeClr val="bg1"/>
                </a:solidFill>
                <a:latin typeface="黑体" panose="02010609060101010101" pitchFamily="49" charset="-122"/>
                <a:ea typeface="黑体" panose="02010609060101010101" pitchFamily="49" charset="-122"/>
              </a:rPr>
              <a:t>业务信息流转流程</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169887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1680" y="1059593"/>
            <a:ext cx="1277075" cy="577068"/>
            <a:chOff x="6804248" y="1412776"/>
            <a:chExt cx="1800200" cy="871956"/>
          </a:xfrm>
        </p:grpSpPr>
        <p:sp>
          <p:nvSpPr>
            <p:cNvPr id="3" name="六边形 2"/>
            <p:cNvSpPr/>
            <p:nvPr/>
          </p:nvSpPr>
          <p:spPr bwMode="auto">
            <a:xfrm>
              <a:off x="6804248" y="1412776"/>
              <a:ext cx="1800200" cy="871956"/>
            </a:xfrm>
            <a:prstGeom prst="hexagon">
              <a:avLst/>
            </a:prstGeom>
            <a:solidFill>
              <a:srgbClr val="C00000"/>
            </a:solid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4" name="矩形 3"/>
            <p:cNvSpPr/>
            <p:nvPr/>
          </p:nvSpPr>
          <p:spPr bwMode="auto">
            <a:xfrm>
              <a:off x="7118874" y="1484784"/>
              <a:ext cx="1197541" cy="748417"/>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grpSp>
        <p:nvGrpSpPr>
          <p:cNvPr id="5" name="组合 4"/>
          <p:cNvGrpSpPr/>
          <p:nvPr/>
        </p:nvGrpSpPr>
        <p:grpSpPr>
          <a:xfrm>
            <a:off x="395535" y="1052737"/>
            <a:ext cx="1277075" cy="583924"/>
            <a:chOff x="2339752" y="1412776"/>
            <a:chExt cx="1800200" cy="871956"/>
          </a:xfrm>
          <a:solidFill>
            <a:srgbClr val="2E6195"/>
          </a:solidFill>
        </p:grpSpPr>
        <p:sp>
          <p:nvSpPr>
            <p:cNvPr id="6" name="六边形 5"/>
            <p:cNvSpPr/>
            <p:nvPr/>
          </p:nvSpPr>
          <p:spPr bwMode="auto">
            <a:xfrm>
              <a:off x="2339752" y="1412776"/>
              <a:ext cx="1800200" cy="871956"/>
            </a:xfrm>
            <a:prstGeom prst="hexagon">
              <a:avLst/>
            </a:prstGeom>
            <a:grp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7" name="矩形 6"/>
            <p:cNvSpPr/>
            <p:nvPr/>
          </p:nvSpPr>
          <p:spPr bwMode="auto">
            <a:xfrm>
              <a:off x="2646797" y="1484784"/>
              <a:ext cx="1237399" cy="748416"/>
            </a:xfrm>
            <a:prstGeom prst="rect">
              <a:avLst/>
            </a:prstGeom>
            <a:grp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投管人</a:t>
              </a:r>
            </a:p>
          </p:txBody>
        </p:sp>
      </p:grpSp>
      <p:grpSp>
        <p:nvGrpSpPr>
          <p:cNvPr id="8" name="组合 7"/>
          <p:cNvGrpSpPr/>
          <p:nvPr/>
        </p:nvGrpSpPr>
        <p:grpSpPr>
          <a:xfrm>
            <a:off x="4283968" y="1052737"/>
            <a:ext cx="1277075" cy="583924"/>
            <a:chOff x="2339752" y="1412776"/>
            <a:chExt cx="1800200" cy="871956"/>
          </a:xfrm>
          <a:solidFill>
            <a:srgbClr val="CC6600"/>
          </a:solidFill>
        </p:grpSpPr>
        <p:sp>
          <p:nvSpPr>
            <p:cNvPr id="9" name="六边形 8"/>
            <p:cNvSpPr/>
            <p:nvPr/>
          </p:nvSpPr>
          <p:spPr bwMode="auto">
            <a:xfrm>
              <a:off x="2339752" y="1412776"/>
              <a:ext cx="1800200" cy="871956"/>
            </a:xfrm>
            <a:prstGeom prst="hexagon">
              <a:avLst/>
            </a:prstGeom>
            <a:grp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10" name="矩形 9"/>
            <p:cNvSpPr/>
            <p:nvPr/>
          </p:nvSpPr>
          <p:spPr bwMode="auto">
            <a:xfrm>
              <a:off x="2641081" y="1474545"/>
              <a:ext cx="1296532" cy="748416"/>
            </a:xfrm>
            <a:prstGeom prst="rect">
              <a:avLst/>
            </a:prstGeom>
            <a:grp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托管人</a:t>
              </a:r>
            </a:p>
          </p:txBody>
        </p:sp>
      </p:grpSp>
      <p:grpSp>
        <p:nvGrpSpPr>
          <p:cNvPr id="33" name="组合 32"/>
          <p:cNvGrpSpPr/>
          <p:nvPr/>
        </p:nvGrpSpPr>
        <p:grpSpPr>
          <a:xfrm>
            <a:off x="2987824" y="1052736"/>
            <a:ext cx="1277075" cy="583924"/>
            <a:chOff x="2339752" y="1412776"/>
            <a:chExt cx="1800200" cy="871956"/>
          </a:xfrm>
          <a:solidFill>
            <a:srgbClr val="3C8C93"/>
          </a:solidFill>
        </p:grpSpPr>
        <p:sp>
          <p:nvSpPr>
            <p:cNvPr id="34" name="六边形 33"/>
            <p:cNvSpPr/>
            <p:nvPr/>
          </p:nvSpPr>
          <p:spPr bwMode="auto">
            <a:xfrm>
              <a:off x="2339752" y="1412776"/>
              <a:ext cx="1800200" cy="871956"/>
            </a:xfrm>
            <a:prstGeom prst="hexagon">
              <a:avLst/>
            </a:prstGeom>
            <a:grp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35" name="矩形 34"/>
            <p:cNvSpPr/>
            <p:nvPr/>
          </p:nvSpPr>
          <p:spPr bwMode="auto">
            <a:xfrm>
              <a:off x="2542762" y="1474545"/>
              <a:ext cx="1325925" cy="748416"/>
            </a:xfrm>
            <a:prstGeom prst="rect">
              <a:avLst/>
            </a:prstGeom>
            <a:grp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销售</a:t>
              </a:r>
              <a:endPar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机构</a:t>
              </a:r>
            </a:p>
          </p:txBody>
        </p:sp>
      </p:grpSp>
      <p:sp>
        <p:nvSpPr>
          <p:cNvPr id="36" name="矩形 35"/>
          <p:cNvSpPr/>
          <p:nvPr/>
        </p:nvSpPr>
        <p:spPr bwMode="auto">
          <a:xfrm>
            <a:off x="5666591" y="1340768"/>
            <a:ext cx="3412878" cy="4824536"/>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CN" b="1" dirty="0" smtClean="0">
              <a:solidFill>
                <a:srgbClr val="3C8C93"/>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6588224" y="1044876"/>
            <a:ext cx="1525402" cy="583924"/>
            <a:chOff x="2339752" y="1412776"/>
            <a:chExt cx="1800200" cy="871956"/>
          </a:xfrm>
          <a:solidFill>
            <a:srgbClr val="000080"/>
          </a:solidFill>
        </p:grpSpPr>
        <p:sp>
          <p:nvSpPr>
            <p:cNvPr id="38" name="六边形 37"/>
            <p:cNvSpPr/>
            <p:nvPr/>
          </p:nvSpPr>
          <p:spPr bwMode="auto">
            <a:xfrm>
              <a:off x="2339752" y="1412776"/>
              <a:ext cx="1800200" cy="871956"/>
            </a:xfrm>
            <a:prstGeom prst="hexagon">
              <a:avLst/>
            </a:prstGeom>
            <a:grp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39" name="矩形 38"/>
            <p:cNvSpPr/>
            <p:nvPr/>
          </p:nvSpPr>
          <p:spPr bwMode="auto">
            <a:xfrm>
              <a:off x="2610310" y="1484784"/>
              <a:ext cx="1361784" cy="748416"/>
            </a:xfrm>
            <a:prstGeom prst="rect">
              <a:avLst/>
            </a:prstGeom>
            <a:grp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流程简述</a:t>
              </a:r>
              <a:endPar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5723449" y="2316649"/>
            <a:ext cx="3278827" cy="140038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1</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销售机构根据已在平台中维护的账户，于交易日</a:t>
            </a:r>
            <a:r>
              <a:rPr lang="en-US" altLang="zh-CN" sz="1700" dirty="0" smtClean="0">
                <a:latin typeface="微软雅黑" panose="020B0503020204020204" pitchFamily="34" charset="-122"/>
                <a:ea typeface="微软雅黑" panose="020B0503020204020204" pitchFamily="34" charset="-122"/>
              </a:rPr>
              <a:t>17:00</a:t>
            </a:r>
            <a:r>
              <a:rPr lang="zh-CN" altLang="en-US" sz="1700" dirty="0" smtClean="0">
                <a:latin typeface="微软雅黑" panose="020B0503020204020204" pitchFamily="34" charset="-122"/>
                <a:ea typeface="微软雅黑" panose="020B0503020204020204" pitchFamily="34" charset="-122"/>
              </a:rPr>
              <a:t>前发送全量特殊业务和对账信息；于交易日</a:t>
            </a:r>
            <a:r>
              <a:rPr lang="en-US" altLang="zh-CN" sz="1700" dirty="0" smtClean="0">
                <a:latin typeface="微软雅黑" panose="020B0503020204020204" pitchFamily="34" charset="-122"/>
                <a:ea typeface="微软雅黑" panose="020B0503020204020204" pitchFamily="34" charset="-122"/>
              </a:rPr>
              <a:t>10:00</a:t>
            </a:r>
            <a:r>
              <a:rPr lang="zh-CN" altLang="en-US" sz="1700" dirty="0" smtClean="0">
                <a:latin typeface="微软雅黑" panose="020B0503020204020204" pitchFamily="34" charset="-122"/>
                <a:ea typeface="微软雅黑" panose="020B0503020204020204" pitchFamily="34" charset="-122"/>
              </a:rPr>
              <a:t>前发送投资标的产品行情信息。</a:t>
            </a:r>
            <a:endParaRPr lang="en-US" altLang="zh-CN" sz="1700" dirty="0" smtClean="0">
              <a:latin typeface="微软雅黑" panose="020B0503020204020204" pitchFamily="34" charset="-122"/>
              <a:ea typeface="微软雅黑" panose="020B0503020204020204" pitchFamily="34" charset="-122"/>
            </a:endParaRPr>
          </a:p>
        </p:txBody>
      </p:sp>
      <p:sp>
        <p:nvSpPr>
          <p:cNvPr id="42" name="矩形 41"/>
          <p:cNvSpPr/>
          <p:nvPr/>
        </p:nvSpPr>
        <p:spPr>
          <a:xfrm>
            <a:off x="5724128" y="4613647"/>
            <a:ext cx="3254951" cy="61555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2</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平台将收到的信息分</a:t>
            </a:r>
            <a:r>
              <a:rPr lang="zh-CN" altLang="en-US" sz="1700" dirty="0">
                <a:latin typeface="微软雅黑" panose="020B0503020204020204" pitchFamily="34" charset="-122"/>
                <a:ea typeface="微软雅黑" panose="020B0503020204020204" pitchFamily="34" charset="-122"/>
              </a:rPr>
              <a:t>发给投管人和托管人。</a:t>
            </a:r>
            <a:endParaRPr lang="en-US" altLang="zh-CN" sz="1700" dirty="0" smtClean="0">
              <a:latin typeface="微软雅黑" panose="020B0503020204020204" pitchFamily="34" charset="-122"/>
              <a:ea typeface="微软雅黑" panose="020B0503020204020204" pitchFamily="34" charset="-122"/>
            </a:endParaRPr>
          </a:p>
        </p:txBody>
      </p:sp>
      <p:sp>
        <p:nvSpPr>
          <p:cNvPr id="46" name="矩形 45"/>
          <p:cNvSpPr/>
          <p:nvPr/>
        </p:nvSpPr>
        <p:spPr bwMode="auto">
          <a:xfrm>
            <a:off x="-36512" y="4163465"/>
            <a:ext cx="424119" cy="2217863"/>
          </a:xfrm>
          <a:prstGeom prst="rect">
            <a:avLst/>
          </a:prstGeom>
          <a:solidFill>
            <a:srgbClr val="FAF1E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a:solidFill>
                  <a:srgbClr val="CC6600"/>
                </a:solidFill>
                <a:latin typeface="微软雅黑" panose="020B0503020204020204" pitchFamily="34" charset="-122"/>
                <a:ea typeface="微软雅黑" panose="020B0503020204020204" pitchFamily="34" charset="-122"/>
              </a:rPr>
              <a:t>日</a:t>
            </a:r>
            <a:r>
              <a:rPr lang="zh-CN" altLang="en-US" b="1" dirty="0" smtClean="0">
                <a:solidFill>
                  <a:srgbClr val="CC6600"/>
                </a:solidFill>
                <a:latin typeface="微软雅黑" panose="020B0503020204020204" pitchFamily="34" charset="-122"/>
                <a:ea typeface="微软雅黑" panose="020B0503020204020204" pitchFamily="34" charset="-122"/>
              </a:rPr>
              <a:t>终阶段</a:t>
            </a:r>
            <a:endParaRPr kumimoji="0" lang="zh-CN" altLang="en-US"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grpSp>
        <p:nvGrpSpPr>
          <p:cNvPr id="152" name="组合 151"/>
          <p:cNvGrpSpPr/>
          <p:nvPr/>
        </p:nvGrpSpPr>
        <p:grpSpPr>
          <a:xfrm>
            <a:off x="467544" y="2092618"/>
            <a:ext cx="5083083" cy="1552406"/>
            <a:chOff x="476773" y="5013176"/>
            <a:chExt cx="5083083" cy="1552406"/>
          </a:xfrm>
        </p:grpSpPr>
        <p:sp>
          <p:nvSpPr>
            <p:cNvPr id="139" name="矩形 138"/>
            <p:cNvSpPr/>
            <p:nvPr/>
          </p:nvSpPr>
          <p:spPr bwMode="auto">
            <a:xfrm>
              <a:off x="3062808" y="5013176"/>
              <a:ext cx="1158381" cy="936104"/>
            </a:xfrm>
            <a:prstGeom prst="rect">
              <a:avLst/>
            </a:prstGeom>
            <a:solidFill>
              <a:schemeClr val="bg1"/>
            </a:solid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3C8C93"/>
                  </a:solidFill>
                  <a:latin typeface="微软雅黑" panose="020B0503020204020204" pitchFamily="34" charset="-122"/>
                  <a:ea typeface="微软雅黑" panose="020B0503020204020204" pitchFamily="34" charset="-122"/>
                </a:rPr>
                <a:t>发送投资标的产品行情信息</a:t>
              </a:r>
              <a:endParaRPr kumimoji="0" lang="zh-CN" altLang="en-US" sz="1700"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sp>
          <p:nvSpPr>
            <p:cNvPr id="140" name="矩形 139"/>
            <p:cNvSpPr/>
            <p:nvPr/>
          </p:nvSpPr>
          <p:spPr bwMode="auto">
            <a:xfrm>
              <a:off x="1772917" y="5229201"/>
              <a:ext cx="1081971" cy="504055"/>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文件分发</a:t>
              </a:r>
            </a:p>
          </p:txBody>
        </p:sp>
        <p:sp>
          <p:nvSpPr>
            <p:cNvPr id="141" name="矩形 140"/>
            <p:cNvSpPr/>
            <p:nvPr/>
          </p:nvSpPr>
          <p:spPr bwMode="auto">
            <a:xfrm>
              <a:off x="476773" y="6195123"/>
              <a:ext cx="1195837" cy="370458"/>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接收文件</a:t>
              </a:r>
            </a:p>
          </p:txBody>
        </p:sp>
        <p:sp>
          <p:nvSpPr>
            <p:cNvPr id="142" name="矩形 141"/>
            <p:cNvSpPr/>
            <p:nvPr/>
          </p:nvSpPr>
          <p:spPr bwMode="auto">
            <a:xfrm>
              <a:off x="4438613" y="6195123"/>
              <a:ext cx="1121243" cy="370459"/>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C6600"/>
                  </a:solidFill>
                  <a:latin typeface="微软雅黑" panose="020B0503020204020204" pitchFamily="34" charset="-122"/>
                  <a:ea typeface="微软雅黑" panose="020B0503020204020204" pitchFamily="34" charset="-122"/>
                </a:rPr>
                <a:t>接收文件</a:t>
              </a:r>
              <a:endPar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cxnSp>
          <p:nvCxnSpPr>
            <p:cNvPr id="144" name="直接箭头连接符 143"/>
            <p:cNvCxnSpPr>
              <a:stCxn id="139" idx="1"/>
              <a:endCxn id="140" idx="3"/>
            </p:cNvCxnSpPr>
            <p:nvPr/>
          </p:nvCxnSpPr>
          <p:spPr bwMode="auto">
            <a:xfrm flipH="1">
              <a:off x="2854888" y="5481228"/>
              <a:ext cx="207920" cy="1"/>
            </a:xfrm>
            <a:prstGeom prst="straightConnector1">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146" name="肘形连接符 145"/>
            <p:cNvCxnSpPr>
              <a:stCxn id="140" idx="2"/>
              <a:endCxn id="141" idx="3"/>
            </p:cNvCxnSpPr>
            <p:nvPr/>
          </p:nvCxnSpPr>
          <p:spPr bwMode="auto">
            <a:xfrm rot="5400000">
              <a:off x="1669709" y="5736158"/>
              <a:ext cx="647096" cy="641293"/>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151" name="肘形连接符 150"/>
            <p:cNvCxnSpPr>
              <a:stCxn id="140" idx="2"/>
              <a:endCxn id="142" idx="1"/>
            </p:cNvCxnSpPr>
            <p:nvPr/>
          </p:nvCxnSpPr>
          <p:spPr bwMode="auto">
            <a:xfrm rot="16200000" flipH="1">
              <a:off x="3052710" y="4994449"/>
              <a:ext cx="647097" cy="2124710"/>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sp>
        <p:nvSpPr>
          <p:cNvPr id="56" name="矩形 55"/>
          <p:cNvSpPr/>
          <p:nvPr/>
        </p:nvSpPr>
        <p:spPr bwMode="auto">
          <a:xfrm flipH="1">
            <a:off x="-42126" y="1636660"/>
            <a:ext cx="437662" cy="2453479"/>
          </a:xfrm>
          <a:prstGeom prst="rect">
            <a:avLst/>
          </a:prstGeom>
          <a:solidFill>
            <a:srgbClr val="DCE6F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日初阶段</a:t>
            </a:r>
          </a:p>
        </p:txBody>
      </p:sp>
      <p:grpSp>
        <p:nvGrpSpPr>
          <p:cNvPr id="70" name="组合 69"/>
          <p:cNvGrpSpPr/>
          <p:nvPr/>
        </p:nvGrpSpPr>
        <p:grpSpPr>
          <a:xfrm>
            <a:off x="467544" y="4365104"/>
            <a:ext cx="5083083" cy="1552406"/>
            <a:chOff x="476773" y="5013176"/>
            <a:chExt cx="5083083" cy="1552406"/>
          </a:xfrm>
        </p:grpSpPr>
        <p:sp>
          <p:nvSpPr>
            <p:cNvPr id="71" name="矩形 70"/>
            <p:cNvSpPr/>
            <p:nvPr/>
          </p:nvSpPr>
          <p:spPr bwMode="auto">
            <a:xfrm>
              <a:off x="3062808" y="5013176"/>
              <a:ext cx="1158381" cy="936104"/>
            </a:xfrm>
            <a:prstGeom prst="rect">
              <a:avLst/>
            </a:prstGeom>
            <a:solidFill>
              <a:schemeClr val="bg1"/>
            </a:solid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3C8C93"/>
                  </a:solidFill>
                  <a:latin typeface="微软雅黑" panose="020B0503020204020204" pitchFamily="34" charset="-122"/>
                  <a:ea typeface="微软雅黑" panose="020B0503020204020204" pitchFamily="34" charset="-122"/>
                </a:rPr>
                <a:t>发送特殊业务和对账信息</a:t>
              </a:r>
              <a:endParaRPr kumimoji="0" lang="zh-CN" altLang="en-US" sz="1700"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sp>
          <p:nvSpPr>
            <p:cNvPr id="72" name="矩形 71"/>
            <p:cNvSpPr/>
            <p:nvPr/>
          </p:nvSpPr>
          <p:spPr bwMode="auto">
            <a:xfrm>
              <a:off x="1772917" y="5229201"/>
              <a:ext cx="1081971" cy="504055"/>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文件分发</a:t>
              </a:r>
            </a:p>
          </p:txBody>
        </p:sp>
        <p:sp>
          <p:nvSpPr>
            <p:cNvPr id="74" name="矩形 73"/>
            <p:cNvSpPr/>
            <p:nvPr/>
          </p:nvSpPr>
          <p:spPr bwMode="auto">
            <a:xfrm>
              <a:off x="476773" y="6195123"/>
              <a:ext cx="1195837" cy="370458"/>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接收文件</a:t>
              </a:r>
            </a:p>
          </p:txBody>
        </p:sp>
        <p:sp>
          <p:nvSpPr>
            <p:cNvPr id="75" name="矩形 74"/>
            <p:cNvSpPr/>
            <p:nvPr/>
          </p:nvSpPr>
          <p:spPr bwMode="auto">
            <a:xfrm>
              <a:off x="4438613" y="6195123"/>
              <a:ext cx="1121243" cy="370459"/>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C6600"/>
                  </a:solidFill>
                  <a:latin typeface="微软雅黑" panose="020B0503020204020204" pitchFamily="34" charset="-122"/>
                  <a:ea typeface="微软雅黑" panose="020B0503020204020204" pitchFamily="34" charset="-122"/>
                </a:rPr>
                <a:t>接收文件</a:t>
              </a:r>
              <a:endPar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cxnSp>
          <p:nvCxnSpPr>
            <p:cNvPr id="76" name="直接箭头连接符 75"/>
            <p:cNvCxnSpPr>
              <a:stCxn id="71" idx="1"/>
              <a:endCxn id="72" idx="3"/>
            </p:cNvCxnSpPr>
            <p:nvPr/>
          </p:nvCxnSpPr>
          <p:spPr bwMode="auto">
            <a:xfrm flipH="1">
              <a:off x="2854888" y="5481228"/>
              <a:ext cx="207920" cy="1"/>
            </a:xfrm>
            <a:prstGeom prst="straightConnector1">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77" name="肘形连接符 76"/>
            <p:cNvCxnSpPr>
              <a:stCxn id="72" idx="2"/>
              <a:endCxn id="74" idx="3"/>
            </p:cNvCxnSpPr>
            <p:nvPr/>
          </p:nvCxnSpPr>
          <p:spPr bwMode="auto">
            <a:xfrm rot="5400000">
              <a:off x="1669709" y="5736158"/>
              <a:ext cx="647096" cy="641293"/>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78" name="肘形连接符 77"/>
            <p:cNvCxnSpPr>
              <a:stCxn id="72" idx="2"/>
              <a:endCxn id="75" idx="1"/>
            </p:cNvCxnSpPr>
            <p:nvPr/>
          </p:nvCxnSpPr>
          <p:spPr bwMode="auto">
            <a:xfrm rot="16200000" flipH="1">
              <a:off x="3052710" y="4994449"/>
              <a:ext cx="647097" cy="2124710"/>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sp>
        <p:nvSpPr>
          <p:cNvPr id="43"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业务流程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其他信息流</a:t>
            </a:r>
            <a:r>
              <a:rPr lang="zh-CN" altLang="en-US" sz="2800" b="1" kern="0" dirty="0">
                <a:solidFill>
                  <a:schemeClr val="bg1"/>
                </a:solidFill>
                <a:latin typeface="黑体" panose="02010609060101010101" pitchFamily="49" charset="-122"/>
                <a:ea typeface="黑体" panose="02010609060101010101" pitchFamily="49" charset="-122"/>
              </a:rPr>
              <a:t>转流程</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3013499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91680" y="1059593"/>
            <a:ext cx="1277075" cy="577068"/>
            <a:chOff x="6804248" y="1412776"/>
            <a:chExt cx="1800200" cy="871956"/>
          </a:xfrm>
        </p:grpSpPr>
        <p:sp>
          <p:nvSpPr>
            <p:cNvPr id="3" name="六边形 2"/>
            <p:cNvSpPr/>
            <p:nvPr/>
          </p:nvSpPr>
          <p:spPr bwMode="auto">
            <a:xfrm>
              <a:off x="6804248" y="1412776"/>
              <a:ext cx="1800200" cy="871956"/>
            </a:xfrm>
            <a:prstGeom prst="hexagon">
              <a:avLst/>
            </a:prstGeom>
            <a:solidFill>
              <a:srgbClr val="C00000"/>
            </a:solid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4" name="矩形 3"/>
            <p:cNvSpPr/>
            <p:nvPr/>
          </p:nvSpPr>
          <p:spPr bwMode="auto">
            <a:xfrm>
              <a:off x="7118874" y="1484784"/>
              <a:ext cx="1197541" cy="748417"/>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grpSp>
        <p:nvGrpSpPr>
          <p:cNvPr id="5" name="组合 4"/>
          <p:cNvGrpSpPr/>
          <p:nvPr/>
        </p:nvGrpSpPr>
        <p:grpSpPr>
          <a:xfrm>
            <a:off x="395535" y="1052737"/>
            <a:ext cx="1277075" cy="583924"/>
            <a:chOff x="2339752" y="1412776"/>
            <a:chExt cx="1800200" cy="871956"/>
          </a:xfrm>
          <a:solidFill>
            <a:srgbClr val="2E6195"/>
          </a:solidFill>
        </p:grpSpPr>
        <p:sp>
          <p:nvSpPr>
            <p:cNvPr id="6" name="六边形 5"/>
            <p:cNvSpPr/>
            <p:nvPr/>
          </p:nvSpPr>
          <p:spPr bwMode="auto">
            <a:xfrm>
              <a:off x="2339752" y="1412776"/>
              <a:ext cx="1800200" cy="871956"/>
            </a:xfrm>
            <a:prstGeom prst="hexagon">
              <a:avLst/>
            </a:prstGeom>
            <a:grp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7" name="矩形 6"/>
            <p:cNvSpPr/>
            <p:nvPr/>
          </p:nvSpPr>
          <p:spPr bwMode="auto">
            <a:xfrm>
              <a:off x="2646797" y="1484784"/>
              <a:ext cx="1237399" cy="748416"/>
            </a:xfrm>
            <a:prstGeom prst="rect">
              <a:avLst/>
            </a:prstGeom>
            <a:grp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投管人</a:t>
              </a:r>
            </a:p>
          </p:txBody>
        </p:sp>
      </p:grpSp>
      <p:grpSp>
        <p:nvGrpSpPr>
          <p:cNvPr id="8" name="组合 7"/>
          <p:cNvGrpSpPr/>
          <p:nvPr/>
        </p:nvGrpSpPr>
        <p:grpSpPr>
          <a:xfrm>
            <a:off x="4283968" y="1052737"/>
            <a:ext cx="1277075" cy="583924"/>
            <a:chOff x="2339752" y="1412776"/>
            <a:chExt cx="1800200" cy="871956"/>
          </a:xfrm>
          <a:solidFill>
            <a:srgbClr val="CC6600"/>
          </a:solidFill>
        </p:grpSpPr>
        <p:sp>
          <p:nvSpPr>
            <p:cNvPr id="9" name="六边形 8"/>
            <p:cNvSpPr/>
            <p:nvPr/>
          </p:nvSpPr>
          <p:spPr bwMode="auto">
            <a:xfrm>
              <a:off x="2339752" y="1412776"/>
              <a:ext cx="1800200" cy="871956"/>
            </a:xfrm>
            <a:prstGeom prst="hexagon">
              <a:avLst/>
            </a:prstGeom>
            <a:grp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10" name="矩形 9"/>
            <p:cNvSpPr/>
            <p:nvPr/>
          </p:nvSpPr>
          <p:spPr bwMode="auto">
            <a:xfrm>
              <a:off x="2641081" y="1474545"/>
              <a:ext cx="1296532" cy="748416"/>
            </a:xfrm>
            <a:prstGeom prst="rect">
              <a:avLst/>
            </a:prstGeom>
            <a:grp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托管人</a:t>
              </a:r>
            </a:p>
          </p:txBody>
        </p:sp>
      </p:grpSp>
      <p:grpSp>
        <p:nvGrpSpPr>
          <p:cNvPr id="33" name="组合 32"/>
          <p:cNvGrpSpPr/>
          <p:nvPr/>
        </p:nvGrpSpPr>
        <p:grpSpPr>
          <a:xfrm>
            <a:off x="2987824" y="1052736"/>
            <a:ext cx="1277075" cy="583924"/>
            <a:chOff x="2339752" y="1412776"/>
            <a:chExt cx="1800200" cy="871956"/>
          </a:xfrm>
          <a:solidFill>
            <a:srgbClr val="3C8C93"/>
          </a:solidFill>
        </p:grpSpPr>
        <p:sp>
          <p:nvSpPr>
            <p:cNvPr id="34" name="六边形 33"/>
            <p:cNvSpPr/>
            <p:nvPr/>
          </p:nvSpPr>
          <p:spPr bwMode="auto">
            <a:xfrm>
              <a:off x="2339752" y="1412776"/>
              <a:ext cx="1800200" cy="871956"/>
            </a:xfrm>
            <a:prstGeom prst="hexagon">
              <a:avLst/>
            </a:prstGeom>
            <a:grp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35" name="矩形 34"/>
            <p:cNvSpPr/>
            <p:nvPr/>
          </p:nvSpPr>
          <p:spPr bwMode="auto">
            <a:xfrm>
              <a:off x="2542762" y="1474545"/>
              <a:ext cx="1325925" cy="748416"/>
            </a:xfrm>
            <a:prstGeom prst="rect">
              <a:avLst/>
            </a:prstGeom>
            <a:grp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销售</a:t>
              </a:r>
              <a:endPar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机构</a:t>
              </a:r>
            </a:p>
          </p:txBody>
        </p:sp>
      </p:grpSp>
      <p:sp>
        <p:nvSpPr>
          <p:cNvPr id="36" name="矩形 35"/>
          <p:cNvSpPr/>
          <p:nvPr/>
        </p:nvSpPr>
        <p:spPr bwMode="auto">
          <a:xfrm>
            <a:off x="5666591" y="1340768"/>
            <a:ext cx="3412878" cy="4824536"/>
          </a:xfrm>
          <a:prstGeom prst="rect">
            <a:avLst/>
          </a:prstGeom>
          <a:solidFill>
            <a:schemeClr val="accent2">
              <a:lumMod val="20000"/>
              <a:lumOff val="8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CN" b="1" dirty="0" smtClean="0">
              <a:solidFill>
                <a:srgbClr val="3C8C93"/>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6588224" y="1044876"/>
            <a:ext cx="1525402" cy="583924"/>
            <a:chOff x="2339752" y="1412776"/>
            <a:chExt cx="1800200" cy="871956"/>
          </a:xfrm>
          <a:solidFill>
            <a:srgbClr val="000080"/>
          </a:solidFill>
        </p:grpSpPr>
        <p:sp>
          <p:nvSpPr>
            <p:cNvPr id="38" name="六边形 37"/>
            <p:cNvSpPr/>
            <p:nvPr/>
          </p:nvSpPr>
          <p:spPr bwMode="auto">
            <a:xfrm>
              <a:off x="2339752" y="1412776"/>
              <a:ext cx="1800200" cy="871956"/>
            </a:xfrm>
            <a:prstGeom prst="hexagon">
              <a:avLst/>
            </a:prstGeom>
            <a:grp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39" name="矩形 38"/>
            <p:cNvSpPr/>
            <p:nvPr/>
          </p:nvSpPr>
          <p:spPr bwMode="auto">
            <a:xfrm>
              <a:off x="2610310" y="1484784"/>
              <a:ext cx="1361784" cy="748416"/>
            </a:xfrm>
            <a:prstGeom prst="rect">
              <a:avLst/>
            </a:prstGeom>
            <a:grp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流程简述</a:t>
              </a:r>
              <a:endPar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40" name="矩形 39"/>
          <p:cNvSpPr/>
          <p:nvPr/>
        </p:nvSpPr>
        <p:spPr>
          <a:xfrm>
            <a:off x="5724128" y="1903765"/>
            <a:ext cx="3278827" cy="87716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1</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参与人资料通知</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平台于交易日</a:t>
            </a:r>
            <a:r>
              <a:rPr lang="en-US" altLang="zh-CN" sz="1700" dirty="0" smtClean="0">
                <a:latin typeface="微软雅黑" panose="020B0503020204020204" pitchFamily="34" charset="-122"/>
                <a:ea typeface="微软雅黑" panose="020B0503020204020204" pitchFamily="34" charset="-122"/>
              </a:rPr>
              <a:t>8:00</a:t>
            </a:r>
            <a:r>
              <a:rPr lang="zh-CN" altLang="en-US" sz="1700" dirty="0" smtClean="0">
                <a:latin typeface="微软雅黑" panose="020B0503020204020204" pitchFamily="34" charset="-122"/>
                <a:ea typeface="微软雅黑" panose="020B0503020204020204" pitchFamily="34" charset="-122"/>
              </a:rPr>
              <a:t>前向参与人发送当日已生效的参与人信息。</a:t>
            </a:r>
            <a:endParaRPr lang="en-US" altLang="zh-CN" sz="1700" dirty="0" smtClean="0">
              <a:latin typeface="微软雅黑" panose="020B0503020204020204" pitchFamily="34" charset="-122"/>
              <a:ea typeface="微软雅黑" panose="020B0503020204020204" pitchFamily="34" charset="-122"/>
            </a:endParaRPr>
          </a:p>
        </p:txBody>
      </p:sp>
      <p:sp>
        <p:nvSpPr>
          <p:cNvPr id="42" name="矩形 41"/>
          <p:cNvSpPr/>
          <p:nvPr/>
        </p:nvSpPr>
        <p:spPr>
          <a:xfrm>
            <a:off x="5724128" y="4941168"/>
            <a:ext cx="3254951" cy="113877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3</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日终信息汇总</a:t>
            </a:r>
            <a:r>
              <a:rPr lang="en-US" altLang="zh-CN" sz="1700" dirty="0" smtClean="0">
                <a:latin typeface="微软雅黑" panose="020B0503020204020204" pitchFamily="34" charset="-122"/>
                <a:ea typeface="微软雅黑" panose="020B0503020204020204" pitchFamily="34" charset="-122"/>
              </a:rPr>
              <a:t>】</a:t>
            </a:r>
            <a:r>
              <a:rPr lang="zh-CN" altLang="en-US" sz="1700" dirty="0">
                <a:latin typeface="微软雅黑" panose="020B0503020204020204" pitchFamily="34" charset="-122"/>
                <a:ea typeface="微软雅黑" panose="020B0503020204020204" pitchFamily="34" charset="-122"/>
              </a:rPr>
              <a:t> 平台对交易日 </a:t>
            </a:r>
            <a:r>
              <a:rPr lang="en-US" altLang="zh-CN" sz="1700" dirty="0">
                <a:latin typeface="微软雅黑" panose="020B0503020204020204" pitchFamily="34" charset="-122"/>
                <a:ea typeface="微软雅黑" panose="020B0503020204020204" pitchFamily="34" charset="-122"/>
              </a:rPr>
              <a:t>8:30——17:00 </a:t>
            </a:r>
            <a:r>
              <a:rPr lang="zh-CN" altLang="en-US" sz="1700" dirty="0">
                <a:latin typeface="微软雅黑" panose="020B0503020204020204" pitchFamily="34" charset="-122"/>
                <a:ea typeface="微软雅黑" panose="020B0503020204020204" pitchFamily="34" charset="-122"/>
              </a:rPr>
              <a:t>间的流转处理信息</a:t>
            </a:r>
            <a:r>
              <a:rPr lang="zh-CN" altLang="en-US" sz="1700" dirty="0" smtClean="0">
                <a:latin typeface="微软雅黑" panose="020B0503020204020204" pitchFamily="34" charset="-122"/>
                <a:ea typeface="微软雅黑" panose="020B0503020204020204" pitchFamily="34" charset="-122"/>
              </a:rPr>
              <a:t>进行汇总</a:t>
            </a:r>
            <a:r>
              <a:rPr lang="zh-CN" altLang="en-US" sz="1700" dirty="0">
                <a:latin typeface="微软雅黑" panose="020B0503020204020204" pitchFamily="34" charset="-122"/>
                <a:ea typeface="微软雅黑" panose="020B0503020204020204" pitchFamily="34" charset="-122"/>
              </a:rPr>
              <a:t>，并于当日向接收方发送。</a:t>
            </a:r>
            <a:endParaRPr lang="en-US" altLang="zh-CN" sz="1700" dirty="0" smtClean="0">
              <a:latin typeface="微软雅黑" panose="020B0503020204020204" pitchFamily="34" charset="-122"/>
              <a:ea typeface="微软雅黑" panose="020B0503020204020204" pitchFamily="34" charset="-122"/>
            </a:endParaRPr>
          </a:p>
        </p:txBody>
      </p:sp>
      <p:sp>
        <p:nvSpPr>
          <p:cNvPr id="46" name="矩形 45"/>
          <p:cNvSpPr/>
          <p:nvPr/>
        </p:nvSpPr>
        <p:spPr bwMode="auto">
          <a:xfrm>
            <a:off x="-36512" y="5085183"/>
            <a:ext cx="424119" cy="1656185"/>
          </a:xfrm>
          <a:prstGeom prst="rect">
            <a:avLst/>
          </a:prstGeom>
          <a:solidFill>
            <a:srgbClr val="FAF1E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a:solidFill>
                  <a:srgbClr val="CC6600"/>
                </a:solidFill>
                <a:latin typeface="微软雅黑" panose="020B0503020204020204" pitchFamily="34" charset="-122"/>
                <a:ea typeface="微软雅黑" panose="020B0503020204020204" pitchFamily="34" charset="-122"/>
              </a:rPr>
              <a:t>日</a:t>
            </a:r>
            <a:r>
              <a:rPr lang="zh-CN" altLang="en-US" b="1" dirty="0" smtClean="0">
                <a:solidFill>
                  <a:srgbClr val="CC6600"/>
                </a:solidFill>
                <a:latin typeface="微软雅黑" panose="020B0503020204020204" pitchFamily="34" charset="-122"/>
                <a:ea typeface="微软雅黑" panose="020B0503020204020204" pitchFamily="34" charset="-122"/>
              </a:rPr>
              <a:t>终阶段</a:t>
            </a:r>
            <a:endParaRPr kumimoji="0" lang="zh-CN" altLang="en-US"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sp>
        <p:nvSpPr>
          <p:cNvPr id="56" name="矩形 55"/>
          <p:cNvSpPr/>
          <p:nvPr/>
        </p:nvSpPr>
        <p:spPr bwMode="auto">
          <a:xfrm flipH="1">
            <a:off x="-39565" y="1700807"/>
            <a:ext cx="437662" cy="1495841"/>
          </a:xfrm>
          <a:prstGeom prst="rect">
            <a:avLst/>
          </a:prstGeom>
          <a:solidFill>
            <a:srgbClr val="DCE6F2"/>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日初阶段</a:t>
            </a:r>
          </a:p>
        </p:txBody>
      </p:sp>
      <p:sp>
        <p:nvSpPr>
          <p:cNvPr id="41" name="矩形 40"/>
          <p:cNvSpPr/>
          <p:nvPr/>
        </p:nvSpPr>
        <p:spPr bwMode="auto">
          <a:xfrm flipH="1">
            <a:off x="-36512" y="3196649"/>
            <a:ext cx="437662" cy="1960543"/>
          </a:xfrm>
          <a:prstGeom prst="rect">
            <a:avLst/>
          </a:prstGeom>
          <a:solidFill>
            <a:srgbClr val="DAEDEF"/>
          </a:solidFill>
          <a:ln w="952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defTabSz="914400" rtl="0" eaLnBrk="1" fontAlgn="base" latinLnBrk="0" hangingPunct="1">
              <a:lnSpc>
                <a:spcPct val="100000"/>
              </a:lnSpc>
              <a:spcBef>
                <a:spcPct val="0"/>
              </a:spcBef>
              <a:spcAft>
                <a:spcPct val="0"/>
              </a:spcAft>
              <a:buClrTx/>
              <a:buSzTx/>
              <a:buFontTx/>
              <a:buNone/>
              <a:tabLst/>
            </a:pPr>
            <a:r>
              <a:rPr lang="zh-CN" altLang="en-US" b="1" dirty="0" smtClean="0">
                <a:solidFill>
                  <a:srgbClr val="3C8C93"/>
                </a:solidFill>
                <a:latin typeface="微软雅黑" panose="020B0503020204020204" pitchFamily="34" charset="-122"/>
                <a:ea typeface="微软雅黑" panose="020B0503020204020204" pitchFamily="34" charset="-122"/>
              </a:rPr>
              <a:t>日间阶段</a:t>
            </a:r>
            <a:endPar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grpSp>
        <p:nvGrpSpPr>
          <p:cNvPr id="21" name="组合 20"/>
          <p:cNvGrpSpPr/>
          <p:nvPr/>
        </p:nvGrpSpPr>
        <p:grpSpPr>
          <a:xfrm>
            <a:off x="439466" y="1772816"/>
            <a:ext cx="5068638" cy="1410511"/>
            <a:chOff x="439466" y="1750345"/>
            <a:chExt cx="5068638" cy="1410511"/>
          </a:xfrm>
        </p:grpSpPr>
        <p:sp>
          <p:nvSpPr>
            <p:cNvPr id="139" name="矩形 138"/>
            <p:cNvSpPr/>
            <p:nvPr/>
          </p:nvSpPr>
          <p:spPr bwMode="auto">
            <a:xfrm>
              <a:off x="3059832" y="2708920"/>
              <a:ext cx="1158381" cy="451936"/>
            </a:xfrm>
            <a:prstGeom prst="rect">
              <a:avLst/>
            </a:prstGeom>
            <a:solidFill>
              <a:schemeClr val="bg1"/>
            </a:solid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3C8C93"/>
                  </a:solidFill>
                  <a:latin typeface="微软雅黑" panose="020B0503020204020204" pitchFamily="34" charset="-122"/>
                  <a:ea typeface="微软雅黑" panose="020B0503020204020204" pitchFamily="34" charset="-122"/>
                </a:rPr>
                <a:t>接收通知</a:t>
              </a:r>
              <a:endParaRPr kumimoji="0" lang="zh-CN" altLang="en-US" sz="1700"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sp>
          <p:nvSpPr>
            <p:cNvPr id="140" name="矩形 139"/>
            <p:cNvSpPr/>
            <p:nvPr/>
          </p:nvSpPr>
          <p:spPr bwMode="auto">
            <a:xfrm>
              <a:off x="1705072" y="1750345"/>
              <a:ext cx="1263683" cy="566304"/>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参与人资料整理发送</a:t>
              </a:r>
            </a:p>
          </p:txBody>
        </p:sp>
        <p:sp>
          <p:nvSpPr>
            <p:cNvPr id="141" name="矩形 140"/>
            <p:cNvSpPr/>
            <p:nvPr/>
          </p:nvSpPr>
          <p:spPr bwMode="auto">
            <a:xfrm>
              <a:off x="439466" y="2708920"/>
              <a:ext cx="1051709" cy="451936"/>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接收通知</a:t>
              </a:r>
            </a:p>
          </p:txBody>
        </p:sp>
        <p:sp>
          <p:nvSpPr>
            <p:cNvPr id="142" name="矩形 141"/>
            <p:cNvSpPr/>
            <p:nvPr/>
          </p:nvSpPr>
          <p:spPr bwMode="auto">
            <a:xfrm>
              <a:off x="4386861" y="2708920"/>
              <a:ext cx="1121243" cy="451936"/>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C6600"/>
                  </a:solidFill>
                  <a:latin typeface="微软雅黑" panose="020B0503020204020204" pitchFamily="34" charset="-122"/>
                  <a:ea typeface="微软雅黑" panose="020B0503020204020204" pitchFamily="34" charset="-122"/>
                </a:rPr>
                <a:t>接收通知</a:t>
              </a:r>
              <a:endPar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cxnSp>
          <p:nvCxnSpPr>
            <p:cNvPr id="14" name="肘形连接符 13"/>
            <p:cNvCxnSpPr>
              <a:stCxn id="140" idx="2"/>
              <a:endCxn id="141" idx="0"/>
            </p:cNvCxnSpPr>
            <p:nvPr/>
          </p:nvCxnSpPr>
          <p:spPr bwMode="auto">
            <a:xfrm rot="5400000">
              <a:off x="1454983" y="1826988"/>
              <a:ext cx="392271" cy="1371593"/>
            </a:xfrm>
            <a:prstGeom prst="bentConnector3">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16" name="肘形连接符 15"/>
            <p:cNvCxnSpPr>
              <a:stCxn id="140" idx="2"/>
              <a:endCxn id="139" idx="0"/>
            </p:cNvCxnSpPr>
            <p:nvPr/>
          </p:nvCxnSpPr>
          <p:spPr bwMode="auto">
            <a:xfrm rot="16200000" flipH="1">
              <a:off x="2791833" y="1861729"/>
              <a:ext cx="392271" cy="1302109"/>
            </a:xfrm>
            <a:prstGeom prst="bentConnector3">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20" name="肘形连接符 19"/>
            <p:cNvCxnSpPr>
              <a:stCxn id="140" idx="2"/>
              <a:endCxn id="142" idx="0"/>
            </p:cNvCxnSpPr>
            <p:nvPr/>
          </p:nvCxnSpPr>
          <p:spPr bwMode="auto">
            <a:xfrm rot="16200000" flipH="1">
              <a:off x="3446063" y="1207499"/>
              <a:ext cx="392271" cy="2610569"/>
            </a:xfrm>
            <a:prstGeom prst="bentConnector3">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grpSp>
        <p:nvGrpSpPr>
          <p:cNvPr id="50" name="组合 49"/>
          <p:cNvGrpSpPr/>
          <p:nvPr/>
        </p:nvGrpSpPr>
        <p:grpSpPr>
          <a:xfrm>
            <a:off x="439467" y="5301208"/>
            <a:ext cx="5068637" cy="1410511"/>
            <a:chOff x="439467" y="1750345"/>
            <a:chExt cx="5068637" cy="1410511"/>
          </a:xfrm>
        </p:grpSpPr>
        <p:sp>
          <p:nvSpPr>
            <p:cNvPr id="51" name="矩形 50"/>
            <p:cNvSpPr/>
            <p:nvPr/>
          </p:nvSpPr>
          <p:spPr bwMode="auto">
            <a:xfrm>
              <a:off x="3059832" y="2708920"/>
              <a:ext cx="1158381" cy="451936"/>
            </a:xfrm>
            <a:prstGeom prst="rect">
              <a:avLst/>
            </a:prstGeom>
            <a:solidFill>
              <a:schemeClr val="bg1"/>
            </a:solid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3C8C93"/>
                  </a:solidFill>
                  <a:latin typeface="微软雅黑" panose="020B0503020204020204" pitchFamily="34" charset="-122"/>
                  <a:ea typeface="微软雅黑" panose="020B0503020204020204" pitchFamily="34" charset="-122"/>
                </a:rPr>
                <a:t>接收通知</a:t>
              </a:r>
              <a:endParaRPr kumimoji="0" lang="zh-CN" altLang="en-US" sz="1700"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sp>
          <p:nvSpPr>
            <p:cNvPr id="52" name="矩形 51"/>
            <p:cNvSpPr/>
            <p:nvPr/>
          </p:nvSpPr>
          <p:spPr bwMode="auto">
            <a:xfrm>
              <a:off x="1705072" y="1750345"/>
              <a:ext cx="1263683" cy="566304"/>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日终信息</a:t>
              </a:r>
              <a:endParaRPr kumimoji="0" lang="en-US" altLang="zh-CN"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汇总发送</a:t>
              </a:r>
            </a:p>
          </p:txBody>
        </p:sp>
        <p:sp>
          <p:nvSpPr>
            <p:cNvPr id="53" name="矩形 52"/>
            <p:cNvSpPr/>
            <p:nvPr/>
          </p:nvSpPr>
          <p:spPr bwMode="auto">
            <a:xfrm>
              <a:off x="439467" y="2708920"/>
              <a:ext cx="1051708" cy="451936"/>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接收通知</a:t>
              </a:r>
            </a:p>
          </p:txBody>
        </p:sp>
        <p:sp>
          <p:nvSpPr>
            <p:cNvPr id="54" name="矩形 53"/>
            <p:cNvSpPr/>
            <p:nvPr/>
          </p:nvSpPr>
          <p:spPr bwMode="auto">
            <a:xfrm>
              <a:off x="4386861" y="2708920"/>
              <a:ext cx="1121243" cy="451936"/>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C6600"/>
                  </a:solidFill>
                  <a:latin typeface="微软雅黑" panose="020B0503020204020204" pitchFamily="34" charset="-122"/>
                  <a:ea typeface="微软雅黑" panose="020B0503020204020204" pitchFamily="34" charset="-122"/>
                </a:rPr>
                <a:t>接收通知</a:t>
              </a:r>
              <a:endPar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cxnSp>
          <p:nvCxnSpPr>
            <p:cNvPr id="55" name="肘形连接符 54"/>
            <p:cNvCxnSpPr>
              <a:stCxn id="52" idx="2"/>
              <a:endCxn id="53" idx="0"/>
            </p:cNvCxnSpPr>
            <p:nvPr/>
          </p:nvCxnSpPr>
          <p:spPr bwMode="auto">
            <a:xfrm rot="5400000">
              <a:off x="1454983" y="1826988"/>
              <a:ext cx="392271" cy="1371593"/>
            </a:xfrm>
            <a:prstGeom prst="bentConnector3">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57" name="肘形连接符 56"/>
            <p:cNvCxnSpPr>
              <a:stCxn id="52" idx="2"/>
              <a:endCxn id="51" idx="0"/>
            </p:cNvCxnSpPr>
            <p:nvPr/>
          </p:nvCxnSpPr>
          <p:spPr bwMode="auto">
            <a:xfrm rot="16200000" flipH="1">
              <a:off x="2791833" y="1861729"/>
              <a:ext cx="392271" cy="1302109"/>
            </a:xfrm>
            <a:prstGeom prst="bentConnector3">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58" name="肘形连接符 57"/>
            <p:cNvCxnSpPr>
              <a:stCxn id="52" idx="2"/>
              <a:endCxn id="54" idx="0"/>
            </p:cNvCxnSpPr>
            <p:nvPr/>
          </p:nvCxnSpPr>
          <p:spPr bwMode="auto">
            <a:xfrm rot="16200000" flipH="1">
              <a:off x="3446063" y="1207499"/>
              <a:ext cx="392271" cy="2610569"/>
            </a:xfrm>
            <a:prstGeom prst="bentConnector3">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grpSp>
        <p:nvGrpSpPr>
          <p:cNvPr id="134" name="组合 133"/>
          <p:cNvGrpSpPr/>
          <p:nvPr/>
        </p:nvGrpSpPr>
        <p:grpSpPr>
          <a:xfrm>
            <a:off x="467544" y="3573016"/>
            <a:ext cx="5040560" cy="1440160"/>
            <a:chOff x="467544" y="3454261"/>
            <a:chExt cx="5040560" cy="1440160"/>
          </a:xfrm>
        </p:grpSpPr>
        <p:grpSp>
          <p:nvGrpSpPr>
            <p:cNvPr id="59" name="组合 58"/>
            <p:cNvGrpSpPr/>
            <p:nvPr/>
          </p:nvGrpSpPr>
          <p:grpSpPr>
            <a:xfrm>
              <a:off x="1567516" y="3470257"/>
              <a:ext cx="1525402" cy="1424164"/>
              <a:chOff x="1549821" y="2822186"/>
              <a:chExt cx="1525402" cy="1424164"/>
            </a:xfrm>
          </p:grpSpPr>
          <p:sp>
            <p:nvSpPr>
              <p:cNvPr id="60" name="矩形 59"/>
              <p:cNvSpPr/>
              <p:nvPr/>
            </p:nvSpPr>
            <p:spPr bwMode="auto">
              <a:xfrm>
                <a:off x="1549821" y="3000650"/>
                <a:ext cx="1525402" cy="1245700"/>
              </a:xfrm>
              <a:prstGeom prst="rect">
                <a:avLst/>
              </a:prstGeom>
              <a:solidFill>
                <a:srgbClr val="F0DEDE"/>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70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61" name="矩形 60"/>
              <p:cNvSpPr/>
              <p:nvPr/>
            </p:nvSpPr>
            <p:spPr bwMode="auto">
              <a:xfrm>
                <a:off x="1684987" y="2822186"/>
                <a:ext cx="1290459" cy="403946"/>
              </a:xfrm>
              <a:prstGeom prst="rect">
                <a:avLst/>
              </a:prstGeom>
              <a:solidFill>
                <a:srgbClr val="C00000"/>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chemeClr val="bg1"/>
                    </a:solidFill>
                    <a:latin typeface="微软雅黑" panose="020B0503020204020204" pitchFamily="34" charset="-122"/>
                    <a:ea typeface="微软雅黑" panose="020B0503020204020204" pitchFamily="34" charset="-122"/>
                  </a:rPr>
                  <a:t>格式检查</a:t>
                </a:r>
                <a:endParaRPr kumimoji="0" lang="zh-CN" altLang="en-US" sz="1700"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p:txBody>
          </p:sp>
          <p:sp>
            <p:nvSpPr>
              <p:cNvPr id="62" name="矩形 61"/>
              <p:cNvSpPr/>
              <p:nvPr/>
            </p:nvSpPr>
            <p:spPr bwMode="auto">
              <a:xfrm>
                <a:off x="1691681" y="3335535"/>
                <a:ext cx="1283766" cy="364111"/>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1700" b="1" dirty="0" smtClean="0">
                    <a:solidFill>
                      <a:srgbClr val="C00000"/>
                    </a:solidFill>
                    <a:latin typeface="微软雅黑" panose="020B0503020204020204" pitchFamily="34" charset="-122"/>
                    <a:ea typeface="微软雅黑" panose="020B0503020204020204" pitchFamily="34" charset="-122"/>
                  </a:rPr>
                  <a:t>未通过</a:t>
                </a:r>
                <a:endPar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sp>
            <p:nvSpPr>
              <p:cNvPr id="63" name="矩形 62"/>
              <p:cNvSpPr/>
              <p:nvPr/>
            </p:nvSpPr>
            <p:spPr bwMode="auto">
              <a:xfrm>
                <a:off x="1691681" y="3783349"/>
                <a:ext cx="1290459" cy="370458"/>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通过</a:t>
                </a:r>
              </a:p>
            </p:txBody>
          </p:sp>
        </p:grpSp>
        <p:sp>
          <p:nvSpPr>
            <p:cNvPr id="64" name="矩形 63"/>
            <p:cNvSpPr/>
            <p:nvPr/>
          </p:nvSpPr>
          <p:spPr bwMode="auto">
            <a:xfrm>
              <a:off x="467544" y="3454261"/>
              <a:ext cx="1050056" cy="414535"/>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查询申请</a:t>
              </a:r>
            </a:p>
          </p:txBody>
        </p:sp>
        <p:sp>
          <p:nvSpPr>
            <p:cNvPr id="65" name="矩形 64"/>
            <p:cNvSpPr/>
            <p:nvPr/>
          </p:nvSpPr>
          <p:spPr bwMode="auto">
            <a:xfrm>
              <a:off x="4382571" y="3461954"/>
              <a:ext cx="1125533" cy="412249"/>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rPr>
                <a:t>查询申请</a:t>
              </a:r>
            </a:p>
          </p:txBody>
        </p:sp>
        <p:cxnSp>
          <p:nvCxnSpPr>
            <p:cNvPr id="29" name="直接箭头连接符 28"/>
            <p:cNvCxnSpPr>
              <a:stCxn id="64" idx="3"/>
              <a:endCxn id="61" idx="1"/>
            </p:cNvCxnSpPr>
            <p:nvPr/>
          </p:nvCxnSpPr>
          <p:spPr bwMode="auto">
            <a:xfrm>
              <a:off x="1517600" y="3661529"/>
              <a:ext cx="185082" cy="10701"/>
            </a:xfrm>
            <a:prstGeom prst="straightConnector1">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67" name="直接箭头连接符 66"/>
            <p:cNvCxnSpPr>
              <a:stCxn id="65" idx="1"/>
              <a:endCxn id="61" idx="3"/>
            </p:cNvCxnSpPr>
            <p:nvPr/>
          </p:nvCxnSpPr>
          <p:spPr bwMode="auto">
            <a:xfrm flipH="1">
              <a:off x="2993141" y="3668079"/>
              <a:ext cx="1389430" cy="4151"/>
            </a:xfrm>
            <a:prstGeom prst="straightConnector1">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sp>
          <p:nvSpPr>
            <p:cNvPr id="89" name="矩形 88"/>
            <p:cNvSpPr/>
            <p:nvPr/>
          </p:nvSpPr>
          <p:spPr bwMode="auto">
            <a:xfrm>
              <a:off x="502056" y="4437112"/>
              <a:ext cx="973600" cy="414535"/>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rPr>
                <a:t>结果</a:t>
              </a:r>
            </a:p>
          </p:txBody>
        </p:sp>
        <p:sp>
          <p:nvSpPr>
            <p:cNvPr id="90" name="矩形 89"/>
            <p:cNvSpPr/>
            <p:nvPr/>
          </p:nvSpPr>
          <p:spPr bwMode="auto">
            <a:xfrm>
              <a:off x="4382571" y="4410164"/>
              <a:ext cx="1125533" cy="412249"/>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700"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rPr>
                <a:t>结果</a:t>
              </a:r>
            </a:p>
          </p:txBody>
        </p:sp>
        <p:cxnSp>
          <p:nvCxnSpPr>
            <p:cNvPr id="82" name="肘形连接符 81"/>
            <p:cNvCxnSpPr>
              <a:stCxn id="62" idx="1"/>
              <a:endCxn id="64" idx="2"/>
            </p:cNvCxnSpPr>
            <p:nvPr/>
          </p:nvCxnSpPr>
          <p:spPr bwMode="auto">
            <a:xfrm rot="10800000">
              <a:off x="992572" y="3868796"/>
              <a:ext cx="716804" cy="296866"/>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84" name="肘形连接符 83"/>
            <p:cNvCxnSpPr>
              <a:stCxn id="62" idx="3"/>
              <a:endCxn id="65" idx="2"/>
            </p:cNvCxnSpPr>
            <p:nvPr/>
          </p:nvCxnSpPr>
          <p:spPr bwMode="auto">
            <a:xfrm flipV="1">
              <a:off x="2993142" y="3874203"/>
              <a:ext cx="1952196" cy="291459"/>
            </a:xfrm>
            <a:prstGeom prst="bentConnector2">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86" name="肘形连接符 85"/>
            <p:cNvCxnSpPr>
              <a:stCxn id="63" idx="1"/>
            </p:cNvCxnSpPr>
            <p:nvPr/>
          </p:nvCxnSpPr>
          <p:spPr bwMode="auto">
            <a:xfrm rot="10800000">
              <a:off x="1491176" y="4613647"/>
              <a:ext cx="218201" cy="3002"/>
            </a:xfrm>
            <a:prstGeom prst="bentConnector3">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cxnSp>
          <p:nvCxnSpPr>
            <p:cNvPr id="131" name="直接箭头连接符 130"/>
            <p:cNvCxnSpPr>
              <a:stCxn id="63" idx="3"/>
              <a:endCxn id="90" idx="1"/>
            </p:cNvCxnSpPr>
            <p:nvPr/>
          </p:nvCxnSpPr>
          <p:spPr bwMode="auto">
            <a:xfrm flipV="1">
              <a:off x="2999835" y="4616289"/>
              <a:ext cx="1382736" cy="360"/>
            </a:xfrm>
            <a:prstGeom prst="straightConnector1">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grpSp>
      <p:sp>
        <p:nvSpPr>
          <p:cNvPr id="111" name="矩形 110"/>
          <p:cNvSpPr/>
          <p:nvPr/>
        </p:nvSpPr>
        <p:spPr>
          <a:xfrm>
            <a:off x="5724128" y="3180745"/>
            <a:ext cx="3278827" cy="1400383"/>
          </a:xfrm>
          <a:prstGeom prst="rect">
            <a:avLst/>
          </a:prstGeom>
        </p:spPr>
        <p:txBody>
          <a:bodyPr wrap="square">
            <a:spAutoFit/>
          </a:bodyPr>
          <a:lstStyle/>
          <a:p>
            <a:pPr eaLnBrk="1" hangingPunct="1"/>
            <a:r>
              <a:rPr lang="en-US" altLang="zh-CN" sz="1700" dirty="0" smtClean="0">
                <a:latin typeface="微软雅黑" panose="020B0503020204020204" pitchFamily="34" charset="-122"/>
                <a:ea typeface="微软雅黑" panose="020B0503020204020204" pitchFamily="34" charset="-122"/>
              </a:rPr>
              <a:t>    2</a:t>
            </a:r>
            <a:r>
              <a:rPr lang="zh-CN" altLang="en-US" sz="1700" dirty="0">
                <a:latin typeface="微软雅黑" panose="020B0503020204020204" pitchFamily="34" charset="-122"/>
                <a:ea typeface="微软雅黑" panose="020B0503020204020204" pitchFamily="34" charset="-122"/>
              </a:rPr>
              <a:t> </a:t>
            </a:r>
            <a:r>
              <a:rPr lang="zh-CN" altLang="en-US" sz="1700" dirty="0" smtClean="0">
                <a:latin typeface="微软雅黑" panose="020B0503020204020204" pitchFamily="34" charset="-122"/>
                <a:ea typeface="微软雅黑" panose="020B0503020204020204" pitchFamily="34" charset="-122"/>
              </a:rPr>
              <a:t> </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信息查询</a:t>
            </a:r>
            <a:r>
              <a:rPr lang="en-US" altLang="zh-CN" sz="1700" dirty="0" smtClean="0">
                <a:latin typeface="微软雅黑" panose="020B0503020204020204" pitchFamily="34" charset="-122"/>
                <a:ea typeface="微软雅黑" panose="020B0503020204020204" pitchFamily="34" charset="-122"/>
              </a:rPr>
              <a:t>】</a:t>
            </a:r>
            <a:r>
              <a:rPr lang="zh-CN" altLang="en-US" sz="1700" dirty="0" smtClean="0">
                <a:latin typeface="微软雅黑" panose="020B0503020204020204" pitchFamily="34" charset="-122"/>
                <a:ea typeface="微软雅黑" panose="020B0503020204020204" pitchFamily="34" charset="-122"/>
              </a:rPr>
              <a:t>投管人和托管人于交易日日间阶段向平台发送信息查询申请，平台进行格式检查。通过检查的，平台向查询发起人反馈查询结果。</a:t>
            </a:r>
            <a:endParaRPr lang="en-US" altLang="zh-CN" sz="1700" dirty="0" smtClean="0">
              <a:latin typeface="微软雅黑" panose="020B0503020204020204" pitchFamily="34" charset="-122"/>
              <a:ea typeface="微软雅黑" panose="020B0503020204020204" pitchFamily="34" charset="-122"/>
            </a:endParaRPr>
          </a:p>
        </p:txBody>
      </p:sp>
      <p:sp>
        <p:nvSpPr>
          <p:cNvPr id="69"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业务流程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信息管理</a:t>
            </a:r>
            <a:r>
              <a:rPr lang="zh-CN" altLang="en-US" sz="2800" b="1" kern="0" dirty="0">
                <a:solidFill>
                  <a:schemeClr val="bg1"/>
                </a:solidFill>
                <a:latin typeface="黑体" panose="02010609060101010101" pitchFamily="49" charset="-122"/>
                <a:ea typeface="黑体" panose="02010609060101010101" pitchFamily="49" charset="-122"/>
              </a:rPr>
              <a:t>服务流程</a:t>
            </a:r>
          </a:p>
        </p:txBody>
      </p:sp>
    </p:spTree>
    <p:extLst>
      <p:ext uri="{BB962C8B-B14F-4D97-AF65-F5344CB8AC3E}">
        <p14:creationId xmlns:p14="http://schemas.microsoft.com/office/powerpoint/2010/main" xmlns="" val="1463997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bwMode="auto">
          <a:xfrm>
            <a:off x="2169004" y="1959948"/>
            <a:ext cx="6974996" cy="4260808"/>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3" name="矩形 12"/>
          <p:cNvSpPr/>
          <p:nvPr/>
        </p:nvSpPr>
        <p:spPr bwMode="auto">
          <a:xfrm>
            <a:off x="0" y="978240"/>
            <a:ext cx="2359099" cy="1190691"/>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 name="六边形 1"/>
          <p:cNvSpPr/>
          <p:nvPr/>
        </p:nvSpPr>
        <p:spPr bwMode="auto">
          <a:xfrm>
            <a:off x="1237223" y="1124744"/>
            <a:ext cx="2135003" cy="190425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 name="组合 2"/>
          <p:cNvGrpSpPr/>
          <p:nvPr/>
        </p:nvGrpSpPr>
        <p:grpSpPr>
          <a:xfrm>
            <a:off x="1512315" y="1373092"/>
            <a:ext cx="1571879" cy="1383254"/>
            <a:chOff x="251520" y="2708553"/>
            <a:chExt cx="1800200" cy="1584176"/>
          </a:xfrm>
        </p:grpSpPr>
        <p:sp>
          <p:nvSpPr>
            <p:cNvPr id="4"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 name="矩形 4"/>
            <p:cNvSpPr/>
            <p:nvPr/>
          </p:nvSpPr>
          <p:spPr bwMode="auto">
            <a:xfrm>
              <a:off x="539551"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6" name="组合 5"/>
            <p:cNvGrpSpPr/>
            <p:nvPr/>
          </p:nvGrpSpPr>
          <p:grpSpPr>
            <a:xfrm>
              <a:off x="848095" y="2751352"/>
              <a:ext cx="607049" cy="533265"/>
              <a:chOff x="3701536" y="1263055"/>
              <a:chExt cx="1214096" cy="1066529"/>
            </a:xfrm>
          </p:grpSpPr>
          <p:sp>
            <p:nvSpPr>
              <p:cNvPr id="7"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25" name="矩形 24"/>
          <p:cNvSpPr/>
          <p:nvPr/>
        </p:nvSpPr>
        <p:spPr>
          <a:xfrm>
            <a:off x="4067944" y="2409269"/>
            <a:ext cx="4476666" cy="3323987"/>
          </a:xfrm>
          <a:prstGeom prst="rect">
            <a:avLst/>
          </a:prstGeom>
        </p:spPr>
        <p:txBody>
          <a:bodyPr wrap="square">
            <a:spAutoFit/>
          </a:bodyPr>
          <a:lstStyle/>
          <a:p>
            <a:pPr marL="18000" eaLnBrk="1" hangingPunct="1">
              <a:lnSpc>
                <a:spcPct val="150000"/>
              </a:lnSpc>
            </a:pPr>
            <a:r>
              <a:rPr lang="zh-CN" altLang="en-US"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rPr>
              <a:t>一、平台概述</a:t>
            </a:r>
            <a:endParaRPr lang="en-US" altLang="zh-CN"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endParaRPr>
          </a:p>
          <a:p>
            <a:pPr marL="18000" eaLnBrk="1" hangingPunct="1">
              <a:lnSpc>
                <a:spcPct val="150000"/>
              </a:lnSpc>
            </a:pPr>
            <a:r>
              <a:rPr lang="zh-CN" altLang="en-US"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rPr>
              <a:t>二、业务简介</a:t>
            </a:r>
            <a:endParaRPr lang="en-US" altLang="zh-CN"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endParaRPr>
          </a:p>
          <a:p>
            <a:pPr marL="18000" eaLnBrk="1" hangingPunct="1">
              <a:lnSpc>
                <a:spcPct val="150000"/>
              </a:lnSpc>
            </a:pPr>
            <a:r>
              <a:rPr lang="zh-CN" altLang="en-US"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rPr>
              <a:t>三、业务流程</a:t>
            </a:r>
            <a:endParaRPr lang="en-US" altLang="zh-CN"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endParaRPr>
          </a:p>
          <a:p>
            <a:pPr marL="18000" eaLnBrk="1" hangingPunct="1">
              <a:lnSpc>
                <a:spcPct val="150000"/>
              </a:lnSpc>
            </a:pPr>
            <a:r>
              <a:rPr lang="zh-CN" altLang="en-US"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rPr>
              <a:t>四、业务现状与展望</a:t>
            </a:r>
            <a:endParaRPr lang="en-US" altLang="zh-CN"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endParaRPr>
          </a:p>
          <a:p>
            <a:pPr marL="18000" eaLnBrk="1" hangingPunct="1">
              <a:lnSpc>
                <a:spcPct val="150000"/>
              </a:lnSpc>
            </a:pPr>
            <a:r>
              <a:rPr lang="zh-CN" altLang="en-US"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rPr>
              <a:t>五、平台优势与加入流程</a:t>
            </a:r>
            <a:endParaRPr lang="en-US" altLang="zh-CN" sz="2800" dirty="0" smtClean="0">
              <a:solidFill>
                <a:schemeClr val="bg1"/>
              </a:solidFill>
              <a:latin typeface="黑体" panose="02010609060101010101" pitchFamily="49" charset="-122"/>
              <a:ea typeface="黑体" panose="02010609060101010101" pitchFamily="49" charset="-122"/>
              <a:cs typeface="Verdana" panose="020B0604030504040204" pitchFamily="34" charset="0"/>
            </a:endParaRPr>
          </a:p>
        </p:txBody>
      </p:sp>
      <p:sp>
        <p:nvSpPr>
          <p:cNvPr id="33" name="矩形 32"/>
          <p:cNvSpPr/>
          <p:nvPr/>
        </p:nvSpPr>
        <p:spPr>
          <a:xfrm>
            <a:off x="164267" y="1268760"/>
            <a:ext cx="1023357" cy="584775"/>
          </a:xfrm>
          <a:prstGeom prst="rect">
            <a:avLst/>
          </a:prstGeom>
        </p:spPr>
        <p:txBody>
          <a:bodyPr wrap="none">
            <a:spAutoFit/>
          </a:bodyPr>
          <a:lstStyle/>
          <a:p>
            <a:pPr marL="18000" eaLnBrk="1" hangingPunct="1"/>
            <a:r>
              <a:rPr lang="zh-CN" altLang="en-US" sz="3200" dirty="0" smtClean="0">
                <a:solidFill>
                  <a:schemeClr val="bg1"/>
                </a:solidFill>
                <a:latin typeface="黑体" panose="02010609060101010101" pitchFamily="49" charset="-122"/>
                <a:ea typeface="黑体" panose="02010609060101010101" pitchFamily="49" charset="-122"/>
                <a:cs typeface="Verdana" panose="020B0604030504040204" pitchFamily="34" charset="0"/>
              </a:rPr>
              <a:t>目录</a:t>
            </a:r>
            <a:endParaRPr lang="zh-CN" altLang="en-US" sz="3200" dirty="0">
              <a:solidFill>
                <a:schemeClr val="bg1"/>
              </a:solidFill>
              <a:latin typeface="黑体" panose="02010609060101010101" pitchFamily="49" charset="-122"/>
              <a:ea typeface="黑体" panose="02010609060101010101" pitchFamily="49" charset="-122"/>
              <a:cs typeface="Verdana" panose="020B0604030504040204" pitchFamily="34" charset="0"/>
            </a:endParaRPr>
          </a:p>
        </p:txBody>
      </p:sp>
    </p:spTree>
    <p:extLst>
      <p:ext uri="{BB962C8B-B14F-4D97-AF65-F5344CB8AC3E}">
        <p14:creationId xmlns:p14="http://schemas.microsoft.com/office/powerpoint/2010/main" xmlns="" val="112490340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矩形 54"/>
          <p:cNvSpPr/>
          <p:nvPr/>
        </p:nvSpPr>
        <p:spPr bwMode="auto">
          <a:xfrm>
            <a:off x="90593" y="3073394"/>
            <a:ext cx="2160241" cy="294159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285750">
              <a:lnSpc>
                <a:spcPct val="150000"/>
              </a:lnSpc>
              <a:buClr>
                <a:srgbClr val="2E6195"/>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投管人提交产品创建申请及电子附件</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2E6195"/>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托管人确认</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2E6195"/>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完成产品创建</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2E6195"/>
              </a:buClr>
              <a:buFont typeface="Wingdings" panose="05000000000000000000" pitchFamily="2" charset="2"/>
              <a:buChar char="u"/>
            </a:pPr>
            <a:endParaRPr lang="zh-CN" altLang="en-US" sz="1600" dirty="0">
              <a:latin typeface="微软雅黑" panose="020B0503020204020204" pitchFamily="34" charset="-122"/>
              <a:ea typeface="微软雅黑" panose="020B0503020204020204" pitchFamily="34" charset="-122"/>
            </a:endParaRPr>
          </a:p>
        </p:txBody>
      </p:sp>
      <p:grpSp>
        <p:nvGrpSpPr>
          <p:cNvPr id="98" name="组合 97"/>
          <p:cNvGrpSpPr/>
          <p:nvPr/>
        </p:nvGrpSpPr>
        <p:grpSpPr>
          <a:xfrm>
            <a:off x="539552" y="2098696"/>
            <a:ext cx="1368152" cy="1203975"/>
            <a:chOff x="1547664" y="2441049"/>
            <a:chExt cx="1368152" cy="1203975"/>
          </a:xfrm>
        </p:grpSpPr>
        <p:sp>
          <p:nvSpPr>
            <p:cNvPr id="4" name="六边形 3"/>
            <p:cNvSpPr/>
            <p:nvPr/>
          </p:nvSpPr>
          <p:spPr bwMode="auto">
            <a:xfrm>
              <a:off x="1547664" y="2441049"/>
              <a:ext cx="1368152" cy="1203975"/>
            </a:xfrm>
            <a:prstGeom prst="hexagon">
              <a:avLst/>
            </a:prstGeom>
            <a:no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27" name="组合 26"/>
            <p:cNvGrpSpPr/>
            <p:nvPr/>
          </p:nvGrpSpPr>
          <p:grpSpPr>
            <a:xfrm>
              <a:off x="1836854" y="2708920"/>
              <a:ext cx="862938" cy="693596"/>
              <a:chOff x="2797487" y="4918921"/>
              <a:chExt cx="936104" cy="752404"/>
            </a:xfrm>
          </p:grpSpPr>
          <p:sp>
            <p:nvSpPr>
              <p:cNvPr id="17" name="矩形 16"/>
              <p:cNvSpPr/>
              <p:nvPr/>
            </p:nvSpPr>
            <p:spPr bwMode="auto">
              <a:xfrm>
                <a:off x="2797487" y="4918921"/>
                <a:ext cx="936104" cy="752404"/>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8" name="矩形 17"/>
              <p:cNvSpPr/>
              <p:nvPr/>
            </p:nvSpPr>
            <p:spPr bwMode="auto">
              <a:xfrm>
                <a:off x="2915816" y="5062937"/>
                <a:ext cx="360040" cy="45429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nvGrpSpPr>
              <p:cNvPr id="7" name="组合 6"/>
              <p:cNvGrpSpPr/>
              <p:nvPr/>
            </p:nvGrpSpPr>
            <p:grpSpPr>
              <a:xfrm>
                <a:off x="2942393" y="5085185"/>
                <a:ext cx="288031" cy="449204"/>
                <a:chOff x="2123731" y="1850292"/>
                <a:chExt cx="360039" cy="561503"/>
              </a:xfrm>
            </p:grpSpPr>
            <p:sp>
              <p:nvSpPr>
                <p:cNvPr id="8" name="圆角矩形 7"/>
                <p:cNvSpPr/>
                <p:nvPr/>
              </p:nvSpPr>
              <p:spPr bwMode="auto">
                <a:xfrm>
                  <a:off x="2123731" y="2141796"/>
                  <a:ext cx="360039" cy="269999"/>
                </a:xfrm>
                <a:prstGeom prst="roundRect">
                  <a:avLst/>
                </a:prstGeom>
                <a:solidFill>
                  <a:srgbClr val="2E6195"/>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9" name="等腰三角形 8"/>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0" name="椭圆 9"/>
                <p:cNvSpPr/>
                <p:nvPr/>
              </p:nvSpPr>
              <p:spPr bwMode="auto">
                <a:xfrm>
                  <a:off x="2177734" y="1850292"/>
                  <a:ext cx="252028" cy="252028"/>
                </a:xfrm>
                <a:prstGeom prst="ellipse">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cxnSp>
            <p:nvCxnSpPr>
              <p:cNvPr id="20" name="直接连接符 19"/>
              <p:cNvCxnSpPr/>
              <p:nvPr/>
            </p:nvCxnSpPr>
            <p:spPr bwMode="auto">
              <a:xfrm>
                <a:off x="3347864" y="5157192"/>
                <a:ext cx="144016"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21" name="直接连接符 20"/>
              <p:cNvCxnSpPr/>
              <p:nvPr/>
            </p:nvCxnSpPr>
            <p:spPr bwMode="auto">
              <a:xfrm>
                <a:off x="3347864" y="5309592"/>
                <a:ext cx="296416"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24" name="直接连接符 23"/>
              <p:cNvCxnSpPr/>
              <p:nvPr/>
            </p:nvCxnSpPr>
            <p:spPr bwMode="auto">
              <a:xfrm>
                <a:off x="3347864" y="5373216"/>
                <a:ext cx="296416"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25" name="直接连接符 24"/>
              <p:cNvCxnSpPr/>
              <p:nvPr/>
            </p:nvCxnSpPr>
            <p:spPr bwMode="auto">
              <a:xfrm>
                <a:off x="3347864" y="5445224"/>
                <a:ext cx="296416"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26" name="直接连接符 25"/>
              <p:cNvCxnSpPr/>
              <p:nvPr/>
            </p:nvCxnSpPr>
            <p:spPr bwMode="auto">
              <a:xfrm>
                <a:off x="3347864" y="5517232"/>
                <a:ext cx="296416"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grpSp>
      </p:grpSp>
      <p:grpSp>
        <p:nvGrpSpPr>
          <p:cNvPr id="97" name="组合 96"/>
          <p:cNvGrpSpPr/>
          <p:nvPr/>
        </p:nvGrpSpPr>
        <p:grpSpPr>
          <a:xfrm>
            <a:off x="2771800" y="2115037"/>
            <a:ext cx="1368152" cy="1203975"/>
            <a:chOff x="3419872" y="2420888"/>
            <a:chExt cx="1368152" cy="1203975"/>
          </a:xfrm>
        </p:grpSpPr>
        <p:sp>
          <p:nvSpPr>
            <p:cNvPr id="28" name="六边形 27"/>
            <p:cNvSpPr/>
            <p:nvPr/>
          </p:nvSpPr>
          <p:spPr bwMode="auto">
            <a:xfrm>
              <a:off x="3419872" y="2420888"/>
              <a:ext cx="1368152" cy="1203975"/>
            </a:xfrm>
            <a:prstGeom prst="hexagon">
              <a:avLst/>
            </a:prstGeom>
            <a:no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46" name="组合 45"/>
            <p:cNvGrpSpPr/>
            <p:nvPr/>
          </p:nvGrpSpPr>
          <p:grpSpPr>
            <a:xfrm>
              <a:off x="3785700" y="2630802"/>
              <a:ext cx="316065" cy="771710"/>
              <a:chOff x="2123728" y="1880828"/>
              <a:chExt cx="360039" cy="879077"/>
            </a:xfrm>
          </p:grpSpPr>
          <p:sp>
            <p:nvSpPr>
              <p:cNvPr id="47" name="圆角矩形 46"/>
              <p:cNvSpPr/>
              <p:nvPr/>
            </p:nvSpPr>
            <p:spPr bwMode="auto">
              <a:xfrm>
                <a:off x="2123728" y="2141796"/>
                <a:ext cx="360039" cy="618109"/>
              </a:xfrm>
              <a:prstGeom prst="roundRect">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8" name="等腰三角形 47"/>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9" name="椭圆 48"/>
              <p:cNvSpPr/>
              <p:nvPr/>
            </p:nvSpPr>
            <p:spPr bwMode="auto">
              <a:xfrm>
                <a:off x="2177733" y="1880828"/>
                <a:ext cx="252028" cy="252028"/>
              </a:xfrm>
              <a:prstGeom prst="ellipse">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59" name="椭圆 58"/>
            <p:cNvSpPr/>
            <p:nvPr/>
          </p:nvSpPr>
          <p:spPr bwMode="auto">
            <a:xfrm>
              <a:off x="3957749" y="2928568"/>
              <a:ext cx="573058" cy="573058"/>
            </a:xfrm>
            <a:prstGeom prst="ellipse">
              <a:avLst/>
            </a:prstGeom>
            <a:solidFill>
              <a:schemeClr val="bg1"/>
            </a:solidFill>
            <a:ln w="2857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58" name="文本框 57"/>
            <p:cNvSpPr txBox="1"/>
            <p:nvPr/>
          </p:nvSpPr>
          <p:spPr>
            <a:xfrm>
              <a:off x="3966545" y="2920720"/>
              <a:ext cx="72008" cy="646331"/>
            </a:xfrm>
            <a:prstGeom prst="rect">
              <a:avLst/>
            </a:prstGeom>
            <a:noFill/>
          </p:spPr>
          <p:txBody>
            <a:bodyPr wrap="square" rtlCol="0">
              <a:spAutoFit/>
            </a:bodyPr>
            <a:lstStyle/>
            <a:p>
              <a:r>
                <a:rPr lang="zh-CN" altLang="en-US" sz="3600" dirty="0" smtClean="0">
                  <a:solidFill>
                    <a:srgbClr val="3C8C93"/>
                  </a:solidFill>
                  <a:latin typeface="微软雅黑" panose="020B0503020204020204" pitchFamily="34" charset="-122"/>
                  <a:ea typeface="微软雅黑" panose="020B0503020204020204" pitchFamily="34" charset="-122"/>
                </a:rPr>
                <a:t>￥</a:t>
              </a:r>
              <a:endParaRPr lang="zh-CN" altLang="en-US" sz="3600" dirty="0">
                <a:solidFill>
                  <a:srgbClr val="3C8C93"/>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5109877" y="2081434"/>
            <a:ext cx="1368152" cy="1203975"/>
            <a:chOff x="5364088" y="2420888"/>
            <a:chExt cx="1368152" cy="1203975"/>
          </a:xfrm>
        </p:grpSpPr>
        <p:grpSp>
          <p:nvGrpSpPr>
            <p:cNvPr id="82" name="组合 81"/>
            <p:cNvGrpSpPr/>
            <p:nvPr/>
          </p:nvGrpSpPr>
          <p:grpSpPr>
            <a:xfrm>
              <a:off x="5644748" y="2623873"/>
              <a:ext cx="600362" cy="732925"/>
              <a:chOff x="7668346" y="3931364"/>
              <a:chExt cx="720080" cy="879077"/>
            </a:xfrm>
          </p:grpSpPr>
          <p:grpSp>
            <p:nvGrpSpPr>
              <p:cNvPr id="84" name="组合 83"/>
              <p:cNvGrpSpPr/>
              <p:nvPr/>
            </p:nvGrpSpPr>
            <p:grpSpPr>
              <a:xfrm>
                <a:off x="7668346" y="3931364"/>
                <a:ext cx="720080" cy="879077"/>
                <a:chOff x="2915816" y="1880828"/>
                <a:chExt cx="720080" cy="879077"/>
              </a:xfrm>
            </p:grpSpPr>
            <p:sp>
              <p:nvSpPr>
                <p:cNvPr id="86" name="矩形 85"/>
                <p:cNvSpPr/>
                <p:nvPr/>
              </p:nvSpPr>
              <p:spPr bwMode="auto">
                <a:xfrm>
                  <a:off x="2915816" y="1880828"/>
                  <a:ext cx="720080" cy="879077"/>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cxnSp>
              <p:nvCxnSpPr>
                <p:cNvPr id="87" name="直接连接符 86"/>
                <p:cNvCxnSpPr/>
                <p:nvPr/>
              </p:nvCxnSpPr>
              <p:spPr bwMode="auto">
                <a:xfrm>
                  <a:off x="2987824" y="2060848"/>
                  <a:ext cx="21602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88" name="直接连接符 87"/>
                <p:cNvCxnSpPr/>
                <p:nvPr/>
              </p:nvCxnSpPr>
              <p:spPr bwMode="auto">
                <a:xfrm>
                  <a:off x="2987824" y="2259538"/>
                  <a:ext cx="57606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89" name="直接连接符 88"/>
                <p:cNvCxnSpPr/>
                <p:nvPr/>
              </p:nvCxnSpPr>
              <p:spPr bwMode="auto">
                <a:xfrm>
                  <a:off x="2987824" y="2420888"/>
                  <a:ext cx="57606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90" name="直接连接符 89"/>
                <p:cNvCxnSpPr/>
                <p:nvPr/>
              </p:nvCxnSpPr>
              <p:spPr bwMode="auto">
                <a:xfrm>
                  <a:off x="2987824" y="2564904"/>
                  <a:ext cx="57606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grpSp>
          <p:sp>
            <p:nvSpPr>
              <p:cNvPr id="85" name="六角星 84"/>
              <p:cNvSpPr/>
              <p:nvPr/>
            </p:nvSpPr>
            <p:spPr bwMode="auto">
              <a:xfrm>
                <a:off x="8045997" y="4014533"/>
                <a:ext cx="223533" cy="223533"/>
              </a:xfrm>
              <a:prstGeom prst="star6">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60" name="六边形 59"/>
            <p:cNvSpPr/>
            <p:nvPr/>
          </p:nvSpPr>
          <p:spPr bwMode="auto">
            <a:xfrm>
              <a:off x="5364088" y="2420888"/>
              <a:ext cx="1368152" cy="1203975"/>
            </a:xfrm>
            <a:prstGeom prst="hexagon">
              <a:avLst/>
            </a:prstGeom>
            <a:no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65" name="椭圆 64"/>
            <p:cNvSpPr/>
            <p:nvPr/>
          </p:nvSpPr>
          <p:spPr bwMode="auto">
            <a:xfrm>
              <a:off x="5901965" y="2928568"/>
              <a:ext cx="573058" cy="573058"/>
            </a:xfrm>
            <a:prstGeom prst="ellipse">
              <a:avLst/>
            </a:prstGeom>
            <a:solidFill>
              <a:schemeClr val="bg1"/>
            </a:solidFill>
            <a:ln w="2857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66" name="文本框 65"/>
            <p:cNvSpPr txBox="1"/>
            <p:nvPr/>
          </p:nvSpPr>
          <p:spPr>
            <a:xfrm>
              <a:off x="5923608" y="2917258"/>
              <a:ext cx="72008" cy="646331"/>
            </a:xfrm>
            <a:prstGeom prst="rect">
              <a:avLst/>
            </a:prstGeom>
            <a:noFill/>
          </p:spPr>
          <p:txBody>
            <a:bodyPr wrap="square" rtlCol="0">
              <a:spAutoFit/>
            </a:bodyPr>
            <a:lstStyle/>
            <a:p>
              <a:r>
                <a:rPr lang="zh-CN" altLang="en-US" sz="3600" dirty="0" smtClean="0">
                  <a:solidFill>
                    <a:srgbClr val="CC6600"/>
                  </a:solidFill>
                  <a:latin typeface="微软雅黑" panose="020B0503020204020204" pitchFamily="34" charset="-122"/>
                  <a:ea typeface="微软雅黑" panose="020B0503020204020204" pitchFamily="34" charset="-122"/>
                </a:rPr>
                <a:t>￥</a:t>
              </a:r>
              <a:endParaRPr lang="zh-CN" altLang="en-US" sz="3600" dirty="0">
                <a:solidFill>
                  <a:srgbClr val="CC6600"/>
                </a:solidFill>
                <a:latin typeface="微软雅黑" panose="020B0503020204020204" pitchFamily="34" charset="-122"/>
                <a:ea typeface="微软雅黑" panose="020B0503020204020204" pitchFamily="34" charset="-122"/>
              </a:endParaRPr>
            </a:p>
          </p:txBody>
        </p:sp>
      </p:grpSp>
      <p:grpSp>
        <p:nvGrpSpPr>
          <p:cNvPr id="138" name="组合 137"/>
          <p:cNvGrpSpPr/>
          <p:nvPr/>
        </p:nvGrpSpPr>
        <p:grpSpPr>
          <a:xfrm>
            <a:off x="7272154" y="2081434"/>
            <a:ext cx="1368152" cy="1203975"/>
            <a:chOff x="6588224" y="1911425"/>
            <a:chExt cx="1368152" cy="1203975"/>
          </a:xfrm>
        </p:grpSpPr>
        <p:sp>
          <p:nvSpPr>
            <p:cNvPr id="117" name="六边形 116"/>
            <p:cNvSpPr/>
            <p:nvPr/>
          </p:nvSpPr>
          <p:spPr bwMode="auto">
            <a:xfrm>
              <a:off x="6588224" y="1911425"/>
              <a:ext cx="1368152" cy="1203975"/>
            </a:xfrm>
            <a:prstGeom prst="hexagon">
              <a:avLst/>
            </a:prstGeom>
            <a:noFill/>
            <a:ln w="9525" cap="flat" cmpd="sng" algn="ctr">
              <a:solidFill>
                <a:srgbClr val="00008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137" name="组合 136"/>
            <p:cNvGrpSpPr/>
            <p:nvPr/>
          </p:nvGrpSpPr>
          <p:grpSpPr>
            <a:xfrm>
              <a:off x="6845383" y="2170663"/>
              <a:ext cx="853834" cy="752707"/>
              <a:chOff x="5236998" y="4437112"/>
              <a:chExt cx="919178" cy="810312"/>
            </a:xfrm>
          </p:grpSpPr>
          <p:cxnSp>
            <p:nvCxnSpPr>
              <p:cNvPr id="128" name="直接连接符 127"/>
              <p:cNvCxnSpPr/>
              <p:nvPr/>
            </p:nvCxnSpPr>
            <p:spPr bwMode="auto">
              <a:xfrm>
                <a:off x="5236998" y="4437112"/>
                <a:ext cx="0" cy="810312"/>
              </a:xfrm>
              <a:prstGeom prst="line">
                <a:avLst/>
              </a:prstGeom>
              <a:gradFill rotWithShape="1">
                <a:gsLst>
                  <a:gs pos="0">
                    <a:srgbClr val="FF9933"/>
                  </a:gs>
                  <a:gs pos="100000">
                    <a:srgbClr val="FF6600"/>
                  </a:gs>
                </a:gsLst>
                <a:lin ang="5400000" scaled="1"/>
              </a:gradFill>
              <a:ln w="38100" cap="flat" cmpd="sng" algn="ctr">
                <a:solidFill>
                  <a:srgbClr val="000080"/>
                </a:solidFill>
                <a:prstDash val="solid"/>
                <a:round/>
                <a:headEnd type="none" w="med" len="med"/>
                <a:tailEnd type="none"/>
              </a:ln>
              <a:effectLst/>
            </p:spPr>
          </p:cxnSp>
          <p:cxnSp>
            <p:nvCxnSpPr>
              <p:cNvPr id="130" name="直接连接符 129"/>
              <p:cNvCxnSpPr/>
              <p:nvPr/>
            </p:nvCxnSpPr>
            <p:spPr bwMode="auto">
              <a:xfrm>
                <a:off x="5236998" y="5228015"/>
                <a:ext cx="919178" cy="0"/>
              </a:xfrm>
              <a:prstGeom prst="line">
                <a:avLst/>
              </a:prstGeom>
              <a:gradFill rotWithShape="1">
                <a:gsLst>
                  <a:gs pos="0">
                    <a:srgbClr val="FF9933"/>
                  </a:gs>
                  <a:gs pos="100000">
                    <a:srgbClr val="FF6600"/>
                  </a:gs>
                </a:gsLst>
                <a:lin ang="5400000" scaled="1"/>
              </a:gradFill>
              <a:ln w="38100" cap="flat" cmpd="sng" algn="ctr">
                <a:solidFill>
                  <a:srgbClr val="000080"/>
                </a:solidFill>
                <a:prstDash val="solid"/>
                <a:round/>
                <a:headEnd type="none" w="med" len="med"/>
                <a:tailEnd type="none"/>
              </a:ln>
              <a:effectLst/>
            </p:spPr>
          </p:cxnSp>
          <p:sp>
            <p:nvSpPr>
              <p:cNvPr id="134" name="矩形 133"/>
              <p:cNvSpPr/>
              <p:nvPr/>
            </p:nvSpPr>
            <p:spPr bwMode="auto">
              <a:xfrm>
                <a:off x="5374076" y="4847063"/>
                <a:ext cx="236943" cy="338046"/>
              </a:xfrm>
              <a:prstGeom prst="rect">
                <a:avLst/>
              </a:prstGeom>
              <a:solidFill>
                <a:srgbClr val="000080"/>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35" name="矩形 134"/>
              <p:cNvSpPr/>
              <p:nvPr/>
            </p:nvSpPr>
            <p:spPr bwMode="auto">
              <a:xfrm>
                <a:off x="5582260" y="4618816"/>
                <a:ext cx="246192" cy="570344"/>
              </a:xfrm>
              <a:prstGeom prst="rect">
                <a:avLst/>
              </a:prstGeom>
              <a:solidFill>
                <a:srgbClr val="000080"/>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36" name="矩形 135"/>
              <p:cNvSpPr/>
              <p:nvPr/>
            </p:nvSpPr>
            <p:spPr bwMode="auto">
              <a:xfrm>
                <a:off x="5819203" y="4437112"/>
                <a:ext cx="227421" cy="752048"/>
              </a:xfrm>
              <a:prstGeom prst="rect">
                <a:avLst/>
              </a:prstGeom>
              <a:solidFill>
                <a:srgbClr val="000080"/>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grpSp>
      <p:cxnSp>
        <p:nvCxnSpPr>
          <p:cNvPr id="140" name="直接箭头连接符 139"/>
          <p:cNvCxnSpPr>
            <a:stCxn id="4" idx="0"/>
          </p:cNvCxnSpPr>
          <p:nvPr/>
        </p:nvCxnSpPr>
        <p:spPr bwMode="auto">
          <a:xfrm flipV="1">
            <a:off x="1907704" y="2700683"/>
            <a:ext cx="440551" cy="1"/>
          </a:xfrm>
          <a:prstGeom prst="straightConnector1">
            <a:avLst/>
          </a:prstGeom>
          <a:gradFill rotWithShape="1">
            <a:gsLst>
              <a:gs pos="0">
                <a:srgbClr val="FF9933"/>
              </a:gs>
              <a:gs pos="100000">
                <a:srgbClr val="FF6600"/>
              </a:gs>
            </a:gsLst>
            <a:lin ang="5400000" scaled="1"/>
          </a:gradFill>
          <a:ln w="28575" cap="flat" cmpd="sng" algn="ctr">
            <a:solidFill>
              <a:srgbClr val="2E6195"/>
            </a:solidFill>
            <a:prstDash val="solid"/>
            <a:round/>
            <a:headEnd type="none" w="med" len="med"/>
            <a:tailEnd type="triangle"/>
          </a:ln>
          <a:effectLst/>
        </p:spPr>
      </p:cxnSp>
      <p:cxnSp>
        <p:nvCxnSpPr>
          <p:cNvPr id="141" name="直接箭头连接符 140"/>
          <p:cNvCxnSpPr/>
          <p:nvPr/>
        </p:nvCxnSpPr>
        <p:spPr bwMode="auto">
          <a:xfrm flipV="1">
            <a:off x="4139952" y="2727398"/>
            <a:ext cx="440551" cy="1"/>
          </a:xfrm>
          <a:prstGeom prst="straightConnector1">
            <a:avLst/>
          </a:prstGeom>
          <a:gradFill rotWithShape="1">
            <a:gsLst>
              <a:gs pos="0">
                <a:srgbClr val="FF9933"/>
              </a:gs>
              <a:gs pos="100000">
                <a:srgbClr val="FF6600"/>
              </a:gs>
            </a:gsLst>
            <a:lin ang="5400000" scaled="1"/>
          </a:gradFill>
          <a:ln w="28575" cap="flat" cmpd="sng" algn="ctr">
            <a:solidFill>
              <a:srgbClr val="3C8C93"/>
            </a:solidFill>
            <a:prstDash val="solid"/>
            <a:round/>
            <a:headEnd type="none" w="med" len="med"/>
            <a:tailEnd type="triangle"/>
          </a:ln>
          <a:effectLst/>
        </p:spPr>
      </p:cxnSp>
      <p:cxnSp>
        <p:nvCxnSpPr>
          <p:cNvPr id="142" name="直接箭头连接符 141"/>
          <p:cNvCxnSpPr/>
          <p:nvPr/>
        </p:nvCxnSpPr>
        <p:spPr bwMode="auto">
          <a:xfrm flipV="1">
            <a:off x="6482748" y="2686919"/>
            <a:ext cx="440551" cy="1"/>
          </a:xfrm>
          <a:prstGeom prst="straightConnector1">
            <a:avLst/>
          </a:prstGeom>
          <a:gradFill rotWithShape="1">
            <a:gsLst>
              <a:gs pos="0">
                <a:srgbClr val="FF9933"/>
              </a:gs>
              <a:gs pos="100000">
                <a:srgbClr val="FF6600"/>
              </a:gs>
            </a:gsLst>
            <a:lin ang="5400000" scaled="1"/>
          </a:gradFill>
          <a:ln w="28575" cap="flat" cmpd="sng" algn="ctr">
            <a:solidFill>
              <a:srgbClr val="CC6600"/>
            </a:solidFill>
            <a:prstDash val="solid"/>
            <a:round/>
            <a:headEnd type="none" w="med" len="med"/>
            <a:tailEnd type="triangle"/>
          </a:ln>
          <a:effectLst/>
        </p:spPr>
      </p:cxnSp>
      <p:sp>
        <p:nvSpPr>
          <p:cNvPr id="143" name="矩形 142"/>
          <p:cNvSpPr/>
          <p:nvPr/>
        </p:nvSpPr>
        <p:spPr>
          <a:xfrm>
            <a:off x="655692" y="1651724"/>
            <a:ext cx="1107996" cy="369332"/>
          </a:xfrm>
          <a:prstGeom prst="rect">
            <a:avLst/>
          </a:prstGeom>
        </p:spPr>
        <p:txBody>
          <a:bodyPr wrap="none">
            <a:spAutoFit/>
          </a:bodyPr>
          <a:lstStyle/>
          <a:p>
            <a:pPr eaLnBrk="1" hangingPunct="1">
              <a:spcAft>
                <a:spcPts val="1200"/>
              </a:spcAft>
            </a:pPr>
            <a:r>
              <a:rPr lang="zh-CN" altLang="en-US" b="1" dirty="0" smtClean="0">
                <a:solidFill>
                  <a:srgbClr val="2E6195"/>
                </a:solidFill>
                <a:latin typeface="微软雅黑" panose="020B0503020204020204" pitchFamily="34" charset="-122"/>
                <a:ea typeface="微软雅黑" panose="020B0503020204020204" pitchFamily="34" charset="-122"/>
              </a:rPr>
              <a:t>创建产品</a:t>
            </a:r>
            <a:endParaRPr lang="en-US" altLang="zh-CN" b="1" dirty="0">
              <a:solidFill>
                <a:srgbClr val="2E6195"/>
              </a:solidFill>
              <a:latin typeface="微软雅黑" panose="020B0503020204020204" pitchFamily="34" charset="-122"/>
              <a:ea typeface="微软雅黑" panose="020B0503020204020204" pitchFamily="34" charset="-122"/>
            </a:endParaRPr>
          </a:p>
        </p:txBody>
      </p:sp>
      <p:sp>
        <p:nvSpPr>
          <p:cNvPr id="144" name="矩形 143"/>
          <p:cNvSpPr/>
          <p:nvPr/>
        </p:nvSpPr>
        <p:spPr>
          <a:xfrm>
            <a:off x="2627784" y="1638092"/>
            <a:ext cx="1569660" cy="369332"/>
          </a:xfrm>
          <a:prstGeom prst="rect">
            <a:avLst/>
          </a:prstGeom>
        </p:spPr>
        <p:txBody>
          <a:bodyPr wrap="none">
            <a:spAutoFit/>
          </a:bodyPr>
          <a:lstStyle/>
          <a:p>
            <a:pPr eaLnBrk="1" hangingPunct="1">
              <a:spcAft>
                <a:spcPts val="1200"/>
              </a:spcAft>
            </a:pPr>
            <a:r>
              <a:rPr lang="zh-CN" altLang="en-US" b="1" dirty="0" smtClean="0">
                <a:solidFill>
                  <a:srgbClr val="3C8C93"/>
                </a:solidFill>
                <a:latin typeface="微软雅黑" panose="020B0503020204020204" pitchFamily="34" charset="-122"/>
                <a:ea typeface="微软雅黑" panose="020B0503020204020204" pitchFamily="34" charset="-122"/>
              </a:rPr>
              <a:t>开立基金账户</a:t>
            </a:r>
            <a:endParaRPr lang="en-US" altLang="zh-CN" b="1" dirty="0">
              <a:solidFill>
                <a:srgbClr val="3C8C93"/>
              </a:solidFill>
              <a:latin typeface="微软雅黑" panose="020B0503020204020204" pitchFamily="34" charset="-122"/>
              <a:ea typeface="微软雅黑" panose="020B0503020204020204" pitchFamily="34" charset="-122"/>
            </a:endParaRPr>
          </a:p>
        </p:txBody>
      </p:sp>
      <p:sp>
        <p:nvSpPr>
          <p:cNvPr id="145" name="矩形 144"/>
          <p:cNvSpPr/>
          <p:nvPr/>
        </p:nvSpPr>
        <p:spPr>
          <a:xfrm>
            <a:off x="5264204" y="1642795"/>
            <a:ext cx="1107996" cy="369332"/>
          </a:xfrm>
          <a:prstGeom prst="rect">
            <a:avLst/>
          </a:prstGeom>
        </p:spPr>
        <p:txBody>
          <a:bodyPr wrap="none">
            <a:spAutoFit/>
          </a:bodyPr>
          <a:lstStyle/>
          <a:p>
            <a:pPr eaLnBrk="1" hangingPunct="1">
              <a:spcAft>
                <a:spcPts val="1200"/>
              </a:spcAft>
            </a:pPr>
            <a:r>
              <a:rPr lang="zh-CN" altLang="en-US" b="1" dirty="0" smtClean="0">
                <a:solidFill>
                  <a:srgbClr val="CC6600"/>
                </a:solidFill>
                <a:latin typeface="微软雅黑" panose="020B0503020204020204" pitchFamily="34" charset="-122"/>
                <a:ea typeface="微软雅黑" panose="020B0503020204020204" pitchFamily="34" charset="-122"/>
              </a:rPr>
              <a:t>申购基金</a:t>
            </a:r>
            <a:endParaRPr lang="en-US" altLang="zh-CN" b="1" dirty="0">
              <a:solidFill>
                <a:srgbClr val="CC6600"/>
              </a:solidFill>
              <a:latin typeface="微软雅黑" panose="020B0503020204020204" pitchFamily="34" charset="-122"/>
              <a:ea typeface="微软雅黑" panose="020B0503020204020204" pitchFamily="34" charset="-122"/>
            </a:endParaRPr>
          </a:p>
        </p:txBody>
      </p:sp>
      <p:sp>
        <p:nvSpPr>
          <p:cNvPr id="146" name="矩形 145"/>
          <p:cNvSpPr/>
          <p:nvPr/>
        </p:nvSpPr>
        <p:spPr>
          <a:xfrm>
            <a:off x="6933162" y="1628800"/>
            <a:ext cx="2031326" cy="369332"/>
          </a:xfrm>
          <a:prstGeom prst="rect">
            <a:avLst/>
          </a:prstGeom>
        </p:spPr>
        <p:txBody>
          <a:bodyPr wrap="none">
            <a:spAutoFit/>
          </a:bodyPr>
          <a:lstStyle/>
          <a:p>
            <a:pPr algn="ctr" eaLnBrk="1" hangingPunct="1">
              <a:spcAft>
                <a:spcPts val="1200"/>
              </a:spcAft>
            </a:pPr>
            <a:r>
              <a:rPr lang="zh-CN" altLang="en-US" b="1" dirty="0" smtClean="0">
                <a:solidFill>
                  <a:srgbClr val="000080"/>
                </a:solidFill>
                <a:latin typeface="微软雅黑" panose="020B0503020204020204" pitchFamily="34" charset="-122"/>
                <a:ea typeface="微软雅黑" panose="020B0503020204020204" pitchFamily="34" charset="-122"/>
              </a:rPr>
              <a:t>接收账户相关信息</a:t>
            </a:r>
            <a:endParaRPr lang="en-US" altLang="zh-CN" b="1" dirty="0">
              <a:solidFill>
                <a:srgbClr val="000080"/>
              </a:solidFill>
              <a:latin typeface="微软雅黑" panose="020B0503020204020204" pitchFamily="34" charset="-122"/>
              <a:ea typeface="微软雅黑" panose="020B0503020204020204" pitchFamily="34" charset="-122"/>
            </a:endParaRPr>
          </a:p>
        </p:txBody>
      </p:sp>
      <p:sp>
        <p:nvSpPr>
          <p:cNvPr id="56" name="矩形 55"/>
          <p:cNvSpPr/>
          <p:nvPr/>
        </p:nvSpPr>
        <p:spPr bwMode="auto">
          <a:xfrm>
            <a:off x="2348255" y="3426625"/>
            <a:ext cx="2427587" cy="294159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285750">
              <a:lnSpc>
                <a:spcPct val="150000"/>
              </a:lnSpc>
              <a:buClr>
                <a:srgbClr val="3C8C93"/>
              </a:buClr>
              <a:buFont typeface="Wingdings" panose="05000000000000000000" pitchFamily="2" charset="2"/>
              <a:buChar char="u"/>
            </a:pPr>
            <a:endParaRPr lang="en-US" altLang="zh-CN" dirty="0" smtClean="0">
              <a:latin typeface="微软雅黑" panose="020B0503020204020204" pitchFamily="34" charset="-122"/>
              <a:ea typeface="微软雅黑" panose="020B0503020204020204" pitchFamily="34" charset="-122"/>
            </a:endParaRPr>
          </a:p>
          <a:p>
            <a:pPr marL="285750" indent="-285750">
              <a:lnSpc>
                <a:spcPct val="150000"/>
              </a:lnSpc>
              <a:buClr>
                <a:srgbClr val="3C8C93"/>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以产品名义提交申请，并提交产品和账户业务电子附件</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3C8C93"/>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销售机构收单</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3C8C93"/>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日终，相关各方各方接收账户确认文件</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3C8C93"/>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完成账户开立</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3C8C93"/>
              </a:buClr>
              <a:buFont typeface="Wingdings" panose="05000000000000000000" pitchFamily="2" charset="2"/>
              <a:buChar char="u"/>
            </a:pPr>
            <a:endParaRPr lang="en-US" altLang="zh-CN" sz="1600" dirty="0" smtClean="0">
              <a:latin typeface="微软雅黑" panose="020B0503020204020204" pitchFamily="34" charset="-122"/>
              <a:ea typeface="微软雅黑" panose="020B0503020204020204" pitchFamily="34" charset="-122"/>
            </a:endParaRPr>
          </a:p>
        </p:txBody>
      </p:sp>
      <p:sp>
        <p:nvSpPr>
          <p:cNvPr id="63" name="矩形 62"/>
          <p:cNvSpPr/>
          <p:nvPr/>
        </p:nvSpPr>
        <p:spPr bwMode="auto">
          <a:xfrm>
            <a:off x="4788023" y="3798332"/>
            <a:ext cx="2160241" cy="294159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285750">
              <a:lnSpc>
                <a:spcPct val="150000"/>
              </a:lnSpc>
              <a:buClr>
                <a:srgbClr val="CC6600"/>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投管人提交申请</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CC6600"/>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销售机构收单</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CC6600"/>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在体系外自行完成资金划付和结算</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CC6600"/>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日</a:t>
            </a:r>
            <a:r>
              <a:rPr lang="zh-CN" altLang="en-US" sz="1600" dirty="0" smtClean="0">
                <a:latin typeface="微软雅黑" panose="020B0503020204020204" pitchFamily="34" charset="-122"/>
                <a:ea typeface="微软雅黑" panose="020B0503020204020204" pitchFamily="34" charset="-122"/>
              </a:rPr>
              <a:t>终，相关各方接收交易确认文件</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CC6600"/>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完成基金申购</a:t>
            </a:r>
            <a:endParaRPr lang="en-US" altLang="zh-CN" sz="1600" dirty="0" smtClean="0">
              <a:latin typeface="微软雅黑" panose="020B0503020204020204" pitchFamily="34" charset="-122"/>
              <a:ea typeface="微软雅黑" panose="020B0503020204020204" pitchFamily="34" charset="-122"/>
            </a:endParaRPr>
          </a:p>
          <a:p>
            <a:pPr>
              <a:lnSpc>
                <a:spcPct val="150000"/>
              </a:lnSpc>
              <a:buClr>
                <a:srgbClr val="CC6600"/>
              </a:buClr>
            </a:pP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CC6600"/>
              </a:buClr>
              <a:buFont typeface="Wingdings" panose="05000000000000000000" pitchFamily="2" charset="2"/>
              <a:buChar char="u"/>
            </a:pPr>
            <a:endParaRPr lang="en-US" altLang="zh-CN" sz="1600" dirty="0" smtClean="0">
              <a:latin typeface="微软雅黑" panose="020B0503020204020204" pitchFamily="34" charset="-122"/>
              <a:ea typeface="微软雅黑" panose="020B0503020204020204" pitchFamily="34" charset="-122"/>
            </a:endParaRPr>
          </a:p>
        </p:txBody>
      </p:sp>
      <p:sp>
        <p:nvSpPr>
          <p:cNvPr id="70" name="矩形 69"/>
          <p:cNvSpPr/>
          <p:nvPr/>
        </p:nvSpPr>
        <p:spPr bwMode="auto">
          <a:xfrm>
            <a:off x="6984132" y="3035494"/>
            <a:ext cx="2220701" cy="294159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285750">
              <a:lnSpc>
                <a:spcPct val="150000"/>
              </a:lnSpc>
              <a:buClr>
                <a:srgbClr val="000080"/>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相关各方接收红利发放、强增强减、份额冻结等非交易信息对</a:t>
            </a:r>
            <a:r>
              <a:rPr lang="zh-CN" altLang="en-US" sz="1600" dirty="0">
                <a:latin typeface="微软雅黑" panose="020B0503020204020204" pitchFamily="34" charset="-122"/>
                <a:ea typeface="微软雅黑" panose="020B0503020204020204" pitchFamily="34" charset="-122"/>
              </a:rPr>
              <a:t>账</a:t>
            </a:r>
            <a:r>
              <a:rPr lang="zh-CN" altLang="en-US" sz="1600" dirty="0" smtClean="0">
                <a:latin typeface="微软雅黑" panose="020B0503020204020204" pitchFamily="34" charset="-122"/>
                <a:ea typeface="微软雅黑" panose="020B0503020204020204" pitchFamily="34" charset="-122"/>
              </a:rPr>
              <a:t>信息</a:t>
            </a:r>
            <a:endParaRPr lang="en-US" altLang="zh-CN" sz="1600" dirty="0" smtClean="0">
              <a:latin typeface="微软雅黑" panose="020B0503020204020204" pitchFamily="34" charset="-122"/>
              <a:ea typeface="微软雅黑" panose="020B0503020204020204" pitchFamily="34" charset="-122"/>
            </a:endParaRPr>
          </a:p>
          <a:p>
            <a:pPr marL="285750" indent="-285750">
              <a:lnSpc>
                <a:spcPct val="150000"/>
              </a:lnSpc>
              <a:buClr>
                <a:srgbClr val="000080"/>
              </a:buClr>
              <a:buFont typeface="Wingdings" panose="05000000000000000000" pitchFamily="2" charset="2"/>
              <a:buChar char="u"/>
            </a:pPr>
            <a:r>
              <a:rPr lang="zh-CN" altLang="en-US" sz="1600" dirty="0" smtClean="0">
                <a:latin typeface="微软雅黑" panose="020B0503020204020204" pitchFamily="34" charset="-122"/>
                <a:ea typeface="微软雅黑" panose="020B0503020204020204" pitchFamily="34" charset="-122"/>
              </a:rPr>
              <a:t>相关各方接收对账信息</a:t>
            </a:r>
            <a:endParaRPr lang="en-US" altLang="zh-CN" sz="1600" dirty="0" smtClean="0">
              <a:latin typeface="微软雅黑" panose="020B0503020204020204" pitchFamily="34" charset="-122"/>
              <a:ea typeface="微软雅黑" panose="020B0503020204020204" pitchFamily="34" charset="-122"/>
            </a:endParaRPr>
          </a:p>
        </p:txBody>
      </p:sp>
      <p:sp>
        <p:nvSpPr>
          <p:cNvPr id="64" name="矩形 63"/>
          <p:cNvSpPr/>
          <p:nvPr/>
        </p:nvSpPr>
        <p:spPr>
          <a:xfrm>
            <a:off x="297388" y="1018370"/>
            <a:ext cx="5570756" cy="400110"/>
          </a:xfrm>
          <a:prstGeom prst="rect">
            <a:avLst/>
          </a:prstGeom>
        </p:spPr>
        <p:txBody>
          <a:bodyPr wrap="none">
            <a:spAutoFit/>
          </a:bodyPr>
          <a:lstStyle/>
          <a:p>
            <a:pPr algn="ctr" eaLnBrk="1" hangingPunct="1">
              <a:spcAft>
                <a:spcPts val="1200"/>
              </a:spcAft>
            </a:pPr>
            <a:r>
              <a:rPr lang="zh-CN" altLang="en-US" sz="2000" b="1" dirty="0" smtClean="0">
                <a:solidFill>
                  <a:srgbClr val="000080"/>
                </a:solidFill>
                <a:latin typeface="微软雅黑" panose="020B0503020204020204" pitchFamily="34" charset="-122"/>
                <a:ea typeface="微软雅黑" panose="020B0503020204020204" pitchFamily="34" charset="-122"/>
              </a:rPr>
              <a:t>示例：投管人为设有托管人的产品申购基金份额</a:t>
            </a:r>
            <a:endParaRPr lang="en-US" altLang="zh-CN" sz="2000" b="1" dirty="0">
              <a:solidFill>
                <a:srgbClr val="000080"/>
              </a:solidFill>
              <a:latin typeface="微软雅黑" panose="020B0503020204020204" pitchFamily="34" charset="-122"/>
              <a:ea typeface="微软雅黑" panose="020B0503020204020204" pitchFamily="34" charset="-122"/>
            </a:endParaRPr>
          </a:p>
        </p:txBody>
      </p:sp>
      <p:sp>
        <p:nvSpPr>
          <p:cNvPr id="57"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业务流程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业务流程示例</a:t>
            </a:r>
            <a:endParaRPr lang="zh-CN" altLang="en-US" sz="2800" b="1" kern="0" dirty="0">
              <a:solidFill>
                <a:schemeClr val="bg1"/>
              </a:solidFill>
              <a:latin typeface="黑体" panose="02010609060101010101" pitchFamily="49" charset="-122"/>
              <a:ea typeface="黑体" panose="02010609060101010101" pitchFamily="49" charset="-122"/>
            </a:endParaRPr>
          </a:p>
        </p:txBody>
      </p:sp>
      <p:sp>
        <p:nvSpPr>
          <p:cNvPr id="61" name="矩形 60"/>
          <p:cNvSpPr/>
          <p:nvPr/>
        </p:nvSpPr>
        <p:spPr>
          <a:xfrm>
            <a:off x="588863" y="6402814"/>
            <a:ext cx="1210588" cy="338554"/>
          </a:xfrm>
          <a:prstGeom prst="rect">
            <a:avLst/>
          </a:prstGeom>
          <a:ln>
            <a:solidFill>
              <a:srgbClr val="C00000"/>
            </a:solidFill>
          </a:ln>
        </p:spPr>
        <p:txBody>
          <a:bodyPr wrap="none">
            <a:spAutoFit/>
          </a:bodyPr>
          <a:lstStyle/>
          <a:p>
            <a:pPr algn="ctr" eaLnBrk="1" hangingPunct="1"/>
            <a:r>
              <a:rPr lang="zh-CN" altLang="en-US" sz="1600" dirty="0" smtClean="0">
                <a:solidFill>
                  <a:srgbClr val="FF0000"/>
                </a:solidFill>
                <a:latin typeface="微软雅黑" panose="020B0503020204020204" pitchFamily="34" charset="-122"/>
                <a:ea typeface="微软雅黑" panose="020B0503020204020204" pitchFamily="34" charset="-122"/>
              </a:rPr>
              <a:t>产品类业务</a:t>
            </a:r>
            <a:endParaRPr lang="en-US" altLang="zh-CN" sz="1600" dirty="0">
              <a:solidFill>
                <a:srgbClr val="FF0000"/>
              </a:solidFill>
              <a:latin typeface="微软雅黑" panose="020B0503020204020204" pitchFamily="34" charset="-122"/>
              <a:ea typeface="微软雅黑" panose="020B0503020204020204" pitchFamily="34" charset="-122"/>
            </a:endParaRPr>
          </a:p>
        </p:txBody>
      </p:sp>
      <p:sp>
        <p:nvSpPr>
          <p:cNvPr id="68" name="右大括号 67"/>
          <p:cNvSpPr/>
          <p:nvPr/>
        </p:nvSpPr>
        <p:spPr bwMode="auto">
          <a:xfrm rot="5400000">
            <a:off x="1079612" y="5553236"/>
            <a:ext cx="144016" cy="1656184"/>
          </a:xfrm>
          <a:prstGeom prst="rightBrace">
            <a:avLst/>
          </a:prstGeom>
          <a:ln>
            <a:solidFill>
              <a:srgbClr val="C00000"/>
            </a:solidFill>
            <a:headEnd type="none" w="med" len="med"/>
            <a:tailEnd type="none"/>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solidFill>
                <a:srgbClr val="FF0000"/>
              </a:solidFill>
            </a:endParaRPr>
          </a:p>
        </p:txBody>
      </p:sp>
      <p:sp>
        <p:nvSpPr>
          <p:cNvPr id="69" name="矩形 68"/>
          <p:cNvSpPr/>
          <p:nvPr/>
        </p:nvSpPr>
        <p:spPr>
          <a:xfrm>
            <a:off x="3001372" y="6402814"/>
            <a:ext cx="1210588" cy="338554"/>
          </a:xfrm>
          <a:prstGeom prst="rect">
            <a:avLst/>
          </a:prstGeom>
          <a:ln>
            <a:solidFill>
              <a:srgbClr val="C00000"/>
            </a:solidFill>
          </a:ln>
        </p:spPr>
        <p:txBody>
          <a:bodyPr wrap="none">
            <a:spAutoFit/>
          </a:bodyPr>
          <a:lstStyle/>
          <a:p>
            <a:pPr algn="ctr" eaLnBrk="1" hangingPunct="1"/>
            <a:r>
              <a:rPr lang="zh-CN" altLang="en-US" sz="1600" dirty="0" smtClean="0">
                <a:solidFill>
                  <a:srgbClr val="FF0000"/>
                </a:solidFill>
                <a:latin typeface="微软雅黑" panose="020B0503020204020204" pitchFamily="34" charset="-122"/>
                <a:ea typeface="微软雅黑" panose="020B0503020204020204" pitchFamily="34" charset="-122"/>
              </a:rPr>
              <a:t>账户类业务</a:t>
            </a:r>
            <a:endParaRPr lang="en-US" altLang="zh-CN" sz="1600" dirty="0">
              <a:solidFill>
                <a:srgbClr val="FF0000"/>
              </a:solidFill>
              <a:latin typeface="微软雅黑" panose="020B0503020204020204" pitchFamily="34" charset="-122"/>
              <a:ea typeface="微软雅黑" panose="020B0503020204020204" pitchFamily="34" charset="-122"/>
            </a:endParaRPr>
          </a:p>
        </p:txBody>
      </p:sp>
      <p:sp>
        <p:nvSpPr>
          <p:cNvPr id="71" name="右大括号 70"/>
          <p:cNvSpPr/>
          <p:nvPr/>
        </p:nvSpPr>
        <p:spPr bwMode="auto">
          <a:xfrm rot="5400000">
            <a:off x="3527884" y="5265204"/>
            <a:ext cx="144016" cy="2232248"/>
          </a:xfrm>
          <a:prstGeom prst="rightBrace">
            <a:avLst/>
          </a:prstGeom>
          <a:ln>
            <a:solidFill>
              <a:srgbClr val="C00000"/>
            </a:solidFill>
            <a:headEnd type="none" w="med" len="med"/>
            <a:tailEnd type="none"/>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solidFill>
                <a:srgbClr val="FF0000"/>
              </a:solidFill>
            </a:endParaRPr>
          </a:p>
        </p:txBody>
      </p:sp>
      <p:sp>
        <p:nvSpPr>
          <p:cNvPr id="72" name="矩形 71"/>
          <p:cNvSpPr/>
          <p:nvPr/>
        </p:nvSpPr>
        <p:spPr>
          <a:xfrm>
            <a:off x="5364088" y="6402814"/>
            <a:ext cx="1210588" cy="338554"/>
          </a:xfrm>
          <a:prstGeom prst="rect">
            <a:avLst/>
          </a:prstGeom>
          <a:ln>
            <a:solidFill>
              <a:srgbClr val="C00000"/>
            </a:solidFill>
          </a:ln>
        </p:spPr>
        <p:txBody>
          <a:bodyPr wrap="none">
            <a:spAutoFit/>
          </a:bodyPr>
          <a:lstStyle/>
          <a:p>
            <a:pPr algn="ctr" eaLnBrk="1" hangingPunct="1"/>
            <a:r>
              <a:rPr lang="zh-CN" altLang="en-US" sz="1600" dirty="0" smtClean="0">
                <a:solidFill>
                  <a:srgbClr val="FF0000"/>
                </a:solidFill>
                <a:latin typeface="微软雅黑" panose="020B0503020204020204" pitchFamily="34" charset="-122"/>
                <a:ea typeface="微软雅黑" panose="020B0503020204020204" pitchFamily="34" charset="-122"/>
              </a:rPr>
              <a:t>交易类业务</a:t>
            </a:r>
            <a:endParaRPr lang="en-US" altLang="zh-CN" sz="1600" dirty="0">
              <a:solidFill>
                <a:srgbClr val="FF0000"/>
              </a:solidFill>
              <a:latin typeface="微软雅黑" panose="020B0503020204020204" pitchFamily="34" charset="-122"/>
              <a:ea typeface="微软雅黑" panose="020B0503020204020204" pitchFamily="34" charset="-122"/>
            </a:endParaRPr>
          </a:p>
        </p:txBody>
      </p:sp>
      <p:sp>
        <p:nvSpPr>
          <p:cNvPr id="73" name="右大括号 72"/>
          <p:cNvSpPr/>
          <p:nvPr/>
        </p:nvSpPr>
        <p:spPr bwMode="auto">
          <a:xfrm rot="5400000">
            <a:off x="5904148" y="5481228"/>
            <a:ext cx="144016" cy="1800200"/>
          </a:xfrm>
          <a:prstGeom prst="rightBrace">
            <a:avLst/>
          </a:prstGeom>
          <a:ln>
            <a:solidFill>
              <a:srgbClr val="C00000"/>
            </a:solidFill>
            <a:headEnd type="none" w="med" len="med"/>
            <a:tailEnd type="none"/>
          </a:ln>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solidFill>
                <a:srgbClr val="FF0000"/>
              </a:solidFill>
            </a:endParaRPr>
          </a:p>
        </p:txBody>
      </p:sp>
    </p:spTree>
    <p:extLst>
      <p:ext uri="{BB962C8B-B14F-4D97-AF65-F5344CB8AC3E}">
        <p14:creationId xmlns:p14="http://schemas.microsoft.com/office/powerpoint/2010/main" xmlns="" val="25766028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bwMode="auto">
          <a:xfrm>
            <a:off x="2900027" y="2858321"/>
            <a:ext cx="6243973" cy="1142031"/>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 name="矩形 11"/>
          <p:cNvSpPr/>
          <p:nvPr/>
        </p:nvSpPr>
        <p:spPr bwMode="auto">
          <a:xfrm>
            <a:off x="-22905" y="1660693"/>
            <a:ext cx="2901999" cy="1192242"/>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 name="六边形 1"/>
          <p:cNvSpPr/>
          <p:nvPr/>
        </p:nvSpPr>
        <p:spPr bwMode="auto">
          <a:xfrm>
            <a:off x="1788925" y="1916757"/>
            <a:ext cx="2135003" cy="190425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 name="组合 2"/>
          <p:cNvGrpSpPr/>
          <p:nvPr/>
        </p:nvGrpSpPr>
        <p:grpSpPr>
          <a:xfrm>
            <a:off x="2064017" y="2165105"/>
            <a:ext cx="1571879" cy="1383254"/>
            <a:chOff x="251520" y="2708553"/>
            <a:chExt cx="1800200" cy="1584176"/>
          </a:xfrm>
        </p:grpSpPr>
        <p:sp>
          <p:nvSpPr>
            <p:cNvPr id="4"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 name="矩形 4"/>
            <p:cNvSpPr/>
            <p:nvPr/>
          </p:nvSpPr>
          <p:spPr bwMode="auto">
            <a:xfrm>
              <a:off x="539551"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6" name="组合 5"/>
            <p:cNvGrpSpPr/>
            <p:nvPr/>
          </p:nvGrpSpPr>
          <p:grpSpPr>
            <a:xfrm>
              <a:off x="848095" y="2751352"/>
              <a:ext cx="607049" cy="533265"/>
              <a:chOff x="3701536" y="1263055"/>
              <a:chExt cx="1214096" cy="1066529"/>
            </a:xfrm>
          </p:grpSpPr>
          <p:sp>
            <p:nvSpPr>
              <p:cNvPr id="7"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14" name="标题 1"/>
          <p:cNvSpPr txBox="1">
            <a:spLocks/>
          </p:cNvSpPr>
          <p:nvPr/>
        </p:nvSpPr>
        <p:spPr>
          <a:xfrm>
            <a:off x="3903240" y="3254569"/>
            <a:ext cx="8229600"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r>
              <a:rPr lang="zh-CN" altLang="en-US" sz="3200" b="1" kern="0" dirty="0" smtClean="0">
                <a:solidFill>
                  <a:schemeClr val="bg1"/>
                </a:solidFill>
                <a:latin typeface="黑体" panose="02010609060101010101" pitchFamily="49" charset="-122"/>
                <a:ea typeface="黑体" panose="02010609060101010101" pitchFamily="49" charset="-122"/>
              </a:rPr>
              <a:t>四、业务现状与展望</a:t>
            </a:r>
            <a:endParaRPr lang="en-US" altLang="zh-CN" sz="3200" b="1" kern="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44666467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467544" y="1268760"/>
            <a:ext cx="2592288" cy="3036156"/>
            <a:chOff x="467544" y="1351600"/>
            <a:chExt cx="2592288" cy="3036156"/>
          </a:xfrm>
        </p:grpSpPr>
        <p:grpSp>
          <p:nvGrpSpPr>
            <p:cNvPr id="42" name="组合 41"/>
            <p:cNvGrpSpPr/>
            <p:nvPr/>
          </p:nvGrpSpPr>
          <p:grpSpPr>
            <a:xfrm>
              <a:off x="886861" y="1351600"/>
              <a:ext cx="1584176" cy="1391762"/>
              <a:chOff x="1995482" y="2509300"/>
              <a:chExt cx="1584176" cy="1391762"/>
            </a:xfrm>
          </p:grpSpPr>
          <p:sp>
            <p:nvSpPr>
              <p:cNvPr id="43" name="六边形 42"/>
              <p:cNvSpPr/>
              <p:nvPr/>
            </p:nvSpPr>
            <p:spPr bwMode="auto">
              <a:xfrm>
                <a:off x="1995482" y="2509300"/>
                <a:ext cx="1584176" cy="1391762"/>
              </a:xfrm>
              <a:prstGeom prst="hexagon">
                <a:avLst/>
              </a:prstGeom>
              <a:solidFill>
                <a:schemeClr val="bg1"/>
              </a:solid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44" name="上凸带形 43"/>
              <p:cNvSpPr/>
              <p:nvPr/>
            </p:nvSpPr>
            <p:spPr bwMode="auto">
              <a:xfrm>
                <a:off x="2236845" y="3140968"/>
                <a:ext cx="1141918" cy="432048"/>
              </a:xfrm>
              <a:prstGeom prst="ribbon2">
                <a:avLst>
                  <a:gd name="adj1" fmla="val 16667"/>
                  <a:gd name="adj2" fmla="val 59367"/>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5" name="六角星 44"/>
              <p:cNvSpPr/>
              <p:nvPr/>
            </p:nvSpPr>
            <p:spPr bwMode="auto">
              <a:xfrm>
                <a:off x="2431583" y="2596105"/>
                <a:ext cx="752441" cy="752441"/>
              </a:xfrm>
              <a:prstGeom prst="star6">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6" name="六角星 45"/>
              <p:cNvSpPr/>
              <p:nvPr/>
            </p:nvSpPr>
            <p:spPr bwMode="auto">
              <a:xfrm>
                <a:off x="2555776" y="2734754"/>
                <a:ext cx="504056" cy="504056"/>
              </a:xfrm>
              <a:prstGeom prst="star6">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93" name="矩形 92"/>
            <p:cNvSpPr/>
            <p:nvPr/>
          </p:nvSpPr>
          <p:spPr>
            <a:xfrm>
              <a:off x="611560" y="2852936"/>
              <a:ext cx="2236510" cy="400110"/>
            </a:xfrm>
            <a:prstGeom prst="rect">
              <a:avLst/>
            </a:prstGeom>
          </p:spPr>
          <p:txBody>
            <a:bodyPr wrap="none">
              <a:spAutoFit/>
            </a:bodyPr>
            <a:lstStyle/>
            <a:p>
              <a:pPr eaLnBrk="1" hangingPunct="1">
                <a:spcAft>
                  <a:spcPts val="1200"/>
                </a:spcAft>
              </a:pPr>
              <a:r>
                <a:rPr lang="zh-CN" altLang="en-US" sz="2000" b="1" dirty="0" smtClean="0">
                  <a:solidFill>
                    <a:srgbClr val="2E6195"/>
                  </a:solidFill>
                  <a:latin typeface="微软雅黑" panose="020B0503020204020204" pitchFamily="34" charset="-122"/>
                  <a:ea typeface="微软雅黑" panose="020B0503020204020204" pitchFamily="34" charset="-122"/>
                </a:rPr>
                <a:t>系统运行保持稳定</a:t>
              </a:r>
              <a:endParaRPr lang="en-US" altLang="zh-CN" sz="2000" b="1" dirty="0">
                <a:solidFill>
                  <a:srgbClr val="2E6195"/>
                </a:solidFill>
                <a:latin typeface="微软雅黑" panose="020B0503020204020204" pitchFamily="34" charset="-122"/>
                <a:ea typeface="微软雅黑" panose="020B0503020204020204" pitchFamily="34" charset="-122"/>
              </a:endParaRPr>
            </a:p>
          </p:txBody>
        </p:sp>
        <p:sp>
          <p:nvSpPr>
            <p:cNvPr id="97" name="矩形 96"/>
            <p:cNvSpPr/>
            <p:nvPr/>
          </p:nvSpPr>
          <p:spPr>
            <a:xfrm>
              <a:off x="467544" y="3464426"/>
              <a:ext cx="2592288" cy="923330"/>
            </a:xfrm>
            <a:prstGeom prst="rect">
              <a:avLst/>
            </a:prstGeom>
          </p:spPr>
          <p:txBody>
            <a:bodyPr wrap="square">
              <a:spAutoFit/>
            </a:bodyPr>
            <a:lstStyle/>
            <a:p>
              <a:pPr eaLnBrk="1" hangingPunct="1">
                <a:spcBef>
                  <a:spcPts val="600"/>
                </a:spcBef>
              </a:pPr>
              <a:r>
                <a:rPr lang="en-US" altLang="zh-CN" dirty="0" smtClean="0">
                  <a:latin typeface="微软雅黑" panose="020B0503020204020204" pitchFamily="34" charset="-122"/>
                  <a:ea typeface="微软雅黑" panose="020B0503020204020204" pitchFamily="34" charset="-122"/>
                </a:rPr>
                <a:t>2016</a:t>
              </a:r>
              <a:r>
                <a:rPr lang="zh-CN" altLang="en-US" dirty="0" smtClean="0">
                  <a:latin typeface="微软雅黑" panose="020B0503020204020204" pitchFamily="34" charset="-122"/>
                  <a:ea typeface="微软雅黑" panose="020B0503020204020204" pitchFamily="34" charset="-122"/>
                </a:rPr>
                <a:t>年底上线后，系统</a:t>
              </a:r>
              <a:r>
                <a:rPr lang="zh-CN" altLang="en-US" b="1" dirty="0" smtClean="0">
                  <a:solidFill>
                    <a:srgbClr val="2E6195"/>
                  </a:solidFill>
                  <a:latin typeface="微软雅黑" panose="020B0503020204020204" pitchFamily="34" charset="-122"/>
                  <a:ea typeface="微软雅黑" panose="020B0503020204020204" pitchFamily="34" charset="-122"/>
                </a:rPr>
                <a:t>运行平稳</a:t>
              </a:r>
              <a:r>
                <a:rPr lang="zh-CN" altLang="en-US" dirty="0" smtClean="0">
                  <a:latin typeface="微软雅黑" panose="020B0503020204020204" pitchFamily="34" charset="-122"/>
                  <a:ea typeface="微软雅黑" panose="020B0503020204020204" pitchFamily="34" charset="-122"/>
                </a:rPr>
                <a:t>，</a:t>
              </a:r>
              <a:r>
                <a:rPr lang="zh-CN" altLang="en-US" b="1" dirty="0" smtClean="0">
                  <a:solidFill>
                    <a:srgbClr val="2E6195"/>
                  </a:solidFill>
                  <a:latin typeface="微软雅黑" panose="020B0503020204020204" pitchFamily="34" charset="-122"/>
                  <a:ea typeface="微软雅黑" panose="020B0503020204020204" pitchFamily="34" charset="-122"/>
                </a:rPr>
                <a:t>所有业务</a:t>
              </a:r>
              <a:r>
                <a:rPr lang="zh-CN" altLang="en-US" dirty="0" smtClean="0">
                  <a:latin typeface="微软雅黑" panose="020B0503020204020204" pitchFamily="34" charset="-122"/>
                  <a:ea typeface="微软雅黑" panose="020B0503020204020204" pitchFamily="34" charset="-122"/>
                </a:rPr>
                <a:t>已经实践检验。</a:t>
              </a:r>
              <a:endParaRPr lang="en-US" altLang="zh-CN" dirty="0">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059832" y="1268760"/>
            <a:ext cx="2974607" cy="4735110"/>
            <a:chOff x="3037553" y="1340768"/>
            <a:chExt cx="2974607" cy="4735110"/>
          </a:xfrm>
        </p:grpSpPr>
        <p:grpSp>
          <p:nvGrpSpPr>
            <p:cNvPr id="77" name="组合 76"/>
            <p:cNvGrpSpPr/>
            <p:nvPr/>
          </p:nvGrpSpPr>
          <p:grpSpPr>
            <a:xfrm>
              <a:off x="3779912" y="1340768"/>
              <a:ext cx="1584176" cy="1391762"/>
              <a:chOff x="3612112" y="2722457"/>
              <a:chExt cx="1584176" cy="1391762"/>
            </a:xfrm>
          </p:grpSpPr>
          <p:sp>
            <p:nvSpPr>
              <p:cNvPr id="63" name="六边形 62"/>
              <p:cNvSpPr/>
              <p:nvPr/>
            </p:nvSpPr>
            <p:spPr bwMode="auto">
              <a:xfrm>
                <a:off x="3612112" y="2722457"/>
                <a:ext cx="1584176" cy="1391762"/>
              </a:xfrm>
              <a:prstGeom prst="hexagon">
                <a:avLst/>
              </a:prstGeom>
              <a:solidFill>
                <a:schemeClr val="bg1"/>
              </a:solid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73" name="组合 72"/>
              <p:cNvGrpSpPr/>
              <p:nvPr/>
            </p:nvGrpSpPr>
            <p:grpSpPr>
              <a:xfrm>
                <a:off x="3989173" y="3061092"/>
                <a:ext cx="334614" cy="817000"/>
                <a:chOff x="2123728" y="1880828"/>
                <a:chExt cx="360039" cy="879077"/>
              </a:xfrm>
            </p:grpSpPr>
            <p:sp>
              <p:nvSpPr>
                <p:cNvPr id="74" name="圆角矩形 73"/>
                <p:cNvSpPr/>
                <p:nvPr/>
              </p:nvSpPr>
              <p:spPr bwMode="auto">
                <a:xfrm>
                  <a:off x="2123728" y="2141796"/>
                  <a:ext cx="360039" cy="618109"/>
                </a:xfrm>
                <a:prstGeom prst="roundRect">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75" name="等腰三角形 74"/>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76" name="椭圆 75"/>
                <p:cNvSpPr/>
                <p:nvPr/>
              </p:nvSpPr>
              <p:spPr bwMode="auto">
                <a:xfrm>
                  <a:off x="2177733" y="1880828"/>
                  <a:ext cx="252028" cy="252028"/>
                </a:xfrm>
                <a:prstGeom prst="ellipse">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4236894" y="2933145"/>
                <a:ext cx="334614" cy="817000"/>
                <a:chOff x="2123728" y="1880828"/>
                <a:chExt cx="360039" cy="879077"/>
              </a:xfrm>
            </p:grpSpPr>
            <p:sp>
              <p:nvSpPr>
                <p:cNvPr id="69" name="圆角矩形 68"/>
                <p:cNvSpPr/>
                <p:nvPr/>
              </p:nvSpPr>
              <p:spPr bwMode="auto">
                <a:xfrm>
                  <a:off x="2123728" y="2141796"/>
                  <a:ext cx="360039" cy="618109"/>
                </a:xfrm>
                <a:prstGeom prst="roundRect">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70" name="等腰三角形 69"/>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71" name="椭圆 70"/>
                <p:cNvSpPr/>
                <p:nvPr/>
              </p:nvSpPr>
              <p:spPr bwMode="auto">
                <a:xfrm>
                  <a:off x="2177733" y="1880828"/>
                  <a:ext cx="252028" cy="252028"/>
                </a:xfrm>
                <a:prstGeom prst="ellipse">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72" name="上箭头 71"/>
              <p:cNvSpPr/>
              <p:nvPr/>
            </p:nvSpPr>
            <p:spPr bwMode="auto">
              <a:xfrm>
                <a:off x="4447682" y="3301172"/>
                <a:ext cx="457404" cy="645421"/>
              </a:xfrm>
              <a:prstGeom prst="upArrow">
                <a:avLst/>
              </a:prstGeom>
              <a:solidFill>
                <a:srgbClr val="3C8C93"/>
              </a:solidFill>
              <a:ln w="2857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94" name="矩形 93"/>
            <p:cNvSpPr/>
            <p:nvPr/>
          </p:nvSpPr>
          <p:spPr>
            <a:xfrm>
              <a:off x="3548787" y="2852936"/>
              <a:ext cx="2236510" cy="400110"/>
            </a:xfrm>
            <a:prstGeom prst="rect">
              <a:avLst/>
            </a:prstGeom>
          </p:spPr>
          <p:txBody>
            <a:bodyPr wrap="none">
              <a:spAutoFit/>
            </a:bodyPr>
            <a:lstStyle/>
            <a:p>
              <a:pPr eaLnBrk="1" hangingPunct="1">
                <a:spcAft>
                  <a:spcPts val="1200"/>
                </a:spcAft>
              </a:pPr>
              <a:r>
                <a:rPr lang="zh-CN" altLang="en-US" sz="2000" b="1" dirty="0" smtClean="0">
                  <a:solidFill>
                    <a:srgbClr val="3C8C93"/>
                  </a:solidFill>
                  <a:latin typeface="微软雅黑" panose="020B0503020204020204" pitchFamily="34" charset="-122"/>
                  <a:ea typeface="微软雅黑" panose="020B0503020204020204" pitchFamily="34" charset="-122"/>
                </a:rPr>
                <a:t>推广工作有序开展</a:t>
              </a:r>
              <a:endParaRPr lang="en-US" altLang="zh-CN" sz="2000" b="1" dirty="0">
                <a:solidFill>
                  <a:srgbClr val="3C8C93"/>
                </a:solidFill>
                <a:latin typeface="微软雅黑" panose="020B0503020204020204" pitchFamily="34" charset="-122"/>
                <a:ea typeface="微软雅黑" panose="020B0503020204020204" pitchFamily="34" charset="-122"/>
              </a:endParaRPr>
            </a:p>
          </p:txBody>
        </p:sp>
        <p:sp>
          <p:nvSpPr>
            <p:cNvPr id="98" name="矩形 97"/>
            <p:cNvSpPr/>
            <p:nvPr/>
          </p:nvSpPr>
          <p:spPr>
            <a:xfrm>
              <a:off x="3037553" y="3429000"/>
              <a:ext cx="2974607" cy="2646878"/>
            </a:xfrm>
            <a:prstGeom prst="rect">
              <a:avLst/>
            </a:prstGeom>
          </p:spPr>
          <p:txBody>
            <a:bodyPr wrap="square">
              <a:spAutoFit/>
            </a:bodyPr>
            <a:lstStyle/>
            <a:p>
              <a:pPr algn="ctr" eaLnBrk="1" hangingPunct="1">
                <a:spcBef>
                  <a:spcPts val="600"/>
                </a:spcBef>
              </a:pPr>
              <a:r>
                <a:rPr lang="zh-CN" altLang="en-US" dirty="0" smtClean="0">
                  <a:latin typeface="微软雅黑" panose="020B0503020204020204" pitchFamily="34" charset="-122"/>
                  <a:ea typeface="微软雅黑" panose="020B0503020204020204" pitchFamily="34" charset="-122"/>
                </a:rPr>
                <a:t>截至</a:t>
              </a:r>
              <a:r>
                <a:rPr lang="en-US" altLang="zh-CN" dirty="0" smtClean="0">
                  <a:latin typeface="微软雅黑" panose="020B0503020204020204" pitchFamily="34" charset="-122"/>
                  <a:ea typeface="微软雅黑" panose="020B0503020204020204" pitchFamily="34" charset="-122"/>
                </a:rPr>
                <a:t>2018</a:t>
              </a:r>
              <a:r>
                <a:rPr lang="zh-CN" altLang="en-US" dirty="0" smtClean="0">
                  <a:latin typeface="微软雅黑" panose="020B0503020204020204" pitchFamily="34" charset="-122"/>
                  <a:ea typeface="微软雅黑" panose="020B0503020204020204" pitchFamily="34" charset="-122"/>
                </a:rPr>
                <a:t>年</a:t>
              </a:r>
              <a:r>
                <a:rPr lang="en-US" altLang="zh-CN" dirty="0" smtClean="0">
                  <a:latin typeface="微软雅黑" panose="020B0503020204020204" pitchFamily="34" charset="-122"/>
                  <a:ea typeface="微软雅黑" panose="020B0503020204020204" pitchFamily="34" charset="-122"/>
                </a:rPr>
                <a:t>4</a:t>
              </a:r>
              <a:r>
                <a:rPr lang="zh-CN" altLang="en-US" dirty="0" smtClean="0">
                  <a:latin typeface="微软雅黑" panose="020B0503020204020204" pitchFamily="34" charset="-122"/>
                  <a:ea typeface="微软雅黑" panose="020B0503020204020204" pitchFamily="34" charset="-122"/>
                </a:rPr>
                <a:t>月</a:t>
              </a:r>
              <a:r>
                <a:rPr lang="en-US" altLang="zh-CN" dirty="0" smtClean="0">
                  <a:latin typeface="微软雅黑" panose="020B0503020204020204" pitchFamily="34" charset="-122"/>
                  <a:ea typeface="微软雅黑" panose="020B0503020204020204" pitchFamily="34" charset="-122"/>
                </a:rPr>
                <a:t>30</a:t>
              </a:r>
              <a:r>
                <a:rPr lang="zh-CN" altLang="en-US" dirty="0" smtClean="0">
                  <a:latin typeface="微软雅黑" panose="020B0503020204020204" pitchFamily="34" charset="-122"/>
                  <a:ea typeface="微软雅黑" panose="020B0503020204020204" pitchFamily="34" charset="-122"/>
                </a:rPr>
                <a:t>日：</a:t>
              </a:r>
              <a:endParaRPr lang="en-US" altLang="zh-CN" dirty="0" smtClean="0">
                <a:latin typeface="微软雅黑" panose="020B0503020204020204" pitchFamily="34" charset="-122"/>
                <a:ea typeface="微软雅黑" panose="020B0503020204020204" pitchFamily="34" charset="-122"/>
              </a:endParaRPr>
            </a:p>
            <a:p>
              <a:pPr algn="ctr" eaLnBrk="1" hangingPunct="1">
                <a:spcBef>
                  <a:spcPts val="600"/>
                </a:spcBef>
              </a:pPr>
              <a:r>
                <a:rPr lang="zh-CN" altLang="en-US" dirty="0" smtClean="0">
                  <a:latin typeface="微软雅黑" panose="020B0503020204020204" pitchFamily="34" charset="-122"/>
                  <a:ea typeface="微软雅黑" panose="020B0503020204020204" pitchFamily="34" charset="-122"/>
                </a:rPr>
                <a:t>已开通投管人</a:t>
              </a:r>
              <a:r>
                <a:rPr lang="en-US" altLang="zh-CN" sz="2000" b="1" dirty="0" smtClean="0">
                  <a:solidFill>
                    <a:srgbClr val="3C8C93"/>
                  </a:solidFill>
                  <a:latin typeface="微软雅黑" panose="020B0503020204020204" pitchFamily="34" charset="-122"/>
                  <a:ea typeface="微软雅黑" panose="020B0503020204020204" pitchFamily="34" charset="-122"/>
                </a:rPr>
                <a:t>26 </a:t>
              </a:r>
              <a:r>
                <a:rPr lang="zh-CN" altLang="en-US" dirty="0" smtClean="0">
                  <a:latin typeface="微软雅黑" panose="020B0503020204020204" pitchFamily="34" charset="-122"/>
                  <a:ea typeface="微软雅黑" panose="020B0503020204020204" pitchFamily="34" charset="-122"/>
                </a:rPr>
                <a:t>个；</a:t>
              </a:r>
              <a:endParaRPr lang="en-US" altLang="zh-CN" dirty="0" smtClean="0">
                <a:latin typeface="微软雅黑" panose="020B0503020204020204" pitchFamily="34" charset="-122"/>
                <a:ea typeface="微软雅黑" panose="020B0503020204020204" pitchFamily="34" charset="-122"/>
              </a:endParaRPr>
            </a:p>
            <a:p>
              <a:pPr algn="ctr" eaLnBrk="1" hangingPunct="1">
                <a:spcBef>
                  <a:spcPts val="600"/>
                </a:spcBef>
              </a:pPr>
              <a:r>
                <a:rPr lang="zh-CN" altLang="en-US" dirty="0" smtClean="0">
                  <a:latin typeface="微软雅黑" panose="020B0503020204020204" pitchFamily="34" charset="-122"/>
                  <a:ea typeface="微软雅黑" panose="020B0503020204020204" pitchFamily="34" charset="-122"/>
                </a:rPr>
                <a:t>已开通托管人 </a:t>
              </a:r>
              <a:r>
                <a:rPr lang="en-US" altLang="zh-CN" sz="2000" b="1" dirty="0" smtClean="0">
                  <a:solidFill>
                    <a:srgbClr val="3C8C93"/>
                  </a:solidFill>
                  <a:latin typeface="微软雅黑" panose="020B0503020204020204" pitchFamily="34" charset="-122"/>
                  <a:ea typeface="微软雅黑" panose="020B0503020204020204" pitchFamily="34" charset="-122"/>
                </a:rPr>
                <a:t>4 </a:t>
              </a:r>
              <a:r>
                <a:rPr lang="zh-CN" altLang="en-US" dirty="0" smtClean="0">
                  <a:latin typeface="微软雅黑" panose="020B0503020204020204" pitchFamily="34" charset="-122"/>
                  <a:ea typeface="微软雅黑" panose="020B0503020204020204" pitchFamily="34" charset="-122"/>
                </a:rPr>
                <a:t>个；</a:t>
              </a:r>
              <a:endParaRPr lang="en-US" altLang="zh-CN" dirty="0" smtClean="0">
                <a:latin typeface="微软雅黑" panose="020B0503020204020204" pitchFamily="34" charset="-122"/>
                <a:ea typeface="微软雅黑" panose="020B0503020204020204" pitchFamily="34" charset="-122"/>
              </a:endParaRPr>
            </a:p>
            <a:p>
              <a:pPr algn="ctr" eaLnBrk="1" hangingPunct="1">
                <a:spcBef>
                  <a:spcPts val="600"/>
                </a:spcBef>
              </a:pPr>
              <a:r>
                <a:rPr lang="zh-CN" altLang="en-US" dirty="0" smtClean="0">
                  <a:latin typeface="微软雅黑" panose="020B0503020204020204" pitchFamily="34" charset="-122"/>
                  <a:ea typeface="微软雅黑" panose="020B0503020204020204" pitchFamily="34" charset="-122"/>
                </a:rPr>
                <a:t>已开通销售机构 </a:t>
              </a:r>
              <a:r>
                <a:rPr lang="en-US" altLang="zh-CN" sz="2000" b="1" dirty="0" smtClean="0">
                  <a:solidFill>
                    <a:srgbClr val="3C8C93"/>
                  </a:solidFill>
                  <a:latin typeface="微软雅黑" panose="020B0503020204020204" pitchFamily="34" charset="-122"/>
                  <a:ea typeface="微软雅黑" panose="020B0503020204020204" pitchFamily="34" charset="-122"/>
                </a:rPr>
                <a:t>20</a:t>
              </a:r>
              <a:r>
                <a:rPr lang="zh-CN" altLang="en-US" dirty="0" smtClean="0">
                  <a:latin typeface="微软雅黑" panose="020B0503020204020204" pitchFamily="34" charset="-122"/>
                  <a:ea typeface="微软雅黑" panose="020B0503020204020204" pitchFamily="34" charset="-122"/>
                </a:rPr>
                <a:t>个；</a:t>
              </a:r>
              <a:endParaRPr lang="en-US" altLang="zh-CN" dirty="0">
                <a:latin typeface="微软雅黑" panose="020B0503020204020204" pitchFamily="34" charset="-122"/>
                <a:ea typeface="微软雅黑" panose="020B0503020204020204" pitchFamily="34" charset="-122"/>
              </a:endParaRPr>
            </a:p>
            <a:p>
              <a:pPr algn="ctr" eaLnBrk="1" hangingPunct="1">
                <a:spcBef>
                  <a:spcPts val="600"/>
                </a:spcBef>
              </a:pPr>
              <a:r>
                <a:rPr lang="zh-CN" altLang="en-US" dirty="0" smtClean="0">
                  <a:latin typeface="微软雅黑" panose="020B0503020204020204" pitchFamily="34" charset="-122"/>
                  <a:ea typeface="微软雅黑" panose="020B0503020204020204" pitchFamily="34" charset="-122"/>
                </a:rPr>
                <a:t>测试系统参与人 </a:t>
              </a:r>
              <a:r>
                <a:rPr lang="en-US" altLang="zh-CN" sz="2000" b="1" dirty="0" smtClean="0">
                  <a:solidFill>
                    <a:srgbClr val="3C8C93"/>
                  </a:solidFill>
                  <a:latin typeface="微软雅黑" panose="020B0503020204020204" pitchFamily="34" charset="-122"/>
                  <a:ea typeface="微软雅黑" panose="020B0503020204020204" pitchFamily="34" charset="-122"/>
                </a:rPr>
                <a:t>111 </a:t>
              </a:r>
              <a:r>
                <a:rPr lang="zh-CN" altLang="en-US" dirty="0" smtClean="0">
                  <a:latin typeface="微软雅黑" panose="020B0503020204020204" pitchFamily="34" charset="-122"/>
                  <a:ea typeface="微软雅黑" panose="020B0503020204020204" pitchFamily="34" charset="-122"/>
                </a:rPr>
                <a:t>家；</a:t>
              </a:r>
              <a:endParaRPr lang="en-US" altLang="zh-CN" dirty="0" smtClean="0">
                <a:latin typeface="微软雅黑" panose="020B0503020204020204" pitchFamily="34" charset="-122"/>
                <a:ea typeface="微软雅黑" panose="020B0503020204020204" pitchFamily="34" charset="-122"/>
              </a:endParaRPr>
            </a:p>
            <a:p>
              <a:pPr algn="ctr" eaLnBrk="1" hangingPunct="1">
                <a:spcBef>
                  <a:spcPts val="600"/>
                </a:spcBef>
              </a:pPr>
              <a:r>
                <a:rPr lang="zh-CN" altLang="en-US" dirty="0" smtClean="0">
                  <a:latin typeface="微软雅黑" panose="020B0503020204020204" pitchFamily="34" charset="-122"/>
                  <a:ea typeface="微软雅黑" panose="020B0503020204020204" pitchFamily="34" charset="-122"/>
                </a:rPr>
                <a:t>测试系统角色</a:t>
              </a:r>
              <a:r>
                <a:rPr lang="en-US" altLang="zh-CN" sz="2000" b="1" dirty="0" smtClean="0">
                  <a:solidFill>
                    <a:srgbClr val="3C8C93"/>
                  </a:solidFill>
                  <a:latin typeface="微软雅黑" panose="020B0503020204020204" pitchFamily="34" charset="-122"/>
                  <a:ea typeface="微软雅黑" panose="020B0503020204020204" pitchFamily="34" charset="-122"/>
                </a:rPr>
                <a:t>184</a:t>
              </a:r>
              <a:r>
                <a:rPr lang="zh-CN" altLang="en-US" dirty="0" smtClean="0">
                  <a:latin typeface="微软雅黑" panose="020B0503020204020204" pitchFamily="34" charset="-122"/>
                  <a:ea typeface="微软雅黑" panose="020B0503020204020204" pitchFamily="34" charset="-122"/>
                </a:rPr>
                <a:t>个；</a:t>
              </a:r>
              <a:endParaRPr lang="en-US" altLang="zh-CN" dirty="0" smtClean="0">
                <a:latin typeface="微软雅黑" panose="020B0503020204020204" pitchFamily="34" charset="-122"/>
                <a:ea typeface="微软雅黑" panose="020B0503020204020204" pitchFamily="34" charset="-122"/>
              </a:endParaRPr>
            </a:p>
            <a:p>
              <a:pPr algn="ctr" eaLnBrk="1" hangingPunct="1">
                <a:spcBef>
                  <a:spcPts val="600"/>
                </a:spcBef>
              </a:pPr>
              <a:endParaRPr lang="en-US" altLang="zh-CN" dirty="0" smtClean="0">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6205905" y="1268760"/>
            <a:ext cx="2830591" cy="3882623"/>
            <a:chOff x="5981327" y="1340768"/>
            <a:chExt cx="2830591" cy="3882623"/>
          </a:xfrm>
        </p:grpSpPr>
        <p:grpSp>
          <p:nvGrpSpPr>
            <p:cNvPr id="92" name="组合 91"/>
            <p:cNvGrpSpPr/>
            <p:nvPr/>
          </p:nvGrpSpPr>
          <p:grpSpPr>
            <a:xfrm>
              <a:off x="6516216" y="1340768"/>
              <a:ext cx="1584176" cy="1391762"/>
              <a:chOff x="5779825" y="2736699"/>
              <a:chExt cx="1584176" cy="1391762"/>
            </a:xfrm>
          </p:grpSpPr>
          <p:sp>
            <p:nvSpPr>
              <p:cNvPr id="78" name="六边形 77"/>
              <p:cNvSpPr/>
              <p:nvPr/>
            </p:nvSpPr>
            <p:spPr bwMode="auto">
              <a:xfrm>
                <a:off x="5779825" y="2736699"/>
                <a:ext cx="1584176" cy="1391762"/>
              </a:xfrm>
              <a:prstGeom prst="hexagon">
                <a:avLst/>
              </a:prstGeom>
              <a:solidFill>
                <a:schemeClr val="bg1"/>
              </a:solid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82" name="组合 81"/>
              <p:cNvGrpSpPr/>
              <p:nvPr/>
            </p:nvGrpSpPr>
            <p:grpSpPr>
              <a:xfrm>
                <a:off x="6156176" y="3061092"/>
                <a:ext cx="1152128" cy="998482"/>
                <a:chOff x="4860032" y="1350398"/>
                <a:chExt cx="1152128" cy="998482"/>
              </a:xfrm>
            </p:grpSpPr>
            <p:sp>
              <p:nvSpPr>
                <p:cNvPr id="79" name="上箭头 78"/>
                <p:cNvSpPr/>
                <p:nvPr/>
              </p:nvSpPr>
              <p:spPr bwMode="auto">
                <a:xfrm>
                  <a:off x="4905086" y="1350398"/>
                  <a:ext cx="675026" cy="775892"/>
                </a:xfrm>
                <a:prstGeom prst="upArrow">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81" name="文本框 80"/>
                <p:cNvSpPr txBox="1"/>
                <p:nvPr/>
              </p:nvSpPr>
              <p:spPr>
                <a:xfrm>
                  <a:off x="4860032" y="1887215"/>
                  <a:ext cx="1152128" cy="461665"/>
                </a:xfrm>
                <a:prstGeom prst="rect">
                  <a:avLst/>
                </a:prstGeom>
                <a:noFill/>
              </p:spPr>
              <p:txBody>
                <a:bodyPr wrap="square" rtlCol="0">
                  <a:spAutoFit/>
                </a:bodyPr>
                <a:lstStyle/>
                <a:p>
                  <a:r>
                    <a:rPr lang="en-US" altLang="zh-CN" sz="2400" b="1" dirty="0" smtClean="0">
                      <a:ln w="31750">
                        <a:solidFill>
                          <a:schemeClr val="bg1"/>
                        </a:solidFill>
                      </a:ln>
                      <a:solidFill>
                        <a:srgbClr val="CC6600"/>
                      </a:solidFill>
                      <a:latin typeface="Franklin Gothic Heavy" panose="020B0903020102020204" pitchFamily="34" charset="0"/>
                      <a:ea typeface="Gungsuh" panose="02030600000101010101" pitchFamily="18" charset="-127"/>
                    </a:rPr>
                    <a:t>FISP</a:t>
                  </a:r>
                </a:p>
              </p:txBody>
            </p:sp>
          </p:grpSp>
          <p:cxnSp>
            <p:nvCxnSpPr>
              <p:cNvPr id="84" name="直接连接符 83"/>
              <p:cNvCxnSpPr/>
              <p:nvPr/>
            </p:nvCxnSpPr>
            <p:spPr bwMode="auto">
              <a:xfrm>
                <a:off x="6267220" y="4013264"/>
                <a:ext cx="609036" cy="0"/>
              </a:xfrm>
              <a:prstGeom prst="line">
                <a:avLst/>
              </a:prstGeom>
              <a:gradFill rotWithShape="1">
                <a:gsLst>
                  <a:gs pos="0">
                    <a:srgbClr val="FF9933"/>
                  </a:gs>
                  <a:gs pos="100000">
                    <a:srgbClr val="FF6600"/>
                  </a:gs>
                </a:gsLst>
                <a:lin ang="5400000" scaled="1"/>
              </a:gradFill>
              <a:ln w="28575" cap="flat" cmpd="sng" algn="ctr">
                <a:solidFill>
                  <a:srgbClr val="CC6600"/>
                </a:solidFill>
                <a:prstDash val="solid"/>
                <a:round/>
                <a:headEnd type="none" w="med" len="med"/>
                <a:tailEnd type="none"/>
              </a:ln>
              <a:effectLst/>
            </p:spPr>
          </p:cxnSp>
          <p:sp>
            <p:nvSpPr>
              <p:cNvPr id="89" name="上箭头 88"/>
              <p:cNvSpPr/>
              <p:nvPr/>
            </p:nvSpPr>
            <p:spPr bwMode="auto">
              <a:xfrm>
                <a:off x="6322719" y="2862108"/>
                <a:ext cx="452154" cy="621095"/>
              </a:xfrm>
              <a:prstGeom prst="upArrow">
                <a:avLst/>
              </a:prstGeom>
              <a:no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91" name="五边形 90"/>
              <p:cNvSpPr/>
              <p:nvPr/>
            </p:nvSpPr>
            <p:spPr bwMode="auto">
              <a:xfrm rot="16200000">
                <a:off x="6354202" y="3194978"/>
                <a:ext cx="377844" cy="234216"/>
              </a:xfrm>
              <a:prstGeom prst="homePlate">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96" name="矩形 95"/>
            <p:cNvSpPr/>
            <p:nvPr/>
          </p:nvSpPr>
          <p:spPr>
            <a:xfrm>
              <a:off x="6285091" y="2852936"/>
              <a:ext cx="2236510" cy="400110"/>
            </a:xfrm>
            <a:prstGeom prst="rect">
              <a:avLst/>
            </a:prstGeom>
          </p:spPr>
          <p:txBody>
            <a:bodyPr wrap="none">
              <a:spAutoFit/>
            </a:bodyPr>
            <a:lstStyle/>
            <a:p>
              <a:pPr eaLnBrk="1" hangingPunct="1">
                <a:spcAft>
                  <a:spcPts val="1200"/>
                </a:spcAft>
              </a:pPr>
              <a:r>
                <a:rPr lang="zh-CN" altLang="en-US" sz="2000" b="1" dirty="0" smtClean="0">
                  <a:solidFill>
                    <a:srgbClr val="CC6600"/>
                  </a:solidFill>
                  <a:latin typeface="微软雅黑" panose="020B0503020204020204" pitchFamily="34" charset="-122"/>
                  <a:ea typeface="微软雅黑" panose="020B0503020204020204" pitchFamily="34" charset="-122"/>
                </a:rPr>
                <a:t>优化拓展持续进行</a:t>
              </a:r>
              <a:endParaRPr lang="en-US" altLang="zh-CN" sz="2000" b="1" dirty="0">
                <a:solidFill>
                  <a:srgbClr val="CC6600"/>
                </a:solidFill>
                <a:latin typeface="微软雅黑" panose="020B0503020204020204" pitchFamily="34" charset="-122"/>
                <a:ea typeface="微软雅黑" panose="020B0503020204020204" pitchFamily="34" charset="-122"/>
              </a:endParaRPr>
            </a:p>
          </p:txBody>
        </p:sp>
        <p:sp>
          <p:nvSpPr>
            <p:cNvPr id="99" name="矩形 98"/>
            <p:cNvSpPr/>
            <p:nvPr/>
          </p:nvSpPr>
          <p:spPr>
            <a:xfrm>
              <a:off x="5981327" y="3407509"/>
              <a:ext cx="2830591" cy="1815882"/>
            </a:xfrm>
            <a:prstGeom prst="rect">
              <a:avLst/>
            </a:prstGeom>
          </p:spPr>
          <p:txBody>
            <a:bodyPr wrap="square">
              <a:spAutoFit/>
            </a:bodyPr>
            <a:lstStyle/>
            <a:p>
              <a:pPr eaLnBrk="1" hangingPunct="1">
                <a:spcBef>
                  <a:spcPts val="600"/>
                </a:spcBef>
              </a:pPr>
              <a:r>
                <a:rPr lang="zh-CN" altLang="en-US" dirty="0" smtClean="0">
                  <a:latin typeface="微软雅黑" panose="020B0503020204020204" pitchFamily="34" charset="-122"/>
                  <a:ea typeface="微软雅黑" panose="020B0503020204020204" pitchFamily="34" charset="-122"/>
                </a:rPr>
                <a:t>基础设施功能优化 </a:t>
              </a:r>
              <a:r>
                <a:rPr lang="en-US" altLang="zh-CN" sz="2000" b="1" dirty="0" smtClean="0">
                  <a:solidFill>
                    <a:srgbClr val="CC6600"/>
                  </a:solidFill>
                  <a:latin typeface="微软雅黑" panose="020B0503020204020204" pitchFamily="34" charset="-122"/>
                  <a:ea typeface="微软雅黑" panose="020B0503020204020204" pitchFamily="34" charset="-122"/>
                </a:rPr>
                <a:t>9 </a:t>
              </a:r>
              <a:r>
                <a:rPr lang="zh-CN" altLang="en-US" dirty="0" smtClean="0">
                  <a:latin typeface="微软雅黑" panose="020B0503020204020204" pitchFamily="34" charset="-122"/>
                  <a:ea typeface="微软雅黑" panose="020B0503020204020204" pitchFamily="34" charset="-122"/>
                </a:rPr>
                <a:t>项</a:t>
              </a:r>
              <a:endParaRPr lang="en-US" altLang="zh-CN" dirty="0" smtClean="0">
                <a:latin typeface="微软雅黑" panose="020B0503020204020204" pitchFamily="34" charset="-122"/>
                <a:ea typeface="微软雅黑" panose="020B0503020204020204" pitchFamily="34" charset="-122"/>
              </a:endParaRPr>
            </a:p>
            <a:p>
              <a:pPr eaLnBrk="1" hangingPunct="1">
                <a:spcBef>
                  <a:spcPts val="600"/>
                </a:spcBef>
              </a:pPr>
              <a:r>
                <a:rPr lang="zh-CN" altLang="en-US" dirty="0" smtClean="0">
                  <a:latin typeface="微软雅黑" panose="020B0503020204020204" pitchFamily="34" charset="-122"/>
                  <a:ea typeface="微软雅黑" panose="020B0503020204020204" pitchFamily="34" charset="-122"/>
                </a:rPr>
                <a:t>研究拓展业务功能：</a:t>
              </a:r>
              <a:endParaRPr lang="en-US" altLang="zh-CN" dirty="0" smtClean="0">
                <a:latin typeface="微软雅黑" panose="020B0503020204020204" pitchFamily="34" charset="-122"/>
                <a:ea typeface="微软雅黑" panose="020B0503020204020204" pitchFamily="34" charset="-122"/>
              </a:endParaRPr>
            </a:p>
            <a:p>
              <a:pPr eaLnBrk="1" hangingPunct="1">
                <a:spcBef>
                  <a:spcPts val="600"/>
                </a:spcBef>
              </a:pPr>
              <a:r>
                <a:rPr lang="zh-CN" altLang="en-US" b="1" dirty="0" smtClean="0">
                  <a:solidFill>
                    <a:srgbClr val="CC6600"/>
                  </a:solidFill>
                  <a:latin typeface="微软雅黑" panose="020B0503020204020204" pitchFamily="34" charset="-122"/>
                  <a:ea typeface="微软雅黑" panose="020B0503020204020204" pitchFamily="34" charset="-122"/>
                </a:rPr>
                <a:t>基金资金交收服务、</a:t>
              </a:r>
              <a:endParaRPr lang="en-US" altLang="zh-CN" b="1" dirty="0" smtClean="0">
                <a:solidFill>
                  <a:srgbClr val="CC6600"/>
                </a:solidFill>
                <a:latin typeface="微软雅黑" panose="020B0503020204020204" pitchFamily="34" charset="-122"/>
                <a:ea typeface="微软雅黑" panose="020B0503020204020204" pitchFamily="34" charset="-122"/>
              </a:endParaRPr>
            </a:p>
            <a:p>
              <a:pPr eaLnBrk="1" hangingPunct="1">
                <a:spcBef>
                  <a:spcPts val="600"/>
                </a:spcBef>
              </a:pPr>
              <a:r>
                <a:rPr lang="zh-CN" altLang="en-US" b="1" dirty="0" smtClean="0">
                  <a:solidFill>
                    <a:srgbClr val="CC6600"/>
                  </a:solidFill>
                  <a:latin typeface="微软雅黑" panose="020B0503020204020204" pitchFamily="34" charset="-122"/>
                  <a:ea typeface="微软雅黑" panose="020B0503020204020204" pitchFamily="34" charset="-122"/>
                </a:rPr>
                <a:t>管理人托管人数据交换、</a:t>
              </a:r>
              <a:endParaRPr lang="en-US" altLang="zh-CN" b="1" dirty="0" smtClean="0">
                <a:solidFill>
                  <a:srgbClr val="CC6600"/>
                </a:solidFill>
                <a:latin typeface="微软雅黑" panose="020B0503020204020204" pitchFamily="34" charset="-122"/>
                <a:ea typeface="微软雅黑" panose="020B0503020204020204" pitchFamily="34" charset="-122"/>
              </a:endParaRPr>
            </a:p>
            <a:p>
              <a:pPr eaLnBrk="1" hangingPunct="1">
                <a:spcBef>
                  <a:spcPts val="600"/>
                </a:spcBef>
              </a:pPr>
              <a:r>
                <a:rPr lang="zh-CN" altLang="en-US" b="1" dirty="0" smtClean="0">
                  <a:solidFill>
                    <a:srgbClr val="CC6600"/>
                  </a:solidFill>
                  <a:latin typeface="微软雅黑" panose="020B0503020204020204" pitchFamily="34" charset="-122"/>
                  <a:ea typeface="微软雅黑" panose="020B0503020204020204" pitchFamily="34" charset="-122"/>
                </a:rPr>
                <a:t>机构间即时通讯服务等。</a:t>
              </a:r>
              <a:endParaRPr lang="en-US" altLang="zh-CN" dirty="0">
                <a:latin typeface="微软雅黑" panose="020B0503020204020204" pitchFamily="34" charset="-122"/>
                <a:ea typeface="微软雅黑" panose="020B0503020204020204" pitchFamily="34" charset="-122"/>
              </a:endParaRPr>
            </a:p>
          </p:txBody>
        </p:sp>
      </p:grpSp>
      <p:sp>
        <p:nvSpPr>
          <p:cNvPr id="103"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业务现状与展望</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业务现状</a:t>
            </a:r>
            <a:endParaRPr lang="zh-CN" altLang="en-US" sz="2800" b="1" kern="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76747186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六边形 81"/>
          <p:cNvSpPr/>
          <p:nvPr/>
        </p:nvSpPr>
        <p:spPr bwMode="auto">
          <a:xfrm>
            <a:off x="3101089" y="4968031"/>
            <a:ext cx="2880320" cy="1830551"/>
          </a:xfrm>
          <a:prstGeom prst="hexagon">
            <a:avLst/>
          </a:prstGeom>
          <a:solidFill>
            <a:srgbClr val="FAF1E2"/>
          </a:solid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79" name="六边形 78"/>
          <p:cNvSpPr/>
          <p:nvPr/>
        </p:nvSpPr>
        <p:spPr bwMode="auto">
          <a:xfrm>
            <a:off x="5854297" y="1873536"/>
            <a:ext cx="2822159" cy="1904251"/>
          </a:xfrm>
          <a:prstGeom prst="hexagon">
            <a:avLst/>
          </a:prstGeom>
          <a:solidFill>
            <a:srgbClr val="DAEDEF"/>
          </a:solid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25" name="组合 24"/>
          <p:cNvGrpSpPr/>
          <p:nvPr/>
        </p:nvGrpSpPr>
        <p:grpSpPr>
          <a:xfrm>
            <a:off x="3419872" y="2871794"/>
            <a:ext cx="2135003" cy="1904251"/>
            <a:chOff x="3445109" y="2855185"/>
            <a:chExt cx="2135003" cy="1904251"/>
          </a:xfrm>
        </p:grpSpPr>
        <p:sp>
          <p:nvSpPr>
            <p:cNvPr id="2" name="六边形 1"/>
            <p:cNvSpPr/>
            <p:nvPr/>
          </p:nvSpPr>
          <p:spPr bwMode="auto">
            <a:xfrm>
              <a:off x="3445109" y="2855185"/>
              <a:ext cx="2135003" cy="190425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 name="组合 2"/>
            <p:cNvGrpSpPr/>
            <p:nvPr/>
          </p:nvGrpSpPr>
          <p:grpSpPr>
            <a:xfrm>
              <a:off x="3704229" y="3116847"/>
              <a:ext cx="1571879" cy="1383254"/>
              <a:chOff x="251520" y="2708553"/>
              <a:chExt cx="1800200" cy="1584176"/>
            </a:xfrm>
          </p:grpSpPr>
          <p:sp>
            <p:nvSpPr>
              <p:cNvPr id="4"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 name="矩形 4"/>
              <p:cNvSpPr/>
              <p:nvPr/>
            </p:nvSpPr>
            <p:spPr bwMode="auto">
              <a:xfrm>
                <a:off x="539551" y="3226201"/>
                <a:ext cx="1338825" cy="77849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6" name="组合 5"/>
              <p:cNvGrpSpPr/>
              <p:nvPr/>
            </p:nvGrpSpPr>
            <p:grpSpPr>
              <a:xfrm>
                <a:off x="848095" y="2751352"/>
                <a:ext cx="607049" cy="533265"/>
                <a:chOff x="3701536" y="1263055"/>
                <a:chExt cx="1214096" cy="1066529"/>
              </a:xfrm>
            </p:grpSpPr>
            <p:sp>
              <p:nvSpPr>
                <p:cNvPr id="7"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4067943" y="1534507"/>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grpSp>
      <p:sp>
        <p:nvSpPr>
          <p:cNvPr id="37" name="六边形 36"/>
          <p:cNvSpPr/>
          <p:nvPr/>
        </p:nvSpPr>
        <p:spPr bwMode="auto">
          <a:xfrm>
            <a:off x="467544" y="1813215"/>
            <a:ext cx="2822159" cy="1904251"/>
          </a:xfrm>
          <a:prstGeom prst="hexagon">
            <a:avLst/>
          </a:prstGeom>
          <a:solidFill>
            <a:srgbClr val="DCE6F2"/>
          </a:solid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8" name="六边形 57"/>
          <p:cNvSpPr/>
          <p:nvPr/>
        </p:nvSpPr>
        <p:spPr bwMode="auto">
          <a:xfrm>
            <a:off x="467544" y="3925330"/>
            <a:ext cx="2822159" cy="1904251"/>
          </a:xfrm>
          <a:prstGeom prst="hexagon">
            <a:avLst/>
          </a:prstGeom>
          <a:solidFill>
            <a:srgbClr val="DAEDEF"/>
          </a:solid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61" name="六边形 60"/>
          <p:cNvSpPr/>
          <p:nvPr/>
        </p:nvSpPr>
        <p:spPr bwMode="auto">
          <a:xfrm>
            <a:off x="3101089" y="878369"/>
            <a:ext cx="2880320" cy="1830551"/>
          </a:xfrm>
          <a:prstGeom prst="hexagon">
            <a:avLst/>
          </a:prstGeom>
          <a:solidFill>
            <a:srgbClr val="FAF1E2"/>
          </a:solid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66" name="矩形 65"/>
          <p:cNvSpPr/>
          <p:nvPr/>
        </p:nvSpPr>
        <p:spPr bwMode="auto">
          <a:xfrm>
            <a:off x="860511" y="2188326"/>
            <a:ext cx="2127313" cy="1061273"/>
          </a:xfrm>
          <a:prstGeom prst="rect">
            <a:avLst/>
          </a:prstGeom>
          <a:no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67" name="等腰三角形 66"/>
          <p:cNvSpPr/>
          <p:nvPr/>
        </p:nvSpPr>
        <p:spPr bwMode="auto">
          <a:xfrm>
            <a:off x="4257953" y="2616825"/>
            <a:ext cx="448174" cy="386357"/>
          </a:xfrm>
          <a:prstGeom prst="triangle">
            <a:avLst/>
          </a:prstGeom>
          <a:solidFill>
            <a:srgbClr val="CC66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68" name="等腰三角形 67"/>
          <p:cNvSpPr/>
          <p:nvPr/>
        </p:nvSpPr>
        <p:spPr bwMode="auto">
          <a:xfrm>
            <a:off x="5134329" y="4075511"/>
            <a:ext cx="448174" cy="386357"/>
          </a:xfrm>
          <a:prstGeom prst="triangle">
            <a:avLst/>
          </a:prstGeom>
          <a:solidFill>
            <a:srgbClr val="2E619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69" name="等腰三角形 68"/>
          <p:cNvSpPr/>
          <p:nvPr/>
        </p:nvSpPr>
        <p:spPr bwMode="auto">
          <a:xfrm>
            <a:off x="3403746" y="4068617"/>
            <a:ext cx="448174" cy="386357"/>
          </a:xfrm>
          <a:prstGeom prst="triangle">
            <a:avLst/>
          </a:prstGeom>
          <a:solidFill>
            <a:srgbClr val="3C8C9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70" name="等腰三角形 69"/>
          <p:cNvSpPr/>
          <p:nvPr/>
        </p:nvSpPr>
        <p:spPr bwMode="auto">
          <a:xfrm rot="3559192">
            <a:off x="5204456" y="3145775"/>
            <a:ext cx="448174" cy="386357"/>
          </a:xfrm>
          <a:prstGeom prst="triangle">
            <a:avLst/>
          </a:prstGeom>
          <a:solidFill>
            <a:srgbClr val="3C8C93"/>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71" name="等腰三角形 70"/>
          <p:cNvSpPr/>
          <p:nvPr/>
        </p:nvSpPr>
        <p:spPr bwMode="auto">
          <a:xfrm rot="3559192">
            <a:off x="3474618" y="3124341"/>
            <a:ext cx="448174" cy="386357"/>
          </a:xfrm>
          <a:prstGeom prst="triangle">
            <a:avLst/>
          </a:prstGeom>
          <a:solidFill>
            <a:srgbClr val="2E6195"/>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73" name="等腰三角形 72"/>
          <p:cNvSpPr/>
          <p:nvPr/>
        </p:nvSpPr>
        <p:spPr bwMode="auto">
          <a:xfrm rot="10800000">
            <a:off x="4240844" y="4666951"/>
            <a:ext cx="448174" cy="386357"/>
          </a:xfrm>
          <a:prstGeom prst="triangle">
            <a:avLst/>
          </a:prstGeom>
          <a:solidFill>
            <a:srgbClr val="CC66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74" name="矩形 73"/>
          <p:cNvSpPr/>
          <p:nvPr/>
        </p:nvSpPr>
        <p:spPr bwMode="auto">
          <a:xfrm>
            <a:off x="3707904" y="1266991"/>
            <a:ext cx="1623257" cy="1129401"/>
          </a:xfrm>
          <a:prstGeom prst="rect">
            <a:avLst/>
          </a:prstGeom>
          <a:no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75" name="矩形 74"/>
          <p:cNvSpPr/>
          <p:nvPr/>
        </p:nvSpPr>
        <p:spPr bwMode="auto">
          <a:xfrm>
            <a:off x="3678993" y="1215599"/>
            <a:ext cx="1757104" cy="1061273"/>
          </a:xfrm>
          <a:prstGeom prst="rect">
            <a:avLst/>
          </a:prstGeom>
          <a:no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77" name="矩形 76"/>
          <p:cNvSpPr/>
          <p:nvPr/>
        </p:nvSpPr>
        <p:spPr bwMode="auto">
          <a:xfrm>
            <a:off x="6229902" y="2295719"/>
            <a:ext cx="2127047" cy="1061273"/>
          </a:xfrm>
          <a:prstGeom prst="rect">
            <a:avLst/>
          </a:prstGeom>
          <a:no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扩大参与人范围，建立各类市场机构共同参与和维护的业务生态平台</a:t>
            </a:r>
            <a:endPar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80" name="六边形 79"/>
          <p:cNvSpPr/>
          <p:nvPr/>
        </p:nvSpPr>
        <p:spPr bwMode="auto">
          <a:xfrm>
            <a:off x="5800148" y="3925330"/>
            <a:ext cx="2822159" cy="1904251"/>
          </a:xfrm>
          <a:prstGeom prst="hexagon">
            <a:avLst/>
          </a:prstGeom>
          <a:solidFill>
            <a:srgbClr val="DCE6F2"/>
          </a:solid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83" name="矩形 82"/>
          <p:cNvSpPr/>
          <p:nvPr/>
        </p:nvSpPr>
        <p:spPr bwMode="auto">
          <a:xfrm>
            <a:off x="898297" y="4397492"/>
            <a:ext cx="1844656" cy="1061273"/>
          </a:xfrm>
          <a:prstGeom prst="rect">
            <a:avLst/>
          </a:prstGeom>
          <a:no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hangingPunct="1"/>
            <a:r>
              <a:rPr lang="zh-CN" altLang="en-US" dirty="0" smtClean="0">
                <a:latin typeface="微软雅黑" panose="020B0503020204020204" pitchFamily="34" charset="-122"/>
                <a:ea typeface="微软雅黑" panose="020B0503020204020204" pitchFamily="34" charset="-122"/>
              </a:rPr>
              <a:t>引入境外参与人，探索跨境“基金路由“业务。</a:t>
            </a:r>
          </a:p>
        </p:txBody>
      </p:sp>
      <p:sp>
        <p:nvSpPr>
          <p:cNvPr id="84" name="矩形 83"/>
          <p:cNvSpPr/>
          <p:nvPr/>
        </p:nvSpPr>
        <p:spPr bwMode="auto">
          <a:xfrm>
            <a:off x="3419872" y="5458765"/>
            <a:ext cx="2289150" cy="1061273"/>
          </a:xfrm>
          <a:prstGeom prst="rect">
            <a:avLst/>
          </a:prstGeom>
          <a:no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hangingPunct="1"/>
            <a:r>
              <a:rPr lang="zh-CN" altLang="en-US" dirty="0" smtClean="0">
                <a:latin typeface="微软雅黑" panose="020B0503020204020204" pitchFamily="34" charset="-122"/>
                <a:ea typeface="微软雅黑" panose="020B0503020204020204" pitchFamily="34" charset="-122"/>
              </a:rPr>
              <a:t>拓展平台服务内容，打造针对各类专业机构一站式服务平台</a:t>
            </a:r>
          </a:p>
        </p:txBody>
      </p:sp>
      <p:sp>
        <p:nvSpPr>
          <p:cNvPr id="34" name="六边形 33"/>
          <p:cNvSpPr/>
          <p:nvPr/>
        </p:nvSpPr>
        <p:spPr bwMode="auto">
          <a:xfrm rot="5400000">
            <a:off x="4243772" y="2285135"/>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bg1"/>
                </a:solidFill>
                <a:effectLst/>
                <a:latin typeface="Verdana" panose="020B0604030504040204" pitchFamily="34" charset="0"/>
                <a:ea typeface="Verdana" panose="020B0604030504040204" pitchFamily="34" charset="0"/>
                <a:cs typeface="Verdana" panose="020B0604030504040204" pitchFamily="34" charset="0"/>
              </a:rPr>
              <a:t>1</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35" name="六边形 34"/>
          <p:cNvSpPr/>
          <p:nvPr/>
        </p:nvSpPr>
        <p:spPr bwMode="auto">
          <a:xfrm rot="5400000">
            <a:off x="5687607" y="2951527"/>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bg1"/>
                </a:solidFill>
                <a:effectLst/>
                <a:latin typeface="Verdana" panose="020B0604030504040204" pitchFamily="34" charset="0"/>
                <a:ea typeface="Verdana" panose="020B0604030504040204" pitchFamily="34" charset="0"/>
                <a:cs typeface="Verdana" panose="020B0604030504040204" pitchFamily="34" charset="0"/>
              </a:rPr>
              <a:t>2</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76" name="矩形 75"/>
          <p:cNvSpPr/>
          <p:nvPr/>
        </p:nvSpPr>
        <p:spPr bwMode="auto">
          <a:xfrm>
            <a:off x="6156176" y="4374121"/>
            <a:ext cx="2232248" cy="1061273"/>
          </a:xfrm>
          <a:prstGeom prst="rect">
            <a:avLst/>
          </a:prstGeom>
          <a:no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hangingPunct="1"/>
            <a:r>
              <a:rPr lang="zh-CN" altLang="en-US" dirty="0" smtClean="0">
                <a:latin typeface="微软雅黑" panose="020B0503020204020204" pitchFamily="34" charset="-122"/>
                <a:ea typeface="微软雅黑" panose="020B0503020204020204" pitchFamily="34" charset="-122"/>
              </a:rPr>
              <a:t>整合中国结算资管类服务系统和内容，提高服务水平和竞争力</a:t>
            </a:r>
          </a:p>
        </p:txBody>
      </p:sp>
      <p:sp>
        <p:nvSpPr>
          <p:cNvPr id="36" name="矩形 35"/>
          <p:cNvSpPr/>
          <p:nvPr/>
        </p:nvSpPr>
        <p:spPr bwMode="auto">
          <a:xfrm>
            <a:off x="3491880" y="1196752"/>
            <a:ext cx="2129489" cy="1061273"/>
          </a:xfrm>
          <a:prstGeom prst="rect">
            <a:avLst/>
          </a:prstGeom>
          <a:no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促进场外投资登记结算业务标准、规范、高效进行。</a:t>
            </a:r>
            <a:endPar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endParaRPr>
          </a:p>
        </p:txBody>
      </p:sp>
      <p:sp>
        <p:nvSpPr>
          <p:cNvPr id="38" name="六边形 37"/>
          <p:cNvSpPr/>
          <p:nvPr/>
        </p:nvSpPr>
        <p:spPr bwMode="auto">
          <a:xfrm rot="5400000">
            <a:off x="5691120" y="4279528"/>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bg1"/>
                </a:solidFill>
                <a:effectLst/>
                <a:latin typeface="Verdana" panose="020B0604030504040204" pitchFamily="34" charset="0"/>
                <a:ea typeface="Verdana" panose="020B0604030504040204" pitchFamily="34" charset="0"/>
                <a:cs typeface="Verdana" panose="020B0604030504040204" pitchFamily="34" charset="0"/>
              </a:rPr>
              <a:t>3</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39" name="六边形 38"/>
          <p:cNvSpPr/>
          <p:nvPr/>
        </p:nvSpPr>
        <p:spPr bwMode="auto">
          <a:xfrm rot="5400000">
            <a:off x="4201112" y="4912256"/>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bg1"/>
                </a:solidFill>
                <a:effectLst/>
                <a:latin typeface="Verdana" panose="020B0604030504040204" pitchFamily="34" charset="0"/>
                <a:ea typeface="Verdana" panose="020B0604030504040204" pitchFamily="34" charset="0"/>
                <a:cs typeface="Verdana" panose="020B0604030504040204" pitchFamily="34" charset="0"/>
              </a:rPr>
              <a:t>4</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40" name="六边形 39"/>
          <p:cNvSpPr/>
          <p:nvPr/>
        </p:nvSpPr>
        <p:spPr bwMode="auto">
          <a:xfrm rot="5400000">
            <a:off x="2913032" y="4276675"/>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bg1"/>
                </a:solidFill>
                <a:effectLst/>
                <a:latin typeface="Verdana" panose="020B0604030504040204" pitchFamily="34" charset="0"/>
                <a:ea typeface="Verdana" panose="020B0604030504040204" pitchFamily="34" charset="0"/>
                <a:cs typeface="Verdana" panose="020B0604030504040204" pitchFamily="34" charset="0"/>
              </a:rPr>
              <a:t>5</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12" name="矩形 11"/>
          <p:cNvSpPr/>
          <p:nvPr/>
        </p:nvSpPr>
        <p:spPr>
          <a:xfrm>
            <a:off x="827584" y="2228671"/>
            <a:ext cx="2073871" cy="1200329"/>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加强与中央数据交换</a:t>
            </a:r>
            <a:r>
              <a:rPr lang="zh-CN" altLang="en-US" dirty="0" smtClean="0">
                <a:latin typeface="微软雅黑" panose="020B0503020204020204" pitchFamily="34" charset="-122"/>
                <a:ea typeface="微软雅黑" panose="020B0503020204020204" pitchFamily="34" charset="-122"/>
              </a:rPr>
              <a:t>平台交互，服务于市场监管和行业自律。</a:t>
            </a:r>
            <a:endParaRPr lang="zh-CN" altLang="en-US" dirty="0"/>
          </a:p>
        </p:txBody>
      </p:sp>
      <p:sp>
        <p:nvSpPr>
          <p:cNvPr id="42" name="六边形 41"/>
          <p:cNvSpPr/>
          <p:nvPr/>
        </p:nvSpPr>
        <p:spPr bwMode="auto">
          <a:xfrm rot="5400000">
            <a:off x="2882808" y="2957953"/>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bg1"/>
                </a:solidFill>
                <a:effectLst/>
                <a:latin typeface="Verdana" panose="020B0604030504040204" pitchFamily="34" charset="0"/>
                <a:ea typeface="Verdana" panose="020B0604030504040204" pitchFamily="34" charset="0"/>
                <a:cs typeface="Verdana" panose="020B0604030504040204" pitchFamily="34" charset="0"/>
              </a:rPr>
              <a:t>6</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43"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业务现状与展望</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未来展望</a:t>
            </a:r>
            <a:endParaRPr lang="zh-CN" altLang="en-US" sz="2800" b="1" kern="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2681720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业务现状与展望</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拓展项目</a:t>
            </a:r>
            <a:r>
              <a:rPr lang="en-US" altLang="zh-CN" sz="2800" b="1" kern="0" dirty="0" smtClean="0">
                <a:solidFill>
                  <a:schemeClr val="bg1"/>
                </a:solidFill>
                <a:latin typeface="黑体" panose="02010609060101010101" pitchFamily="49" charset="-122"/>
                <a:ea typeface="黑体" panose="02010609060101010101" pitchFamily="49" charset="-122"/>
              </a:rPr>
              <a:t>——</a:t>
            </a:r>
            <a:r>
              <a:rPr lang="zh-CN" altLang="en-US" sz="2800" b="1" kern="0" dirty="0" smtClean="0">
                <a:solidFill>
                  <a:schemeClr val="bg1"/>
                </a:solidFill>
                <a:latin typeface="黑体" panose="02010609060101010101" pitchFamily="49" charset="-122"/>
                <a:ea typeface="黑体" panose="02010609060101010101" pitchFamily="49" charset="-122"/>
              </a:rPr>
              <a:t>资金交收服务</a:t>
            </a:r>
            <a:endParaRPr lang="zh-CN" altLang="en-US" sz="2800" b="1" kern="0" dirty="0">
              <a:solidFill>
                <a:schemeClr val="bg1"/>
              </a:solidFill>
              <a:latin typeface="黑体" panose="02010609060101010101" pitchFamily="49" charset="-122"/>
              <a:ea typeface="黑体" panose="02010609060101010101" pitchFamily="49" charset="-122"/>
            </a:endParaRPr>
          </a:p>
        </p:txBody>
      </p:sp>
      <p:grpSp>
        <p:nvGrpSpPr>
          <p:cNvPr id="3" name="组合 38"/>
          <p:cNvGrpSpPr/>
          <p:nvPr/>
        </p:nvGrpSpPr>
        <p:grpSpPr>
          <a:xfrm>
            <a:off x="3707904" y="1340768"/>
            <a:ext cx="1571879" cy="1383254"/>
            <a:chOff x="251520" y="2708553"/>
            <a:chExt cx="1800200" cy="1584176"/>
          </a:xfrm>
        </p:grpSpPr>
        <p:sp>
          <p:nvSpPr>
            <p:cNvPr id="45"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47" name="矩形 46"/>
            <p:cNvSpPr/>
            <p:nvPr/>
          </p:nvSpPr>
          <p:spPr bwMode="auto">
            <a:xfrm>
              <a:off x="539551" y="3226690"/>
              <a:ext cx="1338825" cy="96627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平台资金交收系统</a:t>
              </a:r>
            </a:p>
          </p:txBody>
        </p:sp>
        <p:grpSp>
          <p:nvGrpSpPr>
            <p:cNvPr id="4" name="组合 5"/>
            <p:cNvGrpSpPr/>
            <p:nvPr/>
          </p:nvGrpSpPr>
          <p:grpSpPr>
            <a:xfrm>
              <a:off x="848095" y="2751352"/>
              <a:ext cx="607049" cy="533265"/>
              <a:chOff x="3701536" y="1263055"/>
              <a:chExt cx="1214096" cy="1066529"/>
            </a:xfrm>
          </p:grpSpPr>
          <p:sp>
            <p:nvSpPr>
              <p:cNvPr id="50"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1" name="矩形 50"/>
              <p:cNvSpPr/>
              <p:nvPr/>
            </p:nvSpPr>
            <p:spPr bwMode="auto">
              <a:xfrm>
                <a:off x="4067943" y="1534507"/>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3" name="矩形 52"/>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矩形 53"/>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7" name="矩形 56"/>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62" name="矩形 61"/>
          <p:cNvSpPr/>
          <p:nvPr/>
        </p:nvSpPr>
        <p:spPr bwMode="auto">
          <a:xfrm>
            <a:off x="3347864" y="3501008"/>
            <a:ext cx="1008112" cy="576064"/>
          </a:xfrm>
          <a:prstGeom prst="rect">
            <a:avLst/>
          </a:prstGeom>
          <a:solidFill>
            <a:srgbClr val="FAF1E2"/>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资金</a:t>
            </a:r>
            <a:endParaRPr lang="en-US" altLang="zh-CN" dirty="0" smtClean="0">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账户</a:t>
            </a:r>
            <a:r>
              <a:rPr lang="en-US" altLang="zh-CN" dirty="0" smtClean="0">
                <a:latin typeface="微软雅黑" panose="020B0503020204020204" pitchFamily="34" charset="-122"/>
                <a:ea typeface="微软雅黑" panose="020B0503020204020204" pitchFamily="34" charset="-122"/>
              </a:rPr>
              <a:t>A</a:t>
            </a:r>
          </a:p>
        </p:txBody>
      </p:sp>
      <p:cxnSp>
        <p:nvCxnSpPr>
          <p:cNvPr id="63" name="直接箭头连接符 62"/>
          <p:cNvCxnSpPr/>
          <p:nvPr/>
        </p:nvCxnSpPr>
        <p:spPr bwMode="auto">
          <a:xfrm>
            <a:off x="4139952" y="2708920"/>
            <a:ext cx="0" cy="792088"/>
          </a:xfrm>
          <a:prstGeom prst="straightConnector1">
            <a:avLst/>
          </a:prstGeom>
          <a:gradFill rotWithShape="1">
            <a:gsLst>
              <a:gs pos="0">
                <a:srgbClr val="FF9933"/>
              </a:gs>
              <a:gs pos="100000">
                <a:srgbClr val="FF6600"/>
              </a:gs>
            </a:gsLst>
            <a:lin ang="5400000" scaled="1"/>
          </a:gradFill>
          <a:ln w="19050" cap="flat" cmpd="sng" algn="ctr">
            <a:solidFill>
              <a:srgbClr val="C00000"/>
            </a:solidFill>
            <a:prstDash val="solid"/>
            <a:round/>
            <a:headEnd type="none" w="med" len="med"/>
            <a:tailEnd type="arrow"/>
          </a:ln>
          <a:effectLst/>
        </p:spPr>
      </p:cxnSp>
      <p:sp>
        <p:nvSpPr>
          <p:cNvPr id="64" name="矩形 63"/>
          <p:cNvSpPr/>
          <p:nvPr/>
        </p:nvSpPr>
        <p:spPr bwMode="auto">
          <a:xfrm>
            <a:off x="4572000" y="3501008"/>
            <a:ext cx="936104" cy="576064"/>
          </a:xfrm>
          <a:prstGeom prst="rect">
            <a:avLst/>
          </a:prstGeom>
          <a:solidFill>
            <a:srgbClr val="FAF1E2"/>
          </a:solidFill>
          <a:ln w="254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资金</a:t>
            </a:r>
            <a:endParaRPr lang="en-US" altLang="zh-CN" dirty="0" smtClean="0">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账户</a:t>
            </a:r>
            <a:r>
              <a:rPr lang="en-US" altLang="zh-CN" dirty="0" smtClean="0">
                <a:latin typeface="微软雅黑" panose="020B0503020204020204" pitchFamily="34" charset="-122"/>
                <a:ea typeface="微软雅黑" panose="020B0503020204020204" pitchFamily="34" charset="-122"/>
              </a:rPr>
              <a:t>B</a:t>
            </a:r>
          </a:p>
        </p:txBody>
      </p:sp>
      <p:cxnSp>
        <p:nvCxnSpPr>
          <p:cNvPr id="65" name="直接箭头连接符 64"/>
          <p:cNvCxnSpPr/>
          <p:nvPr/>
        </p:nvCxnSpPr>
        <p:spPr bwMode="auto">
          <a:xfrm>
            <a:off x="4860032" y="2708920"/>
            <a:ext cx="0" cy="792088"/>
          </a:xfrm>
          <a:prstGeom prst="straightConnector1">
            <a:avLst/>
          </a:prstGeom>
          <a:gradFill rotWithShape="1">
            <a:gsLst>
              <a:gs pos="0">
                <a:srgbClr val="FF9933"/>
              </a:gs>
              <a:gs pos="100000">
                <a:srgbClr val="FF6600"/>
              </a:gs>
            </a:gsLst>
            <a:lin ang="5400000" scaled="1"/>
          </a:gradFill>
          <a:ln w="19050" cap="flat" cmpd="sng" algn="ctr">
            <a:solidFill>
              <a:srgbClr val="C00000"/>
            </a:solidFill>
            <a:prstDash val="solid"/>
            <a:round/>
            <a:headEnd type="none" w="med" len="med"/>
            <a:tailEnd type="arrow"/>
          </a:ln>
          <a:effectLst/>
        </p:spPr>
      </p:cxnSp>
      <p:cxnSp>
        <p:nvCxnSpPr>
          <p:cNvPr id="66" name="直接箭头连接符 65"/>
          <p:cNvCxnSpPr>
            <a:stCxn id="37" idx="3"/>
            <a:endCxn id="62" idx="1"/>
          </p:cNvCxnSpPr>
          <p:nvPr/>
        </p:nvCxnSpPr>
        <p:spPr bwMode="auto">
          <a:xfrm>
            <a:off x="2267744" y="3789040"/>
            <a:ext cx="1080120" cy="0"/>
          </a:xfrm>
          <a:prstGeom prst="straightConnector1">
            <a:avLst/>
          </a:prstGeom>
          <a:gradFill rotWithShape="1">
            <a:gsLst>
              <a:gs pos="0">
                <a:srgbClr val="FF9933"/>
              </a:gs>
              <a:gs pos="100000">
                <a:srgbClr val="FF6600"/>
              </a:gs>
            </a:gsLst>
            <a:lin ang="5400000" scaled="1"/>
          </a:gradFill>
          <a:ln w="19050" cap="flat" cmpd="sng" algn="ctr">
            <a:solidFill>
              <a:srgbClr val="CC6600"/>
            </a:solidFill>
            <a:prstDash val="solid"/>
            <a:round/>
            <a:headEnd type="none" w="med" len="med"/>
            <a:tailEnd type="arrow"/>
          </a:ln>
          <a:effectLst/>
        </p:spPr>
      </p:cxnSp>
      <p:cxnSp>
        <p:nvCxnSpPr>
          <p:cNvPr id="69" name="直接箭头连接符 68"/>
          <p:cNvCxnSpPr/>
          <p:nvPr/>
        </p:nvCxnSpPr>
        <p:spPr bwMode="auto">
          <a:xfrm flipH="1">
            <a:off x="2267744" y="3861048"/>
            <a:ext cx="1080120" cy="0"/>
          </a:xfrm>
          <a:prstGeom prst="straightConnector1">
            <a:avLst/>
          </a:prstGeom>
          <a:gradFill rotWithShape="1">
            <a:gsLst>
              <a:gs pos="0">
                <a:srgbClr val="FF9933"/>
              </a:gs>
              <a:gs pos="100000">
                <a:srgbClr val="FF6600"/>
              </a:gs>
            </a:gsLst>
            <a:lin ang="5400000" scaled="1"/>
          </a:gradFill>
          <a:ln w="19050" cap="flat" cmpd="sng" algn="ctr">
            <a:solidFill>
              <a:srgbClr val="CC6600"/>
            </a:solidFill>
            <a:prstDash val="solid"/>
            <a:round/>
            <a:headEnd type="none" w="med" len="med"/>
            <a:tailEnd type="arrow"/>
          </a:ln>
          <a:effectLst/>
        </p:spPr>
      </p:cxnSp>
      <p:cxnSp>
        <p:nvCxnSpPr>
          <p:cNvPr id="75" name="直接箭头连接符 74"/>
          <p:cNvCxnSpPr/>
          <p:nvPr/>
        </p:nvCxnSpPr>
        <p:spPr bwMode="auto">
          <a:xfrm>
            <a:off x="5508105" y="3789040"/>
            <a:ext cx="1080119" cy="0"/>
          </a:xfrm>
          <a:prstGeom prst="straightConnector1">
            <a:avLst/>
          </a:prstGeom>
          <a:gradFill rotWithShape="1">
            <a:gsLst>
              <a:gs pos="0">
                <a:srgbClr val="FF9933"/>
              </a:gs>
              <a:gs pos="100000">
                <a:srgbClr val="FF6600"/>
              </a:gs>
            </a:gsLst>
            <a:lin ang="5400000" scaled="1"/>
          </a:gradFill>
          <a:ln w="19050" cap="flat" cmpd="sng" algn="ctr">
            <a:solidFill>
              <a:srgbClr val="3C8C93"/>
            </a:solidFill>
            <a:prstDash val="solid"/>
            <a:round/>
            <a:headEnd type="none" w="med" len="med"/>
            <a:tailEnd type="arrow"/>
          </a:ln>
          <a:effectLst/>
        </p:spPr>
      </p:cxnSp>
      <p:cxnSp>
        <p:nvCxnSpPr>
          <p:cNvPr id="76" name="直接箭头连接符 75"/>
          <p:cNvCxnSpPr/>
          <p:nvPr/>
        </p:nvCxnSpPr>
        <p:spPr bwMode="auto">
          <a:xfrm flipH="1">
            <a:off x="5508104" y="3861048"/>
            <a:ext cx="1080120" cy="0"/>
          </a:xfrm>
          <a:prstGeom prst="straightConnector1">
            <a:avLst/>
          </a:prstGeom>
          <a:gradFill rotWithShape="1">
            <a:gsLst>
              <a:gs pos="0">
                <a:srgbClr val="FF9933"/>
              </a:gs>
              <a:gs pos="100000">
                <a:srgbClr val="FF6600"/>
              </a:gs>
            </a:gsLst>
            <a:lin ang="5400000" scaled="1"/>
          </a:gradFill>
          <a:ln w="19050" cap="flat" cmpd="sng" algn="ctr">
            <a:solidFill>
              <a:srgbClr val="3C8C93"/>
            </a:solidFill>
            <a:prstDash val="solid"/>
            <a:round/>
            <a:headEnd type="none" w="med" len="med"/>
            <a:tailEnd type="arrow"/>
          </a:ln>
          <a:effectLst/>
        </p:spPr>
      </p:cxnSp>
      <p:sp>
        <p:nvSpPr>
          <p:cNvPr id="77" name="六边形 76"/>
          <p:cNvSpPr/>
          <p:nvPr/>
        </p:nvSpPr>
        <p:spPr bwMode="auto">
          <a:xfrm>
            <a:off x="3635896" y="2924944"/>
            <a:ext cx="720080" cy="288032"/>
          </a:xfrm>
          <a:prstGeom prst="hexagon">
            <a:avLst/>
          </a:prstGeom>
          <a:no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zh-CN" altLang="en-US" sz="1100" i="0" u="none" strike="noStrike" cap="none" normalizeH="0" baseline="0" dirty="0" smtClean="0">
                <a:ln>
                  <a:noFill/>
                </a:ln>
                <a:effectLst/>
                <a:latin typeface="Verdana" panose="020B0604030504040204" pitchFamily="34" charset="0"/>
                <a:cs typeface="Verdana" panose="020B0604030504040204" pitchFamily="34" charset="0"/>
              </a:rPr>
              <a:t>开立</a:t>
            </a:r>
          </a:p>
        </p:txBody>
      </p:sp>
      <p:sp>
        <p:nvSpPr>
          <p:cNvPr id="78" name="六边形 77"/>
          <p:cNvSpPr/>
          <p:nvPr/>
        </p:nvSpPr>
        <p:spPr bwMode="auto">
          <a:xfrm>
            <a:off x="4716016" y="2924944"/>
            <a:ext cx="720080" cy="288032"/>
          </a:xfrm>
          <a:prstGeom prst="hexagon">
            <a:avLst/>
          </a:prstGeom>
          <a:no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zh-CN" altLang="en-US" sz="1100" i="0" u="none" strike="noStrike" cap="none" normalizeH="0" baseline="0" dirty="0" smtClean="0">
                <a:ln>
                  <a:noFill/>
                </a:ln>
                <a:effectLst/>
                <a:latin typeface="Verdana" panose="020B0604030504040204" pitchFamily="34" charset="0"/>
                <a:cs typeface="Verdana" panose="020B0604030504040204" pitchFamily="34" charset="0"/>
              </a:rPr>
              <a:t>开立</a:t>
            </a:r>
          </a:p>
        </p:txBody>
      </p:sp>
      <p:sp>
        <p:nvSpPr>
          <p:cNvPr id="79" name="六边形 78"/>
          <p:cNvSpPr/>
          <p:nvPr/>
        </p:nvSpPr>
        <p:spPr bwMode="auto">
          <a:xfrm>
            <a:off x="2483768" y="3429000"/>
            <a:ext cx="720080" cy="288032"/>
          </a:xfrm>
          <a:prstGeom prst="hexagon">
            <a:avLst/>
          </a:prstGeom>
          <a:no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zh-CN" altLang="en-US" sz="1100" i="0" u="none" strike="noStrike" cap="none" normalizeH="0" baseline="0" dirty="0" smtClean="0">
                <a:ln>
                  <a:noFill/>
                </a:ln>
                <a:effectLst/>
                <a:latin typeface="Verdana" panose="020B0604030504040204" pitchFamily="34" charset="0"/>
                <a:cs typeface="Verdana" panose="020B0604030504040204" pitchFamily="34" charset="0"/>
              </a:rPr>
              <a:t>资金划转</a:t>
            </a:r>
          </a:p>
        </p:txBody>
      </p:sp>
      <p:sp>
        <p:nvSpPr>
          <p:cNvPr id="80" name="六边形 79"/>
          <p:cNvSpPr/>
          <p:nvPr/>
        </p:nvSpPr>
        <p:spPr bwMode="auto">
          <a:xfrm>
            <a:off x="5868144" y="3429000"/>
            <a:ext cx="720080" cy="288032"/>
          </a:xfrm>
          <a:prstGeom prst="hexagon">
            <a:avLst/>
          </a:prstGeom>
          <a:noFill/>
          <a:ln w="25400" cap="flat" cmpd="sng" algn="ctr">
            <a:solidFill>
              <a:srgbClr val="FAF1E2"/>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zh-CN" altLang="en-US" sz="1100" i="0" u="none" strike="noStrike" cap="none" normalizeH="0" baseline="0" dirty="0" smtClean="0">
                <a:ln>
                  <a:noFill/>
                </a:ln>
                <a:effectLst/>
                <a:latin typeface="Verdana" panose="020B0604030504040204" pitchFamily="34" charset="0"/>
                <a:cs typeface="Verdana" panose="020B0604030504040204" pitchFamily="34" charset="0"/>
              </a:rPr>
              <a:t>资金划转</a:t>
            </a:r>
          </a:p>
        </p:txBody>
      </p:sp>
      <p:sp>
        <p:nvSpPr>
          <p:cNvPr id="84" name="六边形 83"/>
          <p:cNvSpPr/>
          <p:nvPr/>
        </p:nvSpPr>
        <p:spPr bwMode="auto">
          <a:xfrm>
            <a:off x="3995936" y="4581128"/>
            <a:ext cx="1368152" cy="504056"/>
          </a:xfrm>
          <a:prstGeom prst="hexagon">
            <a:avLst/>
          </a:prstGeom>
          <a:no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zh-CN" altLang="en-US" sz="1600" i="0" u="none" strike="noStrike" cap="none" normalizeH="0" baseline="0" dirty="0" smtClean="0">
                <a:ln>
                  <a:noFill/>
                </a:ln>
                <a:effectLst/>
                <a:latin typeface="Verdana" panose="020B0604030504040204" pitchFamily="34" charset="0"/>
                <a:cs typeface="Verdana" panose="020B0604030504040204" pitchFamily="34" charset="0"/>
              </a:rPr>
              <a:t>内部交收</a:t>
            </a:r>
          </a:p>
        </p:txBody>
      </p:sp>
      <p:sp>
        <p:nvSpPr>
          <p:cNvPr id="101" name="矩形 100"/>
          <p:cNvSpPr/>
          <p:nvPr/>
        </p:nvSpPr>
        <p:spPr bwMode="auto">
          <a:xfrm>
            <a:off x="6588224" y="3429000"/>
            <a:ext cx="1152128" cy="720080"/>
          </a:xfrm>
          <a:prstGeom prst="rect">
            <a:avLst/>
          </a:prstGeom>
          <a:noFill/>
          <a:ln w="25400"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外部资金账户</a:t>
            </a:r>
            <a:r>
              <a:rPr lang="en-US" altLang="zh-CN" dirty="0" smtClean="0">
                <a:latin typeface="微软雅黑" panose="020B0503020204020204" pitchFamily="34" charset="-122"/>
                <a:ea typeface="微软雅黑" panose="020B0503020204020204" pitchFamily="34" charset="-122"/>
              </a:rPr>
              <a:t>B</a:t>
            </a:r>
          </a:p>
        </p:txBody>
      </p:sp>
      <p:cxnSp>
        <p:nvCxnSpPr>
          <p:cNvPr id="105" name="肘形连接符 104"/>
          <p:cNvCxnSpPr>
            <a:stCxn id="62" idx="2"/>
            <a:endCxn id="101" idx="2"/>
          </p:cNvCxnSpPr>
          <p:nvPr/>
        </p:nvCxnSpPr>
        <p:spPr bwMode="auto">
          <a:xfrm rot="16200000" flipH="1">
            <a:off x="5472100" y="2456892"/>
            <a:ext cx="72008" cy="3312368"/>
          </a:xfrm>
          <a:prstGeom prst="bentConnector3">
            <a:avLst>
              <a:gd name="adj1" fmla="val 2758768"/>
            </a:avLst>
          </a:prstGeom>
          <a:gradFill rotWithShape="1">
            <a:gsLst>
              <a:gs pos="0">
                <a:srgbClr val="FF9933"/>
              </a:gs>
              <a:gs pos="100000">
                <a:srgbClr val="FF6600"/>
              </a:gs>
            </a:gsLst>
            <a:lin ang="5400000" scaled="1"/>
          </a:gradFill>
          <a:ln w="19050" cap="flat" cmpd="sng" algn="ctr">
            <a:solidFill>
              <a:schemeClr val="tx1"/>
            </a:solidFill>
            <a:prstDash val="solid"/>
            <a:round/>
            <a:headEnd type="arrow"/>
            <a:tailEnd type="arrow"/>
          </a:ln>
          <a:effectLst/>
        </p:spPr>
      </p:cxnSp>
      <p:sp>
        <p:nvSpPr>
          <p:cNvPr id="116" name="六边形 115"/>
          <p:cNvSpPr/>
          <p:nvPr/>
        </p:nvSpPr>
        <p:spPr bwMode="auto">
          <a:xfrm>
            <a:off x="4788024" y="6021288"/>
            <a:ext cx="1368152" cy="504056"/>
          </a:xfrm>
          <a:prstGeom prst="hexagon">
            <a:avLst/>
          </a:prstGeom>
          <a:noFill/>
          <a:ln w="254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zh-CN" altLang="en-US" sz="1600" i="0" u="none" strike="noStrike" cap="none" normalizeH="0" baseline="0" dirty="0" smtClean="0">
                <a:ln>
                  <a:noFill/>
                </a:ln>
                <a:effectLst/>
                <a:latin typeface="Verdana" panose="020B0604030504040204" pitchFamily="34" charset="0"/>
                <a:cs typeface="Verdana" panose="020B0604030504040204" pitchFamily="34" charset="0"/>
              </a:rPr>
              <a:t>外部交收</a:t>
            </a:r>
          </a:p>
        </p:txBody>
      </p:sp>
      <p:sp>
        <p:nvSpPr>
          <p:cNvPr id="37" name="矩形 36"/>
          <p:cNvSpPr/>
          <p:nvPr/>
        </p:nvSpPr>
        <p:spPr bwMode="auto">
          <a:xfrm>
            <a:off x="1115616" y="3429000"/>
            <a:ext cx="1152128" cy="720080"/>
          </a:xfrm>
          <a:prstGeom prst="rect">
            <a:avLst/>
          </a:prstGeom>
          <a:noFill/>
          <a:ln w="25400"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外部资金账户</a:t>
            </a:r>
            <a:r>
              <a:rPr lang="en-US" altLang="zh-CN" dirty="0" smtClean="0">
                <a:latin typeface="微软雅黑" panose="020B0503020204020204" pitchFamily="34" charset="-122"/>
                <a:ea typeface="微软雅黑" panose="020B0503020204020204" pitchFamily="34" charset="-122"/>
              </a:rPr>
              <a:t>A</a:t>
            </a:r>
          </a:p>
        </p:txBody>
      </p:sp>
      <p:cxnSp>
        <p:nvCxnSpPr>
          <p:cNvPr id="67" name="肘形连接符 66"/>
          <p:cNvCxnSpPr/>
          <p:nvPr/>
        </p:nvCxnSpPr>
        <p:spPr bwMode="auto">
          <a:xfrm rot="16200000" flipH="1">
            <a:off x="4583652" y="3489356"/>
            <a:ext cx="12700" cy="1188132"/>
          </a:xfrm>
          <a:prstGeom prst="bentConnector3">
            <a:avLst>
              <a:gd name="adj1" fmla="val 4950002"/>
            </a:avLst>
          </a:prstGeom>
          <a:gradFill rotWithShape="1">
            <a:gsLst>
              <a:gs pos="0">
                <a:srgbClr val="FF9933"/>
              </a:gs>
              <a:gs pos="100000">
                <a:srgbClr val="FF6600"/>
              </a:gs>
            </a:gsLst>
            <a:lin ang="5400000" scaled="1"/>
          </a:gradFill>
          <a:ln w="19050" cap="flat" cmpd="sng" algn="ctr">
            <a:solidFill>
              <a:schemeClr val="tx1"/>
            </a:solidFill>
            <a:prstDash val="solid"/>
            <a:round/>
            <a:headEnd type="arrow"/>
            <a:tailEnd type="arrow"/>
          </a:ln>
          <a:effectLst/>
        </p:spPr>
      </p:cxnSp>
      <p:sp>
        <p:nvSpPr>
          <p:cNvPr id="73" name="矩形 72"/>
          <p:cNvSpPr/>
          <p:nvPr/>
        </p:nvSpPr>
        <p:spPr bwMode="auto">
          <a:xfrm>
            <a:off x="3059832" y="980728"/>
            <a:ext cx="2808312" cy="4248472"/>
          </a:xfrm>
          <a:prstGeom prst="rect">
            <a:avLst/>
          </a:prstGeom>
          <a:noFill/>
          <a:ln w="38100" cap="flat" cmpd="sng" algn="ctr">
            <a:solidFill>
              <a:srgbClr val="C81429"/>
            </a:solidFill>
            <a:prstDash val="dash"/>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92" name="矩形 91"/>
          <p:cNvSpPr/>
          <p:nvPr/>
        </p:nvSpPr>
        <p:spPr bwMode="auto">
          <a:xfrm>
            <a:off x="755576" y="2924944"/>
            <a:ext cx="3672408" cy="1584176"/>
          </a:xfrm>
          <a:prstGeom prst="rect">
            <a:avLst/>
          </a:prstGeom>
          <a:noFill/>
          <a:ln w="28575" cap="flat" cmpd="sng" algn="ctr">
            <a:solidFill>
              <a:srgbClr val="CC6600"/>
            </a:solidFill>
            <a:prstDash val="sysDot"/>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93" name="矩形 92"/>
          <p:cNvSpPr/>
          <p:nvPr/>
        </p:nvSpPr>
        <p:spPr bwMode="auto">
          <a:xfrm>
            <a:off x="4499992" y="2924944"/>
            <a:ext cx="3672408" cy="1584176"/>
          </a:xfrm>
          <a:prstGeom prst="rect">
            <a:avLst/>
          </a:prstGeom>
          <a:noFill/>
          <a:ln w="28575" cap="flat" cmpd="sng" algn="ctr">
            <a:solidFill>
              <a:srgbClr val="3C8C93"/>
            </a:solidFill>
            <a:prstDash val="sysDot"/>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95" name="TextBox 94"/>
          <p:cNvSpPr txBox="1"/>
          <p:nvPr/>
        </p:nvSpPr>
        <p:spPr>
          <a:xfrm>
            <a:off x="1187624" y="2492896"/>
            <a:ext cx="1080120" cy="369332"/>
          </a:xfrm>
          <a:prstGeom prst="rect">
            <a:avLst/>
          </a:prstGeom>
          <a:solidFill>
            <a:srgbClr val="CC6600"/>
          </a:solidFill>
        </p:spPr>
        <p:txBody>
          <a:bodyPr wrap="square" rtlCol="0">
            <a:spAutoFit/>
          </a:bodyPr>
          <a:lstStyle/>
          <a:p>
            <a:r>
              <a:rPr lang="zh-CN" altLang="en-US" b="1" dirty="0" smtClean="0">
                <a:solidFill>
                  <a:schemeClr val="bg1"/>
                </a:solidFill>
                <a:latin typeface="微软雅黑" pitchFamily="34" charset="-122"/>
                <a:ea typeface="微软雅黑" pitchFamily="34" charset="-122"/>
              </a:rPr>
              <a:t>参与人</a:t>
            </a:r>
            <a:r>
              <a:rPr lang="en-US" altLang="zh-CN" b="1" dirty="0" smtClean="0">
                <a:solidFill>
                  <a:schemeClr val="bg1"/>
                </a:solidFill>
                <a:latin typeface="微软雅黑" pitchFamily="34" charset="-122"/>
                <a:ea typeface="微软雅黑" pitchFamily="34" charset="-122"/>
              </a:rPr>
              <a:t>A</a:t>
            </a:r>
            <a:endParaRPr lang="zh-CN" altLang="en-US" b="1" dirty="0">
              <a:solidFill>
                <a:schemeClr val="bg1"/>
              </a:solidFill>
              <a:latin typeface="微软雅黑" pitchFamily="34" charset="-122"/>
              <a:ea typeface="微软雅黑" pitchFamily="34" charset="-122"/>
            </a:endParaRPr>
          </a:p>
        </p:txBody>
      </p:sp>
      <p:sp>
        <p:nvSpPr>
          <p:cNvPr id="96" name="TextBox 95"/>
          <p:cNvSpPr txBox="1"/>
          <p:nvPr/>
        </p:nvSpPr>
        <p:spPr>
          <a:xfrm>
            <a:off x="6444208" y="2492896"/>
            <a:ext cx="1080120" cy="369332"/>
          </a:xfrm>
          <a:prstGeom prst="rect">
            <a:avLst/>
          </a:prstGeom>
          <a:solidFill>
            <a:srgbClr val="3C8C93"/>
          </a:solidFill>
        </p:spPr>
        <p:txBody>
          <a:bodyPr wrap="square" rtlCol="0">
            <a:spAutoFit/>
          </a:bodyPr>
          <a:lstStyle/>
          <a:p>
            <a:r>
              <a:rPr lang="zh-CN" altLang="en-US" b="1" dirty="0" smtClean="0">
                <a:solidFill>
                  <a:schemeClr val="bg1"/>
                </a:solidFill>
                <a:latin typeface="微软雅黑" pitchFamily="34" charset="-122"/>
                <a:ea typeface="微软雅黑" pitchFamily="34" charset="-122"/>
              </a:rPr>
              <a:t>参与人</a:t>
            </a:r>
            <a:r>
              <a:rPr lang="en-US" altLang="zh-CN" b="1" dirty="0" smtClean="0">
                <a:solidFill>
                  <a:schemeClr val="bg1"/>
                </a:solidFill>
                <a:latin typeface="微软雅黑" pitchFamily="34" charset="-122"/>
                <a:ea typeface="微软雅黑" pitchFamily="34" charset="-122"/>
              </a:rPr>
              <a:t>B</a:t>
            </a:r>
            <a:endParaRPr lang="zh-CN" altLang="en-US"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业务现状与展望</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拓展项目</a:t>
            </a:r>
            <a:r>
              <a:rPr lang="en-US" altLang="zh-CN" sz="2800" b="1" kern="0" dirty="0" smtClean="0">
                <a:solidFill>
                  <a:schemeClr val="bg1"/>
                </a:solidFill>
                <a:latin typeface="黑体" panose="02010609060101010101" pitchFamily="49" charset="-122"/>
                <a:ea typeface="黑体" panose="02010609060101010101" pitchFamily="49" charset="-122"/>
              </a:rPr>
              <a:t>——</a:t>
            </a:r>
            <a:r>
              <a:rPr lang="zh-CN" altLang="en-US" sz="2800" b="1" kern="0" dirty="0" smtClean="0">
                <a:solidFill>
                  <a:schemeClr val="bg1"/>
                </a:solidFill>
                <a:latin typeface="黑体" panose="02010609060101010101" pitchFamily="49" charset="-122"/>
                <a:ea typeface="黑体" panose="02010609060101010101" pitchFamily="49" charset="-122"/>
              </a:rPr>
              <a:t>托管人、管理人信息交互服务</a:t>
            </a:r>
            <a:endParaRPr lang="zh-CN" altLang="en-US" sz="2800" b="1" kern="0" dirty="0">
              <a:solidFill>
                <a:schemeClr val="bg1"/>
              </a:solidFill>
              <a:latin typeface="黑体" panose="02010609060101010101" pitchFamily="49" charset="-122"/>
              <a:ea typeface="黑体" panose="02010609060101010101" pitchFamily="49" charset="-122"/>
            </a:endParaRPr>
          </a:p>
        </p:txBody>
      </p:sp>
      <p:sp>
        <p:nvSpPr>
          <p:cNvPr id="124" name="矩形 123"/>
          <p:cNvSpPr/>
          <p:nvPr/>
        </p:nvSpPr>
        <p:spPr bwMode="auto">
          <a:xfrm>
            <a:off x="1331640" y="1988840"/>
            <a:ext cx="1800200" cy="3456384"/>
          </a:xfrm>
          <a:prstGeom prst="rect">
            <a:avLst/>
          </a:prstGeom>
          <a:solidFill>
            <a:srgbClr val="CC6600"/>
          </a:solidFill>
          <a:ln w="38100"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5" name="矩形 124"/>
          <p:cNvSpPr/>
          <p:nvPr/>
        </p:nvSpPr>
        <p:spPr bwMode="auto">
          <a:xfrm>
            <a:off x="4067944" y="1988840"/>
            <a:ext cx="1296144" cy="3456384"/>
          </a:xfrm>
          <a:prstGeom prst="rect">
            <a:avLst/>
          </a:prstGeom>
          <a:noFill/>
          <a:ln w="38100"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6" name="矩形 125"/>
          <p:cNvSpPr/>
          <p:nvPr/>
        </p:nvSpPr>
        <p:spPr bwMode="auto">
          <a:xfrm>
            <a:off x="6228184" y="1988840"/>
            <a:ext cx="1800200" cy="3456384"/>
          </a:xfrm>
          <a:prstGeom prst="rect">
            <a:avLst/>
          </a:prstGeom>
          <a:solidFill>
            <a:srgbClr val="3C8C93"/>
          </a:solidFill>
          <a:ln w="2857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7" name="矩形 126"/>
          <p:cNvSpPr/>
          <p:nvPr/>
        </p:nvSpPr>
        <p:spPr>
          <a:xfrm>
            <a:off x="899592" y="3318083"/>
            <a:ext cx="360040" cy="830997"/>
          </a:xfrm>
          <a:prstGeom prst="rect">
            <a:avLst/>
          </a:prstGeom>
        </p:spPr>
        <p:txBody>
          <a:bodyPr wrap="square">
            <a:spAutoFit/>
          </a:bodyPr>
          <a:lstStyle/>
          <a:p>
            <a:pPr algn="ctr" eaLnBrk="1" hangingPunct="1"/>
            <a:r>
              <a:rPr lang="zh-CN" altLang="en-US" sz="1600" dirty="0" smtClean="0">
                <a:latin typeface="微软雅黑" panose="020B0503020204020204" pitchFamily="34" charset="-122"/>
                <a:ea typeface="微软雅黑" panose="020B0503020204020204" pitchFamily="34" charset="-122"/>
              </a:rPr>
              <a:t>投管人</a:t>
            </a:r>
            <a:endParaRPr lang="en-US" altLang="zh-CN" sz="1600" dirty="0">
              <a:latin typeface="微软雅黑" panose="020B0503020204020204" pitchFamily="34" charset="-122"/>
              <a:ea typeface="微软雅黑" panose="020B0503020204020204" pitchFamily="34" charset="-122"/>
            </a:endParaRPr>
          </a:p>
        </p:txBody>
      </p:sp>
      <p:sp>
        <p:nvSpPr>
          <p:cNvPr id="128" name="矩形 127"/>
          <p:cNvSpPr/>
          <p:nvPr/>
        </p:nvSpPr>
        <p:spPr>
          <a:xfrm>
            <a:off x="8100392" y="3470483"/>
            <a:ext cx="360040" cy="830997"/>
          </a:xfrm>
          <a:prstGeom prst="rect">
            <a:avLst/>
          </a:prstGeom>
        </p:spPr>
        <p:txBody>
          <a:bodyPr wrap="square">
            <a:spAutoFit/>
          </a:bodyPr>
          <a:lstStyle/>
          <a:p>
            <a:pPr algn="ctr" eaLnBrk="1" hangingPunct="1"/>
            <a:r>
              <a:rPr lang="zh-CN" altLang="en-US" sz="1600" dirty="0" smtClean="0">
                <a:latin typeface="微软雅黑" panose="020B0503020204020204" pitchFamily="34" charset="-122"/>
                <a:ea typeface="微软雅黑" panose="020B0503020204020204" pitchFamily="34" charset="-122"/>
              </a:rPr>
              <a:t>托管人</a:t>
            </a:r>
            <a:endParaRPr lang="en-US" altLang="zh-CN" sz="1600" dirty="0">
              <a:latin typeface="微软雅黑" panose="020B0503020204020204" pitchFamily="34" charset="-122"/>
              <a:ea typeface="微软雅黑" panose="020B0503020204020204" pitchFamily="34" charset="-122"/>
            </a:endParaRPr>
          </a:p>
        </p:txBody>
      </p:sp>
      <p:sp>
        <p:nvSpPr>
          <p:cNvPr id="129" name="矩形 128"/>
          <p:cNvSpPr/>
          <p:nvPr/>
        </p:nvSpPr>
        <p:spPr>
          <a:xfrm>
            <a:off x="1663804" y="2411596"/>
            <a:ext cx="1107996" cy="369332"/>
          </a:xfrm>
          <a:prstGeom prst="rect">
            <a:avLst/>
          </a:prstGeom>
          <a:ln w="19050">
            <a:solidFill>
              <a:schemeClr val="tx1"/>
            </a:solidFill>
          </a:ln>
        </p:spPr>
        <p:txBody>
          <a:bodyPr wrap="none">
            <a:spAutoFit/>
          </a:bodyPr>
          <a:lstStyle/>
          <a:p>
            <a:r>
              <a:rPr lang="zh-CN" altLang="en-US" dirty="0" smtClean="0">
                <a:latin typeface="微软雅黑" pitchFamily="34" charset="-122"/>
                <a:ea typeface="微软雅黑" pitchFamily="34" charset="-122"/>
              </a:rPr>
              <a:t>交易系统</a:t>
            </a:r>
            <a:endParaRPr lang="zh-CN" altLang="en-US" dirty="0">
              <a:latin typeface="微软雅黑" pitchFamily="34" charset="-122"/>
              <a:ea typeface="微软雅黑" pitchFamily="34" charset="-122"/>
            </a:endParaRPr>
          </a:p>
        </p:txBody>
      </p:sp>
      <p:sp>
        <p:nvSpPr>
          <p:cNvPr id="130" name="矩形 129"/>
          <p:cNvSpPr/>
          <p:nvPr/>
        </p:nvSpPr>
        <p:spPr>
          <a:xfrm>
            <a:off x="1663804" y="3491716"/>
            <a:ext cx="1107996" cy="369332"/>
          </a:xfrm>
          <a:prstGeom prst="rect">
            <a:avLst/>
          </a:prstGeom>
          <a:ln w="19050">
            <a:solidFill>
              <a:schemeClr val="tx1"/>
            </a:solidFill>
          </a:ln>
        </p:spPr>
        <p:txBody>
          <a:bodyPr wrap="none">
            <a:spAutoFit/>
          </a:bodyPr>
          <a:lstStyle/>
          <a:p>
            <a:r>
              <a:rPr lang="zh-CN" altLang="en-US" dirty="0" smtClean="0">
                <a:latin typeface="微软雅黑" pitchFamily="34" charset="-122"/>
                <a:ea typeface="微软雅黑" pitchFamily="34" charset="-122"/>
              </a:rPr>
              <a:t>清算系统</a:t>
            </a:r>
            <a:endParaRPr lang="zh-CN" altLang="en-US" dirty="0">
              <a:latin typeface="微软雅黑" pitchFamily="34" charset="-122"/>
              <a:ea typeface="微软雅黑" pitchFamily="34" charset="-122"/>
            </a:endParaRPr>
          </a:p>
        </p:txBody>
      </p:sp>
      <p:sp>
        <p:nvSpPr>
          <p:cNvPr id="131" name="矩形 130"/>
          <p:cNvSpPr/>
          <p:nvPr/>
        </p:nvSpPr>
        <p:spPr>
          <a:xfrm>
            <a:off x="1663804" y="4571836"/>
            <a:ext cx="1107996" cy="369332"/>
          </a:xfrm>
          <a:prstGeom prst="rect">
            <a:avLst/>
          </a:prstGeom>
          <a:ln w="19050">
            <a:solidFill>
              <a:schemeClr val="tx1"/>
            </a:solidFill>
          </a:ln>
        </p:spPr>
        <p:txBody>
          <a:bodyPr wrap="none">
            <a:spAutoFit/>
          </a:bodyPr>
          <a:lstStyle/>
          <a:p>
            <a:r>
              <a:rPr lang="zh-CN" altLang="en-US" dirty="0" smtClean="0">
                <a:latin typeface="微软雅黑" pitchFamily="34" charset="-122"/>
                <a:ea typeface="微软雅黑" pitchFamily="34" charset="-122"/>
              </a:rPr>
              <a:t>对账系统</a:t>
            </a:r>
            <a:endParaRPr lang="zh-CN" altLang="en-US" dirty="0">
              <a:latin typeface="微软雅黑" pitchFamily="34" charset="-122"/>
              <a:ea typeface="微软雅黑" pitchFamily="34" charset="-122"/>
            </a:endParaRPr>
          </a:p>
        </p:txBody>
      </p:sp>
      <p:sp>
        <p:nvSpPr>
          <p:cNvPr id="132" name="矩形 131"/>
          <p:cNvSpPr/>
          <p:nvPr/>
        </p:nvSpPr>
        <p:spPr>
          <a:xfrm>
            <a:off x="6560348" y="2420888"/>
            <a:ext cx="1107996" cy="369332"/>
          </a:xfrm>
          <a:prstGeom prst="rect">
            <a:avLst/>
          </a:prstGeom>
          <a:ln w="19050">
            <a:solidFill>
              <a:schemeClr val="tx1"/>
            </a:solidFill>
          </a:ln>
        </p:spPr>
        <p:txBody>
          <a:bodyPr wrap="none">
            <a:spAutoFit/>
          </a:bodyPr>
          <a:lstStyle/>
          <a:p>
            <a:r>
              <a:rPr lang="zh-CN" altLang="en-US" dirty="0" smtClean="0">
                <a:latin typeface="微软雅黑" pitchFamily="34" charset="-122"/>
                <a:ea typeface="微软雅黑" pitchFamily="34" charset="-122"/>
              </a:rPr>
              <a:t>投资监督</a:t>
            </a:r>
            <a:endParaRPr lang="zh-CN" altLang="en-US" dirty="0">
              <a:latin typeface="微软雅黑" pitchFamily="34" charset="-122"/>
              <a:ea typeface="微软雅黑" pitchFamily="34" charset="-122"/>
            </a:endParaRPr>
          </a:p>
        </p:txBody>
      </p:sp>
      <p:sp>
        <p:nvSpPr>
          <p:cNvPr id="133" name="矩形 132"/>
          <p:cNvSpPr/>
          <p:nvPr/>
        </p:nvSpPr>
        <p:spPr>
          <a:xfrm>
            <a:off x="6560348" y="3501008"/>
            <a:ext cx="1107996" cy="369332"/>
          </a:xfrm>
          <a:prstGeom prst="rect">
            <a:avLst/>
          </a:prstGeom>
          <a:ln w="19050">
            <a:solidFill>
              <a:schemeClr val="tx1"/>
            </a:solidFill>
          </a:ln>
        </p:spPr>
        <p:txBody>
          <a:bodyPr wrap="none">
            <a:spAutoFit/>
          </a:bodyPr>
          <a:lstStyle/>
          <a:p>
            <a:r>
              <a:rPr lang="zh-CN" altLang="en-US" dirty="0" smtClean="0">
                <a:latin typeface="微软雅黑" pitchFamily="34" charset="-122"/>
                <a:ea typeface="微软雅黑" pitchFamily="34" charset="-122"/>
              </a:rPr>
              <a:t>清算系统</a:t>
            </a:r>
            <a:endParaRPr lang="zh-CN" altLang="en-US" dirty="0">
              <a:latin typeface="微软雅黑" pitchFamily="34" charset="-122"/>
              <a:ea typeface="微软雅黑" pitchFamily="34" charset="-122"/>
            </a:endParaRPr>
          </a:p>
        </p:txBody>
      </p:sp>
      <p:sp>
        <p:nvSpPr>
          <p:cNvPr id="134" name="矩形 133"/>
          <p:cNvSpPr/>
          <p:nvPr/>
        </p:nvSpPr>
        <p:spPr>
          <a:xfrm>
            <a:off x="6560348" y="4581128"/>
            <a:ext cx="1107996" cy="369332"/>
          </a:xfrm>
          <a:prstGeom prst="rect">
            <a:avLst/>
          </a:prstGeom>
          <a:ln w="19050">
            <a:solidFill>
              <a:schemeClr val="tx1"/>
            </a:solidFill>
          </a:ln>
        </p:spPr>
        <p:txBody>
          <a:bodyPr wrap="none">
            <a:spAutoFit/>
          </a:bodyPr>
          <a:lstStyle/>
          <a:p>
            <a:r>
              <a:rPr lang="zh-CN" altLang="en-US" dirty="0" smtClean="0">
                <a:latin typeface="微软雅黑" pitchFamily="34" charset="-122"/>
                <a:ea typeface="微软雅黑" pitchFamily="34" charset="-122"/>
              </a:rPr>
              <a:t>核算系统</a:t>
            </a:r>
            <a:endParaRPr lang="zh-CN" altLang="en-US" dirty="0">
              <a:latin typeface="微软雅黑" pitchFamily="34" charset="-122"/>
              <a:ea typeface="微软雅黑" pitchFamily="34" charset="-122"/>
            </a:endParaRPr>
          </a:p>
        </p:txBody>
      </p:sp>
      <p:sp>
        <p:nvSpPr>
          <p:cNvPr id="135" name="矩形 134"/>
          <p:cNvSpPr/>
          <p:nvPr/>
        </p:nvSpPr>
        <p:spPr bwMode="auto">
          <a:xfrm>
            <a:off x="4139952" y="3212976"/>
            <a:ext cx="1169021" cy="108012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i="0" u="none" strike="noStrike" cap="none" normalizeH="0" baseline="0" dirty="0" smtClean="0">
                <a:ln>
                  <a:noFill/>
                </a:ln>
                <a:effectLst/>
                <a:latin typeface="微软雅黑" panose="020B0503020204020204" pitchFamily="34" charset="-122"/>
                <a:ea typeface="微软雅黑" panose="020B0503020204020204" pitchFamily="34" charset="-122"/>
              </a:rPr>
              <a:t>FISP</a:t>
            </a:r>
            <a:r>
              <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rPr>
              <a:t>平台托管直连服务系统</a:t>
            </a:r>
          </a:p>
        </p:txBody>
      </p:sp>
      <p:cxnSp>
        <p:nvCxnSpPr>
          <p:cNvPr id="137" name="直接箭头连接符 136"/>
          <p:cNvCxnSpPr>
            <a:stCxn id="129" idx="2"/>
            <a:endCxn id="130" idx="0"/>
          </p:cNvCxnSpPr>
          <p:nvPr/>
        </p:nvCxnSpPr>
        <p:spPr bwMode="auto">
          <a:xfrm>
            <a:off x="2217802" y="2780928"/>
            <a:ext cx="0" cy="710788"/>
          </a:xfrm>
          <a:prstGeom prst="straightConnector1">
            <a:avLst/>
          </a:prstGeom>
          <a:gradFill rotWithShape="1">
            <a:gsLst>
              <a:gs pos="0">
                <a:srgbClr val="FF9933"/>
              </a:gs>
              <a:gs pos="100000">
                <a:srgbClr val="FF6600"/>
              </a:gs>
            </a:gsLst>
            <a:lin ang="5400000" scaled="1"/>
          </a:gradFill>
          <a:ln w="19050" cap="flat" cmpd="sng" algn="ctr">
            <a:solidFill>
              <a:schemeClr val="tx1"/>
            </a:solidFill>
            <a:prstDash val="solid"/>
            <a:round/>
            <a:headEnd type="none" w="med" len="med"/>
            <a:tailEnd type="arrow"/>
          </a:ln>
          <a:effectLst/>
        </p:spPr>
      </p:cxnSp>
      <p:sp>
        <p:nvSpPr>
          <p:cNvPr id="138" name="TextBox 137"/>
          <p:cNvSpPr txBox="1"/>
          <p:nvPr/>
        </p:nvSpPr>
        <p:spPr>
          <a:xfrm>
            <a:off x="1475656" y="2935977"/>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成交确认</a:t>
            </a:r>
            <a:endParaRPr lang="zh-CN" altLang="en-US" sz="1200" dirty="0">
              <a:latin typeface="微软雅黑" pitchFamily="34" charset="-122"/>
              <a:ea typeface="微软雅黑" pitchFamily="34" charset="-122"/>
            </a:endParaRPr>
          </a:p>
        </p:txBody>
      </p:sp>
      <p:cxnSp>
        <p:nvCxnSpPr>
          <p:cNvPr id="139" name="直接箭头连接符 138"/>
          <p:cNvCxnSpPr/>
          <p:nvPr/>
        </p:nvCxnSpPr>
        <p:spPr bwMode="auto">
          <a:xfrm>
            <a:off x="2217802" y="3870340"/>
            <a:ext cx="0" cy="710788"/>
          </a:xfrm>
          <a:prstGeom prst="straightConnector1">
            <a:avLst/>
          </a:prstGeom>
          <a:gradFill rotWithShape="1">
            <a:gsLst>
              <a:gs pos="0">
                <a:srgbClr val="FF9933"/>
              </a:gs>
              <a:gs pos="100000">
                <a:srgbClr val="FF6600"/>
              </a:gs>
            </a:gsLst>
            <a:lin ang="5400000" scaled="1"/>
          </a:gradFill>
          <a:ln w="19050" cap="flat" cmpd="sng" algn="ctr">
            <a:solidFill>
              <a:schemeClr val="tx1"/>
            </a:solidFill>
            <a:prstDash val="solid"/>
            <a:round/>
            <a:headEnd type="none" w="med" len="med"/>
            <a:tailEnd type="arrow"/>
          </a:ln>
          <a:effectLst/>
        </p:spPr>
      </p:cxnSp>
      <p:sp>
        <p:nvSpPr>
          <p:cNvPr id="140" name="TextBox 139"/>
          <p:cNvSpPr txBox="1"/>
          <p:nvPr/>
        </p:nvSpPr>
        <p:spPr>
          <a:xfrm>
            <a:off x="1475656" y="4025389"/>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清算同步</a:t>
            </a:r>
            <a:endParaRPr lang="zh-CN" altLang="en-US" sz="1200" dirty="0">
              <a:latin typeface="微软雅黑" pitchFamily="34" charset="-122"/>
              <a:ea typeface="微软雅黑" pitchFamily="34" charset="-122"/>
            </a:endParaRPr>
          </a:p>
        </p:txBody>
      </p:sp>
      <p:cxnSp>
        <p:nvCxnSpPr>
          <p:cNvPr id="141" name="直接箭头连接符 140"/>
          <p:cNvCxnSpPr/>
          <p:nvPr/>
        </p:nvCxnSpPr>
        <p:spPr bwMode="auto">
          <a:xfrm>
            <a:off x="7186354" y="2790220"/>
            <a:ext cx="0" cy="710788"/>
          </a:xfrm>
          <a:prstGeom prst="straightConnector1">
            <a:avLst/>
          </a:prstGeom>
          <a:gradFill rotWithShape="1">
            <a:gsLst>
              <a:gs pos="0">
                <a:srgbClr val="FF9933"/>
              </a:gs>
              <a:gs pos="100000">
                <a:srgbClr val="FF6600"/>
              </a:gs>
            </a:gsLst>
            <a:lin ang="5400000" scaled="1"/>
          </a:gradFill>
          <a:ln w="19050" cap="flat" cmpd="sng" algn="ctr">
            <a:solidFill>
              <a:schemeClr val="tx1"/>
            </a:solidFill>
            <a:prstDash val="solid"/>
            <a:round/>
            <a:headEnd type="none" w="med" len="med"/>
            <a:tailEnd type="arrow"/>
          </a:ln>
          <a:effectLst/>
        </p:spPr>
      </p:cxnSp>
      <p:sp>
        <p:nvSpPr>
          <p:cNvPr id="142" name="TextBox 141"/>
          <p:cNvSpPr txBox="1"/>
          <p:nvPr/>
        </p:nvSpPr>
        <p:spPr>
          <a:xfrm>
            <a:off x="6444208" y="2945269"/>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交易指令</a:t>
            </a:r>
            <a:endParaRPr lang="zh-CN" altLang="en-US" sz="1200" dirty="0">
              <a:latin typeface="微软雅黑" pitchFamily="34" charset="-122"/>
              <a:ea typeface="微软雅黑" pitchFamily="34" charset="-122"/>
            </a:endParaRPr>
          </a:p>
        </p:txBody>
      </p:sp>
      <p:cxnSp>
        <p:nvCxnSpPr>
          <p:cNvPr id="143" name="直接箭头连接符 142"/>
          <p:cNvCxnSpPr/>
          <p:nvPr/>
        </p:nvCxnSpPr>
        <p:spPr bwMode="auto">
          <a:xfrm>
            <a:off x="7186354" y="3861048"/>
            <a:ext cx="0" cy="710788"/>
          </a:xfrm>
          <a:prstGeom prst="straightConnector1">
            <a:avLst/>
          </a:prstGeom>
          <a:gradFill rotWithShape="1">
            <a:gsLst>
              <a:gs pos="0">
                <a:srgbClr val="FF9933"/>
              </a:gs>
              <a:gs pos="100000">
                <a:srgbClr val="FF6600"/>
              </a:gs>
            </a:gsLst>
            <a:lin ang="5400000" scaled="1"/>
          </a:gradFill>
          <a:ln w="19050" cap="flat" cmpd="sng" algn="ctr">
            <a:solidFill>
              <a:schemeClr val="tx1"/>
            </a:solidFill>
            <a:prstDash val="solid"/>
            <a:round/>
            <a:headEnd type="none" w="med" len="med"/>
            <a:tailEnd type="arrow"/>
          </a:ln>
          <a:effectLst/>
        </p:spPr>
      </p:cxnSp>
      <p:sp>
        <p:nvSpPr>
          <p:cNvPr id="144" name="TextBox 143"/>
          <p:cNvSpPr txBox="1"/>
          <p:nvPr/>
        </p:nvSpPr>
        <p:spPr>
          <a:xfrm>
            <a:off x="6444208" y="4016097"/>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清算同步</a:t>
            </a:r>
            <a:endParaRPr lang="zh-CN" altLang="en-US" sz="1200" dirty="0">
              <a:latin typeface="微软雅黑" pitchFamily="34" charset="-122"/>
              <a:ea typeface="微软雅黑" pitchFamily="34" charset="-122"/>
            </a:endParaRPr>
          </a:p>
        </p:txBody>
      </p:sp>
      <p:cxnSp>
        <p:nvCxnSpPr>
          <p:cNvPr id="145" name="直接箭头连接符 144"/>
          <p:cNvCxnSpPr/>
          <p:nvPr/>
        </p:nvCxnSpPr>
        <p:spPr bwMode="auto">
          <a:xfrm>
            <a:off x="3203849" y="2564904"/>
            <a:ext cx="792087" cy="0"/>
          </a:xfrm>
          <a:prstGeom prst="straightConnector1">
            <a:avLst/>
          </a:prstGeom>
          <a:gradFill rotWithShape="1">
            <a:gsLst>
              <a:gs pos="0">
                <a:srgbClr val="FF9933"/>
              </a:gs>
              <a:gs pos="100000">
                <a:srgbClr val="FF6600"/>
              </a:gs>
            </a:gsLst>
            <a:lin ang="5400000" scaled="1"/>
          </a:gradFill>
          <a:ln w="28575" cap="flat" cmpd="sng" algn="ctr">
            <a:solidFill>
              <a:srgbClr val="CC6600"/>
            </a:solidFill>
            <a:prstDash val="solid"/>
            <a:round/>
            <a:headEnd type="none" w="med" len="med"/>
            <a:tailEnd type="arrow"/>
          </a:ln>
          <a:effectLst/>
        </p:spPr>
      </p:cxnSp>
      <p:cxnSp>
        <p:nvCxnSpPr>
          <p:cNvPr id="146" name="直接箭头连接符 145"/>
          <p:cNvCxnSpPr/>
          <p:nvPr/>
        </p:nvCxnSpPr>
        <p:spPr bwMode="auto">
          <a:xfrm flipH="1">
            <a:off x="3203850" y="2636912"/>
            <a:ext cx="792086" cy="0"/>
          </a:xfrm>
          <a:prstGeom prst="straightConnector1">
            <a:avLst/>
          </a:prstGeom>
          <a:gradFill rotWithShape="1">
            <a:gsLst>
              <a:gs pos="0">
                <a:srgbClr val="FF9933"/>
              </a:gs>
              <a:gs pos="100000">
                <a:srgbClr val="FF6600"/>
              </a:gs>
            </a:gsLst>
            <a:lin ang="5400000" scaled="1"/>
          </a:gradFill>
          <a:ln w="28575" cap="flat" cmpd="sng" algn="ctr">
            <a:solidFill>
              <a:srgbClr val="CC6600"/>
            </a:solidFill>
            <a:prstDash val="solid"/>
            <a:round/>
            <a:headEnd type="none" w="med" len="med"/>
            <a:tailEnd type="arrow"/>
          </a:ln>
          <a:effectLst/>
        </p:spPr>
      </p:cxnSp>
      <p:cxnSp>
        <p:nvCxnSpPr>
          <p:cNvPr id="148" name="直接箭头连接符 147"/>
          <p:cNvCxnSpPr/>
          <p:nvPr/>
        </p:nvCxnSpPr>
        <p:spPr bwMode="auto">
          <a:xfrm>
            <a:off x="3203848" y="3645024"/>
            <a:ext cx="792087" cy="0"/>
          </a:xfrm>
          <a:prstGeom prst="straightConnector1">
            <a:avLst/>
          </a:prstGeom>
          <a:gradFill rotWithShape="1">
            <a:gsLst>
              <a:gs pos="0">
                <a:srgbClr val="FF9933"/>
              </a:gs>
              <a:gs pos="100000">
                <a:srgbClr val="FF6600"/>
              </a:gs>
            </a:gsLst>
            <a:lin ang="5400000" scaled="1"/>
          </a:gradFill>
          <a:ln w="28575" cap="flat" cmpd="sng" algn="ctr">
            <a:solidFill>
              <a:srgbClr val="CC6600"/>
            </a:solidFill>
            <a:prstDash val="solid"/>
            <a:round/>
            <a:headEnd type="none" w="med" len="med"/>
            <a:tailEnd type="arrow"/>
          </a:ln>
          <a:effectLst/>
        </p:spPr>
      </p:cxnSp>
      <p:cxnSp>
        <p:nvCxnSpPr>
          <p:cNvPr id="149" name="直接箭头连接符 148"/>
          <p:cNvCxnSpPr/>
          <p:nvPr/>
        </p:nvCxnSpPr>
        <p:spPr bwMode="auto">
          <a:xfrm flipH="1">
            <a:off x="3203849" y="3717032"/>
            <a:ext cx="792086" cy="0"/>
          </a:xfrm>
          <a:prstGeom prst="straightConnector1">
            <a:avLst/>
          </a:prstGeom>
          <a:gradFill rotWithShape="1">
            <a:gsLst>
              <a:gs pos="0">
                <a:srgbClr val="FF9933"/>
              </a:gs>
              <a:gs pos="100000">
                <a:srgbClr val="FF6600"/>
              </a:gs>
            </a:gsLst>
            <a:lin ang="5400000" scaled="1"/>
          </a:gradFill>
          <a:ln w="28575" cap="flat" cmpd="sng" algn="ctr">
            <a:solidFill>
              <a:srgbClr val="CC6600"/>
            </a:solidFill>
            <a:prstDash val="solid"/>
            <a:round/>
            <a:headEnd type="none" w="med" len="med"/>
            <a:tailEnd type="arrow"/>
          </a:ln>
          <a:effectLst/>
        </p:spPr>
      </p:cxnSp>
      <p:cxnSp>
        <p:nvCxnSpPr>
          <p:cNvPr id="150" name="直接箭头连接符 149"/>
          <p:cNvCxnSpPr/>
          <p:nvPr/>
        </p:nvCxnSpPr>
        <p:spPr bwMode="auto">
          <a:xfrm>
            <a:off x="3203848" y="4797152"/>
            <a:ext cx="792087" cy="0"/>
          </a:xfrm>
          <a:prstGeom prst="straightConnector1">
            <a:avLst/>
          </a:prstGeom>
          <a:gradFill rotWithShape="1">
            <a:gsLst>
              <a:gs pos="0">
                <a:srgbClr val="FF9933"/>
              </a:gs>
              <a:gs pos="100000">
                <a:srgbClr val="FF6600"/>
              </a:gs>
            </a:gsLst>
            <a:lin ang="5400000" scaled="1"/>
          </a:gradFill>
          <a:ln w="28575" cap="flat" cmpd="sng" algn="ctr">
            <a:solidFill>
              <a:srgbClr val="CC6600"/>
            </a:solidFill>
            <a:prstDash val="solid"/>
            <a:round/>
            <a:headEnd type="none" w="med" len="med"/>
            <a:tailEnd type="arrow"/>
          </a:ln>
          <a:effectLst/>
        </p:spPr>
      </p:cxnSp>
      <p:cxnSp>
        <p:nvCxnSpPr>
          <p:cNvPr id="151" name="直接箭头连接符 150"/>
          <p:cNvCxnSpPr/>
          <p:nvPr/>
        </p:nvCxnSpPr>
        <p:spPr bwMode="auto">
          <a:xfrm flipH="1">
            <a:off x="3203850" y="4797152"/>
            <a:ext cx="792086" cy="0"/>
          </a:xfrm>
          <a:prstGeom prst="straightConnector1">
            <a:avLst/>
          </a:prstGeom>
          <a:gradFill rotWithShape="1">
            <a:gsLst>
              <a:gs pos="0">
                <a:srgbClr val="FF9933"/>
              </a:gs>
              <a:gs pos="100000">
                <a:srgbClr val="FF6600"/>
              </a:gs>
            </a:gsLst>
            <a:lin ang="5400000" scaled="1"/>
          </a:gradFill>
          <a:ln w="28575" cap="flat" cmpd="sng" algn="ctr">
            <a:solidFill>
              <a:srgbClr val="CC6600"/>
            </a:solidFill>
            <a:prstDash val="solid"/>
            <a:round/>
            <a:headEnd type="none" w="med" len="med"/>
            <a:tailEnd type="arrow"/>
          </a:ln>
          <a:effectLst/>
        </p:spPr>
      </p:cxnSp>
      <p:cxnSp>
        <p:nvCxnSpPr>
          <p:cNvPr id="154" name="直接箭头连接符 153"/>
          <p:cNvCxnSpPr/>
          <p:nvPr/>
        </p:nvCxnSpPr>
        <p:spPr bwMode="auto">
          <a:xfrm>
            <a:off x="5436097" y="2564904"/>
            <a:ext cx="792087" cy="0"/>
          </a:xfrm>
          <a:prstGeom prst="straightConnector1">
            <a:avLst/>
          </a:prstGeom>
          <a:gradFill rotWithShape="1">
            <a:gsLst>
              <a:gs pos="0">
                <a:srgbClr val="FF9933"/>
              </a:gs>
              <a:gs pos="100000">
                <a:srgbClr val="FF6600"/>
              </a:gs>
            </a:gsLst>
            <a:lin ang="5400000" scaled="1"/>
          </a:gradFill>
          <a:ln w="28575" cap="flat" cmpd="sng" algn="ctr">
            <a:solidFill>
              <a:srgbClr val="3C8C93"/>
            </a:solidFill>
            <a:prstDash val="solid"/>
            <a:round/>
            <a:headEnd type="none" w="med" len="med"/>
            <a:tailEnd type="arrow"/>
          </a:ln>
          <a:effectLst/>
        </p:spPr>
      </p:cxnSp>
      <p:cxnSp>
        <p:nvCxnSpPr>
          <p:cNvPr id="156" name="直接箭头连接符 155"/>
          <p:cNvCxnSpPr/>
          <p:nvPr/>
        </p:nvCxnSpPr>
        <p:spPr bwMode="auto">
          <a:xfrm>
            <a:off x="5436096" y="3645024"/>
            <a:ext cx="792087" cy="0"/>
          </a:xfrm>
          <a:prstGeom prst="straightConnector1">
            <a:avLst/>
          </a:prstGeom>
          <a:gradFill rotWithShape="1">
            <a:gsLst>
              <a:gs pos="0">
                <a:srgbClr val="FF9933"/>
              </a:gs>
              <a:gs pos="100000">
                <a:srgbClr val="FF6600"/>
              </a:gs>
            </a:gsLst>
            <a:lin ang="5400000" scaled="1"/>
          </a:gradFill>
          <a:ln w="28575" cap="flat" cmpd="sng" algn="ctr">
            <a:solidFill>
              <a:srgbClr val="3C8C93"/>
            </a:solidFill>
            <a:prstDash val="solid"/>
            <a:round/>
            <a:headEnd type="none" w="med" len="med"/>
            <a:tailEnd type="arrow"/>
          </a:ln>
          <a:effectLst/>
        </p:spPr>
      </p:cxnSp>
      <p:cxnSp>
        <p:nvCxnSpPr>
          <p:cNvPr id="157" name="直接箭头连接符 156"/>
          <p:cNvCxnSpPr/>
          <p:nvPr/>
        </p:nvCxnSpPr>
        <p:spPr bwMode="auto">
          <a:xfrm flipH="1">
            <a:off x="5436097" y="3717032"/>
            <a:ext cx="792086" cy="0"/>
          </a:xfrm>
          <a:prstGeom prst="straightConnector1">
            <a:avLst/>
          </a:prstGeom>
          <a:gradFill rotWithShape="1">
            <a:gsLst>
              <a:gs pos="0">
                <a:srgbClr val="FF9933"/>
              </a:gs>
              <a:gs pos="100000">
                <a:srgbClr val="FF6600"/>
              </a:gs>
            </a:gsLst>
            <a:lin ang="5400000" scaled="1"/>
          </a:gradFill>
          <a:ln w="28575" cap="flat" cmpd="sng" algn="ctr">
            <a:solidFill>
              <a:srgbClr val="3C8C93"/>
            </a:solidFill>
            <a:prstDash val="solid"/>
            <a:round/>
            <a:headEnd type="none" w="med" len="med"/>
            <a:tailEnd type="arrow"/>
          </a:ln>
          <a:effectLst/>
        </p:spPr>
      </p:cxnSp>
      <p:cxnSp>
        <p:nvCxnSpPr>
          <p:cNvPr id="158" name="直接箭头连接符 157"/>
          <p:cNvCxnSpPr/>
          <p:nvPr/>
        </p:nvCxnSpPr>
        <p:spPr bwMode="auto">
          <a:xfrm>
            <a:off x="5436096" y="4797152"/>
            <a:ext cx="792087" cy="0"/>
          </a:xfrm>
          <a:prstGeom prst="straightConnector1">
            <a:avLst/>
          </a:prstGeom>
          <a:gradFill rotWithShape="1">
            <a:gsLst>
              <a:gs pos="0">
                <a:srgbClr val="FF9933"/>
              </a:gs>
              <a:gs pos="100000">
                <a:srgbClr val="FF6600"/>
              </a:gs>
            </a:gsLst>
            <a:lin ang="5400000" scaled="1"/>
          </a:gradFill>
          <a:ln w="28575" cap="flat" cmpd="sng" algn="ctr">
            <a:solidFill>
              <a:srgbClr val="3C8C93"/>
            </a:solidFill>
            <a:prstDash val="solid"/>
            <a:round/>
            <a:headEnd type="none" w="med" len="med"/>
            <a:tailEnd type="arrow"/>
          </a:ln>
          <a:effectLst/>
        </p:spPr>
      </p:cxnSp>
      <p:cxnSp>
        <p:nvCxnSpPr>
          <p:cNvPr id="159" name="直接箭头连接符 158"/>
          <p:cNvCxnSpPr/>
          <p:nvPr/>
        </p:nvCxnSpPr>
        <p:spPr bwMode="auto">
          <a:xfrm flipH="1">
            <a:off x="5364088" y="4797152"/>
            <a:ext cx="792086" cy="0"/>
          </a:xfrm>
          <a:prstGeom prst="straightConnector1">
            <a:avLst/>
          </a:prstGeom>
          <a:gradFill rotWithShape="1">
            <a:gsLst>
              <a:gs pos="0">
                <a:srgbClr val="FF9933"/>
              </a:gs>
              <a:gs pos="100000">
                <a:srgbClr val="FF6600"/>
              </a:gs>
            </a:gsLst>
            <a:lin ang="5400000" scaled="1"/>
          </a:gradFill>
          <a:ln w="28575" cap="flat" cmpd="sng" algn="ctr">
            <a:solidFill>
              <a:srgbClr val="3C8C93"/>
            </a:solidFill>
            <a:prstDash val="solid"/>
            <a:round/>
            <a:headEnd type="none" w="med" len="med"/>
            <a:tailEnd type="arrow"/>
          </a:ln>
          <a:effectLst/>
        </p:spPr>
      </p:cxnSp>
      <p:sp>
        <p:nvSpPr>
          <p:cNvPr id="160" name="TextBox 159"/>
          <p:cNvSpPr txBox="1"/>
          <p:nvPr/>
        </p:nvSpPr>
        <p:spPr>
          <a:xfrm>
            <a:off x="3203848" y="2287905"/>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交易指令</a:t>
            </a:r>
            <a:endParaRPr lang="zh-CN" altLang="en-US" sz="1200" dirty="0">
              <a:latin typeface="微软雅黑" pitchFamily="34" charset="-122"/>
              <a:ea typeface="微软雅黑" pitchFamily="34" charset="-122"/>
            </a:endParaRPr>
          </a:p>
        </p:txBody>
      </p:sp>
      <p:sp>
        <p:nvSpPr>
          <p:cNvPr id="161" name="TextBox 160"/>
          <p:cNvSpPr txBox="1"/>
          <p:nvPr/>
        </p:nvSpPr>
        <p:spPr>
          <a:xfrm>
            <a:off x="3203848" y="2647945"/>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查询反馈</a:t>
            </a:r>
            <a:endParaRPr lang="zh-CN" altLang="en-US" sz="1200" dirty="0">
              <a:latin typeface="微软雅黑" pitchFamily="34" charset="-122"/>
              <a:ea typeface="微软雅黑" pitchFamily="34" charset="-122"/>
            </a:endParaRPr>
          </a:p>
        </p:txBody>
      </p:sp>
      <p:sp>
        <p:nvSpPr>
          <p:cNvPr id="162" name="TextBox 161"/>
          <p:cNvSpPr txBox="1"/>
          <p:nvPr/>
        </p:nvSpPr>
        <p:spPr>
          <a:xfrm>
            <a:off x="3203848" y="3368025"/>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资金指令</a:t>
            </a:r>
            <a:endParaRPr lang="zh-CN" altLang="en-US" sz="1200" dirty="0">
              <a:latin typeface="微软雅黑" pitchFamily="34" charset="-122"/>
              <a:ea typeface="微软雅黑" pitchFamily="34" charset="-122"/>
            </a:endParaRPr>
          </a:p>
        </p:txBody>
      </p:sp>
      <p:sp>
        <p:nvSpPr>
          <p:cNvPr id="163" name="TextBox 162"/>
          <p:cNvSpPr txBox="1"/>
          <p:nvPr/>
        </p:nvSpPr>
        <p:spPr>
          <a:xfrm>
            <a:off x="3203848" y="3717032"/>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查询反馈</a:t>
            </a:r>
            <a:endParaRPr lang="zh-CN" altLang="en-US" sz="1200" dirty="0">
              <a:latin typeface="微软雅黑" pitchFamily="34" charset="-122"/>
              <a:ea typeface="微软雅黑" pitchFamily="34" charset="-122"/>
            </a:endParaRPr>
          </a:p>
        </p:txBody>
      </p:sp>
      <p:sp>
        <p:nvSpPr>
          <p:cNvPr id="164" name="TextBox 163"/>
          <p:cNvSpPr txBox="1"/>
          <p:nvPr/>
        </p:nvSpPr>
        <p:spPr>
          <a:xfrm>
            <a:off x="3203848" y="4509120"/>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核对账务</a:t>
            </a:r>
            <a:endParaRPr lang="zh-CN" altLang="en-US" sz="1200" dirty="0">
              <a:latin typeface="微软雅黑" pitchFamily="34" charset="-122"/>
              <a:ea typeface="微软雅黑" pitchFamily="34" charset="-122"/>
            </a:endParaRPr>
          </a:p>
        </p:txBody>
      </p:sp>
      <p:sp>
        <p:nvSpPr>
          <p:cNvPr id="165" name="TextBox 164"/>
          <p:cNvSpPr txBox="1"/>
          <p:nvPr/>
        </p:nvSpPr>
        <p:spPr>
          <a:xfrm>
            <a:off x="5436096" y="3356992"/>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资金指令</a:t>
            </a:r>
            <a:endParaRPr lang="zh-CN" altLang="en-US" sz="1200" dirty="0">
              <a:latin typeface="微软雅黑" pitchFamily="34" charset="-122"/>
              <a:ea typeface="微软雅黑" pitchFamily="34" charset="-122"/>
            </a:endParaRPr>
          </a:p>
        </p:txBody>
      </p:sp>
      <p:sp>
        <p:nvSpPr>
          <p:cNvPr id="166" name="TextBox 165"/>
          <p:cNvSpPr txBox="1"/>
          <p:nvPr/>
        </p:nvSpPr>
        <p:spPr>
          <a:xfrm>
            <a:off x="5436096" y="3705999"/>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查询反馈</a:t>
            </a:r>
            <a:endParaRPr lang="zh-CN" altLang="en-US" sz="1200" dirty="0">
              <a:latin typeface="微软雅黑" pitchFamily="34" charset="-122"/>
              <a:ea typeface="微软雅黑" pitchFamily="34" charset="-122"/>
            </a:endParaRPr>
          </a:p>
        </p:txBody>
      </p:sp>
      <p:sp>
        <p:nvSpPr>
          <p:cNvPr id="167" name="TextBox 166"/>
          <p:cNvSpPr txBox="1"/>
          <p:nvPr/>
        </p:nvSpPr>
        <p:spPr>
          <a:xfrm>
            <a:off x="5436096" y="2276872"/>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交易指令</a:t>
            </a:r>
            <a:endParaRPr lang="zh-CN" altLang="en-US" sz="1200" dirty="0">
              <a:latin typeface="微软雅黑" pitchFamily="34" charset="-122"/>
              <a:ea typeface="微软雅黑" pitchFamily="34" charset="-122"/>
            </a:endParaRPr>
          </a:p>
        </p:txBody>
      </p:sp>
      <p:sp>
        <p:nvSpPr>
          <p:cNvPr id="168" name="TextBox 167"/>
          <p:cNvSpPr txBox="1"/>
          <p:nvPr/>
        </p:nvSpPr>
        <p:spPr>
          <a:xfrm>
            <a:off x="5436096" y="4509120"/>
            <a:ext cx="864096" cy="276999"/>
          </a:xfrm>
          <a:prstGeom prst="rect">
            <a:avLst/>
          </a:prstGeom>
          <a:noFill/>
          <a:ln>
            <a:noFill/>
          </a:ln>
        </p:spPr>
        <p:txBody>
          <a:bodyPr wrap="square" rtlCol="0">
            <a:spAutoFit/>
          </a:bodyPr>
          <a:lstStyle/>
          <a:p>
            <a:r>
              <a:rPr lang="zh-CN" altLang="en-US" sz="1200" dirty="0" smtClean="0">
                <a:latin typeface="微软雅黑" pitchFamily="34" charset="-122"/>
                <a:ea typeface="微软雅黑" pitchFamily="34" charset="-122"/>
              </a:rPr>
              <a:t>核对账务</a:t>
            </a:r>
            <a:endParaRPr lang="zh-CN" altLang="en-US" sz="1200"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业务现状与展望</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拓展项目</a:t>
            </a:r>
            <a:r>
              <a:rPr lang="en-US" altLang="zh-CN" sz="2800" b="1" kern="0" dirty="0" smtClean="0">
                <a:solidFill>
                  <a:schemeClr val="bg1"/>
                </a:solidFill>
                <a:latin typeface="黑体" panose="02010609060101010101" pitchFamily="49" charset="-122"/>
                <a:ea typeface="黑体" panose="02010609060101010101" pitchFamily="49" charset="-122"/>
              </a:rPr>
              <a:t>——</a:t>
            </a:r>
            <a:r>
              <a:rPr lang="zh-CN" altLang="en-US" sz="2800" b="1" kern="0" dirty="0" smtClean="0">
                <a:solidFill>
                  <a:schemeClr val="bg1"/>
                </a:solidFill>
                <a:latin typeface="黑体" panose="02010609060101010101" pitchFamily="49" charset="-122"/>
                <a:ea typeface="黑体" panose="02010609060101010101" pitchFamily="49" charset="-122"/>
              </a:rPr>
              <a:t>跨境业务支持框架</a:t>
            </a:r>
            <a:endParaRPr lang="zh-CN" altLang="en-US" sz="2800" b="1" kern="0" dirty="0">
              <a:solidFill>
                <a:schemeClr val="bg1"/>
              </a:solidFill>
              <a:latin typeface="黑体" panose="02010609060101010101" pitchFamily="49" charset="-122"/>
              <a:ea typeface="黑体" panose="02010609060101010101" pitchFamily="49" charset="-122"/>
            </a:endParaRPr>
          </a:p>
        </p:txBody>
      </p:sp>
      <p:sp>
        <p:nvSpPr>
          <p:cNvPr id="46" name="六边形 45"/>
          <p:cNvSpPr/>
          <p:nvPr/>
        </p:nvSpPr>
        <p:spPr bwMode="auto">
          <a:xfrm>
            <a:off x="1115616" y="2276872"/>
            <a:ext cx="1296144" cy="432048"/>
          </a:xfrm>
          <a:prstGeom prst="hexagon">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en-US" altLang="zh-CN" sz="1600" dirty="0" smtClean="0">
                <a:latin typeface="微软雅黑" panose="020B0503020204020204" pitchFamily="34" charset="-122"/>
                <a:ea typeface="微软雅黑" panose="020B0503020204020204" pitchFamily="34" charset="-122"/>
              </a:rPr>
              <a:t>OMGEO</a:t>
            </a:r>
            <a:endParaRPr lang="zh-CN" altLang="en-US" sz="1600" dirty="0" smtClean="0">
              <a:latin typeface="微软雅黑" panose="020B0503020204020204" pitchFamily="34" charset="-122"/>
              <a:ea typeface="微软雅黑" panose="020B0503020204020204" pitchFamily="34" charset="-122"/>
            </a:endParaRPr>
          </a:p>
        </p:txBody>
      </p:sp>
      <p:grpSp>
        <p:nvGrpSpPr>
          <p:cNvPr id="3" name="组合 2"/>
          <p:cNvGrpSpPr/>
          <p:nvPr/>
        </p:nvGrpSpPr>
        <p:grpSpPr>
          <a:xfrm>
            <a:off x="3936225" y="3429000"/>
            <a:ext cx="1571879" cy="1383254"/>
            <a:chOff x="251520" y="2708553"/>
            <a:chExt cx="1800200" cy="1584176"/>
          </a:xfrm>
        </p:grpSpPr>
        <p:sp>
          <p:nvSpPr>
            <p:cNvPr id="48"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0" name="矩形 49"/>
            <p:cNvSpPr/>
            <p:nvPr/>
          </p:nvSpPr>
          <p:spPr bwMode="auto">
            <a:xfrm>
              <a:off x="539551" y="3226201"/>
              <a:ext cx="1338825" cy="77849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4" name="组合 5"/>
            <p:cNvGrpSpPr/>
            <p:nvPr/>
          </p:nvGrpSpPr>
          <p:grpSpPr>
            <a:xfrm>
              <a:off x="848095" y="2751352"/>
              <a:ext cx="607049" cy="533265"/>
              <a:chOff x="3701536" y="1263055"/>
              <a:chExt cx="1214096" cy="1066529"/>
            </a:xfrm>
          </p:grpSpPr>
          <p:sp>
            <p:nvSpPr>
              <p:cNvPr id="53"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4" name="矩形 53"/>
              <p:cNvSpPr/>
              <p:nvPr/>
            </p:nvSpPr>
            <p:spPr bwMode="auto">
              <a:xfrm>
                <a:off x="4067943" y="1534507"/>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7" name="矩形 56"/>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8" name="矩形 57"/>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9" name="矩形 58"/>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cxnSp>
        <p:nvCxnSpPr>
          <p:cNvPr id="67" name="直接连接符 66"/>
          <p:cNvCxnSpPr/>
          <p:nvPr/>
        </p:nvCxnSpPr>
        <p:spPr bwMode="auto">
          <a:xfrm>
            <a:off x="611560" y="3284984"/>
            <a:ext cx="8136904" cy="0"/>
          </a:xfrm>
          <a:prstGeom prst="line">
            <a:avLst/>
          </a:prstGeom>
          <a:gradFill rotWithShape="1">
            <a:gsLst>
              <a:gs pos="0">
                <a:srgbClr val="FF9933"/>
              </a:gs>
              <a:gs pos="100000">
                <a:srgbClr val="FF6600"/>
              </a:gs>
            </a:gsLst>
            <a:lin ang="5400000" scaled="1"/>
          </a:gradFill>
          <a:ln w="19050" cap="flat" cmpd="sng" algn="ctr">
            <a:solidFill>
              <a:srgbClr val="896D65"/>
            </a:solidFill>
            <a:prstDash val="dash"/>
            <a:round/>
            <a:headEnd type="none" w="med" len="med"/>
            <a:tailEnd type="none"/>
          </a:ln>
          <a:effectLst/>
        </p:spPr>
      </p:cxnSp>
      <p:sp>
        <p:nvSpPr>
          <p:cNvPr id="69" name="TextBox 68"/>
          <p:cNvSpPr txBox="1"/>
          <p:nvPr/>
        </p:nvSpPr>
        <p:spPr>
          <a:xfrm>
            <a:off x="611560" y="1556792"/>
            <a:ext cx="504056" cy="830997"/>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境外</a:t>
            </a:r>
            <a:endParaRPr lang="zh-CN" altLang="en-US" sz="2400" dirty="0">
              <a:latin typeface="微软雅黑" pitchFamily="34" charset="-122"/>
              <a:ea typeface="微软雅黑" pitchFamily="34" charset="-122"/>
            </a:endParaRPr>
          </a:p>
        </p:txBody>
      </p:sp>
      <p:sp>
        <p:nvSpPr>
          <p:cNvPr id="70" name="TextBox 69"/>
          <p:cNvSpPr txBox="1"/>
          <p:nvPr/>
        </p:nvSpPr>
        <p:spPr>
          <a:xfrm>
            <a:off x="611560" y="4509120"/>
            <a:ext cx="504056" cy="830997"/>
          </a:xfrm>
          <a:prstGeom prst="rect">
            <a:avLst/>
          </a:prstGeom>
          <a:noFill/>
        </p:spPr>
        <p:txBody>
          <a:bodyPr wrap="square" rtlCol="0">
            <a:spAutoFit/>
          </a:bodyPr>
          <a:lstStyle/>
          <a:p>
            <a:r>
              <a:rPr lang="zh-CN" altLang="en-US" sz="2400" dirty="0" smtClean="0">
                <a:latin typeface="微软雅黑" pitchFamily="34" charset="-122"/>
                <a:ea typeface="微软雅黑" pitchFamily="34" charset="-122"/>
              </a:rPr>
              <a:t>境内</a:t>
            </a:r>
            <a:endParaRPr lang="zh-CN" altLang="en-US" sz="2400" dirty="0">
              <a:latin typeface="微软雅黑" pitchFamily="34" charset="-122"/>
              <a:ea typeface="微软雅黑" pitchFamily="34" charset="-122"/>
            </a:endParaRPr>
          </a:p>
        </p:txBody>
      </p:sp>
      <p:sp>
        <p:nvSpPr>
          <p:cNvPr id="72" name="六边形 71"/>
          <p:cNvSpPr/>
          <p:nvPr/>
        </p:nvSpPr>
        <p:spPr bwMode="auto">
          <a:xfrm>
            <a:off x="2483768" y="2276872"/>
            <a:ext cx="1224136" cy="432048"/>
          </a:xfrm>
          <a:prstGeom prst="hexagon">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en-US" altLang="zh-CN" sz="1600" dirty="0" smtClean="0">
                <a:latin typeface="微软雅黑" panose="020B0503020204020204" pitchFamily="34" charset="-122"/>
                <a:ea typeface="微软雅黑" panose="020B0503020204020204" pitchFamily="34" charset="-122"/>
              </a:rPr>
              <a:t>All Funds</a:t>
            </a:r>
            <a:endParaRPr lang="zh-CN" altLang="en-US" sz="1600" dirty="0" smtClean="0">
              <a:latin typeface="微软雅黑" panose="020B0503020204020204" pitchFamily="34" charset="-122"/>
              <a:ea typeface="微软雅黑" panose="020B0503020204020204" pitchFamily="34" charset="-122"/>
            </a:endParaRPr>
          </a:p>
        </p:txBody>
      </p:sp>
      <p:sp>
        <p:nvSpPr>
          <p:cNvPr id="73" name="六边形 72"/>
          <p:cNvSpPr/>
          <p:nvPr/>
        </p:nvSpPr>
        <p:spPr bwMode="auto">
          <a:xfrm>
            <a:off x="3923928" y="2276872"/>
            <a:ext cx="936104" cy="432048"/>
          </a:xfrm>
          <a:prstGeom prst="hexagon">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en-US" altLang="zh-CN" sz="1600" dirty="0" err="1" smtClean="0">
                <a:latin typeface="微软雅黑" panose="020B0503020204020204" pitchFamily="34" charset="-122"/>
                <a:ea typeface="微软雅黑" panose="020B0503020204020204" pitchFamily="34" charset="-122"/>
              </a:rPr>
              <a:t>EuroClear</a:t>
            </a:r>
            <a:endParaRPr lang="zh-CN" altLang="en-US" sz="1600" dirty="0" smtClean="0">
              <a:latin typeface="微软雅黑" panose="020B0503020204020204" pitchFamily="34" charset="-122"/>
              <a:ea typeface="微软雅黑" panose="020B0503020204020204" pitchFamily="34" charset="-122"/>
            </a:endParaRPr>
          </a:p>
        </p:txBody>
      </p:sp>
      <p:sp>
        <p:nvSpPr>
          <p:cNvPr id="74" name="六边形 73"/>
          <p:cNvSpPr/>
          <p:nvPr/>
        </p:nvSpPr>
        <p:spPr bwMode="auto">
          <a:xfrm>
            <a:off x="5004048" y="2276872"/>
            <a:ext cx="1152128" cy="432048"/>
          </a:xfrm>
          <a:prstGeom prst="hexagon">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en-US" altLang="zh-CN" sz="1600" dirty="0" err="1" smtClean="0">
                <a:latin typeface="微软雅黑" panose="020B0503020204020204" pitchFamily="34" charset="-122"/>
                <a:ea typeface="微软雅黑" panose="020B0503020204020204" pitchFamily="34" charset="-122"/>
              </a:rPr>
              <a:t>CLearStream</a:t>
            </a:r>
            <a:endParaRPr lang="zh-CN" altLang="en-US" sz="1600" dirty="0" smtClean="0">
              <a:latin typeface="微软雅黑" panose="020B0503020204020204" pitchFamily="34" charset="-122"/>
              <a:ea typeface="微软雅黑" panose="020B0503020204020204" pitchFamily="34" charset="-122"/>
            </a:endParaRPr>
          </a:p>
        </p:txBody>
      </p:sp>
      <p:sp>
        <p:nvSpPr>
          <p:cNvPr id="75" name="六边形 74"/>
          <p:cNvSpPr/>
          <p:nvPr/>
        </p:nvSpPr>
        <p:spPr bwMode="auto">
          <a:xfrm>
            <a:off x="6156176" y="2276872"/>
            <a:ext cx="936104" cy="432048"/>
          </a:xfrm>
          <a:prstGeom prst="hexagon">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en-US" altLang="zh-CN" sz="1600" dirty="0" smtClean="0">
                <a:latin typeface="微软雅黑" panose="020B0503020204020204" pitchFamily="34" charset="-122"/>
                <a:ea typeface="微软雅黑" panose="020B0503020204020204" pitchFamily="34" charset="-122"/>
              </a:rPr>
              <a:t>DST</a:t>
            </a:r>
            <a:endParaRPr lang="zh-CN" altLang="en-US" sz="1600" dirty="0" smtClean="0">
              <a:latin typeface="微软雅黑" panose="020B0503020204020204" pitchFamily="34" charset="-122"/>
              <a:ea typeface="微软雅黑" panose="020B0503020204020204" pitchFamily="34" charset="-122"/>
            </a:endParaRPr>
          </a:p>
        </p:txBody>
      </p:sp>
      <p:sp>
        <p:nvSpPr>
          <p:cNvPr id="76" name="六边形 75"/>
          <p:cNvSpPr/>
          <p:nvPr/>
        </p:nvSpPr>
        <p:spPr bwMode="auto">
          <a:xfrm>
            <a:off x="3923928" y="908720"/>
            <a:ext cx="864096" cy="792088"/>
          </a:xfrm>
          <a:prstGeom prst="hexagon">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zh-CN" altLang="en-US" sz="1400" dirty="0" smtClean="0">
                <a:latin typeface="微软雅黑" panose="020B0503020204020204" pitchFamily="34" charset="-122"/>
                <a:ea typeface="微软雅黑" panose="020B0503020204020204" pitchFamily="34" charset="-122"/>
              </a:rPr>
              <a:t>代理商</a:t>
            </a:r>
          </a:p>
        </p:txBody>
      </p:sp>
      <p:sp>
        <p:nvSpPr>
          <p:cNvPr id="77" name="六边形 76"/>
          <p:cNvSpPr/>
          <p:nvPr/>
        </p:nvSpPr>
        <p:spPr bwMode="auto">
          <a:xfrm>
            <a:off x="5076056" y="908720"/>
            <a:ext cx="864096" cy="792088"/>
          </a:xfrm>
          <a:prstGeom prst="hexagon">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en-US" altLang="zh-CN" sz="1400" dirty="0" smtClean="0">
                <a:latin typeface="微软雅黑" panose="020B0503020204020204" pitchFamily="34" charset="-122"/>
                <a:ea typeface="微软雅黑" panose="020B0503020204020204" pitchFamily="34" charset="-122"/>
              </a:rPr>
              <a:t>TA</a:t>
            </a:r>
            <a:endParaRPr lang="zh-CN" altLang="en-US" sz="1400" dirty="0" smtClean="0">
              <a:latin typeface="微软雅黑" panose="020B0503020204020204" pitchFamily="34" charset="-122"/>
              <a:ea typeface="微软雅黑" panose="020B0503020204020204" pitchFamily="34" charset="-122"/>
            </a:endParaRPr>
          </a:p>
        </p:txBody>
      </p:sp>
      <p:cxnSp>
        <p:nvCxnSpPr>
          <p:cNvPr id="81" name="形状 80"/>
          <p:cNvCxnSpPr>
            <a:stCxn id="46" idx="1"/>
            <a:endCxn id="59" idx="1"/>
          </p:cNvCxnSpPr>
          <p:nvPr/>
        </p:nvCxnSpPr>
        <p:spPr bwMode="auto">
          <a:xfrm rot="16200000" flipH="1">
            <a:off x="3134937" y="1877730"/>
            <a:ext cx="796967" cy="2459345"/>
          </a:xfrm>
          <a:prstGeom prst="bentConnector3">
            <a:avLst>
              <a:gd name="adj1" fmla="val 50000"/>
            </a:avLst>
          </a:prstGeom>
          <a:gradFill rotWithShape="1">
            <a:gsLst>
              <a:gs pos="0">
                <a:srgbClr val="FF9933"/>
              </a:gs>
              <a:gs pos="100000">
                <a:srgbClr val="FF6600"/>
              </a:gs>
            </a:gsLst>
            <a:lin ang="5400000" scaled="1"/>
          </a:gradFill>
          <a:ln w="19050" cap="flat" cmpd="sng" algn="ctr">
            <a:solidFill>
              <a:srgbClr val="CC6600"/>
            </a:solidFill>
            <a:prstDash val="solid"/>
            <a:round/>
            <a:headEnd type="none" w="med" len="med"/>
            <a:tailEnd type="arrow"/>
          </a:ln>
          <a:effectLst/>
        </p:spPr>
      </p:cxnSp>
      <p:cxnSp>
        <p:nvCxnSpPr>
          <p:cNvPr id="86" name="形状 80"/>
          <p:cNvCxnSpPr>
            <a:stCxn id="72" idx="1"/>
            <a:endCxn id="59" idx="1"/>
          </p:cNvCxnSpPr>
          <p:nvPr/>
        </p:nvCxnSpPr>
        <p:spPr bwMode="auto">
          <a:xfrm rot="16200000" flipH="1">
            <a:off x="3783009" y="2525802"/>
            <a:ext cx="796967" cy="1163201"/>
          </a:xfrm>
          <a:prstGeom prst="bentConnector3">
            <a:avLst>
              <a:gd name="adj1" fmla="val 50000"/>
            </a:avLst>
          </a:prstGeom>
          <a:gradFill rotWithShape="1">
            <a:gsLst>
              <a:gs pos="0">
                <a:srgbClr val="FF9933"/>
              </a:gs>
              <a:gs pos="100000">
                <a:srgbClr val="FF6600"/>
              </a:gs>
            </a:gsLst>
            <a:lin ang="5400000" scaled="1"/>
          </a:gradFill>
          <a:ln w="19050" cap="flat" cmpd="sng" algn="ctr">
            <a:solidFill>
              <a:srgbClr val="CC6600"/>
            </a:solidFill>
            <a:prstDash val="solid"/>
            <a:round/>
            <a:headEnd type="none" w="med" len="med"/>
            <a:tailEnd type="arrow"/>
          </a:ln>
          <a:effectLst/>
        </p:spPr>
      </p:cxnSp>
      <p:cxnSp>
        <p:nvCxnSpPr>
          <p:cNvPr id="90" name="形状 80"/>
          <p:cNvCxnSpPr>
            <a:stCxn id="73" idx="1"/>
            <a:endCxn id="59" idx="1"/>
          </p:cNvCxnSpPr>
          <p:nvPr/>
        </p:nvCxnSpPr>
        <p:spPr bwMode="auto">
          <a:xfrm rot="16200000" flipH="1">
            <a:off x="4359073" y="3101866"/>
            <a:ext cx="796967" cy="11073"/>
          </a:xfrm>
          <a:prstGeom prst="bentConnector3">
            <a:avLst>
              <a:gd name="adj1" fmla="val 50000"/>
            </a:avLst>
          </a:prstGeom>
          <a:gradFill rotWithShape="1">
            <a:gsLst>
              <a:gs pos="0">
                <a:srgbClr val="FF9933"/>
              </a:gs>
              <a:gs pos="100000">
                <a:srgbClr val="FF6600"/>
              </a:gs>
            </a:gsLst>
            <a:lin ang="5400000" scaled="1"/>
          </a:gradFill>
          <a:ln w="19050" cap="flat" cmpd="sng" algn="ctr">
            <a:solidFill>
              <a:srgbClr val="CC6600"/>
            </a:solidFill>
            <a:prstDash val="solid"/>
            <a:round/>
            <a:headEnd type="none" w="med" len="med"/>
            <a:tailEnd type="arrow"/>
          </a:ln>
          <a:effectLst/>
        </p:spPr>
      </p:cxnSp>
      <p:cxnSp>
        <p:nvCxnSpPr>
          <p:cNvPr id="97" name="形状 80"/>
          <p:cNvCxnSpPr>
            <a:stCxn id="74" idx="1"/>
            <a:endCxn id="59" idx="1"/>
          </p:cNvCxnSpPr>
          <p:nvPr/>
        </p:nvCxnSpPr>
        <p:spPr bwMode="auto">
          <a:xfrm rot="5400000">
            <a:off x="5007146" y="2464868"/>
            <a:ext cx="796967" cy="1285071"/>
          </a:xfrm>
          <a:prstGeom prst="bentConnector3">
            <a:avLst>
              <a:gd name="adj1" fmla="val 50000"/>
            </a:avLst>
          </a:prstGeom>
          <a:gradFill rotWithShape="1">
            <a:gsLst>
              <a:gs pos="0">
                <a:srgbClr val="FF9933"/>
              </a:gs>
              <a:gs pos="100000">
                <a:srgbClr val="FF6600"/>
              </a:gs>
            </a:gsLst>
            <a:lin ang="5400000" scaled="1"/>
          </a:gradFill>
          <a:ln w="19050" cap="flat" cmpd="sng" algn="ctr">
            <a:solidFill>
              <a:srgbClr val="CC6600"/>
            </a:solidFill>
            <a:prstDash val="solid"/>
            <a:round/>
            <a:headEnd type="none" w="med" len="med"/>
            <a:tailEnd type="arrow"/>
          </a:ln>
          <a:effectLst/>
        </p:spPr>
      </p:cxnSp>
      <p:cxnSp>
        <p:nvCxnSpPr>
          <p:cNvPr id="101" name="形状 80"/>
          <p:cNvCxnSpPr>
            <a:stCxn id="75" idx="1"/>
            <a:endCxn id="59" idx="1"/>
          </p:cNvCxnSpPr>
          <p:nvPr/>
        </p:nvCxnSpPr>
        <p:spPr bwMode="auto">
          <a:xfrm rot="5400000">
            <a:off x="5475198" y="1996816"/>
            <a:ext cx="796967" cy="2221175"/>
          </a:xfrm>
          <a:prstGeom prst="bentConnector3">
            <a:avLst>
              <a:gd name="adj1" fmla="val 50000"/>
            </a:avLst>
          </a:prstGeom>
          <a:gradFill rotWithShape="1">
            <a:gsLst>
              <a:gs pos="0">
                <a:srgbClr val="FF9933"/>
              </a:gs>
              <a:gs pos="100000">
                <a:srgbClr val="FF6600"/>
              </a:gs>
            </a:gsLst>
            <a:lin ang="5400000" scaled="1"/>
          </a:gradFill>
          <a:ln w="19050" cap="flat" cmpd="sng" algn="ctr">
            <a:solidFill>
              <a:srgbClr val="CC6600"/>
            </a:solidFill>
            <a:prstDash val="solid"/>
            <a:round/>
            <a:headEnd type="none" w="med" len="med"/>
            <a:tailEnd type="arrow"/>
          </a:ln>
          <a:effectLst/>
        </p:spPr>
      </p:cxnSp>
      <p:sp>
        <p:nvSpPr>
          <p:cNvPr id="123" name="六边形 122"/>
          <p:cNvSpPr/>
          <p:nvPr/>
        </p:nvSpPr>
        <p:spPr bwMode="auto">
          <a:xfrm>
            <a:off x="7164288" y="2276872"/>
            <a:ext cx="1152128" cy="432048"/>
          </a:xfrm>
          <a:prstGeom prst="hexagon">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en-US" altLang="zh-CN" sz="1600" dirty="0" err="1" smtClean="0">
                <a:latin typeface="微软雅黑" panose="020B0503020204020204" pitchFamily="34" charset="-122"/>
                <a:ea typeface="微软雅黑" panose="020B0503020204020204" pitchFamily="34" charset="-122"/>
              </a:rPr>
              <a:t>BloomBerg</a:t>
            </a:r>
            <a:endParaRPr lang="en-US" altLang="zh-CN" sz="1600" dirty="0" smtClean="0">
              <a:latin typeface="微软雅黑" panose="020B0503020204020204" pitchFamily="34" charset="-122"/>
              <a:ea typeface="微软雅黑" panose="020B0503020204020204" pitchFamily="34" charset="-122"/>
            </a:endParaRPr>
          </a:p>
        </p:txBody>
      </p:sp>
      <p:sp>
        <p:nvSpPr>
          <p:cNvPr id="124" name="六边形 123"/>
          <p:cNvSpPr/>
          <p:nvPr/>
        </p:nvSpPr>
        <p:spPr bwMode="auto">
          <a:xfrm>
            <a:off x="2555776" y="908720"/>
            <a:ext cx="864096" cy="792088"/>
          </a:xfrm>
          <a:prstGeom prst="hexagon">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zh-CN" altLang="en-US" sz="1400" dirty="0" smtClean="0">
                <a:latin typeface="微软雅黑" panose="020B0503020204020204" pitchFamily="34" charset="-122"/>
                <a:ea typeface="微软雅黑" panose="020B0503020204020204" pitchFamily="34" charset="-122"/>
              </a:rPr>
              <a:t>投资人</a:t>
            </a:r>
          </a:p>
        </p:txBody>
      </p:sp>
      <p:sp>
        <p:nvSpPr>
          <p:cNvPr id="125" name="六边形 124"/>
          <p:cNvSpPr/>
          <p:nvPr/>
        </p:nvSpPr>
        <p:spPr bwMode="auto">
          <a:xfrm>
            <a:off x="4427984" y="5373216"/>
            <a:ext cx="864096" cy="792088"/>
          </a:xfrm>
          <a:prstGeom prst="hexagon">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zh-CN" altLang="en-US" sz="1400" dirty="0" smtClean="0">
                <a:latin typeface="微软雅黑" panose="020B0503020204020204" pitchFamily="34" charset="-122"/>
                <a:ea typeface="微软雅黑" panose="020B0503020204020204" pitchFamily="34" charset="-122"/>
              </a:rPr>
              <a:t>销售机构</a:t>
            </a:r>
          </a:p>
        </p:txBody>
      </p:sp>
      <p:sp>
        <p:nvSpPr>
          <p:cNvPr id="126" name="六边形 125"/>
          <p:cNvSpPr/>
          <p:nvPr/>
        </p:nvSpPr>
        <p:spPr bwMode="auto">
          <a:xfrm>
            <a:off x="5508104" y="5373216"/>
            <a:ext cx="864096" cy="792088"/>
          </a:xfrm>
          <a:prstGeom prst="hexagon">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en-US" altLang="zh-CN" sz="1400" dirty="0" smtClean="0">
                <a:latin typeface="微软雅黑" panose="020B0503020204020204" pitchFamily="34" charset="-122"/>
                <a:ea typeface="微软雅黑" panose="020B0503020204020204" pitchFamily="34" charset="-122"/>
              </a:rPr>
              <a:t>TA</a:t>
            </a:r>
            <a:endParaRPr lang="zh-CN" altLang="en-US" sz="1400" dirty="0" smtClean="0">
              <a:latin typeface="微软雅黑" panose="020B0503020204020204" pitchFamily="34" charset="-122"/>
              <a:ea typeface="微软雅黑" panose="020B0503020204020204" pitchFamily="34" charset="-122"/>
            </a:endParaRPr>
          </a:p>
        </p:txBody>
      </p:sp>
      <p:sp>
        <p:nvSpPr>
          <p:cNvPr id="127" name="六边形 126"/>
          <p:cNvSpPr/>
          <p:nvPr/>
        </p:nvSpPr>
        <p:spPr bwMode="auto">
          <a:xfrm>
            <a:off x="3275856" y="5373216"/>
            <a:ext cx="864096" cy="792088"/>
          </a:xfrm>
          <a:prstGeom prst="hexagon">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eaLnBrk="1" hangingPunct="1"/>
            <a:r>
              <a:rPr lang="zh-CN" altLang="en-US" sz="1400" dirty="0" smtClean="0">
                <a:latin typeface="微软雅黑" panose="020B0503020204020204" pitchFamily="34" charset="-122"/>
                <a:ea typeface="微软雅黑" panose="020B0503020204020204" pitchFamily="34" charset="-122"/>
              </a:rPr>
              <a:t>投资人</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bwMode="auto">
          <a:xfrm>
            <a:off x="2900027" y="2858321"/>
            <a:ext cx="6243973" cy="1142031"/>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 name="矩形 11"/>
          <p:cNvSpPr/>
          <p:nvPr/>
        </p:nvSpPr>
        <p:spPr bwMode="auto">
          <a:xfrm>
            <a:off x="-22905" y="1660693"/>
            <a:ext cx="2901999" cy="1192242"/>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 name="六边形 1"/>
          <p:cNvSpPr/>
          <p:nvPr/>
        </p:nvSpPr>
        <p:spPr bwMode="auto">
          <a:xfrm>
            <a:off x="1788925" y="1916757"/>
            <a:ext cx="2135003" cy="190425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 name="组合 2"/>
          <p:cNvGrpSpPr/>
          <p:nvPr/>
        </p:nvGrpSpPr>
        <p:grpSpPr>
          <a:xfrm>
            <a:off x="2064017" y="2165105"/>
            <a:ext cx="1571879" cy="1383254"/>
            <a:chOff x="251520" y="2708553"/>
            <a:chExt cx="1800200" cy="1584176"/>
          </a:xfrm>
        </p:grpSpPr>
        <p:sp>
          <p:nvSpPr>
            <p:cNvPr id="4"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 name="矩形 4"/>
            <p:cNvSpPr/>
            <p:nvPr/>
          </p:nvSpPr>
          <p:spPr bwMode="auto">
            <a:xfrm>
              <a:off x="539551"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6" name="组合 5"/>
            <p:cNvGrpSpPr/>
            <p:nvPr/>
          </p:nvGrpSpPr>
          <p:grpSpPr>
            <a:xfrm>
              <a:off x="848095" y="2751352"/>
              <a:ext cx="607049" cy="533265"/>
              <a:chOff x="3701536" y="1263055"/>
              <a:chExt cx="1214096" cy="1066529"/>
            </a:xfrm>
          </p:grpSpPr>
          <p:sp>
            <p:nvSpPr>
              <p:cNvPr id="7"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14" name="标题 1"/>
          <p:cNvSpPr txBox="1">
            <a:spLocks/>
          </p:cNvSpPr>
          <p:nvPr/>
        </p:nvSpPr>
        <p:spPr>
          <a:xfrm>
            <a:off x="3903240" y="3254569"/>
            <a:ext cx="8229600"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r>
              <a:rPr lang="zh-CN" altLang="en-US" sz="3200" b="1" kern="0" dirty="0" smtClean="0">
                <a:solidFill>
                  <a:schemeClr val="bg1"/>
                </a:solidFill>
                <a:latin typeface="黑体" panose="02010609060101010101" pitchFamily="49" charset="-122"/>
                <a:ea typeface="黑体" panose="02010609060101010101" pitchFamily="49" charset="-122"/>
              </a:rPr>
              <a:t>五、平台优势与加入流程</a:t>
            </a:r>
            <a:endParaRPr lang="en-US" altLang="zh-CN" sz="3200" b="1" kern="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48323756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62"/>
          <p:cNvGrpSpPr/>
          <p:nvPr/>
        </p:nvGrpSpPr>
        <p:grpSpPr>
          <a:xfrm>
            <a:off x="755576" y="1124744"/>
            <a:ext cx="1227408" cy="1080120"/>
            <a:chOff x="755576" y="1412776"/>
            <a:chExt cx="1227408" cy="1080120"/>
          </a:xfrm>
        </p:grpSpPr>
        <p:grpSp>
          <p:nvGrpSpPr>
            <p:cNvPr id="3" name="组合 130"/>
            <p:cNvGrpSpPr/>
            <p:nvPr/>
          </p:nvGrpSpPr>
          <p:grpSpPr>
            <a:xfrm>
              <a:off x="1043608" y="1484784"/>
              <a:ext cx="695345" cy="841501"/>
              <a:chOff x="1187625" y="1765324"/>
              <a:chExt cx="792087" cy="958577"/>
            </a:xfrm>
          </p:grpSpPr>
          <p:grpSp>
            <p:nvGrpSpPr>
              <p:cNvPr id="4" name="组合 126"/>
              <p:cNvGrpSpPr/>
              <p:nvPr/>
            </p:nvGrpSpPr>
            <p:grpSpPr>
              <a:xfrm>
                <a:off x="1187625" y="1844824"/>
                <a:ext cx="360039" cy="879077"/>
                <a:chOff x="2123728" y="1880828"/>
                <a:chExt cx="360039" cy="879077"/>
              </a:xfrm>
            </p:grpSpPr>
            <p:sp>
              <p:nvSpPr>
                <p:cNvPr id="128" name="圆角矩形 127"/>
                <p:cNvSpPr/>
                <p:nvPr/>
              </p:nvSpPr>
              <p:spPr bwMode="auto">
                <a:xfrm>
                  <a:off x="2123728" y="2141796"/>
                  <a:ext cx="360039" cy="618109"/>
                </a:xfrm>
                <a:prstGeom prst="roundRect">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9" name="等腰三角形 128"/>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30" name="椭圆 129"/>
                <p:cNvSpPr/>
                <p:nvPr/>
              </p:nvSpPr>
              <p:spPr bwMode="auto">
                <a:xfrm>
                  <a:off x="2177733" y="1880828"/>
                  <a:ext cx="252028" cy="252028"/>
                </a:xfrm>
                <a:prstGeom prst="ellipse">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grpSp>
            <p:nvGrpSpPr>
              <p:cNvPr id="5" name="组合 122"/>
              <p:cNvGrpSpPr/>
              <p:nvPr/>
            </p:nvGrpSpPr>
            <p:grpSpPr>
              <a:xfrm>
                <a:off x="1619673" y="1829843"/>
                <a:ext cx="360039" cy="879077"/>
                <a:chOff x="2123728" y="1880828"/>
                <a:chExt cx="360039" cy="879077"/>
              </a:xfrm>
            </p:grpSpPr>
            <p:sp>
              <p:nvSpPr>
                <p:cNvPr id="124" name="圆角矩形 123"/>
                <p:cNvSpPr/>
                <p:nvPr/>
              </p:nvSpPr>
              <p:spPr bwMode="auto">
                <a:xfrm>
                  <a:off x="2123728" y="2141796"/>
                  <a:ext cx="360039" cy="618109"/>
                </a:xfrm>
                <a:prstGeom prst="roundRect">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5" name="等腰三角形 124"/>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6" name="椭圆 125"/>
                <p:cNvSpPr/>
                <p:nvPr/>
              </p:nvSpPr>
              <p:spPr bwMode="auto">
                <a:xfrm>
                  <a:off x="2177733" y="1880828"/>
                  <a:ext cx="252028" cy="252028"/>
                </a:xfrm>
                <a:prstGeom prst="ellipse">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grpSp>
            <p:nvGrpSpPr>
              <p:cNvPr id="6" name="组合 42"/>
              <p:cNvGrpSpPr/>
              <p:nvPr/>
            </p:nvGrpSpPr>
            <p:grpSpPr>
              <a:xfrm>
                <a:off x="1395446" y="1765324"/>
                <a:ext cx="360039" cy="879077"/>
                <a:chOff x="2123728" y="1880828"/>
                <a:chExt cx="360039" cy="879077"/>
              </a:xfrm>
            </p:grpSpPr>
            <p:sp>
              <p:nvSpPr>
                <p:cNvPr id="41" name="圆角矩形 40"/>
                <p:cNvSpPr/>
                <p:nvPr/>
              </p:nvSpPr>
              <p:spPr bwMode="auto">
                <a:xfrm>
                  <a:off x="2123728" y="2141796"/>
                  <a:ext cx="360039" cy="618109"/>
                </a:xfrm>
                <a:prstGeom prst="roundRect">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2" name="等腰三角形 41"/>
                <p:cNvSpPr/>
                <p:nvPr/>
              </p:nvSpPr>
              <p:spPr bwMode="auto">
                <a:xfrm rot="10800000">
                  <a:off x="2195737" y="2060848"/>
                  <a:ext cx="216023" cy="216024"/>
                </a:xfrm>
                <a:prstGeom prs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0" name="椭圆 39"/>
                <p:cNvSpPr/>
                <p:nvPr/>
              </p:nvSpPr>
              <p:spPr bwMode="auto">
                <a:xfrm>
                  <a:off x="2177733" y="1880828"/>
                  <a:ext cx="252028" cy="252028"/>
                </a:xfrm>
                <a:prstGeom prst="ellipse">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grpSp>
        <p:sp>
          <p:nvSpPr>
            <p:cNvPr id="109" name="六边形 108"/>
            <p:cNvSpPr/>
            <p:nvPr/>
          </p:nvSpPr>
          <p:spPr bwMode="auto">
            <a:xfrm>
              <a:off x="755576" y="1412776"/>
              <a:ext cx="1227408" cy="1080120"/>
            </a:xfrm>
            <a:prstGeom prst="hexagon">
              <a:avLst/>
            </a:prstGeom>
            <a:no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grpSp>
        <p:nvGrpSpPr>
          <p:cNvPr id="7" name="组合 140"/>
          <p:cNvGrpSpPr/>
          <p:nvPr/>
        </p:nvGrpSpPr>
        <p:grpSpPr>
          <a:xfrm>
            <a:off x="755576" y="2420888"/>
            <a:ext cx="1227408" cy="1080120"/>
            <a:chOff x="755576" y="2581139"/>
            <a:chExt cx="1227408" cy="1080120"/>
          </a:xfrm>
        </p:grpSpPr>
        <p:cxnSp>
          <p:nvCxnSpPr>
            <p:cNvPr id="137" name="直接箭头连接符 136"/>
            <p:cNvCxnSpPr/>
            <p:nvPr/>
          </p:nvCxnSpPr>
          <p:spPr bwMode="auto">
            <a:xfrm>
              <a:off x="837972" y="3094995"/>
              <a:ext cx="776149" cy="0"/>
            </a:xfrm>
            <a:prstGeom prst="straightConnector1">
              <a:avLst/>
            </a:prstGeom>
            <a:gradFill rotWithShape="1">
              <a:gsLst>
                <a:gs pos="0">
                  <a:srgbClr val="FF9933"/>
                </a:gs>
                <a:gs pos="100000">
                  <a:srgbClr val="FF6600"/>
                </a:gs>
              </a:gsLst>
              <a:lin ang="5400000" scaled="1"/>
            </a:gradFill>
            <a:ln w="38100" cap="flat" cmpd="sng" algn="ctr">
              <a:solidFill>
                <a:srgbClr val="3C8C93"/>
              </a:solidFill>
              <a:prstDash val="solid"/>
              <a:round/>
              <a:headEnd type="triangle" w="med" len="med"/>
              <a:tailEnd type="none" w="med" len="med"/>
            </a:ln>
            <a:effectLst/>
          </p:spPr>
        </p:cxnSp>
        <p:cxnSp>
          <p:nvCxnSpPr>
            <p:cNvPr id="138" name="直接箭头连接符 137"/>
            <p:cNvCxnSpPr/>
            <p:nvPr/>
          </p:nvCxnSpPr>
          <p:spPr bwMode="auto">
            <a:xfrm>
              <a:off x="1131555" y="3095735"/>
              <a:ext cx="776149" cy="0"/>
            </a:xfrm>
            <a:prstGeom prst="straightConnector1">
              <a:avLst/>
            </a:prstGeom>
            <a:gradFill rotWithShape="1">
              <a:gsLst>
                <a:gs pos="0">
                  <a:srgbClr val="FF9933"/>
                </a:gs>
                <a:gs pos="100000">
                  <a:srgbClr val="FF6600"/>
                </a:gs>
              </a:gsLst>
              <a:lin ang="5400000" scaled="1"/>
            </a:gradFill>
            <a:ln w="38100" cap="flat" cmpd="sng" algn="ctr">
              <a:solidFill>
                <a:srgbClr val="3C8C93"/>
              </a:solidFill>
              <a:prstDash val="solid"/>
              <a:round/>
              <a:headEnd type="none" w="med" len="med"/>
              <a:tailEnd type="triangle" w="med" len="med"/>
            </a:ln>
            <a:effectLst/>
          </p:spPr>
        </p:cxnSp>
        <p:grpSp>
          <p:nvGrpSpPr>
            <p:cNvPr id="8" name="组合 106"/>
            <p:cNvGrpSpPr/>
            <p:nvPr/>
          </p:nvGrpSpPr>
          <p:grpSpPr>
            <a:xfrm>
              <a:off x="939701" y="2794667"/>
              <a:ext cx="858851" cy="600655"/>
              <a:chOff x="2483768" y="5049860"/>
              <a:chExt cx="1080120" cy="755404"/>
            </a:xfrm>
          </p:grpSpPr>
          <p:sp>
            <p:nvSpPr>
              <p:cNvPr id="102" name="矩形 101"/>
              <p:cNvSpPr/>
              <p:nvPr/>
            </p:nvSpPr>
            <p:spPr bwMode="auto">
              <a:xfrm>
                <a:off x="2587077" y="5049860"/>
                <a:ext cx="877877" cy="613671"/>
              </a:xfrm>
              <a:prstGeom prst="rect">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04" name="等腰三角形 103"/>
              <p:cNvSpPr/>
              <p:nvPr/>
            </p:nvSpPr>
            <p:spPr bwMode="auto">
              <a:xfrm>
                <a:off x="2483768" y="5190000"/>
                <a:ext cx="1080120" cy="615264"/>
              </a:xfrm>
              <a:prstGeom prst="triangle">
                <a:avLst/>
              </a:prstGeom>
              <a:no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06" name="等腰三角形 105"/>
              <p:cNvSpPr/>
              <p:nvPr/>
            </p:nvSpPr>
            <p:spPr bwMode="auto">
              <a:xfrm rot="10800000">
                <a:off x="2609783" y="5049860"/>
                <a:ext cx="855170" cy="394353"/>
              </a:xfrm>
              <a:prstGeom prst="triangle">
                <a:avLst>
                  <a:gd name="adj" fmla="val 53310"/>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133" name="六边形 132"/>
            <p:cNvSpPr/>
            <p:nvPr/>
          </p:nvSpPr>
          <p:spPr bwMode="auto">
            <a:xfrm>
              <a:off x="755576" y="2581139"/>
              <a:ext cx="1227408" cy="1080120"/>
            </a:xfrm>
            <a:prstGeom prst="hexagon">
              <a:avLst/>
            </a:prstGeom>
            <a:no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140" name="文本框 139"/>
            <p:cNvSpPr txBox="1"/>
            <p:nvPr/>
          </p:nvSpPr>
          <p:spPr>
            <a:xfrm>
              <a:off x="1145448" y="3226774"/>
              <a:ext cx="418704" cy="369332"/>
            </a:xfrm>
            <a:prstGeom prst="rect">
              <a:avLst/>
            </a:prstGeom>
            <a:noFill/>
          </p:spPr>
          <p:txBody>
            <a:bodyPr wrap="none" rtlCol="0">
              <a:spAutoFit/>
            </a:bodyPr>
            <a:lstStyle/>
            <a:p>
              <a:r>
                <a:rPr lang="en-US" altLang="zh-CN" b="1" dirty="0" smtClean="0">
                  <a:solidFill>
                    <a:srgbClr val="3C8C93"/>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b="1" dirty="0">
                <a:solidFill>
                  <a:srgbClr val="3C8C93"/>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9" name="组合 163"/>
          <p:cNvGrpSpPr/>
          <p:nvPr/>
        </p:nvGrpSpPr>
        <p:grpSpPr>
          <a:xfrm>
            <a:off x="741070" y="5157192"/>
            <a:ext cx="1227408" cy="1080120"/>
            <a:chOff x="755576" y="3789040"/>
            <a:chExt cx="1227408" cy="1080120"/>
          </a:xfrm>
        </p:grpSpPr>
        <p:grpSp>
          <p:nvGrpSpPr>
            <p:cNvPr id="10" name="组合 147"/>
            <p:cNvGrpSpPr/>
            <p:nvPr/>
          </p:nvGrpSpPr>
          <p:grpSpPr>
            <a:xfrm>
              <a:off x="1115616" y="4005064"/>
              <a:ext cx="600362" cy="732925"/>
              <a:chOff x="2915816" y="1880828"/>
              <a:chExt cx="720080" cy="879077"/>
            </a:xfrm>
          </p:grpSpPr>
          <p:sp>
            <p:nvSpPr>
              <p:cNvPr id="150" name="矩形 149"/>
              <p:cNvSpPr/>
              <p:nvPr/>
            </p:nvSpPr>
            <p:spPr bwMode="auto">
              <a:xfrm>
                <a:off x="2915816" y="1880828"/>
                <a:ext cx="720080" cy="879077"/>
              </a:xfrm>
              <a:prstGeom prst="rect">
                <a:avLst/>
              </a:prstGeom>
              <a:solidFill>
                <a:srgbClr val="00008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cxnSp>
            <p:nvCxnSpPr>
              <p:cNvPr id="151" name="直接连接符 150"/>
              <p:cNvCxnSpPr/>
              <p:nvPr/>
            </p:nvCxnSpPr>
            <p:spPr bwMode="auto">
              <a:xfrm>
                <a:off x="2987824" y="2060848"/>
                <a:ext cx="21602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152" name="直接连接符 151"/>
              <p:cNvCxnSpPr/>
              <p:nvPr/>
            </p:nvCxnSpPr>
            <p:spPr bwMode="auto">
              <a:xfrm>
                <a:off x="2987824" y="2259538"/>
                <a:ext cx="57606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153" name="直接连接符 152"/>
              <p:cNvCxnSpPr/>
              <p:nvPr/>
            </p:nvCxnSpPr>
            <p:spPr bwMode="auto">
              <a:xfrm>
                <a:off x="2987824" y="2420888"/>
                <a:ext cx="57606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154" name="直接连接符 153"/>
              <p:cNvCxnSpPr/>
              <p:nvPr/>
            </p:nvCxnSpPr>
            <p:spPr bwMode="auto">
              <a:xfrm>
                <a:off x="2987824" y="2564904"/>
                <a:ext cx="57606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grpSp>
        <p:grpSp>
          <p:nvGrpSpPr>
            <p:cNvPr id="11" name="组合 107"/>
            <p:cNvGrpSpPr/>
            <p:nvPr/>
          </p:nvGrpSpPr>
          <p:grpSpPr>
            <a:xfrm>
              <a:off x="971600" y="3933056"/>
              <a:ext cx="600362" cy="732925"/>
              <a:chOff x="7668346" y="3931364"/>
              <a:chExt cx="720080" cy="879077"/>
            </a:xfrm>
          </p:grpSpPr>
          <p:grpSp>
            <p:nvGrpSpPr>
              <p:cNvPr id="12" name="组合 53"/>
              <p:cNvGrpSpPr/>
              <p:nvPr/>
            </p:nvGrpSpPr>
            <p:grpSpPr>
              <a:xfrm>
                <a:off x="7668346" y="3931364"/>
                <a:ext cx="720080" cy="879077"/>
                <a:chOff x="2915816" y="1880828"/>
                <a:chExt cx="720080" cy="879077"/>
              </a:xfrm>
            </p:grpSpPr>
            <p:sp>
              <p:nvSpPr>
                <p:cNvPr id="55" name="矩形 54"/>
                <p:cNvSpPr/>
                <p:nvPr/>
              </p:nvSpPr>
              <p:spPr bwMode="auto">
                <a:xfrm>
                  <a:off x="2915816" y="1880828"/>
                  <a:ext cx="720080" cy="879077"/>
                </a:xfrm>
                <a:prstGeom prst="rect">
                  <a:avLst/>
                </a:prstGeom>
                <a:solidFill>
                  <a:srgbClr val="00008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cxnSp>
              <p:nvCxnSpPr>
                <p:cNvPr id="56" name="直接连接符 55"/>
                <p:cNvCxnSpPr/>
                <p:nvPr/>
              </p:nvCxnSpPr>
              <p:spPr bwMode="auto">
                <a:xfrm>
                  <a:off x="2987824" y="2060848"/>
                  <a:ext cx="21602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57" name="直接连接符 56"/>
                <p:cNvCxnSpPr/>
                <p:nvPr/>
              </p:nvCxnSpPr>
              <p:spPr bwMode="auto">
                <a:xfrm>
                  <a:off x="2987824" y="2259538"/>
                  <a:ext cx="57606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58" name="直接连接符 57"/>
                <p:cNvCxnSpPr/>
                <p:nvPr/>
              </p:nvCxnSpPr>
              <p:spPr bwMode="auto">
                <a:xfrm>
                  <a:off x="2987824" y="2420888"/>
                  <a:ext cx="57606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cxnSp>
              <p:nvCxnSpPr>
                <p:cNvPr id="59" name="直接连接符 58"/>
                <p:cNvCxnSpPr/>
                <p:nvPr/>
              </p:nvCxnSpPr>
              <p:spPr bwMode="auto">
                <a:xfrm>
                  <a:off x="2987824" y="2564904"/>
                  <a:ext cx="576064" cy="0"/>
                </a:xfrm>
                <a:prstGeom prst="line">
                  <a:avLst/>
                </a:prstGeom>
                <a:gradFill rotWithShape="1">
                  <a:gsLst>
                    <a:gs pos="0">
                      <a:srgbClr val="FF9933"/>
                    </a:gs>
                    <a:gs pos="100000">
                      <a:srgbClr val="FF6600"/>
                    </a:gs>
                  </a:gsLst>
                  <a:lin ang="5400000" scaled="1"/>
                </a:gradFill>
                <a:ln w="28575" cap="flat" cmpd="sng" algn="ctr">
                  <a:solidFill>
                    <a:schemeClr val="bg1"/>
                  </a:solidFill>
                  <a:prstDash val="solid"/>
                  <a:round/>
                  <a:headEnd type="none" w="med" len="med"/>
                  <a:tailEnd type="none"/>
                </a:ln>
                <a:effectLst/>
              </p:spPr>
            </p:cxnSp>
          </p:grpSp>
          <p:sp>
            <p:nvSpPr>
              <p:cNvPr id="60" name="六角星 59"/>
              <p:cNvSpPr/>
              <p:nvPr/>
            </p:nvSpPr>
            <p:spPr bwMode="auto">
              <a:xfrm>
                <a:off x="8045997" y="4014533"/>
                <a:ext cx="223533" cy="223533"/>
              </a:xfrm>
              <a:prstGeom prst="star6">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sp>
          <p:nvSpPr>
            <p:cNvPr id="142" name="六边形 141"/>
            <p:cNvSpPr/>
            <p:nvPr/>
          </p:nvSpPr>
          <p:spPr bwMode="auto">
            <a:xfrm>
              <a:off x="755576" y="3789040"/>
              <a:ext cx="1227408" cy="1080120"/>
            </a:xfrm>
            <a:prstGeom prst="hexagon">
              <a:avLst/>
            </a:prstGeom>
            <a:noFill/>
            <a:ln w="9525" cap="flat" cmpd="sng" algn="ctr">
              <a:solidFill>
                <a:srgbClr val="00008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grpSp>
        <p:nvGrpSpPr>
          <p:cNvPr id="13" name="组合 164"/>
          <p:cNvGrpSpPr/>
          <p:nvPr/>
        </p:nvGrpSpPr>
        <p:grpSpPr>
          <a:xfrm>
            <a:off x="755576" y="3789040"/>
            <a:ext cx="1227408" cy="1080120"/>
            <a:chOff x="755576" y="5013176"/>
            <a:chExt cx="1227408" cy="1080120"/>
          </a:xfrm>
        </p:grpSpPr>
        <p:grpSp>
          <p:nvGrpSpPr>
            <p:cNvPr id="14" name="组合 79"/>
            <p:cNvGrpSpPr/>
            <p:nvPr/>
          </p:nvGrpSpPr>
          <p:grpSpPr>
            <a:xfrm>
              <a:off x="1008105" y="5229200"/>
              <a:ext cx="755583" cy="665572"/>
              <a:chOff x="5484918" y="1935916"/>
              <a:chExt cx="959290" cy="845012"/>
            </a:xfrm>
          </p:grpSpPr>
          <p:grpSp>
            <p:nvGrpSpPr>
              <p:cNvPr id="15" name="组合 64"/>
              <p:cNvGrpSpPr/>
              <p:nvPr/>
            </p:nvGrpSpPr>
            <p:grpSpPr>
              <a:xfrm>
                <a:off x="5493002" y="1935916"/>
                <a:ext cx="432048" cy="542682"/>
                <a:chOff x="6488755" y="1765692"/>
                <a:chExt cx="432048" cy="542682"/>
              </a:xfrm>
            </p:grpSpPr>
            <p:sp>
              <p:nvSpPr>
                <p:cNvPr id="63" name="矩形 62"/>
                <p:cNvSpPr/>
                <p:nvPr/>
              </p:nvSpPr>
              <p:spPr bwMode="auto">
                <a:xfrm>
                  <a:off x="6488755" y="1765692"/>
                  <a:ext cx="432048" cy="403168"/>
                </a:xfrm>
                <a:prstGeom prst="rect">
                  <a:avLst/>
                </a:prstGeom>
                <a:solidFill>
                  <a:srgbClr val="CC6600"/>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64" name="椭圆 63"/>
                <p:cNvSpPr/>
                <p:nvPr/>
              </p:nvSpPr>
              <p:spPr bwMode="auto">
                <a:xfrm>
                  <a:off x="6563784" y="2026384"/>
                  <a:ext cx="281990" cy="281990"/>
                </a:xfrm>
                <a:prstGeom prst="ellips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grpSp>
            <p:nvGrpSpPr>
              <p:cNvPr id="16" name="组合 65"/>
              <p:cNvGrpSpPr/>
              <p:nvPr/>
            </p:nvGrpSpPr>
            <p:grpSpPr>
              <a:xfrm>
                <a:off x="5484918" y="2188636"/>
                <a:ext cx="959290" cy="592292"/>
                <a:chOff x="5484918" y="2132856"/>
                <a:chExt cx="959290" cy="592292"/>
              </a:xfrm>
            </p:grpSpPr>
            <p:sp>
              <p:nvSpPr>
                <p:cNvPr id="62" name="椭圆 61"/>
                <p:cNvSpPr/>
                <p:nvPr/>
              </p:nvSpPr>
              <p:spPr bwMode="auto">
                <a:xfrm>
                  <a:off x="5559948" y="2132856"/>
                  <a:ext cx="281990" cy="281990"/>
                </a:xfrm>
                <a:prstGeom prst="ellipse">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61" name="矩形 60"/>
                <p:cNvSpPr/>
                <p:nvPr/>
              </p:nvSpPr>
              <p:spPr bwMode="auto">
                <a:xfrm>
                  <a:off x="5484918" y="2321980"/>
                  <a:ext cx="959290" cy="403168"/>
                </a:xfrm>
                <a:prstGeom prst="rect">
                  <a:avLst/>
                </a:prstGeom>
                <a:solidFill>
                  <a:srgbClr val="CC6600"/>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grpSp>
            <p:nvGrpSpPr>
              <p:cNvPr id="17" name="组合 78"/>
              <p:cNvGrpSpPr/>
              <p:nvPr/>
            </p:nvGrpSpPr>
            <p:grpSpPr>
              <a:xfrm>
                <a:off x="5996153" y="1937498"/>
                <a:ext cx="432048" cy="555398"/>
                <a:chOff x="7642781" y="2041082"/>
                <a:chExt cx="432048" cy="555398"/>
              </a:xfrm>
            </p:grpSpPr>
            <p:sp>
              <p:nvSpPr>
                <p:cNvPr id="75" name="椭圆 74"/>
                <p:cNvSpPr/>
                <p:nvPr/>
              </p:nvSpPr>
              <p:spPr bwMode="auto">
                <a:xfrm>
                  <a:off x="7704462" y="2314490"/>
                  <a:ext cx="281990" cy="281990"/>
                </a:xfrm>
                <a:prstGeom prst="ellipse">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77" name="矩形 76"/>
                <p:cNvSpPr/>
                <p:nvPr/>
              </p:nvSpPr>
              <p:spPr bwMode="auto">
                <a:xfrm>
                  <a:off x="7642781" y="2041082"/>
                  <a:ext cx="432048" cy="403168"/>
                </a:xfrm>
                <a:prstGeom prst="rect">
                  <a:avLst/>
                </a:prstGeom>
                <a:solidFill>
                  <a:srgbClr val="CC6600"/>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grpSp>
        <p:sp>
          <p:nvSpPr>
            <p:cNvPr id="161" name="六边形 160"/>
            <p:cNvSpPr/>
            <p:nvPr/>
          </p:nvSpPr>
          <p:spPr bwMode="auto">
            <a:xfrm>
              <a:off x="755576" y="5013176"/>
              <a:ext cx="1227408" cy="1080120"/>
            </a:xfrm>
            <a:prstGeom prst="hexagon">
              <a:avLst/>
            </a:prstGeom>
            <a:no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sp>
        <p:nvSpPr>
          <p:cNvPr id="166" name="矩形 165"/>
          <p:cNvSpPr/>
          <p:nvPr/>
        </p:nvSpPr>
        <p:spPr>
          <a:xfrm>
            <a:off x="2271016" y="1522801"/>
            <a:ext cx="5766163" cy="646331"/>
          </a:xfrm>
          <a:prstGeom prst="rect">
            <a:avLst/>
          </a:prstGeom>
        </p:spPr>
        <p:txBody>
          <a:bodyPr wrap="square">
            <a:spAutoFit/>
          </a:bodyPr>
          <a:lstStyle/>
          <a:p>
            <a:pPr eaLnBrk="1" hangingPunct="1">
              <a:spcBef>
                <a:spcPts val="600"/>
              </a:spcBef>
            </a:pPr>
            <a:r>
              <a:rPr lang="zh-CN" altLang="en-US" dirty="0" smtClean="0">
                <a:latin typeface="微软雅黑" panose="020B0503020204020204" pitchFamily="34" charset="-122"/>
                <a:ea typeface="微软雅黑" panose="020B0503020204020204" pitchFamily="34" charset="-122"/>
              </a:rPr>
              <a:t>投资管理人可通过平台与销售机构联通，可根据投资需要自由交易下单。</a:t>
            </a:r>
            <a:endParaRPr lang="en-US" altLang="zh-CN" dirty="0">
              <a:latin typeface="微软雅黑" panose="020B0503020204020204" pitchFamily="34" charset="-122"/>
              <a:ea typeface="微软雅黑" panose="020B0503020204020204" pitchFamily="34" charset="-122"/>
            </a:endParaRPr>
          </a:p>
        </p:txBody>
      </p:sp>
      <p:sp>
        <p:nvSpPr>
          <p:cNvPr id="167" name="矩形 166"/>
          <p:cNvSpPr/>
          <p:nvPr/>
        </p:nvSpPr>
        <p:spPr>
          <a:xfrm>
            <a:off x="2259121" y="1160726"/>
            <a:ext cx="2031325" cy="369332"/>
          </a:xfrm>
          <a:prstGeom prst="rect">
            <a:avLst/>
          </a:prstGeom>
        </p:spPr>
        <p:txBody>
          <a:bodyPr wrap="none">
            <a:spAutoFit/>
          </a:bodyPr>
          <a:lstStyle/>
          <a:p>
            <a:pPr eaLnBrk="1" hangingPunct="1">
              <a:spcAft>
                <a:spcPts val="1200"/>
              </a:spcAft>
            </a:pPr>
            <a:r>
              <a:rPr lang="zh-CN" altLang="en-US" b="1" dirty="0" smtClean="0">
                <a:solidFill>
                  <a:srgbClr val="2E6195"/>
                </a:solidFill>
                <a:latin typeface="微软雅黑" panose="020B0503020204020204" pitchFamily="34" charset="-122"/>
                <a:ea typeface="微软雅黑" panose="020B0503020204020204" pitchFamily="34" charset="-122"/>
              </a:rPr>
              <a:t>集中化参与人连接</a:t>
            </a:r>
            <a:endParaRPr lang="en-US" altLang="zh-CN" b="1" dirty="0">
              <a:solidFill>
                <a:srgbClr val="2E6195"/>
              </a:solidFill>
              <a:latin typeface="微软雅黑" panose="020B0503020204020204" pitchFamily="34" charset="-122"/>
              <a:ea typeface="微软雅黑" panose="020B0503020204020204" pitchFamily="34" charset="-122"/>
            </a:endParaRPr>
          </a:p>
        </p:txBody>
      </p:sp>
      <p:sp>
        <p:nvSpPr>
          <p:cNvPr id="168" name="矩形 167"/>
          <p:cNvSpPr/>
          <p:nvPr/>
        </p:nvSpPr>
        <p:spPr>
          <a:xfrm>
            <a:off x="2267744" y="2890953"/>
            <a:ext cx="5766163" cy="646331"/>
          </a:xfrm>
          <a:prstGeom prst="rect">
            <a:avLst/>
          </a:prstGeom>
        </p:spPr>
        <p:txBody>
          <a:bodyPr wrap="square">
            <a:spAutoFit/>
          </a:bodyPr>
          <a:lstStyle/>
          <a:p>
            <a:pPr eaLnBrk="1" hangingPunct="1">
              <a:spcBef>
                <a:spcPts val="600"/>
              </a:spcBef>
            </a:pPr>
            <a:r>
              <a:rPr lang="zh-CN" altLang="en-US" dirty="0" smtClean="0">
                <a:latin typeface="微软雅黑" panose="020B0503020204020204" pitchFamily="34" charset="-122"/>
                <a:ea typeface="微软雅黑" panose="020B0503020204020204" pitchFamily="34" charset="-122"/>
              </a:rPr>
              <a:t>投资管理人可通过电子化</a:t>
            </a:r>
            <a:r>
              <a:rPr lang="zh-CN" altLang="en-US" dirty="0">
                <a:latin typeface="微软雅黑" panose="020B0503020204020204" pitchFamily="34" charset="-122"/>
                <a:ea typeface="微软雅黑" panose="020B0503020204020204" pitchFamily="34" charset="-122"/>
              </a:rPr>
              <a:t>、流程化</a:t>
            </a:r>
            <a:r>
              <a:rPr lang="zh-CN" altLang="en-US" dirty="0" smtClean="0">
                <a:latin typeface="微软雅黑" panose="020B0503020204020204" pitchFamily="34" charset="-122"/>
                <a:ea typeface="微软雅黑" panose="020B0503020204020204" pitchFamily="34" charset="-122"/>
              </a:rPr>
              <a:t>方式实现业务相关信息与材料的流转，</a:t>
            </a:r>
            <a:r>
              <a:rPr lang="zh-CN" altLang="en-US" dirty="0">
                <a:latin typeface="微软雅黑" panose="020B0503020204020204" pitchFamily="34" charset="-122"/>
                <a:ea typeface="微软雅黑" panose="020B0503020204020204" pitchFamily="34" charset="-122"/>
              </a:rPr>
              <a:t>提升业务</a:t>
            </a:r>
            <a:r>
              <a:rPr lang="zh-CN" altLang="en-US" dirty="0" smtClean="0">
                <a:latin typeface="微软雅黑" panose="020B0503020204020204" pitchFamily="34" charset="-122"/>
                <a:ea typeface="微软雅黑" panose="020B0503020204020204" pitchFamily="34" charset="-122"/>
              </a:rPr>
              <a:t>效率，降低操作风险。</a:t>
            </a:r>
            <a:endParaRPr lang="en-US" altLang="zh-CN" dirty="0">
              <a:latin typeface="微软雅黑" panose="020B0503020204020204" pitchFamily="34" charset="-122"/>
              <a:ea typeface="微软雅黑" panose="020B0503020204020204" pitchFamily="34" charset="-122"/>
            </a:endParaRPr>
          </a:p>
        </p:txBody>
      </p:sp>
      <p:sp>
        <p:nvSpPr>
          <p:cNvPr id="169" name="矩形 168"/>
          <p:cNvSpPr/>
          <p:nvPr/>
        </p:nvSpPr>
        <p:spPr>
          <a:xfrm>
            <a:off x="2267744" y="2530913"/>
            <a:ext cx="1800493" cy="369332"/>
          </a:xfrm>
          <a:prstGeom prst="rect">
            <a:avLst/>
          </a:prstGeom>
        </p:spPr>
        <p:txBody>
          <a:bodyPr wrap="none">
            <a:spAutoFit/>
          </a:bodyPr>
          <a:lstStyle/>
          <a:p>
            <a:pPr eaLnBrk="1" hangingPunct="1">
              <a:spcAft>
                <a:spcPts val="1200"/>
              </a:spcAft>
            </a:pPr>
            <a:r>
              <a:rPr lang="zh-CN" altLang="en-US" b="1" dirty="0" smtClean="0">
                <a:solidFill>
                  <a:srgbClr val="3C8C93"/>
                </a:solidFill>
                <a:latin typeface="微软雅黑" panose="020B0503020204020204" pitchFamily="34" charset="-122"/>
                <a:ea typeface="微软雅黑" panose="020B0503020204020204" pitchFamily="34" charset="-122"/>
              </a:rPr>
              <a:t>电子化信息流转</a:t>
            </a:r>
            <a:endParaRPr lang="en-US" altLang="zh-CN" b="1" dirty="0">
              <a:solidFill>
                <a:srgbClr val="3C8C93"/>
              </a:solidFill>
              <a:latin typeface="微软雅黑" panose="020B0503020204020204" pitchFamily="34" charset="-122"/>
              <a:ea typeface="微软雅黑" panose="020B0503020204020204" pitchFamily="34" charset="-122"/>
            </a:endParaRPr>
          </a:p>
        </p:txBody>
      </p:sp>
      <p:sp>
        <p:nvSpPr>
          <p:cNvPr id="170" name="矩形 169"/>
          <p:cNvSpPr/>
          <p:nvPr/>
        </p:nvSpPr>
        <p:spPr>
          <a:xfrm>
            <a:off x="2267744" y="3889773"/>
            <a:ext cx="2262158" cy="369332"/>
          </a:xfrm>
          <a:prstGeom prst="rect">
            <a:avLst/>
          </a:prstGeom>
        </p:spPr>
        <p:txBody>
          <a:bodyPr wrap="none">
            <a:spAutoFit/>
          </a:bodyPr>
          <a:lstStyle/>
          <a:p>
            <a:pPr eaLnBrk="1" hangingPunct="1">
              <a:spcAft>
                <a:spcPts val="1200"/>
              </a:spcAft>
            </a:pPr>
            <a:r>
              <a:rPr lang="zh-CN" altLang="en-US" b="1" dirty="0" smtClean="0">
                <a:solidFill>
                  <a:srgbClr val="CC6600"/>
                </a:solidFill>
                <a:latin typeface="微软雅黑" panose="020B0503020204020204" pitchFamily="34" charset="-122"/>
                <a:ea typeface="微软雅黑" panose="020B0503020204020204" pitchFamily="34" charset="-122"/>
              </a:rPr>
              <a:t>接口对接，灵活性强</a:t>
            </a:r>
            <a:endParaRPr lang="en-US" altLang="zh-CN" b="1" dirty="0">
              <a:solidFill>
                <a:srgbClr val="CC6600"/>
              </a:solidFill>
              <a:latin typeface="微软雅黑" panose="020B0503020204020204" pitchFamily="34" charset="-122"/>
              <a:ea typeface="微软雅黑" panose="020B0503020204020204" pitchFamily="34" charset="-122"/>
            </a:endParaRPr>
          </a:p>
        </p:txBody>
      </p:sp>
      <p:sp>
        <p:nvSpPr>
          <p:cNvPr id="171" name="矩形 170"/>
          <p:cNvSpPr/>
          <p:nvPr/>
        </p:nvSpPr>
        <p:spPr>
          <a:xfrm>
            <a:off x="2267744" y="4259105"/>
            <a:ext cx="5766163" cy="646331"/>
          </a:xfrm>
          <a:prstGeom prst="rect">
            <a:avLst/>
          </a:prstGeom>
        </p:spPr>
        <p:txBody>
          <a:bodyPr wrap="square">
            <a:spAutoFit/>
          </a:bodyPr>
          <a:lstStyle/>
          <a:p>
            <a:pPr eaLnBrk="1" hangingPunct="1">
              <a:spcBef>
                <a:spcPts val="600"/>
              </a:spcBef>
            </a:pPr>
            <a:r>
              <a:rPr lang="zh-CN" altLang="en-US" dirty="0" smtClean="0">
                <a:latin typeface="微软雅黑" panose="020B0503020204020204" pitchFamily="34" charset="-122"/>
                <a:ea typeface="微软雅黑" panose="020B0503020204020204" pitchFamily="34" charset="-122"/>
              </a:rPr>
              <a:t>平台使用接口方式与参与人系统对接，投资管理人可在原有系统中完成相关业务操作。</a:t>
            </a:r>
            <a:endParaRPr lang="en-US" altLang="zh-CN" dirty="0">
              <a:latin typeface="微软雅黑" panose="020B0503020204020204" pitchFamily="34" charset="-122"/>
              <a:ea typeface="微软雅黑" panose="020B0503020204020204" pitchFamily="34" charset="-122"/>
            </a:endParaRPr>
          </a:p>
        </p:txBody>
      </p:sp>
      <p:sp>
        <p:nvSpPr>
          <p:cNvPr id="172" name="矩形 171"/>
          <p:cNvSpPr/>
          <p:nvPr/>
        </p:nvSpPr>
        <p:spPr>
          <a:xfrm>
            <a:off x="2267744" y="5257925"/>
            <a:ext cx="2262158" cy="369332"/>
          </a:xfrm>
          <a:prstGeom prst="rect">
            <a:avLst/>
          </a:prstGeom>
        </p:spPr>
        <p:txBody>
          <a:bodyPr wrap="none">
            <a:spAutoFit/>
          </a:bodyPr>
          <a:lstStyle/>
          <a:p>
            <a:pPr eaLnBrk="1" hangingPunct="1">
              <a:spcAft>
                <a:spcPts val="1200"/>
              </a:spcAft>
            </a:pPr>
            <a:r>
              <a:rPr lang="zh-CN" altLang="en-US" b="1" dirty="0" smtClean="0">
                <a:solidFill>
                  <a:srgbClr val="000080"/>
                </a:solidFill>
                <a:latin typeface="微软雅黑" panose="020B0503020204020204" pitchFamily="34" charset="-122"/>
                <a:ea typeface="微软雅黑" panose="020B0503020204020204" pitchFamily="34" charset="-122"/>
              </a:rPr>
              <a:t>逐步推进材料标准化</a:t>
            </a:r>
            <a:endParaRPr lang="en-US" altLang="zh-CN" b="1" dirty="0">
              <a:solidFill>
                <a:srgbClr val="000080"/>
              </a:solidFill>
              <a:latin typeface="微软雅黑" panose="020B0503020204020204" pitchFamily="34" charset="-122"/>
              <a:ea typeface="微软雅黑" panose="020B0503020204020204" pitchFamily="34" charset="-122"/>
            </a:endParaRPr>
          </a:p>
        </p:txBody>
      </p:sp>
      <p:sp>
        <p:nvSpPr>
          <p:cNvPr id="173" name="矩形 172"/>
          <p:cNvSpPr/>
          <p:nvPr/>
        </p:nvSpPr>
        <p:spPr>
          <a:xfrm>
            <a:off x="2267744" y="5662989"/>
            <a:ext cx="5771874" cy="646331"/>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平台试图</a:t>
            </a:r>
            <a:r>
              <a:rPr lang="zh-CN" altLang="en-US" dirty="0" smtClean="0">
                <a:latin typeface="微软雅黑" panose="020B0503020204020204" pitchFamily="34" charset="-122"/>
                <a:ea typeface="微软雅黑" panose="020B0503020204020204" pitchFamily="34" charset="-122"/>
              </a:rPr>
              <a:t>建立统一的业务办理材料指南，</a:t>
            </a:r>
            <a:r>
              <a:rPr lang="zh-CN" altLang="en-US" dirty="0">
                <a:latin typeface="微软雅黑" panose="020B0503020204020204" pitchFamily="34" charset="-122"/>
                <a:ea typeface="微软雅黑" panose="020B0503020204020204" pitchFamily="34" charset="-122"/>
              </a:rPr>
              <a:t>逐步</a:t>
            </a:r>
            <a:r>
              <a:rPr lang="zh-CN" altLang="en-US" dirty="0" smtClean="0">
                <a:latin typeface="微软雅黑" panose="020B0503020204020204" pitchFamily="34" charset="-122"/>
                <a:ea typeface="微软雅黑" panose="020B0503020204020204" pitchFamily="34" charset="-122"/>
              </a:rPr>
              <a:t>解决业务办理非</a:t>
            </a:r>
            <a:r>
              <a:rPr lang="zh-CN" altLang="en-US" dirty="0">
                <a:latin typeface="微软雅黑" panose="020B0503020204020204" pitchFamily="34" charset="-122"/>
                <a:ea typeface="微软雅黑" panose="020B0503020204020204" pitchFamily="34" charset="-122"/>
              </a:rPr>
              <a:t>标准化</a:t>
            </a:r>
            <a:r>
              <a:rPr lang="zh-CN" altLang="en-US" dirty="0" smtClean="0">
                <a:latin typeface="微软雅黑" panose="020B0503020204020204" pitchFamily="34" charset="-122"/>
                <a:ea typeface="微软雅黑" panose="020B0503020204020204" pitchFamily="34" charset="-122"/>
              </a:rPr>
              <a:t>问题。</a:t>
            </a:r>
            <a:endParaRPr lang="zh-CN" altLang="en-US" dirty="0"/>
          </a:p>
        </p:txBody>
      </p:sp>
      <p:sp>
        <p:nvSpPr>
          <p:cNvPr id="68"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平台优势与加入流程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平台优势</a:t>
            </a:r>
            <a:endParaRPr lang="zh-CN" altLang="en-US" sz="2800" b="1" kern="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155750501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bwMode="auto">
          <a:xfrm>
            <a:off x="2123728" y="2431441"/>
            <a:ext cx="1656184" cy="3645908"/>
          </a:xfrm>
          <a:prstGeom prst="rect">
            <a:avLst/>
          </a:prstGeom>
          <a:solidFill>
            <a:schemeClr val="bg1"/>
          </a:solid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系统及通讯</a:t>
            </a:r>
            <a:endParaRPr lang="en-US" altLang="zh-CN" dirty="0" smtClean="0">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测试报告</a:t>
            </a:r>
            <a:endParaRPr lang="en-US" altLang="zh-CN" dirty="0" smtClean="0">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en-US" altLang="zh-CN" i="0" u="none" strike="noStrike" cap="none" normalizeH="0" baseline="0" dirty="0" smtClean="0">
              <a:ln>
                <a:noFill/>
              </a:ln>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en-US" altLang="zh-CN" i="0" u="none" strike="noStrike" cap="none" normalizeH="0" baseline="0" dirty="0">
              <a:ln>
                <a:noFill/>
              </a:ln>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dirty="0">
                <a:latin typeface="微软雅黑" panose="020B0503020204020204" pitchFamily="34" charset="-122"/>
                <a:ea typeface="微软雅黑" panose="020B0503020204020204" pitchFamily="34" charset="-122"/>
              </a:rPr>
              <a:t>已</a:t>
            </a:r>
            <a:r>
              <a:rPr lang="zh-CN" altLang="en-US" dirty="0" smtClean="0">
                <a:latin typeface="微软雅黑" panose="020B0503020204020204" pitchFamily="34" charset="-122"/>
                <a:ea typeface="微软雅黑" panose="020B0503020204020204" pitchFamily="34" charset="-122"/>
              </a:rPr>
              <a:t>签署</a:t>
            </a:r>
            <a:endParaRPr lang="en-US" altLang="zh-CN" dirty="0" smtClean="0">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服务协议</a:t>
            </a:r>
            <a:r>
              <a:rPr lang="en-US" altLang="zh-CN" dirty="0" smtClean="0">
                <a:latin typeface="微软雅黑" panose="020B0503020204020204" pitchFamily="34" charset="-122"/>
                <a:ea typeface="微软雅黑" panose="020B0503020204020204" pitchFamily="34" charset="-122"/>
              </a:rPr>
              <a:t>》</a:t>
            </a:r>
          </a:p>
          <a:p>
            <a:pPr marL="0" marR="0" indent="0" algn="ctr" defTabSz="914400" rtl="0" eaLnBrk="1" fontAlgn="base" latinLnBrk="0" hangingPunct="1">
              <a:lnSpc>
                <a:spcPct val="100000"/>
              </a:lnSpc>
              <a:spcBef>
                <a:spcPct val="0"/>
              </a:spcBef>
              <a:spcAft>
                <a:spcPct val="0"/>
              </a:spcAft>
              <a:buClrTx/>
              <a:buSzTx/>
              <a:buFontTx/>
              <a:buNone/>
              <a:tabLst/>
            </a:pPr>
            <a:endParaRPr kumimoji="0" lang="en-US" altLang="zh-CN" i="0" u="none" strike="noStrike" cap="none" normalizeH="0" baseline="0" dirty="0" smtClean="0">
              <a:ln>
                <a:noFill/>
              </a:ln>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endParaRPr kumimoji="0" lang="en-US" altLang="zh-CN" i="0" u="none" strike="noStrike" cap="none" normalizeH="0" baseline="0" dirty="0">
              <a:ln>
                <a:noFill/>
              </a:ln>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latin typeface="微软雅黑" panose="020B0503020204020204" pitchFamily="34" charset="-122"/>
                <a:ea typeface="微软雅黑" panose="020B0503020204020204" pitchFamily="34" charset="-122"/>
              </a:rPr>
              <a:t>申请材料、</a:t>
            </a:r>
            <a:endParaRPr lang="en-US" altLang="zh-CN" dirty="0" smtClean="0">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effectLst/>
                <a:latin typeface="微软雅黑" panose="020B0503020204020204" pitchFamily="34" charset="-122"/>
                <a:ea typeface="微软雅黑" panose="020B0503020204020204" pitchFamily="34" charset="-122"/>
              </a:rPr>
              <a:t>身份与资质证明材料</a:t>
            </a:r>
          </a:p>
        </p:txBody>
      </p:sp>
      <p:grpSp>
        <p:nvGrpSpPr>
          <p:cNvPr id="2" name="组合 20"/>
          <p:cNvGrpSpPr/>
          <p:nvPr/>
        </p:nvGrpSpPr>
        <p:grpSpPr>
          <a:xfrm>
            <a:off x="1115616" y="1188892"/>
            <a:ext cx="1800200" cy="600447"/>
            <a:chOff x="2339752" y="1412776"/>
            <a:chExt cx="1800200" cy="871956"/>
          </a:xfrm>
        </p:grpSpPr>
        <p:sp>
          <p:nvSpPr>
            <p:cNvPr id="16" name="六边形 15"/>
            <p:cNvSpPr/>
            <p:nvPr/>
          </p:nvSpPr>
          <p:spPr bwMode="auto">
            <a:xfrm>
              <a:off x="2339752" y="1412776"/>
              <a:ext cx="1800200" cy="871956"/>
            </a:xfrm>
            <a:prstGeom prst="hexagon">
              <a:avLst/>
            </a:prstGeom>
            <a:solidFill>
              <a:srgbClr val="000080"/>
            </a:solidFill>
            <a:ln w="9525" cap="flat" cmpd="sng" algn="ctr">
              <a:solidFill>
                <a:srgbClr val="00008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9" name="矩形 8"/>
            <p:cNvSpPr/>
            <p:nvPr/>
          </p:nvSpPr>
          <p:spPr bwMode="auto">
            <a:xfrm>
              <a:off x="2646797" y="1484784"/>
              <a:ext cx="1197541" cy="748417"/>
            </a:xfrm>
            <a:prstGeom prst="rect">
              <a:avLst/>
            </a:prstGeom>
            <a:solidFill>
              <a:srgbClr val="00008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参与人</a:t>
              </a:r>
            </a:p>
          </p:txBody>
        </p:sp>
      </p:grpSp>
      <p:grpSp>
        <p:nvGrpSpPr>
          <p:cNvPr id="3" name="组合 19"/>
          <p:cNvGrpSpPr/>
          <p:nvPr/>
        </p:nvGrpSpPr>
        <p:grpSpPr>
          <a:xfrm>
            <a:off x="4283967" y="1172369"/>
            <a:ext cx="1728193" cy="600447"/>
            <a:chOff x="4644007" y="1412776"/>
            <a:chExt cx="1728193" cy="871956"/>
          </a:xfrm>
        </p:grpSpPr>
        <p:sp>
          <p:nvSpPr>
            <p:cNvPr id="17" name="六边形 16"/>
            <p:cNvSpPr/>
            <p:nvPr/>
          </p:nvSpPr>
          <p:spPr bwMode="auto">
            <a:xfrm>
              <a:off x="4644007" y="1412776"/>
              <a:ext cx="1728193" cy="871956"/>
            </a:xfrm>
            <a:prstGeom prst="hexagon">
              <a:avLst/>
            </a:prstGeom>
            <a:solidFill>
              <a:srgbClr val="3C8C93"/>
            </a:solid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10" name="矩形 9"/>
            <p:cNvSpPr/>
            <p:nvPr/>
          </p:nvSpPr>
          <p:spPr bwMode="auto">
            <a:xfrm>
              <a:off x="4932040" y="1484784"/>
              <a:ext cx="1197541" cy="748417"/>
            </a:xfrm>
            <a:prstGeom prst="rect">
              <a:avLst/>
            </a:prstGeom>
            <a:solidFill>
              <a:schemeClr val="accent1">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中国结算</a:t>
              </a:r>
            </a:p>
          </p:txBody>
        </p:sp>
      </p:grpSp>
      <p:grpSp>
        <p:nvGrpSpPr>
          <p:cNvPr id="4" name="组合 18"/>
          <p:cNvGrpSpPr/>
          <p:nvPr/>
        </p:nvGrpSpPr>
        <p:grpSpPr>
          <a:xfrm>
            <a:off x="6876256" y="1172369"/>
            <a:ext cx="1800200" cy="600447"/>
            <a:chOff x="6804248" y="1412776"/>
            <a:chExt cx="1800200" cy="871956"/>
          </a:xfrm>
        </p:grpSpPr>
        <p:sp>
          <p:nvSpPr>
            <p:cNvPr id="18" name="六边形 17"/>
            <p:cNvSpPr/>
            <p:nvPr/>
          </p:nvSpPr>
          <p:spPr bwMode="auto">
            <a:xfrm>
              <a:off x="6804248" y="1412776"/>
              <a:ext cx="1800200" cy="871956"/>
            </a:xfrm>
            <a:prstGeom prst="hexagon">
              <a:avLst/>
            </a:prstGeom>
            <a:solidFill>
              <a:srgbClr val="C00000"/>
            </a:solid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i="0" u="none" strike="noStrike" cap="none" normalizeH="0" baseline="0" dirty="0" smtClean="0">
                <a:ln>
                  <a:noFill/>
                </a:ln>
                <a:effectLst/>
                <a:latin typeface="Verdana" panose="020B0604030504040204" pitchFamily="34" charset="0"/>
                <a:cs typeface="Verdana" panose="020B0604030504040204" pitchFamily="34" charset="0"/>
              </a:endParaRPr>
            </a:p>
          </p:txBody>
        </p:sp>
        <p:sp>
          <p:nvSpPr>
            <p:cNvPr id="12" name="矩形 11"/>
            <p:cNvSpPr/>
            <p:nvPr/>
          </p:nvSpPr>
          <p:spPr bwMode="auto">
            <a:xfrm>
              <a:off x="7118874" y="1484784"/>
              <a:ext cx="1197541" cy="748417"/>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sp>
        <p:nvSpPr>
          <p:cNvPr id="24" name="矩形 23"/>
          <p:cNvSpPr/>
          <p:nvPr/>
        </p:nvSpPr>
        <p:spPr bwMode="auto">
          <a:xfrm>
            <a:off x="4536966" y="2849340"/>
            <a:ext cx="1197541" cy="1872208"/>
          </a:xfrm>
          <a:prstGeom prst="rect">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rPr>
              <a:t>形式审核</a:t>
            </a:r>
            <a:endParaRPr kumimoji="0" lang="en-US" altLang="zh-CN" b="1" i="0" u="none" strike="noStrike" cap="none" normalizeH="0" baseline="0" dirty="0" smtClean="0">
              <a:ln>
                <a:noFill/>
              </a:ln>
              <a:solidFill>
                <a:schemeClr val="bg1"/>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endParaRPr lang="en-US" altLang="zh-CN" b="1" dirty="0" smtClean="0">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solidFill>
                  <a:schemeClr val="bg1"/>
                </a:solidFill>
                <a:latin typeface="微软雅黑" panose="020B0503020204020204" pitchFamily="34" charset="-122"/>
                <a:ea typeface="微软雅黑" panose="020B0503020204020204" pitchFamily="34" charset="-122"/>
              </a:rPr>
              <a:t>十个</a:t>
            </a:r>
            <a:endParaRPr lang="en-US" altLang="zh-CN" dirty="0" smtClean="0">
              <a:solidFill>
                <a:schemeClr val="bg1"/>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solidFill>
                  <a:schemeClr val="bg1"/>
                </a:solidFill>
                <a:latin typeface="微软雅黑" panose="020B0503020204020204" pitchFamily="34" charset="-122"/>
                <a:ea typeface="微软雅黑" panose="020B0503020204020204" pitchFamily="34" charset="-122"/>
              </a:rPr>
              <a:t>工作日</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cxnSp>
        <p:nvCxnSpPr>
          <p:cNvPr id="26" name="直接箭头连接符 25"/>
          <p:cNvCxnSpPr/>
          <p:nvPr/>
        </p:nvCxnSpPr>
        <p:spPr bwMode="auto">
          <a:xfrm>
            <a:off x="3779912" y="3239156"/>
            <a:ext cx="792088" cy="0"/>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sp>
        <p:nvSpPr>
          <p:cNvPr id="27" name="矩形 26"/>
          <p:cNvSpPr/>
          <p:nvPr/>
        </p:nvSpPr>
        <p:spPr>
          <a:xfrm>
            <a:off x="3779912" y="2852936"/>
            <a:ext cx="646332" cy="369332"/>
          </a:xfrm>
          <a:prstGeom prst="rect">
            <a:avLst/>
          </a:prstGeom>
        </p:spPr>
        <p:txBody>
          <a:bodyPr wrap="none">
            <a:spAutoFit/>
          </a:bodyPr>
          <a:lstStyle/>
          <a:p>
            <a:pPr algn="ctr" eaLnBrk="1" hangingPunct="1"/>
            <a:r>
              <a:rPr lang="zh-CN" altLang="en-US" dirty="0">
                <a:latin typeface="微软雅黑" panose="020B0503020204020204" pitchFamily="34" charset="-122"/>
                <a:ea typeface="微软雅黑" panose="020B0503020204020204" pitchFamily="34" charset="-122"/>
              </a:rPr>
              <a:t>寄送</a:t>
            </a:r>
            <a:endParaRPr lang="en-US" altLang="zh-CN" dirty="0">
              <a:latin typeface="微软雅黑" panose="020B0503020204020204" pitchFamily="34" charset="-122"/>
              <a:ea typeface="微软雅黑" panose="020B0503020204020204" pitchFamily="34" charset="-122"/>
            </a:endParaRPr>
          </a:p>
        </p:txBody>
      </p:sp>
      <p:cxnSp>
        <p:nvCxnSpPr>
          <p:cNvPr id="28" name="直接箭头连接符 27"/>
          <p:cNvCxnSpPr/>
          <p:nvPr/>
        </p:nvCxnSpPr>
        <p:spPr bwMode="auto">
          <a:xfrm>
            <a:off x="5724128" y="3176973"/>
            <a:ext cx="1106715" cy="0"/>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sp>
        <p:nvSpPr>
          <p:cNvPr id="31" name="矩形 30"/>
          <p:cNvSpPr/>
          <p:nvPr/>
        </p:nvSpPr>
        <p:spPr bwMode="auto">
          <a:xfrm>
            <a:off x="6830843" y="2780928"/>
            <a:ext cx="1822908" cy="792089"/>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a:solidFill>
                  <a:srgbClr val="C00000"/>
                </a:solidFill>
                <a:latin typeface="微软雅黑" panose="020B0503020204020204" pitchFamily="34" charset="-122"/>
                <a:ea typeface="微软雅黑" panose="020B0503020204020204" pitchFamily="34" charset="-122"/>
              </a:rPr>
              <a:t>参与</a:t>
            </a:r>
            <a:r>
              <a:rPr lang="zh-CN" altLang="en-US" b="1" dirty="0" smtClean="0">
                <a:solidFill>
                  <a:srgbClr val="C00000"/>
                </a:solidFill>
                <a:latin typeface="微软雅黑" panose="020B0503020204020204" pitchFamily="34" charset="-122"/>
                <a:ea typeface="微软雅黑" panose="020B0503020204020204" pitchFamily="34" charset="-122"/>
              </a:rPr>
              <a:t>人加入</a:t>
            </a:r>
            <a:endPar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p:txBody>
      </p:sp>
      <p:sp>
        <p:nvSpPr>
          <p:cNvPr id="32" name="矩形 31"/>
          <p:cNvSpPr/>
          <p:nvPr/>
        </p:nvSpPr>
        <p:spPr bwMode="auto">
          <a:xfrm>
            <a:off x="6830843" y="3933057"/>
            <a:ext cx="1822908" cy="792089"/>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对应角色</a:t>
            </a:r>
            <a:endParaRPr kumimoji="0" lang="en-US" altLang="zh-CN"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C00000"/>
                </a:solidFill>
                <a:effectLst/>
                <a:latin typeface="微软雅黑" panose="020B0503020204020204" pitchFamily="34" charset="-122"/>
                <a:ea typeface="微软雅黑" panose="020B0503020204020204" pitchFamily="34" charset="-122"/>
              </a:rPr>
              <a:t>权限开通</a:t>
            </a:r>
          </a:p>
        </p:txBody>
      </p:sp>
      <p:sp>
        <p:nvSpPr>
          <p:cNvPr id="33" name="矩形 32"/>
          <p:cNvSpPr/>
          <p:nvPr/>
        </p:nvSpPr>
        <p:spPr>
          <a:xfrm>
            <a:off x="5868144" y="2824134"/>
            <a:ext cx="646332" cy="369332"/>
          </a:xfrm>
          <a:prstGeom prst="rect">
            <a:avLst/>
          </a:prstGeom>
        </p:spPr>
        <p:txBody>
          <a:bodyPr wrap="none">
            <a:spAutoFit/>
          </a:bodyPr>
          <a:lstStyle/>
          <a:p>
            <a:pPr algn="ctr" eaLnBrk="1" hangingPunct="1"/>
            <a:r>
              <a:rPr lang="zh-CN" altLang="en-US" dirty="0">
                <a:latin typeface="微软雅黑" panose="020B0503020204020204" pitchFamily="34" charset="-122"/>
                <a:ea typeface="微软雅黑" panose="020B0503020204020204" pitchFamily="34" charset="-122"/>
              </a:rPr>
              <a:t>通过</a:t>
            </a:r>
            <a:endParaRPr lang="en-US" altLang="zh-CN" dirty="0">
              <a:latin typeface="微软雅黑" panose="020B0503020204020204" pitchFamily="34" charset="-122"/>
              <a:ea typeface="微软雅黑" panose="020B0503020204020204" pitchFamily="34" charset="-122"/>
            </a:endParaRPr>
          </a:p>
        </p:txBody>
      </p:sp>
      <p:cxnSp>
        <p:nvCxnSpPr>
          <p:cNvPr id="35" name="肘形连接符 34"/>
          <p:cNvCxnSpPr/>
          <p:nvPr/>
        </p:nvCxnSpPr>
        <p:spPr bwMode="auto">
          <a:xfrm rot="10800000" flipV="1">
            <a:off x="3779913" y="4725144"/>
            <a:ext cx="1079585" cy="288032"/>
          </a:xfrm>
          <a:prstGeom prst="bentConnector3">
            <a:avLst>
              <a:gd name="adj1" fmla="val -290"/>
            </a:avLst>
          </a:prstGeom>
          <a:gradFill rotWithShape="1">
            <a:gsLst>
              <a:gs pos="0">
                <a:srgbClr val="FF9933"/>
              </a:gs>
              <a:gs pos="100000">
                <a:srgbClr val="FF6600"/>
              </a:gs>
            </a:gsLst>
            <a:lin ang="5400000" scaled="1"/>
          </a:gradFill>
          <a:ln w="28575" cap="flat" cmpd="sng" algn="ctr">
            <a:solidFill>
              <a:srgbClr val="161645"/>
            </a:solidFill>
            <a:prstDash val="solid"/>
            <a:round/>
            <a:headEnd type="none" w="med" len="med"/>
            <a:tailEnd type="triangle"/>
          </a:ln>
          <a:effectLst/>
        </p:spPr>
      </p:cxnSp>
      <p:sp>
        <p:nvSpPr>
          <p:cNvPr id="36" name="矩形 35"/>
          <p:cNvSpPr/>
          <p:nvPr/>
        </p:nvSpPr>
        <p:spPr>
          <a:xfrm>
            <a:off x="3995936" y="5085184"/>
            <a:ext cx="877163" cy="369332"/>
          </a:xfrm>
          <a:prstGeom prst="rect">
            <a:avLst/>
          </a:prstGeom>
        </p:spPr>
        <p:txBody>
          <a:bodyPr wrap="none">
            <a:spAutoFit/>
          </a:bodyPr>
          <a:lstStyle/>
          <a:p>
            <a:pPr algn="ctr" eaLnBrk="1" hangingPunct="1"/>
            <a:r>
              <a:rPr lang="zh-CN" altLang="en-US" dirty="0" smtClean="0">
                <a:latin typeface="微软雅黑" panose="020B0503020204020204" pitchFamily="34" charset="-122"/>
                <a:ea typeface="微软雅黑" panose="020B0503020204020204" pitchFamily="34" charset="-122"/>
              </a:rPr>
              <a:t>未通过</a:t>
            </a:r>
            <a:endParaRPr lang="en-US" altLang="zh-CN" dirty="0">
              <a:latin typeface="微软雅黑" panose="020B0503020204020204" pitchFamily="34" charset="-122"/>
              <a:ea typeface="微软雅黑" panose="020B0503020204020204" pitchFamily="34" charset="-122"/>
            </a:endParaRPr>
          </a:p>
        </p:txBody>
      </p:sp>
      <p:cxnSp>
        <p:nvCxnSpPr>
          <p:cNvPr id="56" name="直接箭头连接符 55"/>
          <p:cNvCxnSpPr>
            <a:stCxn id="31" idx="2"/>
            <a:endCxn id="32" idx="0"/>
          </p:cNvCxnSpPr>
          <p:nvPr/>
        </p:nvCxnSpPr>
        <p:spPr bwMode="auto">
          <a:xfrm>
            <a:off x="7742297" y="3573017"/>
            <a:ext cx="0" cy="360040"/>
          </a:xfrm>
          <a:prstGeom prst="straightConnector1">
            <a:avLst/>
          </a:prstGeom>
          <a:gradFill rotWithShape="1">
            <a:gsLst>
              <a:gs pos="0">
                <a:srgbClr val="FF9933"/>
              </a:gs>
              <a:gs pos="100000">
                <a:srgbClr val="FF6600"/>
              </a:gs>
            </a:gsLst>
            <a:lin ang="5400000" scaled="1"/>
          </a:gradFill>
          <a:ln w="28575" cap="flat" cmpd="sng" algn="ctr">
            <a:solidFill>
              <a:schemeClr val="accent6">
                <a:lumMod val="50000"/>
              </a:schemeClr>
            </a:solidFill>
            <a:prstDash val="solid"/>
            <a:round/>
            <a:headEnd type="none" w="med" len="med"/>
            <a:tailEnd type="triangle"/>
          </a:ln>
          <a:effectLst/>
        </p:spPr>
      </p:cxnSp>
      <p:sp>
        <p:nvSpPr>
          <p:cNvPr id="22" name="矩形 21"/>
          <p:cNvSpPr/>
          <p:nvPr/>
        </p:nvSpPr>
        <p:spPr bwMode="auto">
          <a:xfrm>
            <a:off x="2438355" y="2132856"/>
            <a:ext cx="909509" cy="460385"/>
          </a:xfrm>
          <a:prstGeom prst="rect">
            <a:avLst/>
          </a:prstGeom>
          <a:solidFill>
            <a:schemeClr val="bg1"/>
          </a:solidFill>
          <a:ln w="9525" cap="flat" cmpd="sng" algn="ctr">
            <a:solidFill>
              <a:schemeClr val="accent6"/>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a:solidFill>
                  <a:srgbClr val="000080"/>
                </a:solidFill>
                <a:latin typeface="微软雅黑" panose="020B0503020204020204" pitchFamily="34" charset="-122"/>
                <a:ea typeface="微软雅黑" panose="020B0503020204020204" pitchFamily="34" charset="-122"/>
              </a:rPr>
              <a:t>申请</a:t>
            </a:r>
            <a:endParaRPr kumimoji="0" lang="zh-CN" altLang="en-US" b="1" i="0" u="none" strike="noStrike" cap="none" normalizeH="0" baseline="0" dirty="0" smtClean="0">
              <a:ln>
                <a:noFill/>
              </a:ln>
              <a:solidFill>
                <a:srgbClr val="000080"/>
              </a:solidFill>
              <a:effectLst/>
              <a:latin typeface="微软雅黑" panose="020B0503020204020204" pitchFamily="34" charset="-122"/>
              <a:ea typeface="微软雅黑" panose="020B0503020204020204" pitchFamily="34" charset="-122"/>
            </a:endParaRPr>
          </a:p>
        </p:txBody>
      </p:sp>
      <p:sp>
        <p:nvSpPr>
          <p:cNvPr id="25"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平台优势与加入流程</a:t>
            </a:r>
            <a:endParaRPr lang="en-US" altLang="zh-CN" sz="2000" b="1" kern="0" dirty="0" smtClean="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加入流程</a:t>
            </a:r>
          </a:p>
          <a:p>
            <a:pPr algn="l"/>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
        <p:nvSpPr>
          <p:cNvPr id="29" name="矩形 28"/>
          <p:cNvSpPr/>
          <p:nvPr/>
        </p:nvSpPr>
        <p:spPr bwMode="auto">
          <a:xfrm>
            <a:off x="395536" y="2431441"/>
            <a:ext cx="1656184" cy="3645908"/>
          </a:xfrm>
          <a:prstGeom prst="rect">
            <a:avLst/>
          </a:prstGeom>
          <a:solidFill>
            <a:schemeClr val="bg1"/>
          </a:solid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dirty="0" smtClean="0">
                <a:latin typeface="微软雅黑" panose="020B0503020204020204" pitchFamily="34" charset="-122"/>
                <a:ea typeface="微软雅黑" panose="020B0503020204020204" pitchFamily="34" charset="-122"/>
              </a:rPr>
              <a:t>根据平台接口</a:t>
            </a:r>
            <a:r>
              <a:rPr lang="zh-CN" altLang="en-US" b="1" dirty="0" smtClean="0">
                <a:latin typeface="微软雅黑" panose="020B0503020204020204" pitchFamily="34" charset="-122"/>
                <a:ea typeface="微软雅黑" panose="020B0503020204020204" pitchFamily="34" charset="-122"/>
              </a:rPr>
              <a:t>开发或采购</a:t>
            </a:r>
            <a:r>
              <a:rPr lang="zh-CN" altLang="en-US" dirty="0" smtClean="0">
                <a:latin typeface="微软雅黑" panose="020B0503020204020204" pitchFamily="34" charset="-122"/>
                <a:ea typeface="微软雅黑" panose="020B0503020204020204" pitchFamily="34" charset="-122"/>
              </a:rPr>
              <a:t>客户端，</a:t>
            </a:r>
            <a:r>
              <a:rPr lang="zh-CN" altLang="en-US" b="1" dirty="0" smtClean="0">
                <a:latin typeface="微软雅黑" panose="020B0503020204020204" pitchFamily="34" charset="-122"/>
                <a:ea typeface="微软雅黑" panose="020B0503020204020204" pitchFamily="34" charset="-122"/>
              </a:rPr>
              <a:t>投管人</a:t>
            </a:r>
            <a:r>
              <a:rPr lang="zh-CN" altLang="en-US" dirty="0" smtClean="0">
                <a:latin typeface="微软雅黑" panose="020B0503020204020204" pitchFamily="34" charset="-122"/>
                <a:ea typeface="微软雅黑" panose="020B0503020204020204" pitchFamily="34" charset="-122"/>
              </a:rPr>
              <a:t>未来可使用平台</a:t>
            </a:r>
            <a:r>
              <a:rPr lang="en-US" altLang="zh-CN" b="1" dirty="0" smtClean="0">
                <a:latin typeface="微软雅黑" panose="020B0503020204020204" pitchFamily="34" charset="-122"/>
                <a:ea typeface="微软雅黑" panose="020B0503020204020204" pitchFamily="34" charset="-122"/>
              </a:rPr>
              <a:t>Web</a:t>
            </a:r>
            <a:r>
              <a:rPr lang="zh-CN" altLang="en-US" b="1" dirty="0" smtClean="0">
                <a:latin typeface="微软雅黑" panose="020B0503020204020204" pitchFamily="34" charset="-122"/>
                <a:ea typeface="微软雅黑" panose="020B0503020204020204" pitchFamily="34" charset="-122"/>
              </a:rPr>
              <a:t>客户端，</a:t>
            </a:r>
            <a:r>
              <a:rPr lang="zh-CN" altLang="en-US" dirty="0" smtClean="0">
                <a:latin typeface="微软雅黑" panose="020B0503020204020204" pitchFamily="34" charset="-122"/>
                <a:ea typeface="微软雅黑" panose="020B0503020204020204" pitchFamily="34" charset="-122"/>
              </a:rPr>
              <a:t>进行测试</a:t>
            </a:r>
            <a:endParaRPr lang="en-US" altLang="zh-CN" dirty="0" smtClean="0">
              <a:latin typeface="微软雅黑" panose="020B0503020204020204" pitchFamily="34" charset="-122"/>
              <a:ea typeface="微软雅黑" panose="020B0503020204020204" pitchFamily="34" charset="-122"/>
            </a:endParaRPr>
          </a:p>
          <a:p>
            <a:endParaRPr lang="en-US" altLang="zh-CN" dirty="0" smtClean="0">
              <a:latin typeface="微软雅黑" panose="020B0503020204020204" pitchFamily="34" charset="-122"/>
              <a:ea typeface="微软雅黑" panose="020B0503020204020204" pitchFamily="34" charset="-122"/>
            </a:endParaRPr>
          </a:p>
          <a:p>
            <a:r>
              <a:rPr lang="zh-CN" altLang="en-US" dirty="0" smtClean="0">
                <a:latin typeface="微软雅黑" panose="020B0503020204020204" pitchFamily="34" charset="-122"/>
                <a:ea typeface="微软雅黑" panose="020B0503020204020204" pitchFamily="34" charset="-122"/>
              </a:rPr>
              <a:t>开通</a:t>
            </a:r>
            <a:r>
              <a:rPr lang="zh-CN" altLang="en-US" b="1" dirty="0" smtClean="0">
                <a:latin typeface="微软雅黑" panose="020B0503020204020204" pitchFamily="34" charset="-122"/>
                <a:ea typeface="微软雅黑" panose="020B0503020204020204" pitchFamily="34" charset="-122"/>
              </a:rPr>
              <a:t>深证通</a:t>
            </a:r>
            <a:endParaRPr lang="en-US" altLang="zh-CN" b="1" dirty="0" smtClean="0">
              <a:latin typeface="微软雅黑" panose="020B0503020204020204" pitchFamily="34" charset="-122"/>
              <a:ea typeface="微软雅黑" panose="020B0503020204020204" pitchFamily="34" charset="-122"/>
            </a:endParaRPr>
          </a:p>
          <a:p>
            <a:r>
              <a:rPr lang="en-US" altLang="zh-CN" b="1" dirty="0" smtClean="0">
                <a:latin typeface="微软雅黑" panose="020B0503020204020204" pitchFamily="34" charset="-122"/>
                <a:ea typeface="微软雅黑" panose="020B0503020204020204" pitchFamily="34" charset="-122"/>
              </a:rPr>
              <a:t>FDEP</a:t>
            </a:r>
            <a:r>
              <a:rPr lang="zh-CN" altLang="en-US" b="1" dirty="0" smtClean="0">
                <a:latin typeface="微软雅黑" panose="020B0503020204020204" pitchFamily="34" charset="-122"/>
                <a:ea typeface="微软雅黑" panose="020B0503020204020204" pitchFamily="34" charset="-122"/>
              </a:rPr>
              <a:t>（文件）</a:t>
            </a:r>
            <a:r>
              <a:rPr lang="en-US" altLang="zh-CN" b="1" dirty="0" smtClean="0">
                <a:latin typeface="微软雅黑" panose="020B0503020204020204" pitchFamily="34" charset="-122"/>
                <a:ea typeface="微软雅黑" panose="020B0503020204020204" pitchFamily="34" charset="-122"/>
              </a:rPr>
              <a:t>/FDAP</a:t>
            </a:r>
            <a:r>
              <a:rPr lang="zh-CN" altLang="en-US" b="1" dirty="0" smtClean="0">
                <a:latin typeface="微软雅黑" panose="020B0503020204020204" pitchFamily="34" charset="-122"/>
                <a:ea typeface="微软雅黑" panose="020B0503020204020204" pitchFamily="34" charset="-122"/>
              </a:rPr>
              <a:t>（消息）</a:t>
            </a:r>
            <a:r>
              <a:rPr lang="zh-CN" altLang="en-US" dirty="0" smtClean="0">
                <a:latin typeface="微软雅黑" panose="020B0503020204020204" pitchFamily="34" charset="-122"/>
                <a:ea typeface="微软雅黑" panose="020B0503020204020204" pitchFamily="34" charset="-122"/>
              </a:rPr>
              <a:t>同平台对接</a:t>
            </a:r>
            <a:endParaRPr lang="zh-CN" altLang="en-US" dirty="0">
              <a:latin typeface="微软雅黑" panose="020B0503020204020204" pitchFamily="34" charset="-122"/>
              <a:ea typeface="微软雅黑" panose="020B0503020204020204" pitchFamily="34" charset="-122"/>
            </a:endParaRPr>
          </a:p>
        </p:txBody>
      </p:sp>
      <p:sp>
        <p:nvSpPr>
          <p:cNvPr id="34" name="矩形 33"/>
          <p:cNvSpPr/>
          <p:nvPr/>
        </p:nvSpPr>
        <p:spPr bwMode="auto">
          <a:xfrm>
            <a:off x="755576" y="2132856"/>
            <a:ext cx="909509" cy="460385"/>
          </a:xfrm>
          <a:prstGeom prst="rect">
            <a:avLst/>
          </a:prstGeom>
          <a:solidFill>
            <a:schemeClr val="bg1"/>
          </a:solidFill>
          <a:ln w="9525" cap="flat" cmpd="sng" algn="ctr">
            <a:solidFill>
              <a:schemeClr val="accent6"/>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000080"/>
                </a:solidFill>
                <a:effectLst/>
                <a:latin typeface="微软雅黑" panose="020B0503020204020204" pitchFamily="34" charset="-122"/>
                <a:ea typeface="微软雅黑" panose="020B0503020204020204" pitchFamily="34" charset="-122"/>
              </a:rPr>
              <a:t>准备</a:t>
            </a:r>
          </a:p>
        </p:txBody>
      </p:sp>
    </p:spTree>
    <p:extLst>
      <p:ext uri="{BB962C8B-B14F-4D97-AF65-F5344CB8AC3E}">
        <p14:creationId xmlns:p14="http://schemas.microsoft.com/office/powerpoint/2010/main" xmlns="" val="28141688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bwMode="auto">
          <a:xfrm>
            <a:off x="2900027" y="2858321"/>
            <a:ext cx="6243973" cy="1142031"/>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 name="矩形 11"/>
          <p:cNvSpPr/>
          <p:nvPr/>
        </p:nvSpPr>
        <p:spPr bwMode="auto">
          <a:xfrm>
            <a:off x="-22905" y="1660693"/>
            <a:ext cx="2901999" cy="1192242"/>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 name="六边形 1"/>
          <p:cNvSpPr/>
          <p:nvPr/>
        </p:nvSpPr>
        <p:spPr bwMode="auto">
          <a:xfrm>
            <a:off x="1788925" y="1916757"/>
            <a:ext cx="2135003" cy="190425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 name="组合 2"/>
          <p:cNvGrpSpPr/>
          <p:nvPr/>
        </p:nvGrpSpPr>
        <p:grpSpPr>
          <a:xfrm>
            <a:off x="2064017" y="2165105"/>
            <a:ext cx="1571879" cy="1383254"/>
            <a:chOff x="251520" y="2708553"/>
            <a:chExt cx="1800200" cy="1584176"/>
          </a:xfrm>
        </p:grpSpPr>
        <p:sp>
          <p:nvSpPr>
            <p:cNvPr id="4"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 name="矩形 4"/>
            <p:cNvSpPr/>
            <p:nvPr/>
          </p:nvSpPr>
          <p:spPr bwMode="auto">
            <a:xfrm>
              <a:off x="539551"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6" name="组合 5"/>
            <p:cNvGrpSpPr/>
            <p:nvPr/>
          </p:nvGrpSpPr>
          <p:grpSpPr>
            <a:xfrm>
              <a:off x="848095" y="2751352"/>
              <a:ext cx="607049" cy="533265"/>
              <a:chOff x="3701536" y="1263055"/>
              <a:chExt cx="1214096" cy="1066529"/>
            </a:xfrm>
          </p:grpSpPr>
          <p:sp>
            <p:nvSpPr>
              <p:cNvPr id="7"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14" name="标题 1"/>
          <p:cNvSpPr txBox="1">
            <a:spLocks/>
          </p:cNvSpPr>
          <p:nvPr/>
        </p:nvSpPr>
        <p:spPr>
          <a:xfrm>
            <a:off x="3903240" y="3254569"/>
            <a:ext cx="8229600"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r>
              <a:rPr lang="zh-CN" altLang="en-US" sz="3200" b="1" kern="0" dirty="0" smtClean="0">
                <a:solidFill>
                  <a:schemeClr val="bg1"/>
                </a:solidFill>
                <a:latin typeface="黑体" panose="02010609060101010101" pitchFamily="49" charset="-122"/>
                <a:ea typeface="黑体" panose="02010609060101010101" pitchFamily="49" charset="-122"/>
              </a:rPr>
              <a:t>一、平台概述</a:t>
            </a:r>
            <a:endParaRPr lang="en-US" altLang="zh-CN" sz="3200" b="1" kern="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76752159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矩形 105"/>
          <p:cNvSpPr/>
          <p:nvPr/>
        </p:nvSpPr>
        <p:spPr bwMode="auto">
          <a:xfrm>
            <a:off x="1475656" y="1302721"/>
            <a:ext cx="6552728" cy="1334191"/>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103188">
              <a:lnSpc>
                <a:spcPct val="120000"/>
              </a:lnSpc>
              <a:buFont typeface="Wingdings" panose="05000000000000000000" pitchFamily="2" charset="2"/>
              <a:buChar char="u"/>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金融机构服务平台服务协议</a:t>
            </a:r>
            <a:r>
              <a:rPr lang="en-US" altLang="zh-CN" dirty="0" smtClean="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，简称</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服务协议</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285750" indent="-103188">
              <a:lnSpc>
                <a:spcPct val="120000"/>
              </a:lnSpc>
              <a:buFont typeface="Wingdings" panose="05000000000000000000" pitchFamily="2" charset="2"/>
              <a:buChar char="u"/>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金融机构服务平台</a:t>
            </a:r>
            <a:r>
              <a:rPr lang="zh-CN" altLang="en-US" dirty="0">
                <a:latin typeface="微软雅黑" panose="020B0503020204020204" pitchFamily="34" charset="-122"/>
                <a:ea typeface="微软雅黑" panose="020B0503020204020204" pitchFamily="34" charset="-122"/>
              </a:rPr>
              <a:t>业务指引</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，简称</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业务指引</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a:t>
            </a:r>
            <a:endParaRPr lang="zh-CN" altLang="en-US" dirty="0">
              <a:latin typeface="微软雅黑" panose="020B0503020204020204" pitchFamily="34" charset="-122"/>
              <a:ea typeface="微软雅黑" panose="020B0503020204020204" pitchFamily="34" charset="-122"/>
            </a:endParaRPr>
          </a:p>
          <a:p>
            <a:pPr marL="285750" indent="-103188">
              <a:lnSpc>
                <a:spcPct val="120000"/>
              </a:lnSpc>
              <a:buFont typeface="Wingdings" panose="05000000000000000000" pitchFamily="2" charset="2"/>
              <a:buChar char="u"/>
            </a:pP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金融机构服务平台接口规范</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，简称</a:t>
            </a:r>
            <a:r>
              <a:rPr lang="en-US" altLang="zh-CN" dirty="0">
                <a:latin typeface="微软雅黑" panose="020B0503020204020204" pitchFamily="34" charset="-122"/>
                <a:ea typeface="微软雅黑" panose="020B0503020204020204" pitchFamily="34" charset="-122"/>
              </a:rPr>
              <a:t>《</a:t>
            </a:r>
            <a:r>
              <a:rPr lang="zh-CN" altLang="en-US" dirty="0">
                <a:latin typeface="微软雅黑" panose="020B0503020204020204" pitchFamily="34" charset="-122"/>
                <a:ea typeface="微软雅黑" panose="020B0503020204020204" pitchFamily="34" charset="-122"/>
              </a:rPr>
              <a:t>接口规范</a:t>
            </a:r>
            <a:r>
              <a:rPr lang="en-US" altLang="zh-CN" dirty="0" smtClean="0">
                <a:latin typeface="微软雅黑" panose="020B0503020204020204" pitchFamily="34" charset="-122"/>
                <a:ea typeface="微软雅黑" panose="020B0503020204020204" pitchFamily="34" charset="-122"/>
              </a:rPr>
              <a:t>》</a:t>
            </a:r>
            <a:r>
              <a:rPr lang="zh-CN" altLang="en-US" dirty="0" smtClean="0">
                <a:latin typeface="微软雅黑" panose="020B0503020204020204" pitchFamily="34" charset="-122"/>
                <a:ea typeface="微软雅黑" panose="020B0503020204020204" pitchFamily="34" charset="-122"/>
              </a:rPr>
              <a:t>；</a:t>
            </a:r>
            <a:endParaRPr lang="en-US" altLang="zh-CN" dirty="0" smtClean="0">
              <a:latin typeface="微软雅黑" panose="020B0503020204020204" pitchFamily="34" charset="-122"/>
              <a:ea typeface="微软雅黑" panose="020B0503020204020204" pitchFamily="34" charset="-122"/>
            </a:endParaRPr>
          </a:p>
          <a:p>
            <a:pPr marL="285750" indent="-103188">
              <a:lnSpc>
                <a:spcPct val="120000"/>
              </a:lnSpc>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  其他材料。</a:t>
            </a:r>
            <a:endParaRPr lang="zh-CN" altLang="en-US" dirty="0">
              <a:latin typeface="微软雅黑" panose="020B0503020204020204" pitchFamily="34" charset="-122"/>
              <a:ea typeface="微软雅黑" panose="020B0503020204020204" pitchFamily="34" charset="-122"/>
            </a:endParaRPr>
          </a:p>
        </p:txBody>
      </p:sp>
      <p:sp>
        <p:nvSpPr>
          <p:cNvPr id="107" name="矩形 106"/>
          <p:cNvSpPr/>
          <p:nvPr/>
        </p:nvSpPr>
        <p:spPr bwMode="auto">
          <a:xfrm>
            <a:off x="971599" y="1534254"/>
            <a:ext cx="648107" cy="727108"/>
          </a:xfrm>
          <a:prstGeom prst="rect">
            <a:avLst/>
          </a:prstGeom>
          <a:solidFill>
            <a:srgbClr val="C81429"/>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solidFill>
                <a:latin typeface="微软雅黑" panose="020B0503020204020204" pitchFamily="34" charset="-122"/>
                <a:ea typeface="微软雅黑" panose="020B0503020204020204" pitchFamily="34" charset="-122"/>
              </a:rPr>
              <a:t>相关材料</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sp>
        <p:nvSpPr>
          <p:cNvPr id="59"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平台优势与加入流程</a:t>
            </a:r>
            <a:endParaRPr lang="en-US" altLang="zh-CN" sz="2000" b="1" kern="0" dirty="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材料下载及平台费用</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
        <p:nvSpPr>
          <p:cNvPr id="60" name="矩形 59"/>
          <p:cNvSpPr/>
          <p:nvPr/>
        </p:nvSpPr>
        <p:spPr bwMode="auto">
          <a:xfrm>
            <a:off x="1475656" y="2924944"/>
            <a:ext cx="6552728" cy="1190175"/>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indent="447675" eaLnBrk="1" hangingPunct="1"/>
            <a:r>
              <a:rPr lang="zh-CN" altLang="en-US" dirty="0" smtClean="0">
                <a:latin typeface="微软雅黑" panose="020B0503020204020204" pitchFamily="34" charset="-122"/>
                <a:ea typeface="微软雅黑" panose="020B0503020204020204" pitchFamily="34" charset="-122"/>
              </a:rPr>
              <a:t>参与人可登陆</a:t>
            </a:r>
            <a:endParaRPr lang="en-US" altLang="zh-CN" dirty="0" smtClean="0">
              <a:latin typeface="微软雅黑" panose="020B0503020204020204" pitchFamily="34" charset="-122"/>
              <a:ea typeface="微软雅黑" panose="020B0503020204020204" pitchFamily="34" charset="-122"/>
            </a:endParaRPr>
          </a:p>
          <a:p>
            <a:pPr indent="447675" eaLnBrk="1" hangingPunct="1"/>
            <a:r>
              <a:rPr lang="zh-CN" altLang="en-US" b="1" dirty="0" smtClean="0">
                <a:latin typeface="微软雅黑" panose="020B0503020204020204" pitchFamily="34" charset="-122"/>
                <a:ea typeface="微软雅黑" panose="020B0503020204020204" pitchFamily="34" charset="-122"/>
              </a:rPr>
              <a:t>中国结算官方网站</a:t>
            </a:r>
            <a:r>
              <a:rPr lang="en-US" altLang="zh-CN" dirty="0" smtClean="0">
                <a:latin typeface="微软雅黑" panose="020B0503020204020204" pitchFamily="34" charset="-122"/>
                <a:ea typeface="微软雅黑" panose="020B0503020204020204" pitchFamily="34" charset="-122"/>
                <a:hlinkClick r:id="rId3"/>
              </a:rPr>
              <a:t>www.chinaclear.cn</a:t>
            </a:r>
            <a:endParaRPr lang="en-US" altLang="zh-CN" dirty="0" smtClean="0">
              <a:latin typeface="微软雅黑" panose="020B0503020204020204" pitchFamily="34" charset="-122"/>
              <a:ea typeface="微软雅黑" panose="020B0503020204020204" pitchFamily="34" charset="-122"/>
            </a:endParaRPr>
          </a:p>
          <a:p>
            <a:pPr indent="447675" eaLnBrk="1" hangingPunct="1"/>
            <a:r>
              <a:rPr lang="zh-CN" altLang="en-US" dirty="0" smtClean="0">
                <a:latin typeface="微软雅黑" panose="020B0503020204020204" pitchFamily="34" charset="-122"/>
                <a:ea typeface="微软雅黑" panose="020B0503020204020204" pitchFamily="34" charset="-122"/>
              </a:rPr>
              <a:t>查询和下载平台业务指引、服务协议和接口规范等材料。</a:t>
            </a:r>
            <a:endParaRPr lang="en-US" altLang="zh-CN" dirty="0" smtClean="0">
              <a:latin typeface="微软雅黑" panose="020B0503020204020204" pitchFamily="34" charset="-122"/>
              <a:ea typeface="微软雅黑" panose="020B0503020204020204" pitchFamily="34" charset="-122"/>
            </a:endParaRPr>
          </a:p>
        </p:txBody>
      </p:sp>
      <p:sp>
        <p:nvSpPr>
          <p:cNvPr id="64" name="矩形 63"/>
          <p:cNvSpPr/>
          <p:nvPr/>
        </p:nvSpPr>
        <p:spPr bwMode="auto">
          <a:xfrm>
            <a:off x="971599" y="3156477"/>
            <a:ext cx="648107" cy="727108"/>
          </a:xfrm>
          <a:prstGeom prst="rect">
            <a:avLst/>
          </a:prstGeom>
          <a:solidFill>
            <a:srgbClr val="C81429"/>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solidFill>
                <a:latin typeface="微软雅黑" panose="020B0503020204020204" pitchFamily="34" charset="-122"/>
                <a:ea typeface="微软雅黑" panose="020B0503020204020204" pitchFamily="34" charset="-122"/>
              </a:rPr>
              <a:t>下载地址</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bwMode="auto">
          <a:xfrm>
            <a:off x="1475656" y="4471073"/>
            <a:ext cx="6552728" cy="1190175"/>
          </a:xfrm>
          <a:prstGeom prst="rect">
            <a:avLst/>
          </a:prstGeom>
          <a:solidFill>
            <a:schemeClr val="bg1"/>
          </a:solid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80975" indent="266700" eaLnBrk="1" hangingPunct="1"/>
            <a:r>
              <a:rPr lang="zh-CN" altLang="en-US" dirty="0" smtClean="0">
                <a:latin typeface="微软雅黑" panose="020B0503020204020204" pitchFamily="34" charset="-122"/>
                <a:ea typeface="微软雅黑" panose="020B0503020204020204" pitchFamily="34" charset="-122"/>
              </a:rPr>
              <a:t> 截至</a:t>
            </a:r>
            <a:r>
              <a:rPr lang="en-US" altLang="zh-CN" dirty="0" smtClean="0">
                <a:latin typeface="微软雅黑" panose="020B0503020204020204" pitchFamily="34" charset="-122"/>
                <a:ea typeface="微软雅黑" panose="020B0503020204020204" pitchFamily="34" charset="-122"/>
              </a:rPr>
              <a:t>2018</a:t>
            </a:r>
            <a:r>
              <a:rPr lang="zh-CN" altLang="en-US" dirty="0" smtClean="0">
                <a:latin typeface="微软雅黑" panose="020B0503020204020204" pitchFamily="34" charset="-122"/>
                <a:ea typeface="微软雅黑" panose="020B0503020204020204" pitchFamily="34" charset="-122"/>
              </a:rPr>
              <a:t>年</a:t>
            </a:r>
            <a:r>
              <a:rPr lang="en-US" altLang="zh-CN" dirty="0" smtClean="0">
                <a:latin typeface="微软雅黑" panose="020B0503020204020204" pitchFamily="34" charset="-122"/>
                <a:ea typeface="微软雅黑" panose="020B0503020204020204" pitchFamily="34" charset="-122"/>
              </a:rPr>
              <a:t>12</a:t>
            </a:r>
            <a:r>
              <a:rPr lang="zh-CN" altLang="en-US" dirty="0" smtClean="0">
                <a:latin typeface="微软雅黑" panose="020B0503020204020204" pitchFamily="34" charset="-122"/>
                <a:ea typeface="微软雅黑" panose="020B0503020204020204" pitchFamily="34" charset="-122"/>
              </a:rPr>
              <a:t>月</a:t>
            </a:r>
            <a:r>
              <a:rPr lang="en-US" altLang="zh-CN" dirty="0" smtClean="0">
                <a:latin typeface="微软雅黑" panose="020B0503020204020204" pitchFamily="34" charset="-122"/>
                <a:ea typeface="微软雅黑" panose="020B0503020204020204" pitchFamily="34" charset="-122"/>
              </a:rPr>
              <a:t>31</a:t>
            </a:r>
            <a:r>
              <a:rPr lang="zh-CN" altLang="en-US" dirty="0" smtClean="0">
                <a:latin typeface="微软雅黑" panose="020B0503020204020204" pitchFamily="34" charset="-122"/>
                <a:ea typeface="微软雅黑" panose="020B0503020204020204" pitchFamily="34" charset="-122"/>
              </a:rPr>
              <a:t>日平台</a:t>
            </a:r>
            <a:r>
              <a:rPr lang="zh-CN" altLang="en-US" b="1" dirty="0" smtClean="0">
                <a:latin typeface="微软雅黑" panose="020B0503020204020204" pitchFamily="34" charset="-122"/>
                <a:ea typeface="微软雅黑" panose="020B0503020204020204" pitchFamily="34" charset="-122"/>
              </a:rPr>
              <a:t>免费</a:t>
            </a:r>
            <a:r>
              <a:rPr lang="zh-CN" altLang="en-US" dirty="0" smtClean="0">
                <a:latin typeface="微软雅黑" panose="020B0503020204020204" pitchFamily="34" charset="-122"/>
                <a:ea typeface="微软雅黑" panose="020B0503020204020204" pitchFamily="34" charset="-122"/>
              </a:rPr>
              <a:t>。免费期过后，平台计划继续申请免费。</a:t>
            </a:r>
            <a:endParaRPr lang="en-US" altLang="zh-CN" dirty="0" smtClean="0">
              <a:latin typeface="微软雅黑" panose="020B0503020204020204" pitchFamily="34" charset="-122"/>
              <a:ea typeface="微软雅黑" panose="020B0503020204020204" pitchFamily="34" charset="-122"/>
            </a:endParaRPr>
          </a:p>
          <a:p>
            <a:pPr marL="180975" indent="266700" eaLnBrk="1" hangingPunct="1"/>
            <a:r>
              <a:rPr lang="en-US" altLang="zh-CN" dirty="0" smtClean="0">
                <a:latin typeface="微软雅黑" panose="020B0503020204020204" pitchFamily="34" charset="-122"/>
                <a:ea typeface="微软雅黑" panose="020B0503020204020204" pitchFamily="34" charset="-122"/>
              </a:rPr>
              <a:t> </a:t>
            </a:r>
            <a:r>
              <a:rPr lang="zh-CN" altLang="en-US" dirty="0" smtClean="0">
                <a:latin typeface="微软雅黑" panose="020B0503020204020204" pitchFamily="34" charset="-122"/>
                <a:ea typeface="微软雅黑" panose="020B0503020204020204" pitchFamily="34" charset="-122"/>
              </a:rPr>
              <a:t>未来，根据市场需求，平台拟对</a:t>
            </a:r>
            <a:r>
              <a:rPr lang="zh-CN" altLang="en-US" b="1" dirty="0" smtClean="0">
                <a:latin typeface="微软雅黑" panose="020B0503020204020204" pitchFamily="34" charset="-122"/>
                <a:ea typeface="微软雅黑" panose="020B0503020204020204" pitchFamily="34" charset="-122"/>
              </a:rPr>
              <a:t>增值服务</a:t>
            </a:r>
            <a:r>
              <a:rPr lang="zh-CN" altLang="en-US" dirty="0" smtClean="0">
                <a:latin typeface="微软雅黑" panose="020B0503020204020204" pitchFamily="34" charset="-122"/>
                <a:ea typeface="微软雅黑" panose="020B0503020204020204" pitchFamily="34" charset="-122"/>
              </a:rPr>
              <a:t>进行</a:t>
            </a:r>
            <a:r>
              <a:rPr lang="zh-CN" altLang="en-US" b="1" dirty="0" smtClean="0">
                <a:latin typeface="微软雅黑" panose="020B0503020204020204" pitchFamily="34" charset="-122"/>
                <a:ea typeface="微软雅黑" panose="020B0503020204020204" pitchFamily="34" charset="-122"/>
              </a:rPr>
              <a:t>收费</a:t>
            </a:r>
            <a:r>
              <a:rPr lang="zh-CN" altLang="en-US" dirty="0" smtClean="0">
                <a:latin typeface="微软雅黑" panose="020B0503020204020204" pitchFamily="34" charset="-122"/>
                <a:ea typeface="微软雅黑" panose="020B0503020204020204" pitchFamily="34" charset="-122"/>
              </a:rPr>
              <a:t>以覆盖平台运营成本。</a:t>
            </a:r>
            <a:endParaRPr lang="en-US" altLang="zh-CN" dirty="0" smtClean="0">
              <a:latin typeface="微软雅黑" panose="020B0503020204020204" pitchFamily="34" charset="-122"/>
              <a:ea typeface="微软雅黑" panose="020B0503020204020204" pitchFamily="34" charset="-122"/>
            </a:endParaRPr>
          </a:p>
        </p:txBody>
      </p:sp>
      <p:sp>
        <p:nvSpPr>
          <p:cNvPr id="68" name="矩形 67"/>
          <p:cNvSpPr/>
          <p:nvPr/>
        </p:nvSpPr>
        <p:spPr bwMode="auto">
          <a:xfrm>
            <a:off x="971599" y="4702606"/>
            <a:ext cx="648107" cy="727108"/>
          </a:xfrm>
          <a:prstGeom prst="rect">
            <a:avLst/>
          </a:prstGeom>
          <a:solidFill>
            <a:srgbClr val="C81429"/>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solidFill>
                <a:latin typeface="微软雅黑" panose="020B0503020204020204" pitchFamily="34" charset="-122"/>
                <a:ea typeface="微软雅黑" panose="020B0503020204020204" pitchFamily="34" charset="-122"/>
              </a:rPr>
              <a:t>平台费用</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5531926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bwMode="auto">
          <a:xfrm>
            <a:off x="3528391" y="2852936"/>
            <a:ext cx="5615609" cy="3384376"/>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 name="矩形 11"/>
          <p:cNvSpPr/>
          <p:nvPr/>
        </p:nvSpPr>
        <p:spPr bwMode="auto">
          <a:xfrm>
            <a:off x="0" y="1412776"/>
            <a:ext cx="3635896" cy="1440160"/>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nvGrpSpPr>
          <p:cNvPr id="26" name="组合 25"/>
          <p:cNvGrpSpPr/>
          <p:nvPr/>
        </p:nvGrpSpPr>
        <p:grpSpPr>
          <a:xfrm>
            <a:off x="2195736" y="1916757"/>
            <a:ext cx="2135003" cy="1904251"/>
            <a:chOff x="2195736" y="2060773"/>
            <a:chExt cx="2135003" cy="1904251"/>
          </a:xfrm>
        </p:grpSpPr>
        <p:sp>
          <p:nvSpPr>
            <p:cNvPr id="2" name="六边形 1"/>
            <p:cNvSpPr/>
            <p:nvPr/>
          </p:nvSpPr>
          <p:spPr bwMode="auto">
            <a:xfrm>
              <a:off x="2195736" y="2060773"/>
              <a:ext cx="2135003" cy="190425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 name="组合 2"/>
            <p:cNvGrpSpPr/>
            <p:nvPr/>
          </p:nvGrpSpPr>
          <p:grpSpPr>
            <a:xfrm>
              <a:off x="2470828" y="2309121"/>
              <a:ext cx="1571879" cy="1383254"/>
              <a:chOff x="251520" y="2708553"/>
              <a:chExt cx="1800200" cy="1584176"/>
            </a:xfrm>
          </p:grpSpPr>
          <p:sp>
            <p:nvSpPr>
              <p:cNvPr id="4"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 name="矩形 4"/>
              <p:cNvSpPr/>
              <p:nvPr/>
            </p:nvSpPr>
            <p:spPr bwMode="auto">
              <a:xfrm>
                <a:off x="539551"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6" name="组合 5"/>
              <p:cNvGrpSpPr/>
              <p:nvPr/>
            </p:nvGrpSpPr>
            <p:grpSpPr>
              <a:xfrm>
                <a:off x="848095" y="2751352"/>
                <a:ext cx="607049" cy="533265"/>
                <a:chOff x="3701536" y="1263055"/>
                <a:chExt cx="1214096" cy="1066529"/>
              </a:xfrm>
            </p:grpSpPr>
            <p:sp>
              <p:nvSpPr>
                <p:cNvPr id="7"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grpSp>
      <p:sp>
        <p:nvSpPr>
          <p:cNvPr id="14" name="标题 1"/>
          <p:cNvSpPr txBox="1">
            <a:spLocks/>
          </p:cNvSpPr>
          <p:nvPr/>
        </p:nvSpPr>
        <p:spPr>
          <a:xfrm>
            <a:off x="-201216" y="1562178"/>
            <a:ext cx="2973016"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r>
              <a:rPr lang="en-US" altLang="zh-CN" sz="3600" b="1" kern="0" dirty="0" smtClean="0">
                <a:solidFill>
                  <a:schemeClr val="bg1"/>
                </a:solidFill>
                <a:latin typeface="黑体" panose="02010609060101010101" pitchFamily="49" charset="-122"/>
                <a:ea typeface="黑体" panose="02010609060101010101" pitchFamily="49" charset="-122"/>
              </a:rPr>
              <a:t>    </a:t>
            </a:r>
            <a:r>
              <a:rPr lang="zh-CN" altLang="en-US" sz="3600" b="1" kern="0" dirty="0" smtClean="0">
                <a:solidFill>
                  <a:schemeClr val="bg1"/>
                </a:solidFill>
                <a:latin typeface="黑体" panose="02010609060101010101" pitchFamily="49" charset="-122"/>
                <a:ea typeface="黑体" panose="02010609060101010101" pitchFamily="49" charset="-122"/>
              </a:rPr>
              <a:t>谢谢！</a:t>
            </a:r>
            <a:endParaRPr lang="en-US" altLang="zh-CN" sz="3600" b="1" kern="0" dirty="0">
              <a:solidFill>
                <a:schemeClr val="bg1"/>
              </a:solidFill>
              <a:latin typeface="黑体" panose="02010609060101010101" pitchFamily="49" charset="-122"/>
              <a:ea typeface="黑体" panose="02010609060101010101" pitchFamily="49" charset="-122"/>
            </a:endParaRPr>
          </a:p>
        </p:txBody>
      </p:sp>
      <p:sp>
        <p:nvSpPr>
          <p:cNvPr id="15" name="标题 1"/>
          <p:cNvSpPr txBox="1">
            <a:spLocks/>
          </p:cNvSpPr>
          <p:nvPr/>
        </p:nvSpPr>
        <p:spPr>
          <a:xfrm>
            <a:off x="-396552" y="2138242"/>
            <a:ext cx="3672408"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r>
              <a:rPr lang="en-US" altLang="zh-CN" sz="3600" b="1" kern="0" dirty="0" smtClean="0">
                <a:solidFill>
                  <a:schemeClr val="bg1"/>
                </a:solidFill>
                <a:latin typeface="黑体" panose="02010609060101010101" pitchFamily="49" charset="-122"/>
                <a:ea typeface="黑体" panose="02010609060101010101" pitchFamily="49" charset="-122"/>
              </a:rPr>
              <a:t>    Thanks</a:t>
            </a:r>
            <a:r>
              <a:rPr lang="zh-CN" altLang="en-US" sz="3600" b="1" kern="0" dirty="0" smtClean="0">
                <a:solidFill>
                  <a:schemeClr val="bg1"/>
                </a:solidFill>
                <a:latin typeface="黑体" panose="02010609060101010101" pitchFamily="49" charset="-122"/>
                <a:ea typeface="黑体" panose="02010609060101010101" pitchFamily="49" charset="-122"/>
              </a:rPr>
              <a:t>！</a:t>
            </a:r>
            <a:endParaRPr lang="en-US" altLang="zh-CN" sz="3600" b="1" kern="0" dirty="0">
              <a:solidFill>
                <a:schemeClr val="bg1"/>
              </a:solidFill>
              <a:latin typeface="黑体" panose="02010609060101010101" pitchFamily="49" charset="-122"/>
              <a:ea typeface="黑体" panose="02010609060101010101" pitchFamily="49" charset="-122"/>
            </a:endParaRPr>
          </a:p>
        </p:txBody>
      </p:sp>
      <p:sp>
        <p:nvSpPr>
          <p:cNvPr id="16" name="Text Box 5"/>
          <p:cNvSpPr txBox="1">
            <a:spLocks noChangeArrowheads="1"/>
          </p:cNvSpPr>
          <p:nvPr/>
        </p:nvSpPr>
        <p:spPr bwMode="auto">
          <a:xfrm>
            <a:off x="160096" y="5661248"/>
            <a:ext cx="210754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1600" dirty="0" smtClean="0">
                <a:solidFill>
                  <a:srgbClr val="4D4D4D"/>
                </a:solidFill>
                <a:latin typeface="微软雅黑" panose="020B0503020204020204" pitchFamily="34" charset="-122"/>
                <a:ea typeface="微软雅黑" panose="020B0503020204020204" pitchFamily="34" charset="-122"/>
              </a:rPr>
              <a:t>中国结算基金业务部</a:t>
            </a:r>
            <a:endParaRPr lang="en-US" altLang="zh-CN" sz="1600" dirty="0">
              <a:solidFill>
                <a:srgbClr val="4D4D4D"/>
              </a:solidFill>
              <a:latin typeface="微软雅黑" panose="020B0503020204020204" pitchFamily="34" charset="-122"/>
              <a:ea typeface="微软雅黑" panose="020B0503020204020204" pitchFamily="34" charset="-122"/>
            </a:endParaRPr>
          </a:p>
        </p:txBody>
      </p:sp>
      <p:sp>
        <p:nvSpPr>
          <p:cNvPr id="17" name="Text Box 5"/>
          <p:cNvSpPr txBox="1">
            <a:spLocks noChangeArrowheads="1"/>
          </p:cNvSpPr>
          <p:nvPr/>
        </p:nvSpPr>
        <p:spPr bwMode="auto">
          <a:xfrm>
            <a:off x="179512" y="6166689"/>
            <a:ext cx="2016125"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1000">
                <a:solidFill>
                  <a:srgbClr val="4D4D4D"/>
                </a:solidFill>
              </a:rPr>
              <a:t>www.chinaclear.cn </a:t>
            </a:r>
          </a:p>
        </p:txBody>
      </p:sp>
      <p:sp>
        <p:nvSpPr>
          <p:cNvPr id="18" name="Text Box 5"/>
          <p:cNvSpPr txBox="1">
            <a:spLocks noChangeArrowheads="1"/>
          </p:cNvSpPr>
          <p:nvPr/>
        </p:nvSpPr>
        <p:spPr bwMode="auto">
          <a:xfrm>
            <a:off x="182001" y="5949280"/>
            <a:ext cx="1205012"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1000" dirty="0" smtClean="0">
                <a:solidFill>
                  <a:srgbClr val="4D4D4D"/>
                </a:solidFill>
              </a:rPr>
              <a:t>2018</a:t>
            </a:r>
            <a:r>
              <a:rPr lang="zh-CN" altLang="en-US" sz="1000" dirty="0" smtClean="0">
                <a:solidFill>
                  <a:srgbClr val="4D4D4D"/>
                </a:solidFill>
              </a:rPr>
              <a:t>年</a:t>
            </a:r>
            <a:r>
              <a:rPr lang="en-US" altLang="zh-CN" sz="1000" smtClean="0">
                <a:solidFill>
                  <a:srgbClr val="4D4D4D"/>
                </a:solidFill>
              </a:rPr>
              <a:t>5</a:t>
            </a:r>
            <a:r>
              <a:rPr lang="zh-CN" altLang="en-US" sz="1000" smtClean="0">
                <a:solidFill>
                  <a:srgbClr val="4D4D4D"/>
                </a:solidFill>
              </a:rPr>
              <a:t>月</a:t>
            </a:r>
            <a:r>
              <a:rPr lang="en-US" altLang="zh-CN" sz="1000" dirty="0" smtClean="0">
                <a:solidFill>
                  <a:srgbClr val="4D4D4D"/>
                </a:solidFill>
              </a:rPr>
              <a:t> </a:t>
            </a:r>
            <a:endParaRPr lang="en-US" altLang="zh-CN" sz="1000" dirty="0">
              <a:solidFill>
                <a:srgbClr val="4D4D4D"/>
              </a:solidFill>
            </a:endParaRPr>
          </a:p>
        </p:txBody>
      </p:sp>
      <p:sp>
        <p:nvSpPr>
          <p:cNvPr id="23" name="矩形 22"/>
          <p:cNvSpPr/>
          <p:nvPr/>
        </p:nvSpPr>
        <p:spPr>
          <a:xfrm>
            <a:off x="3995936" y="3340730"/>
            <a:ext cx="2880320" cy="1600438"/>
          </a:xfrm>
          <a:prstGeom prst="rect">
            <a:avLst/>
          </a:prstGeom>
        </p:spPr>
        <p:txBody>
          <a:bodyPr wrap="square">
            <a:spAutoFit/>
          </a:bodyPr>
          <a:lstStyle/>
          <a:p>
            <a:r>
              <a:rPr lang="zh-CN" altLang="en-US" sz="1600" b="1" dirty="0" smtClean="0">
                <a:solidFill>
                  <a:schemeClr val="bg1">
                    <a:lumMod val="95000"/>
                  </a:schemeClr>
                </a:solidFill>
                <a:latin typeface="微软雅黑" pitchFamily="34" charset="-122"/>
                <a:ea typeface="微软雅黑" pitchFamily="34" charset="-122"/>
              </a:rPr>
              <a:t>技术、测试联系人</a:t>
            </a:r>
            <a:endParaRPr lang="en-US" altLang="zh-CN" sz="1600" dirty="0" smtClean="0">
              <a:solidFill>
                <a:schemeClr val="bg1">
                  <a:lumMod val="95000"/>
                </a:schemeClr>
              </a:solidFill>
              <a:latin typeface="微软雅黑" pitchFamily="34" charset="-122"/>
              <a:ea typeface="微软雅黑" pitchFamily="34" charset="-122"/>
            </a:endParaRPr>
          </a:p>
          <a:p>
            <a:pPr>
              <a:spcBef>
                <a:spcPts val="600"/>
              </a:spcBef>
            </a:pPr>
            <a:r>
              <a:rPr lang="zh-CN" altLang="en-US" sz="1400" dirty="0" smtClean="0">
                <a:solidFill>
                  <a:schemeClr val="bg1">
                    <a:lumMod val="95000"/>
                  </a:schemeClr>
                </a:solidFill>
                <a:latin typeface="微软雅黑" pitchFamily="34" charset="-122"/>
                <a:ea typeface="微软雅黑" pitchFamily="34" charset="-122"/>
              </a:rPr>
              <a:t>韩军威，</a:t>
            </a:r>
            <a:r>
              <a:rPr lang="en-US" altLang="zh-CN" sz="1400" dirty="0" smtClean="0">
                <a:solidFill>
                  <a:schemeClr val="bg1">
                    <a:lumMod val="95000"/>
                  </a:schemeClr>
                </a:solidFill>
                <a:latin typeface="微软雅黑" pitchFamily="34" charset="-122"/>
                <a:ea typeface="微软雅黑" pitchFamily="34" charset="-122"/>
              </a:rPr>
              <a:t>010-5093 8756</a:t>
            </a:r>
            <a:r>
              <a:rPr lang="zh-CN" altLang="en-US" sz="1400" dirty="0" smtClean="0">
                <a:solidFill>
                  <a:schemeClr val="bg1">
                    <a:lumMod val="95000"/>
                  </a:schemeClr>
                </a:solidFill>
                <a:latin typeface="微软雅黑" pitchFamily="34" charset="-122"/>
                <a:ea typeface="微软雅黑" pitchFamily="34" charset="-122"/>
              </a:rPr>
              <a:t>，</a:t>
            </a:r>
            <a:r>
              <a:rPr lang="en-US" altLang="zh-CN" sz="1400" dirty="0" smtClean="0">
                <a:solidFill>
                  <a:schemeClr val="bg1">
                    <a:lumMod val="95000"/>
                  </a:schemeClr>
                </a:solidFill>
                <a:latin typeface="微软雅黑" pitchFamily="34" charset="-122"/>
                <a:ea typeface="微软雅黑" pitchFamily="34" charset="-122"/>
              </a:rPr>
              <a:t>jwhan@chinaclear.com.cn</a:t>
            </a:r>
          </a:p>
          <a:p>
            <a:pPr>
              <a:spcBef>
                <a:spcPts val="600"/>
              </a:spcBef>
            </a:pPr>
            <a:r>
              <a:rPr lang="zh-CN" altLang="en-US" sz="1400" dirty="0" smtClean="0">
                <a:solidFill>
                  <a:schemeClr val="bg1">
                    <a:lumMod val="95000"/>
                  </a:schemeClr>
                </a:solidFill>
                <a:latin typeface="微软雅黑" pitchFamily="34" charset="-122"/>
                <a:ea typeface="微软雅黑" pitchFamily="34" charset="-122"/>
              </a:rPr>
              <a:t>王轩， </a:t>
            </a:r>
            <a:r>
              <a:rPr lang="en-US" altLang="zh-CN" sz="1400" dirty="0" smtClean="0">
                <a:solidFill>
                  <a:schemeClr val="bg1">
                    <a:lumMod val="95000"/>
                  </a:schemeClr>
                </a:solidFill>
                <a:latin typeface="微软雅黑" pitchFamily="34" charset="-122"/>
                <a:ea typeface="微软雅黑" pitchFamily="34" charset="-122"/>
              </a:rPr>
              <a:t>010-5093 8791</a:t>
            </a:r>
            <a:r>
              <a:rPr lang="zh-CN" altLang="en-US" sz="1400" dirty="0" smtClean="0">
                <a:solidFill>
                  <a:schemeClr val="bg1">
                    <a:lumMod val="95000"/>
                  </a:schemeClr>
                </a:solidFill>
                <a:latin typeface="微软雅黑" pitchFamily="34" charset="-122"/>
                <a:ea typeface="微软雅黑" pitchFamily="34" charset="-122"/>
              </a:rPr>
              <a:t>，</a:t>
            </a:r>
            <a:endParaRPr lang="en-US" altLang="zh-CN" sz="1400" dirty="0" smtClean="0">
              <a:solidFill>
                <a:schemeClr val="bg1">
                  <a:lumMod val="95000"/>
                </a:schemeClr>
              </a:solidFill>
              <a:latin typeface="微软雅黑" pitchFamily="34" charset="-122"/>
              <a:ea typeface="微软雅黑" pitchFamily="34" charset="-122"/>
            </a:endParaRPr>
          </a:p>
          <a:p>
            <a:r>
              <a:rPr lang="en-US" altLang="zh-CN" sz="1400" dirty="0" smtClean="0">
                <a:solidFill>
                  <a:schemeClr val="bg1">
                    <a:lumMod val="95000"/>
                  </a:schemeClr>
                </a:solidFill>
                <a:latin typeface="微软雅黑" pitchFamily="34" charset="-122"/>
                <a:ea typeface="微软雅黑" pitchFamily="34" charset="-122"/>
              </a:rPr>
              <a:t>xuanwang@chinaclear.com.cn</a:t>
            </a:r>
          </a:p>
          <a:p>
            <a:endParaRPr lang="en-US" altLang="zh-CN" sz="1600" dirty="0" smtClean="0">
              <a:solidFill>
                <a:schemeClr val="bg1">
                  <a:lumMod val="95000"/>
                </a:schemeClr>
              </a:solidFill>
              <a:latin typeface="微软雅黑" pitchFamily="34" charset="-122"/>
              <a:ea typeface="微软雅黑" pitchFamily="34" charset="-122"/>
            </a:endParaRPr>
          </a:p>
        </p:txBody>
      </p:sp>
      <p:sp>
        <p:nvSpPr>
          <p:cNvPr id="24" name="矩形 23"/>
          <p:cNvSpPr/>
          <p:nvPr/>
        </p:nvSpPr>
        <p:spPr>
          <a:xfrm>
            <a:off x="5604500" y="2852936"/>
            <a:ext cx="1415772" cy="461665"/>
          </a:xfrm>
          <a:prstGeom prst="rect">
            <a:avLst/>
          </a:prstGeom>
        </p:spPr>
        <p:txBody>
          <a:bodyPr wrap="none">
            <a:spAutoFit/>
          </a:bodyPr>
          <a:lstStyle/>
          <a:p>
            <a:r>
              <a:rPr lang="zh-CN" altLang="en-US" sz="2400" b="1" dirty="0" smtClean="0">
                <a:solidFill>
                  <a:schemeClr val="bg1">
                    <a:lumMod val="95000"/>
                  </a:schemeClr>
                </a:solidFill>
                <a:latin typeface="微软雅黑" pitchFamily="34" charset="-122"/>
                <a:ea typeface="微软雅黑" pitchFamily="34" charset="-122"/>
              </a:rPr>
              <a:t>联系方式</a:t>
            </a:r>
            <a:endParaRPr lang="en-US" altLang="zh-CN" sz="2400" b="1" dirty="0" smtClean="0">
              <a:solidFill>
                <a:schemeClr val="bg1">
                  <a:lumMod val="95000"/>
                </a:schemeClr>
              </a:solidFill>
              <a:latin typeface="微软雅黑" pitchFamily="34" charset="-122"/>
              <a:ea typeface="微软雅黑" pitchFamily="34" charset="-122"/>
            </a:endParaRPr>
          </a:p>
        </p:txBody>
      </p:sp>
      <p:sp>
        <p:nvSpPr>
          <p:cNvPr id="25" name="矩形 24"/>
          <p:cNvSpPr/>
          <p:nvPr/>
        </p:nvSpPr>
        <p:spPr>
          <a:xfrm>
            <a:off x="6624736" y="3340730"/>
            <a:ext cx="3059832" cy="1354217"/>
          </a:xfrm>
          <a:prstGeom prst="rect">
            <a:avLst/>
          </a:prstGeom>
        </p:spPr>
        <p:txBody>
          <a:bodyPr wrap="square">
            <a:spAutoFit/>
          </a:bodyPr>
          <a:lstStyle/>
          <a:p>
            <a:r>
              <a:rPr lang="zh-CN" altLang="en-US" sz="1600" b="1" dirty="0" smtClean="0">
                <a:solidFill>
                  <a:schemeClr val="bg1">
                    <a:lumMod val="95000"/>
                  </a:schemeClr>
                </a:solidFill>
                <a:latin typeface="微软雅黑" pitchFamily="34" charset="-122"/>
                <a:ea typeface="微软雅黑" pitchFamily="34" charset="-122"/>
              </a:rPr>
              <a:t>业务联系人</a:t>
            </a:r>
            <a:endParaRPr lang="en-US" altLang="zh-CN" sz="1600" b="1" dirty="0" smtClean="0">
              <a:solidFill>
                <a:schemeClr val="bg1">
                  <a:lumMod val="95000"/>
                </a:schemeClr>
              </a:solidFill>
              <a:latin typeface="微软雅黑" pitchFamily="34" charset="-122"/>
              <a:ea typeface="微软雅黑" pitchFamily="34" charset="-122"/>
            </a:endParaRPr>
          </a:p>
          <a:p>
            <a:pPr>
              <a:spcBef>
                <a:spcPts val="600"/>
              </a:spcBef>
              <a:spcAft>
                <a:spcPts val="600"/>
              </a:spcAft>
            </a:pPr>
            <a:r>
              <a:rPr lang="zh-CN" altLang="en-US" sz="1400" dirty="0" smtClean="0">
                <a:solidFill>
                  <a:schemeClr val="bg1">
                    <a:lumMod val="95000"/>
                  </a:schemeClr>
                </a:solidFill>
                <a:latin typeface="微软雅黑" pitchFamily="34" charset="-122"/>
                <a:ea typeface="微软雅黑" pitchFamily="34" charset="-122"/>
              </a:rPr>
              <a:t>孟凡阔，</a:t>
            </a:r>
            <a:r>
              <a:rPr lang="en-US" altLang="zh-CN" sz="1400" dirty="0" smtClean="0">
                <a:solidFill>
                  <a:schemeClr val="bg1">
                    <a:lumMod val="95000"/>
                  </a:schemeClr>
                </a:solidFill>
                <a:latin typeface="微软雅黑" pitchFamily="34" charset="-122"/>
                <a:ea typeface="微软雅黑" pitchFamily="34" charset="-122"/>
              </a:rPr>
              <a:t>010-5093 8938</a:t>
            </a:r>
            <a:r>
              <a:rPr lang="zh-CN" altLang="en-US" sz="1400" dirty="0" smtClean="0">
                <a:solidFill>
                  <a:schemeClr val="bg1">
                    <a:lumMod val="95000"/>
                  </a:schemeClr>
                </a:solidFill>
                <a:latin typeface="微软雅黑" pitchFamily="34" charset="-122"/>
                <a:ea typeface="微软雅黑" pitchFamily="34" charset="-122"/>
              </a:rPr>
              <a:t>，</a:t>
            </a:r>
            <a:r>
              <a:rPr lang="en-US" altLang="zh-CN" sz="1400" dirty="0" smtClean="0">
                <a:solidFill>
                  <a:schemeClr val="bg1">
                    <a:lumMod val="95000"/>
                  </a:schemeClr>
                </a:solidFill>
                <a:latin typeface="微软雅黑" pitchFamily="34" charset="-122"/>
                <a:ea typeface="微软雅黑" pitchFamily="34" charset="-122"/>
              </a:rPr>
              <a:t>fkmeng@chinaclear.com.cn</a:t>
            </a:r>
          </a:p>
          <a:p>
            <a:r>
              <a:rPr lang="zh-CN" altLang="en-US" sz="1400" dirty="0" smtClean="0">
                <a:solidFill>
                  <a:schemeClr val="bg1">
                    <a:lumMod val="95000"/>
                  </a:schemeClr>
                </a:solidFill>
                <a:latin typeface="微软雅黑" pitchFamily="34" charset="-122"/>
                <a:ea typeface="微软雅黑" pitchFamily="34" charset="-122"/>
              </a:rPr>
              <a:t>李    骋，</a:t>
            </a:r>
            <a:r>
              <a:rPr lang="en-US" altLang="zh-CN" sz="1400" dirty="0" smtClean="0">
                <a:solidFill>
                  <a:schemeClr val="bg1">
                    <a:lumMod val="95000"/>
                  </a:schemeClr>
                </a:solidFill>
                <a:latin typeface="微软雅黑" pitchFamily="34" charset="-122"/>
                <a:ea typeface="微软雅黑" pitchFamily="34" charset="-122"/>
              </a:rPr>
              <a:t>010-5093 8718</a:t>
            </a:r>
            <a:r>
              <a:rPr lang="zh-CN" altLang="en-US" sz="1400" dirty="0" smtClean="0">
                <a:solidFill>
                  <a:schemeClr val="bg1">
                    <a:lumMod val="95000"/>
                  </a:schemeClr>
                </a:solidFill>
                <a:latin typeface="微软雅黑" pitchFamily="34" charset="-122"/>
                <a:ea typeface="微软雅黑" pitchFamily="34" charset="-122"/>
              </a:rPr>
              <a:t>，</a:t>
            </a:r>
            <a:endParaRPr lang="en-US" altLang="zh-CN" sz="1400" dirty="0" smtClean="0">
              <a:solidFill>
                <a:schemeClr val="bg1">
                  <a:lumMod val="95000"/>
                </a:schemeClr>
              </a:solidFill>
              <a:latin typeface="微软雅黑" pitchFamily="34" charset="-122"/>
              <a:ea typeface="微软雅黑" pitchFamily="34" charset="-122"/>
            </a:endParaRPr>
          </a:p>
          <a:p>
            <a:r>
              <a:rPr lang="en-US" altLang="zh-CN" sz="1400" dirty="0" smtClean="0">
                <a:solidFill>
                  <a:schemeClr val="bg1">
                    <a:lumMod val="95000"/>
                  </a:schemeClr>
                </a:solidFill>
                <a:latin typeface="微软雅黑" pitchFamily="34" charset="-122"/>
                <a:ea typeface="微软雅黑" pitchFamily="34" charset="-122"/>
              </a:rPr>
              <a:t>chengli@chinaclear.com.cn</a:t>
            </a:r>
          </a:p>
        </p:txBody>
      </p:sp>
      <p:sp>
        <p:nvSpPr>
          <p:cNvPr id="27" name="矩形 26"/>
          <p:cNvSpPr/>
          <p:nvPr/>
        </p:nvSpPr>
        <p:spPr>
          <a:xfrm>
            <a:off x="3995936" y="4725144"/>
            <a:ext cx="2880320" cy="1092607"/>
          </a:xfrm>
          <a:prstGeom prst="rect">
            <a:avLst/>
          </a:prstGeom>
        </p:spPr>
        <p:txBody>
          <a:bodyPr wrap="square">
            <a:spAutoFit/>
          </a:bodyPr>
          <a:lstStyle/>
          <a:p>
            <a:r>
              <a:rPr lang="zh-CN" altLang="en-US" sz="1600" b="1" dirty="0" smtClean="0">
                <a:solidFill>
                  <a:schemeClr val="bg1">
                    <a:lumMod val="95000"/>
                  </a:schemeClr>
                </a:solidFill>
                <a:latin typeface="微软雅黑" pitchFamily="34" charset="-122"/>
                <a:ea typeface="微软雅黑" pitchFamily="34" charset="-122"/>
              </a:rPr>
              <a:t>法律、协议联系人</a:t>
            </a:r>
            <a:endParaRPr lang="en-US" altLang="zh-CN" sz="1600" b="1" dirty="0" smtClean="0">
              <a:solidFill>
                <a:schemeClr val="bg1">
                  <a:lumMod val="95000"/>
                </a:schemeClr>
              </a:solidFill>
              <a:latin typeface="微软雅黑" pitchFamily="34" charset="-122"/>
              <a:ea typeface="微软雅黑" pitchFamily="34" charset="-122"/>
            </a:endParaRPr>
          </a:p>
          <a:p>
            <a:pPr>
              <a:spcBef>
                <a:spcPts val="600"/>
              </a:spcBef>
            </a:pPr>
            <a:r>
              <a:rPr lang="zh-CN" altLang="en-US" sz="1400" dirty="0" smtClean="0">
                <a:solidFill>
                  <a:schemeClr val="bg1">
                    <a:lumMod val="95000"/>
                  </a:schemeClr>
                </a:solidFill>
                <a:latin typeface="微软雅黑" pitchFamily="34" charset="-122"/>
                <a:ea typeface="微软雅黑" pitchFamily="34" charset="-122"/>
              </a:rPr>
              <a:t>赵龙吟，</a:t>
            </a:r>
            <a:r>
              <a:rPr lang="en-US" altLang="zh-CN" sz="1400" dirty="0" smtClean="0">
                <a:solidFill>
                  <a:schemeClr val="bg1">
                    <a:lumMod val="95000"/>
                  </a:schemeClr>
                </a:solidFill>
                <a:latin typeface="微软雅黑" pitchFamily="34" charset="-122"/>
                <a:ea typeface="微软雅黑" pitchFamily="34" charset="-122"/>
              </a:rPr>
              <a:t>010-5093 8651</a:t>
            </a:r>
            <a:r>
              <a:rPr lang="zh-CN" altLang="en-US" sz="1400" dirty="0" smtClean="0">
                <a:solidFill>
                  <a:schemeClr val="bg1">
                    <a:lumMod val="95000"/>
                  </a:schemeClr>
                </a:solidFill>
                <a:latin typeface="微软雅黑" pitchFamily="34" charset="-122"/>
                <a:ea typeface="微软雅黑" pitchFamily="34" charset="-122"/>
              </a:rPr>
              <a:t>，</a:t>
            </a:r>
            <a:r>
              <a:rPr lang="en-US" altLang="zh-CN" sz="1400" dirty="0" smtClean="0">
                <a:solidFill>
                  <a:schemeClr val="bg1">
                    <a:lumMod val="95000"/>
                  </a:schemeClr>
                </a:solidFill>
                <a:latin typeface="微软雅黑" pitchFamily="34" charset="-122"/>
                <a:ea typeface="微软雅黑" pitchFamily="34" charset="-122"/>
              </a:rPr>
              <a:t>lyzhao@chinaclear.com.cn</a:t>
            </a:r>
          </a:p>
          <a:p>
            <a:endParaRPr lang="en-US" altLang="zh-CN" sz="1600" dirty="0" smtClean="0">
              <a:solidFill>
                <a:schemeClr val="bg1">
                  <a:lumMod val="95000"/>
                </a:schemeClr>
              </a:solidFill>
              <a:latin typeface="微软雅黑" pitchFamily="34" charset="-122"/>
              <a:ea typeface="微软雅黑" pitchFamily="34" charset="-122"/>
            </a:endParaRPr>
          </a:p>
        </p:txBody>
      </p:sp>
      <p:sp>
        <p:nvSpPr>
          <p:cNvPr id="28" name="矩形 27"/>
          <p:cNvSpPr/>
          <p:nvPr/>
        </p:nvSpPr>
        <p:spPr>
          <a:xfrm>
            <a:off x="3995936" y="5589240"/>
            <a:ext cx="5112568" cy="630942"/>
          </a:xfrm>
          <a:prstGeom prst="rect">
            <a:avLst/>
          </a:prstGeom>
        </p:spPr>
        <p:txBody>
          <a:bodyPr wrap="square">
            <a:spAutoFit/>
          </a:bodyPr>
          <a:lstStyle/>
          <a:p>
            <a:r>
              <a:rPr lang="zh-CN" altLang="zh-CN" sz="1600" b="1" dirty="0" smtClean="0">
                <a:solidFill>
                  <a:schemeClr val="bg1">
                    <a:lumMod val="95000"/>
                  </a:schemeClr>
                </a:solidFill>
                <a:latin typeface="微软雅黑" pitchFamily="34" charset="-122"/>
                <a:ea typeface="微软雅黑" pitchFamily="34" charset="-122"/>
              </a:rPr>
              <a:t>邮寄地址</a:t>
            </a:r>
            <a:endParaRPr lang="en-US" altLang="zh-CN" sz="1600" b="1" dirty="0" smtClean="0">
              <a:solidFill>
                <a:schemeClr val="bg1">
                  <a:lumMod val="95000"/>
                </a:schemeClr>
              </a:solidFill>
              <a:latin typeface="微软雅黑" pitchFamily="34" charset="-122"/>
              <a:ea typeface="微软雅黑" pitchFamily="34" charset="-122"/>
            </a:endParaRPr>
          </a:p>
          <a:p>
            <a:pPr>
              <a:spcBef>
                <a:spcPts val="600"/>
              </a:spcBef>
            </a:pPr>
            <a:r>
              <a:rPr lang="zh-CN" altLang="zh-CN" sz="1400" dirty="0" smtClean="0">
                <a:solidFill>
                  <a:schemeClr val="bg1">
                    <a:lumMod val="95000"/>
                  </a:schemeClr>
                </a:solidFill>
                <a:latin typeface="微软雅黑" pitchFamily="34" charset="-122"/>
                <a:ea typeface="微软雅黑" pitchFamily="34" charset="-122"/>
              </a:rPr>
              <a:t>北京市西城区太平桥大街</a:t>
            </a:r>
            <a:r>
              <a:rPr lang="en-US" altLang="zh-CN" sz="1400" dirty="0" smtClean="0">
                <a:solidFill>
                  <a:schemeClr val="bg1">
                    <a:lumMod val="95000"/>
                  </a:schemeClr>
                </a:solidFill>
                <a:latin typeface="微软雅黑" pitchFamily="34" charset="-122"/>
                <a:ea typeface="微软雅黑" pitchFamily="34" charset="-122"/>
              </a:rPr>
              <a:t>17</a:t>
            </a:r>
            <a:r>
              <a:rPr lang="zh-CN" altLang="zh-CN" sz="1400" dirty="0" smtClean="0">
                <a:solidFill>
                  <a:schemeClr val="bg1">
                    <a:lumMod val="95000"/>
                  </a:schemeClr>
                </a:solidFill>
                <a:latin typeface="微软雅黑" pitchFamily="34" charset="-122"/>
                <a:ea typeface="微软雅黑" pitchFamily="34" charset="-122"/>
              </a:rPr>
              <a:t>号，恒奥中心</a:t>
            </a:r>
            <a:r>
              <a:rPr lang="en-US" altLang="zh-CN" sz="1400" dirty="0" smtClean="0">
                <a:solidFill>
                  <a:schemeClr val="bg1">
                    <a:lumMod val="95000"/>
                  </a:schemeClr>
                </a:solidFill>
                <a:latin typeface="微软雅黑" pitchFamily="34" charset="-122"/>
                <a:ea typeface="微软雅黑" pitchFamily="34" charset="-122"/>
              </a:rPr>
              <a:t>A</a:t>
            </a:r>
            <a:r>
              <a:rPr lang="zh-CN" altLang="zh-CN" sz="1400" dirty="0" smtClean="0">
                <a:solidFill>
                  <a:schemeClr val="bg1">
                    <a:lumMod val="95000"/>
                  </a:schemeClr>
                </a:solidFill>
                <a:latin typeface="微软雅黑" pitchFamily="34" charset="-122"/>
                <a:ea typeface="微软雅黑" pitchFamily="34" charset="-122"/>
              </a:rPr>
              <a:t>座，邮编：</a:t>
            </a:r>
            <a:r>
              <a:rPr lang="en-US" altLang="zh-CN" sz="1400" dirty="0" smtClean="0">
                <a:solidFill>
                  <a:schemeClr val="bg1">
                    <a:lumMod val="95000"/>
                  </a:schemeClr>
                </a:solidFill>
                <a:latin typeface="微软雅黑" pitchFamily="34" charset="-122"/>
                <a:ea typeface="微软雅黑" pitchFamily="34" charset="-122"/>
              </a:rPr>
              <a:t>100033</a:t>
            </a:r>
            <a:endParaRPr lang="zh-CN" altLang="en-US" sz="1400" dirty="0">
              <a:solidFill>
                <a:schemeClr val="bg1">
                  <a:lumMod val="95000"/>
                </a:schemeClr>
              </a:solidFill>
              <a:latin typeface="微软雅黑" pitchFamily="34" charset="-122"/>
              <a:ea typeface="微软雅黑" pitchFamily="34" charset="-122"/>
            </a:endParaRPr>
          </a:p>
        </p:txBody>
      </p:sp>
      <p:cxnSp>
        <p:nvCxnSpPr>
          <p:cNvPr id="30" name="直接连接符 29"/>
          <p:cNvCxnSpPr/>
          <p:nvPr/>
        </p:nvCxnSpPr>
        <p:spPr bwMode="auto">
          <a:xfrm>
            <a:off x="6660232" y="3356992"/>
            <a:ext cx="0" cy="1296144"/>
          </a:xfrm>
          <a:prstGeom prst="line">
            <a:avLst/>
          </a:prstGeom>
          <a:ln>
            <a:solidFill>
              <a:schemeClr val="bg2">
                <a:lumMod val="75000"/>
              </a:schemeClr>
            </a:solidFill>
            <a:headEnd type="none" w="med" len="med"/>
            <a:tailEnd type="non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xmlns="" val="25003436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六边形 50"/>
          <p:cNvSpPr/>
          <p:nvPr/>
        </p:nvSpPr>
        <p:spPr bwMode="auto">
          <a:xfrm>
            <a:off x="3517117" y="2276872"/>
            <a:ext cx="2135003" cy="190425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44" name="矩形 43"/>
          <p:cNvSpPr/>
          <p:nvPr/>
        </p:nvSpPr>
        <p:spPr bwMode="auto">
          <a:xfrm>
            <a:off x="1475656" y="4938696"/>
            <a:ext cx="6120680" cy="1678912"/>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68400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endParaRPr lang="en-US" altLang="zh-CN" dirty="0" smtClean="0">
              <a:latin typeface="微软雅黑" panose="020B0503020204020204" pitchFamily="34" charset="-122"/>
              <a:ea typeface="微软雅黑" panose="020B0503020204020204" pitchFamily="34" charset="-122"/>
            </a:endParaRPr>
          </a:p>
          <a:p>
            <a:pPr marL="68400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致力于建设最重要的基础设施，为行业提供便利；</a:t>
            </a:r>
            <a:endParaRPr lang="en-US" altLang="zh-CN" dirty="0" smtClean="0">
              <a:latin typeface="微软雅黑" panose="020B0503020204020204" pitchFamily="34" charset="-122"/>
              <a:ea typeface="微软雅黑" panose="020B0503020204020204" pitchFamily="34" charset="-122"/>
            </a:endParaRPr>
          </a:p>
          <a:p>
            <a:pPr marL="68400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中立地位，具备行业公信力和影响力；</a:t>
            </a:r>
            <a:endParaRPr lang="en-US" altLang="zh-CN" dirty="0" smtClean="0">
              <a:latin typeface="微软雅黑" panose="020B0503020204020204" pitchFamily="34" charset="-122"/>
              <a:ea typeface="微软雅黑" panose="020B0503020204020204" pitchFamily="34" charset="-122"/>
            </a:endParaRPr>
          </a:p>
          <a:p>
            <a:pPr marL="68400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团队具备系统开发、运维和基金后台业务管理经验。</a:t>
            </a:r>
            <a:endParaRPr lang="en-US" altLang="zh-CN" dirty="0" smtClean="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3792209" y="2525220"/>
            <a:ext cx="1571879" cy="1383254"/>
            <a:chOff x="251520" y="2708553"/>
            <a:chExt cx="1800200" cy="1584176"/>
          </a:xfrm>
        </p:grpSpPr>
        <p:sp>
          <p:nvSpPr>
            <p:cNvPr id="12" name="六边形 11"/>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13" name="矩形 12"/>
            <p:cNvSpPr/>
            <p:nvPr/>
          </p:nvSpPr>
          <p:spPr bwMode="auto">
            <a:xfrm>
              <a:off x="539551"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14" name="组合 13"/>
            <p:cNvGrpSpPr/>
            <p:nvPr/>
          </p:nvGrpSpPr>
          <p:grpSpPr>
            <a:xfrm>
              <a:off x="848095" y="2751352"/>
              <a:ext cx="607049" cy="533265"/>
              <a:chOff x="3701536" y="1263055"/>
              <a:chExt cx="1214096" cy="1066529"/>
            </a:xfrm>
          </p:grpSpPr>
          <p:sp>
            <p:nvSpPr>
              <p:cNvPr id="15" name="矩形 14"/>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6" name="矩形 15"/>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7" name="矩形 16"/>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8" name="矩形 17"/>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9" name="矩形 18"/>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39" name="矩形 38"/>
          <p:cNvSpPr/>
          <p:nvPr/>
        </p:nvSpPr>
        <p:spPr bwMode="auto">
          <a:xfrm>
            <a:off x="199293" y="1407684"/>
            <a:ext cx="3004555" cy="2931719"/>
          </a:xfrm>
          <a:prstGeom prst="rect">
            <a:avLst/>
          </a:prstGeom>
          <a:solidFill>
            <a:schemeClr val="bg1"/>
          </a:solid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居民投资需求增加，资管产品规模上升；</a:t>
            </a:r>
            <a:endParaRPr lang="en-US" altLang="zh-CN" dirty="0" smtClean="0">
              <a:latin typeface="微软雅黑" panose="020B0503020204020204" pitchFamily="34" charset="-122"/>
              <a:ea typeface="微软雅黑" panose="020B0503020204020204" pitchFamily="34" charset="-122"/>
            </a:endParaRPr>
          </a:p>
          <a:p>
            <a:pPr marL="28575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公募基金客户机构化趋势明显，机构投资者成为市场主要参与者；</a:t>
            </a:r>
            <a:endParaRPr lang="en-US" altLang="zh-CN" dirty="0" smtClean="0">
              <a:latin typeface="微软雅黑" panose="020B0503020204020204" pitchFamily="34" charset="-122"/>
              <a:ea typeface="微软雅黑" panose="020B0503020204020204" pitchFamily="34" charset="-122"/>
            </a:endParaRPr>
          </a:p>
          <a:p>
            <a:pPr marL="28575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场外市场趋于联通化，以</a:t>
            </a:r>
            <a:r>
              <a:rPr lang="en-US" altLang="zh-CN" dirty="0" smtClean="0">
                <a:latin typeface="微软雅黑" panose="020B0503020204020204" pitchFamily="34" charset="-122"/>
                <a:ea typeface="微软雅黑" panose="020B0503020204020204" pitchFamily="34" charset="-122"/>
              </a:rPr>
              <a:t>FOF</a:t>
            </a:r>
            <a:r>
              <a:rPr lang="zh-CN" altLang="en-US" dirty="0" smtClean="0">
                <a:latin typeface="微软雅黑" panose="020B0503020204020204" pitchFamily="34" charset="-122"/>
                <a:ea typeface="微软雅黑" panose="020B0503020204020204" pitchFamily="34" charset="-122"/>
              </a:rPr>
              <a:t>为代表的特殊机构投资者投资需求增加。</a:t>
            </a:r>
            <a:endParaRPr lang="en-US" altLang="zh-CN" dirty="0" smtClean="0">
              <a:latin typeface="微软雅黑" panose="020B0503020204020204" pitchFamily="34" charset="-122"/>
              <a:ea typeface="微软雅黑" panose="020B0503020204020204" pitchFamily="34" charset="-122"/>
            </a:endParaRPr>
          </a:p>
        </p:txBody>
      </p:sp>
      <p:sp>
        <p:nvSpPr>
          <p:cNvPr id="40" name="矩形 39"/>
          <p:cNvSpPr/>
          <p:nvPr/>
        </p:nvSpPr>
        <p:spPr bwMode="auto">
          <a:xfrm>
            <a:off x="451821" y="908720"/>
            <a:ext cx="2376264" cy="675057"/>
          </a:xfrm>
          <a:prstGeom prst="rect">
            <a:avLst/>
          </a:prstGeom>
          <a:solidFill>
            <a:srgbClr val="000080"/>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solidFill>
                  <a:schemeClr val="bg1"/>
                </a:solidFill>
                <a:latin typeface="微软雅黑" panose="020B0503020204020204" pitchFamily="34" charset="-122"/>
                <a:ea typeface="微软雅黑" panose="020B0503020204020204" pitchFamily="34" charset="-122"/>
              </a:rPr>
              <a:t>机构投资者场外投资场景需求日益增多</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2" name="矩形 41"/>
          <p:cNvSpPr/>
          <p:nvPr/>
        </p:nvSpPr>
        <p:spPr bwMode="auto">
          <a:xfrm>
            <a:off x="5940152" y="1400825"/>
            <a:ext cx="3011949" cy="2931719"/>
          </a:xfrm>
          <a:prstGeom prst="rect">
            <a:avLst/>
          </a:prstGeom>
          <a:solidFill>
            <a:schemeClr val="bg1"/>
          </a:solidFill>
          <a:ln w="9525"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非集中化、非标准化、非电子化三大痛点；</a:t>
            </a:r>
            <a:endParaRPr lang="en-US" altLang="zh-CN" dirty="0" smtClean="0">
              <a:latin typeface="微软雅黑" panose="020B0503020204020204" pitchFamily="34" charset="-122"/>
              <a:ea typeface="微软雅黑" panose="020B0503020204020204" pitchFamily="34" charset="-122"/>
            </a:endParaRPr>
          </a:p>
          <a:p>
            <a:pPr marL="28575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业务流程长、手工和重复性操作环节多；</a:t>
            </a:r>
            <a:endParaRPr lang="en-US" altLang="zh-CN" dirty="0" smtClean="0">
              <a:latin typeface="微软雅黑" panose="020B0503020204020204" pitchFamily="34" charset="-122"/>
              <a:ea typeface="微软雅黑" panose="020B0503020204020204" pitchFamily="34" charset="-122"/>
            </a:endParaRPr>
          </a:p>
          <a:p>
            <a:pPr marL="28575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a:latin typeface="微软雅黑" panose="020B0503020204020204" pitchFamily="34" charset="-122"/>
                <a:ea typeface="微软雅黑" panose="020B0503020204020204" pitchFamily="34" charset="-122"/>
              </a:rPr>
              <a:t>参与</a:t>
            </a:r>
            <a:r>
              <a:rPr lang="zh-CN" altLang="en-US" dirty="0" smtClean="0">
                <a:latin typeface="微软雅黑" panose="020B0503020204020204" pitchFamily="34" charset="-122"/>
                <a:ea typeface="微软雅黑" panose="020B0503020204020204" pitchFamily="34" charset="-122"/>
              </a:rPr>
              <a:t>人规范不一、沟通费时费力；</a:t>
            </a:r>
            <a:endParaRPr lang="en-US" altLang="zh-CN" dirty="0" smtClean="0">
              <a:latin typeface="微软雅黑" panose="020B0503020204020204" pitchFamily="34" charset="-122"/>
              <a:ea typeface="微软雅黑" panose="020B0503020204020204" pitchFamily="34" charset="-122"/>
            </a:endParaRPr>
          </a:p>
          <a:p>
            <a:pPr marL="285750" marR="0" indent="-285750" defTabSz="914400" rtl="0" eaLnBrk="1" fontAlgn="base" latinLnBrk="0" hangingPunct="1">
              <a:lnSpc>
                <a:spcPct val="100000"/>
              </a:lnSpc>
              <a:spcBef>
                <a:spcPts val="12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错误概率高，操作风险大。</a:t>
            </a:r>
            <a:endParaRPr lang="en-US" altLang="zh-CN" dirty="0" smtClean="0">
              <a:latin typeface="微软雅黑" panose="020B0503020204020204" pitchFamily="34" charset="-122"/>
              <a:ea typeface="微软雅黑" panose="020B0503020204020204" pitchFamily="34" charset="-122"/>
            </a:endParaRPr>
          </a:p>
        </p:txBody>
      </p:sp>
      <p:sp>
        <p:nvSpPr>
          <p:cNvPr id="41" name="矩形 40"/>
          <p:cNvSpPr/>
          <p:nvPr/>
        </p:nvSpPr>
        <p:spPr bwMode="auto">
          <a:xfrm>
            <a:off x="6287805" y="908720"/>
            <a:ext cx="2376264" cy="675057"/>
          </a:xfrm>
          <a:prstGeom prst="rect">
            <a:avLst/>
          </a:prstGeom>
          <a:solidFill>
            <a:schemeClr val="tx1">
              <a:lumMod val="65000"/>
              <a:lumOff val="35000"/>
            </a:schemeClr>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solidFill>
                  <a:schemeClr val="bg1"/>
                </a:solidFill>
                <a:latin typeface="微软雅黑" panose="020B0503020204020204" pitchFamily="34" charset="-122"/>
                <a:ea typeface="微软雅黑" panose="020B0503020204020204" pitchFamily="34" charset="-122"/>
              </a:rPr>
              <a:t>现有场外投资及登记结算模式亟需更新</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3" name="矩形 42"/>
          <p:cNvSpPr/>
          <p:nvPr/>
        </p:nvSpPr>
        <p:spPr bwMode="auto">
          <a:xfrm>
            <a:off x="3083799" y="4581128"/>
            <a:ext cx="3000369" cy="675057"/>
          </a:xfrm>
          <a:prstGeom prst="rect">
            <a:avLst/>
          </a:prstGeom>
          <a:solidFill>
            <a:srgbClr val="CC6600"/>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dirty="0" smtClean="0">
                <a:solidFill>
                  <a:schemeClr val="bg1"/>
                </a:solidFill>
                <a:latin typeface="微软雅黑" panose="020B0503020204020204" pitchFamily="34" charset="-122"/>
                <a:ea typeface="微软雅黑" panose="020B0503020204020204" pitchFamily="34" charset="-122"/>
              </a:rPr>
              <a:t>中国结算在主导相关平台建设与运营方面具备优势</a:t>
            </a:r>
            <a:endParaRPr lang="en-US" altLang="zh-CN" dirty="0" smtClean="0">
              <a:solidFill>
                <a:schemeClr val="bg1"/>
              </a:solidFill>
              <a:latin typeface="微软雅黑" panose="020B0503020204020204" pitchFamily="34" charset="-122"/>
              <a:ea typeface="微软雅黑" panose="020B0503020204020204" pitchFamily="34" charset="-122"/>
            </a:endParaRPr>
          </a:p>
        </p:txBody>
      </p:sp>
      <p:sp>
        <p:nvSpPr>
          <p:cNvPr id="46" name="等腰三角形 45"/>
          <p:cNvSpPr/>
          <p:nvPr/>
        </p:nvSpPr>
        <p:spPr bwMode="auto">
          <a:xfrm>
            <a:off x="4413550" y="4051816"/>
            <a:ext cx="363414" cy="313288"/>
          </a:xfrm>
          <a:prstGeom prst="triangle">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49" name="等腰三角形 48"/>
          <p:cNvSpPr/>
          <p:nvPr/>
        </p:nvSpPr>
        <p:spPr bwMode="auto">
          <a:xfrm>
            <a:off x="3491880" y="2520705"/>
            <a:ext cx="363414" cy="313288"/>
          </a:xfrm>
          <a:prstGeom prst="triangle">
            <a:avLst/>
          </a:prstGeom>
          <a:solidFill>
            <a:srgbClr val="00008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50" name="等腰三角形 49"/>
          <p:cNvSpPr/>
          <p:nvPr/>
        </p:nvSpPr>
        <p:spPr bwMode="auto">
          <a:xfrm>
            <a:off x="5288706" y="2520705"/>
            <a:ext cx="363414" cy="313288"/>
          </a:xfrm>
          <a:prstGeom prst="triangle">
            <a:avLst/>
          </a:prstGeom>
          <a:solidFill>
            <a:srgbClr val="59595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52"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平台概述</a:t>
            </a:r>
            <a:endParaRPr lang="en-US" altLang="zh-CN" sz="2000" b="1" kern="0" dirty="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建设背景</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9141558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六边形 115"/>
          <p:cNvSpPr/>
          <p:nvPr/>
        </p:nvSpPr>
        <p:spPr bwMode="auto">
          <a:xfrm>
            <a:off x="5148064" y="4077072"/>
            <a:ext cx="2505087" cy="2160240"/>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22" name="矩形 21"/>
          <p:cNvSpPr/>
          <p:nvPr/>
        </p:nvSpPr>
        <p:spPr bwMode="auto">
          <a:xfrm>
            <a:off x="520154" y="1484784"/>
            <a:ext cx="3691806" cy="2181256"/>
          </a:xfrm>
          <a:prstGeom prst="rect">
            <a:avLst/>
          </a:prstGeom>
          <a:solidFill>
            <a:schemeClr val="bg1"/>
          </a:solid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85750" indent="-285750" eaLnBrk="1" hangingPunct="1">
              <a:spcBef>
                <a:spcPts val="600"/>
              </a:spcBef>
              <a:buFont typeface="Wingdings" panose="05000000000000000000" pitchFamily="2" charset="2"/>
              <a:buChar char="u"/>
            </a:pPr>
            <a:endParaRPr lang="en-US" altLang="zh-CN" sz="1000" dirty="0" smtClean="0">
              <a:latin typeface="微软雅黑" panose="020B0503020204020204" pitchFamily="34" charset="-122"/>
              <a:ea typeface="微软雅黑" panose="020B0503020204020204" pitchFamily="34" charset="-122"/>
            </a:endParaRPr>
          </a:p>
          <a:p>
            <a:pPr marL="285750" indent="-285750" eaLnBrk="1" hangingPunct="1">
              <a:spcBef>
                <a:spcPts val="600"/>
              </a:spcBef>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金融机构服务平台，简称“</a:t>
            </a:r>
            <a:r>
              <a:rPr lang="en-US" altLang="zh-CN" dirty="0" smtClean="0">
                <a:latin typeface="微软雅黑" panose="020B0503020204020204" pitchFamily="34" charset="-122"/>
                <a:ea typeface="微软雅黑" panose="020B0503020204020204" pitchFamily="34" charset="-122"/>
              </a:rPr>
              <a:t>FISP</a:t>
            </a:r>
            <a:r>
              <a:rPr lang="zh-CN" altLang="en-US" dirty="0" smtClean="0">
                <a:latin typeface="微软雅黑" panose="020B0503020204020204" pitchFamily="34" charset="-122"/>
                <a:ea typeface="微软雅黑" panose="020B0503020204020204" pitchFamily="34" charset="-122"/>
              </a:rPr>
              <a:t>平台”；</a:t>
            </a:r>
            <a:endParaRPr lang="en-US" altLang="zh-CN" dirty="0" smtClean="0">
              <a:latin typeface="微软雅黑" panose="020B0503020204020204" pitchFamily="34" charset="-122"/>
              <a:ea typeface="微软雅黑" panose="020B0503020204020204" pitchFamily="34" charset="-122"/>
            </a:endParaRPr>
          </a:p>
          <a:p>
            <a:pPr marL="285750" indent="-285750" eaLnBrk="1" hangingPunct="1">
              <a:spcBef>
                <a:spcPts val="600"/>
              </a:spcBef>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为机构投资者的场外投资登记结算提供</a:t>
            </a:r>
            <a:r>
              <a:rPr lang="zh-CN" altLang="en-US" b="1" dirty="0" smtClean="0">
                <a:latin typeface="微软雅黑" panose="020B0503020204020204" pitchFamily="34" charset="-122"/>
                <a:ea typeface="微软雅黑" panose="020B0503020204020204" pitchFamily="34" charset="-122"/>
              </a:rPr>
              <a:t>电子信息流转与管理</a:t>
            </a:r>
            <a:r>
              <a:rPr lang="zh-CN" altLang="en-US" dirty="0" smtClean="0">
                <a:latin typeface="微软雅黑" panose="020B0503020204020204" pitchFamily="34" charset="-122"/>
                <a:ea typeface="微软雅黑" panose="020B0503020204020204" pitchFamily="34" charset="-122"/>
              </a:rPr>
              <a:t>服务。</a:t>
            </a:r>
            <a:endParaRPr lang="en-US" altLang="zh-CN" dirty="0" smtClean="0">
              <a:latin typeface="微软雅黑" panose="020B0503020204020204" pitchFamily="34" charset="-122"/>
              <a:ea typeface="微软雅黑" panose="020B0503020204020204" pitchFamily="34" charset="-122"/>
            </a:endParaRPr>
          </a:p>
        </p:txBody>
      </p:sp>
      <p:sp>
        <p:nvSpPr>
          <p:cNvPr id="23" name="矩形 22"/>
          <p:cNvSpPr/>
          <p:nvPr/>
        </p:nvSpPr>
        <p:spPr bwMode="auto">
          <a:xfrm>
            <a:off x="1403648" y="1196752"/>
            <a:ext cx="2160240" cy="504056"/>
          </a:xfrm>
          <a:prstGeom prst="rect">
            <a:avLst/>
          </a:prstGeom>
          <a:solidFill>
            <a:srgbClr val="000080"/>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solidFill>
                <a:latin typeface="微软雅黑" panose="020B0503020204020204" pitchFamily="34" charset="-122"/>
                <a:ea typeface="微软雅黑" panose="020B0503020204020204" pitchFamily="34" charset="-122"/>
              </a:rPr>
              <a:t>平台简介</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sp>
        <p:nvSpPr>
          <p:cNvPr id="26" name="矩形 25"/>
          <p:cNvSpPr/>
          <p:nvPr/>
        </p:nvSpPr>
        <p:spPr bwMode="auto">
          <a:xfrm>
            <a:off x="493570" y="4001604"/>
            <a:ext cx="3718390" cy="2451732"/>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indent="-285750" eaLnBrk="1" hangingPunct="1">
              <a:lnSpc>
                <a:spcPct val="150000"/>
              </a:lnSpc>
              <a:spcBef>
                <a:spcPts val="1200"/>
              </a:spcBef>
            </a:pPr>
            <a:r>
              <a:rPr lang="zh-CN" altLang="en-US" dirty="0" smtClean="0">
                <a:latin typeface="微软雅黑" panose="020B0503020204020204" pitchFamily="34" charset="-122"/>
                <a:ea typeface="微软雅黑" panose="020B0503020204020204" pitchFamily="34" charset="-122"/>
              </a:rPr>
              <a:t>针对当前场外投资及登记结算模式中存在的痛点问题，</a:t>
            </a:r>
            <a:r>
              <a:rPr lang="zh-CN" altLang="en-US" b="1" dirty="0" smtClean="0">
                <a:latin typeface="微软雅黑" panose="020B0503020204020204" pitchFamily="34" charset="-122"/>
                <a:ea typeface="微软雅黑" panose="020B0503020204020204" pitchFamily="34" charset="-122"/>
              </a:rPr>
              <a:t>建立电子化、标准化、自动化的业务流程</a:t>
            </a:r>
            <a:r>
              <a:rPr lang="zh-CN" altLang="en-US" dirty="0" smtClean="0">
                <a:latin typeface="微软雅黑" panose="020B0503020204020204" pitchFamily="34" charset="-122"/>
                <a:ea typeface="微软雅黑" panose="020B0503020204020204" pitchFamily="34" charset="-122"/>
              </a:rPr>
              <a:t>，促进行业健康、快速发展。</a:t>
            </a:r>
            <a:endParaRPr lang="en-US" altLang="zh-CN" dirty="0" smtClean="0">
              <a:latin typeface="微软雅黑" panose="020B0503020204020204" pitchFamily="34" charset="-122"/>
              <a:ea typeface="微软雅黑" panose="020B0503020204020204" pitchFamily="34" charset="-122"/>
            </a:endParaRPr>
          </a:p>
        </p:txBody>
      </p:sp>
      <p:sp>
        <p:nvSpPr>
          <p:cNvPr id="27" name="矩形 26"/>
          <p:cNvSpPr/>
          <p:nvPr/>
        </p:nvSpPr>
        <p:spPr bwMode="auto">
          <a:xfrm>
            <a:off x="1403648" y="3789040"/>
            <a:ext cx="2160240" cy="504056"/>
          </a:xfrm>
          <a:prstGeom prst="rect">
            <a:avLst/>
          </a:prstGeom>
          <a:solidFill>
            <a:srgbClr val="CC6600"/>
          </a:solidFill>
          <a:ln w="3810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solidFill>
                <a:latin typeface="微软雅黑" panose="020B0503020204020204" pitchFamily="34" charset="-122"/>
                <a:ea typeface="微软雅黑" panose="020B0503020204020204" pitchFamily="34" charset="-122"/>
              </a:rPr>
              <a:t>平台目标</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5828960" y="4581128"/>
            <a:ext cx="982645" cy="864096"/>
            <a:chOff x="251520" y="2708553"/>
            <a:chExt cx="1800200" cy="1584176"/>
          </a:xfrm>
        </p:grpSpPr>
        <p:sp>
          <p:nvSpPr>
            <p:cNvPr id="60" name="六边形 59"/>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61" name="矩形 60"/>
            <p:cNvSpPr/>
            <p:nvPr/>
          </p:nvSpPr>
          <p:spPr bwMode="auto">
            <a:xfrm>
              <a:off x="492051" y="2965323"/>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grpSp>
        <p:nvGrpSpPr>
          <p:cNvPr id="3" name="组合 2"/>
          <p:cNvGrpSpPr/>
          <p:nvPr/>
        </p:nvGrpSpPr>
        <p:grpSpPr>
          <a:xfrm>
            <a:off x="5726324" y="993583"/>
            <a:ext cx="1201195" cy="1057053"/>
            <a:chOff x="4499992" y="1916832"/>
            <a:chExt cx="1571879" cy="1383255"/>
          </a:xfrm>
        </p:grpSpPr>
        <p:sp>
          <p:nvSpPr>
            <p:cNvPr id="35" name="六边形 34"/>
            <p:cNvSpPr/>
            <p:nvPr/>
          </p:nvSpPr>
          <p:spPr bwMode="auto">
            <a:xfrm>
              <a:off x="4499992" y="1916832"/>
              <a:ext cx="1571879" cy="1383255"/>
            </a:xfrm>
            <a:prstGeom prst="hexagon">
              <a:avLst/>
            </a:prstGeom>
            <a:no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39" name="矩形 38"/>
            <p:cNvSpPr/>
            <p:nvPr/>
          </p:nvSpPr>
          <p:spPr bwMode="auto">
            <a:xfrm>
              <a:off x="4697391" y="2299719"/>
              <a:ext cx="1159006" cy="64807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4572A1"/>
                  </a:solidFill>
                  <a:latin typeface="微软雅黑" panose="020B0503020204020204" pitchFamily="34" charset="-122"/>
                  <a:ea typeface="微软雅黑" panose="020B0503020204020204" pitchFamily="34" charset="-122"/>
                </a:rPr>
                <a:t>投资</a:t>
              </a:r>
              <a:endParaRPr lang="en-US" altLang="zh-CN" b="1" dirty="0" smtClean="0">
                <a:solidFill>
                  <a:srgbClr val="4572A1"/>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4572A1"/>
                  </a:solidFill>
                  <a:latin typeface="微软雅黑" panose="020B0503020204020204" pitchFamily="34" charset="-122"/>
                  <a:ea typeface="微软雅黑" panose="020B0503020204020204" pitchFamily="34" charset="-122"/>
                </a:rPr>
                <a:t>管理</a:t>
              </a:r>
              <a:r>
                <a:rPr lang="zh-CN" altLang="en-US" b="1" dirty="0">
                  <a:solidFill>
                    <a:srgbClr val="4572A1"/>
                  </a:solidFill>
                  <a:latin typeface="微软雅黑" panose="020B0503020204020204" pitchFamily="34" charset="-122"/>
                  <a:ea typeface="微软雅黑" panose="020B0503020204020204" pitchFamily="34" charset="-122"/>
                </a:rPr>
                <a:t>人</a:t>
              </a:r>
              <a:endParaRPr kumimoji="0" lang="zh-CN" altLang="en-US" b="1" i="0" u="none" strike="noStrike" cap="none" normalizeH="0" baseline="0" dirty="0" smtClean="0">
                <a:ln>
                  <a:noFill/>
                </a:ln>
                <a:solidFill>
                  <a:srgbClr val="4572A1"/>
                </a:solidFill>
                <a:effectLst/>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6985193" y="2343230"/>
            <a:ext cx="1202400" cy="1058400"/>
            <a:chOff x="6994124" y="1932127"/>
            <a:chExt cx="1571879" cy="1383255"/>
          </a:xfrm>
        </p:grpSpPr>
        <p:sp>
          <p:nvSpPr>
            <p:cNvPr id="36" name="六边形 35"/>
            <p:cNvSpPr/>
            <p:nvPr/>
          </p:nvSpPr>
          <p:spPr bwMode="auto">
            <a:xfrm>
              <a:off x="6994124" y="1932127"/>
              <a:ext cx="1571879" cy="1383255"/>
            </a:xfrm>
            <a:prstGeom prst="hexagon">
              <a:avLst/>
            </a:prstGeom>
            <a:no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40" name="矩形 39"/>
            <p:cNvSpPr/>
            <p:nvPr/>
          </p:nvSpPr>
          <p:spPr bwMode="auto">
            <a:xfrm>
              <a:off x="7239962" y="2302089"/>
              <a:ext cx="1159006" cy="64807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rPr>
                <a:t>托管人</a:t>
              </a:r>
            </a:p>
          </p:txBody>
        </p:sp>
      </p:grpSp>
      <p:grpSp>
        <p:nvGrpSpPr>
          <p:cNvPr id="4" name="组合 3"/>
          <p:cNvGrpSpPr/>
          <p:nvPr/>
        </p:nvGrpSpPr>
        <p:grpSpPr>
          <a:xfrm>
            <a:off x="4499992" y="2331661"/>
            <a:ext cx="1215873" cy="1069969"/>
            <a:chOff x="5727458" y="4995293"/>
            <a:chExt cx="1571879" cy="1383255"/>
          </a:xfrm>
        </p:grpSpPr>
        <p:sp>
          <p:nvSpPr>
            <p:cNvPr id="38" name="六边形 37"/>
            <p:cNvSpPr/>
            <p:nvPr/>
          </p:nvSpPr>
          <p:spPr bwMode="auto">
            <a:xfrm>
              <a:off x="5727458" y="4995293"/>
              <a:ext cx="1571879" cy="1383255"/>
            </a:xfrm>
            <a:prstGeom prst="hexagon">
              <a:avLst/>
            </a:prstGeom>
            <a:no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41" name="矩形 40"/>
            <p:cNvSpPr/>
            <p:nvPr/>
          </p:nvSpPr>
          <p:spPr bwMode="auto">
            <a:xfrm>
              <a:off x="5906381" y="5384016"/>
              <a:ext cx="1159006" cy="64807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rPr>
                <a:t>销售</a:t>
              </a:r>
              <a:endParaRPr kumimoji="0" lang="en-US" altLang="zh-CN"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rPr>
                <a:t>机构</a:t>
              </a:r>
            </a:p>
          </p:txBody>
        </p:sp>
      </p:grpSp>
      <p:cxnSp>
        <p:nvCxnSpPr>
          <p:cNvPr id="6" name="直接箭头连接符 5"/>
          <p:cNvCxnSpPr>
            <a:stCxn id="38" idx="0"/>
            <a:endCxn id="36" idx="3"/>
          </p:cNvCxnSpPr>
          <p:nvPr/>
        </p:nvCxnSpPr>
        <p:spPr bwMode="auto">
          <a:xfrm>
            <a:off x="5715865" y="2866646"/>
            <a:ext cx="1269328" cy="5784"/>
          </a:xfrm>
          <a:prstGeom prst="straightConnector1">
            <a:avLst/>
          </a:prstGeom>
          <a:gradFill rotWithShape="1">
            <a:gsLst>
              <a:gs pos="0">
                <a:srgbClr val="FF9933"/>
              </a:gs>
              <a:gs pos="100000">
                <a:srgbClr val="FF6600"/>
              </a:gs>
            </a:gsLst>
            <a:lin ang="5400000" scaled="1"/>
          </a:gradFill>
          <a:ln w="28575" cap="flat" cmpd="tri" algn="ctr">
            <a:solidFill>
              <a:schemeClr val="tx1">
                <a:lumMod val="75000"/>
                <a:lumOff val="25000"/>
              </a:schemeClr>
            </a:solidFill>
            <a:prstDash val="solid"/>
            <a:round/>
            <a:headEnd type="triangle" w="med" len="med"/>
            <a:tailEnd type="none" w="med" len="med"/>
          </a:ln>
          <a:effectLst/>
        </p:spPr>
      </p:cxnSp>
      <p:grpSp>
        <p:nvGrpSpPr>
          <p:cNvPr id="70" name="组合 69"/>
          <p:cNvGrpSpPr/>
          <p:nvPr/>
        </p:nvGrpSpPr>
        <p:grpSpPr>
          <a:xfrm>
            <a:off x="5756188" y="5657288"/>
            <a:ext cx="1215873" cy="1069969"/>
            <a:chOff x="5727458" y="4995293"/>
            <a:chExt cx="1571879" cy="1383255"/>
          </a:xfrm>
          <a:solidFill>
            <a:schemeClr val="bg1"/>
          </a:solidFill>
        </p:grpSpPr>
        <p:sp>
          <p:nvSpPr>
            <p:cNvPr id="71" name="六边形 70"/>
            <p:cNvSpPr/>
            <p:nvPr/>
          </p:nvSpPr>
          <p:spPr bwMode="auto">
            <a:xfrm>
              <a:off x="5727458" y="4995293"/>
              <a:ext cx="1571879" cy="1383255"/>
            </a:xfrm>
            <a:prstGeom prst="hexagon">
              <a:avLst/>
            </a:prstGeom>
            <a:grp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72" name="矩形 71"/>
            <p:cNvSpPr/>
            <p:nvPr/>
          </p:nvSpPr>
          <p:spPr bwMode="auto">
            <a:xfrm>
              <a:off x="5906381" y="5384016"/>
              <a:ext cx="1159006" cy="648073"/>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rPr>
                <a:t>销售</a:t>
              </a:r>
              <a:endParaRPr kumimoji="0" lang="en-US" altLang="zh-CN"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rPr>
                <a:t>机构</a:t>
              </a:r>
            </a:p>
          </p:txBody>
        </p:sp>
      </p:grpSp>
      <p:grpSp>
        <p:nvGrpSpPr>
          <p:cNvPr id="73" name="组合 72"/>
          <p:cNvGrpSpPr/>
          <p:nvPr/>
        </p:nvGrpSpPr>
        <p:grpSpPr>
          <a:xfrm>
            <a:off x="4515185" y="3942399"/>
            <a:ext cx="1201195" cy="1057053"/>
            <a:chOff x="4499992" y="1916832"/>
            <a:chExt cx="1571879" cy="1383255"/>
          </a:xfrm>
          <a:solidFill>
            <a:schemeClr val="bg1"/>
          </a:solidFill>
        </p:grpSpPr>
        <p:sp>
          <p:nvSpPr>
            <p:cNvPr id="74" name="六边形 73"/>
            <p:cNvSpPr/>
            <p:nvPr/>
          </p:nvSpPr>
          <p:spPr bwMode="auto">
            <a:xfrm>
              <a:off x="4499992" y="1916832"/>
              <a:ext cx="1571879" cy="1383255"/>
            </a:xfrm>
            <a:prstGeom prst="hexagon">
              <a:avLst/>
            </a:prstGeom>
            <a:grp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6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75" name="矩形 74"/>
            <p:cNvSpPr/>
            <p:nvPr/>
          </p:nvSpPr>
          <p:spPr bwMode="auto">
            <a:xfrm>
              <a:off x="4697391" y="2299719"/>
              <a:ext cx="1159006" cy="648073"/>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4572A1"/>
                  </a:solidFill>
                  <a:latin typeface="微软雅黑" panose="020B0503020204020204" pitchFamily="34" charset="-122"/>
                  <a:ea typeface="微软雅黑" panose="020B0503020204020204" pitchFamily="34" charset="-122"/>
                </a:rPr>
                <a:t>投资</a:t>
              </a:r>
              <a:endParaRPr lang="en-US" altLang="zh-CN" b="1" dirty="0" smtClean="0">
                <a:solidFill>
                  <a:srgbClr val="4572A1"/>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4572A1"/>
                  </a:solidFill>
                  <a:latin typeface="微软雅黑" panose="020B0503020204020204" pitchFamily="34" charset="-122"/>
                  <a:ea typeface="微软雅黑" panose="020B0503020204020204" pitchFamily="34" charset="-122"/>
                </a:rPr>
                <a:t>管理</a:t>
              </a:r>
              <a:r>
                <a:rPr lang="zh-CN" altLang="en-US" b="1" dirty="0">
                  <a:solidFill>
                    <a:srgbClr val="4572A1"/>
                  </a:solidFill>
                  <a:latin typeface="微软雅黑" panose="020B0503020204020204" pitchFamily="34" charset="-122"/>
                  <a:ea typeface="微软雅黑" panose="020B0503020204020204" pitchFamily="34" charset="-122"/>
                </a:rPr>
                <a:t>人</a:t>
              </a:r>
              <a:endParaRPr kumimoji="0" lang="zh-CN" altLang="en-US" b="1" i="0" u="none" strike="noStrike" cap="none" normalizeH="0" baseline="0" dirty="0" smtClean="0">
                <a:ln>
                  <a:noFill/>
                </a:ln>
                <a:solidFill>
                  <a:srgbClr val="4572A1"/>
                </a:solidFill>
                <a:effectLst/>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6985193" y="3941052"/>
            <a:ext cx="1202400" cy="1058400"/>
            <a:chOff x="6994124" y="1932127"/>
            <a:chExt cx="1571879" cy="1383255"/>
          </a:xfrm>
          <a:solidFill>
            <a:schemeClr val="bg1"/>
          </a:solidFill>
        </p:grpSpPr>
        <p:sp>
          <p:nvSpPr>
            <p:cNvPr id="77" name="六边形 76"/>
            <p:cNvSpPr/>
            <p:nvPr/>
          </p:nvSpPr>
          <p:spPr bwMode="auto">
            <a:xfrm>
              <a:off x="6994124" y="1932127"/>
              <a:ext cx="1571879" cy="1383255"/>
            </a:xfrm>
            <a:prstGeom prst="hexagon">
              <a:avLst/>
            </a:prstGeom>
            <a:grp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78" name="矩形 77"/>
            <p:cNvSpPr/>
            <p:nvPr/>
          </p:nvSpPr>
          <p:spPr bwMode="auto">
            <a:xfrm>
              <a:off x="7239962" y="2302089"/>
              <a:ext cx="1159006" cy="648073"/>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rPr>
                <a:t>托管人</a:t>
              </a:r>
            </a:p>
          </p:txBody>
        </p:sp>
      </p:grpSp>
      <p:cxnSp>
        <p:nvCxnSpPr>
          <p:cNvPr id="15" name="直接箭头连接符 14"/>
          <p:cNvCxnSpPr>
            <a:stCxn id="36" idx="3"/>
          </p:cNvCxnSpPr>
          <p:nvPr/>
        </p:nvCxnSpPr>
        <p:spPr bwMode="auto">
          <a:xfrm flipH="1" flipV="1">
            <a:off x="5534901" y="2565332"/>
            <a:ext cx="1450292" cy="307098"/>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19" name="直接箭头连接符 18"/>
          <p:cNvCxnSpPr>
            <a:stCxn id="36" idx="3"/>
          </p:cNvCxnSpPr>
          <p:nvPr/>
        </p:nvCxnSpPr>
        <p:spPr bwMode="auto">
          <a:xfrm flipH="1">
            <a:off x="5534901" y="2872430"/>
            <a:ext cx="1450292" cy="249751"/>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25" name="直接箭头连接符 24"/>
          <p:cNvCxnSpPr>
            <a:stCxn id="38" idx="0"/>
            <a:endCxn id="36" idx="3"/>
          </p:cNvCxnSpPr>
          <p:nvPr/>
        </p:nvCxnSpPr>
        <p:spPr bwMode="auto">
          <a:xfrm>
            <a:off x="5715865" y="2866646"/>
            <a:ext cx="1269328" cy="5784"/>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29" name="直接箭头连接符 28"/>
          <p:cNvCxnSpPr>
            <a:stCxn id="38" idx="0"/>
          </p:cNvCxnSpPr>
          <p:nvPr/>
        </p:nvCxnSpPr>
        <p:spPr bwMode="auto">
          <a:xfrm>
            <a:off x="5715865" y="2866646"/>
            <a:ext cx="1457380" cy="307098"/>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31" name="直接箭头连接符 30"/>
          <p:cNvCxnSpPr>
            <a:stCxn id="38" idx="0"/>
          </p:cNvCxnSpPr>
          <p:nvPr/>
        </p:nvCxnSpPr>
        <p:spPr bwMode="auto">
          <a:xfrm flipV="1">
            <a:off x="5715865" y="2626307"/>
            <a:ext cx="1457380" cy="240339"/>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79" name="直接箭头连接符 78"/>
          <p:cNvCxnSpPr>
            <a:stCxn id="38" idx="5"/>
            <a:endCxn id="35" idx="3"/>
          </p:cNvCxnSpPr>
          <p:nvPr/>
        </p:nvCxnSpPr>
        <p:spPr bwMode="auto">
          <a:xfrm flipV="1">
            <a:off x="5448373" y="1522110"/>
            <a:ext cx="277951" cy="809551"/>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82" name="直接箭头连接符 81"/>
          <p:cNvCxnSpPr>
            <a:stCxn id="38" idx="5"/>
          </p:cNvCxnSpPr>
          <p:nvPr/>
        </p:nvCxnSpPr>
        <p:spPr bwMode="auto">
          <a:xfrm flipV="1">
            <a:off x="5448373" y="1779857"/>
            <a:ext cx="418340" cy="551804"/>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84" name="直接箭头连接符 83"/>
          <p:cNvCxnSpPr>
            <a:stCxn id="38" idx="5"/>
            <a:endCxn id="35" idx="2"/>
          </p:cNvCxnSpPr>
          <p:nvPr/>
        </p:nvCxnSpPr>
        <p:spPr bwMode="auto">
          <a:xfrm flipV="1">
            <a:off x="5448373" y="2050636"/>
            <a:ext cx="542214" cy="281025"/>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88" name="直接箭头连接符 87"/>
          <p:cNvCxnSpPr/>
          <p:nvPr/>
        </p:nvCxnSpPr>
        <p:spPr bwMode="auto">
          <a:xfrm flipH="1">
            <a:off x="5107928" y="1779857"/>
            <a:ext cx="758785" cy="551804"/>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90" name="直接箭头连接符 89"/>
          <p:cNvCxnSpPr>
            <a:endCxn id="38" idx="5"/>
          </p:cNvCxnSpPr>
          <p:nvPr/>
        </p:nvCxnSpPr>
        <p:spPr bwMode="auto">
          <a:xfrm flipH="1">
            <a:off x="5448373" y="1798024"/>
            <a:ext cx="380587" cy="533637"/>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92" name="直接箭头连接符 91"/>
          <p:cNvCxnSpPr/>
          <p:nvPr/>
        </p:nvCxnSpPr>
        <p:spPr bwMode="auto">
          <a:xfrm flipH="1">
            <a:off x="5587348" y="1808543"/>
            <a:ext cx="241612" cy="797013"/>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94" name="直接箭头连接符 93"/>
          <p:cNvCxnSpPr>
            <a:stCxn id="36" idx="4"/>
            <a:endCxn id="35" idx="1"/>
          </p:cNvCxnSpPr>
          <p:nvPr/>
        </p:nvCxnSpPr>
        <p:spPr bwMode="auto">
          <a:xfrm flipH="1" flipV="1">
            <a:off x="6663256" y="2050636"/>
            <a:ext cx="586537" cy="292594"/>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96" name="直接箭头连接符 95"/>
          <p:cNvCxnSpPr>
            <a:stCxn id="36" idx="4"/>
          </p:cNvCxnSpPr>
          <p:nvPr/>
        </p:nvCxnSpPr>
        <p:spPr bwMode="auto">
          <a:xfrm flipH="1" flipV="1">
            <a:off x="6791097" y="1749066"/>
            <a:ext cx="458696" cy="594164"/>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98" name="直接箭头连接符 97"/>
          <p:cNvCxnSpPr>
            <a:stCxn id="36" idx="4"/>
            <a:endCxn id="35" idx="0"/>
          </p:cNvCxnSpPr>
          <p:nvPr/>
        </p:nvCxnSpPr>
        <p:spPr bwMode="auto">
          <a:xfrm flipH="1" flipV="1">
            <a:off x="6927519" y="1522110"/>
            <a:ext cx="322274" cy="821120"/>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100" name="直接箭头连接符 99"/>
          <p:cNvCxnSpPr/>
          <p:nvPr/>
        </p:nvCxnSpPr>
        <p:spPr bwMode="auto">
          <a:xfrm>
            <a:off x="6811605" y="1798024"/>
            <a:ext cx="361640" cy="828283"/>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104" name="直接箭头连接符 103"/>
          <p:cNvCxnSpPr>
            <a:endCxn id="36" idx="4"/>
          </p:cNvCxnSpPr>
          <p:nvPr/>
        </p:nvCxnSpPr>
        <p:spPr bwMode="auto">
          <a:xfrm>
            <a:off x="6811605" y="1808543"/>
            <a:ext cx="438188" cy="534687"/>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106" name="直接箭头连接符 105"/>
          <p:cNvCxnSpPr/>
          <p:nvPr/>
        </p:nvCxnSpPr>
        <p:spPr bwMode="auto">
          <a:xfrm>
            <a:off x="6811605" y="1808543"/>
            <a:ext cx="774788" cy="534687"/>
          </a:xfrm>
          <a:prstGeom prst="straightConnector1">
            <a:avLst/>
          </a:prstGeom>
          <a:gradFill rotWithShape="1">
            <a:gsLst>
              <a:gs pos="0">
                <a:srgbClr val="FF9933"/>
              </a:gs>
              <a:gs pos="100000">
                <a:srgbClr val="FF6600"/>
              </a:gs>
            </a:gsLst>
            <a:lin ang="5400000" scaled="1"/>
          </a:gradFill>
          <a:ln w="28575" cap="flat" cmpd="sng" algn="ctr">
            <a:solidFill>
              <a:schemeClr val="tx1">
                <a:lumMod val="75000"/>
                <a:lumOff val="25000"/>
              </a:schemeClr>
            </a:solidFill>
            <a:prstDash val="solid"/>
            <a:round/>
            <a:headEnd type="none" w="med" len="med"/>
            <a:tailEnd type="triangle"/>
          </a:ln>
          <a:effectLst/>
        </p:spPr>
      </p:cxnSp>
      <p:cxnSp>
        <p:nvCxnSpPr>
          <p:cNvPr id="108" name="直接箭头连接符 107"/>
          <p:cNvCxnSpPr/>
          <p:nvPr/>
        </p:nvCxnSpPr>
        <p:spPr bwMode="auto">
          <a:xfrm>
            <a:off x="5587348" y="4720003"/>
            <a:ext cx="307240" cy="149157"/>
          </a:xfrm>
          <a:prstGeom prst="straightConnector1">
            <a:avLst/>
          </a:prstGeom>
          <a:gradFill rotWithShape="1">
            <a:gsLst>
              <a:gs pos="0">
                <a:srgbClr val="FF9933"/>
              </a:gs>
              <a:gs pos="100000">
                <a:srgbClr val="FF6600"/>
              </a:gs>
            </a:gsLst>
            <a:lin ang="5400000" scaled="1"/>
          </a:gradFill>
          <a:ln w="28575" cap="flat" cmpd="sng" algn="ctr">
            <a:solidFill>
              <a:srgbClr val="C00000"/>
            </a:solidFill>
            <a:prstDash val="solid"/>
            <a:round/>
            <a:headEnd type="triangle" w="med" len="med"/>
            <a:tailEnd type="triangle" w="med" len="med"/>
          </a:ln>
          <a:effectLst/>
        </p:spPr>
      </p:cxnSp>
      <p:cxnSp>
        <p:nvCxnSpPr>
          <p:cNvPr id="110" name="直接箭头连接符 109"/>
          <p:cNvCxnSpPr/>
          <p:nvPr/>
        </p:nvCxnSpPr>
        <p:spPr bwMode="auto">
          <a:xfrm flipH="1">
            <a:off x="6732432" y="4720003"/>
            <a:ext cx="356226" cy="149157"/>
          </a:xfrm>
          <a:prstGeom prst="straightConnector1">
            <a:avLst/>
          </a:prstGeom>
          <a:gradFill rotWithShape="1">
            <a:gsLst>
              <a:gs pos="0">
                <a:srgbClr val="FF9933"/>
              </a:gs>
              <a:gs pos="100000">
                <a:srgbClr val="FF6600"/>
              </a:gs>
            </a:gsLst>
            <a:lin ang="5400000" scaled="1"/>
          </a:gradFill>
          <a:ln w="28575" cap="flat" cmpd="sng" algn="ctr">
            <a:solidFill>
              <a:srgbClr val="C00000"/>
            </a:solidFill>
            <a:prstDash val="solid"/>
            <a:round/>
            <a:headEnd type="triangle" w="med" len="med"/>
            <a:tailEnd type="triangle" w="med" len="med"/>
          </a:ln>
          <a:effectLst/>
        </p:spPr>
      </p:cxnSp>
      <p:cxnSp>
        <p:nvCxnSpPr>
          <p:cNvPr id="115" name="直接箭头连接符 114"/>
          <p:cNvCxnSpPr/>
          <p:nvPr/>
        </p:nvCxnSpPr>
        <p:spPr bwMode="auto">
          <a:xfrm>
            <a:off x="6320015" y="5445224"/>
            <a:ext cx="6906" cy="212064"/>
          </a:xfrm>
          <a:prstGeom prst="straightConnector1">
            <a:avLst/>
          </a:prstGeom>
          <a:gradFill rotWithShape="1">
            <a:gsLst>
              <a:gs pos="0">
                <a:srgbClr val="FF9933"/>
              </a:gs>
              <a:gs pos="100000">
                <a:srgbClr val="FF6600"/>
              </a:gs>
            </a:gsLst>
            <a:lin ang="5400000" scaled="1"/>
          </a:gradFill>
          <a:ln w="28575" cap="flat" cmpd="sng" algn="ctr">
            <a:solidFill>
              <a:srgbClr val="C00000"/>
            </a:solidFill>
            <a:prstDash val="solid"/>
            <a:round/>
            <a:headEnd type="triangle" w="med" len="med"/>
            <a:tailEnd type="triangle" w="med" len="med"/>
          </a:ln>
          <a:effectLst/>
        </p:spPr>
      </p:cxnSp>
      <p:cxnSp>
        <p:nvCxnSpPr>
          <p:cNvPr id="119" name="直接连接符 118"/>
          <p:cNvCxnSpPr/>
          <p:nvPr/>
        </p:nvCxnSpPr>
        <p:spPr bwMode="auto">
          <a:xfrm>
            <a:off x="4427984" y="3717032"/>
            <a:ext cx="4392488" cy="0"/>
          </a:xfrm>
          <a:prstGeom prst="line">
            <a:avLst/>
          </a:prstGeom>
          <a:gradFill rotWithShape="1">
            <a:gsLst>
              <a:gs pos="0">
                <a:srgbClr val="FF9933"/>
              </a:gs>
              <a:gs pos="100000">
                <a:srgbClr val="FF6600"/>
              </a:gs>
            </a:gsLst>
            <a:lin ang="5400000" scaled="1"/>
          </a:gradFill>
          <a:ln w="28575" cap="flat" cmpd="sng" algn="ctr">
            <a:solidFill>
              <a:srgbClr val="C81429"/>
            </a:solidFill>
            <a:prstDash val="solid"/>
            <a:round/>
            <a:headEnd type="none" w="med" len="med"/>
            <a:tailEnd type="none"/>
          </a:ln>
          <a:effectLst/>
        </p:spPr>
      </p:cxnSp>
      <p:sp>
        <p:nvSpPr>
          <p:cNvPr id="122" name="下箭头 121"/>
          <p:cNvSpPr/>
          <p:nvPr/>
        </p:nvSpPr>
        <p:spPr bwMode="auto">
          <a:xfrm>
            <a:off x="8230775" y="3277573"/>
            <a:ext cx="540568" cy="908751"/>
          </a:xfrm>
          <a:prstGeom prst="downArrow">
            <a:avLst/>
          </a:prstGeom>
          <a:solidFill>
            <a:srgbClr val="2E6195"/>
          </a:solidFill>
          <a:ln w="57150"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3"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平台概述</a:t>
            </a:r>
            <a:endParaRPr lang="en-US" altLang="zh-CN" sz="2000" b="1" kern="0" dirty="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平台简介</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31001498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矩形 59"/>
          <p:cNvSpPr/>
          <p:nvPr/>
        </p:nvSpPr>
        <p:spPr bwMode="auto">
          <a:xfrm>
            <a:off x="505989" y="1340768"/>
            <a:ext cx="3960440" cy="2333796"/>
          </a:xfrm>
          <a:prstGeom prst="rect">
            <a:avLst/>
          </a:prstGeom>
          <a:solidFill>
            <a:schemeClr val="bg1"/>
          </a:solidFill>
          <a:ln w="9525" cap="flat" cmpd="sng" algn="ctr">
            <a:solidFill>
              <a:srgbClr val="00008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lang="en-US" altLang="zh-CN" b="1" dirty="0" smtClean="0">
              <a:solidFill>
                <a:srgbClr val="3C8C93"/>
              </a:solidFill>
              <a:latin typeface="微软雅黑" panose="020B0503020204020204" pitchFamily="34" charset="-122"/>
              <a:ea typeface="微软雅黑" panose="020B0503020204020204" pitchFamily="34" charset="-122"/>
            </a:endParaRPr>
          </a:p>
          <a:p>
            <a:pPr indent="-285750" eaLnBrk="1" hangingPunct="1">
              <a:lnSpc>
                <a:spcPct val="150000"/>
              </a:lnSpc>
              <a:spcBef>
                <a:spcPts val="1200"/>
              </a:spcBef>
            </a:pPr>
            <a:r>
              <a:rPr lang="zh-CN" altLang="en-US" dirty="0" smtClean="0">
                <a:latin typeface="微软雅黑" panose="020B0503020204020204" pitchFamily="34" charset="-122"/>
                <a:ea typeface="微软雅黑" panose="020B0503020204020204" pitchFamily="34" charset="-122"/>
              </a:rPr>
              <a:t>仅作为电子信息的流转通道，并进行必要的管理，</a:t>
            </a:r>
            <a:r>
              <a:rPr lang="zh-CN" altLang="en-US" b="1" dirty="0" smtClean="0">
                <a:latin typeface="微软雅黑" panose="020B0503020204020204" pitchFamily="34" charset="-122"/>
                <a:ea typeface="微软雅黑" panose="020B0503020204020204" pitchFamily="34" charset="-122"/>
              </a:rPr>
              <a:t>不作为基于平台所开展任何业务的参与人，也不介入相关业务中</a:t>
            </a:r>
            <a:r>
              <a:rPr lang="zh-CN" altLang="en-US" dirty="0" smtClean="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p:txBody>
      </p:sp>
      <p:sp>
        <p:nvSpPr>
          <p:cNvPr id="61" name="矩形 60"/>
          <p:cNvSpPr/>
          <p:nvPr/>
        </p:nvSpPr>
        <p:spPr bwMode="auto">
          <a:xfrm>
            <a:off x="1720258" y="1124744"/>
            <a:ext cx="1728749" cy="504056"/>
          </a:xfrm>
          <a:prstGeom prst="rect">
            <a:avLst/>
          </a:prstGeom>
          <a:solidFill>
            <a:srgbClr val="00008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solidFill>
                <a:latin typeface="微软雅黑" panose="020B0503020204020204" pitchFamily="34" charset="-122"/>
                <a:ea typeface="微软雅黑" panose="020B0503020204020204" pitchFamily="34" charset="-122"/>
              </a:rPr>
              <a:t>平台定位</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sp>
        <p:nvSpPr>
          <p:cNvPr id="62" name="矩形 61"/>
          <p:cNvSpPr/>
          <p:nvPr/>
        </p:nvSpPr>
        <p:spPr bwMode="auto">
          <a:xfrm>
            <a:off x="505989" y="4114478"/>
            <a:ext cx="3960440" cy="2050826"/>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lang="en-US" altLang="zh-CN" b="1" dirty="0" smtClean="0">
              <a:solidFill>
                <a:srgbClr val="3C8C93"/>
              </a:solidFill>
              <a:latin typeface="微软雅黑" panose="020B0503020204020204" pitchFamily="34" charset="-122"/>
              <a:ea typeface="微软雅黑" panose="020B0503020204020204" pitchFamily="34" charset="-122"/>
            </a:endParaRPr>
          </a:p>
          <a:p>
            <a:pPr marL="285750" marR="0" indent="-285750" defTabSz="914400" rtl="0" eaLnBrk="1" fontAlgn="base" latinLnBrk="0" hangingPunct="1">
              <a:lnSpc>
                <a:spcPct val="100000"/>
              </a:lnSpc>
              <a:spcBef>
                <a:spcPts val="600"/>
              </a:spcBef>
              <a:spcAft>
                <a:spcPct val="0"/>
              </a:spcAft>
              <a:buClrTx/>
              <a:buSzTx/>
              <a:buFont typeface="Wingdings" panose="05000000000000000000" pitchFamily="2" charset="2"/>
              <a:buChar char="u"/>
              <a:tabLst/>
            </a:pPr>
            <a:r>
              <a:rPr lang="zh-CN" altLang="en-US" dirty="0" smtClean="0">
                <a:latin typeface="微软雅黑" panose="020B0503020204020204" pitchFamily="34" charset="-122"/>
                <a:ea typeface="微软雅黑" panose="020B0503020204020204" pitchFamily="34" charset="-122"/>
              </a:rPr>
              <a:t>当前，以</a:t>
            </a:r>
            <a:r>
              <a:rPr lang="zh-CN" altLang="en-US" b="1" dirty="0" smtClean="0">
                <a:latin typeface="微软雅黑" panose="020B0503020204020204" pitchFamily="34" charset="-122"/>
                <a:ea typeface="微软雅黑" panose="020B0503020204020204" pitchFamily="34" charset="-122"/>
              </a:rPr>
              <a:t>机构投资者及非法人产品投资公募基金和其他场外资管产品为切入点，</a:t>
            </a:r>
            <a:r>
              <a:rPr lang="zh-CN" altLang="en-US" dirty="0" smtClean="0">
                <a:latin typeface="微软雅黑" panose="020B0503020204020204" pitchFamily="34" charset="-122"/>
                <a:ea typeface="微软雅黑" panose="020B0503020204020204" pitchFamily="34" charset="-122"/>
              </a:rPr>
              <a:t>提供服务；</a:t>
            </a:r>
            <a:endParaRPr lang="en-US" altLang="zh-CN" dirty="0" smtClean="0">
              <a:latin typeface="微软雅黑" panose="020B0503020204020204" pitchFamily="34" charset="-122"/>
              <a:ea typeface="微软雅黑" panose="020B0503020204020204" pitchFamily="34" charset="-122"/>
            </a:endParaRPr>
          </a:p>
          <a:p>
            <a:pPr marL="285750" indent="-285750" eaLnBrk="1" hangingPunct="1">
              <a:spcBef>
                <a:spcPts val="600"/>
              </a:spcBef>
              <a:buFont typeface="Wingdings" panose="05000000000000000000" pitchFamily="2" charset="2"/>
              <a:buChar char="u"/>
            </a:pPr>
            <a:r>
              <a:rPr lang="zh-CN" altLang="en-US" dirty="0" smtClean="0">
                <a:latin typeface="微软雅黑" panose="020B0503020204020204" pitchFamily="34" charset="-122"/>
                <a:ea typeface="微软雅黑" panose="020B0503020204020204" pitchFamily="34" charset="-122"/>
              </a:rPr>
              <a:t>未来，台支持为</a:t>
            </a:r>
            <a:r>
              <a:rPr lang="zh-CN" altLang="en-US" b="1" dirty="0" smtClean="0">
                <a:latin typeface="微软雅黑" panose="020B0503020204020204" pitchFamily="34" charset="-122"/>
                <a:ea typeface="微软雅黑" panose="020B0503020204020204" pitchFamily="34" charset="-122"/>
              </a:rPr>
              <a:t>多种业务场景</a:t>
            </a:r>
            <a:r>
              <a:rPr lang="zh-CN" altLang="en-US" dirty="0" smtClean="0">
                <a:latin typeface="微软雅黑" panose="020B0503020204020204" pitchFamily="34" charset="-122"/>
                <a:ea typeface="微软雅黑" panose="020B0503020204020204" pitchFamily="34" charset="-122"/>
              </a:rPr>
              <a:t>提供电子信息流转与管理服务。</a:t>
            </a:r>
            <a:endParaRPr lang="en-US" altLang="zh-CN" dirty="0" smtClean="0">
              <a:latin typeface="微软雅黑" panose="020B0503020204020204" pitchFamily="34" charset="-122"/>
              <a:ea typeface="微软雅黑" panose="020B0503020204020204" pitchFamily="34" charset="-122"/>
            </a:endParaRPr>
          </a:p>
        </p:txBody>
      </p:sp>
      <p:sp>
        <p:nvSpPr>
          <p:cNvPr id="63" name="矩形 62"/>
          <p:cNvSpPr/>
          <p:nvPr/>
        </p:nvSpPr>
        <p:spPr bwMode="auto">
          <a:xfrm>
            <a:off x="1746658" y="3898454"/>
            <a:ext cx="1728749" cy="504056"/>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solidFill>
                <a:latin typeface="微软雅黑" panose="020B0503020204020204" pitchFamily="34" charset="-122"/>
                <a:ea typeface="微软雅黑" panose="020B0503020204020204" pitchFamily="34" charset="-122"/>
              </a:rPr>
              <a:t>应用场景</a:t>
            </a:r>
            <a:endParaRPr lang="en-US" altLang="zh-CN" b="1" dirty="0" smtClean="0">
              <a:solidFill>
                <a:schemeClr val="bg1"/>
              </a:solidFill>
              <a:latin typeface="微软雅黑" panose="020B0503020204020204" pitchFamily="34" charset="-122"/>
              <a:ea typeface="微软雅黑" panose="020B0503020204020204" pitchFamily="34" charset="-122"/>
            </a:endParaRPr>
          </a:p>
        </p:txBody>
      </p:sp>
      <p:sp>
        <p:nvSpPr>
          <p:cNvPr id="65"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平台概述</a:t>
            </a:r>
            <a:endParaRPr lang="en-US" altLang="zh-CN" sz="2000" b="1" kern="0" dirty="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平台简介</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
        <p:nvSpPr>
          <p:cNvPr id="59" name="六边形 58"/>
          <p:cNvSpPr/>
          <p:nvPr/>
        </p:nvSpPr>
        <p:spPr bwMode="auto">
          <a:xfrm>
            <a:off x="5114501" y="2143672"/>
            <a:ext cx="3055755" cy="2725488"/>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64" name="组合 63"/>
          <p:cNvGrpSpPr/>
          <p:nvPr/>
        </p:nvGrpSpPr>
        <p:grpSpPr>
          <a:xfrm>
            <a:off x="5851510" y="2716469"/>
            <a:ext cx="1571879" cy="1383254"/>
            <a:chOff x="251520" y="2708553"/>
            <a:chExt cx="1800200" cy="1584176"/>
          </a:xfrm>
        </p:grpSpPr>
        <p:sp>
          <p:nvSpPr>
            <p:cNvPr id="66" name="六边形 65"/>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67" name="矩形 66"/>
            <p:cNvSpPr/>
            <p:nvPr/>
          </p:nvSpPr>
          <p:spPr bwMode="auto">
            <a:xfrm>
              <a:off x="491610"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71" name="组合 70"/>
            <p:cNvGrpSpPr/>
            <p:nvPr/>
          </p:nvGrpSpPr>
          <p:grpSpPr>
            <a:xfrm>
              <a:off x="848095" y="2751352"/>
              <a:ext cx="607049" cy="533265"/>
              <a:chOff x="3701536" y="1263055"/>
              <a:chExt cx="1214096" cy="1066529"/>
            </a:xfrm>
          </p:grpSpPr>
          <p:sp>
            <p:nvSpPr>
              <p:cNvPr id="72" name="矩形 71"/>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3" name="矩形 72"/>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4" name="矩形 73"/>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5" name="矩形 74"/>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6" name="矩形 75"/>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77" name="六边形 76"/>
          <p:cNvSpPr/>
          <p:nvPr/>
        </p:nvSpPr>
        <p:spPr bwMode="auto">
          <a:xfrm>
            <a:off x="4610445" y="1993901"/>
            <a:ext cx="1571879" cy="1383255"/>
          </a:xfrm>
          <a:prstGeom prst="hexagon">
            <a:avLst/>
          </a:prstGeom>
          <a:solidFill>
            <a:schemeClr val="bg1"/>
          </a:solidFill>
          <a:ln w="9525" cap="flat" cmpd="sng" algn="ctr">
            <a:solidFill>
              <a:srgbClr val="2E6195"/>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78" name="六边形 77"/>
          <p:cNvSpPr/>
          <p:nvPr/>
        </p:nvSpPr>
        <p:spPr bwMode="auto">
          <a:xfrm>
            <a:off x="7104577" y="2009196"/>
            <a:ext cx="1571879" cy="1383255"/>
          </a:xfrm>
          <a:prstGeom prst="hexagon">
            <a:avLst/>
          </a:prstGeom>
          <a:solidFill>
            <a:schemeClr val="bg1"/>
          </a:solidFill>
          <a:ln w="9525" cap="flat" cmpd="sng" algn="ctr">
            <a:solidFill>
              <a:srgbClr val="CC66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82" name="六边形 81"/>
          <p:cNvSpPr/>
          <p:nvPr/>
        </p:nvSpPr>
        <p:spPr bwMode="auto">
          <a:xfrm>
            <a:off x="5870778" y="4121266"/>
            <a:ext cx="1571879" cy="1383255"/>
          </a:xfrm>
          <a:prstGeom prst="hexagon">
            <a:avLst/>
          </a:prstGeom>
          <a:solidFill>
            <a:schemeClr val="bg1"/>
          </a:solidFill>
          <a:ln w="9525" cap="flat" cmpd="sng" algn="ctr">
            <a:solidFill>
              <a:srgbClr val="3C8C93"/>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83" name="矩形 82"/>
          <p:cNvSpPr/>
          <p:nvPr/>
        </p:nvSpPr>
        <p:spPr bwMode="auto">
          <a:xfrm>
            <a:off x="4807844" y="2376788"/>
            <a:ext cx="1159006" cy="64807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4572A1"/>
                </a:solidFill>
                <a:latin typeface="微软雅黑" panose="020B0503020204020204" pitchFamily="34" charset="-122"/>
                <a:ea typeface="微软雅黑" panose="020B0503020204020204" pitchFamily="34" charset="-122"/>
              </a:rPr>
              <a:t>投资</a:t>
            </a:r>
            <a:endParaRPr lang="en-US" altLang="zh-CN" b="1" dirty="0" smtClean="0">
              <a:solidFill>
                <a:srgbClr val="4572A1"/>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4572A1"/>
                </a:solidFill>
                <a:latin typeface="微软雅黑" panose="020B0503020204020204" pitchFamily="34" charset="-122"/>
                <a:ea typeface="微软雅黑" panose="020B0503020204020204" pitchFamily="34" charset="-122"/>
              </a:rPr>
              <a:t>管理</a:t>
            </a:r>
            <a:r>
              <a:rPr lang="zh-CN" altLang="en-US" b="1" dirty="0">
                <a:solidFill>
                  <a:srgbClr val="4572A1"/>
                </a:solidFill>
                <a:latin typeface="微软雅黑" panose="020B0503020204020204" pitchFamily="34" charset="-122"/>
                <a:ea typeface="微软雅黑" panose="020B0503020204020204" pitchFamily="34" charset="-122"/>
              </a:rPr>
              <a:t>人</a:t>
            </a:r>
            <a:endParaRPr kumimoji="0" lang="zh-CN" altLang="en-US" b="1" i="0" u="none" strike="noStrike" cap="none" normalizeH="0" baseline="0" dirty="0" smtClean="0">
              <a:ln>
                <a:noFill/>
              </a:ln>
              <a:solidFill>
                <a:srgbClr val="4572A1"/>
              </a:solidFill>
              <a:effectLst/>
              <a:latin typeface="微软雅黑" panose="020B0503020204020204" pitchFamily="34" charset="-122"/>
              <a:ea typeface="微软雅黑" panose="020B0503020204020204" pitchFamily="34" charset="-122"/>
            </a:endParaRPr>
          </a:p>
        </p:txBody>
      </p:sp>
      <p:sp>
        <p:nvSpPr>
          <p:cNvPr id="84" name="矩形 83"/>
          <p:cNvSpPr/>
          <p:nvPr/>
        </p:nvSpPr>
        <p:spPr bwMode="auto">
          <a:xfrm>
            <a:off x="7350415" y="2379158"/>
            <a:ext cx="1159006" cy="64807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rPr>
              <a:t>投管产品托管人</a:t>
            </a:r>
          </a:p>
        </p:txBody>
      </p:sp>
      <p:sp>
        <p:nvSpPr>
          <p:cNvPr id="85" name="矩形 84"/>
          <p:cNvSpPr/>
          <p:nvPr/>
        </p:nvSpPr>
        <p:spPr bwMode="auto">
          <a:xfrm>
            <a:off x="6057946" y="4482938"/>
            <a:ext cx="1159006" cy="64807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rPr>
              <a:t>被投资</a:t>
            </a:r>
            <a:endParaRPr kumimoji="0" lang="en-US" altLang="zh-CN"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a:solidFill>
                  <a:srgbClr val="3C8C93"/>
                </a:solidFill>
                <a:latin typeface="微软雅黑" panose="020B0503020204020204" pitchFamily="34" charset="-122"/>
                <a:ea typeface="微软雅黑" panose="020B0503020204020204" pitchFamily="34" charset="-122"/>
              </a:rPr>
              <a:t>产品</a:t>
            </a:r>
            <a:endParaRPr kumimoji="0" lang="en-US" altLang="zh-CN"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rPr>
              <a:t>销售机构</a:t>
            </a:r>
          </a:p>
        </p:txBody>
      </p:sp>
      <p:sp>
        <p:nvSpPr>
          <p:cNvPr id="95" name="六边形 94"/>
          <p:cNvSpPr/>
          <p:nvPr/>
        </p:nvSpPr>
        <p:spPr bwMode="auto">
          <a:xfrm>
            <a:off x="6413801" y="3917974"/>
            <a:ext cx="385222" cy="332088"/>
          </a:xfrm>
          <a:prstGeom prst="hexagon">
            <a:avLst/>
          </a:prstGeom>
          <a:solidFill>
            <a:srgbClr val="3C8C93"/>
          </a:solidFill>
          <a:ln w="28575" cap="flat" cmpd="tri"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96" name="六边形 95"/>
          <p:cNvSpPr/>
          <p:nvPr/>
        </p:nvSpPr>
        <p:spPr bwMode="auto">
          <a:xfrm>
            <a:off x="7069261" y="2911649"/>
            <a:ext cx="385222" cy="332088"/>
          </a:xfrm>
          <a:prstGeom prst="hexagon">
            <a:avLst/>
          </a:prstGeom>
          <a:solidFill>
            <a:srgbClr val="CC6600"/>
          </a:solidFill>
          <a:ln w="28575" cap="flat" cmpd="tri"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97" name="六边形 96"/>
          <p:cNvSpPr/>
          <p:nvPr/>
        </p:nvSpPr>
        <p:spPr bwMode="auto">
          <a:xfrm>
            <a:off x="5792914" y="2916753"/>
            <a:ext cx="385222" cy="332088"/>
          </a:xfrm>
          <a:prstGeom prst="hexagon">
            <a:avLst/>
          </a:prstGeom>
          <a:solidFill>
            <a:srgbClr val="4572A1"/>
          </a:solidFill>
          <a:ln w="28575" cap="flat" cmpd="tri"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xmlns="" val="8097964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59532" y="3284984"/>
            <a:ext cx="8496944" cy="2952328"/>
            <a:chOff x="359532" y="3645024"/>
            <a:chExt cx="8496944" cy="2952328"/>
          </a:xfrm>
        </p:grpSpPr>
        <p:sp>
          <p:nvSpPr>
            <p:cNvPr id="26" name="矩形 25"/>
            <p:cNvSpPr/>
            <p:nvPr/>
          </p:nvSpPr>
          <p:spPr bwMode="auto">
            <a:xfrm>
              <a:off x="3176671" y="5589240"/>
              <a:ext cx="2763481" cy="1008112"/>
            </a:xfrm>
            <a:prstGeom prst="rect">
              <a:avLst/>
            </a:prstGeom>
            <a:solidFill>
              <a:schemeClr val="bg1"/>
            </a:solidFill>
            <a:ln w="9525" cap="flat" cmpd="sng" algn="ctr">
              <a:solidFill>
                <a:srgbClr val="3C8C9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dirty="0" smtClean="0">
                  <a:ln>
                    <a:noFill/>
                  </a:ln>
                  <a:solidFill>
                    <a:srgbClr val="3C8C93"/>
                  </a:solidFill>
                  <a:effectLst/>
                  <a:latin typeface="微软雅黑" panose="020B0503020204020204" pitchFamily="34" charset="-122"/>
                  <a:ea typeface="微软雅黑" panose="020B0503020204020204" pitchFamily="34" charset="-122"/>
                </a:rPr>
                <a:t>销售机构</a:t>
              </a:r>
              <a:r>
                <a:rPr kumimoji="0" lang="en-US" altLang="zh-CN" b="1" i="0" u="none" strike="noStrike" cap="none" normalizeH="0" dirty="0" smtClean="0">
                  <a:ln>
                    <a:noFill/>
                  </a:ln>
                  <a:solidFill>
                    <a:srgbClr val="3C8C93"/>
                  </a:solidFill>
                  <a:effectLst/>
                  <a:latin typeface="微软雅黑" panose="020B0503020204020204" pitchFamily="34" charset="-122"/>
                  <a:ea typeface="微软雅黑" panose="020B0503020204020204" pitchFamily="34" charset="-122"/>
                </a:rPr>
                <a:t> </a:t>
              </a:r>
              <a:endParaRPr kumimoji="0" lang="zh-CN" altLang="en-US" b="1" i="0" u="none" strike="noStrike" cap="none" normalizeH="0" baseline="0" dirty="0" smtClean="0">
                <a:ln>
                  <a:noFill/>
                </a:ln>
                <a:solidFill>
                  <a:srgbClr val="3C8C93"/>
                </a:solidFill>
                <a:effectLst/>
                <a:latin typeface="微软雅黑" panose="020B0503020204020204" pitchFamily="34" charset="-122"/>
                <a:ea typeface="微软雅黑" panose="020B0503020204020204" pitchFamily="34" charset="-122"/>
              </a:endParaRPr>
            </a:p>
          </p:txBody>
        </p:sp>
        <p:sp>
          <p:nvSpPr>
            <p:cNvPr id="22" name="矩形 21"/>
            <p:cNvSpPr/>
            <p:nvPr/>
          </p:nvSpPr>
          <p:spPr bwMode="auto">
            <a:xfrm>
              <a:off x="6876256" y="3645025"/>
              <a:ext cx="1980220" cy="1152128"/>
            </a:xfrm>
            <a:prstGeom prst="rect">
              <a:avLst/>
            </a:prstGeom>
            <a:solidFill>
              <a:schemeClr val="bg1"/>
            </a:solidFill>
            <a:ln w="9525" cap="flat" cmpd="sng" algn="ctr">
              <a:solidFill>
                <a:srgbClr val="CC6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CC6600"/>
                  </a:solidFill>
                  <a:latin typeface="微软雅黑" panose="020B0503020204020204" pitchFamily="34" charset="-122"/>
                  <a:ea typeface="微软雅黑" panose="020B0503020204020204" pitchFamily="34" charset="-122"/>
                </a:rPr>
                <a:t>托管人</a:t>
              </a:r>
              <a:endParaRPr kumimoji="0" lang="zh-CN" altLang="en-US" b="1" i="0" u="none" strike="noStrike" cap="none" normalizeH="0" baseline="0" dirty="0" smtClean="0">
                <a:ln>
                  <a:noFill/>
                </a:ln>
                <a:solidFill>
                  <a:srgbClr val="CC6600"/>
                </a:solidFill>
                <a:effectLst/>
                <a:latin typeface="微软雅黑" panose="020B0503020204020204" pitchFamily="34" charset="-122"/>
                <a:ea typeface="微软雅黑" panose="020B0503020204020204" pitchFamily="34" charset="-122"/>
              </a:endParaRPr>
            </a:p>
          </p:txBody>
        </p:sp>
        <p:sp>
          <p:nvSpPr>
            <p:cNvPr id="20" name="矩形 19"/>
            <p:cNvSpPr/>
            <p:nvPr/>
          </p:nvSpPr>
          <p:spPr bwMode="auto">
            <a:xfrm>
              <a:off x="3275856" y="3645024"/>
              <a:ext cx="2547457" cy="1124945"/>
            </a:xfrm>
            <a:prstGeom prst="rect">
              <a:avLst/>
            </a:prstGeom>
            <a:solidFill>
              <a:schemeClr val="bg1"/>
            </a:solidFill>
            <a:ln w="9525" cap="flat" cmpd="sng" algn="ctr">
              <a:solidFill>
                <a:srgbClr val="C8142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19" name="矩形 18"/>
            <p:cNvSpPr/>
            <p:nvPr/>
          </p:nvSpPr>
          <p:spPr bwMode="auto">
            <a:xfrm>
              <a:off x="359532" y="3645025"/>
              <a:ext cx="1980220" cy="1152128"/>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a:solidFill>
                    <a:srgbClr val="2E6195"/>
                  </a:solidFill>
                  <a:latin typeface="微软雅黑" panose="020B0503020204020204" pitchFamily="34" charset="-122"/>
                  <a:ea typeface="微软雅黑" panose="020B0503020204020204" pitchFamily="34" charset="-122"/>
                </a:rPr>
                <a:t>投管人</a:t>
              </a: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3" name="矩形 2"/>
            <p:cNvSpPr/>
            <p:nvPr/>
          </p:nvSpPr>
          <p:spPr bwMode="auto">
            <a:xfrm>
              <a:off x="3370279" y="3789039"/>
              <a:ext cx="2376264" cy="850505"/>
            </a:xfrm>
            <a:prstGeom prst="rect">
              <a:avLst/>
            </a:prstGeom>
            <a:solidFill>
              <a:srgbClr val="C8142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sz="2000"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sz="2000"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sp>
          <p:nvSpPr>
            <p:cNvPr id="21" name="矩形 20"/>
            <p:cNvSpPr/>
            <p:nvPr/>
          </p:nvSpPr>
          <p:spPr bwMode="auto">
            <a:xfrm>
              <a:off x="6372200" y="3789039"/>
              <a:ext cx="1008112" cy="850505"/>
            </a:xfrm>
            <a:prstGeom prst="rect">
              <a:avLst/>
            </a:prstGeom>
            <a:solidFill>
              <a:srgbClr val="CC6600"/>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托管</a:t>
              </a:r>
              <a:endParaRPr kumimoji="0" lang="en-US" altLang="zh-CN"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系统</a:t>
              </a:r>
            </a:p>
          </p:txBody>
        </p:sp>
        <p:sp>
          <p:nvSpPr>
            <p:cNvPr id="23" name="矩形 22"/>
            <p:cNvSpPr/>
            <p:nvPr/>
          </p:nvSpPr>
          <p:spPr bwMode="auto">
            <a:xfrm>
              <a:off x="3419872" y="5215608"/>
              <a:ext cx="1008112" cy="648073"/>
            </a:xfrm>
            <a:prstGeom prst="rect">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直销</a:t>
              </a:r>
              <a:endParaRPr kumimoji="0" lang="en-US" altLang="zh-CN"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系统</a:t>
              </a:r>
            </a:p>
          </p:txBody>
        </p:sp>
        <p:sp>
          <p:nvSpPr>
            <p:cNvPr id="24" name="矩形 23"/>
            <p:cNvSpPr/>
            <p:nvPr/>
          </p:nvSpPr>
          <p:spPr bwMode="auto">
            <a:xfrm>
              <a:off x="4716016" y="5215608"/>
              <a:ext cx="1008112" cy="648073"/>
            </a:xfrm>
            <a:prstGeom prst="rect">
              <a:avLst/>
            </a:prstGeom>
            <a:solidFill>
              <a:srgbClr val="3C8C93"/>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代销</a:t>
              </a:r>
              <a:endParaRPr kumimoji="0" lang="en-US" altLang="zh-CN"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系统</a:t>
              </a:r>
            </a:p>
          </p:txBody>
        </p:sp>
        <p:sp>
          <p:nvSpPr>
            <p:cNvPr id="32" name="矩形 31"/>
            <p:cNvSpPr/>
            <p:nvPr/>
          </p:nvSpPr>
          <p:spPr bwMode="auto">
            <a:xfrm>
              <a:off x="1763688" y="3789038"/>
              <a:ext cx="1008112" cy="850505"/>
            </a:xfrm>
            <a:prstGeom prst="rect">
              <a:avLst/>
            </a:prstGeom>
            <a:solidFill>
              <a:srgbClr val="2E6195"/>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投资交易系统</a:t>
              </a:r>
            </a:p>
          </p:txBody>
        </p:sp>
        <p:cxnSp>
          <p:nvCxnSpPr>
            <p:cNvPr id="34" name="肘形连接符 33"/>
            <p:cNvCxnSpPr>
              <a:stCxn id="32" idx="3"/>
              <a:endCxn id="3" idx="1"/>
            </p:cNvCxnSpPr>
            <p:nvPr/>
          </p:nvCxnSpPr>
          <p:spPr bwMode="auto">
            <a:xfrm>
              <a:off x="2771800" y="4214291"/>
              <a:ext cx="598479" cy="1"/>
            </a:xfrm>
            <a:prstGeom prst="bentConnector3">
              <a:avLst/>
            </a:prstGeom>
            <a:gradFill rotWithShape="1">
              <a:gsLst>
                <a:gs pos="0">
                  <a:srgbClr val="FF9933"/>
                </a:gs>
                <a:gs pos="100000">
                  <a:srgbClr val="FF6600"/>
                </a:gs>
              </a:gsLst>
              <a:lin ang="5400000" scaled="1"/>
            </a:gradFill>
            <a:ln w="28575" cap="flat" cmpd="sng" algn="ctr">
              <a:solidFill>
                <a:srgbClr val="C00000"/>
              </a:solidFill>
              <a:prstDash val="solid"/>
              <a:round/>
              <a:headEnd type="triangle" w="med" len="med"/>
              <a:tailEnd type="triangle"/>
            </a:ln>
            <a:effectLst/>
          </p:spPr>
        </p:cxnSp>
        <p:cxnSp>
          <p:nvCxnSpPr>
            <p:cNvPr id="35" name="肘形连接符 34"/>
            <p:cNvCxnSpPr/>
            <p:nvPr/>
          </p:nvCxnSpPr>
          <p:spPr bwMode="auto">
            <a:xfrm>
              <a:off x="5773721" y="4221088"/>
              <a:ext cx="598479" cy="1"/>
            </a:xfrm>
            <a:prstGeom prst="bentConnector3">
              <a:avLst/>
            </a:prstGeom>
            <a:gradFill rotWithShape="1">
              <a:gsLst>
                <a:gs pos="0">
                  <a:srgbClr val="FF9933"/>
                </a:gs>
                <a:gs pos="100000">
                  <a:srgbClr val="FF6600"/>
                </a:gs>
              </a:gsLst>
              <a:lin ang="5400000" scaled="1"/>
            </a:gradFill>
            <a:ln w="28575" cap="flat" cmpd="sng" algn="ctr">
              <a:solidFill>
                <a:srgbClr val="C00000"/>
              </a:solidFill>
              <a:prstDash val="solid"/>
              <a:round/>
              <a:headEnd type="triangle" w="med" len="med"/>
              <a:tailEnd type="triangle"/>
            </a:ln>
            <a:effectLst/>
          </p:spPr>
        </p:cxnSp>
        <p:cxnSp>
          <p:nvCxnSpPr>
            <p:cNvPr id="37" name="直接箭头连接符 36"/>
            <p:cNvCxnSpPr>
              <a:endCxn id="23" idx="0"/>
            </p:cNvCxnSpPr>
            <p:nvPr/>
          </p:nvCxnSpPr>
          <p:spPr bwMode="auto">
            <a:xfrm>
              <a:off x="3923928" y="4639543"/>
              <a:ext cx="0" cy="576065"/>
            </a:xfrm>
            <a:prstGeom prst="straightConnector1">
              <a:avLst/>
            </a:prstGeom>
            <a:gradFill rotWithShape="1">
              <a:gsLst>
                <a:gs pos="0">
                  <a:srgbClr val="FF9933"/>
                </a:gs>
                <a:gs pos="100000">
                  <a:srgbClr val="FF6600"/>
                </a:gs>
              </a:gsLst>
              <a:lin ang="5400000" scaled="1"/>
            </a:gradFill>
            <a:ln w="28575" cap="flat" cmpd="sng" algn="ctr">
              <a:solidFill>
                <a:srgbClr val="C00000"/>
              </a:solidFill>
              <a:prstDash val="solid"/>
              <a:round/>
              <a:headEnd type="triangle" w="med" len="med"/>
              <a:tailEnd type="triangle"/>
            </a:ln>
            <a:effectLst/>
          </p:spPr>
        </p:cxnSp>
        <p:cxnSp>
          <p:nvCxnSpPr>
            <p:cNvPr id="38" name="直接箭头连接符 37"/>
            <p:cNvCxnSpPr/>
            <p:nvPr/>
          </p:nvCxnSpPr>
          <p:spPr bwMode="auto">
            <a:xfrm>
              <a:off x="5220072" y="4653136"/>
              <a:ext cx="0" cy="576065"/>
            </a:xfrm>
            <a:prstGeom prst="straightConnector1">
              <a:avLst/>
            </a:prstGeom>
            <a:gradFill rotWithShape="1">
              <a:gsLst>
                <a:gs pos="0">
                  <a:srgbClr val="FF9933"/>
                </a:gs>
                <a:gs pos="100000">
                  <a:srgbClr val="FF6600"/>
                </a:gs>
              </a:gsLst>
              <a:lin ang="5400000" scaled="1"/>
            </a:gradFill>
            <a:ln w="28575" cap="flat" cmpd="sng" algn="ctr">
              <a:solidFill>
                <a:srgbClr val="C00000"/>
              </a:solidFill>
              <a:prstDash val="solid"/>
              <a:round/>
              <a:headEnd type="triangle" w="med" len="med"/>
              <a:tailEnd type="triangle"/>
            </a:ln>
            <a:effectLst/>
          </p:spPr>
        </p:cxnSp>
      </p:grpSp>
      <p:sp>
        <p:nvSpPr>
          <p:cNvPr id="48" name="矩形 47"/>
          <p:cNvSpPr/>
          <p:nvPr/>
        </p:nvSpPr>
        <p:spPr>
          <a:xfrm>
            <a:off x="331009" y="1805915"/>
            <a:ext cx="2656815" cy="92333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平台目前不对外提供客户端，通过</a:t>
            </a:r>
            <a:r>
              <a:rPr lang="zh-CN" altLang="en-US" b="1" dirty="0" smtClean="0">
                <a:latin typeface="微软雅黑" panose="020B0503020204020204" pitchFamily="34" charset="-122"/>
                <a:ea typeface="微软雅黑" panose="020B0503020204020204" pitchFamily="34" charset="-122"/>
              </a:rPr>
              <a:t>接口</a:t>
            </a:r>
            <a:r>
              <a:rPr lang="zh-CN" altLang="en-US" dirty="0" smtClean="0">
                <a:latin typeface="微软雅黑" panose="020B0503020204020204" pitchFamily="34" charset="-122"/>
                <a:ea typeface="微软雅黑" panose="020B0503020204020204" pitchFamily="34" charset="-122"/>
              </a:rPr>
              <a:t>方式与参与各方连接。</a:t>
            </a:r>
            <a:endParaRPr lang="en-US" altLang="zh-CN" dirty="0" smtClean="0">
              <a:latin typeface="微软雅黑" panose="020B0503020204020204" pitchFamily="34" charset="-122"/>
              <a:ea typeface="微软雅黑" panose="020B0503020204020204" pitchFamily="34" charset="-122"/>
            </a:endParaRPr>
          </a:p>
        </p:txBody>
      </p:sp>
      <p:sp>
        <p:nvSpPr>
          <p:cNvPr id="52" name="矩形 51"/>
          <p:cNvSpPr/>
          <p:nvPr/>
        </p:nvSpPr>
        <p:spPr>
          <a:xfrm>
            <a:off x="880152" y="1252101"/>
            <a:ext cx="1107996" cy="369332"/>
          </a:xfrm>
          <a:prstGeom prst="rect">
            <a:avLst/>
          </a:prstGeom>
        </p:spPr>
        <p:txBody>
          <a:bodyPr wrap="none">
            <a:spAutoFit/>
          </a:bodyPr>
          <a:lstStyle/>
          <a:p>
            <a:pPr eaLnBrk="1" hangingPunct="1">
              <a:spcAft>
                <a:spcPts val="1200"/>
              </a:spcAft>
            </a:pPr>
            <a:r>
              <a:rPr lang="zh-CN" altLang="en-US" b="1" dirty="0" smtClean="0">
                <a:solidFill>
                  <a:srgbClr val="000080"/>
                </a:solidFill>
                <a:latin typeface="微软雅黑" panose="020B0503020204020204" pitchFamily="34" charset="-122"/>
                <a:ea typeface="微软雅黑" panose="020B0503020204020204" pitchFamily="34" charset="-122"/>
              </a:rPr>
              <a:t>连接方式</a:t>
            </a:r>
            <a:endParaRPr lang="en-US" altLang="zh-CN" b="1" dirty="0">
              <a:solidFill>
                <a:srgbClr val="000080"/>
              </a:solidFill>
              <a:latin typeface="微软雅黑" panose="020B0503020204020204" pitchFamily="34" charset="-122"/>
              <a:ea typeface="微软雅黑" panose="020B0503020204020204" pitchFamily="34" charset="-122"/>
            </a:endParaRPr>
          </a:p>
        </p:txBody>
      </p:sp>
      <p:sp>
        <p:nvSpPr>
          <p:cNvPr id="57" name="矩形 56"/>
          <p:cNvSpPr/>
          <p:nvPr/>
        </p:nvSpPr>
        <p:spPr>
          <a:xfrm>
            <a:off x="6372200" y="1772816"/>
            <a:ext cx="2664296" cy="1200329"/>
          </a:xfrm>
          <a:prstGeom prst="rect">
            <a:avLst/>
          </a:prstGeom>
        </p:spPr>
        <p:txBody>
          <a:bodyPr wrap="square">
            <a:spAutoFit/>
          </a:bodyPr>
          <a:lstStyle/>
          <a:p>
            <a:r>
              <a:rPr lang="zh-CN" altLang="en-US" dirty="0">
                <a:latin typeface="微软雅黑" panose="020B0503020204020204" pitchFamily="34" charset="-122"/>
                <a:ea typeface="微软雅黑" panose="020B0503020204020204" pitchFamily="34" charset="-122"/>
              </a:rPr>
              <a:t>参与</a:t>
            </a:r>
            <a:r>
              <a:rPr lang="zh-CN" altLang="en-US" dirty="0" smtClean="0">
                <a:latin typeface="微软雅黑" panose="020B0503020204020204" pitchFamily="34" charset="-122"/>
                <a:ea typeface="微软雅黑" panose="020B0503020204020204" pitchFamily="34" charset="-122"/>
              </a:rPr>
              <a:t>人通过</a:t>
            </a:r>
            <a:r>
              <a:rPr lang="zh-CN" altLang="en-US" b="1" dirty="0" smtClean="0">
                <a:latin typeface="微软雅黑" panose="020B0503020204020204" pitchFamily="34" charset="-122"/>
                <a:ea typeface="微软雅黑" panose="020B0503020204020204" pitchFamily="34" charset="-122"/>
              </a:rPr>
              <a:t>深证通</a:t>
            </a:r>
            <a:endParaRPr lang="en-US" altLang="zh-CN" b="1" dirty="0" smtClean="0">
              <a:latin typeface="微软雅黑" panose="020B0503020204020204" pitchFamily="34" charset="-122"/>
              <a:ea typeface="微软雅黑" panose="020B0503020204020204" pitchFamily="34" charset="-122"/>
            </a:endParaRPr>
          </a:p>
          <a:p>
            <a:r>
              <a:rPr lang="en-US" altLang="zh-CN" b="1" dirty="0" smtClean="0">
                <a:latin typeface="微软雅黑" panose="020B0503020204020204" pitchFamily="34" charset="-122"/>
                <a:ea typeface="微软雅黑" panose="020B0503020204020204" pitchFamily="34" charset="-122"/>
              </a:rPr>
              <a:t>FDEP</a:t>
            </a:r>
            <a:r>
              <a:rPr lang="zh-CN" altLang="en-US" b="1" dirty="0" smtClean="0">
                <a:latin typeface="微软雅黑" panose="020B0503020204020204" pitchFamily="34" charset="-122"/>
                <a:ea typeface="微软雅黑" panose="020B0503020204020204" pitchFamily="34" charset="-122"/>
              </a:rPr>
              <a:t>（文件）</a:t>
            </a:r>
            <a:r>
              <a:rPr lang="en-US" altLang="zh-CN" b="1" dirty="0" smtClean="0">
                <a:latin typeface="微软雅黑" panose="020B0503020204020204" pitchFamily="34" charset="-122"/>
                <a:ea typeface="微软雅黑" panose="020B0503020204020204" pitchFamily="34" charset="-122"/>
              </a:rPr>
              <a:t>/FDAP</a:t>
            </a:r>
            <a:r>
              <a:rPr lang="zh-CN" altLang="en-US" b="1" dirty="0" smtClean="0">
                <a:latin typeface="微软雅黑" panose="020B0503020204020204" pitchFamily="34" charset="-122"/>
                <a:ea typeface="微软雅黑" panose="020B0503020204020204" pitchFamily="34" charset="-122"/>
              </a:rPr>
              <a:t>（消息）</a:t>
            </a:r>
            <a:r>
              <a:rPr lang="zh-CN" altLang="en-US" dirty="0" smtClean="0">
                <a:latin typeface="微软雅黑" panose="020B0503020204020204" pitchFamily="34" charset="-122"/>
                <a:ea typeface="微软雅黑" panose="020B0503020204020204" pitchFamily="34" charset="-122"/>
              </a:rPr>
              <a:t>同平台进行数据交换。</a:t>
            </a:r>
            <a:endParaRPr lang="zh-CN" altLang="en-US" dirty="0">
              <a:latin typeface="微软雅黑" panose="020B0503020204020204" pitchFamily="34" charset="-122"/>
              <a:ea typeface="微软雅黑" panose="020B0503020204020204" pitchFamily="34" charset="-122"/>
            </a:endParaRPr>
          </a:p>
        </p:txBody>
      </p:sp>
      <p:sp>
        <p:nvSpPr>
          <p:cNvPr id="61" name="等腰三角形 60"/>
          <p:cNvSpPr/>
          <p:nvPr/>
        </p:nvSpPr>
        <p:spPr bwMode="auto">
          <a:xfrm>
            <a:off x="1907704" y="2492896"/>
            <a:ext cx="152404" cy="135245"/>
          </a:xfrm>
          <a:prstGeom prst="triangle">
            <a:avLst/>
          </a:prstGeom>
          <a:solidFill>
            <a:srgbClr val="000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2" name="六边形 61"/>
          <p:cNvSpPr/>
          <p:nvPr/>
        </p:nvSpPr>
        <p:spPr bwMode="auto">
          <a:xfrm rot="5400000">
            <a:off x="434536" y="1230464"/>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bg1"/>
                </a:solidFill>
                <a:effectLst/>
                <a:latin typeface="Verdana" panose="020B0604030504040204" pitchFamily="34" charset="0"/>
                <a:ea typeface="Verdana" panose="020B0604030504040204" pitchFamily="34" charset="0"/>
                <a:cs typeface="Verdana" panose="020B0604030504040204" pitchFamily="34" charset="0"/>
              </a:rPr>
              <a:t>1</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67" name="矩形 66"/>
          <p:cNvSpPr/>
          <p:nvPr/>
        </p:nvSpPr>
        <p:spPr>
          <a:xfrm>
            <a:off x="3419872" y="1805212"/>
            <a:ext cx="2455753" cy="646331"/>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接口包括</a:t>
            </a:r>
            <a:r>
              <a:rPr lang="zh-CN" altLang="en-US" b="1" dirty="0" smtClean="0">
                <a:latin typeface="微软雅黑" panose="020B0503020204020204" pitchFamily="34" charset="-122"/>
                <a:ea typeface="微软雅黑" panose="020B0503020204020204" pitchFamily="34" charset="-122"/>
              </a:rPr>
              <a:t>实时消息</a:t>
            </a:r>
            <a:r>
              <a:rPr lang="zh-CN" altLang="en-US" dirty="0" smtClean="0">
                <a:latin typeface="微软雅黑" panose="020B0503020204020204" pitchFamily="34" charset="-122"/>
                <a:ea typeface="微软雅黑" panose="020B0503020204020204" pitchFamily="34" charset="-122"/>
              </a:rPr>
              <a:t>和</a:t>
            </a:r>
            <a:r>
              <a:rPr lang="zh-CN" altLang="en-US" b="1" dirty="0" smtClean="0">
                <a:latin typeface="微软雅黑" panose="020B0503020204020204" pitchFamily="34" charset="-122"/>
                <a:ea typeface="微软雅黑" panose="020B0503020204020204" pitchFamily="34" charset="-122"/>
              </a:rPr>
              <a:t>批量文件</a:t>
            </a:r>
            <a:r>
              <a:rPr lang="zh-CN" altLang="en-US" dirty="0" smtClean="0">
                <a:latin typeface="微软雅黑" panose="020B0503020204020204" pitchFamily="34" charset="-122"/>
                <a:ea typeface="微软雅黑" panose="020B0503020204020204" pitchFamily="34" charset="-122"/>
              </a:rPr>
              <a:t>两类。</a:t>
            </a:r>
            <a:endParaRPr lang="zh-CN" altLang="en-US" dirty="0">
              <a:latin typeface="微软雅黑" panose="020B0503020204020204" pitchFamily="34" charset="-122"/>
              <a:ea typeface="微软雅黑" panose="020B0503020204020204" pitchFamily="34" charset="-122"/>
            </a:endParaRPr>
          </a:p>
        </p:txBody>
      </p:sp>
      <p:sp>
        <p:nvSpPr>
          <p:cNvPr id="68" name="矩形 67"/>
          <p:cNvSpPr/>
          <p:nvPr/>
        </p:nvSpPr>
        <p:spPr>
          <a:xfrm>
            <a:off x="3832480" y="1251398"/>
            <a:ext cx="1107996" cy="369332"/>
          </a:xfrm>
          <a:prstGeom prst="rect">
            <a:avLst/>
          </a:prstGeom>
        </p:spPr>
        <p:txBody>
          <a:bodyPr wrap="none">
            <a:spAutoFit/>
          </a:bodyPr>
          <a:lstStyle/>
          <a:p>
            <a:pPr eaLnBrk="1" hangingPunct="1">
              <a:spcAft>
                <a:spcPts val="1200"/>
              </a:spcAft>
            </a:pPr>
            <a:r>
              <a:rPr lang="zh-CN" altLang="en-US" b="1" dirty="0" smtClean="0">
                <a:solidFill>
                  <a:srgbClr val="000080"/>
                </a:solidFill>
                <a:latin typeface="微软雅黑" panose="020B0503020204020204" pitchFamily="34" charset="-122"/>
                <a:ea typeface="微软雅黑" panose="020B0503020204020204" pitchFamily="34" charset="-122"/>
              </a:rPr>
              <a:t>接口内容</a:t>
            </a:r>
            <a:endParaRPr lang="en-US" altLang="zh-CN" b="1" dirty="0">
              <a:solidFill>
                <a:srgbClr val="000080"/>
              </a:solidFill>
              <a:latin typeface="微软雅黑" panose="020B0503020204020204" pitchFamily="34" charset="-122"/>
              <a:ea typeface="微软雅黑" panose="020B0503020204020204" pitchFamily="34" charset="-122"/>
            </a:endParaRPr>
          </a:p>
        </p:txBody>
      </p:sp>
      <p:sp>
        <p:nvSpPr>
          <p:cNvPr id="69" name="等腰三角形 68"/>
          <p:cNvSpPr/>
          <p:nvPr/>
        </p:nvSpPr>
        <p:spPr bwMode="auto">
          <a:xfrm>
            <a:off x="5067668" y="2204864"/>
            <a:ext cx="152404" cy="135245"/>
          </a:xfrm>
          <a:prstGeom prst="triangle">
            <a:avLst/>
          </a:prstGeom>
          <a:solidFill>
            <a:srgbClr val="000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70" name="六边形 69"/>
          <p:cNvSpPr/>
          <p:nvPr/>
        </p:nvSpPr>
        <p:spPr bwMode="auto">
          <a:xfrm rot="5400000">
            <a:off x="3386864" y="1229761"/>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lang="en-US" altLang="zh-CN" dirty="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71" name="矩形 70"/>
          <p:cNvSpPr/>
          <p:nvPr/>
        </p:nvSpPr>
        <p:spPr>
          <a:xfrm>
            <a:off x="6856816" y="1251398"/>
            <a:ext cx="1107996" cy="369332"/>
          </a:xfrm>
          <a:prstGeom prst="rect">
            <a:avLst/>
          </a:prstGeom>
        </p:spPr>
        <p:txBody>
          <a:bodyPr wrap="none">
            <a:spAutoFit/>
          </a:bodyPr>
          <a:lstStyle/>
          <a:p>
            <a:pPr eaLnBrk="1" hangingPunct="1">
              <a:spcAft>
                <a:spcPts val="1200"/>
              </a:spcAft>
            </a:pPr>
            <a:r>
              <a:rPr lang="zh-CN" altLang="en-US" b="1" dirty="0" smtClean="0">
                <a:solidFill>
                  <a:srgbClr val="000080"/>
                </a:solidFill>
                <a:latin typeface="微软雅黑" panose="020B0503020204020204" pitchFamily="34" charset="-122"/>
                <a:ea typeface="微软雅黑" panose="020B0503020204020204" pitchFamily="34" charset="-122"/>
              </a:rPr>
              <a:t>底层通讯</a:t>
            </a:r>
            <a:endParaRPr lang="en-US" altLang="zh-CN" b="1" dirty="0">
              <a:solidFill>
                <a:srgbClr val="000080"/>
              </a:solidFill>
              <a:latin typeface="微软雅黑" panose="020B0503020204020204" pitchFamily="34" charset="-122"/>
              <a:ea typeface="微软雅黑" panose="020B0503020204020204" pitchFamily="34" charset="-122"/>
            </a:endParaRPr>
          </a:p>
        </p:txBody>
      </p:sp>
      <p:sp>
        <p:nvSpPr>
          <p:cNvPr id="72" name="六边形 71"/>
          <p:cNvSpPr/>
          <p:nvPr/>
        </p:nvSpPr>
        <p:spPr bwMode="auto">
          <a:xfrm rot="5400000">
            <a:off x="6411200" y="1229761"/>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lang="en-US" altLang="zh-CN" dirty="0" smtClean="0">
                <a:solidFill>
                  <a:schemeClr val="bg1"/>
                </a:solidFill>
                <a:latin typeface="Verdana" panose="020B0604030504040204" pitchFamily="34" charset="0"/>
                <a:ea typeface="Verdana" panose="020B0604030504040204" pitchFamily="34" charset="0"/>
                <a:cs typeface="Verdana" panose="020B0604030504040204" pitchFamily="34" charset="0"/>
              </a:rPr>
              <a:t>3</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73" name="等腰三角形 72"/>
          <p:cNvSpPr/>
          <p:nvPr/>
        </p:nvSpPr>
        <p:spPr bwMode="auto">
          <a:xfrm>
            <a:off x="7092280" y="2780928"/>
            <a:ext cx="152404" cy="135245"/>
          </a:xfrm>
          <a:prstGeom prst="triangle">
            <a:avLst/>
          </a:prstGeom>
          <a:solidFill>
            <a:srgbClr val="000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29"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平台概述</a:t>
            </a:r>
            <a:endParaRPr lang="en-US" altLang="zh-CN" sz="2000" b="1" kern="0" dirty="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对外服务方式</a:t>
            </a:r>
            <a:r>
              <a:rPr lang="en-US" altLang="zh-CN" sz="2800" b="1" kern="0" dirty="0" smtClean="0">
                <a:solidFill>
                  <a:schemeClr val="bg1"/>
                </a:solidFill>
                <a:latin typeface="黑体" panose="02010609060101010101" pitchFamily="49" charset="-122"/>
                <a:ea typeface="黑体" panose="02010609060101010101" pitchFamily="49" charset="-122"/>
              </a:rPr>
              <a:t>——</a:t>
            </a:r>
            <a:r>
              <a:rPr lang="zh-CN" altLang="en-US" sz="2800" b="1" kern="0" dirty="0" smtClean="0">
                <a:solidFill>
                  <a:schemeClr val="bg1"/>
                </a:solidFill>
                <a:latin typeface="黑体" panose="02010609060101010101" pitchFamily="49" charset="-122"/>
                <a:ea typeface="黑体" panose="02010609060101010101" pitchFamily="49" charset="-122"/>
              </a:rPr>
              <a:t>接口直连</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2511217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bwMode="auto">
          <a:xfrm>
            <a:off x="6228184" y="4509120"/>
            <a:ext cx="2547457" cy="1368152"/>
          </a:xfrm>
          <a:prstGeom prst="rect">
            <a:avLst/>
          </a:prstGeom>
          <a:solidFill>
            <a:schemeClr val="bg1"/>
          </a:solidFill>
          <a:ln w="9525" cap="flat" cmpd="sng" algn="ctr">
            <a:solidFill>
              <a:srgbClr val="C8142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19" name="矩形 18"/>
          <p:cNvSpPr/>
          <p:nvPr/>
        </p:nvSpPr>
        <p:spPr bwMode="auto">
          <a:xfrm>
            <a:off x="755576" y="4581128"/>
            <a:ext cx="1980220" cy="1152128"/>
          </a:xfrm>
          <a:prstGeom prst="rect">
            <a:avLst/>
          </a:prstGeom>
          <a:solidFill>
            <a:schemeClr val="bg1"/>
          </a:solidFill>
          <a:ln w="9525" cap="flat" cmpd="sng" algn="ctr">
            <a:solidFill>
              <a:srgbClr val="2E6195"/>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rgbClr val="2E6195"/>
                </a:solidFill>
                <a:latin typeface="微软雅黑" panose="020B0503020204020204" pitchFamily="34" charset="-122"/>
                <a:ea typeface="微软雅黑" panose="020B0503020204020204" pitchFamily="34" charset="-122"/>
              </a:rPr>
              <a:t> 投</a:t>
            </a:r>
            <a:r>
              <a:rPr lang="zh-CN" altLang="en-US" b="1" dirty="0">
                <a:solidFill>
                  <a:srgbClr val="2E6195"/>
                </a:solidFill>
                <a:latin typeface="微软雅黑" panose="020B0503020204020204" pitchFamily="34" charset="-122"/>
                <a:ea typeface="微软雅黑" panose="020B0503020204020204" pitchFamily="34" charset="-122"/>
              </a:rPr>
              <a:t>管人</a:t>
            </a: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3" name="矩形 2"/>
          <p:cNvSpPr/>
          <p:nvPr/>
        </p:nvSpPr>
        <p:spPr bwMode="auto">
          <a:xfrm>
            <a:off x="6322607" y="4653135"/>
            <a:ext cx="2376264" cy="1034380"/>
          </a:xfrm>
          <a:prstGeom prst="rect">
            <a:avLst/>
          </a:prstGeom>
          <a:solidFill>
            <a:srgbClr val="C8142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sz="2000"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sz="2000"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sp>
        <p:nvSpPr>
          <p:cNvPr id="29" name="标题 1"/>
          <p:cNvSpPr txBox="1">
            <a:spLocks/>
          </p:cNvSpPr>
          <p:nvPr/>
        </p:nvSpPr>
        <p:spPr>
          <a:xfrm>
            <a:off x="425431" y="-14112"/>
            <a:ext cx="8526669"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r"/>
            <a:r>
              <a:rPr lang="zh-CN" altLang="en-US" sz="2000" b="1" kern="0" dirty="0" smtClean="0">
                <a:solidFill>
                  <a:schemeClr val="bg1"/>
                </a:solidFill>
                <a:latin typeface="黑体" panose="02010609060101010101" pitchFamily="49" charset="-122"/>
                <a:ea typeface="黑体" panose="02010609060101010101" pitchFamily="49" charset="-122"/>
              </a:rPr>
              <a:t>平台概述</a:t>
            </a:r>
            <a:endParaRPr lang="en-US" altLang="zh-CN" sz="2000" b="1" kern="0" dirty="0">
              <a:solidFill>
                <a:schemeClr val="bg1"/>
              </a:solidFill>
              <a:latin typeface="黑体" panose="02010609060101010101" pitchFamily="49" charset="-122"/>
              <a:ea typeface="黑体" panose="02010609060101010101" pitchFamily="49" charset="-122"/>
            </a:endParaRPr>
          </a:p>
          <a:p>
            <a:pPr algn="l"/>
            <a:r>
              <a:rPr lang="zh-CN" altLang="en-US" sz="2800" b="1" kern="0" dirty="0" smtClean="0">
                <a:solidFill>
                  <a:schemeClr val="bg1"/>
                </a:solidFill>
                <a:latin typeface="黑体" panose="02010609060101010101" pitchFamily="49" charset="-122"/>
                <a:ea typeface="黑体" panose="02010609060101010101" pitchFamily="49" charset="-122"/>
              </a:rPr>
              <a:t>对外服务方式</a:t>
            </a:r>
            <a:r>
              <a:rPr lang="en-US" altLang="zh-CN" sz="2800" b="1" kern="0" dirty="0" smtClean="0">
                <a:solidFill>
                  <a:schemeClr val="bg1"/>
                </a:solidFill>
                <a:latin typeface="黑体" panose="02010609060101010101" pitchFamily="49" charset="-122"/>
                <a:ea typeface="黑体" panose="02010609060101010101" pitchFamily="49" charset="-122"/>
              </a:rPr>
              <a:t>——</a:t>
            </a:r>
            <a:r>
              <a:rPr lang="zh-CN" altLang="en-US" sz="2800" b="1" kern="0" dirty="0" smtClean="0">
                <a:solidFill>
                  <a:schemeClr val="bg1"/>
                </a:solidFill>
                <a:latin typeface="黑体" panose="02010609060101010101" pitchFamily="49" charset="-122"/>
                <a:ea typeface="黑体" panose="02010609060101010101" pitchFamily="49" charset="-122"/>
              </a:rPr>
              <a:t>客户端</a:t>
            </a:r>
            <a:endParaRPr lang="en-US" altLang="zh-CN" sz="2800" b="1" kern="0" dirty="0" smtClean="0">
              <a:solidFill>
                <a:schemeClr val="bg1"/>
              </a:solidFill>
              <a:latin typeface="黑体" panose="02010609060101010101" pitchFamily="49" charset="-122"/>
              <a:ea typeface="黑体" panose="02010609060101010101" pitchFamily="49" charset="-122"/>
            </a:endParaRPr>
          </a:p>
        </p:txBody>
      </p:sp>
      <p:sp>
        <p:nvSpPr>
          <p:cNvPr id="51" name="矩形 50"/>
          <p:cNvSpPr/>
          <p:nvPr/>
        </p:nvSpPr>
        <p:spPr>
          <a:xfrm>
            <a:off x="3427353" y="1844824"/>
            <a:ext cx="2656815" cy="923330"/>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平台近期将</a:t>
            </a:r>
            <a:r>
              <a:rPr lang="zh-CN" altLang="en-US" b="1" dirty="0" smtClean="0">
                <a:latin typeface="微软雅黑" panose="020B0503020204020204" pitchFamily="34" charset="-122"/>
                <a:ea typeface="微软雅黑" panose="020B0503020204020204" pitchFamily="34" charset="-122"/>
              </a:rPr>
              <a:t>向投管人</a:t>
            </a:r>
            <a:r>
              <a:rPr lang="zh-CN" altLang="en-US" dirty="0" smtClean="0">
                <a:latin typeface="微软雅黑" panose="020B0503020204020204" pitchFamily="34" charset="-122"/>
                <a:ea typeface="微软雅黑" panose="020B0503020204020204" pitchFamily="34" charset="-122"/>
              </a:rPr>
              <a:t>提供</a:t>
            </a:r>
            <a:r>
              <a:rPr lang="en-US" altLang="zh-CN" b="1" dirty="0" smtClean="0">
                <a:latin typeface="微软雅黑" panose="020B0503020204020204" pitchFamily="34" charset="-122"/>
                <a:ea typeface="微软雅黑" panose="020B0503020204020204" pitchFamily="34" charset="-122"/>
              </a:rPr>
              <a:t>Web</a:t>
            </a:r>
            <a:r>
              <a:rPr lang="zh-CN" altLang="en-US" b="1" dirty="0" smtClean="0">
                <a:latin typeface="微软雅黑" panose="020B0503020204020204" pitchFamily="34" charset="-122"/>
                <a:ea typeface="微软雅黑" panose="020B0503020204020204" pitchFamily="34" charset="-122"/>
              </a:rPr>
              <a:t>客户端</a:t>
            </a:r>
            <a:r>
              <a:rPr lang="zh-CN" altLang="en-US" dirty="0" smtClean="0">
                <a:latin typeface="微软雅黑" panose="020B0503020204020204" pitchFamily="34" charset="-122"/>
                <a:ea typeface="微软雅黑" panose="020B0503020204020204" pitchFamily="34" charset="-122"/>
              </a:rPr>
              <a:t>，与</a:t>
            </a:r>
            <a:r>
              <a:rPr lang="en-US" altLang="zh-CN" dirty="0" smtClean="0">
                <a:latin typeface="微软雅黑" panose="020B0503020204020204" pitchFamily="34" charset="-122"/>
                <a:ea typeface="微软雅黑" panose="020B0503020204020204" pitchFamily="34" charset="-122"/>
              </a:rPr>
              <a:t>FISP</a:t>
            </a:r>
            <a:r>
              <a:rPr lang="zh-CN" altLang="en-US" dirty="0" smtClean="0">
                <a:latin typeface="微软雅黑" panose="020B0503020204020204" pitchFamily="34" charset="-122"/>
                <a:ea typeface="微软雅黑" panose="020B0503020204020204" pitchFamily="34" charset="-122"/>
              </a:rPr>
              <a:t>平台连接。</a:t>
            </a:r>
            <a:endParaRPr lang="en-US" altLang="zh-CN" dirty="0" smtClean="0">
              <a:latin typeface="微软雅黑" panose="020B0503020204020204" pitchFamily="34" charset="-122"/>
              <a:ea typeface="微软雅黑" panose="020B0503020204020204" pitchFamily="34" charset="-122"/>
            </a:endParaRPr>
          </a:p>
        </p:txBody>
      </p:sp>
      <p:sp>
        <p:nvSpPr>
          <p:cNvPr id="53" name="矩形 52"/>
          <p:cNvSpPr/>
          <p:nvPr/>
        </p:nvSpPr>
        <p:spPr>
          <a:xfrm>
            <a:off x="1088695" y="1252101"/>
            <a:ext cx="1107996" cy="369332"/>
          </a:xfrm>
          <a:prstGeom prst="rect">
            <a:avLst/>
          </a:prstGeom>
        </p:spPr>
        <p:txBody>
          <a:bodyPr wrap="none">
            <a:spAutoFit/>
          </a:bodyPr>
          <a:lstStyle/>
          <a:p>
            <a:pPr eaLnBrk="1" hangingPunct="1">
              <a:spcAft>
                <a:spcPts val="1200"/>
              </a:spcAft>
            </a:pPr>
            <a:r>
              <a:rPr lang="zh-CN" altLang="en-US" b="1" dirty="0" smtClean="0">
                <a:solidFill>
                  <a:srgbClr val="000080"/>
                </a:solidFill>
                <a:latin typeface="微软雅黑" panose="020B0503020204020204" pitchFamily="34" charset="-122"/>
                <a:ea typeface="微软雅黑" panose="020B0503020204020204" pitchFamily="34" charset="-122"/>
              </a:rPr>
              <a:t>建设背景</a:t>
            </a:r>
            <a:endParaRPr lang="en-US" altLang="zh-CN" b="1" dirty="0">
              <a:solidFill>
                <a:srgbClr val="000080"/>
              </a:solidFill>
              <a:latin typeface="微软雅黑" panose="020B0503020204020204" pitchFamily="34" charset="-122"/>
              <a:ea typeface="微软雅黑" panose="020B0503020204020204" pitchFamily="34" charset="-122"/>
            </a:endParaRPr>
          </a:p>
        </p:txBody>
      </p:sp>
      <p:sp>
        <p:nvSpPr>
          <p:cNvPr id="55" name="等腰三角形 54"/>
          <p:cNvSpPr/>
          <p:nvPr/>
        </p:nvSpPr>
        <p:spPr bwMode="auto">
          <a:xfrm>
            <a:off x="4572000" y="2564904"/>
            <a:ext cx="152404" cy="135245"/>
          </a:xfrm>
          <a:prstGeom prst="triangle">
            <a:avLst/>
          </a:prstGeom>
          <a:solidFill>
            <a:srgbClr val="000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56" name="六边形 55"/>
          <p:cNvSpPr/>
          <p:nvPr/>
        </p:nvSpPr>
        <p:spPr bwMode="auto">
          <a:xfrm rot="5400000">
            <a:off x="643079" y="1230464"/>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kumimoji="0" lang="en-US" altLang="zh-CN" sz="1800" b="0" i="0" u="none" strike="noStrike" cap="none" normalizeH="0" baseline="0" dirty="0" smtClean="0">
                <a:ln>
                  <a:noFill/>
                </a:ln>
                <a:solidFill>
                  <a:schemeClr val="bg1"/>
                </a:solidFill>
                <a:effectLst/>
                <a:latin typeface="Verdana" panose="020B0604030504040204" pitchFamily="34" charset="0"/>
                <a:ea typeface="Verdana" panose="020B0604030504040204" pitchFamily="34" charset="0"/>
                <a:cs typeface="Verdana" panose="020B0604030504040204" pitchFamily="34" charset="0"/>
              </a:rPr>
              <a:t>1</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8" name="矩形 57"/>
          <p:cNvSpPr/>
          <p:nvPr/>
        </p:nvSpPr>
        <p:spPr>
          <a:xfrm>
            <a:off x="611560" y="1772816"/>
            <a:ext cx="2455753" cy="2308324"/>
          </a:xfrm>
          <a:prstGeom prst="rect">
            <a:avLst/>
          </a:prstGeom>
        </p:spPr>
        <p:txBody>
          <a:bodyPr wrap="square">
            <a:spAutoFit/>
          </a:bodyPr>
          <a:lstStyle/>
          <a:p>
            <a:r>
              <a:rPr lang="en-US" altLang="zh-CN" dirty="0" smtClean="0">
                <a:latin typeface="微软雅黑" panose="020B0503020204020204" pitchFamily="34" charset="-122"/>
                <a:ea typeface="微软雅黑" panose="020B0503020204020204" pitchFamily="34" charset="-122"/>
              </a:rPr>
              <a:t>1.</a:t>
            </a:r>
            <a:r>
              <a:rPr lang="zh-CN" altLang="en-US" dirty="0" smtClean="0">
                <a:latin typeface="微软雅黑" panose="020B0503020204020204" pitchFamily="34" charset="-122"/>
                <a:ea typeface="微软雅黑" panose="020B0503020204020204" pitchFamily="34" charset="-122"/>
              </a:rPr>
              <a:t>目前已有投管人客户端尚不成熟，不能满足投管人日常业务需求。</a:t>
            </a:r>
            <a:endParaRPr lang="en-US" altLang="zh-CN" dirty="0" smtClean="0">
              <a:latin typeface="微软雅黑" panose="020B0503020204020204" pitchFamily="34" charset="-122"/>
              <a:ea typeface="微软雅黑" panose="020B0503020204020204" pitchFamily="34" charset="-122"/>
            </a:endParaRPr>
          </a:p>
          <a:p>
            <a:r>
              <a:rPr lang="en-US" altLang="zh-CN" dirty="0" smtClean="0">
                <a:latin typeface="微软雅黑" panose="020B0503020204020204" pitchFamily="34" charset="-122"/>
                <a:ea typeface="微软雅黑" panose="020B0503020204020204" pitchFamily="34" charset="-122"/>
              </a:rPr>
              <a:t>2.</a:t>
            </a:r>
            <a:r>
              <a:rPr lang="zh-CN" altLang="en-US" dirty="0" smtClean="0">
                <a:latin typeface="微软雅黑" panose="020B0503020204020204" pitchFamily="34" charset="-122"/>
                <a:ea typeface="微软雅黑" panose="020B0503020204020204" pitchFamily="34" charset="-122"/>
              </a:rPr>
              <a:t> 已有投管人客户端采购费用高昂。</a:t>
            </a:r>
            <a:endParaRPr lang="en-US" altLang="zh-CN" dirty="0" smtClean="0">
              <a:latin typeface="微软雅黑" panose="020B0503020204020204" pitchFamily="34" charset="-122"/>
              <a:ea typeface="微软雅黑" panose="020B0503020204020204" pitchFamily="34" charset="-122"/>
            </a:endParaRPr>
          </a:p>
          <a:p>
            <a:r>
              <a:rPr lang="en-US" altLang="zh-CN" dirty="0" smtClean="0">
                <a:latin typeface="微软雅黑" panose="020B0503020204020204" pitchFamily="34" charset="-122"/>
                <a:ea typeface="微软雅黑" panose="020B0503020204020204" pitchFamily="34" charset="-122"/>
              </a:rPr>
              <a:t>3.</a:t>
            </a:r>
            <a:r>
              <a:rPr lang="zh-CN" altLang="en-US" dirty="0" smtClean="0">
                <a:latin typeface="微软雅黑" panose="020B0503020204020204" pitchFamily="34" charset="-122"/>
                <a:ea typeface="微软雅黑" panose="020B0503020204020204" pitchFamily="34" charset="-122"/>
              </a:rPr>
              <a:t>投管人自行开发客户端时间周期较长。</a:t>
            </a:r>
            <a:endParaRPr lang="zh-CN" altLang="en-US" dirty="0">
              <a:latin typeface="微软雅黑" panose="020B0503020204020204" pitchFamily="34" charset="-122"/>
              <a:ea typeface="微软雅黑" panose="020B0503020204020204" pitchFamily="34" charset="-122"/>
            </a:endParaRPr>
          </a:p>
        </p:txBody>
      </p:sp>
      <p:sp>
        <p:nvSpPr>
          <p:cNvPr id="59" name="矩形 58"/>
          <p:cNvSpPr/>
          <p:nvPr/>
        </p:nvSpPr>
        <p:spPr>
          <a:xfrm>
            <a:off x="3904488" y="1251398"/>
            <a:ext cx="1107996" cy="369332"/>
          </a:xfrm>
          <a:prstGeom prst="rect">
            <a:avLst/>
          </a:prstGeom>
        </p:spPr>
        <p:txBody>
          <a:bodyPr wrap="none">
            <a:spAutoFit/>
          </a:bodyPr>
          <a:lstStyle/>
          <a:p>
            <a:pPr eaLnBrk="1" hangingPunct="1">
              <a:spcAft>
                <a:spcPts val="1200"/>
              </a:spcAft>
            </a:pPr>
            <a:r>
              <a:rPr lang="zh-CN" altLang="en-US" b="1" dirty="0" smtClean="0">
                <a:solidFill>
                  <a:srgbClr val="000080"/>
                </a:solidFill>
                <a:latin typeface="微软雅黑" panose="020B0503020204020204" pitchFamily="34" charset="-122"/>
                <a:ea typeface="微软雅黑" panose="020B0503020204020204" pitchFamily="34" charset="-122"/>
              </a:rPr>
              <a:t>连接方式</a:t>
            </a:r>
            <a:endParaRPr lang="en-US" altLang="zh-CN" b="1" dirty="0">
              <a:solidFill>
                <a:srgbClr val="000080"/>
              </a:solidFill>
              <a:latin typeface="微软雅黑" panose="020B0503020204020204" pitchFamily="34" charset="-122"/>
              <a:ea typeface="微软雅黑" panose="020B0503020204020204" pitchFamily="34" charset="-122"/>
            </a:endParaRPr>
          </a:p>
        </p:txBody>
      </p:sp>
      <p:sp>
        <p:nvSpPr>
          <p:cNvPr id="60" name="等腰三角形 59"/>
          <p:cNvSpPr/>
          <p:nvPr/>
        </p:nvSpPr>
        <p:spPr bwMode="auto">
          <a:xfrm>
            <a:off x="1043608" y="2789699"/>
            <a:ext cx="152404" cy="135245"/>
          </a:xfrm>
          <a:prstGeom prst="triangle">
            <a:avLst/>
          </a:prstGeom>
          <a:solidFill>
            <a:srgbClr val="000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63" name="六边形 62"/>
          <p:cNvSpPr/>
          <p:nvPr/>
        </p:nvSpPr>
        <p:spPr bwMode="auto">
          <a:xfrm rot="5400000">
            <a:off x="3458872" y="1229761"/>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lang="en-US" altLang="zh-CN" dirty="0">
                <a:solidFill>
                  <a:schemeClr val="bg1"/>
                </a:solidFill>
                <a:latin typeface="Verdana" panose="020B0604030504040204" pitchFamily="34" charset="0"/>
                <a:ea typeface="Verdana" panose="020B0604030504040204" pitchFamily="34" charset="0"/>
                <a:cs typeface="Verdana" panose="020B0604030504040204" pitchFamily="34" charset="0"/>
              </a:rPr>
              <a:t>2</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cxnSp>
        <p:nvCxnSpPr>
          <p:cNvPr id="76" name="肘形连接符 75"/>
          <p:cNvCxnSpPr/>
          <p:nvPr/>
        </p:nvCxnSpPr>
        <p:spPr bwMode="auto">
          <a:xfrm>
            <a:off x="2749385" y="5085183"/>
            <a:ext cx="598479" cy="1"/>
          </a:xfrm>
          <a:prstGeom prst="bentConnector3">
            <a:avLst/>
          </a:prstGeom>
          <a:gradFill rotWithShape="1">
            <a:gsLst>
              <a:gs pos="0">
                <a:srgbClr val="FF9933"/>
              </a:gs>
              <a:gs pos="100000">
                <a:srgbClr val="FF6600"/>
              </a:gs>
            </a:gsLst>
            <a:lin ang="5400000" scaled="1"/>
          </a:gradFill>
          <a:ln w="28575" cap="flat" cmpd="sng" algn="ctr">
            <a:solidFill>
              <a:srgbClr val="C00000"/>
            </a:solidFill>
            <a:prstDash val="solid"/>
            <a:round/>
            <a:headEnd type="triangle" w="med" len="med"/>
            <a:tailEnd type="triangle"/>
          </a:ln>
          <a:effectLst/>
        </p:spPr>
      </p:cxnSp>
      <p:grpSp>
        <p:nvGrpSpPr>
          <p:cNvPr id="80" name="组合 79"/>
          <p:cNvGrpSpPr/>
          <p:nvPr/>
        </p:nvGrpSpPr>
        <p:grpSpPr>
          <a:xfrm>
            <a:off x="3347864" y="4509120"/>
            <a:ext cx="2547457" cy="1368152"/>
            <a:chOff x="3635896" y="3789040"/>
            <a:chExt cx="2547457" cy="1368152"/>
          </a:xfrm>
        </p:grpSpPr>
        <p:sp>
          <p:nvSpPr>
            <p:cNvPr id="78" name="矩形 77"/>
            <p:cNvSpPr/>
            <p:nvPr/>
          </p:nvSpPr>
          <p:spPr bwMode="auto">
            <a:xfrm>
              <a:off x="3635896" y="3789040"/>
              <a:ext cx="2547457" cy="1368152"/>
            </a:xfrm>
            <a:prstGeom prst="rect">
              <a:avLst/>
            </a:prstGeom>
            <a:solidFill>
              <a:schemeClr val="bg1"/>
            </a:solidFill>
            <a:ln w="9525" cap="flat" cmpd="sng" algn="ctr">
              <a:solidFill>
                <a:srgbClr val="C81429"/>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b="1" i="0" u="none" strike="noStrike" cap="none" normalizeH="0" baseline="0" dirty="0" smtClean="0">
                <a:ln>
                  <a:noFill/>
                </a:ln>
                <a:solidFill>
                  <a:srgbClr val="2E6195"/>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3730319" y="3933055"/>
              <a:ext cx="2376264" cy="1034380"/>
            </a:xfrm>
            <a:prstGeom prst="rect">
              <a:avLst/>
            </a:prstGeom>
            <a:solidFill>
              <a:srgbClr val="C81429"/>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sz="2000"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sz="2000"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endParaRPr kumimoji="0" lang="en-US" altLang="zh-CN" sz="2000"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Web</a:t>
              </a:r>
              <a:r>
                <a:rPr lang="zh-CN" altLang="en-US" sz="2000" b="1" dirty="0" smtClean="0">
                  <a:solidFill>
                    <a:schemeClr val="bg1">
                      <a:lumMod val="95000"/>
                    </a:schemeClr>
                  </a:solidFill>
                  <a:latin typeface="微软雅黑" panose="020B0503020204020204" pitchFamily="34" charset="-122"/>
                  <a:ea typeface="微软雅黑" panose="020B0503020204020204" pitchFamily="34" charset="-122"/>
                </a:rPr>
                <a:t>客户端</a:t>
              </a:r>
              <a:endParaRPr kumimoji="0" lang="en-US" altLang="zh-CN" sz="2000"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grpSp>
      <p:cxnSp>
        <p:nvCxnSpPr>
          <p:cNvPr id="110" name="肘形连接符 109"/>
          <p:cNvCxnSpPr/>
          <p:nvPr/>
        </p:nvCxnSpPr>
        <p:spPr bwMode="auto">
          <a:xfrm>
            <a:off x="5868144" y="5157192"/>
            <a:ext cx="396000" cy="1"/>
          </a:xfrm>
          <a:prstGeom prst="bentConnector3">
            <a:avLst/>
          </a:prstGeom>
          <a:gradFill rotWithShape="1">
            <a:gsLst>
              <a:gs pos="0">
                <a:srgbClr val="FF9933"/>
              </a:gs>
              <a:gs pos="100000">
                <a:srgbClr val="FF6600"/>
              </a:gs>
            </a:gsLst>
            <a:lin ang="5400000" scaled="1"/>
          </a:gradFill>
          <a:ln w="28575" cap="flat" cmpd="sng" algn="ctr">
            <a:solidFill>
              <a:srgbClr val="C00000"/>
            </a:solidFill>
            <a:prstDash val="solid"/>
            <a:round/>
            <a:headEnd type="triangle" w="med" len="med"/>
            <a:tailEnd type="triangle"/>
          </a:ln>
          <a:effectLst/>
        </p:spPr>
      </p:cxnSp>
      <p:sp>
        <p:nvSpPr>
          <p:cNvPr id="28" name="矩形 27"/>
          <p:cNvSpPr/>
          <p:nvPr/>
        </p:nvSpPr>
        <p:spPr>
          <a:xfrm>
            <a:off x="6300192" y="1772816"/>
            <a:ext cx="2664296" cy="1200329"/>
          </a:xfrm>
          <a:prstGeom prst="rect">
            <a:avLst/>
          </a:prstGeom>
        </p:spPr>
        <p:txBody>
          <a:bodyPr wrap="square">
            <a:spAutoFit/>
          </a:bodyPr>
          <a:lstStyle/>
          <a:p>
            <a:r>
              <a:rPr lang="zh-CN" altLang="en-US" dirty="0" smtClean="0">
                <a:latin typeface="微软雅黑" panose="020B0503020204020204" pitchFamily="34" charset="-122"/>
                <a:ea typeface="微软雅黑" panose="020B0503020204020204" pitchFamily="34" charset="-122"/>
              </a:rPr>
              <a:t>平台通过</a:t>
            </a:r>
            <a:r>
              <a:rPr lang="zh-CN" altLang="en-US" b="1" dirty="0" smtClean="0">
                <a:latin typeface="微软雅黑" panose="020B0503020204020204" pitchFamily="34" charset="-122"/>
                <a:ea typeface="微软雅黑" panose="020B0503020204020204" pitchFamily="34" charset="-122"/>
              </a:rPr>
              <a:t>短信动态密码</a:t>
            </a:r>
            <a:r>
              <a:rPr lang="zh-CN" altLang="en-US" dirty="0" smtClean="0">
                <a:latin typeface="微软雅黑" panose="020B0503020204020204" pitchFamily="34" charset="-122"/>
                <a:ea typeface="微软雅黑" panose="020B0503020204020204" pitchFamily="34" charset="-122"/>
              </a:rPr>
              <a:t>及派发</a:t>
            </a:r>
            <a:r>
              <a:rPr lang="en-US" altLang="zh-CN" b="1" dirty="0" err="1" smtClean="0">
                <a:latin typeface="微软雅黑" panose="020B0503020204020204" pitchFamily="34" charset="-122"/>
                <a:ea typeface="微软雅黑" panose="020B0503020204020204" pitchFamily="34" charset="-122"/>
              </a:rPr>
              <a:t>Ukey</a:t>
            </a:r>
            <a:r>
              <a:rPr lang="zh-CN" altLang="en-US" dirty="0" smtClean="0">
                <a:latin typeface="微软雅黑" panose="020B0503020204020204" pitchFamily="34" charset="-122"/>
                <a:ea typeface="微软雅黑" panose="020B0503020204020204" pitchFamily="34" charset="-122"/>
              </a:rPr>
              <a:t>等多种方式认证</a:t>
            </a:r>
            <a:r>
              <a:rPr lang="en-US" altLang="zh-CN" dirty="0" smtClean="0">
                <a:latin typeface="微软雅黑" panose="020B0503020204020204" pitchFamily="34" charset="-122"/>
                <a:ea typeface="微软雅黑" panose="020B0503020204020204" pitchFamily="34" charset="-122"/>
              </a:rPr>
              <a:t>Web</a:t>
            </a:r>
            <a:r>
              <a:rPr lang="zh-CN" altLang="en-US" dirty="0" smtClean="0">
                <a:latin typeface="微软雅黑" panose="020B0503020204020204" pitchFamily="34" charset="-122"/>
                <a:ea typeface="微软雅黑" panose="020B0503020204020204" pitchFamily="34" charset="-122"/>
              </a:rPr>
              <a:t>客户端用户身份。</a:t>
            </a:r>
            <a:endParaRPr lang="zh-CN" altLang="en-US" dirty="0">
              <a:latin typeface="微软雅黑" panose="020B0503020204020204" pitchFamily="34" charset="-122"/>
              <a:ea typeface="微软雅黑" panose="020B0503020204020204" pitchFamily="34" charset="-122"/>
            </a:endParaRPr>
          </a:p>
        </p:txBody>
      </p:sp>
      <p:sp>
        <p:nvSpPr>
          <p:cNvPr id="30" name="矩形 29"/>
          <p:cNvSpPr/>
          <p:nvPr/>
        </p:nvSpPr>
        <p:spPr>
          <a:xfrm>
            <a:off x="6784808" y="1251398"/>
            <a:ext cx="1107996" cy="369332"/>
          </a:xfrm>
          <a:prstGeom prst="rect">
            <a:avLst/>
          </a:prstGeom>
        </p:spPr>
        <p:txBody>
          <a:bodyPr wrap="none">
            <a:spAutoFit/>
          </a:bodyPr>
          <a:lstStyle/>
          <a:p>
            <a:pPr eaLnBrk="1" hangingPunct="1">
              <a:spcAft>
                <a:spcPts val="1200"/>
              </a:spcAft>
            </a:pPr>
            <a:r>
              <a:rPr lang="zh-CN" altLang="en-US" b="1" dirty="0" smtClean="0">
                <a:solidFill>
                  <a:srgbClr val="000080"/>
                </a:solidFill>
                <a:latin typeface="微软雅黑" panose="020B0503020204020204" pitchFamily="34" charset="-122"/>
                <a:ea typeface="微软雅黑" panose="020B0503020204020204" pitchFamily="34" charset="-122"/>
              </a:rPr>
              <a:t>身份认证</a:t>
            </a:r>
            <a:endParaRPr lang="en-US" altLang="zh-CN" b="1" dirty="0">
              <a:solidFill>
                <a:srgbClr val="000080"/>
              </a:solidFill>
              <a:latin typeface="微软雅黑" panose="020B0503020204020204" pitchFamily="34" charset="-122"/>
              <a:ea typeface="微软雅黑" panose="020B0503020204020204" pitchFamily="34" charset="-122"/>
            </a:endParaRPr>
          </a:p>
        </p:txBody>
      </p:sp>
      <p:sp>
        <p:nvSpPr>
          <p:cNvPr id="31" name="六边形 30"/>
          <p:cNvSpPr/>
          <p:nvPr/>
        </p:nvSpPr>
        <p:spPr bwMode="auto">
          <a:xfrm rot="5400000">
            <a:off x="6339192" y="1229761"/>
            <a:ext cx="478624" cy="412607"/>
          </a:xfrm>
          <a:prstGeom prst="hexagon">
            <a:avLst/>
          </a:prstGeom>
          <a:solidFill>
            <a:srgbClr val="000080"/>
          </a:solidFill>
          <a:ln w="9525" cap="flat" cmpd="sng" algn="ctr">
            <a:no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r>
              <a:rPr lang="en-US" altLang="zh-CN" dirty="0" smtClean="0">
                <a:solidFill>
                  <a:schemeClr val="bg1"/>
                </a:solidFill>
                <a:latin typeface="Verdana" panose="020B0604030504040204" pitchFamily="34" charset="0"/>
                <a:ea typeface="Verdana" panose="020B0604030504040204" pitchFamily="34" charset="0"/>
                <a:cs typeface="Verdana" panose="020B0604030504040204" pitchFamily="34" charset="0"/>
              </a:rPr>
              <a:t>3</a:t>
            </a: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33" name="等腰三角形 32"/>
          <p:cNvSpPr/>
          <p:nvPr/>
        </p:nvSpPr>
        <p:spPr bwMode="auto">
          <a:xfrm>
            <a:off x="6804248" y="2780928"/>
            <a:ext cx="152404" cy="135245"/>
          </a:xfrm>
          <a:prstGeom prst="triangle">
            <a:avLst/>
          </a:prstGeom>
          <a:solidFill>
            <a:srgbClr val="000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6" name="等腰三角形 35"/>
          <p:cNvSpPr/>
          <p:nvPr/>
        </p:nvSpPr>
        <p:spPr bwMode="auto">
          <a:xfrm>
            <a:off x="2195736" y="3284984"/>
            <a:ext cx="152404" cy="135245"/>
          </a:xfrm>
          <a:prstGeom prst="triangle">
            <a:avLst/>
          </a:prstGeom>
          <a:solidFill>
            <a:srgbClr val="000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37" name="等腰三角形 36"/>
          <p:cNvSpPr/>
          <p:nvPr/>
        </p:nvSpPr>
        <p:spPr bwMode="auto">
          <a:xfrm>
            <a:off x="2411760" y="3861048"/>
            <a:ext cx="152404" cy="135245"/>
          </a:xfrm>
          <a:prstGeom prst="triangle">
            <a:avLst/>
          </a:prstGeom>
          <a:solidFill>
            <a:srgbClr val="00008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Tree>
    <p:extLst>
      <p:ext uri="{BB962C8B-B14F-4D97-AF65-F5344CB8AC3E}">
        <p14:creationId xmlns:p14="http://schemas.microsoft.com/office/powerpoint/2010/main" xmlns="" val="22511217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bwMode="auto">
          <a:xfrm>
            <a:off x="2900027" y="2858321"/>
            <a:ext cx="6243973" cy="1142031"/>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12" name="矩形 11"/>
          <p:cNvSpPr/>
          <p:nvPr/>
        </p:nvSpPr>
        <p:spPr bwMode="auto">
          <a:xfrm>
            <a:off x="-22905" y="1660693"/>
            <a:ext cx="2901999" cy="1192242"/>
          </a:xfrm>
          <a:prstGeom prst="rect">
            <a:avLst/>
          </a:prstGeom>
          <a:solidFill>
            <a:schemeClr val="bg1">
              <a:lumMod val="50000"/>
            </a:schemeClr>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endParaRPr>
          </a:p>
        </p:txBody>
      </p:sp>
      <p:sp>
        <p:nvSpPr>
          <p:cNvPr id="2" name="六边形 1"/>
          <p:cNvSpPr/>
          <p:nvPr/>
        </p:nvSpPr>
        <p:spPr bwMode="auto">
          <a:xfrm>
            <a:off x="1788925" y="1916757"/>
            <a:ext cx="2135003" cy="1904251"/>
          </a:xfrm>
          <a:prstGeom prst="hexagon">
            <a:avLst/>
          </a:prstGeom>
          <a:noFill/>
          <a:ln w="9525" cap="flat" cmpd="sng" algn="ctr">
            <a:solidFill>
              <a:srgbClr val="C00000"/>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grpSp>
        <p:nvGrpSpPr>
          <p:cNvPr id="3" name="组合 2"/>
          <p:cNvGrpSpPr/>
          <p:nvPr/>
        </p:nvGrpSpPr>
        <p:grpSpPr>
          <a:xfrm>
            <a:off x="2064017" y="2165105"/>
            <a:ext cx="1571879" cy="1383254"/>
            <a:chOff x="251520" y="2708553"/>
            <a:chExt cx="1800200" cy="1584176"/>
          </a:xfrm>
        </p:grpSpPr>
        <p:sp>
          <p:nvSpPr>
            <p:cNvPr id="4" name="六边形 3"/>
            <p:cNvSpPr/>
            <p:nvPr/>
          </p:nvSpPr>
          <p:spPr bwMode="auto">
            <a:xfrm>
              <a:off x="251520" y="2708553"/>
              <a:ext cx="1800200" cy="1584176"/>
            </a:xfrm>
            <a:prstGeom prst="hexagon">
              <a:avLst/>
            </a:prstGeom>
            <a:solidFill>
              <a:srgbClr val="C81429"/>
            </a:solidFill>
            <a:ln w="9525" cap="flat" cmpd="sng" algn="ctr">
              <a:solidFill>
                <a:schemeClr val="bg1"/>
              </a:solidFill>
              <a:prstDash val="solid"/>
              <a:round/>
              <a:headEnd type="none" w="med" len="med"/>
              <a:tailEnd type="none" w="med" len="med"/>
            </a:ln>
            <a:effectLst/>
          </p:spPr>
          <p:txBody>
            <a:bodyPr vert="vert270" wrap="square" lIns="91440" tIns="45720" rIns="91440" bIns="45720" numCol="1" rtlCol="0" anchor="ctr" anchorCtr="0" compatLnSpc="1">
              <a:prstTxWarp prst="textNoShape">
                <a:avLst/>
              </a:prstTxWarp>
            </a:bodyPr>
            <a:lstStyle/>
            <a:p>
              <a:pPr marL="1800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bg1"/>
                </a:solidFill>
                <a:effectLst/>
                <a:latin typeface="Verdana" panose="020B0604030504040204" pitchFamily="34" charset="0"/>
                <a:cs typeface="Verdana" panose="020B0604030504040204" pitchFamily="34" charset="0"/>
              </a:endParaRPr>
            </a:p>
          </p:txBody>
        </p:sp>
        <p:sp>
          <p:nvSpPr>
            <p:cNvPr id="5" name="矩形 4"/>
            <p:cNvSpPr/>
            <p:nvPr/>
          </p:nvSpPr>
          <p:spPr bwMode="auto">
            <a:xfrm>
              <a:off x="539551" y="3226201"/>
              <a:ext cx="1338825" cy="77849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lumMod val="95000"/>
                    </a:schemeClr>
                  </a:solidFill>
                  <a:latin typeface="微软雅黑" panose="020B0503020204020204" pitchFamily="34" charset="-122"/>
                  <a:ea typeface="微软雅黑" panose="020B0503020204020204" pitchFamily="34" charset="-122"/>
                </a:rPr>
                <a:t>中国结算</a:t>
              </a:r>
              <a:endParaRPr lang="en-US" altLang="zh-CN" b="1" dirty="0" smtClean="0">
                <a:solidFill>
                  <a:schemeClr val="bg1">
                    <a:lumMod val="95000"/>
                  </a:schemeClr>
                </a:solidFill>
                <a:latin typeface="微软雅黑" panose="020B0503020204020204" pitchFamily="34" charset="-122"/>
                <a:ea typeface="微软雅黑" panose="020B0503020204020204"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FISP</a:t>
              </a:r>
              <a:r>
                <a:rPr kumimoji="0" lang="zh-CN" altLang="en-US" b="1"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rPr>
                <a:t>平台</a:t>
              </a:r>
            </a:p>
          </p:txBody>
        </p:sp>
        <p:grpSp>
          <p:nvGrpSpPr>
            <p:cNvPr id="6" name="组合 5"/>
            <p:cNvGrpSpPr/>
            <p:nvPr/>
          </p:nvGrpSpPr>
          <p:grpSpPr>
            <a:xfrm>
              <a:off x="848095" y="2751352"/>
              <a:ext cx="607049" cy="533265"/>
              <a:chOff x="3701536" y="1263055"/>
              <a:chExt cx="1214096" cy="1066529"/>
            </a:xfrm>
          </p:grpSpPr>
          <p:sp>
            <p:nvSpPr>
              <p:cNvPr id="7" name="矩形 6"/>
              <p:cNvSpPr/>
              <p:nvPr/>
            </p:nvSpPr>
            <p:spPr bwMode="auto">
              <a:xfrm>
                <a:off x="3779912" y="1263055"/>
                <a:ext cx="1135720" cy="1066529"/>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bwMode="auto">
              <a:xfrm>
                <a:off x="4067944" y="1534506"/>
                <a:ext cx="535739" cy="52507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9" name="矩形 8"/>
              <p:cNvSpPr/>
              <p:nvPr/>
            </p:nvSpPr>
            <p:spPr bwMode="auto">
              <a:xfrm rot="8100000" flipV="1">
                <a:off x="3917755" y="1745430"/>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0" name="矩形 9"/>
              <p:cNvSpPr/>
              <p:nvPr/>
            </p:nvSpPr>
            <p:spPr bwMode="auto">
              <a:xfrm rot="8100000" flipV="1">
                <a:off x="3757139" y="1726484"/>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11" name="矩形 10"/>
              <p:cNvSpPr/>
              <p:nvPr/>
            </p:nvSpPr>
            <p:spPr bwMode="auto">
              <a:xfrm rot="8100000" flipV="1">
                <a:off x="3701536" y="1607846"/>
                <a:ext cx="821033" cy="72000"/>
              </a:xfrm>
              <a:prstGeom prst="rect">
                <a:avLst/>
              </a:prstGeom>
              <a:solidFill>
                <a:srgbClr val="C8142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grpSp>
      </p:grpSp>
      <p:sp>
        <p:nvSpPr>
          <p:cNvPr id="14" name="标题 1"/>
          <p:cNvSpPr txBox="1">
            <a:spLocks/>
          </p:cNvSpPr>
          <p:nvPr/>
        </p:nvSpPr>
        <p:spPr>
          <a:xfrm>
            <a:off x="3903240" y="3254569"/>
            <a:ext cx="8229600" cy="822503"/>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a:lstStyle>
          <a:p>
            <a:pPr algn="l"/>
            <a:r>
              <a:rPr lang="zh-CN" altLang="en-US" sz="3200" b="1" kern="0" dirty="0" smtClean="0">
                <a:solidFill>
                  <a:schemeClr val="bg1"/>
                </a:solidFill>
                <a:latin typeface="黑体" panose="02010609060101010101" pitchFamily="49" charset="-122"/>
                <a:ea typeface="黑体" panose="02010609060101010101" pitchFamily="49" charset="-122"/>
              </a:rPr>
              <a:t>二、业务简介</a:t>
            </a:r>
            <a:endParaRPr lang="en-US" altLang="zh-CN" sz="3200" b="1" kern="0" dirty="0">
              <a:solidFill>
                <a:schemeClr val="bg1"/>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xmlns="" val="2295223299"/>
      </p:ext>
    </p:extLst>
  </p:cSld>
  <p:clrMapOvr>
    <a:masterClrMapping/>
  </p:clrMapOvr>
  <p:timing>
    <p:tnLst>
      <p:par>
        <p:cTn id="1" dur="indefinite" restart="never" nodeType="tmRoot"/>
      </p:par>
    </p:tnLst>
  </p:timing>
</p:sld>
</file>

<file path=ppt/theme/theme1.xml><?xml version="1.0" encoding="utf-8"?>
<a:theme xmlns:a="http://schemas.openxmlformats.org/drawingml/2006/main" name="中国结算PPT模板使用指引">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2E6195"/>
        </a:solidFill>
        <a:ln w="9525" cap="flat" cmpd="sng" algn="ctr">
          <a:solidFill>
            <a:schemeClr val="bg1"/>
          </a:solidFill>
          <a:prstDash val="solid"/>
          <a:round/>
          <a:headEnd type="none" w="med" len="med"/>
          <a:tailEnd type="none" w="med" len="med"/>
        </a:ln>
        <a:effectLst/>
      </a:spPr>
      <a:bodyPr vert="horz" wrap="square" lIns="91440" tIns="45720" rIns="91440" bIns="45720" numCol="1" rtlCol="0"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i="0" u="none" strike="noStrike" cap="none" normalizeH="0" baseline="0" dirty="0" smtClean="0">
            <a:ln>
              <a:noFill/>
            </a:ln>
            <a:solidFill>
              <a:schemeClr val="bg1">
                <a:lumMod val="95000"/>
              </a:schemeClr>
            </a:solidFill>
            <a:effectLst/>
            <a:latin typeface="微软雅黑" panose="020B0503020204020204" pitchFamily="34" charset="-122"/>
            <a:ea typeface="微软雅黑" panose="020B0503020204020204" pitchFamily="34" charset="-122"/>
          </a:defRPr>
        </a:defPPr>
      </a:lstStyle>
    </a:spDef>
    <a:lnDef>
      <a:spPr bwMode="auto">
        <a:gradFill rotWithShape="1">
          <a:gsLst>
            <a:gs pos="0">
              <a:srgbClr val="FF9933"/>
            </a:gs>
            <a:gs pos="100000">
              <a:srgbClr val="FF6600"/>
            </a:gs>
          </a:gsLst>
          <a:lin ang="5400000" scaled="1"/>
        </a:gradFill>
        <a:ln w="19050" cap="flat" cmpd="sng" algn="ctr">
          <a:solidFill>
            <a:srgbClr val="896D65"/>
          </a:solidFill>
          <a:prstDash val="solid"/>
          <a:round/>
          <a:headEnd type="none" w="med" len="med"/>
          <a:tailEnd type="none"/>
        </a:ln>
        <a:effectLst/>
      </a:spPr>
      <a:body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A000120150302A06PPBG</Template>
  <TotalTime>10234</TotalTime>
  <Words>2999</Words>
  <Application>Microsoft Office PowerPoint</Application>
  <PresentationFormat>全屏显示(4:3)</PresentationFormat>
  <Paragraphs>569</Paragraphs>
  <Slides>31</Slides>
  <Notes>15</Notes>
  <HiddenSlides>0</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中国结算PPT模板使用指引</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Ted Xu</dc:creator>
  <cp:lastModifiedBy>CN=李骋/OU=基金业务部/OU=公司总部/O=ChinaClear</cp:lastModifiedBy>
  <cp:revision>764</cp:revision>
  <dcterms:created xsi:type="dcterms:W3CDTF">2013-06-04T04:34:57Z</dcterms:created>
  <dcterms:modified xsi:type="dcterms:W3CDTF">2018-05-30T10:44:37Z</dcterms:modified>
</cp:coreProperties>
</file>