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380" r:id="rId3"/>
    <p:sldId id="417" r:id="rId4"/>
    <p:sldId id="366" r:id="rId5"/>
    <p:sldId id="363" r:id="rId6"/>
    <p:sldId id="413" r:id="rId7"/>
    <p:sldId id="414" r:id="rId8"/>
    <p:sldId id="415" r:id="rId9"/>
    <p:sldId id="418" r:id="rId10"/>
    <p:sldId id="419" r:id="rId11"/>
    <p:sldId id="422" r:id="rId12"/>
    <p:sldId id="420" r:id="rId13"/>
    <p:sldId id="421" r:id="rId14"/>
    <p:sldId id="423" r:id="rId15"/>
    <p:sldId id="424" r:id="rId16"/>
    <p:sldId id="425" r:id="rId17"/>
    <p:sldId id="426" r:id="rId18"/>
    <p:sldId id="427" r:id="rId19"/>
    <p:sldId id="428" r:id="rId20"/>
    <p:sldId id="429" r:id="rId21"/>
    <p:sldId id="416" r:id="rId22"/>
    <p:sldId id="370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C93"/>
    <a:srgbClr val="CC6600"/>
    <a:srgbClr val="C81429"/>
    <a:srgbClr val="FAF1E2"/>
    <a:srgbClr val="161645"/>
    <a:srgbClr val="2E6195"/>
    <a:srgbClr val="000080"/>
    <a:srgbClr val="DAEDEF"/>
    <a:srgbClr val="DCE6F2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7292A2E-F333-43FB-9621-5CBBE7FDCDCB}" styleName="浅色样式 2 - 强调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中度样式 3 - 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81" autoAdjust="0"/>
    <p:restoredTop sz="91422" autoAdjust="0"/>
  </p:normalViewPr>
  <p:slideViewPr>
    <p:cSldViewPr>
      <p:cViewPr>
        <p:scale>
          <a:sx n="66" d="100"/>
          <a:sy n="66" d="100"/>
        </p:scale>
        <p:origin x="1286" y="38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53D958A8-A3E9-486A-BEFD-5A9A200AC59F}" type="datetimeFigureOut">
              <a:rPr lang="zh-CN" altLang="en-US"/>
              <a:pPr>
                <a:defRPr/>
              </a:pPr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755ECEB-29B7-4D58-86C9-64CEEA08216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9443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45B5C8FD-21FC-4EBB-A5BA-3475C4105F1D}" type="slidenum">
              <a:rPr lang="zh-CN" altLang="en-US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95927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708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2522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4759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518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4195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6400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8887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945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4129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5858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110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1900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787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市场环境、存在的问题、中国结算履行建立行业基础设施职责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755ECEB-29B7-4D58-86C9-64CEEA082168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088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33E14-A4B0-4FE1-987C-E82F173204D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9217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87ADC-0FA3-42E2-AAD3-CBB2204C77E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6775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30A394-7B75-4138-89D4-4F3CAC78EB8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71671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B3E96A-9389-4776-9F7E-B4049B529CE5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9882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E36388-A587-490D-8157-15ACEB9DCA0A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06947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B5623-98D5-46B6-B32D-0BAD28D7EA7B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4788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03C9BA-EADD-43B1-A4BE-585972FDF89E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95210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98678-BBC3-4E29-8677-A8BA97E0C6A1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9517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C29D86-5760-4A05-B71A-FA4B4369C5B6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9395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2AB9A-1DDE-4968-90C5-FB65BF4EB22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9549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BAF47-5AE8-4BE2-BB43-98B39993E289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1212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B5883CA5-2609-4513-9776-E5E593DAA5A7}" type="slidenum">
              <a:rPr lang="en-US" altLang="zh-CN" smtClean="0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366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8" descr="C:\Users\cchen\Desktop\图片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550" y="2852936"/>
            <a:ext cx="8680450" cy="351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735500" y="2996952"/>
            <a:ext cx="657280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kumimoji="1" lang="zh-CN" altLang="en-US" sz="28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</a:rPr>
              <a:t>金融机构服务平台</a:t>
            </a:r>
            <a:r>
              <a:rPr kumimoji="1" lang="en-US" altLang="zh-CN" sz="28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</a:rPr>
              <a:t>(FISP</a:t>
            </a:r>
            <a:r>
              <a:rPr kumimoji="1" lang="zh-CN" altLang="en-US" sz="28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</a:rPr>
              <a:t>平台）</a:t>
            </a:r>
            <a:r>
              <a:rPr kumimoji="1" lang="zh-CN" altLang="en-US" sz="28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</a:rPr>
              <a:t>介绍</a:t>
            </a:r>
            <a:endParaRPr kumimoji="1" lang="en-US" altLang="zh-CN" sz="2800" b="1" dirty="0" smtClean="0">
              <a:solidFill>
                <a:srgbClr val="4D4D4D"/>
              </a:solidFill>
              <a:latin typeface="黑体" pitchFamily="49" charset="-122"/>
              <a:ea typeface="黑体" pitchFamily="49" charset="-122"/>
            </a:endParaRP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kumimoji="1" lang="zh-CN" altLang="en-US" sz="2800" b="1" dirty="0" smtClean="0">
                <a:solidFill>
                  <a:srgbClr val="4D4D4D"/>
                </a:solidFill>
                <a:latin typeface="黑体" pitchFamily="49" charset="-122"/>
                <a:ea typeface="黑体" pitchFamily="49" charset="-122"/>
              </a:rPr>
              <a:t>                       技术部分</a:t>
            </a:r>
            <a:endParaRPr kumimoji="1" lang="en-US" altLang="zh-CN" sz="2800" b="1" dirty="0" smtClean="0">
              <a:solidFill>
                <a:srgbClr val="4D4D4D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779463" y="5938838"/>
            <a:ext cx="20161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000">
                <a:solidFill>
                  <a:srgbClr val="4D4D4D"/>
                </a:solidFill>
              </a:rPr>
              <a:t>www.chinaclear.cn </a:t>
            </a:r>
          </a:p>
        </p:txBody>
      </p:sp>
      <p:pic>
        <p:nvPicPr>
          <p:cNvPr id="3079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2725"/>
            <a:ext cx="914400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Text Box 9"/>
          <p:cNvSpPr txBox="1">
            <a:spLocks noChangeArrowheads="1"/>
          </p:cNvSpPr>
          <p:nvPr/>
        </p:nvSpPr>
        <p:spPr bwMode="auto">
          <a:xfrm>
            <a:off x="755650" y="2060575"/>
            <a:ext cx="62658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</a:rPr>
              <a:t>China Securities Depository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>
                <a:solidFill>
                  <a:schemeClr val="bg1"/>
                </a:solidFill>
              </a:rPr>
              <a:t>and Clearing Corporation Limited</a:t>
            </a:r>
          </a:p>
        </p:txBody>
      </p:sp>
      <p:pic>
        <p:nvPicPr>
          <p:cNvPr id="9" name="Picture 9" descr="D:\2015.1.23\中国结算VI系统(2015.3)\主标-透明背景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30187"/>
            <a:ext cx="2628900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781952" y="5721429"/>
            <a:ext cx="12050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000" dirty="0" smtClean="0">
                <a:solidFill>
                  <a:srgbClr val="4D4D4D"/>
                </a:solidFill>
              </a:rPr>
              <a:t>2018</a:t>
            </a:r>
            <a:r>
              <a:rPr lang="zh-CN" altLang="en-US" sz="1000" dirty="0" smtClean="0">
                <a:solidFill>
                  <a:srgbClr val="4D4D4D"/>
                </a:solidFill>
              </a:rPr>
              <a:t>年</a:t>
            </a:r>
            <a:r>
              <a:rPr lang="en-US" altLang="zh-CN" sz="1000" dirty="0" smtClean="0">
                <a:solidFill>
                  <a:srgbClr val="4D4D4D"/>
                </a:solidFill>
              </a:rPr>
              <a:t>5</a:t>
            </a:r>
            <a:r>
              <a:rPr lang="zh-CN" altLang="en-US" sz="1000" dirty="0" smtClean="0">
                <a:solidFill>
                  <a:srgbClr val="4D4D4D"/>
                </a:solidFill>
              </a:rPr>
              <a:t>月</a:t>
            </a:r>
            <a:r>
              <a:rPr lang="en-US" altLang="zh-CN" sz="1000" dirty="0" smtClean="0">
                <a:solidFill>
                  <a:srgbClr val="4D4D4D"/>
                </a:solidFill>
              </a:rPr>
              <a:t> </a:t>
            </a:r>
            <a:endParaRPr lang="en-US" altLang="zh-CN" sz="1000" dirty="0">
              <a:solidFill>
                <a:srgbClr val="4D4D4D"/>
              </a:solidFill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732734" y="5079573"/>
            <a:ext cx="2107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1600" dirty="0" smtClean="0">
                <a:solidFill>
                  <a:srgbClr val="4D4D4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中国结算基金业务部</a:t>
            </a:r>
            <a:endParaRPr lang="en-US" altLang="zh-CN" sz="1600" dirty="0">
              <a:solidFill>
                <a:srgbClr val="4D4D4D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接口介绍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接口概览</a:t>
            </a:r>
            <a:r>
              <a:rPr lang="en-US" altLang="zh-CN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消息类型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309" y="800041"/>
            <a:ext cx="8208912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产品类接口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p"/>
            </a:pP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创建产品、变更产品、注销产品、查询产品</a:t>
            </a: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此处产品应理解为产品类投资者，同时支持机构类投资者</a:t>
            </a:r>
            <a:endParaRPr lang="en-US" altLang="zh-CN" dirty="0"/>
          </a:p>
          <a:p>
            <a:pPr marL="742950" lvl="1" indent="-285750">
              <a:buFont typeface="Wingdings" panose="05000000000000000000" pitchFamily="2" charset="2"/>
              <a:buChar char="p"/>
            </a:pP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账户类接口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p"/>
            </a:pP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开户、注册、新增交易账户、变更账户资料、存量账户导入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p"/>
            </a:pPr>
            <a:endParaRPr lang="en-US" altLang="zh-CN" dirty="0"/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交易类接口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p"/>
            </a:pP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认购、申购、赎回、转换、转托管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p"/>
            </a:pPr>
            <a:endParaRPr lang="en-US" altLang="zh-CN" dirty="0"/>
          </a:p>
          <a:p>
            <a:pPr marL="742950" lvl="1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通知类接口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p"/>
            </a:pPr>
            <a:endParaRPr lang="en-US" altLang="zh-CN" dirty="0" smtClean="0"/>
          </a:p>
          <a:p>
            <a:pPr marL="1200150" lvl="2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目前仅对销售角色使用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6383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接口介绍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接口概览</a:t>
            </a:r>
            <a:r>
              <a:rPr lang="en-US" altLang="zh-CN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消息交互流程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5962854"/>
              </p:ext>
            </p:extLst>
          </p:nvPr>
        </p:nvGraphicFramePr>
        <p:xfrm>
          <a:off x="425431" y="2636912"/>
          <a:ext cx="8381692" cy="2880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5423"/>
                <a:gridCol w="2095423"/>
                <a:gridCol w="2095423"/>
                <a:gridCol w="2095423"/>
              </a:tblGrid>
              <a:tr h="738064"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消息类型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业务类型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步骤编码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收发方向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535564"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001-</a:t>
                      </a:r>
                      <a:r>
                        <a:rPr lang="zh-CN" altLang="en-US" dirty="0" smtClean="0"/>
                        <a:t>产品类消息</a:t>
                      </a:r>
                      <a:endParaRPr lang="zh-CN" altLang="en-US" dirty="0"/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r>
                        <a:rPr lang="en-US" altLang="zh-CN" dirty="0" smtClean="0"/>
                        <a:t>C01-</a:t>
                      </a:r>
                      <a:r>
                        <a:rPr lang="zh-CN" altLang="en-US" dirty="0" smtClean="0"/>
                        <a:t>创建产品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001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投管人</a:t>
                      </a:r>
                      <a:r>
                        <a:rPr lang="en-US" altLang="zh-CN" dirty="0" smtClean="0"/>
                        <a:t>-&gt;FISP</a:t>
                      </a:r>
                      <a:r>
                        <a:rPr lang="zh-CN" altLang="en-US" dirty="0" smtClean="0"/>
                        <a:t>平台</a:t>
                      </a:r>
                      <a:endParaRPr lang="zh-CN" altLang="en-US" dirty="0"/>
                    </a:p>
                  </a:txBody>
                  <a:tcPr/>
                </a:tc>
              </a:tr>
              <a:tr h="5355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002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FISP</a:t>
                      </a:r>
                      <a:r>
                        <a:rPr lang="zh-CN" altLang="en-US" dirty="0" smtClean="0"/>
                        <a:t>平台</a:t>
                      </a:r>
                      <a:r>
                        <a:rPr lang="en-US" altLang="zh-CN" dirty="0" smtClean="0"/>
                        <a:t>-&gt;</a:t>
                      </a:r>
                      <a:r>
                        <a:rPr lang="zh-CN" altLang="en-US" dirty="0" smtClean="0"/>
                        <a:t>托管人</a:t>
                      </a:r>
                      <a:endParaRPr lang="zh-CN" altLang="en-US" dirty="0"/>
                    </a:p>
                  </a:txBody>
                  <a:tcPr/>
                </a:tc>
              </a:tr>
              <a:tr h="5355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003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托管人</a:t>
                      </a:r>
                      <a:r>
                        <a:rPr lang="en-US" altLang="zh-CN" dirty="0" smtClean="0"/>
                        <a:t>-&gt;FISP</a:t>
                      </a:r>
                      <a:r>
                        <a:rPr lang="zh-CN" altLang="en-US" dirty="0" smtClean="0"/>
                        <a:t>平台</a:t>
                      </a:r>
                      <a:endParaRPr lang="zh-CN" altLang="en-US" dirty="0"/>
                    </a:p>
                  </a:txBody>
                  <a:tcPr/>
                </a:tc>
              </a:tr>
              <a:tr h="5355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004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FISP</a:t>
                      </a:r>
                      <a:r>
                        <a:rPr lang="zh-CN" altLang="en-US" dirty="0" smtClean="0"/>
                        <a:t>平台</a:t>
                      </a:r>
                      <a:r>
                        <a:rPr lang="en-US" altLang="zh-CN" dirty="0" smtClean="0"/>
                        <a:t>-&gt;</a:t>
                      </a:r>
                      <a:r>
                        <a:rPr lang="zh-CN" altLang="en-US" dirty="0" smtClean="0"/>
                        <a:t>投管人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611560" y="1340768"/>
            <a:ext cx="79208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FISP</a:t>
            </a:r>
            <a:r>
              <a:rPr lang="zh-CN" altLang="en-US" dirty="0" smtClean="0"/>
              <a:t>平台根据消息类型、业务类型、步骤编码进行信息流转，下表为创建产品业务的信息流转过程：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804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接口介绍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接口概览</a:t>
            </a:r>
            <a:r>
              <a:rPr lang="en-US" altLang="zh-CN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消息交互流程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2051720" y="980726"/>
            <a:ext cx="845263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131315" y="1035079"/>
            <a:ext cx="1704381" cy="720080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交易流程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720" y="1100906"/>
            <a:ext cx="6855152" cy="520841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 bwMode="auto">
          <a:xfrm>
            <a:off x="107504" y="4365104"/>
            <a:ext cx="2418377" cy="1224136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每种类型消息交换的业务要素请参考接口规范和开发帮助文档。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41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接口介绍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接口概览</a:t>
            </a:r>
            <a:r>
              <a:rPr lang="en-US" altLang="zh-CN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1560" y="1412776"/>
            <a:ext cx="6013185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接口文件格式说明：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数字左补零右对齐，字符右补空格</a:t>
            </a:r>
            <a:r>
              <a:rPr lang="zh-CN" altLang="zh-CN" dirty="0" smtClean="0"/>
              <a:t>左对齐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采用文本文件定长记录</a:t>
            </a:r>
            <a:r>
              <a:rPr lang="zh-CN" altLang="zh-CN" dirty="0" smtClean="0"/>
              <a:t>方式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换行须用换行（</a:t>
            </a:r>
            <a:r>
              <a:rPr lang="en-US" altLang="zh-CN" dirty="0"/>
              <a:t>OAH</a:t>
            </a:r>
            <a:r>
              <a:rPr lang="zh-CN" altLang="zh-CN" dirty="0"/>
              <a:t>）、回车（</a:t>
            </a:r>
            <a:r>
              <a:rPr lang="en-US" altLang="zh-CN" dirty="0"/>
              <a:t>ODH</a:t>
            </a:r>
            <a:r>
              <a:rPr lang="zh-CN" altLang="zh-CN" dirty="0"/>
              <a:t>）</a:t>
            </a:r>
            <a:r>
              <a:rPr lang="zh-CN" altLang="zh-CN" dirty="0" smtClean="0"/>
              <a:t>字符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zh-CN" dirty="0"/>
              <a:t>带有小数点的数值型数据，传输时不传</a:t>
            </a:r>
            <a:r>
              <a:rPr lang="zh-CN" altLang="zh-CN" dirty="0" smtClean="0"/>
              <a:t>小数点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zh-CN" dirty="0" smtClean="0"/>
              <a:t>GBK</a:t>
            </a:r>
            <a:r>
              <a:rPr lang="zh-CN" altLang="en-US" dirty="0" smtClean="0"/>
              <a:t>编码。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按批次发送，每个批次包括数据文件和索引文件。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 bwMode="auto">
          <a:xfrm>
            <a:off x="6431820" y="1196752"/>
            <a:ext cx="2520280" cy="1080120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同基金行业销售机构和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TA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文件数据交换格式。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286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接口介绍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接口概览</a:t>
            </a:r>
            <a:r>
              <a:rPr lang="en-US" altLang="zh-CN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文件批次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7325152"/>
              </p:ext>
            </p:extLst>
          </p:nvPr>
        </p:nvGraphicFramePr>
        <p:xfrm>
          <a:off x="539553" y="1052736"/>
          <a:ext cx="7992888" cy="4209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64296"/>
                <a:gridCol w="2664296"/>
                <a:gridCol w="2664296"/>
              </a:tblGrid>
              <a:tr h="530929"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批次类型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收发方向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b="1" dirty="0" smtClean="0"/>
                        <a:t>截至时点</a:t>
                      </a:r>
                      <a:endParaRPr lang="zh-CN" altLang="en-US" b="1" dirty="0"/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492959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参与人信息批次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FISP</a:t>
                      </a:r>
                      <a:r>
                        <a:rPr lang="zh-CN" altLang="en-US" dirty="0" smtClean="0"/>
                        <a:t>平台</a:t>
                      </a:r>
                      <a:r>
                        <a:rPr lang="en-US" altLang="zh-CN" dirty="0" smtClean="0"/>
                        <a:t>-&gt;</a:t>
                      </a:r>
                      <a:r>
                        <a:rPr lang="zh-CN" altLang="en-US" dirty="0" smtClean="0"/>
                        <a:t>参与人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每业务日开市前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30929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净值批次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销售机构</a:t>
                      </a:r>
                      <a:r>
                        <a:rPr lang="en-US" altLang="zh-CN" dirty="0" smtClean="0"/>
                        <a:t>-&gt;FISP</a:t>
                      </a:r>
                      <a:r>
                        <a:rPr lang="zh-CN" altLang="en-US" dirty="0" smtClean="0"/>
                        <a:t>平台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每业务日</a:t>
                      </a:r>
                      <a:r>
                        <a:rPr lang="en-US" altLang="zh-CN" dirty="0" smtClean="0"/>
                        <a:t>10:00</a:t>
                      </a:r>
                      <a:r>
                        <a:rPr lang="zh-CN" altLang="en-US" dirty="0" smtClean="0"/>
                        <a:t>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30929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净值批次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FISP</a:t>
                      </a:r>
                      <a:r>
                        <a:rPr lang="zh-CN" altLang="en-US" dirty="0" smtClean="0"/>
                        <a:t>平台</a:t>
                      </a:r>
                      <a:r>
                        <a:rPr lang="en-US" altLang="zh-CN" dirty="0" smtClean="0"/>
                        <a:t>-&gt;</a:t>
                      </a:r>
                      <a:r>
                        <a:rPr lang="zh-CN" altLang="en-US" dirty="0" smtClean="0"/>
                        <a:t>投</a:t>
                      </a:r>
                      <a:r>
                        <a:rPr lang="en-US" altLang="zh-CN" dirty="0" smtClean="0"/>
                        <a:t>/</a:t>
                      </a:r>
                      <a:r>
                        <a:rPr lang="zh-CN" altLang="en-US" dirty="0" smtClean="0"/>
                        <a:t>托管人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每业务日</a:t>
                      </a:r>
                      <a:r>
                        <a:rPr lang="en-US" altLang="zh-CN" dirty="0" smtClean="0"/>
                        <a:t>10:00</a:t>
                      </a:r>
                      <a:r>
                        <a:rPr lang="zh-CN" altLang="en-US" dirty="0" smtClean="0"/>
                        <a:t>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30929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确认批次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销售机构</a:t>
                      </a:r>
                      <a:r>
                        <a:rPr lang="en-US" altLang="zh-CN" dirty="0" smtClean="0"/>
                        <a:t>-&gt;FISP</a:t>
                      </a:r>
                      <a:r>
                        <a:rPr lang="zh-CN" altLang="en-US" dirty="0" smtClean="0"/>
                        <a:t>平台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每业务日</a:t>
                      </a:r>
                      <a:r>
                        <a:rPr lang="en-US" altLang="zh-CN" dirty="0" smtClean="0"/>
                        <a:t>17:00</a:t>
                      </a:r>
                      <a:r>
                        <a:rPr lang="zh-CN" altLang="en-US" dirty="0" smtClean="0"/>
                        <a:t>前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530929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确认批次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FISP</a:t>
                      </a:r>
                      <a:r>
                        <a:rPr lang="zh-CN" altLang="en-US" dirty="0" smtClean="0"/>
                        <a:t>平台</a:t>
                      </a:r>
                      <a:r>
                        <a:rPr lang="en-US" altLang="zh-CN" dirty="0" smtClean="0"/>
                        <a:t>-&gt;</a:t>
                      </a:r>
                      <a:r>
                        <a:rPr lang="zh-CN" altLang="en-US" dirty="0" smtClean="0"/>
                        <a:t>投</a:t>
                      </a:r>
                      <a:r>
                        <a:rPr lang="en-US" altLang="zh-CN" dirty="0" smtClean="0"/>
                        <a:t>/</a:t>
                      </a:r>
                      <a:r>
                        <a:rPr lang="zh-CN" altLang="en-US" dirty="0" smtClean="0"/>
                        <a:t>托管人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每业务日</a:t>
                      </a:r>
                      <a:r>
                        <a:rPr lang="en-US" altLang="zh-CN" dirty="0" smtClean="0"/>
                        <a:t>17:00</a:t>
                      </a:r>
                      <a:r>
                        <a:rPr lang="zh-CN" altLang="en-US" dirty="0" smtClean="0"/>
                        <a:t>前</a:t>
                      </a:r>
                    </a:p>
                  </a:txBody>
                  <a:tcPr anchor="ctr"/>
                </a:tc>
              </a:tr>
              <a:tr h="530929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汇总批次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FISP</a:t>
                      </a:r>
                      <a:r>
                        <a:rPr lang="zh-CN" altLang="en-US" dirty="0" smtClean="0"/>
                        <a:t>平台</a:t>
                      </a:r>
                      <a:r>
                        <a:rPr lang="en-US" altLang="zh-CN" dirty="0" smtClean="0"/>
                        <a:t>-&gt;</a:t>
                      </a:r>
                      <a:r>
                        <a:rPr lang="zh-CN" altLang="en-US" dirty="0" smtClean="0"/>
                        <a:t>参与人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每业务日</a:t>
                      </a:r>
                      <a:r>
                        <a:rPr lang="en-US" altLang="zh-CN" dirty="0" smtClean="0"/>
                        <a:t>18:00</a:t>
                      </a:r>
                      <a:r>
                        <a:rPr lang="zh-CN" altLang="en-US" dirty="0" smtClean="0"/>
                        <a:t>前</a:t>
                      </a:r>
                    </a:p>
                  </a:txBody>
                  <a:tcPr anchor="ctr"/>
                </a:tc>
              </a:tr>
              <a:tr h="530929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END</a:t>
                      </a:r>
                      <a:r>
                        <a:rPr lang="zh-CN" altLang="en-US" dirty="0" smtClean="0"/>
                        <a:t>批次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FISP</a:t>
                      </a:r>
                      <a:r>
                        <a:rPr lang="zh-CN" altLang="en-US" dirty="0" smtClean="0"/>
                        <a:t>平台</a:t>
                      </a:r>
                      <a:r>
                        <a:rPr lang="en-US" altLang="zh-CN" dirty="0" smtClean="0"/>
                        <a:t>-&gt;</a:t>
                      </a:r>
                      <a:r>
                        <a:rPr lang="zh-CN" altLang="en-US" dirty="0" smtClean="0"/>
                        <a:t>参与人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/>
                        <a:t>每业务日</a:t>
                      </a:r>
                      <a:r>
                        <a:rPr lang="en-US" altLang="zh-CN" dirty="0" smtClean="0"/>
                        <a:t>18:00</a:t>
                      </a:r>
                      <a:r>
                        <a:rPr lang="zh-CN" altLang="en-US" dirty="0" smtClean="0"/>
                        <a:t>前</a:t>
                      </a: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 bwMode="auto">
          <a:xfrm>
            <a:off x="539552" y="5373216"/>
            <a:ext cx="7992888" cy="864096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确认批次文件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按</a:t>
            </a: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TA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代码多批次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传输，即销售机构每收到一个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TA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的确认文件后就可以将这个批次发送给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FISP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平台，提升数据传输效率。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840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接口介绍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接口概览</a:t>
            </a:r>
            <a:r>
              <a:rPr lang="en-US" altLang="zh-CN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确认批次说明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5431" y="803936"/>
            <a:ext cx="8114250" cy="4924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销售机构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按账户提供数据</a:t>
            </a:r>
            <a:r>
              <a:rPr lang="zh-CN" altLang="en-US" dirty="0" smtClean="0"/>
              <a:t>而不是交易渠道。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 smtClean="0"/>
          </a:p>
          <a:p>
            <a:pPr lvl="1"/>
            <a:r>
              <a:rPr lang="zh-CN" altLang="en-US" dirty="0" smtClean="0"/>
              <a:t>只要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基金账户</a:t>
            </a:r>
            <a:r>
              <a:rPr lang="en-US" altLang="zh-CN" sz="2000" b="1" dirty="0" smtClean="0">
                <a:solidFill>
                  <a:srgbClr val="FF0000"/>
                </a:solidFill>
              </a:rPr>
              <a:t>+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交易账户</a:t>
            </a:r>
            <a:r>
              <a:rPr lang="zh-CN" altLang="en-US" dirty="0" smtClean="0"/>
              <a:t>在</a:t>
            </a:r>
            <a:r>
              <a:rPr lang="en-US" altLang="zh-CN" dirty="0" smtClean="0"/>
              <a:t>FISP</a:t>
            </a:r>
            <a:r>
              <a:rPr lang="zh-CN" altLang="en-US" dirty="0" smtClean="0"/>
              <a:t>平台完成登记，销售机构就应该在确认批次中包括该账户的数据，具体包括：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该账户通过</a:t>
            </a:r>
            <a:r>
              <a:rPr lang="en-US" altLang="zh-CN" dirty="0" smtClean="0"/>
              <a:t>FISP</a:t>
            </a:r>
            <a:r>
              <a:rPr lang="zh-CN" altLang="en-US" dirty="0" smtClean="0"/>
              <a:t>发起的账户</a:t>
            </a:r>
            <a:r>
              <a:rPr lang="en-US" altLang="zh-CN" dirty="0" smtClean="0"/>
              <a:t>/</a:t>
            </a:r>
            <a:r>
              <a:rPr lang="zh-CN" altLang="en-US" dirty="0" smtClean="0"/>
              <a:t>交易业务的确认数据。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该账户非通过</a:t>
            </a:r>
            <a:r>
              <a:rPr lang="en-US" altLang="zh-CN" dirty="0" smtClean="0"/>
              <a:t>FISP</a:t>
            </a:r>
            <a:r>
              <a:rPr lang="zh-CN" altLang="en-US" dirty="0" smtClean="0"/>
              <a:t>发起的账户</a:t>
            </a:r>
            <a:r>
              <a:rPr lang="en-US" altLang="zh-CN" dirty="0" smtClean="0"/>
              <a:t>/</a:t>
            </a:r>
            <a:r>
              <a:rPr lang="zh-CN" altLang="en-US" dirty="0" smtClean="0"/>
              <a:t>交易业务的确认数据。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该账户上发生的</a:t>
            </a:r>
            <a:r>
              <a:rPr lang="en-US" altLang="zh-CN" dirty="0" smtClean="0"/>
              <a:t>TA</a:t>
            </a:r>
            <a:r>
              <a:rPr lang="zh-CN" altLang="en-US" dirty="0" smtClean="0"/>
              <a:t>发起业务，如分红数据。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该账户的对账数据。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销售机构和</a:t>
            </a:r>
            <a:r>
              <a:rPr lang="en-US" altLang="zh-CN" dirty="0" smtClean="0"/>
              <a:t>FISP</a:t>
            </a:r>
            <a:r>
              <a:rPr lang="zh-CN" altLang="en-US" dirty="0" smtClean="0"/>
              <a:t>按账户进行全量对账。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按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全量方式对账</a:t>
            </a:r>
            <a:r>
              <a:rPr lang="zh-CN" altLang="en-US" dirty="0" smtClean="0"/>
              <a:t>，无论账户当天份额是否有变动都需要发送该账户的对账数据。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按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汇总</a:t>
            </a:r>
            <a:r>
              <a:rPr lang="zh-CN" altLang="en-US" sz="2000" b="1" dirty="0">
                <a:solidFill>
                  <a:srgbClr val="FF0000"/>
                </a:solidFill>
              </a:rPr>
              <a:t>方式</a:t>
            </a:r>
            <a:r>
              <a:rPr lang="zh-CN" altLang="en-US" sz="2000" b="1" dirty="0" smtClean="0">
                <a:solidFill>
                  <a:srgbClr val="FF0000"/>
                </a:solidFill>
              </a:rPr>
              <a:t>对账</a:t>
            </a:r>
            <a:r>
              <a:rPr lang="zh-CN" altLang="en-US" dirty="0" smtClean="0"/>
              <a:t>，接口中的明细标志字段应为“</a:t>
            </a:r>
            <a:r>
              <a:rPr lang="en-US" altLang="zh-CN" dirty="0" smtClean="0"/>
              <a:t>0-</a:t>
            </a:r>
            <a:r>
              <a:rPr lang="zh-CN" altLang="en-US" dirty="0" smtClean="0"/>
              <a:t>非明细”。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dirty="0" smtClean="0"/>
              <a:t>FISP</a:t>
            </a:r>
            <a:r>
              <a:rPr lang="zh-CN" altLang="en-US" dirty="0" smtClean="0"/>
              <a:t>平台忽略交易确认文件和对账文件中的明细数据。</a:t>
            </a:r>
            <a:endParaRPr lang="en-US" altLang="zh-CN" dirty="0"/>
          </a:p>
        </p:txBody>
      </p:sp>
      <p:sp>
        <p:nvSpPr>
          <p:cNvPr id="5" name="矩形 4"/>
          <p:cNvSpPr/>
          <p:nvPr/>
        </p:nvSpPr>
        <p:spPr bwMode="auto">
          <a:xfrm>
            <a:off x="2987824" y="5858276"/>
            <a:ext cx="4248472" cy="720080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文件中字段具体涵义请参考接口规范。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2816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900027" y="2858321"/>
            <a:ext cx="6243973" cy="1142031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-22905" y="1660693"/>
            <a:ext cx="2901999" cy="1192242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六边形 1"/>
          <p:cNvSpPr/>
          <p:nvPr/>
        </p:nvSpPr>
        <p:spPr bwMode="auto">
          <a:xfrm>
            <a:off x="1788925" y="1916757"/>
            <a:ext cx="2135003" cy="1904251"/>
          </a:xfrm>
          <a:prstGeom prst="hexagon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00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64017" y="2165105"/>
            <a:ext cx="1571879" cy="1383254"/>
            <a:chOff x="251520" y="2708553"/>
            <a:chExt cx="1800200" cy="1584176"/>
          </a:xfrm>
        </p:grpSpPr>
        <p:sp>
          <p:nvSpPr>
            <p:cNvPr id="4" name="六边形 3"/>
            <p:cNvSpPr/>
            <p:nvPr/>
          </p:nvSpPr>
          <p:spPr bwMode="auto">
            <a:xfrm>
              <a:off x="251520" y="2708553"/>
              <a:ext cx="1800200" cy="1584176"/>
            </a:xfrm>
            <a:prstGeom prst="hexagon">
              <a:avLst/>
            </a:prstGeom>
            <a:solidFill>
              <a:srgbClr val="C81429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800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539551" y="3226201"/>
              <a:ext cx="1338825" cy="778497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中国结算</a:t>
              </a:r>
              <a:endPara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FISP</a:t>
              </a:r>
              <a:r>
                <a:rPr kumimoji="0" lang="zh-CN" altLang="en-US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48095" y="2751352"/>
              <a:ext cx="607049" cy="533265"/>
              <a:chOff x="3701536" y="1263055"/>
              <a:chExt cx="1214096" cy="1066529"/>
            </a:xfrm>
          </p:grpSpPr>
          <p:sp>
            <p:nvSpPr>
              <p:cNvPr id="7" name="矩形 6"/>
              <p:cNvSpPr/>
              <p:nvPr/>
            </p:nvSpPr>
            <p:spPr bwMode="auto">
              <a:xfrm>
                <a:off x="3779912" y="1263055"/>
                <a:ext cx="1135720" cy="1066529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 bwMode="auto">
              <a:xfrm>
                <a:off x="4067944" y="1534506"/>
                <a:ext cx="535739" cy="5250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 bwMode="auto">
              <a:xfrm rot="8100000" flipV="1">
                <a:off x="3917755" y="1745430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 bwMode="auto">
              <a:xfrm rot="8100000" flipV="1">
                <a:off x="3757139" y="1726484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 bwMode="auto">
              <a:xfrm rot="8100000" flipV="1">
                <a:off x="3701536" y="1607846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4" name="标题 1"/>
          <p:cNvSpPr txBox="1">
            <a:spLocks/>
          </p:cNvSpPr>
          <p:nvPr/>
        </p:nvSpPr>
        <p:spPr>
          <a:xfrm>
            <a:off x="3903240" y="3254569"/>
            <a:ext cx="8229600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32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三、测试环境说明</a:t>
            </a:r>
            <a:endParaRPr lang="en-US" altLang="zh-CN" sz="32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204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测试环境</a:t>
            </a: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测试环境说明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1340768"/>
            <a:ext cx="792088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通讯上使用深证通的</a:t>
            </a:r>
            <a:r>
              <a:rPr lang="zh-CN" altLang="en-US" dirty="0" smtClean="0">
                <a:solidFill>
                  <a:srgbClr val="FF0000"/>
                </a:solidFill>
              </a:rPr>
              <a:t>互联网线路</a:t>
            </a:r>
            <a:r>
              <a:rPr lang="zh-CN" altLang="en-US" dirty="0" smtClean="0"/>
              <a:t>，参与人需向深证通开通到</a:t>
            </a:r>
            <a:r>
              <a:rPr lang="en-US" altLang="zh-CN" dirty="0" smtClean="0"/>
              <a:t>FISP</a:t>
            </a:r>
            <a:r>
              <a:rPr lang="zh-CN" altLang="en-US" dirty="0" smtClean="0"/>
              <a:t>平台的文件小站号（</a:t>
            </a:r>
            <a:r>
              <a:rPr lang="en-US" altLang="zh-CN" dirty="0" smtClean="0"/>
              <a:t>R_FCFISP04</a:t>
            </a:r>
            <a:r>
              <a:rPr lang="zh-CN" altLang="en-US" dirty="0" smtClean="0"/>
              <a:t>）和消息</a:t>
            </a:r>
            <a:r>
              <a:rPr lang="en-US" altLang="zh-CN" dirty="0" err="1" smtClean="0"/>
              <a:t>userid</a:t>
            </a:r>
            <a:r>
              <a:rPr lang="zh-CN" altLang="en-US" dirty="0" smtClean="0"/>
              <a:t>（</a:t>
            </a:r>
            <a:r>
              <a:rPr lang="en-US" altLang="zh-CN" dirty="0" smtClean="0"/>
              <a:t>R_MCFISP04</a:t>
            </a:r>
            <a:r>
              <a:rPr lang="zh-CN" altLang="en-US" dirty="0" smtClean="0"/>
              <a:t>）的通讯权限。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部署有一套专门的</a:t>
            </a:r>
            <a:r>
              <a:rPr lang="en-US" altLang="zh-CN" dirty="0" smtClean="0"/>
              <a:t>TA</a:t>
            </a:r>
            <a:r>
              <a:rPr lang="zh-CN" altLang="en-US" dirty="0" smtClean="0"/>
              <a:t>测试环境来支持销售机构和</a:t>
            </a:r>
            <a:r>
              <a:rPr lang="en-US" altLang="zh-CN" dirty="0" smtClean="0"/>
              <a:t>TA</a:t>
            </a:r>
            <a:r>
              <a:rPr lang="zh-CN" altLang="en-US" dirty="0" smtClean="0"/>
              <a:t>之间的业务办理，保证全链条测试。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可向参与人提供一套测试模拟工具，主要用于模拟投管人发单，包括如下功能：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同</a:t>
            </a:r>
            <a:r>
              <a:rPr lang="en-US" altLang="zh-CN" dirty="0" smtClean="0"/>
              <a:t>FISP</a:t>
            </a:r>
            <a:r>
              <a:rPr lang="zh-CN" altLang="en-US" dirty="0" smtClean="0"/>
              <a:t>平台完成消息收发交互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解析和导入</a:t>
            </a:r>
            <a:r>
              <a:rPr lang="en-US" altLang="zh-CN" dirty="0" smtClean="0"/>
              <a:t>FISP</a:t>
            </a:r>
            <a:r>
              <a:rPr lang="zh-CN" altLang="en-US" dirty="0" smtClean="0"/>
              <a:t>平台发送确认批次文件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zh-CN" altLang="en-US" dirty="0" smtClean="0"/>
              <a:t>数据文件转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工具</a:t>
            </a:r>
            <a:endParaRPr lang="en-US" altLang="zh-CN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填写测试环境申请表（无需盖章）发送给我方即可加入测试环境。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有服务系统的微信群，群里有我方同事进行问题解答。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922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900027" y="2858321"/>
            <a:ext cx="6243973" cy="1142031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-22905" y="1660693"/>
            <a:ext cx="2901999" cy="1192242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六边形 1"/>
          <p:cNvSpPr/>
          <p:nvPr/>
        </p:nvSpPr>
        <p:spPr bwMode="auto">
          <a:xfrm>
            <a:off x="1788925" y="1916757"/>
            <a:ext cx="2135003" cy="1904251"/>
          </a:xfrm>
          <a:prstGeom prst="hexagon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00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64017" y="2165105"/>
            <a:ext cx="1571879" cy="1383254"/>
            <a:chOff x="251520" y="2708553"/>
            <a:chExt cx="1800200" cy="1584176"/>
          </a:xfrm>
        </p:grpSpPr>
        <p:sp>
          <p:nvSpPr>
            <p:cNvPr id="4" name="六边形 3"/>
            <p:cNvSpPr/>
            <p:nvPr/>
          </p:nvSpPr>
          <p:spPr bwMode="auto">
            <a:xfrm>
              <a:off x="251520" y="2708553"/>
              <a:ext cx="1800200" cy="1584176"/>
            </a:xfrm>
            <a:prstGeom prst="hexagon">
              <a:avLst/>
            </a:prstGeom>
            <a:solidFill>
              <a:srgbClr val="C81429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800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539551" y="3226201"/>
              <a:ext cx="1338825" cy="778497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中国结算</a:t>
              </a:r>
              <a:endPara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FISP</a:t>
              </a:r>
              <a:r>
                <a:rPr kumimoji="0" lang="zh-CN" altLang="en-US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48095" y="2751352"/>
              <a:ext cx="607049" cy="533265"/>
              <a:chOff x="3701536" y="1263055"/>
              <a:chExt cx="1214096" cy="1066529"/>
            </a:xfrm>
          </p:grpSpPr>
          <p:sp>
            <p:nvSpPr>
              <p:cNvPr id="7" name="矩形 6"/>
              <p:cNvSpPr/>
              <p:nvPr/>
            </p:nvSpPr>
            <p:spPr bwMode="auto">
              <a:xfrm>
                <a:off x="3779912" y="1263055"/>
                <a:ext cx="1135720" cy="1066529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 bwMode="auto">
              <a:xfrm>
                <a:off x="4067944" y="1534506"/>
                <a:ext cx="535739" cy="5250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 bwMode="auto">
              <a:xfrm rot="8100000" flipV="1">
                <a:off x="3917755" y="1745430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 bwMode="auto">
              <a:xfrm rot="8100000" flipV="1">
                <a:off x="3757139" y="1726484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 bwMode="auto">
              <a:xfrm rot="8100000" flipV="1">
                <a:off x="3701536" y="1607846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4" name="标题 1"/>
          <p:cNvSpPr txBox="1">
            <a:spLocks/>
          </p:cNvSpPr>
          <p:nvPr/>
        </p:nvSpPr>
        <p:spPr>
          <a:xfrm>
            <a:off x="3903240" y="3254569"/>
            <a:ext cx="8229600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32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四、生产环境说明</a:t>
            </a:r>
            <a:endParaRPr lang="en-US" altLang="zh-CN" sz="32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139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生产环境</a:t>
            </a: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生产环境说明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60" y="1340768"/>
            <a:ext cx="79208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通讯上使用深证通的</a:t>
            </a:r>
            <a:r>
              <a:rPr lang="zh-CN" altLang="en-US" dirty="0" smtClean="0">
                <a:solidFill>
                  <a:srgbClr val="FF0000"/>
                </a:solidFill>
              </a:rPr>
              <a:t>专线线路</a:t>
            </a:r>
            <a:r>
              <a:rPr lang="zh-CN" altLang="en-US" dirty="0" smtClean="0"/>
              <a:t>，参与人需向深证通开通到</a:t>
            </a:r>
            <a:r>
              <a:rPr lang="en-US" altLang="zh-CN" dirty="0" smtClean="0"/>
              <a:t>FISP</a:t>
            </a:r>
            <a:r>
              <a:rPr lang="zh-CN" altLang="en-US" dirty="0" smtClean="0"/>
              <a:t>平台的文件小站号（</a:t>
            </a:r>
            <a:r>
              <a:rPr lang="en-US" altLang="zh-CN" dirty="0" smtClean="0"/>
              <a:t>R_BEIJING07</a:t>
            </a:r>
            <a:r>
              <a:rPr lang="zh-CN" altLang="en-US" dirty="0" smtClean="0"/>
              <a:t>）和消息</a:t>
            </a:r>
            <a:r>
              <a:rPr lang="en-US" altLang="zh-CN" dirty="0" err="1" smtClean="0"/>
              <a:t>userid</a:t>
            </a:r>
            <a:r>
              <a:rPr lang="zh-CN" altLang="en-US" dirty="0" smtClean="0"/>
              <a:t>（</a:t>
            </a:r>
            <a:r>
              <a:rPr lang="en-US" altLang="zh-CN" dirty="0" smtClean="0"/>
              <a:t>R_BEIJING08</a:t>
            </a:r>
            <a:r>
              <a:rPr lang="zh-CN" altLang="en-US" dirty="0" smtClean="0"/>
              <a:t>）的通讯权限。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生产运作有一个微信群，每家可安排业务、技术、运营同事加入，方便沟通。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系统开发保持一定的灵活性以便接口有升级时可以快速响应。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dirty="0" smtClean="0"/>
              <a:t>销售机构可部分支持业务，但不支持的一定对业务处理失败并告知原因。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287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 bwMode="auto">
          <a:xfrm>
            <a:off x="2169004" y="1959948"/>
            <a:ext cx="6974996" cy="4260808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0" y="978240"/>
            <a:ext cx="2359099" cy="1190691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六边形 1"/>
          <p:cNvSpPr/>
          <p:nvPr/>
        </p:nvSpPr>
        <p:spPr bwMode="auto">
          <a:xfrm>
            <a:off x="1237223" y="1124744"/>
            <a:ext cx="2135003" cy="1904251"/>
          </a:xfrm>
          <a:prstGeom prst="hexagon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00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12315" y="1373092"/>
            <a:ext cx="1571879" cy="1383254"/>
            <a:chOff x="251520" y="2708553"/>
            <a:chExt cx="1800200" cy="1584176"/>
          </a:xfrm>
        </p:grpSpPr>
        <p:sp>
          <p:nvSpPr>
            <p:cNvPr id="4" name="六边形 3"/>
            <p:cNvSpPr/>
            <p:nvPr/>
          </p:nvSpPr>
          <p:spPr bwMode="auto">
            <a:xfrm>
              <a:off x="251520" y="2708553"/>
              <a:ext cx="1800200" cy="1584176"/>
            </a:xfrm>
            <a:prstGeom prst="hexagon">
              <a:avLst/>
            </a:prstGeom>
            <a:solidFill>
              <a:srgbClr val="C81429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800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539551" y="3226201"/>
              <a:ext cx="1338825" cy="778497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中国结算</a:t>
              </a:r>
              <a:endPara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FISP</a:t>
              </a:r>
              <a:r>
                <a:rPr kumimoji="0" lang="zh-CN" altLang="en-US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48095" y="2751352"/>
              <a:ext cx="607049" cy="533265"/>
              <a:chOff x="3701536" y="1263055"/>
              <a:chExt cx="1214096" cy="1066529"/>
            </a:xfrm>
          </p:grpSpPr>
          <p:sp>
            <p:nvSpPr>
              <p:cNvPr id="7" name="矩形 6"/>
              <p:cNvSpPr/>
              <p:nvPr/>
            </p:nvSpPr>
            <p:spPr bwMode="auto">
              <a:xfrm>
                <a:off x="3779912" y="1263055"/>
                <a:ext cx="1135720" cy="1066529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 bwMode="auto">
              <a:xfrm>
                <a:off x="4067944" y="1534506"/>
                <a:ext cx="535739" cy="5250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 bwMode="auto">
              <a:xfrm rot="8100000" flipV="1">
                <a:off x="3917755" y="1745430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 bwMode="auto">
              <a:xfrm rot="8100000" flipV="1">
                <a:off x="3757139" y="1726484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 bwMode="auto">
              <a:xfrm rot="8100000" flipV="1">
                <a:off x="3701536" y="1607846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4067944" y="2409269"/>
            <a:ext cx="447666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" ea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Verdana" panose="020B0604030504040204" pitchFamily="34" charset="0"/>
              </a:rPr>
              <a:t>一</a:t>
            </a: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Verdana" panose="020B0604030504040204" pitchFamily="34" charset="0"/>
              </a:rPr>
              <a:t>、系统交互模式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Verdana" panose="020B0604030504040204" pitchFamily="34" charset="0"/>
            </a:endParaRPr>
          </a:p>
          <a:p>
            <a:pPr marL="18000" ea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Verdana" panose="020B0604030504040204" pitchFamily="34" charset="0"/>
              </a:rPr>
              <a:t>二、技术接口介绍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Verdana" panose="020B0604030504040204" pitchFamily="34" charset="0"/>
            </a:endParaRPr>
          </a:p>
          <a:p>
            <a:pPr marL="18000" ea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Verdana" panose="020B0604030504040204" pitchFamily="34" charset="0"/>
              </a:rPr>
              <a:t>三、测试环境说明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Verdana" panose="020B0604030504040204" pitchFamily="34" charset="0"/>
            </a:endParaRPr>
          </a:p>
          <a:p>
            <a:pPr marL="18000" ea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Verdana" panose="020B0604030504040204" pitchFamily="34" charset="0"/>
              </a:rPr>
              <a:t>四、生产环境说明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Verdana" panose="020B0604030504040204" pitchFamily="34" charset="0"/>
            </a:endParaRPr>
          </a:p>
          <a:p>
            <a:pPr marL="18000" eaLnBrk="1" hangingPunct="1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Verdana" panose="020B0604030504040204" pitchFamily="34" charset="0"/>
              </a:rPr>
              <a:t>五、交流时间</a:t>
            </a:r>
            <a:endParaRPr lang="en-US" altLang="zh-CN" sz="28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Verdana" panose="020B060403050404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64267" y="1268760"/>
            <a:ext cx="10233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8000" eaLnBrk="1" hangingPunct="1"/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Verdana" panose="020B0604030504040204" pitchFamily="34" charset="0"/>
              </a:rPr>
              <a:t>目录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90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900027" y="2858321"/>
            <a:ext cx="6243973" cy="1142031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-22905" y="1660693"/>
            <a:ext cx="2901999" cy="1192242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六边形 1"/>
          <p:cNvSpPr/>
          <p:nvPr/>
        </p:nvSpPr>
        <p:spPr bwMode="auto">
          <a:xfrm>
            <a:off x="1788925" y="1916757"/>
            <a:ext cx="2135003" cy="1904251"/>
          </a:xfrm>
          <a:prstGeom prst="hexagon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00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64017" y="2165105"/>
            <a:ext cx="1571879" cy="1383254"/>
            <a:chOff x="251520" y="2708553"/>
            <a:chExt cx="1800200" cy="1584176"/>
          </a:xfrm>
        </p:grpSpPr>
        <p:sp>
          <p:nvSpPr>
            <p:cNvPr id="4" name="六边形 3"/>
            <p:cNvSpPr/>
            <p:nvPr/>
          </p:nvSpPr>
          <p:spPr bwMode="auto">
            <a:xfrm>
              <a:off x="251520" y="2708553"/>
              <a:ext cx="1800200" cy="1584176"/>
            </a:xfrm>
            <a:prstGeom prst="hexagon">
              <a:avLst/>
            </a:prstGeom>
            <a:solidFill>
              <a:srgbClr val="C81429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800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539551" y="3226201"/>
              <a:ext cx="1338825" cy="778497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中国结算</a:t>
              </a:r>
              <a:endPara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FISP</a:t>
              </a:r>
              <a:r>
                <a:rPr kumimoji="0" lang="zh-CN" altLang="en-US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48095" y="2751352"/>
              <a:ext cx="607049" cy="533265"/>
              <a:chOff x="3701536" y="1263055"/>
              <a:chExt cx="1214096" cy="1066529"/>
            </a:xfrm>
          </p:grpSpPr>
          <p:sp>
            <p:nvSpPr>
              <p:cNvPr id="7" name="矩形 6"/>
              <p:cNvSpPr/>
              <p:nvPr/>
            </p:nvSpPr>
            <p:spPr bwMode="auto">
              <a:xfrm>
                <a:off x="3779912" y="1263055"/>
                <a:ext cx="1135720" cy="1066529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 bwMode="auto">
              <a:xfrm>
                <a:off x="4067944" y="1534506"/>
                <a:ext cx="535739" cy="5250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 bwMode="auto">
              <a:xfrm rot="8100000" flipV="1">
                <a:off x="3917755" y="1745430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 bwMode="auto">
              <a:xfrm rot="8100000" flipV="1">
                <a:off x="3757139" y="1726484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 bwMode="auto">
              <a:xfrm rot="8100000" flipV="1">
                <a:off x="3701536" y="1607846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4" name="标题 1"/>
          <p:cNvSpPr txBox="1">
            <a:spLocks/>
          </p:cNvSpPr>
          <p:nvPr/>
        </p:nvSpPr>
        <p:spPr>
          <a:xfrm>
            <a:off x="3903240" y="3254569"/>
            <a:ext cx="8229600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32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五、交流时间</a:t>
            </a:r>
            <a:endParaRPr lang="en-US" altLang="zh-CN" sz="32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8280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交流时间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交流时间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8305" y="1484784"/>
            <a:ext cx="82809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 dirty="0" smtClean="0"/>
              <a:t>技术文档：</a:t>
            </a:r>
            <a:endParaRPr lang="en-US" altLang="zh-CN" sz="2400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sz="2400" dirty="0" smtClean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CN" sz="2400" dirty="0" smtClean="0"/>
              <a:t>《</a:t>
            </a:r>
            <a:r>
              <a:rPr lang="zh-CN" altLang="en-US" sz="2400" dirty="0" smtClean="0"/>
              <a:t>金融机构服务平台数据接口规范</a:t>
            </a:r>
            <a:r>
              <a:rPr lang="en-US" altLang="zh-CN" sz="2400" dirty="0" smtClean="0"/>
              <a:t>.doc》</a:t>
            </a:r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sz="24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CN" sz="2400" dirty="0" smtClean="0"/>
              <a:t>《</a:t>
            </a:r>
            <a:r>
              <a:rPr lang="zh-CN" altLang="en-US" sz="2400" dirty="0" smtClean="0"/>
              <a:t>金融机构服务平台开发帮助文档</a:t>
            </a:r>
            <a:r>
              <a:rPr lang="en-US" altLang="zh-CN" sz="2400" dirty="0" smtClean="0"/>
              <a:t>.doc》</a:t>
            </a:r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sz="2400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400" dirty="0" smtClean="0"/>
              <a:t>思考问题：</a:t>
            </a:r>
            <a:endParaRPr lang="en-US" altLang="zh-CN" sz="2400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sz="2400" dirty="0" smtClean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altLang="zh-CN" sz="2400" dirty="0" smtClean="0"/>
              <a:t>FISP</a:t>
            </a:r>
            <a:r>
              <a:rPr lang="zh-CN" altLang="en-US" sz="2400" dirty="0" smtClean="0"/>
              <a:t>平台定位于标准化数据交互，您有哪些业务场景适合通过</a:t>
            </a:r>
            <a:r>
              <a:rPr lang="en-US" altLang="zh-CN" sz="2400" dirty="0" smtClean="0"/>
              <a:t>FISP</a:t>
            </a:r>
            <a:r>
              <a:rPr lang="zh-CN" altLang="en-US" sz="2400" dirty="0" smtClean="0"/>
              <a:t>平台完成系统对接和数据交换工作？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63705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3528391" y="2852936"/>
            <a:ext cx="5615609" cy="3384376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0" y="1412776"/>
            <a:ext cx="3635896" cy="144016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195736" y="1916757"/>
            <a:ext cx="2135003" cy="1904251"/>
            <a:chOff x="2195736" y="2060773"/>
            <a:chExt cx="2135003" cy="1904251"/>
          </a:xfrm>
        </p:grpSpPr>
        <p:sp>
          <p:nvSpPr>
            <p:cNvPr id="2" name="六边形 1"/>
            <p:cNvSpPr/>
            <p:nvPr/>
          </p:nvSpPr>
          <p:spPr bwMode="auto">
            <a:xfrm>
              <a:off x="2195736" y="2060773"/>
              <a:ext cx="2135003" cy="1904251"/>
            </a:xfrm>
            <a:prstGeom prst="hexagon">
              <a:avLst/>
            </a:prstGeom>
            <a:noFill/>
            <a:ln w="9525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800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470828" y="2309121"/>
              <a:ext cx="1571879" cy="1383254"/>
              <a:chOff x="251520" y="2708553"/>
              <a:chExt cx="1800200" cy="1584176"/>
            </a:xfrm>
          </p:grpSpPr>
          <p:sp>
            <p:nvSpPr>
              <p:cNvPr id="4" name="六边形 3"/>
              <p:cNvSpPr/>
              <p:nvPr/>
            </p:nvSpPr>
            <p:spPr bwMode="auto">
              <a:xfrm>
                <a:off x="251520" y="2708553"/>
                <a:ext cx="1800200" cy="1584176"/>
              </a:xfrm>
              <a:prstGeom prst="hexagon">
                <a:avLst/>
              </a:prstGeom>
              <a:solidFill>
                <a:srgbClr val="C81429"/>
              </a:solidFill>
              <a:ln w="9525" cap="flat" cmpd="sng" algn="ctr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vert270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1800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Verdana" panose="020B0604030504040204" pitchFamily="34" charset="0"/>
                  <a:cs typeface="Verdana" panose="020B0604030504040204" pitchFamily="34" charset="0"/>
                </a:endParaRPr>
              </a:p>
            </p:txBody>
          </p:sp>
          <p:sp>
            <p:nvSpPr>
              <p:cNvPr id="5" name="矩形 4"/>
              <p:cNvSpPr/>
              <p:nvPr/>
            </p:nvSpPr>
            <p:spPr bwMode="auto">
              <a:xfrm>
                <a:off x="539551" y="3226201"/>
                <a:ext cx="1338825" cy="778497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zh-CN" altLang="en-US" b="1" dirty="0" smtClean="0">
                    <a:solidFill>
                      <a:schemeClr val="bg1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中国结算</a:t>
                </a:r>
                <a:endParaRPr lang="en-US" altLang="zh-CN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b="1" i="0" u="none" strike="noStrike" cap="none" normalizeH="0" baseline="0" dirty="0" smtClean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FISP</a:t>
                </a:r>
                <a:r>
                  <a:rPr kumimoji="0" lang="zh-CN" altLang="en-US" b="1" i="0" u="none" strike="noStrike" cap="none" normalizeH="0" baseline="0" dirty="0" smtClean="0">
                    <a:ln>
                      <a:noFill/>
                    </a:ln>
                    <a:solidFill>
                      <a:schemeClr val="bg1">
                        <a:lumMod val="95000"/>
                      </a:schemeClr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平台</a:t>
                </a:r>
              </a:p>
            </p:txBody>
          </p:sp>
          <p:grpSp>
            <p:nvGrpSpPr>
              <p:cNvPr id="6" name="组合 5"/>
              <p:cNvGrpSpPr/>
              <p:nvPr/>
            </p:nvGrpSpPr>
            <p:grpSpPr>
              <a:xfrm>
                <a:off x="848095" y="2751352"/>
                <a:ext cx="607049" cy="533265"/>
                <a:chOff x="3701536" y="1263055"/>
                <a:chExt cx="1214096" cy="1066529"/>
              </a:xfrm>
            </p:grpSpPr>
            <p:sp>
              <p:nvSpPr>
                <p:cNvPr id="7" name="矩形 6"/>
                <p:cNvSpPr/>
                <p:nvPr/>
              </p:nvSpPr>
              <p:spPr bwMode="auto">
                <a:xfrm>
                  <a:off x="3779912" y="1263055"/>
                  <a:ext cx="1135720" cy="1066529"/>
                </a:xfrm>
                <a:prstGeom prst="rect">
                  <a:avLst/>
                </a:prstGeom>
                <a:solidFill>
                  <a:srgbClr val="C81429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8" name="矩形 7"/>
                <p:cNvSpPr/>
                <p:nvPr/>
              </p:nvSpPr>
              <p:spPr bwMode="auto">
                <a:xfrm>
                  <a:off x="4067944" y="1534506"/>
                  <a:ext cx="535739" cy="525077"/>
                </a:xfrm>
                <a:prstGeom prst="rect">
                  <a:avLst/>
                </a:prstGeom>
                <a:solidFill>
                  <a:schemeClr val="bg1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9" name="矩形 8"/>
                <p:cNvSpPr/>
                <p:nvPr/>
              </p:nvSpPr>
              <p:spPr bwMode="auto">
                <a:xfrm rot="8100000" flipV="1">
                  <a:off x="3917755" y="1745430"/>
                  <a:ext cx="821033" cy="72000"/>
                </a:xfrm>
                <a:prstGeom prst="rect">
                  <a:avLst/>
                </a:prstGeom>
                <a:solidFill>
                  <a:srgbClr val="C81429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0" name="矩形 9"/>
                <p:cNvSpPr/>
                <p:nvPr/>
              </p:nvSpPr>
              <p:spPr bwMode="auto">
                <a:xfrm rot="8100000" flipV="1">
                  <a:off x="3757139" y="1726484"/>
                  <a:ext cx="821033" cy="72000"/>
                </a:xfrm>
                <a:prstGeom prst="rect">
                  <a:avLst/>
                </a:prstGeom>
                <a:solidFill>
                  <a:srgbClr val="C81429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  <p:sp>
              <p:nvSpPr>
                <p:cNvPr id="11" name="矩形 10"/>
                <p:cNvSpPr/>
                <p:nvPr/>
              </p:nvSpPr>
              <p:spPr bwMode="auto">
                <a:xfrm rot="8100000" flipV="1">
                  <a:off x="3701536" y="1607846"/>
                  <a:ext cx="821033" cy="72000"/>
                </a:xfrm>
                <a:prstGeom prst="rect">
                  <a:avLst/>
                </a:prstGeom>
                <a:solidFill>
                  <a:srgbClr val="C81429"/>
                </a:solidFill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sz="1800" b="0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</a:endParaRPr>
                </a:p>
              </p:txBody>
            </p:sp>
          </p:grpSp>
        </p:grpSp>
      </p:grpSp>
      <p:sp>
        <p:nvSpPr>
          <p:cNvPr id="14" name="标题 1"/>
          <p:cNvSpPr txBox="1">
            <a:spLocks/>
          </p:cNvSpPr>
          <p:nvPr/>
        </p:nvSpPr>
        <p:spPr>
          <a:xfrm>
            <a:off x="-201216" y="1562178"/>
            <a:ext cx="2973016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en-US" altLang="zh-CN" sz="36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谢谢！</a:t>
            </a:r>
            <a:endParaRPr lang="en-US" altLang="zh-CN" sz="36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标题 1"/>
          <p:cNvSpPr txBox="1">
            <a:spLocks/>
          </p:cNvSpPr>
          <p:nvPr/>
        </p:nvSpPr>
        <p:spPr>
          <a:xfrm>
            <a:off x="-396552" y="2138242"/>
            <a:ext cx="3672408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en-US" altLang="zh-CN" sz="36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Thanks</a:t>
            </a:r>
            <a:r>
              <a:rPr lang="zh-CN" altLang="en-US" sz="36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en-US" altLang="zh-CN" sz="36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60096" y="5661248"/>
            <a:ext cx="210754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1600" dirty="0" smtClean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中国结算基金业务部</a:t>
            </a:r>
            <a:endParaRPr lang="en-US" altLang="zh-CN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179512" y="6166689"/>
            <a:ext cx="20161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000">
                <a:solidFill>
                  <a:srgbClr val="4D4D4D"/>
                </a:solidFill>
              </a:rPr>
              <a:t>www.chinaclear.cn </a:t>
            </a: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82001" y="5949280"/>
            <a:ext cx="12050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1000" dirty="0" smtClean="0">
                <a:solidFill>
                  <a:srgbClr val="4D4D4D"/>
                </a:solidFill>
              </a:rPr>
              <a:t>2018</a:t>
            </a:r>
            <a:r>
              <a:rPr lang="zh-CN" altLang="en-US" sz="1000" dirty="0" smtClean="0">
                <a:solidFill>
                  <a:srgbClr val="4D4D4D"/>
                </a:solidFill>
              </a:rPr>
              <a:t>年</a:t>
            </a:r>
            <a:r>
              <a:rPr lang="en-US" altLang="zh-CN" sz="1000" smtClean="0">
                <a:solidFill>
                  <a:srgbClr val="4D4D4D"/>
                </a:solidFill>
              </a:rPr>
              <a:t>5</a:t>
            </a:r>
            <a:r>
              <a:rPr lang="zh-CN" altLang="en-US" sz="1000" smtClean="0">
                <a:solidFill>
                  <a:srgbClr val="4D4D4D"/>
                </a:solidFill>
              </a:rPr>
              <a:t>月</a:t>
            </a:r>
            <a:r>
              <a:rPr lang="en-US" altLang="zh-CN" sz="1000" dirty="0" smtClean="0">
                <a:solidFill>
                  <a:srgbClr val="4D4D4D"/>
                </a:solidFill>
              </a:rPr>
              <a:t> </a:t>
            </a:r>
            <a:endParaRPr lang="en-US" altLang="zh-CN" sz="1000" dirty="0">
              <a:solidFill>
                <a:srgbClr val="4D4D4D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95936" y="3340730"/>
            <a:ext cx="288032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技术、测试联系人</a:t>
            </a:r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韩军威，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010-5093 8756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jwhan@chinaclear.com.cn</a:t>
            </a:r>
          </a:p>
          <a:p>
            <a:pPr>
              <a:spcBef>
                <a:spcPts val="600"/>
              </a:spcBef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彭勃， 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010-5093 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8592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bpeng@chinaclear.com.cn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04500" y="285293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联系方式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552728" y="3367152"/>
            <a:ext cx="305983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业务联系人</a:t>
            </a:r>
            <a:endParaRPr lang="en-US" altLang="zh-CN" sz="1600" b="1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孟凡阔，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010-5093 8938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fkmeng@chinaclear.com.cn</a:t>
            </a:r>
          </a:p>
          <a:p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李    骋，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010-5093 8718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chengli@chinaclear.com.cn</a:t>
            </a:r>
          </a:p>
        </p:txBody>
      </p:sp>
      <p:sp>
        <p:nvSpPr>
          <p:cNvPr id="27" name="矩形 26"/>
          <p:cNvSpPr/>
          <p:nvPr/>
        </p:nvSpPr>
        <p:spPr>
          <a:xfrm>
            <a:off x="3995936" y="4725144"/>
            <a:ext cx="2880320" cy="1092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法律、协议联系人</a:t>
            </a:r>
            <a:endParaRPr lang="en-US" altLang="zh-CN" sz="1600" b="1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赵龙吟，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010-5093 8651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lyzhao@chinaclear.com.cn</a:t>
            </a:r>
          </a:p>
          <a:p>
            <a:endParaRPr lang="en-US" altLang="zh-CN" sz="1600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95936" y="5589240"/>
            <a:ext cx="5112568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邮寄地址</a:t>
            </a:r>
            <a:endParaRPr lang="en-US" altLang="zh-CN" sz="1600" b="1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600"/>
              </a:spcBef>
            </a:pPr>
            <a:r>
              <a:rPr lang="zh-CN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北京市西城区太平桥大街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r>
              <a:rPr lang="zh-CN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号，恒奥中心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座，邮编：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100033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034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账户架构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账户架构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 bwMode="auto">
          <a:xfrm>
            <a:off x="3419872" y="1124744"/>
            <a:ext cx="2088232" cy="576064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参与人代码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259632" y="2420888"/>
            <a:ext cx="2088232" cy="576064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参与人角色代码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5508104" y="2408422"/>
            <a:ext cx="2088232" cy="576064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参与人角色代码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 bwMode="auto">
          <a:xfrm>
            <a:off x="3563888" y="2696454"/>
            <a:ext cx="1440160" cy="12466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/>
          </a:ln>
          <a:effectLst/>
        </p:spPr>
      </p:cxnSp>
      <p:cxnSp>
        <p:nvCxnSpPr>
          <p:cNvPr id="10" name="肘形连接符 9"/>
          <p:cNvCxnSpPr>
            <a:stCxn id="3" idx="2"/>
            <a:endCxn id="6" idx="0"/>
          </p:cNvCxnSpPr>
          <p:nvPr/>
        </p:nvCxnSpPr>
        <p:spPr bwMode="auto">
          <a:xfrm rot="5400000">
            <a:off x="3023828" y="980728"/>
            <a:ext cx="720080" cy="2160240"/>
          </a:xfrm>
          <a:prstGeom prst="bentConnector3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2" name="肘形连接符 11"/>
          <p:cNvCxnSpPr>
            <a:stCxn id="3" idx="2"/>
            <a:endCxn id="7" idx="0"/>
          </p:cNvCxnSpPr>
          <p:nvPr/>
        </p:nvCxnSpPr>
        <p:spPr bwMode="auto">
          <a:xfrm rot="16200000" flipH="1">
            <a:off x="5154297" y="1010499"/>
            <a:ext cx="707614" cy="2088232"/>
          </a:xfrm>
          <a:prstGeom prst="bentConnector3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 bwMode="auto">
          <a:xfrm>
            <a:off x="391148" y="4033385"/>
            <a:ext cx="2372862" cy="576064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基金账号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交易账号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3707904" y="4033385"/>
            <a:ext cx="2372862" cy="576064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基金账号</a:t>
            </a: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交易账号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2843808" y="4307612"/>
            <a:ext cx="792088" cy="7572"/>
          </a:xfrm>
          <a:prstGeom prst="line">
            <a:avLst/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19050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/>
          </a:ln>
          <a:effectLst/>
        </p:spPr>
      </p:cxnSp>
      <p:cxnSp>
        <p:nvCxnSpPr>
          <p:cNvPr id="18" name="肘形连接符 17"/>
          <p:cNvCxnSpPr>
            <a:stCxn id="6" idx="2"/>
            <a:endCxn id="15" idx="0"/>
          </p:cNvCxnSpPr>
          <p:nvPr/>
        </p:nvCxnSpPr>
        <p:spPr bwMode="auto">
          <a:xfrm rot="5400000">
            <a:off x="1422448" y="3152084"/>
            <a:ext cx="1036433" cy="726169"/>
          </a:xfrm>
          <a:prstGeom prst="bentConnector3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0" name="肘形连接符 19"/>
          <p:cNvCxnSpPr>
            <a:stCxn id="6" idx="2"/>
            <a:endCxn id="16" idx="0"/>
          </p:cNvCxnSpPr>
          <p:nvPr/>
        </p:nvCxnSpPr>
        <p:spPr bwMode="auto">
          <a:xfrm rot="16200000" flipH="1">
            <a:off x="3080825" y="2219874"/>
            <a:ext cx="1036433" cy="2590587"/>
          </a:xfrm>
          <a:prstGeom prst="bentConnector3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 bwMode="auto">
          <a:xfrm>
            <a:off x="6586918" y="4019580"/>
            <a:ext cx="2372862" cy="576064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资金账号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肘形连接符 25"/>
          <p:cNvCxnSpPr>
            <a:stCxn id="6" idx="2"/>
            <a:endCxn id="25" idx="0"/>
          </p:cNvCxnSpPr>
          <p:nvPr/>
        </p:nvCxnSpPr>
        <p:spPr bwMode="auto">
          <a:xfrm rot="16200000" flipH="1">
            <a:off x="4527234" y="773465"/>
            <a:ext cx="1022628" cy="5469601"/>
          </a:xfrm>
          <a:prstGeom prst="bentConnector3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27" name="线形标注 2(带边框和强调线) 26"/>
          <p:cNvSpPr/>
          <p:nvPr/>
        </p:nvSpPr>
        <p:spPr bwMode="auto">
          <a:xfrm>
            <a:off x="7236296" y="1053718"/>
            <a:ext cx="1584176" cy="562260"/>
          </a:xfrm>
          <a:prstGeom prst="accent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33957"/>
              <a:gd name="adj6" fmla="val -32054"/>
            </a:avLst>
          </a:prstGeom>
          <a:solidFill>
            <a:srgbClr val="2E619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办业务使用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095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900027" y="2858321"/>
            <a:ext cx="6243973" cy="1142031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-22905" y="1660693"/>
            <a:ext cx="2901999" cy="1192242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六边形 1"/>
          <p:cNvSpPr/>
          <p:nvPr/>
        </p:nvSpPr>
        <p:spPr bwMode="auto">
          <a:xfrm>
            <a:off x="1788925" y="1916757"/>
            <a:ext cx="2135003" cy="1904251"/>
          </a:xfrm>
          <a:prstGeom prst="hexagon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00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64017" y="2165105"/>
            <a:ext cx="1571879" cy="1383254"/>
            <a:chOff x="251520" y="2708553"/>
            <a:chExt cx="1800200" cy="1584176"/>
          </a:xfrm>
        </p:grpSpPr>
        <p:sp>
          <p:nvSpPr>
            <p:cNvPr id="4" name="六边形 3"/>
            <p:cNvSpPr/>
            <p:nvPr/>
          </p:nvSpPr>
          <p:spPr bwMode="auto">
            <a:xfrm>
              <a:off x="251520" y="2708553"/>
              <a:ext cx="1800200" cy="1584176"/>
            </a:xfrm>
            <a:prstGeom prst="hexagon">
              <a:avLst/>
            </a:prstGeom>
            <a:solidFill>
              <a:srgbClr val="C81429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800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539551" y="3226201"/>
              <a:ext cx="1338825" cy="778497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中国结算</a:t>
              </a:r>
              <a:endPara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FISP</a:t>
              </a:r>
              <a:r>
                <a:rPr kumimoji="0" lang="zh-CN" altLang="en-US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48095" y="2751352"/>
              <a:ext cx="607049" cy="533265"/>
              <a:chOff x="3701536" y="1263055"/>
              <a:chExt cx="1214096" cy="1066529"/>
            </a:xfrm>
          </p:grpSpPr>
          <p:sp>
            <p:nvSpPr>
              <p:cNvPr id="7" name="矩形 6"/>
              <p:cNvSpPr/>
              <p:nvPr/>
            </p:nvSpPr>
            <p:spPr bwMode="auto">
              <a:xfrm>
                <a:off x="3779912" y="1263055"/>
                <a:ext cx="1135720" cy="1066529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 bwMode="auto">
              <a:xfrm>
                <a:off x="4067944" y="1534506"/>
                <a:ext cx="535739" cy="5250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 bwMode="auto">
              <a:xfrm rot="8100000" flipV="1">
                <a:off x="3917755" y="1745430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 bwMode="auto">
              <a:xfrm rot="8100000" flipV="1">
                <a:off x="3757139" y="1726484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 bwMode="auto">
              <a:xfrm rot="8100000" flipV="1">
                <a:off x="3701536" y="1607846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4" name="标题 1"/>
          <p:cNvSpPr txBox="1">
            <a:spLocks/>
          </p:cNvSpPr>
          <p:nvPr/>
        </p:nvSpPr>
        <p:spPr>
          <a:xfrm>
            <a:off x="3903240" y="3254569"/>
            <a:ext cx="8229600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32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2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、系统交互模式</a:t>
            </a:r>
            <a:endParaRPr lang="en-US" altLang="zh-CN" sz="32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752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交互模式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深证通交互模式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23528" y="908720"/>
            <a:ext cx="8496944" cy="5544709"/>
            <a:chOff x="323528" y="908720"/>
            <a:chExt cx="8496944" cy="5544709"/>
          </a:xfrm>
        </p:grpSpPr>
        <p:sp>
          <p:nvSpPr>
            <p:cNvPr id="2" name="矩形 1"/>
            <p:cNvSpPr/>
            <p:nvPr/>
          </p:nvSpPr>
          <p:spPr bwMode="auto">
            <a:xfrm>
              <a:off x="3560523" y="908720"/>
              <a:ext cx="1800200" cy="864096"/>
            </a:xfrm>
            <a:prstGeom prst="rect">
              <a:avLst/>
            </a:prstGeom>
            <a:solidFill>
              <a:srgbClr val="2E6195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FISP</a:t>
              </a:r>
              <a:r>
                <a: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</a:t>
              </a:r>
              <a:endPara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323528" y="3284984"/>
              <a:ext cx="1872208" cy="864096"/>
            </a:xfrm>
            <a:prstGeom prst="rect">
              <a:avLst/>
            </a:prstGeom>
            <a:solidFill>
              <a:srgbClr val="2E6195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投资交易系统</a:t>
              </a:r>
              <a:endPara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6948264" y="3262189"/>
              <a:ext cx="1872208" cy="864096"/>
            </a:xfrm>
            <a:prstGeom prst="rect">
              <a:avLst/>
            </a:prstGeom>
            <a:solidFill>
              <a:srgbClr val="2E6195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资产托管系统</a:t>
              </a:r>
              <a:endPara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3618154" y="5589333"/>
              <a:ext cx="1866897" cy="864096"/>
            </a:xfrm>
            <a:prstGeom prst="rect">
              <a:avLst/>
            </a:prstGeom>
            <a:solidFill>
              <a:srgbClr val="2E6195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基金销售系统</a:t>
              </a:r>
              <a:endPara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3413142" y="3256663"/>
              <a:ext cx="2094962" cy="864096"/>
            </a:xfrm>
            <a:prstGeom prst="rect">
              <a:avLst/>
            </a:prstGeom>
            <a:solidFill>
              <a:srgbClr val="2E6195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深证通</a:t>
              </a:r>
              <a:endPara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en-US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金融数据交换平台</a:t>
              </a:r>
              <a:endPara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800948" y="1649533"/>
              <a:ext cx="1319350" cy="277111"/>
              <a:chOff x="179512" y="1578635"/>
              <a:chExt cx="1872208" cy="410205"/>
            </a:xfrm>
          </p:grpSpPr>
          <p:sp>
            <p:nvSpPr>
              <p:cNvPr id="3" name="矩形 2"/>
              <p:cNvSpPr/>
              <p:nvPr/>
            </p:nvSpPr>
            <p:spPr bwMode="auto">
              <a:xfrm>
                <a:off x="179512" y="1578635"/>
                <a:ext cx="864096" cy="410205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FDEP</a:t>
                </a:r>
                <a:endPara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 bwMode="auto">
              <a:xfrm>
                <a:off x="1187624" y="1578635"/>
                <a:ext cx="864096" cy="410205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FDAP</a:t>
                </a:r>
                <a:endPara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891927" y="5450777"/>
              <a:ext cx="1319350" cy="277111"/>
              <a:chOff x="179512" y="1578635"/>
              <a:chExt cx="1872208" cy="410205"/>
            </a:xfrm>
          </p:grpSpPr>
          <p:sp>
            <p:nvSpPr>
              <p:cNvPr id="31" name="矩形 30"/>
              <p:cNvSpPr/>
              <p:nvPr/>
            </p:nvSpPr>
            <p:spPr bwMode="auto">
              <a:xfrm>
                <a:off x="179512" y="1578635"/>
                <a:ext cx="864096" cy="410205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FDEP</a:t>
                </a:r>
                <a:endPara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 bwMode="auto">
              <a:xfrm>
                <a:off x="1187624" y="1578635"/>
                <a:ext cx="864096" cy="410205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FDAP</a:t>
                </a:r>
                <a:endPara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012958" y="3398456"/>
              <a:ext cx="608931" cy="637151"/>
              <a:chOff x="1353544" y="4653136"/>
              <a:chExt cx="608931" cy="637151"/>
            </a:xfrm>
          </p:grpSpPr>
          <p:sp>
            <p:nvSpPr>
              <p:cNvPr id="37" name="矩形 36"/>
              <p:cNvSpPr/>
              <p:nvPr/>
            </p:nvSpPr>
            <p:spPr bwMode="auto">
              <a:xfrm>
                <a:off x="1353544" y="4653136"/>
                <a:ext cx="608931" cy="277111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FDEP</a:t>
                </a:r>
                <a:endPara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 bwMode="auto">
              <a:xfrm>
                <a:off x="1353544" y="5013176"/>
                <a:ext cx="608931" cy="277111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FDAP</a:t>
                </a:r>
                <a:endPara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6516216" y="3370135"/>
              <a:ext cx="608931" cy="637151"/>
              <a:chOff x="1353544" y="4653136"/>
              <a:chExt cx="608931" cy="637151"/>
            </a:xfrm>
          </p:grpSpPr>
          <p:sp>
            <p:nvSpPr>
              <p:cNvPr id="47" name="矩形 46"/>
              <p:cNvSpPr/>
              <p:nvPr/>
            </p:nvSpPr>
            <p:spPr bwMode="auto">
              <a:xfrm>
                <a:off x="1353544" y="4653136"/>
                <a:ext cx="608931" cy="277111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FDEP</a:t>
                </a:r>
                <a:endPara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 bwMode="auto">
              <a:xfrm>
                <a:off x="1353544" y="5013176"/>
                <a:ext cx="608931" cy="277111"/>
              </a:xfrm>
              <a:prstGeom prst="rect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FDAP</a:t>
                </a:r>
                <a:endParaRPr kumimoji="0" lang="zh-CN" alt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cxnSp>
          <p:nvCxnSpPr>
            <p:cNvPr id="7" name="直接箭头连接符 6"/>
            <p:cNvCxnSpPr>
              <a:stCxn id="3" idx="2"/>
            </p:cNvCxnSpPr>
            <p:nvPr/>
          </p:nvCxnSpPr>
          <p:spPr bwMode="auto">
            <a:xfrm flipH="1">
              <a:off x="4105413" y="1926644"/>
              <a:ext cx="1" cy="1358340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9" name="直接箭头连接符 8"/>
            <p:cNvCxnSpPr>
              <a:stCxn id="28" idx="2"/>
            </p:cNvCxnSpPr>
            <p:nvPr/>
          </p:nvCxnSpPr>
          <p:spPr bwMode="auto">
            <a:xfrm>
              <a:off x="4815833" y="1926644"/>
              <a:ext cx="26094" cy="1358340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" name="直接箭头连接符 20"/>
            <p:cNvCxnSpPr>
              <a:stCxn id="37" idx="3"/>
            </p:cNvCxnSpPr>
            <p:nvPr/>
          </p:nvCxnSpPr>
          <p:spPr bwMode="auto">
            <a:xfrm flipV="1">
              <a:off x="2621889" y="3537011"/>
              <a:ext cx="791253" cy="1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7" name="直接箭头连接符 26"/>
            <p:cNvCxnSpPr>
              <a:stCxn id="38" idx="3"/>
            </p:cNvCxnSpPr>
            <p:nvPr/>
          </p:nvCxnSpPr>
          <p:spPr bwMode="auto">
            <a:xfrm flipV="1">
              <a:off x="2621889" y="3897051"/>
              <a:ext cx="791253" cy="1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3" name="直接箭头连接符 52"/>
            <p:cNvCxnSpPr>
              <a:stCxn id="31" idx="0"/>
            </p:cNvCxnSpPr>
            <p:nvPr/>
          </p:nvCxnSpPr>
          <p:spPr bwMode="auto">
            <a:xfrm flipH="1" flipV="1">
              <a:off x="4196392" y="4120759"/>
              <a:ext cx="1" cy="1330018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>
              <a:stCxn id="32" idx="0"/>
            </p:cNvCxnSpPr>
            <p:nvPr/>
          </p:nvCxnSpPr>
          <p:spPr bwMode="auto">
            <a:xfrm flipH="1" flipV="1">
              <a:off x="4906811" y="4120759"/>
              <a:ext cx="1" cy="1330018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7" name="直接箭头连接符 56"/>
            <p:cNvCxnSpPr>
              <a:stCxn id="47" idx="1"/>
            </p:cNvCxnSpPr>
            <p:nvPr/>
          </p:nvCxnSpPr>
          <p:spPr bwMode="auto">
            <a:xfrm flipH="1" flipV="1">
              <a:off x="5508104" y="3508690"/>
              <a:ext cx="1008112" cy="1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9" name="直接箭头连接符 58"/>
            <p:cNvCxnSpPr>
              <a:stCxn id="48" idx="1"/>
            </p:cNvCxnSpPr>
            <p:nvPr/>
          </p:nvCxnSpPr>
          <p:spPr bwMode="auto">
            <a:xfrm flipH="1" flipV="1">
              <a:off x="5508104" y="3868730"/>
              <a:ext cx="1008112" cy="1"/>
            </a:xfrm>
            <a:prstGeom prst="straightConnector1">
              <a:avLst/>
            </a:prstGeom>
            <a:ln>
              <a:headEnd type="none" w="med" len="med"/>
              <a:tailEnd type="triangle"/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</p:grpSp>
      <p:sp>
        <p:nvSpPr>
          <p:cNvPr id="62" name="圆角矩形 61"/>
          <p:cNvSpPr/>
          <p:nvPr/>
        </p:nvSpPr>
        <p:spPr bwMode="auto">
          <a:xfrm>
            <a:off x="323528" y="1814629"/>
            <a:ext cx="2880958" cy="1120612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FDEP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：文件交换系统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FDAP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：消息交换系统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圆角矩形 62"/>
          <p:cNvSpPr/>
          <p:nvPr/>
        </p:nvSpPr>
        <p:spPr bwMode="auto">
          <a:xfrm>
            <a:off x="5860995" y="1276860"/>
            <a:ext cx="3101239" cy="176336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参与人向我方提供文件交换使用的小站号和消息交换使用的</a:t>
            </a:r>
            <a:r>
              <a:rPr kumimoji="0" lang="en-US" altLang="zh-CN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userid+appid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圆角矩形 63"/>
          <p:cNvSpPr/>
          <p:nvPr/>
        </p:nvSpPr>
        <p:spPr bwMode="auto">
          <a:xfrm>
            <a:off x="300550" y="4620350"/>
            <a:ext cx="3216115" cy="1645281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接口直连：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消息接口，文件接口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kumimoji="0" lang="zh-CN" alt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服务：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投管人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服务平台</a:t>
            </a:r>
            <a:endParaRPr kumimoji="0" lang="zh-CN" alt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415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 bwMode="auto">
          <a:xfrm>
            <a:off x="2900027" y="2858321"/>
            <a:ext cx="6243973" cy="1142031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-22905" y="1660693"/>
            <a:ext cx="2901999" cy="1192242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六边形 1"/>
          <p:cNvSpPr/>
          <p:nvPr/>
        </p:nvSpPr>
        <p:spPr bwMode="auto">
          <a:xfrm>
            <a:off x="1788925" y="1916757"/>
            <a:ext cx="2135003" cy="1904251"/>
          </a:xfrm>
          <a:prstGeom prst="hexagon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vert270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1800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64017" y="2165105"/>
            <a:ext cx="1571879" cy="1383254"/>
            <a:chOff x="251520" y="2708553"/>
            <a:chExt cx="1800200" cy="1584176"/>
          </a:xfrm>
        </p:grpSpPr>
        <p:sp>
          <p:nvSpPr>
            <p:cNvPr id="4" name="六边形 3"/>
            <p:cNvSpPr/>
            <p:nvPr/>
          </p:nvSpPr>
          <p:spPr bwMode="auto">
            <a:xfrm>
              <a:off x="251520" y="2708553"/>
              <a:ext cx="1800200" cy="1584176"/>
            </a:xfrm>
            <a:prstGeom prst="hexagon">
              <a:avLst/>
            </a:prstGeom>
            <a:solidFill>
              <a:srgbClr val="C81429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270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1800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539551" y="3226201"/>
              <a:ext cx="1338825" cy="778497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中国结算</a:t>
              </a:r>
              <a:endParaRPr lang="en-US" altLang="zh-CN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zh-CN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FISP</a:t>
              </a:r>
              <a:r>
                <a:rPr kumimoji="0" lang="zh-CN" altLang="en-US" b="1" i="0" u="none" strike="noStrike" cap="none" normalizeH="0" baseline="0" dirty="0" smtClean="0">
                  <a:ln>
                    <a:noFill/>
                  </a:ln>
                  <a:solidFill>
                    <a:schemeClr val="bg1">
                      <a:lumMod val="95000"/>
                    </a:schemeClr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</a:t>
              </a: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848095" y="2751352"/>
              <a:ext cx="607049" cy="533265"/>
              <a:chOff x="3701536" y="1263055"/>
              <a:chExt cx="1214096" cy="1066529"/>
            </a:xfrm>
          </p:grpSpPr>
          <p:sp>
            <p:nvSpPr>
              <p:cNvPr id="7" name="矩形 6"/>
              <p:cNvSpPr/>
              <p:nvPr/>
            </p:nvSpPr>
            <p:spPr bwMode="auto">
              <a:xfrm>
                <a:off x="3779912" y="1263055"/>
                <a:ext cx="1135720" cy="1066529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 bwMode="auto">
              <a:xfrm>
                <a:off x="4067944" y="1534506"/>
                <a:ext cx="535739" cy="525077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9" name="矩形 8"/>
              <p:cNvSpPr/>
              <p:nvPr/>
            </p:nvSpPr>
            <p:spPr bwMode="auto">
              <a:xfrm rot="8100000" flipV="1">
                <a:off x="3917755" y="1745430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 bwMode="auto">
              <a:xfrm rot="8100000" flipV="1">
                <a:off x="3757139" y="1726484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 bwMode="auto">
              <a:xfrm rot="8100000" flipV="1">
                <a:off x="3701536" y="1607846"/>
                <a:ext cx="821033" cy="72000"/>
              </a:xfrm>
              <a:prstGeom prst="rect">
                <a:avLst/>
              </a:prstGeom>
              <a:solidFill>
                <a:srgbClr val="C81429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宋体" pitchFamily="2" charset="-122"/>
                </a:endParaRPr>
              </a:p>
            </p:txBody>
          </p:sp>
        </p:grpSp>
      </p:grpSp>
      <p:sp>
        <p:nvSpPr>
          <p:cNvPr id="14" name="标题 1"/>
          <p:cNvSpPr txBox="1">
            <a:spLocks/>
          </p:cNvSpPr>
          <p:nvPr/>
        </p:nvSpPr>
        <p:spPr>
          <a:xfrm>
            <a:off x="3903240" y="3254569"/>
            <a:ext cx="8229600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32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二、系统接口介绍</a:t>
            </a:r>
            <a:endParaRPr lang="en-US" altLang="zh-CN" sz="32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492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接口介绍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消息交互机制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552" y="1196752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400" dirty="0" smtClean="0"/>
              <a:t> 通讯层消息握手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重发机制</a:t>
            </a: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400" dirty="0" smtClean="0"/>
              <a:t>业务层消息异步反馈（推送）</a:t>
            </a:r>
            <a:endParaRPr lang="en-US" altLang="zh-CN" sz="2400" dirty="0"/>
          </a:p>
        </p:txBody>
      </p:sp>
      <p:sp>
        <p:nvSpPr>
          <p:cNvPr id="10" name="矩形 9"/>
          <p:cNvSpPr/>
          <p:nvPr/>
        </p:nvSpPr>
        <p:spPr bwMode="auto">
          <a:xfrm>
            <a:off x="755576" y="2785442"/>
            <a:ext cx="1728192" cy="3163838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参与人系统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6300192" y="2785442"/>
            <a:ext cx="1728192" cy="3163838"/>
          </a:xfrm>
          <a:prstGeom prst="rect">
            <a:avLst/>
          </a:prstGeom>
          <a:solidFill>
            <a:srgbClr val="2E6195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FISP</a:t>
            </a: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kumimoji="0" lang="zh-CN" altLang="en-US" i="0" u="none" strike="noStrike" cap="none" normalizeH="0" baseline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 bwMode="auto">
          <a:xfrm>
            <a:off x="2483768" y="3212976"/>
            <a:ext cx="3816424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 bwMode="auto">
          <a:xfrm flipH="1">
            <a:off x="2483768" y="3861048"/>
            <a:ext cx="3816424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 bwMode="auto">
          <a:xfrm flipH="1">
            <a:off x="2483768" y="4869160"/>
            <a:ext cx="3816424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9" name="文本框 28"/>
          <p:cNvSpPr txBox="1"/>
          <p:nvPr/>
        </p:nvSpPr>
        <p:spPr>
          <a:xfrm>
            <a:off x="2954982" y="2831709"/>
            <a:ext cx="182614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1. </a:t>
            </a:r>
            <a:r>
              <a:rPr lang="zh-CN" altLang="en-US" dirty="0" smtClean="0"/>
              <a:t>业务申请消息</a:t>
            </a:r>
            <a:endParaRPr lang="zh-CN" altLang="en-US" dirty="0"/>
          </a:p>
        </p:txBody>
      </p:sp>
      <p:sp>
        <p:nvSpPr>
          <p:cNvPr id="46" name="文本框 45"/>
          <p:cNvSpPr txBox="1"/>
          <p:nvPr/>
        </p:nvSpPr>
        <p:spPr>
          <a:xfrm>
            <a:off x="2967781" y="3491716"/>
            <a:ext cx="344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</a:t>
            </a:r>
            <a:r>
              <a:rPr lang="en-US" altLang="zh-CN" dirty="0" smtClean="0"/>
              <a:t>. </a:t>
            </a:r>
            <a:r>
              <a:rPr lang="zh-CN" altLang="en-US" dirty="0" smtClean="0"/>
              <a:t>通讯握手回执消息（已收到）</a:t>
            </a:r>
            <a:endParaRPr lang="zh-CN" altLang="en-US" dirty="0"/>
          </a:p>
        </p:txBody>
      </p:sp>
      <p:sp>
        <p:nvSpPr>
          <p:cNvPr id="49" name="文本框 48"/>
          <p:cNvSpPr txBox="1"/>
          <p:nvPr/>
        </p:nvSpPr>
        <p:spPr>
          <a:xfrm>
            <a:off x="2967781" y="4499828"/>
            <a:ext cx="1826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3. </a:t>
            </a:r>
            <a:r>
              <a:rPr lang="zh-CN" altLang="en-US" dirty="0" smtClean="0"/>
              <a:t>业务确认消息</a:t>
            </a:r>
            <a:endParaRPr lang="zh-CN" altLang="en-US" dirty="0"/>
          </a:p>
        </p:txBody>
      </p:sp>
      <p:cxnSp>
        <p:nvCxnSpPr>
          <p:cNvPr id="50" name="直接箭头连接符 49"/>
          <p:cNvCxnSpPr/>
          <p:nvPr/>
        </p:nvCxnSpPr>
        <p:spPr bwMode="auto">
          <a:xfrm>
            <a:off x="2483768" y="5581817"/>
            <a:ext cx="3816424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51" name="文本框 50"/>
          <p:cNvSpPr txBox="1"/>
          <p:nvPr/>
        </p:nvSpPr>
        <p:spPr>
          <a:xfrm>
            <a:off x="2985811" y="5202971"/>
            <a:ext cx="34419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4</a:t>
            </a:r>
            <a:r>
              <a:rPr lang="en-US" altLang="zh-CN" dirty="0" smtClean="0"/>
              <a:t>. </a:t>
            </a:r>
            <a:r>
              <a:rPr lang="zh-CN" altLang="en-US" dirty="0" smtClean="0"/>
              <a:t>通讯握手回执消息（已收到）</a:t>
            </a:r>
            <a:endParaRPr lang="zh-CN" altLang="en-US" dirty="0"/>
          </a:p>
        </p:txBody>
      </p:sp>
      <p:sp>
        <p:nvSpPr>
          <p:cNvPr id="35" name="线形标注 1(带边框和强调线) 34"/>
          <p:cNvSpPr/>
          <p:nvPr/>
        </p:nvSpPr>
        <p:spPr bwMode="auto">
          <a:xfrm>
            <a:off x="6307540" y="1526125"/>
            <a:ext cx="1720843" cy="612648"/>
          </a:xfrm>
          <a:prstGeom prst="accentBorderCallout1">
            <a:avLst>
              <a:gd name="adj1" fmla="val 69762"/>
              <a:gd name="adj2" fmla="val -5004"/>
              <a:gd name="adj3" fmla="val 592380"/>
              <a:gd name="adj4" fmla="val -62876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超时重传</a:t>
            </a:r>
            <a:endParaRPr kumimoji="0" lang="en-US" altLang="zh-CN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9" name="直接箭头连接符 38"/>
          <p:cNvCxnSpPr/>
          <p:nvPr/>
        </p:nvCxnSpPr>
        <p:spPr bwMode="auto">
          <a:xfrm>
            <a:off x="2483768" y="5733256"/>
            <a:ext cx="3816424" cy="0"/>
          </a:xfrm>
          <a:prstGeom prst="straightConnector1">
            <a:avLst/>
          </a:prstGeom>
          <a:ln>
            <a:prstDash val="sysDash"/>
            <a:headEnd type="none" w="med" len="med"/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2071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接口介绍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文件交互机制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552" y="908720"/>
            <a:ext cx="82809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400" dirty="0" smtClean="0"/>
              <a:t>生成</a:t>
            </a:r>
            <a:r>
              <a:rPr lang="en-US" altLang="zh-CN" sz="2400" dirty="0" smtClean="0"/>
              <a:t>.ok</a:t>
            </a:r>
            <a:r>
              <a:rPr lang="zh-CN" altLang="en-US" sz="2400" dirty="0" smtClean="0"/>
              <a:t>标志文件告知通讯系统发送指定文件（默认配置）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400" dirty="0" smtClean="0"/>
              <a:t>通讯软件发送成功生成</a:t>
            </a:r>
            <a:r>
              <a:rPr lang="en-US" altLang="zh-CN" sz="2400" dirty="0" smtClean="0"/>
              <a:t>.</a:t>
            </a:r>
            <a:r>
              <a:rPr lang="en-US" altLang="zh-CN" sz="2400" dirty="0" err="1" smtClean="0"/>
              <a:t>snt</a:t>
            </a:r>
            <a:r>
              <a:rPr lang="zh-CN" altLang="en-US" sz="2400" dirty="0" smtClean="0"/>
              <a:t>标志文件（需打开配置）</a:t>
            </a:r>
            <a:endParaRPr lang="en-US" altLang="zh-CN" sz="2400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en-US" altLang="zh-CN" sz="2400" dirty="0"/>
              <a:t> </a:t>
            </a:r>
            <a:r>
              <a:rPr lang="zh-CN" altLang="en-US" sz="2400" dirty="0" smtClean="0"/>
              <a:t>通讯软件接受成功生成</a:t>
            </a:r>
            <a:r>
              <a:rPr lang="en-US" altLang="zh-CN" sz="2400" dirty="0" smtClean="0"/>
              <a:t>.</a:t>
            </a:r>
            <a:r>
              <a:rPr lang="en-US" altLang="zh-CN" sz="2400" dirty="0" err="1" smtClean="0"/>
              <a:t>rcv</a:t>
            </a:r>
            <a:r>
              <a:rPr lang="zh-CN" altLang="en-US" sz="2400" dirty="0" smtClean="0"/>
              <a:t>标志文件（需打开配置）</a:t>
            </a:r>
            <a:endParaRPr lang="en-US" altLang="zh-CN" sz="2400" dirty="0" smtClean="0"/>
          </a:p>
          <a:p>
            <a:pPr marL="285750" indent="-285750">
              <a:buFont typeface="Wingdings" panose="05000000000000000000" pitchFamily="2" charset="2"/>
              <a:buChar char="p"/>
            </a:pPr>
            <a:endParaRPr lang="en-US" altLang="zh-CN" sz="2400" dirty="0"/>
          </a:p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400" dirty="0" smtClean="0"/>
              <a:t> 应用系统进行文件发送</a:t>
            </a:r>
            <a:r>
              <a:rPr lang="en-US" altLang="zh-CN" sz="2400" dirty="0" smtClean="0"/>
              <a:t>/</a:t>
            </a:r>
            <a:r>
              <a:rPr lang="zh-CN" altLang="en-US" sz="2400" dirty="0" smtClean="0"/>
              <a:t>接收状态监控（错误报警）</a:t>
            </a:r>
            <a:endParaRPr lang="en-US" altLang="zh-CN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539552" y="4149080"/>
            <a:ext cx="67654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举例：</a:t>
            </a:r>
            <a:endParaRPr lang="en-US" altLang="zh-CN" b="1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生成数据文件：</a:t>
            </a:r>
            <a:r>
              <a:rPr lang="en-US" altLang="zh-CN" dirty="0" smtClean="0"/>
              <a:t>test.txt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生成标志文件：</a:t>
            </a:r>
            <a:r>
              <a:rPr lang="en-US" altLang="zh-CN" dirty="0" err="1" smtClean="0"/>
              <a:t>test.txt.ok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深证通负责发送并删除</a:t>
            </a:r>
            <a:r>
              <a:rPr lang="en-US" altLang="zh-CN" dirty="0" smtClean="0"/>
              <a:t>.ok</a:t>
            </a:r>
            <a:r>
              <a:rPr lang="zh-CN" altLang="en-US" dirty="0" smtClean="0"/>
              <a:t>标志文件。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发送成功时发送方生成：</a:t>
            </a:r>
            <a:r>
              <a:rPr lang="en-US" altLang="zh-CN" dirty="0" err="1" smtClean="0"/>
              <a:t>test.txt.snt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342900" indent="-342900">
              <a:buAutoNum type="arabicPeriod"/>
            </a:pPr>
            <a:r>
              <a:rPr lang="zh-CN" altLang="en-US" dirty="0" smtClean="0"/>
              <a:t>接收成功时接收方生成：</a:t>
            </a:r>
            <a:r>
              <a:rPr lang="en-US" altLang="zh-CN" dirty="0" err="1" smtClean="0"/>
              <a:t>test.txt.rcv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887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标题 1"/>
          <p:cNvSpPr txBox="1">
            <a:spLocks/>
          </p:cNvSpPr>
          <p:nvPr/>
        </p:nvSpPr>
        <p:spPr>
          <a:xfrm>
            <a:off x="425431" y="-14112"/>
            <a:ext cx="8526669" cy="822503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/>
            <a:r>
              <a:rPr lang="zh-CN" altLang="en-US" sz="20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接口介绍</a:t>
            </a:r>
            <a:endParaRPr lang="en-US" altLang="zh-CN" sz="2000" b="1" kern="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接口概览</a:t>
            </a:r>
            <a:r>
              <a:rPr lang="en-US" altLang="zh-CN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</a:t>
            </a:r>
            <a:r>
              <a:rPr lang="zh-CN" altLang="en-US" sz="2800" b="1" kern="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消息</a:t>
            </a:r>
            <a:endParaRPr lang="en-US" altLang="zh-CN" sz="2800" b="1" kern="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1520" y="1371481"/>
            <a:ext cx="338437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p"/>
            </a:pPr>
            <a:r>
              <a:rPr lang="zh-CN" altLang="en-US" sz="2400" dirty="0" smtClean="0"/>
              <a:t>消息结构：</a:t>
            </a:r>
            <a:endParaRPr lang="en-US" altLang="zh-CN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/>
              <a:t>消息头</a:t>
            </a:r>
            <a:endParaRPr lang="en-US" altLang="zh-CN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/>
              <a:t>消息体</a:t>
            </a:r>
            <a:endParaRPr lang="en-US" altLang="zh-CN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zh-CN" altLang="en-US" sz="2400" dirty="0" smtClean="0"/>
              <a:t>消息尾</a:t>
            </a:r>
            <a:endParaRPr lang="en-US" altLang="zh-CN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GBK</a:t>
            </a:r>
            <a:r>
              <a:rPr lang="zh-CN" altLang="en-US" sz="2400" dirty="0" smtClean="0"/>
              <a:t>编码</a:t>
            </a:r>
            <a:endParaRPr lang="en-US" altLang="zh-CN" sz="2400" dirty="0" smtClean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&lt;SOH&gt;</a:t>
            </a:r>
            <a:r>
              <a:rPr lang="zh-CN" altLang="en-US" sz="2400" dirty="0" smtClean="0"/>
              <a:t>分割</a:t>
            </a:r>
            <a:endParaRPr lang="en-US" altLang="zh-CN" sz="2400" dirty="0" smtClean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259" y="858555"/>
            <a:ext cx="5953410" cy="39385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4813244"/>
            <a:ext cx="8947169" cy="1784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62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中国结算PPT模板使用指引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2E6195"/>
        </a:solidFill>
        <a:ln w="9525" cap="flat" cmpd="sng" algn="ctr">
          <a:solidFill>
            <a:schemeClr val="bg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i="0" u="none" strike="noStrike" cap="none" normalizeH="0" baseline="0" dirty="0" smtClean="0">
            <a:ln>
              <a:noFill/>
            </a:ln>
            <a:solidFill>
              <a:schemeClr val="bg1">
                <a:lumMod val="95000"/>
              </a:schemeClr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spDef>
    <a:lnDef>
      <a:spPr bwMode="auto">
        <a:gradFill rotWithShape="1">
          <a:gsLst>
            <a:gs pos="0">
              <a:srgbClr val="FF9933"/>
            </a:gs>
            <a:gs pos="100000">
              <a:srgbClr val="FF6600"/>
            </a:gs>
          </a:gsLst>
          <a:lin ang="5400000" scaled="1"/>
        </a:gradFill>
        <a:ln w="19050" cap="flat" cmpd="sng" algn="ctr">
          <a:solidFill>
            <a:srgbClr val="896D65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A000120150302A06PPBG</Template>
  <TotalTime>11319</TotalTime>
  <Words>1576</Words>
  <Application>Microsoft Office PowerPoint</Application>
  <PresentationFormat>全屏显示(4:3)</PresentationFormat>
  <Paragraphs>288</Paragraphs>
  <Slides>22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黑体</vt:lpstr>
      <vt:lpstr>宋体</vt:lpstr>
      <vt:lpstr>微软雅黑</vt:lpstr>
      <vt:lpstr>Arial</vt:lpstr>
      <vt:lpstr>Calibri</vt:lpstr>
      <vt:lpstr>Verdana</vt:lpstr>
      <vt:lpstr>Wingdings</vt:lpstr>
      <vt:lpstr>中国结算PPT模板使用指引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Ted Xu</dc:creator>
  <cp:lastModifiedBy>CN=张煦/OU=系统运行部/OU=公司总部/O=ChinaClear</cp:lastModifiedBy>
  <cp:revision>777</cp:revision>
  <dcterms:created xsi:type="dcterms:W3CDTF">2013-06-04T04:34:57Z</dcterms:created>
  <dcterms:modified xsi:type="dcterms:W3CDTF">2018-05-30T03:33:47Z</dcterms:modified>
</cp:coreProperties>
</file>