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98"/>
  </p:handoutMasterIdLst>
  <p:sldIdLst>
    <p:sldId id="256" r:id="rId3"/>
    <p:sldId id="326" r:id="rId5"/>
    <p:sldId id="387" r:id="rId6"/>
    <p:sldId id="388" r:id="rId7"/>
    <p:sldId id="364" r:id="rId8"/>
    <p:sldId id="365" r:id="rId9"/>
    <p:sldId id="367" r:id="rId10"/>
    <p:sldId id="389" r:id="rId11"/>
    <p:sldId id="468" r:id="rId12"/>
    <p:sldId id="390" r:id="rId13"/>
    <p:sldId id="393" r:id="rId14"/>
    <p:sldId id="391" r:id="rId15"/>
    <p:sldId id="392" r:id="rId16"/>
    <p:sldId id="394" r:id="rId17"/>
    <p:sldId id="469" r:id="rId18"/>
    <p:sldId id="470" r:id="rId19"/>
    <p:sldId id="471" r:id="rId20"/>
    <p:sldId id="467" r:id="rId21"/>
    <p:sldId id="473" r:id="rId22"/>
    <p:sldId id="474" r:id="rId23"/>
    <p:sldId id="395" r:id="rId24"/>
    <p:sldId id="396" r:id="rId25"/>
    <p:sldId id="265" r:id="rId26"/>
    <p:sldId id="266" r:id="rId27"/>
    <p:sldId id="360" r:id="rId28"/>
    <p:sldId id="442" r:id="rId29"/>
    <p:sldId id="268" r:id="rId30"/>
    <p:sldId id="269" r:id="rId31"/>
    <p:sldId id="270" r:id="rId32"/>
    <p:sldId id="437" r:id="rId33"/>
    <p:sldId id="271" r:id="rId34"/>
    <p:sldId id="327" r:id="rId35"/>
    <p:sldId id="368" r:id="rId36"/>
    <p:sldId id="369" r:id="rId37"/>
    <p:sldId id="370" r:id="rId38"/>
    <p:sldId id="372" r:id="rId39"/>
    <p:sldId id="272" r:id="rId40"/>
    <p:sldId id="397" r:id="rId41"/>
    <p:sldId id="400" r:id="rId42"/>
    <p:sldId id="415" r:id="rId43"/>
    <p:sldId id="403" r:id="rId44"/>
    <p:sldId id="401" r:id="rId45"/>
    <p:sldId id="402" r:id="rId46"/>
    <p:sldId id="421" r:id="rId47"/>
    <p:sldId id="406" r:id="rId48"/>
    <p:sldId id="441" r:id="rId49"/>
    <p:sldId id="422" r:id="rId50"/>
    <p:sldId id="423" r:id="rId51"/>
    <p:sldId id="424" r:id="rId52"/>
    <p:sldId id="425" r:id="rId53"/>
    <p:sldId id="427" r:id="rId54"/>
    <p:sldId id="426" r:id="rId55"/>
    <p:sldId id="432" r:id="rId56"/>
    <p:sldId id="433" r:id="rId57"/>
    <p:sldId id="409" r:id="rId58"/>
    <p:sldId id="428" r:id="rId59"/>
    <p:sldId id="429" r:id="rId60"/>
    <p:sldId id="435" r:id="rId61"/>
    <p:sldId id="352" r:id="rId62"/>
    <p:sldId id="277" r:id="rId63"/>
    <p:sldId id="278" r:id="rId64"/>
    <p:sldId id="438" r:id="rId65"/>
    <p:sldId id="439" r:id="rId66"/>
    <p:sldId id="440" r:id="rId67"/>
    <p:sldId id="279" r:id="rId68"/>
    <p:sldId id="443" r:id="rId69"/>
    <p:sldId id="282" r:id="rId70"/>
    <p:sldId id="434" r:id="rId71"/>
    <p:sldId id="283" r:id="rId72"/>
    <p:sldId id="476" r:id="rId73"/>
    <p:sldId id="444" r:id="rId74"/>
    <p:sldId id="445" r:id="rId75"/>
    <p:sldId id="446" r:id="rId76"/>
    <p:sldId id="362" r:id="rId77"/>
    <p:sldId id="466" r:id="rId78"/>
    <p:sldId id="493" r:id="rId79"/>
    <p:sldId id="494" r:id="rId80"/>
    <p:sldId id="496" r:id="rId81"/>
    <p:sldId id="497" r:id="rId82"/>
    <p:sldId id="498" r:id="rId83"/>
    <p:sldId id="499" r:id="rId84"/>
    <p:sldId id="500" r:id="rId85"/>
    <p:sldId id="501" r:id="rId86"/>
    <p:sldId id="502" r:id="rId87"/>
    <p:sldId id="503" r:id="rId88"/>
    <p:sldId id="504" r:id="rId89"/>
    <p:sldId id="505" r:id="rId90"/>
    <p:sldId id="488" r:id="rId91"/>
    <p:sldId id="489" r:id="rId92"/>
    <p:sldId id="490" r:id="rId93"/>
    <p:sldId id="491" r:id="rId94"/>
    <p:sldId id="492" r:id="rId95"/>
    <p:sldId id="475" r:id="rId96"/>
    <p:sldId id="293" r:id="rId97"/>
  </p:sldIdLst>
  <p:sldSz cx="12192000" cy="6858000"/>
  <p:notesSz cx="6668770"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ED"/>
    <a:srgbClr val="FF6600"/>
    <a:srgbClr val="9A9A9A"/>
    <a:srgbClr val="DE8C65"/>
    <a:srgbClr val="AC0C08"/>
    <a:srgbClr val="C43939"/>
    <a:srgbClr val="F66561"/>
    <a:srgbClr val="C83535"/>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6" autoAdjust="0"/>
    <p:restoredTop sz="94424" autoAdjust="0"/>
  </p:normalViewPr>
  <p:slideViewPr>
    <p:cSldViewPr snapToGrid="0">
      <p:cViewPr varScale="1">
        <p:scale>
          <a:sx n="74" d="100"/>
          <a:sy n="74" d="100"/>
        </p:scale>
        <p:origin x="606" y="72"/>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handoutMaster" Target="handoutMasters/handoutMaster1.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DD7C074-1B5D-4EB5-B74A-0EA871FE15D9}" type="doc">
      <dgm:prSet loTypeId="urn:microsoft.com/office/officeart/2005/8/layout/list1" loCatId="list" qsTypeId="urn:microsoft.com/office/officeart/2005/8/quickstyle/simple2" qsCatId="simple" csTypeId="urn:microsoft.com/office/officeart/2005/8/colors/accent2_4" csCatId="accent2" phldr="1"/>
      <dgm:spPr/>
      <dgm:t>
        <a:bodyPr/>
        <a:lstStyle/>
        <a:p>
          <a:endParaRPr lang="zh-CN" altLang="en-US"/>
        </a:p>
      </dgm:t>
    </dgm:pt>
    <dgm:pt modelId="{9EC5B019-797E-45F4-BD92-23309000CC44}">
      <dgm:prSet phldrT="[文本]" custT="1"/>
      <dgm:spPr/>
      <dgm:t>
        <a:bodyPr/>
        <a:lstStyle/>
        <a:p>
          <a:pPr algn="ctr" rtl="0"/>
          <a:r>
            <a:rPr lang="zh-CN" altLang="en-US" sz="2800" b="1" dirty="0" smtClean="0">
              <a:latin typeface="华文楷体" panose="02010600040101010101" pitchFamily="2" charset="-122"/>
              <a:ea typeface="华文楷体" panose="02010600040101010101" pitchFamily="2" charset="-122"/>
            </a:rPr>
            <a:t>挂牌时股票转让方式的确定</a:t>
          </a:r>
          <a:endParaRPr lang="zh-CN" altLang="en-US" sz="2800" dirty="0"/>
        </a:p>
      </dgm:t>
    </dgm:pt>
    <dgm:pt modelId="{34512EAC-7E03-4A12-8E55-3267D8476492}" cxnId="{F362F966-FB62-403D-9B7F-48DC75DC83F7}" type="parTrans">
      <dgm:prSet/>
      <dgm:spPr/>
      <dgm:t>
        <a:bodyPr/>
        <a:lstStyle/>
        <a:p>
          <a:endParaRPr lang="zh-CN" altLang="en-US"/>
        </a:p>
      </dgm:t>
    </dgm:pt>
    <dgm:pt modelId="{8E23CC90-C8BF-46A5-9A26-09707FCDF58D}" cxnId="{F362F966-FB62-403D-9B7F-48DC75DC83F7}" type="sibTrans">
      <dgm:prSet/>
      <dgm:spPr/>
      <dgm:t>
        <a:bodyPr/>
        <a:lstStyle/>
        <a:p>
          <a:endParaRPr lang="zh-CN" altLang="en-US"/>
        </a:p>
      </dgm:t>
    </dgm:pt>
    <dgm:pt modelId="{5346A36A-C696-48B8-9490-C352B50C1D97}">
      <dgm:prSet/>
      <dgm:spPr/>
      <dgm:t>
        <a:bodyPr/>
        <a:lstStyle/>
        <a:p>
          <a:r>
            <a:rPr lang="zh-CN" altLang="en-US" dirty="0" smtClean="0">
              <a:latin typeface="华文楷体" panose="02010600040101010101" pitchFamily="2" charset="-122"/>
              <a:ea typeface="华文楷体" panose="02010600040101010101" pitchFamily="2" charset="-122"/>
            </a:rPr>
            <a:t>股票挂牌时采取何种转让方式需由</a:t>
          </a:r>
          <a:r>
            <a:rPr lang="zh-CN" altLang="en-US" b="1" u="sng" dirty="0" smtClean="0">
              <a:latin typeface="华文楷体" panose="02010600040101010101" pitchFamily="2" charset="-122"/>
              <a:ea typeface="华文楷体" panose="02010600040101010101" pitchFamily="2" charset="-122"/>
            </a:rPr>
            <a:t>挂牌公司股东大会决议</a:t>
          </a:r>
          <a:r>
            <a:rPr lang="zh-CN" altLang="en-US" dirty="0" smtClean="0">
              <a:latin typeface="华文楷体" panose="02010600040101010101" pitchFamily="2" charset="-122"/>
              <a:ea typeface="华文楷体" panose="02010600040101010101" pitchFamily="2" charset="-122"/>
            </a:rPr>
            <a:t>确定。</a:t>
          </a:r>
          <a:endParaRPr lang="zh-CN" altLang="en-US" dirty="0"/>
        </a:p>
      </dgm:t>
    </dgm:pt>
    <dgm:pt modelId="{5C587B41-FB93-45D9-9986-8990CA8B2336}" cxnId="{99873491-43EF-4951-BD79-9C6FFDDCE70C}" type="parTrans">
      <dgm:prSet/>
      <dgm:spPr/>
      <dgm:t>
        <a:bodyPr/>
        <a:lstStyle/>
        <a:p>
          <a:endParaRPr lang="zh-CN" altLang="en-US"/>
        </a:p>
      </dgm:t>
    </dgm:pt>
    <dgm:pt modelId="{A8AFF821-BCC0-4C10-BFCC-FD823CC882B1}" cxnId="{99873491-43EF-4951-BD79-9C6FFDDCE70C}" type="sibTrans">
      <dgm:prSet/>
      <dgm:spPr/>
      <dgm:t>
        <a:bodyPr/>
        <a:lstStyle/>
        <a:p>
          <a:endParaRPr lang="zh-CN" altLang="en-US"/>
        </a:p>
      </dgm:t>
    </dgm:pt>
    <dgm:pt modelId="{6516DAD6-0A36-443E-A33F-440F9A7EC15E}">
      <dgm:prSet/>
      <dgm:spPr/>
      <dgm:t>
        <a:bodyPr/>
        <a:lstStyle/>
        <a:p>
          <a:r>
            <a:rPr lang="zh-CN" altLang="en-US" dirty="0" smtClean="0">
              <a:latin typeface="华文楷体" panose="02010600040101010101" pitchFamily="2" charset="-122"/>
              <a:ea typeface="华文楷体" panose="02010600040101010101" pitchFamily="2" charset="-122"/>
            </a:rPr>
            <a:t>股票挂牌时拟采取做市转让方式的，应当：</a:t>
          </a:r>
          <a:endParaRPr lang="zh-CN" altLang="en-US" dirty="0">
            <a:latin typeface="华文楷体" panose="02010600040101010101" pitchFamily="2" charset="-122"/>
            <a:ea typeface="华文楷体" panose="02010600040101010101" pitchFamily="2" charset="-122"/>
          </a:endParaRPr>
        </a:p>
      </dgm:t>
    </dgm:pt>
    <dgm:pt modelId="{E1410978-528F-4A64-8486-DA4C6B758588}" cxnId="{A34E5F9E-066C-43EE-B4D8-1A3D1D2FFB5F}" type="parTrans">
      <dgm:prSet/>
      <dgm:spPr/>
      <dgm:t>
        <a:bodyPr/>
        <a:lstStyle/>
        <a:p>
          <a:endParaRPr lang="zh-CN" altLang="en-US"/>
        </a:p>
      </dgm:t>
    </dgm:pt>
    <dgm:pt modelId="{FDD646FA-57EA-47ED-93A6-AE952AAB8A50}" cxnId="{A34E5F9E-066C-43EE-B4D8-1A3D1D2FFB5F}" type="sibTrans">
      <dgm:prSet/>
      <dgm:spPr/>
      <dgm:t>
        <a:bodyPr/>
        <a:lstStyle/>
        <a:p>
          <a:endParaRPr lang="zh-CN" altLang="en-US"/>
        </a:p>
      </dgm:t>
    </dgm:pt>
    <dgm:pt modelId="{72C5A78C-2196-4746-841B-1E28ACFE1E34}">
      <dgm:prSet/>
      <dgm:spPr/>
      <dgm:t>
        <a:bodyPr/>
        <a:lstStyle/>
        <a:p>
          <a:r>
            <a:rPr lang="zh-CN" altLang="en-US" dirty="0" smtClean="0">
              <a:latin typeface="华文楷体" panose="02010600040101010101" pitchFamily="2" charset="-122"/>
              <a:ea typeface="华文楷体" panose="02010600040101010101" pitchFamily="2" charset="-122"/>
            </a:rPr>
            <a:t>做市商合计取得不低于申请挂牌公司总股本</a:t>
          </a:r>
          <a:r>
            <a:rPr lang="en-US" altLang="zh-CN" dirty="0" smtClean="0">
              <a:latin typeface="华文楷体" panose="02010600040101010101" pitchFamily="2" charset="-122"/>
              <a:ea typeface="华文楷体" panose="02010600040101010101" pitchFamily="2" charset="-122"/>
            </a:rPr>
            <a:t>5%</a:t>
          </a:r>
          <a:r>
            <a:rPr lang="zh-CN" altLang="en-US" dirty="0" smtClean="0">
              <a:latin typeface="华文楷体" panose="02010600040101010101" pitchFamily="2" charset="-122"/>
              <a:ea typeface="华文楷体" panose="02010600040101010101" pitchFamily="2" charset="-122"/>
            </a:rPr>
            <a:t>或</a:t>
          </a:r>
          <a:r>
            <a:rPr lang="en-US" altLang="zh-CN" dirty="0" smtClean="0">
              <a:latin typeface="华文楷体" panose="02010600040101010101" pitchFamily="2" charset="-122"/>
              <a:ea typeface="华文楷体" panose="02010600040101010101" pitchFamily="2" charset="-122"/>
            </a:rPr>
            <a:t>100</a:t>
          </a:r>
          <a:r>
            <a:rPr lang="zh-CN" altLang="en-US" dirty="0" smtClean="0">
              <a:latin typeface="华文楷体" panose="02010600040101010101" pitchFamily="2" charset="-122"/>
              <a:ea typeface="华文楷体" panose="02010600040101010101" pitchFamily="2" charset="-122"/>
            </a:rPr>
            <a:t>万股（孰低为准），且每家做市商不低于</a:t>
          </a:r>
          <a:r>
            <a:rPr lang="en-US" altLang="zh-CN" dirty="0" smtClean="0">
              <a:latin typeface="华文楷体" panose="02010600040101010101" pitchFamily="2" charset="-122"/>
              <a:ea typeface="华文楷体" panose="02010600040101010101" pitchFamily="2" charset="-122"/>
            </a:rPr>
            <a:t>10</a:t>
          </a:r>
          <a:r>
            <a:rPr lang="zh-CN" altLang="en-US" dirty="0" smtClean="0">
              <a:latin typeface="华文楷体" panose="02010600040101010101" pitchFamily="2" charset="-122"/>
              <a:ea typeface="华文楷体" panose="02010600040101010101" pitchFamily="2" charset="-122"/>
            </a:rPr>
            <a:t>万股的做市库存股票。</a:t>
          </a:r>
          <a:endParaRPr lang="zh-CN" altLang="en-US" dirty="0">
            <a:latin typeface="华文楷体" panose="02010600040101010101" pitchFamily="2" charset="-122"/>
            <a:ea typeface="华文楷体" panose="02010600040101010101" pitchFamily="2" charset="-122"/>
          </a:endParaRPr>
        </a:p>
      </dgm:t>
    </dgm:pt>
    <dgm:pt modelId="{43AC32C1-40D1-467E-ABBE-51A7988CAFC4}" cxnId="{7605586B-4BAD-499C-A788-D91D8FCFF850}" type="parTrans">
      <dgm:prSet/>
      <dgm:spPr/>
      <dgm:t>
        <a:bodyPr/>
        <a:lstStyle/>
        <a:p>
          <a:endParaRPr lang="zh-CN" altLang="en-US"/>
        </a:p>
      </dgm:t>
    </dgm:pt>
    <dgm:pt modelId="{57DFE728-F282-4683-9511-87CE4C88E8DD}" cxnId="{7605586B-4BAD-499C-A788-D91D8FCFF850}" type="sibTrans">
      <dgm:prSet/>
      <dgm:spPr/>
      <dgm:t>
        <a:bodyPr/>
        <a:lstStyle/>
        <a:p>
          <a:endParaRPr lang="zh-CN" altLang="en-US"/>
        </a:p>
      </dgm:t>
    </dgm:pt>
    <dgm:pt modelId="{3463AE85-646C-42E0-B119-816454E5D1F4}">
      <dgm:prSet/>
      <dgm:spPr/>
      <dgm:t>
        <a:bodyPr/>
        <a:lstStyle/>
        <a:p>
          <a:r>
            <a:rPr lang="zh-CN" altLang="en-US" dirty="0" smtClean="0">
              <a:latin typeface="华文楷体" panose="02010600040101010101" pitchFamily="2" charset="-122"/>
              <a:ea typeface="华文楷体" panose="02010600040101010101" pitchFamily="2" charset="-122"/>
            </a:rPr>
            <a:t>有</a:t>
          </a:r>
          <a:r>
            <a:rPr lang="en-US" altLang="zh-CN"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家以上做市商同意为申请挂牌公司股票提供做市报价服务，且其中一家做市商为推荐该股票挂牌的主办券商或该主办券商的母（子）公司；</a:t>
          </a:r>
          <a:endParaRPr lang="zh-CN" altLang="en-US" dirty="0">
            <a:latin typeface="华文楷体" panose="02010600040101010101" pitchFamily="2" charset="-122"/>
            <a:ea typeface="华文楷体" panose="02010600040101010101" pitchFamily="2" charset="-122"/>
          </a:endParaRPr>
        </a:p>
      </dgm:t>
    </dgm:pt>
    <dgm:pt modelId="{71047BA7-0978-4765-8E89-A23EA7FDC5D2}" cxnId="{DC253DBE-819C-465E-8E51-C59CD3F2B3FE}" type="parTrans">
      <dgm:prSet/>
      <dgm:spPr/>
      <dgm:t>
        <a:bodyPr/>
        <a:lstStyle/>
        <a:p>
          <a:endParaRPr lang="zh-CN" altLang="en-US"/>
        </a:p>
      </dgm:t>
    </dgm:pt>
    <dgm:pt modelId="{5004CDA9-5EE6-48E9-B254-3F4C8CD2ADF5}" cxnId="{DC253DBE-819C-465E-8E51-C59CD3F2B3FE}" type="sibTrans">
      <dgm:prSet/>
      <dgm:spPr/>
      <dgm:t>
        <a:bodyPr/>
        <a:lstStyle/>
        <a:p>
          <a:endParaRPr lang="zh-CN" altLang="en-US"/>
        </a:p>
      </dgm:t>
    </dgm:pt>
    <dgm:pt modelId="{AEB9EF48-0F8E-4A89-BFCA-C7397D7C9935}" type="pres">
      <dgm:prSet presAssocID="{7DD7C074-1B5D-4EB5-B74A-0EA871FE15D9}" presName="linear" presStyleCnt="0">
        <dgm:presLayoutVars>
          <dgm:dir/>
          <dgm:animLvl val="lvl"/>
          <dgm:resizeHandles val="exact"/>
        </dgm:presLayoutVars>
      </dgm:prSet>
      <dgm:spPr/>
      <dgm:t>
        <a:bodyPr/>
        <a:lstStyle/>
        <a:p>
          <a:endParaRPr lang="zh-CN" altLang="en-US"/>
        </a:p>
      </dgm:t>
    </dgm:pt>
    <dgm:pt modelId="{4F43BD60-565B-47CA-9A21-B366F29F5AC9}" type="pres">
      <dgm:prSet presAssocID="{9EC5B019-797E-45F4-BD92-23309000CC44}" presName="parentLin" presStyleCnt="0"/>
      <dgm:spPr/>
      <dgm:t>
        <a:bodyPr/>
        <a:lstStyle/>
        <a:p>
          <a:endParaRPr lang="zh-CN" altLang="en-US"/>
        </a:p>
      </dgm:t>
    </dgm:pt>
    <dgm:pt modelId="{2969A085-8386-471D-90C1-B5FB288AD26C}" type="pres">
      <dgm:prSet presAssocID="{9EC5B019-797E-45F4-BD92-23309000CC44}" presName="parentLeftMargin" presStyleLbl="node1" presStyleIdx="0" presStyleCnt="1"/>
      <dgm:spPr/>
      <dgm:t>
        <a:bodyPr/>
        <a:lstStyle/>
        <a:p>
          <a:endParaRPr lang="zh-CN" altLang="en-US"/>
        </a:p>
      </dgm:t>
    </dgm:pt>
    <dgm:pt modelId="{059214B2-ED92-4079-8107-BF8636F5123F}" type="pres">
      <dgm:prSet presAssocID="{9EC5B019-797E-45F4-BD92-23309000CC44}" presName="parentText" presStyleLbl="node1" presStyleIdx="0" presStyleCnt="1" custScaleX="69980" custScaleY="103950" custLinFactNeighborX="-31109">
        <dgm:presLayoutVars>
          <dgm:chMax val="0"/>
          <dgm:bulletEnabled val="1"/>
        </dgm:presLayoutVars>
      </dgm:prSet>
      <dgm:spPr/>
      <dgm:t>
        <a:bodyPr/>
        <a:lstStyle/>
        <a:p>
          <a:endParaRPr lang="zh-CN" altLang="en-US"/>
        </a:p>
      </dgm:t>
    </dgm:pt>
    <dgm:pt modelId="{3AFE56B0-5990-4A09-888E-B6EFFD14F11A}" type="pres">
      <dgm:prSet presAssocID="{9EC5B019-797E-45F4-BD92-23309000CC44}" presName="negativeSpace" presStyleCnt="0"/>
      <dgm:spPr/>
      <dgm:t>
        <a:bodyPr/>
        <a:lstStyle/>
        <a:p>
          <a:endParaRPr lang="zh-CN" altLang="en-US"/>
        </a:p>
      </dgm:t>
    </dgm:pt>
    <dgm:pt modelId="{2CE5D176-955B-4745-8ED3-D1A81E72B832}" type="pres">
      <dgm:prSet presAssocID="{9EC5B019-797E-45F4-BD92-23309000CC44}" presName="childText" presStyleLbl="conFgAcc1" presStyleIdx="0" presStyleCnt="1">
        <dgm:presLayoutVars>
          <dgm:bulletEnabled val="1"/>
        </dgm:presLayoutVars>
      </dgm:prSet>
      <dgm:spPr/>
      <dgm:t>
        <a:bodyPr/>
        <a:lstStyle/>
        <a:p>
          <a:endParaRPr lang="zh-CN" altLang="en-US"/>
        </a:p>
      </dgm:t>
    </dgm:pt>
  </dgm:ptLst>
  <dgm:cxnLst>
    <dgm:cxn modelId="{FB19301C-525E-41D7-82EB-3F647D70539F}" type="presOf" srcId="{5346A36A-C696-48B8-9490-C352B50C1D97}" destId="{2CE5D176-955B-4745-8ED3-D1A81E72B832}" srcOrd="0" destOrd="0" presId="urn:microsoft.com/office/officeart/2005/8/layout/list1"/>
    <dgm:cxn modelId="{99873491-43EF-4951-BD79-9C6FFDDCE70C}" srcId="{9EC5B019-797E-45F4-BD92-23309000CC44}" destId="{5346A36A-C696-48B8-9490-C352B50C1D97}" srcOrd="0" destOrd="0" parTransId="{5C587B41-FB93-45D9-9986-8990CA8B2336}" sibTransId="{A8AFF821-BCC0-4C10-BFCC-FD823CC882B1}"/>
    <dgm:cxn modelId="{45E6F221-A37C-4953-9F24-DCEBE0B229BA}" type="presOf" srcId="{72C5A78C-2196-4746-841B-1E28ACFE1E34}" destId="{2CE5D176-955B-4745-8ED3-D1A81E72B832}" srcOrd="0" destOrd="3" presId="urn:microsoft.com/office/officeart/2005/8/layout/list1"/>
    <dgm:cxn modelId="{AD87D010-D0F2-4D26-97FB-B919A07636AA}" type="presOf" srcId="{3463AE85-646C-42E0-B119-816454E5D1F4}" destId="{2CE5D176-955B-4745-8ED3-D1A81E72B832}" srcOrd="0" destOrd="2" presId="urn:microsoft.com/office/officeart/2005/8/layout/list1"/>
    <dgm:cxn modelId="{DC253DBE-819C-465E-8E51-C59CD3F2B3FE}" srcId="{9EC5B019-797E-45F4-BD92-23309000CC44}" destId="{3463AE85-646C-42E0-B119-816454E5D1F4}" srcOrd="2" destOrd="0" parTransId="{71047BA7-0978-4765-8E89-A23EA7FDC5D2}" sibTransId="{5004CDA9-5EE6-48E9-B254-3F4C8CD2ADF5}"/>
    <dgm:cxn modelId="{2D07D29C-C370-4C25-A382-888A754B1EFD}" type="presOf" srcId="{7DD7C074-1B5D-4EB5-B74A-0EA871FE15D9}" destId="{AEB9EF48-0F8E-4A89-BFCA-C7397D7C9935}" srcOrd="0" destOrd="0" presId="urn:microsoft.com/office/officeart/2005/8/layout/list1"/>
    <dgm:cxn modelId="{A34E5F9E-066C-43EE-B4D8-1A3D1D2FFB5F}" srcId="{9EC5B019-797E-45F4-BD92-23309000CC44}" destId="{6516DAD6-0A36-443E-A33F-440F9A7EC15E}" srcOrd="1" destOrd="0" parTransId="{E1410978-528F-4A64-8486-DA4C6B758588}" sibTransId="{FDD646FA-57EA-47ED-93A6-AE952AAB8A50}"/>
    <dgm:cxn modelId="{4024233F-D124-4393-917C-8F2298B598B4}" type="presOf" srcId="{6516DAD6-0A36-443E-A33F-440F9A7EC15E}" destId="{2CE5D176-955B-4745-8ED3-D1A81E72B832}" srcOrd="0" destOrd="1" presId="urn:microsoft.com/office/officeart/2005/8/layout/list1"/>
    <dgm:cxn modelId="{A56897F0-D884-44F0-B606-2E79591DF560}" type="presOf" srcId="{9EC5B019-797E-45F4-BD92-23309000CC44}" destId="{2969A085-8386-471D-90C1-B5FB288AD26C}" srcOrd="0" destOrd="0" presId="urn:microsoft.com/office/officeart/2005/8/layout/list1"/>
    <dgm:cxn modelId="{B77440A6-7E5E-4496-8D96-66E73F8DC5C8}" type="presOf" srcId="{9EC5B019-797E-45F4-BD92-23309000CC44}" destId="{059214B2-ED92-4079-8107-BF8636F5123F}" srcOrd="1" destOrd="0" presId="urn:microsoft.com/office/officeart/2005/8/layout/list1"/>
    <dgm:cxn modelId="{F362F966-FB62-403D-9B7F-48DC75DC83F7}" srcId="{7DD7C074-1B5D-4EB5-B74A-0EA871FE15D9}" destId="{9EC5B019-797E-45F4-BD92-23309000CC44}" srcOrd="0" destOrd="0" parTransId="{34512EAC-7E03-4A12-8E55-3267D8476492}" sibTransId="{8E23CC90-C8BF-46A5-9A26-09707FCDF58D}"/>
    <dgm:cxn modelId="{7605586B-4BAD-499C-A788-D91D8FCFF850}" srcId="{9EC5B019-797E-45F4-BD92-23309000CC44}" destId="{72C5A78C-2196-4746-841B-1E28ACFE1E34}" srcOrd="3" destOrd="0" parTransId="{43AC32C1-40D1-467E-ABBE-51A7988CAFC4}" sibTransId="{57DFE728-F282-4683-9511-87CE4C88E8DD}"/>
    <dgm:cxn modelId="{515821C1-1D44-4943-8293-196FE6898D26}" type="presParOf" srcId="{AEB9EF48-0F8E-4A89-BFCA-C7397D7C9935}" destId="{4F43BD60-565B-47CA-9A21-B366F29F5AC9}" srcOrd="0" destOrd="0" presId="urn:microsoft.com/office/officeart/2005/8/layout/list1"/>
    <dgm:cxn modelId="{26F782D1-6995-41D0-AABA-A5E1A13DF812}" type="presParOf" srcId="{4F43BD60-565B-47CA-9A21-B366F29F5AC9}" destId="{2969A085-8386-471D-90C1-B5FB288AD26C}" srcOrd="0" destOrd="0" presId="urn:microsoft.com/office/officeart/2005/8/layout/list1"/>
    <dgm:cxn modelId="{AAF3F475-5624-42B1-B811-75FD93891554}" type="presParOf" srcId="{4F43BD60-565B-47CA-9A21-B366F29F5AC9}" destId="{059214B2-ED92-4079-8107-BF8636F5123F}" srcOrd="1" destOrd="0" presId="urn:microsoft.com/office/officeart/2005/8/layout/list1"/>
    <dgm:cxn modelId="{9DE48F75-5930-44B3-A4EF-B221825ED956}" type="presParOf" srcId="{AEB9EF48-0F8E-4A89-BFCA-C7397D7C9935}" destId="{3AFE56B0-5990-4A09-888E-B6EFFD14F11A}" srcOrd="1" destOrd="0" presId="urn:microsoft.com/office/officeart/2005/8/layout/list1"/>
    <dgm:cxn modelId="{01B2CFA6-1A1A-4359-9943-3197D79CA19F}" type="presParOf" srcId="{AEB9EF48-0F8E-4A89-BFCA-C7397D7C9935}" destId="{2CE5D176-955B-4745-8ED3-D1A81E72B832}"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D7C074-1B5D-4EB5-B74A-0EA871FE15D9}" type="doc">
      <dgm:prSet loTypeId="urn:microsoft.com/office/officeart/2005/8/layout/list1" loCatId="list" qsTypeId="urn:microsoft.com/office/officeart/2005/8/quickstyle/simple2" qsCatId="simple" csTypeId="urn:microsoft.com/office/officeart/2005/8/colors/accent3_4" csCatId="accent3" phldr="1"/>
      <dgm:spPr/>
      <dgm:t>
        <a:bodyPr/>
        <a:lstStyle/>
        <a:p>
          <a:endParaRPr lang="zh-CN" altLang="en-US"/>
        </a:p>
      </dgm:t>
    </dgm:pt>
    <dgm:pt modelId="{5676490E-4F16-4AB0-9E72-05854BE2880D}">
      <dgm:prSet phldrT="[文本]" custT="1"/>
      <dgm:spPr/>
      <dgm:t>
        <a:bodyPr/>
        <a:lstStyle/>
        <a:p>
          <a:pPr algn="ctr" rtl="0"/>
          <a:r>
            <a:rPr lang="zh-CN" altLang="en-US" sz="2800" b="1" dirty="0" smtClean="0">
              <a:latin typeface="华文楷体" panose="02010600040101010101" pitchFamily="2" charset="-122"/>
              <a:ea typeface="华文楷体" panose="02010600040101010101" pitchFamily="2" charset="-122"/>
            </a:rPr>
            <a:t>股票转让方式的变更</a:t>
          </a:r>
          <a:endParaRPr lang="zh-CN" altLang="en-US" sz="2800" dirty="0"/>
        </a:p>
      </dgm:t>
    </dgm:pt>
    <dgm:pt modelId="{039F1909-9368-4872-8774-CBCF4F41C1AB}" cxnId="{EB736954-339F-47BB-84C8-0CCC24E47DE1}" type="parTrans">
      <dgm:prSet/>
      <dgm:spPr/>
      <dgm:t>
        <a:bodyPr/>
        <a:lstStyle/>
        <a:p>
          <a:endParaRPr lang="zh-CN" altLang="en-US"/>
        </a:p>
      </dgm:t>
    </dgm:pt>
    <dgm:pt modelId="{45CCEFA9-C469-459E-9798-E5AA47865DB9}" cxnId="{EB736954-339F-47BB-84C8-0CCC24E47DE1}" type="sibTrans">
      <dgm:prSet/>
      <dgm:spPr/>
      <dgm:t>
        <a:bodyPr/>
        <a:lstStyle/>
        <a:p>
          <a:endParaRPr lang="zh-CN" altLang="en-US"/>
        </a:p>
      </dgm:t>
    </dgm:pt>
    <dgm:pt modelId="{C984F821-89F7-47B9-960A-694F0053D7F8}">
      <dgm:prSet/>
      <dgm:spPr/>
      <dgm:t>
        <a:bodyPr/>
        <a:lstStyle/>
        <a:p>
          <a:pPr rtl="0"/>
          <a:r>
            <a:rPr lang="zh-CN" altLang="en-US" b="1" u="sng" dirty="0" smtClean="0">
              <a:latin typeface="华文楷体" panose="02010600040101010101" pitchFamily="2" charset="-122"/>
              <a:ea typeface="华文楷体" panose="02010600040101010101" pitchFamily="2" charset="-122"/>
            </a:rPr>
            <a:t>挂牌公司</a:t>
          </a:r>
          <a:r>
            <a:rPr lang="zh-CN" altLang="en-US" b="0" dirty="0" smtClean="0">
              <a:latin typeface="华文楷体" panose="02010600040101010101" pitchFamily="2" charset="-122"/>
              <a:ea typeface="华文楷体" panose="02010600040101010101" pitchFamily="2" charset="-122"/>
            </a:rPr>
            <a:t>提出申请</a:t>
          </a:r>
          <a:r>
            <a:rPr lang="zh-CN" altLang="en-US" dirty="0" smtClean="0">
              <a:latin typeface="华文楷体" panose="02010600040101010101" pitchFamily="2" charset="-122"/>
              <a:ea typeface="华文楷体" panose="02010600040101010101" pitchFamily="2" charset="-122"/>
            </a:rPr>
            <a:t>并经全国股转公司同意，可以变更股票转让方式。提出变更转让方式申请，应事先通过股东大会决议。</a:t>
          </a:r>
          <a:endParaRPr lang="zh-CN" altLang="en-US" dirty="0"/>
        </a:p>
      </dgm:t>
    </dgm:pt>
    <dgm:pt modelId="{B4210B2E-9507-4DB8-B5E7-003E32E219FF}" cxnId="{5F4CF404-8BF2-4546-955A-222B90CA3BDE}" type="parTrans">
      <dgm:prSet/>
      <dgm:spPr/>
      <dgm:t>
        <a:bodyPr/>
        <a:lstStyle/>
        <a:p>
          <a:endParaRPr lang="zh-CN" altLang="en-US"/>
        </a:p>
      </dgm:t>
    </dgm:pt>
    <dgm:pt modelId="{AF6BF096-737F-49E4-BF53-B4EAA6583DEC}" cxnId="{5F4CF404-8BF2-4546-955A-222B90CA3BDE}" type="sibTrans">
      <dgm:prSet/>
      <dgm:spPr/>
      <dgm:t>
        <a:bodyPr/>
        <a:lstStyle/>
        <a:p>
          <a:endParaRPr lang="zh-CN" altLang="en-US"/>
        </a:p>
      </dgm:t>
    </dgm:pt>
    <dgm:pt modelId="{B7CD1254-D342-4FFA-BD5F-18DC59BF2E24}">
      <dgm:prSet/>
      <dgm:spPr/>
      <dgm:t>
        <a:bodyPr/>
        <a:lstStyle/>
        <a:p>
          <a:pPr rtl="0"/>
          <a:r>
            <a:rPr lang="zh-CN" altLang="en-US" b="1" dirty="0" smtClean="0">
              <a:latin typeface="华文楷体" panose="02010600040101010101" pitchFamily="2" charset="-122"/>
              <a:ea typeface="华文楷体" panose="02010600040101010101" pitchFamily="2" charset="-122"/>
            </a:rPr>
            <a:t>集合竞价→做市：</a:t>
          </a:r>
          <a:r>
            <a:rPr lang="en-US" b="1" u="sng" dirty="0" smtClean="0">
              <a:latin typeface="华文楷体" panose="02010600040101010101" pitchFamily="2" charset="-122"/>
              <a:ea typeface="华文楷体" panose="02010600040101010101" pitchFamily="2" charset="-122"/>
            </a:rPr>
            <a:t>2</a:t>
          </a:r>
          <a:r>
            <a:rPr lang="zh-CN" b="1" u="sng" dirty="0" smtClean="0">
              <a:latin typeface="华文楷体" panose="02010600040101010101" pitchFamily="2" charset="-122"/>
              <a:ea typeface="华文楷体" panose="02010600040101010101" pitchFamily="2" charset="-122"/>
            </a:rPr>
            <a:t>家以上做市商</a:t>
          </a:r>
          <a:r>
            <a:rPr lang="zh-CN" dirty="0" smtClean="0">
              <a:latin typeface="华文楷体" panose="02010600040101010101" pitchFamily="2" charset="-122"/>
              <a:ea typeface="华文楷体" panose="02010600040101010101" pitchFamily="2" charset="-122"/>
            </a:rPr>
            <a:t>同意为该股票提供做市报价服务，并且每家做市商已取得不低于</a:t>
          </a:r>
          <a:r>
            <a:rPr lang="en-US" dirty="0" smtClean="0">
              <a:latin typeface="华文楷体" panose="02010600040101010101" pitchFamily="2" charset="-122"/>
              <a:ea typeface="华文楷体" panose="02010600040101010101" pitchFamily="2" charset="-122"/>
            </a:rPr>
            <a:t>10</a:t>
          </a:r>
          <a:r>
            <a:rPr lang="zh-CN" dirty="0" smtClean="0">
              <a:latin typeface="华文楷体" panose="02010600040101010101" pitchFamily="2" charset="-122"/>
              <a:ea typeface="华文楷体" panose="02010600040101010101" pitchFamily="2" charset="-122"/>
            </a:rPr>
            <a:t>万股的做市库存股票</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dgm:t>
    </dgm:pt>
    <dgm:pt modelId="{C7E3CCAC-5727-4C35-8C11-6991BE085531}" cxnId="{74133FFA-44CD-42DE-B2AB-5DAAF9EC0C83}" type="parTrans">
      <dgm:prSet/>
      <dgm:spPr/>
      <dgm:t>
        <a:bodyPr/>
        <a:lstStyle/>
        <a:p>
          <a:endParaRPr lang="zh-CN" altLang="en-US"/>
        </a:p>
      </dgm:t>
    </dgm:pt>
    <dgm:pt modelId="{87796B79-ADBB-4EC2-B00F-B5BCBC380F70}" cxnId="{74133FFA-44CD-42DE-B2AB-5DAAF9EC0C83}" type="sibTrans">
      <dgm:prSet/>
      <dgm:spPr/>
      <dgm:t>
        <a:bodyPr/>
        <a:lstStyle/>
        <a:p>
          <a:endParaRPr lang="zh-CN" altLang="en-US"/>
        </a:p>
      </dgm:t>
    </dgm:pt>
    <dgm:pt modelId="{03986C7A-CC88-48C8-9F10-DA6F87652863}">
      <dgm:prSet/>
      <dgm:spPr/>
      <dgm:t>
        <a:bodyPr/>
        <a:lstStyle/>
        <a:p>
          <a:pPr rtl="0"/>
          <a:r>
            <a:rPr lang="zh-CN" altLang="en-US" b="1" dirty="0" smtClean="0">
              <a:latin typeface="华文楷体" panose="02010600040101010101" pitchFamily="2" charset="-122"/>
              <a:ea typeface="华文楷体" panose="02010600040101010101" pitchFamily="2" charset="-122"/>
            </a:rPr>
            <a:t>做市→集合竞价：</a:t>
          </a:r>
          <a:r>
            <a:rPr lang="zh-CN" altLang="en-US" dirty="0" smtClean="0">
              <a:latin typeface="华文楷体" panose="02010600040101010101" pitchFamily="2" charset="-122"/>
              <a:ea typeface="华文楷体" panose="02010600040101010101" pitchFamily="2" charset="-122"/>
            </a:rPr>
            <a:t>挂牌公司应事前征得该股票</a:t>
          </a:r>
          <a:r>
            <a:rPr lang="zh-CN" altLang="en-US" b="1" u="sng" dirty="0" smtClean="0">
              <a:latin typeface="华文楷体" panose="02010600040101010101" pitchFamily="2" charset="-122"/>
              <a:ea typeface="华文楷体" panose="02010600040101010101" pitchFamily="2" charset="-122"/>
            </a:rPr>
            <a:t>所有做市商</a:t>
          </a:r>
          <a:r>
            <a:rPr lang="zh-CN" altLang="en-US" b="0" u="none" dirty="0" smtClean="0">
              <a:latin typeface="华文楷体" panose="02010600040101010101" pitchFamily="2" charset="-122"/>
              <a:ea typeface="华文楷体" panose="02010600040101010101" pitchFamily="2" charset="-122"/>
            </a:rPr>
            <a:t>同意</a:t>
          </a:r>
          <a:r>
            <a:rPr lang="zh-CN" altLang="en-US" dirty="0" smtClean="0">
              <a:latin typeface="华文楷体" panose="02010600040101010101" pitchFamily="2" charset="-122"/>
              <a:ea typeface="华文楷体" panose="02010600040101010101" pitchFamily="2" charset="-122"/>
            </a:rPr>
            <a:t>。做市商不足</a:t>
          </a:r>
          <a:r>
            <a:rPr lang="en-US" altLang="en-US"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家，且未在</a:t>
          </a:r>
          <a:r>
            <a:rPr lang="en-US" altLang="en-US" dirty="0" smtClean="0">
              <a:latin typeface="华文楷体" panose="02010600040101010101" pitchFamily="2" charset="-122"/>
              <a:ea typeface="华文楷体" panose="02010600040101010101" pitchFamily="2" charset="-122"/>
            </a:rPr>
            <a:t>30</a:t>
          </a:r>
          <a:r>
            <a:rPr lang="zh-CN" altLang="en-US" dirty="0" smtClean="0">
              <a:latin typeface="华文楷体" panose="02010600040101010101" pitchFamily="2" charset="-122"/>
              <a:ea typeface="华文楷体" panose="02010600040101010101" pitchFamily="2" charset="-122"/>
            </a:rPr>
            <a:t>个转让日内恢复为</a:t>
          </a:r>
          <a:r>
            <a:rPr lang="en-US" altLang="en-US"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家以上做市商的，如挂牌公司未提出变更申请，其转让方式将强制变更为集合竞价转让方式。</a:t>
          </a:r>
          <a:endParaRPr lang="zh-CN" altLang="en-US" dirty="0">
            <a:latin typeface="华文楷体" panose="02010600040101010101" pitchFamily="2" charset="-122"/>
            <a:ea typeface="华文楷体" panose="02010600040101010101" pitchFamily="2" charset="-122"/>
          </a:endParaRPr>
        </a:p>
      </dgm:t>
    </dgm:pt>
    <dgm:pt modelId="{3ED896A8-307B-4E5F-981E-718E8A44678E}" cxnId="{7DA3D8BF-3EE1-4EE2-9BD6-C1F23925195E}" type="parTrans">
      <dgm:prSet/>
      <dgm:spPr/>
      <dgm:t>
        <a:bodyPr/>
        <a:lstStyle/>
        <a:p>
          <a:endParaRPr lang="zh-CN" altLang="en-US"/>
        </a:p>
      </dgm:t>
    </dgm:pt>
    <dgm:pt modelId="{905F3150-FE53-44F9-8967-EDEB580DAF92}" cxnId="{7DA3D8BF-3EE1-4EE2-9BD6-C1F23925195E}" type="sibTrans">
      <dgm:prSet/>
      <dgm:spPr/>
      <dgm:t>
        <a:bodyPr/>
        <a:lstStyle/>
        <a:p>
          <a:endParaRPr lang="zh-CN" altLang="en-US"/>
        </a:p>
      </dgm:t>
    </dgm:pt>
    <dgm:pt modelId="{AEB9EF48-0F8E-4A89-BFCA-C7397D7C9935}" type="pres">
      <dgm:prSet presAssocID="{7DD7C074-1B5D-4EB5-B74A-0EA871FE15D9}" presName="linear" presStyleCnt="0">
        <dgm:presLayoutVars>
          <dgm:dir/>
          <dgm:animLvl val="lvl"/>
          <dgm:resizeHandles val="exact"/>
        </dgm:presLayoutVars>
      </dgm:prSet>
      <dgm:spPr/>
      <dgm:t>
        <a:bodyPr/>
        <a:lstStyle/>
        <a:p>
          <a:endParaRPr lang="zh-CN" altLang="en-US"/>
        </a:p>
      </dgm:t>
    </dgm:pt>
    <dgm:pt modelId="{F9AFEEC2-49B9-4403-996C-D209C8A7F6CA}" type="pres">
      <dgm:prSet presAssocID="{5676490E-4F16-4AB0-9E72-05854BE2880D}" presName="parentLin" presStyleCnt="0"/>
      <dgm:spPr/>
      <dgm:t>
        <a:bodyPr/>
        <a:lstStyle/>
        <a:p>
          <a:endParaRPr lang="zh-CN" altLang="en-US"/>
        </a:p>
      </dgm:t>
    </dgm:pt>
    <dgm:pt modelId="{84FAA6AB-5030-464E-8372-46E9529B6A91}" type="pres">
      <dgm:prSet presAssocID="{5676490E-4F16-4AB0-9E72-05854BE2880D}" presName="parentLeftMargin" presStyleLbl="node1" presStyleIdx="0" presStyleCnt="1"/>
      <dgm:spPr/>
      <dgm:t>
        <a:bodyPr/>
        <a:lstStyle/>
        <a:p>
          <a:endParaRPr lang="zh-CN" altLang="en-US"/>
        </a:p>
      </dgm:t>
    </dgm:pt>
    <dgm:pt modelId="{18D32011-3985-45FD-8D33-1699094AA45A}" type="pres">
      <dgm:prSet presAssocID="{5676490E-4F16-4AB0-9E72-05854BE2880D}" presName="parentText" presStyleLbl="node1" presStyleIdx="0" presStyleCnt="1" custScaleX="54939" custLinFactNeighborX="-26323">
        <dgm:presLayoutVars>
          <dgm:chMax val="0"/>
          <dgm:bulletEnabled val="1"/>
        </dgm:presLayoutVars>
      </dgm:prSet>
      <dgm:spPr/>
      <dgm:t>
        <a:bodyPr/>
        <a:lstStyle/>
        <a:p>
          <a:endParaRPr lang="zh-CN" altLang="en-US"/>
        </a:p>
      </dgm:t>
    </dgm:pt>
    <dgm:pt modelId="{448BB337-7AAD-4B7D-9B57-B6F0BE6DAACC}" type="pres">
      <dgm:prSet presAssocID="{5676490E-4F16-4AB0-9E72-05854BE2880D}" presName="negativeSpace" presStyleCnt="0"/>
      <dgm:spPr/>
      <dgm:t>
        <a:bodyPr/>
        <a:lstStyle/>
        <a:p>
          <a:endParaRPr lang="zh-CN" altLang="en-US"/>
        </a:p>
      </dgm:t>
    </dgm:pt>
    <dgm:pt modelId="{38DACF3E-38CB-44E4-A9DC-7BCB35C0111C}" type="pres">
      <dgm:prSet presAssocID="{5676490E-4F16-4AB0-9E72-05854BE2880D}" presName="childText" presStyleLbl="conFgAcc1" presStyleIdx="0" presStyleCnt="1">
        <dgm:presLayoutVars>
          <dgm:bulletEnabled val="1"/>
        </dgm:presLayoutVars>
      </dgm:prSet>
      <dgm:spPr/>
      <dgm:t>
        <a:bodyPr/>
        <a:lstStyle/>
        <a:p>
          <a:endParaRPr lang="zh-CN" altLang="en-US"/>
        </a:p>
      </dgm:t>
    </dgm:pt>
  </dgm:ptLst>
  <dgm:cxnLst>
    <dgm:cxn modelId="{EB736954-339F-47BB-84C8-0CCC24E47DE1}" srcId="{7DD7C074-1B5D-4EB5-B74A-0EA871FE15D9}" destId="{5676490E-4F16-4AB0-9E72-05854BE2880D}" srcOrd="0" destOrd="0" parTransId="{039F1909-9368-4872-8774-CBCF4F41C1AB}" sibTransId="{45CCEFA9-C469-459E-9798-E5AA47865DB9}"/>
    <dgm:cxn modelId="{BA3B4D95-D64E-403D-91DA-9A01DB865021}" type="presOf" srcId="{03986C7A-CC88-48C8-9F10-DA6F87652863}" destId="{38DACF3E-38CB-44E4-A9DC-7BCB35C0111C}" srcOrd="0" destOrd="2" presId="urn:microsoft.com/office/officeart/2005/8/layout/list1"/>
    <dgm:cxn modelId="{7DA3D8BF-3EE1-4EE2-9BD6-C1F23925195E}" srcId="{5676490E-4F16-4AB0-9E72-05854BE2880D}" destId="{03986C7A-CC88-48C8-9F10-DA6F87652863}" srcOrd="2" destOrd="0" parTransId="{3ED896A8-307B-4E5F-981E-718E8A44678E}" sibTransId="{905F3150-FE53-44F9-8967-EDEB580DAF92}"/>
    <dgm:cxn modelId="{5F4CF404-8BF2-4546-955A-222B90CA3BDE}" srcId="{5676490E-4F16-4AB0-9E72-05854BE2880D}" destId="{C984F821-89F7-47B9-960A-694F0053D7F8}" srcOrd="0" destOrd="0" parTransId="{B4210B2E-9507-4DB8-B5E7-003E32E219FF}" sibTransId="{AF6BF096-737F-49E4-BF53-B4EAA6583DEC}"/>
    <dgm:cxn modelId="{74133FFA-44CD-42DE-B2AB-5DAAF9EC0C83}" srcId="{5676490E-4F16-4AB0-9E72-05854BE2880D}" destId="{B7CD1254-D342-4FFA-BD5F-18DC59BF2E24}" srcOrd="1" destOrd="0" parTransId="{C7E3CCAC-5727-4C35-8C11-6991BE085531}" sibTransId="{87796B79-ADBB-4EC2-B00F-B5BCBC380F70}"/>
    <dgm:cxn modelId="{2C98CB76-A6D5-4D8D-9C12-D01C248FD5FC}" type="presOf" srcId="{5676490E-4F16-4AB0-9E72-05854BE2880D}" destId="{84FAA6AB-5030-464E-8372-46E9529B6A91}" srcOrd="0" destOrd="0" presId="urn:microsoft.com/office/officeart/2005/8/layout/list1"/>
    <dgm:cxn modelId="{72DDCE3F-5DE2-4B47-BFC1-EB4B0B9AD4DF}" type="presOf" srcId="{B7CD1254-D342-4FFA-BD5F-18DC59BF2E24}" destId="{38DACF3E-38CB-44E4-A9DC-7BCB35C0111C}" srcOrd="0" destOrd="1" presId="urn:microsoft.com/office/officeart/2005/8/layout/list1"/>
    <dgm:cxn modelId="{47B8192D-FB90-484C-A982-743980268966}" type="presOf" srcId="{C984F821-89F7-47B9-960A-694F0053D7F8}" destId="{38DACF3E-38CB-44E4-A9DC-7BCB35C0111C}" srcOrd="0" destOrd="0" presId="urn:microsoft.com/office/officeart/2005/8/layout/list1"/>
    <dgm:cxn modelId="{5A5A9E9E-B785-4EC6-A8AA-6B43787FD36D}" type="presOf" srcId="{7DD7C074-1B5D-4EB5-B74A-0EA871FE15D9}" destId="{AEB9EF48-0F8E-4A89-BFCA-C7397D7C9935}" srcOrd="0" destOrd="0" presId="urn:microsoft.com/office/officeart/2005/8/layout/list1"/>
    <dgm:cxn modelId="{DE5CE8DA-1B62-491B-8B87-F0886B2BE504}" type="presOf" srcId="{5676490E-4F16-4AB0-9E72-05854BE2880D}" destId="{18D32011-3985-45FD-8D33-1699094AA45A}" srcOrd="1" destOrd="0" presId="urn:microsoft.com/office/officeart/2005/8/layout/list1"/>
    <dgm:cxn modelId="{B6899902-47B2-4FB1-ACCD-CEB5020B01D3}" type="presParOf" srcId="{AEB9EF48-0F8E-4A89-BFCA-C7397D7C9935}" destId="{F9AFEEC2-49B9-4403-996C-D209C8A7F6CA}" srcOrd="0" destOrd="0" presId="urn:microsoft.com/office/officeart/2005/8/layout/list1"/>
    <dgm:cxn modelId="{5D0088DF-A4E7-4202-8EDB-F3C1CC2F9A6B}" type="presParOf" srcId="{F9AFEEC2-49B9-4403-996C-D209C8A7F6CA}" destId="{84FAA6AB-5030-464E-8372-46E9529B6A91}" srcOrd="0" destOrd="0" presId="urn:microsoft.com/office/officeart/2005/8/layout/list1"/>
    <dgm:cxn modelId="{40E1B1B6-F2F4-408E-B6F6-00C6F981D6B5}" type="presParOf" srcId="{F9AFEEC2-49B9-4403-996C-D209C8A7F6CA}" destId="{18D32011-3985-45FD-8D33-1699094AA45A}" srcOrd="1" destOrd="0" presId="urn:microsoft.com/office/officeart/2005/8/layout/list1"/>
    <dgm:cxn modelId="{065C9971-CA4C-4608-B972-233565BAD047}" type="presParOf" srcId="{AEB9EF48-0F8E-4A89-BFCA-C7397D7C9935}" destId="{448BB337-7AAD-4B7D-9B57-B6F0BE6DAACC}" srcOrd="1" destOrd="0" presId="urn:microsoft.com/office/officeart/2005/8/layout/list1"/>
    <dgm:cxn modelId="{3BFE39CC-B0FB-423E-B91B-4F0CC999069C}" type="presParOf" srcId="{AEB9EF48-0F8E-4A89-BFCA-C7397D7C9935}" destId="{38DACF3E-38CB-44E4-A9DC-7BCB35C0111C}"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02B1AD-95EC-4E9E-A1FB-9E00ED40072D}" type="doc">
      <dgm:prSet loTypeId="urn:microsoft.com/office/officeart/2005/8/layout/gear1" loCatId="process" qsTypeId="urn:microsoft.com/office/officeart/2005/8/quickstyle/simple1" qsCatId="simple" csTypeId="urn:microsoft.com/office/officeart/2005/8/colors/colorful2" csCatId="colorful" phldr="1"/>
      <dgm:spPr/>
    </dgm:pt>
    <dgm:pt modelId="{FFFE9BDD-587C-47FD-B507-54DC3C02243C}">
      <dgm:prSet phldrT="[文本]"/>
      <dgm:spPr/>
      <dgm:t>
        <a:bodyPr/>
        <a:lstStyle/>
        <a:p>
          <a:r>
            <a:rPr lang="zh-CN" altLang="en-US" b="1" dirty="0" smtClean="0">
              <a:latin typeface="楷体" panose="02010609060101010101" pitchFamily="49" charset="-122"/>
              <a:ea typeface="楷体" panose="02010609060101010101" pitchFamily="49" charset="-122"/>
            </a:rPr>
            <a:t>投资者：</a:t>
          </a:r>
          <a:endParaRPr lang="en-US" altLang="zh-CN" b="1" dirty="0" smtClean="0">
            <a:latin typeface="楷体" panose="02010609060101010101" pitchFamily="49" charset="-122"/>
            <a:ea typeface="楷体" panose="02010609060101010101" pitchFamily="49" charset="-122"/>
          </a:endParaRPr>
        </a:p>
        <a:p>
          <a:r>
            <a:rPr lang="zh-CN" altLang="en-US" b="1" dirty="0" smtClean="0">
              <a:latin typeface="楷体" panose="02010609060101010101" pitchFamily="49" charset="-122"/>
              <a:ea typeface="楷体" panose="02010609060101010101" pitchFamily="49" charset="-122"/>
            </a:rPr>
            <a:t>限价委托</a:t>
          </a:r>
          <a:endParaRPr lang="zh-CN" altLang="en-US" dirty="0"/>
        </a:p>
      </dgm:t>
    </dgm:pt>
    <dgm:pt modelId="{1A4C433F-6F54-4AC7-AB37-9E6CB6ED2B1F}" cxnId="{F610FBCF-13AF-451B-B118-D43DFD90C120}" type="parTrans">
      <dgm:prSet/>
      <dgm:spPr/>
      <dgm:t>
        <a:bodyPr/>
        <a:lstStyle/>
        <a:p>
          <a:endParaRPr lang="zh-CN" altLang="en-US"/>
        </a:p>
      </dgm:t>
    </dgm:pt>
    <dgm:pt modelId="{856F41C9-4971-418C-9FAC-33AB0D0168AA}" cxnId="{F610FBCF-13AF-451B-B118-D43DFD90C120}" type="sibTrans">
      <dgm:prSet/>
      <dgm:spPr/>
      <dgm:t>
        <a:bodyPr/>
        <a:lstStyle/>
        <a:p>
          <a:endParaRPr lang="zh-CN" altLang="en-US"/>
        </a:p>
      </dgm:t>
    </dgm:pt>
    <dgm:pt modelId="{4910C43B-7D18-45C7-BACA-AF753F662EE0}">
      <dgm:prSet phldrT="[文本]"/>
      <dgm:spPr/>
      <dgm:t>
        <a:bodyPr/>
        <a:lstStyle/>
        <a:p>
          <a:r>
            <a:rPr lang="zh-CN" altLang="en-US" b="1" dirty="0" smtClean="0">
              <a:latin typeface="楷体" panose="02010609060101010101" pitchFamily="49" charset="-122"/>
              <a:ea typeface="楷体" panose="02010609060101010101" pitchFamily="49" charset="-122"/>
            </a:rPr>
            <a:t>全国股转系统接受主办券商的限价申报</a:t>
          </a:r>
          <a:endParaRPr lang="zh-CN" altLang="en-US" dirty="0"/>
        </a:p>
      </dgm:t>
    </dgm:pt>
    <dgm:pt modelId="{D563BF05-D18D-4662-B740-C03CC6B7647E}" cxnId="{3EF5C8E0-60BD-4C67-ACF0-5E3D78D30DFA}" type="parTrans">
      <dgm:prSet/>
      <dgm:spPr/>
      <dgm:t>
        <a:bodyPr/>
        <a:lstStyle/>
        <a:p>
          <a:endParaRPr lang="zh-CN" altLang="en-US"/>
        </a:p>
      </dgm:t>
    </dgm:pt>
    <dgm:pt modelId="{2459BD4A-A6A1-4773-B73D-D7F550CB4B5F}" cxnId="{3EF5C8E0-60BD-4C67-ACF0-5E3D78D30DFA}" type="sibTrans">
      <dgm:prSet/>
      <dgm:spPr/>
      <dgm:t>
        <a:bodyPr/>
        <a:lstStyle/>
        <a:p>
          <a:endParaRPr lang="zh-CN" altLang="en-US"/>
        </a:p>
      </dgm:t>
    </dgm:pt>
    <dgm:pt modelId="{ADBBBD4F-3631-4D96-A70B-4EBF4A82E4DC}" type="pres">
      <dgm:prSet presAssocID="{FB02B1AD-95EC-4E9E-A1FB-9E00ED40072D}" presName="composite" presStyleCnt="0">
        <dgm:presLayoutVars>
          <dgm:chMax val="3"/>
          <dgm:animLvl val="lvl"/>
          <dgm:resizeHandles val="exact"/>
        </dgm:presLayoutVars>
      </dgm:prSet>
      <dgm:spPr/>
    </dgm:pt>
    <dgm:pt modelId="{F69D0DC8-46C7-4F3D-9F87-F6820AAB494B}" type="pres">
      <dgm:prSet presAssocID="{FFFE9BDD-587C-47FD-B507-54DC3C02243C}" presName="gear1" presStyleLbl="node1" presStyleIdx="0" presStyleCnt="2" custScaleX="93311" custScaleY="93311" custLinFactNeighborX="4188">
        <dgm:presLayoutVars>
          <dgm:chMax val="1"/>
          <dgm:bulletEnabled val="1"/>
        </dgm:presLayoutVars>
      </dgm:prSet>
      <dgm:spPr/>
      <dgm:t>
        <a:bodyPr/>
        <a:lstStyle/>
        <a:p>
          <a:endParaRPr lang="zh-CN" altLang="en-US"/>
        </a:p>
      </dgm:t>
    </dgm:pt>
    <dgm:pt modelId="{B157C272-1814-4623-BB64-CFEE284DA3E4}" type="pres">
      <dgm:prSet presAssocID="{FFFE9BDD-587C-47FD-B507-54DC3C02243C}" presName="gear1srcNode" presStyleLbl="node1" presStyleIdx="0" presStyleCnt="2"/>
      <dgm:spPr/>
      <dgm:t>
        <a:bodyPr/>
        <a:lstStyle/>
        <a:p>
          <a:endParaRPr lang="zh-CN" altLang="en-US"/>
        </a:p>
      </dgm:t>
    </dgm:pt>
    <dgm:pt modelId="{30AFB180-235E-4641-9407-DF3472FAEAB7}" type="pres">
      <dgm:prSet presAssocID="{FFFE9BDD-587C-47FD-B507-54DC3C02243C}" presName="gear1dstNode" presStyleLbl="node1" presStyleIdx="0" presStyleCnt="2"/>
      <dgm:spPr/>
      <dgm:t>
        <a:bodyPr/>
        <a:lstStyle/>
        <a:p>
          <a:endParaRPr lang="zh-CN" altLang="en-US"/>
        </a:p>
      </dgm:t>
    </dgm:pt>
    <dgm:pt modelId="{662DF81B-210C-4150-98D4-BD05142BCCF0}" type="pres">
      <dgm:prSet presAssocID="{4910C43B-7D18-45C7-BACA-AF753F662EE0}" presName="gear2" presStyleLbl="node1" presStyleIdx="1" presStyleCnt="2" custScaleX="116631" custScaleY="116631">
        <dgm:presLayoutVars>
          <dgm:chMax val="1"/>
          <dgm:bulletEnabled val="1"/>
        </dgm:presLayoutVars>
      </dgm:prSet>
      <dgm:spPr/>
      <dgm:t>
        <a:bodyPr/>
        <a:lstStyle/>
        <a:p>
          <a:endParaRPr lang="zh-CN" altLang="en-US"/>
        </a:p>
      </dgm:t>
    </dgm:pt>
    <dgm:pt modelId="{EC70710E-C3DE-4B38-85BB-497A500E1575}" type="pres">
      <dgm:prSet presAssocID="{4910C43B-7D18-45C7-BACA-AF753F662EE0}" presName="gear2srcNode" presStyleLbl="node1" presStyleIdx="1" presStyleCnt="2"/>
      <dgm:spPr/>
      <dgm:t>
        <a:bodyPr/>
        <a:lstStyle/>
        <a:p>
          <a:endParaRPr lang="zh-CN" altLang="en-US"/>
        </a:p>
      </dgm:t>
    </dgm:pt>
    <dgm:pt modelId="{8ED29035-05D1-49CA-9674-9D0B635950E8}" type="pres">
      <dgm:prSet presAssocID="{4910C43B-7D18-45C7-BACA-AF753F662EE0}" presName="gear2dstNode" presStyleLbl="node1" presStyleIdx="1" presStyleCnt="2"/>
      <dgm:spPr/>
      <dgm:t>
        <a:bodyPr/>
        <a:lstStyle/>
        <a:p>
          <a:endParaRPr lang="zh-CN" altLang="en-US"/>
        </a:p>
      </dgm:t>
    </dgm:pt>
    <dgm:pt modelId="{9A9D7C55-A72A-4B29-885C-033983C4A951}" type="pres">
      <dgm:prSet presAssocID="{856F41C9-4971-418C-9FAC-33AB0D0168AA}" presName="connector1" presStyleLbl="sibTrans2D1" presStyleIdx="0" presStyleCnt="2"/>
      <dgm:spPr/>
      <dgm:t>
        <a:bodyPr/>
        <a:lstStyle/>
        <a:p>
          <a:endParaRPr lang="zh-CN" altLang="en-US"/>
        </a:p>
      </dgm:t>
    </dgm:pt>
    <dgm:pt modelId="{1B714288-89FC-42EE-BEF9-43CD68B19969}" type="pres">
      <dgm:prSet presAssocID="{2459BD4A-A6A1-4773-B73D-D7F550CB4B5F}" presName="connector2" presStyleLbl="sibTrans2D1" presStyleIdx="1" presStyleCnt="2" custLinFactNeighborX="-4875" custLinFactNeighborY="-2250"/>
      <dgm:spPr/>
      <dgm:t>
        <a:bodyPr/>
        <a:lstStyle/>
        <a:p>
          <a:endParaRPr lang="zh-CN" altLang="en-US"/>
        </a:p>
      </dgm:t>
    </dgm:pt>
  </dgm:ptLst>
  <dgm:cxnLst>
    <dgm:cxn modelId="{3DB3F88D-0149-46EA-AEF7-FE25A8792363}" type="presOf" srcId="{FB02B1AD-95EC-4E9E-A1FB-9E00ED40072D}" destId="{ADBBBD4F-3631-4D96-A70B-4EBF4A82E4DC}" srcOrd="0" destOrd="0" presId="urn:microsoft.com/office/officeart/2005/8/layout/gear1"/>
    <dgm:cxn modelId="{D44B64DF-B4C0-4BAC-A145-D9B9AC39CF59}" type="presOf" srcId="{FFFE9BDD-587C-47FD-B507-54DC3C02243C}" destId="{B157C272-1814-4623-BB64-CFEE284DA3E4}" srcOrd="1" destOrd="0" presId="urn:microsoft.com/office/officeart/2005/8/layout/gear1"/>
    <dgm:cxn modelId="{3EF5C8E0-60BD-4C67-ACF0-5E3D78D30DFA}" srcId="{FB02B1AD-95EC-4E9E-A1FB-9E00ED40072D}" destId="{4910C43B-7D18-45C7-BACA-AF753F662EE0}" srcOrd="1" destOrd="0" parTransId="{D563BF05-D18D-4662-B740-C03CC6B7647E}" sibTransId="{2459BD4A-A6A1-4773-B73D-D7F550CB4B5F}"/>
    <dgm:cxn modelId="{2FBB1ED7-648C-41B6-8802-B2609E87D512}" type="presOf" srcId="{4910C43B-7D18-45C7-BACA-AF753F662EE0}" destId="{8ED29035-05D1-49CA-9674-9D0B635950E8}" srcOrd="2" destOrd="0" presId="urn:microsoft.com/office/officeart/2005/8/layout/gear1"/>
    <dgm:cxn modelId="{416BC067-18CC-4DEB-91B6-ADB204C11781}" type="presOf" srcId="{FFFE9BDD-587C-47FD-B507-54DC3C02243C}" destId="{F69D0DC8-46C7-4F3D-9F87-F6820AAB494B}" srcOrd="0" destOrd="0" presId="urn:microsoft.com/office/officeart/2005/8/layout/gear1"/>
    <dgm:cxn modelId="{59007D4A-90E1-4A2C-AD2F-13CF64A705E3}" type="presOf" srcId="{4910C43B-7D18-45C7-BACA-AF753F662EE0}" destId="{EC70710E-C3DE-4B38-85BB-497A500E1575}" srcOrd="1" destOrd="0" presId="urn:microsoft.com/office/officeart/2005/8/layout/gear1"/>
    <dgm:cxn modelId="{34BFBC81-8131-405B-82A7-A70E4F83882C}" type="presOf" srcId="{2459BD4A-A6A1-4773-B73D-D7F550CB4B5F}" destId="{1B714288-89FC-42EE-BEF9-43CD68B19969}" srcOrd="0" destOrd="0" presId="urn:microsoft.com/office/officeart/2005/8/layout/gear1"/>
    <dgm:cxn modelId="{62A8F817-74F2-4E21-A598-ED9D23C476EA}" type="presOf" srcId="{856F41C9-4971-418C-9FAC-33AB0D0168AA}" destId="{9A9D7C55-A72A-4B29-885C-033983C4A951}" srcOrd="0" destOrd="0" presId="urn:microsoft.com/office/officeart/2005/8/layout/gear1"/>
    <dgm:cxn modelId="{F232C533-FA6F-435E-AC97-5BA8BCB68358}" type="presOf" srcId="{FFFE9BDD-587C-47FD-B507-54DC3C02243C}" destId="{30AFB180-235E-4641-9407-DF3472FAEAB7}" srcOrd="2" destOrd="0" presId="urn:microsoft.com/office/officeart/2005/8/layout/gear1"/>
    <dgm:cxn modelId="{F610FBCF-13AF-451B-B118-D43DFD90C120}" srcId="{FB02B1AD-95EC-4E9E-A1FB-9E00ED40072D}" destId="{FFFE9BDD-587C-47FD-B507-54DC3C02243C}" srcOrd="0" destOrd="0" parTransId="{1A4C433F-6F54-4AC7-AB37-9E6CB6ED2B1F}" sibTransId="{856F41C9-4971-418C-9FAC-33AB0D0168AA}"/>
    <dgm:cxn modelId="{3EC98F95-1BD7-4381-9DD8-E0D15684C701}" type="presOf" srcId="{4910C43B-7D18-45C7-BACA-AF753F662EE0}" destId="{662DF81B-210C-4150-98D4-BD05142BCCF0}" srcOrd="0" destOrd="0" presId="urn:microsoft.com/office/officeart/2005/8/layout/gear1"/>
    <dgm:cxn modelId="{01537494-9629-432C-9738-3791634043E6}" type="presParOf" srcId="{ADBBBD4F-3631-4D96-A70B-4EBF4A82E4DC}" destId="{F69D0DC8-46C7-4F3D-9F87-F6820AAB494B}" srcOrd="0" destOrd="0" presId="urn:microsoft.com/office/officeart/2005/8/layout/gear1"/>
    <dgm:cxn modelId="{B0E3F6CA-C45E-4B69-BEDF-9D7A07A5C8BF}" type="presParOf" srcId="{ADBBBD4F-3631-4D96-A70B-4EBF4A82E4DC}" destId="{B157C272-1814-4623-BB64-CFEE284DA3E4}" srcOrd="1" destOrd="0" presId="urn:microsoft.com/office/officeart/2005/8/layout/gear1"/>
    <dgm:cxn modelId="{31ECF241-138B-4EF2-8F06-0518E93575F0}" type="presParOf" srcId="{ADBBBD4F-3631-4D96-A70B-4EBF4A82E4DC}" destId="{30AFB180-235E-4641-9407-DF3472FAEAB7}" srcOrd="2" destOrd="0" presId="urn:microsoft.com/office/officeart/2005/8/layout/gear1"/>
    <dgm:cxn modelId="{69F13AF6-958B-4E2A-B9C4-70B303AE8F33}" type="presParOf" srcId="{ADBBBD4F-3631-4D96-A70B-4EBF4A82E4DC}" destId="{662DF81B-210C-4150-98D4-BD05142BCCF0}" srcOrd="3" destOrd="0" presId="urn:microsoft.com/office/officeart/2005/8/layout/gear1"/>
    <dgm:cxn modelId="{28462BE9-566C-4D32-A497-1AE7469F7878}" type="presParOf" srcId="{ADBBBD4F-3631-4D96-A70B-4EBF4A82E4DC}" destId="{EC70710E-C3DE-4B38-85BB-497A500E1575}" srcOrd="4" destOrd="0" presId="urn:microsoft.com/office/officeart/2005/8/layout/gear1"/>
    <dgm:cxn modelId="{7B6F6EB0-BE78-47A0-9955-532CD96F584B}" type="presParOf" srcId="{ADBBBD4F-3631-4D96-A70B-4EBF4A82E4DC}" destId="{8ED29035-05D1-49CA-9674-9D0B635950E8}" srcOrd="5" destOrd="0" presId="urn:microsoft.com/office/officeart/2005/8/layout/gear1"/>
    <dgm:cxn modelId="{7B1A1CD3-E0DC-4C51-8737-EB3046BDDE44}" type="presParOf" srcId="{ADBBBD4F-3631-4D96-A70B-4EBF4A82E4DC}" destId="{9A9D7C55-A72A-4B29-885C-033983C4A951}" srcOrd="6" destOrd="0" presId="urn:microsoft.com/office/officeart/2005/8/layout/gear1"/>
    <dgm:cxn modelId="{2D735EDF-C73A-43AA-A055-3DF9A0260C50}" type="presParOf" srcId="{ADBBBD4F-3631-4D96-A70B-4EBF4A82E4DC}" destId="{1B714288-89FC-42EE-BEF9-43CD68B19969}" srcOrd="7"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673118-AFCB-49E4-BDFD-4F6F694FB417}"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17961A2F-D4ED-4FED-BDB9-98EDF1ECCED2}">
      <dgm:prSet phldrT="[文本]" custT="1"/>
      <dgm:spPr/>
      <dgm:t>
        <a:bodyPr/>
        <a:lstStyle/>
        <a:p>
          <a:pPr algn="l" rtl="0"/>
          <a:r>
            <a:rPr lang="zh-CN" altLang="en-US" sz="2800" b="1" dirty="0" smtClean="0">
              <a:latin typeface="华文楷体" panose="02010600040101010101" pitchFamily="2" charset="-122"/>
              <a:ea typeface="华文楷体" panose="02010600040101010101" pitchFamily="2" charset="-122"/>
            </a:rPr>
            <a:t>什么是做市商制度？</a:t>
          </a:r>
          <a:endParaRPr lang="zh-CN" altLang="en-US" sz="2800" b="1" dirty="0">
            <a:latin typeface="华文楷体" panose="02010600040101010101" pitchFamily="2" charset="-122"/>
            <a:ea typeface="华文楷体" panose="02010600040101010101" pitchFamily="2" charset="-122"/>
          </a:endParaRPr>
        </a:p>
      </dgm:t>
    </dgm:pt>
    <dgm:pt modelId="{1B35BBAC-0405-4B73-93EA-159BAF1C405D}" cxnId="{B95E4844-076C-4BFB-BC28-3C3361C0DF2F}" type="parTrans">
      <dgm:prSet/>
      <dgm:spPr/>
      <dgm:t>
        <a:bodyPr/>
        <a:lstStyle/>
        <a:p>
          <a:endParaRPr lang="zh-CN" altLang="en-US"/>
        </a:p>
      </dgm:t>
    </dgm:pt>
    <dgm:pt modelId="{2405B931-3811-4712-81C7-9592F959D436}" cxnId="{B95E4844-076C-4BFB-BC28-3C3361C0DF2F}" type="sibTrans">
      <dgm:prSet/>
      <dgm:spPr/>
      <dgm:t>
        <a:bodyPr/>
        <a:lstStyle/>
        <a:p>
          <a:endParaRPr lang="zh-CN" altLang="en-US"/>
        </a:p>
      </dgm:t>
    </dgm:pt>
    <dgm:pt modelId="{A07920FE-BBB7-45B6-A350-6E2DBD11BBF8}">
      <dgm:prSet custT="1"/>
      <dgm:spPr/>
      <dgm:t>
        <a:bodyPr/>
        <a:lstStyle/>
        <a:p>
          <a:pPr>
            <a:lnSpc>
              <a:spcPct val="125000"/>
            </a:lnSpc>
          </a:pPr>
          <a:r>
            <a:rPr lang="zh-CN" altLang="en-US" sz="2400" b="0" i="0" dirty="0" smtClean="0">
              <a:latin typeface="华文楷体" panose="02010600040101010101" pitchFamily="2" charset="-122"/>
              <a:ea typeface="华文楷体" panose="02010600040101010101" pitchFamily="2" charset="-122"/>
            </a:rPr>
            <a:t>做市商制度，是一种以做市商为中介的证券交易制度</a:t>
          </a:r>
          <a:endParaRPr lang="zh-CN" altLang="en-US" sz="2400" dirty="0"/>
        </a:p>
      </dgm:t>
    </dgm:pt>
    <dgm:pt modelId="{2947148D-91CC-41F0-90F8-3166BE27877F}" cxnId="{B0B743A4-0E46-418A-B2F3-FF085312462E}" type="parTrans">
      <dgm:prSet/>
      <dgm:spPr/>
      <dgm:t>
        <a:bodyPr/>
        <a:lstStyle/>
        <a:p>
          <a:endParaRPr lang="zh-CN" altLang="en-US"/>
        </a:p>
      </dgm:t>
    </dgm:pt>
    <dgm:pt modelId="{0EC75BEF-0508-4E6D-AADC-11EDFB161CB9}" cxnId="{B0B743A4-0E46-418A-B2F3-FF085312462E}" type="sibTrans">
      <dgm:prSet/>
      <dgm:spPr/>
      <dgm:t>
        <a:bodyPr/>
        <a:lstStyle/>
        <a:p>
          <a:endParaRPr lang="zh-CN" altLang="en-US"/>
        </a:p>
      </dgm:t>
    </dgm:pt>
    <dgm:pt modelId="{B8CDB95D-68A0-4B41-9AB5-06DD085E44AE}">
      <dgm:prSet custT="1"/>
      <dgm:spPr/>
      <dgm:t>
        <a:bodyPr/>
        <a:lstStyle/>
        <a:p>
          <a:pPr>
            <a:lnSpc>
              <a:spcPct val="125000"/>
            </a:lnSpc>
          </a:pPr>
          <a:r>
            <a:rPr lang="zh-CN" altLang="en-US" sz="2400" b="0" i="0" dirty="0" smtClean="0">
              <a:latin typeface="华文楷体" panose="02010600040101010101" pitchFamily="2" charset="-122"/>
              <a:ea typeface="华文楷体" panose="02010600040101010101" pitchFamily="2" charset="-122"/>
            </a:rPr>
            <a:t>做市商向市场提供</a:t>
          </a:r>
          <a:r>
            <a:rPr lang="zh-CN" altLang="en-US" sz="2400" b="1" i="0" dirty="0" smtClean="0">
              <a:latin typeface="华文楷体" panose="02010600040101010101" pitchFamily="2" charset="-122"/>
              <a:ea typeface="华文楷体" panose="02010600040101010101" pitchFamily="2" charset="-122"/>
            </a:rPr>
            <a:t>买卖双向报价</a:t>
          </a:r>
          <a:r>
            <a:rPr lang="zh-CN" altLang="en-US" sz="2400" b="0" i="0" dirty="0" smtClean="0">
              <a:latin typeface="华文楷体" panose="02010600040101010101" pitchFamily="2" charset="-122"/>
              <a:ea typeface="华文楷体" panose="02010600040101010101" pitchFamily="2" charset="-122"/>
            </a:rPr>
            <a:t>，维持市场流动性，满足公众投资者的投资需求</a:t>
          </a:r>
          <a:endParaRPr lang="zh-CN" altLang="en-US" sz="2400" dirty="0"/>
        </a:p>
      </dgm:t>
    </dgm:pt>
    <dgm:pt modelId="{143EE3CF-F777-4A29-B0E8-A19F8C6BA8A1}" cxnId="{D068D2D9-BECA-40DD-8839-8469AECF88B5}" type="parTrans">
      <dgm:prSet/>
      <dgm:spPr/>
      <dgm:t>
        <a:bodyPr/>
        <a:lstStyle/>
        <a:p>
          <a:endParaRPr lang="zh-CN" altLang="en-US"/>
        </a:p>
      </dgm:t>
    </dgm:pt>
    <dgm:pt modelId="{8F6E9F50-6347-48FF-AF42-9A0333C90606}" cxnId="{D068D2D9-BECA-40DD-8839-8469AECF88B5}" type="sibTrans">
      <dgm:prSet/>
      <dgm:spPr/>
      <dgm:t>
        <a:bodyPr/>
        <a:lstStyle/>
        <a:p>
          <a:endParaRPr lang="zh-CN" altLang="en-US"/>
        </a:p>
      </dgm:t>
    </dgm:pt>
    <dgm:pt modelId="{EAF673D7-7C88-454B-BDAB-FC8E7D3CD83B}">
      <dgm:prSet custT="1"/>
      <dgm:spPr/>
      <dgm:t>
        <a:bodyPr/>
        <a:lstStyle/>
        <a:p>
          <a:pPr>
            <a:lnSpc>
              <a:spcPct val="125000"/>
            </a:lnSpc>
          </a:pPr>
          <a:r>
            <a:rPr lang="zh-CN" altLang="en-US" sz="2400" b="0" i="0" dirty="0" smtClean="0">
              <a:latin typeface="华文楷体" panose="02010600040101010101" pitchFamily="2" charset="-122"/>
              <a:ea typeface="华文楷体" panose="02010600040101010101" pitchFamily="2" charset="-122"/>
            </a:rPr>
            <a:t>传统做市商制度、混合做市商制度</a:t>
          </a:r>
          <a:endParaRPr lang="zh-CN" altLang="en-US" sz="2400" b="0" i="0" dirty="0">
            <a:latin typeface="华文楷体" panose="02010600040101010101" pitchFamily="2" charset="-122"/>
            <a:ea typeface="华文楷体" panose="02010600040101010101" pitchFamily="2" charset="-122"/>
          </a:endParaRPr>
        </a:p>
      </dgm:t>
    </dgm:pt>
    <dgm:pt modelId="{086EE1EB-F3AD-462A-8712-382C23E1AD3E}" cxnId="{14F8AB60-CEF3-4E44-BE55-7071A5170CF7}" type="parTrans">
      <dgm:prSet/>
      <dgm:spPr/>
      <dgm:t>
        <a:bodyPr/>
        <a:lstStyle/>
        <a:p>
          <a:endParaRPr lang="zh-CN" altLang="en-US"/>
        </a:p>
      </dgm:t>
    </dgm:pt>
    <dgm:pt modelId="{CE98DAE6-FCE5-4E2E-BFE4-5076187C3D68}" cxnId="{14F8AB60-CEF3-4E44-BE55-7071A5170CF7}" type="sibTrans">
      <dgm:prSet/>
      <dgm:spPr/>
      <dgm:t>
        <a:bodyPr/>
        <a:lstStyle/>
        <a:p>
          <a:endParaRPr lang="zh-CN" altLang="en-US"/>
        </a:p>
      </dgm:t>
    </dgm:pt>
    <dgm:pt modelId="{09EDD0F5-10CF-448F-8914-31A3107DAFBD}">
      <dgm:prSet custT="1"/>
      <dgm:spPr/>
      <dgm:t>
        <a:bodyPr/>
        <a:lstStyle/>
        <a:p>
          <a:pPr>
            <a:lnSpc>
              <a:spcPct val="125000"/>
            </a:lnSpc>
          </a:pPr>
          <a:r>
            <a:rPr lang="zh-CN" altLang="en-US" sz="2400" b="0" i="0" dirty="0" smtClean="0">
              <a:latin typeface="华文楷体" panose="02010600040101010101" pitchFamily="2" charset="-122"/>
              <a:ea typeface="华文楷体" panose="02010600040101010101" pitchFamily="2" charset="-122"/>
            </a:rPr>
            <a:t>竞争性做市商制度、垄断性做市商制度</a:t>
          </a:r>
          <a:endParaRPr lang="zh-CN" altLang="en-US" sz="2400" b="0" i="0" dirty="0">
            <a:latin typeface="华文楷体" panose="02010600040101010101" pitchFamily="2" charset="-122"/>
            <a:ea typeface="华文楷体" panose="02010600040101010101" pitchFamily="2" charset="-122"/>
          </a:endParaRPr>
        </a:p>
      </dgm:t>
    </dgm:pt>
    <dgm:pt modelId="{373181F6-9A2B-49B8-BC7C-CAA3B899938F}" cxnId="{83C52E3F-4873-4B1E-B831-8162406B598C}" type="parTrans">
      <dgm:prSet/>
      <dgm:spPr/>
      <dgm:t>
        <a:bodyPr/>
        <a:lstStyle/>
        <a:p>
          <a:endParaRPr lang="zh-CN" altLang="en-US"/>
        </a:p>
      </dgm:t>
    </dgm:pt>
    <dgm:pt modelId="{9C27276D-317C-49C2-A03D-6D834CAE8B3B}" cxnId="{83C52E3F-4873-4B1E-B831-8162406B598C}" type="sibTrans">
      <dgm:prSet/>
      <dgm:spPr/>
      <dgm:t>
        <a:bodyPr/>
        <a:lstStyle/>
        <a:p>
          <a:endParaRPr lang="zh-CN" altLang="en-US"/>
        </a:p>
      </dgm:t>
    </dgm:pt>
    <dgm:pt modelId="{A1E77283-095B-4056-974D-97DAA189349C}" type="pres">
      <dgm:prSet presAssocID="{51673118-AFCB-49E4-BDFD-4F6F694FB417}" presName="linear" presStyleCnt="0">
        <dgm:presLayoutVars>
          <dgm:dir/>
          <dgm:animLvl val="lvl"/>
          <dgm:resizeHandles val="exact"/>
        </dgm:presLayoutVars>
      </dgm:prSet>
      <dgm:spPr/>
      <dgm:t>
        <a:bodyPr/>
        <a:lstStyle/>
        <a:p>
          <a:endParaRPr lang="zh-CN" altLang="en-US"/>
        </a:p>
      </dgm:t>
    </dgm:pt>
    <dgm:pt modelId="{09FCF0CE-77DB-4135-BA29-B2237414206F}" type="pres">
      <dgm:prSet presAssocID="{17961A2F-D4ED-4FED-BDB9-98EDF1ECCED2}" presName="parentLin" presStyleCnt="0"/>
      <dgm:spPr/>
      <dgm:t>
        <a:bodyPr/>
        <a:lstStyle/>
        <a:p>
          <a:endParaRPr lang="zh-CN" altLang="en-US"/>
        </a:p>
      </dgm:t>
    </dgm:pt>
    <dgm:pt modelId="{7804045B-D825-4D5C-9F43-ED3E1A1D7E3D}" type="pres">
      <dgm:prSet presAssocID="{17961A2F-D4ED-4FED-BDB9-98EDF1ECCED2}" presName="parentLeftMargin" presStyleLbl="node1" presStyleIdx="0" presStyleCnt="1"/>
      <dgm:spPr/>
      <dgm:t>
        <a:bodyPr/>
        <a:lstStyle/>
        <a:p>
          <a:endParaRPr lang="zh-CN" altLang="en-US"/>
        </a:p>
      </dgm:t>
    </dgm:pt>
    <dgm:pt modelId="{08B1DB98-CC42-4477-B522-7162493415EF}" type="pres">
      <dgm:prSet presAssocID="{17961A2F-D4ED-4FED-BDB9-98EDF1ECCED2}" presName="parentText" presStyleLbl="node1" presStyleIdx="0" presStyleCnt="1" custScaleX="58181" custScaleY="35454" custLinFactNeighborX="-66201" custLinFactNeighborY="-32273">
        <dgm:presLayoutVars>
          <dgm:chMax val="0"/>
          <dgm:bulletEnabled val="1"/>
        </dgm:presLayoutVars>
      </dgm:prSet>
      <dgm:spPr/>
      <dgm:t>
        <a:bodyPr/>
        <a:lstStyle/>
        <a:p>
          <a:endParaRPr lang="zh-CN" altLang="en-US"/>
        </a:p>
      </dgm:t>
    </dgm:pt>
    <dgm:pt modelId="{85C41778-E9A6-47DF-B829-8CC88051F9E8}" type="pres">
      <dgm:prSet presAssocID="{17961A2F-D4ED-4FED-BDB9-98EDF1ECCED2}" presName="negativeSpace" presStyleCnt="0"/>
      <dgm:spPr/>
      <dgm:t>
        <a:bodyPr/>
        <a:lstStyle/>
        <a:p>
          <a:endParaRPr lang="zh-CN" altLang="en-US"/>
        </a:p>
      </dgm:t>
    </dgm:pt>
    <dgm:pt modelId="{73F11A2D-906C-4BA6-8301-7F20496B6C34}" type="pres">
      <dgm:prSet presAssocID="{17961A2F-D4ED-4FED-BDB9-98EDF1ECCED2}" presName="childText" presStyleLbl="conFgAcc1" presStyleIdx="0" presStyleCnt="1" custScaleY="80361" custLinFactNeighborX="156" custLinFactNeighborY="1550">
        <dgm:presLayoutVars>
          <dgm:bulletEnabled val="1"/>
        </dgm:presLayoutVars>
      </dgm:prSet>
      <dgm:spPr/>
      <dgm:t>
        <a:bodyPr/>
        <a:lstStyle/>
        <a:p>
          <a:endParaRPr lang="zh-CN" altLang="en-US"/>
        </a:p>
      </dgm:t>
    </dgm:pt>
  </dgm:ptLst>
  <dgm:cxnLst>
    <dgm:cxn modelId="{EE711D4A-8CBC-486E-AB10-4226CC0E179B}" type="presOf" srcId="{B8CDB95D-68A0-4B41-9AB5-06DD085E44AE}" destId="{73F11A2D-906C-4BA6-8301-7F20496B6C34}" srcOrd="0" destOrd="1" presId="urn:microsoft.com/office/officeart/2005/8/layout/list1"/>
    <dgm:cxn modelId="{B0B743A4-0E46-418A-B2F3-FF085312462E}" srcId="{17961A2F-D4ED-4FED-BDB9-98EDF1ECCED2}" destId="{A07920FE-BBB7-45B6-A350-6E2DBD11BBF8}" srcOrd="0" destOrd="0" parTransId="{2947148D-91CC-41F0-90F8-3166BE27877F}" sibTransId="{0EC75BEF-0508-4E6D-AADC-11EDFB161CB9}"/>
    <dgm:cxn modelId="{D715BAC9-95A9-4474-A7FB-54703CD87D41}" type="presOf" srcId="{51673118-AFCB-49E4-BDFD-4F6F694FB417}" destId="{A1E77283-095B-4056-974D-97DAA189349C}" srcOrd="0" destOrd="0" presId="urn:microsoft.com/office/officeart/2005/8/layout/list1"/>
    <dgm:cxn modelId="{D6352C4A-F4AF-4610-AC95-1330DAE13960}" type="presOf" srcId="{17961A2F-D4ED-4FED-BDB9-98EDF1ECCED2}" destId="{08B1DB98-CC42-4477-B522-7162493415EF}" srcOrd="1" destOrd="0" presId="urn:microsoft.com/office/officeart/2005/8/layout/list1"/>
    <dgm:cxn modelId="{DA8108CE-4B2F-4107-9811-47CC889A2221}" type="presOf" srcId="{EAF673D7-7C88-454B-BDAB-FC8E7D3CD83B}" destId="{73F11A2D-906C-4BA6-8301-7F20496B6C34}" srcOrd="0" destOrd="2" presId="urn:microsoft.com/office/officeart/2005/8/layout/list1"/>
    <dgm:cxn modelId="{EA4D739B-E9C1-4219-8A14-DB25371BF447}" type="presOf" srcId="{17961A2F-D4ED-4FED-BDB9-98EDF1ECCED2}" destId="{7804045B-D825-4D5C-9F43-ED3E1A1D7E3D}" srcOrd="0" destOrd="0" presId="urn:microsoft.com/office/officeart/2005/8/layout/list1"/>
    <dgm:cxn modelId="{D068D2D9-BECA-40DD-8839-8469AECF88B5}" srcId="{17961A2F-D4ED-4FED-BDB9-98EDF1ECCED2}" destId="{B8CDB95D-68A0-4B41-9AB5-06DD085E44AE}" srcOrd="1" destOrd="0" parTransId="{143EE3CF-F777-4A29-B0E8-A19F8C6BA8A1}" sibTransId="{8F6E9F50-6347-48FF-AF42-9A0333C90606}"/>
    <dgm:cxn modelId="{14F8AB60-CEF3-4E44-BE55-7071A5170CF7}" srcId="{17961A2F-D4ED-4FED-BDB9-98EDF1ECCED2}" destId="{EAF673D7-7C88-454B-BDAB-FC8E7D3CD83B}" srcOrd="2" destOrd="0" parTransId="{086EE1EB-F3AD-462A-8712-382C23E1AD3E}" sibTransId="{CE98DAE6-FCE5-4E2E-BFE4-5076187C3D68}"/>
    <dgm:cxn modelId="{83C52E3F-4873-4B1E-B831-8162406B598C}" srcId="{17961A2F-D4ED-4FED-BDB9-98EDF1ECCED2}" destId="{09EDD0F5-10CF-448F-8914-31A3107DAFBD}" srcOrd="3" destOrd="0" parTransId="{373181F6-9A2B-49B8-BC7C-CAA3B899938F}" sibTransId="{9C27276D-317C-49C2-A03D-6D834CAE8B3B}"/>
    <dgm:cxn modelId="{B95E4844-076C-4BFB-BC28-3C3361C0DF2F}" srcId="{51673118-AFCB-49E4-BDFD-4F6F694FB417}" destId="{17961A2F-D4ED-4FED-BDB9-98EDF1ECCED2}" srcOrd="0" destOrd="0" parTransId="{1B35BBAC-0405-4B73-93EA-159BAF1C405D}" sibTransId="{2405B931-3811-4712-81C7-9592F959D436}"/>
    <dgm:cxn modelId="{0748672E-EB1A-4989-BFD4-7AF6BFCD639E}" type="presOf" srcId="{09EDD0F5-10CF-448F-8914-31A3107DAFBD}" destId="{73F11A2D-906C-4BA6-8301-7F20496B6C34}" srcOrd="0" destOrd="3" presId="urn:microsoft.com/office/officeart/2005/8/layout/list1"/>
    <dgm:cxn modelId="{EAB35AC4-0E9E-409A-B366-3193BC9CFE49}" type="presOf" srcId="{A07920FE-BBB7-45B6-A350-6E2DBD11BBF8}" destId="{73F11A2D-906C-4BA6-8301-7F20496B6C34}" srcOrd="0" destOrd="0" presId="urn:microsoft.com/office/officeart/2005/8/layout/list1"/>
    <dgm:cxn modelId="{73C23CFE-89FD-43F1-8E6D-AC96FB895B95}" type="presParOf" srcId="{A1E77283-095B-4056-974D-97DAA189349C}" destId="{09FCF0CE-77DB-4135-BA29-B2237414206F}" srcOrd="0" destOrd="0" presId="urn:microsoft.com/office/officeart/2005/8/layout/list1"/>
    <dgm:cxn modelId="{FC8CB558-A530-4510-8E9E-FE495D85A82B}" type="presParOf" srcId="{09FCF0CE-77DB-4135-BA29-B2237414206F}" destId="{7804045B-D825-4D5C-9F43-ED3E1A1D7E3D}" srcOrd="0" destOrd="0" presId="urn:microsoft.com/office/officeart/2005/8/layout/list1"/>
    <dgm:cxn modelId="{7DF74D49-5E04-422C-B98E-05D5DBC9B4CF}" type="presParOf" srcId="{09FCF0CE-77DB-4135-BA29-B2237414206F}" destId="{08B1DB98-CC42-4477-B522-7162493415EF}" srcOrd="1" destOrd="0" presId="urn:microsoft.com/office/officeart/2005/8/layout/list1"/>
    <dgm:cxn modelId="{D1007203-D9CF-458E-8258-7D9675005927}" type="presParOf" srcId="{A1E77283-095B-4056-974D-97DAA189349C}" destId="{85C41778-E9A6-47DF-B829-8CC88051F9E8}" srcOrd="1" destOrd="0" presId="urn:microsoft.com/office/officeart/2005/8/layout/list1"/>
    <dgm:cxn modelId="{34C5F6D6-7821-43C5-BAA8-ED706B23A3CE}" type="presParOf" srcId="{A1E77283-095B-4056-974D-97DAA189349C}" destId="{73F11A2D-906C-4BA6-8301-7F20496B6C34}"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673118-AFCB-49E4-BDFD-4F6F694FB417}"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17961A2F-D4ED-4FED-BDB9-98EDF1ECCED2}">
      <dgm:prSet phldrT="[文本]" custT="1"/>
      <dgm:spPr/>
      <dgm:t>
        <a:bodyPr/>
        <a:lstStyle/>
        <a:p>
          <a:pPr algn="ctr" rtl="0"/>
          <a:r>
            <a:rPr lang="zh-CN" altLang="en-US" sz="2800" b="1" dirty="0" smtClean="0">
              <a:latin typeface="华文楷体" panose="02010600040101010101" pitchFamily="2" charset="-122"/>
              <a:ea typeface="华文楷体" panose="02010600040101010101" pitchFamily="2" charset="-122"/>
            </a:rPr>
            <a:t>做市商的功能</a:t>
          </a:r>
          <a:endParaRPr lang="zh-CN" altLang="en-US" sz="2800" b="1" dirty="0">
            <a:latin typeface="华文楷体" panose="02010600040101010101" pitchFamily="2" charset="-122"/>
            <a:ea typeface="华文楷体" panose="02010600040101010101" pitchFamily="2" charset="-122"/>
          </a:endParaRPr>
        </a:p>
      </dgm:t>
    </dgm:pt>
    <dgm:pt modelId="{1B35BBAC-0405-4B73-93EA-159BAF1C405D}" cxnId="{B95E4844-076C-4BFB-BC28-3C3361C0DF2F}" type="parTrans">
      <dgm:prSet/>
      <dgm:spPr/>
      <dgm:t>
        <a:bodyPr/>
        <a:lstStyle/>
        <a:p>
          <a:endParaRPr lang="zh-CN" altLang="en-US"/>
        </a:p>
      </dgm:t>
    </dgm:pt>
    <dgm:pt modelId="{2405B931-3811-4712-81C7-9592F959D436}" cxnId="{B95E4844-076C-4BFB-BC28-3C3361C0DF2F}" type="sibTrans">
      <dgm:prSet/>
      <dgm:spPr/>
      <dgm:t>
        <a:bodyPr/>
        <a:lstStyle/>
        <a:p>
          <a:endParaRPr lang="zh-CN" altLang="en-US"/>
        </a:p>
      </dgm:t>
    </dgm:pt>
    <dgm:pt modelId="{812B95C5-F1A8-4522-AB9D-2A0E58436604}">
      <dgm:prSet custT="1"/>
      <dgm:spPr/>
      <dgm:t>
        <a:bodyPr/>
        <a:lstStyle/>
        <a:p>
          <a:pPr>
            <a:lnSpc>
              <a:spcPct val="125000"/>
            </a:lnSpc>
          </a:pPr>
          <a:r>
            <a:rPr lang="zh-CN" altLang="en-US" sz="2400" b="1" dirty="0" smtClean="0">
              <a:latin typeface="华文楷体" panose="02010600040101010101" pitchFamily="2" charset="-122"/>
              <a:ea typeface="华文楷体" panose="02010600040101010101" pitchFamily="2" charset="-122"/>
            </a:rPr>
            <a:t>维持股价稳定。</a:t>
          </a:r>
          <a:r>
            <a:rPr lang="zh-CN" sz="2400" b="0" dirty="0" smtClean="0">
              <a:latin typeface="华文楷体" panose="02010600040101010101" pitchFamily="2" charset="-122"/>
              <a:ea typeface="华文楷体" panose="02010600040101010101" pitchFamily="2" charset="-122"/>
            </a:rPr>
            <a:t>做市商通过</a:t>
          </a:r>
          <a:r>
            <a:rPr lang="zh-CN" altLang="en-US" sz="2400" b="0" dirty="0" smtClean="0">
              <a:latin typeface="华文楷体" panose="02010600040101010101" pitchFamily="2" charset="-122"/>
              <a:ea typeface="华文楷体" panose="02010600040101010101" pitchFamily="2" charset="-122"/>
            </a:rPr>
            <a:t>提供连续和稳定的</a:t>
          </a:r>
          <a:r>
            <a:rPr lang="zh-CN" sz="2400" b="0" dirty="0" smtClean="0">
              <a:latin typeface="华文楷体" panose="02010600040101010101" pitchFamily="2" charset="-122"/>
              <a:ea typeface="华文楷体" panose="02010600040101010101" pitchFamily="2" charset="-122"/>
            </a:rPr>
            <a:t>双向报价，</a:t>
          </a:r>
          <a:r>
            <a:rPr lang="zh-CN" altLang="en-US" sz="2400" b="0" dirty="0" smtClean="0">
              <a:latin typeface="华文楷体" panose="02010600040101010101" pitchFamily="2" charset="-122"/>
              <a:ea typeface="华文楷体" panose="02010600040101010101" pitchFamily="2" charset="-122"/>
            </a:rPr>
            <a:t>防止股价暴涨暴跌，</a:t>
          </a:r>
          <a:r>
            <a:rPr lang="zh-CN" sz="2400" b="0" dirty="0" smtClean="0">
              <a:latin typeface="华文楷体" panose="02010600040101010101" pitchFamily="2" charset="-122"/>
              <a:ea typeface="华文楷体" panose="02010600040101010101" pitchFamily="2" charset="-122"/>
            </a:rPr>
            <a:t>增强市场稳定性</a:t>
          </a:r>
          <a:r>
            <a:rPr lang="zh-CN" altLang="en-US" sz="2400" b="0" dirty="0" smtClean="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dgm:t>
    </dgm:pt>
    <dgm:pt modelId="{45527780-B601-424F-8EE3-58818A2BF7A5}" cxnId="{2A1031EF-823C-44FC-9C88-75DBBF10A3B4}" type="parTrans">
      <dgm:prSet/>
      <dgm:spPr/>
      <dgm:t>
        <a:bodyPr/>
        <a:lstStyle/>
        <a:p>
          <a:endParaRPr lang="zh-CN" altLang="en-US"/>
        </a:p>
      </dgm:t>
    </dgm:pt>
    <dgm:pt modelId="{8E395BE5-4814-4C66-8A6E-5FE81A6FBE88}" cxnId="{2A1031EF-823C-44FC-9C88-75DBBF10A3B4}" type="sibTrans">
      <dgm:prSet/>
      <dgm:spPr/>
      <dgm:t>
        <a:bodyPr/>
        <a:lstStyle/>
        <a:p>
          <a:endParaRPr lang="zh-CN" altLang="en-US"/>
        </a:p>
      </dgm:t>
    </dgm:pt>
    <dgm:pt modelId="{6B97120F-4A43-4132-BCAE-51A5A43F9584}">
      <dgm:prSet custT="1"/>
      <dgm:spPr/>
      <dgm:t>
        <a:bodyPr/>
        <a:lstStyle/>
        <a:p>
          <a:pPr>
            <a:lnSpc>
              <a:spcPct val="125000"/>
            </a:lnSpc>
          </a:pPr>
          <a:r>
            <a:rPr lang="zh-CN" altLang="en-US" sz="2400" b="1" dirty="0" smtClean="0">
              <a:latin typeface="华文楷体" panose="02010600040101010101" pitchFamily="2" charset="-122"/>
              <a:ea typeface="华文楷体" panose="02010600040101010101" pitchFamily="2" charset="-122"/>
            </a:rPr>
            <a:t>持续提供</a:t>
          </a:r>
          <a:r>
            <a:rPr lang="zh-CN" sz="2400" b="1" dirty="0" smtClean="0">
              <a:latin typeface="华文楷体" panose="02010600040101010101" pitchFamily="2" charset="-122"/>
              <a:ea typeface="华文楷体" panose="02010600040101010101" pitchFamily="2" charset="-122"/>
            </a:rPr>
            <a:t>流动性</a:t>
          </a:r>
          <a:r>
            <a:rPr lang="zh-CN" altLang="en-US" sz="2400" b="1" dirty="0" smtClean="0">
              <a:latin typeface="华文楷体" panose="02010600040101010101" pitchFamily="2" charset="-122"/>
              <a:ea typeface="华文楷体" panose="02010600040101010101" pitchFamily="2" charset="-122"/>
            </a:rPr>
            <a:t>。</a:t>
          </a:r>
          <a:r>
            <a:rPr lang="zh-CN" sz="2400" dirty="0" smtClean="0">
              <a:latin typeface="华文楷体" panose="02010600040101010101" pitchFamily="2" charset="-122"/>
              <a:ea typeface="华文楷体" panose="02010600040101010101" pitchFamily="2" charset="-122"/>
            </a:rPr>
            <a:t>做市商通过</a:t>
          </a:r>
          <a:r>
            <a:rPr lang="zh-CN" altLang="en-US" sz="2400" dirty="0" smtClean="0">
              <a:latin typeface="华文楷体" panose="02010600040101010101" pitchFamily="2" charset="-122"/>
              <a:ea typeface="华文楷体" panose="02010600040101010101" pitchFamily="2" charset="-122"/>
            </a:rPr>
            <a:t>不断发布</a:t>
          </a:r>
          <a:r>
            <a:rPr lang="zh-CN" sz="2400" dirty="0" smtClean="0">
              <a:latin typeface="华文楷体" panose="02010600040101010101" pitchFamily="2" charset="-122"/>
              <a:ea typeface="华文楷体" panose="02010600040101010101" pitchFamily="2" charset="-122"/>
            </a:rPr>
            <a:t>双边报价，</a:t>
          </a:r>
          <a:r>
            <a:rPr lang="zh-CN" altLang="en-US" sz="2400" dirty="0" smtClean="0">
              <a:latin typeface="华文楷体" panose="02010600040101010101" pitchFamily="2" charset="-122"/>
              <a:ea typeface="华文楷体" panose="02010600040101010101" pitchFamily="2" charset="-122"/>
            </a:rPr>
            <a:t>持续向市场提供流动性</a:t>
          </a:r>
          <a:r>
            <a:rPr 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投资者可以随时买入、卖出股票，</a:t>
          </a:r>
          <a:r>
            <a:rPr lang="zh-CN" sz="2400" dirty="0" smtClean="0">
              <a:latin typeface="华文楷体" panose="02010600040101010101" pitchFamily="2" charset="-122"/>
              <a:ea typeface="华文楷体" panose="02010600040101010101" pitchFamily="2" charset="-122"/>
            </a:rPr>
            <a:t>保证市场交易连续进行</a:t>
          </a:r>
          <a:r>
            <a:rPr lang="zh-CN" altLang="en-US" sz="2400" dirty="0" smtClean="0">
              <a:latin typeface="华文楷体" panose="02010600040101010101" pitchFamily="2" charset="-122"/>
              <a:ea typeface="华文楷体" panose="02010600040101010101" pitchFamily="2" charset="-122"/>
            </a:rPr>
            <a:t>，提高了订单成交效率。</a:t>
          </a:r>
          <a:endParaRPr lang="zh-CN" altLang="en-US" sz="2400" b="0" i="0" dirty="0">
            <a:latin typeface="华文楷体" panose="02010600040101010101" pitchFamily="2" charset="-122"/>
            <a:ea typeface="华文楷体" panose="02010600040101010101" pitchFamily="2" charset="-122"/>
          </a:endParaRPr>
        </a:p>
      </dgm:t>
    </dgm:pt>
    <dgm:pt modelId="{B1B21032-A913-40EF-AC67-DA65FD990FB4}" cxnId="{E378DF3C-5881-4FFC-AED1-FD99A21757E9}" type="parTrans">
      <dgm:prSet/>
      <dgm:spPr/>
      <dgm:t>
        <a:bodyPr/>
        <a:lstStyle/>
        <a:p>
          <a:endParaRPr lang="zh-CN" altLang="en-US"/>
        </a:p>
      </dgm:t>
    </dgm:pt>
    <dgm:pt modelId="{BFAB0A61-E22A-400D-ADBA-42BF1FAC5E69}" cxnId="{E378DF3C-5881-4FFC-AED1-FD99A21757E9}" type="sibTrans">
      <dgm:prSet/>
      <dgm:spPr/>
      <dgm:t>
        <a:bodyPr/>
        <a:lstStyle/>
        <a:p>
          <a:endParaRPr lang="zh-CN" altLang="en-US"/>
        </a:p>
      </dgm:t>
    </dgm:pt>
    <dgm:pt modelId="{1676F149-94EA-48A6-B6CC-3DD7967BEE65}">
      <dgm:prSet custT="1"/>
      <dgm:spPr/>
      <dgm:t>
        <a:bodyPr/>
        <a:lstStyle/>
        <a:p>
          <a:pPr>
            <a:lnSpc>
              <a:spcPct val="125000"/>
            </a:lnSpc>
          </a:pPr>
          <a:r>
            <a:rPr lang="zh-CN" sz="2400" b="1" dirty="0" smtClean="0">
              <a:latin typeface="华文楷体" panose="02010600040101010101" pitchFamily="2" charset="-122"/>
              <a:ea typeface="华文楷体" panose="02010600040101010101" pitchFamily="2" charset="-122"/>
            </a:rPr>
            <a:t>价</a:t>
          </a:r>
          <a:r>
            <a:rPr lang="zh-CN" altLang="en-US" sz="2400" b="1" dirty="0" smtClean="0">
              <a:latin typeface="华文楷体" panose="02010600040101010101" pitchFamily="2" charset="-122"/>
              <a:ea typeface="华文楷体" panose="02010600040101010101" pitchFamily="2" charset="-122"/>
            </a:rPr>
            <a:t>格</a:t>
          </a:r>
          <a:r>
            <a:rPr lang="zh-CN" sz="2400" b="1" dirty="0" smtClean="0">
              <a:latin typeface="华文楷体" panose="02010600040101010101" pitchFamily="2" charset="-122"/>
              <a:ea typeface="华文楷体" panose="02010600040101010101" pitchFamily="2" charset="-122"/>
            </a:rPr>
            <a:t>发现</a:t>
          </a:r>
          <a:r>
            <a:rPr lang="zh-CN" altLang="en-US" sz="2400" b="1" dirty="0" smtClean="0">
              <a:latin typeface="华文楷体" panose="02010600040101010101" pitchFamily="2" charset="-122"/>
              <a:ea typeface="华文楷体" panose="02010600040101010101" pitchFamily="2" charset="-122"/>
            </a:rPr>
            <a:t>。</a:t>
          </a:r>
          <a:r>
            <a:rPr lang="zh-CN" sz="2400" dirty="0" smtClean="0">
              <a:latin typeface="华文楷体" panose="02010600040101010101" pitchFamily="2" charset="-122"/>
              <a:ea typeface="华文楷体" panose="02010600040101010101" pitchFamily="2" charset="-122"/>
            </a:rPr>
            <a:t>做市商通过专业估值促使股票价格更趋近于其实际价值</a:t>
          </a:r>
          <a:r>
            <a:rPr lang="zh-CN" altLang="en-US" sz="2400" dirty="0" smtClean="0"/>
            <a:t>，</a:t>
          </a:r>
          <a:r>
            <a:rPr lang="zh-CN" altLang="en-US" sz="2400" dirty="0" smtClean="0">
              <a:latin typeface="华文楷体" panose="02010600040101010101" pitchFamily="2" charset="-122"/>
              <a:ea typeface="华文楷体" panose="02010600040101010101" pitchFamily="2" charset="-122"/>
            </a:rPr>
            <a:t>促进价格发现</a:t>
          </a:r>
          <a:r>
            <a:rPr lang="zh-CN" altLang="en-US" sz="2400" b="0" i="0" dirty="0" smtClean="0">
              <a:latin typeface="华文楷体" panose="02010600040101010101" pitchFamily="2" charset="-122"/>
              <a:ea typeface="华文楷体" panose="02010600040101010101" pitchFamily="2" charset="-122"/>
            </a:rPr>
            <a:t>。</a:t>
          </a:r>
          <a:endParaRPr lang="zh-CN" altLang="en-US" sz="2400" b="0" i="0" dirty="0">
            <a:latin typeface="华文楷体" panose="02010600040101010101" pitchFamily="2" charset="-122"/>
            <a:ea typeface="华文楷体" panose="02010600040101010101" pitchFamily="2" charset="-122"/>
          </a:endParaRPr>
        </a:p>
      </dgm:t>
    </dgm:pt>
    <dgm:pt modelId="{03603A22-10D3-4550-94D4-4A7A3493ABD0}" cxnId="{49AC9EF6-2060-425B-8AC6-915851FEEE4D}" type="parTrans">
      <dgm:prSet/>
      <dgm:spPr/>
      <dgm:t>
        <a:bodyPr/>
        <a:lstStyle/>
        <a:p>
          <a:endParaRPr lang="zh-CN" altLang="en-US"/>
        </a:p>
      </dgm:t>
    </dgm:pt>
    <dgm:pt modelId="{9720A23F-3980-4B40-86F8-AD01214BD5CF}" cxnId="{49AC9EF6-2060-425B-8AC6-915851FEEE4D}" type="sibTrans">
      <dgm:prSet/>
      <dgm:spPr/>
      <dgm:t>
        <a:bodyPr/>
        <a:lstStyle/>
        <a:p>
          <a:endParaRPr lang="zh-CN" altLang="en-US"/>
        </a:p>
      </dgm:t>
    </dgm:pt>
    <dgm:pt modelId="{A1E77283-095B-4056-974D-97DAA189349C}" type="pres">
      <dgm:prSet presAssocID="{51673118-AFCB-49E4-BDFD-4F6F694FB417}" presName="linear" presStyleCnt="0">
        <dgm:presLayoutVars>
          <dgm:dir/>
          <dgm:animLvl val="lvl"/>
          <dgm:resizeHandles val="exact"/>
        </dgm:presLayoutVars>
      </dgm:prSet>
      <dgm:spPr/>
      <dgm:t>
        <a:bodyPr/>
        <a:lstStyle/>
        <a:p>
          <a:endParaRPr lang="zh-CN" altLang="en-US"/>
        </a:p>
      </dgm:t>
    </dgm:pt>
    <dgm:pt modelId="{09FCF0CE-77DB-4135-BA29-B2237414206F}" type="pres">
      <dgm:prSet presAssocID="{17961A2F-D4ED-4FED-BDB9-98EDF1ECCED2}" presName="parentLin" presStyleCnt="0"/>
      <dgm:spPr/>
      <dgm:t>
        <a:bodyPr/>
        <a:lstStyle/>
        <a:p>
          <a:endParaRPr lang="zh-CN" altLang="en-US"/>
        </a:p>
      </dgm:t>
    </dgm:pt>
    <dgm:pt modelId="{7804045B-D825-4D5C-9F43-ED3E1A1D7E3D}" type="pres">
      <dgm:prSet presAssocID="{17961A2F-D4ED-4FED-BDB9-98EDF1ECCED2}" presName="parentLeftMargin" presStyleLbl="node1" presStyleIdx="0" presStyleCnt="1"/>
      <dgm:spPr/>
      <dgm:t>
        <a:bodyPr/>
        <a:lstStyle/>
        <a:p>
          <a:endParaRPr lang="zh-CN" altLang="en-US"/>
        </a:p>
      </dgm:t>
    </dgm:pt>
    <dgm:pt modelId="{08B1DB98-CC42-4477-B522-7162493415EF}" type="pres">
      <dgm:prSet presAssocID="{17961A2F-D4ED-4FED-BDB9-98EDF1ECCED2}" presName="parentText" presStyleLbl="node1" presStyleIdx="0" presStyleCnt="1" custScaleX="48223" custScaleY="37351" custLinFactNeighborX="-39279" custLinFactNeighborY="-24368">
        <dgm:presLayoutVars>
          <dgm:chMax val="0"/>
          <dgm:bulletEnabled val="1"/>
        </dgm:presLayoutVars>
      </dgm:prSet>
      <dgm:spPr/>
      <dgm:t>
        <a:bodyPr/>
        <a:lstStyle/>
        <a:p>
          <a:endParaRPr lang="zh-CN" altLang="en-US"/>
        </a:p>
      </dgm:t>
    </dgm:pt>
    <dgm:pt modelId="{85C41778-E9A6-47DF-B829-8CC88051F9E8}" type="pres">
      <dgm:prSet presAssocID="{17961A2F-D4ED-4FED-BDB9-98EDF1ECCED2}" presName="negativeSpace" presStyleCnt="0"/>
      <dgm:spPr/>
      <dgm:t>
        <a:bodyPr/>
        <a:lstStyle/>
        <a:p>
          <a:endParaRPr lang="zh-CN" altLang="en-US"/>
        </a:p>
      </dgm:t>
    </dgm:pt>
    <dgm:pt modelId="{73F11A2D-906C-4BA6-8301-7F20496B6C34}" type="pres">
      <dgm:prSet presAssocID="{17961A2F-D4ED-4FED-BDB9-98EDF1ECCED2}" presName="childText" presStyleLbl="conFgAcc1" presStyleIdx="0" presStyleCnt="1" custScaleY="81787" custLinFactNeighborX="0" custLinFactNeighborY="19717">
        <dgm:presLayoutVars>
          <dgm:bulletEnabled val="1"/>
        </dgm:presLayoutVars>
      </dgm:prSet>
      <dgm:spPr/>
      <dgm:t>
        <a:bodyPr/>
        <a:lstStyle/>
        <a:p>
          <a:endParaRPr lang="zh-CN" altLang="en-US"/>
        </a:p>
      </dgm:t>
    </dgm:pt>
  </dgm:ptLst>
  <dgm:cxnLst>
    <dgm:cxn modelId="{3453F89D-1197-45C8-A328-402EFAFC7895}" type="presOf" srcId="{17961A2F-D4ED-4FED-BDB9-98EDF1ECCED2}" destId="{08B1DB98-CC42-4477-B522-7162493415EF}" srcOrd="1" destOrd="0" presId="urn:microsoft.com/office/officeart/2005/8/layout/list1"/>
    <dgm:cxn modelId="{208256B8-B658-42C9-9B1D-059F1650FD1F}" type="presOf" srcId="{6B97120F-4A43-4132-BCAE-51A5A43F9584}" destId="{73F11A2D-906C-4BA6-8301-7F20496B6C34}" srcOrd="0" destOrd="0" presId="urn:microsoft.com/office/officeart/2005/8/layout/list1"/>
    <dgm:cxn modelId="{B95E4844-076C-4BFB-BC28-3C3361C0DF2F}" srcId="{51673118-AFCB-49E4-BDFD-4F6F694FB417}" destId="{17961A2F-D4ED-4FED-BDB9-98EDF1ECCED2}" srcOrd="0" destOrd="0" parTransId="{1B35BBAC-0405-4B73-93EA-159BAF1C405D}" sibTransId="{2405B931-3811-4712-81C7-9592F959D436}"/>
    <dgm:cxn modelId="{5AED721F-83BD-47CF-92ED-289ECE7EBDEC}" type="presOf" srcId="{17961A2F-D4ED-4FED-BDB9-98EDF1ECCED2}" destId="{7804045B-D825-4D5C-9F43-ED3E1A1D7E3D}" srcOrd="0" destOrd="0" presId="urn:microsoft.com/office/officeart/2005/8/layout/list1"/>
    <dgm:cxn modelId="{D5B1CA90-C147-4FA2-AA6B-4C694A15C58C}" type="presOf" srcId="{1676F149-94EA-48A6-B6CC-3DD7967BEE65}" destId="{73F11A2D-906C-4BA6-8301-7F20496B6C34}" srcOrd="0" destOrd="1" presId="urn:microsoft.com/office/officeart/2005/8/layout/list1"/>
    <dgm:cxn modelId="{49AC9EF6-2060-425B-8AC6-915851FEEE4D}" srcId="{17961A2F-D4ED-4FED-BDB9-98EDF1ECCED2}" destId="{1676F149-94EA-48A6-B6CC-3DD7967BEE65}" srcOrd="1" destOrd="0" parTransId="{03603A22-10D3-4550-94D4-4A7A3493ABD0}" sibTransId="{9720A23F-3980-4B40-86F8-AD01214BD5CF}"/>
    <dgm:cxn modelId="{AB63D2B7-0D9C-417C-BB6E-24253A36CD12}" type="presOf" srcId="{51673118-AFCB-49E4-BDFD-4F6F694FB417}" destId="{A1E77283-095B-4056-974D-97DAA189349C}" srcOrd="0" destOrd="0" presId="urn:microsoft.com/office/officeart/2005/8/layout/list1"/>
    <dgm:cxn modelId="{E82367F2-C2D8-4605-A6FD-EC96DB668B8F}" type="presOf" srcId="{812B95C5-F1A8-4522-AB9D-2A0E58436604}" destId="{73F11A2D-906C-4BA6-8301-7F20496B6C34}" srcOrd="0" destOrd="2" presId="urn:microsoft.com/office/officeart/2005/8/layout/list1"/>
    <dgm:cxn modelId="{2A1031EF-823C-44FC-9C88-75DBBF10A3B4}" srcId="{17961A2F-D4ED-4FED-BDB9-98EDF1ECCED2}" destId="{812B95C5-F1A8-4522-AB9D-2A0E58436604}" srcOrd="2" destOrd="0" parTransId="{45527780-B601-424F-8EE3-58818A2BF7A5}" sibTransId="{8E395BE5-4814-4C66-8A6E-5FE81A6FBE88}"/>
    <dgm:cxn modelId="{E378DF3C-5881-4FFC-AED1-FD99A21757E9}" srcId="{17961A2F-D4ED-4FED-BDB9-98EDF1ECCED2}" destId="{6B97120F-4A43-4132-BCAE-51A5A43F9584}" srcOrd="0" destOrd="0" parTransId="{B1B21032-A913-40EF-AC67-DA65FD990FB4}" sibTransId="{BFAB0A61-E22A-400D-ADBA-42BF1FAC5E69}"/>
    <dgm:cxn modelId="{4449BE19-B1CB-4D83-B755-9B0908393C9C}" type="presParOf" srcId="{A1E77283-095B-4056-974D-97DAA189349C}" destId="{09FCF0CE-77DB-4135-BA29-B2237414206F}" srcOrd="0" destOrd="0" presId="urn:microsoft.com/office/officeart/2005/8/layout/list1"/>
    <dgm:cxn modelId="{07A3AF2C-79C0-4960-BC87-F12247AAFFC3}" type="presParOf" srcId="{09FCF0CE-77DB-4135-BA29-B2237414206F}" destId="{7804045B-D825-4D5C-9F43-ED3E1A1D7E3D}" srcOrd="0" destOrd="0" presId="urn:microsoft.com/office/officeart/2005/8/layout/list1"/>
    <dgm:cxn modelId="{68BB882B-5124-4ED9-A288-D5EE4E94767C}" type="presParOf" srcId="{09FCF0CE-77DB-4135-BA29-B2237414206F}" destId="{08B1DB98-CC42-4477-B522-7162493415EF}" srcOrd="1" destOrd="0" presId="urn:microsoft.com/office/officeart/2005/8/layout/list1"/>
    <dgm:cxn modelId="{93687B15-ADCC-4104-A984-CC3DC3A73E3C}" type="presParOf" srcId="{A1E77283-095B-4056-974D-97DAA189349C}" destId="{85C41778-E9A6-47DF-B829-8CC88051F9E8}" srcOrd="1" destOrd="0" presId="urn:microsoft.com/office/officeart/2005/8/layout/list1"/>
    <dgm:cxn modelId="{23E583FC-DBB3-4768-9DC1-F5D743E850AA}" type="presParOf" srcId="{A1E77283-095B-4056-974D-97DAA189349C}" destId="{73F11A2D-906C-4BA6-8301-7F20496B6C34}"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B02B1AD-95EC-4E9E-A1FB-9E00ED40072D}" type="doc">
      <dgm:prSet loTypeId="urn:microsoft.com/office/officeart/2005/8/layout/gear1" loCatId="process" qsTypeId="urn:microsoft.com/office/officeart/2005/8/quickstyle/simple1" qsCatId="simple" csTypeId="urn:microsoft.com/office/officeart/2005/8/colors/colorful2" csCatId="colorful" phldr="1"/>
      <dgm:spPr/>
    </dgm:pt>
    <dgm:pt modelId="{FFFE9BDD-587C-47FD-B507-54DC3C02243C}">
      <dgm:prSet phldrT="[文本]" custT="1"/>
      <dgm:spPr/>
      <dgm:t>
        <a:bodyPr/>
        <a:lstStyle/>
        <a:p>
          <a:pPr algn="ctr"/>
          <a:r>
            <a:rPr lang="zh-CN" altLang="en-US" sz="2000" b="1" dirty="0" smtClean="0">
              <a:latin typeface="楷体" panose="02010609060101010101" pitchFamily="49" charset="-122"/>
              <a:ea typeface="楷体" panose="02010609060101010101" pitchFamily="49" charset="-122"/>
            </a:rPr>
            <a:t>投资者：</a:t>
          </a:r>
          <a:endParaRPr lang="en-US" altLang="zh-CN" sz="2000" b="1" dirty="0" smtClean="0">
            <a:latin typeface="楷体" panose="02010609060101010101" pitchFamily="49" charset="-122"/>
            <a:ea typeface="楷体" panose="02010609060101010101" pitchFamily="49" charset="-122"/>
          </a:endParaRPr>
        </a:p>
        <a:p>
          <a:pPr algn="ctr"/>
          <a:r>
            <a:rPr lang="zh-CN" altLang="en-US" sz="2000" b="1" dirty="0" smtClean="0">
              <a:latin typeface="楷体" panose="02010609060101010101" pitchFamily="49" charset="-122"/>
              <a:ea typeface="楷体" panose="02010609060101010101" pitchFamily="49" charset="-122"/>
            </a:rPr>
            <a:t>限价委托</a:t>
          </a:r>
          <a:endParaRPr lang="en-US" altLang="zh-CN" sz="2000" b="1" dirty="0" smtClean="0">
            <a:latin typeface="楷体" panose="02010609060101010101" pitchFamily="49" charset="-122"/>
            <a:ea typeface="楷体" panose="02010609060101010101" pitchFamily="49" charset="-122"/>
          </a:endParaRPr>
        </a:p>
      </dgm:t>
    </dgm:pt>
    <dgm:pt modelId="{1A4C433F-6F54-4AC7-AB37-9E6CB6ED2B1F}" cxnId="{F610FBCF-13AF-451B-B118-D43DFD90C120}" type="parTrans">
      <dgm:prSet/>
      <dgm:spPr/>
      <dgm:t>
        <a:bodyPr/>
        <a:lstStyle/>
        <a:p>
          <a:endParaRPr lang="zh-CN" altLang="en-US"/>
        </a:p>
      </dgm:t>
    </dgm:pt>
    <dgm:pt modelId="{856F41C9-4971-418C-9FAC-33AB0D0168AA}" cxnId="{F610FBCF-13AF-451B-B118-D43DFD90C120}" type="sibTrans">
      <dgm:prSet/>
      <dgm:spPr/>
      <dgm:t>
        <a:bodyPr/>
        <a:lstStyle/>
        <a:p>
          <a:endParaRPr lang="zh-CN" altLang="en-US"/>
        </a:p>
      </dgm:t>
    </dgm:pt>
    <dgm:pt modelId="{4910C43B-7D18-45C7-BACA-AF753F662EE0}">
      <dgm:prSet phldrT="[文本]"/>
      <dgm:spPr/>
      <dgm:t>
        <a:bodyPr/>
        <a:lstStyle/>
        <a:p>
          <a:r>
            <a:rPr lang="zh-CN" altLang="en-US" b="1" dirty="0" smtClean="0">
              <a:latin typeface="楷体" panose="02010609060101010101" pitchFamily="49" charset="-122"/>
              <a:ea typeface="楷体" panose="02010609060101010101" pitchFamily="49" charset="-122"/>
            </a:rPr>
            <a:t>全国股转系统接受主办券商的限价申报</a:t>
          </a:r>
          <a:endParaRPr lang="zh-CN" altLang="en-US" dirty="0"/>
        </a:p>
      </dgm:t>
    </dgm:pt>
    <dgm:pt modelId="{D563BF05-D18D-4662-B740-C03CC6B7647E}" cxnId="{3EF5C8E0-60BD-4C67-ACF0-5E3D78D30DFA}" type="parTrans">
      <dgm:prSet/>
      <dgm:spPr/>
      <dgm:t>
        <a:bodyPr/>
        <a:lstStyle/>
        <a:p>
          <a:endParaRPr lang="zh-CN" altLang="en-US"/>
        </a:p>
      </dgm:t>
    </dgm:pt>
    <dgm:pt modelId="{2459BD4A-A6A1-4773-B73D-D7F550CB4B5F}" cxnId="{3EF5C8E0-60BD-4C67-ACF0-5E3D78D30DFA}" type="sibTrans">
      <dgm:prSet/>
      <dgm:spPr/>
      <dgm:t>
        <a:bodyPr/>
        <a:lstStyle/>
        <a:p>
          <a:endParaRPr lang="zh-CN" altLang="en-US"/>
        </a:p>
      </dgm:t>
    </dgm:pt>
    <dgm:pt modelId="{ADBBBD4F-3631-4D96-A70B-4EBF4A82E4DC}" type="pres">
      <dgm:prSet presAssocID="{FB02B1AD-95EC-4E9E-A1FB-9E00ED40072D}" presName="composite" presStyleCnt="0">
        <dgm:presLayoutVars>
          <dgm:chMax val="3"/>
          <dgm:animLvl val="lvl"/>
          <dgm:resizeHandles val="exact"/>
        </dgm:presLayoutVars>
      </dgm:prSet>
      <dgm:spPr/>
    </dgm:pt>
    <dgm:pt modelId="{F69D0DC8-46C7-4F3D-9F87-F6820AAB494B}" type="pres">
      <dgm:prSet presAssocID="{FFFE9BDD-587C-47FD-B507-54DC3C02243C}" presName="gear1" presStyleLbl="node1" presStyleIdx="0" presStyleCnt="2" custScaleX="96310" custScaleY="93311" custLinFactNeighborX="4188">
        <dgm:presLayoutVars>
          <dgm:chMax val="1"/>
          <dgm:bulletEnabled val="1"/>
        </dgm:presLayoutVars>
      </dgm:prSet>
      <dgm:spPr/>
      <dgm:t>
        <a:bodyPr/>
        <a:lstStyle/>
        <a:p>
          <a:endParaRPr lang="zh-CN" altLang="en-US"/>
        </a:p>
      </dgm:t>
    </dgm:pt>
    <dgm:pt modelId="{B157C272-1814-4623-BB64-CFEE284DA3E4}" type="pres">
      <dgm:prSet presAssocID="{FFFE9BDD-587C-47FD-B507-54DC3C02243C}" presName="gear1srcNode" presStyleLbl="node1" presStyleIdx="0" presStyleCnt="2"/>
      <dgm:spPr/>
      <dgm:t>
        <a:bodyPr/>
        <a:lstStyle/>
        <a:p>
          <a:endParaRPr lang="zh-CN" altLang="en-US"/>
        </a:p>
      </dgm:t>
    </dgm:pt>
    <dgm:pt modelId="{30AFB180-235E-4641-9407-DF3472FAEAB7}" type="pres">
      <dgm:prSet presAssocID="{FFFE9BDD-587C-47FD-B507-54DC3C02243C}" presName="gear1dstNode" presStyleLbl="node1" presStyleIdx="0" presStyleCnt="2"/>
      <dgm:spPr/>
      <dgm:t>
        <a:bodyPr/>
        <a:lstStyle/>
        <a:p>
          <a:endParaRPr lang="zh-CN" altLang="en-US"/>
        </a:p>
      </dgm:t>
    </dgm:pt>
    <dgm:pt modelId="{662DF81B-210C-4150-98D4-BD05142BCCF0}" type="pres">
      <dgm:prSet presAssocID="{4910C43B-7D18-45C7-BACA-AF753F662EE0}" presName="gear2" presStyleLbl="node1" presStyleIdx="1" presStyleCnt="2" custScaleX="116631" custScaleY="116631">
        <dgm:presLayoutVars>
          <dgm:chMax val="1"/>
          <dgm:bulletEnabled val="1"/>
        </dgm:presLayoutVars>
      </dgm:prSet>
      <dgm:spPr/>
      <dgm:t>
        <a:bodyPr/>
        <a:lstStyle/>
        <a:p>
          <a:endParaRPr lang="zh-CN" altLang="en-US"/>
        </a:p>
      </dgm:t>
    </dgm:pt>
    <dgm:pt modelId="{EC70710E-C3DE-4B38-85BB-497A500E1575}" type="pres">
      <dgm:prSet presAssocID="{4910C43B-7D18-45C7-BACA-AF753F662EE0}" presName="gear2srcNode" presStyleLbl="node1" presStyleIdx="1" presStyleCnt="2"/>
      <dgm:spPr/>
      <dgm:t>
        <a:bodyPr/>
        <a:lstStyle/>
        <a:p>
          <a:endParaRPr lang="zh-CN" altLang="en-US"/>
        </a:p>
      </dgm:t>
    </dgm:pt>
    <dgm:pt modelId="{8ED29035-05D1-49CA-9674-9D0B635950E8}" type="pres">
      <dgm:prSet presAssocID="{4910C43B-7D18-45C7-BACA-AF753F662EE0}" presName="gear2dstNode" presStyleLbl="node1" presStyleIdx="1" presStyleCnt="2"/>
      <dgm:spPr/>
      <dgm:t>
        <a:bodyPr/>
        <a:lstStyle/>
        <a:p>
          <a:endParaRPr lang="zh-CN" altLang="en-US"/>
        </a:p>
      </dgm:t>
    </dgm:pt>
    <dgm:pt modelId="{9A9D7C55-A72A-4B29-885C-033983C4A951}" type="pres">
      <dgm:prSet presAssocID="{856F41C9-4971-418C-9FAC-33AB0D0168AA}" presName="connector1" presStyleLbl="sibTrans2D1" presStyleIdx="0" presStyleCnt="2"/>
      <dgm:spPr/>
      <dgm:t>
        <a:bodyPr/>
        <a:lstStyle/>
        <a:p>
          <a:endParaRPr lang="zh-CN" altLang="en-US"/>
        </a:p>
      </dgm:t>
    </dgm:pt>
    <dgm:pt modelId="{1B714288-89FC-42EE-BEF9-43CD68B19969}" type="pres">
      <dgm:prSet presAssocID="{2459BD4A-A6A1-4773-B73D-D7F550CB4B5F}" presName="connector2" presStyleLbl="sibTrans2D1" presStyleIdx="1" presStyleCnt="2" custLinFactNeighborX="-4875" custLinFactNeighborY="-2250"/>
      <dgm:spPr/>
      <dgm:t>
        <a:bodyPr/>
        <a:lstStyle/>
        <a:p>
          <a:endParaRPr lang="zh-CN" altLang="en-US"/>
        </a:p>
      </dgm:t>
    </dgm:pt>
  </dgm:ptLst>
  <dgm:cxnLst>
    <dgm:cxn modelId="{407AD876-2DCC-444C-B836-E289BB20A3A9}" type="presOf" srcId="{2459BD4A-A6A1-4773-B73D-D7F550CB4B5F}" destId="{1B714288-89FC-42EE-BEF9-43CD68B19969}" srcOrd="0" destOrd="0" presId="urn:microsoft.com/office/officeart/2005/8/layout/gear1"/>
    <dgm:cxn modelId="{3EF5C8E0-60BD-4C67-ACF0-5E3D78D30DFA}" srcId="{FB02B1AD-95EC-4E9E-A1FB-9E00ED40072D}" destId="{4910C43B-7D18-45C7-BACA-AF753F662EE0}" srcOrd="1" destOrd="0" parTransId="{D563BF05-D18D-4662-B740-C03CC6B7647E}" sibTransId="{2459BD4A-A6A1-4773-B73D-D7F550CB4B5F}"/>
    <dgm:cxn modelId="{2112F7BC-6E76-4277-BAA0-79354B7E0400}" type="presOf" srcId="{FB02B1AD-95EC-4E9E-A1FB-9E00ED40072D}" destId="{ADBBBD4F-3631-4D96-A70B-4EBF4A82E4DC}" srcOrd="0" destOrd="0" presId="urn:microsoft.com/office/officeart/2005/8/layout/gear1"/>
    <dgm:cxn modelId="{8F4AF3C2-EDDE-4A37-954C-E8757136B37F}" type="presOf" srcId="{FFFE9BDD-587C-47FD-B507-54DC3C02243C}" destId="{30AFB180-235E-4641-9407-DF3472FAEAB7}" srcOrd="2" destOrd="0" presId="urn:microsoft.com/office/officeart/2005/8/layout/gear1"/>
    <dgm:cxn modelId="{21FE94A9-27E5-405F-9785-2927F3AEA10E}" type="presOf" srcId="{FFFE9BDD-587C-47FD-B507-54DC3C02243C}" destId="{F69D0DC8-46C7-4F3D-9F87-F6820AAB494B}" srcOrd="0" destOrd="0" presId="urn:microsoft.com/office/officeart/2005/8/layout/gear1"/>
    <dgm:cxn modelId="{CA7C7407-4E0C-4B5F-8E69-D689C187EB29}" type="presOf" srcId="{FFFE9BDD-587C-47FD-B507-54DC3C02243C}" destId="{B157C272-1814-4623-BB64-CFEE284DA3E4}" srcOrd="1" destOrd="0" presId="urn:microsoft.com/office/officeart/2005/8/layout/gear1"/>
    <dgm:cxn modelId="{12695561-594E-4FCB-A353-19C1ACB772F4}" type="presOf" srcId="{4910C43B-7D18-45C7-BACA-AF753F662EE0}" destId="{662DF81B-210C-4150-98D4-BD05142BCCF0}" srcOrd="0" destOrd="0" presId="urn:microsoft.com/office/officeart/2005/8/layout/gear1"/>
    <dgm:cxn modelId="{5F5C396E-5CD4-4792-A93B-7ABAE50F267D}" type="presOf" srcId="{4910C43B-7D18-45C7-BACA-AF753F662EE0}" destId="{8ED29035-05D1-49CA-9674-9D0B635950E8}" srcOrd="2" destOrd="0" presId="urn:microsoft.com/office/officeart/2005/8/layout/gear1"/>
    <dgm:cxn modelId="{9813B3F4-7DBF-49D7-9393-A3F781DC1A84}" type="presOf" srcId="{4910C43B-7D18-45C7-BACA-AF753F662EE0}" destId="{EC70710E-C3DE-4B38-85BB-497A500E1575}" srcOrd="1" destOrd="0" presId="urn:microsoft.com/office/officeart/2005/8/layout/gear1"/>
    <dgm:cxn modelId="{32A88F89-FFFC-48EF-A28C-53CA85FC7948}" type="presOf" srcId="{856F41C9-4971-418C-9FAC-33AB0D0168AA}" destId="{9A9D7C55-A72A-4B29-885C-033983C4A951}" srcOrd="0" destOrd="0" presId="urn:microsoft.com/office/officeart/2005/8/layout/gear1"/>
    <dgm:cxn modelId="{F610FBCF-13AF-451B-B118-D43DFD90C120}" srcId="{FB02B1AD-95EC-4E9E-A1FB-9E00ED40072D}" destId="{FFFE9BDD-587C-47FD-B507-54DC3C02243C}" srcOrd="0" destOrd="0" parTransId="{1A4C433F-6F54-4AC7-AB37-9E6CB6ED2B1F}" sibTransId="{856F41C9-4971-418C-9FAC-33AB0D0168AA}"/>
    <dgm:cxn modelId="{38A4D51A-6B8B-4923-8A7D-48B2ABBD3475}" type="presParOf" srcId="{ADBBBD4F-3631-4D96-A70B-4EBF4A82E4DC}" destId="{F69D0DC8-46C7-4F3D-9F87-F6820AAB494B}" srcOrd="0" destOrd="0" presId="urn:microsoft.com/office/officeart/2005/8/layout/gear1"/>
    <dgm:cxn modelId="{C10B3875-7335-4A56-A8AF-CB8E6FBE2E56}" type="presParOf" srcId="{ADBBBD4F-3631-4D96-A70B-4EBF4A82E4DC}" destId="{B157C272-1814-4623-BB64-CFEE284DA3E4}" srcOrd="1" destOrd="0" presId="urn:microsoft.com/office/officeart/2005/8/layout/gear1"/>
    <dgm:cxn modelId="{1C47BC51-9B59-41E5-B346-87C4F203183E}" type="presParOf" srcId="{ADBBBD4F-3631-4D96-A70B-4EBF4A82E4DC}" destId="{30AFB180-235E-4641-9407-DF3472FAEAB7}" srcOrd="2" destOrd="0" presId="urn:microsoft.com/office/officeart/2005/8/layout/gear1"/>
    <dgm:cxn modelId="{AD778373-AB3C-43FD-9CFF-3539A831AB56}" type="presParOf" srcId="{ADBBBD4F-3631-4D96-A70B-4EBF4A82E4DC}" destId="{662DF81B-210C-4150-98D4-BD05142BCCF0}" srcOrd="3" destOrd="0" presId="urn:microsoft.com/office/officeart/2005/8/layout/gear1"/>
    <dgm:cxn modelId="{7CC1B972-7913-49D3-AAAB-840ACA2F168B}" type="presParOf" srcId="{ADBBBD4F-3631-4D96-A70B-4EBF4A82E4DC}" destId="{EC70710E-C3DE-4B38-85BB-497A500E1575}" srcOrd="4" destOrd="0" presId="urn:microsoft.com/office/officeart/2005/8/layout/gear1"/>
    <dgm:cxn modelId="{2F267EFF-E9F4-46C0-A9B7-388E8FA0285A}" type="presParOf" srcId="{ADBBBD4F-3631-4D96-A70B-4EBF4A82E4DC}" destId="{8ED29035-05D1-49CA-9674-9D0B635950E8}" srcOrd="5" destOrd="0" presId="urn:microsoft.com/office/officeart/2005/8/layout/gear1"/>
    <dgm:cxn modelId="{267B9140-183E-4780-9BED-865FA52406A7}" type="presParOf" srcId="{ADBBBD4F-3631-4D96-A70B-4EBF4A82E4DC}" destId="{9A9D7C55-A72A-4B29-885C-033983C4A951}" srcOrd="6" destOrd="0" presId="urn:microsoft.com/office/officeart/2005/8/layout/gear1"/>
    <dgm:cxn modelId="{9DC3E8BE-AAD8-4990-AEEF-A8789044CAE0}" type="presParOf" srcId="{ADBBBD4F-3631-4D96-A70B-4EBF4A82E4DC}" destId="{1B714288-89FC-42EE-BEF9-43CD68B19969}" srcOrd="7"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A8C1FD-806F-40FF-821F-A5ED6FDB0A0B}"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7D7B7D85-0147-41A4-A1AA-858B2793083F}">
      <dgm:prSet phldrT="[文本]"/>
      <dgm:spPr/>
      <dgm:t>
        <a:bodyPr/>
        <a:lstStyle/>
        <a:p>
          <a:r>
            <a:rPr lang="zh-CN" altLang="en-US" b="1" dirty="0" smtClean="0">
              <a:latin typeface="华文楷体" panose="02010600040101010101" pitchFamily="2" charset="-122"/>
              <a:ea typeface="华文楷体" panose="02010600040101010101" pitchFamily="2" charset="-122"/>
            </a:rPr>
            <a:t>向全市场提供的行情信息</a:t>
          </a:r>
          <a:endParaRPr lang="zh-CN" altLang="en-US" dirty="0"/>
        </a:p>
      </dgm:t>
    </dgm:pt>
    <dgm:pt modelId="{D51A6F8A-D75A-4BC7-992F-990CD5591A6B}" cxnId="{A98DEE82-896D-4056-88A6-1C2EB580B463}" type="parTrans">
      <dgm:prSet/>
      <dgm:spPr/>
      <dgm:t>
        <a:bodyPr/>
        <a:lstStyle/>
        <a:p>
          <a:endParaRPr lang="zh-CN" altLang="en-US"/>
        </a:p>
      </dgm:t>
    </dgm:pt>
    <dgm:pt modelId="{844CCE12-ADF3-4390-836E-D006E4059D4C}" cxnId="{A98DEE82-896D-4056-88A6-1C2EB580B463}" type="sibTrans">
      <dgm:prSet/>
      <dgm:spPr/>
      <dgm:t>
        <a:bodyPr/>
        <a:lstStyle/>
        <a:p>
          <a:endParaRPr lang="zh-CN" altLang="en-US"/>
        </a:p>
      </dgm:t>
    </dgm:pt>
    <dgm:pt modelId="{392E612E-49B2-4125-808F-37B44EC41DA5}">
      <dgm:prSet phldrT="[文本]"/>
      <dgm:spPr/>
      <dgm:t>
        <a:bodyPr/>
        <a:lstStyle/>
        <a:p>
          <a:r>
            <a:rPr lang="zh-CN" altLang="en-US" b="1" dirty="0" smtClean="0">
              <a:latin typeface="华文楷体" panose="02010600040101010101" pitchFamily="2" charset="-122"/>
              <a:ea typeface="华文楷体" panose="02010600040101010101" pitchFamily="2" charset="-122"/>
            </a:rPr>
            <a:t>向做市商提供的额外信息</a:t>
          </a:r>
          <a:endParaRPr lang="zh-CN" altLang="en-US" dirty="0"/>
        </a:p>
      </dgm:t>
    </dgm:pt>
    <dgm:pt modelId="{632B44D8-73D5-4FF5-83A6-90459C35DE62}" cxnId="{449E1475-8DC1-45B2-84B9-CF1C5E6D038B}" type="parTrans">
      <dgm:prSet/>
      <dgm:spPr/>
      <dgm:t>
        <a:bodyPr/>
        <a:lstStyle/>
        <a:p>
          <a:endParaRPr lang="zh-CN" altLang="en-US"/>
        </a:p>
      </dgm:t>
    </dgm:pt>
    <dgm:pt modelId="{A49A139E-1E3C-434E-BBD0-CA4048951AE8}" cxnId="{449E1475-8DC1-45B2-84B9-CF1C5E6D038B}" type="sibTrans">
      <dgm:prSet/>
      <dgm:spPr/>
      <dgm:t>
        <a:bodyPr/>
        <a:lstStyle/>
        <a:p>
          <a:endParaRPr lang="zh-CN" altLang="en-US"/>
        </a:p>
      </dgm:t>
    </dgm:pt>
    <dgm:pt modelId="{0A07D481-DC0A-4B9C-A965-89091CFCC8D1}">
      <dgm:prSet/>
      <dgm:spPr/>
      <dgm:t>
        <a:bodyPr/>
        <a:lstStyle/>
        <a:p>
          <a:r>
            <a:rPr lang="zh-CN" altLang="en-US" dirty="0" smtClean="0">
              <a:latin typeface="华文楷体" panose="02010600040101010101" pitchFamily="2" charset="-122"/>
              <a:ea typeface="华文楷体" panose="02010600040101010101" pitchFamily="2" charset="-122"/>
            </a:rPr>
            <a:t>每个转让日</a:t>
          </a:r>
          <a:r>
            <a:rPr lang="en-US" altLang="zh-CN" dirty="0" smtClean="0">
              <a:latin typeface="华文楷体" panose="02010600040101010101" pitchFamily="2" charset="-122"/>
              <a:ea typeface="华文楷体" panose="02010600040101010101" pitchFamily="2" charset="-122"/>
            </a:rPr>
            <a:t>9:30</a:t>
          </a:r>
          <a:r>
            <a:rPr lang="zh-CN" altLang="en-US" dirty="0" smtClean="0">
              <a:latin typeface="华文楷体" panose="02010600040101010101" pitchFamily="2" charset="-122"/>
              <a:ea typeface="华文楷体" panose="02010600040101010101" pitchFamily="2" charset="-122"/>
            </a:rPr>
            <a:t>开始发布即时行情，其内容主要包括：</a:t>
          </a:r>
          <a:r>
            <a:rPr lang="en-US" altLang="zh-CN" dirty="0" smtClean="0">
              <a:latin typeface="华文楷体" panose="02010600040101010101" pitchFamily="2" charset="-122"/>
              <a:ea typeface="华文楷体" panose="02010600040101010101" pitchFamily="2" charset="-122"/>
            </a:rPr>
            <a:t/>
          </a:r>
          <a:br>
            <a:rPr lang="en-US" altLang="zh-CN" dirty="0" smtClean="0">
              <a:latin typeface="华文楷体" panose="02010600040101010101" pitchFamily="2" charset="-122"/>
              <a:ea typeface="华文楷体" panose="02010600040101010101" pitchFamily="2" charset="-122"/>
            </a:rPr>
          </a:br>
          <a:r>
            <a:rPr lang="zh-CN" altLang="en-US" dirty="0" smtClean="0">
              <a:latin typeface="华文楷体" panose="02010600040101010101" pitchFamily="2" charset="-122"/>
              <a:ea typeface="华文楷体" panose="02010600040101010101" pitchFamily="2" charset="-122"/>
            </a:rPr>
            <a:t>证券代码、证券简称、前收盘价、最近成交价、当日最高价、当日最低价、当日累计成交数量、当日累计成交金额</a:t>
          </a:r>
          <a:r>
            <a:rPr lang="zh-CN" altLang="en-US" b="1" dirty="0" smtClean="0">
              <a:latin typeface="华文楷体" panose="02010600040101010101" pitchFamily="2" charset="-122"/>
              <a:ea typeface="华文楷体" panose="02010600040101010101" pitchFamily="2" charset="-122"/>
            </a:rPr>
            <a:t>、</a:t>
          </a:r>
          <a:r>
            <a:rPr lang="en-US" altLang="zh-CN" b="1" dirty="0" smtClean="0">
              <a:latin typeface="华文楷体" panose="02010600040101010101" pitchFamily="2" charset="-122"/>
              <a:ea typeface="华文楷体" panose="02010600040101010101" pitchFamily="2" charset="-122"/>
            </a:rPr>
            <a:t/>
          </a:r>
          <a:br>
            <a:rPr lang="en-US" altLang="zh-CN" b="1" dirty="0" smtClean="0">
              <a:latin typeface="华文楷体" panose="02010600040101010101" pitchFamily="2" charset="-122"/>
              <a:ea typeface="华文楷体" panose="02010600040101010101" pitchFamily="2" charset="-122"/>
            </a:rPr>
          </a:br>
          <a:r>
            <a:rPr lang="zh-CN" altLang="en-US" b="1" dirty="0" smtClean="0">
              <a:latin typeface="华文楷体" panose="02010600040101010101" pitchFamily="2" charset="-122"/>
              <a:ea typeface="华文楷体" panose="02010600040101010101" pitchFamily="2" charset="-122"/>
            </a:rPr>
            <a:t>做市商实时最高</a:t>
          </a:r>
          <a:r>
            <a:rPr lang="en-US" altLang="zh-CN" b="1" dirty="0" smtClean="0">
              <a:latin typeface="华文楷体" panose="02010600040101010101" pitchFamily="2" charset="-122"/>
              <a:ea typeface="华文楷体" panose="02010600040101010101" pitchFamily="2" charset="-122"/>
            </a:rPr>
            <a:t>3</a:t>
          </a:r>
          <a:r>
            <a:rPr lang="zh-CN" altLang="en-US" b="1" dirty="0" smtClean="0">
              <a:latin typeface="华文楷体" panose="02010600040101010101" pitchFamily="2" charset="-122"/>
              <a:ea typeface="华文楷体" panose="02010600040101010101" pitchFamily="2" charset="-122"/>
            </a:rPr>
            <a:t>个价位买入申报价格和数量、</a:t>
          </a:r>
          <a:r>
            <a:rPr lang="en-US" altLang="zh-CN" b="1" dirty="0" smtClean="0">
              <a:latin typeface="华文楷体" panose="02010600040101010101" pitchFamily="2" charset="-122"/>
              <a:ea typeface="华文楷体" panose="02010600040101010101" pitchFamily="2" charset="-122"/>
            </a:rPr>
            <a:t/>
          </a:r>
          <a:br>
            <a:rPr lang="en-US" altLang="zh-CN" b="1" dirty="0" smtClean="0">
              <a:latin typeface="华文楷体" panose="02010600040101010101" pitchFamily="2" charset="-122"/>
              <a:ea typeface="华文楷体" panose="02010600040101010101" pitchFamily="2" charset="-122"/>
            </a:rPr>
          </a:br>
          <a:r>
            <a:rPr lang="zh-CN" altLang="en-US" b="1" dirty="0" smtClean="0">
              <a:latin typeface="华文楷体" panose="02010600040101010101" pitchFamily="2" charset="-122"/>
              <a:ea typeface="华文楷体" panose="02010600040101010101" pitchFamily="2" charset="-122"/>
            </a:rPr>
            <a:t>做市商实时最低</a:t>
          </a:r>
          <a:r>
            <a:rPr lang="en-US" altLang="zh-CN" b="1" dirty="0" smtClean="0">
              <a:latin typeface="华文楷体" panose="02010600040101010101" pitchFamily="2" charset="-122"/>
              <a:ea typeface="华文楷体" panose="02010600040101010101" pitchFamily="2" charset="-122"/>
            </a:rPr>
            <a:t>3</a:t>
          </a:r>
          <a:r>
            <a:rPr lang="zh-CN" altLang="en-US" b="1" dirty="0" smtClean="0">
              <a:latin typeface="华文楷体" panose="02010600040101010101" pitchFamily="2" charset="-122"/>
              <a:ea typeface="华文楷体" panose="02010600040101010101" pitchFamily="2" charset="-122"/>
            </a:rPr>
            <a:t>个价位卖出申报价格和数量</a:t>
          </a:r>
          <a:r>
            <a:rPr lang="zh-CN" altLang="en-US" dirty="0" smtClean="0">
              <a:latin typeface="华文楷体" panose="02010600040101010101" pitchFamily="2" charset="-122"/>
              <a:ea typeface="华文楷体" panose="02010600040101010101" pitchFamily="2" charset="-122"/>
            </a:rPr>
            <a:t>等。</a:t>
          </a:r>
          <a:endParaRPr lang="zh-CN" altLang="en-US" dirty="0"/>
        </a:p>
      </dgm:t>
    </dgm:pt>
    <dgm:pt modelId="{FBCBD096-8C67-44F5-A42E-5B4ED621C293}" cxnId="{ABCB245A-C9E0-48FA-B05A-3A295F959F4E}" type="parTrans">
      <dgm:prSet/>
      <dgm:spPr/>
      <dgm:t>
        <a:bodyPr/>
        <a:lstStyle/>
        <a:p>
          <a:endParaRPr lang="zh-CN" altLang="en-US"/>
        </a:p>
      </dgm:t>
    </dgm:pt>
    <dgm:pt modelId="{B85A5009-CB53-43D7-8B72-59B188F9D8E4}" cxnId="{ABCB245A-C9E0-48FA-B05A-3A295F959F4E}" type="sibTrans">
      <dgm:prSet/>
      <dgm:spPr/>
      <dgm:t>
        <a:bodyPr/>
        <a:lstStyle/>
        <a:p>
          <a:endParaRPr lang="zh-CN" altLang="en-US"/>
        </a:p>
      </dgm:t>
    </dgm:pt>
    <dgm:pt modelId="{D0CD57FF-B152-45AD-8C3C-0BB4300F7759}">
      <dgm:prSet/>
      <dgm:spPr/>
      <dgm:t>
        <a:bodyPr/>
        <a:lstStyle/>
        <a:p>
          <a:r>
            <a:rPr lang="zh-CN" altLang="en-US" dirty="0" smtClean="0">
              <a:latin typeface="华文楷体" panose="02010600040101010101" pitchFamily="2" charset="-122"/>
              <a:ea typeface="华文楷体" panose="02010600040101010101" pitchFamily="2" charset="-122"/>
            </a:rPr>
            <a:t>每个转让日</a:t>
          </a:r>
          <a:r>
            <a:rPr lang="en-US" altLang="zh-CN" dirty="0" smtClean="0">
              <a:latin typeface="华文楷体" panose="02010600040101010101" pitchFamily="2" charset="-122"/>
              <a:ea typeface="华文楷体" panose="02010600040101010101" pitchFamily="2" charset="-122"/>
            </a:rPr>
            <a:t>9:15</a:t>
          </a:r>
          <a:r>
            <a:rPr lang="zh-CN" altLang="en-US" dirty="0" smtClean="0">
              <a:latin typeface="华文楷体" panose="02010600040101010101" pitchFamily="2" charset="-122"/>
              <a:ea typeface="华文楷体" panose="02010600040101010101" pitchFamily="2" charset="-122"/>
            </a:rPr>
            <a:t>开始向做市商发送上述信息：</a:t>
          </a:r>
          <a:endParaRPr lang="zh-CN" altLang="en-US" dirty="0"/>
        </a:p>
      </dgm:t>
    </dgm:pt>
    <dgm:pt modelId="{7F55E387-7E35-4AA5-933B-35901F08C02A}" cxnId="{BBA1638A-EAFA-4E64-86BD-43CB982AA8EF}" type="parTrans">
      <dgm:prSet/>
      <dgm:spPr/>
      <dgm:t>
        <a:bodyPr/>
        <a:lstStyle/>
        <a:p>
          <a:endParaRPr lang="zh-CN" altLang="en-US"/>
        </a:p>
      </dgm:t>
    </dgm:pt>
    <dgm:pt modelId="{87D3B37C-FECF-43FD-A50D-BB102CCB857F}" cxnId="{BBA1638A-EAFA-4E64-86BD-43CB982AA8EF}" type="sibTrans">
      <dgm:prSet/>
      <dgm:spPr/>
      <dgm:t>
        <a:bodyPr/>
        <a:lstStyle/>
        <a:p>
          <a:endParaRPr lang="zh-CN" altLang="en-US"/>
        </a:p>
      </dgm:t>
    </dgm:pt>
    <dgm:pt modelId="{1CC90980-6700-49F0-A6F1-CA9203730949}">
      <dgm:prSet/>
      <dgm:spPr/>
      <dgm:t>
        <a:bodyPr/>
        <a:lstStyle/>
        <a:p>
          <a:r>
            <a:rPr lang="zh-CN" altLang="zh-CN" dirty="0" smtClean="0">
              <a:latin typeface="华文楷体" panose="02010600040101010101" pitchFamily="2" charset="-122"/>
              <a:ea typeface="华文楷体" panose="02010600040101010101" pitchFamily="2" charset="-122"/>
            </a:rPr>
            <a:t>其做市股票</a:t>
          </a:r>
          <a:r>
            <a:rPr lang="zh-CN" altLang="en-US" b="1" dirty="0" smtClean="0">
              <a:latin typeface="华文楷体" panose="02010600040101010101" pitchFamily="2" charset="-122"/>
              <a:ea typeface="华文楷体" panose="02010600040101010101" pitchFamily="2" charset="-122"/>
            </a:rPr>
            <a:t>实时</a:t>
          </a:r>
          <a:r>
            <a:rPr lang="zh-CN" altLang="zh-CN" b="1" dirty="0" smtClean="0">
              <a:latin typeface="华文楷体" panose="02010600040101010101" pitchFamily="2" charset="-122"/>
              <a:ea typeface="华文楷体" panose="02010600040101010101" pitchFamily="2" charset="-122"/>
            </a:rPr>
            <a:t>最优</a:t>
          </a:r>
          <a:r>
            <a:rPr lang="en-US" altLang="zh-CN" b="1" dirty="0" smtClean="0">
              <a:latin typeface="华文楷体" panose="02010600040101010101" pitchFamily="2" charset="-122"/>
              <a:ea typeface="华文楷体" panose="02010600040101010101" pitchFamily="2" charset="-122"/>
            </a:rPr>
            <a:t>10</a:t>
          </a:r>
          <a:r>
            <a:rPr lang="zh-CN" altLang="en-US" b="1" dirty="0" smtClean="0">
              <a:latin typeface="华文楷体" panose="02010600040101010101" pitchFamily="2" charset="-122"/>
              <a:ea typeface="华文楷体" panose="02010600040101010101" pitchFamily="2" charset="-122"/>
            </a:rPr>
            <a:t>个价位限价</a:t>
          </a:r>
          <a:r>
            <a:rPr lang="zh-CN" altLang="zh-CN" b="1" dirty="0" smtClean="0">
              <a:latin typeface="华文楷体" panose="02010600040101010101" pitchFamily="2" charset="-122"/>
              <a:ea typeface="华文楷体" panose="02010600040101010101" pitchFamily="2" charset="-122"/>
            </a:rPr>
            <a:t>申报价格和数量</a:t>
          </a:r>
          <a:r>
            <a:rPr lang="zh-CN" altLang="en-US" dirty="0" smtClean="0">
              <a:latin typeface="华文楷体" panose="02010600040101010101" pitchFamily="2" charset="-122"/>
              <a:ea typeface="华文楷体" panose="02010600040101010101" pitchFamily="2" charset="-122"/>
            </a:rPr>
            <a:t>、</a:t>
          </a:r>
          <a:r>
            <a:rPr lang="zh-CN" altLang="zh-CN" dirty="0" smtClean="0">
              <a:latin typeface="华文楷体" panose="02010600040101010101" pitchFamily="2" charset="-122"/>
              <a:ea typeface="华文楷体" panose="02010600040101010101" pitchFamily="2" charset="-122"/>
            </a:rPr>
            <a:t>该股票其他做市商</a:t>
          </a:r>
          <a:r>
            <a:rPr lang="zh-CN" altLang="en-US" dirty="0" smtClean="0">
              <a:latin typeface="华文楷体" panose="02010600040101010101" pitchFamily="2" charset="-122"/>
              <a:ea typeface="华文楷体" panose="02010600040101010101" pitchFamily="2" charset="-122"/>
            </a:rPr>
            <a:t>的</a:t>
          </a:r>
          <a:r>
            <a:rPr lang="zh-CN" altLang="en-US" b="1" dirty="0" smtClean="0">
              <a:latin typeface="华文楷体" panose="02010600040101010101" pitchFamily="2" charset="-122"/>
              <a:ea typeface="华文楷体" panose="02010600040101010101" pitchFamily="2" charset="-122"/>
            </a:rPr>
            <a:t>实时最优</a:t>
          </a:r>
          <a:r>
            <a:rPr lang="en-US" altLang="zh-CN" b="1" dirty="0" smtClean="0">
              <a:latin typeface="华文楷体" panose="02010600040101010101" pitchFamily="2" charset="-122"/>
              <a:ea typeface="华文楷体" panose="02010600040101010101" pitchFamily="2" charset="-122"/>
            </a:rPr>
            <a:t>10</a:t>
          </a:r>
          <a:r>
            <a:rPr lang="zh-CN" altLang="en-US" b="1" dirty="0" smtClean="0">
              <a:latin typeface="华文楷体" panose="02010600040101010101" pitchFamily="2" charset="-122"/>
              <a:ea typeface="华文楷体" panose="02010600040101010101" pitchFamily="2" charset="-122"/>
            </a:rPr>
            <a:t>笔买入和卖出做市申报价格</a:t>
          </a:r>
          <a:r>
            <a:rPr lang="zh-CN" altLang="zh-CN" b="1" dirty="0" smtClean="0">
              <a:latin typeface="华文楷体" panose="02010600040101010101" pitchFamily="2" charset="-122"/>
              <a:ea typeface="华文楷体" panose="02010600040101010101" pitchFamily="2" charset="-122"/>
            </a:rPr>
            <a:t>和数量</a:t>
          </a:r>
          <a:r>
            <a:rPr lang="zh-CN" altLang="zh-CN" dirty="0" smtClean="0">
              <a:latin typeface="华文楷体" panose="02010600040101010101" pitchFamily="2" charset="-122"/>
              <a:ea typeface="华文楷体" panose="02010600040101010101" pitchFamily="2" charset="-122"/>
            </a:rPr>
            <a:t>等</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dgm:t>
    </dgm:pt>
    <dgm:pt modelId="{5013571D-E208-4549-B954-C10A878E38C4}" cxnId="{D1838F5B-79E1-458F-A3EF-3CFCDC69F759}" type="parTrans">
      <dgm:prSet/>
      <dgm:spPr/>
      <dgm:t>
        <a:bodyPr/>
        <a:lstStyle/>
        <a:p>
          <a:endParaRPr lang="zh-CN" altLang="en-US"/>
        </a:p>
      </dgm:t>
    </dgm:pt>
    <dgm:pt modelId="{3C3B8C4F-4890-4384-9E5F-C84F97575225}" cxnId="{D1838F5B-79E1-458F-A3EF-3CFCDC69F759}" type="sibTrans">
      <dgm:prSet/>
      <dgm:spPr/>
      <dgm:t>
        <a:bodyPr/>
        <a:lstStyle/>
        <a:p>
          <a:endParaRPr lang="zh-CN" altLang="en-US"/>
        </a:p>
      </dgm:t>
    </dgm:pt>
    <dgm:pt modelId="{08F466CD-987A-4EF7-8EA5-EB7380E79AA6}" type="pres">
      <dgm:prSet presAssocID="{CFA8C1FD-806F-40FF-821F-A5ED6FDB0A0B}" presName="linear" presStyleCnt="0">
        <dgm:presLayoutVars>
          <dgm:dir/>
          <dgm:animLvl val="lvl"/>
          <dgm:resizeHandles val="exact"/>
        </dgm:presLayoutVars>
      </dgm:prSet>
      <dgm:spPr/>
      <dgm:t>
        <a:bodyPr/>
        <a:lstStyle/>
        <a:p>
          <a:endParaRPr lang="zh-CN" altLang="en-US"/>
        </a:p>
      </dgm:t>
    </dgm:pt>
    <dgm:pt modelId="{6B120500-9404-4712-A435-CE1AD6DB5C9F}" type="pres">
      <dgm:prSet presAssocID="{7D7B7D85-0147-41A4-A1AA-858B2793083F}" presName="parentLin" presStyleCnt="0"/>
      <dgm:spPr/>
    </dgm:pt>
    <dgm:pt modelId="{36E291B8-A22B-4B5B-A1C3-071E260112AD}" type="pres">
      <dgm:prSet presAssocID="{7D7B7D85-0147-41A4-A1AA-858B2793083F}" presName="parentLeftMargin" presStyleLbl="node1" presStyleIdx="0" presStyleCnt="2"/>
      <dgm:spPr/>
      <dgm:t>
        <a:bodyPr/>
        <a:lstStyle/>
        <a:p>
          <a:endParaRPr lang="zh-CN" altLang="en-US"/>
        </a:p>
      </dgm:t>
    </dgm:pt>
    <dgm:pt modelId="{B34A2C09-0FDF-406C-BB25-5DA517C8C71E}" type="pres">
      <dgm:prSet presAssocID="{7D7B7D85-0147-41A4-A1AA-858B2793083F}" presName="parentText" presStyleLbl="node1" presStyleIdx="0" presStyleCnt="2">
        <dgm:presLayoutVars>
          <dgm:chMax val="0"/>
          <dgm:bulletEnabled val="1"/>
        </dgm:presLayoutVars>
      </dgm:prSet>
      <dgm:spPr/>
      <dgm:t>
        <a:bodyPr/>
        <a:lstStyle/>
        <a:p>
          <a:endParaRPr lang="zh-CN" altLang="en-US"/>
        </a:p>
      </dgm:t>
    </dgm:pt>
    <dgm:pt modelId="{AC001062-94D1-4DC9-85AD-406C2BF89BEA}" type="pres">
      <dgm:prSet presAssocID="{7D7B7D85-0147-41A4-A1AA-858B2793083F}" presName="negativeSpace" presStyleCnt="0"/>
      <dgm:spPr/>
    </dgm:pt>
    <dgm:pt modelId="{939DCCD3-3B6A-4693-A298-4FF8089CD476}" type="pres">
      <dgm:prSet presAssocID="{7D7B7D85-0147-41A4-A1AA-858B2793083F}" presName="childText" presStyleLbl="conFgAcc1" presStyleIdx="0" presStyleCnt="2">
        <dgm:presLayoutVars>
          <dgm:bulletEnabled val="1"/>
        </dgm:presLayoutVars>
      </dgm:prSet>
      <dgm:spPr/>
      <dgm:t>
        <a:bodyPr/>
        <a:lstStyle/>
        <a:p>
          <a:endParaRPr lang="zh-CN" altLang="en-US"/>
        </a:p>
      </dgm:t>
    </dgm:pt>
    <dgm:pt modelId="{76B5DD61-74BD-4781-A466-F32B38CD9667}" type="pres">
      <dgm:prSet presAssocID="{844CCE12-ADF3-4390-836E-D006E4059D4C}" presName="spaceBetweenRectangles" presStyleCnt="0"/>
      <dgm:spPr/>
    </dgm:pt>
    <dgm:pt modelId="{7E4AA8A4-05F4-4B94-A2F2-6BE0C64EE657}" type="pres">
      <dgm:prSet presAssocID="{392E612E-49B2-4125-808F-37B44EC41DA5}" presName="parentLin" presStyleCnt="0"/>
      <dgm:spPr/>
    </dgm:pt>
    <dgm:pt modelId="{F85A7892-5ABB-4217-89B3-EA659B1AEE0D}" type="pres">
      <dgm:prSet presAssocID="{392E612E-49B2-4125-808F-37B44EC41DA5}" presName="parentLeftMargin" presStyleLbl="node1" presStyleIdx="0" presStyleCnt="2"/>
      <dgm:spPr/>
      <dgm:t>
        <a:bodyPr/>
        <a:lstStyle/>
        <a:p>
          <a:endParaRPr lang="zh-CN" altLang="en-US"/>
        </a:p>
      </dgm:t>
    </dgm:pt>
    <dgm:pt modelId="{C0A3A03A-1E9B-4688-AAEE-48101600EA3A}" type="pres">
      <dgm:prSet presAssocID="{392E612E-49B2-4125-808F-37B44EC41DA5}" presName="parentText" presStyleLbl="node1" presStyleIdx="1" presStyleCnt="2">
        <dgm:presLayoutVars>
          <dgm:chMax val="0"/>
          <dgm:bulletEnabled val="1"/>
        </dgm:presLayoutVars>
      </dgm:prSet>
      <dgm:spPr/>
      <dgm:t>
        <a:bodyPr/>
        <a:lstStyle/>
        <a:p>
          <a:endParaRPr lang="zh-CN" altLang="en-US"/>
        </a:p>
      </dgm:t>
    </dgm:pt>
    <dgm:pt modelId="{482278CF-C102-47CA-9BBA-A3B897DE89F9}" type="pres">
      <dgm:prSet presAssocID="{392E612E-49B2-4125-808F-37B44EC41DA5}" presName="negativeSpace" presStyleCnt="0"/>
      <dgm:spPr/>
    </dgm:pt>
    <dgm:pt modelId="{F7DF0E4C-738F-4E5D-9819-462A8568332C}" type="pres">
      <dgm:prSet presAssocID="{392E612E-49B2-4125-808F-37B44EC41DA5}" presName="childText" presStyleLbl="conFgAcc1" presStyleIdx="1" presStyleCnt="2">
        <dgm:presLayoutVars>
          <dgm:bulletEnabled val="1"/>
        </dgm:presLayoutVars>
      </dgm:prSet>
      <dgm:spPr/>
      <dgm:t>
        <a:bodyPr/>
        <a:lstStyle/>
        <a:p>
          <a:endParaRPr lang="zh-CN" altLang="en-US"/>
        </a:p>
      </dgm:t>
    </dgm:pt>
  </dgm:ptLst>
  <dgm:cxnLst>
    <dgm:cxn modelId="{8F2312EF-4F22-478D-ADB4-0447F0881AE3}" type="presOf" srcId="{392E612E-49B2-4125-808F-37B44EC41DA5}" destId="{F85A7892-5ABB-4217-89B3-EA659B1AEE0D}" srcOrd="0" destOrd="0" presId="urn:microsoft.com/office/officeart/2005/8/layout/list1"/>
    <dgm:cxn modelId="{D97E8608-3A51-43F1-B6C0-D6272F499C9B}" type="presOf" srcId="{392E612E-49B2-4125-808F-37B44EC41DA5}" destId="{C0A3A03A-1E9B-4688-AAEE-48101600EA3A}" srcOrd="1" destOrd="0" presId="urn:microsoft.com/office/officeart/2005/8/layout/list1"/>
    <dgm:cxn modelId="{4A6508E5-B6F6-4D68-88DF-41DA9677D5DB}" type="presOf" srcId="{D0CD57FF-B152-45AD-8C3C-0BB4300F7759}" destId="{F7DF0E4C-738F-4E5D-9819-462A8568332C}" srcOrd="0" destOrd="0" presId="urn:microsoft.com/office/officeart/2005/8/layout/list1"/>
    <dgm:cxn modelId="{71C8B59A-7A52-4519-97CC-B9AC3D39982E}" type="presOf" srcId="{1CC90980-6700-49F0-A6F1-CA9203730949}" destId="{F7DF0E4C-738F-4E5D-9819-462A8568332C}" srcOrd="0" destOrd="1" presId="urn:microsoft.com/office/officeart/2005/8/layout/list1"/>
    <dgm:cxn modelId="{8B9C3C78-196E-4D91-96A6-B1A6AD06C534}" type="presOf" srcId="{7D7B7D85-0147-41A4-A1AA-858B2793083F}" destId="{36E291B8-A22B-4B5B-A1C3-071E260112AD}" srcOrd="0" destOrd="0" presId="urn:microsoft.com/office/officeart/2005/8/layout/list1"/>
    <dgm:cxn modelId="{748F302C-FB29-4D03-958D-F2FD5F34A081}" type="presOf" srcId="{0A07D481-DC0A-4B9C-A965-89091CFCC8D1}" destId="{939DCCD3-3B6A-4693-A298-4FF8089CD476}" srcOrd="0" destOrd="0" presId="urn:microsoft.com/office/officeart/2005/8/layout/list1"/>
    <dgm:cxn modelId="{B0829CE5-7FA6-432B-8F3D-05B393004FD2}" type="presOf" srcId="{CFA8C1FD-806F-40FF-821F-A5ED6FDB0A0B}" destId="{08F466CD-987A-4EF7-8EA5-EB7380E79AA6}" srcOrd="0" destOrd="0" presId="urn:microsoft.com/office/officeart/2005/8/layout/list1"/>
    <dgm:cxn modelId="{BBA1638A-EAFA-4E64-86BD-43CB982AA8EF}" srcId="{392E612E-49B2-4125-808F-37B44EC41DA5}" destId="{D0CD57FF-B152-45AD-8C3C-0BB4300F7759}" srcOrd="0" destOrd="0" parTransId="{7F55E387-7E35-4AA5-933B-35901F08C02A}" sibTransId="{87D3B37C-FECF-43FD-A50D-BB102CCB857F}"/>
    <dgm:cxn modelId="{4102CE5B-F455-4753-9B8B-7D427F24A685}" type="presOf" srcId="{7D7B7D85-0147-41A4-A1AA-858B2793083F}" destId="{B34A2C09-0FDF-406C-BB25-5DA517C8C71E}" srcOrd="1" destOrd="0" presId="urn:microsoft.com/office/officeart/2005/8/layout/list1"/>
    <dgm:cxn modelId="{ABCB245A-C9E0-48FA-B05A-3A295F959F4E}" srcId="{7D7B7D85-0147-41A4-A1AA-858B2793083F}" destId="{0A07D481-DC0A-4B9C-A965-89091CFCC8D1}" srcOrd="0" destOrd="0" parTransId="{FBCBD096-8C67-44F5-A42E-5B4ED621C293}" sibTransId="{B85A5009-CB53-43D7-8B72-59B188F9D8E4}"/>
    <dgm:cxn modelId="{D1838F5B-79E1-458F-A3EF-3CFCDC69F759}" srcId="{392E612E-49B2-4125-808F-37B44EC41DA5}" destId="{1CC90980-6700-49F0-A6F1-CA9203730949}" srcOrd="1" destOrd="0" parTransId="{5013571D-E208-4549-B954-C10A878E38C4}" sibTransId="{3C3B8C4F-4890-4384-9E5F-C84F97575225}"/>
    <dgm:cxn modelId="{449E1475-8DC1-45B2-84B9-CF1C5E6D038B}" srcId="{CFA8C1FD-806F-40FF-821F-A5ED6FDB0A0B}" destId="{392E612E-49B2-4125-808F-37B44EC41DA5}" srcOrd="1" destOrd="0" parTransId="{632B44D8-73D5-4FF5-83A6-90459C35DE62}" sibTransId="{A49A139E-1E3C-434E-BBD0-CA4048951AE8}"/>
    <dgm:cxn modelId="{A98DEE82-896D-4056-88A6-1C2EB580B463}" srcId="{CFA8C1FD-806F-40FF-821F-A5ED6FDB0A0B}" destId="{7D7B7D85-0147-41A4-A1AA-858B2793083F}" srcOrd="0" destOrd="0" parTransId="{D51A6F8A-D75A-4BC7-992F-990CD5591A6B}" sibTransId="{844CCE12-ADF3-4390-836E-D006E4059D4C}"/>
    <dgm:cxn modelId="{0259FBC5-CE06-4A13-9B13-8261437B096E}" type="presParOf" srcId="{08F466CD-987A-4EF7-8EA5-EB7380E79AA6}" destId="{6B120500-9404-4712-A435-CE1AD6DB5C9F}" srcOrd="0" destOrd="0" presId="urn:microsoft.com/office/officeart/2005/8/layout/list1"/>
    <dgm:cxn modelId="{84D6A9CE-75C3-4670-83CB-B92095914CD0}" type="presParOf" srcId="{6B120500-9404-4712-A435-CE1AD6DB5C9F}" destId="{36E291B8-A22B-4B5B-A1C3-071E260112AD}" srcOrd="0" destOrd="0" presId="urn:microsoft.com/office/officeart/2005/8/layout/list1"/>
    <dgm:cxn modelId="{4327BD0F-3F19-4D6D-9033-FC9974FC4A24}" type="presParOf" srcId="{6B120500-9404-4712-A435-CE1AD6DB5C9F}" destId="{B34A2C09-0FDF-406C-BB25-5DA517C8C71E}" srcOrd="1" destOrd="0" presId="urn:microsoft.com/office/officeart/2005/8/layout/list1"/>
    <dgm:cxn modelId="{786E8D57-E304-456E-8D08-B0B86CFCBD4D}" type="presParOf" srcId="{08F466CD-987A-4EF7-8EA5-EB7380E79AA6}" destId="{AC001062-94D1-4DC9-85AD-406C2BF89BEA}" srcOrd="1" destOrd="0" presId="urn:microsoft.com/office/officeart/2005/8/layout/list1"/>
    <dgm:cxn modelId="{4E0A7CB0-91AE-4133-9ABE-107EA8BD1AC6}" type="presParOf" srcId="{08F466CD-987A-4EF7-8EA5-EB7380E79AA6}" destId="{939DCCD3-3B6A-4693-A298-4FF8089CD476}" srcOrd="2" destOrd="0" presId="urn:microsoft.com/office/officeart/2005/8/layout/list1"/>
    <dgm:cxn modelId="{E57EEB12-4773-4157-B285-0754DE7672C6}" type="presParOf" srcId="{08F466CD-987A-4EF7-8EA5-EB7380E79AA6}" destId="{76B5DD61-74BD-4781-A466-F32B38CD9667}" srcOrd="3" destOrd="0" presId="urn:microsoft.com/office/officeart/2005/8/layout/list1"/>
    <dgm:cxn modelId="{F58E8F97-776D-4385-8A8E-841D623FF4AD}" type="presParOf" srcId="{08F466CD-987A-4EF7-8EA5-EB7380E79AA6}" destId="{7E4AA8A4-05F4-4B94-A2F2-6BE0C64EE657}" srcOrd="4" destOrd="0" presId="urn:microsoft.com/office/officeart/2005/8/layout/list1"/>
    <dgm:cxn modelId="{448955D4-2FF1-4482-BD4D-3BF01D34E89A}" type="presParOf" srcId="{7E4AA8A4-05F4-4B94-A2F2-6BE0C64EE657}" destId="{F85A7892-5ABB-4217-89B3-EA659B1AEE0D}" srcOrd="0" destOrd="0" presId="urn:microsoft.com/office/officeart/2005/8/layout/list1"/>
    <dgm:cxn modelId="{0790A961-1951-4D60-BB19-EBD5CA5CEAB7}" type="presParOf" srcId="{7E4AA8A4-05F4-4B94-A2F2-6BE0C64EE657}" destId="{C0A3A03A-1E9B-4688-AAEE-48101600EA3A}" srcOrd="1" destOrd="0" presId="urn:microsoft.com/office/officeart/2005/8/layout/list1"/>
    <dgm:cxn modelId="{E68675A7-EEBB-4476-B10A-02AC1A3A7BE8}" type="presParOf" srcId="{08F466CD-987A-4EF7-8EA5-EB7380E79AA6}" destId="{482278CF-C102-47CA-9BBA-A3B897DE89F9}" srcOrd="5" destOrd="0" presId="urn:microsoft.com/office/officeart/2005/8/layout/list1"/>
    <dgm:cxn modelId="{6FDDBC57-FBF2-454E-B37B-57B4B27CE50D}" type="presParOf" srcId="{08F466CD-987A-4EF7-8EA5-EB7380E79AA6}" destId="{F7DF0E4C-738F-4E5D-9819-462A8568332C}" srcOrd="6"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B02B1AD-95EC-4E9E-A1FB-9E00ED40072D}" type="doc">
      <dgm:prSet loTypeId="urn:microsoft.com/office/officeart/2005/8/layout/gear1" loCatId="process" qsTypeId="urn:microsoft.com/office/officeart/2005/8/quickstyle/simple1" qsCatId="simple" csTypeId="urn:microsoft.com/office/officeart/2005/8/colors/colorful2" csCatId="colorful" phldr="1"/>
      <dgm:spPr/>
    </dgm:pt>
    <dgm:pt modelId="{FFFE9BDD-587C-47FD-B507-54DC3C02243C}">
      <dgm:prSet phldrT="[文本]"/>
      <dgm:spPr/>
      <dgm:t>
        <a:bodyPr/>
        <a:lstStyle/>
        <a:p>
          <a:pPr algn="ctr"/>
          <a:r>
            <a:rPr lang="zh-CN" altLang="en-US" b="1" dirty="0" smtClean="0">
              <a:ea typeface="楷体" panose="02010609060101010101" pitchFamily="49" charset="-122"/>
            </a:rPr>
            <a:t>投资者：</a:t>
          </a:r>
          <a:endParaRPr lang="en-US" altLang="zh-CN" b="1" dirty="0" smtClean="0">
            <a:ea typeface="楷体" panose="02010609060101010101" pitchFamily="49" charset="-122"/>
          </a:endParaRPr>
        </a:p>
        <a:p>
          <a:pPr algn="ctr"/>
          <a:r>
            <a:rPr lang="zh-CN" altLang="en-US" b="1" dirty="0" smtClean="0">
              <a:ea typeface="楷体" panose="02010609060101010101" pitchFamily="49" charset="-122"/>
            </a:rPr>
            <a:t>成交确认委托</a:t>
          </a:r>
          <a:endParaRPr lang="zh-CN" altLang="en-US" dirty="0"/>
        </a:p>
      </dgm:t>
    </dgm:pt>
    <dgm:pt modelId="{1A4C433F-6F54-4AC7-AB37-9E6CB6ED2B1F}" cxnId="{F610FBCF-13AF-451B-B118-D43DFD90C120}" type="parTrans">
      <dgm:prSet/>
      <dgm:spPr/>
      <dgm:t>
        <a:bodyPr/>
        <a:lstStyle/>
        <a:p>
          <a:endParaRPr lang="zh-CN" altLang="en-US"/>
        </a:p>
      </dgm:t>
    </dgm:pt>
    <dgm:pt modelId="{856F41C9-4971-418C-9FAC-33AB0D0168AA}" cxnId="{F610FBCF-13AF-451B-B118-D43DFD90C120}" type="sibTrans">
      <dgm:prSet/>
      <dgm:spPr/>
      <dgm:t>
        <a:bodyPr/>
        <a:lstStyle/>
        <a:p>
          <a:endParaRPr lang="zh-CN" altLang="en-US"/>
        </a:p>
      </dgm:t>
    </dgm:pt>
    <dgm:pt modelId="{4910C43B-7D18-45C7-BACA-AF753F662EE0}">
      <dgm:prSet phldrT="[文本]"/>
      <dgm:spPr/>
      <dgm:t>
        <a:bodyPr/>
        <a:lstStyle/>
        <a:p>
          <a:r>
            <a:rPr lang="zh-CN" altLang="en-US" b="1" dirty="0" smtClean="0">
              <a:ea typeface="楷体" panose="02010609060101010101" pitchFamily="49" charset="-122"/>
            </a:rPr>
            <a:t>全国股转系统接受主办券商的成交确认申报</a:t>
          </a:r>
          <a:endParaRPr lang="zh-CN" altLang="en-US" dirty="0"/>
        </a:p>
      </dgm:t>
    </dgm:pt>
    <dgm:pt modelId="{D563BF05-D18D-4662-B740-C03CC6B7647E}" cxnId="{3EF5C8E0-60BD-4C67-ACF0-5E3D78D30DFA}" type="parTrans">
      <dgm:prSet/>
      <dgm:spPr/>
      <dgm:t>
        <a:bodyPr/>
        <a:lstStyle/>
        <a:p>
          <a:endParaRPr lang="zh-CN" altLang="en-US"/>
        </a:p>
      </dgm:t>
    </dgm:pt>
    <dgm:pt modelId="{2459BD4A-A6A1-4773-B73D-D7F550CB4B5F}" cxnId="{3EF5C8E0-60BD-4C67-ACF0-5E3D78D30DFA}" type="sibTrans">
      <dgm:prSet/>
      <dgm:spPr/>
      <dgm:t>
        <a:bodyPr/>
        <a:lstStyle/>
        <a:p>
          <a:endParaRPr lang="zh-CN" altLang="en-US"/>
        </a:p>
      </dgm:t>
    </dgm:pt>
    <dgm:pt modelId="{ADBBBD4F-3631-4D96-A70B-4EBF4A82E4DC}" type="pres">
      <dgm:prSet presAssocID="{FB02B1AD-95EC-4E9E-A1FB-9E00ED40072D}" presName="composite" presStyleCnt="0">
        <dgm:presLayoutVars>
          <dgm:chMax val="3"/>
          <dgm:animLvl val="lvl"/>
          <dgm:resizeHandles val="exact"/>
        </dgm:presLayoutVars>
      </dgm:prSet>
      <dgm:spPr/>
    </dgm:pt>
    <dgm:pt modelId="{F69D0DC8-46C7-4F3D-9F87-F6820AAB494B}" type="pres">
      <dgm:prSet presAssocID="{FFFE9BDD-587C-47FD-B507-54DC3C02243C}" presName="gear1" presStyleLbl="node1" presStyleIdx="0" presStyleCnt="2" custScaleX="93311" custScaleY="93311" custLinFactNeighborX="4188">
        <dgm:presLayoutVars>
          <dgm:chMax val="1"/>
          <dgm:bulletEnabled val="1"/>
        </dgm:presLayoutVars>
      </dgm:prSet>
      <dgm:spPr/>
      <dgm:t>
        <a:bodyPr/>
        <a:lstStyle/>
        <a:p>
          <a:endParaRPr lang="zh-CN" altLang="en-US"/>
        </a:p>
      </dgm:t>
    </dgm:pt>
    <dgm:pt modelId="{B157C272-1814-4623-BB64-CFEE284DA3E4}" type="pres">
      <dgm:prSet presAssocID="{FFFE9BDD-587C-47FD-B507-54DC3C02243C}" presName="gear1srcNode" presStyleLbl="node1" presStyleIdx="0" presStyleCnt="2"/>
      <dgm:spPr/>
      <dgm:t>
        <a:bodyPr/>
        <a:lstStyle/>
        <a:p>
          <a:endParaRPr lang="zh-CN" altLang="en-US"/>
        </a:p>
      </dgm:t>
    </dgm:pt>
    <dgm:pt modelId="{30AFB180-235E-4641-9407-DF3472FAEAB7}" type="pres">
      <dgm:prSet presAssocID="{FFFE9BDD-587C-47FD-B507-54DC3C02243C}" presName="gear1dstNode" presStyleLbl="node1" presStyleIdx="0" presStyleCnt="2"/>
      <dgm:spPr/>
      <dgm:t>
        <a:bodyPr/>
        <a:lstStyle/>
        <a:p>
          <a:endParaRPr lang="zh-CN" altLang="en-US"/>
        </a:p>
      </dgm:t>
    </dgm:pt>
    <dgm:pt modelId="{662DF81B-210C-4150-98D4-BD05142BCCF0}" type="pres">
      <dgm:prSet presAssocID="{4910C43B-7D18-45C7-BACA-AF753F662EE0}" presName="gear2" presStyleLbl="node1" presStyleIdx="1" presStyleCnt="2" custScaleX="116631" custScaleY="116631">
        <dgm:presLayoutVars>
          <dgm:chMax val="1"/>
          <dgm:bulletEnabled val="1"/>
        </dgm:presLayoutVars>
      </dgm:prSet>
      <dgm:spPr/>
      <dgm:t>
        <a:bodyPr/>
        <a:lstStyle/>
        <a:p>
          <a:endParaRPr lang="zh-CN" altLang="en-US"/>
        </a:p>
      </dgm:t>
    </dgm:pt>
    <dgm:pt modelId="{EC70710E-C3DE-4B38-85BB-497A500E1575}" type="pres">
      <dgm:prSet presAssocID="{4910C43B-7D18-45C7-BACA-AF753F662EE0}" presName="gear2srcNode" presStyleLbl="node1" presStyleIdx="1" presStyleCnt="2"/>
      <dgm:spPr/>
      <dgm:t>
        <a:bodyPr/>
        <a:lstStyle/>
        <a:p>
          <a:endParaRPr lang="zh-CN" altLang="en-US"/>
        </a:p>
      </dgm:t>
    </dgm:pt>
    <dgm:pt modelId="{8ED29035-05D1-49CA-9674-9D0B635950E8}" type="pres">
      <dgm:prSet presAssocID="{4910C43B-7D18-45C7-BACA-AF753F662EE0}" presName="gear2dstNode" presStyleLbl="node1" presStyleIdx="1" presStyleCnt="2"/>
      <dgm:spPr/>
      <dgm:t>
        <a:bodyPr/>
        <a:lstStyle/>
        <a:p>
          <a:endParaRPr lang="zh-CN" altLang="en-US"/>
        </a:p>
      </dgm:t>
    </dgm:pt>
    <dgm:pt modelId="{9A9D7C55-A72A-4B29-885C-033983C4A951}" type="pres">
      <dgm:prSet presAssocID="{856F41C9-4971-418C-9FAC-33AB0D0168AA}" presName="connector1" presStyleLbl="sibTrans2D1" presStyleIdx="0" presStyleCnt="2"/>
      <dgm:spPr/>
      <dgm:t>
        <a:bodyPr/>
        <a:lstStyle/>
        <a:p>
          <a:endParaRPr lang="zh-CN" altLang="en-US"/>
        </a:p>
      </dgm:t>
    </dgm:pt>
    <dgm:pt modelId="{1B714288-89FC-42EE-BEF9-43CD68B19969}" type="pres">
      <dgm:prSet presAssocID="{2459BD4A-A6A1-4773-B73D-D7F550CB4B5F}" presName="connector2" presStyleLbl="sibTrans2D1" presStyleIdx="1" presStyleCnt="2" custLinFactNeighborX="-4875" custLinFactNeighborY="-2250"/>
      <dgm:spPr/>
      <dgm:t>
        <a:bodyPr/>
        <a:lstStyle/>
        <a:p>
          <a:endParaRPr lang="zh-CN" altLang="en-US"/>
        </a:p>
      </dgm:t>
    </dgm:pt>
  </dgm:ptLst>
  <dgm:cxnLst>
    <dgm:cxn modelId="{2F868412-C17D-46A4-BCDF-B8F8155D0970}" type="presOf" srcId="{4910C43B-7D18-45C7-BACA-AF753F662EE0}" destId="{662DF81B-210C-4150-98D4-BD05142BCCF0}" srcOrd="0" destOrd="0" presId="urn:microsoft.com/office/officeart/2005/8/layout/gear1"/>
    <dgm:cxn modelId="{3EF5C8E0-60BD-4C67-ACF0-5E3D78D30DFA}" srcId="{FB02B1AD-95EC-4E9E-A1FB-9E00ED40072D}" destId="{4910C43B-7D18-45C7-BACA-AF753F662EE0}" srcOrd="1" destOrd="0" parTransId="{D563BF05-D18D-4662-B740-C03CC6B7647E}" sibTransId="{2459BD4A-A6A1-4773-B73D-D7F550CB4B5F}"/>
    <dgm:cxn modelId="{5158F6F2-DA50-43E6-BAA4-CD9D255781A8}" type="presOf" srcId="{FFFE9BDD-587C-47FD-B507-54DC3C02243C}" destId="{B157C272-1814-4623-BB64-CFEE284DA3E4}" srcOrd="1" destOrd="0" presId="urn:microsoft.com/office/officeart/2005/8/layout/gear1"/>
    <dgm:cxn modelId="{5BC3848C-9C6E-4A9E-9152-3F5D60249F63}" type="presOf" srcId="{FFFE9BDD-587C-47FD-B507-54DC3C02243C}" destId="{F69D0DC8-46C7-4F3D-9F87-F6820AAB494B}" srcOrd="0" destOrd="0" presId="urn:microsoft.com/office/officeart/2005/8/layout/gear1"/>
    <dgm:cxn modelId="{CF316502-B627-4B9F-AC5E-1481C7C139D0}" type="presOf" srcId="{FFFE9BDD-587C-47FD-B507-54DC3C02243C}" destId="{30AFB180-235E-4641-9407-DF3472FAEAB7}" srcOrd="2" destOrd="0" presId="urn:microsoft.com/office/officeart/2005/8/layout/gear1"/>
    <dgm:cxn modelId="{1E0209B9-FF91-4F01-B631-ED6B979943B6}" type="presOf" srcId="{4910C43B-7D18-45C7-BACA-AF753F662EE0}" destId="{EC70710E-C3DE-4B38-85BB-497A500E1575}" srcOrd="1" destOrd="0" presId="urn:microsoft.com/office/officeart/2005/8/layout/gear1"/>
    <dgm:cxn modelId="{22A56330-5D60-4489-972A-56BA8CB1E7B9}" type="presOf" srcId="{FB02B1AD-95EC-4E9E-A1FB-9E00ED40072D}" destId="{ADBBBD4F-3631-4D96-A70B-4EBF4A82E4DC}" srcOrd="0" destOrd="0" presId="urn:microsoft.com/office/officeart/2005/8/layout/gear1"/>
    <dgm:cxn modelId="{4B5E52EF-0B9B-4181-9C28-09742B6716A7}" type="presOf" srcId="{4910C43B-7D18-45C7-BACA-AF753F662EE0}" destId="{8ED29035-05D1-49CA-9674-9D0B635950E8}" srcOrd="2" destOrd="0" presId="urn:microsoft.com/office/officeart/2005/8/layout/gear1"/>
    <dgm:cxn modelId="{3823A66C-BF33-4485-936A-6BB7137FA823}" type="presOf" srcId="{2459BD4A-A6A1-4773-B73D-D7F550CB4B5F}" destId="{1B714288-89FC-42EE-BEF9-43CD68B19969}" srcOrd="0" destOrd="0" presId="urn:microsoft.com/office/officeart/2005/8/layout/gear1"/>
    <dgm:cxn modelId="{7B2B2593-5ACE-467F-B07A-7B0ECE9CB591}" type="presOf" srcId="{856F41C9-4971-418C-9FAC-33AB0D0168AA}" destId="{9A9D7C55-A72A-4B29-885C-033983C4A951}" srcOrd="0" destOrd="0" presId="urn:microsoft.com/office/officeart/2005/8/layout/gear1"/>
    <dgm:cxn modelId="{F610FBCF-13AF-451B-B118-D43DFD90C120}" srcId="{FB02B1AD-95EC-4E9E-A1FB-9E00ED40072D}" destId="{FFFE9BDD-587C-47FD-B507-54DC3C02243C}" srcOrd="0" destOrd="0" parTransId="{1A4C433F-6F54-4AC7-AB37-9E6CB6ED2B1F}" sibTransId="{856F41C9-4971-418C-9FAC-33AB0D0168AA}"/>
    <dgm:cxn modelId="{CE4EFE4E-1B0E-4470-BF67-FF51E95D5291}" type="presParOf" srcId="{ADBBBD4F-3631-4D96-A70B-4EBF4A82E4DC}" destId="{F69D0DC8-46C7-4F3D-9F87-F6820AAB494B}" srcOrd="0" destOrd="0" presId="urn:microsoft.com/office/officeart/2005/8/layout/gear1"/>
    <dgm:cxn modelId="{59F7D033-F5F8-433F-9C0F-E6907A45A299}" type="presParOf" srcId="{ADBBBD4F-3631-4D96-A70B-4EBF4A82E4DC}" destId="{B157C272-1814-4623-BB64-CFEE284DA3E4}" srcOrd="1" destOrd="0" presId="urn:microsoft.com/office/officeart/2005/8/layout/gear1"/>
    <dgm:cxn modelId="{3A82D337-DAFC-43E0-82FA-437127F26F12}" type="presParOf" srcId="{ADBBBD4F-3631-4D96-A70B-4EBF4A82E4DC}" destId="{30AFB180-235E-4641-9407-DF3472FAEAB7}" srcOrd="2" destOrd="0" presId="urn:microsoft.com/office/officeart/2005/8/layout/gear1"/>
    <dgm:cxn modelId="{3CBF0A4C-0BE4-4694-8EFF-52C1E5DA4577}" type="presParOf" srcId="{ADBBBD4F-3631-4D96-A70B-4EBF4A82E4DC}" destId="{662DF81B-210C-4150-98D4-BD05142BCCF0}" srcOrd="3" destOrd="0" presId="urn:microsoft.com/office/officeart/2005/8/layout/gear1"/>
    <dgm:cxn modelId="{BA1A3162-711B-42B4-BF0E-4FE07D50D326}" type="presParOf" srcId="{ADBBBD4F-3631-4D96-A70B-4EBF4A82E4DC}" destId="{EC70710E-C3DE-4B38-85BB-497A500E1575}" srcOrd="4" destOrd="0" presId="urn:microsoft.com/office/officeart/2005/8/layout/gear1"/>
    <dgm:cxn modelId="{EFE5BE05-1029-4F0F-A024-20F48FB236F1}" type="presParOf" srcId="{ADBBBD4F-3631-4D96-A70B-4EBF4A82E4DC}" destId="{8ED29035-05D1-49CA-9674-9D0B635950E8}" srcOrd="5" destOrd="0" presId="urn:microsoft.com/office/officeart/2005/8/layout/gear1"/>
    <dgm:cxn modelId="{3DB6EC34-F832-40CA-9337-6661D08E9C1C}" type="presParOf" srcId="{ADBBBD4F-3631-4D96-A70B-4EBF4A82E4DC}" destId="{9A9D7C55-A72A-4B29-885C-033983C4A951}" srcOrd="6" destOrd="0" presId="urn:microsoft.com/office/officeart/2005/8/layout/gear1"/>
    <dgm:cxn modelId="{5747427F-C0FF-42A1-8EA9-077C5C30FBD6}" type="presParOf" srcId="{ADBBBD4F-3631-4D96-A70B-4EBF4A82E4DC}" destId="{1B714288-89FC-42EE-BEF9-43CD68B19969}" srcOrd="7"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768D02A-8F4A-46EB-A972-55499EEAE94B}"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zh-CN" altLang="en-US"/>
        </a:p>
      </dgm:t>
    </dgm:pt>
    <dgm:pt modelId="{44C6B70C-6036-4AF2-9A13-8B21088B8536}">
      <dgm:prSet phldrT="[文本]"/>
      <dgm:spPr/>
      <dgm:t>
        <a:bodyPr/>
        <a:lstStyle/>
        <a:p>
          <a:r>
            <a:rPr lang="en-US" altLang="zh-CN" dirty="0" smtClean="0">
              <a:latin typeface="楷体" panose="02010609060101010101" pitchFamily="49" charset="-122"/>
              <a:ea typeface="楷体" panose="02010609060101010101" pitchFamily="49" charset="-122"/>
            </a:rPr>
            <a:t>1</a:t>
          </a:r>
          <a:r>
            <a:rPr lang="zh-CN" altLang="en-US" dirty="0" smtClean="0">
              <a:latin typeface="楷体" panose="02010609060101010101" pitchFamily="49" charset="-122"/>
              <a:ea typeface="楷体" panose="02010609060101010101" pitchFamily="49" charset="-122"/>
            </a:rPr>
            <a:t>、为满足</a:t>
          </a:r>
          <a:r>
            <a:rPr lang="zh-CN" altLang="en-US" b="1" dirty="0" smtClean="0">
              <a:solidFill>
                <a:srgbClr val="C00000"/>
              </a:solidFill>
              <a:latin typeface="楷体" panose="02010609060101010101" pitchFamily="49" charset="-122"/>
              <a:ea typeface="楷体" panose="02010609060101010101" pitchFamily="49" charset="-122"/>
            </a:rPr>
            <a:t>收购、股份权益变动、引进战略投资者</a:t>
          </a:r>
          <a:r>
            <a:rPr lang="zh-CN" altLang="en-US" b="0" dirty="0" smtClean="0">
              <a:latin typeface="楷体" panose="02010609060101010101" pitchFamily="49" charset="-122"/>
              <a:ea typeface="楷体" panose="02010609060101010101" pitchFamily="49" charset="-122"/>
            </a:rPr>
            <a:t>等</a:t>
          </a:r>
          <a:r>
            <a:rPr lang="zh-CN" altLang="en-US" dirty="0" smtClean="0">
              <a:latin typeface="楷体" panose="02010609060101010101" pitchFamily="49" charset="-122"/>
              <a:ea typeface="楷体" panose="02010609060101010101" pitchFamily="49" charset="-122"/>
            </a:rPr>
            <a:t>协议转让需求，全国股转公司推出特定事项协议转让制度。</a:t>
          </a:r>
          <a:endParaRPr lang="zh-CN" altLang="en-US" dirty="0"/>
        </a:p>
      </dgm:t>
    </dgm:pt>
    <dgm:pt modelId="{77FE02BD-C2EA-45A2-90E2-23FD77E3C5CE}" cxnId="{B66053F6-912B-4332-A38B-846EC44777AC}" type="parTrans">
      <dgm:prSet/>
      <dgm:spPr/>
      <dgm:t>
        <a:bodyPr/>
        <a:lstStyle/>
        <a:p>
          <a:endParaRPr lang="zh-CN" altLang="en-US"/>
        </a:p>
      </dgm:t>
    </dgm:pt>
    <dgm:pt modelId="{8D5EF848-4AAA-48DA-A965-45B1579D90E7}" cxnId="{B66053F6-912B-4332-A38B-846EC44777AC}" type="sibTrans">
      <dgm:prSet/>
      <dgm:spPr/>
      <dgm:t>
        <a:bodyPr/>
        <a:lstStyle/>
        <a:p>
          <a:endParaRPr lang="zh-CN" altLang="en-US"/>
        </a:p>
      </dgm:t>
    </dgm:pt>
    <dgm:pt modelId="{A67CBB01-7402-402B-ADD8-07F8306A116A}">
      <dgm:prSet phldrT="[文本]"/>
      <dgm:spPr/>
      <dgm:t>
        <a:bodyPr/>
        <a:lstStyle/>
        <a:p>
          <a:r>
            <a:rPr lang="en-US" altLang="zh-CN" b="0" dirty="0" smtClean="0">
              <a:latin typeface="+mn-lt"/>
              <a:ea typeface="华文楷体" panose="02010600040101010101" pitchFamily="2" charset="-122"/>
            </a:rPr>
            <a:t>2</a:t>
          </a:r>
          <a:r>
            <a:rPr lang="zh-CN" altLang="en-US" b="0" dirty="0" smtClean="0">
              <a:latin typeface="+mn-lt"/>
              <a:ea typeface="华文楷体" panose="02010600040101010101" pitchFamily="2" charset="-122"/>
            </a:rPr>
            <a:t>、买卖双方向全国股转公司和中国结算书面申请办理。</a:t>
          </a:r>
          <a:endParaRPr lang="zh-CN" altLang="en-US" b="0" dirty="0">
            <a:latin typeface="+mn-lt"/>
            <a:ea typeface="华文楷体" panose="02010600040101010101" pitchFamily="2" charset="-122"/>
          </a:endParaRPr>
        </a:p>
      </dgm:t>
    </dgm:pt>
    <dgm:pt modelId="{6A356A4E-F150-4706-834D-4123199B149C}" cxnId="{EDFC2789-5373-4EA4-945C-543B89AF6C94}" type="parTrans">
      <dgm:prSet/>
      <dgm:spPr/>
      <dgm:t>
        <a:bodyPr/>
        <a:lstStyle/>
        <a:p>
          <a:endParaRPr lang="zh-CN" altLang="en-US"/>
        </a:p>
      </dgm:t>
    </dgm:pt>
    <dgm:pt modelId="{3DC9E0FB-6D18-4739-9408-3D0667E38068}" cxnId="{EDFC2789-5373-4EA4-945C-543B89AF6C94}" type="sibTrans">
      <dgm:prSet/>
      <dgm:spPr/>
      <dgm:t>
        <a:bodyPr/>
        <a:lstStyle/>
        <a:p>
          <a:endParaRPr lang="zh-CN" altLang="en-US"/>
        </a:p>
      </dgm:t>
    </dgm:pt>
    <dgm:pt modelId="{3015BDC8-AFA1-4FC2-A534-499F415AFD88}">
      <dgm:prSet phldrT="[文本]"/>
      <dgm:spPr/>
      <dgm:t>
        <a:bodyPr/>
        <a:lstStyle/>
        <a:p>
          <a:r>
            <a:rPr lang="en-US" altLang="zh-CN" b="0" dirty="0" smtClean="0">
              <a:latin typeface="+mn-lt"/>
              <a:ea typeface="华文楷体" panose="02010600040101010101" pitchFamily="2" charset="-122"/>
            </a:rPr>
            <a:t>3</a:t>
          </a:r>
          <a:r>
            <a:rPr lang="zh-CN" altLang="en-US" b="0" dirty="0" smtClean="0">
              <a:latin typeface="+mn-lt"/>
              <a:ea typeface="华文楷体" panose="02010600040101010101" pitchFamily="2" charset="-122"/>
            </a:rPr>
            <a:t>、相关办法正在制定，将择机发布。</a:t>
          </a:r>
          <a:endParaRPr lang="zh-CN" altLang="en-US" b="0" dirty="0">
            <a:latin typeface="+mn-lt"/>
            <a:ea typeface="华文楷体" panose="02010600040101010101" pitchFamily="2" charset="-122"/>
          </a:endParaRPr>
        </a:p>
      </dgm:t>
    </dgm:pt>
    <dgm:pt modelId="{E8248C66-693D-4F6D-B969-022BBA2A3DD0}" cxnId="{8BE35A2B-303B-41AB-9423-42C309DE542C}" type="parTrans">
      <dgm:prSet/>
      <dgm:spPr/>
      <dgm:t>
        <a:bodyPr/>
        <a:lstStyle/>
        <a:p>
          <a:endParaRPr lang="zh-CN" altLang="en-US"/>
        </a:p>
      </dgm:t>
    </dgm:pt>
    <dgm:pt modelId="{D8F259A9-3CD7-4A83-9B22-E3E089B26CE6}" cxnId="{8BE35A2B-303B-41AB-9423-42C309DE542C}" type="sibTrans">
      <dgm:prSet/>
      <dgm:spPr/>
      <dgm:t>
        <a:bodyPr/>
        <a:lstStyle/>
        <a:p>
          <a:endParaRPr lang="zh-CN" altLang="en-US"/>
        </a:p>
      </dgm:t>
    </dgm:pt>
    <dgm:pt modelId="{2382411F-B37D-4139-BBE6-72E1CE437558}" type="pres">
      <dgm:prSet presAssocID="{9768D02A-8F4A-46EB-A972-55499EEAE94B}" presName="diagram" presStyleCnt="0">
        <dgm:presLayoutVars>
          <dgm:dir/>
          <dgm:resizeHandles val="exact"/>
        </dgm:presLayoutVars>
      </dgm:prSet>
      <dgm:spPr/>
      <dgm:t>
        <a:bodyPr/>
        <a:lstStyle/>
        <a:p>
          <a:endParaRPr lang="zh-CN" altLang="en-US"/>
        </a:p>
      </dgm:t>
    </dgm:pt>
    <dgm:pt modelId="{3FAA33FA-1F6D-42B5-9E4C-F80A5565D3A7}" type="pres">
      <dgm:prSet presAssocID="{44C6B70C-6036-4AF2-9A13-8B21088B8536}" presName="node" presStyleLbl="node1" presStyleIdx="0" presStyleCnt="3">
        <dgm:presLayoutVars>
          <dgm:bulletEnabled val="1"/>
        </dgm:presLayoutVars>
      </dgm:prSet>
      <dgm:spPr/>
      <dgm:t>
        <a:bodyPr/>
        <a:lstStyle/>
        <a:p>
          <a:endParaRPr lang="zh-CN" altLang="en-US"/>
        </a:p>
      </dgm:t>
    </dgm:pt>
    <dgm:pt modelId="{CEE3392B-49CC-40F4-A6E7-AA9782E0402B}" type="pres">
      <dgm:prSet presAssocID="{8D5EF848-4AAA-48DA-A965-45B1579D90E7}" presName="sibTrans" presStyleCnt="0"/>
      <dgm:spPr/>
      <dgm:t>
        <a:bodyPr/>
        <a:lstStyle/>
        <a:p>
          <a:endParaRPr lang="zh-CN" altLang="en-US"/>
        </a:p>
      </dgm:t>
    </dgm:pt>
    <dgm:pt modelId="{FB1DAE06-ADE6-4304-976D-F3A3DC153F01}" type="pres">
      <dgm:prSet presAssocID="{A67CBB01-7402-402B-ADD8-07F8306A116A}" presName="node" presStyleLbl="node1" presStyleIdx="1" presStyleCnt="3">
        <dgm:presLayoutVars>
          <dgm:bulletEnabled val="1"/>
        </dgm:presLayoutVars>
      </dgm:prSet>
      <dgm:spPr/>
      <dgm:t>
        <a:bodyPr/>
        <a:lstStyle/>
        <a:p>
          <a:endParaRPr lang="zh-CN" altLang="en-US"/>
        </a:p>
      </dgm:t>
    </dgm:pt>
    <dgm:pt modelId="{BC625003-6E45-49B0-A0D1-334A88E269C8}" type="pres">
      <dgm:prSet presAssocID="{3DC9E0FB-6D18-4739-9408-3D0667E38068}" presName="sibTrans" presStyleCnt="0"/>
      <dgm:spPr/>
      <dgm:t>
        <a:bodyPr/>
        <a:lstStyle/>
        <a:p>
          <a:endParaRPr lang="zh-CN" altLang="en-US"/>
        </a:p>
      </dgm:t>
    </dgm:pt>
    <dgm:pt modelId="{71B2EB9B-1DF4-4869-B41A-D68F6F71E09E}" type="pres">
      <dgm:prSet presAssocID="{3015BDC8-AFA1-4FC2-A534-499F415AFD88}" presName="node" presStyleLbl="node1" presStyleIdx="2" presStyleCnt="3">
        <dgm:presLayoutVars>
          <dgm:bulletEnabled val="1"/>
        </dgm:presLayoutVars>
      </dgm:prSet>
      <dgm:spPr/>
      <dgm:t>
        <a:bodyPr/>
        <a:lstStyle/>
        <a:p>
          <a:endParaRPr lang="zh-CN" altLang="en-US"/>
        </a:p>
      </dgm:t>
    </dgm:pt>
  </dgm:ptLst>
  <dgm:cxnLst>
    <dgm:cxn modelId="{B6CEA902-BAE1-4726-9C32-4FFE0876E45C}" type="presOf" srcId="{9768D02A-8F4A-46EB-A972-55499EEAE94B}" destId="{2382411F-B37D-4139-BBE6-72E1CE437558}" srcOrd="0" destOrd="0" presId="urn:microsoft.com/office/officeart/2005/8/layout/default"/>
    <dgm:cxn modelId="{0F2CF7A1-90F1-4454-BBA4-3BB2BB8DCF12}" type="presOf" srcId="{A67CBB01-7402-402B-ADD8-07F8306A116A}" destId="{FB1DAE06-ADE6-4304-976D-F3A3DC153F01}" srcOrd="0" destOrd="0" presId="urn:microsoft.com/office/officeart/2005/8/layout/default"/>
    <dgm:cxn modelId="{B66053F6-912B-4332-A38B-846EC44777AC}" srcId="{9768D02A-8F4A-46EB-A972-55499EEAE94B}" destId="{44C6B70C-6036-4AF2-9A13-8B21088B8536}" srcOrd="0" destOrd="0" parTransId="{77FE02BD-C2EA-45A2-90E2-23FD77E3C5CE}" sibTransId="{8D5EF848-4AAA-48DA-A965-45B1579D90E7}"/>
    <dgm:cxn modelId="{5AF5C67D-B54B-4637-9711-72D06AABE324}" type="presOf" srcId="{3015BDC8-AFA1-4FC2-A534-499F415AFD88}" destId="{71B2EB9B-1DF4-4869-B41A-D68F6F71E09E}" srcOrd="0" destOrd="0" presId="urn:microsoft.com/office/officeart/2005/8/layout/default"/>
    <dgm:cxn modelId="{8BE35A2B-303B-41AB-9423-42C309DE542C}" srcId="{9768D02A-8F4A-46EB-A972-55499EEAE94B}" destId="{3015BDC8-AFA1-4FC2-A534-499F415AFD88}" srcOrd="2" destOrd="0" parTransId="{E8248C66-693D-4F6D-B969-022BBA2A3DD0}" sibTransId="{D8F259A9-3CD7-4A83-9B22-E3E089B26CE6}"/>
    <dgm:cxn modelId="{EDFC2789-5373-4EA4-945C-543B89AF6C94}" srcId="{9768D02A-8F4A-46EB-A972-55499EEAE94B}" destId="{A67CBB01-7402-402B-ADD8-07F8306A116A}" srcOrd="1" destOrd="0" parTransId="{6A356A4E-F150-4706-834D-4123199B149C}" sibTransId="{3DC9E0FB-6D18-4739-9408-3D0667E38068}"/>
    <dgm:cxn modelId="{DDA4FA05-E8B1-44A4-A534-74E10F42F753}" type="presOf" srcId="{44C6B70C-6036-4AF2-9A13-8B21088B8536}" destId="{3FAA33FA-1F6D-42B5-9E4C-F80A5565D3A7}" srcOrd="0" destOrd="0" presId="urn:microsoft.com/office/officeart/2005/8/layout/default"/>
    <dgm:cxn modelId="{7F66075F-BA53-433F-8BB4-F47AF0B6FA51}" type="presParOf" srcId="{2382411F-B37D-4139-BBE6-72E1CE437558}" destId="{3FAA33FA-1F6D-42B5-9E4C-F80A5565D3A7}" srcOrd="0" destOrd="0" presId="urn:microsoft.com/office/officeart/2005/8/layout/default"/>
    <dgm:cxn modelId="{1BEE61D1-7807-40D4-920A-8F42EB17956F}" type="presParOf" srcId="{2382411F-B37D-4139-BBE6-72E1CE437558}" destId="{CEE3392B-49CC-40F4-A6E7-AA9782E0402B}" srcOrd="1" destOrd="0" presId="urn:microsoft.com/office/officeart/2005/8/layout/default"/>
    <dgm:cxn modelId="{2A2405E0-1ADA-49B4-A50C-F847B0DB7520}" type="presParOf" srcId="{2382411F-B37D-4139-BBE6-72E1CE437558}" destId="{FB1DAE06-ADE6-4304-976D-F3A3DC153F01}" srcOrd="2" destOrd="0" presId="urn:microsoft.com/office/officeart/2005/8/layout/default"/>
    <dgm:cxn modelId="{608B8566-94AB-43E4-B74D-30AD51F900AA}" type="presParOf" srcId="{2382411F-B37D-4139-BBE6-72E1CE437558}" destId="{BC625003-6E45-49B0-A0D1-334A88E269C8}" srcOrd="3" destOrd="0" presId="urn:microsoft.com/office/officeart/2005/8/layout/default"/>
    <dgm:cxn modelId="{721C7ADE-6ED9-4E1A-AE16-1F229049F2CD}" type="presParOf" srcId="{2382411F-B37D-4139-BBE6-72E1CE437558}" destId="{71B2EB9B-1DF4-4869-B41A-D68F6F71E09E}" srcOrd="4" destOrd="0" presId="urn:microsoft.com/office/officeart/2005/8/layout/defaul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E5D176-955B-4745-8ED3-D1A81E72B832}">
      <dsp:nvSpPr>
        <dsp:cNvPr id="0" name=""/>
        <dsp:cNvSpPr/>
      </dsp:nvSpPr>
      <dsp:spPr>
        <a:xfrm>
          <a:off x="0" y="523906"/>
          <a:ext cx="10765079" cy="44226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5490" tIns="541528" rIns="835490" bIns="184912" numCol="1" spcCol="1270" anchor="t" anchorCtr="0">
          <a:noAutofit/>
        </a:bodyPr>
        <a:lstStyle/>
        <a:p>
          <a:pPr marL="228600" lvl="1" indent="-228600" algn="l" defTabSz="1155700">
            <a:lnSpc>
              <a:spcPct val="90000"/>
            </a:lnSpc>
            <a:spcBef>
              <a:spcPct val="0"/>
            </a:spcBef>
            <a:spcAft>
              <a:spcPct val="15000"/>
            </a:spcAft>
            <a:buChar char="••"/>
          </a:pPr>
          <a:r>
            <a:rPr lang="zh-CN" altLang="en-US" sz="2600" kern="1200" dirty="0" smtClean="0">
              <a:latin typeface="华文楷体" panose="02010600040101010101" pitchFamily="2" charset="-122"/>
              <a:ea typeface="华文楷体" panose="02010600040101010101" pitchFamily="2" charset="-122"/>
            </a:rPr>
            <a:t>股票挂牌时采取何种转让方式需由</a:t>
          </a:r>
          <a:r>
            <a:rPr lang="zh-CN" altLang="en-US" sz="2600" b="1" u="sng" kern="1200" dirty="0" smtClean="0">
              <a:latin typeface="华文楷体" panose="02010600040101010101" pitchFamily="2" charset="-122"/>
              <a:ea typeface="华文楷体" panose="02010600040101010101" pitchFamily="2" charset="-122"/>
            </a:rPr>
            <a:t>挂牌公司股东大会决议</a:t>
          </a:r>
          <a:r>
            <a:rPr lang="zh-CN" altLang="en-US" sz="2600" kern="1200" dirty="0" smtClean="0">
              <a:latin typeface="华文楷体" panose="02010600040101010101" pitchFamily="2" charset="-122"/>
              <a:ea typeface="华文楷体" panose="02010600040101010101" pitchFamily="2" charset="-122"/>
            </a:rPr>
            <a:t>确定。</a:t>
          </a:r>
          <a:endParaRPr lang="zh-CN" altLang="en-US" sz="2600" kern="1200" dirty="0"/>
        </a:p>
        <a:p>
          <a:pPr marL="228600" lvl="1" indent="-228600" algn="l" defTabSz="1155700">
            <a:lnSpc>
              <a:spcPct val="90000"/>
            </a:lnSpc>
            <a:spcBef>
              <a:spcPct val="0"/>
            </a:spcBef>
            <a:spcAft>
              <a:spcPct val="15000"/>
            </a:spcAft>
            <a:buChar char="••"/>
          </a:pPr>
          <a:r>
            <a:rPr lang="zh-CN" altLang="en-US" sz="2600" kern="1200" dirty="0" smtClean="0">
              <a:latin typeface="华文楷体" panose="02010600040101010101" pitchFamily="2" charset="-122"/>
              <a:ea typeface="华文楷体" panose="02010600040101010101" pitchFamily="2" charset="-122"/>
            </a:rPr>
            <a:t>股票挂牌时拟采取做市转让方式的，应当：</a:t>
          </a:r>
          <a:endParaRPr lang="zh-CN" altLang="en-US" sz="2600" kern="1200" dirty="0">
            <a:latin typeface="华文楷体" panose="02010600040101010101" pitchFamily="2" charset="-122"/>
            <a:ea typeface="华文楷体" panose="02010600040101010101" pitchFamily="2" charset="-122"/>
          </a:endParaRPr>
        </a:p>
        <a:p>
          <a:pPr marL="228600" lvl="1" indent="-228600" algn="l" defTabSz="1155700">
            <a:lnSpc>
              <a:spcPct val="90000"/>
            </a:lnSpc>
            <a:spcBef>
              <a:spcPct val="0"/>
            </a:spcBef>
            <a:spcAft>
              <a:spcPct val="15000"/>
            </a:spcAft>
            <a:buChar char="••"/>
          </a:pPr>
          <a:r>
            <a:rPr lang="zh-CN" altLang="en-US" sz="2600" kern="1200" dirty="0" smtClean="0">
              <a:latin typeface="华文楷体" panose="02010600040101010101" pitchFamily="2" charset="-122"/>
              <a:ea typeface="华文楷体" panose="02010600040101010101" pitchFamily="2" charset="-122"/>
            </a:rPr>
            <a:t>有</a:t>
          </a:r>
          <a:r>
            <a:rPr lang="en-US" altLang="zh-CN" sz="2600" kern="1200" dirty="0" smtClean="0">
              <a:latin typeface="华文楷体" panose="02010600040101010101" pitchFamily="2" charset="-122"/>
              <a:ea typeface="华文楷体" panose="02010600040101010101" pitchFamily="2" charset="-122"/>
            </a:rPr>
            <a:t>2</a:t>
          </a:r>
          <a:r>
            <a:rPr lang="zh-CN" altLang="en-US" sz="2600" kern="1200" dirty="0" smtClean="0">
              <a:latin typeface="华文楷体" panose="02010600040101010101" pitchFamily="2" charset="-122"/>
              <a:ea typeface="华文楷体" panose="02010600040101010101" pitchFamily="2" charset="-122"/>
            </a:rPr>
            <a:t>家以上做市商同意为申请挂牌公司股票提供做市报价服务，且其中一家做市商为推荐该股票挂牌的主办券商或该主办券商的母（子）公司；</a:t>
          </a:r>
          <a:endParaRPr lang="zh-CN" altLang="en-US" sz="2600" kern="1200" dirty="0">
            <a:latin typeface="华文楷体" panose="02010600040101010101" pitchFamily="2" charset="-122"/>
            <a:ea typeface="华文楷体" panose="02010600040101010101" pitchFamily="2" charset="-122"/>
          </a:endParaRPr>
        </a:p>
        <a:p>
          <a:pPr marL="228600" lvl="1" indent="-228600" algn="l" defTabSz="1155700">
            <a:lnSpc>
              <a:spcPct val="90000"/>
            </a:lnSpc>
            <a:spcBef>
              <a:spcPct val="0"/>
            </a:spcBef>
            <a:spcAft>
              <a:spcPct val="15000"/>
            </a:spcAft>
            <a:buChar char="••"/>
          </a:pPr>
          <a:r>
            <a:rPr lang="zh-CN" altLang="en-US" sz="2600" kern="1200" dirty="0" smtClean="0">
              <a:latin typeface="华文楷体" panose="02010600040101010101" pitchFamily="2" charset="-122"/>
              <a:ea typeface="华文楷体" panose="02010600040101010101" pitchFamily="2" charset="-122"/>
            </a:rPr>
            <a:t>做市商合计取得不低于申请挂牌公司总股本</a:t>
          </a:r>
          <a:r>
            <a:rPr lang="en-US" altLang="zh-CN" sz="2600" kern="1200" dirty="0" smtClean="0">
              <a:latin typeface="华文楷体" panose="02010600040101010101" pitchFamily="2" charset="-122"/>
              <a:ea typeface="华文楷体" panose="02010600040101010101" pitchFamily="2" charset="-122"/>
            </a:rPr>
            <a:t>5%</a:t>
          </a:r>
          <a:r>
            <a:rPr lang="zh-CN" altLang="en-US" sz="2600" kern="1200" dirty="0" smtClean="0">
              <a:latin typeface="华文楷体" panose="02010600040101010101" pitchFamily="2" charset="-122"/>
              <a:ea typeface="华文楷体" panose="02010600040101010101" pitchFamily="2" charset="-122"/>
            </a:rPr>
            <a:t>或</a:t>
          </a:r>
          <a:r>
            <a:rPr lang="en-US" altLang="zh-CN" sz="2600" kern="1200" dirty="0" smtClean="0">
              <a:latin typeface="华文楷体" panose="02010600040101010101" pitchFamily="2" charset="-122"/>
              <a:ea typeface="华文楷体" panose="02010600040101010101" pitchFamily="2" charset="-122"/>
            </a:rPr>
            <a:t>100</a:t>
          </a:r>
          <a:r>
            <a:rPr lang="zh-CN" altLang="en-US" sz="2600" kern="1200" dirty="0" smtClean="0">
              <a:latin typeface="华文楷体" panose="02010600040101010101" pitchFamily="2" charset="-122"/>
              <a:ea typeface="华文楷体" panose="02010600040101010101" pitchFamily="2" charset="-122"/>
            </a:rPr>
            <a:t>万股（孰低为准），且每家做市商不低于</a:t>
          </a:r>
          <a:r>
            <a:rPr lang="en-US" altLang="zh-CN" sz="2600" kern="1200" dirty="0" smtClean="0">
              <a:latin typeface="华文楷体" panose="02010600040101010101" pitchFamily="2" charset="-122"/>
              <a:ea typeface="华文楷体" panose="02010600040101010101" pitchFamily="2" charset="-122"/>
            </a:rPr>
            <a:t>10</a:t>
          </a:r>
          <a:r>
            <a:rPr lang="zh-CN" altLang="en-US" sz="2600" kern="1200" dirty="0" smtClean="0">
              <a:latin typeface="华文楷体" panose="02010600040101010101" pitchFamily="2" charset="-122"/>
              <a:ea typeface="华文楷体" panose="02010600040101010101" pitchFamily="2" charset="-122"/>
            </a:rPr>
            <a:t>万股的做市库存股票。</a:t>
          </a:r>
          <a:endParaRPr lang="zh-CN" altLang="en-US" sz="2600" kern="1200" dirty="0">
            <a:latin typeface="华文楷体" panose="02010600040101010101" pitchFamily="2" charset="-122"/>
            <a:ea typeface="华文楷体" panose="02010600040101010101" pitchFamily="2" charset="-122"/>
          </a:endParaRPr>
        </a:p>
      </dsp:txBody>
      <dsp:txXfrm>
        <a:off x="0" y="523906"/>
        <a:ext cx="10765079" cy="4422600"/>
      </dsp:txXfrm>
    </dsp:sp>
    <dsp:sp modelId="{059214B2-ED92-4079-8107-BF8636F5123F}">
      <dsp:nvSpPr>
        <dsp:cNvPr id="0" name=""/>
        <dsp:cNvSpPr/>
      </dsp:nvSpPr>
      <dsp:spPr>
        <a:xfrm>
          <a:off x="370808" y="109829"/>
          <a:ext cx="5273382" cy="797837"/>
        </a:xfrm>
        <a:prstGeom prst="roundRect">
          <a:avLst/>
        </a:prstGeom>
        <a:solidFill>
          <a:schemeClr val="accent2">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84826" tIns="0" rIns="284826"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latin typeface="华文楷体" panose="02010600040101010101" pitchFamily="2" charset="-122"/>
              <a:ea typeface="华文楷体" panose="02010600040101010101" pitchFamily="2" charset="-122"/>
            </a:rPr>
            <a:t>挂牌时股票转让方式的确定</a:t>
          </a:r>
          <a:endParaRPr lang="zh-CN" altLang="en-US" sz="2800" kern="1200" dirty="0"/>
        </a:p>
      </dsp:txBody>
      <dsp:txXfrm>
        <a:off x="409755" y="148776"/>
        <a:ext cx="5195488" cy="719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ACF3E-38CB-44E4-A9DC-7BCB35C0111C}">
      <dsp:nvSpPr>
        <dsp:cNvPr id="0" name=""/>
        <dsp:cNvSpPr/>
      </dsp:nvSpPr>
      <dsp:spPr>
        <a:xfrm>
          <a:off x="0" y="549697"/>
          <a:ext cx="10765079" cy="4340700"/>
        </a:xfrm>
        <a:prstGeom prst="rect">
          <a:avLst/>
        </a:prstGeom>
        <a:solidFill>
          <a:schemeClr val="lt1">
            <a:alpha val="90000"/>
            <a:hueOff val="0"/>
            <a:satOff val="0"/>
            <a:lumOff val="0"/>
            <a:alphaOff val="0"/>
          </a:schemeClr>
        </a:solidFill>
        <a:ln w="12700" cap="flat" cmpd="sng" algn="ctr">
          <a:solidFill>
            <a:schemeClr val="accent3">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5490" tIns="541528" rIns="835490"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b="1" u="sng" kern="1200" dirty="0" smtClean="0">
              <a:latin typeface="华文楷体" panose="02010600040101010101" pitchFamily="2" charset="-122"/>
              <a:ea typeface="华文楷体" panose="02010600040101010101" pitchFamily="2" charset="-122"/>
            </a:rPr>
            <a:t>挂牌公司</a:t>
          </a:r>
          <a:r>
            <a:rPr lang="zh-CN" altLang="en-US" sz="2600" b="0" kern="1200" dirty="0" smtClean="0">
              <a:latin typeface="华文楷体" panose="02010600040101010101" pitchFamily="2" charset="-122"/>
              <a:ea typeface="华文楷体" panose="02010600040101010101" pitchFamily="2" charset="-122"/>
            </a:rPr>
            <a:t>提出申请</a:t>
          </a:r>
          <a:r>
            <a:rPr lang="zh-CN" altLang="en-US" sz="2600" kern="1200" dirty="0" smtClean="0">
              <a:latin typeface="华文楷体" panose="02010600040101010101" pitchFamily="2" charset="-122"/>
              <a:ea typeface="华文楷体" panose="02010600040101010101" pitchFamily="2" charset="-122"/>
            </a:rPr>
            <a:t>并经全国股转公司同意，可以变更股票转让方式。提出变更转让方式申请，应事先通过股东大会决议。</a:t>
          </a:r>
          <a:endParaRPr lang="zh-CN" altLang="en-US" sz="2600" kern="1200" dirty="0"/>
        </a:p>
        <a:p>
          <a:pPr marL="228600" lvl="1" indent="-228600" algn="l" defTabSz="1155700" rtl="0">
            <a:lnSpc>
              <a:spcPct val="90000"/>
            </a:lnSpc>
            <a:spcBef>
              <a:spcPct val="0"/>
            </a:spcBef>
            <a:spcAft>
              <a:spcPct val="15000"/>
            </a:spcAft>
            <a:buChar char="••"/>
          </a:pPr>
          <a:r>
            <a:rPr lang="zh-CN" altLang="en-US" sz="2600" b="1" kern="1200" dirty="0" smtClean="0">
              <a:latin typeface="华文楷体" panose="02010600040101010101" pitchFamily="2" charset="-122"/>
              <a:ea typeface="华文楷体" panose="02010600040101010101" pitchFamily="2" charset="-122"/>
            </a:rPr>
            <a:t>集合竞价→做市：</a:t>
          </a:r>
          <a:r>
            <a:rPr lang="en-US" sz="2600" b="1" u="sng" kern="1200" dirty="0" smtClean="0">
              <a:latin typeface="华文楷体" panose="02010600040101010101" pitchFamily="2" charset="-122"/>
              <a:ea typeface="华文楷体" panose="02010600040101010101" pitchFamily="2" charset="-122"/>
            </a:rPr>
            <a:t>2</a:t>
          </a:r>
          <a:r>
            <a:rPr lang="zh-CN" sz="2600" b="1" u="sng" kern="1200" dirty="0" smtClean="0">
              <a:latin typeface="华文楷体" panose="02010600040101010101" pitchFamily="2" charset="-122"/>
              <a:ea typeface="华文楷体" panose="02010600040101010101" pitchFamily="2" charset="-122"/>
            </a:rPr>
            <a:t>家以上做市商</a:t>
          </a:r>
          <a:r>
            <a:rPr lang="zh-CN" sz="2600" kern="1200" dirty="0" smtClean="0">
              <a:latin typeface="华文楷体" panose="02010600040101010101" pitchFamily="2" charset="-122"/>
              <a:ea typeface="华文楷体" panose="02010600040101010101" pitchFamily="2" charset="-122"/>
            </a:rPr>
            <a:t>同意为该股票提供做市报价服务，并且每家做市商已取得不低于</a:t>
          </a:r>
          <a:r>
            <a:rPr lang="en-US" sz="2600" kern="1200" dirty="0" smtClean="0">
              <a:latin typeface="华文楷体" panose="02010600040101010101" pitchFamily="2" charset="-122"/>
              <a:ea typeface="华文楷体" panose="02010600040101010101" pitchFamily="2" charset="-122"/>
            </a:rPr>
            <a:t>10</a:t>
          </a:r>
          <a:r>
            <a:rPr lang="zh-CN" sz="2600" kern="1200" dirty="0" smtClean="0">
              <a:latin typeface="华文楷体" panose="02010600040101010101" pitchFamily="2" charset="-122"/>
              <a:ea typeface="华文楷体" panose="02010600040101010101" pitchFamily="2" charset="-122"/>
            </a:rPr>
            <a:t>万股的做市库存股票</a:t>
          </a:r>
          <a:r>
            <a:rPr lang="zh-CN" altLang="en-US" sz="2600" kern="1200" dirty="0" smtClean="0">
              <a:latin typeface="华文楷体" panose="02010600040101010101" pitchFamily="2" charset="-122"/>
              <a:ea typeface="华文楷体" panose="02010600040101010101" pitchFamily="2" charset="-122"/>
            </a:rPr>
            <a:t>。</a:t>
          </a:r>
          <a:endParaRPr lang="zh-CN" altLang="en-US" sz="2600" kern="1200" dirty="0">
            <a:latin typeface="华文楷体" panose="02010600040101010101" pitchFamily="2" charset="-122"/>
            <a:ea typeface="华文楷体" panose="02010600040101010101" pitchFamily="2" charset="-122"/>
          </a:endParaRPr>
        </a:p>
        <a:p>
          <a:pPr marL="228600" lvl="1" indent="-228600" algn="l" defTabSz="1155700" rtl="0">
            <a:lnSpc>
              <a:spcPct val="90000"/>
            </a:lnSpc>
            <a:spcBef>
              <a:spcPct val="0"/>
            </a:spcBef>
            <a:spcAft>
              <a:spcPct val="15000"/>
            </a:spcAft>
            <a:buChar char="••"/>
          </a:pPr>
          <a:r>
            <a:rPr lang="zh-CN" altLang="en-US" sz="2600" b="1" kern="1200" dirty="0" smtClean="0">
              <a:latin typeface="华文楷体" panose="02010600040101010101" pitchFamily="2" charset="-122"/>
              <a:ea typeface="华文楷体" panose="02010600040101010101" pitchFamily="2" charset="-122"/>
            </a:rPr>
            <a:t>做市→集合竞价：</a:t>
          </a:r>
          <a:r>
            <a:rPr lang="zh-CN" altLang="en-US" sz="2600" kern="1200" dirty="0" smtClean="0">
              <a:latin typeface="华文楷体" panose="02010600040101010101" pitchFamily="2" charset="-122"/>
              <a:ea typeface="华文楷体" panose="02010600040101010101" pitchFamily="2" charset="-122"/>
            </a:rPr>
            <a:t>挂牌公司应事前征得该股票</a:t>
          </a:r>
          <a:r>
            <a:rPr lang="zh-CN" altLang="en-US" sz="2600" b="1" u="sng" kern="1200" dirty="0" smtClean="0">
              <a:latin typeface="华文楷体" panose="02010600040101010101" pitchFamily="2" charset="-122"/>
              <a:ea typeface="华文楷体" panose="02010600040101010101" pitchFamily="2" charset="-122"/>
            </a:rPr>
            <a:t>所有做市商</a:t>
          </a:r>
          <a:r>
            <a:rPr lang="zh-CN" altLang="en-US" sz="2600" b="0" u="none" kern="1200" dirty="0" smtClean="0">
              <a:latin typeface="华文楷体" panose="02010600040101010101" pitchFamily="2" charset="-122"/>
              <a:ea typeface="华文楷体" panose="02010600040101010101" pitchFamily="2" charset="-122"/>
            </a:rPr>
            <a:t>同意</a:t>
          </a:r>
          <a:r>
            <a:rPr lang="zh-CN" altLang="en-US" sz="2600" kern="1200" dirty="0" smtClean="0">
              <a:latin typeface="华文楷体" panose="02010600040101010101" pitchFamily="2" charset="-122"/>
              <a:ea typeface="华文楷体" panose="02010600040101010101" pitchFamily="2" charset="-122"/>
            </a:rPr>
            <a:t>。做市商不足</a:t>
          </a:r>
          <a:r>
            <a:rPr lang="en-US" altLang="en-US" sz="2600" kern="1200" dirty="0" smtClean="0">
              <a:latin typeface="华文楷体" panose="02010600040101010101" pitchFamily="2" charset="-122"/>
              <a:ea typeface="华文楷体" panose="02010600040101010101" pitchFamily="2" charset="-122"/>
            </a:rPr>
            <a:t>2</a:t>
          </a:r>
          <a:r>
            <a:rPr lang="zh-CN" altLang="en-US" sz="2600" kern="1200" dirty="0" smtClean="0">
              <a:latin typeface="华文楷体" panose="02010600040101010101" pitchFamily="2" charset="-122"/>
              <a:ea typeface="华文楷体" panose="02010600040101010101" pitchFamily="2" charset="-122"/>
            </a:rPr>
            <a:t>家，且未在</a:t>
          </a:r>
          <a:r>
            <a:rPr lang="en-US" altLang="en-US" sz="2600" kern="1200" dirty="0" smtClean="0">
              <a:latin typeface="华文楷体" panose="02010600040101010101" pitchFamily="2" charset="-122"/>
              <a:ea typeface="华文楷体" panose="02010600040101010101" pitchFamily="2" charset="-122"/>
            </a:rPr>
            <a:t>30</a:t>
          </a:r>
          <a:r>
            <a:rPr lang="zh-CN" altLang="en-US" sz="2600" kern="1200" dirty="0" smtClean="0">
              <a:latin typeface="华文楷体" panose="02010600040101010101" pitchFamily="2" charset="-122"/>
              <a:ea typeface="华文楷体" panose="02010600040101010101" pitchFamily="2" charset="-122"/>
            </a:rPr>
            <a:t>个转让日内恢复为</a:t>
          </a:r>
          <a:r>
            <a:rPr lang="en-US" altLang="en-US" sz="2600" kern="1200" dirty="0" smtClean="0">
              <a:latin typeface="华文楷体" panose="02010600040101010101" pitchFamily="2" charset="-122"/>
              <a:ea typeface="华文楷体" panose="02010600040101010101" pitchFamily="2" charset="-122"/>
            </a:rPr>
            <a:t>2</a:t>
          </a:r>
          <a:r>
            <a:rPr lang="zh-CN" altLang="en-US" sz="2600" kern="1200" dirty="0" smtClean="0">
              <a:latin typeface="华文楷体" panose="02010600040101010101" pitchFamily="2" charset="-122"/>
              <a:ea typeface="华文楷体" panose="02010600040101010101" pitchFamily="2" charset="-122"/>
            </a:rPr>
            <a:t>家以上做市商的，如挂牌公司未提出变更申请，其转让方式将强制变更为集合竞价转让方式。</a:t>
          </a:r>
          <a:endParaRPr lang="zh-CN" altLang="en-US" sz="2600" kern="1200" dirty="0">
            <a:latin typeface="华文楷体" panose="02010600040101010101" pitchFamily="2" charset="-122"/>
            <a:ea typeface="华文楷体" panose="02010600040101010101" pitchFamily="2" charset="-122"/>
          </a:endParaRPr>
        </a:p>
      </dsp:txBody>
      <dsp:txXfrm>
        <a:off x="0" y="549697"/>
        <a:ext cx="10765079" cy="4340700"/>
      </dsp:txXfrm>
    </dsp:sp>
    <dsp:sp modelId="{18D32011-3985-45FD-8D33-1699094AA45A}">
      <dsp:nvSpPr>
        <dsp:cNvPr id="0" name=""/>
        <dsp:cNvSpPr/>
      </dsp:nvSpPr>
      <dsp:spPr>
        <a:xfrm>
          <a:off x="396569" y="165937"/>
          <a:ext cx="4139959" cy="767520"/>
        </a:xfrm>
        <a:prstGeom prst="roundRect">
          <a:avLst/>
        </a:prstGeom>
        <a:solidFill>
          <a:schemeClr val="accent3">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84826" tIns="0" rIns="284826"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latin typeface="华文楷体" panose="02010600040101010101" pitchFamily="2" charset="-122"/>
              <a:ea typeface="华文楷体" panose="02010600040101010101" pitchFamily="2" charset="-122"/>
            </a:rPr>
            <a:t>股票转让方式的变更</a:t>
          </a:r>
          <a:endParaRPr lang="zh-CN" altLang="en-US" sz="2800" kern="1200" dirty="0"/>
        </a:p>
      </dsp:txBody>
      <dsp:txXfrm>
        <a:off x="434036" y="203404"/>
        <a:ext cx="4065025" cy="6925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D0DC8-46C7-4F3D-9F87-F6820AAB494B}">
      <dsp:nvSpPr>
        <dsp:cNvPr id="0" name=""/>
        <dsp:cNvSpPr/>
      </dsp:nvSpPr>
      <dsp:spPr>
        <a:xfrm>
          <a:off x="4603145" y="2258571"/>
          <a:ext cx="3069773" cy="3069773"/>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投资者：</a:t>
          </a:r>
          <a:endParaRPr lang="en-US" altLang="zh-CN" sz="2000" b="1" kern="1200" dirty="0" smtClean="0">
            <a:latin typeface="楷体" panose="02010609060101010101" pitchFamily="49" charset="-122"/>
            <a:ea typeface="楷体" panose="02010609060101010101" pitchFamily="49" charset="-122"/>
          </a:endParaRPr>
        </a:p>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限价委托</a:t>
          </a:r>
          <a:endParaRPr lang="zh-CN" altLang="en-US" sz="2000" kern="1200" dirty="0"/>
        </a:p>
      </dsp:txBody>
      <dsp:txXfrm>
        <a:off x="5220306" y="2977651"/>
        <a:ext cx="1835451" cy="1577926"/>
      </dsp:txXfrm>
    </dsp:sp>
    <dsp:sp modelId="{662DF81B-210C-4150-98D4-BD05142BCCF0}">
      <dsp:nvSpPr>
        <dsp:cNvPr id="0" name=""/>
        <dsp:cNvSpPr/>
      </dsp:nvSpPr>
      <dsp:spPr>
        <a:xfrm>
          <a:off x="2242299" y="1171989"/>
          <a:ext cx="2790517" cy="2790517"/>
        </a:xfrm>
        <a:prstGeom prst="gear6">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全国股转系统接受主办券商的限价申报</a:t>
          </a:r>
          <a:endParaRPr lang="zh-CN" altLang="en-US" sz="2000" kern="1200" dirty="0"/>
        </a:p>
      </dsp:txBody>
      <dsp:txXfrm>
        <a:off x="2944820" y="1878756"/>
        <a:ext cx="1385475" cy="1376983"/>
      </dsp:txXfrm>
    </dsp:sp>
    <dsp:sp modelId="{9A9D7C55-A72A-4B29-885C-033983C4A951}">
      <dsp:nvSpPr>
        <dsp:cNvPr id="0" name=""/>
        <dsp:cNvSpPr/>
      </dsp:nvSpPr>
      <dsp:spPr>
        <a:xfrm>
          <a:off x="4565270" y="1557414"/>
          <a:ext cx="4046491" cy="4046491"/>
        </a:xfrm>
        <a:prstGeom prst="circularArrow">
          <a:avLst>
            <a:gd name="adj1" fmla="val 4878"/>
            <a:gd name="adj2" fmla="val 312630"/>
            <a:gd name="adj3" fmla="val 3255872"/>
            <a:gd name="adj4" fmla="val 15073886"/>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714288-89FC-42EE-BEF9-43CD68B19969}">
      <dsp:nvSpPr>
        <dsp:cNvPr id="0" name=""/>
        <dsp:cNvSpPr/>
      </dsp:nvSpPr>
      <dsp:spPr>
        <a:xfrm>
          <a:off x="1868377" y="765044"/>
          <a:ext cx="3059542" cy="3059542"/>
        </a:xfrm>
        <a:prstGeom prst="leftCircularArrow">
          <a:avLst>
            <a:gd name="adj1" fmla="val 6452"/>
            <a:gd name="adj2" fmla="val 429999"/>
            <a:gd name="adj3" fmla="val 10489124"/>
            <a:gd name="adj4" fmla="val 14837806"/>
            <a:gd name="adj5" fmla="val 7527"/>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F11A2D-906C-4BA6-8301-7F20496B6C34}">
      <dsp:nvSpPr>
        <dsp:cNvPr id="0" name=""/>
        <dsp:cNvSpPr/>
      </dsp:nvSpPr>
      <dsp:spPr>
        <a:xfrm>
          <a:off x="0" y="712172"/>
          <a:ext cx="10126502" cy="3645174"/>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5929" tIns="499872" rIns="785929" bIns="170688" numCol="1" spcCol="1270" anchor="t" anchorCtr="0">
          <a:noAutofit/>
        </a:bodyPr>
        <a:lstStyle/>
        <a:p>
          <a:pPr marL="228600" lvl="1" indent="-228600" algn="l" defTabSz="1066800">
            <a:lnSpc>
              <a:spcPct val="125000"/>
            </a:lnSpc>
            <a:spcBef>
              <a:spcPct val="0"/>
            </a:spcBef>
            <a:spcAft>
              <a:spcPct val="15000"/>
            </a:spcAft>
            <a:buChar char="••"/>
          </a:pPr>
          <a:r>
            <a:rPr lang="zh-CN" altLang="en-US" sz="2400" b="0" i="0" kern="1200" dirty="0" smtClean="0">
              <a:latin typeface="华文楷体" panose="02010600040101010101" pitchFamily="2" charset="-122"/>
              <a:ea typeface="华文楷体" panose="02010600040101010101" pitchFamily="2" charset="-122"/>
            </a:rPr>
            <a:t>做市商制度，是一种以做市商为中介的证券交易制度</a:t>
          </a:r>
          <a:endParaRPr lang="zh-CN" altLang="en-US" sz="2400" kern="1200" dirty="0"/>
        </a:p>
        <a:p>
          <a:pPr marL="228600" lvl="1" indent="-228600" algn="l" defTabSz="1066800">
            <a:lnSpc>
              <a:spcPct val="125000"/>
            </a:lnSpc>
            <a:spcBef>
              <a:spcPct val="0"/>
            </a:spcBef>
            <a:spcAft>
              <a:spcPct val="15000"/>
            </a:spcAft>
            <a:buChar char="••"/>
          </a:pPr>
          <a:r>
            <a:rPr lang="zh-CN" altLang="en-US" sz="2400" b="0" i="0" kern="1200" dirty="0" smtClean="0">
              <a:latin typeface="华文楷体" panose="02010600040101010101" pitchFamily="2" charset="-122"/>
              <a:ea typeface="华文楷体" panose="02010600040101010101" pitchFamily="2" charset="-122"/>
            </a:rPr>
            <a:t>做市商向市场提供</a:t>
          </a:r>
          <a:r>
            <a:rPr lang="zh-CN" altLang="en-US" sz="2400" b="1" i="0" kern="1200" dirty="0" smtClean="0">
              <a:latin typeface="华文楷体" panose="02010600040101010101" pitchFamily="2" charset="-122"/>
              <a:ea typeface="华文楷体" panose="02010600040101010101" pitchFamily="2" charset="-122"/>
            </a:rPr>
            <a:t>买卖双向报价</a:t>
          </a:r>
          <a:r>
            <a:rPr lang="zh-CN" altLang="en-US" sz="2400" b="0" i="0" kern="1200" dirty="0" smtClean="0">
              <a:latin typeface="华文楷体" panose="02010600040101010101" pitchFamily="2" charset="-122"/>
              <a:ea typeface="华文楷体" panose="02010600040101010101" pitchFamily="2" charset="-122"/>
            </a:rPr>
            <a:t>，维持市场流动性，满足公众投资者的投资需求</a:t>
          </a:r>
          <a:endParaRPr lang="zh-CN" altLang="en-US" sz="2400" kern="1200" dirty="0"/>
        </a:p>
        <a:p>
          <a:pPr marL="228600" lvl="1" indent="-228600" algn="l" defTabSz="1066800">
            <a:lnSpc>
              <a:spcPct val="125000"/>
            </a:lnSpc>
            <a:spcBef>
              <a:spcPct val="0"/>
            </a:spcBef>
            <a:spcAft>
              <a:spcPct val="15000"/>
            </a:spcAft>
            <a:buChar char="••"/>
          </a:pPr>
          <a:r>
            <a:rPr lang="zh-CN" altLang="en-US" sz="2400" b="0" i="0" kern="1200" dirty="0" smtClean="0">
              <a:latin typeface="华文楷体" panose="02010600040101010101" pitchFamily="2" charset="-122"/>
              <a:ea typeface="华文楷体" panose="02010600040101010101" pitchFamily="2" charset="-122"/>
            </a:rPr>
            <a:t>传统做市商制度、混合做市商制度</a:t>
          </a:r>
          <a:endParaRPr lang="zh-CN" altLang="en-US" sz="2400" b="0" i="0" kern="1200" dirty="0">
            <a:latin typeface="华文楷体" panose="02010600040101010101" pitchFamily="2" charset="-122"/>
            <a:ea typeface="华文楷体" panose="02010600040101010101" pitchFamily="2" charset="-122"/>
          </a:endParaRPr>
        </a:p>
        <a:p>
          <a:pPr marL="228600" lvl="1" indent="-228600" algn="l" defTabSz="1066800">
            <a:lnSpc>
              <a:spcPct val="125000"/>
            </a:lnSpc>
            <a:spcBef>
              <a:spcPct val="0"/>
            </a:spcBef>
            <a:spcAft>
              <a:spcPct val="15000"/>
            </a:spcAft>
            <a:buChar char="••"/>
          </a:pPr>
          <a:r>
            <a:rPr lang="zh-CN" altLang="en-US" sz="2400" b="0" i="0" kern="1200" dirty="0" smtClean="0">
              <a:latin typeface="华文楷体" panose="02010600040101010101" pitchFamily="2" charset="-122"/>
              <a:ea typeface="华文楷体" panose="02010600040101010101" pitchFamily="2" charset="-122"/>
            </a:rPr>
            <a:t>竞争性做市商制度、垄断性做市商制度</a:t>
          </a:r>
          <a:endParaRPr lang="zh-CN" altLang="en-US" sz="2400" b="0" i="0" kern="1200" dirty="0">
            <a:latin typeface="华文楷体" panose="02010600040101010101" pitchFamily="2" charset="-122"/>
            <a:ea typeface="华文楷体" panose="02010600040101010101" pitchFamily="2" charset="-122"/>
          </a:endParaRPr>
        </a:p>
      </dsp:txBody>
      <dsp:txXfrm>
        <a:off x="0" y="712172"/>
        <a:ext cx="10126502" cy="3645174"/>
      </dsp:txXfrm>
    </dsp:sp>
    <dsp:sp modelId="{08B1DB98-CC42-4477-B522-7162493415EF}">
      <dsp:nvSpPr>
        <dsp:cNvPr id="0" name=""/>
        <dsp:cNvSpPr/>
      </dsp:nvSpPr>
      <dsp:spPr>
        <a:xfrm>
          <a:off x="171132" y="362618"/>
          <a:ext cx="4124190" cy="66982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930" tIns="0" rIns="267930" bIns="0" numCol="1" spcCol="1270" anchor="ctr" anchorCtr="0">
          <a:noAutofit/>
        </a:bodyPr>
        <a:lstStyle/>
        <a:p>
          <a:pPr lvl="0" algn="l" defTabSz="1244600" rtl="0">
            <a:lnSpc>
              <a:spcPct val="90000"/>
            </a:lnSpc>
            <a:spcBef>
              <a:spcPct val="0"/>
            </a:spcBef>
            <a:spcAft>
              <a:spcPct val="35000"/>
            </a:spcAft>
          </a:pPr>
          <a:r>
            <a:rPr lang="zh-CN" altLang="en-US" sz="2800" b="1" kern="1200" dirty="0" smtClean="0">
              <a:latin typeface="华文楷体" panose="02010600040101010101" pitchFamily="2" charset="-122"/>
              <a:ea typeface="华文楷体" panose="02010600040101010101" pitchFamily="2" charset="-122"/>
            </a:rPr>
            <a:t>什么是做市商制度？</a:t>
          </a:r>
          <a:endParaRPr lang="zh-CN" altLang="en-US" sz="2800" b="1" kern="1200" dirty="0">
            <a:latin typeface="华文楷体" panose="02010600040101010101" pitchFamily="2" charset="-122"/>
            <a:ea typeface="华文楷体" panose="02010600040101010101" pitchFamily="2" charset="-122"/>
          </a:endParaRPr>
        </a:p>
      </dsp:txBody>
      <dsp:txXfrm>
        <a:off x="203830" y="395316"/>
        <a:ext cx="4058794" cy="6044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F11A2D-906C-4BA6-8301-7F20496B6C34}">
      <dsp:nvSpPr>
        <dsp:cNvPr id="0" name=""/>
        <dsp:cNvSpPr/>
      </dsp:nvSpPr>
      <dsp:spPr>
        <a:xfrm>
          <a:off x="0" y="400146"/>
          <a:ext cx="10637305" cy="4534271"/>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73" tIns="333248" rIns="825573" bIns="170688" numCol="1" spcCol="1270" anchor="t" anchorCtr="0">
          <a:noAutofit/>
        </a:bodyPr>
        <a:lstStyle/>
        <a:p>
          <a:pPr marL="228600" lvl="1" indent="-228600" algn="l" defTabSz="1066800">
            <a:lnSpc>
              <a:spcPct val="125000"/>
            </a:lnSpc>
            <a:spcBef>
              <a:spcPct val="0"/>
            </a:spcBef>
            <a:spcAft>
              <a:spcPct val="15000"/>
            </a:spcAft>
            <a:buChar char="••"/>
          </a:pPr>
          <a:r>
            <a:rPr lang="zh-CN" altLang="en-US" sz="2400" b="1" kern="1200" dirty="0" smtClean="0">
              <a:latin typeface="华文楷体" panose="02010600040101010101" pitchFamily="2" charset="-122"/>
              <a:ea typeface="华文楷体" panose="02010600040101010101" pitchFamily="2" charset="-122"/>
            </a:rPr>
            <a:t>持续提供</a:t>
          </a:r>
          <a:r>
            <a:rPr lang="zh-CN" sz="2400" b="1" kern="1200" dirty="0" smtClean="0">
              <a:latin typeface="华文楷体" panose="02010600040101010101" pitchFamily="2" charset="-122"/>
              <a:ea typeface="华文楷体" panose="02010600040101010101" pitchFamily="2" charset="-122"/>
            </a:rPr>
            <a:t>流动性</a:t>
          </a:r>
          <a:r>
            <a:rPr lang="zh-CN" altLang="en-US" sz="2400" b="1" kern="1200" dirty="0" smtClean="0">
              <a:latin typeface="华文楷体" panose="02010600040101010101" pitchFamily="2" charset="-122"/>
              <a:ea typeface="华文楷体" panose="02010600040101010101" pitchFamily="2" charset="-122"/>
            </a:rPr>
            <a:t>。</a:t>
          </a:r>
          <a:r>
            <a:rPr lang="zh-CN" sz="2400" kern="1200" dirty="0" smtClean="0">
              <a:latin typeface="华文楷体" panose="02010600040101010101" pitchFamily="2" charset="-122"/>
              <a:ea typeface="华文楷体" panose="02010600040101010101" pitchFamily="2" charset="-122"/>
            </a:rPr>
            <a:t>做市商通过</a:t>
          </a:r>
          <a:r>
            <a:rPr lang="zh-CN" altLang="en-US" sz="2400" kern="1200" dirty="0" smtClean="0">
              <a:latin typeface="华文楷体" panose="02010600040101010101" pitchFamily="2" charset="-122"/>
              <a:ea typeface="华文楷体" panose="02010600040101010101" pitchFamily="2" charset="-122"/>
            </a:rPr>
            <a:t>不断发布</a:t>
          </a:r>
          <a:r>
            <a:rPr lang="zh-CN" sz="2400" kern="1200" dirty="0" smtClean="0">
              <a:latin typeface="华文楷体" panose="02010600040101010101" pitchFamily="2" charset="-122"/>
              <a:ea typeface="华文楷体" panose="02010600040101010101" pitchFamily="2" charset="-122"/>
            </a:rPr>
            <a:t>双边报价，</a:t>
          </a:r>
          <a:r>
            <a:rPr lang="zh-CN" altLang="en-US" sz="2400" kern="1200" dirty="0" smtClean="0">
              <a:latin typeface="华文楷体" panose="02010600040101010101" pitchFamily="2" charset="-122"/>
              <a:ea typeface="华文楷体" panose="02010600040101010101" pitchFamily="2" charset="-122"/>
            </a:rPr>
            <a:t>持续向市场提供流动性</a:t>
          </a:r>
          <a:r>
            <a:rPr lang="zh-CN" sz="2400" kern="1200" dirty="0" smtClean="0">
              <a:latin typeface="华文楷体" panose="02010600040101010101" pitchFamily="2" charset="-122"/>
              <a:ea typeface="华文楷体" panose="02010600040101010101" pitchFamily="2" charset="-122"/>
            </a:rPr>
            <a:t>，</a:t>
          </a:r>
          <a:r>
            <a:rPr lang="zh-CN" altLang="en-US" sz="2400" kern="1200" dirty="0" smtClean="0">
              <a:latin typeface="华文楷体" panose="02010600040101010101" pitchFamily="2" charset="-122"/>
              <a:ea typeface="华文楷体" panose="02010600040101010101" pitchFamily="2" charset="-122"/>
            </a:rPr>
            <a:t>投资者可以随时买入、卖出股票，</a:t>
          </a:r>
          <a:r>
            <a:rPr lang="zh-CN" sz="2400" kern="1200" dirty="0" smtClean="0">
              <a:latin typeface="华文楷体" panose="02010600040101010101" pitchFamily="2" charset="-122"/>
              <a:ea typeface="华文楷体" panose="02010600040101010101" pitchFamily="2" charset="-122"/>
            </a:rPr>
            <a:t>保证市场交易连续进行</a:t>
          </a:r>
          <a:r>
            <a:rPr lang="zh-CN" altLang="en-US" sz="2400" kern="1200" dirty="0" smtClean="0">
              <a:latin typeface="华文楷体" panose="02010600040101010101" pitchFamily="2" charset="-122"/>
              <a:ea typeface="华文楷体" panose="02010600040101010101" pitchFamily="2" charset="-122"/>
            </a:rPr>
            <a:t>，提高了订单成交效率。</a:t>
          </a:r>
          <a:endParaRPr lang="zh-CN" altLang="en-US" sz="2400" b="0" i="0" kern="1200" dirty="0">
            <a:latin typeface="华文楷体" panose="02010600040101010101" pitchFamily="2" charset="-122"/>
            <a:ea typeface="华文楷体" panose="02010600040101010101" pitchFamily="2" charset="-122"/>
          </a:endParaRPr>
        </a:p>
        <a:p>
          <a:pPr marL="228600" lvl="1" indent="-228600" algn="l" defTabSz="1066800">
            <a:lnSpc>
              <a:spcPct val="125000"/>
            </a:lnSpc>
            <a:spcBef>
              <a:spcPct val="0"/>
            </a:spcBef>
            <a:spcAft>
              <a:spcPct val="15000"/>
            </a:spcAft>
            <a:buChar char="••"/>
          </a:pPr>
          <a:r>
            <a:rPr lang="zh-CN" sz="2400" b="1" kern="1200" dirty="0" smtClean="0">
              <a:latin typeface="华文楷体" panose="02010600040101010101" pitchFamily="2" charset="-122"/>
              <a:ea typeface="华文楷体" panose="02010600040101010101" pitchFamily="2" charset="-122"/>
            </a:rPr>
            <a:t>价</a:t>
          </a:r>
          <a:r>
            <a:rPr lang="zh-CN" altLang="en-US" sz="2400" b="1" kern="1200" dirty="0" smtClean="0">
              <a:latin typeface="华文楷体" panose="02010600040101010101" pitchFamily="2" charset="-122"/>
              <a:ea typeface="华文楷体" panose="02010600040101010101" pitchFamily="2" charset="-122"/>
            </a:rPr>
            <a:t>格</a:t>
          </a:r>
          <a:r>
            <a:rPr lang="zh-CN" sz="2400" b="1" kern="1200" dirty="0" smtClean="0">
              <a:latin typeface="华文楷体" panose="02010600040101010101" pitchFamily="2" charset="-122"/>
              <a:ea typeface="华文楷体" panose="02010600040101010101" pitchFamily="2" charset="-122"/>
            </a:rPr>
            <a:t>发现</a:t>
          </a:r>
          <a:r>
            <a:rPr lang="zh-CN" altLang="en-US" sz="2400" b="1" kern="1200" dirty="0" smtClean="0">
              <a:latin typeface="华文楷体" panose="02010600040101010101" pitchFamily="2" charset="-122"/>
              <a:ea typeface="华文楷体" panose="02010600040101010101" pitchFamily="2" charset="-122"/>
            </a:rPr>
            <a:t>。</a:t>
          </a:r>
          <a:r>
            <a:rPr lang="zh-CN" sz="2400" kern="1200" dirty="0" smtClean="0">
              <a:latin typeface="华文楷体" panose="02010600040101010101" pitchFamily="2" charset="-122"/>
              <a:ea typeface="华文楷体" panose="02010600040101010101" pitchFamily="2" charset="-122"/>
            </a:rPr>
            <a:t>做市商通过专业估值促使股票价格更趋近于其实际价值</a:t>
          </a:r>
          <a:r>
            <a:rPr lang="zh-CN" altLang="en-US" sz="2400" kern="1200" dirty="0" smtClean="0"/>
            <a:t>，</a:t>
          </a:r>
          <a:r>
            <a:rPr lang="zh-CN" altLang="en-US" sz="2400" kern="1200" dirty="0" smtClean="0">
              <a:latin typeface="华文楷体" panose="02010600040101010101" pitchFamily="2" charset="-122"/>
              <a:ea typeface="华文楷体" panose="02010600040101010101" pitchFamily="2" charset="-122"/>
            </a:rPr>
            <a:t>促进价格发现</a:t>
          </a:r>
          <a:r>
            <a:rPr lang="zh-CN" altLang="en-US" sz="2400" b="0" i="0" kern="1200" dirty="0" smtClean="0">
              <a:latin typeface="华文楷体" panose="02010600040101010101" pitchFamily="2" charset="-122"/>
              <a:ea typeface="华文楷体" panose="02010600040101010101" pitchFamily="2" charset="-122"/>
            </a:rPr>
            <a:t>。</a:t>
          </a:r>
          <a:endParaRPr lang="zh-CN" altLang="en-US" sz="2400" b="0" i="0" kern="1200" dirty="0">
            <a:latin typeface="华文楷体" panose="02010600040101010101" pitchFamily="2" charset="-122"/>
            <a:ea typeface="华文楷体" panose="02010600040101010101" pitchFamily="2" charset="-122"/>
          </a:endParaRPr>
        </a:p>
        <a:p>
          <a:pPr marL="228600" lvl="1" indent="-228600" algn="l" defTabSz="1066800">
            <a:lnSpc>
              <a:spcPct val="125000"/>
            </a:lnSpc>
            <a:spcBef>
              <a:spcPct val="0"/>
            </a:spcBef>
            <a:spcAft>
              <a:spcPct val="15000"/>
            </a:spcAft>
            <a:buChar char="••"/>
          </a:pPr>
          <a:r>
            <a:rPr lang="zh-CN" altLang="en-US" sz="2400" b="1" kern="1200" dirty="0" smtClean="0">
              <a:latin typeface="华文楷体" panose="02010600040101010101" pitchFamily="2" charset="-122"/>
              <a:ea typeface="华文楷体" panose="02010600040101010101" pitchFamily="2" charset="-122"/>
            </a:rPr>
            <a:t>维持股价稳定。</a:t>
          </a:r>
          <a:r>
            <a:rPr lang="zh-CN" sz="2400" b="0" kern="1200" dirty="0" smtClean="0">
              <a:latin typeface="华文楷体" panose="02010600040101010101" pitchFamily="2" charset="-122"/>
              <a:ea typeface="华文楷体" panose="02010600040101010101" pitchFamily="2" charset="-122"/>
            </a:rPr>
            <a:t>做市商通过</a:t>
          </a:r>
          <a:r>
            <a:rPr lang="zh-CN" altLang="en-US" sz="2400" b="0" kern="1200" dirty="0" smtClean="0">
              <a:latin typeface="华文楷体" panose="02010600040101010101" pitchFamily="2" charset="-122"/>
              <a:ea typeface="华文楷体" panose="02010600040101010101" pitchFamily="2" charset="-122"/>
            </a:rPr>
            <a:t>提供连续和稳定的</a:t>
          </a:r>
          <a:r>
            <a:rPr lang="zh-CN" sz="2400" b="0" kern="1200" dirty="0" smtClean="0">
              <a:latin typeface="华文楷体" panose="02010600040101010101" pitchFamily="2" charset="-122"/>
              <a:ea typeface="华文楷体" panose="02010600040101010101" pitchFamily="2" charset="-122"/>
            </a:rPr>
            <a:t>双向报价，</a:t>
          </a:r>
          <a:r>
            <a:rPr lang="zh-CN" altLang="en-US" sz="2400" b="0" kern="1200" dirty="0" smtClean="0">
              <a:latin typeface="华文楷体" panose="02010600040101010101" pitchFamily="2" charset="-122"/>
              <a:ea typeface="华文楷体" panose="02010600040101010101" pitchFamily="2" charset="-122"/>
            </a:rPr>
            <a:t>防止股价暴涨暴跌，</a:t>
          </a:r>
          <a:r>
            <a:rPr lang="zh-CN" sz="2400" b="0" kern="1200" dirty="0" smtClean="0">
              <a:latin typeface="华文楷体" panose="02010600040101010101" pitchFamily="2" charset="-122"/>
              <a:ea typeface="华文楷体" panose="02010600040101010101" pitchFamily="2" charset="-122"/>
            </a:rPr>
            <a:t>增强市场稳定性</a:t>
          </a:r>
          <a:r>
            <a:rPr lang="zh-CN" altLang="en-US" sz="2400" b="0" kern="1200" dirty="0" smtClean="0">
              <a:latin typeface="华文楷体" panose="02010600040101010101" pitchFamily="2" charset="-122"/>
              <a:ea typeface="华文楷体" panose="02010600040101010101" pitchFamily="2" charset="-122"/>
            </a:rPr>
            <a:t>。</a:t>
          </a:r>
          <a:endParaRPr lang="zh-CN" altLang="en-US" sz="2400" kern="1200" dirty="0">
            <a:latin typeface="华文楷体" panose="02010600040101010101" pitchFamily="2" charset="-122"/>
            <a:ea typeface="华文楷体" panose="02010600040101010101" pitchFamily="2" charset="-122"/>
          </a:endParaRPr>
        </a:p>
      </dsp:txBody>
      <dsp:txXfrm>
        <a:off x="0" y="400146"/>
        <a:ext cx="10637305" cy="4534271"/>
      </dsp:txXfrm>
    </dsp:sp>
    <dsp:sp modelId="{08B1DB98-CC42-4477-B522-7162493415EF}">
      <dsp:nvSpPr>
        <dsp:cNvPr id="0" name=""/>
        <dsp:cNvSpPr/>
      </dsp:nvSpPr>
      <dsp:spPr>
        <a:xfrm>
          <a:off x="322953" y="0"/>
          <a:ext cx="3590739" cy="70566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1445" tIns="0" rIns="281445"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latin typeface="华文楷体" panose="02010600040101010101" pitchFamily="2" charset="-122"/>
              <a:ea typeface="华文楷体" panose="02010600040101010101" pitchFamily="2" charset="-122"/>
            </a:rPr>
            <a:t>做市商的功能</a:t>
          </a:r>
          <a:endParaRPr lang="zh-CN" altLang="en-US" sz="2800" b="1" kern="1200" dirty="0">
            <a:latin typeface="华文楷体" panose="02010600040101010101" pitchFamily="2" charset="-122"/>
            <a:ea typeface="华文楷体" panose="02010600040101010101" pitchFamily="2" charset="-122"/>
          </a:endParaRPr>
        </a:p>
      </dsp:txBody>
      <dsp:txXfrm>
        <a:off x="357401" y="34448"/>
        <a:ext cx="3521843" cy="6367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D0DC8-46C7-4F3D-9F87-F6820AAB494B}">
      <dsp:nvSpPr>
        <dsp:cNvPr id="0" name=""/>
        <dsp:cNvSpPr/>
      </dsp:nvSpPr>
      <dsp:spPr>
        <a:xfrm>
          <a:off x="4529149" y="2258571"/>
          <a:ext cx="3168435" cy="3069773"/>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投资者：</a:t>
          </a:r>
          <a:endParaRPr lang="en-US" altLang="zh-CN" sz="2000" b="1" kern="1200" dirty="0" smtClean="0">
            <a:latin typeface="楷体" panose="02010609060101010101" pitchFamily="49" charset="-122"/>
            <a:ea typeface="楷体" panose="02010609060101010101" pitchFamily="49" charset="-122"/>
          </a:endParaRPr>
        </a:p>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限价委托</a:t>
          </a:r>
          <a:endParaRPr lang="en-US" altLang="zh-CN" sz="2000" b="1" kern="1200" dirty="0" smtClean="0">
            <a:latin typeface="楷体" panose="02010609060101010101" pitchFamily="49" charset="-122"/>
            <a:ea typeface="楷体" panose="02010609060101010101" pitchFamily="49" charset="-122"/>
          </a:endParaRPr>
        </a:p>
      </dsp:txBody>
      <dsp:txXfrm>
        <a:off x="5158771" y="2977651"/>
        <a:ext cx="1909191" cy="1577926"/>
      </dsp:txXfrm>
    </dsp:sp>
    <dsp:sp modelId="{662DF81B-210C-4150-98D4-BD05142BCCF0}">
      <dsp:nvSpPr>
        <dsp:cNvPr id="0" name=""/>
        <dsp:cNvSpPr/>
      </dsp:nvSpPr>
      <dsp:spPr>
        <a:xfrm>
          <a:off x="2217633" y="1171989"/>
          <a:ext cx="2790517" cy="2790517"/>
        </a:xfrm>
        <a:prstGeom prst="gear6">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anose="02010609060101010101" pitchFamily="49" charset="-122"/>
              <a:ea typeface="楷体" panose="02010609060101010101" pitchFamily="49" charset="-122"/>
            </a:rPr>
            <a:t>全国股转系统接受主办券商的限价申报</a:t>
          </a:r>
          <a:endParaRPr lang="zh-CN" altLang="en-US" sz="2000" kern="1200" dirty="0"/>
        </a:p>
      </dsp:txBody>
      <dsp:txXfrm>
        <a:off x="2920154" y="1878756"/>
        <a:ext cx="1385475" cy="1376983"/>
      </dsp:txXfrm>
    </dsp:sp>
    <dsp:sp modelId="{9A9D7C55-A72A-4B29-885C-033983C4A951}">
      <dsp:nvSpPr>
        <dsp:cNvPr id="0" name=""/>
        <dsp:cNvSpPr/>
      </dsp:nvSpPr>
      <dsp:spPr>
        <a:xfrm>
          <a:off x="4540605" y="1557414"/>
          <a:ext cx="4046491" cy="4046491"/>
        </a:xfrm>
        <a:prstGeom prst="circularArrow">
          <a:avLst>
            <a:gd name="adj1" fmla="val 4878"/>
            <a:gd name="adj2" fmla="val 312630"/>
            <a:gd name="adj3" fmla="val 3255872"/>
            <a:gd name="adj4" fmla="val 15073886"/>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714288-89FC-42EE-BEF9-43CD68B19969}">
      <dsp:nvSpPr>
        <dsp:cNvPr id="0" name=""/>
        <dsp:cNvSpPr/>
      </dsp:nvSpPr>
      <dsp:spPr>
        <a:xfrm>
          <a:off x="1843712" y="765044"/>
          <a:ext cx="3059542" cy="3059542"/>
        </a:xfrm>
        <a:prstGeom prst="leftCircularArrow">
          <a:avLst>
            <a:gd name="adj1" fmla="val 6452"/>
            <a:gd name="adj2" fmla="val 429999"/>
            <a:gd name="adj3" fmla="val 10489124"/>
            <a:gd name="adj4" fmla="val 14837806"/>
            <a:gd name="adj5" fmla="val 7527"/>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9DCCD3-3B6A-4693-A298-4FF8089CD476}">
      <dsp:nvSpPr>
        <dsp:cNvPr id="0" name=""/>
        <dsp:cNvSpPr/>
      </dsp:nvSpPr>
      <dsp:spPr>
        <a:xfrm>
          <a:off x="0" y="406711"/>
          <a:ext cx="9713532" cy="2494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3878" tIns="458216" rIns="753878" bIns="156464"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latin typeface="华文楷体" panose="02010600040101010101" pitchFamily="2" charset="-122"/>
              <a:ea typeface="华文楷体" panose="02010600040101010101" pitchFamily="2" charset="-122"/>
            </a:rPr>
            <a:t>每个转让日</a:t>
          </a:r>
          <a:r>
            <a:rPr lang="en-US" altLang="zh-CN" sz="2200" kern="1200" dirty="0" smtClean="0">
              <a:latin typeface="华文楷体" panose="02010600040101010101" pitchFamily="2" charset="-122"/>
              <a:ea typeface="华文楷体" panose="02010600040101010101" pitchFamily="2" charset="-122"/>
            </a:rPr>
            <a:t>9:30</a:t>
          </a:r>
          <a:r>
            <a:rPr lang="zh-CN" altLang="en-US" sz="2200" kern="1200" dirty="0" smtClean="0">
              <a:latin typeface="华文楷体" panose="02010600040101010101" pitchFamily="2" charset="-122"/>
              <a:ea typeface="华文楷体" panose="02010600040101010101" pitchFamily="2" charset="-122"/>
            </a:rPr>
            <a:t>开始发布即时行情，其内容主要包括：</a:t>
          </a:r>
          <a:r>
            <a:rPr lang="en-US" altLang="zh-CN" sz="2200" kern="1200" dirty="0" smtClean="0">
              <a:latin typeface="华文楷体" panose="02010600040101010101" pitchFamily="2" charset="-122"/>
              <a:ea typeface="华文楷体" panose="02010600040101010101" pitchFamily="2" charset="-122"/>
            </a:rPr>
            <a:t/>
          </a:r>
          <a:br>
            <a:rPr lang="en-US" altLang="zh-CN" sz="2200" kern="1200" dirty="0" smtClean="0">
              <a:latin typeface="华文楷体" panose="02010600040101010101" pitchFamily="2" charset="-122"/>
              <a:ea typeface="华文楷体" panose="02010600040101010101" pitchFamily="2" charset="-122"/>
            </a:rPr>
          </a:br>
          <a:r>
            <a:rPr lang="zh-CN" altLang="en-US" sz="2200" kern="1200" dirty="0" smtClean="0">
              <a:latin typeface="华文楷体" panose="02010600040101010101" pitchFamily="2" charset="-122"/>
              <a:ea typeface="华文楷体" panose="02010600040101010101" pitchFamily="2" charset="-122"/>
            </a:rPr>
            <a:t>证券代码、证券简称、前收盘价、最近成交价、当日最高价、当日最低价、当日累计成交数量、当日累计成交金额</a:t>
          </a:r>
          <a:r>
            <a:rPr lang="zh-CN" altLang="en-US" sz="2200" b="1" kern="1200" dirty="0" smtClean="0">
              <a:latin typeface="华文楷体" panose="02010600040101010101" pitchFamily="2" charset="-122"/>
              <a:ea typeface="华文楷体" panose="02010600040101010101" pitchFamily="2" charset="-122"/>
            </a:rPr>
            <a:t>、</a:t>
          </a:r>
          <a:r>
            <a:rPr lang="en-US" altLang="zh-CN" sz="2200" b="1" kern="1200" dirty="0" smtClean="0">
              <a:latin typeface="华文楷体" panose="02010600040101010101" pitchFamily="2" charset="-122"/>
              <a:ea typeface="华文楷体" panose="02010600040101010101" pitchFamily="2" charset="-122"/>
            </a:rPr>
            <a:t/>
          </a:r>
          <a:br>
            <a:rPr lang="en-US" altLang="zh-CN" sz="2200" b="1" kern="1200" dirty="0" smtClean="0">
              <a:latin typeface="华文楷体" panose="02010600040101010101" pitchFamily="2" charset="-122"/>
              <a:ea typeface="华文楷体" panose="02010600040101010101" pitchFamily="2" charset="-122"/>
            </a:rPr>
          </a:br>
          <a:r>
            <a:rPr lang="zh-CN" altLang="en-US" sz="2200" b="1" kern="1200" dirty="0" smtClean="0">
              <a:latin typeface="华文楷体" panose="02010600040101010101" pitchFamily="2" charset="-122"/>
              <a:ea typeface="华文楷体" panose="02010600040101010101" pitchFamily="2" charset="-122"/>
            </a:rPr>
            <a:t>做市商实时最高</a:t>
          </a:r>
          <a:r>
            <a:rPr lang="en-US" altLang="zh-CN" sz="2200" b="1" kern="1200" dirty="0" smtClean="0">
              <a:latin typeface="华文楷体" panose="02010600040101010101" pitchFamily="2" charset="-122"/>
              <a:ea typeface="华文楷体" panose="02010600040101010101" pitchFamily="2" charset="-122"/>
            </a:rPr>
            <a:t>3</a:t>
          </a:r>
          <a:r>
            <a:rPr lang="zh-CN" altLang="en-US" sz="2200" b="1" kern="1200" dirty="0" smtClean="0">
              <a:latin typeface="华文楷体" panose="02010600040101010101" pitchFamily="2" charset="-122"/>
              <a:ea typeface="华文楷体" panose="02010600040101010101" pitchFamily="2" charset="-122"/>
            </a:rPr>
            <a:t>个价位买入申报价格和数量、</a:t>
          </a:r>
          <a:r>
            <a:rPr lang="en-US" altLang="zh-CN" sz="2200" b="1" kern="1200" dirty="0" smtClean="0">
              <a:latin typeface="华文楷体" panose="02010600040101010101" pitchFamily="2" charset="-122"/>
              <a:ea typeface="华文楷体" panose="02010600040101010101" pitchFamily="2" charset="-122"/>
            </a:rPr>
            <a:t/>
          </a:r>
          <a:br>
            <a:rPr lang="en-US" altLang="zh-CN" sz="2200" b="1" kern="1200" dirty="0" smtClean="0">
              <a:latin typeface="华文楷体" panose="02010600040101010101" pitchFamily="2" charset="-122"/>
              <a:ea typeface="华文楷体" panose="02010600040101010101" pitchFamily="2" charset="-122"/>
            </a:rPr>
          </a:br>
          <a:r>
            <a:rPr lang="zh-CN" altLang="en-US" sz="2200" b="1" kern="1200" dirty="0" smtClean="0">
              <a:latin typeface="华文楷体" panose="02010600040101010101" pitchFamily="2" charset="-122"/>
              <a:ea typeface="华文楷体" panose="02010600040101010101" pitchFamily="2" charset="-122"/>
            </a:rPr>
            <a:t>做市商实时最低</a:t>
          </a:r>
          <a:r>
            <a:rPr lang="en-US" altLang="zh-CN" sz="2200" b="1" kern="1200" dirty="0" smtClean="0">
              <a:latin typeface="华文楷体" panose="02010600040101010101" pitchFamily="2" charset="-122"/>
              <a:ea typeface="华文楷体" panose="02010600040101010101" pitchFamily="2" charset="-122"/>
            </a:rPr>
            <a:t>3</a:t>
          </a:r>
          <a:r>
            <a:rPr lang="zh-CN" altLang="en-US" sz="2200" b="1" kern="1200" dirty="0" smtClean="0">
              <a:latin typeface="华文楷体" panose="02010600040101010101" pitchFamily="2" charset="-122"/>
              <a:ea typeface="华文楷体" panose="02010600040101010101" pitchFamily="2" charset="-122"/>
            </a:rPr>
            <a:t>个价位卖出申报价格和数量</a:t>
          </a:r>
          <a:r>
            <a:rPr lang="zh-CN" altLang="en-US" sz="2200" kern="1200" dirty="0" smtClean="0">
              <a:latin typeface="华文楷体" panose="02010600040101010101" pitchFamily="2" charset="-122"/>
              <a:ea typeface="华文楷体" panose="02010600040101010101" pitchFamily="2" charset="-122"/>
            </a:rPr>
            <a:t>等。</a:t>
          </a:r>
          <a:endParaRPr lang="zh-CN" altLang="en-US" sz="2200" kern="1200" dirty="0"/>
        </a:p>
      </dsp:txBody>
      <dsp:txXfrm>
        <a:off x="0" y="406711"/>
        <a:ext cx="9713532" cy="2494800"/>
      </dsp:txXfrm>
    </dsp:sp>
    <dsp:sp modelId="{B34A2C09-0FDF-406C-BB25-5DA517C8C71E}">
      <dsp:nvSpPr>
        <dsp:cNvPr id="0" name=""/>
        <dsp:cNvSpPr/>
      </dsp:nvSpPr>
      <dsp:spPr>
        <a:xfrm>
          <a:off x="485676" y="81990"/>
          <a:ext cx="6799472" cy="6494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004" tIns="0" rIns="257004" bIns="0" numCol="1" spcCol="1270" anchor="ctr" anchorCtr="0">
          <a:noAutofit/>
        </a:bodyPr>
        <a:lstStyle/>
        <a:p>
          <a:pPr lvl="0" algn="l" defTabSz="977900">
            <a:lnSpc>
              <a:spcPct val="90000"/>
            </a:lnSpc>
            <a:spcBef>
              <a:spcPct val="0"/>
            </a:spcBef>
            <a:spcAft>
              <a:spcPct val="35000"/>
            </a:spcAft>
          </a:pPr>
          <a:r>
            <a:rPr lang="zh-CN" altLang="en-US" sz="2200" b="1" kern="1200" dirty="0" smtClean="0">
              <a:latin typeface="华文楷体" panose="02010600040101010101" pitchFamily="2" charset="-122"/>
              <a:ea typeface="华文楷体" panose="02010600040101010101" pitchFamily="2" charset="-122"/>
            </a:rPr>
            <a:t>向全市场提供的行情信息</a:t>
          </a:r>
          <a:endParaRPr lang="zh-CN" altLang="en-US" sz="2200" kern="1200" dirty="0"/>
        </a:p>
      </dsp:txBody>
      <dsp:txXfrm>
        <a:off x="517379" y="113693"/>
        <a:ext cx="6736066" cy="586034"/>
      </dsp:txXfrm>
    </dsp:sp>
    <dsp:sp modelId="{F7DF0E4C-738F-4E5D-9819-462A8568332C}">
      <dsp:nvSpPr>
        <dsp:cNvPr id="0" name=""/>
        <dsp:cNvSpPr/>
      </dsp:nvSpPr>
      <dsp:spPr>
        <a:xfrm>
          <a:off x="0" y="3345031"/>
          <a:ext cx="9713532" cy="1801800"/>
        </a:xfrm>
        <a:prstGeom prst="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3878" tIns="458216" rIns="753878" bIns="156464"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latin typeface="华文楷体" panose="02010600040101010101" pitchFamily="2" charset="-122"/>
              <a:ea typeface="华文楷体" panose="02010600040101010101" pitchFamily="2" charset="-122"/>
            </a:rPr>
            <a:t>每个转让日</a:t>
          </a:r>
          <a:r>
            <a:rPr lang="en-US" altLang="zh-CN" sz="2200" kern="1200" dirty="0" smtClean="0">
              <a:latin typeface="华文楷体" panose="02010600040101010101" pitchFamily="2" charset="-122"/>
              <a:ea typeface="华文楷体" panose="02010600040101010101" pitchFamily="2" charset="-122"/>
            </a:rPr>
            <a:t>9:15</a:t>
          </a:r>
          <a:r>
            <a:rPr lang="zh-CN" altLang="en-US" sz="2200" kern="1200" dirty="0" smtClean="0">
              <a:latin typeface="华文楷体" panose="02010600040101010101" pitchFamily="2" charset="-122"/>
              <a:ea typeface="华文楷体" panose="02010600040101010101" pitchFamily="2" charset="-122"/>
            </a:rPr>
            <a:t>开始向做市商发送上述信息：</a:t>
          </a:r>
          <a:endParaRPr lang="zh-CN" altLang="en-US" sz="2200" kern="1200" dirty="0"/>
        </a:p>
        <a:p>
          <a:pPr marL="228600" lvl="1" indent="-228600" algn="l" defTabSz="977900">
            <a:lnSpc>
              <a:spcPct val="90000"/>
            </a:lnSpc>
            <a:spcBef>
              <a:spcPct val="0"/>
            </a:spcBef>
            <a:spcAft>
              <a:spcPct val="15000"/>
            </a:spcAft>
            <a:buChar char="••"/>
          </a:pPr>
          <a:r>
            <a:rPr lang="zh-CN" altLang="zh-CN" sz="2200" kern="1200" dirty="0" smtClean="0">
              <a:latin typeface="华文楷体" panose="02010600040101010101" pitchFamily="2" charset="-122"/>
              <a:ea typeface="华文楷体" panose="02010600040101010101" pitchFamily="2" charset="-122"/>
            </a:rPr>
            <a:t>其做市股票</a:t>
          </a:r>
          <a:r>
            <a:rPr lang="zh-CN" altLang="en-US" sz="2200" b="1" kern="1200" dirty="0" smtClean="0">
              <a:latin typeface="华文楷体" panose="02010600040101010101" pitchFamily="2" charset="-122"/>
              <a:ea typeface="华文楷体" panose="02010600040101010101" pitchFamily="2" charset="-122"/>
            </a:rPr>
            <a:t>实时</a:t>
          </a:r>
          <a:r>
            <a:rPr lang="zh-CN" altLang="zh-CN" sz="2200" b="1" kern="1200" dirty="0" smtClean="0">
              <a:latin typeface="华文楷体" panose="02010600040101010101" pitchFamily="2" charset="-122"/>
              <a:ea typeface="华文楷体" panose="02010600040101010101" pitchFamily="2" charset="-122"/>
            </a:rPr>
            <a:t>最优</a:t>
          </a:r>
          <a:r>
            <a:rPr lang="en-US" altLang="zh-CN" sz="2200" b="1" kern="1200" dirty="0" smtClean="0">
              <a:latin typeface="华文楷体" panose="02010600040101010101" pitchFamily="2" charset="-122"/>
              <a:ea typeface="华文楷体" panose="02010600040101010101" pitchFamily="2" charset="-122"/>
            </a:rPr>
            <a:t>10</a:t>
          </a:r>
          <a:r>
            <a:rPr lang="zh-CN" altLang="en-US" sz="2200" b="1" kern="1200" dirty="0" smtClean="0">
              <a:latin typeface="华文楷体" panose="02010600040101010101" pitchFamily="2" charset="-122"/>
              <a:ea typeface="华文楷体" panose="02010600040101010101" pitchFamily="2" charset="-122"/>
            </a:rPr>
            <a:t>个价位限价</a:t>
          </a:r>
          <a:r>
            <a:rPr lang="zh-CN" altLang="zh-CN" sz="2200" b="1" kern="1200" dirty="0" smtClean="0">
              <a:latin typeface="华文楷体" panose="02010600040101010101" pitchFamily="2" charset="-122"/>
              <a:ea typeface="华文楷体" panose="02010600040101010101" pitchFamily="2" charset="-122"/>
            </a:rPr>
            <a:t>申报价格和数量</a:t>
          </a:r>
          <a:r>
            <a:rPr lang="zh-CN" altLang="en-US" sz="2200" kern="1200" dirty="0" smtClean="0">
              <a:latin typeface="华文楷体" panose="02010600040101010101" pitchFamily="2" charset="-122"/>
              <a:ea typeface="华文楷体" panose="02010600040101010101" pitchFamily="2" charset="-122"/>
            </a:rPr>
            <a:t>、</a:t>
          </a:r>
          <a:r>
            <a:rPr lang="zh-CN" altLang="zh-CN" sz="2200" kern="1200" dirty="0" smtClean="0">
              <a:latin typeface="华文楷体" panose="02010600040101010101" pitchFamily="2" charset="-122"/>
              <a:ea typeface="华文楷体" panose="02010600040101010101" pitchFamily="2" charset="-122"/>
            </a:rPr>
            <a:t>该股票其他做市商</a:t>
          </a:r>
          <a:r>
            <a:rPr lang="zh-CN" altLang="en-US" sz="2200" kern="1200" dirty="0" smtClean="0">
              <a:latin typeface="华文楷体" panose="02010600040101010101" pitchFamily="2" charset="-122"/>
              <a:ea typeface="华文楷体" panose="02010600040101010101" pitchFamily="2" charset="-122"/>
            </a:rPr>
            <a:t>的</a:t>
          </a:r>
          <a:r>
            <a:rPr lang="zh-CN" altLang="en-US" sz="2200" b="1" kern="1200" dirty="0" smtClean="0">
              <a:latin typeface="华文楷体" panose="02010600040101010101" pitchFamily="2" charset="-122"/>
              <a:ea typeface="华文楷体" panose="02010600040101010101" pitchFamily="2" charset="-122"/>
            </a:rPr>
            <a:t>实时最优</a:t>
          </a:r>
          <a:r>
            <a:rPr lang="en-US" altLang="zh-CN" sz="2200" b="1" kern="1200" dirty="0" smtClean="0">
              <a:latin typeface="华文楷体" panose="02010600040101010101" pitchFamily="2" charset="-122"/>
              <a:ea typeface="华文楷体" panose="02010600040101010101" pitchFamily="2" charset="-122"/>
            </a:rPr>
            <a:t>10</a:t>
          </a:r>
          <a:r>
            <a:rPr lang="zh-CN" altLang="en-US" sz="2200" b="1" kern="1200" dirty="0" smtClean="0">
              <a:latin typeface="华文楷体" panose="02010600040101010101" pitchFamily="2" charset="-122"/>
              <a:ea typeface="华文楷体" panose="02010600040101010101" pitchFamily="2" charset="-122"/>
            </a:rPr>
            <a:t>笔买入和卖出做市申报价格</a:t>
          </a:r>
          <a:r>
            <a:rPr lang="zh-CN" altLang="zh-CN" sz="2200" b="1" kern="1200" dirty="0" smtClean="0">
              <a:latin typeface="华文楷体" panose="02010600040101010101" pitchFamily="2" charset="-122"/>
              <a:ea typeface="华文楷体" panose="02010600040101010101" pitchFamily="2" charset="-122"/>
            </a:rPr>
            <a:t>和数量</a:t>
          </a:r>
          <a:r>
            <a:rPr lang="zh-CN" altLang="zh-CN" sz="2200" kern="1200" dirty="0" smtClean="0">
              <a:latin typeface="华文楷体" panose="02010600040101010101" pitchFamily="2" charset="-122"/>
              <a:ea typeface="华文楷体" panose="02010600040101010101" pitchFamily="2" charset="-122"/>
            </a:rPr>
            <a:t>等</a:t>
          </a:r>
          <a:r>
            <a:rPr lang="zh-CN" altLang="en-US" sz="2200" kern="1200" dirty="0" smtClean="0">
              <a:latin typeface="华文楷体" panose="02010600040101010101" pitchFamily="2" charset="-122"/>
              <a:ea typeface="华文楷体" panose="02010600040101010101" pitchFamily="2" charset="-122"/>
            </a:rPr>
            <a:t>。</a:t>
          </a:r>
          <a:endParaRPr lang="zh-CN" altLang="en-US" sz="2200" kern="1200" dirty="0">
            <a:latin typeface="华文楷体" panose="02010600040101010101" pitchFamily="2" charset="-122"/>
            <a:ea typeface="华文楷体" panose="02010600040101010101" pitchFamily="2" charset="-122"/>
          </a:endParaRPr>
        </a:p>
      </dsp:txBody>
      <dsp:txXfrm>
        <a:off x="0" y="3345031"/>
        <a:ext cx="9713532" cy="1801800"/>
      </dsp:txXfrm>
    </dsp:sp>
    <dsp:sp modelId="{C0A3A03A-1E9B-4688-AAEE-48101600EA3A}">
      <dsp:nvSpPr>
        <dsp:cNvPr id="0" name=""/>
        <dsp:cNvSpPr/>
      </dsp:nvSpPr>
      <dsp:spPr>
        <a:xfrm>
          <a:off x="485676" y="3020310"/>
          <a:ext cx="6799472" cy="649440"/>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004" tIns="0" rIns="257004" bIns="0" numCol="1" spcCol="1270" anchor="ctr" anchorCtr="0">
          <a:noAutofit/>
        </a:bodyPr>
        <a:lstStyle/>
        <a:p>
          <a:pPr lvl="0" algn="l" defTabSz="977900">
            <a:lnSpc>
              <a:spcPct val="90000"/>
            </a:lnSpc>
            <a:spcBef>
              <a:spcPct val="0"/>
            </a:spcBef>
            <a:spcAft>
              <a:spcPct val="35000"/>
            </a:spcAft>
          </a:pPr>
          <a:r>
            <a:rPr lang="zh-CN" altLang="en-US" sz="2200" b="1" kern="1200" dirty="0" smtClean="0">
              <a:latin typeface="华文楷体" panose="02010600040101010101" pitchFamily="2" charset="-122"/>
              <a:ea typeface="华文楷体" panose="02010600040101010101" pitchFamily="2" charset="-122"/>
            </a:rPr>
            <a:t>向做市商提供的额外信息</a:t>
          </a:r>
          <a:endParaRPr lang="zh-CN" altLang="en-US" sz="2200" kern="1200" dirty="0"/>
        </a:p>
      </dsp:txBody>
      <dsp:txXfrm>
        <a:off x="517379" y="3052013"/>
        <a:ext cx="6736066" cy="5860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D0DC8-46C7-4F3D-9F87-F6820AAB494B}">
      <dsp:nvSpPr>
        <dsp:cNvPr id="0" name=""/>
        <dsp:cNvSpPr/>
      </dsp:nvSpPr>
      <dsp:spPr>
        <a:xfrm>
          <a:off x="4533364" y="2348640"/>
          <a:ext cx="3192192" cy="3192192"/>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b="1" kern="1200" dirty="0" smtClean="0">
              <a:ea typeface="楷体" panose="02010609060101010101" pitchFamily="49" charset="-122"/>
            </a:rPr>
            <a:t>投资者：</a:t>
          </a:r>
          <a:endParaRPr lang="en-US" altLang="zh-CN" sz="2100" b="1" kern="1200" dirty="0" smtClean="0">
            <a:ea typeface="楷体" panose="02010609060101010101" pitchFamily="49" charset="-122"/>
          </a:endParaRPr>
        </a:p>
        <a:p>
          <a:pPr lvl="0" algn="ctr" defTabSz="933450">
            <a:lnSpc>
              <a:spcPct val="90000"/>
            </a:lnSpc>
            <a:spcBef>
              <a:spcPct val="0"/>
            </a:spcBef>
            <a:spcAft>
              <a:spcPct val="35000"/>
            </a:spcAft>
          </a:pPr>
          <a:r>
            <a:rPr lang="zh-CN" altLang="en-US" sz="2100" b="1" kern="1200" dirty="0" smtClean="0">
              <a:ea typeface="楷体" panose="02010609060101010101" pitchFamily="49" charset="-122"/>
            </a:rPr>
            <a:t>成交确认委托</a:t>
          </a:r>
          <a:endParaRPr lang="zh-CN" altLang="en-US" sz="2100" kern="1200" dirty="0"/>
        </a:p>
      </dsp:txBody>
      <dsp:txXfrm>
        <a:off x="5175137" y="3096396"/>
        <a:ext cx="1908646" cy="1640852"/>
      </dsp:txXfrm>
    </dsp:sp>
    <dsp:sp modelId="{662DF81B-210C-4150-98D4-BD05142BCCF0}">
      <dsp:nvSpPr>
        <dsp:cNvPr id="0" name=""/>
        <dsp:cNvSpPr/>
      </dsp:nvSpPr>
      <dsp:spPr>
        <a:xfrm>
          <a:off x="2078369" y="1218727"/>
          <a:ext cx="2901800" cy="2901800"/>
        </a:xfrm>
        <a:prstGeom prst="gear6">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b="1" kern="1200" dirty="0" smtClean="0">
              <a:ea typeface="楷体" panose="02010609060101010101" pitchFamily="49" charset="-122"/>
            </a:rPr>
            <a:t>全国股转系统接受主办券商的成交确认申报</a:t>
          </a:r>
          <a:endParaRPr lang="zh-CN" altLang="en-US" sz="2100" kern="1200" dirty="0"/>
        </a:p>
      </dsp:txBody>
      <dsp:txXfrm>
        <a:off x="2808906" y="1953679"/>
        <a:ext cx="1440726" cy="1431896"/>
      </dsp:txXfrm>
    </dsp:sp>
    <dsp:sp modelId="{9A9D7C55-A72A-4B29-885C-033983C4A951}">
      <dsp:nvSpPr>
        <dsp:cNvPr id="0" name=""/>
        <dsp:cNvSpPr/>
      </dsp:nvSpPr>
      <dsp:spPr>
        <a:xfrm>
          <a:off x="4500640" y="1616032"/>
          <a:ext cx="4207861" cy="4207861"/>
        </a:xfrm>
        <a:prstGeom prst="circularArrow">
          <a:avLst>
            <a:gd name="adj1" fmla="val 4878"/>
            <a:gd name="adj2" fmla="val 312630"/>
            <a:gd name="adj3" fmla="val 3268464"/>
            <a:gd name="adj4" fmla="val 15058249"/>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714288-89FC-42EE-BEF9-43CD68B19969}">
      <dsp:nvSpPr>
        <dsp:cNvPr id="0" name=""/>
        <dsp:cNvSpPr/>
      </dsp:nvSpPr>
      <dsp:spPr>
        <a:xfrm>
          <a:off x="1689537" y="794835"/>
          <a:ext cx="3181553" cy="3181553"/>
        </a:xfrm>
        <a:prstGeom prst="leftCircularArrow">
          <a:avLst>
            <a:gd name="adj1" fmla="val 6452"/>
            <a:gd name="adj2" fmla="val 429999"/>
            <a:gd name="adj3" fmla="val 10489124"/>
            <a:gd name="adj4" fmla="val 14837806"/>
            <a:gd name="adj5" fmla="val 7527"/>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A33FA-1F6D-42B5-9E4C-F80A5565D3A7}">
      <dsp:nvSpPr>
        <dsp:cNvPr id="0" name=""/>
        <dsp:cNvSpPr/>
      </dsp:nvSpPr>
      <dsp:spPr>
        <a:xfrm>
          <a:off x="0" y="590593"/>
          <a:ext cx="3412764" cy="204765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latin typeface="楷体" panose="02010609060101010101" pitchFamily="49" charset="-122"/>
              <a:ea typeface="楷体" panose="02010609060101010101" pitchFamily="49" charset="-122"/>
            </a:rPr>
            <a:t>1</a:t>
          </a:r>
          <a:r>
            <a:rPr lang="zh-CN" altLang="en-US" sz="2400" kern="1200" dirty="0" smtClean="0">
              <a:latin typeface="楷体" panose="02010609060101010101" pitchFamily="49" charset="-122"/>
              <a:ea typeface="楷体" panose="02010609060101010101" pitchFamily="49" charset="-122"/>
            </a:rPr>
            <a:t>、为满足</a:t>
          </a:r>
          <a:r>
            <a:rPr lang="zh-CN" altLang="en-US" sz="2400" b="1" kern="1200" dirty="0" smtClean="0">
              <a:solidFill>
                <a:srgbClr val="C00000"/>
              </a:solidFill>
              <a:latin typeface="楷体" panose="02010609060101010101" pitchFamily="49" charset="-122"/>
              <a:ea typeface="楷体" panose="02010609060101010101" pitchFamily="49" charset="-122"/>
            </a:rPr>
            <a:t>收购、股份权益变动、引进战略投资者</a:t>
          </a:r>
          <a:r>
            <a:rPr lang="zh-CN" altLang="en-US" sz="2400" b="0" kern="1200" dirty="0" smtClean="0">
              <a:latin typeface="楷体" panose="02010609060101010101" pitchFamily="49" charset="-122"/>
              <a:ea typeface="楷体" panose="02010609060101010101" pitchFamily="49" charset="-122"/>
            </a:rPr>
            <a:t>等</a:t>
          </a:r>
          <a:r>
            <a:rPr lang="zh-CN" altLang="en-US" sz="2400" kern="1200" dirty="0" smtClean="0">
              <a:latin typeface="楷体" panose="02010609060101010101" pitchFamily="49" charset="-122"/>
              <a:ea typeface="楷体" panose="02010609060101010101" pitchFamily="49" charset="-122"/>
            </a:rPr>
            <a:t>协议转让需求，全国股转公司推出特定事项协议转让制度。</a:t>
          </a:r>
          <a:endParaRPr lang="zh-CN" altLang="en-US" sz="2400" kern="1200" dirty="0"/>
        </a:p>
      </dsp:txBody>
      <dsp:txXfrm>
        <a:off x="0" y="590593"/>
        <a:ext cx="3412764" cy="2047658"/>
      </dsp:txXfrm>
    </dsp:sp>
    <dsp:sp modelId="{FB1DAE06-ADE6-4304-976D-F3A3DC153F01}">
      <dsp:nvSpPr>
        <dsp:cNvPr id="0" name=""/>
        <dsp:cNvSpPr/>
      </dsp:nvSpPr>
      <dsp:spPr>
        <a:xfrm>
          <a:off x="3754040" y="590593"/>
          <a:ext cx="3412764" cy="2047658"/>
        </a:xfrm>
        <a:prstGeom prst="rect">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b="0" kern="1200" dirty="0" smtClean="0">
              <a:latin typeface="+mn-lt"/>
              <a:ea typeface="华文楷体" panose="02010600040101010101" pitchFamily="2" charset="-122"/>
            </a:rPr>
            <a:t>2</a:t>
          </a:r>
          <a:r>
            <a:rPr lang="zh-CN" altLang="en-US" sz="2400" b="0" kern="1200" dirty="0" smtClean="0">
              <a:latin typeface="+mn-lt"/>
              <a:ea typeface="华文楷体" panose="02010600040101010101" pitchFamily="2" charset="-122"/>
            </a:rPr>
            <a:t>、买卖双方向全国股转公司和中国结算书面申请办理。</a:t>
          </a:r>
          <a:endParaRPr lang="zh-CN" altLang="en-US" sz="2400" b="0" kern="1200" dirty="0">
            <a:latin typeface="+mn-lt"/>
            <a:ea typeface="华文楷体" panose="02010600040101010101" pitchFamily="2" charset="-122"/>
          </a:endParaRPr>
        </a:p>
      </dsp:txBody>
      <dsp:txXfrm>
        <a:off x="3754040" y="590593"/>
        <a:ext cx="3412764" cy="2047658"/>
      </dsp:txXfrm>
    </dsp:sp>
    <dsp:sp modelId="{71B2EB9B-1DF4-4869-B41A-D68F6F71E09E}">
      <dsp:nvSpPr>
        <dsp:cNvPr id="0" name=""/>
        <dsp:cNvSpPr/>
      </dsp:nvSpPr>
      <dsp:spPr>
        <a:xfrm>
          <a:off x="7508080" y="590593"/>
          <a:ext cx="3412764" cy="2047658"/>
        </a:xfrm>
        <a:prstGeom prst="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b="0" kern="1200" dirty="0" smtClean="0">
              <a:latin typeface="+mn-lt"/>
              <a:ea typeface="华文楷体" panose="02010600040101010101" pitchFamily="2" charset="-122"/>
            </a:rPr>
            <a:t>3</a:t>
          </a:r>
          <a:r>
            <a:rPr lang="zh-CN" altLang="en-US" sz="2400" b="0" kern="1200" dirty="0" smtClean="0">
              <a:latin typeface="+mn-lt"/>
              <a:ea typeface="华文楷体" panose="02010600040101010101" pitchFamily="2" charset="-122"/>
            </a:rPr>
            <a:t>、相关办法正在制定，将择机发布。</a:t>
          </a:r>
          <a:endParaRPr lang="zh-CN" altLang="en-US" sz="2400" b="0" kern="1200" dirty="0">
            <a:latin typeface="+mn-lt"/>
            <a:ea typeface="华文楷体" panose="02010600040101010101" pitchFamily="2" charset="-122"/>
          </a:endParaRPr>
        </a:p>
      </dsp:txBody>
      <dsp:txXfrm>
        <a:off x="7508080" y="590593"/>
        <a:ext cx="3412764" cy="204765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938"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777607" y="0"/>
            <a:ext cx="2889938" cy="498135"/>
          </a:xfrm>
          <a:prstGeom prst="rect">
            <a:avLst/>
          </a:prstGeom>
        </p:spPr>
        <p:txBody>
          <a:bodyPr vert="horz" lIns="91440" tIns="45720" rIns="91440" bIns="45720" rtlCol="0"/>
          <a:lstStyle>
            <a:lvl1pPr algn="r">
              <a:defRPr sz="1200"/>
            </a:lvl1pPr>
          </a:lstStyle>
          <a:p>
            <a:fld id="{9FEAC801-D32E-4A88-A50F-E2DBE2CF6C49}" type="datetimeFigureOut">
              <a:rPr lang="zh-CN" altLang="en-US" smtClean="0"/>
            </a:fld>
            <a:endParaRPr lang="zh-CN" altLang="en-US"/>
          </a:p>
        </p:txBody>
      </p:sp>
      <p:sp>
        <p:nvSpPr>
          <p:cNvPr id="4" name="页脚占位符 3"/>
          <p:cNvSpPr>
            <a:spLocks noGrp="1"/>
          </p:cNvSpPr>
          <p:nvPr>
            <p:ph type="ftr" sz="quarter" idx="2"/>
          </p:nvPr>
        </p:nvSpPr>
        <p:spPr>
          <a:xfrm>
            <a:off x="0" y="9430091"/>
            <a:ext cx="2889938" cy="498134"/>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777607" y="9430091"/>
            <a:ext cx="2889938" cy="498134"/>
          </a:xfrm>
          <a:prstGeom prst="rect">
            <a:avLst/>
          </a:prstGeom>
        </p:spPr>
        <p:txBody>
          <a:bodyPr vert="horz" lIns="91440" tIns="45720" rIns="91440" bIns="45720" rtlCol="0" anchor="b"/>
          <a:lstStyle>
            <a:lvl1pPr algn="r">
              <a:defRPr sz="1200"/>
            </a:lvl1pPr>
          </a:lstStyle>
          <a:p>
            <a:fld id="{3B2872D2-9210-4793-9FED-495D85501F4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938"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777607" y="0"/>
            <a:ext cx="2889938" cy="498135"/>
          </a:xfrm>
          <a:prstGeom prst="rect">
            <a:avLst/>
          </a:prstGeom>
        </p:spPr>
        <p:txBody>
          <a:bodyPr vert="horz" lIns="91440" tIns="45720" rIns="91440" bIns="45720" rtlCol="0"/>
          <a:lstStyle>
            <a:lvl1pPr algn="r">
              <a:defRPr sz="1200"/>
            </a:lvl1pPr>
          </a:lstStyle>
          <a:p>
            <a:fld id="{C99521A7-6188-4AC1-BC79-F18FF5090A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66909" y="4777958"/>
            <a:ext cx="5335270" cy="3909239"/>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430091"/>
            <a:ext cx="2889938" cy="49813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777607" y="9430091"/>
            <a:ext cx="2889938" cy="498134"/>
          </a:xfrm>
          <a:prstGeom prst="rect">
            <a:avLst/>
          </a:prstGeom>
        </p:spPr>
        <p:txBody>
          <a:bodyPr vert="horz" lIns="91440" tIns="45720" rIns="91440" bIns="45720" rtlCol="0" anchor="b"/>
          <a:lstStyle>
            <a:lvl1pPr algn="r">
              <a:defRPr sz="1200"/>
            </a:lvl1pPr>
          </a:lstStyle>
          <a:p>
            <a:fld id="{ED787E62-448C-46EE-B6A6-E723943AD9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4" Type="http://schemas.openxmlformats.org/officeDocument/2006/relationships/hyperlink" Target="http://www.neeq.cc/" TargetMode="External"/><Relationship Id="rId3" Type="http://schemas.openxmlformats.org/officeDocument/2006/relationships/hyperlink" Target="http://www.neeq.com.cn/" TargetMode="Externa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大家好，我是全国股转系统交易监察部王爽，欢迎大家观看学习本课程，接下来由我为大家介绍一下全国股转系统的交易监察制度。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接下来，我们为大家介绍一下无论采取哪种转让方式，均需遵守的一般交易规定。首先是转让时间，全国股转系统的转让时间分为盘中转让时间和盘后转让时间。盘中的转让时间是每个转让日</a:t>
            </a:r>
            <a:r>
              <a:rPr lang="en-US" altLang="zh-CN" dirty="0" smtClean="0"/>
              <a:t>9:15-11:30</a:t>
            </a:r>
            <a:r>
              <a:rPr lang="zh-CN" altLang="en-US" dirty="0" smtClean="0"/>
              <a:t>，以及下午的</a:t>
            </a:r>
            <a:r>
              <a:rPr lang="en-US" altLang="zh-CN" dirty="0" smtClean="0"/>
              <a:t>13:00-15:00</a:t>
            </a:r>
            <a:r>
              <a:rPr lang="zh-CN" altLang="en-US" dirty="0" smtClean="0"/>
              <a:t>，盘后转让时间是每个转让日的</a:t>
            </a:r>
            <a:r>
              <a:rPr lang="en-US" altLang="zh-CN" dirty="0" smtClean="0"/>
              <a:t>15:00-15:30</a:t>
            </a:r>
            <a:r>
              <a:rPr lang="zh-CN" altLang="en-US" dirty="0" smtClean="0"/>
              <a:t>。转让时间内因故停市的，转让时间不做顺延。</a:t>
            </a:r>
            <a:endParaRPr lang="en-US" altLang="zh-CN" dirty="0" smtClean="0"/>
          </a:p>
          <a:p>
            <a:r>
              <a:rPr lang="zh-CN" altLang="en-US" dirty="0" smtClean="0"/>
              <a:t>第二是申报价格最小变动单位，全国股转系统股票转让的计价单位是每股价格，股票转让的申报价格最小变动单位是</a:t>
            </a:r>
            <a:r>
              <a:rPr lang="en-US" altLang="zh-CN" dirty="0" smtClean="0"/>
              <a:t>0.01</a:t>
            </a:r>
            <a:r>
              <a:rPr lang="zh-CN" altLang="en-US" dirty="0" smtClean="0"/>
              <a:t>元人民币。</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第三是申报数量。投资者在买卖新三板股票时，申报数量应当为</a:t>
            </a:r>
            <a:r>
              <a:rPr lang="en-US" altLang="zh-CN" dirty="0" smtClean="0"/>
              <a:t>1000</a:t>
            </a:r>
            <a:r>
              <a:rPr lang="zh-CN" altLang="en-US" dirty="0" smtClean="0"/>
              <a:t>股或其整数倍。卖出股票时，不足</a:t>
            </a:r>
            <a:r>
              <a:rPr lang="en-US" altLang="zh-CN" dirty="0" smtClean="0"/>
              <a:t>1000</a:t>
            </a:r>
            <a:r>
              <a:rPr lang="zh-CN" altLang="en-US" dirty="0" smtClean="0"/>
              <a:t>股部分应当一次性卖出。</a:t>
            </a:r>
            <a:endParaRPr lang="en-US" altLang="zh-CN" dirty="0" smtClean="0"/>
          </a:p>
          <a:p>
            <a:r>
              <a:rPr lang="zh-CN" altLang="en-US" dirty="0" smtClean="0"/>
              <a:t>第四是回转交易要求。对于投资者呢，投资者在盘中、盘后买入的挂牌公司股票，买入当日不得卖出；对于做市商呢，做市商在盘后买入的股票，包括做市商间调节库存买入的股票，以及做市商在盘后与其他做市商或投资者通过盘后协议转让买入的股票，买入当日均不得卖出；那么对于做市商在盘中因履行做市报价义务而买入的股票，买入当日可以卖出。</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接下来我们来举例说明一下对申报数量的一般性规定。现在有某个证券账户，持有</a:t>
            </a:r>
            <a:r>
              <a:rPr lang="en-US" altLang="zh-CN" dirty="0" smtClean="0"/>
              <a:t>430002</a:t>
            </a:r>
            <a:r>
              <a:rPr lang="zh-CN" altLang="en-US" dirty="0" smtClean="0"/>
              <a:t>中科软共</a:t>
            </a:r>
            <a:r>
              <a:rPr lang="en-US" altLang="zh-CN" dirty="0" smtClean="0"/>
              <a:t>800</a:t>
            </a:r>
            <a:r>
              <a:rPr lang="zh-CN" altLang="en-US" dirty="0" smtClean="0"/>
              <a:t>股的股票。那么投资者在做卖出申报时</a:t>
            </a:r>
            <a:r>
              <a:rPr lang="zh-CN" altLang="en-US" baseline="0" dirty="0" smtClean="0"/>
              <a:t>，根据我们对申报数量的要求，不足</a:t>
            </a:r>
            <a:r>
              <a:rPr lang="en-US" altLang="zh-CN" baseline="0" dirty="0" smtClean="0"/>
              <a:t>1000</a:t>
            </a:r>
            <a:r>
              <a:rPr lang="zh-CN" altLang="en-US" baseline="0" dirty="0" smtClean="0"/>
              <a:t>股的部分应当一次性申报卖出，那么该投资者应当一次性申报卖出</a:t>
            </a:r>
            <a:r>
              <a:rPr lang="en-US" altLang="zh-CN" baseline="0" dirty="0" smtClean="0"/>
              <a:t>800</a:t>
            </a:r>
            <a:r>
              <a:rPr lang="zh-CN" altLang="en-US" baseline="0" dirty="0" smtClean="0"/>
              <a:t>股，若申报卖出</a:t>
            </a:r>
            <a:r>
              <a:rPr lang="en-US" altLang="zh-CN" baseline="0" dirty="0" smtClean="0"/>
              <a:t>400</a:t>
            </a:r>
            <a:r>
              <a:rPr lang="zh-CN" altLang="en-US" baseline="0" dirty="0" smtClean="0"/>
              <a:t>股，则不符合要求。</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再举一个例子。现在有某账户持有</a:t>
            </a:r>
            <a:r>
              <a:rPr lang="en-US" altLang="zh-CN" dirty="0" smtClean="0"/>
              <a:t>430003</a:t>
            </a:r>
            <a:r>
              <a:rPr lang="zh-CN" altLang="en-US" dirty="0" smtClean="0"/>
              <a:t>北京时代共</a:t>
            </a:r>
            <a:r>
              <a:rPr lang="en-US" altLang="zh-CN" dirty="0" smtClean="0"/>
              <a:t>1800</a:t>
            </a:r>
            <a:r>
              <a:rPr lang="zh-CN" altLang="en-US" dirty="0" smtClean="0"/>
              <a:t>股股票。那么投资者在做卖出申报时，可以一次性申报卖出，亦可以先申报卖出</a:t>
            </a:r>
            <a:r>
              <a:rPr lang="en-US" altLang="zh-CN" dirty="0" smtClean="0"/>
              <a:t>1000</a:t>
            </a:r>
            <a:r>
              <a:rPr lang="zh-CN" altLang="en-US" dirty="0" smtClean="0"/>
              <a:t>股，再申报卖出</a:t>
            </a:r>
            <a:r>
              <a:rPr lang="en-US" altLang="zh-CN" dirty="0" smtClean="0"/>
              <a:t>800</a:t>
            </a:r>
            <a:r>
              <a:rPr lang="zh-CN" altLang="en-US" dirty="0" smtClean="0"/>
              <a:t>股，但不允许先申报卖出</a:t>
            </a:r>
            <a:r>
              <a:rPr lang="en-US" altLang="zh-CN" dirty="0" smtClean="0"/>
              <a:t>800</a:t>
            </a:r>
            <a:r>
              <a:rPr lang="zh-CN" altLang="en-US" dirty="0" smtClean="0"/>
              <a:t>股，在申报卖出</a:t>
            </a:r>
            <a:r>
              <a:rPr lang="en-US" altLang="zh-CN" dirty="0" smtClean="0"/>
              <a:t>1000</a:t>
            </a:r>
            <a:r>
              <a:rPr lang="zh-CN" altLang="en-US" dirty="0" smtClean="0"/>
              <a:t>股。</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投资者买卖新三板股票，如何查询股票行情呢？投资者可以通过通达信、</a:t>
            </a:r>
            <a:r>
              <a:rPr lang="en-US" altLang="zh-CN" dirty="0" smtClean="0"/>
              <a:t>Wind</a:t>
            </a:r>
            <a:r>
              <a:rPr lang="zh-CN" altLang="en-US" dirty="0" smtClean="0"/>
              <a:t>、同花顺等软件查询股票即时行情。相关软件的使用指引是这样的：</a:t>
            </a:r>
            <a:endParaRPr lang="en-US" altLang="zh-CN" dirty="0" smtClean="0"/>
          </a:p>
          <a:p>
            <a:pPr marL="0" marR="0" lvl="0" indent="0" algn="l" defTabSz="914400" rtl="0" eaLnBrk="1" fontAlgn="auto" latinLnBrk="0" hangingPunct="1">
              <a:lnSpc>
                <a:spcPct val="150000"/>
              </a:lnSpc>
              <a:spcBef>
                <a:spcPts val="0"/>
              </a:spcBef>
              <a:spcAft>
                <a:spcPts val="600"/>
              </a:spcAft>
              <a:buClrTx/>
              <a:buSzTx/>
              <a:buFontTx/>
              <a:buNone/>
              <a:defRPr/>
            </a:pPr>
            <a:r>
              <a:rPr lang="zh-CN" altLang="en-US" sz="1200" dirty="0" smtClean="0">
                <a:latin typeface="华文楷体" panose="02010600040101010101" pitchFamily="2" charset="-122"/>
                <a:ea typeface="华文楷体" panose="02010600040101010101" pitchFamily="2" charset="-122"/>
              </a:rPr>
              <a:t>①通达信：</a:t>
            </a:r>
            <a:r>
              <a:rPr lang="zh-CN" altLang="en-US" dirty="0" smtClean="0"/>
              <a:t>投资者打开通达信软件后，点击股转，选择相应栏目，便可获得对应的股票列表和即时行情。</a:t>
            </a:r>
            <a:endParaRPr lang="en-US" altLang="zh-CN" sz="1200" dirty="0" smtClean="0">
              <a:latin typeface="华文楷体" panose="02010600040101010101" pitchFamily="2" charset="-122"/>
              <a:ea typeface="华文楷体" panose="02010600040101010101" pitchFamily="2" charset="-122"/>
            </a:endParaRPr>
          </a:p>
          <a:p>
            <a:pPr lvl="0">
              <a:lnSpc>
                <a:spcPct val="150000"/>
              </a:lnSpc>
              <a:spcAft>
                <a:spcPts val="600"/>
              </a:spcAft>
            </a:pPr>
            <a:r>
              <a:rPr lang="zh-CN" altLang="en-US" sz="1200" dirty="0" smtClean="0">
                <a:latin typeface="华文楷体" panose="02010600040101010101" pitchFamily="2" charset="-122"/>
                <a:ea typeface="华文楷体" panose="02010600040101010101" pitchFamily="2" charset="-122"/>
              </a:rPr>
              <a:t>②</a:t>
            </a:r>
            <a:r>
              <a:rPr lang="en-US" altLang="zh-CN" sz="1200" dirty="0" smtClean="0">
                <a:ea typeface="华文楷体" panose="02010600040101010101" pitchFamily="2" charset="-122"/>
              </a:rPr>
              <a:t>Wind</a:t>
            </a:r>
            <a:r>
              <a:rPr lang="zh-CN" altLang="en-US" sz="1200" dirty="0" smtClean="0">
                <a:latin typeface="华文楷体" panose="02010600040101010101" pitchFamily="2" charset="-122"/>
                <a:ea typeface="华文楷体" panose="02010600040101010101" pitchFamily="2" charset="-122"/>
              </a:rPr>
              <a:t>：</a:t>
            </a:r>
            <a:r>
              <a:rPr lang="zh-CN" altLang="en-US" dirty="0" smtClean="0"/>
              <a:t>投资者点击进入</a:t>
            </a:r>
            <a:r>
              <a:rPr lang="en-US" altLang="zh-CN" dirty="0" smtClean="0"/>
              <a:t>Wind</a:t>
            </a:r>
            <a:r>
              <a:rPr lang="zh-CN" altLang="en-US" dirty="0" smtClean="0"/>
              <a:t>客户端后，点击</a:t>
            </a:r>
            <a:r>
              <a:rPr lang="zh-CN" altLang="en-US" sz="1200" dirty="0" smtClean="0">
                <a:latin typeface="华文楷体" panose="02010600040101010101" pitchFamily="2" charset="-122"/>
                <a:ea typeface="华文楷体" panose="02010600040101010101" pitchFamily="2" charset="-122"/>
              </a:rPr>
              <a:t>股票，选择新三板专题统计，在选择新三板综合屏，便可获得相应股票的列表和即时行情。</a:t>
            </a:r>
            <a:endParaRPr lang="en-US" altLang="zh-CN" sz="1200" dirty="0" smtClean="0">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600"/>
              </a:spcAft>
              <a:buClrTx/>
              <a:buSzTx/>
              <a:buFontTx/>
              <a:buNone/>
              <a:defRPr/>
            </a:pPr>
            <a:r>
              <a:rPr lang="zh-CN" altLang="en-US" sz="1200" dirty="0" smtClean="0">
                <a:latin typeface="华文楷体" panose="02010600040101010101" pitchFamily="2" charset="-122"/>
                <a:ea typeface="华文楷体" panose="02010600040101010101" pitchFamily="2" charset="-122"/>
              </a:rPr>
              <a:t>③同花顺：</a:t>
            </a:r>
            <a:r>
              <a:rPr lang="zh-CN" altLang="en-US" dirty="0" smtClean="0"/>
              <a:t>对于使用同花顺的投资者，您在进入同花顺客户端后，选择股转系统，再选择挂牌公司，再选择所有股份转让，便可获取所有新三板股票列表和即时行情。</a:t>
            </a:r>
            <a:endParaRPr lang="zh-CN" altLang="en-US" dirty="0" smtClean="0"/>
          </a:p>
          <a:p>
            <a:r>
              <a:rPr lang="zh-CN" altLang="en-US" dirty="0" smtClean="0"/>
              <a:t>以下呢为大家展示一下三个软件的截图，投资者可以比照着使用相关软件查询股票行情。</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这是通达信的行情界面截图。</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这是万得的行情界面截图。</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这是同花顺的行情界面截图。</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spcAft>
                <a:spcPts val="600"/>
              </a:spcAft>
            </a:pPr>
            <a:r>
              <a:rPr lang="zh-CN" altLang="en-US" dirty="0" smtClean="0"/>
              <a:t>此外，</a:t>
            </a:r>
            <a:r>
              <a:rPr lang="zh-CN" altLang="en-US" sz="1200" dirty="0" smtClean="0">
                <a:latin typeface="华文楷体" panose="02010600040101010101" pitchFamily="2" charset="-122"/>
                <a:ea typeface="华文楷体" panose="02010600040101010101" pitchFamily="2" charset="-122"/>
              </a:rPr>
              <a:t>投资者可以在全国股转公司官网（</a:t>
            </a:r>
            <a:r>
              <a:rPr lang="en-US" altLang="zh-CN" sz="1200" dirty="0" smtClean="0">
                <a:latin typeface="华文楷体" panose="02010600040101010101" pitchFamily="2" charset="-122"/>
                <a:ea typeface="华文楷体" panose="02010600040101010101" pitchFamily="2" charset="-122"/>
                <a:hlinkClick r:id="rId3"/>
              </a:rPr>
              <a:t>www.neeq.com.cn</a:t>
            </a:r>
            <a:r>
              <a:rPr lang="zh-CN" altLang="en-US" sz="1200" dirty="0" smtClean="0">
                <a:latin typeface="华文楷体" panose="02010600040101010101" pitchFamily="2" charset="-122"/>
                <a:ea typeface="华文楷体" panose="02010600040101010101" pitchFamily="2" charset="-122"/>
              </a:rPr>
              <a:t>或</a:t>
            </a:r>
            <a:r>
              <a:rPr lang="en-US" altLang="zh-CN" sz="1200" dirty="0" smtClean="0">
                <a:latin typeface="华文楷体" panose="02010600040101010101" pitchFamily="2" charset="-122"/>
                <a:ea typeface="华文楷体" panose="02010600040101010101" pitchFamily="2" charset="-122"/>
                <a:hlinkClick r:id="rId4"/>
              </a:rPr>
              <a:t>www.neeq.cc</a:t>
            </a:r>
            <a:r>
              <a:rPr lang="zh-CN" altLang="en-US" sz="1200" dirty="0" smtClean="0">
                <a:latin typeface="华文楷体" panose="02010600040101010101" pitchFamily="2" charset="-122"/>
                <a:ea typeface="华文楷体" panose="02010600040101010101" pitchFamily="2" charset="-122"/>
              </a:rPr>
              <a:t>）查阅相关挂牌公司公开转让说明书、挂牌公司公告、做市商公告等相关公告，以及股票盘中、盘后的交易公开信息。</a:t>
            </a:r>
            <a:endParaRPr lang="en-US" altLang="zh-CN" sz="12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1200" dirty="0" smtClean="0">
                <a:latin typeface="华文楷体" panose="02010600040101010101" pitchFamily="2" charset="-122"/>
                <a:ea typeface="华文楷体" panose="02010600040101010101" pitchFamily="2" charset="-122"/>
              </a:rPr>
              <a:t>相关信息的查询途径如下：</a:t>
            </a:r>
            <a:endParaRPr lang="en-US" altLang="zh-CN" sz="12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1200" dirty="0" smtClean="0">
                <a:latin typeface="华文楷体" panose="02010600040101010101" pitchFamily="2" charset="-122"/>
                <a:ea typeface="华文楷体" panose="02010600040101010101" pitchFamily="2" charset="-122"/>
              </a:rPr>
              <a:t>①股票公告：全国股转公司官网→信息披露→公司公告</a:t>
            </a:r>
            <a:endParaRPr lang="en-US" altLang="zh-CN" sz="12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1200" dirty="0" smtClean="0">
                <a:latin typeface="华文楷体" panose="02010600040101010101" pitchFamily="2" charset="-122"/>
                <a:ea typeface="华文楷体" panose="02010600040101010101" pitchFamily="2" charset="-122"/>
              </a:rPr>
              <a:t>②交易公开信息：全国股转公司官网→信息披露→交易公开信息</a:t>
            </a:r>
            <a:endParaRPr lang="en-US" altLang="zh-CN" sz="12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1200" dirty="0" smtClean="0">
                <a:latin typeface="华文楷体" panose="02010600040101010101" pitchFamily="2" charset="-122"/>
                <a:ea typeface="华文楷体" panose="02010600040101010101" pitchFamily="2" charset="-122"/>
              </a:rPr>
              <a:t>以下呢是股票公告和交易公开信息的截图，投资者可以参照着在我司官网查询新三板股票的相关公告和交易公开信息。</a:t>
            </a:r>
            <a:endParaRPr lang="en-US" altLang="zh-CN" sz="1200" dirty="0" smtClean="0">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这是股票公告的查询路径截图。</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将从以下五个方面为大家进行介绍：首先第一部分，为大家介绍一下全国股转系统交易制度的总体框架，以及一般性交易规定；第二部分到第四部分，依次为大家介绍全国股转系统的三种交易制度，集合竞价转让制度、做市转让制度和协议转让制度。最后一部分，向大家介绍一下全国股转系统市场监察的有关规定。</a:t>
            </a:r>
            <a:endParaRPr lang="en-US" altLang="zh-CN" dirty="0" smtClean="0"/>
          </a:p>
          <a:p>
            <a:r>
              <a:rPr lang="zh-CN" altLang="en-US" dirty="0" smtClean="0"/>
              <a:t>首先，为大家介绍第一部分，交易制度概述。</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这是交易公开信息的查询路径截图。</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投资者参与股票交易，需要缴纳相应税费。股票交易税费主要包括转让经手费、股份过户费以及交易印花税。其中，转让经手费按照成交金额的万分之五双边收取，过户费按照成交仅金额的万分之零点二五双边收取，交易印花费按照成交金额的千分之一对出让方收取。</a:t>
            </a:r>
            <a:endParaRPr lang="en-US" altLang="zh-CN"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除交易税费外，投资者因持有股票所获取的股息红利，需要缴纳股息红利个人所得税。股息红利个人所得税采用阶梯式收费标准，根据持股期限的不同，其应纳税所得额的计算标准有所区别。对于持股期限在一个月以内的，按照投资者所得到的全部股息红利计入应纳税所得额，税率为</a:t>
            </a:r>
            <a:r>
              <a:rPr lang="en-US" altLang="zh-CN" sz="1200" b="0" i="0" kern="1200" dirty="0" smtClean="0">
                <a:solidFill>
                  <a:schemeClr val="tx1"/>
                </a:solidFill>
                <a:effectLst/>
                <a:latin typeface="+mn-lt"/>
                <a:ea typeface="+mn-ea"/>
                <a:cs typeface="+mn-cs"/>
              </a:rPr>
              <a:t>20%</a:t>
            </a:r>
            <a:r>
              <a:rPr lang="zh-CN" altLang="en-US" sz="1200" b="0" i="0" kern="1200" dirty="0" smtClean="0">
                <a:solidFill>
                  <a:schemeClr val="tx1"/>
                </a:solidFill>
                <a:effectLst/>
                <a:latin typeface="+mn-lt"/>
                <a:ea typeface="+mn-ea"/>
                <a:cs typeface="+mn-cs"/>
              </a:rPr>
              <a:t>；对于持股期限在一个月以上一年以内的，按照投资者所得到的全部股息红利的</a:t>
            </a:r>
            <a:r>
              <a:rPr lang="en-US" altLang="zh-CN" sz="1200" b="0" i="0" kern="1200" dirty="0" smtClean="0">
                <a:solidFill>
                  <a:schemeClr val="tx1"/>
                </a:solidFill>
                <a:effectLst/>
                <a:latin typeface="+mn-lt"/>
                <a:ea typeface="+mn-ea"/>
                <a:cs typeface="+mn-cs"/>
              </a:rPr>
              <a:t>50%</a:t>
            </a:r>
            <a:r>
              <a:rPr lang="zh-CN" altLang="en-US" sz="1200" b="0" i="0" kern="1200" dirty="0" smtClean="0">
                <a:solidFill>
                  <a:schemeClr val="tx1"/>
                </a:solidFill>
                <a:effectLst/>
                <a:latin typeface="+mn-lt"/>
                <a:ea typeface="+mn-ea"/>
                <a:cs typeface="+mn-cs"/>
              </a:rPr>
              <a:t>计入应纳税所得额，税率为</a:t>
            </a:r>
            <a:r>
              <a:rPr lang="en-US" altLang="zh-CN" sz="1200" b="0" i="0" kern="1200" dirty="0" smtClean="0">
                <a:solidFill>
                  <a:schemeClr val="tx1"/>
                </a:solidFill>
                <a:effectLst/>
                <a:latin typeface="+mn-lt"/>
                <a:ea typeface="+mn-ea"/>
                <a:cs typeface="+mn-cs"/>
              </a:rPr>
              <a:t>20%</a:t>
            </a:r>
            <a:r>
              <a:rPr lang="zh-CN" altLang="en-US" sz="1200" b="0" i="0" kern="1200" dirty="0" smtClean="0">
                <a:solidFill>
                  <a:schemeClr val="tx1"/>
                </a:solidFill>
                <a:effectLst/>
                <a:latin typeface="+mn-lt"/>
                <a:ea typeface="+mn-ea"/>
                <a:cs typeface="+mn-cs"/>
              </a:rPr>
              <a:t>；那么对于持股期限超过</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年的，投资者所得到的股息红利个人所得税全部暂免计入应纳税所得额，也即暂免征收个人所得税。</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b="0" i="0" kern="1200" dirty="0" smtClean="0">
                <a:solidFill>
                  <a:schemeClr val="tx1"/>
                </a:solidFill>
                <a:effectLst/>
                <a:latin typeface="+mn-lt"/>
                <a:ea typeface="+mn-ea"/>
                <a:cs typeface="+mn-cs"/>
              </a:rPr>
              <a:t>那么持股期限如何计算呢？根据</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关于实施全国中小企业股份转让系统挂牌公司股息红利差别化个人所得税政策有关问题的通知</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，个人转让股票时，按照先进先出的原则计算持股期限，即证券账户中先取得的股票视为先转让。</a:t>
            </a:r>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以上呢便是全国股转系统股票转让制度的基本构成以及基本情况的介绍。那么接下来，我们按照三种转让方式分别为大家做详细介绍。首先，我们一起来学习集合竞价转让制度。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那么什么是集合竞价呢？所谓集合竞价，是指</a:t>
            </a:r>
            <a:r>
              <a:rPr lang="zh-CN" altLang="en-US" sz="1200" dirty="0" smtClean="0">
                <a:latin typeface="楷体" panose="02010609060101010101" pitchFamily="49" charset="-122"/>
                <a:ea typeface="楷体" panose="02010609060101010101" pitchFamily="49" charset="-122"/>
              </a:rPr>
              <a:t>对一段时间内接受的买卖申报进行一次性集中撮合的竞价方式</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我们来看一下集合竞价股票的交易时间安排。对于基础层股票，</a:t>
            </a:r>
            <a:r>
              <a:rPr lang="en-US" altLang="zh-CN" dirty="0" smtClean="0"/>
              <a:t>9:15</a:t>
            </a:r>
            <a:r>
              <a:rPr lang="zh-CN" altLang="en-US" dirty="0" smtClean="0"/>
              <a:t>至</a:t>
            </a:r>
            <a:r>
              <a:rPr lang="en-US" altLang="zh-CN" dirty="0" smtClean="0"/>
              <a:t>11:30</a:t>
            </a:r>
            <a:r>
              <a:rPr lang="zh-CN" altLang="en-US" dirty="0" smtClean="0"/>
              <a:t>，以及下午的</a:t>
            </a:r>
            <a:r>
              <a:rPr lang="en-US" altLang="zh-CN" dirty="0" smtClean="0"/>
              <a:t>13:00</a:t>
            </a:r>
            <a:r>
              <a:rPr lang="zh-CN" altLang="en-US" dirty="0" smtClean="0"/>
              <a:t>到</a:t>
            </a:r>
            <a:r>
              <a:rPr lang="en-US" altLang="zh-CN" dirty="0" smtClean="0"/>
              <a:t>15:00</a:t>
            </a:r>
            <a:r>
              <a:rPr lang="zh-CN" altLang="en-US" dirty="0" smtClean="0"/>
              <a:t>，全国股转系统接受投资者申报，在</a:t>
            </a:r>
            <a:r>
              <a:rPr lang="en-US" altLang="zh-CN" dirty="0" smtClean="0"/>
              <a:t>15:00</a:t>
            </a:r>
            <a:r>
              <a:rPr lang="zh-CN" altLang="en-US" dirty="0" smtClean="0"/>
              <a:t>，对全部合格申报进行一次集中撮合；对于创新层股票，</a:t>
            </a:r>
            <a:r>
              <a:rPr lang="en-US" altLang="zh-CN" dirty="0" smtClean="0"/>
              <a:t>9:15</a:t>
            </a:r>
            <a:r>
              <a:rPr lang="zh-CN" altLang="en-US" dirty="0" smtClean="0"/>
              <a:t>到</a:t>
            </a:r>
            <a:r>
              <a:rPr lang="en-US" altLang="zh-CN" dirty="0" smtClean="0"/>
              <a:t>11:30</a:t>
            </a:r>
            <a:r>
              <a:rPr lang="zh-CN" altLang="en-US" dirty="0" smtClean="0"/>
              <a:t>，以及下午的</a:t>
            </a:r>
            <a:r>
              <a:rPr lang="en-US" altLang="zh-CN" dirty="0" smtClean="0"/>
              <a:t>13:00</a:t>
            </a:r>
            <a:r>
              <a:rPr lang="zh-CN" altLang="en-US" dirty="0" smtClean="0"/>
              <a:t>到</a:t>
            </a:r>
            <a:r>
              <a:rPr lang="en-US" altLang="zh-CN" dirty="0" smtClean="0"/>
              <a:t>15:00</a:t>
            </a:r>
            <a:r>
              <a:rPr lang="zh-CN" altLang="en-US" dirty="0" smtClean="0"/>
              <a:t>，全国股转系统接受投资者申报，并在每个转让日的</a:t>
            </a:r>
            <a:r>
              <a:rPr lang="en-US" altLang="zh-CN" dirty="0" smtClean="0"/>
              <a:t>9:30</a:t>
            </a:r>
            <a:r>
              <a:rPr lang="zh-CN" altLang="en-US" dirty="0" smtClean="0"/>
              <a:t>、</a:t>
            </a:r>
            <a:r>
              <a:rPr lang="en-US" altLang="zh-CN" dirty="0" smtClean="0"/>
              <a:t>10:30</a:t>
            </a:r>
            <a:r>
              <a:rPr lang="zh-CN" altLang="en-US" dirty="0" smtClean="0"/>
              <a:t>、</a:t>
            </a:r>
            <a:r>
              <a:rPr lang="en-US" altLang="zh-CN" dirty="0" smtClean="0"/>
              <a:t>11:30</a:t>
            </a:r>
            <a:r>
              <a:rPr lang="zh-CN" altLang="en-US" dirty="0" smtClean="0"/>
              <a:t>，以及下午的</a:t>
            </a:r>
            <a:r>
              <a:rPr lang="en-US" altLang="zh-CN" dirty="0" smtClean="0"/>
              <a:t>14:00</a:t>
            </a:r>
            <a:r>
              <a:rPr lang="zh-CN" altLang="en-US" dirty="0" smtClean="0"/>
              <a:t>、</a:t>
            </a:r>
            <a:r>
              <a:rPr lang="en-US" altLang="zh-CN" dirty="0" smtClean="0"/>
              <a:t>15:00</a:t>
            </a:r>
            <a:r>
              <a:rPr lang="zh-CN" altLang="en-US" dirty="0" smtClean="0"/>
              <a:t>五个时点，分别进行一次集中撮合。特别地，在每次集中撮合前</a:t>
            </a:r>
            <a:r>
              <a:rPr lang="en-US" altLang="zh-CN" dirty="0" smtClean="0"/>
              <a:t>5</a:t>
            </a:r>
            <a:r>
              <a:rPr lang="zh-CN" altLang="en-US" dirty="0" smtClean="0"/>
              <a:t>分钟，也即一次集合竞价在</a:t>
            </a:r>
            <a:r>
              <a:rPr lang="en-US" altLang="zh-CN" dirty="0" smtClean="0"/>
              <a:t>14:55</a:t>
            </a:r>
            <a:r>
              <a:rPr lang="zh-CN" altLang="en-US" dirty="0" smtClean="0"/>
              <a:t>到</a:t>
            </a:r>
            <a:r>
              <a:rPr lang="en-US" altLang="zh-CN" dirty="0" smtClean="0"/>
              <a:t>15:00</a:t>
            </a:r>
            <a:r>
              <a:rPr lang="zh-CN" altLang="en-US" dirty="0" smtClean="0"/>
              <a:t>，五次集合竞价在</a:t>
            </a:r>
            <a:r>
              <a:rPr lang="en-US" altLang="zh-CN" dirty="0" smtClean="0"/>
              <a:t>9:25</a:t>
            </a:r>
            <a:r>
              <a:rPr lang="zh-CN" altLang="en-US" dirty="0" smtClean="0"/>
              <a:t>到</a:t>
            </a:r>
            <a:r>
              <a:rPr lang="en-US" altLang="zh-CN" dirty="0" smtClean="0"/>
              <a:t>9:30,10:25</a:t>
            </a:r>
            <a:r>
              <a:rPr lang="zh-CN" altLang="en-US" dirty="0" smtClean="0"/>
              <a:t>到</a:t>
            </a:r>
            <a:r>
              <a:rPr lang="en-US" altLang="zh-CN" dirty="0" smtClean="0"/>
              <a:t>10:30,11:25</a:t>
            </a:r>
            <a:r>
              <a:rPr lang="zh-CN" altLang="en-US" dirty="0" smtClean="0"/>
              <a:t>到</a:t>
            </a:r>
            <a:r>
              <a:rPr lang="en-US" altLang="zh-CN" dirty="0" smtClean="0"/>
              <a:t>11:30</a:t>
            </a:r>
            <a:r>
              <a:rPr lang="zh-CN" altLang="en-US" dirty="0" smtClean="0"/>
              <a:t>，以及下午的</a:t>
            </a:r>
            <a:r>
              <a:rPr lang="en-US" altLang="zh-CN" dirty="0" smtClean="0"/>
              <a:t>13:55</a:t>
            </a:r>
            <a:r>
              <a:rPr lang="zh-CN" altLang="en-US" dirty="0" smtClean="0"/>
              <a:t>到</a:t>
            </a:r>
            <a:r>
              <a:rPr lang="en-US" altLang="zh-CN" dirty="0" smtClean="0"/>
              <a:t>14:00,14:55</a:t>
            </a:r>
            <a:r>
              <a:rPr lang="zh-CN" altLang="en-US" dirty="0" smtClean="0"/>
              <a:t>到</a:t>
            </a:r>
            <a:r>
              <a:rPr lang="en-US" altLang="zh-CN" dirty="0" smtClean="0"/>
              <a:t>15:00</a:t>
            </a:r>
            <a:r>
              <a:rPr lang="zh-CN" altLang="en-US" dirty="0" smtClean="0"/>
              <a:t>，交易主机不接受撤销申报。在其他接受申报的时间里，未成交的申报可以撤销。</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在集合竞价方式下，投资者买卖股票的委托类型为限价委托。那么什么是限价委托呢？限价委托是指</a:t>
            </a:r>
            <a:r>
              <a:rPr lang="zh-CN" altLang="en-US" sz="1200" dirty="0" smtClean="0">
                <a:solidFill>
                  <a:schemeClr val="tx1"/>
                </a:solidFill>
                <a:latin typeface="楷体" panose="02010609060101010101" pitchFamily="49" charset="-122"/>
                <a:ea typeface="楷体" panose="02010609060101010101" pitchFamily="49" charset="-122"/>
              </a:rPr>
              <a:t>投资者委托主办券商按其限定的价格买卖股票的指令，主办券商必须按限定价格或低于限定价格申报买入股票；按限定价格或高于限定价格申报卖出股票</a:t>
            </a:r>
            <a:r>
              <a:rPr lang="zh-CN" altLang="en-US" dirty="0" smtClean="0"/>
              <a:t>。也就是说，在限价委托的方式下，达成成交的价格永远都等于或优于投资者的申报价格。那么投资者在做限价委托时，包括的内容主要有</a:t>
            </a:r>
            <a:r>
              <a:rPr lang="zh-CN" altLang="en-US" sz="1200" b="1" dirty="0" smtClean="0">
                <a:solidFill>
                  <a:schemeClr val="tx1"/>
                </a:solidFill>
                <a:latin typeface="楷体" panose="02010609060101010101" pitchFamily="49" charset="-122"/>
                <a:ea typeface="楷体" panose="02010609060101010101" pitchFamily="49" charset="-122"/>
              </a:rPr>
              <a:t>证券账户号码、证券代码、买卖方向、委托数量、委托价格</a:t>
            </a:r>
            <a:r>
              <a:rPr lang="zh-CN" altLang="en-US" sz="1200" dirty="0" smtClean="0">
                <a:solidFill>
                  <a:schemeClr val="tx1"/>
                </a:solidFill>
                <a:latin typeface="楷体" panose="02010609060101010101" pitchFamily="49" charset="-122"/>
                <a:ea typeface="楷体" panose="02010609060101010101" pitchFamily="49" charset="-122"/>
              </a:rPr>
              <a:t>等</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看一下投资者进行限价委托的界面。首先，需要选择交易类型，那么在如图所示的交易界面中，投资者买卖集合竞价股票，就选择竞价买入或者竞价卖出。第二步，输入证券代码，股东账号，买卖价格、数量，对于有些交易软件，还需投资者选择委托类型，那么投资者需要选择限价委托类型。第三步，点击买入。那么在有些交易软件上，可能需要确定。三步完成后，投资者的这一笔委托即告完成。</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投资者在进行集合竞价股票买卖时，申报价格要在申报有效价格范围之内。对于采取集合竞价转让方式的股票，其申报有效价格范围是前收盘价的</a:t>
            </a:r>
            <a:r>
              <a:rPr lang="en-US" altLang="zh-CN" dirty="0" smtClean="0"/>
              <a:t>50%</a:t>
            </a:r>
            <a:r>
              <a:rPr lang="zh-CN" altLang="en-US" dirty="0" smtClean="0"/>
              <a:t>到</a:t>
            </a:r>
            <a:r>
              <a:rPr lang="en-US" altLang="zh-CN" dirty="0" smtClean="0"/>
              <a:t>200%</a:t>
            </a:r>
            <a:r>
              <a:rPr lang="zh-CN" altLang="en-US" dirty="0" smtClean="0"/>
              <a:t>。无前收盘价的，</a:t>
            </a:r>
            <a:r>
              <a:rPr lang="zh-CN" altLang="en-US" sz="1200" dirty="0" smtClean="0">
                <a:solidFill>
                  <a:schemeClr val="tx1"/>
                </a:solidFill>
                <a:ea typeface="楷体" panose="02010609060101010101" pitchFamily="49" charset="-122"/>
              </a:rPr>
              <a:t>集合竞价首笔成交前（含首笔成交当日）不设申报有效价格范围，自次一转让日起设置申报有效价格范围</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2018</a:t>
            </a:r>
            <a:r>
              <a:rPr lang="zh-CN" altLang="en-US" dirty="0" smtClean="0"/>
              <a:t>年</a:t>
            </a:r>
            <a:r>
              <a:rPr lang="en-US" altLang="zh-CN" dirty="0" smtClean="0"/>
              <a:t>1</a:t>
            </a:r>
            <a:r>
              <a:rPr lang="zh-CN" altLang="en-US" dirty="0" smtClean="0"/>
              <a:t>月</a:t>
            </a:r>
            <a:r>
              <a:rPr lang="en-US" altLang="zh-CN" dirty="0" smtClean="0"/>
              <a:t>15</a:t>
            </a:r>
            <a:r>
              <a:rPr lang="zh-CN" altLang="en-US" dirty="0" smtClean="0"/>
              <a:t>日，集合竞价转让制度正式上线，本次集合竞价制度上线时，为使集合竞价制度的价格发现机制更好发挥作用，我们对申报有效价格范围做了上线特别安排，即原采取协议转让方式的股票，</a:t>
            </a:r>
            <a:r>
              <a:rPr lang="zh-CN" altLang="en-US" sz="1200" b="1" dirty="0" smtClean="0">
                <a:solidFill>
                  <a:srgbClr val="C00000"/>
                </a:solidFill>
                <a:latin typeface="楷体" panose="02010609060101010101" pitchFamily="49" charset="-122"/>
                <a:ea typeface="楷体" panose="02010609060101010101" pitchFamily="49" charset="-122"/>
              </a:rPr>
              <a:t>无论是否有前收盘价，</a:t>
            </a:r>
            <a:r>
              <a:rPr lang="zh-CN" altLang="en-US" sz="1200" b="1" dirty="0" smtClean="0">
                <a:solidFill>
                  <a:srgbClr val="C00000"/>
                </a:solidFill>
                <a:ea typeface="楷体" panose="02010609060101010101" pitchFamily="49" charset="-122"/>
              </a:rPr>
              <a:t>集合竞价首笔成交前（含首笔成交当日）不设申报有效价格范围，</a:t>
            </a:r>
            <a:r>
              <a:rPr lang="zh-CN" altLang="en-US" sz="1200" dirty="0" smtClean="0">
                <a:latin typeface="楷体" panose="02010609060101010101" pitchFamily="49" charset="-122"/>
                <a:ea typeface="楷体" panose="02010609060101010101" pitchFamily="49" charset="-122"/>
              </a:rPr>
              <a:t>自次一转让日起设置申报有效价格范围</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Arial" panose="020B0604020202020204" pitchFamily="34" charset="0"/>
              <a:buNone/>
            </a:pPr>
            <a:r>
              <a:rPr lang="zh-CN" altLang="en-US" dirty="0" smtClean="0">
                <a:ea typeface="楷体" panose="02010609060101010101" pitchFamily="49" charset="-122"/>
              </a:rPr>
              <a:t>集合竞价转让方式的成交原则是价格优先、时间优先原则，它的成交价确定原则是最大成交量原则。每次集合竞价撮合，本次的所有成交均以同一价格成交。</a:t>
            </a:r>
            <a:endParaRPr lang="en-US" altLang="zh-CN" dirty="0" smtClean="0">
              <a:ea typeface="楷体" panose="02010609060101010101" pitchFamily="49" charset="-122"/>
            </a:endParaRPr>
          </a:p>
          <a:p>
            <a:pPr marL="0" indent="0">
              <a:lnSpc>
                <a:spcPct val="150000"/>
              </a:lnSpc>
              <a:buFont typeface="Arial" panose="020B0604020202020204" pitchFamily="34" charset="0"/>
              <a:buNone/>
            </a:pPr>
            <a:endParaRPr lang="en-US" altLang="zh-CN" dirty="0" smtClean="0">
              <a:ea typeface="楷体" panose="02010609060101010101" pitchFamily="49"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全国股转系统的交易规则体系，按照从上到下的顺序，包括业务规则、业务细则、办法和指引、以及配套指南等四个方面。其中，业务规则层面，制定了全国中小企业股份转让系统业务规则，对股票转让进行了一般性规定；业务细则层面，制定了全国中小企业股份转让系统股票转让细则，对股票转让的具体转让方式进行了明确规定；办法、指引和指南层面，制定了全国中小企业股份转让系统股票转让方式确定及变更指引，交易单元管理办法，异常转让实时监控指引，自律监管措施和纪律处分实施办法、转让异常情况处理办法，证券代码、证券简称编制管理办法，以及交易单元业务办理指南等，对股票转让方式的变更、主办券商交易单元的办理、股票异常转让的实时监控及自律监管等在实操层面进行了明确规定。那么以上呢就是全国股转系统一套完整的交易规则体系。</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接下来我们举例讲解一下集合竞价的成交原则。我们以五次集合竞价股票</a:t>
            </a:r>
            <a:r>
              <a:rPr lang="en-US" altLang="zh-CN" dirty="0" smtClean="0"/>
              <a:t>10:30</a:t>
            </a:r>
            <a:r>
              <a:rPr lang="zh-CN" altLang="en-US" dirty="0" smtClean="0"/>
              <a:t>的成交价确定原则为例。</a:t>
            </a:r>
            <a:endParaRPr lang="en-US" altLang="zh-CN" dirty="0" smtClean="0"/>
          </a:p>
          <a:p>
            <a:r>
              <a:rPr lang="zh-CN" altLang="en-US" dirty="0" smtClean="0"/>
              <a:t>现在，我们看到在买入方向，一共有三笔投资者订单，一号投资者在</a:t>
            </a:r>
            <a:r>
              <a:rPr lang="en-US" altLang="zh-CN" dirty="0" smtClean="0"/>
              <a:t>10:21:50</a:t>
            </a:r>
            <a:r>
              <a:rPr lang="zh-CN" altLang="en-US" dirty="0" smtClean="0"/>
              <a:t>秒申报买入</a:t>
            </a:r>
            <a:r>
              <a:rPr lang="en-US" altLang="zh-CN" dirty="0" smtClean="0"/>
              <a:t>5000</a:t>
            </a:r>
            <a:r>
              <a:rPr lang="zh-CN" altLang="en-US" dirty="0" smtClean="0"/>
              <a:t>股，申报价格</a:t>
            </a:r>
            <a:r>
              <a:rPr lang="en-US" altLang="zh-CN" dirty="0" smtClean="0"/>
              <a:t>5</a:t>
            </a:r>
            <a:r>
              <a:rPr lang="zh-CN" altLang="en-US" dirty="0" smtClean="0"/>
              <a:t>元；二号投资者在</a:t>
            </a:r>
            <a:r>
              <a:rPr lang="en-US" altLang="zh-CN" dirty="0" smtClean="0"/>
              <a:t>10:25:40</a:t>
            </a:r>
            <a:r>
              <a:rPr lang="zh-CN" altLang="en-US" dirty="0" smtClean="0"/>
              <a:t>申报买入</a:t>
            </a:r>
            <a:r>
              <a:rPr lang="en-US" altLang="zh-CN" dirty="0" smtClean="0"/>
              <a:t>1000</a:t>
            </a:r>
            <a:r>
              <a:rPr lang="zh-CN" altLang="en-US" dirty="0" smtClean="0"/>
              <a:t>股，申报价格</a:t>
            </a:r>
            <a:r>
              <a:rPr lang="en-US" altLang="zh-CN" dirty="0" smtClean="0"/>
              <a:t>5.5</a:t>
            </a:r>
            <a:r>
              <a:rPr lang="zh-CN" altLang="en-US" dirty="0" smtClean="0"/>
              <a:t>元；三号投资者在</a:t>
            </a:r>
            <a:r>
              <a:rPr lang="en-US" altLang="zh-CN" dirty="0" smtClean="0"/>
              <a:t>10:26</a:t>
            </a:r>
            <a:r>
              <a:rPr lang="zh-CN" altLang="en-US" dirty="0" smtClean="0"/>
              <a:t>分：</a:t>
            </a:r>
            <a:r>
              <a:rPr lang="en-US" altLang="zh-CN" dirty="0" smtClean="0"/>
              <a:t>10</a:t>
            </a:r>
            <a:r>
              <a:rPr lang="zh-CN" altLang="en-US" dirty="0" smtClean="0"/>
              <a:t>申报买入</a:t>
            </a:r>
            <a:r>
              <a:rPr lang="en-US" altLang="zh-CN" dirty="0" smtClean="0"/>
              <a:t>1000</a:t>
            </a:r>
            <a:r>
              <a:rPr lang="zh-CN" altLang="en-US" dirty="0" smtClean="0"/>
              <a:t>股，申报价格</a:t>
            </a:r>
            <a:r>
              <a:rPr lang="en-US" altLang="zh-CN" dirty="0" smtClean="0"/>
              <a:t>5.5</a:t>
            </a:r>
            <a:r>
              <a:rPr lang="zh-CN" altLang="en-US" dirty="0" smtClean="0"/>
              <a:t>元。那么按照价格优先、时间优先的原则，三笔买入申报的成交先后顺序排列如图所示，从上到下依次为二号投资者、三号投资者、一号投资者。我们再来看卖出方向，四号投资者在</a:t>
            </a:r>
            <a:r>
              <a:rPr lang="en-US" altLang="zh-CN" dirty="0" smtClean="0"/>
              <a:t>10:25:50</a:t>
            </a:r>
            <a:r>
              <a:rPr lang="zh-CN" altLang="en-US" dirty="0" smtClean="0"/>
              <a:t>申报卖出</a:t>
            </a:r>
            <a:r>
              <a:rPr lang="en-US" altLang="zh-CN" dirty="0" smtClean="0"/>
              <a:t>5000</a:t>
            </a:r>
            <a:r>
              <a:rPr lang="zh-CN" altLang="en-US" dirty="0" smtClean="0"/>
              <a:t>股，申报价格</a:t>
            </a:r>
            <a:r>
              <a:rPr lang="en-US" altLang="zh-CN" dirty="0" smtClean="0"/>
              <a:t>5</a:t>
            </a:r>
            <a:r>
              <a:rPr lang="zh-CN" altLang="en-US" dirty="0" smtClean="0"/>
              <a:t>元。</a:t>
            </a:r>
            <a:endParaRPr lang="en-US" altLang="zh-CN" dirty="0" smtClean="0"/>
          </a:p>
          <a:p>
            <a:r>
              <a:rPr lang="zh-CN" altLang="en-US" dirty="0" smtClean="0"/>
              <a:t>那么在当前的盘面上，成交价如何确定呢？首先，我们看到买入方向的最低价格是</a:t>
            </a:r>
            <a:r>
              <a:rPr lang="en-US" altLang="zh-CN" dirty="0" smtClean="0"/>
              <a:t>5</a:t>
            </a:r>
            <a:r>
              <a:rPr lang="zh-CN" altLang="en-US" dirty="0" smtClean="0"/>
              <a:t>元，卖出方向的价格也是</a:t>
            </a:r>
            <a:r>
              <a:rPr lang="en-US" altLang="zh-CN" dirty="0" smtClean="0"/>
              <a:t>5</a:t>
            </a:r>
            <a:r>
              <a:rPr lang="zh-CN" altLang="en-US" dirty="0" smtClean="0"/>
              <a:t>元，因此从价格上看，最差价格的买入亦可与卖出方向成交。因此不看数量，单看价格，买入方向的三笔投资者订单均可与卖方成交。接下来，我们考虑申报数量因素。那么，按照最大成交量原则，卖出方向</a:t>
            </a:r>
            <a:r>
              <a:rPr lang="en-US" altLang="zh-CN" dirty="0" smtClean="0"/>
              <a:t>5000</a:t>
            </a:r>
            <a:r>
              <a:rPr lang="zh-CN" altLang="en-US" dirty="0" smtClean="0"/>
              <a:t>股，买入方向</a:t>
            </a:r>
            <a:r>
              <a:rPr lang="en-US" altLang="zh-CN" dirty="0" smtClean="0"/>
              <a:t>7000</a:t>
            </a:r>
            <a:r>
              <a:rPr lang="zh-CN" altLang="en-US" dirty="0" smtClean="0"/>
              <a:t>股，所以买卖双方最终应成交</a:t>
            </a:r>
            <a:r>
              <a:rPr lang="en-US" altLang="zh-CN" dirty="0" smtClean="0"/>
              <a:t>5000</a:t>
            </a:r>
            <a:r>
              <a:rPr lang="zh-CN" altLang="en-US" dirty="0" smtClean="0"/>
              <a:t>股。若想达成</a:t>
            </a:r>
            <a:r>
              <a:rPr lang="en-US" altLang="zh-CN" dirty="0" smtClean="0"/>
              <a:t>5000</a:t>
            </a:r>
            <a:r>
              <a:rPr lang="zh-CN" altLang="en-US" dirty="0" smtClean="0"/>
              <a:t>股的成交，那么成交价格是多少呢，对于卖出方向而言，若成交价格小于等于</a:t>
            </a:r>
            <a:r>
              <a:rPr lang="en-US" altLang="zh-CN" dirty="0" smtClean="0"/>
              <a:t>5</a:t>
            </a:r>
            <a:r>
              <a:rPr lang="zh-CN" altLang="en-US" dirty="0" smtClean="0"/>
              <a:t>元，则卖出方向可全部成交，达到最大成交量。对于买入方向而言，若成交价格大于等于</a:t>
            </a:r>
            <a:r>
              <a:rPr lang="en-US" altLang="zh-CN" dirty="0" smtClean="0"/>
              <a:t>5</a:t>
            </a:r>
            <a:r>
              <a:rPr lang="zh-CN" altLang="en-US" dirty="0" smtClean="0"/>
              <a:t>元，则</a:t>
            </a:r>
            <a:r>
              <a:rPr lang="en-US" altLang="zh-CN" dirty="0" smtClean="0"/>
              <a:t>7000</a:t>
            </a:r>
            <a:r>
              <a:rPr lang="zh-CN" altLang="en-US" dirty="0" smtClean="0"/>
              <a:t>股均有机会成交，所以也可以实现最大成交量</a:t>
            </a:r>
            <a:r>
              <a:rPr lang="en-US" altLang="zh-CN" dirty="0" smtClean="0"/>
              <a:t>5000</a:t>
            </a:r>
            <a:r>
              <a:rPr lang="zh-CN" altLang="en-US" dirty="0" smtClean="0"/>
              <a:t>股。因此，一边是小于等于</a:t>
            </a:r>
            <a:r>
              <a:rPr lang="en-US" altLang="zh-CN" dirty="0" smtClean="0"/>
              <a:t>5</a:t>
            </a:r>
            <a:r>
              <a:rPr lang="zh-CN" altLang="en-US" dirty="0" smtClean="0"/>
              <a:t>元，一边是大于等于</a:t>
            </a:r>
            <a:r>
              <a:rPr lang="en-US" altLang="zh-CN" dirty="0" smtClean="0"/>
              <a:t>5</a:t>
            </a:r>
            <a:r>
              <a:rPr lang="zh-CN" altLang="en-US" dirty="0" smtClean="0"/>
              <a:t>元，所以最后的成交价格即为</a:t>
            </a:r>
            <a:r>
              <a:rPr lang="en-US" altLang="zh-CN" dirty="0" smtClean="0"/>
              <a:t>5</a:t>
            </a:r>
            <a:r>
              <a:rPr lang="zh-CN" altLang="en-US" dirty="0" smtClean="0"/>
              <a:t>元。所以对于上述的投资者订单，最终的成交价格是</a:t>
            </a:r>
            <a:r>
              <a:rPr lang="en-US" altLang="zh-CN" dirty="0" smtClean="0"/>
              <a:t>5</a:t>
            </a:r>
            <a:r>
              <a:rPr lang="zh-CN" altLang="en-US" dirty="0" smtClean="0"/>
              <a:t>元，成交数量是</a:t>
            </a:r>
            <a:r>
              <a:rPr lang="en-US" altLang="zh-CN" dirty="0" smtClean="0"/>
              <a:t>5000</a:t>
            </a:r>
            <a:r>
              <a:rPr lang="zh-CN" altLang="en-US" dirty="0" smtClean="0"/>
              <a:t>股。那么三个买入投资者的成交顺序是什么呢？按照价格优先、时间优先的原则，二号和三号投资者的买入价格高于一号投资者，所以二号和三号先于一号成交；对于二号和三号投资者，买入价格相同，但二号投资者的申报时间先于三号投资者，所以三号投资者先成交。因此，三个买入方向投资者的成交顺序依次为二号、三号、一号。那么首先，二号投资者与四号卖出投资者成交</a:t>
            </a:r>
            <a:r>
              <a:rPr lang="en-US" altLang="zh-CN" dirty="0" smtClean="0"/>
              <a:t>1000</a:t>
            </a:r>
            <a:r>
              <a:rPr lang="zh-CN" altLang="en-US" dirty="0" smtClean="0"/>
              <a:t>股，然后三号投资者与四号成交</a:t>
            </a:r>
            <a:r>
              <a:rPr lang="en-US" altLang="zh-CN" dirty="0" smtClean="0"/>
              <a:t>1000</a:t>
            </a:r>
            <a:r>
              <a:rPr lang="zh-CN" altLang="en-US" dirty="0" smtClean="0"/>
              <a:t>股，最后一号投资者与四号剩余的</a:t>
            </a:r>
            <a:r>
              <a:rPr lang="en-US" altLang="zh-CN" dirty="0" smtClean="0"/>
              <a:t>3000</a:t>
            </a:r>
            <a:r>
              <a:rPr lang="zh-CN" altLang="en-US" dirty="0" smtClean="0"/>
              <a:t>股成交。三笔均以同一价格成交，成交价格为</a:t>
            </a:r>
            <a:r>
              <a:rPr lang="en-US" altLang="zh-CN" dirty="0" smtClean="0"/>
              <a:t>5</a:t>
            </a:r>
            <a:r>
              <a:rPr lang="zh-CN" altLang="en-US" dirty="0" smtClean="0"/>
              <a:t>元。</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集合竞价股票的开盘价，为当日该股票第一笔成交价，收盘价，为当日该股票集合竞价最后一笔成交价。当日无成交的，以前收盘价为当日收盘价。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solidFill>
                  <a:schemeClr val="tx1"/>
                </a:solidFill>
                <a:ea typeface="楷体" panose="02010609060101010101" pitchFamily="49" charset="-122"/>
              </a:rPr>
              <a:t>采取集合竞价转让方式的股票，即时行情内容包括</a:t>
            </a:r>
            <a:r>
              <a:rPr lang="zh-CN" altLang="en-US" sz="1200" b="1" dirty="0" smtClean="0">
                <a:solidFill>
                  <a:schemeClr val="tx1"/>
                </a:solidFill>
                <a:ea typeface="楷体" panose="02010609060101010101" pitchFamily="49" charset="-122"/>
              </a:rPr>
              <a:t>证券代码、证券简称、前收盘价、集合竞价参考价、匹配量和未匹配量</a:t>
            </a:r>
            <a:r>
              <a:rPr lang="zh-CN" altLang="en-US" sz="1200" dirty="0" smtClean="0">
                <a:solidFill>
                  <a:schemeClr val="tx1"/>
                </a:solidFill>
                <a:ea typeface="楷体" panose="02010609060101010101" pitchFamily="49" charset="-122"/>
              </a:rPr>
              <a:t>等。若未产生集合竞价参考价的，则揭示</a:t>
            </a:r>
            <a:r>
              <a:rPr lang="zh-CN" altLang="en-US" sz="1200" b="1" dirty="0" smtClean="0">
                <a:solidFill>
                  <a:schemeClr val="tx1"/>
                </a:solidFill>
                <a:ea typeface="楷体" panose="02010609060101010101" pitchFamily="49" charset="-122"/>
              </a:rPr>
              <a:t>实时最优</a:t>
            </a:r>
            <a:r>
              <a:rPr lang="en-US" altLang="zh-CN" sz="1200" b="1" dirty="0" smtClean="0">
                <a:solidFill>
                  <a:schemeClr val="tx1"/>
                </a:solidFill>
                <a:ea typeface="楷体" panose="02010609060101010101" pitchFamily="49" charset="-122"/>
              </a:rPr>
              <a:t>1</a:t>
            </a:r>
            <a:r>
              <a:rPr lang="zh-CN" altLang="en-US" sz="1200" b="1" dirty="0" smtClean="0">
                <a:solidFill>
                  <a:schemeClr val="tx1"/>
                </a:solidFill>
                <a:ea typeface="楷体" panose="02010609060101010101" pitchFamily="49" charset="-122"/>
              </a:rPr>
              <a:t>档申报价格和数量。那么集合竞价股票的即时行情揭示在什么位置呢？</a:t>
            </a:r>
            <a:endParaRPr lang="en-US" altLang="zh-CN" sz="1200" b="1" dirty="0" smtClean="0">
              <a:solidFill>
                <a:schemeClr val="tx1"/>
              </a:solidFill>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1"/>
                </a:solidFill>
                <a:ea typeface="楷体" panose="02010609060101010101" pitchFamily="49" charset="-122"/>
              </a:rPr>
              <a:t>若股票在盘中产生集合竞价参考价，则在买一、卖一位置揭示集合竞价参考价和匹配量，在买二或卖二位置揭示未匹配量。</a:t>
            </a:r>
            <a:endParaRPr lang="en-US" altLang="zh-CN" sz="1200" dirty="0" smtClean="0">
              <a:solidFill>
                <a:schemeClr val="tx1"/>
              </a:solidFill>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1"/>
                </a:solidFill>
                <a:ea typeface="楷体" panose="02010609060101010101" pitchFamily="49" charset="-122"/>
              </a:rPr>
              <a:t>若股票盘中未产生集合竞价参考价，则在买三、卖三位置分别揭示当前最优一档的买、卖申报价格和申报数量。</a:t>
            </a:r>
            <a:endParaRPr lang="zh-CN" altLang="en-US" sz="1200" dirty="0" smtClean="0">
              <a:solidFill>
                <a:schemeClr val="tx1"/>
              </a:solidFill>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200" dirty="0" smtClean="0">
              <a:solidFill>
                <a:schemeClr val="tx1"/>
              </a:solidFill>
              <a:ea typeface="楷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我们来举例看一下集合竞价的行情揭示。若股票在盘中产生了集合竞价参考价，则在买一、卖一的位置同时揭示集合竞价参考价和匹配量，买卖双方有未匹配量的，则在买二或者卖二的位置揭示。</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若未产生集合竞价参考价，则在买三、卖三的位置分别揭示当前最优一档买入申报和卖出申报的价格和数量。</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spcAft>
                <a:spcPts val="1200"/>
              </a:spcAft>
            </a:pPr>
            <a:r>
              <a:rPr lang="zh-CN" altLang="en-US" sz="1200" b="1" dirty="0" smtClean="0">
                <a:solidFill>
                  <a:srgbClr val="C00000"/>
                </a:solidFill>
                <a:ea typeface="楷体" panose="02010609060101010101" pitchFamily="49" charset="-122"/>
              </a:rPr>
              <a:t>那么在即使行情的揭示频率上呢，对于一次集合竞价股票，我们在</a:t>
            </a:r>
            <a:r>
              <a:rPr lang="zh-CN" altLang="en-US" sz="1200" dirty="0" smtClean="0">
                <a:solidFill>
                  <a:schemeClr val="tx1"/>
                </a:solidFill>
                <a:ea typeface="楷体" panose="02010609060101010101" pitchFamily="49" charset="-122"/>
              </a:rPr>
              <a:t>每个转让日的</a:t>
            </a:r>
            <a:r>
              <a:rPr lang="en-US" altLang="zh-CN" sz="1200" dirty="0" smtClean="0">
                <a:solidFill>
                  <a:schemeClr val="tx1"/>
                </a:solidFill>
                <a:ea typeface="楷体" panose="02010609060101010101" pitchFamily="49" charset="-122"/>
              </a:rPr>
              <a:t>9:30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10:30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11:30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14:00</a:t>
            </a:r>
            <a:r>
              <a:rPr lang="zh-CN" altLang="en-US" sz="1200" dirty="0" smtClean="0">
                <a:solidFill>
                  <a:schemeClr val="tx1"/>
                </a:solidFill>
                <a:ea typeface="楷体" panose="02010609060101010101" pitchFamily="49" charset="-122"/>
              </a:rPr>
              <a:t>揭示一次行情；</a:t>
            </a:r>
            <a:r>
              <a:rPr lang="en-US" altLang="zh-CN" sz="1200" dirty="0" smtClean="0">
                <a:solidFill>
                  <a:schemeClr val="tx1"/>
                </a:solidFill>
                <a:ea typeface="楷体" panose="02010609060101010101" pitchFamily="49" charset="-122"/>
              </a:rPr>
              <a:t>14:00-14:50</a:t>
            </a:r>
            <a:r>
              <a:rPr lang="zh-CN" altLang="en-US" sz="1200" dirty="0" smtClean="0">
                <a:solidFill>
                  <a:schemeClr val="tx1"/>
                </a:solidFill>
                <a:ea typeface="楷体" panose="02010609060101010101" pitchFamily="49" charset="-122"/>
              </a:rPr>
              <a:t>每</a:t>
            </a:r>
            <a:r>
              <a:rPr lang="en-US" altLang="zh-CN" sz="1200" dirty="0" smtClean="0">
                <a:solidFill>
                  <a:schemeClr val="tx1"/>
                </a:solidFill>
                <a:ea typeface="楷体" panose="02010609060101010101" pitchFamily="49" charset="-122"/>
              </a:rPr>
              <a:t>10</a:t>
            </a:r>
            <a:r>
              <a:rPr lang="zh-CN" altLang="en-US" sz="1200" dirty="0" smtClean="0">
                <a:solidFill>
                  <a:schemeClr val="tx1"/>
                </a:solidFill>
                <a:ea typeface="楷体" panose="02010609060101010101" pitchFamily="49" charset="-122"/>
              </a:rPr>
              <a:t>分钟揭示一次行情，</a:t>
            </a:r>
            <a:r>
              <a:rPr lang="en-US" altLang="zh-CN" sz="1200" dirty="0" smtClean="0">
                <a:solidFill>
                  <a:schemeClr val="tx1"/>
                </a:solidFill>
                <a:ea typeface="楷体" panose="02010609060101010101" pitchFamily="49" charset="-122"/>
              </a:rPr>
              <a:t>14:50-14:55</a:t>
            </a:r>
            <a:r>
              <a:rPr lang="zh-CN" altLang="en-US" sz="1200" dirty="0" smtClean="0">
                <a:solidFill>
                  <a:schemeClr val="tx1"/>
                </a:solidFill>
                <a:ea typeface="楷体" panose="02010609060101010101" pitchFamily="49" charset="-122"/>
              </a:rPr>
              <a:t>每分钟揭示一次行情，</a:t>
            </a:r>
            <a:r>
              <a:rPr lang="en-US" altLang="zh-CN" sz="1200" dirty="0" smtClean="0">
                <a:solidFill>
                  <a:schemeClr val="tx1"/>
                </a:solidFill>
                <a:ea typeface="楷体" panose="02010609060101010101" pitchFamily="49" charset="-122"/>
              </a:rPr>
              <a:t>14:55-15:00</a:t>
            </a:r>
            <a:r>
              <a:rPr lang="zh-CN" altLang="en-US" sz="1200" dirty="0" smtClean="0">
                <a:solidFill>
                  <a:schemeClr val="tx1"/>
                </a:solidFill>
                <a:ea typeface="楷体" panose="02010609060101010101" pitchFamily="49" charset="-122"/>
              </a:rPr>
              <a:t>每</a:t>
            </a:r>
            <a:r>
              <a:rPr lang="en-US" altLang="zh-CN" sz="1200" dirty="0" smtClean="0">
                <a:solidFill>
                  <a:schemeClr val="tx1"/>
                </a:solidFill>
                <a:ea typeface="楷体" panose="02010609060101010101" pitchFamily="49" charset="-122"/>
              </a:rPr>
              <a:t>12</a:t>
            </a:r>
            <a:r>
              <a:rPr lang="zh-CN" altLang="en-US" sz="1200" dirty="0" smtClean="0">
                <a:solidFill>
                  <a:schemeClr val="tx1"/>
                </a:solidFill>
                <a:ea typeface="楷体" panose="02010609060101010101" pitchFamily="49" charset="-122"/>
              </a:rPr>
              <a:t>秒揭示一次行情。可以看到越是临近撮合成交时间，行情揭示的频率越密集。</a:t>
            </a:r>
            <a:endParaRPr lang="en-US" altLang="zh-CN" sz="1200" dirty="0" smtClean="0">
              <a:solidFill>
                <a:schemeClr val="tx1"/>
              </a:solidFill>
              <a:ea typeface="楷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那么对于五次集合竞价股票，我们在</a:t>
            </a:r>
            <a:r>
              <a:rPr lang="zh-CN" altLang="en-US" sz="1200" dirty="0" smtClean="0">
                <a:solidFill>
                  <a:schemeClr val="tx1"/>
                </a:solidFill>
                <a:ea typeface="楷体" panose="02010609060101010101" pitchFamily="49" charset="-122"/>
              </a:rPr>
              <a:t>每次撮合前</a:t>
            </a:r>
            <a:r>
              <a:rPr lang="en-US" altLang="zh-CN" sz="1200" dirty="0" smtClean="0">
                <a:solidFill>
                  <a:schemeClr val="tx1"/>
                </a:solidFill>
                <a:ea typeface="楷体" panose="02010609060101010101" pitchFamily="49" charset="-122"/>
              </a:rPr>
              <a:t>5</a:t>
            </a:r>
            <a:r>
              <a:rPr lang="zh-CN" altLang="en-US" sz="1200" dirty="0" smtClean="0">
                <a:solidFill>
                  <a:schemeClr val="tx1"/>
                </a:solidFill>
                <a:ea typeface="楷体" panose="02010609060101010101" pitchFamily="49" charset="-122"/>
              </a:rPr>
              <a:t>分钟，即</a:t>
            </a:r>
            <a:r>
              <a:rPr lang="en-US" altLang="zh-CN" sz="1200" dirty="0" smtClean="0">
                <a:solidFill>
                  <a:schemeClr val="tx1"/>
                </a:solidFill>
                <a:ea typeface="楷体" panose="02010609060101010101" pitchFamily="49" charset="-122"/>
              </a:rPr>
              <a:t>9:25-9:30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10:25-10:30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11:25-11:30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13:55-14:00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14:55-15:00</a:t>
            </a:r>
            <a:r>
              <a:rPr lang="zh-CN" altLang="en-US" sz="1200" dirty="0" smtClean="0">
                <a:solidFill>
                  <a:schemeClr val="tx1"/>
                </a:solidFill>
                <a:ea typeface="楷体" panose="02010609060101010101" pitchFamily="49" charset="-122"/>
              </a:rPr>
              <a:t>每</a:t>
            </a:r>
            <a:r>
              <a:rPr lang="en-US" altLang="zh-CN" sz="1200" dirty="0" smtClean="0">
                <a:solidFill>
                  <a:schemeClr val="tx1"/>
                </a:solidFill>
                <a:ea typeface="楷体" panose="02010609060101010101" pitchFamily="49" charset="-122"/>
              </a:rPr>
              <a:t>12</a:t>
            </a:r>
            <a:r>
              <a:rPr lang="zh-CN" altLang="en-US" sz="1200" dirty="0" smtClean="0">
                <a:solidFill>
                  <a:schemeClr val="tx1"/>
                </a:solidFill>
                <a:ea typeface="楷体" panose="02010609060101010101" pitchFamily="49" charset="-122"/>
              </a:rPr>
              <a:t>秒揭示一次行情；除以上</a:t>
            </a:r>
            <a:r>
              <a:rPr lang="en-US" altLang="zh-CN" sz="1200" dirty="0" smtClean="0">
                <a:solidFill>
                  <a:schemeClr val="tx1"/>
                </a:solidFill>
                <a:ea typeface="楷体" panose="02010609060101010101" pitchFamily="49" charset="-122"/>
              </a:rPr>
              <a:t>5</a:t>
            </a:r>
            <a:r>
              <a:rPr lang="zh-CN" altLang="en-US" sz="1200" dirty="0" smtClean="0">
                <a:solidFill>
                  <a:schemeClr val="tx1"/>
                </a:solidFill>
                <a:ea typeface="楷体" panose="02010609060101010101" pitchFamily="49" charset="-122"/>
              </a:rPr>
              <a:t>个时间段外，</a:t>
            </a:r>
            <a:r>
              <a:rPr lang="en-US" altLang="zh-CN" sz="1200" dirty="0" smtClean="0">
                <a:solidFill>
                  <a:schemeClr val="tx1"/>
                </a:solidFill>
                <a:ea typeface="楷体" panose="02010609060101010101" pitchFamily="49" charset="-122"/>
              </a:rPr>
              <a:t>9:15-11:30</a:t>
            </a:r>
            <a:r>
              <a:rPr lang="zh-CN" altLang="en-US" sz="1200" dirty="0" smtClean="0">
                <a:solidFill>
                  <a:schemeClr val="tx1"/>
                </a:solidFill>
                <a:ea typeface="楷体" panose="02010609060101010101" pitchFamily="49" charset="-122"/>
              </a:rPr>
              <a:t>、</a:t>
            </a:r>
            <a:r>
              <a:rPr lang="en-US" altLang="zh-CN" sz="1200" dirty="0" smtClean="0">
                <a:solidFill>
                  <a:schemeClr val="tx1"/>
                </a:solidFill>
                <a:ea typeface="楷体" panose="02010609060101010101" pitchFamily="49" charset="-122"/>
              </a:rPr>
              <a:t>13:00-15:00</a:t>
            </a:r>
            <a:r>
              <a:rPr lang="zh-CN" altLang="en-US" sz="1200" dirty="0" smtClean="0">
                <a:solidFill>
                  <a:schemeClr val="tx1"/>
                </a:solidFill>
                <a:ea typeface="楷体" panose="02010609060101010101" pitchFamily="49" charset="-122"/>
              </a:rPr>
              <a:t>每分钟揭示一次行情。</a:t>
            </a:r>
            <a:endParaRPr lang="zh-CN" altLang="en-US" sz="1200" dirty="0" smtClean="0">
              <a:solidFill>
                <a:schemeClr val="tx1"/>
              </a:solidFill>
              <a:ea typeface="楷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ea typeface="楷体" panose="02010609060101010101" pitchFamily="49" charset="-122"/>
              </a:rPr>
              <a:t>采取集合竞价转让方式的股票，出现下列情形之一的，全国股转公司分别公布相关股票当日买入、卖出金额最大</a:t>
            </a:r>
            <a:r>
              <a:rPr lang="en-US" altLang="zh-CN" sz="1200" b="1" dirty="0" smtClean="0">
                <a:ea typeface="楷体" panose="02010609060101010101" pitchFamily="49" charset="-122"/>
              </a:rPr>
              <a:t>5</a:t>
            </a:r>
            <a:r>
              <a:rPr lang="zh-CN" altLang="en-US" sz="1200" b="1" dirty="0" smtClean="0">
                <a:ea typeface="楷体" panose="02010609060101010101" pitchFamily="49" charset="-122"/>
              </a:rPr>
              <a:t>家主办券商证券营业部或交易单元的名称及其各自的买入、卖出金额：</a:t>
            </a:r>
            <a:endParaRPr lang="zh-CN" altLang="en-US" sz="1200" b="1" dirty="0" smtClean="0">
              <a:ea typeface="楷体" panose="02010609060101010101" pitchFamily="49" charset="-122"/>
            </a:endParaRPr>
          </a:p>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当日价格振幅达到</a:t>
            </a:r>
            <a:r>
              <a:rPr lang="en-US" altLang="zh-CN" sz="2400" dirty="0" smtClean="0">
                <a:ea typeface="楷体" panose="02010609060101010101" pitchFamily="49" charset="-122"/>
              </a:rPr>
              <a:t>30%</a:t>
            </a:r>
            <a:r>
              <a:rPr lang="zh-CN" altLang="en-US" sz="2400" dirty="0" smtClean="0">
                <a:ea typeface="楷体" panose="02010609060101010101" pitchFamily="49" charset="-122"/>
              </a:rPr>
              <a:t>的前</a:t>
            </a:r>
            <a:r>
              <a:rPr lang="en-US" altLang="zh-CN" sz="2400" dirty="0" smtClean="0">
                <a:ea typeface="楷体" panose="02010609060101010101" pitchFamily="49" charset="-122"/>
              </a:rPr>
              <a:t>5</a:t>
            </a:r>
            <a:r>
              <a:rPr lang="zh-CN" altLang="en-US" sz="2400" dirty="0" smtClean="0">
                <a:ea typeface="楷体" panose="02010609060101010101" pitchFamily="49" charset="-122"/>
              </a:rPr>
              <a:t>只股票；</a:t>
            </a:r>
            <a:endParaRPr lang="en-US" altLang="zh-CN" sz="2400" dirty="0" smtClean="0">
              <a:ea typeface="楷体" panose="02010609060101010101" pitchFamily="49" charset="-122"/>
            </a:endParaRPr>
          </a:p>
          <a:p>
            <a:pPr lvl="1">
              <a:lnSpc>
                <a:spcPct val="150000"/>
              </a:lnSpc>
            </a:pPr>
            <a:r>
              <a:rPr lang="zh-CN" altLang="en-US" sz="2400" dirty="0" smtClean="0">
                <a:ea typeface="楷体" panose="02010609060101010101" pitchFamily="49" charset="-122"/>
              </a:rPr>
              <a:t>价格振幅 </a:t>
            </a:r>
            <a:r>
              <a:rPr lang="en-US" altLang="zh-CN" sz="2400" dirty="0" smtClean="0">
                <a:ea typeface="楷体" panose="02010609060101010101" pitchFamily="49" charset="-122"/>
              </a:rPr>
              <a:t>= </a:t>
            </a:r>
            <a:r>
              <a:rPr lang="zh-CN" altLang="en-US" sz="2400" dirty="0" smtClean="0">
                <a:ea typeface="楷体" panose="02010609060101010101" pitchFamily="49" charset="-122"/>
              </a:rPr>
              <a:t>（当日最高价</a:t>
            </a:r>
            <a:r>
              <a:rPr lang="en-US" altLang="zh-CN" sz="2400" dirty="0" smtClean="0">
                <a:ea typeface="楷体" panose="02010609060101010101" pitchFamily="49" charset="-122"/>
              </a:rPr>
              <a:t>-</a:t>
            </a:r>
            <a:r>
              <a:rPr lang="zh-CN" altLang="en-US" sz="2400" dirty="0" smtClean="0">
                <a:ea typeface="楷体" panose="02010609060101010101" pitchFamily="49" charset="-122"/>
              </a:rPr>
              <a:t>当日最低价）</a:t>
            </a:r>
            <a:r>
              <a:rPr lang="en-US" altLang="zh-CN" sz="2400" dirty="0" smtClean="0">
                <a:ea typeface="楷体" panose="02010609060101010101" pitchFamily="49" charset="-122"/>
              </a:rPr>
              <a:t>÷</a:t>
            </a:r>
            <a:r>
              <a:rPr lang="zh-CN" altLang="en-US" sz="2400" dirty="0" smtClean="0">
                <a:ea typeface="楷体" panose="02010609060101010101" pitchFamily="49" charset="-122"/>
              </a:rPr>
              <a:t>当日最低价</a:t>
            </a:r>
            <a:r>
              <a:rPr lang="en-US" altLang="zh-CN" sz="2400" dirty="0" smtClean="0">
                <a:ea typeface="楷体" panose="02010609060101010101" pitchFamily="49" charset="-122"/>
              </a:rPr>
              <a:t>×100%</a:t>
            </a:r>
            <a:endParaRPr lang="en-US" altLang="zh-CN" sz="2400" dirty="0" smtClean="0">
              <a:ea typeface="楷体" panose="02010609060101010101" pitchFamily="49" charset="-122"/>
            </a:endParaRPr>
          </a:p>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当日换手率达到</a:t>
            </a:r>
            <a:r>
              <a:rPr lang="en-US" altLang="zh-CN" sz="2400" dirty="0" smtClean="0">
                <a:ea typeface="楷体" panose="02010609060101010101" pitchFamily="49" charset="-122"/>
              </a:rPr>
              <a:t>10%</a:t>
            </a:r>
            <a:r>
              <a:rPr lang="zh-CN" altLang="en-US" sz="2400" dirty="0" smtClean="0">
                <a:ea typeface="楷体" panose="02010609060101010101" pitchFamily="49" charset="-122"/>
              </a:rPr>
              <a:t>的前</a:t>
            </a:r>
            <a:r>
              <a:rPr lang="en-US" altLang="zh-CN" sz="2400" dirty="0" smtClean="0">
                <a:ea typeface="楷体" panose="02010609060101010101" pitchFamily="49" charset="-122"/>
              </a:rPr>
              <a:t>5</a:t>
            </a:r>
            <a:r>
              <a:rPr lang="zh-CN" altLang="en-US" sz="2400" dirty="0" smtClean="0">
                <a:ea typeface="楷体" panose="02010609060101010101" pitchFamily="49" charset="-122"/>
              </a:rPr>
              <a:t>只股票；</a:t>
            </a:r>
            <a:endParaRPr lang="en-US" altLang="zh-CN" sz="2400" dirty="0" smtClean="0">
              <a:ea typeface="楷体" panose="02010609060101010101" pitchFamily="49" charset="-122"/>
            </a:endParaRPr>
          </a:p>
          <a:p>
            <a:pPr lvl="1">
              <a:lnSpc>
                <a:spcPct val="150000"/>
              </a:lnSpc>
            </a:pPr>
            <a:r>
              <a:rPr lang="zh-CN" altLang="en-US" sz="2400" dirty="0" smtClean="0">
                <a:ea typeface="楷体" panose="02010609060101010101" pitchFamily="49" charset="-122"/>
              </a:rPr>
              <a:t>换手率 </a:t>
            </a:r>
            <a:r>
              <a:rPr lang="en-US" altLang="zh-CN" sz="2400" dirty="0" smtClean="0">
                <a:ea typeface="楷体" panose="02010609060101010101" pitchFamily="49" charset="-122"/>
              </a:rPr>
              <a:t>= </a:t>
            </a:r>
            <a:r>
              <a:rPr lang="zh-CN" altLang="en-US" sz="2400" dirty="0" smtClean="0">
                <a:ea typeface="楷体" panose="02010609060101010101" pitchFamily="49" charset="-122"/>
              </a:rPr>
              <a:t>成交股数</a:t>
            </a:r>
            <a:r>
              <a:rPr lang="en-US" altLang="zh-CN" sz="2400" dirty="0" smtClean="0">
                <a:ea typeface="楷体" panose="02010609060101010101" pitchFamily="49" charset="-122"/>
              </a:rPr>
              <a:t>÷</a:t>
            </a:r>
            <a:r>
              <a:rPr lang="zh-CN" altLang="en-US" sz="2400" dirty="0" smtClean="0">
                <a:ea typeface="楷体" panose="02010609060101010101" pitchFamily="49" charset="-122"/>
              </a:rPr>
              <a:t>无限售条件股份总数</a:t>
            </a:r>
            <a:r>
              <a:rPr lang="en-US" altLang="zh-CN" sz="2400" dirty="0" smtClean="0">
                <a:ea typeface="楷体" panose="02010609060101010101" pitchFamily="49" charset="-122"/>
              </a:rPr>
              <a:t>×100%</a:t>
            </a:r>
            <a:endParaRPr lang="en-US" altLang="zh-CN" sz="900" dirty="0" smtClean="0">
              <a:ea typeface="楷体" panose="02010609060101010101" pitchFamily="49" charset="-122"/>
            </a:endParaRPr>
          </a:p>
          <a:p>
            <a:pPr>
              <a:lnSpc>
                <a:spcPct val="150000"/>
              </a:lnSpc>
            </a:pPr>
            <a:r>
              <a:rPr lang="zh-CN" altLang="en-US" sz="2400" dirty="0" smtClean="0">
                <a:ea typeface="楷体" panose="02010609060101010101" pitchFamily="49" charset="-122"/>
              </a:rPr>
              <a:t>价格振幅或换手率相同的，依次按成交金额和成交量选取。</a:t>
            </a:r>
            <a:endParaRPr lang="en-US" altLang="zh-CN" sz="2400" dirty="0" smtClean="0">
              <a:ea typeface="楷体" panose="02010609060101010101" pitchFamily="49" charset="-122"/>
            </a:endParaRPr>
          </a:p>
          <a:p>
            <a:pPr>
              <a:lnSpc>
                <a:spcPct val="150000"/>
              </a:lnSpc>
            </a:pPr>
            <a:r>
              <a:rPr lang="zh-CN" altLang="en-US" sz="2400" dirty="0" smtClean="0">
                <a:ea typeface="楷体" panose="02010609060101010101" pitchFamily="49" charset="-122"/>
              </a:rPr>
              <a:t>基础层、创新层股票排名分别计算。</a:t>
            </a:r>
            <a:endParaRPr lang="zh-CN" altLang="en-US" sz="2400" dirty="0" smtClean="0">
              <a:ea typeface="楷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以上便是集合竞价转让制度的介绍，接下来我们来学习做市转让制度。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做市转让制度，也可以称为做市商制度，是一种以做市商为中介的证券交易制度。</a:t>
            </a:r>
            <a:endParaRPr lang="en-US" altLang="zh-CN" dirty="0" smtClean="0"/>
          </a:p>
          <a:p>
            <a:r>
              <a:rPr lang="zh-CN" altLang="en-US" dirty="0" smtClean="0"/>
              <a:t>按照投资者之间是否可以成交，可以将做市商制度分为传统做市商制度和混合做市商制度。传统做市商制度下，投资者之间不可成交，只能与做市商成交；混合做市商制度下，投资者之间可以成交，投资者也可以与做市商成交。按照每只股票做市商数量的不同，可以将做市商制度分为竞争性做市商制度、垄断性做市商制度。竞争性做市商制度下，每只股票至少有</a:t>
            </a:r>
            <a:r>
              <a:rPr lang="en-US" altLang="zh-CN" dirty="0" smtClean="0"/>
              <a:t>2</a:t>
            </a:r>
            <a:r>
              <a:rPr lang="zh-CN" altLang="en-US" dirty="0" smtClean="0"/>
              <a:t>家做市商为其提供做市报价服务，垄断性做市商制度下，每只股票只有</a:t>
            </a:r>
            <a:r>
              <a:rPr lang="en-US" altLang="zh-CN" dirty="0" smtClean="0"/>
              <a:t>1</a:t>
            </a:r>
            <a:r>
              <a:rPr lang="zh-CN" altLang="en-US" dirty="0" smtClean="0"/>
              <a:t>家做市商为其提供做市报价服务。那么全国股转系统的做市商制度是传统的竞争性做市商制度。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上述相关法律、规则呢，投资者可以在我司官网上查询。大家可以登录我司官网</a:t>
            </a:r>
            <a:r>
              <a:rPr lang="en-US" altLang="zh-CN" dirty="0" smtClean="0"/>
              <a:t>www.neeq.com.cn</a:t>
            </a:r>
            <a:r>
              <a:rPr lang="zh-CN" altLang="en-US" dirty="0" smtClean="0"/>
              <a:t>或</a:t>
            </a:r>
            <a:r>
              <a:rPr lang="en-US" altLang="zh-CN" dirty="0" smtClean="0"/>
              <a:t>www.neeq.cc</a:t>
            </a:r>
            <a:r>
              <a:rPr lang="zh-CN" altLang="en-US" dirty="0" smtClean="0"/>
              <a:t>，点击法律法规栏目，获取相关规则。</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lnSpc>
                <a:spcPct val="125000"/>
              </a:lnSpc>
            </a:pPr>
            <a:r>
              <a:rPr lang="zh-CN" altLang="en-US" dirty="0" smtClean="0"/>
              <a:t>做市商制度有以下几个方面的功能：</a:t>
            </a:r>
            <a:endParaRPr lang="en-US" altLang="zh-CN" dirty="0" smtClean="0"/>
          </a:p>
          <a:p>
            <a:pPr lvl="0">
              <a:lnSpc>
                <a:spcPct val="125000"/>
              </a:lnSpc>
            </a:pPr>
            <a:r>
              <a:rPr lang="zh-CN" altLang="en-US" sz="1200" b="1" dirty="0" smtClean="0">
                <a:latin typeface="华文楷体" panose="02010600040101010101" pitchFamily="2" charset="-122"/>
                <a:ea typeface="华文楷体" panose="02010600040101010101" pitchFamily="2" charset="-122"/>
              </a:rPr>
              <a:t>持续提供</a:t>
            </a:r>
            <a:r>
              <a:rPr lang="zh-CN" altLang="zh-CN" sz="1200" b="1" dirty="0" smtClean="0">
                <a:latin typeface="华文楷体" panose="02010600040101010101" pitchFamily="2" charset="-122"/>
                <a:ea typeface="华文楷体" panose="02010600040101010101" pitchFamily="2" charset="-122"/>
              </a:rPr>
              <a:t>流动性</a:t>
            </a:r>
            <a:r>
              <a:rPr lang="zh-CN" altLang="en-US" sz="1200" b="1" dirty="0" smtClean="0">
                <a:latin typeface="华文楷体" panose="02010600040101010101" pitchFamily="2" charset="-122"/>
                <a:ea typeface="华文楷体" panose="02010600040101010101" pitchFamily="2" charset="-122"/>
              </a:rPr>
              <a:t>。</a:t>
            </a:r>
            <a:r>
              <a:rPr lang="zh-CN" altLang="zh-CN" sz="1200" dirty="0" smtClean="0">
                <a:latin typeface="华文楷体" panose="02010600040101010101" pitchFamily="2" charset="-122"/>
                <a:ea typeface="华文楷体" panose="02010600040101010101" pitchFamily="2" charset="-122"/>
              </a:rPr>
              <a:t>做市商通过</a:t>
            </a:r>
            <a:r>
              <a:rPr lang="zh-CN" altLang="en-US" sz="1200" dirty="0" smtClean="0">
                <a:latin typeface="华文楷体" panose="02010600040101010101" pitchFamily="2" charset="-122"/>
                <a:ea typeface="华文楷体" panose="02010600040101010101" pitchFamily="2" charset="-122"/>
              </a:rPr>
              <a:t>不断发布</a:t>
            </a:r>
            <a:r>
              <a:rPr lang="zh-CN" altLang="zh-CN" sz="1200" dirty="0" smtClean="0">
                <a:latin typeface="华文楷体" panose="02010600040101010101" pitchFamily="2" charset="-122"/>
                <a:ea typeface="华文楷体" panose="02010600040101010101" pitchFamily="2" charset="-122"/>
              </a:rPr>
              <a:t>双边报价，</a:t>
            </a:r>
            <a:r>
              <a:rPr lang="zh-CN" altLang="en-US" sz="1200" dirty="0" smtClean="0">
                <a:latin typeface="华文楷体" panose="02010600040101010101" pitchFamily="2" charset="-122"/>
                <a:ea typeface="华文楷体" panose="02010600040101010101" pitchFamily="2" charset="-122"/>
              </a:rPr>
              <a:t>持续向市场提供流动性</a:t>
            </a:r>
            <a:r>
              <a:rPr lang="zh-CN"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投资者可以随时买入、卖出股票，</a:t>
            </a:r>
            <a:r>
              <a:rPr lang="zh-CN" altLang="zh-CN" sz="1200" dirty="0" smtClean="0">
                <a:latin typeface="华文楷体" panose="02010600040101010101" pitchFamily="2" charset="-122"/>
                <a:ea typeface="华文楷体" panose="02010600040101010101" pitchFamily="2" charset="-122"/>
              </a:rPr>
              <a:t>保证市场交易连续进行</a:t>
            </a:r>
            <a:r>
              <a:rPr lang="zh-CN" altLang="en-US" sz="1200" dirty="0" smtClean="0">
                <a:latin typeface="华文楷体" panose="02010600040101010101" pitchFamily="2" charset="-122"/>
                <a:ea typeface="华文楷体" panose="02010600040101010101" pitchFamily="2" charset="-122"/>
              </a:rPr>
              <a:t>，提高了订单成交效率。</a:t>
            </a:r>
            <a:endParaRPr lang="zh-CN" altLang="en-US" sz="1200" b="0" i="0" dirty="0" smtClean="0">
              <a:latin typeface="华文楷体" panose="02010600040101010101" pitchFamily="2" charset="-122"/>
              <a:ea typeface="华文楷体" panose="02010600040101010101" pitchFamily="2" charset="-122"/>
            </a:endParaRPr>
          </a:p>
          <a:p>
            <a:pPr lvl="0">
              <a:lnSpc>
                <a:spcPct val="125000"/>
              </a:lnSpc>
            </a:pPr>
            <a:r>
              <a:rPr lang="zh-CN" altLang="zh-CN" sz="1200" b="1" dirty="0" smtClean="0">
                <a:latin typeface="华文楷体" panose="02010600040101010101" pitchFamily="2" charset="-122"/>
                <a:ea typeface="华文楷体" panose="02010600040101010101" pitchFamily="2" charset="-122"/>
              </a:rPr>
              <a:t>价</a:t>
            </a:r>
            <a:r>
              <a:rPr lang="zh-CN" altLang="en-US" sz="1200" b="1" dirty="0" smtClean="0">
                <a:latin typeface="华文楷体" panose="02010600040101010101" pitchFamily="2" charset="-122"/>
                <a:ea typeface="华文楷体" panose="02010600040101010101" pitchFamily="2" charset="-122"/>
              </a:rPr>
              <a:t>格</a:t>
            </a:r>
            <a:r>
              <a:rPr lang="zh-CN" altLang="zh-CN" sz="1200" b="1" dirty="0" smtClean="0">
                <a:latin typeface="华文楷体" panose="02010600040101010101" pitchFamily="2" charset="-122"/>
                <a:ea typeface="华文楷体" panose="02010600040101010101" pitchFamily="2" charset="-122"/>
              </a:rPr>
              <a:t>发现</a:t>
            </a:r>
            <a:r>
              <a:rPr lang="zh-CN" altLang="en-US" sz="1200" b="1" dirty="0" smtClean="0">
                <a:latin typeface="华文楷体" panose="02010600040101010101" pitchFamily="2" charset="-122"/>
                <a:ea typeface="华文楷体" panose="02010600040101010101" pitchFamily="2" charset="-122"/>
              </a:rPr>
              <a:t>。</a:t>
            </a:r>
            <a:r>
              <a:rPr lang="zh-CN" altLang="zh-CN" sz="1200" dirty="0" smtClean="0">
                <a:latin typeface="华文楷体" panose="02010600040101010101" pitchFamily="2" charset="-122"/>
                <a:ea typeface="华文楷体" panose="02010600040101010101" pitchFamily="2" charset="-122"/>
              </a:rPr>
              <a:t>做市商通过专业估值促使股票价格更趋近于其实际价值</a:t>
            </a:r>
            <a:r>
              <a:rPr lang="zh-CN" altLang="en-US" sz="1200" dirty="0" smtClean="0"/>
              <a:t>，</a:t>
            </a:r>
            <a:r>
              <a:rPr lang="zh-CN" altLang="en-US" sz="1200" dirty="0" smtClean="0">
                <a:latin typeface="华文楷体" panose="02010600040101010101" pitchFamily="2" charset="-122"/>
                <a:ea typeface="华文楷体" panose="02010600040101010101" pitchFamily="2" charset="-122"/>
              </a:rPr>
              <a:t>促进价格发现</a:t>
            </a:r>
            <a:r>
              <a:rPr lang="zh-CN" altLang="en-US" sz="1200" b="0" i="0" dirty="0" smtClean="0">
                <a:latin typeface="华文楷体" panose="02010600040101010101" pitchFamily="2" charset="-122"/>
                <a:ea typeface="华文楷体" panose="02010600040101010101" pitchFamily="2" charset="-122"/>
              </a:rPr>
              <a:t>。</a:t>
            </a:r>
            <a:endParaRPr lang="zh-CN" altLang="en-US" sz="1200" b="0" i="0" dirty="0" smtClean="0">
              <a:latin typeface="华文楷体" panose="02010600040101010101" pitchFamily="2" charset="-122"/>
              <a:ea typeface="华文楷体" panose="02010600040101010101" pitchFamily="2" charset="-122"/>
            </a:endParaRPr>
          </a:p>
          <a:p>
            <a:pPr lvl="0">
              <a:lnSpc>
                <a:spcPct val="125000"/>
              </a:lnSpc>
            </a:pPr>
            <a:r>
              <a:rPr lang="zh-CN" altLang="en-US" sz="1200" b="1" dirty="0" smtClean="0">
                <a:latin typeface="华文楷体" panose="02010600040101010101" pitchFamily="2" charset="-122"/>
                <a:ea typeface="华文楷体" panose="02010600040101010101" pitchFamily="2" charset="-122"/>
              </a:rPr>
              <a:t>维持股价稳定。</a:t>
            </a:r>
            <a:r>
              <a:rPr lang="zh-CN" altLang="zh-CN" sz="1200" b="0" dirty="0" smtClean="0">
                <a:latin typeface="华文楷体" panose="02010600040101010101" pitchFamily="2" charset="-122"/>
                <a:ea typeface="华文楷体" panose="02010600040101010101" pitchFamily="2" charset="-122"/>
              </a:rPr>
              <a:t>做市商通过</a:t>
            </a:r>
            <a:r>
              <a:rPr lang="zh-CN" altLang="en-US" sz="1200" b="0" dirty="0" smtClean="0">
                <a:latin typeface="华文楷体" panose="02010600040101010101" pitchFamily="2" charset="-122"/>
                <a:ea typeface="华文楷体" panose="02010600040101010101" pitchFamily="2" charset="-122"/>
              </a:rPr>
              <a:t>提供连续和稳定的</a:t>
            </a:r>
            <a:r>
              <a:rPr lang="zh-CN" altLang="zh-CN" sz="1200" b="0" dirty="0" smtClean="0">
                <a:latin typeface="华文楷体" panose="02010600040101010101" pitchFamily="2" charset="-122"/>
                <a:ea typeface="华文楷体" panose="02010600040101010101" pitchFamily="2" charset="-122"/>
              </a:rPr>
              <a:t>双向报价，</a:t>
            </a:r>
            <a:r>
              <a:rPr lang="zh-CN" altLang="en-US" sz="1200" b="0" dirty="0" smtClean="0">
                <a:latin typeface="华文楷体" panose="02010600040101010101" pitchFamily="2" charset="-122"/>
                <a:ea typeface="华文楷体" panose="02010600040101010101" pitchFamily="2" charset="-122"/>
              </a:rPr>
              <a:t>防止股价暴涨暴跌，</a:t>
            </a:r>
            <a:r>
              <a:rPr lang="zh-CN" altLang="zh-CN" sz="1200" b="0" dirty="0" smtClean="0">
                <a:latin typeface="华文楷体" panose="02010600040101010101" pitchFamily="2" charset="-122"/>
                <a:ea typeface="华文楷体" panose="02010600040101010101" pitchFamily="2" charset="-122"/>
              </a:rPr>
              <a:t>增强市场稳定性</a:t>
            </a:r>
            <a:r>
              <a:rPr lang="zh-CN" altLang="en-US" sz="1200" b="0" dirty="0" smtClean="0">
                <a:latin typeface="华文楷体" panose="02010600040101010101" pitchFamily="2" charset="-122"/>
                <a:ea typeface="华文楷体" panose="02010600040101010101" pitchFamily="2" charset="-122"/>
              </a:rPr>
              <a:t>。</a:t>
            </a:r>
            <a:endParaRPr lang="zh-CN" altLang="en-US" sz="1200"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0"/>
              </a:spcAft>
              <a:buClrTx/>
              <a:buSzTx/>
              <a:buFontTx/>
              <a:buNone/>
              <a:defRPr/>
            </a:pPr>
            <a:r>
              <a:rPr lang="zh-CN" altLang="en-US" dirty="0" smtClean="0"/>
              <a:t>做市商报价需满足以下三点基本要求：一是持续双向报价，</a:t>
            </a:r>
            <a:r>
              <a:rPr lang="zh-CN" altLang="en-US" sz="2000" dirty="0" smtClean="0">
                <a:latin typeface="华文楷体" panose="02010600040101010101" pitchFamily="2" charset="-122"/>
                <a:ea typeface="华文楷体" panose="02010600040101010101" pitchFamily="2" charset="-122"/>
              </a:rPr>
              <a:t>每个转让日内，做市商应持续发布双向报价，并在报价价位和数量范围内履行做市成交义务。一方面，做市商每个转让日最迟应于上午</a:t>
            </a:r>
            <a:r>
              <a:rPr lang="en-US" altLang="en-US" sz="2000" dirty="0" smtClean="0">
                <a:latin typeface="华文楷体" panose="02010600040101010101" pitchFamily="2" charset="-122"/>
                <a:ea typeface="华文楷体" panose="02010600040101010101" pitchFamily="2" charset="-122"/>
              </a:rPr>
              <a:t>9:30</a:t>
            </a:r>
            <a:r>
              <a:rPr lang="zh-CN" altLang="en-US" sz="2000" dirty="0" smtClean="0">
                <a:latin typeface="华文楷体" panose="02010600040101010101" pitchFamily="2" charset="-122"/>
                <a:ea typeface="华文楷体" panose="02010600040101010101" pitchFamily="2" charset="-122"/>
              </a:rPr>
              <a:t>发布双向报价，另一方面，做市商每日双向报价时间应不少于每个转让日做市转让撮合时间的</a:t>
            </a:r>
            <a:r>
              <a:rPr lang="en-US" altLang="en-US" sz="2000" dirty="0" smtClean="0">
                <a:latin typeface="华文楷体" panose="02010600040101010101" pitchFamily="2" charset="-122"/>
                <a:ea typeface="华文楷体" panose="02010600040101010101" pitchFamily="2" charset="-122"/>
              </a:rPr>
              <a:t>75%</a:t>
            </a:r>
            <a:r>
              <a:rPr lang="zh-CN" altLang="en-US" sz="2000" dirty="0" smtClean="0">
                <a:latin typeface="华文楷体" panose="02010600040101010101" pitchFamily="2" charset="-122"/>
                <a:ea typeface="华文楷体" panose="02010600040101010101" pitchFamily="2" charset="-122"/>
              </a:rPr>
              <a:t>。</a:t>
            </a:r>
            <a:r>
              <a:rPr lang="zh-CN" altLang="en-US" dirty="0" smtClean="0"/>
              <a:t>二是做市商报价价差，做市商</a:t>
            </a:r>
            <a:r>
              <a:rPr lang="zh-CN" altLang="en-US" sz="1200" dirty="0" smtClean="0">
                <a:latin typeface="Times New Roman" panose="02020603050405020304" pitchFamily="18" charset="0"/>
                <a:ea typeface="华文楷体" panose="02010600040101010101" pitchFamily="2" charset="-122"/>
              </a:rPr>
              <a:t>同次报价的卖出与买入价格之差应大于零且不超过卖出价格的</a:t>
            </a:r>
            <a:r>
              <a:rPr lang="en-US" altLang="zh-CN" sz="1200" dirty="0" smtClean="0">
                <a:latin typeface="Times New Roman" panose="02020603050405020304" pitchFamily="18" charset="0"/>
                <a:ea typeface="华文楷体" panose="02010600040101010101" pitchFamily="2" charset="-122"/>
              </a:rPr>
              <a:t>5%</a:t>
            </a:r>
            <a:r>
              <a:rPr lang="zh-CN" altLang="en-US" sz="1200" dirty="0" smtClean="0">
                <a:latin typeface="+mn-lt"/>
                <a:ea typeface="+mn-ea"/>
              </a:rPr>
              <a:t>。</a:t>
            </a:r>
            <a:r>
              <a:rPr lang="zh-CN" altLang="en-US" dirty="0" smtClean="0"/>
              <a:t>三是</a:t>
            </a:r>
            <a:r>
              <a:rPr lang="en-US" altLang="zh-CN" dirty="0" smtClean="0"/>
              <a:t>5</a:t>
            </a:r>
            <a:r>
              <a:rPr lang="zh-CN" altLang="en-US" dirty="0" smtClean="0"/>
              <a:t>分钟内重新报价，</a:t>
            </a:r>
            <a:r>
              <a:rPr lang="zh-CN" altLang="zh-CN" sz="1200" dirty="0" smtClean="0">
                <a:latin typeface="Times New Roman" panose="02020603050405020304" pitchFamily="18" charset="0"/>
                <a:ea typeface="华文楷体" panose="02010600040101010101" pitchFamily="2" charset="-122"/>
              </a:rPr>
              <a:t>做市商前次</a:t>
            </a:r>
            <a:r>
              <a:rPr lang="zh-CN" altLang="en-US" sz="1200" dirty="0" smtClean="0">
                <a:latin typeface="Times New Roman" panose="02020603050405020304" pitchFamily="18" charset="0"/>
                <a:ea typeface="华文楷体" panose="02010600040101010101" pitchFamily="2" charset="-122"/>
              </a:rPr>
              <a:t>做市申报</a:t>
            </a:r>
            <a:r>
              <a:rPr lang="zh-CN" altLang="zh-CN" sz="1200" dirty="0" smtClean="0">
                <a:latin typeface="Times New Roman" panose="02020603050405020304" pitchFamily="18" charset="0"/>
                <a:ea typeface="华文楷体" panose="02010600040101010101" pitchFamily="2" charset="-122"/>
              </a:rPr>
              <a:t>撤销</a:t>
            </a:r>
            <a:r>
              <a:rPr lang="zh-CN" altLang="en-US" sz="1200" dirty="0" smtClean="0">
                <a:latin typeface="Times New Roman" panose="02020603050405020304" pitchFamily="18" charset="0"/>
                <a:ea typeface="华文楷体" panose="02010600040101010101" pitchFamily="2" charset="-122"/>
              </a:rPr>
              <a:t>，</a:t>
            </a:r>
            <a:r>
              <a:rPr lang="zh-CN" altLang="zh-CN" sz="1200" dirty="0" smtClean="0">
                <a:latin typeface="Times New Roman" panose="02020603050405020304" pitchFamily="18" charset="0"/>
                <a:ea typeface="华文楷体" panose="02010600040101010101" pitchFamily="2" charset="-122"/>
              </a:rPr>
              <a:t>或其</a:t>
            </a:r>
            <a:r>
              <a:rPr lang="zh-CN" altLang="en-US" sz="1200" dirty="0" smtClean="0">
                <a:latin typeface="Times New Roman" panose="02020603050405020304" pitchFamily="18" charset="0"/>
                <a:ea typeface="华文楷体" panose="02010600040101010101" pitchFamily="2" charset="-122"/>
              </a:rPr>
              <a:t>申报</a:t>
            </a:r>
            <a:r>
              <a:rPr lang="zh-CN" altLang="zh-CN" sz="1200" dirty="0" smtClean="0">
                <a:latin typeface="Times New Roman" panose="02020603050405020304" pitchFamily="18" charset="0"/>
                <a:ea typeface="华文楷体" panose="02010600040101010101" pitchFamily="2" charset="-122"/>
              </a:rPr>
              <a:t>数量经成交后不足</a:t>
            </a:r>
            <a:r>
              <a:rPr lang="en-US" altLang="zh-CN" sz="1200" dirty="0" smtClean="0">
                <a:latin typeface="Times New Roman" panose="02020603050405020304" pitchFamily="18" charset="0"/>
                <a:ea typeface="华文楷体" panose="02010600040101010101" pitchFamily="2" charset="-122"/>
              </a:rPr>
              <a:t>1000</a:t>
            </a:r>
            <a:r>
              <a:rPr lang="zh-CN" altLang="zh-CN" sz="1200" dirty="0" smtClean="0">
                <a:latin typeface="Times New Roman" panose="02020603050405020304" pitchFamily="18" charset="0"/>
                <a:ea typeface="华文楷体" panose="02010600040101010101" pitchFamily="2" charset="-122"/>
              </a:rPr>
              <a:t>股的，做市商应于</a:t>
            </a:r>
            <a:r>
              <a:rPr lang="en-US" altLang="zh-CN" sz="1200" dirty="0" smtClean="0">
                <a:latin typeface="Times New Roman" panose="02020603050405020304" pitchFamily="18" charset="0"/>
                <a:ea typeface="华文楷体" panose="02010600040101010101" pitchFamily="2" charset="-122"/>
              </a:rPr>
              <a:t>5</a:t>
            </a:r>
            <a:r>
              <a:rPr lang="zh-CN" altLang="zh-CN" sz="1200" dirty="0" smtClean="0">
                <a:latin typeface="Times New Roman" panose="02020603050405020304" pitchFamily="18" charset="0"/>
                <a:ea typeface="华文楷体" panose="02010600040101010101" pitchFamily="2" charset="-122"/>
              </a:rPr>
              <a:t>分钟内重新报价</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在做市转让方式下，交易时间安排如下：每个转让日的</a:t>
            </a:r>
            <a:r>
              <a:rPr lang="en-US" altLang="zh-CN" dirty="0" smtClean="0"/>
              <a:t>9:15-11:30</a:t>
            </a:r>
            <a:r>
              <a:rPr lang="zh-CN" altLang="en-US" dirty="0" smtClean="0"/>
              <a:t>，以及下午的</a:t>
            </a:r>
            <a:r>
              <a:rPr lang="en-US" altLang="zh-CN" dirty="0" smtClean="0"/>
              <a:t>13:00-15:00</a:t>
            </a:r>
            <a:r>
              <a:rPr lang="zh-CN" altLang="en-US" dirty="0" smtClean="0"/>
              <a:t>，全国股转系统接受投资者申报，同时，从</a:t>
            </a:r>
            <a:r>
              <a:rPr lang="en-US" altLang="zh-CN" dirty="0" smtClean="0"/>
              <a:t>9:30</a:t>
            </a:r>
            <a:r>
              <a:rPr lang="zh-CN" altLang="en-US" dirty="0" smtClean="0"/>
              <a:t>开始，即</a:t>
            </a:r>
            <a:r>
              <a:rPr lang="en-US" altLang="zh-CN" dirty="0" smtClean="0"/>
              <a:t>9:30-11:30</a:t>
            </a:r>
            <a:r>
              <a:rPr lang="zh-CN" altLang="en-US" dirty="0" smtClean="0"/>
              <a:t>，下午的</a:t>
            </a:r>
            <a:r>
              <a:rPr lang="en-US" altLang="zh-CN" dirty="0" smtClean="0"/>
              <a:t>13:00-15:00</a:t>
            </a:r>
            <a:r>
              <a:rPr lang="zh-CN" altLang="en-US" dirty="0" smtClean="0"/>
              <a:t>，全国股转系统对投资者的申报和做市商的申报按照成交原则进行撮合成交。另外，每个转让日的</a:t>
            </a:r>
            <a:r>
              <a:rPr lang="en-US" altLang="zh-CN" dirty="0" smtClean="0"/>
              <a:t>15:00-15:30</a:t>
            </a:r>
            <a:r>
              <a:rPr lang="zh-CN" altLang="en-US" dirty="0" smtClean="0"/>
              <a:t>，全国股转系统接收做市商调节库存的申报，并对做市商调节库存的申报进行匹配成交。</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做市转让方式下，投资者买卖股票采用限价委托方式，这种委托方式与集合竞价转让方式下投资者的限价委托方式相同，也是指</a:t>
            </a:r>
            <a:r>
              <a:rPr lang="zh-CN" altLang="en-US" sz="1200" dirty="0" smtClean="0">
                <a:solidFill>
                  <a:schemeClr val="tx1"/>
                </a:solidFill>
                <a:latin typeface="楷体" panose="02010609060101010101" pitchFamily="49" charset="-122"/>
                <a:ea typeface="楷体" panose="02010609060101010101" pitchFamily="49" charset="-122"/>
              </a:rPr>
              <a:t>投资者委托主办券商按其限定的价格买卖股票的指令，主办券商必须按限定价格或低于限定价格申报买入股票；按限定价格或高于限定价格申报卖出股票</a:t>
            </a:r>
            <a:r>
              <a:rPr lang="zh-CN" altLang="en-US" dirty="0" smtClean="0"/>
              <a:t>。因此，在做市转让方式下，成交价格也一定是等于或者由于投资者的申报价格的。限价委托包括的内容主要</a:t>
            </a:r>
            <a:r>
              <a:rPr lang="zh-CN" altLang="en-US" sz="1200" dirty="0" smtClean="0">
                <a:solidFill>
                  <a:schemeClr val="tx1"/>
                </a:solidFill>
                <a:latin typeface="楷体" panose="02010609060101010101" pitchFamily="49" charset="-122"/>
                <a:ea typeface="楷体" panose="02010609060101010101" pitchFamily="49" charset="-122"/>
              </a:rPr>
              <a:t>包括</a:t>
            </a:r>
            <a:r>
              <a:rPr lang="zh-CN" altLang="en-US" sz="1200" b="1" dirty="0" smtClean="0">
                <a:solidFill>
                  <a:schemeClr val="tx1"/>
                </a:solidFill>
                <a:latin typeface="楷体" panose="02010609060101010101" pitchFamily="49" charset="-122"/>
                <a:ea typeface="楷体" panose="02010609060101010101" pitchFamily="49" charset="-122"/>
              </a:rPr>
              <a:t>证券账户号码、证券代码、买卖方向、委托数量、委托价格</a:t>
            </a:r>
            <a:r>
              <a:rPr lang="zh-CN" altLang="en-US" sz="1200" dirty="0" smtClean="0">
                <a:solidFill>
                  <a:schemeClr val="tx1"/>
                </a:solidFill>
                <a:latin typeface="楷体" panose="02010609060101010101" pitchFamily="49" charset="-122"/>
                <a:ea typeface="楷体" panose="02010609060101010101" pitchFamily="49" charset="-122"/>
              </a:rPr>
              <a:t>等</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看一下投资者买卖做市股票的申报界面。首先，投资者需要先选择交易类型，做市买入或者做市卖出。第二步，输入证券代码、股东账号、买入或卖出的价格、数量，对于有些交易软件，需要投资者选择申报类型，那么投资者需要选择的申报类型为限价申报。在上述信息都输入完毕后，第三步点击买入，那么这笔申报即告完成。</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那么做市转让方式的撮合原则呢也是价格优先、时间优先的原则，交易主机对投资者的订单与做市商的订单进行连续自动撮合。做市转让方式下，所有成交价格均以做市商申报价格为准。</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根据每笔成交中，投资者订单与做市商订单进入系统的时间先后顺序，做市转让共有两种成交情形，一是限价申报到价成交情形，二是做市商更改报价使限价申报到价成交情形。接下来我们举例说明两种不同的成交情形。</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为大家解释一下到价的概念。到价，是指投资者的买入申报价格高于做市商的卖出价格，或者投资者的卖出价格低于做市商的买入价格，在到价的状态下，投资者与做市商可以达成成交。那么限价申报到价成交情形，是指做市商报价展示在盘面中，投资者根据当前的做市商报价，直接报出高于做市商卖出价格的买入报价，或者低于做市商买入报价的卖出报价，投资者的订单在进入系统后直接到价，并立即成交的情形。</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我们来看一个例子。现在在卖出方向，共有四笔做市商报价，价格从上到下依次为</a:t>
            </a:r>
            <a:r>
              <a:rPr lang="en-US" altLang="zh-CN" dirty="0" smtClean="0"/>
              <a:t>19</a:t>
            </a:r>
            <a:r>
              <a:rPr lang="zh-CN" altLang="en-US" dirty="0" smtClean="0"/>
              <a:t>元、</a:t>
            </a:r>
            <a:r>
              <a:rPr lang="en-US" altLang="zh-CN" dirty="0" smtClean="0"/>
              <a:t>18</a:t>
            </a:r>
            <a:r>
              <a:rPr lang="zh-CN" altLang="en-US" dirty="0" smtClean="0"/>
              <a:t>元、</a:t>
            </a:r>
            <a:r>
              <a:rPr lang="en-US" altLang="zh-CN" dirty="0" smtClean="0"/>
              <a:t>18</a:t>
            </a:r>
            <a:r>
              <a:rPr lang="zh-CN" altLang="en-US" dirty="0" smtClean="0"/>
              <a:t>元、</a:t>
            </a:r>
            <a:r>
              <a:rPr lang="en-US" altLang="zh-CN" dirty="0" smtClean="0"/>
              <a:t>17</a:t>
            </a:r>
            <a:r>
              <a:rPr lang="zh-CN" altLang="en-US" dirty="0" smtClean="0"/>
              <a:t>元，那么按照价格优先、时间优先的原则，四笔做市商卖出报价的先后顺序，从下到上依次如图所示，也即从下到上依次为卖一、卖二、卖三、卖四报价。接下来我们看投资者的买入方向订单，同样按照价格优先、时间优先的原则，投资者订单从上到下的先后顺序依次为</a:t>
            </a:r>
            <a:r>
              <a:rPr lang="en-US" altLang="zh-CN" dirty="0" smtClean="0"/>
              <a:t>5</a:t>
            </a:r>
            <a:r>
              <a:rPr lang="zh-CN" altLang="en-US" dirty="0" smtClean="0"/>
              <a:t>号投资者，</a:t>
            </a:r>
            <a:r>
              <a:rPr lang="en-US" altLang="zh-CN" dirty="0" smtClean="0"/>
              <a:t>18</a:t>
            </a:r>
            <a:r>
              <a:rPr lang="zh-CN" altLang="en-US" dirty="0" smtClean="0"/>
              <a:t>元买入订单，</a:t>
            </a:r>
            <a:r>
              <a:rPr lang="en-US" altLang="zh-CN" dirty="0" smtClean="0"/>
              <a:t>4</a:t>
            </a:r>
            <a:r>
              <a:rPr lang="zh-CN" altLang="en-US" dirty="0" smtClean="0"/>
              <a:t>号投资者</a:t>
            </a:r>
            <a:r>
              <a:rPr lang="en-US" altLang="zh-CN" dirty="0" smtClean="0"/>
              <a:t>16.8</a:t>
            </a:r>
            <a:r>
              <a:rPr lang="zh-CN" altLang="en-US" dirty="0" smtClean="0"/>
              <a:t>元买入订单，</a:t>
            </a:r>
            <a:r>
              <a:rPr lang="en-US" altLang="zh-CN" dirty="0" smtClean="0"/>
              <a:t>3</a:t>
            </a:r>
            <a:r>
              <a:rPr lang="zh-CN" altLang="en-US" dirty="0" smtClean="0"/>
              <a:t>号投资者</a:t>
            </a:r>
            <a:r>
              <a:rPr lang="en-US" altLang="zh-CN" dirty="0" smtClean="0"/>
              <a:t>16.2</a:t>
            </a:r>
            <a:r>
              <a:rPr lang="zh-CN" altLang="en-US" dirty="0" smtClean="0"/>
              <a:t>元买入订单，</a:t>
            </a:r>
            <a:r>
              <a:rPr lang="en-US" altLang="zh-CN" dirty="0" smtClean="0"/>
              <a:t>2</a:t>
            </a:r>
            <a:r>
              <a:rPr lang="zh-CN" altLang="en-US" dirty="0" smtClean="0"/>
              <a:t>号投资者</a:t>
            </a:r>
            <a:r>
              <a:rPr lang="en-US" altLang="zh-CN" dirty="0" smtClean="0"/>
              <a:t>16</a:t>
            </a:r>
            <a:r>
              <a:rPr lang="zh-CN" altLang="en-US" dirty="0" smtClean="0"/>
              <a:t>元买入订单，以及</a:t>
            </a:r>
            <a:r>
              <a:rPr lang="en-US" altLang="zh-CN" dirty="0" smtClean="0"/>
              <a:t>1</a:t>
            </a:r>
            <a:r>
              <a:rPr lang="zh-CN" altLang="en-US" dirty="0" smtClean="0"/>
              <a:t>号投资者</a:t>
            </a:r>
            <a:r>
              <a:rPr lang="en-US" altLang="zh-CN" dirty="0" smtClean="0"/>
              <a:t>15</a:t>
            </a:r>
            <a:r>
              <a:rPr lang="zh-CN" altLang="en-US" dirty="0" smtClean="0"/>
              <a:t>元买入订单那么我们看到当前价格最优的</a:t>
            </a:r>
            <a:r>
              <a:rPr lang="en-US" altLang="zh-CN" dirty="0" smtClean="0"/>
              <a:t>5</a:t>
            </a:r>
            <a:r>
              <a:rPr lang="zh-CN" altLang="en-US" dirty="0" smtClean="0"/>
              <a:t>号投资者买入订单是在</a:t>
            </a:r>
            <a:r>
              <a:rPr lang="en-US" altLang="zh-CN" dirty="0" smtClean="0"/>
              <a:t>10:25:50</a:t>
            </a:r>
            <a:r>
              <a:rPr lang="zh-CN" altLang="en-US" dirty="0" smtClean="0"/>
              <a:t>秒进来的，在</a:t>
            </a:r>
            <a:r>
              <a:rPr lang="en-US" altLang="zh-CN" dirty="0" smtClean="0"/>
              <a:t>5</a:t>
            </a:r>
            <a:r>
              <a:rPr lang="zh-CN" altLang="en-US" dirty="0" smtClean="0"/>
              <a:t>号订单进来之前，</a:t>
            </a:r>
            <a:r>
              <a:rPr lang="en-US" altLang="zh-CN" dirty="0" smtClean="0"/>
              <a:t>4</a:t>
            </a:r>
            <a:r>
              <a:rPr lang="zh-CN" altLang="en-US" dirty="0" smtClean="0"/>
              <a:t>笔做市商报价已经在盘面上，那么当</a:t>
            </a:r>
            <a:r>
              <a:rPr lang="en-US" altLang="zh-CN" dirty="0" smtClean="0"/>
              <a:t>5</a:t>
            </a:r>
            <a:r>
              <a:rPr lang="zh-CN" altLang="en-US" dirty="0" smtClean="0"/>
              <a:t>号投资者订单进入系统之后，其买入报价为</a:t>
            </a:r>
            <a:r>
              <a:rPr lang="en-US" altLang="zh-CN" dirty="0" smtClean="0"/>
              <a:t>18</a:t>
            </a:r>
            <a:r>
              <a:rPr lang="zh-CN" altLang="en-US" dirty="0" smtClean="0"/>
              <a:t>元，高于</a:t>
            </a:r>
            <a:r>
              <a:rPr lang="en-US" altLang="zh-CN" dirty="0" smtClean="0"/>
              <a:t>2</a:t>
            </a:r>
            <a:r>
              <a:rPr lang="zh-CN" altLang="en-US" dirty="0" smtClean="0"/>
              <a:t>号、</a:t>
            </a:r>
            <a:r>
              <a:rPr lang="en-US" altLang="zh-CN" dirty="0" smtClean="0"/>
              <a:t>1</a:t>
            </a:r>
            <a:r>
              <a:rPr lang="zh-CN" altLang="en-US" dirty="0" smtClean="0"/>
              <a:t>号、和</a:t>
            </a:r>
            <a:r>
              <a:rPr lang="en-US" altLang="zh-CN" dirty="0" smtClean="0"/>
              <a:t>3</a:t>
            </a:r>
            <a:r>
              <a:rPr lang="zh-CN" altLang="en-US" dirty="0" smtClean="0"/>
              <a:t>号的做市商卖出报价，因此</a:t>
            </a:r>
            <a:r>
              <a:rPr lang="en-US" altLang="zh-CN" dirty="0" smtClean="0"/>
              <a:t>5</a:t>
            </a:r>
            <a:r>
              <a:rPr lang="zh-CN" altLang="en-US" dirty="0" smtClean="0"/>
              <a:t>号投资者的该笔申报与</a:t>
            </a:r>
            <a:r>
              <a:rPr lang="en-US" altLang="zh-CN" dirty="0" smtClean="0"/>
              <a:t>2</a:t>
            </a:r>
            <a:r>
              <a:rPr lang="zh-CN" altLang="en-US" dirty="0" smtClean="0"/>
              <a:t>号、</a:t>
            </a:r>
            <a:r>
              <a:rPr lang="en-US" altLang="zh-CN" dirty="0" smtClean="0"/>
              <a:t>1</a:t>
            </a:r>
            <a:r>
              <a:rPr lang="zh-CN" altLang="en-US" dirty="0" smtClean="0"/>
              <a:t>号、</a:t>
            </a:r>
            <a:r>
              <a:rPr lang="en-US" altLang="zh-CN" dirty="0" smtClean="0"/>
              <a:t>3</a:t>
            </a:r>
            <a:r>
              <a:rPr lang="zh-CN" altLang="en-US" dirty="0" smtClean="0"/>
              <a:t>号做市商的申报到价，进入系统后即可立即与做市商成交。</a:t>
            </a:r>
            <a:endParaRPr lang="en-US" altLang="zh-CN" dirty="0" smtClean="0"/>
          </a:p>
          <a:p>
            <a:r>
              <a:rPr lang="zh-CN" altLang="en-US" dirty="0" smtClean="0"/>
              <a:t>那么三个做市商均到价，投资者与三个做市商的成交顺序是什么呢？</a:t>
            </a:r>
            <a:endParaRPr lang="en-US" altLang="zh-CN" dirty="0" smtClean="0"/>
          </a:p>
          <a:p>
            <a:r>
              <a:rPr lang="zh-CN" altLang="en-US" dirty="0" smtClean="0"/>
              <a:t>按照价格优先、时间优先的原则，</a:t>
            </a:r>
            <a:r>
              <a:rPr lang="en-US" altLang="zh-CN" dirty="0" smtClean="0"/>
              <a:t>3</a:t>
            </a:r>
            <a:r>
              <a:rPr lang="zh-CN" altLang="en-US" dirty="0" smtClean="0"/>
              <a:t>号做市商的卖出报价更低，因此</a:t>
            </a:r>
            <a:r>
              <a:rPr lang="en-US" altLang="zh-CN" dirty="0" smtClean="0"/>
              <a:t>3</a:t>
            </a:r>
            <a:r>
              <a:rPr lang="zh-CN" altLang="en-US" dirty="0" smtClean="0"/>
              <a:t>号做市商率先与</a:t>
            </a:r>
            <a:r>
              <a:rPr lang="en-US" altLang="zh-CN" dirty="0" smtClean="0"/>
              <a:t>5</a:t>
            </a:r>
            <a:r>
              <a:rPr lang="zh-CN" altLang="en-US" dirty="0" smtClean="0"/>
              <a:t>号投资者成交，成交数量</a:t>
            </a:r>
            <a:r>
              <a:rPr lang="en-US" altLang="zh-CN" dirty="0" smtClean="0"/>
              <a:t>1000</a:t>
            </a:r>
            <a:r>
              <a:rPr lang="zh-CN" altLang="en-US" dirty="0" smtClean="0"/>
              <a:t>股，成交价格以做市商申报价格为准，</a:t>
            </a:r>
            <a:r>
              <a:rPr lang="en-US" altLang="zh-CN" dirty="0" smtClean="0"/>
              <a:t>17</a:t>
            </a:r>
            <a:r>
              <a:rPr lang="zh-CN" altLang="en-US" dirty="0" smtClean="0"/>
              <a:t>元。接下来，</a:t>
            </a:r>
            <a:r>
              <a:rPr lang="en-US" altLang="zh-CN" dirty="0" smtClean="0"/>
              <a:t>5</a:t>
            </a:r>
            <a:r>
              <a:rPr lang="zh-CN" altLang="en-US" dirty="0" smtClean="0"/>
              <a:t>号投资者剩下的</a:t>
            </a:r>
            <a:r>
              <a:rPr lang="en-US" altLang="zh-CN" dirty="0" smtClean="0"/>
              <a:t>4000</a:t>
            </a:r>
            <a:r>
              <a:rPr lang="zh-CN" altLang="en-US" dirty="0" smtClean="0"/>
              <a:t>股，继续与</a:t>
            </a:r>
            <a:r>
              <a:rPr lang="en-US" altLang="zh-CN" dirty="0" smtClean="0"/>
              <a:t>1</a:t>
            </a:r>
            <a:r>
              <a:rPr lang="zh-CN" altLang="en-US" dirty="0" smtClean="0"/>
              <a:t>号和</a:t>
            </a:r>
            <a:r>
              <a:rPr lang="en-US" altLang="zh-CN" dirty="0" smtClean="0"/>
              <a:t>2</a:t>
            </a:r>
            <a:r>
              <a:rPr lang="zh-CN" altLang="en-US" dirty="0" smtClean="0"/>
              <a:t>号做市商成交。我们看到</a:t>
            </a:r>
            <a:r>
              <a:rPr lang="en-US" altLang="zh-CN" dirty="0" smtClean="0"/>
              <a:t>1</a:t>
            </a:r>
            <a:r>
              <a:rPr lang="zh-CN" altLang="en-US" dirty="0" smtClean="0"/>
              <a:t>号和</a:t>
            </a:r>
            <a:r>
              <a:rPr lang="en-US" altLang="zh-CN" dirty="0" smtClean="0"/>
              <a:t>2</a:t>
            </a:r>
            <a:r>
              <a:rPr lang="zh-CN" altLang="en-US" dirty="0" smtClean="0"/>
              <a:t>号做市商的申报价格相同，那么按照时间优先的原则，</a:t>
            </a:r>
            <a:r>
              <a:rPr lang="en-US" altLang="zh-CN" dirty="0" smtClean="0"/>
              <a:t>1</a:t>
            </a:r>
            <a:r>
              <a:rPr lang="zh-CN" altLang="en-US" dirty="0" smtClean="0"/>
              <a:t>号做市商的申报时间更早，因此</a:t>
            </a:r>
            <a:r>
              <a:rPr lang="en-US" altLang="zh-CN" dirty="0" smtClean="0"/>
              <a:t>5</a:t>
            </a:r>
            <a:r>
              <a:rPr lang="zh-CN" altLang="en-US" dirty="0" smtClean="0"/>
              <a:t>号投资者先于</a:t>
            </a:r>
            <a:r>
              <a:rPr lang="en-US" altLang="zh-CN" dirty="0" smtClean="0"/>
              <a:t>1</a:t>
            </a:r>
            <a:r>
              <a:rPr lang="zh-CN" altLang="en-US" dirty="0" smtClean="0"/>
              <a:t>号做市商成交，成交数量</a:t>
            </a:r>
            <a:r>
              <a:rPr lang="en-US" altLang="zh-CN" dirty="0" smtClean="0"/>
              <a:t>2000</a:t>
            </a:r>
            <a:r>
              <a:rPr lang="zh-CN" altLang="en-US" dirty="0" smtClean="0"/>
              <a:t>股，成交价格以做市商申报价格为准，成交价格</a:t>
            </a:r>
            <a:r>
              <a:rPr lang="en-US" altLang="zh-CN" dirty="0" smtClean="0"/>
              <a:t>18</a:t>
            </a:r>
            <a:r>
              <a:rPr lang="zh-CN" altLang="en-US" dirty="0" smtClean="0"/>
              <a:t>元。最后，</a:t>
            </a:r>
            <a:r>
              <a:rPr lang="en-US" altLang="zh-CN" dirty="0" smtClean="0"/>
              <a:t>5</a:t>
            </a:r>
            <a:r>
              <a:rPr lang="zh-CN" altLang="en-US" dirty="0" smtClean="0"/>
              <a:t>号投资者剩余的</a:t>
            </a:r>
            <a:r>
              <a:rPr lang="en-US" altLang="zh-CN" dirty="0" smtClean="0"/>
              <a:t>2000</a:t>
            </a:r>
            <a:r>
              <a:rPr lang="zh-CN" altLang="en-US" dirty="0" smtClean="0"/>
              <a:t>股，与</a:t>
            </a:r>
            <a:r>
              <a:rPr lang="en-US" altLang="zh-CN" dirty="0" smtClean="0"/>
              <a:t>2</a:t>
            </a:r>
            <a:r>
              <a:rPr lang="zh-CN" altLang="en-US" dirty="0" smtClean="0"/>
              <a:t>号做市商成交，成交数量</a:t>
            </a:r>
            <a:r>
              <a:rPr lang="en-US" altLang="zh-CN" dirty="0" smtClean="0"/>
              <a:t>2000</a:t>
            </a:r>
            <a:r>
              <a:rPr lang="zh-CN" altLang="en-US" dirty="0" smtClean="0"/>
              <a:t>股，成交价格以做市商价格为准，成交价格为</a:t>
            </a:r>
            <a:r>
              <a:rPr lang="en-US" altLang="zh-CN" dirty="0" smtClean="0"/>
              <a:t>18</a:t>
            </a:r>
            <a:r>
              <a:rPr lang="zh-CN" altLang="en-US" dirty="0" smtClean="0"/>
              <a:t>元。</a:t>
            </a:r>
            <a:endParaRPr lang="en-US" altLang="zh-CN" dirty="0" smtClean="0"/>
          </a:p>
          <a:p>
            <a:r>
              <a:rPr lang="zh-CN" altLang="en-US" dirty="0" smtClean="0"/>
              <a:t>那么以上，就是限价申报到价即成交的成交情形。</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另一种成交情形为做市商更改报价使限价申报到价成交情形。这种情形是指，投资者订单进入系统后，未能立即到价成交，做市商看到投资者的这笔申报后，有意愿与该投资者成交，因此便更改自身报价，使投资者的申报到价，并与之成交的情形。</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接下来，为大家介绍一下全国股转系统的转让方式总体框架。</a:t>
            </a:r>
            <a:endParaRPr lang="en-US" altLang="zh-CN" dirty="0" smtClean="0"/>
          </a:p>
          <a:p>
            <a:r>
              <a:rPr lang="zh-CN" altLang="en-US" dirty="0" smtClean="0"/>
              <a:t>全国股转系统的股票交易采用电子化的集中交易方式，也即交易系统内交易。对于盘中交易方式，全国股转系统提供集合竞价和做市转让两种转让方式，挂牌公司可在两种转让方式中二选一作为盘中主交易方式。对于盘后交易，全国股转公司为所有挂牌公司配套提供协议转让方式。</a:t>
            </a:r>
            <a:endParaRPr lang="en-US" altLang="zh-CN" dirty="0" smtClean="0"/>
          </a:p>
          <a:p>
            <a:r>
              <a:rPr lang="zh-CN" altLang="en-US" dirty="0" smtClean="0"/>
              <a:t>同时，对于涉及收购、股份权益变动、引进外国战略投资者等具有特殊需求的股份转让，全国股转系统配套提供线下特定事项协议转让制度安排。对于满足条件的转让需求，转让双方可申请办理特定事项协议转让。关于特定事项协议转让的规则正在制定当中。</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我们来举例说明一下这种成交情形。</a:t>
            </a:r>
            <a:endParaRPr lang="en-US" altLang="zh-CN" dirty="0" smtClean="0"/>
          </a:p>
          <a:p>
            <a:r>
              <a:rPr lang="zh-CN" altLang="en-US" dirty="0" smtClean="0"/>
              <a:t>假设目前，做市商卖出方向的报价共有四笔，依次为</a:t>
            </a:r>
            <a:r>
              <a:rPr lang="en-US" altLang="zh-CN" dirty="0" smtClean="0"/>
              <a:t>19</a:t>
            </a:r>
            <a:r>
              <a:rPr lang="zh-CN" altLang="en-US" dirty="0" smtClean="0"/>
              <a:t>元、</a:t>
            </a:r>
            <a:r>
              <a:rPr lang="en-US" altLang="zh-CN" dirty="0" smtClean="0"/>
              <a:t>18</a:t>
            </a:r>
            <a:r>
              <a:rPr lang="zh-CN" altLang="en-US" dirty="0" smtClean="0"/>
              <a:t>元、</a:t>
            </a:r>
            <a:r>
              <a:rPr lang="en-US" altLang="zh-CN" dirty="0" smtClean="0"/>
              <a:t>18</a:t>
            </a:r>
            <a:r>
              <a:rPr lang="zh-CN" altLang="en-US" dirty="0" smtClean="0"/>
              <a:t>元、</a:t>
            </a:r>
            <a:r>
              <a:rPr lang="en-US" altLang="zh-CN" dirty="0" smtClean="0"/>
              <a:t>17</a:t>
            </a:r>
            <a:r>
              <a:rPr lang="zh-CN" altLang="en-US" dirty="0" smtClean="0"/>
              <a:t>元。那么按照价格优先、时间优先的原则，这四笔做市商卖出申报</a:t>
            </a:r>
            <a:r>
              <a:rPr lang="zh-CN" altLang="en-US" baseline="0" dirty="0" smtClean="0"/>
              <a:t>的先后顺序依次为</a:t>
            </a:r>
            <a:r>
              <a:rPr lang="en-US" altLang="zh-CN" baseline="0" dirty="0" smtClean="0"/>
              <a:t>3</a:t>
            </a:r>
            <a:r>
              <a:rPr lang="zh-CN" altLang="en-US" baseline="0" dirty="0" smtClean="0"/>
              <a:t>号做市商、</a:t>
            </a:r>
            <a:r>
              <a:rPr lang="en-US" altLang="zh-CN" baseline="0" dirty="0" smtClean="0"/>
              <a:t>17</a:t>
            </a:r>
            <a:r>
              <a:rPr lang="zh-CN" altLang="en-US" baseline="0" dirty="0" smtClean="0"/>
              <a:t>元，</a:t>
            </a:r>
            <a:r>
              <a:rPr lang="en-US" altLang="zh-CN" baseline="0" dirty="0" smtClean="0"/>
              <a:t>1</a:t>
            </a:r>
            <a:r>
              <a:rPr lang="zh-CN" altLang="en-US" baseline="0" dirty="0" smtClean="0"/>
              <a:t>号做市商，</a:t>
            </a:r>
            <a:r>
              <a:rPr lang="en-US" altLang="zh-CN" baseline="0" dirty="0" smtClean="0"/>
              <a:t>18</a:t>
            </a:r>
            <a:r>
              <a:rPr lang="zh-CN" altLang="en-US" baseline="0" dirty="0" smtClean="0"/>
              <a:t>元，</a:t>
            </a:r>
            <a:r>
              <a:rPr lang="en-US" altLang="zh-CN" baseline="0" dirty="0" smtClean="0"/>
              <a:t>2</a:t>
            </a:r>
            <a:r>
              <a:rPr lang="zh-CN" altLang="en-US" baseline="0" dirty="0" smtClean="0"/>
              <a:t>号做市商，</a:t>
            </a:r>
            <a:r>
              <a:rPr lang="en-US" altLang="zh-CN" baseline="0" dirty="0" smtClean="0"/>
              <a:t>18</a:t>
            </a:r>
            <a:r>
              <a:rPr lang="zh-CN" altLang="en-US" baseline="0" dirty="0" smtClean="0"/>
              <a:t>元，</a:t>
            </a:r>
            <a:r>
              <a:rPr lang="en-US" altLang="zh-CN" baseline="0" dirty="0" smtClean="0"/>
              <a:t>4</a:t>
            </a:r>
            <a:r>
              <a:rPr lang="zh-CN" altLang="en-US" baseline="0" dirty="0" smtClean="0"/>
              <a:t>号做市商，</a:t>
            </a:r>
            <a:r>
              <a:rPr lang="en-US" altLang="zh-CN" baseline="0" dirty="0" smtClean="0"/>
              <a:t>19</a:t>
            </a:r>
            <a:r>
              <a:rPr lang="zh-CN" altLang="en-US" baseline="0" dirty="0" smtClean="0"/>
              <a:t>元。如图中从下到上的顺序所示。那么对于投资者的买入方向订单，同样按照价格优先、时间优先的原则，我们看到</a:t>
            </a:r>
            <a:r>
              <a:rPr lang="en-US" altLang="zh-CN" baseline="0" dirty="0" smtClean="0"/>
              <a:t>5</a:t>
            </a:r>
            <a:r>
              <a:rPr lang="zh-CN" altLang="en-US" baseline="0" dirty="0" smtClean="0"/>
              <a:t>个投资者订单的先后顺序依次为</a:t>
            </a:r>
            <a:r>
              <a:rPr lang="en-US" altLang="zh-CN" baseline="0" dirty="0" smtClean="0"/>
              <a:t>5</a:t>
            </a:r>
            <a:r>
              <a:rPr lang="zh-CN" altLang="en-US" baseline="0" dirty="0" smtClean="0"/>
              <a:t>号投资者，</a:t>
            </a:r>
            <a:r>
              <a:rPr lang="en-US" altLang="zh-CN" baseline="0" dirty="0" smtClean="0"/>
              <a:t>16</a:t>
            </a:r>
            <a:r>
              <a:rPr lang="zh-CN" altLang="en-US" baseline="0" dirty="0" smtClean="0"/>
              <a:t>元，</a:t>
            </a:r>
            <a:r>
              <a:rPr lang="en-US" altLang="zh-CN" baseline="0" dirty="0" smtClean="0"/>
              <a:t>2</a:t>
            </a:r>
            <a:r>
              <a:rPr lang="zh-CN" altLang="en-US" baseline="0" dirty="0" smtClean="0"/>
              <a:t>号投资者</a:t>
            </a:r>
            <a:r>
              <a:rPr lang="en-US" altLang="zh-CN" baseline="0" dirty="0" smtClean="0"/>
              <a:t>15.6</a:t>
            </a:r>
            <a:r>
              <a:rPr lang="zh-CN" altLang="en-US" baseline="0" dirty="0" smtClean="0"/>
              <a:t>元，</a:t>
            </a:r>
            <a:r>
              <a:rPr lang="en-US" altLang="zh-CN" baseline="0" dirty="0" smtClean="0"/>
              <a:t>3</a:t>
            </a:r>
            <a:r>
              <a:rPr lang="zh-CN" altLang="en-US" baseline="0" dirty="0" smtClean="0"/>
              <a:t>号投资者</a:t>
            </a:r>
            <a:r>
              <a:rPr lang="en-US" altLang="zh-CN" baseline="0" dirty="0" smtClean="0"/>
              <a:t>15.6</a:t>
            </a:r>
            <a:r>
              <a:rPr lang="zh-CN" altLang="en-US" baseline="0" dirty="0" smtClean="0"/>
              <a:t>元，</a:t>
            </a:r>
            <a:r>
              <a:rPr lang="en-US" altLang="zh-CN" baseline="0" dirty="0" smtClean="0"/>
              <a:t>4</a:t>
            </a:r>
            <a:r>
              <a:rPr lang="zh-CN" altLang="en-US" baseline="0" dirty="0" smtClean="0"/>
              <a:t>号投资者</a:t>
            </a:r>
            <a:r>
              <a:rPr lang="en-US" altLang="zh-CN" baseline="0" dirty="0" smtClean="0"/>
              <a:t>15.1</a:t>
            </a:r>
            <a:r>
              <a:rPr lang="zh-CN" altLang="en-US" baseline="0" dirty="0" smtClean="0"/>
              <a:t>元，</a:t>
            </a:r>
            <a:r>
              <a:rPr lang="en-US" altLang="zh-CN" baseline="0" dirty="0" smtClean="0"/>
              <a:t>1</a:t>
            </a:r>
            <a:r>
              <a:rPr lang="zh-CN" altLang="en-US" baseline="0" dirty="0" smtClean="0"/>
              <a:t>号投资者</a:t>
            </a:r>
            <a:r>
              <a:rPr lang="en-US" altLang="zh-CN" baseline="0" dirty="0" smtClean="0"/>
              <a:t>14</a:t>
            </a:r>
            <a:r>
              <a:rPr lang="zh-CN" altLang="en-US" baseline="0" dirty="0" smtClean="0"/>
              <a:t>元。如图中从上到下的顺序所示。那么我们看到，最高的投资者买入申报价格，亦低于最低的做市商卖出报价，因此在此状态下，投资者所有的限价申报均为到价，不能与做市商成交。</a:t>
            </a:r>
            <a:endParaRPr lang="en-US" altLang="zh-CN" baseline="0" dirty="0" smtClean="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那么此时，</a:t>
            </a:r>
            <a:r>
              <a:rPr lang="en-US" altLang="zh-CN" dirty="0" smtClean="0"/>
              <a:t>4</a:t>
            </a:r>
            <a:r>
              <a:rPr lang="zh-CN" altLang="en-US" dirty="0" smtClean="0"/>
              <a:t>号做市商有意愿与投资者订单成交，因此主动更改了自己的报价，由原来的</a:t>
            </a:r>
            <a:r>
              <a:rPr lang="en-US" altLang="zh-CN" dirty="0" smtClean="0"/>
              <a:t>19</a:t>
            </a:r>
            <a:r>
              <a:rPr lang="zh-CN" altLang="en-US" dirty="0" smtClean="0"/>
              <a:t>元买入降低到</a:t>
            </a:r>
            <a:r>
              <a:rPr lang="en-US" altLang="zh-CN" dirty="0" smtClean="0"/>
              <a:t>15.5</a:t>
            </a:r>
            <a:r>
              <a:rPr lang="zh-CN" altLang="en-US" dirty="0" smtClean="0"/>
              <a:t>元买入。</a:t>
            </a:r>
            <a:r>
              <a:rPr lang="en-US" altLang="zh-CN" dirty="0" smtClean="0"/>
              <a:t>4</a:t>
            </a:r>
            <a:r>
              <a:rPr lang="zh-CN" altLang="en-US" dirty="0" smtClean="0"/>
              <a:t>号做市商更改报价之后，我们看到</a:t>
            </a:r>
            <a:r>
              <a:rPr lang="en-US" altLang="zh-CN" dirty="0" smtClean="0"/>
              <a:t>5</a:t>
            </a:r>
            <a:r>
              <a:rPr lang="zh-CN" altLang="en-US" dirty="0" smtClean="0"/>
              <a:t>号、</a:t>
            </a:r>
            <a:r>
              <a:rPr lang="en-US" altLang="zh-CN" dirty="0" smtClean="0"/>
              <a:t>2</a:t>
            </a:r>
            <a:r>
              <a:rPr lang="zh-CN" altLang="en-US" dirty="0" smtClean="0"/>
              <a:t>号、</a:t>
            </a:r>
            <a:r>
              <a:rPr lang="en-US" altLang="zh-CN" dirty="0" smtClean="0"/>
              <a:t>3</a:t>
            </a:r>
            <a:r>
              <a:rPr lang="zh-CN" altLang="en-US" dirty="0" smtClean="0"/>
              <a:t>号投资者的买入价格均大于</a:t>
            </a:r>
            <a:r>
              <a:rPr lang="en-US" altLang="zh-CN" dirty="0" smtClean="0"/>
              <a:t>4</a:t>
            </a:r>
            <a:r>
              <a:rPr lang="zh-CN" altLang="en-US" dirty="0" smtClean="0"/>
              <a:t>号做市商报价，因此这三个投资者的申报到价，能够与</a:t>
            </a:r>
            <a:r>
              <a:rPr lang="en-US" altLang="zh-CN" dirty="0" smtClean="0"/>
              <a:t>4</a:t>
            </a:r>
            <a:r>
              <a:rPr lang="zh-CN" altLang="en-US" dirty="0" smtClean="0"/>
              <a:t>号做市商成交。</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那么成交的顺序是什么呢？</a:t>
            </a:r>
            <a:endParaRPr lang="en-US" altLang="zh-CN" dirty="0" smtClean="0"/>
          </a:p>
          <a:p>
            <a:r>
              <a:rPr lang="zh-CN" altLang="en-US" dirty="0" smtClean="0"/>
              <a:t>按照价格优先、时间优先原则，</a:t>
            </a:r>
            <a:r>
              <a:rPr lang="en-US" altLang="zh-CN" dirty="0" smtClean="0"/>
              <a:t>5</a:t>
            </a:r>
            <a:r>
              <a:rPr lang="zh-CN" altLang="en-US" dirty="0" smtClean="0"/>
              <a:t>号投资者的买入价格最高，因此</a:t>
            </a:r>
            <a:r>
              <a:rPr lang="en-US" altLang="zh-CN" dirty="0" smtClean="0"/>
              <a:t>5</a:t>
            </a:r>
            <a:r>
              <a:rPr lang="zh-CN" altLang="en-US" dirty="0" smtClean="0"/>
              <a:t>号投资者率先与</a:t>
            </a:r>
            <a:r>
              <a:rPr lang="en-US" altLang="zh-CN" dirty="0" smtClean="0"/>
              <a:t>4</a:t>
            </a:r>
            <a:r>
              <a:rPr lang="zh-CN" altLang="en-US" dirty="0" smtClean="0"/>
              <a:t>号做市商成交，成交数量为</a:t>
            </a:r>
            <a:r>
              <a:rPr lang="en-US" altLang="zh-CN" dirty="0" smtClean="0"/>
              <a:t>2000</a:t>
            </a:r>
            <a:r>
              <a:rPr lang="zh-CN" altLang="en-US" dirty="0" smtClean="0"/>
              <a:t>股，成交价格以做市商申报价格为准，成交价格</a:t>
            </a:r>
            <a:r>
              <a:rPr lang="en-US" altLang="zh-CN" dirty="0" smtClean="0"/>
              <a:t>15.5</a:t>
            </a:r>
            <a:r>
              <a:rPr lang="zh-CN" altLang="en-US" dirty="0" smtClean="0"/>
              <a:t>元；接下来，剩下</a:t>
            </a:r>
            <a:r>
              <a:rPr lang="en-US" altLang="zh-CN" dirty="0" smtClean="0"/>
              <a:t>2</a:t>
            </a:r>
            <a:r>
              <a:rPr lang="zh-CN" altLang="en-US" dirty="0" smtClean="0"/>
              <a:t>号和</a:t>
            </a:r>
            <a:r>
              <a:rPr lang="en-US" altLang="zh-CN" dirty="0" smtClean="0"/>
              <a:t>3</a:t>
            </a:r>
            <a:r>
              <a:rPr lang="zh-CN" altLang="en-US" dirty="0" smtClean="0"/>
              <a:t>号投资者，这两个投资者的申报价格相同，那么按照时间优先原则，</a:t>
            </a:r>
            <a:r>
              <a:rPr lang="en-US" altLang="zh-CN" dirty="0" smtClean="0"/>
              <a:t>2</a:t>
            </a:r>
            <a:r>
              <a:rPr lang="zh-CN" altLang="en-US" dirty="0" smtClean="0"/>
              <a:t>号的申报时间早于</a:t>
            </a:r>
            <a:r>
              <a:rPr lang="en-US" altLang="zh-CN" dirty="0" smtClean="0"/>
              <a:t>3</a:t>
            </a:r>
            <a:r>
              <a:rPr lang="zh-CN" altLang="en-US" dirty="0" smtClean="0"/>
              <a:t>号投资者，因此</a:t>
            </a:r>
            <a:r>
              <a:rPr lang="en-US" altLang="zh-CN" dirty="0" smtClean="0"/>
              <a:t>2</a:t>
            </a:r>
            <a:r>
              <a:rPr lang="zh-CN" altLang="en-US" dirty="0" smtClean="0"/>
              <a:t>号投资者先成交，成交数量</a:t>
            </a:r>
            <a:r>
              <a:rPr lang="en-US" altLang="zh-CN" dirty="0" smtClean="0"/>
              <a:t>2000</a:t>
            </a:r>
            <a:r>
              <a:rPr lang="zh-CN" altLang="en-US" dirty="0" smtClean="0"/>
              <a:t>股，成交价格以做市商申报价格为准，成交价格</a:t>
            </a:r>
            <a:r>
              <a:rPr lang="en-US" altLang="zh-CN" dirty="0" smtClean="0"/>
              <a:t>15.5</a:t>
            </a:r>
            <a:r>
              <a:rPr lang="zh-CN" altLang="en-US" dirty="0" smtClean="0"/>
              <a:t>元。最后剩下</a:t>
            </a:r>
            <a:r>
              <a:rPr lang="en-US" altLang="zh-CN" dirty="0" smtClean="0"/>
              <a:t>3</a:t>
            </a:r>
            <a:r>
              <a:rPr lang="zh-CN" altLang="en-US" dirty="0" smtClean="0"/>
              <a:t>号投资者，与</a:t>
            </a:r>
            <a:r>
              <a:rPr lang="en-US" altLang="zh-CN" dirty="0" smtClean="0"/>
              <a:t>4</a:t>
            </a:r>
            <a:r>
              <a:rPr lang="zh-CN" altLang="en-US" dirty="0" smtClean="0"/>
              <a:t>号做市商成交，成交数量为</a:t>
            </a:r>
            <a:r>
              <a:rPr lang="en-US" altLang="zh-CN" dirty="0" smtClean="0"/>
              <a:t>1000</a:t>
            </a:r>
            <a:r>
              <a:rPr lang="zh-CN" altLang="en-US" dirty="0" smtClean="0"/>
              <a:t>股，也即</a:t>
            </a:r>
            <a:r>
              <a:rPr lang="en-US" altLang="zh-CN" dirty="0" smtClean="0"/>
              <a:t>4</a:t>
            </a:r>
            <a:r>
              <a:rPr lang="zh-CN" altLang="en-US" dirty="0" smtClean="0"/>
              <a:t>号做市商剩下的全部数量，成交价格以做市商申报价格为准，成家价格为</a:t>
            </a:r>
            <a:r>
              <a:rPr lang="en-US" altLang="zh-CN" dirty="0" smtClean="0"/>
              <a:t>15.5</a:t>
            </a:r>
            <a:r>
              <a:rPr lang="zh-CN" altLang="en-US" dirty="0" smtClean="0"/>
              <a:t>元。到此，全部成交结束。</a:t>
            </a:r>
            <a:endParaRPr lang="en-US" altLang="zh-CN" dirty="0" smtClean="0"/>
          </a:p>
          <a:p>
            <a:r>
              <a:rPr lang="zh-CN" altLang="en-US" dirty="0" smtClean="0"/>
              <a:t>那么以上，就是做市商更改报价，使限价申报到价成交情形。</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做市转让方式下，股票的开盘价为该股票当日第一笔成交价，收盘价为该股票最后一笔成交前</a:t>
            </a:r>
            <a:r>
              <a:rPr lang="en-US" altLang="zh-CN" dirty="0" smtClean="0"/>
              <a:t>15</a:t>
            </a:r>
            <a:r>
              <a:rPr lang="zh-CN" altLang="en-US" dirty="0" smtClean="0"/>
              <a:t>分钟内的成交量加权平均价，含最后一笔成交。若该股票当日无成交，则以前收盘价为当日收盘价。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为大家介绍一下</a:t>
            </a:r>
            <a:r>
              <a:rPr lang="en-US" altLang="zh-CN" dirty="0" smtClean="0"/>
              <a:t>15</a:t>
            </a:r>
            <a:r>
              <a:rPr lang="zh-CN" altLang="en-US" dirty="0" smtClean="0"/>
              <a:t>分钟的具体计算方法。</a:t>
            </a:r>
            <a:endParaRPr lang="en-US" altLang="zh-CN" dirty="0" smtClean="0"/>
          </a:p>
          <a:p>
            <a:r>
              <a:rPr lang="zh-CN" altLang="en-US" dirty="0" smtClean="0"/>
              <a:t>第一种情况，假设最后一笔成交发生在</a:t>
            </a:r>
            <a:r>
              <a:rPr lang="en-US" altLang="zh-CN" dirty="0" smtClean="0"/>
              <a:t>14:55</a:t>
            </a:r>
            <a:r>
              <a:rPr lang="zh-CN" altLang="en-US" dirty="0" smtClean="0"/>
              <a:t>分，那么往前倒推</a:t>
            </a:r>
            <a:r>
              <a:rPr lang="en-US" altLang="zh-CN" dirty="0" smtClean="0"/>
              <a:t>15</a:t>
            </a:r>
            <a:r>
              <a:rPr lang="zh-CN" altLang="en-US" dirty="0" smtClean="0"/>
              <a:t>分钟，即</a:t>
            </a:r>
            <a:r>
              <a:rPr lang="en-US" altLang="zh-CN" dirty="0" smtClean="0"/>
              <a:t>14:40</a:t>
            </a:r>
            <a:r>
              <a:rPr lang="zh-CN" altLang="en-US" dirty="0" smtClean="0"/>
              <a:t>分，则该股票当日的成交价即为</a:t>
            </a:r>
            <a:r>
              <a:rPr lang="en-US" altLang="zh-CN" dirty="0" smtClean="0"/>
              <a:t>14:40</a:t>
            </a:r>
            <a:r>
              <a:rPr lang="zh-CN" altLang="en-US" dirty="0" smtClean="0"/>
              <a:t>到</a:t>
            </a:r>
            <a:r>
              <a:rPr lang="en-US" altLang="zh-CN" dirty="0" smtClean="0"/>
              <a:t>14:55</a:t>
            </a:r>
            <a:r>
              <a:rPr lang="zh-CN" altLang="en-US" dirty="0" smtClean="0"/>
              <a:t>分之间全部成交的成交量加权平均价。</a:t>
            </a:r>
            <a:endParaRPr lang="en-US" altLang="zh-CN" dirty="0" smtClean="0"/>
          </a:p>
          <a:p>
            <a:r>
              <a:rPr lang="zh-CN" altLang="en-US" dirty="0" smtClean="0"/>
              <a:t>第二种情况，假设最后一笔成交发生在</a:t>
            </a:r>
            <a:r>
              <a:rPr lang="en-US" altLang="zh-CN" dirty="0" smtClean="0"/>
              <a:t>13:05</a:t>
            </a:r>
            <a:r>
              <a:rPr lang="zh-CN" altLang="en-US" dirty="0" smtClean="0"/>
              <a:t>分，往前倒推</a:t>
            </a:r>
            <a:r>
              <a:rPr lang="en-US" altLang="zh-CN" dirty="0" smtClean="0"/>
              <a:t>15</a:t>
            </a:r>
            <a:r>
              <a:rPr lang="zh-CN" altLang="en-US" dirty="0" smtClean="0"/>
              <a:t>分钟，跨过午休时间，则为</a:t>
            </a:r>
            <a:r>
              <a:rPr lang="en-US" altLang="zh-CN" dirty="0" smtClean="0"/>
              <a:t>11:20</a:t>
            </a:r>
            <a:r>
              <a:rPr lang="zh-CN" altLang="en-US" dirty="0" smtClean="0"/>
              <a:t>分，那么该股票当日的成交价即为</a:t>
            </a:r>
            <a:r>
              <a:rPr lang="en-US" altLang="zh-CN" dirty="0" smtClean="0"/>
              <a:t>13:05</a:t>
            </a:r>
            <a:r>
              <a:rPr lang="zh-CN" altLang="en-US" dirty="0" smtClean="0"/>
              <a:t>到</a:t>
            </a:r>
            <a:r>
              <a:rPr lang="en-US" altLang="zh-CN" dirty="0" smtClean="0"/>
              <a:t>13:00</a:t>
            </a:r>
            <a:r>
              <a:rPr lang="zh-CN" altLang="en-US" dirty="0" smtClean="0"/>
              <a:t>，以及</a:t>
            </a:r>
            <a:r>
              <a:rPr lang="en-US" altLang="zh-CN" dirty="0" smtClean="0"/>
              <a:t>11:20</a:t>
            </a:r>
            <a:r>
              <a:rPr lang="zh-CN" altLang="en-US" dirty="0" smtClean="0"/>
              <a:t>到</a:t>
            </a:r>
            <a:r>
              <a:rPr lang="en-US" altLang="zh-CN" dirty="0" smtClean="0"/>
              <a:t>11:30</a:t>
            </a:r>
            <a:r>
              <a:rPr lang="zh-CN" altLang="en-US" dirty="0" smtClean="0"/>
              <a:t>之间全部成交的成交量加权平均价。</a:t>
            </a:r>
            <a:endParaRPr lang="en-US" altLang="zh-CN" dirty="0" smtClean="0"/>
          </a:p>
          <a:p>
            <a:r>
              <a:rPr lang="zh-CN" altLang="en-US" dirty="0" smtClean="0"/>
              <a:t>第三种情况，假设最后一笔成交发生在</a:t>
            </a:r>
            <a:r>
              <a:rPr lang="en-US" altLang="zh-CN" dirty="0" smtClean="0"/>
              <a:t>9:40</a:t>
            </a:r>
            <a:r>
              <a:rPr lang="zh-CN" altLang="en-US" dirty="0" smtClean="0"/>
              <a:t>分，此时往前倒推</a:t>
            </a:r>
            <a:r>
              <a:rPr lang="en-US" altLang="zh-CN" dirty="0" smtClean="0"/>
              <a:t>15</a:t>
            </a:r>
            <a:r>
              <a:rPr lang="zh-CN" altLang="en-US" dirty="0" smtClean="0"/>
              <a:t>分钟，则为</a:t>
            </a:r>
            <a:r>
              <a:rPr lang="en-US" altLang="zh-CN" dirty="0" smtClean="0"/>
              <a:t>9:25</a:t>
            </a:r>
            <a:r>
              <a:rPr lang="zh-CN" altLang="en-US" dirty="0" smtClean="0"/>
              <a:t>分，因为做市转让的成交撮合时间从</a:t>
            </a:r>
            <a:r>
              <a:rPr lang="en-US" altLang="zh-CN" dirty="0" smtClean="0"/>
              <a:t>9:30</a:t>
            </a:r>
            <a:r>
              <a:rPr lang="zh-CN" altLang="en-US" dirty="0" smtClean="0"/>
              <a:t>开始，因此，这种情况下，该股票当日的成交价即为</a:t>
            </a:r>
            <a:r>
              <a:rPr lang="en-US" altLang="zh-CN" dirty="0" smtClean="0"/>
              <a:t>9:30-9:40</a:t>
            </a:r>
            <a:r>
              <a:rPr lang="zh-CN" altLang="en-US" dirty="0" smtClean="0"/>
              <a:t>之间全部成交的成交量加权平均价。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做市转让的即使行情分为向全市场提供的行情，以及向做市商提供的额外行情信息。其中，向全市场提供的行情信息在每个转让日的</a:t>
            </a:r>
            <a:r>
              <a:rPr lang="en-US" altLang="zh-CN" dirty="0" smtClean="0"/>
              <a:t>9:30</a:t>
            </a:r>
            <a:r>
              <a:rPr lang="zh-CN" altLang="en-US" dirty="0" smtClean="0"/>
              <a:t>对外发布，主要内容包括</a:t>
            </a:r>
            <a:r>
              <a:rPr lang="zh-CN" altLang="en-US" dirty="0" smtClean="0">
                <a:latin typeface="华文楷体" panose="02010600040101010101" pitchFamily="2" charset="-122"/>
                <a:ea typeface="华文楷体" panose="02010600040101010101" pitchFamily="2" charset="-122"/>
              </a:rPr>
              <a:t>证券代码、证券简称、前收盘价、最近成交价、当日最高价、当日最低价、当日累计成交数量、当日累计成交金额</a:t>
            </a:r>
            <a:r>
              <a:rPr lang="zh-CN" altLang="en-US" b="1" dirty="0" smtClean="0">
                <a:latin typeface="华文楷体" panose="02010600040101010101" pitchFamily="2" charset="-122"/>
                <a:ea typeface="华文楷体" panose="02010600040101010101" pitchFamily="2" charset="-122"/>
              </a:rPr>
              <a:t>、做市商实时最高</a:t>
            </a:r>
            <a:r>
              <a:rPr lang="en-US" altLang="zh-CN" b="1" dirty="0" smtClean="0">
                <a:latin typeface="华文楷体" panose="02010600040101010101" pitchFamily="2" charset="-122"/>
                <a:ea typeface="华文楷体" panose="02010600040101010101" pitchFamily="2" charset="-122"/>
              </a:rPr>
              <a:t>3</a:t>
            </a:r>
            <a:r>
              <a:rPr lang="zh-CN" altLang="en-US" b="1" dirty="0" smtClean="0">
                <a:latin typeface="华文楷体" panose="02010600040101010101" pitchFamily="2" charset="-122"/>
                <a:ea typeface="华文楷体" panose="02010600040101010101" pitchFamily="2" charset="-122"/>
              </a:rPr>
              <a:t>个价位买入申报价格和数量、做市商实时最低</a:t>
            </a:r>
            <a:r>
              <a:rPr lang="en-US" altLang="zh-CN" b="1" dirty="0" smtClean="0">
                <a:latin typeface="华文楷体" panose="02010600040101010101" pitchFamily="2" charset="-122"/>
                <a:ea typeface="华文楷体" panose="02010600040101010101" pitchFamily="2" charset="-122"/>
              </a:rPr>
              <a:t>3</a:t>
            </a:r>
            <a:r>
              <a:rPr lang="zh-CN" altLang="en-US" b="1" dirty="0" smtClean="0">
                <a:latin typeface="华文楷体" panose="02010600040101010101" pitchFamily="2" charset="-122"/>
                <a:ea typeface="华文楷体" panose="02010600040101010101" pitchFamily="2" charset="-122"/>
              </a:rPr>
              <a:t>个价位卖出申报价格和数量</a:t>
            </a:r>
            <a:r>
              <a:rPr lang="zh-CN" altLang="en-US" dirty="0" smtClean="0">
                <a:latin typeface="华文楷体" panose="02010600040101010101" pitchFamily="2" charset="-122"/>
                <a:ea typeface="华文楷体" panose="02010600040101010101" pitchFamily="2" charset="-122"/>
              </a:rPr>
              <a:t>等</a:t>
            </a:r>
            <a:r>
              <a:rPr lang="zh-CN" altLang="en-US" dirty="0" smtClean="0">
                <a:latin typeface="+mn-lt"/>
                <a:ea typeface="+mn-ea"/>
              </a:rPr>
              <a:t>。向做市商额外提供的信息，于每个转让日的</a:t>
            </a:r>
            <a:r>
              <a:rPr lang="en-US" altLang="zh-CN" dirty="0" smtClean="0">
                <a:latin typeface="+mn-lt"/>
                <a:ea typeface="+mn-ea"/>
              </a:rPr>
              <a:t>9:15</a:t>
            </a:r>
            <a:r>
              <a:rPr lang="zh-CN" altLang="en-US" dirty="0" smtClean="0">
                <a:latin typeface="+mn-lt"/>
                <a:ea typeface="+mn-ea"/>
              </a:rPr>
              <a:t>开始向做市商发送，主要包括</a:t>
            </a:r>
            <a:r>
              <a:rPr lang="zh-CN" altLang="en-US" dirty="0" smtClean="0">
                <a:latin typeface="华文楷体" panose="02010600040101010101" pitchFamily="2" charset="-122"/>
                <a:ea typeface="华文楷体" panose="02010600040101010101" pitchFamily="2" charset="-122"/>
              </a:rPr>
              <a:t>该做市商</a:t>
            </a:r>
            <a:r>
              <a:rPr lang="zh-CN" altLang="zh-CN" dirty="0" smtClean="0">
                <a:latin typeface="华文楷体" panose="02010600040101010101" pitchFamily="2" charset="-122"/>
                <a:ea typeface="华文楷体" panose="02010600040101010101" pitchFamily="2" charset="-122"/>
              </a:rPr>
              <a:t>做市股票</a:t>
            </a:r>
            <a:r>
              <a:rPr lang="zh-CN" altLang="en-US" b="1" dirty="0" smtClean="0">
                <a:latin typeface="华文楷体" panose="02010600040101010101" pitchFamily="2" charset="-122"/>
                <a:ea typeface="华文楷体" panose="02010600040101010101" pitchFamily="2" charset="-122"/>
              </a:rPr>
              <a:t>实时</a:t>
            </a:r>
            <a:r>
              <a:rPr lang="zh-CN" altLang="zh-CN" b="1" dirty="0" smtClean="0">
                <a:latin typeface="华文楷体" panose="02010600040101010101" pitchFamily="2" charset="-122"/>
                <a:ea typeface="华文楷体" panose="02010600040101010101" pitchFamily="2" charset="-122"/>
              </a:rPr>
              <a:t>最优</a:t>
            </a:r>
            <a:r>
              <a:rPr lang="en-US" altLang="zh-CN" b="1" dirty="0" smtClean="0">
                <a:latin typeface="华文楷体" panose="02010600040101010101" pitchFamily="2" charset="-122"/>
                <a:ea typeface="华文楷体" panose="02010600040101010101" pitchFamily="2" charset="-122"/>
              </a:rPr>
              <a:t>10</a:t>
            </a:r>
            <a:r>
              <a:rPr lang="zh-CN" altLang="en-US" b="1" dirty="0" smtClean="0">
                <a:latin typeface="华文楷体" panose="02010600040101010101" pitchFamily="2" charset="-122"/>
                <a:ea typeface="华文楷体" panose="02010600040101010101" pitchFamily="2" charset="-122"/>
              </a:rPr>
              <a:t>个价位限价</a:t>
            </a:r>
            <a:r>
              <a:rPr lang="zh-CN" altLang="zh-CN" b="1" dirty="0" smtClean="0">
                <a:latin typeface="华文楷体" panose="02010600040101010101" pitchFamily="2" charset="-122"/>
                <a:ea typeface="华文楷体" panose="02010600040101010101" pitchFamily="2" charset="-122"/>
              </a:rPr>
              <a:t>申报价格和数量</a:t>
            </a:r>
            <a:r>
              <a:rPr lang="zh-CN" altLang="en-US" dirty="0" smtClean="0">
                <a:latin typeface="华文楷体" panose="02010600040101010101" pitchFamily="2" charset="-122"/>
                <a:ea typeface="华文楷体" panose="02010600040101010101" pitchFamily="2" charset="-122"/>
              </a:rPr>
              <a:t>、</a:t>
            </a:r>
            <a:r>
              <a:rPr lang="zh-CN" altLang="zh-CN" dirty="0" smtClean="0">
                <a:latin typeface="华文楷体" panose="02010600040101010101" pitchFamily="2" charset="-122"/>
                <a:ea typeface="华文楷体" panose="02010600040101010101" pitchFamily="2" charset="-122"/>
              </a:rPr>
              <a:t>该股票其他做市商</a:t>
            </a:r>
            <a:r>
              <a:rPr lang="zh-CN" altLang="en-US" dirty="0" smtClean="0">
                <a:latin typeface="华文楷体" panose="02010600040101010101" pitchFamily="2" charset="-122"/>
                <a:ea typeface="华文楷体" panose="02010600040101010101" pitchFamily="2" charset="-122"/>
              </a:rPr>
              <a:t>的</a:t>
            </a:r>
            <a:r>
              <a:rPr lang="zh-CN" altLang="en-US" b="1" dirty="0" smtClean="0">
                <a:latin typeface="华文楷体" panose="02010600040101010101" pitchFamily="2" charset="-122"/>
                <a:ea typeface="华文楷体" panose="02010600040101010101" pitchFamily="2" charset="-122"/>
              </a:rPr>
              <a:t>实时最优</a:t>
            </a:r>
            <a:r>
              <a:rPr lang="en-US" altLang="zh-CN" b="1" dirty="0" smtClean="0">
                <a:latin typeface="华文楷体" panose="02010600040101010101" pitchFamily="2" charset="-122"/>
                <a:ea typeface="华文楷体" panose="02010600040101010101" pitchFamily="2" charset="-122"/>
              </a:rPr>
              <a:t>10</a:t>
            </a:r>
            <a:r>
              <a:rPr lang="zh-CN" altLang="en-US" b="1" dirty="0" smtClean="0">
                <a:latin typeface="华文楷体" panose="02010600040101010101" pitchFamily="2" charset="-122"/>
                <a:ea typeface="华文楷体" panose="02010600040101010101" pitchFamily="2" charset="-122"/>
              </a:rPr>
              <a:t>笔买入和卖出做市申报价格</a:t>
            </a:r>
            <a:r>
              <a:rPr lang="zh-CN" altLang="zh-CN" b="1" dirty="0" smtClean="0">
                <a:latin typeface="华文楷体" panose="02010600040101010101" pitchFamily="2" charset="-122"/>
                <a:ea typeface="华文楷体" panose="02010600040101010101" pitchFamily="2" charset="-122"/>
              </a:rPr>
              <a:t>和数量</a:t>
            </a:r>
            <a:r>
              <a:rPr lang="zh-CN" altLang="zh-CN" dirty="0" smtClean="0">
                <a:latin typeface="华文楷体" panose="02010600040101010101" pitchFamily="2" charset="-122"/>
                <a:ea typeface="华文楷体" panose="02010600040101010101" pitchFamily="2" charset="-122"/>
              </a:rPr>
              <a:t>等</a:t>
            </a:r>
            <a:r>
              <a:rPr lang="zh-CN" altLang="en-US" dirty="0" smtClean="0">
                <a:latin typeface="华文楷体" panose="02010600040101010101" pitchFamily="2" charset="-122"/>
                <a:ea typeface="华文楷体" panose="02010600040101010101" pitchFamily="2" charset="-122"/>
              </a:rPr>
              <a:t>。</a:t>
            </a:r>
            <a:endParaRPr lang="zh-CN" altLang="en-US" dirty="0" smtClean="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做市转让方式下，投资者买卖股票应当注意：</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虽然做市转让方式下股票成交价格以做市商报价为准，</a:t>
            </a:r>
            <a:r>
              <a:rPr lang="zh-CN" altLang="en-US" sz="1200" b="1" dirty="0" smtClean="0">
                <a:latin typeface="华文楷体" panose="02010600040101010101" pitchFamily="2" charset="-122"/>
                <a:ea typeface="华文楷体" panose="02010600040101010101" pitchFamily="2" charset="-122"/>
              </a:rPr>
              <a:t>投资者也应注意其报价符合当前市场正常价格，不宜偏离做市商报价太多</a:t>
            </a:r>
            <a:r>
              <a:rPr lang="zh-CN" altLang="en-US" dirty="0" smtClean="0"/>
              <a:t>；</a:t>
            </a:r>
            <a:r>
              <a:rPr lang="zh-CN" altLang="en-US" sz="1200" dirty="0" smtClean="0">
                <a:latin typeface="华文楷体" panose="02010600040101010101" pitchFamily="2" charset="-122"/>
                <a:ea typeface="华文楷体" panose="02010600040101010101" pitchFamily="2" charset="-122"/>
              </a:rPr>
              <a:t>投资者若以过高价格申报，且申报数量较大，做市商可能更改报价，投资者高价委买单、低价委卖单可能以较不利价格成交。</a:t>
            </a:r>
            <a:endParaRPr lang="zh-CN" altLang="en-US" sz="1200" dirty="0" smtClean="0">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我们举例来说明一下。假如当前做市商卖出报价为</a:t>
            </a:r>
            <a:r>
              <a:rPr lang="en-US" altLang="zh-CN" dirty="0" smtClean="0"/>
              <a:t>80</a:t>
            </a:r>
            <a:r>
              <a:rPr lang="zh-CN" altLang="en-US" dirty="0" smtClean="0"/>
              <a:t>元，</a:t>
            </a:r>
            <a:r>
              <a:rPr lang="zh-CN" altLang="en-US" sz="1200" dirty="0" smtClean="0">
                <a:solidFill>
                  <a:prstClr val="black"/>
                </a:solidFill>
                <a:latin typeface="微软雅黑" panose="020B0503020204020204" charset="-122"/>
                <a:ea typeface="微软雅黑" panose="020B0503020204020204" charset="-122"/>
              </a:rPr>
              <a:t>若投资者为了优先抢得订单而报出过高报价</a:t>
            </a:r>
            <a:r>
              <a:rPr lang="en-US" altLang="zh-CN" sz="1200" dirty="0" smtClean="0">
                <a:solidFill>
                  <a:prstClr val="black"/>
                </a:solidFill>
                <a:latin typeface="微软雅黑" panose="020B0503020204020204" charset="-122"/>
                <a:ea typeface="微软雅黑" panose="020B0503020204020204" charset="-122"/>
              </a:rPr>
              <a:t>100</a:t>
            </a:r>
            <a:r>
              <a:rPr lang="zh-CN" altLang="en-US" sz="1200" dirty="0" smtClean="0">
                <a:solidFill>
                  <a:prstClr val="black"/>
                </a:solidFill>
                <a:latin typeface="微软雅黑" panose="020B0503020204020204" charset="-122"/>
                <a:ea typeface="微软雅黑" panose="020B0503020204020204" charset="-122"/>
              </a:rPr>
              <a:t>元，首笔</a:t>
            </a:r>
            <a:r>
              <a:rPr lang="en-US" altLang="zh-CN" sz="1200" dirty="0" smtClean="0">
                <a:solidFill>
                  <a:prstClr val="black"/>
                </a:solidFill>
                <a:latin typeface="微软雅黑" panose="020B0503020204020204" charset="-122"/>
                <a:ea typeface="微软雅黑" panose="020B0503020204020204" charset="-122"/>
              </a:rPr>
              <a:t>1000</a:t>
            </a:r>
            <a:r>
              <a:rPr lang="zh-CN" altLang="en-US" sz="1200" dirty="0" smtClean="0">
                <a:solidFill>
                  <a:prstClr val="black"/>
                </a:solidFill>
                <a:latin typeface="微软雅黑" panose="020B0503020204020204" charset="-122"/>
                <a:ea typeface="微软雅黑" panose="020B0503020204020204" charset="-122"/>
              </a:rPr>
              <a:t>股成交价格为做市商报出的</a:t>
            </a:r>
            <a:r>
              <a:rPr lang="en-US" altLang="zh-CN" sz="1200" dirty="0" smtClean="0">
                <a:solidFill>
                  <a:prstClr val="black"/>
                </a:solidFill>
                <a:latin typeface="微软雅黑" panose="020B0503020204020204" charset="-122"/>
                <a:ea typeface="微软雅黑" panose="020B0503020204020204" charset="-122"/>
              </a:rPr>
              <a:t>80</a:t>
            </a:r>
            <a:r>
              <a:rPr lang="zh-CN" altLang="en-US" sz="1200" dirty="0" smtClean="0">
                <a:solidFill>
                  <a:prstClr val="black"/>
                </a:solidFill>
                <a:latin typeface="微软雅黑" panose="020B0503020204020204" charset="-122"/>
                <a:ea typeface="微软雅黑" panose="020B0503020204020204" charset="-122"/>
              </a:rPr>
              <a:t>元</a:t>
            </a:r>
            <a:r>
              <a:rPr lang="en-US" altLang="zh-CN" sz="1200" dirty="0" smtClean="0">
                <a:solidFill>
                  <a:prstClr val="black"/>
                </a:solidFill>
                <a:latin typeface="微软雅黑" panose="020B0503020204020204" charset="-122"/>
                <a:ea typeface="微软雅黑" panose="020B0503020204020204" charset="-122"/>
              </a:rPr>
              <a:t>/</a:t>
            </a:r>
            <a:r>
              <a:rPr lang="zh-CN" altLang="en-US" sz="1200" dirty="0" smtClean="0">
                <a:solidFill>
                  <a:prstClr val="black"/>
                </a:solidFill>
                <a:latin typeface="微软雅黑" panose="020B0503020204020204" charset="-122"/>
                <a:ea typeface="微软雅黑" panose="020B0503020204020204" charset="-122"/>
              </a:rPr>
              <a:t>股，但做市商随后可以更改报价，比如说更改至</a:t>
            </a:r>
            <a:r>
              <a:rPr lang="en-US" altLang="zh-CN" sz="1200" dirty="0" smtClean="0">
                <a:solidFill>
                  <a:prstClr val="black"/>
                </a:solidFill>
                <a:latin typeface="微软雅黑" panose="020B0503020204020204" charset="-122"/>
                <a:ea typeface="微软雅黑" panose="020B0503020204020204" charset="-122"/>
              </a:rPr>
              <a:t>100</a:t>
            </a:r>
            <a:r>
              <a:rPr lang="zh-CN" altLang="en-US" sz="1200" dirty="0" smtClean="0">
                <a:solidFill>
                  <a:prstClr val="black"/>
                </a:solidFill>
                <a:latin typeface="微软雅黑" panose="020B0503020204020204" charset="-122"/>
                <a:ea typeface="微软雅黑" panose="020B0503020204020204" charset="-122"/>
              </a:rPr>
              <a:t>元，则投资者其后的</a:t>
            </a:r>
            <a:r>
              <a:rPr lang="en-US" altLang="zh-CN" sz="1200" dirty="0" smtClean="0">
                <a:solidFill>
                  <a:prstClr val="black"/>
                </a:solidFill>
                <a:latin typeface="微软雅黑" panose="020B0503020204020204" charset="-122"/>
                <a:ea typeface="微软雅黑" panose="020B0503020204020204" charset="-122"/>
              </a:rPr>
              <a:t>9000</a:t>
            </a:r>
            <a:r>
              <a:rPr lang="zh-CN" altLang="en-US" sz="1200" dirty="0" smtClean="0">
                <a:solidFill>
                  <a:prstClr val="black"/>
                </a:solidFill>
                <a:latin typeface="微软雅黑" panose="020B0503020204020204" charset="-122"/>
                <a:ea typeface="微软雅黑" panose="020B0503020204020204" charset="-122"/>
              </a:rPr>
              <a:t>股将会以</a:t>
            </a:r>
            <a:r>
              <a:rPr lang="en-US" altLang="zh-CN" sz="1200" dirty="0" smtClean="0">
                <a:solidFill>
                  <a:prstClr val="black"/>
                </a:solidFill>
                <a:latin typeface="微软雅黑" panose="020B0503020204020204" charset="-122"/>
                <a:ea typeface="微软雅黑" panose="020B0503020204020204" charset="-122"/>
              </a:rPr>
              <a:t>100</a:t>
            </a:r>
            <a:r>
              <a:rPr lang="zh-CN" altLang="en-US" sz="1200" dirty="0" smtClean="0">
                <a:solidFill>
                  <a:prstClr val="black"/>
                </a:solidFill>
                <a:latin typeface="微软雅黑" panose="020B0503020204020204" charset="-122"/>
                <a:ea typeface="微软雅黑" panose="020B0503020204020204" charset="-122"/>
              </a:rPr>
              <a:t>元</a:t>
            </a:r>
            <a:r>
              <a:rPr lang="en-US" altLang="zh-CN" sz="1200" dirty="0" smtClean="0">
                <a:solidFill>
                  <a:prstClr val="black"/>
                </a:solidFill>
                <a:latin typeface="微软雅黑" panose="020B0503020204020204" charset="-122"/>
                <a:ea typeface="微软雅黑" panose="020B0503020204020204" charset="-122"/>
              </a:rPr>
              <a:t>/</a:t>
            </a:r>
            <a:r>
              <a:rPr lang="zh-CN" altLang="en-US" sz="1200" dirty="0" smtClean="0">
                <a:solidFill>
                  <a:prstClr val="black"/>
                </a:solidFill>
                <a:latin typeface="微软雅黑" panose="020B0503020204020204" charset="-122"/>
                <a:ea typeface="微软雅黑" panose="020B0503020204020204" charset="-122"/>
              </a:rPr>
              <a:t>股的价格成交，给投资者造成巨大损失。</a:t>
            </a:r>
            <a:endParaRPr lang="zh-CN" altLang="en-US" sz="1050" dirty="0" smtClean="0">
              <a:solidFill>
                <a:prstClr val="black"/>
              </a:solidFill>
              <a:latin typeface="微软雅黑" panose="020B0503020204020204" charset="-122"/>
              <a:ea typeface="微软雅黑" panose="020B0503020204020204"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以上便是做市转让制度的介绍。接下来，我们一起来学习协议转让制度。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有别于以往的协议转让制度，本次交易制度改革后，原协议转让制度被优化调整为：盘后协议转让制度和线下特定事项协议转让制度。盘中采取集合竞价转让方式和做市转让方式的股票，盘后均可适用协议转让制度。</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全国股转公司的转让方式与分层制度相衔接，主要体现在对于采取集合竞价转让方式的股票，全国股转公司根据股票所属市场层级确定股票的集合竞价撮合频次。目前，全国股转系统挂牌公司市场层级分为创新层、基础层两个层级，对于采取集合竞价转让方式的股票，全国股转系统为创新层股票提供每日</a:t>
            </a:r>
            <a:r>
              <a:rPr lang="en-US" altLang="zh-CN" dirty="0" smtClean="0"/>
              <a:t>5</a:t>
            </a:r>
            <a:r>
              <a:rPr lang="zh-CN" altLang="en-US" dirty="0" smtClean="0"/>
              <a:t>次撮合频次，也即</a:t>
            </a:r>
            <a:r>
              <a:rPr lang="en-US" altLang="zh-CN" dirty="0" smtClean="0"/>
              <a:t>5</a:t>
            </a:r>
            <a:r>
              <a:rPr lang="zh-CN" altLang="en-US" dirty="0" smtClean="0"/>
              <a:t>次集合竞价转让制度安排，为基础层股票提供每日</a:t>
            </a:r>
            <a:r>
              <a:rPr lang="en-US" altLang="zh-CN" dirty="0" smtClean="0"/>
              <a:t>1</a:t>
            </a:r>
            <a:r>
              <a:rPr lang="zh-CN" altLang="en-US" dirty="0" smtClean="0"/>
              <a:t>次撮合频次，也即</a:t>
            </a:r>
            <a:r>
              <a:rPr lang="en-US" altLang="zh-CN" dirty="0" smtClean="0"/>
              <a:t>1</a:t>
            </a:r>
            <a:r>
              <a:rPr lang="zh-CN" altLang="en-US" dirty="0" smtClean="0"/>
              <a:t>次集合竞价转让制度安排。对于采取做市转让方式的股票，创新层和基础层股票的做市转让制度是相同的。</a:t>
            </a:r>
            <a:endParaRPr lang="en-US" altLang="zh-CN" dirty="0" smtClean="0"/>
          </a:p>
          <a:p>
            <a:r>
              <a:rPr lang="zh-CN" altLang="en-US" dirty="0" smtClean="0"/>
              <a:t>那么转让方式与分层制度交叉匹配之后，形成</a:t>
            </a:r>
            <a:r>
              <a:rPr lang="en-US" altLang="zh-CN" dirty="0" smtClean="0"/>
              <a:t>1</a:t>
            </a:r>
            <a:r>
              <a:rPr lang="zh-CN" altLang="en-US" dirty="0" smtClean="0"/>
              <a:t>次集合竞价、</a:t>
            </a:r>
            <a:r>
              <a:rPr lang="en-US" altLang="zh-CN" dirty="0" smtClean="0"/>
              <a:t>5</a:t>
            </a:r>
            <a:r>
              <a:rPr lang="zh-CN" altLang="en-US" dirty="0" smtClean="0"/>
              <a:t>次集合竞价、做市转让制度三种转让方式，挂牌公司只能采取上述三种转让方式之一进行转让。那么对于创新层股票，可以在</a:t>
            </a:r>
            <a:r>
              <a:rPr lang="en-US" altLang="zh-CN" dirty="0" smtClean="0"/>
              <a:t>5</a:t>
            </a:r>
            <a:r>
              <a:rPr lang="zh-CN" altLang="en-US" dirty="0" smtClean="0"/>
              <a:t>次集合竞价、做市转让方式中确定、变更转让方式，对于基础层股票，可以在</a:t>
            </a:r>
            <a:r>
              <a:rPr lang="en-US" altLang="zh-CN" dirty="0" smtClean="0"/>
              <a:t>1</a:t>
            </a:r>
            <a:r>
              <a:rPr lang="zh-CN" altLang="en-US" dirty="0" smtClean="0"/>
              <a:t>次集合竞价、做市转让方式中确定、变更转让方式。</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盘后协议转让制度对申报数量或金额进行了规定。</a:t>
            </a:r>
            <a:r>
              <a:rPr lang="zh-CN" altLang="en-US" sz="1200" dirty="0" smtClean="0">
                <a:ea typeface="楷体" panose="02010609060101010101" pitchFamily="49" charset="-122"/>
              </a:rPr>
              <a:t>单笔申报数量不低于</a:t>
            </a:r>
            <a:r>
              <a:rPr lang="en-US" altLang="zh-CN" sz="1200" b="1" dirty="0" smtClean="0">
                <a:solidFill>
                  <a:srgbClr val="C00000"/>
                </a:solidFill>
                <a:ea typeface="楷体" panose="02010609060101010101" pitchFamily="49" charset="-122"/>
              </a:rPr>
              <a:t>10</a:t>
            </a:r>
            <a:r>
              <a:rPr lang="zh-CN" altLang="en-US" sz="1200" b="1" dirty="0" smtClean="0">
                <a:solidFill>
                  <a:srgbClr val="C00000"/>
                </a:solidFill>
                <a:ea typeface="楷体" panose="02010609060101010101" pitchFamily="49" charset="-122"/>
              </a:rPr>
              <a:t>万股</a:t>
            </a:r>
            <a:r>
              <a:rPr lang="zh-CN" altLang="en-US" sz="1200" dirty="0" smtClean="0">
                <a:ea typeface="楷体" panose="02010609060101010101" pitchFamily="49" charset="-122"/>
              </a:rPr>
              <a:t>，或者转让金额不低于</a:t>
            </a:r>
            <a:r>
              <a:rPr lang="en-US" altLang="zh-CN" sz="1200" b="1" dirty="0" smtClean="0">
                <a:solidFill>
                  <a:srgbClr val="C00000"/>
                </a:solidFill>
                <a:ea typeface="楷体" panose="02010609060101010101" pitchFamily="49" charset="-122"/>
              </a:rPr>
              <a:t>100</a:t>
            </a:r>
            <a:r>
              <a:rPr lang="zh-CN" altLang="en-US" sz="1200" b="1" dirty="0" smtClean="0">
                <a:solidFill>
                  <a:srgbClr val="C00000"/>
                </a:solidFill>
                <a:ea typeface="楷体" panose="02010609060101010101" pitchFamily="49" charset="-122"/>
              </a:rPr>
              <a:t>万元</a:t>
            </a:r>
            <a:r>
              <a:rPr lang="zh-CN" altLang="en-US" sz="1200" dirty="0" smtClean="0">
                <a:ea typeface="楷体" panose="02010609060101010101" pitchFamily="49" charset="-122"/>
              </a:rPr>
              <a:t>人民币的股票转让，可以通过盘后协议转让进行。</a:t>
            </a:r>
            <a:endParaRPr lang="en-US" altLang="zh-CN" sz="1200" dirty="0" smtClean="0">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ea typeface="楷体" panose="02010609060101010101" pitchFamily="49" charset="-122"/>
              </a:rPr>
              <a:t>根据测算结果，现行盘后协议转让可以覆盖原协议转让方式下互报成交的比例达</a:t>
            </a:r>
            <a:r>
              <a:rPr lang="en-US" altLang="zh-CN" sz="1200" b="1" dirty="0" smtClean="0">
                <a:solidFill>
                  <a:srgbClr val="C00000"/>
                </a:solidFill>
              </a:rPr>
              <a:t>95%</a:t>
            </a:r>
            <a:r>
              <a:rPr lang="zh-CN" altLang="en-US" sz="1200" dirty="0" smtClean="0">
                <a:ea typeface="楷体" panose="02010609060101010101" pitchFamily="49" charset="-122"/>
              </a:rPr>
              <a:t>左右，基本可以满足合理的“一对一”转让需求。</a:t>
            </a:r>
            <a:endParaRPr lang="zh-CN" altLang="en-US" sz="1200" dirty="0" smtClean="0">
              <a:ea typeface="楷体" panose="02010609060101010101" pitchFamily="49"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协议转让的交易时间安排是，每个转让日的</a:t>
            </a:r>
            <a:r>
              <a:rPr lang="en-US" altLang="zh-CN" dirty="0" smtClean="0"/>
              <a:t>15:00-15:30</a:t>
            </a:r>
            <a:r>
              <a:rPr lang="zh-CN" altLang="en-US" dirty="0" smtClean="0"/>
              <a:t>，全国股转系统接受投资者的协议转让申报，并对投资者的申报进行成交确认。目前，全国股转系统暂未对协议转让实施盘中收单，</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转让细则</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第七十六条第一款关于协议转让全天接受申报的规定，将待完成相关技术开发和测试后实施，具体时间另行通知。</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投资者在参与盘后协议转让，进行买卖申报时，需要注意以下几点：一是成交价格范围，</a:t>
            </a:r>
            <a:r>
              <a:rPr lang="zh-CN" altLang="en-US" sz="1200" dirty="0" smtClean="0">
                <a:ea typeface="楷体" panose="02010609060101010101" pitchFamily="49" charset="-122"/>
              </a:rPr>
              <a:t>协议转让成交价格应当不高于前收盘价的</a:t>
            </a:r>
            <a:r>
              <a:rPr lang="en-US" altLang="zh-CN" sz="1200" b="1" dirty="0" smtClean="0">
                <a:solidFill>
                  <a:srgbClr val="C00000"/>
                </a:solidFill>
                <a:ea typeface="楷体" panose="02010609060101010101" pitchFamily="49" charset="-122"/>
              </a:rPr>
              <a:t>200%</a:t>
            </a:r>
            <a:r>
              <a:rPr lang="zh-CN" altLang="en-US" sz="1200" b="1" dirty="0" smtClean="0">
                <a:solidFill>
                  <a:srgbClr val="C00000"/>
                </a:solidFill>
                <a:ea typeface="楷体" panose="02010609060101010101" pitchFamily="49" charset="-122"/>
              </a:rPr>
              <a:t>或当日已成交的最高价格中的较高者</a:t>
            </a:r>
            <a:r>
              <a:rPr lang="zh-CN" altLang="en-US" sz="1200" dirty="0" smtClean="0">
                <a:ea typeface="楷体" panose="02010609060101010101" pitchFamily="49" charset="-122"/>
              </a:rPr>
              <a:t>，且不低于前收盘价的</a:t>
            </a:r>
            <a:r>
              <a:rPr lang="en-US" altLang="zh-CN" sz="1200" b="1" dirty="0" smtClean="0">
                <a:solidFill>
                  <a:srgbClr val="C00000"/>
                </a:solidFill>
                <a:ea typeface="楷体" panose="02010609060101010101" pitchFamily="49" charset="-122"/>
              </a:rPr>
              <a:t>50%</a:t>
            </a:r>
            <a:r>
              <a:rPr lang="zh-CN" altLang="en-US" sz="1200" b="1" dirty="0" smtClean="0">
                <a:solidFill>
                  <a:srgbClr val="C00000"/>
                </a:solidFill>
                <a:ea typeface="楷体" panose="02010609060101010101" pitchFamily="49" charset="-122"/>
              </a:rPr>
              <a:t>或当日已成交的最低价格中的较低者</a:t>
            </a:r>
            <a:r>
              <a:rPr lang="zh-CN" altLang="en-US" sz="1200" dirty="0" smtClean="0">
                <a:ea typeface="楷体" panose="02010609060101010101" pitchFamily="49" charset="-122"/>
              </a:rPr>
              <a:t>。无前收盘价且当日无成交的，不能进行协议转让。那么换句话说，股票若在当日盘中发生了成交，那么当日的盘后，投资者便可进行协议转让了。</a:t>
            </a:r>
            <a:r>
              <a:rPr lang="zh-CN" altLang="en-US" dirty="0" smtClean="0"/>
              <a:t>二是最大申报数量，协议转让的投资者申报</a:t>
            </a:r>
            <a:r>
              <a:rPr lang="zh-CN" altLang="en-US" sz="1200" dirty="0" smtClean="0">
                <a:ea typeface="楷体" panose="02010609060101010101" pitchFamily="49" charset="-122"/>
              </a:rPr>
              <a:t>不受单笔申报最大数量不得超过</a:t>
            </a:r>
            <a:r>
              <a:rPr lang="en-US" altLang="zh-CN" sz="1200" b="1" dirty="0" smtClean="0">
                <a:solidFill>
                  <a:srgbClr val="C00000"/>
                </a:solidFill>
                <a:ea typeface="楷体" panose="02010609060101010101" pitchFamily="49" charset="-122"/>
              </a:rPr>
              <a:t>100</a:t>
            </a:r>
            <a:r>
              <a:rPr lang="zh-CN" altLang="en-US" sz="1200" b="1" dirty="0" smtClean="0">
                <a:solidFill>
                  <a:srgbClr val="C00000"/>
                </a:solidFill>
                <a:ea typeface="楷体" panose="02010609060101010101" pitchFamily="49" charset="-122"/>
              </a:rPr>
              <a:t>万股</a:t>
            </a:r>
            <a:r>
              <a:rPr lang="zh-CN" altLang="en-US" sz="1200" dirty="0" smtClean="0">
                <a:ea typeface="楷体" panose="02010609060101010101" pitchFamily="49" charset="-122"/>
              </a:rPr>
              <a:t>的限制，也即投资者在进行盘后协议转让时，申报数量可以在</a:t>
            </a:r>
            <a:r>
              <a:rPr lang="en-US" altLang="zh-CN" sz="1200" dirty="0" smtClean="0">
                <a:ea typeface="楷体" panose="02010609060101010101" pitchFamily="49" charset="-122"/>
              </a:rPr>
              <a:t>100</a:t>
            </a:r>
            <a:r>
              <a:rPr lang="zh-CN" altLang="en-US" sz="1200" dirty="0" smtClean="0">
                <a:ea typeface="楷体" panose="02010609060101010101" pitchFamily="49" charset="-122"/>
              </a:rPr>
              <a:t>万股以上</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三是单笔申报规模，投资者在进行协议转让申报时，同样需要遵守单笔申报数量应当为</a:t>
            </a:r>
            <a:r>
              <a:rPr lang="en-US" altLang="zh-CN" dirty="0" smtClean="0"/>
              <a:t>1000</a:t>
            </a:r>
            <a:r>
              <a:rPr lang="zh-CN" altLang="en-US" dirty="0" smtClean="0"/>
              <a:t>股及</a:t>
            </a:r>
            <a:r>
              <a:rPr lang="en-US" altLang="zh-CN" dirty="0" smtClean="0"/>
              <a:t>1000</a:t>
            </a:r>
            <a:r>
              <a:rPr lang="zh-CN" altLang="en-US" dirty="0" smtClean="0"/>
              <a:t>股的整数倍，卖出申报时，不足</a:t>
            </a:r>
            <a:r>
              <a:rPr lang="en-US" altLang="zh-CN" dirty="0" smtClean="0"/>
              <a:t>1000</a:t>
            </a:r>
            <a:r>
              <a:rPr lang="zh-CN" altLang="en-US" dirty="0" smtClean="0"/>
              <a:t>股的，应当一次性申报卖出的规定。四是触发权益变动，由于协议转让数量较大，投资者在进行协议转让时，需注意触发权益变动事项。当触发权益变动时，投资者应暂停交易，并及时履行相关信息披露义务。关于对于触发权益变动的暂停交易、履行信息披露义务等事项，我们将在市场监察部分做详细介绍。</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Arial" panose="020B0604020202020204" pitchFamily="34" charset="0"/>
              <a:buNone/>
            </a:pPr>
            <a:r>
              <a:rPr lang="zh-CN" altLang="en-US" dirty="0" smtClean="0"/>
              <a:t>同样，为确保盘后协议转让价格公允，我们对盘后协议转让也做出了上线特别安排。即</a:t>
            </a:r>
            <a:r>
              <a:rPr lang="zh-CN" altLang="en-US" sz="1200" dirty="0" smtClean="0">
                <a:latin typeface="楷体" panose="02010609060101010101" pitchFamily="49" charset="-122"/>
                <a:ea typeface="楷体" panose="02010609060101010101" pitchFamily="49" charset="-122"/>
              </a:rPr>
              <a:t>本次集合竞价制度上线时，</a:t>
            </a:r>
            <a:r>
              <a:rPr lang="zh-CN" altLang="en-US" sz="1200" dirty="0" smtClean="0">
                <a:ea typeface="楷体" panose="02010609060101010101" pitchFamily="49" charset="-122"/>
              </a:rPr>
              <a:t>由协议转让方式调整为集合竞价转让方式的股票，</a:t>
            </a:r>
            <a:r>
              <a:rPr lang="zh-CN" altLang="en-US" sz="1200" b="1" dirty="0" smtClean="0">
                <a:solidFill>
                  <a:srgbClr val="C00000"/>
                </a:solidFill>
                <a:ea typeface="楷体" panose="02010609060101010101" pitchFamily="49" charset="-122"/>
              </a:rPr>
              <a:t>在产生集合竞价成交价之前</a:t>
            </a:r>
            <a:r>
              <a:rPr lang="zh-CN" altLang="en-US" sz="1200" dirty="0" smtClean="0">
                <a:ea typeface="楷体" panose="02010609060101010101" pitchFamily="49" charset="-122"/>
              </a:rPr>
              <a:t>，不能进行协议转让。</a:t>
            </a:r>
            <a:endParaRPr lang="zh-CN" altLang="en-US" sz="1200" dirty="0">
              <a:ea typeface="楷体" panose="02010609060101010101" pitchFamily="49"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投资者参与盘后协议转让买卖，采用的委托类型为成交确认委托。成交确认委托是指</a:t>
            </a:r>
            <a:r>
              <a:rPr lang="zh-CN" altLang="en-US" sz="1200" dirty="0" smtClean="0">
                <a:solidFill>
                  <a:schemeClr val="tx1"/>
                </a:solidFill>
                <a:ea typeface="楷体" panose="02010609060101010101" pitchFamily="49" charset="-122"/>
              </a:rPr>
              <a:t>投资者买卖双方达成成交协议，委托主办券商按其指定的价格和数量与指定对手方确认成交的指令。</a:t>
            </a:r>
            <a:r>
              <a:rPr lang="zh-CN" altLang="en-US" dirty="0" smtClean="0"/>
              <a:t>成交确认委托包括的内容主要有</a:t>
            </a:r>
            <a:r>
              <a:rPr lang="zh-CN" altLang="en-US" sz="1200" b="1" dirty="0" smtClean="0">
                <a:solidFill>
                  <a:schemeClr val="tx1"/>
                </a:solidFill>
                <a:ea typeface="楷体" panose="02010609060101010101" pitchFamily="49" charset="-122"/>
              </a:rPr>
              <a:t>证券账户号码、证券代码、买卖方向、委托数量、委托价格、成交约定号、对手方交易单元代码和对手方证券账户号码</a:t>
            </a:r>
            <a:r>
              <a:rPr lang="zh-CN" altLang="en-US" sz="1200" dirty="0" smtClean="0">
                <a:solidFill>
                  <a:schemeClr val="tx1"/>
                </a:solidFill>
                <a:ea typeface="楷体" panose="02010609060101010101" pitchFamily="49" charset="-122"/>
              </a:rPr>
              <a:t>等</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我们来看一下协议转让的投资者申报界面。投资者进行协议转让，首先，选择交易类型，协议买入或者协议卖出。第二步，填写</a:t>
            </a:r>
            <a:r>
              <a:rPr lang="zh-CN" altLang="en-US" b="1" dirty="0" smtClean="0">
                <a:solidFill>
                  <a:schemeClr val="tx1"/>
                </a:solidFill>
                <a:latin typeface="华文楷体" panose="02010600040101010101" pitchFamily="2" charset="-122"/>
                <a:ea typeface="华文楷体" panose="02010600040101010101" pitchFamily="2" charset="-122"/>
              </a:rPr>
              <a:t>填写证券代码、股东代码、卖出价格、数量、约定号、对手方席位号、对手方股东账号</a:t>
            </a:r>
            <a:r>
              <a:rPr lang="zh-CN" altLang="en-US" b="0" dirty="0" smtClean="0">
                <a:solidFill>
                  <a:schemeClr val="tx1"/>
                </a:solidFill>
                <a:latin typeface="+mn-lt"/>
                <a:ea typeface="+mn-ea"/>
              </a:rPr>
              <a:t>，注意约定号应不超过</a:t>
            </a:r>
            <a:r>
              <a:rPr lang="en-US" altLang="zh-CN" b="0" dirty="0" smtClean="0">
                <a:solidFill>
                  <a:schemeClr val="tx1"/>
                </a:solidFill>
                <a:latin typeface="+mn-lt"/>
                <a:ea typeface="+mn-ea"/>
              </a:rPr>
              <a:t>1000000</a:t>
            </a:r>
            <a:r>
              <a:rPr lang="zh-CN" altLang="en-US" b="0" dirty="0" smtClean="0">
                <a:solidFill>
                  <a:schemeClr val="tx1"/>
                </a:solidFill>
                <a:latin typeface="+mn-lt"/>
                <a:ea typeface="+mn-ea"/>
              </a:rPr>
              <a:t>。由于投资者使用的软件不同，有些交易软件需要投资者选择委托类型，那么在进行协议转让时，投资者应选择的委托类型为成交确认申报。第三步，在以上要素全部输入完毕后，点击确认卖出或确认买入，那么该笔申报即告完成。</a:t>
            </a:r>
            <a:endParaRPr lang="zh-CN" altLang="en-US" b="1" dirty="0" smtClean="0">
              <a:solidFill>
                <a:schemeClr val="tx1"/>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协议转让的成交原则是一对一拉手成交。</a:t>
            </a:r>
            <a:r>
              <a:rPr lang="zh-CN" altLang="en-US" sz="1200" dirty="0" smtClean="0">
                <a:ea typeface="楷体" panose="02010609060101010101" pitchFamily="49" charset="-122"/>
              </a:rPr>
              <a:t>每个转让日的</a:t>
            </a:r>
            <a:r>
              <a:rPr lang="en-US" altLang="zh-CN" sz="1200" dirty="0" smtClean="0">
                <a:ea typeface="楷体" panose="02010609060101010101" pitchFamily="49" charset="-122"/>
              </a:rPr>
              <a:t>15:00</a:t>
            </a:r>
            <a:r>
              <a:rPr lang="zh-CN" altLang="en-US" sz="1200" dirty="0" smtClean="0">
                <a:ea typeface="楷体" panose="02010609060101010101" pitchFamily="49" charset="-122"/>
              </a:rPr>
              <a:t>至</a:t>
            </a:r>
            <a:r>
              <a:rPr lang="en-US" altLang="zh-CN" sz="1200" dirty="0" smtClean="0">
                <a:ea typeface="楷体" panose="02010609060101010101" pitchFamily="49" charset="-122"/>
              </a:rPr>
              <a:t>15:30</a:t>
            </a:r>
            <a:r>
              <a:rPr lang="zh-CN" altLang="en-US" sz="1200" dirty="0" smtClean="0">
                <a:ea typeface="楷体" panose="02010609060101010101" pitchFamily="49" charset="-122"/>
              </a:rPr>
              <a:t>，全国股份转让系统对证券代码、申报价格和申报数量相同，买卖方向相反，指定对手方交易单元、证券账户号码相符及成交约定号一致的成交确认申报进行确认成交。</a:t>
            </a:r>
            <a:endParaRPr lang="en-US" altLang="zh-CN" sz="1200" dirty="0" smtClean="0">
              <a:ea typeface="楷体" panose="02010609060101010101" pitchFamily="49"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我们来举例说明一下。现在有两个投资者，准备通过盘后协议转让成交</a:t>
            </a:r>
            <a:r>
              <a:rPr lang="en-US" altLang="zh-CN" dirty="0" smtClean="0"/>
              <a:t>30</a:t>
            </a:r>
            <a:r>
              <a:rPr lang="zh-CN" altLang="en-US" dirty="0" smtClean="0"/>
              <a:t>万股，那么双方需要约定好成交约定号，一方申报卖出，一方申报买入，在输入好证券代码，自己的证券账号之后，双方再分别输入对手方的证券账号，交易单元，并分别输入相同的价格、数量，以及成交约定号，点击确认。那么两笔申报即告完成。两笔订单全部进入交易主机后，交易主机对两笔申报按照各要素进行匹配，匹配成功后立即达成成交。按照这一案例，成交数量为</a:t>
            </a:r>
            <a:r>
              <a:rPr lang="en-US" altLang="zh-CN" dirty="0" smtClean="0"/>
              <a:t>30</a:t>
            </a:r>
            <a:r>
              <a:rPr lang="zh-CN" altLang="en-US" dirty="0" smtClean="0"/>
              <a:t>万股，成交价格为</a:t>
            </a:r>
            <a:r>
              <a:rPr lang="en-US" altLang="zh-CN" dirty="0" smtClean="0"/>
              <a:t>19</a:t>
            </a:r>
            <a:r>
              <a:rPr lang="zh-CN" altLang="en-US" dirty="0" smtClean="0"/>
              <a:t>元。</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lnSpc>
                <a:spcPct val="150000"/>
              </a:lnSpc>
            </a:pPr>
            <a:r>
              <a:rPr lang="zh-CN" altLang="en-US" sz="1200" dirty="0" smtClean="0">
                <a:solidFill>
                  <a:schemeClr val="tx1"/>
                </a:solidFill>
                <a:latin typeface="楷体" panose="02010609060101010101" pitchFamily="49" charset="-122"/>
                <a:ea typeface="楷体" panose="02010609060101010101" pitchFamily="49" charset="-122"/>
              </a:rPr>
              <a:t>协议转让不纳入即时行情和指数计算，成交量在协议转让结束后计入当日该股票成交总量。</a:t>
            </a:r>
            <a:endParaRPr lang="en-US" altLang="zh-CN" sz="1200" dirty="0" smtClean="0">
              <a:solidFill>
                <a:schemeClr val="tx1"/>
              </a:solidFill>
              <a:latin typeface="楷体" panose="02010609060101010101" pitchFamily="49" charset="-122"/>
              <a:ea typeface="楷体" panose="02010609060101010101" pitchFamily="49" charset="-122"/>
            </a:endParaRPr>
          </a:p>
          <a:p>
            <a:pPr marL="0" marR="0" indent="0" algn="l" defTabSz="914400" rtl="0" eaLnBrk="1" fontAlgn="auto" latinLnBrk="0" hangingPunct="1">
              <a:lnSpc>
                <a:spcPct val="150000"/>
              </a:lnSpc>
              <a:spcBef>
                <a:spcPts val="0"/>
              </a:spcBef>
              <a:spcAft>
                <a:spcPts val="0"/>
              </a:spcAft>
              <a:buClrTx/>
              <a:buSzTx/>
              <a:buFontTx/>
              <a:buNone/>
              <a:defRPr/>
            </a:pPr>
            <a:r>
              <a:rPr lang="zh-CN" altLang="en-US" sz="1200" dirty="0" smtClean="0">
                <a:solidFill>
                  <a:schemeClr val="tx1"/>
                </a:solidFill>
                <a:latin typeface="楷体" panose="02010609060101010101" pitchFamily="49" charset="-122"/>
                <a:ea typeface="楷体" panose="02010609060101010101" pitchFamily="49" charset="-122"/>
              </a:rPr>
              <a:t>每个转让日结束后，全国股转公司公布当日每笔协议转让成交信息，内容包括</a:t>
            </a:r>
            <a:r>
              <a:rPr lang="zh-CN" altLang="en-US" sz="1200" b="1" dirty="0" smtClean="0">
                <a:solidFill>
                  <a:schemeClr val="tx1"/>
                </a:solidFill>
                <a:latin typeface="楷体" panose="02010609060101010101" pitchFamily="49" charset="-122"/>
                <a:ea typeface="楷体" panose="02010609060101010101" pitchFamily="49" charset="-122"/>
              </a:rPr>
              <a:t>证券代码、证券简称、成交价格、成交数量、买卖双方主办券商证券营业部或交易单元的名称</a:t>
            </a:r>
            <a:r>
              <a:rPr lang="zh-CN" altLang="en-US" sz="1200" dirty="0" smtClean="0">
                <a:solidFill>
                  <a:schemeClr val="tx1"/>
                </a:solidFill>
                <a:latin typeface="楷体" panose="02010609060101010101" pitchFamily="49" charset="-122"/>
                <a:ea typeface="楷体" panose="02010609060101010101" pitchFamily="49" charset="-122"/>
              </a:rPr>
              <a:t>等。</a:t>
            </a:r>
            <a:endParaRPr lang="zh-CN" altLang="en-US" sz="1200" dirty="0" smtClean="0">
              <a:solidFill>
                <a:schemeClr val="tx1"/>
              </a:solidFill>
              <a:latin typeface="楷体" panose="02010609060101010101" pitchFamily="49" charset="-122"/>
              <a:ea typeface="楷体" panose="02010609060101010101" pitchFamily="49"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从股票的角度来看，任何一只股票都将属于以下三种模式之一，模式一即盘中采取一次集合竞价转让方式，盘后匹配协议转让方式，同时配以线下特定事项协议转让，模式二即盘中采取五次集合竞价转让方式，盘后匹配协议转让方式，同时配以线下特定事项协议转让。模式三即盘中采取做市转让方式，盘后匹配协议转让方式，同时配以线下特定事项协议转让。</a:t>
            </a:r>
            <a:endParaRPr lang="en-US" altLang="zh-CN" dirty="0" smtClean="0"/>
          </a:p>
          <a:p>
            <a:r>
              <a:rPr lang="zh-CN" altLang="en-US" dirty="0" smtClean="0"/>
              <a:t>那么以上就是全国股转系统转让制度的基本框架。</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每笔协议转让的成交信息可以在全国股转公司官网查询，投资者可以登录全国股转公司官网</a:t>
            </a:r>
            <a:r>
              <a:rPr lang="en-US" altLang="zh-CN" b="1" dirty="0" smtClean="0">
                <a:latin typeface="华文楷体" panose="02010600040101010101" pitchFamily="2" charset="-122"/>
                <a:ea typeface="华文楷体" panose="02010600040101010101" pitchFamily="2" charset="-122"/>
              </a:rPr>
              <a:t>www.neeq.com.cn</a:t>
            </a:r>
            <a:r>
              <a:rPr lang="zh-CN" altLang="en-US" b="1" dirty="0" smtClean="0">
                <a:latin typeface="华文楷体" panose="02010600040101010101" pitchFamily="2" charset="-122"/>
                <a:ea typeface="华文楷体" panose="02010600040101010101" pitchFamily="2" charset="-122"/>
              </a:rPr>
              <a:t>或</a:t>
            </a:r>
            <a:r>
              <a:rPr lang="en-US" altLang="zh-CN" b="1" dirty="0" smtClean="0">
                <a:latin typeface="华文楷体" panose="02010600040101010101" pitchFamily="2" charset="-122"/>
                <a:ea typeface="华文楷体" panose="02010600040101010101" pitchFamily="2" charset="-122"/>
              </a:rPr>
              <a:t>www.neeq.cc</a:t>
            </a:r>
            <a:r>
              <a:rPr lang="zh-CN" altLang="en-US" b="1" dirty="0" smtClean="0">
                <a:latin typeface="华文楷体" panose="02010600040101010101" pitchFamily="2" charset="-122"/>
                <a:ea typeface="华文楷体" panose="02010600040101010101" pitchFamily="2" charset="-122"/>
              </a:rPr>
              <a:t>，点击信息披露，再点击交易公开信息，最后点击协议转让公开信息</a:t>
            </a:r>
            <a:r>
              <a:rPr lang="zh-CN" altLang="en-US" b="0" dirty="0" smtClean="0">
                <a:latin typeface="+mn-lt"/>
                <a:ea typeface="+mn-ea"/>
              </a:rPr>
              <a:t>，便可看到每日的协议转让逐笔成交信息。</a:t>
            </a:r>
            <a:endParaRPr lang="zh-CN" altLang="en-US" b="1" dirty="0" smtClean="0">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latin typeface="华文楷体" panose="02010600040101010101" pitchFamily="2" charset="-122"/>
                <a:ea typeface="华文楷体" panose="02010600040101010101" pitchFamily="2" charset="-122"/>
              </a:rPr>
              <a:t>为完善市场服务，降低投资者转让意向信息的搜寻成本，全国股转系统于</a:t>
            </a:r>
            <a:r>
              <a:rPr lang="en-US" altLang="zh-CN" sz="1200" dirty="0" smtClean="0">
                <a:latin typeface="华文楷体" panose="02010600040101010101" pitchFamily="2" charset="-122"/>
                <a:ea typeface="华文楷体" panose="02010600040101010101" pitchFamily="2" charset="-122"/>
              </a:rPr>
              <a:t>2016</a:t>
            </a:r>
            <a:r>
              <a:rPr lang="zh-CN" altLang="en-US" sz="1200" dirty="0" smtClean="0">
                <a:latin typeface="华文楷体" panose="02010600040101010101" pitchFamily="2" charset="-122"/>
                <a:ea typeface="华文楷体" panose="02010600040101010101" pitchFamily="2" charset="-122"/>
              </a:rPr>
              <a:t>年</a:t>
            </a:r>
            <a:r>
              <a:rPr lang="en-US" altLang="zh-CN" sz="1200" dirty="0" smtClean="0">
                <a:latin typeface="华文楷体" panose="02010600040101010101" pitchFamily="2" charset="-122"/>
                <a:ea typeface="华文楷体" panose="02010600040101010101" pitchFamily="2" charset="-122"/>
              </a:rPr>
              <a:t>3</a:t>
            </a:r>
            <a:r>
              <a:rPr lang="zh-CN" altLang="en-US" sz="1200" dirty="0" smtClean="0">
                <a:latin typeface="华文楷体" panose="02010600040101010101" pitchFamily="2" charset="-122"/>
                <a:ea typeface="华文楷体" panose="02010600040101010101" pitchFamily="2" charset="-122"/>
              </a:rPr>
              <a:t>月</a:t>
            </a:r>
            <a:r>
              <a:rPr lang="en-US" altLang="zh-CN" sz="1200" dirty="0" smtClean="0">
                <a:latin typeface="华文楷体" panose="02010600040101010101" pitchFamily="2" charset="-122"/>
                <a:ea typeface="华文楷体" panose="02010600040101010101" pitchFamily="2" charset="-122"/>
              </a:rPr>
              <a:t>18</a:t>
            </a:r>
            <a:r>
              <a:rPr lang="zh-CN" altLang="en-US" sz="1200" dirty="0" smtClean="0">
                <a:latin typeface="华文楷体" panose="02010600040101010101" pitchFamily="2" charset="-122"/>
                <a:ea typeface="华文楷体" panose="02010600040101010101" pitchFamily="2" charset="-122"/>
              </a:rPr>
              <a:t>日正式设立的转让意向平台。</a:t>
            </a:r>
            <a:endParaRPr lang="en-US" altLang="zh-CN" sz="1200" dirty="0" smtClean="0">
              <a:latin typeface="华文楷体" panose="02010600040101010101" pitchFamily="2" charset="-122"/>
              <a:ea typeface="华文楷体" panose="02010600040101010101" pitchFamily="2" charset="-122"/>
            </a:endParaRPr>
          </a:p>
          <a:p>
            <a:r>
              <a:rPr lang="zh-CN" altLang="en-US" sz="1200" dirty="0" smtClean="0">
                <a:latin typeface="华文楷体" panose="02010600040101010101" pitchFamily="2" charset="-122"/>
                <a:ea typeface="华文楷体" panose="02010600040101010101" pitchFamily="2" charset="-122"/>
              </a:rPr>
              <a:t>转让意向平台适用于全国股转系统协议转让证券品种，为注册用户提供转让意向信息的发布和查询服务。</a:t>
            </a:r>
            <a:endParaRPr lang="en-US" altLang="zh-CN" sz="1200" dirty="0" smtClean="0">
              <a:latin typeface="华文楷体" panose="02010600040101010101" pitchFamily="2" charset="-122"/>
              <a:ea typeface="华文楷体" panose="02010600040101010101" pitchFamily="2" charset="-122"/>
            </a:endParaRPr>
          </a:p>
          <a:p>
            <a:r>
              <a:rPr lang="zh-CN" altLang="en-US" sz="1200" dirty="0" smtClean="0">
                <a:latin typeface="华文楷体" panose="02010600040101010101" pitchFamily="2" charset="-122"/>
                <a:ea typeface="华文楷体" panose="02010600040101010101" pitchFamily="2" charset="-122"/>
              </a:rPr>
              <a:t>投资者可以登录全国股转公司官网，点击快捷导航栏的转让意向进入转让意向平台。</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投资者点击快捷导航栏、转让意向之后，会出现如图所示的登录界面。投资者查询、发布转让意向信息，需首先进行账户注册、身份验证。</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latin typeface="华文楷体" panose="02010600040101010101" pitchFamily="2" charset="-122"/>
                <a:ea typeface="华文楷体" panose="02010600040101010101" pitchFamily="2" charset="-122"/>
              </a:rPr>
              <a:t>完成注册且认证通过后，投资者可以查询、发布转让意向信息，搜寻对手方。</a:t>
            </a:r>
            <a:endParaRPr lang="en-US" altLang="zh-CN" sz="1200" b="1"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除盘后协议转让外，为</a:t>
            </a:r>
            <a:r>
              <a:rPr lang="zh-CN" altLang="en-US" dirty="0" smtClean="0">
                <a:latin typeface="楷体" panose="02010609060101010101" pitchFamily="49" charset="-122"/>
                <a:ea typeface="楷体" panose="02010609060101010101" pitchFamily="49" charset="-122"/>
              </a:rPr>
              <a:t>满足</a:t>
            </a:r>
            <a:r>
              <a:rPr lang="zh-CN" altLang="en-US" b="1" dirty="0" smtClean="0">
                <a:solidFill>
                  <a:srgbClr val="C00000"/>
                </a:solidFill>
                <a:latin typeface="楷体" panose="02010609060101010101" pitchFamily="49" charset="-122"/>
                <a:ea typeface="楷体" panose="02010609060101010101" pitchFamily="49" charset="-122"/>
              </a:rPr>
              <a:t>收购、股份权益变动、引进战略投资者</a:t>
            </a:r>
            <a:r>
              <a:rPr lang="zh-CN" altLang="en-US" b="0" dirty="0" smtClean="0">
                <a:latin typeface="楷体" panose="02010609060101010101" pitchFamily="49" charset="-122"/>
                <a:ea typeface="楷体" panose="02010609060101010101" pitchFamily="49" charset="-122"/>
              </a:rPr>
              <a:t>等</a:t>
            </a:r>
            <a:r>
              <a:rPr lang="zh-CN" altLang="en-US" dirty="0" smtClean="0">
                <a:latin typeface="楷体" panose="02010609060101010101" pitchFamily="49" charset="-122"/>
                <a:ea typeface="楷体" panose="02010609060101010101" pitchFamily="49" charset="-122"/>
              </a:rPr>
              <a:t>协议转让需求，全国股转公司正在探索推出特定事项协议转让制度。具有相应转让需求的买卖双方，可以向全国股转公司和中国结算书面申请进行办理。有关特定事项协议转让的相关办法正在制定当中，待规则成熟后将择机发布。</a:t>
            </a:r>
            <a:endParaRPr lang="zh-CN" altLang="en-US" dirty="0" smtClean="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那么以上便是全国股转系统三种转让方式的详细介绍。接下来，我们来一起学习全国股转系统的市场监察相关内容。</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全国股转公司的交易监管包括自律监管和行政监管。</a:t>
            </a:r>
            <a:r>
              <a:rPr lang="zh-CN" altLang="en-US" sz="1200" dirty="0" smtClean="0">
                <a:solidFill>
                  <a:schemeClr val="tx1"/>
                </a:solidFill>
                <a:ea typeface="楷体" panose="02010609060101010101" pitchFamily="49" charset="-122"/>
                <a:cs typeface="Times New Roman" panose="02020603050405020304" pitchFamily="18" charset="0"/>
              </a:rPr>
              <a:t>全国股转公司是法定的自律监管主体，坚持依法监管、全面监管、从严监管。为充分履行一线监管职责、维护市场交易秩序、保护投资者合法权益，全国股转公司设立了专门的市场监察团队，建立了独立的监察系统和监察指标体系，形成了一套行之有效的市场监察规则体系和工作流程，对全市场进行实时监控，及时发现和处置异常交易行为，严厉打击市场操纵、内幕交易等违法违规交易行为。</a:t>
            </a:r>
            <a:endParaRPr lang="zh-CN" altLang="en-US" sz="1200" dirty="0" smtClean="0">
              <a:solidFill>
                <a:schemeClr val="tx1"/>
              </a:solidFill>
              <a:effectLst>
                <a:outerShdw blurRad="38100" dist="38100" dir="2700000" algn="tl">
                  <a:srgbClr val="000000">
                    <a:alpha val="43137"/>
                  </a:srgbClr>
                </a:outerShdw>
              </a:effectLst>
              <a:ea typeface="楷体" panose="02010609060101010101" pitchFamily="49" charset="-122"/>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行政监管方面，</a:t>
            </a:r>
            <a:r>
              <a:rPr lang="en-US" altLang="zh-CN" sz="1200" dirty="0" smtClean="0">
                <a:solidFill>
                  <a:schemeClr val="tx1"/>
                </a:solidFill>
                <a:ea typeface="楷体" panose="02010609060101010101" pitchFamily="49" charset="-122"/>
                <a:cs typeface="Times New Roman" panose="02020603050405020304" pitchFamily="18" charset="0"/>
              </a:rPr>
              <a:t>《</a:t>
            </a:r>
            <a:r>
              <a:rPr lang="zh-CN" altLang="en-US" sz="1200" dirty="0" smtClean="0">
                <a:solidFill>
                  <a:schemeClr val="tx1"/>
                </a:solidFill>
                <a:ea typeface="楷体" panose="02010609060101010101" pitchFamily="49" charset="-122"/>
                <a:cs typeface="Times New Roman" panose="02020603050405020304" pitchFamily="18" charset="0"/>
              </a:rPr>
              <a:t>国务院关于全国中小企业股份转让系统有关问题的决定</a:t>
            </a:r>
            <a:r>
              <a:rPr lang="en-US" altLang="zh-CN" sz="1200" dirty="0" smtClean="0">
                <a:solidFill>
                  <a:schemeClr val="tx1"/>
                </a:solidFill>
                <a:ea typeface="楷体" panose="02010609060101010101" pitchFamily="49" charset="-122"/>
                <a:cs typeface="Times New Roman" panose="02020603050405020304" pitchFamily="18" charset="0"/>
              </a:rPr>
              <a:t>》</a:t>
            </a:r>
            <a:r>
              <a:rPr lang="zh-CN" altLang="en-US" sz="1200" dirty="0" smtClean="0">
                <a:solidFill>
                  <a:schemeClr val="tx1"/>
                </a:solidFill>
                <a:ea typeface="+mn-ea"/>
                <a:cs typeface="+mn-cs"/>
              </a:rPr>
              <a:t>中明确规定，</a:t>
            </a:r>
            <a:r>
              <a:rPr lang="zh-CN" altLang="en-US" sz="1200" dirty="0" smtClean="0">
                <a:solidFill>
                  <a:schemeClr val="tx1"/>
                </a:solidFill>
                <a:ea typeface="楷体" panose="02010609060101010101" pitchFamily="49" charset="-122"/>
                <a:cs typeface="Times New Roman" panose="02020603050405020304" pitchFamily="18" charset="0"/>
              </a:rPr>
              <a:t>证监会应当比照证券法关于市场主体法律责任的相关规定，严格执法，对全国股转系统虚假披露、内幕交易、操纵市场等违法违规行为采取监管措施，实施行政处罚。</a:t>
            </a:r>
            <a:endParaRPr lang="en-US" altLang="zh-CN" sz="1200" dirty="0" smtClean="0">
              <a:solidFill>
                <a:schemeClr val="tx1"/>
              </a:solidFill>
              <a:ea typeface="楷体" panose="02010609060101010101" pitchFamily="49" charset="-122"/>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200" dirty="0" smtClean="0">
              <a:solidFill>
                <a:schemeClr val="tx1"/>
              </a:solidFill>
              <a:ea typeface="楷体" panose="02010609060101010101" pitchFamily="49" charset="-122"/>
              <a:cs typeface="Times New Roman" panose="02020603050405020304" pitchFamily="18" charset="0"/>
            </a:endParaRPr>
          </a:p>
        </p:txBody>
      </p:sp>
      <p:sp>
        <p:nvSpPr>
          <p:cNvPr id="4" name="日期占位符 3"/>
          <p:cNvSpPr>
            <a:spLocks noGrp="1"/>
          </p:cNvSpPr>
          <p:nvPr>
            <p:ph type="dt" idx="10"/>
          </p:nvPr>
        </p:nvSpPr>
        <p:spPr/>
        <p:txBody>
          <a:bodyPr/>
          <a:lstStyle/>
          <a:p>
            <a:pPr>
              <a:defRPr/>
            </a:pPr>
            <a:endParaRPr lang="zh-CN" altLang="en-US" dirty="0"/>
          </a:p>
        </p:txBody>
      </p:sp>
      <p:sp>
        <p:nvSpPr>
          <p:cNvPr id="5" name="灯片编号占位符 4"/>
          <p:cNvSpPr>
            <a:spLocks noGrp="1"/>
          </p:cNvSpPr>
          <p:nvPr>
            <p:ph type="sldNum" sz="quarter" idx="11"/>
          </p:nvPr>
        </p:nvSpPr>
        <p:spPr/>
        <p:txBody>
          <a:bodyPr/>
          <a:lstStyle/>
          <a:p>
            <a:pPr>
              <a:defRPr/>
            </a:pPr>
            <a:fld id="{B53D232F-B776-4233-8344-6E15A5989FF8}" type="slidenum">
              <a:rPr lang="zh-CN" altLang="en-US"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lang="zh-CN" altLang="en-US" dirty="0" smtClean="0"/>
              <a:t>全国股转公司对违法违规交易行为坚持零容忍，</a:t>
            </a:r>
            <a:r>
              <a:rPr lang="en-US" altLang="zh-CN" dirty="0" smtClean="0"/>
              <a:t>2017</a:t>
            </a:r>
            <a:r>
              <a:rPr lang="zh-CN" altLang="en-US" dirty="0" smtClean="0"/>
              <a:t>年，共对</a:t>
            </a:r>
            <a:r>
              <a:rPr lang="en-US" altLang="zh-CN" sz="1200" dirty="0" smtClean="0">
                <a:solidFill>
                  <a:schemeClr val="tx1"/>
                </a:solidFill>
                <a:ea typeface="楷体" panose="02010609060101010101" pitchFamily="49" charset="-122"/>
                <a:cs typeface="Times New Roman" panose="02020603050405020304" pitchFamily="18" charset="0"/>
              </a:rPr>
              <a:t>900</a:t>
            </a:r>
            <a:r>
              <a:rPr lang="zh-CN" altLang="en-US" sz="1200" dirty="0" smtClean="0">
                <a:solidFill>
                  <a:schemeClr val="tx1"/>
                </a:solidFill>
                <a:ea typeface="楷体" panose="02010609060101010101" pitchFamily="49" charset="-122"/>
                <a:cs typeface="Times New Roman" panose="02020603050405020304" pitchFamily="18" charset="0"/>
              </a:rPr>
              <a:t>余个账户采取</a:t>
            </a:r>
            <a:r>
              <a:rPr lang="zh-CN" altLang="en-US" sz="1200" b="1" dirty="0" smtClean="0">
                <a:solidFill>
                  <a:schemeClr val="tx1"/>
                </a:solidFill>
                <a:ea typeface="楷体" panose="02010609060101010101" pitchFamily="49" charset="-122"/>
                <a:cs typeface="Times New Roman" panose="02020603050405020304" pitchFamily="18" charset="0"/>
              </a:rPr>
              <a:t>要求提交书面承诺</a:t>
            </a:r>
            <a:r>
              <a:rPr lang="zh-CN" altLang="en-US" sz="1200" dirty="0" smtClean="0">
                <a:solidFill>
                  <a:schemeClr val="tx1"/>
                </a:solidFill>
                <a:ea typeface="楷体" panose="02010609060101010101" pitchFamily="49" charset="-122"/>
                <a:cs typeface="Times New Roman" panose="02020603050405020304" pitchFamily="18" charset="0"/>
              </a:rPr>
              <a:t>措施；对</a:t>
            </a:r>
            <a:r>
              <a:rPr lang="en-US" altLang="zh-CN" sz="1200" dirty="0" smtClean="0">
                <a:solidFill>
                  <a:schemeClr val="tx1"/>
                </a:solidFill>
                <a:ea typeface="楷体" panose="02010609060101010101" pitchFamily="49" charset="-122"/>
                <a:cs typeface="Times New Roman" panose="02020603050405020304" pitchFamily="18" charset="0"/>
              </a:rPr>
              <a:t>100</a:t>
            </a:r>
            <a:r>
              <a:rPr lang="zh-CN" altLang="en-US" sz="1200" dirty="0" smtClean="0">
                <a:solidFill>
                  <a:schemeClr val="tx1"/>
                </a:solidFill>
                <a:ea typeface="楷体" panose="02010609060101010101" pitchFamily="49" charset="-122"/>
                <a:cs typeface="Times New Roman" panose="02020603050405020304" pitchFamily="18" charset="0"/>
              </a:rPr>
              <a:t>余个账户采取</a:t>
            </a:r>
            <a:r>
              <a:rPr lang="zh-CN" altLang="en-US" sz="1200" b="1" dirty="0" smtClean="0">
                <a:solidFill>
                  <a:schemeClr val="tx1"/>
                </a:solidFill>
                <a:ea typeface="楷体" panose="02010609060101010101" pitchFamily="49" charset="-122"/>
                <a:cs typeface="Times New Roman" panose="02020603050405020304" pitchFamily="18" charset="0"/>
              </a:rPr>
              <a:t>出具警示函</a:t>
            </a:r>
            <a:r>
              <a:rPr lang="zh-CN" altLang="en-US" sz="1200" dirty="0" smtClean="0">
                <a:solidFill>
                  <a:schemeClr val="tx1"/>
                </a:solidFill>
                <a:ea typeface="楷体" panose="02010609060101010101" pitchFamily="49" charset="-122"/>
                <a:cs typeface="Times New Roman" panose="02020603050405020304" pitchFamily="18" charset="0"/>
              </a:rPr>
              <a:t>措施；对</a:t>
            </a:r>
            <a:r>
              <a:rPr lang="en-US" altLang="zh-CN" sz="1200" dirty="0" smtClean="0">
                <a:solidFill>
                  <a:schemeClr val="tx1"/>
                </a:solidFill>
                <a:ea typeface="楷体" panose="02010609060101010101" pitchFamily="49" charset="-122"/>
                <a:cs typeface="Times New Roman" panose="02020603050405020304" pitchFamily="18" charset="0"/>
              </a:rPr>
              <a:t>20</a:t>
            </a:r>
            <a:r>
              <a:rPr lang="zh-CN" altLang="en-US" sz="1200" dirty="0" smtClean="0">
                <a:solidFill>
                  <a:schemeClr val="tx1"/>
                </a:solidFill>
                <a:ea typeface="楷体" panose="02010609060101010101" pitchFamily="49" charset="-122"/>
                <a:cs typeface="Times New Roman" panose="02020603050405020304" pitchFamily="18" charset="0"/>
              </a:rPr>
              <a:t>余个账户采取</a:t>
            </a:r>
            <a:r>
              <a:rPr lang="zh-CN" altLang="en-US" sz="1200" b="1" dirty="0" smtClean="0">
                <a:solidFill>
                  <a:schemeClr val="tx1"/>
                </a:solidFill>
                <a:ea typeface="楷体" panose="02010609060101010101" pitchFamily="49" charset="-122"/>
                <a:cs typeface="Times New Roman" panose="02020603050405020304" pitchFamily="18" charset="0"/>
              </a:rPr>
              <a:t>限制证券账户交易</a:t>
            </a:r>
            <a:r>
              <a:rPr lang="zh-CN" altLang="en-US" sz="1200" dirty="0" smtClean="0">
                <a:solidFill>
                  <a:schemeClr val="tx1"/>
                </a:solidFill>
                <a:ea typeface="楷体" panose="02010609060101010101" pitchFamily="49" charset="-122"/>
                <a:cs typeface="Times New Roman" panose="02020603050405020304" pitchFamily="18" charset="0"/>
              </a:rPr>
              <a:t>措施；对多家做市商采取</a:t>
            </a:r>
            <a:r>
              <a:rPr lang="zh-CN" altLang="en-US" sz="1200" b="1" dirty="0" smtClean="0">
                <a:solidFill>
                  <a:schemeClr val="tx1"/>
                </a:solidFill>
                <a:ea typeface="楷体" panose="02010609060101010101" pitchFamily="49" charset="-122"/>
                <a:cs typeface="Times New Roman" panose="02020603050405020304" pitchFamily="18" charset="0"/>
              </a:rPr>
              <a:t>要求提交书面承诺、出具警示函、约见谈话并责令改正等</a:t>
            </a:r>
            <a:r>
              <a:rPr lang="zh-CN" altLang="en-US" sz="1200" dirty="0" smtClean="0">
                <a:solidFill>
                  <a:schemeClr val="tx1"/>
                </a:solidFill>
                <a:ea typeface="楷体" panose="02010609060101010101" pitchFamily="49" charset="-122"/>
                <a:cs typeface="Times New Roman" panose="02020603050405020304" pitchFamily="18" charset="0"/>
              </a:rPr>
              <a:t>措施</a:t>
            </a:r>
            <a:r>
              <a:rPr lang="zh-CN" altLang="en-US" dirty="0" smtClean="0"/>
              <a:t>。除上述自律监管措施外，截至</a:t>
            </a:r>
            <a:r>
              <a:rPr lang="en-US" altLang="zh-CN" dirty="0" smtClean="0"/>
              <a:t>2017</a:t>
            </a:r>
            <a:r>
              <a:rPr lang="zh-CN" altLang="en-US" dirty="0" smtClean="0"/>
              <a:t>年底，证监会以查处新三板</a:t>
            </a:r>
            <a:r>
              <a:rPr lang="zh-CN" altLang="en-US" sz="1200" dirty="0" smtClean="0">
                <a:solidFill>
                  <a:schemeClr val="tx1"/>
                </a:solidFill>
                <a:ea typeface="楷体" panose="02010609060101010101" pitchFamily="49" charset="-122"/>
                <a:cs typeface="Times New Roman" panose="02020603050405020304" pitchFamily="18" charset="0"/>
              </a:rPr>
              <a:t>交易相关违法违规案件</a:t>
            </a:r>
            <a:r>
              <a:rPr lang="en-US" altLang="zh-CN" sz="1200" dirty="0" smtClean="0">
                <a:solidFill>
                  <a:schemeClr val="tx1"/>
                </a:solidFill>
                <a:ea typeface="楷体" panose="02010609060101010101" pitchFamily="49" charset="-122"/>
                <a:cs typeface="Times New Roman" panose="02020603050405020304" pitchFamily="18" charset="0"/>
              </a:rPr>
              <a:t>6</a:t>
            </a:r>
            <a:r>
              <a:rPr lang="zh-CN" altLang="en-US" sz="1200" dirty="0" smtClean="0">
                <a:solidFill>
                  <a:schemeClr val="tx1"/>
                </a:solidFill>
                <a:ea typeface="楷体" panose="02010609060101010101" pitchFamily="49" charset="-122"/>
                <a:cs typeface="Times New Roman" panose="02020603050405020304" pitchFamily="18" charset="0"/>
              </a:rPr>
              <a:t>起，包括</a:t>
            </a:r>
            <a:r>
              <a:rPr lang="en-US" altLang="zh-CN" sz="1200" dirty="0" smtClean="0">
                <a:solidFill>
                  <a:schemeClr val="tx1"/>
                </a:solidFill>
                <a:ea typeface="楷体" panose="02010609060101010101" pitchFamily="49" charset="-122"/>
                <a:cs typeface="Times New Roman" panose="02020603050405020304" pitchFamily="18" charset="0"/>
              </a:rPr>
              <a:t>1</a:t>
            </a:r>
            <a:r>
              <a:rPr lang="zh-CN" altLang="en-US" sz="1200" dirty="0" smtClean="0">
                <a:solidFill>
                  <a:schemeClr val="tx1"/>
                </a:solidFill>
                <a:ea typeface="楷体" panose="02010609060101010101" pitchFamily="49" charset="-122"/>
                <a:cs typeface="Times New Roman" panose="02020603050405020304" pitchFamily="18" charset="0"/>
              </a:rPr>
              <a:t>起违法减持案、</a:t>
            </a:r>
            <a:r>
              <a:rPr lang="en-US" altLang="zh-CN" sz="1200" dirty="0" smtClean="0">
                <a:solidFill>
                  <a:schemeClr val="tx1"/>
                </a:solidFill>
                <a:ea typeface="楷体" panose="02010609060101010101" pitchFamily="49" charset="-122"/>
                <a:cs typeface="Times New Roman" panose="02020603050405020304" pitchFamily="18" charset="0"/>
              </a:rPr>
              <a:t>4</a:t>
            </a:r>
            <a:r>
              <a:rPr lang="zh-CN" altLang="en-US" sz="1200" dirty="0" smtClean="0">
                <a:solidFill>
                  <a:schemeClr val="tx1"/>
                </a:solidFill>
                <a:ea typeface="楷体" panose="02010609060101010101" pitchFamily="49" charset="-122"/>
                <a:cs typeface="Times New Roman" panose="02020603050405020304" pitchFamily="18" charset="0"/>
              </a:rPr>
              <a:t>起市场操纵案、 </a:t>
            </a:r>
            <a:r>
              <a:rPr lang="en-US" altLang="zh-CN" sz="1200" dirty="0" smtClean="0">
                <a:solidFill>
                  <a:schemeClr val="tx1"/>
                </a:solidFill>
                <a:ea typeface="楷体" panose="02010609060101010101" pitchFamily="49" charset="-122"/>
                <a:cs typeface="Times New Roman" panose="02020603050405020304" pitchFamily="18" charset="0"/>
              </a:rPr>
              <a:t>1</a:t>
            </a:r>
            <a:r>
              <a:rPr lang="zh-CN" altLang="en-US" sz="1200" dirty="0" smtClean="0">
                <a:solidFill>
                  <a:schemeClr val="tx1"/>
                </a:solidFill>
                <a:ea typeface="楷体" panose="02010609060101010101" pitchFamily="49" charset="-122"/>
                <a:cs typeface="Times New Roman" panose="02020603050405020304" pitchFamily="18" charset="0"/>
              </a:rPr>
              <a:t>起内幕交易案。</a:t>
            </a:r>
            <a:endParaRPr lang="en-US" altLang="zh-CN" sz="1200" dirty="0" smtClean="0">
              <a:solidFill>
                <a:schemeClr val="tx1"/>
              </a:solidFill>
              <a:ea typeface="楷体" panose="02010609060101010101" pitchFamily="49" charset="-122"/>
              <a:cs typeface="Times New Roman" panose="02020603050405020304" pitchFamily="18" charset="0"/>
            </a:endParaRPr>
          </a:p>
          <a:p>
            <a:pPr marL="0" indent="0">
              <a:lnSpc>
                <a:spcPct val="150000"/>
              </a:lnSpc>
              <a:buFont typeface="Arial" panose="020B0604020202020204" pitchFamily="34" charset="0"/>
              <a:buNone/>
            </a:pPr>
            <a:endParaRPr lang="zh-CN" altLang="en-US" dirty="0"/>
          </a:p>
        </p:txBody>
      </p:sp>
      <p:sp>
        <p:nvSpPr>
          <p:cNvPr id="4" name="日期占位符 3"/>
          <p:cNvSpPr>
            <a:spLocks noGrp="1"/>
          </p:cNvSpPr>
          <p:nvPr>
            <p:ph type="dt" idx="10"/>
          </p:nvPr>
        </p:nvSpPr>
        <p:spPr/>
        <p:txBody>
          <a:bodyPr/>
          <a:lstStyle/>
          <a:p>
            <a:pPr>
              <a:defRPr/>
            </a:pPr>
            <a:endParaRPr lang="zh-CN" altLang="en-US" dirty="0"/>
          </a:p>
        </p:txBody>
      </p:sp>
      <p:sp>
        <p:nvSpPr>
          <p:cNvPr id="5" name="灯片编号占位符 4"/>
          <p:cNvSpPr>
            <a:spLocks noGrp="1"/>
          </p:cNvSpPr>
          <p:nvPr>
            <p:ph type="sldNum" sz="quarter" idx="11"/>
          </p:nvPr>
        </p:nvSpPr>
        <p:spPr/>
        <p:txBody>
          <a:bodyPr/>
          <a:lstStyle/>
          <a:p>
            <a:pPr>
              <a:defRPr/>
            </a:pPr>
            <a:fld id="{B53D232F-B776-4233-8344-6E15A5989FF8}" type="slidenum">
              <a:rPr lang="zh-CN" altLang="en-US"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ts val="2600"/>
              </a:lnSpc>
              <a:spcBef>
                <a:spcPts val="0"/>
              </a:spcBef>
              <a:spcAft>
                <a:spcPts val="1200"/>
              </a:spcAft>
              <a:buClrTx/>
              <a:buSzTx/>
              <a:buFontTx/>
              <a:buNone/>
              <a:defRPr/>
            </a:pPr>
            <a:r>
              <a:rPr lang="zh-CN" altLang="en-US" dirty="0" smtClean="0"/>
              <a:t>全国股转公司依法依规实行自律监管。开展自律监管的规则依据主要有</a:t>
            </a:r>
            <a:r>
              <a:rPr lang="en-US" altLang="zh-CN" dirty="0" smtClean="0"/>
              <a:t>《</a:t>
            </a:r>
            <a:r>
              <a:rPr lang="zh-CN" altLang="en-US" dirty="0" smtClean="0"/>
              <a:t>全国中小企业股份转让系统股票转让细则</a:t>
            </a:r>
            <a:r>
              <a:rPr lang="en-US" altLang="zh-CN" dirty="0" smtClean="0"/>
              <a:t>》</a:t>
            </a:r>
            <a:r>
              <a:rPr lang="zh-CN" altLang="en-US" dirty="0" smtClean="0"/>
              <a:t>、</a:t>
            </a:r>
            <a:r>
              <a:rPr lang="en-US" altLang="zh-CN" dirty="0" smtClean="0"/>
              <a:t>《</a:t>
            </a:r>
            <a:r>
              <a:rPr lang="zh-CN" altLang="en-US" dirty="0" smtClean="0"/>
              <a:t>全国中小企业股份转让系统股票异常转让实时监控指引</a:t>
            </a:r>
            <a:r>
              <a:rPr lang="en-US" altLang="zh-CN" dirty="0" smtClean="0"/>
              <a:t>》</a:t>
            </a:r>
            <a:r>
              <a:rPr lang="zh-CN" altLang="en-US" dirty="0" smtClean="0"/>
              <a:t>、以及</a:t>
            </a:r>
            <a:r>
              <a:rPr lang="en-US" altLang="zh-CN" dirty="0" smtClean="0"/>
              <a:t>《</a:t>
            </a:r>
            <a:r>
              <a:rPr lang="zh-CN" altLang="en-US" dirty="0" smtClean="0"/>
              <a:t>全国中小企业股份转让系统自律监管措施和纪律处分</a:t>
            </a:r>
            <a:r>
              <a:rPr lang="en-US" altLang="zh-CN" dirty="0" smtClean="0"/>
              <a:t>》</a:t>
            </a:r>
            <a:r>
              <a:rPr lang="zh-CN" altLang="en-US" dirty="0" smtClean="0"/>
              <a:t>等。首先，我们来学习一下</a:t>
            </a:r>
            <a:r>
              <a:rPr lang="en-US" altLang="zh-CN" dirty="0" smtClean="0"/>
              <a:t>《</a:t>
            </a:r>
            <a:r>
              <a:rPr lang="zh-CN" altLang="en-US" dirty="0" smtClean="0"/>
              <a:t>转让细则</a:t>
            </a:r>
            <a:r>
              <a:rPr lang="en-US" altLang="zh-CN" dirty="0" smtClean="0"/>
              <a:t>》</a:t>
            </a:r>
            <a:r>
              <a:rPr lang="zh-CN" altLang="en-US" dirty="0" smtClean="0"/>
              <a:t>中有关转让行为自律监管的相关规定。</a:t>
            </a:r>
            <a:endParaRPr lang="zh-CN" altLang="en-US" dirty="0" smtClean="0"/>
          </a:p>
          <a:p>
            <a:pPr>
              <a:lnSpc>
                <a:spcPts val="2600"/>
              </a:lnSpc>
              <a:spcAft>
                <a:spcPts val="1200"/>
              </a:spcAft>
            </a:pPr>
            <a:r>
              <a:rPr lang="zh-CN" altLang="en-US" dirty="0" smtClean="0"/>
              <a:t>转让细则第一百零八条规定了股票转让过程中的重点监控事项，共五项，分别为</a:t>
            </a:r>
            <a:r>
              <a:rPr lang="zh-CN" altLang="en-US" sz="1200" kern="1200" dirty="0" smtClean="0">
                <a:solidFill>
                  <a:schemeClr val="tx1"/>
                </a:solidFill>
                <a:latin typeface="+mn-lt"/>
                <a:ea typeface="楷体" panose="02010609060101010101" pitchFamily="49" charset="-122"/>
                <a:cs typeface="+mn-cs"/>
              </a:rPr>
              <a:t>（一）涉嫌内幕交易、操纵市场等违法违规行为；（二）可能影响股票转让价格或者股票成交量的异常转让行为；（三）股票转让价格或者股票成交量明显异常的情形；（四）买卖股票的范围、时间、数量、方式等受到法律、行政法规、部门规章、其他规范性文件、</a:t>
            </a:r>
            <a:r>
              <a:rPr lang="en-US" altLang="zh-CN" sz="1200" kern="1200" dirty="0" smtClean="0">
                <a:solidFill>
                  <a:schemeClr val="tx1"/>
                </a:solidFill>
                <a:latin typeface="+mn-lt"/>
                <a:ea typeface="楷体" panose="02010609060101010101" pitchFamily="49" charset="-122"/>
                <a:cs typeface="+mn-cs"/>
              </a:rPr>
              <a:t>《</a:t>
            </a:r>
            <a:r>
              <a:rPr lang="zh-CN" altLang="en-US" sz="1200" kern="1200" dirty="0" smtClean="0">
                <a:solidFill>
                  <a:schemeClr val="tx1"/>
                </a:solidFill>
                <a:latin typeface="+mn-lt"/>
                <a:ea typeface="楷体" panose="02010609060101010101" pitchFamily="49" charset="-122"/>
                <a:cs typeface="+mn-cs"/>
              </a:rPr>
              <a:t>业务规则</a:t>
            </a:r>
            <a:r>
              <a:rPr lang="en-US" altLang="zh-CN" sz="1200" kern="1200" dirty="0" smtClean="0">
                <a:solidFill>
                  <a:schemeClr val="tx1"/>
                </a:solidFill>
                <a:latin typeface="+mn-lt"/>
                <a:ea typeface="楷体" panose="02010609060101010101" pitchFamily="49" charset="-122"/>
                <a:cs typeface="+mn-cs"/>
              </a:rPr>
              <a:t>》</a:t>
            </a:r>
            <a:r>
              <a:rPr lang="zh-CN" altLang="en-US" sz="1200" kern="1200" dirty="0" smtClean="0">
                <a:solidFill>
                  <a:schemeClr val="tx1"/>
                </a:solidFill>
                <a:latin typeface="+mn-lt"/>
                <a:ea typeface="楷体" panose="02010609060101010101" pitchFamily="49" charset="-122"/>
                <a:cs typeface="+mn-cs"/>
              </a:rPr>
              <a:t>及全国股份转让系统其他规定限制的行为；（五）全国股份转让系统公司认为需要重点监控的其他事项。那么对于第二项和第三项，</a:t>
            </a:r>
            <a:r>
              <a:rPr lang="en-US" altLang="zh-CN" sz="1200" kern="1200" dirty="0" smtClean="0">
                <a:solidFill>
                  <a:schemeClr val="tx1"/>
                </a:solidFill>
                <a:latin typeface="+mn-lt"/>
                <a:ea typeface="楷体" panose="02010609060101010101" pitchFamily="49" charset="-122"/>
                <a:cs typeface="+mn-cs"/>
              </a:rPr>
              <a:t>《</a:t>
            </a:r>
            <a:r>
              <a:rPr lang="zh-CN" altLang="en-US" sz="1200" kern="1200" dirty="0" smtClean="0">
                <a:solidFill>
                  <a:schemeClr val="tx1"/>
                </a:solidFill>
                <a:latin typeface="+mn-lt"/>
                <a:ea typeface="楷体" panose="02010609060101010101" pitchFamily="49" charset="-122"/>
                <a:cs typeface="+mn-cs"/>
              </a:rPr>
              <a:t>转让细则</a:t>
            </a:r>
            <a:r>
              <a:rPr lang="en-US" altLang="zh-CN" sz="1200" kern="1200" dirty="0" smtClean="0">
                <a:solidFill>
                  <a:schemeClr val="tx1"/>
                </a:solidFill>
                <a:latin typeface="+mn-lt"/>
                <a:ea typeface="楷体" panose="02010609060101010101" pitchFamily="49" charset="-122"/>
                <a:cs typeface="+mn-cs"/>
              </a:rPr>
              <a:t>》</a:t>
            </a:r>
            <a:r>
              <a:rPr lang="zh-CN" altLang="en-US" sz="1200" kern="1200" dirty="0" smtClean="0">
                <a:solidFill>
                  <a:schemeClr val="tx1"/>
                </a:solidFill>
                <a:latin typeface="+mn-lt"/>
                <a:ea typeface="楷体" panose="02010609060101010101" pitchFamily="49" charset="-122"/>
                <a:cs typeface="+mn-cs"/>
              </a:rPr>
              <a:t>在第一百零九条、第一百一十条中，又进一步进行了明确的规定。</a:t>
            </a:r>
            <a:endParaRPr lang="zh-CN" altLang="en-US" sz="1200" kern="1200" dirty="0" smtClean="0">
              <a:solidFill>
                <a:schemeClr val="tx1"/>
              </a:solidFill>
              <a:latin typeface="+mn-lt"/>
              <a:ea typeface="楷体" panose="02010609060101010101" pitchFamily="49"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ts val="2500"/>
              </a:lnSpc>
            </a:pPr>
            <a:r>
              <a:rPr lang="zh-CN" altLang="en-US" dirty="0" smtClean="0"/>
              <a:t>在第一百零九条中，明确规定了可能影响股票转让价格或成交量的异常转让行为，包括，</a:t>
            </a:r>
            <a:r>
              <a:rPr lang="zh-CN" altLang="en-US" sz="1200" kern="1200" dirty="0" smtClean="0">
                <a:solidFill>
                  <a:schemeClr val="tx1"/>
                </a:solidFill>
                <a:latin typeface="+mn-lt"/>
                <a:ea typeface="楷体" panose="02010609060101010101" pitchFamily="49" charset="-122"/>
                <a:cs typeface="+mn-cs"/>
              </a:rPr>
              <a:t> （一）可能对股票转让价格产生重大影响的信息披露前，大量或持续买入或卖出相关股票；（二）单个证券账户，或两个以上固定的或涉嫌关联的证券账户之间，大量或频繁进行反向交易；（三）单个证券账户，或两个以上固定的或涉嫌关联的证券账户，大笔申报、连续申报、密集申报或申报价格明显偏离该证券行情揭示的最近成交价；（四）频繁申报或撤销申报，或大额申报后撤销申报，以影响股票转让价格或误导其他投资者；（五）集合竞价期间以明显高于前收盘价的价格申报买入后又撤销申报，随后申报卖出该证券，或以明显低于前收盘价的价格申报卖出后又撤销申报，随后申报买入该证券；</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smtClean="0"/>
              <a:t>股票在挂牌时需要确定选择何种转让方式，股票挂牌时转让方式的确定需经挂牌公司股东大会决议通过。若股票在挂牌时选择采取做市转让方式，那么需要满足以下条件：一是</a:t>
            </a:r>
            <a:r>
              <a:rPr lang="zh-CN" altLang="en-US" dirty="0" smtClean="0">
                <a:latin typeface="华文楷体" panose="02010600040101010101" pitchFamily="2" charset="-122"/>
                <a:ea typeface="华文楷体" panose="02010600040101010101" pitchFamily="2" charset="-122"/>
              </a:rPr>
              <a:t>有</a:t>
            </a:r>
            <a:r>
              <a:rPr lang="en-US" altLang="zh-CN"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家以上做市商同意为申请挂牌公司股票提供做市报价服务，且其中一家做市商为推荐该股票挂牌的主办券商或该主办券商的母（子）公司；二是做市商合计取得不低于申请挂牌公司总股本</a:t>
            </a:r>
            <a:r>
              <a:rPr lang="en-US" altLang="zh-CN" dirty="0" smtClean="0">
                <a:latin typeface="华文楷体" panose="02010600040101010101" pitchFamily="2" charset="-122"/>
                <a:ea typeface="华文楷体" panose="02010600040101010101" pitchFamily="2" charset="-122"/>
              </a:rPr>
              <a:t>5%</a:t>
            </a:r>
            <a:r>
              <a:rPr lang="zh-CN" altLang="en-US" dirty="0" smtClean="0">
                <a:latin typeface="华文楷体" panose="02010600040101010101" pitchFamily="2" charset="-122"/>
                <a:ea typeface="华文楷体" panose="02010600040101010101" pitchFamily="2" charset="-122"/>
              </a:rPr>
              <a:t>或</a:t>
            </a:r>
            <a:r>
              <a:rPr lang="en-US" altLang="zh-CN" dirty="0" smtClean="0">
                <a:latin typeface="华文楷体" panose="02010600040101010101" pitchFamily="2" charset="-122"/>
                <a:ea typeface="华文楷体" panose="02010600040101010101" pitchFamily="2" charset="-122"/>
              </a:rPr>
              <a:t>100</a:t>
            </a:r>
            <a:r>
              <a:rPr lang="zh-CN" altLang="en-US" dirty="0" smtClean="0">
                <a:latin typeface="华文楷体" panose="02010600040101010101" pitchFamily="2" charset="-122"/>
                <a:ea typeface="华文楷体" panose="02010600040101010101" pitchFamily="2" charset="-122"/>
              </a:rPr>
              <a:t>万股（孰低为准），且每家做市商不低于</a:t>
            </a:r>
            <a:r>
              <a:rPr lang="en-US" altLang="zh-CN" dirty="0" smtClean="0">
                <a:latin typeface="华文楷体" panose="02010600040101010101" pitchFamily="2" charset="-122"/>
                <a:ea typeface="华文楷体" panose="02010600040101010101" pitchFamily="2" charset="-122"/>
              </a:rPr>
              <a:t>10</a:t>
            </a:r>
            <a:r>
              <a:rPr lang="zh-CN" altLang="en-US" dirty="0" smtClean="0">
                <a:latin typeface="华文楷体" panose="02010600040101010101" pitchFamily="2" charset="-122"/>
                <a:ea typeface="华文楷体" panose="02010600040101010101" pitchFamily="2" charset="-122"/>
              </a:rPr>
              <a:t>万股的做市库存股票。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ts val="2300"/>
              </a:lnSpc>
            </a:pPr>
            <a:r>
              <a:rPr lang="zh-CN" altLang="en-US" sz="1200" kern="1200" dirty="0" smtClean="0">
                <a:solidFill>
                  <a:schemeClr val="tx1"/>
                </a:solidFill>
                <a:latin typeface="+mn-lt"/>
                <a:ea typeface="楷体" panose="02010609060101010101" pitchFamily="49" charset="-122"/>
                <a:cs typeface="+mn-cs"/>
              </a:rPr>
              <a:t>（六）对单一股票在一段时期内进行大量且连续交易；（七）大量或者频繁进行高买低卖交易；（八）单独或者合谋，在公开发布投资分析、预测或建议前买入或卖出相关股票，或进行与自身公开发布的投资分析、预测或建议相背离的股票转让；（九）申报或成交行为造成市场价格异常或秩序混乱；（十）涉嫌编造并传播交易虚假信息，诱骗其他投资者买卖股票；（十一）全国股份转让系统公司认为需要重点监控的其他异常转让。</a:t>
            </a:r>
            <a:endParaRPr lang="en-US" altLang="zh-CN" sz="1200" kern="1200" dirty="0" smtClean="0">
              <a:solidFill>
                <a:schemeClr val="tx1"/>
              </a:solidFill>
              <a:latin typeface="+mn-lt"/>
              <a:ea typeface="楷体" panose="02010609060101010101" pitchFamily="49" charset="-122"/>
              <a:cs typeface="+mn-cs"/>
            </a:endParaRP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200000"/>
              </a:lnSpc>
            </a:pPr>
            <a:r>
              <a:rPr lang="zh-CN" altLang="en-US" dirty="0" smtClean="0"/>
              <a:t>在第一百一十条中，对股票转让价格或者成交量明显异常的情形进行了明确规定，包括：</a:t>
            </a:r>
            <a:r>
              <a:rPr lang="zh-CN" altLang="zh-CN" sz="1200" kern="1200" dirty="0" smtClean="0">
                <a:solidFill>
                  <a:schemeClr val="tx1"/>
                </a:solidFill>
                <a:latin typeface="+mn-lt"/>
                <a:ea typeface="楷体" panose="02010609060101010101" pitchFamily="49" charset="-122"/>
                <a:cs typeface="+mn-cs"/>
              </a:rPr>
              <a:t>（一）同一证券营业部或同一地区的证券营业部集中买入或卖出同一股票且数量较大；（二）股票转让价格连续大幅上涨或下跌，且挂牌公司无重大事项公告；（三）全国股份转让系统公司认为需要重点监控的其他异常转让情形。</a:t>
            </a:r>
            <a:endParaRPr lang="zh-CN" altLang="en-US" sz="1200" kern="1200" dirty="0" smtClean="0">
              <a:solidFill>
                <a:schemeClr val="tx1"/>
              </a:solidFill>
              <a:latin typeface="+mn-lt"/>
              <a:ea typeface="楷体" panose="02010609060101010101" pitchFamily="49" charset="-122"/>
              <a:cs typeface="+mn-cs"/>
            </a:endParaRPr>
          </a:p>
          <a:p>
            <a:pPr>
              <a:lnSpc>
                <a:spcPts val="2500"/>
              </a:lnSpc>
            </a:pP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spcAft>
                <a:spcPts val="600"/>
              </a:spcAft>
            </a:pPr>
            <a:r>
              <a:rPr lang="zh-CN" altLang="en-US" dirty="0" smtClean="0"/>
              <a:t>那么对于以上这些重点监控行为，投资者有所触犯并且情节严重的，全国股转公司可以视情况采取以下自律监管措施：</a:t>
            </a:r>
            <a:r>
              <a:rPr lang="zh-CN" altLang="en-US" sz="1200" kern="1200" dirty="0" smtClean="0">
                <a:solidFill>
                  <a:schemeClr val="tx1"/>
                </a:solidFill>
                <a:latin typeface="+mn-lt"/>
                <a:ea typeface="楷体" panose="02010609060101010101" pitchFamily="49" charset="-122"/>
                <a:cs typeface="+mn-cs"/>
              </a:rPr>
              <a:t>（一）约见谈话；（二）要求提交书面承诺；（三）出具警示函；（四）限制证券账户转让；（五）向中国证监会报告有关违法违规行为；（六）其他自律监管措施。因此，特别提醒广大投资者，在买卖新三板股票时，合规操作，合法交易，共同维护良好的市场秩序。</a:t>
            </a:r>
            <a:endParaRPr lang="zh-CN" altLang="en-US" sz="1200" kern="1200" dirty="0" smtClean="0">
              <a:solidFill>
                <a:schemeClr val="tx1"/>
              </a:solidFill>
              <a:latin typeface="+mn-lt"/>
              <a:ea typeface="楷体" panose="02010609060101010101" pitchFamily="49"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spcAft>
                <a:spcPts val="0"/>
              </a:spcAft>
            </a:pPr>
            <a:r>
              <a:rPr lang="zh-CN" altLang="en-US" dirty="0" smtClean="0"/>
              <a:t>除</a:t>
            </a:r>
            <a:r>
              <a:rPr lang="en-US" altLang="zh-CN" dirty="0" smtClean="0"/>
              <a:t>《</a:t>
            </a:r>
            <a:r>
              <a:rPr lang="zh-CN" altLang="en-US" dirty="0" smtClean="0"/>
              <a:t>转让细则</a:t>
            </a:r>
            <a:r>
              <a:rPr lang="en-US" altLang="zh-CN" dirty="0" smtClean="0"/>
              <a:t>》</a:t>
            </a:r>
            <a:r>
              <a:rPr lang="zh-CN" altLang="en-US" dirty="0" smtClean="0"/>
              <a:t>外，</a:t>
            </a:r>
            <a:r>
              <a:rPr lang="en-US" altLang="zh-CN" dirty="0" smtClean="0"/>
              <a:t>《</a:t>
            </a:r>
            <a:r>
              <a:rPr lang="zh-CN" altLang="en-US" dirty="0" smtClean="0"/>
              <a:t>股票异常转让实时监控指引</a:t>
            </a:r>
            <a:r>
              <a:rPr lang="en-US" altLang="zh-CN" dirty="0" smtClean="0"/>
              <a:t>》</a:t>
            </a:r>
            <a:r>
              <a:rPr lang="zh-CN" altLang="en-US" dirty="0" smtClean="0"/>
              <a:t>，规定了全国股转公司在实时监控中，对发现的违法违规行为采取相应措施的有关规定。其中，实时监控指引的第三条规定了</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全国股转公司在实时监控中发现股票价格异常波动、股票转让行为异常或做市商报价与转让行为涉嫌违法违规时，可采取的措施类型。具体包括公告转让双方基本情况和转让相关信息、电话问询、要求提交书面承诺、出具警示函、暂停转让、限制证券账户交易、向中国证监会报告等。</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dirty="0" smtClean="0"/>
              <a:t>那么，对于第三条中所述的股票价格异常波动情形，实时监控指引在第四条进一步进行了明确。第四条规定，</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股票转让出现下列情形之一的，属于异常波动</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（一）</a:t>
            </a:r>
            <a:r>
              <a:rPr lang="zh-CN" altLang="zh-CN" sz="1200" u="sng" kern="100" dirty="0" smtClean="0">
                <a:latin typeface="楷体" panose="02010609060101010101" pitchFamily="49" charset="-122"/>
                <a:ea typeface="楷体" panose="02010609060101010101" pitchFamily="49" charset="-122"/>
                <a:cs typeface="Times New Roman" panose="02020603050405020304" pitchFamily="18" charset="0"/>
              </a:rPr>
              <a:t>协议转让方式下</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股票当日换手率超过</a:t>
            </a:r>
            <a:r>
              <a:rPr lang="en-US" altLang="zh-CN" sz="1200" dirty="0" smtClean="0">
                <a:ea typeface="楷体" panose="02010609060101010101" pitchFamily="49" charset="-122"/>
              </a:rPr>
              <a:t>10%</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，或连续三个转让日换手率累计超过</a:t>
            </a:r>
            <a:r>
              <a:rPr lang="en-US" altLang="zh-CN" sz="1200" dirty="0" smtClean="0">
                <a:ea typeface="楷体" panose="02010609060101010101" pitchFamily="49" charset="-122"/>
              </a:rPr>
              <a:t>20%</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；（二）</a:t>
            </a:r>
            <a:r>
              <a:rPr lang="zh-CN" altLang="zh-CN" sz="1200" u="sng" kern="100" dirty="0" smtClean="0">
                <a:latin typeface="楷体" panose="02010609060101010101" pitchFamily="49" charset="-122"/>
                <a:ea typeface="楷体" panose="02010609060101010101" pitchFamily="49" charset="-122"/>
                <a:cs typeface="Times New Roman" panose="02020603050405020304" pitchFamily="18" charset="0"/>
              </a:rPr>
              <a:t>做市转让方式下</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，股票连续三个转让日涨跌幅累计超过</a:t>
            </a:r>
            <a:r>
              <a:rPr lang="en-US" altLang="zh-CN" sz="1200" dirty="0" smtClean="0">
                <a:ea typeface="楷体" panose="02010609060101010101" pitchFamily="49" charset="-122"/>
              </a:rPr>
              <a:t>50%</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；（三）全国股份转让系统公司认定的其他情形</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当股票发生异常波动情形时，</a:t>
            </a:r>
            <a:r>
              <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rPr>
              <a:t>挂牌公司应当于次一转让日披露异常波动公告。</a:t>
            </a:r>
            <a:r>
              <a:rPr lang="zh-CN" altLang="en-US" sz="1200" b="0" dirty="0" smtClean="0">
                <a:ea typeface="楷体" panose="02010609060101010101" pitchFamily="49" charset="-122"/>
              </a:rPr>
              <a:t>挂牌公司信息披露的时限是</a:t>
            </a:r>
            <a:r>
              <a:rPr lang="zh-CN" altLang="en-US" sz="1200" dirty="0" smtClean="0">
                <a:ea typeface="楷体" panose="02010609060101010101" pitchFamily="49" charset="-122"/>
              </a:rPr>
              <a:t>次一转让日开盘前。如未能在次一转让日开盘前完成披露，挂牌公司应当申请股票暂停转让，直至披露</a:t>
            </a:r>
            <a:r>
              <a:rPr lang="en-US" altLang="zh-CN" sz="1200" dirty="0" smtClean="0">
                <a:ea typeface="楷体" panose="02010609060101010101" pitchFamily="49" charset="-122"/>
              </a:rPr>
              <a:t>《</a:t>
            </a:r>
            <a:r>
              <a:rPr lang="zh-CN" altLang="en-US" sz="1200" dirty="0" smtClean="0">
                <a:ea typeface="楷体" panose="02010609060101010101" pitchFamily="49" charset="-122"/>
              </a:rPr>
              <a:t>异常波动公告</a:t>
            </a:r>
            <a:r>
              <a:rPr lang="en-US" altLang="zh-CN" sz="1200" dirty="0" smtClean="0">
                <a:ea typeface="楷体" panose="02010609060101010101" pitchFamily="49" charset="-122"/>
              </a:rPr>
              <a:t>》</a:t>
            </a:r>
            <a:r>
              <a:rPr lang="zh-CN" altLang="en-US" sz="1200" dirty="0" smtClean="0">
                <a:ea typeface="楷体" panose="02010609060101010101" pitchFamily="49" charset="-122"/>
              </a:rPr>
              <a:t>后恢复转让。</a:t>
            </a:r>
            <a:endParaRPr lang="zh-CN" altLang="en-US" sz="1200" dirty="0" smtClean="0">
              <a:ea typeface="楷体" panose="02010609060101010101" pitchFamily="49" charset="-122"/>
            </a:endParaRPr>
          </a:p>
          <a:p>
            <a:pPr indent="381000" algn="just">
              <a:lnSpc>
                <a:spcPct val="150000"/>
              </a:lnSpc>
              <a:spcAft>
                <a:spcPts val="0"/>
              </a:spcAft>
            </a:pPr>
            <a:endParaRPr lang="zh-CN"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1">
              <a:lnSpc>
                <a:spcPct val="150000"/>
              </a:lnSpc>
            </a:pPr>
            <a:r>
              <a:rPr lang="zh-CN" altLang="en-US" dirty="0" smtClean="0"/>
              <a:t>此处需要说明的是，</a:t>
            </a:r>
            <a:r>
              <a:rPr lang="zh-CN" altLang="en-US" sz="2000" dirty="0" smtClean="0">
                <a:ea typeface="楷体" panose="02010609060101010101" pitchFamily="49" charset="-122"/>
              </a:rPr>
              <a:t>自</a:t>
            </a:r>
            <a:r>
              <a:rPr lang="en-US" altLang="zh-CN" sz="2000" dirty="0" smtClean="0">
                <a:ea typeface="楷体" panose="02010609060101010101" pitchFamily="49" charset="-122"/>
              </a:rPr>
              <a:t>2018</a:t>
            </a:r>
            <a:r>
              <a:rPr lang="zh-CN" altLang="en-US" sz="2000" dirty="0" smtClean="0">
                <a:ea typeface="楷体" panose="02010609060101010101" pitchFamily="49" charset="-122"/>
              </a:rPr>
              <a:t>年</a:t>
            </a:r>
            <a:r>
              <a:rPr lang="en-US" altLang="zh-CN" sz="2000" dirty="0" smtClean="0">
                <a:ea typeface="楷体" panose="02010609060101010101" pitchFamily="49" charset="-122"/>
              </a:rPr>
              <a:t>1</a:t>
            </a:r>
            <a:r>
              <a:rPr lang="zh-CN" altLang="en-US" sz="2000" dirty="0" smtClean="0">
                <a:ea typeface="楷体" panose="02010609060101010101" pitchFamily="49" charset="-122"/>
              </a:rPr>
              <a:t>月</a:t>
            </a:r>
            <a:r>
              <a:rPr lang="en-US" altLang="zh-CN" sz="2000" dirty="0" smtClean="0">
                <a:ea typeface="楷体" panose="02010609060101010101" pitchFamily="49" charset="-122"/>
              </a:rPr>
              <a:t>15</a:t>
            </a:r>
            <a:r>
              <a:rPr lang="zh-CN" altLang="en-US" sz="2000" dirty="0" smtClean="0">
                <a:ea typeface="楷体" panose="02010609060101010101" pitchFamily="49" charset="-122"/>
              </a:rPr>
              <a:t>日，新</a:t>
            </a:r>
            <a:r>
              <a:rPr lang="en-US" altLang="zh-CN" sz="2000" dirty="0" smtClean="0">
                <a:ea typeface="楷体" panose="02010609060101010101" pitchFamily="49" charset="-122"/>
              </a:rPr>
              <a:t>《</a:t>
            </a:r>
            <a:r>
              <a:rPr lang="zh-CN" altLang="en-US" sz="2000" dirty="0" smtClean="0">
                <a:ea typeface="楷体" panose="02010609060101010101" pitchFamily="49" charset="-122"/>
              </a:rPr>
              <a:t>转让细则</a:t>
            </a:r>
            <a:r>
              <a:rPr lang="en-US" altLang="zh-CN" sz="2000" dirty="0" smtClean="0">
                <a:ea typeface="楷体" panose="02010609060101010101" pitchFamily="49" charset="-122"/>
              </a:rPr>
              <a:t>》</a:t>
            </a:r>
            <a:r>
              <a:rPr lang="zh-CN" altLang="en-US" sz="2000" dirty="0" smtClean="0">
                <a:ea typeface="楷体" panose="02010609060101010101" pitchFamily="49" charset="-122"/>
              </a:rPr>
              <a:t>正式实施之日起，原采取协议转让方式的股票，盘中统一变更为集合竞价转让方式，协议转让成为盘后转让方式。因此协议转让方式不再适用第四条的规定。</a:t>
            </a:r>
            <a:r>
              <a:rPr lang="zh-CN" altLang="en-US" sz="2000" b="1" dirty="0" smtClean="0">
                <a:ea typeface="楷体" panose="02010609060101010101" pitchFamily="49" charset="-122"/>
              </a:rPr>
              <a:t>做市转让股票适用规则不变</a:t>
            </a:r>
            <a:r>
              <a:rPr lang="zh-CN" altLang="en-US" sz="2000" dirty="0" smtClean="0">
                <a:ea typeface="楷体" panose="02010609060101010101" pitchFamily="49" charset="-122"/>
              </a:rPr>
              <a:t>，即仍然适用第四条第二款，连续三个转让日涨跌幅累计超过</a:t>
            </a:r>
            <a:r>
              <a:rPr lang="en-US" altLang="zh-CN" sz="2000" dirty="0" smtClean="0">
                <a:ea typeface="楷体" panose="02010609060101010101" pitchFamily="49" charset="-122"/>
              </a:rPr>
              <a:t>50%</a:t>
            </a:r>
            <a:r>
              <a:rPr lang="zh-CN" altLang="en-US" sz="2000" dirty="0" smtClean="0">
                <a:ea typeface="楷体" panose="02010609060101010101" pitchFamily="49" charset="-122"/>
              </a:rPr>
              <a:t>的相关规定。</a:t>
            </a:r>
            <a:endParaRPr lang="en-US" altLang="zh-CN" sz="2000" dirty="0" smtClean="0">
              <a:ea typeface="楷体" panose="02010609060101010101" pitchFamily="49" charset="-122"/>
            </a:endParaRPr>
          </a:p>
          <a:p>
            <a:pPr marL="0" indent="0">
              <a:buFont typeface="Arial" panose="020B0604020202020204" pitchFamily="34" charset="0"/>
              <a:buNone/>
            </a:pP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那么，当</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全国股转公司在实时监控中发现股票价格异常波动、股票转让行为异常、或转让行为涉嫌违法违规时，</a:t>
            </a:r>
            <a:r>
              <a:rPr lang="zh-CN" altLang="en-US" dirty="0" smtClean="0"/>
              <a:t>对于发生以上异常转让情形的当事人，</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全国股转公司对其要求提交书面承诺、出具警示函等措施的，通过相关证券账户所在的主办券商或营业部向当事人发出。那么相关主办券商或营业部呢，应当及时向客户转告有关警示、督促客户提交书面承诺，并保留相关证据。若情节严重，全国股转公司做出限制证券账户交易决定的，将通过相关证券账户所在主办券商向当事人发出有关书面决定。我们要求相关主办券商应当在收到限制证券账户交易决定的当日将其送达相关当事人；确实无法在当天送达的，应保留相关证据并及时向全国股转公司报告。</a:t>
            </a:r>
            <a:endPar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20000"/>
              </a:lnSpc>
            </a:pPr>
            <a:r>
              <a:rPr lang="zh-CN" altLang="en-US" dirty="0" smtClean="0"/>
              <a:t>此外，</a:t>
            </a:r>
            <a:r>
              <a:rPr lang="en-US" altLang="zh-CN" dirty="0" smtClean="0"/>
              <a:t>《</a:t>
            </a:r>
            <a:r>
              <a:rPr lang="zh-CN" altLang="en-US" dirty="0" smtClean="0"/>
              <a:t>全国中小企业股份转让系统自律监管措施和纪律处分实施办法</a:t>
            </a:r>
            <a:r>
              <a:rPr lang="en-US" altLang="zh-CN" dirty="0" smtClean="0"/>
              <a:t>》</a:t>
            </a:r>
            <a:r>
              <a:rPr lang="zh-CN" altLang="en-US" dirty="0" smtClean="0"/>
              <a:t>，对市场违法违规行为需实施自律监管措施和纪律处分的，规定了从轻从重实施情形。投资者出现违法违规交易行为，但属于以下情形之一的，可以从轻实时自律监管措施和纪律处分：</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一</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未对市场造成严重影响的</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二</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自查发现并主动报告的</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三</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已经实施有效措施消除不良影响的</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四</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初犯且认错态度较好的</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五</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积极配合全国股转公司实施相关措施的</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六</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全国股转公司规定的其他情形。</a:t>
            </a:r>
            <a:endPar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pPr indent="0" algn="just">
              <a:lnSpc>
                <a:spcPct val="120000"/>
              </a:lnSpc>
            </a:pP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那么对于属于以下情形的，可以从重实施自律监管措施和纪律处分：</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一</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自律监管对象最近六个月内曾受到中国证监会行政监管措施或  </a:t>
            </a:r>
            <a:b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b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行政处罚</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二</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自律监管对象最近六个月内曾被全国股转公司实施自律监管措施或者纪律处分</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三</a:t>
            </a:r>
            <a:r>
              <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1200" kern="100" dirty="0" smtClean="0">
                <a:latin typeface="楷体" panose="02010609060101010101" pitchFamily="49" charset="-122"/>
                <a:ea typeface="楷体" panose="02010609060101010101" pitchFamily="49" charset="-122"/>
                <a:cs typeface="Times New Roman" panose="02020603050405020304" pitchFamily="18" charset="0"/>
              </a:rPr>
              <a:t>全国股转公司规定的其他情形。</a:t>
            </a:r>
            <a:endPar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endParaRPr lang="en-US" altLang="zh-CN" sz="1200" kern="100" dirty="0" smtClean="0">
              <a:latin typeface="楷体" panose="02010609060101010101" pitchFamily="49" charset="-122"/>
              <a:ea typeface="楷体" panose="02010609060101010101" pitchFamily="49"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接下来，我们来共同学习几个典型案例。首先第一个案例呢，是集合竞价方式下，投资者严重扰乱市场正常交易秩序的案例。</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“孙某”在参与集合竞价股票交易的过程中，盘中以</a:t>
            </a:r>
            <a:r>
              <a:rPr lang="en-US" altLang="zh-CN" sz="1200" dirty="0" smtClean="0">
                <a:latin typeface="华文楷体" panose="02010600040101010101" pitchFamily="2" charset="-122"/>
                <a:ea typeface="华文楷体" panose="02010600040101010101" pitchFamily="2" charset="-122"/>
              </a:rPr>
              <a:t>4444</a:t>
            </a:r>
            <a:r>
              <a:rPr lang="zh-CN" altLang="en-US" sz="1200" dirty="0" smtClean="0">
                <a:latin typeface="华文楷体" panose="02010600040101010101" pitchFamily="2" charset="-122"/>
                <a:ea typeface="华文楷体" panose="02010600040101010101" pitchFamily="2" charset="-122"/>
              </a:rPr>
              <a:t>元</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股至</a:t>
            </a:r>
            <a:r>
              <a:rPr lang="en-US" altLang="zh-CN" sz="1200" dirty="0" smtClean="0">
                <a:latin typeface="华文楷体" panose="02010600040101010101" pitchFamily="2" charset="-122"/>
                <a:ea typeface="华文楷体" panose="02010600040101010101" pitchFamily="2" charset="-122"/>
              </a:rPr>
              <a:t>9999</a:t>
            </a:r>
            <a:r>
              <a:rPr lang="zh-CN" altLang="en-US" sz="1200" dirty="0" smtClean="0">
                <a:latin typeface="华文楷体" panose="02010600040101010101" pitchFamily="2" charset="-122"/>
                <a:ea typeface="华文楷体" panose="02010600040101010101" pitchFamily="2" charset="-122"/>
              </a:rPr>
              <a:t>元</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股的严重异常价格申报多笔，严重扰乱市场正常交易秩序。全国股转公司根据</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全国中小企业股份转让系统股票转让细则</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第一百一十五条，对上述账户采取了限制证券账户交易（</a:t>
            </a:r>
            <a:r>
              <a:rPr lang="en-US" altLang="zh-CN" sz="1200" dirty="0" smtClean="0">
                <a:latin typeface="华文楷体" panose="02010600040101010101" pitchFamily="2" charset="-122"/>
                <a:ea typeface="华文楷体" panose="02010600040101010101" pitchFamily="2" charset="-122"/>
              </a:rPr>
              <a:t>3</a:t>
            </a:r>
            <a:r>
              <a:rPr lang="zh-CN" altLang="en-US" sz="1200" dirty="0" smtClean="0">
                <a:latin typeface="华文楷体" panose="02010600040101010101" pitchFamily="2" charset="-122"/>
                <a:ea typeface="华文楷体" panose="02010600040101010101" pitchFamily="2" charset="-122"/>
              </a:rPr>
              <a:t>个月）的监管措施（股转系统发</a:t>
            </a:r>
            <a:r>
              <a:rPr lang="en-US" altLang="zh-CN" sz="1200" dirty="0" smtClean="0">
                <a:latin typeface="华文楷体" panose="02010600040101010101" pitchFamily="2" charset="-122"/>
                <a:ea typeface="华文楷体" panose="02010600040101010101" pitchFamily="2" charset="-122"/>
              </a:rPr>
              <a:t>〔2018〕58</a:t>
            </a:r>
            <a:r>
              <a:rPr lang="zh-CN" altLang="en-US" sz="1200" dirty="0" smtClean="0">
                <a:latin typeface="华文楷体" panose="02010600040101010101" pitchFamily="2" charset="-122"/>
                <a:ea typeface="华文楷体" panose="02010600040101010101" pitchFamily="2" charset="-122"/>
              </a:rPr>
              <a:t>号）。</a:t>
            </a:r>
            <a:endParaRPr lang="zh-CN" altLang="en-US" sz="1200" dirty="0" smtClean="0">
              <a:latin typeface="华文楷体" panose="02010600040101010101" pitchFamily="2" charset="-122"/>
              <a:ea typeface="华文楷体" panose="02010600040101010101" pitchFamily="2" charset="-122"/>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“张某”等</a:t>
            </a:r>
            <a:r>
              <a:rPr lang="en-US" altLang="zh-CN" sz="1200" dirty="0" smtClean="0">
                <a:latin typeface="华文楷体" panose="02010600040101010101" pitchFamily="2" charset="-122"/>
                <a:ea typeface="华文楷体" panose="02010600040101010101" pitchFamily="2" charset="-122"/>
              </a:rPr>
              <a:t>2</a:t>
            </a:r>
            <a:r>
              <a:rPr lang="zh-CN" altLang="en-US" sz="1200" dirty="0" smtClean="0">
                <a:latin typeface="华文楷体" panose="02010600040101010101" pitchFamily="2" charset="-122"/>
                <a:ea typeface="华文楷体" panose="02010600040101010101" pitchFamily="2" charset="-122"/>
              </a:rPr>
              <a:t>账户在参与集合竞价股票交易的过程中，在收盘集合竞价时段于临近收盘前先后报出</a:t>
            </a:r>
            <a:r>
              <a:rPr lang="en-US" altLang="zh-CN" sz="1200" dirty="0" smtClean="0">
                <a:latin typeface="华文楷体" panose="02010600040101010101" pitchFamily="2" charset="-122"/>
                <a:ea typeface="华文楷体" panose="02010600040101010101" pitchFamily="2" charset="-122"/>
              </a:rPr>
              <a:t>0.1</a:t>
            </a:r>
            <a:r>
              <a:rPr lang="zh-CN" altLang="en-US" sz="1200" dirty="0" smtClean="0">
                <a:latin typeface="华文楷体" panose="02010600040101010101" pitchFamily="2" charset="-122"/>
                <a:ea typeface="华文楷体" panose="02010600040101010101" pitchFamily="2" charset="-122"/>
              </a:rPr>
              <a:t>元</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股的买卖申报并成交，严重影响相关股票收盘价格。全国股转公司根据</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全国中小企业股份转让系统股票转让细则</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第一百一十五条，对上述</a:t>
            </a:r>
            <a:r>
              <a:rPr lang="en-US" altLang="zh-CN" sz="1200" dirty="0" smtClean="0">
                <a:latin typeface="华文楷体" panose="02010600040101010101" pitchFamily="2" charset="-122"/>
                <a:ea typeface="华文楷体" panose="02010600040101010101" pitchFamily="2" charset="-122"/>
              </a:rPr>
              <a:t>2</a:t>
            </a:r>
            <a:r>
              <a:rPr lang="zh-CN" altLang="en-US" sz="1200" dirty="0" smtClean="0">
                <a:latin typeface="华文楷体" panose="02010600040101010101" pitchFamily="2" charset="-122"/>
                <a:ea typeface="华文楷体" panose="02010600040101010101" pitchFamily="2" charset="-122"/>
              </a:rPr>
              <a:t>账户采取了限制证券账户交易（</a:t>
            </a:r>
            <a:r>
              <a:rPr lang="en-US" altLang="zh-CN" sz="1200" dirty="0" smtClean="0">
                <a:latin typeface="华文楷体" panose="02010600040101010101" pitchFamily="2" charset="-122"/>
                <a:ea typeface="华文楷体" panose="02010600040101010101" pitchFamily="2" charset="-122"/>
              </a:rPr>
              <a:t>3</a:t>
            </a:r>
            <a:r>
              <a:rPr lang="zh-CN" altLang="en-US" sz="1200" dirty="0" smtClean="0">
                <a:latin typeface="华文楷体" panose="02010600040101010101" pitchFamily="2" charset="-122"/>
                <a:ea typeface="华文楷体" panose="02010600040101010101" pitchFamily="2" charset="-122"/>
              </a:rPr>
              <a:t>个月）的监管措施（股转系统发</a:t>
            </a:r>
            <a:r>
              <a:rPr lang="en-US" altLang="zh-CN" sz="1200" dirty="0" smtClean="0">
                <a:latin typeface="华文楷体" panose="02010600040101010101" pitchFamily="2" charset="-122"/>
                <a:ea typeface="华文楷体" panose="02010600040101010101" pitchFamily="2" charset="-122"/>
              </a:rPr>
              <a:t>〔2018〕59</a:t>
            </a:r>
            <a:r>
              <a:rPr lang="zh-CN" altLang="en-US" sz="1200" dirty="0" smtClean="0">
                <a:latin typeface="华文楷体" panose="02010600040101010101" pitchFamily="2" charset="-122"/>
                <a:ea typeface="华文楷体" panose="02010600040101010101" pitchFamily="2" charset="-122"/>
              </a:rPr>
              <a:t>号、</a:t>
            </a:r>
            <a:r>
              <a:rPr lang="en-US" altLang="zh-CN" sz="1200" dirty="0" smtClean="0">
                <a:latin typeface="华文楷体" panose="02010600040101010101" pitchFamily="2" charset="-122"/>
                <a:ea typeface="华文楷体" panose="02010600040101010101" pitchFamily="2" charset="-122"/>
              </a:rPr>
              <a:t>60</a:t>
            </a:r>
            <a:r>
              <a:rPr lang="zh-CN" altLang="en-US" sz="1200" dirty="0" smtClean="0">
                <a:latin typeface="华文楷体" panose="02010600040101010101" pitchFamily="2" charset="-122"/>
                <a:ea typeface="华文楷体" panose="02010600040101010101" pitchFamily="2" charset="-122"/>
              </a:rPr>
              <a:t>号）。</a:t>
            </a:r>
            <a:endParaRPr lang="en-US" altLang="zh-CN" sz="1200"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第二个是协议转让方式下，投资者严重扰乱市场正常交易秩序的案例。</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 “杨某” 等</a:t>
            </a:r>
            <a:r>
              <a:rPr lang="en-US" altLang="zh-CN" sz="1200" dirty="0" smtClean="0">
                <a:latin typeface="华文楷体" panose="02010600040101010101" pitchFamily="2" charset="-122"/>
                <a:ea typeface="华文楷体" panose="02010600040101010101" pitchFamily="2" charset="-122"/>
              </a:rPr>
              <a:t>2</a:t>
            </a:r>
            <a:r>
              <a:rPr lang="zh-CN" altLang="en-US" sz="1200" dirty="0" smtClean="0">
                <a:latin typeface="华文楷体" panose="02010600040101010101" pitchFamily="2" charset="-122"/>
                <a:ea typeface="华文楷体" panose="02010600040101010101" pitchFamily="2" charset="-122"/>
              </a:rPr>
              <a:t>账户在参与集合竞价股票交易的过程中，在收盘集合竞价时段于临近收盘前先后报出</a:t>
            </a:r>
            <a:r>
              <a:rPr lang="en-US" altLang="zh-CN" sz="1200" dirty="0" smtClean="0">
                <a:latin typeface="华文楷体" panose="02010600040101010101" pitchFamily="2" charset="-122"/>
                <a:ea typeface="华文楷体" panose="02010600040101010101" pitchFamily="2" charset="-122"/>
              </a:rPr>
              <a:t>0.13</a:t>
            </a:r>
            <a:r>
              <a:rPr lang="zh-CN" altLang="en-US" sz="1200" dirty="0" smtClean="0">
                <a:latin typeface="华文楷体" panose="02010600040101010101" pitchFamily="2" charset="-122"/>
                <a:ea typeface="华文楷体" panose="02010600040101010101" pitchFamily="2" charset="-122"/>
              </a:rPr>
              <a:t>元</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股的买卖申报并成交，严重影响相关股票收盘价格，随后通过协议转让方式再次以异常价格进行交易。 全国股转公司根据</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全国中小企业股份转让系统股票转让细则</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第一百一十五条，对上述</a:t>
            </a:r>
            <a:r>
              <a:rPr lang="en-US" altLang="zh-CN" sz="1200" dirty="0" smtClean="0">
                <a:latin typeface="华文楷体" panose="02010600040101010101" pitchFamily="2" charset="-122"/>
                <a:ea typeface="华文楷体" panose="02010600040101010101" pitchFamily="2" charset="-122"/>
              </a:rPr>
              <a:t>2</a:t>
            </a:r>
            <a:r>
              <a:rPr lang="zh-CN" altLang="en-US" sz="1200" dirty="0" smtClean="0">
                <a:latin typeface="华文楷体" panose="02010600040101010101" pitchFamily="2" charset="-122"/>
                <a:ea typeface="华文楷体" panose="02010600040101010101" pitchFamily="2" charset="-122"/>
              </a:rPr>
              <a:t>账户采取了限制证券账户交易（</a:t>
            </a:r>
            <a:r>
              <a:rPr lang="en-US" altLang="zh-CN" sz="1200" dirty="0" smtClean="0">
                <a:latin typeface="华文楷体" panose="02010600040101010101" pitchFamily="2" charset="-122"/>
                <a:ea typeface="华文楷体" panose="02010600040101010101" pitchFamily="2" charset="-122"/>
              </a:rPr>
              <a:t>3</a:t>
            </a:r>
            <a:r>
              <a:rPr lang="zh-CN" altLang="en-US" sz="1200" dirty="0" smtClean="0">
                <a:latin typeface="华文楷体" panose="02010600040101010101" pitchFamily="2" charset="-122"/>
                <a:ea typeface="华文楷体" panose="02010600040101010101" pitchFamily="2" charset="-122"/>
              </a:rPr>
              <a:t>个月）的监管措施（股转系统发</a:t>
            </a:r>
            <a:r>
              <a:rPr lang="en-US" altLang="zh-CN" sz="1200" dirty="0" smtClean="0">
                <a:latin typeface="华文楷体" panose="02010600040101010101" pitchFamily="2" charset="-122"/>
                <a:ea typeface="华文楷体" panose="02010600040101010101" pitchFamily="2" charset="-122"/>
              </a:rPr>
              <a:t>〔2018〕81</a:t>
            </a:r>
            <a:r>
              <a:rPr lang="zh-CN" altLang="en-US" sz="1200" dirty="0" smtClean="0">
                <a:latin typeface="华文楷体" panose="02010600040101010101" pitchFamily="2" charset="-122"/>
                <a:ea typeface="华文楷体" panose="02010600040101010101" pitchFamily="2" charset="-122"/>
              </a:rPr>
              <a:t>号、</a:t>
            </a:r>
            <a:r>
              <a:rPr lang="en-US" altLang="zh-CN" sz="1200" dirty="0" smtClean="0">
                <a:latin typeface="华文楷体" panose="02010600040101010101" pitchFamily="2" charset="-122"/>
                <a:ea typeface="华文楷体" panose="02010600040101010101" pitchFamily="2" charset="-122"/>
              </a:rPr>
              <a:t>82</a:t>
            </a:r>
            <a:r>
              <a:rPr lang="zh-CN" altLang="en-US" sz="1200" dirty="0" smtClean="0">
                <a:latin typeface="华文楷体" panose="02010600040101010101" pitchFamily="2" charset="-122"/>
                <a:ea typeface="华文楷体" panose="02010600040101010101" pitchFamily="2" charset="-122"/>
              </a:rPr>
              <a:t>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股票挂牌之后，挂牌公司可以选择变更转让方式。挂牌公司变更转让方式，需向全国股转公司提出申请，并经全国股转公司同意。那么与挂牌时股票转让方式的确定一样，挂牌公司申请变更转让方式，也需要股东大会决议通过。</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对于从集合竞价转让方式变更为做市转让方式的股票，我们要求有</a:t>
            </a:r>
            <a:r>
              <a:rPr lang="en-US" altLang="zh-CN" b="1" u="sng" dirty="0" smtClean="0">
                <a:latin typeface="华文楷体" panose="02010600040101010101" pitchFamily="2" charset="-122"/>
                <a:ea typeface="华文楷体" panose="02010600040101010101" pitchFamily="2" charset="-122"/>
              </a:rPr>
              <a:t>2</a:t>
            </a:r>
            <a:r>
              <a:rPr lang="zh-CN" altLang="zh-CN" b="1" u="sng" dirty="0" smtClean="0">
                <a:latin typeface="华文楷体" panose="02010600040101010101" pitchFamily="2" charset="-122"/>
                <a:ea typeface="华文楷体" panose="02010600040101010101" pitchFamily="2" charset="-122"/>
              </a:rPr>
              <a:t>家以上做市商</a:t>
            </a:r>
            <a:r>
              <a:rPr lang="zh-CN" altLang="zh-CN" dirty="0" smtClean="0">
                <a:latin typeface="华文楷体" panose="02010600040101010101" pitchFamily="2" charset="-122"/>
                <a:ea typeface="华文楷体" panose="02010600040101010101" pitchFamily="2" charset="-122"/>
              </a:rPr>
              <a:t>同意为该股票提供做市报价服务，并且每家做市商已取得不低于</a:t>
            </a:r>
            <a:r>
              <a:rPr lang="en-US" altLang="zh-CN" dirty="0" smtClean="0">
                <a:latin typeface="华文楷体" panose="02010600040101010101" pitchFamily="2" charset="-122"/>
                <a:ea typeface="华文楷体" panose="02010600040101010101" pitchFamily="2" charset="-122"/>
              </a:rPr>
              <a:t>10</a:t>
            </a:r>
            <a:r>
              <a:rPr lang="zh-CN" altLang="zh-CN" dirty="0" smtClean="0">
                <a:latin typeface="华文楷体" panose="02010600040101010101" pitchFamily="2" charset="-122"/>
                <a:ea typeface="华文楷体" panose="02010600040101010101" pitchFamily="2" charset="-122"/>
              </a:rPr>
              <a:t>万股的做市库存股票</a:t>
            </a:r>
            <a:r>
              <a:rPr lang="zh-CN" altLang="en-US" dirty="0" smtClean="0">
                <a:latin typeface="华文楷体" panose="02010600040101010101" pitchFamily="2" charset="-122"/>
                <a:ea typeface="华文楷体" panose="02010600040101010101" pitchFamily="2" charset="-122"/>
              </a:rPr>
              <a:t>。</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对于从做市转让方式变更为集合竞价转让方式的股票，我们要求</a:t>
            </a:r>
            <a:r>
              <a:rPr lang="zh-CN" altLang="en-US" dirty="0" smtClean="0">
                <a:latin typeface="华文楷体" panose="02010600040101010101" pitchFamily="2" charset="-122"/>
                <a:ea typeface="华文楷体" panose="02010600040101010101" pitchFamily="2" charset="-122"/>
              </a:rPr>
              <a:t>挂牌公司应事前征得该股票</a:t>
            </a:r>
            <a:r>
              <a:rPr lang="zh-CN" altLang="en-US" b="1" u="sng" dirty="0" smtClean="0">
                <a:latin typeface="华文楷体" panose="02010600040101010101" pitchFamily="2" charset="-122"/>
                <a:ea typeface="华文楷体" panose="02010600040101010101" pitchFamily="2" charset="-122"/>
              </a:rPr>
              <a:t>所有做市商同意</a:t>
            </a:r>
            <a:r>
              <a:rPr lang="zh-CN" altLang="en-US" dirty="0" smtClean="0">
                <a:latin typeface="华文楷体" panose="02010600040101010101" pitchFamily="2" charset="-122"/>
                <a:ea typeface="华文楷体" panose="02010600040101010101" pitchFamily="2" charset="-122"/>
              </a:rPr>
              <a:t>。那么特别地，若股票做市商不足</a:t>
            </a:r>
            <a:r>
              <a:rPr lang="en-US" altLang="en-US"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家，且未在</a:t>
            </a:r>
            <a:r>
              <a:rPr lang="en-US" altLang="en-US" dirty="0" smtClean="0">
                <a:latin typeface="华文楷体" panose="02010600040101010101" pitchFamily="2" charset="-122"/>
                <a:ea typeface="华文楷体" panose="02010600040101010101" pitchFamily="2" charset="-122"/>
              </a:rPr>
              <a:t>30</a:t>
            </a:r>
            <a:r>
              <a:rPr lang="zh-CN" altLang="en-US" dirty="0" smtClean="0">
                <a:latin typeface="华文楷体" panose="02010600040101010101" pitchFamily="2" charset="-122"/>
                <a:ea typeface="华文楷体" panose="02010600040101010101" pitchFamily="2" charset="-122"/>
              </a:rPr>
              <a:t>个转让日内恢复为</a:t>
            </a:r>
            <a:r>
              <a:rPr lang="en-US" altLang="en-US"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家以上做市商的，如挂牌公司未提出变更申请，其转让方式将强制变更为集合竞价转让方式</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第三个呢，是挂牌公司董事涉嫌内幕交易的案例。</a:t>
            </a:r>
            <a:r>
              <a:rPr lang="zh-CN" altLang="en-US" sz="1200" dirty="0" smtClean="0">
                <a:latin typeface="华文楷体" panose="02010600040101010101" pitchFamily="2" charset="-122"/>
                <a:ea typeface="华文楷体" panose="02010600040101010101" pitchFamily="2" charset="-122"/>
              </a:rPr>
              <a:t> 某挂牌公司董事邹某是该公司并购重组事项的内幕信息知情人。在内幕信息敏感期内，邹某利用其岳母周某的新三板证券账户，买入挂牌公司股票</a:t>
            </a:r>
            <a:r>
              <a:rPr lang="en-US" altLang="zh-CN" sz="1200" dirty="0" smtClean="0">
                <a:latin typeface="华文楷体" panose="02010600040101010101" pitchFamily="2" charset="-122"/>
                <a:ea typeface="华文楷体" panose="02010600040101010101" pitchFamily="2" charset="-122"/>
              </a:rPr>
              <a:t>2.6</a:t>
            </a:r>
            <a:r>
              <a:rPr lang="zh-CN" altLang="en-US" sz="1200" dirty="0" smtClean="0">
                <a:latin typeface="华文楷体" panose="02010600040101010101" pitchFamily="2" charset="-122"/>
                <a:ea typeface="华文楷体" panose="02010600040101010101" pitchFamily="2" charset="-122"/>
              </a:rPr>
              <a:t>万股，买入金额为</a:t>
            </a:r>
            <a:r>
              <a:rPr lang="en-US" altLang="zh-CN" sz="1200" dirty="0" smtClean="0">
                <a:latin typeface="华文楷体" panose="02010600040101010101" pitchFamily="2" charset="-122"/>
                <a:ea typeface="华文楷体" panose="02010600040101010101" pitchFamily="2" charset="-122"/>
              </a:rPr>
              <a:t>12.33</a:t>
            </a:r>
            <a:r>
              <a:rPr lang="zh-CN" altLang="en-US" sz="1200" dirty="0" smtClean="0">
                <a:latin typeface="华文楷体" panose="02010600040101010101" pitchFamily="2" charset="-122"/>
                <a:ea typeface="华文楷体" panose="02010600040101010101" pitchFamily="2" charset="-122"/>
              </a:rPr>
              <a:t>元，构成内幕交易行为。 涉案证券已全部卖出，共亏损</a:t>
            </a:r>
            <a:r>
              <a:rPr lang="en-US" altLang="zh-CN" sz="1200" dirty="0" smtClean="0">
                <a:latin typeface="华文楷体" panose="02010600040101010101" pitchFamily="2" charset="-122"/>
                <a:ea typeface="华文楷体" panose="02010600040101010101" pitchFamily="2" charset="-122"/>
              </a:rPr>
              <a:t>5.14</a:t>
            </a:r>
            <a:r>
              <a:rPr lang="zh-CN" altLang="en-US" sz="1200" dirty="0" smtClean="0">
                <a:latin typeface="华文楷体" panose="02010600040101010101" pitchFamily="2" charset="-122"/>
                <a:ea typeface="华文楷体" panose="02010600040101010101" pitchFamily="2" charset="-122"/>
              </a:rPr>
              <a:t>万元。依据</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证券法</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第二百零二条的规定，上海证监局对邹某处以</a:t>
            </a:r>
            <a:r>
              <a:rPr lang="en-US" altLang="zh-CN" sz="1200" dirty="0" smtClean="0">
                <a:latin typeface="华文楷体" panose="02010600040101010101" pitchFamily="2" charset="-122"/>
                <a:ea typeface="华文楷体" panose="02010600040101010101" pitchFamily="2" charset="-122"/>
              </a:rPr>
              <a:t>4</a:t>
            </a:r>
            <a:r>
              <a:rPr lang="zh-CN" altLang="en-US" sz="1200" dirty="0" smtClean="0">
                <a:latin typeface="华文楷体" panose="02010600040101010101" pitchFamily="2" charset="-122"/>
                <a:ea typeface="华文楷体" panose="02010600040101010101" pitchFamily="2" charset="-122"/>
              </a:rPr>
              <a:t>万元罚款（中国证券会上海监管局行政处罚决定书  沪</a:t>
            </a:r>
            <a:r>
              <a:rPr lang="en-US" altLang="zh-CN" sz="1200" dirty="0" smtClean="0">
                <a:latin typeface="华文楷体" panose="02010600040101010101" pitchFamily="2" charset="-122"/>
                <a:ea typeface="华文楷体" panose="02010600040101010101" pitchFamily="2" charset="-122"/>
              </a:rPr>
              <a:t>〔2018〕1</a:t>
            </a:r>
            <a:r>
              <a:rPr lang="zh-CN" altLang="en-US" sz="1200" dirty="0" smtClean="0">
                <a:latin typeface="华文楷体" panose="02010600040101010101" pitchFamily="2" charset="-122"/>
                <a:ea typeface="华文楷体" panose="02010600040101010101" pitchFamily="2" charset="-122"/>
              </a:rPr>
              <a:t>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第四个呢，是挂牌公司控股股东涉嫌市场操纵的案例。</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某挂牌公司控股股东（董事长）在公司年报披露前大量交易本公司股票，且与其存在关联关系的多个账户在公司发布</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股票发行方案</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前持续、大量进行日内反向交易，人为制造该股交易活跃的假象，拉抬、维持股价，涉嫌市场操纵，对此，中国证监会已经做出行政处罚（中国证监会行政处罚决定书</a:t>
            </a:r>
            <a:r>
              <a:rPr lang="en-US" altLang="zh-CN" sz="1200" dirty="0" smtClean="0">
                <a:latin typeface="华文楷体" panose="02010600040101010101" pitchFamily="2" charset="-122"/>
                <a:ea typeface="华文楷体" panose="02010600040101010101" pitchFamily="2" charset="-122"/>
              </a:rPr>
              <a:t>〔2015〕98</a:t>
            </a:r>
            <a:r>
              <a:rPr lang="zh-CN" altLang="en-US" sz="1200" dirty="0" smtClean="0">
                <a:latin typeface="华文楷体" panose="02010600040101010101" pitchFamily="2" charset="-122"/>
                <a:ea typeface="华文楷体" panose="02010600040101010101" pitchFamily="2" charset="-122"/>
              </a:rPr>
              <a:t>号）。</a:t>
            </a:r>
            <a:endParaRPr lang="en-US" altLang="zh-CN" sz="1200" dirty="0" smtClean="0">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华文楷体" panose="02010600040101010101" pitchFamily="2" charset="-122"/>
                <a:ea typeface="华文楷体" panose="02010600040101010101" pitchFamily="2" charset="-122"/>
              </a:rPr>
              <a:t>某挂牌企业与做市商合谋，为了以目标价格增发股票，利用资金优势约定交易，操控利好消息披露节奏拉抬股价，涉嫌市场操纵，对此，中国证监会已经做出行政处罚（中国证监会行政处罚决定书</a:t>
            </a:r>
            <a:r>
              <a:rPr lang="en-US" altLang="zh-CN" sz="1200" dirty="0" smtClean="0">
                <a:latin typeface="华文楷体" panose="02010600040101010101" pitchFamily="2" charset="-122"/>
                <a:ea typeface="华文楷体" panose="02010600040101010101" pitchFamily="2" charset="-122"/>
              </a:rPr>
              <a:t>〔2017〕100</a:t>
            </a:r>
            <a:r>
              <a:rPr lang="zh-CN" altLang="en-US" sz="1200" dirty="0" smtClean="0">
                <a:latin typeface="华文楷体" panose="02010600040101010101" pitchFamily="2" charset="-122"/>
                <a:ea typeface="华文楷体" panose="02010600040101010101" pitchFamily="2" charset="-122"/>
              </a:rPr>
              <a:t>号）。</a:t>
            </a:r>
            <a:endParaRPr lang="zh-CN" altLang="en-US" sz="1200" dirty="0" smtClean="0">
              <a:latin typeface="华文楷体" panose="02010600040101010101" pitchFamily="2" charset="-122"/>
              <a:ea typeface="华文楷体" panose="02010600040101010101" pitchFamily="2" charset="-122"/>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200"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第五个案例呢，是挂牌公司大股东多次违反暂停交易义务的案例。</a:t>
            </a:r>
            <a:endParaRPr lang="en-US" altLang="zh-CN" dirty="0" smtClean="0"/>
          </a:p>
          <a:p>
            <a:pPr lvl="0">
              <a:lnSpc>
                <a:spcPct val="150000"/>
              </a:lnSpc>
              <a:spcAft>
                <a:spcPct val="15000"/>
              </a:spcAft>
            </a:pPr>
            <a:r>
              <a:rPr lang="zh-CN" altLang="en-US" sz="1200" dirty="0" smtClean="0">
                <a:latin typeface="华文楷体" panose="02010600040101010101" pitchFamily="2" charset="-122"/>
                <a:ea typeface="华文楷体" panose="02010600040101010101" pitchFamily="2" charset="-122"/>
              </a:rPr>
              <a:t> 某挂牌公司董事长（第一大股东）“柳某”多次违反</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非上市公众公司收购管理办法</a:t>
            </a:r>
            <a:r>
              <a:rPr lang="en-US" altLang="zh-CN"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第</a:t>
            </a:r>
            <a:r>
              <a:rPr lang="en-US" altLang="zh-CN" sz="1200" dirty="0" smtClean="0">
                <a:latin typeface="华文楷体" panose="02010600040101010101" pitchFamily="2" charset="-122"/>
                <a:ea typeface="华文楷体" panose="02010600040101010101" pitchFamily="2" charset="-122"/>
              </a:rPr>
              <a:t>13</a:t>
            </a:r>
            <a:r>
              <a:rPr lang="zh-CN" altLang="en-US" sz="1200" dirty="0" smtClean="0">
                <a:latin typeface="华文楷体" panose="02010600040101010101" pitchFamily="2" charset="-122"/>
                <a:ea typeface="华文楷体" panose="02010600040101010101" pitchFamily="2" charset="-122"/>
              </a:rPr>
              <a:t>条规定的暂停交易义务，且在全国股转公司对其电话提醒、采取要求提交书面承诺的自律监管措施后仍然进行交易，继续违反暂停交易义务，主观故意明显。全国股转公司对其采取了限制证券账户交易（</a:t>
            </a:r>
            <a:r>
              <a:rPr lang="en-US" altLang="zh-CN" sz="1200" dirty="0" smtClean="0">
                <a:latin typeface="华文楷体" panose="02010600040101010101" pitchFamily="2" charset="-122"/>
                <a:ea typeface="华文楷体" panose="02010600040101010101" pitchFamily="2" charset="-122"/>
              </a:rPr>
              <a:t>1</a:t>
            </a:r>
            <a:r>
              <a:rPr lang="zh-CN" altLang="en-US" sz="1200" dirty="0" smtClean="0">
                <a:latin typeface="华文楷体" panose="02010600040101010101" pitchFamily="2" charset="-122"/>
                <a:ea typeface="华文楷体" panose="02010600040101010101" pitchFamily="2" charset="-122"/>
              </a:rPr>
              <a:t>个月）的监管措施，并向中国证监会报告有关违法违规行为。对于该大股东违法减持案，</a:t>
            </a:r>
            <a:r>
              <a:rPr lang="zh-CN" altLang="en-US" sz="1200" b="1" dirty="0" smtClean="0">
                <a:latin typeface="华文楷体" panose="02010600040101010101" pitchFamily="2" charset="-122"/>
                <a:ea typeface="华文楷体" panose="02010600040101010101" pitchFamily="2" charset="-122"/>
              </a:rPr>
              <a:t>中国证监会已经做出行政处罚</a:t>
            </a:r>
            <a:r>
              <a:rPr lang="zh-CN" altLang="en-US" sz="1200" dirty="0" smtClean="0">
                <a:latin typeface="华文楷体" panose="02010600040101010101" pitchFamily="2" charset="-122"/>
                <a:ea typeface="华文楷体" panose="02010600040101010101" pitchFamily="2" charset="-122"/>
              </a:rPr>
              <a:t>（中国证监会行政处罚决定书</a:t>
            </a:r>
            <a:r>
              <a:rPr lang="en-US" altLang="zh-CN" sz="1200" dirty="0" smtClean="0">
                <a:latin typeface="华文楷体" panose="02010600040101010101" pitchFamily="2" charset="-122"/>
                <a:ea typeface="华文楷体" panose="02010600040101010101" pitchFamily="2" charset="-122"/>
              </a:rPr>
              <a:t>〔2015〕68</a:t>
            </a:r>
            <a:r>
              <a:rPr lang="zh-CN" altLang="en-US" sz="1200" dirty="0" smtClean="0">
                <a:latin typeface="华文楷体" panose="02010600040101010101" pitchFamily="2" charset="-122"/>
                <a:ea typeface="华文楷体" panose="02010600040101010101" pitchFamily="2" charset="-122"/>
              </a:rPr>
              <a:t>号）。</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以上便是全国股转系统交易监察制度介绍的全部内容，感谢您的观看学习。更多内容欢迎登陆全国股转公司官方网站，</a:t>
            </a:r>
            <a:r>
              <a:rPr lang="en-US" altLang="zh-CN" sz="1200" kern="100" dirty="0" smtClean="0">
                <a:ea typeface="楷体" panose="02010609060101010101" pitchFamily="49" charset="-122"/>
                <a:cs typeface="Times New Roman" panose="02020603050405020304" pitchFamily="18" charset="0"/>
              </a:rPr>
              <a:t>www.neeq.com.cn</a:t>
            </a:r>
            <a:r>
              <a:rPr lang="zh-CN" altLang="en-US" sz="1200" kern="100" dirty="0" smtClean="0">
                <a:ea typeface="楷体" panose="02010609060101010101" pitchFamily="49" charset="-122"/>
                <a:cs typeface="Times New Roman" panose="02020603050405020304" pitchFamily="18" charset="0"/>
              </a:rPr>
              <a:t>；</a:t>
            </a:r>
            <a:r>
              <a:rPr lang="en-US" altLang="zh-CN" sz="1200" kern="100" dirty="0" smtClean="0">
                <a:ea typeface="楷体" panose="02010609060101010101" pitchFamily="49" charset="-122"/>
                <a:cs typeface="Times New Roman" panose="02020603050405020304" pitchFamily="18" charset="0"/>
              </a:rPr>
              <a:t>www.neeq.cc</a:t>
            </a:r>
            <a:r>
              <a:rPr lang="zh-CN" altLang="en-US" sz="1200" kern="1200" dirty="0" smtClean="0">
                <a:ea typeface="+mn-ea"/>
                <a:cs typeface="+mn-cs"/>
              </a:rPr>
              <a:t>，或拨打交易监察部咨询电话</a:t>
            </a:r>
            <a:r>
              <a:rPr lang="en-US" altLang="zh-CN" sz="1200" kern="1200" dirty="0" smtClean="0">
                <a:ea typeface="+mn-ea"/>
                <a:cs typeface="+mn-cs"/>
              </a:rPr>
              <a:t>010-63889700</a:t>
            </a:r>
            <a:r>
              <a:rPr lang="zh-CN" altLang="en-US" sz="1200" kern="1200" dirty="0" smtClean="0">
                <a:ea typeface="+mn-ea"/>
                <a:cs typeface="+mn-cs"/>
              </a:rPr>
              <a:t>，了解更多的交易规则相关知识。我们的课程就到这里，希望对您有所帮助，感谢您的观看。再见。</a:t>
            </a:r>
            <a:endParaRPr lang="en-US" altLang="zh-CN" sz="1200" kern="100" dirty="0" smtClean="0">
              <a:ea typeface="楷体" panose="02010609060101010101" pitchFamily="49"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787E62-448C-46EE-B6A6-E723943AD9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五边形 6"/>
          <p:cNvSpPr/>
          <p:nvPr userDrawn="1"/>
        </p:nvSpPr>
        <p:spPr>
          <a:xfrm>
            <a:off x="406400" y="276226"/>
            <a:ext cx="1092200" cy="533400"/>
          </a:xfrm>
          <a:prstGeom prst="homePlate">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0800" y="276226"/>
            <a:ext cx="266700" cy="533400"/>
          </a:xfrm>
          <a:prstGeom prst="rect">
            <a:avLst/>
          </a:prstGeom>
          <a:solidFill>
            <a:schemeClr val="bg1">
              <a:lumMod val="50000"/>
            </a:schemeClr>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925300" y="276226"/>
            <a:ext cx="266700" cy="533400"/>
          </a:xfrm>
          <a:prstGeom prst="rect">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29450" y="255588"/>
            <a:ext cx="4895850" cy="581025"/>
          </a:xfrm>
          <a:prstGeom prst="rect">
            <a:avLst/>
          </a:prstGeom>
        </p:spPr>
      </p:pic>
      <p:sp>
        <p:nvSpPr>
          <p:cNvPr id="11" name="矩形 10"/>
          <p:cNvSpPr/>
          <p:nvPr userDrawn="1"/>
        </p:nvSpPr>
        <p:spPr>
          <a:xfrm>
            <a:off x="0" y="6362700"/>
            <a:ext cx="12192000" cy="88900"/>
          </a:xfrm>
          <a:prstGeom prst="rect">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7F1399-2C5A-4750-B69E-F5854D668558}"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B41DBC-7A42-4D17-9239-263A496C5A6B}"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408305"/>
            <a:ext cx="2743200" cy="365125"/>
          </a:xfrm>
        </p:spPr>
        <p:txBody>
          <a:bodyPr/>
          <a:lstStyle/>
          <a:p>
            <a:fld id="{7327E10C-3DB4-4E36-8951-A2B1D96DEBA0}"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408305"/>
            <a:ext cx="2743200" cy="365125"/>
          </a:xfrm>
        </p:spPr>
        <p:txBody>
          <a:bodyPr/>
          <a:lstStyle/>
          <a:p>
            <a:fld id="{2901966E-8534-4732-A0E9-AB3409E34B1B}" type="slidenum">
              <a:rPr lang="zh-CN" altLang="en-US" smtClean="0"/>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D19FDAB-0A49-4937-9580-15999A63CE6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40E4EE-BD1B-4DFB-9CA6-DE522E37F6FB}"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0A67A3-B1A2-459E-A034-E363D911FB35}"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42DD968-4024-49B9-B7CB-AB39919CCCB7}"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C06BAF-9BC9-4E5E-B8DD-7824CD1E7902}"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441621D-CD1D-4954-9830-8FE9A1B61C5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0F0FAC4-23EE-4B1C-91C4-B4791B4A0DB2}"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418696"/>
            <a:ext cx="2743200" cy="365125"/>
          </a:xfrm>
          <a:prstGeom prst="rect">
            <a:avLst/>
          </a:prstGeom>
        </p:spPr>
        <p:txBody>
          <a:bodyPr vert="horz" lIns="91440" tIns="45720" rIns="91440" bIns="45720" rtlCol="0" anchor="ctr"/>
          <a:lstStyle>
            <a:lvl1pPr algn="l">
              <a:defRPr sz="1200">
                <a:solidFill>
                  <a:schemeClr val="tx1"/>
                </a:solidFill>
              </a:defRPr>
            </a:lvl1pPr>
          </a:lstStyle>
          <a:p>
            <a:fld id="{AA3C48E9-2591-4646-BB37-A878452AB06E}" type="datetime1">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97914"/>
            <a:ext cx="2743200" cy="365125"/>
          </a:xfrm>
          <a:prstGeom prst="rect">
            <a:avLst/>
          </a:prstGeom>
        </p:spPr>
        <p:txBody>
          <a:bodyPr vert="horz" lIns="91440" tIns="45720" rIns="91440" bIns="45720" rtlCol="0" anchor="ctr"/>
          <a:lstStyle>
            <a:lvl1pPr algn="r">
              <a:defRPr sz="1200">
                <a:solidFill>
                  <a:schemeClr val="tx1"/>
                </a:solidFill>
              </a:defRPr>
            </a:lvl1pPr>
          </a:lstStyle>
          <a:p>
            <a:fld id="{2901966E-8534-4732-A0E9-AB3409E34B1B}" type="slidenum">
              <a:rPr lang="zh-CN" altLang="en-US" smtClean="0"/>
            </a:fld>
            <a:endParaRPr lang="zh-CN" altLang="en-US" dirty="0"/>
          </a:p>
        </p:txBody>
      </p:sp>
      <p:sp>
        <p:nvSpPr>
          <p:cNvPr id="7" name="五边形 6"/>
          <p:cNvSpPr/>
          <p:nvPr userDrawn="1"/>
        </p:nvSpPr>
        <p:spPr>
          <a:xfrm>
            <a:off x="406400" y="276226"/>
            <a:ext cx="1092200" cy="533400"/>
          </a:xfrm>
          <a:prstGeom prst="homePlate">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0800" y="276226"/>
            <a:ext cx="266700" cy="533400"/>
          </a:xfrm>
          <a:prstGeom prst="rect">
            <a:avLst/>
          </a:prstGeom>
          <a:solidFill>
            <a:schemeClr val="bg1">
              <a:lumMod val="50000"/>
            </a:schemeClr>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925300" y="276226"/>
            <a:ext cx="266700" cy="533400"/>
          </a:xfrm>
          <a:prstGeom prst="rect">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029450" y="255588"/>
            <a:ext cx="4895850" cy="581025"/>
          </a:xfrm>
          <a:prstGeom prst="rect">
            <a:avLst/>
          </a:prstGeom>
        </p:spPr>
      </p:pic>
      <p:sp>
        <p:nvSpPr>
          <p:cNvPr id="11" name="矩形 10"/>
          <p:cNvSpPr/>
          <p:nvPr userDrawn="1"/>
        </p:nvSpPr>
        <p:spPr>
          <a:xfrm>
            <a:off x="0" y="6362700"/>
            <a:ext cx="12192000" cy="88900"/>
          </a:xfrm>
          <a:prstGeom prst="rect">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hyperlink" Target="http://www.neeq.cc/" TargetMode="External"/><Relationship Id="rId1" Type="http://schemas.openxmlformats.org/officeDocument/2006/relationships/hyperlink" Target="http://www.neeq.com.cn/"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hyperlink" Target="http://www.neeq.cc/" TargetMode="External"/><Relationship Id="rId2" Type="http://schemas.openxmlformats.org/officeDocument/2006/relationships/hyperlink" Target="http://www.neeq.com.cn/" TargetMode="Externa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65.xml"/><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74.xml"/><Relationship Id="rId6" Type="http://schemas.openxmlformats.org/officeDocument/2006/relationships/slideLayout" Target="../slideLayouts/slideLayout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78256" y="1970471"/>
            <a:ext cx="7528560" cy="1938020"/>
          </a:xfrm>
          <a:prstGeom prst="rect">
            <a:avLst/>
          </a:prstGeom>
          <a:noFill/>
        </p:spPr>
        <p:txBody>
          <a:bodyPr wrap="none" rtlCol="0">
            <a:spAutoFit/>
          </a:bodyPr>
          <a:lstStyle/>
          <a:p>
            <a:pPr algn="ctr">
              <a:lnSpc>
                <a:spcPct val="125000"/>
              </a:lnSpc>
            </a:pPr>
            <a:r>
              <a:rPr lang="zh-CN" altLang="en-US" sz="4800" b="1" dirty="0" smtClean="0">
                <a:solidFill>
                  <a:srgbClr val="002060"/>
                </a:solidFill>
                <a:latin typeface="楷体" panose="02010609060101010101" pitchFamily="49" charset="-122"/>
                <a:ea typeface="楷体" panose="02010609060101010101" pitchFamily="49" charset="-122"/>
              </a:rPr>
              <a:t>全国中小企业股份转让系统</a:t>
            </a:r>
            <a:endParaRPr lang="en-US" altLang="zh-CN" sz="4800" b="1" dirty="0" smtClean="0">
              <a:solidFill>
                <a:srgbClr val="002060"/>
              </a:solidFill>
              <a:latin typeface="楷体" panose="02010609060101010101" pitchFamily="49" charset="-122"/>
              <a:ea typeface="楷体" panose="02010609060101010101" pitchFamily="49" charset="-122"/>
            </a:endParaRPr>
          </a:p>
          <a:p>
            <a:pPr algn="ctr">
              <a:lnSpc>
                <a:spcPct val="125000"/>
              </a:lnSpc>
            </a:pPr>
            <a:r>
              <a:rPr lang="zh-CN" altLang="en-US" sz="4800" b="1" dirty="0" smtClean="0">
                <a:solidFill>
                  <a:srgbClr val="002060"/>
                </a:solidFill>
                <a:latin typeface="楷体" panose="02010609060101010101" pitchFamily="49" charset="-122"/>
                <a:ea typeface="楷体" panose="02010609060101010101" pitchFamily="49" charset="-122"/>
              </a:rPr>
              <a:t>交易制度解读</a:t>
            </a:r>
            <a:endParaRPr lang="zh-CN" altLang="en-US" sz="4800" b="1" dirty="0">
              <a:solidFill>
                <a:srgbClr val="002060"/>
              </a:solidFill>
              <a:latin typeface="楷体" panose="02010609060101010101" pitchFamily="49" charset="-122"/>
              <a:ea typeface="楷体" panose="02010609060101010101" pitchFamily="49" charset="-122"/>
            </a:endParaRPr>
          </a:p>
        </p:txBody>
      </p:sp>
      <p:sp>
        <p:nvSpPr>
          <p:cNvPr id="5" name="副标题 6"/>
          <p:cNvSpPr txBox="1"/>
          <p:nvPr/>
        </p:nvSpPr>
        <p:spPr>
          <a:xfrm>
            <a:off x="1702184" y="4670410"/>
            <a:ext cx="8534400" cy="9433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交易监察部</a:t>
            </a:r>
            <a:endParaRPr lang="zh-CN" altLang="en-US" dirty="0" smtClean="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燕尾形 6"/>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一般交易规定</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文本框 7"/>
          <p:cNvSpPr txBox="1"/>
          <p:nvPr/>
        </p:nvSpPr>
        <p:spPr>
          <a:xfrm>
            <a:off x="1236369" y="1194109"/>
            <a:ext cx="10380374" cy="4970591"/>
          </a:xfrm>
          <a:prstGeom prst="rect">
            <a:avLst/>
          </a:prstGeom>
          <a:noFill/>
        </p:spPr>
        <p:txBody>
          <a:bodyPr wrap="square" rtlCol="0">
            <a:spAutoFit/>
          </a:bodyPr>
          <a:lstStyle/>
          <a:p>
            <a:pPr>
              <a:lnSpc>
                <a:spcPct val="150000"/>
              </a:lnSpc>
            </a:pPr>
            <a:r>
              <a:rPr lang="zh-CN" altLang="en-US" sz="2800" b="1" dirty="0" smtClean="0">
                <a:solidFill>
                  <a:srgbClr val="C00000"/>
                </a:solidFill>
                <a:latin typeface="Times New Roman" panose="02020603050405020304" pitchFamily="18" charset="0"/>
                <a:ea typeface="华文楷体" panose="02010600040101010101" pitchFamily="2" charset="-122"/>
              </a:rPr>
              <a:t>      转让时间</a:t>
            </a:r>
            <a:endParaRPr lang="en-US" altLang="zh-CN" sz="2800" b="1" dirty="0" smtClean="0">
              <a:latin typeface="Times New Roman" panose="02020603050405020304" pitchFamily="18" charset="0"/>
              <a:ea typeface="华文楷体" panose="02010600040101010101" pitchFamily="2" charset="-122"/>
            </a:endParaRPr>
          </a:p>
          <a:p>
            <a:pPr marL="800100" lvl="1"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盘中转让时间</a:t>
            </a:r>
            <a:r>
              <a:rPr lang="zh-CN" altLang="en-US" sz="2400" dirty="0">
                <a:latin typeface="Times New Roman" panose="02020603050405020304" pitchFamily="18" charset="0"/>
                <a:ea typeface="华文楷体" panose="02010600040101010101" pitchFamily="2" charset="-122"/>
              </a:rPr>
              <a:t>：</a:t>
            </a:r>
            <a:r>
              <a:rPr lang="en-US" altLang="zh-CN" sz="2400" dirty="0" smtClean="0">
                <a:latin typeface="Times New Roman" panose="02020603050405020304" pitchFamily="18" charset="0"/>
                <a:ea typeface="华文楷体" panose="02010600040101010101" pitchFamily="2" charset="-122"/>
              </a:rPr>
              <a:t>9:15-11:30</a:t>
            </a:r>
            <a:r>
              <a:rPr lang="zh-CN" altLang="en-US" sz="2400" dirty="0">
                <a:latin typeface="Times New Roman" panose="02020603050405020304" pitchFamily="18" charset="0"/>
                <a:ea typeface="华文楷体" panose="02010600040101010101" pitchFamily="2" charset="-122"/>
              </a:rPr>
              <a:t>、</a:t>
            </a:r>
            <a:r>
              <a:rPr lang="en-US" altLang="zh-CN" sz="2400" dirty="0" smtClean="0">
                <a:latin typeface="Times New Roman" panose="02020603050405020304" pitchFamily="18" charset="0"/>
                <a:ea typeface="华文楷体" panose="02010600040101010101" pitchFamily="2" charset="-122"/>
              </a:rPr>
              <a:t>13:00-15:00</a:t>
            </a:r>
            <a:r>
              <a:rPr lang="zh-CN" altLang="en-US"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lvl="1">
              <a:lnSpc>
                <a:spcPct val="150000"/>
              </a:lnSpc>
            </a:pPr>
            <a:r>
              <a:rPr lang="zh-CN" altLang="en-US" sz="2400" dirty="0" smtClean="0">
                <a:latin typeface="Times New Roman" panose="02020603050405020304" pitchFamily="18" charset="0"/>
                <a:ea typeface="华文楷体" panose="02010600040101010101" pitchFamily="2" charset="-122"/>
              </a:rPr>
              <a:t>    盘后转让时间：</a:t>
            </a:r>
            <a:r>
              <a:rPr lang="en-US" altLang="zh-CN" sz="2400" dirty="0" smtClean="0">
                <a:latin typeface="Times New Roman" panose="02020603050405020304" pitchFamily="18" charset="0"/>
                <a:ea typeface="华文楷体" panose="02010600040101010101" pitchFamily="2" charset="-122"/>
              </a:rPr>
              <a:t>15:00-15:30</a:t>
            </a:r>
            <a:r>
              <a:rPr lang="zh-CN" altLang="en-US"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marL="800100" lvl="1" indent="-342900">
              <a:lnSpc>
                <a:spcPct val="150000"/>
              </a:lnSpc>
              <a:spcAft>
                <a:spcPts val="600"/>
              </a:spcAft>
              <a:buFont typeface="Wingdings" panose="05000000000000000000" pitchFamily="2" charset="2"/>
              <a:buChar char="ü"/>
            </a:pPr>
            <a:r>
              <a:rPr lang="zh-CN" altLang="zh-CN" sz="2400" dirty="0" smtClean="0">
                <a:latin typeface="Times New Roman" panose="02020603050405020304" pitchFamily="18" charset="0"/>
                <a:ea typeface="华文楷体" panose="02010600040101010101" pitchFamily="2" charset="-122"/>
              </a:rPr>
              <a:t>转让</a:t>
            </a:r>
            <a:r>
              <a:rPr lang="zh-CN" altLang="zh-CN" sz="2400" dirty="0">
                <a:latin typeface="Times New Roman" panose="02020603050405020304" pitchFamily="18" charset="0"/>
                <a:ea typeface="华文楷体" panose="02010600040101010101" pitchFamily="2" charset="-122"/>
              </a:rPr>
              <a:t>时间内因故停市，转让时间不作顺延</a:t>
            </a:r>
            <a:r>
              <a:rPr lang="zh-CN" altLang="zh-CN"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lvl="1">
              <a:lnSpc>
                <a:spcPct val="150000"/>
              </a:lnSpc>
            </a:pPr>
            <a:r>
              <a:rPr lang="zh-CN" altLang="en-US" sz="2800" b="1" dirty="0" smtClean="0">
                <a:solidFill>
                  <a:srgbClr val="C00000"/>
                </a:solidFill>
                <a:latin typeface="Times New Roman" panose="02020603050405020304" pitchFamily="18" charset="0"/>
                <a:ea typeface="华文楷体" panose="02010600040101010101" pitchFamily="2" charset="-122"/>
              </a:rPr>
              <a:t>申报价格最小变动单位</a:t>
            </a:r>
            <a:endParaRPr lang="en-US" altLang="zh-CN" sz="2800" dirty="0" smtClean="0">
              <a:latin typeface="Times New Roman" panose="02020603050405020304" pitchFamily="18" charset="0"/>
              <a:ea typeface="华文楷体" panose="02010600040101010101" pitchFamily="2" charset="-122"/>
            </a:endParaRPr>
          </a:p>
          <a:p>
            <a:pPr marL="800100" lvl="1"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股票</a:t>
            </a:r>
            <a:r>
              <a:rPr lang="zh-CN" altLang="en-US" sz="2400" dirty="0">
                <a:latin typeface="Times New Roman" panose="02020603050405020304" pitchFamily="18" charset="0"/>
                <a:ea typeface="华文楷体" panose="02010600040101010101" pitchFamily="2" charset="-122"/>
              </a:rPr>
              <a:t>转让的计价单位为“每股价格”</a:t>
            </a:r>
            <a:r>
              <a:rPr lang="zh-CN" altLang="en-US"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marL="800100" lvl="1"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股票</a:t>
            </a:r>
            <a:r>
              <a:rPr lang="zh-CN" altLang="en-US" sz="2400" dirty="0">
                <a:latin typeface="Times New Roman" panose="02020603050405020304" pitchFamily="18" charset="0"/>
                <a:ea typeface="华文楷体" panose="02010600040101010101" pitchFamily="2" charset="-122"/>
              </a:rPr>
              <a:t>转让的申报价格最小变动单位为</a:t>
            </a:r>
            <a:r>
              <a:rPr lang="en-US" altLang="zh-CN" sz="2400" dirty="0">
                <a:latin typeface="Times New Roman" panose="02020603050405020304" pitchFamily="18" charset="0"/>
                <a:ea typeface="华文楷体" panose="02010600040101010101" pitchFamily="2" charset="-122"/>
              </a:rPr>
              <a:t>0.01</a:t>
            </a:r>
            <a:r>
              <a:rPr lang="zh-CN" altLang="en-US" sz="2400" dirty="0">
                <a:latin typeface="Times New Roman" panose="02020603050405020304" pitchFamily="18" charset="0"/>
                <a:ea typeface="华文楷体" panose="02010600040101010101" pitchFamily="2" charset="-122"/>
              </a:rPr>
              <a:t>元人民币</a:t>
            </a:r>
            <a:r>
              <a:rPr lang="zh-CN" altLang="en-US"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a:lnSpc>
                <a:spcPct val="150000"/>
              </a:lnSpc>
            </a:pPr>
            <a:r>
              <a:rPr lang="zh-CN" altLang="en-US" sz="2400" b="1" dirty="0" smtClean="0">
                <a:solidFill>
                  <a:srgbClr val="C00000"/>
                </a:solidFill>
                <a:latin typeface="Times New Roman" panose="02020603050405020304" pitchFamily="18" charset="0"/>
                <a:ea typeface="华文楷体" panose="02010600040101010101" pitchFamily="2" charset="-122"/>
              </a:rPr>
              <a:t>      </a:t>
            </a:r>
            <a:endParaRPr lang="zh-CN" altLang="en-US" sz="2000" dirty="0">
              <a:latin typeface="Times New Roman" panose="02020603050405020304" pitchFamily="18" charset="0"/>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一般交易规定</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4" name="矩形 3"/>
          <p:cNvSpPr/>
          <p:nvPr/>
        </p:nvSpPr>
        <p:spPr>
          <a:xfrm>
            <a:off x="1134415" y="1170163"/>
            <a:ext cx="9941416" cy="4708981"/>
          </a:xfrm>
          <a:prstGeom prst="rect">
            <a:avLst/>
          </a:prstGeom>
        </p:spPr>
        <p:txBody>
          <a:bodyPr wrap="square">
            <a:spAutoFit/>
          </a:bodyPr>
          <a:lstStyle/>
          <a:p>
            <a:pPr>
              <a:lnSpc>
                <a:spcPct val="150000"/>
              </a:lnSpc>
            </a:pPr>
            <a:r>
              <a:rPr lang="zh-CN" altLang="en-US" sz="2800" b="1" dirty="0">
                <a:solidFill>
                  <a:srgbClr val="C00000"/>
                </a:solidFill>
                <a:latin typeface="Times New Roman" panose="02020603050405020304" pitchFamily="18" charset="0"/>
                <a:ea typeface="华文楷体" panose="02010600040101010101" pitchFamily="2" charset="-122"/>
              </a:rPr>
              <a:t>申报数量</a:t>
            </a:r>
            <a:r>
              <a:rPr lang="en-US" altLang="zh-CN" sz="2800" dirty="0">
                <a:latin typeface="Times New Roman" panose="02020603050405020304" pitchFamily="18" charset="0"/>
                <a:ea typeface="华文楷体" panose="02010600040101010101" pitchFamily="2" charset="-122"/>
              </a:rPr>
              <a:t>              </a:t>
            </a:r>
            <a:endParaRPr lang="en-US" altLang="zh-CN" sz="2800" dirty="0">
              <a:latin typeface="Times New Roman" panose="02020603050405020304" pitchFamily="18" charset="0"/>
              <a:ea typeface="华文楷体" panose="02010600040101010101" pitchFamily="2" charset="-122"/>
            </a:endParaRPr>
          </a:p>
          <a:p>
            <a:pPr marL="342900" lvl="1" indent="-342900">
              <a:lnSpc>
                <a:spcPct val="150000"/>
              </a:lnSpc>
              <a:buFont typeface="Wingdings" panose="05000000000000000000" pitchFamily="2" charset="2"/>
              <a:buChar char="ü"/>
            </a:pPr>
            <a:r>
              <a:rPr lang="zh-CN" altLang="en-US" sz="2400" dirty="0">
                <a:latin typeface="Times New Roman" panose="02020603050405020304" pitchFamily="18" charset="0"/>
                <a:ea typeface="华文楷体" panose="02010600040101010101" pitchFamily="2" charset="-122"/>
              </a:rPr>
              <a:t>买卖挂牌公司股票的申报数量应当为</a:t>
            </a:r>
            <a:r>
              <a:rPr lang="en-US" altLang="zh-CN" sz="2400" dirty="0">
                <a:latin typeface="Times New Roman" panose="02020603050405020304" pitchFamily="18" charset="0"/>
                <a:ea typeface="华文楷体" panose="02010600040101010101" pitchFamily="2" charset="-122"/>
              </a:rPr>
              <a:t>1000</a:t>
            </a:r>
            <a:r>
              <a:rPr lang="zh-CN" altLang="en-US" sz="2400" dirty="0">
                <a:latin typeface="Times New Roman" panose="02020603050405020304" pitchFamily="18" charset="0"/>
                <a:ea typeface="华文楷体" panose="02010600040101010101" pitchFamily="2" charset="-122"/>
              </a:rPr>
              <a:t>股或其整数倍。卖出股票时，不足</a:t>
            </a:r>
            <a:r>
              <a:rPr lang="en-US" altLang="zh-CN" sz="2400" dirty="0">
                <a:latin typeface="Times New Roman" panose="02020603050405020304" pitchFamily="18" charset="0"/>
                <a:ea typeface="华文楷体" panose="02010600040101010101" pitchFamily="2" charset="-122"/>
              </a:rPr>
              <a:t>1000</a:t>
            </a:r>
            <a:r>
              <a:rPr lang="zh-CN" altLang="en-US" sz="2400" dirty="0">
                <a:latin typeface="Times New Roman" panose="02020603050405020304" pitchFamily="18" charset="0"/>
                <a:ea typeface="华文楷体" panose="02010600040101010101" pitchFamily="2" charset="-122"/>
              </a:rPr>
              <a:t>股部分应当一次性卖出。</a:t>
            </a:r>
            <a:endParaRPr lang="zh-CN" altLang="en-US" sz="2400" dirty="0">
              <a:latin typeface="Times New Roman" panose="02020603050405020304" pitchFamily="18" charset="0"/>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股票</a:t>
            </a:r>
            <a:r>
              <a:rPr lang="zh-CN" altLang="en-US" sz="2400" dirty="0">
                <a:latin typeface="Times New Roman" panose="02020603050405020304" pitchFamily="18" charset="0"/>
                <a:ea typeface="华文楷体" panose="02010600040101010101" pitchFamily="2" charset="-122"/>
              </a:rPr>
              <a:t>转让单笔申报最大数量不得超过</a:t>
            </a:r>
            <a:r>
              <a:rPr lang="en-US" altLang="zh-CN" sz="2400" dirty="0">
                <a:latin typeface="Times New Roman" panose="02020603050405020304" pitchFamily="18" charset="0"/>
                <a:ea typeface="华文楷体" panose="02010600040101010101" pitchFamily="2" charset="-122"/>
              </a:rPr>
              <a:t>100</a:t>
            </a:r>
            <a:r>
              <a:rPr lang="zh-CN" altLang="en-US" sz="2400" dirty="0">
                <a:latin typeface="Times New Roman" panose="02020603050405020304" pitchFamily="18" charset="0"/>
                <a:ea typeface="华文楷体" panose="02010600040101010101" pitchFamily="2" charset="-122"/>
              </a:rPr>
              <a:t>万股。盘后协议转让除外。</a:t>
            </a:r>
            <a:endParaRPr lang="zh-CN" altLang="en-US" sz="2400" dirty="0">
              <a:latin typeface="Times New Roman" panose="02020603050405020304" pitchFamily="18" charset="0"/>
              <a:ea typeface="华文楷体" panose="02010600040101010101" pitchFamily="2" charset="-122"/>
            </a:endParaRPr>
          </a:p>
          <a:p>
            <a:pPr>
              <a:lnSpc>
                <a:spcPct val="150000"/>
              </a:lnSpc>
            </a:pPr>
            <a:r>
              <a:rPr lang="zh-CN" altLang="en-US" sz="2800" b="1" dirty="0" smtClean="0">
                <a:solidFill>
                  <a:srgbClr val="C00000"/>
                </a:solidFill>
                <a:latin typeface="Times New Roman" panose="02020603050405020304" pitchFamily="18" charset="0"/>
                <a:ea typeface="华文楷体" panose="02010600040101010101" pitchFamily="2" charset="-122"/>
              </a:rPr>
              <a:t>回转交易</a:t>
            </a:r>
            <a:endParaRPr lang="en-US" altLang="zh-CN" sz="2800" dirty="0">
              <a:latin typeface="Times New Roman" panose="02020603050405020304" pitchFamily="18" charset="0"/>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投资者盘中、盘后买入</a:t>
            </a:r>
            <a:r>
              <a:rPr lang="zh-CN" altLang="en-US" sz="2400" dirty="0">
                <a:latin typeface="Times New Roman" panose="02020603050405020304" pitchFamily="18" charset="0"/>
                <a:ea typeface="华文楷体" panose="02010600040101010101" pitchFamily="2" charset="-122"/>
              </a:rPr>
              <a:t>的挂牌公司股票，买入当</a:t>
            </a:r>
            <a:r>
              <a:rPr lang="zh-CN" altLang="en-US" sz="2400" dirty="0" smtClean="0">
                <a:latin typeface="Times New Roman" panose="02020603050405020304" pitchFamily="18" charset="0"/>
                <a:ea typeface="华文楷体" panose="02010600040101010101" pitchFamily="2" charset="-122"/>
              </a:rPr>
              <a:t>日均不得</a:t>
            </a:r>
            <a:r>
              <a:rPr lang="zh-CN" altLang="en-US" sz="2400" dirty="0">
                <a:latin typeface="Times New Roman" panose="02020603050405020304" pitchFamily="18" charset="0"/>
                <a:ea typeface="华文楷体" panose="02010600040101010101" pitchFamily="2" charset="-122"/>
              </a:rPr>
              <a:t>卖出（</a:t>
            </a:r>
            <a:r>
              <a:rPr lang="en-US" altLang="zh-CN" sz="2400" dirty="0">
                <a:latin typeface="Times New Roman" panose="02020603050405020304" pitchFamily="18" charset="0"/>
                <a:ea typeface="华文楷体" panose="02010600040101010101" pitchFamily="2" charset="-122"/>
              </a:rPr>
              <a:t>T+1</a:t>
            </a:r>
            <a:r>
              <a:rPr lang="zh-CN" altLang="en-US" sz="2400" dirty="0">
                <a:latin typeface="Times New Roman" panose="02020603050405020304" pitchFamily="18" charset="0"/>
                <a:ea typeface="华文楷体" panose="02010600040101010101" pitchFamily="2" charset="-122"/>
              </a:rPr>
              <a:t>）；</a:t>
            </a:r>
            <a:endParaRPr lang="en-US" altLang="zh-CN" sz="2400" dirty="0">
              <a:latin typeface="Times New Roman" panose="02020603050405020304" pitchFamily="18" charset="0"/>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做</a:t>
            </a:r>
            <a:r>
              <a:rPr lang="zh-CN" altLang="en-US" sz="2400" dirty="0">
                <a:latin typeface="Times New Roman" panose="02020603050405020304" pitchFamily="18" charset="0"/>
                <a:ea typeface="华文楷体" panose="02010600040101010101" pitchFamily="2" charset="-122"/>
              </a:rPr>
              <a:t>市</a:t>
            </a:r>
            <a:r>
              <a:rPr lang="zh-CN" altLang="en-US" sz="2400" dirty="0" smtClean="0">
                <a:latin typeface="Times New Roman" panose="02020603050405020304" pitchFamily="18" charset="0"/>
                <a:ea typeface="华文楷体" panose="02010600040101010101" pitchFamily="2" charset="-122"/>
              </a:rPr>
              <a:t>商盘后买入</a:t>
            </a:r>
            <a:r>
              <a:rPr lang="zh-CN" altLang="en-US" sz="2400" dirty="0">
                <a:latin typeface="Times New Roman" panose="02020603050405020304" pitchFamily="18" charset="0"/>
                <a:ea typeface="华文楷体" panose="02010600040101010101" pitchFamily="2" charset="-122"/>
              </a:rPr>
              <a:t>的挂牌公司股票，买入当日不得卖出（</a:t>
            </a:r>
            <a:r>
              <a:rPr lang="en-US" altLang="zh-CN" sz="2400" dirty="0">
                <a:latin typeface="Times New Roman" panose="02020603050405020304" pitchFamily="18" charset="0"/>
                <a:ea typeface="华文楷体" panose="02010600040101010101" pitchFamily="2" charset="-122"/>
              </a:rPr>
              <a:t>T+1</a:t>
            </a:r>
            <a:r>
              <a:rPr lang="zh-CN" altLang="en-US" sz="2400" dirty="0">
                <a:latin typeface="Times New Roman" panose="02020603050405020304" pitchFamily="18" charset="0"/>
                <a:ea typeface="华文楷体" panose="02010600040101010101" pitchFamily="2" charset="-122"/>
              </a:rPr>
              <a:t>） </a:t>
            </a:r>
            <a:r>
              <a:rPr lang="zh-CN" altLang="en-US" sz="2400" dirty="0" smtClean="0">
                <a:latin typeface="Times New Roman" panose="02020603050405020304" pitchFamily="18" charset="0"/>
                <a:ea typeface="华文楷体" panose="02010600040101010101" pitchFamily="2" charset="-122"/>
              </a:rPr>
              <a:t>；</a:t>
            </a:r>
            <a:endParaRPr lang="en-US" altLang="zh-CN" sz="2400" dirty="0" smtClean="0">
              <a:latin typeface="Times New Roman" panose="02020603050405020304" pitchFamily="18" charset="0"/>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400" dirty="0" smtClean="0">
                <a:latin typeface="Times New Roman" panose="02020603050405020304" pitchFamily="18" charset="0"/>
                <a:ea typeface="华文楷体" panose="02010600040101010101" pitchFamily="2" charset="-122"/>
              </a:rPr>
              <a:t>做</a:t>
            </a:r>
            <a:r>
              <a:rPr lang="zh-CN" altLang="en-US" sz="2400" dirty="0">
                <a:latin typeface="Times New Roman" panose="02020603050405020304" pitchFamily="18" charset="0"/>
                <a:ea typeface="华文楷体" panose="02010600040101010101" pitchFamily="2" charset="-122"/>
              </a:rPr>
              <a:t>市商盘中做市买入的挂牌公司股票，买入当日可以卖出（</a:t>
            </a:r>
            <a:r>
              <a:rPr lang="en-US" altLang="zh-CN" sz="2400" dirty="0">
                <a:latin typeface="Times New Roman" panose="02020603050405020304" pitchFamily="18" charset="0"/>
                <a:ea typeface="华文楷体" panose="02010600040101010101" pitchFamily="2" charset="-122"/>
              </a:rPr>
              <a:t>T+0</a:t>
            </a:r>
            <a:r>
              <a:rPr lang="zh-CN" altLang="en-US" sz="2400" dirty="0" smtClean="0">
                <a:latin typeface="Times New Roman" panose="02020603050405020304" pitchFamily="18" charset="0"/>
                <a:ea typeface="华文楷体" panose="02010600040101010101" pitchFamily="2" charset="-122"/>
              </a:rPr>
              <a:t>）</a:t>
            </a:r>
            <a:r>
              <a:rPr lang="zh-CN" altLang="en-US" sz="2400" dirty="0">
                <a:latin typeface="Times New Roman" panose="02020603050405020304" pitchFamily="18" charset="0"/>
                <a:ea typeface="华文楷体" panose="02010600040101010101" pitchFamily="2" charset="-122"/>
              </a:rPr>
              <a:t>。</a:t>
            </a:r>
            <a:endParaRPr lang="en-US" altLang="zh-CN" sz="2400" dirty="0">
              <a:latin typeface="Times New Roman" panose="02020603050405020304" pitchFamily="18" charset="0"/>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一般交易规定</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9" name="文本框 8"/>
          <p:cNvSpPr txBox="1"/>
          <p:nvPr/>
        </p:nvSpPr>
        <p:spPr>
          <a:xfrm>
            <a:off x="4744047" y="1199922"/>
            <a:ext cx="2539009" cy="248274"/>
          </a:xfrm>
          <a:prstGeom prst="rect">
            <a:avLst/>
          </a:prstGeom>
          <a:noFill/>
          <a:ln w="28575">
            <a:noFill/>
            <a:prstDash val="solid"/>
          </a:ln>
        </p:spPr>
        <p:txBody>
          <a:bodyPr wrap="square" lIns="81000" rtlCol="0">
            <a:noAutofit/>
          </a:bodyPr>
          <a:lstStyle/>
          <a:p>
            <a:pPr algn="ctr"/>
            <a:r>
              <a:rPr lang="zh-CN" altLang="en-US" sz="1400" b="1" dirty="0">
                <a:solidFill>
                  <a:prstClr val="black"/>
                </a:solidFill>
                <a:latin typeface="微软雅黑" panose="020B0503020204020204" charset="-122"/>
                <a:ea typeface="微软雅黑" panose="020B0503020204020204" charset="-122"/>
              </a:rPr>
              <a:t>某证券账户持股情况</a:t>
            </a:r>
            <a:endParaRPr lang="zh-CN" altLang="en-US" sz="1400" b="1" dirty="0">
              <a:solidFill>
                <a:prstClr val="black"/>
              </a:solidFill>
              <a:latin typeface="微软雅黑" panose="020B0503020204020204" charset="-122"/>
              <a:ea typeface="微软雅黑" panose="020B0503020204020204" charset="-122"/>
            </a:endParaRPr>
          </a:p>
        </p:txBody>
      </p:sp>
      <p:sp>
        <p:nvSpPr>
          <p:cNvPr id="10" name="文本框 9"/>
          <p:cNvSpPr txBox="1"/>
          <p:nvPr/>
        </p:nvSpPr>
        <p:spPr>
          <a:xfrm>
            <a:off x="5558327" y="3067571"/>
            <a:ext cx="1048760" cy="270030"/>
          </a:xfrm>
          <a:prstGeom prst="rect">
            <a:avLst/>
          </a:prstGeom>
          <a:noFill/>
          <a:ln w="28575">
            <a:noFill/>
            <a:prstDash val="solid"/>
          </a:ln>
        </p:spPr>
        <p:txBody>
          <a:bodyPr wrap="square" lIns="81000" rtlCol="0">
            <a:noAutofit/>
          </a:bodyPr>
          <a:lstStyle/>
          <a:p>
            <a:pPr algn="ctr"/>
            <a:r>
              <a:rPr lang="zh-CN" altLang="en-US" sz="1400" b="1" dirty="0">
                <a:solidFill>
                  <a:prstClr val="black"/>
                </a:solidFill>
                <a:latin typeface="微软雅黑" panose="020B0503020204020204" charset="-122"/>
                <a:ea typeface="微软雅黑" panose="020B0503020204020204" charset="-122"/>
              </a:rPr>
              <a:t>卖出申报</a:t>
            </a:r>
            <a:endParaRPr lang="zh-CN" altLang="en-US" sz="1400" b="1" dirty="0">
              <a:solidFill>
                <a:prstClr val="black"/>
              </a:solidFill>
              <a:latin typeface="微软雅黑" panose="020B0503020204020204" charset="-122"/>
              <a:ea typeface="微软雅黑" panose="020B0503020204020204" charset="-122"/>
            </a:endParaRPr>
          </a:p>
        </p:txBody>
      </p:sp>
      <p:graphicFrame>
        <p:nvGraphicFramePr>
          <p:cNvPr id="11" name="内容占位符 4"/>
          <p:cNvGraphicFramePr/>
          <p:nvPr/>
        </p:nvGraphicFramePr>
        <p:xfrm>
          <a:off x="3303887" y="3380727"/>
          <a:ext cx="5472607" cy="1662690"/>
        </p:xfrm>
        <a:graphic>
          <a:graphicData uri="http://schemas.openxmlformats.org/drawingml/2006/table">
            <a:tbl>
              <a:tblPr firstRow="1" bandRow="1">
                <a:tableStyleId>{5C22544A-7EE6-4342-B048-85BDC9FD1C3A}</a:tableStyleId>
              </a:tblPr>
              <a:tblGrid>
                <a:gridCol w="1321895"/>
                <a:gridCol w="950727"/>
                <a:gridCol w="877594"/>
                <a:gridCol w="530490"/>
                <a:gridCol w="639634"/>
                <a:gridCol w="777432"/>
                <a:gridCol w="374835"/>
              </a:tblGrid>
              <a:tr h="483870">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证券账户</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证券简称</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证券代码</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1" i="0" u="none" strike="noStrike" kern="1200" dirty="0" smtClean="0">
                          <a:solidFill>
                            <a:schemeClr val="bg2"/>
                          </a:solidFill>
                          <a:latin typeface="微软雅黑" panose="020B0503020204020204" charset="-122"/>
                          <a:ea typeface="微软雅黑" panose="020B0503020204020204" charset="-122"/>
                          <a:cs typeface="+mn-cs"/>
                        </a:rPr>
                        <a:t>B/S</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价格</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数量</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tc>
              </a:tr>
              <a:tr h="448440">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9876543210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中科软</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430002</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S</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20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mn-cs"/>
                        </a:rPr>
                        <a:t>800</a:t>
                      </a:r>
                      <a:r>
                        <a:rPr lang="zh-CN" altLang="en-US" sz="1400" b="0" i="0" u="none" strike="noStrike" kern="1200" dirty="0" smtClean="0">
                          <a:solidFill>
                            <a:schemeClr val="tx1"/>
                          </a:solidFill>
                          <a:latin typeface="微软雅黑" panose="020B0503020204020204" charset="-122"/>
                          <a:ea typeface="微软雅黑" panose="020B0503020204020204" charset="-122"/>
                          <a:cs typeface="+mn-cs"/>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1400" b="1" i="0" u="none" strike="noStrike" cap="none" normalizeH="0" baseline="0" dirty="0" smtClean="0">
                          <a:ln>
                            <a:noFill/>
                          </a:ln>
                          <a:solidFill>
                            <a:schemeClr val="tx1"/>
                          </a:solidFill>
                          <a:effectLst/>
                          <a:latin typeface="微软雅黑" panose="020B0503020204020204" charset="-122"/>
                          <a:ea typeface="微软雅黑" panose="020B0503020204020204" charset="-122"/>
                          <a:sym typeface="Wingdings" panose="05000000000000000000" pitchFamily="2" charset="2"/>
                        </a:rPr>
                        <a:t></a:t>
                      </a:r>
                      <a:endParaRPr kumimoji="0" lang="zh-TW" altLang="zh-TW" sz="1400" b="1" i="0" u="none" strike="noStrike" cap="none" normalizeH="0" baseline="0" dirty="0" smtClean="0">
                        <a:ln>
                          <a:noFill/>
                        </a:ln>
                        <a:solidFill>
                          <a:schemeClr val="tx1"/>
                        </a:solidFill>
                        <a:effectLst/>
                        <a:latin typeface="微软雅黑" panose="020B0503020204020204" charset="-122"/>
                        <a:ea typeface="微软雅黑" panose="020B0503020204020204" charset="-122"/>
                      </a:endParaRPr>
                    </a:p>
                  </a:txBody>
                  <a:tcPr marL="68580" marR="68580" marT="34290" marB="34290" anchor="ctr"/>
                </a:tc>
              </a:tr>
              <a:tr h="448440">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9876543210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中科软</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430002</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S</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20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mn-cs"/>
                        </a:rPr>
                        <a:t>400</a:t>
                      </a:r>
                      <a:r>
                        <a:rPr lang="zh-CN" altLang="en-US" sz="1400" b="0" i="0" u="none" strike="noStrike" kern="1200" dirty="0" smtClean="0">
                          <a:solidFill>
                            <a:schemeClr val="tx1"/>
                          </a:solidFill>
                          <a:latin typeface="微软雅黑" panose="020B0503020204020204" charset="-122"/>
                          <a:ea typeface="微软雅黑" panose="020B0503020204020204" charset="-122"/>
                          <a:cs typeface="+mn-cs"/>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1400" b="0" i="0" u="none" strike="noStrike" cap="none" normalizeH="0" baseline="0" dirty="0" smtClean="0">
                          <a:ln>
                            <a:noFill/>
                          </a:ln>
                          <a:solidFill>
                            <a:srgbClr val="FF0000"/>
                          </a:solidFill>
                          <a:effectLst/>
                          <a:latin typeface="微软雅黑" panose="020B0503020204020204" charset="-122"/>
                          <a:ea typeface="微软雅黑" panose="020B0503020204020204" charset="-122"/>
                          <a:sym typeface="Wingdings" panose="05000000000000000000" pitchFamily="2" charset="2"/>
                        </a:rPr>
                        <a:t></a:t>
                      </a:r>
                      <a:endParaRPr kumimoji="0" lang="en-US" altLang="zh-TW" sz="1400" b="0" i="0" u="none" strike="noStrike" cap="none" normalizeH="0" baseline="0" dirty="0" smtClean="0">
                        <a:ln>
                          <a:noFill/>
                        </a:ln>
                        <a:solidFill>
                          <a:srgbClr val="FF0000"/>
                        </a:solidFill>
                        <a:effectLst/>
                        <a:latin typeface="微软雅黑" panose="020B0503020204020204" charset="-122"/>
                        <a:ea typeface="微软雅黑" panose="020B0503020204020204" charset="-122"/>
                        <a:sym typeface="Wingdings" panose="05000000000000000000" pitchFamily="2" charset="2"/>
                      </a:endParaRPr>
                    </a:p>
                  </a:txBody>
                  <a:tcPr marL="68580" marR="68580" marT="34290" marB="34290" anchor="ctr"/>
                </a:tc>
              </a:tr>
              <a:tr h="275434">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tc>
                <a:tc>
                  <a:txBody>
                    <a:bodyPr/>
                    <a:lstStyle/>
                    <a:p>
                      <a:pPr algn="ct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TW" sz="1400" b="0" i="0" u="none" strike="noStrike" cap="none" normalizeH="0" baseline="0" dirty="0" smtClean="0">
                        <a:ln>
                          <a:noFill/>
                        </a:ln>
                        <a:solidFill>
                          <a:srgbClr val="FF0000"/>
                        </a:solidFill>
                        <a:effectLst/>
                        <a:latin typeface="微软雅黑" panose="020B0503020204020204" charset="-122"/>
                        <a:ea typeface="微软雅黑" panose="020B0503020204020204" charset="-122"/>
                        <a:sym typeface="Wingdings" panose="05000000000000000000" pitchFamily="2" charset="2"/>
                      </a:endParaRPr>
                    </a:p>
                  </a:txBody>
                  <a:tcPr marL="68580" marR="68580" marT="34290" marB="34290" anchor="ctr"/>
                </a:tc>
              </a:tr>
            </a:tbl>
          </a:graphicData>
        </a:graphic>
      </p:graphicFrame>
      <p:graphicFrame>
        <p:nvGraphicFramePr>
          <p:cNvPr id="12" name="内容占位符 4"/>
          <p:cNvGraphicFramePr/>
          <p:nvPr/>
        </p:nvGraphicFramePr>
        <p:xfrm>
          <a:off x="3879951" y="1546441"/>
          <a:ext cx="4393118" cy="1042198"/>
        </p:xfrm>
        <a:graphic>
          <a:graphicData uri="http://schemas.openxmlformats.org/drawingml/2006/table">
            <a:tbl>
              <a:tblPr firstRow="1" bandRow="1">
                <a:tableStyleId>{5C22544A-7EE6-4342-B048-85BDC9FD1C3A}</a:tableStyleId>
              </a:tblPr>
              <a:tblGrid>
                <a:gridCol w="1226150"/>
                <a:gridCol w="1058894"/>
                <a:gridCol w="1077704"/>
                <a:gridCol w="1030370"/>
              </a:tblGrid>
              <a:tr h="394126">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证券账户</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tc>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证券简称</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证券代码</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tc>
                <a:tc>
                  <a:txBody>
                    <a:bodyPr/>
                    <a:lstStyle/>
                    <a:p>
                      <a:pPr algn="ctr"/>
                      <a:r>
                        <a:rPr lang="zh-CN" altLang="en-US" sz="1400" b="1" i="0" u="none" strike="noStrike" kern="1200" dirty="0" smtClean="0">
                          <a:solidFill>
                            <a:schemeClr val="bg2"/>
                          </a:solidFill>
                          <a:latin typeface="微软雅黑" panose="020B0503020204020204" charset="-122"/>
                          <a:ea typeface="微软雅黑" panose="020B0503020204020204" charset="-122"/>
                          <a:cs typeface="+mn-cs"/>
                        </a:rPr>
                        <a:t>持股数量</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tc>
              </a:tr>
              <a:tr h="360040">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9876543210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tc>
                <a:tc>
                  <a:txBody>
                    <a:bodyPr/>
                    <a:lstStyle/>
                    <a:p>
                      <a:pPr algn="ctr"/>
                      <a:r>
                        <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中科软</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rPr>
                        <a:t>430002</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tc>
                <a:tc>
                  <a:txBody>
                    <a:bodyPr/>
                    <a:lstStyle/>
                    <a:p>
                      <a:pPr algn="ctr"/>
                      <a:r>
                        <a:rPr lang="en-US" altLang="zh-CN" sz="1400" b="0" i="0" u="none" strike="noStrike" kern="1200" dirty="0" smtClean="0">
                          <a:solidFill>
                            <a:schemeClr val="tx1"/>
                          </a:solidFill>
                          <a:latin typeface="微软雅黑" panose="020B0503020204020204" charset="-122"/>
                          <a:ea typeface="微软雅黑" panose="020B0503020204020204" charset="-122"/>
                          <a:cs typeface="+mn-cs"/>
                        </a:rPr>
                        <a:t>800</a:t>
                      </a:r>
                      <a:r>
                        <a:rPr lang="zh-CN" altLang="en-US" sz="1400" b="0" i="0" u="none" strike="noStrike" kern="1200" dirty="0" smtClean="0">
                          <a:solidFill>
                            <a:schemeClr val="tx1"/>
                          </a:solidFill>
                          <a:latin typeface="微软雅黑" panose="020B0503020204020204" charset="-122"/>
                          <a:ea typeface="微软雅黑" panose="020B0503020204020204" charset="-122"/>
                          <a:cs typeface="+mn-cs"/>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tc>
              </a:tr>
              <a:tr h="288032">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tc>
              </a:tr>
            </a:tbl>
          </a:graphicData>
        </a:graphic>
      </p:graphicFrame>
      <p:sp>
        <p:nvSpPr>
          <p:cNvPr id="13" name="文本框 12"/>
          <p:cNvSpPr txBox="1"/>
          <p:nvPr/>
        </p:nvSpPr>
        <p:spPr>
          <a:xfrm>
            <a:off x="7147664" y="4285835"/>
            <a:ext cx="1296144" cy="216024"/>
          </a:xfrm>
          <a:prstGeom prst="rect">
            <a:avLst/>
          </a:prstGeom>
          <a:noFill/>
          <a:ln w="28575">
            <a:noFill/>
            <a:prstDash val="solid"/>
          </a:ln>
        </p:spPr>
        <p:txBody>
          <a:bodyPr wrap="square" lIns="81000" rtlCol="0">
            <a:noAutofit/>
          </a:bodyPr>
          <a:lstStyle/>
          <a:p>
            <a:pPr algn="ctr"/>
            <a:endParaRPr lang="zh-CN" altLang="en-US" sz="1200" dirty="0">
              <a:solidFill>
                <a:prstClr val="black"/>
              </a:solidFill>
              <a:latin typeface="华文楷体" panose="02010600040101010101" pitchFamily="2" charset="-122"/>
              <a:ea typeface="华文楷体" panose="02010600040101010101" pitchFamily="2" charset="-122"/>
            </a:endParaRPr>
          </a:p>
        </p:txBody>
      </p:sp>
      <p:sp>
        <p:nvSpPr>
          <p:cNvPr id="14" name="文本框 13"/>
          <p:cNvSpPr txBox="1"/>
          <p:nvPr/>
        </p:nvSpPr>
        <p:spPr>
          <a:xfrm>
            <a:off x="3912739" y="5357671"/>
            <a:ext cx="4143676" cy="430878"/>
          </a:xfrm>
          <a:prstGeom prst="rect">
            <a:avLst/>
          </a:prstGeom>
          <a:solidFill>
            <a:schemeClr val="bg1"/>
          </a:solidFill>
          <a:ln w="28575">
            <a:solidFill>
              <a:srgbClr val="FF0000"/>
            </a:solidFill>
            <a:prstDash val="solid"/>
          </a:ln>
        </p:spPr>
        <p:txBody>
          <a:bodyPr wrap="square" lIns="81000" rtlCol="0" anchor="ctr">
            <a:noAutofit/>
          </a:bodyPr>
          <a:lstStyle/>
          <a:p>
            <a:pPr algn="ctr"/>
            <a:r>
              <a:rPr lang="zh-CN" altLang="en-US" sz="1600" dirty="0">
                <a:solidFill>
                  <a:prstClr val="black"/>
                </a:solidFill>
                <a:latin typeface="微软雅黑" panose="020B0503020204020204" charset="-122"/>
                <a:ea typeface="微软雅黑" panose="020B0503020204020204" charset="-122"/>
              </a:rPr>
              <a:t>应一次性申报卖出。</a:t>
            </a:r>
            <a:r>
              <a:rPr lang="zh-CN" altLang="en-US" sz="1600" dirty="0" smtClean="0">
                <a:solidFill>
                  <a:prstClr val="black"/>
                </a:solidFill>
                <a:latin typeface="微软雅黑" panose="020B0503020204020204" charset="-122"/>
                <a:ea typeface="微软雅黑" panose="020B0503020204020204" charset="-122"/>
              </a:rPr>
              <a:t>申报</a:t>
            </a:r>
            <a:r>
              <a:rPr lang="en-US" altLang="zh-CN" sz="1600" dirty="0" smtClean="0">
                <a:solidFill>
                  <a:prstClr val="black"/>
                </a:solidFill>
                <a:latin typeface="微软雅黑" panose="020B0503020204020204" charset="-122"/>
                <a:ea typeface="微软雅黑" panose="020B0503020204020204" charset="-122"/>
              </a:rPr>
              <a:t>400</a:t>
            </a:r>
            <a:r>
              <a:rPr lang="zh-CN" altLang="en-US" sz="1600" dirty="0" smtClean="0">
                <a:solidFill>
                  <a:prstClr val="black"/>
                </a:solidFill>
                <a:latin typeface="微软雅黑" panose="020B0503020204020204" charset="-122"/>
                <a:ea typeface="微软雅黑" panose="020B0503020204020204" charset="-122"/>
              </a:rPr>
              <a:t>股不</a:t>
            </a:r>
            <a:r>
              <a:rPr lang="zh-CN" altLang="en-US" sz="1600" dirty="0">
                <a:solidFill>
                  <a:prstClr val="black"/>
                </a:solidFill>
                <a:latin typeface="微软雅黑" panose="020B0503020204020204" charset="-122"/>
                <a:ea typeface="微软雅黑" panose="020B0503020204020204" charset="-122"/>
              </a:rPr>
              <a:t>符合</a:t>
            </a:r>
            <a:r>
              <a:rPr lang="zh-CN" altLang="en-US" sz="1600" dirty="0" smtClean="0">
                <a:solidFill>
                  <a:prstClr val="black"/>
                </a:solidFill>
                <a:latin typeface="微软雅黑" panose="020B0503020204020204" charset="-122"/>
                <a:ea typeface="微软雅黑" panose="020B0503020204020204" charset="-122"/>
              </a:rPr>
              <a:t>要求</a:t>
            </a:r>
            <a:endParaRPr lang="zh-CN" altLang="en-US" sz="1600" dirty="0">
              <a:solidFill>
                <a:prstClr val="black"/>
              </a:solidFill>
              <a:latin typeface="微软雅黑" panose="020B0503020204020204" charset="-122"/>
              <a:ea typeface="微软雅黑" panose="020B0503020204020204" charset="-122"/>
            </a:endParaRPr>
          </a:p>
        </p:txBody>
      </p:sp>
      <p:sp>
        <p:nvSpPr>
          <p:cNvPr id="15" name="文本框 14"/>
          <p:cNvSpPr txBox="1"/>
          <p:nvPr/>
        </p:nvSpPr>
        <p:spPr>
          <a:xfrm>
            <a:off x="3139380" y="4390009"/>
            <a:ext cx="5793969" cy="430878"/>
          </a:xfrm>
          <a:prstGeom prst="rect">
            <a:avLst/>
          </a:prstGeom>
          <a:noFill/>
          <a:ln w="28575">
            <a:solidFill>
              <a:srgbClr val="FF0000"/>
            </a:solidFill>
            <a:prstDash val="solid"/>
          </a:ln>
        </p:spPr>
        <p:txBody>
          <a:bodyPr wrap="square" lIns="81000" rtlCol="0">
            <a:noAutofit/>
          </a:bodyPr>
          <a:lstStyle/>
          <a:p>
            <a:pPr algn="ctr"/>
            <a:endParaRPr lang="zh-CN" altLang="en-US" sz="1050" b="1" dirty="0">
              <a:solidFill>
                <a:prstClr val="black"/>
              </a:solidFill>
              <a:latin typeface="微软雅黑" panose="020B0503020204020204" charset="-122"/>
              <a:ea typeface="微软雅黑" panose="020B0503020204020204" charset="-122"/>
            </a:endParaRPr>
          </a:p>
        </p:txBody>
      </p:sp>
      <p:sp>
        <p:nvSpPr>
          <p:cNvPr id="16" name="下箭头 15"/>
          <p:cNvSpPr/>
          <p:nvPr/>
        </p:nvSpPr>
        <p:spPr>
          <a:xfrm>
            <a:off x="5812677" y="4820887"/>
            <a:ext cx="270030" cy="536783"/>
          </a:xfrm>
          <a:prstGeom prst="downArrow">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文本框 17"/>
          <p:cNvSpPr txBox="1"/>
          <p:nvPr/>
        </p:nvSpPr>
        <p:spPr>
          <a:xfrm>
            <a:off x="928516" y="1068297"/>
            <a:ext cx="1879078" cy="478144"/>
          </a:xfrm>
          <a:prstGeom prst="rect">
            <a:avLst/>
          </a:prstGeom>
          <a:noFill/>
          <a:ln w="28575">
            <a:noFill/>
            <a:prstDash val="solid"/>
          </a:ln>
        </p:spPr>
        <p:txBody>
          <a:bodyPr wrap="square" lIns="81000" rtlCol="0">
            <a:noAutofit/>
          </a:bodyPr>
          <a:lstStyle/>
          <a:p>
            <a:pPr algn="ctr"/>
            <a:r>
              <a:rPr lang="zh-CN" altLang="en-US" sz="2000" b="1" dirty="0" smtClean="0">
                <a:solidFill>
                  <a:prstClr val="black"/>
                </a:solidFill>
                <a:latin typeface="华文楷体" panose="02010600040101010101" pitchFamily="2" charset="-122"/>
                <a:ea typeface="华文楷体" panose="02010600040101010101" pitchFamily="2" charset="-122"/>
              </a:rPr>
              <a:t>申报数量举例：</a:t>
            </a:r>
            <a:endParaRPr lang="zh-CN" altLang="en-US" sz="2000" b="1" dirty="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一般交易规定</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17" name="文本框 16"/>
          <p:cNvSpPr txBox="1"/>
          <p:nvPr/>
        </p:nvSpPr>
        <p:spPr>
          <a:xfrm>
            <a:off x="928516" y="1068297"/>
            <a:ext cx="1879078" cy="478144"/>
          </a:xfrm>
          <a:prstGeom prst="rect">
            <a:avLst/>
          </a:prstGeom>
          <a:noFill/>
          <a:ln w="28575">
            <a:noFill/>
            <a:prstDash val="solid"/>
          </a:ln>
        </p:spPr>
        <p:txBody>
          <a:bodyPr wrap="square" lIns="81000" rtlCol="0">
            <a:noAutofit/>
          </a:bodyPr>
          <a:lstStyle/>
          <a:p>
            <a:pPr algn="ctr"/>
            <a:r>
              <a:rPr lang="zh-CN" altLang="en-US" sz="2000" b="1" dirty="0" smtClean="0">
                <a:solidFill>
                  <a:prstClr val="black"/>
                </a:solidFill>
                <a:latin typeface="华文楷体" panose="02010600040101010101" pitchFamily="2" charset="-122"/>
                <a:ea typeface="华文楷体" panose="02010600040101010101" pitchFamily="2" charset="-122"/>
              </a:rPr>
              <a:t>申报数量举例：</a:t>
            </a:r>
            <a:endParaRPr lang="zh-CN" altLang="en-US" sz="2000" b="1" dirty="0">
              <a:solidFill>
                <a:prstClr val="black"/>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1674253" y="1530940"/>
            <a:ext cx="2542115" cy="270030"/>
          </a:xfrm>
          <a:prstGeom prst="rect">
            <a:avLst/>
          </a:prstGeom>
          <a:noFill/>
          <a:ln w="28575">
            <a:noFill/>
            <a:prstDash val="solid"/>
          </a:ln>
        </p:spPr>
        <p:txBody>
          <a:bodyPr wrap="square" lIns="81000" rtlCol="0">
            <a:noAutofit/>
          </a:bodyPr>
          <a:lstStyle/>
          <a:p>
            <a:pPr algn="ctr"/>
            <a:r>
              <a:rPr lang="zh-CN" altLang="en-US" sz="1400" b="1" dirty="0">
                <a:solidFill>
                  <a:prstClr val="black"/>
                </a:solidFill>
                <a:latin typeface="微软雅黑" panose="020B0503020204020204" charset="-122"/>
                <a:ea typeface="微软雅黑" panose="020B0503020204020204" charset="-122"/>
              </a:rPr>
              <a:t>某证券账户持股情况</a:t>
            </a:r>
            <a:endParaRPr lang="zh-CN" altLang="en-US" sz="1400" b="1" dirty="0">
              <a:solidFill>
                <a:prstClr val="black"/>
              </a:solidFill>
              <a:latin typeface="微软雅黑" panose="020B0503020204020204" charset="-122"/>
              <a:ea typeface="微软雅黑" panose="020B0503020204020204" charset="-122"/>
            </a:endParaRPr>
          </a:p>
        </p:txBody>
      </p:sp>
      <p:sp>
        <p:nvSpPr>
          <p:cNvPr id="20" name="文本框 19"/>
          <p:cNvSpPr txBox="1"/>
          <p:nvPr/>
        </p:nvSpPr>
        <p:spPr>
          <a:xfrm>
            <a:off x="1993645" y="3400670"/>
            <a:ext cx="1048760" cy="270030"/>
          </a:xfrm>
          <a:prstGeom prst="rect">
            <a:avLst/>
          </a:prstGeom>
          <a:noFill/>
          <a:ln w="28575">
            <a:noFill/>
            <a:prstDash val="solid"/>
          </a:ln>
        </p:spPr>
        <p:txBody>
          <a:bodyPr wrap="square" lIns="81000" rtlCol="0">
            <a:noAutofit/>
          </a:bodyPr>
          <a:lstStyle/>
          <a:p>
            <a:pPr algn="ctr"/>
            <a:r>
              <a:rPr lang="zh-CN" altLang="en-US" sz="1400" b="1" dirty="0">
                <a:solidFill>
                  <a:prstClr val="black"/>
                </a:solidFill>
                <a:latin typeface="微软雅黑" panose="020B0503020204020204" charset="-122"/>
                <a:ea typeface="微软雅黑" panose="020B0503020204020204" charset="-122"/>
              </a:rPr>
              <a:t>卖出申报</a:t>
            </a:r>
            <a:endParaRPr lang="zh-CN" altLang="en-US" sz="1400" b="1" dirty="0">
              <a:solidFill>
                <a:prstClr val="black"/>
              </a:solidFill>
              <a:latin typeface="微软雅黑" panose="020B0503020204020204" charset="-122"/>
              <a:ea typeface="微软雅黑" panose="020B0503020204020204" charset="-122"/>
            </a:endParaRPr>
          </a:p>
        </p:txBody>
      </p:sp>
      <p:graphicFrame>
        <p:nvGraphicFramePr>
          <p:cNvPr id="21" name="内容占位符 4"/>
          <p:cNvGraphicFramePr/>
          <p:nvPr/>
        </p:nvGraphicFramePr>
        <p:xfrm>
          <a:off x="3042405" y="2549637"/>
          <a:ext cx="6840763" cy="2728845"/>
        </p:xfrm>
        <a:graphic>
          <a:graphicData uri="http://schemas.openxmlformats.org/drawingml/2006/table">
            <a:tbl>
              <a:tblPr firstRow="1" bandRow="1">
                <a:tableStyleId>{00A15C55-8517-42AA-B614-E9B94910E393}</a:tableStyleId>
              </a:tblPr>
              <a:tblGrid>
                <a:gridCol w="676560"/>
                <a:gridCol w="676560"/>
                <a:gridCol w="1200968"/>
                <a:gridCol w="1148217"/>
                <a:gridCol w="1071669"/>
                <a:gridCol w="612383"/>
                <a:gridCol w="688929"/>
                <a:gridCol w="765477"/>
              </a:tblGrid>
              <a:tr h="278571">
                <a:tc>
                  <a:txBody>
                    <a:bodyPr/>
                    <a:lstStyle/>
                    <a:p>
                      <a:pPr algn="ct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tc>
                <a:tc>
                  <a:txBody>
                    <a:bodyPr/>
                    <a:lstStyle/>
                    <a:p>
                      <a:pPr algn="ctr"/>
                      <a:r>
                        <a:rPr lang="zh-CN" altLang="en-US" sz="1400" b="1" u="none" strike="noStrike" kern="1200" dirty="0" smtClean="0">
                          <a:latin typeface="微软雅黑" panose="020B0503020204020204" charset="-122"/>
                          <a:ea typeface="微软雅黑" panose="020B0503020204020204" charset="-122"/>
                        </a:rPr>
                        <a:t>顺序</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r>
                        <a:rPr lang="zh-CN" altLang="en-US" sz="1400" b="1" u="none" strike="noStrike" kern="1200" dirty="0" smtClean="0">
                          <a:latin typeface="微软雅黑" panose="020B0503020204020204" charset="-122"/>
                          <a:ea typeface="微软雅黑" panose="020B0503020204020204" charset="-122"/>
                        </a:rPr>
                        <a:t>证券账户</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r>
                        <a:rPr lang="zh-CN" altLang="en-US" sz="1400" b="1" u="none" strike="noStrike" kern="1200" dirty="0" smtClean="0">
                          <a:latin typeface="微软雅黑" panose="020B0503020204020204" charset="-122"/>
                          <a:ea typeface="微软雅黑" panose="020B0503020204020204" charset="-122"/>
                        </a:rPr>
                        <a:t>证券简称</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latin typeface="微软雅黑" panose="020B0503020204020204" charset="-122"/>
                          <a:ea typeface="微软雅黑" panose="020B0503020204020204" charset="-122"/>
                        </a:rPr>
                        <a:t>证券代码</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1" u="none" strike="noStrike" kern="1200" dirty="0" smtClean="0">
                          <a:latin typeface="微软雅黑" panose="020B0503020204020204" charset="-122"/>
                          <a:ea typeface="微软雅黑" panose="020B0503020204020204" charset="-122"/>
                        </a:rPr>
                        <a:t>B/S</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latin typeface="微软雅黑" panose="020B0503020204020204" charset="-122"/>
                          <a:ea typeface="微软雅黑" panose="020B0503020204020204" charset="-122"/>
                        </a:rPr>
                        <a:t>价格</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nchor="ctr"/>
                </a:tc>
                <a:tc>
                  <a:txBody>
                    <a:bodyPr/>
                    <a:lstStyle/>
                    <a:p>
                      <a:pPr algn="ctr"/>
                      <a:r>
                        <a:rPr lang="zh-CN" altLang="en-US" sz="1400" b="1" u="none" strike="noStrike" kern="1200" dirty="0" smtClean="0">
                          <a:latin typeface="微软雅黑" panose="020B0503020204020204" charset="-122"/>
                          <a:ea typeface="微软雅黑" panose="020B0503020204020204" charset="-122"/>
                        </a:rPr>
                        <a:t>数量</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nchor="ctr"/>
                </a:tc>
              </a:tr>
              <a:tr h="489381">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u="none" strike="noStrike"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u="none" strike="noStrike" kern="1200" dirty="0" smtClean="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9876543210</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北京时代</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430003</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S</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1800</a:t>
                      </a:r>
                      <a:r>
                        <a:rPr lang="zh-CN" altLang="en-US" sz="1400" u="none" strike="noStrike" kern="1200" dirty="0" smtClean="0">
                          <a:latin typeface="微软雅黑" panose="020B0503020204020204" charset="-122"/>
                          <a:ea typeface="微软雅黑" panose="020B0503020204020204" charset="-122"/>
                        </a:rPr>
                        <a:t>股</a:t>
                      </a:r>
                      <a:endParaRPr lang="zh-CN" altLang="en-US" sz="1400" u="none" strike="noStrike" kern="1200" dirty="0" smtClean="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r>
              <a:tr h="489381">
                <a:tc row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1400" u="none" strike="noStrike" cap="none" normalizeH="0" baseline="0" dirty="0" smtClean="0">
                          <a:ln>
                            <a:noFill/>
                          </a:ln>
                          <a:effectLst/>
                          <a:latin typeface="微软雅黑" panose="020B0503020204020204" charset="-122"/>
                          <a:ea typeface="微软雅黑" panose="020B0503020204020204" charset="-122"/>
                          <a:sym typeface="Wingdings" panose="05000000000000000000" pitchFamily="2" charset="2"/>
                        </a:rPr>
                        <a:t></a:t>
                      </a:r>
                      <a:endParaRPr kumimoji="0" lang="zh-TW" altLang="zh-TW" sz="1400" b="1" i="0" u="none" strike="noStrike" cap="none" normalizeH="0" baseline="0" dirty="0" smtClean="0">
                        <a:ln>
                          <a:noFill/>
                        </a:ln>
                        <a:solidFill>
                          <a:schemeClr val="tx1"/>
                        </a:solidFill>
                        <a:effectLst/>
                        <a:latin typeface="微软雅黑" panose="020B0503020204020204" charset="-122"/>
                        <a:ea typeface="微软雅黑" panose="020B0503020204020204" charset="-122"/>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9876543210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zh-CN" altLang="en-US" sz="1400" u="none" strike="noStrike" kern="1200" dirty="0" smtClean="0">
                          <a:latin typeface="微软雅黑" panose="020B0503020204020204" charset="-122"/>
                          <a:ea typeface="微软雅黑" panose="020B0503020204020204" charset="-122"/>
                        </a:rPr>
                        <a:t>北京时代</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430003</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S</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1000</a:t>
                      </a:r>
                      <a:r>
                        <a:rPr lang="zh-CN" altLang="en-US" sz="1400" u="none" strike="noStrike" kern="1200" dirty="0" smtClean="0">
                          <a:latin typeface="微软雅黑" panose="020B0503020204020204" charset="-122"/>
                          <a:ea typeface="微软雅黑" panose="020B0503020204020204" charset="-122"/>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r>
              <a:tr h="489381">
                <a:tc vMerge="1">
                  <a:tcPr anchor="ctr"/>
                </a:tc>
                <a:tc>
                  <a:txBody>
                    <a:bodyPr/>
                    <a:lstStyle/>
                    <a:p>
                      <a:pPr algn="ctr"/>
                      <a:r>
                        <a:rPr lang="en-US" altLang="zh-CN" sz="1400" u="none" strike="noStrike" kern="1200" dirty="0" smtClean="0">
                          <a:latin typeface="微软雅黑" panose="020B0503020204020204" charset="-122"/>
                          <a:ea typeface="微软雅黑" panose="020B0503020204020204" charset="-122"/>
                        </a:rPr>
                        <a:t>2</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9876543210</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zh-CN" altLang="en-US" sz="1400" u="none" strike="noStrike" kern="1200" dirty="0" smtClean="0">
                          <a:latin typeface="微软雅黑" panose="020B0503020204020204" charset="-122"/>
                          <a:ea typeface="微软雅黑" panose="020B0503020204020204" charset="-122"/>
                        </a:rPr>
                        <a:t>北京时代</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430003</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S</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a:t>
                      </a:r>
                      <a:endParaRPr lang="zh-CN" altLang="en-US" sz="1400" u="none" strike="noStrike" kern="1200" dirty="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800</a:t>
                      </a:r>
                      <a:r>
                        <a:rPr lang="zh-CN" altLang="en-US" sz="1400" u="none" strike="noStrike" kern="1200" dirty="0" smtClean="0">
                          <a:latin typeface="微软雅黑" panose="020B0503020204020204" charset="-122"/>
                          <a:ea typeface="微软雅黑" panose="020B0503020204020204" charset="-122"/>
                        </a:rPr>
                        <a:t>股</a:t>
                      </a:r>
                      <a:endParaRPr lang="zh-CN" altLang="en-US" sz="1400" u="none" strike="noStrike" kern="1200" dirty="0" smtClean="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20000"/>
                        <a:lumOff val="80000"/>
                      </a:schemeClr>
                    </a:solidFill>
                  </a:tcPr>
                </a:tc>
              </a:tr>
              <a:tr h="489381">
                <a:tc row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1400" u="none" strike="noStrike" cap="none" normalizeH="0" baseline="0" dirty="0" smtClean="0">
                          <a:ln>
                            <a:noFill/>
                          </a:ln>
                          <a:solidFill>
                            <a:srgbClr val="FF0000"/>
                          </a:solidFill>
                          <a:effectLst/>
                          <a:latin typeface="微软雅黑" panose="020B0503020204020204" charset="-122"/>
                          <a:ea typeface="微软雅黑" panose="020B0503020204020204" charset="-122"/>
                          <a:sym typeface="Wingdings" panose="05000000000000000000" pitchFamily="2" charset="2"/>
                        </a:rPr>
                        <a:t></a:t>
                      </a:r>
                      <a:endParaRPr kumimoji="0" lang="en-US" altLang="zh-TW" sz="1400" b="0" i="0" u="none" strike="noStrike" cap="none" normalizeH="0" baseline="0" dirty="0" smtClean="0">
                        <a:ln>
                          <a:noFill/>
                        </a:ln>
                        <a:solidFill>
                          <a:srgbClr val="FF0000"/>
                        </a:solidFill>
                        <a:effectLst/>
                        <a:latin typeface="微软雅黑" panose="020B0503020204020204" charset="-122"/>
                        <a:ea typeface="微软雅黑" panose="020B0503020204020204" charset="-122"/>
                        <a:sym typeface="Wingdings" panose="05000000000000000000" pitchFamily="2" charset="2"/>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9876543210</a:t>
                      </a:r>
                      <a:endParaRPr lang="zh-CN" altLang="en-US" sz="1400" u="none" strike="noStrike" kern="1200" dirty="0" smtClean="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北京时代</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430003</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S</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800</a:t>
                      </a:r>
                      <a:r>
                        <a:rPr lang="zh-CN" altLang="en-US" sz="1400" u="none" strike="noStrike" kern="1200" dirty="0" smtClean="0">
                          <a:latin typeface="微软雅黑" panose="020B0503020204020204" charset="-122"/>
                          <a:ea typeface="微软雅黑" panose="020B0503020204020204" charset="-122"/>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r>
              <a:tr h="489381">
                <a:tc vMerge="1">
                  <a:tcPr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2</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9876543210</a:t>
                      </a:r>
                      <a:endParaRPr lang="zh-CN" altLang="en-US" sz="1400" u="none" strike="noStrike" kern="1200" dirty="0" smtClean="0">
                        <a:solidFill>
                          <a:schemeClr val="dk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北京时代</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430003</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S</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18</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nchor="ctr">
                    <a:solidFill>
                      <a:schemeClr val="accent4">
                        <a:lumMod val="40000"/>
                        <a:lumOff val="60000"/>
                      </a:schemeClr>
                    </a:solidFill>
                  </a:tcPr>
                </a:tc>
                <a:tc>
                  <a:txBody>
                    <a:bodyPr/>
                    <a:lstStyle/>
                    <a:p>
                      <a:pPr algn="ctr"/>
                      <a:r>
                        <a:rPr lang="en-US" altLang="zh-CN" sz="1400" u="none" strike="noStrike" kern="1200" dirty="0" smtClean="0">
                          <a:latin typeface="微软雅黑" panose="020B0503020204020204" charset="-122"/>
                          <a:ea typeface="微软雅黑" panose="020B0503020204020204" charset="-122"/>
                        </a:rPr>
                        <a:t>1000</a:t>
                      </a:r>
                      <a:r>
                        <a:rPr lang="zh-CN" altLang="en-US" sz="1400" u="none" strike="noStrike" kern="1200" dirty="0" smtClean="0">
                          <a:latin typeface="微软雅黑" panose="020B0503020204020204" charset="-122"/>
                          <a:ea typeface="微软雅黑" panose="020B0503020204020204" charset="-122"/>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nchor="ctr">
                    <a:solidFill>
                      <a:schemeClr val="accent4">
                        <a:lumMod val="40000"/>
                        <a:lumOff val="60000"/>
                      </a:schemeClr>
                    </a:solidFill>
                  </a:tcPr>
                </a:tc>
              </a:tr>
            </a:tbl>
          </a:graphicData>
        </a:graphic>
      </p:graphicFrame>
      <p:graphicFrame>
        <p:nvGraphicFramePr>
          <p:cNvPr id="22" name="内容占位符 4"/>
          <p:cNvGraphicFramePr/>
          <p:nvPr/>
        </p:nvGraphicFramePr>
        <p:xfrm>
          <a:off x="4122525" y="1202387"/>
          <a:ext cx="4441803" cy="1041601"/>
        </p:xfrm>
        <a:graphic>
          <a:graphicData uri="http://schemas.openxmlformats.org/drawingml/2006/table">
            <a:tbl>
              <a:tblPr firstRow="1" bandRow="1">
                <a:tableStyleId>{00A15C55-8517-42AA-B614-E9B94910E393}</a:tableStyleId>
              </a:tblPr>
              <a:tblGrid>
                <a:gridCol w="1239738"/>
                <a:gridCol w="991789"/>
                <a:gridCol w="1119307"/>
                <a:gridCol w="1090969"/>
              </a:tblGrid>
              <a:tr h="409868">
                <a:tc>
                  <a:txBody>
                    <a:bodyPr/>
                    <a:lstStyle/>
                    <a:p>
                      <a:pPr algn="ctr"/>
                      <a:r>
                        <a:rPr lang="zh-CN" altLang="en-US" sz="1400" b="1" u="none" strike="noStrike" kern="1200" dirty="0" smtClean="0">
                          <a:latin typeface="微软雅黑" panose="020B0503020204020204" charset="-122"/>
                          <a:ea typeface="微软雅黑" panose="020B0503020204020204" charset="-122"/>
                        </a:rPr>
                        <a:t>证券账户</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400" b="1" u="none" strike="noStrike" kern="1200" dirty="0" smtClean="0">
                          <a:latin typeface="微软雅黑" panose="020B0503020204020204" charset="-122"/>
                          <a:ea typeface="微软雅黑" panose="020B0503020204020204" charset="-122"/>
                        </a:rPr>
                        <a:t>证券简称</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latin typeface="微软雅黑" panose="020B0503020204020204" charset="-122"/>
                          <a:ea typeface="微软雅黑" panose="020B0503020204020204" charset="-122"/>
                        </a:rPr>
                        <a:t>证券代码</a:t>
                      </a:r>
                      <a:endParaRPr lang="en-US" altLang="zh-CN" sz="1400" b="1" i="0" u="none" strike="noStrike" kern="1200" dirty="0" smtClean="0">
                        <a:solidFill>
                          <a:schemeClr val="bg2"/>
                        </a:solidFill>
                        <a:latin typeface="微软雅黑" panose="020B0503020204020204" charset="-122"/>
                        <a:ea typeface="微软雅黑" panose="020B0503020204020204" charset="-122"/>
                        <a:cs typeface="+mn-cs"/>
                      </a:endParaRPr>
                    </a:p>
                  </a:txBody>
                  <a:tcPr marL="68580" marR="68580" marT="34290" marB="3429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400" b="1" u="none" strike="noStrike" kern="1200" dirty="0" smtClean="0">
                          <a:latin typeface="微软雅黑" panose="020B0503020204020204" charset="-122"/>
                          <a:ea typeface="微软雅黑" panose="020B0503020204020204" charset="-122"/>
                        </a:rPr>
                        <a:t>持股数量</a:t>
                      </a:r>
                      <a:endParaRPr lang="zh-CN" altLang="en-US" sz="1400" b="1" i="0" u="none" strike="noStrike" kern="1200" dirty="0">
                        <a:solidFill>
                          <a:schemeClr val="bg2"/>
                        </a:solidFill>
                        <a:latin typeface="微软雅黑" panose="020B0503020204020204" charset="-122"/>
                        <a:ea typeface="微软雅黑" panose="020B0503020204020204" charset="-122"/>
                        <a:cs typeface="+mn-cs"/>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r>
              <a:tr h="348255">
                <a:tc>
                  <a:txBody>
                    <a:bodyPr/>
                    <a:lstStyle/>
                    <a:p>
                      <a:pPr algn="ctr"/>
                      <a:r>
                        <a:rPr lang="en-US" altLang="zh-CN" sz="1400" u="none" strike="noStrike" kern="1200" dirty="0" smtClean="0">
                          <a:latin typeface="微软雅黑" panose="020B0503020204020204" charset="-122"/>
                          <a:ea typeface="微软雅黑" panose="020B0503020204020204" charset="-122"/>
                        </a:rPr>
                        <a:t>9876543210</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sz="1400" u="none" strike="noStrike" kern="1200" dirty="0" smtClean="0">
                          <a:latin typeface="微软雅黑" panose="020B0503020204020204" charset="-122"/>
                          <a:ea typeface="微软雅黑" panose="020B0503020204020204" charset="-122"/>
                        </a:rPr>
                        <a:t>北京时代</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en-US" altLang="zh-CN" sz="1400" u="none" strike="noStrike" kern="1200" dirty="0" smtClean="0">
                          <a:latin typeface="微软雅黑" panose="020B0503020204020204" charset="-122"/>
                          <a:ea typeface="微软雅黑" panose="020B0503020204020204" charset="-122"/>
                        </a:rPr>
                        <a:t>430003</a:t>
                      </a:r>
                      <a:endParaRPr lang="zh-CN" altLang="en-US" sz="1400" b="0" i="0" u="none" strike="noStrik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68580" marR="68580" marT="34290" marB="34290">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pPr algn="ctr"/>
                      <a:r>
                        <a:rPr lang="en-US" altLang="zh-CN" sz="1400" u="none" strike="noStrike" kern="1200" dirty="0" smtClean="0">
                          <a:latin typeface="微软雅黑" panose="020B0503020204020204" charset="-122"/>
                          <a:ea typeface="微软雅黑" panose="020B0503020204020204" charset="-122"/>
                        </a:rPr>
                        <a:t>1800</a:t>
                      </a:r>
                      <a:r>
                        <a:rPr lang="zh-CN" altLang="en-US" sz="1400" u="none" strike="noStrike" kern="1200" dirty="0" smtClean="0">
                          <a:latin typeface="微软雅黑" panose="020B0503020204020204" charset="-122"/>
                          <a:ea typeface="微软雅黑" panose="020B0503020204020204" charset="-122"/>
                        </a:rPr>
                        <a:t>股</a:t>
                      </a:r>
                      <a:endParaRPr lang="zh-CN" altLang="en-US" sz="1400" b="0" i="0" u="none" strike="noStrike" kern="1200" dirty="0" smtClean="0">
                        <a:solidFill>
                          <a:schemeClr val="tx1"/>
                        </a:solidFill>
                        <a:latin typeface="微软雅黑" panose="020B0503020204020204" charset="-122"/>
                        <a:ea typeface="微软雅黑" panose="020B0503020204020204" charset="-122"/>
                        <a:cs typeface="+mn-cs"/>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r>
              <a:tr h="283478">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3" name="文本框 22"/>
          <p:cNvSpPr txBox="1"/>
          <p:nvPr/>
        </p:nvSpPr>
        <p:spPr>
          <a:xfrm>
            <a:off x="7102206" y="4397311"/>
            <a:ext cx="1296144" cy="216024"/>
          </a:xfrm>
          <a:prstGeom prst="rect">
            <a:avLst/>
          </a:prstGeom>
          <a:noFill/>
          <a:ln w="28575">
            <a:noFill/>
            <a:prstDash val="solid"/>
          </a:ln>
        </p:spPr>
        <p:txBody>
          <a:bodyPr wrap="square" lIns="81000" rtlCol="0">
            <a:noAutofit/>
          </a:bodyPr>
          <a:lstStyle/>
          <a:p>
            <a:pPr algn="ctr"/>
            <a:endParaRPr lang="zh-CN" altLang="en-US" sz="1200" dirty="0">
              <a:solidFill>
                <a:prstClr val="black"/>
              </a:solidFill>
              <a:latin typeface="华文楷体" panose="02010600040101010101" pitchFamily="2" charset="-122"/>
              <a:ea typeface="华文楷体" panose="02010600040101010101" pitchFamily="2" charset="-122"/>
            </a:endParaRPr>
          </a:p>
        </p:txBody>
      </p:sp>
      <p:sp>
        <p:nvSpPr>
          <p:cNvPr id="24" name="文本框 23"/>
          <p:cNvSpPr txBox="1"/>
          <p:nvPr/>
        </p:nvSpPr>
        <p:spPr>
          <a:xfrm>
            <a:off x="3186421" y="5488902"/>
            <a:ext cx="6264696" cy="622154"/>
          </a:xfrm>
          <a:prstGeom prst="rect">
            <a:avLst/>
          </a:prstGeom>
          <a:solidFill>
            <a:schemeClr val="bg1"/>
          </a:solidFill>
          <a:ln w="28575">
            <a:solidFill>
              <a:srgbClr val="FF0000"/>
            </a:solidFill>
            <a:prstDash val="solid"/>
          </a:ln>
        </p:spPr>
        <p:txBody>
          <a:bodyPr wrap="square" lIns="81000" rtlCol="0" anchor="ctr">
            <a:noAutofit/>
          </a:bodyPr>
          <a:lstStyle/>
          <a:p>
            <a:pPr algn="ctr"/>
            <a:r>
              <a:rPr lang="zh-CN" altLang="en-US" sz="1600" dirty="0">
                <a:solidFill>
                  <a:prstClr val="black"/>
                </a:solidFill>
                <a:latin typeface="微软雅黑" panose="020B0503020204020204" charset="-122"/>
                <a:ea typeface="微软雅黑" panose="020B0503020204020204" charset="-122"/>
              </a:rPr>
              <a:t>可以</a:t>
            </a:r>
            <a:r>
              <a:rPr lang="zh-CN" altLang="en-US" sz="1600" dirty="0" smtClean="0">
                <a:solidFill>
                  <a:prstClr val="black"/>
                </a:solidFill>
                <a:latin typeface="微软雅黑" panose="020B0503020204020204" charset="-122"/>
                <a:ea typeface="微软雅黑" panose="020B0503020204020204" charset="-122"/>
              </a:rPr>
              <a:t>一次性</a:t>
            </a:r>
            <a:r>
              <a:rPr lang="zh-CN" altLang="en-US" sz="1600" dirty="0">
                <a:solidFill>
                  <a:prstClr val="black"/>
                </a:solidFill>
                <a:latin typeface="微软雅黑" panose="020B0503020204020204" charset="-122"/>
                <a:ea typeface="微软雅黑" panose="020B0503020204020204" charset="-122"/>
              </a:rPr>
              <a:t>申报卖</a:t>
            </a:r>
            <a:r>
              <a:rPr lang="zh-CN" altLang="en-US" sz="1600" dirty="0" smtClean="0">
                <a:solidFill>
                  <a:prstClr val="black"/>
                </a:solidFill>
                <a:latin typeface="微软雅黑" panose="020B0503020204020204" charset="-122"/>
                <a:ea typeface="微软雅黑" panose="020B0503020204020204" charset="-122"/>
              </a:rPr>
              <a:t>出；亦可以先申报卖出</a:t>
            </a:r>
            <a:r>
              <a:rPr lang="en-US" altLang="zh-CN" sz="1600" dirty="0" smtClean="0">
                <a:solidFill>
                  <a:prstClr val="black"/>
                </a:solidFill>
                <a:latin typeface="微软雅黑" panose="020B0503020204020204" charset="-122"/>
                <a:ea typeface="微软雅黑" panose="020B0503020204020204" charset="-122"/>
              </a:rPr>
              <a:t>1000</a:t>
            </a:r>
            <a:r>
              <a:rPr lang="zh-CN" altLang="en-US" sz="1600" dirty="0" smtClean="0">
                <a:solidFill>
                  <a:prstClr val="black"/>
                </a:solidFill>
                <a:latin typeface="微软雅黑" panose="020B0503020204020204" charset="-122"/>
                <a:ea typeface="微软雅黑" panose="020B0503020204020204" charset="-122"/>
              </a:rPr>
              <a:t>股，再申报卖出</a:t>
            </a:r>
            <a:r>
              <a:rPr lang="en-US" altLang="zh-CN" sz="1600" dirty="0" smtClean="0">
                <a:solidFill>
                  <a:prstClr val="black"/>
                </a:solidFill>
                <a:latin typeface="微软雅黑" panose="020B0503020204020204" charset="-122"/>
                <a:ea typeface="微软雅黑" panose="020B0503020204020204" charset="-122"/>
              </a:rPr>
              <a:t>800</a:t>
            </a:r>
            <a:r>
              <a:rPr lang="zh-CN" altLang="en-US" sz="1600" dirty="0" smtClean="0">
                <a:solidFill>
                  <a:prstClr val="black"/>
                </a:solidFill>
                <a:latin typeface="微软雅黑" panose="020B0503020204020204" charset="-122"/>
                <a:ea typeface="微软雅黑" panose="020B0503020204020204" charset="-122"/>
              </a:rPr>
              <a:t>股；但不允许先申报卖出</a:t>
            </a:r>
            <a:r>
              <a:rPr lang="en-US" altLang="zh-CN" sz="1600" dirty="0" smtClean="0">
                <a:solidFill>
                  <a:prstClr val="black"/>
                </a:solidFill>
                <a:latin typeface="微软雅黑" panose="020B0503020204020204" charset="-122"/>
                <a:ea typeface="微软雅黑" panose="020B0503020204020204" charset="-122"/>
              </a:rPr>
              <a:t>800</a:t>
            </a:r>
            <a:r>
              <a:rPr lang="zh-CN" altLang="en-US" sz="1600" dirty="0" smtClean="0">
                <a:solidFill>
                  <a:prstClr val="black"/>
                </a:solidFill>
                <a:latin typeface="微软雅黑" panose="020B0503020204020204" charset="-122"/>
                <a:ea typeface="微软雅黑" panose="020B0503020204020204" charset="-122"/>
              </a:rPr>
              <a:t>股，再申报卖出</a:t>
            </a:r>
            <a:r>
              <a:rPr lang="en-US" altLang="zh-CN" sz="1600" dirty="0" smtClean="0">
                <a:solidFill>
                  <a:prstClr val="black"/>
                </a:solidFill>
                <a:latin typeface="微软雅黑" panose="020B0503020204020204" charset="-122"/>
                <a:ea typeface="微软雅黑" panose="020B0503020204020204" charset="-122"/>
              </a:rPr>
              <a:t>1000</a:t>
            </a:r>
            <a:r>
              <a:rPr lang="zh-CN" altLang="en-US" sz="1600" dirty="0" smtClean="0">
                <a:solidFill>
                  <a:prstClr val="black"/>
                </a:solidFill>
                <a:latin typeface="微软雅黑" panose="020B0503020204020204" charset="-122"/>
                <a:ea typeface="微软雅黑" panose="020B0503020204020204" charset="-122"/>
              </a:rPr>
              <a:t>股。</a:t>
            </a:r>
            <a:endParaRPr lang="zh-CN" altLang="en-US" sz="1600" dirty="0" smtClean="0">
              <a:solidFill>
                <a:prstClr val="black"/>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5" name="椭圆 4"/>
          <p:cNvSpPr/>
          <p:nvPr/>
        </p:nvSpPr>
        <p:spPr>
          <a:xfrm>
            <a:off x="811368" y="1262128"/>
            <a:ext cx="553792" cy="5537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b="1" dirty="0" smtClean="0"/>
              <a:t>01</a:t>
            </a:r>
            <a:endParaRPr lang="zh-CN" altLang="en-US" sz="2000" b="1" dirty="0"/>
          </a:p>
        </p:txBody>
      </p:sp>
      <p:sp>
        <p:nvSpPr>
          <p:cNvPr id="9" name="矩形 8"/>
          <p:cNvSpPr/>
          <p:nvPr/>
        </p:nvSpPr>
        <p:spPr>
          <a:xfrm>
            <a:off x="1399295" y="1289860"/>
            <a:ext cx="5570756" cy="523220"/>
          </a:xfrm>
          <a:prstGeom prst="rect">
            <a:avLst/>
          </a:prstGeom>
        </p:spPr>
        <p:txBody>
          <a:bodyPr wrap="none">
            <a:spAutoFit/>
          </a:bodyPr>
          <a:lstStyle/>
          <a:p>
            <a:pPr lvl="0"/>
            <a:r>
              <a:rPr lang="zh-CN" altLang="en-US" sz="2800" b="1" dirty="0">
                <a:latin typeface="华文楷体" panose="02010600040101010101" pitchFamily="2" charset="-122"/>
                <a:ea typeface="华文楷体" panose="02010600040101010101" pitchFamily="2" charset="-122"/>
              </a:rPr>
              <a:t>投资者如何查询股票名单与</a:t>
            </a:r>
            <a:r>
              <a:rPr lang="zh-CN" altLang="en-US" sz="2800" b="1" dirty="0" smtClean="0">
                <a:latin typeface="华文楷体" panose="02010600040101010101" pitchFamily="2" charset="-122"/>
                <a:ea typeface="华文楷体" panose="02010600040101010101" pitchFamily="2" charset="-122"/>
              </a:rPr>
              <a:t>行情？</a:t>
            </a:r>
            <a:endParaRPr lang="zh-CN" altLang="en-US" sz="2800" b="1" dirty="0">
              <a:latin typeface="华文楷体" panose="02010600040101010101" pitchFamily="2" charset="-122"/>
              <a:ea typeface="华文楷体" panose="02010600040101010101" pitchFamily="2" charset="-122"/>
            </a:endParaRPr>
          </a:p>
        </p:txBody>
      </p:sp>
      <p:sp>
        <p:nvSpPr>
          <p:cNvPr id="10" name="矩形 9"/>
          <p:cNvSpPr/>
          <p:nvPr/>
        </p:nvSpPr>
        <p:spPr>
          <a:xfrm>
            <a:off x="1489654" y="1813080"/>
            <a:ext cx="9508903" cy="4278094"/>
          </a:xfrm>
          <a:prstGeom prst="rect">
            <a:avLst/>
          </a:prstGeom>
        </p:spPr>
        <p:txBody>
          <a:bodyPr wrap="square">
            <a:spAutoFit/>
          </a:bodyPr>
          <a:lstStyle/>
          <a:p>
            <a:pPr lvl="0">
              <a:lnSpc>
                <a:spcPct val="150000"/>
              </a:lnSpc>
              <a:spcAft>
                <a:spcPts val="600"/>
              </a:spcAft>
            </a:pPr>
            <a:r>
              <a:rPr lang="zh-CN" altLang="zh-CN" sz="2400" dirty="0">
                <a:latin typeface="华文楷体" panose="02010600040101010101" pitchFamily="2" charset="-122"/>
                <a:ea typeface="华文楷体" panose="02010600040101010101" pitchFamily="2" charset="-122"/>
              </a:rPr>
              <a:t>投资者</a:t>
            </a:r>
            <a:r>
              <a:rPr lang="zh-CN" altLang="en-US" sz="2400" dirty="0">
                <a:latin typeface="华文楷体" panose="02010600040101010101" pitchFamily="2" charset="-122"/>
                <a:ea typeface="华文楷体" panose="02010600040101010101" pitchFamily="2" charset="-122"/>
              </a:rPr>
              <a:t>可以在通达</a:t>
            </a:r>
            <a:r>
              <a:rPr lang="zh-CN" altLang="en-US" sz="2400" dirty="0" smtClean="0">
                <a:latin typeface="华文楷体" panose="02010600040101010101" pitchFamily="2" charset="-122"/>
                <a:ea typeface="华文楷体" panose="02010600040101010101" pitchFamily="2" charset="-122"/>
              </a:rPr>
              <a:t>信、</a:t>
            </a:r>
            <a:r>
              <a:rPr lang="en-US" altLang="zh-CN" sz="2400" dirty="0" smtClean="0">
                <a:ea typeface="华文楷体" panose="02010600040101010101" pitchFamily="2" charset="-122"/>
              </a:rPr>
              <a:t>Wind</a:t>
            </a:r>
            <a:r>
              <a:rPr lang="zh-CN" altLang="en-US" sz="2400" dirty="0" smtClean="0">
                <a:latin typeface="华文楷体" panose="02010600040101010101" pitchFamily="2" charset="-122"/>
                <a:ea typeface="华文楷体" panose="02010600040101010101" pitchFamily="2" charset="-122"/>
              </a:rPr>
              <a:t>、同</a:t>
            </a:r>
            <a:r>
              <a:rPr lang="zh-CN" altLang="en-US" sz="2400" dirty="0">
                <a:latin typeface="华文楷体" panose="02010600040101010101" pitchFamily="2" charset="-122"/>
                <a:ea typeface="华文楷体" panose="02010600040101010101" pitchFamily="2" charset="-122"/>
              </a:rPr>
              <a:t>花</a:t>
            </a:r>
            <a:r>
              <a:rPr lang="zh-CN" altLang="en-US" sz="2400" dirty="0" smtClean="0">
                <a:latin typeface="华文楷体" panose="02010600040101010101" pitchFamily="2" charset="-122"/>
                <a:ea typeface="华文楷体" panose="02010600040101010101" pitchFamily="2" charset="-122"/>
              </a:rPr>
              <a:t>顺等</a:t>
            </a:r>
            <a:r>
              <a:rPr lang="zh-CN" altLang="en-US" sz="2400" dirty="0">
                <a:latin typeface="华文楷体" panose="02010600040101010101" pitchFamily="2" charset="-122"/>
                <a:ea typeface="华文楷体" panose="02010600040101010101" pitchFamily="2" charset="-122"/>
              </a:rPr>
              <a:t>行情系统中获取股票名单，查阅即时交易行情</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pPr lvl="0">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相关行情软件使用指引如下：</a:t>
            </a:r>
            <a:endParaRPr lang="en-US" altLang="zh-CN" sz="2400" dirty="0" smtClean="0">
              <a:latin typeface="华文楷体" panose="02010600040101010101" pitchFamily="2" charset="-122"/>
              <a:ea typeface="华文楷体" panose="02010600040101010101" pitchFamily="2" charset="-122"/>
            </a:endParaRPr>
          </a:p>
          <a:p>
            <a:pPr lvl="0">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①通达信：股转→</a:t>
            </a:r>
            <a:r>
              <a:rPr lang="zh-CN" altLang="en-US" sz="2400" dirty="0">
                <a:latin typeface="华文楷体" panose="02010600040101010101" pitchFamily="2" charset="-122"/>
                <a:ea typeface="华文楷体" panose="02010600040101010101" pitchFamily="2" charset="-122"/>
              </a:rPr>
              <a:t>创新</a:t>
            </a:r>
            <a:r>
              <a:rPr lang="zh-CN" altLang="en-US" sz="2400" dirty="0" smtClean="0">
                <a:latin typeface="华文楷体" panose="02010600040101010101" pitchFamily="2" charset="-122"/>
                <a:ea typeface="华文楷体" panose="02010600040101010101" pitchFamily="2" charset="-122"/>
              </a:rPr>
              <a:t>层</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竞价转让、创新层</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做市转让、基础层</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竞价转让、基础层</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做市转让</a:t>
            </a:r>
            <a:endParaRPr lang="en-US" altLang="zh-CN" sz="2400" dirty="0" smtClean="0">
              <a:latin typeface="华文楷体" panose="02010600040101010101" pitchFamily="2" charset="-122"/>
              <a:ea typeface="华文楷体" panose="02010600040101010101" pitchFamily="2" charset="-122"/>
            </a:endParaRPr>
          </a:p>
          <a:p>
            <a:pPr lvl="0">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②</a:t>
            </a:r>
            <a:r>
              <a:rPr lang="en-US" altLang="zh-CN" sz="2400" dirty="0" smtClean="0">
                <a:ea typeface="华文楷体" panose="02010600040101010101" pitchFamily="2" charset="-122"/>
              </a:rPr>
              <a:t>Wind</a:t>
            </a:r>
            <a:r>
              <a:rPr lang="zh-CN" altLang="en-US" sz="2400" dirty="0" smtClean="0">
                <a:latin typeface="华文楷体" panose="02010600040101010101" pitchFamily="2" charset="-122"/>
                <a:ea typeface="华文楷体" panose="02010600040101010101" pitchFamily="2" charset="-122"/>
              </a:rPr>
              <a:t>：股票→新三板专题统计→新三板综合屏</a:t>
            </a:r>
            <a:endParaRPr lang="en-US" altLang="zh-CN" sz="2400" dirty="0" smtClean="0">
              <a:latin typeface="华文楷体" panose="02010600040101010101" pitchFamily="2" charset="-122"/>
              <a:ea typeface="华文楷体" panose="02010600040101010101" pitchFamily="2" charset="-122"/>
            </a:endParaRPr>
          </a:p>
          <a:p>
            <a:pPr lvl="0">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③同花顺：报价→股转系统→挂牌公司→所有股份转让</a:t>
            </a:r>
            <a:endParaRPr lang="en-US" altLang="zh-CN" sz="2400" dirty="0" smtClean="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4" name="图片 3"/>
          <p:cNvPicPr>
            <a:picLocks noChangeAspect="1"/>
          </p:cNvPicPr>
          <p:nvPr/>
        </p:nvPicPr>
        <p:blipFill rotWithShape="1">
          <a:blip r:embed="rId1"/>
          <a:srcRect b="5430"/>
          <a:stretch>
            <a:fillRect/>
          </a:stretch>
        </p:blipFill>
        <p:spPr>
          <a:xfrm>
            <a:off x="1420764" y="1052262"/>
            <a:ext cx="9858375" cy="5241701"/>
          </a:xfrm>
          <a:prstGeom prst="rect">
            <a:avLst/>
          </a:prstGeom>
        </p:spPr>
      </p:pic>
      <p:sp>
        <p:nvSpPr>
          <p:cNvPr id="8" name="矩形 7"/>
          <p:cNvSpPr/>
          <p:nvPr/>
        </p:nvSpPr>
        <p:spPr>
          <a:xfrm>
            <a:off x="338444" y="1222351"/>
            <a:ext cx="877163" cy="369332"/>
          </a:xfrm>
          <a:prstGeom prst="rect">
            <a:avLst/>
          </a:prstGeom>
        </p:spPr>
        <p:txBody>
          <a:bodyPr wrap="none">
            <a:spAutoFit/>
          </a:bodyPr>
          <a:lstStyle/>
          <a:p>
            <a:r>
              <a:rPr lang="zh-CN" altLang="en-US" b="1" dirty="0">
                <a:latin typeface="华文楷体" panose="02010600040101010101" pitchFamily="2" charset="-122"/>
                <a:ea typeface="华文楷体" panose="02010600040101010101" pitchFamily="2" charset="-122"/>
              </a:rPr>
              <a:t>通达信</a:t>
            </a:r>
            <a:endParaRPr lang="zh-CN" altLang="en-US"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矩形 7"/>
          <p:cNvSpPr/>
          <p:nvPr/>
        </p:nvSpPr>
        <p:spPr>
          <a:xfrm>
            <a:off x="338444" y="1222351"/>
            <a:ext cx="697627" cy="369332"/>
          </a:xfrm>
          <a:prstGeom prst="rect">
            <a:avLst/>
          </a:prstGeom>
        </p:spPr>
        <p:txBody>
          <a:bodyPr wrap="none">
            <a:spAutoFit/>
          </a:bodyPr>
          <a:lstStyle/>
          <a:p>
            <a:r>
              <a:rPr lang="en-US" altLang="zh-CN" b="1" dirty="0" smtClean="0"/>
              <a:t>Wind</a:t>
            </a:r>
            <a:endParaRPr lang="zh-CN" altLang="en-US" b="1" dirty="0"/>
          </a:p>
        </p:txBody>
      </p:sp>
      <p:pic>
        <p:nvPicPr>
          <p:cNvPr id="5" name="图片 4"/>
          <p:cNvPicPr>
            <a:picLocks noChangeAspect="1"/>
          </p:cNvPicPr>
          <p:nvPr/>
        </p:nvPicPr>
        <p:blipFill rotWithShape="1">
          <a:blip r:embed="rId1"/>
          <a:srcRect b="5180"/>
          <a:stretch>
            <a:fillRect/>
          </a:stretch>
        </p:blipFill>
        <p:spPr>
          <a:xfrm>
            <a:off x="1345839" y="1048205"/>
            <a:ext cx="9735346" cy="518993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矩形 7"/>
          <p:cNvSpPr/>
          <p:nvPr/>
        </p:nvSpPr>
        <p:spPr>
          <a:xfrm>
            <a:off x="338444" y="1222351"/>
            <a:ext cx="881973" cy="369332"/>
          </a:xfrm>
          <a:prstGeom prst="rect">
            <a:avLst/>
          </a:prstGeom>
        </p:spPr>
        <p:txBody>
          <a:bodyPr wrap="none">
            <a:spAutoFit/>
          </a:bodyPr>
          <a:lstStyle/>
          <a:p>
            <a:r>
              <a:rPr lang="zh-CN" altLang="en-US" b="1" dirty="0" smtClean="0">
                <a:latin typeface="华文楷体" panose="02010600040101010101" pitchFamily="2" charset="-122"/>
                <a:ea typeface="华文楷体" panose="02010600040101010101" pitchFamily="2" charset="-122"/>
              </a:rPr>
              <a:t>同花顺</a:t>
            </a:r>
            <a:endParaRPr lang="zh-CN" altLang="en-US" b="1" dirty="0">
              <a:latin typeface="华文楷体" panose="02010600040101010101" pitchFamily="2" charset="-122"/>
              <a:ea typeface="华文楷体" panose="02010600040101010101" pitchFamily="2" charset="-122"/>
            </a:endParaRPr>
          </a:p>
        </p:txBody>
      </p:sp>
      <p:pic>
        <p:nvPicPr>
          <p:cNvPr id="9" name="图片 8"/>
          <p:cNvPicPr>
            <a:picLocks noChangeAspect="1"/>
          </p:cNvPicPr>
          <p:nvPr/>
        </p:nvPicPr>
        <p:blipFill rotWithShape="1">
          <a:blip r:embed="rId1"/>
          <a:srcRect b="5064"/>
          <a:stretch>
            <a:fillRect/>
          </a:stretch>
        </p:blipFill>
        <p:spPr>
          <a:xfrm>
            <a:off x="1300764" y="965918"/>
            <a:ext cx="9922436" cy="5296112"/>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11" name="椭圆 10"/>
          <p:cNvSpPr/>
          <p:nvPr/>
        </p:nvSpPr>
        <p:spPr>
          <a:xfrm>
            <a:off x="1081824" y="1399991"/>
            <a:ext cx="553792" cy="5537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b="1" dirty="0" smtClean="0"/>
              <a:t>02</a:t>
            </a:r>
            <a:endParaRPr lang="zh-CN" altLang="en-US" sz="2000" b="1" dirty="0"/>
          </a:p>
        </p:txBody>
      </p:sp>
      <p:sp>
        <p:nvSpPr>
          <p:cNvPr id="12" name="矩形 11"/>
          <p:cNvSpPr/>
          <p:nvPr/>
        </p:nvSpPr>
        <p:spPr>
          <a:xfrm>
            <a:off x="1674253" y="1430563"/>
            <a:ext cx="7007046" cy="523220"/>
          </a:xfrm>
          <a:prstGeom prst="rect">
            <a:avLst/>
          </a:prstGeom>
        </p:spPr>
        <p:txBody>
          <a:bodyPr wrap="none">
            <a:spAutoFit/>
          </a:bodyPr>
          <a:lstStyle/>
          <a:p>
            <a:pPr lvl="0"/>
            <a:r>
              <a:rPr lang="zh-CN" altLang="en-US" sz="2800" b="1" dirty="0">
                <a:latin typeface="华文楷体" panose="02010600040101010101" pitchFamily="2" charset="-122"/>
                <a:ea typeface="华文楷体" panose="02010600040101010101" pitchFamily="2" charset="-122"/>
              </a:rPr>
              <a:t>投资者如何查询股票</a:t>
            </a:r>
            <a:r>
              <a:rPr lang="zh-CN" altLang="en-US" sz="2800" b="1" dirty="0" smtClean="0">
                <a:latin typeface="华文楷体" panose="02010600040101010101" pitchFamily="2" charset="-122"/>
                <a:ea typeface="华文楷体" panose="02010600040101010101" pitchFamily="2" charset="-122"/>
              </a:rPr>
              <a:t>公告、交易公开信息？</a:t>
            </a:r>
            <a:endParaRPr lang="zh-CN" altLang="en-US" sz="2800" b="1" dirty="0">
              <a:latin typeface="华文楷体" panose="02010600040101010101" pitchFamily="2" charset="-122"/>
              <a:ea typeface="华文楷体" panose="02010600040101010101" pitchFamily="2" charset="-122"/>
            </a:endParaRPr>
          </a:p>
        </p:txBody>
      </p:sp>
      <p:sp>
        <p:nvSpPr>
          <p:cNvPr id="13" name="矩形 12"/>
          <p:cNvSpPr/>
          <p:nvPr/>
        </p:nvSpPr>
        <p:spPr>
          <a:xfrm>
            <a:off x="1558341" y="2042821"/>
            <a:ext cx="9221276" cy="3647152"/>
          </a:xfrm>
          <a:prstGeom prst="rect">
            <a:avLst/>
          </a:prstGeom>
        </p:spPr>
        <p:txBody>
          <a:bodyPr wrap="square">
            <a:spAutoFit/>
          </a:bodyPr>
          <a:lstStyle/>
          <a:p>
            <a:pPr>
              <a:lnSpc>
                <a:spcPct val="150000"/>
              </a:lnSpc>
              <a:spcAft>
                <a:spcPts val="600"/>
              </a:spcAft>
            </a:pPr>
            <a:r>
              <a:rPr lang="en-US" altLang="zh-CN" sz="2400" dirty="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投资者可以在全国</a:t>
            </a:r>
            <a:r>
              <a:rPr lang="zh-CN" altLang="en-US" sz="2400" dirty="0" smtClean="0">
                <a:latin typeface="华文楷体" panose="02010600040101010101" pitchFamily="2" charset="-122"/>
                <a:ea typeface="华文楷体" panose="02010600040101010101" pitchFamily="2" charset="-122"/>
              </a:rPr>
              <a:t>股转公司官网（</a:t>
            </a:r>
            <a:r>
              <a:rPr lang="en-US" altLang="zh-CN" sz="2400" dirty="0">
                <a:latin typeface="华文楷体" panose="02010600040101010101" pitchFamily="2" charset="-122"/>
                <a:ea typeface="华文楷体" panose="02010600040101010101" pitchFamily="2" charset="-122"/>
                <a:hlinkClick r:id="rId1"/>
              </a:rPr>
              <a:t>www.neeq.com.cn</a:t>
            </a:r>
            <a:r>
              <a:rPr lang="zh-CN" altLang="en-US" sz="2400" dirty="0">
                <a:latin typeface="华文楷体" panose="02010600040101010101" pitchFamily="2" charset="-122"/>
                <a:ea typeface="华文楷体" panose="02010600040101010101" pitchFamily="2" charset="-122"/>
              </a:rPr>
              <a:t>或</a:t>
            </a:r>
            <a:r>
              <a:rPr lang="en-US" altLang="zh-CN" sz="2400" dirty="0">
                <a:latin typeface="华文楷体" panose="02010600040101010101" pitchFamily="2" charset="-122"/>
                <a:ea typeface="华文楷体" panose="02010600040101010101" pitchFamily="2" charset="-122"/>
                <a:hlinkClick r:id="rId2"/>
              </a:rPr>
              <a:t>www.neeq.cc</a:t>
            </a:r>
            <a:r>
              <a:rPr lang="zh-CN" altLang="en-US" sz="2400" dirty="0">
                <a:latin typeface="华文楷体" panose="02010600040101010101" pitchFamily="2" charset="-122"/>
                <a:ea typeface="华文楷体" panose="02010600040101010101" pitchFamily="2" charset="-122"/>
              </a:rPr>
              <a:t>）查阅相关挂牌公司公开转让说明书、挂牌公司公告、做市商</a:t>
            </a:r>
            <a:r>
              <a:rPr lang="zh-CN" altLang="en-US" sz="2400" dirty="0" smtClean="0">
                <a:latin typeface="华文楷体" panose="02010600040101010101" pitchFamily="2" charset="-122"/>
                <a:ea typeface="华文楷体" panose="02010600040101010101" pitchFamily="2" charset="-122"/>
              </a:rPr>
              <a:t>公告等相关公告，以及股票盘中、盘后的交易公开信息。</a:t>
            </a:r>
            <a:endParaRPr lang="en-US" altLang="zh-CN" sz="24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相关信息的查询途径如下：</a:t>
            </a:r>
            <a:endParaRPr lang="en-US" altLang="zh-CN" sz="24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①股票公告：全国股转公司官网→信息披露→公司公告</a:t>
            </a:r>
            <a:endParaRPr lang="en-US" altLang="zh-CN" sz="2400" dirty="0" smtClean="0">
              <a:latin typeface="华文楷体" panose="02010600040101010101" pitchFamily="2" charset="-122"/>
              <a:ea typeface="华文楷体" panose="02010600040101010101" pitchFamily="2" charset="-122"/>
            </a:endParaRPr>
          </a:p>
          <a:p>
            <a:pPr>
              <a:lnSpc>
                <a:spcPct val="150000"/>
              </a:lnSpc>
              <a:spcAft>
                <a:spcPts val="600"/>
              </a:spcAft>
            </a:pPr>
            <a:r>
              <a:rPr lang="zh-CN" altLang="en-US" sz="2400" dirty="0" smtClean="0">
                <a:latin typeface="华文楷体" panose="02010600040101010101" pitchFamily="2" charset="-122"/>
                <a:ea typeface="华文楷体" panose="02010600040101010101" pitchFamily="2" charset="-122"/>
              </a:rPr>
              <a:t>②交易公开信息：全国股转公司官网→信息披露→交易公开信息</a:t>
            </a:r>
            <a:endParaRPr lang="en-US" altLang="zh-CN" sz="2400" dirty="0" smtClean="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矩形 7"/>
          <p:cNvSpPr/>
          <p:nvPr/>
        </p:nvSpPr>
        <p:spPr>
          <a:xfrm>
            <a:off x="1046521" y="1052990"/>
            <a:ext cx="2262158" cy="369332"/>
          </a:xfrm>
          <a:prstGeom prst="rect">
            <a:avLst/>
          </a:prstGeom>
        </p:spPr>
        <p:txBody>
          <a:bodyPr wrap="none">
            <a:spAutoFit/>
          </a:bodyPr>
          <a:lstStyle/>
          <a:p>
            <a:r>
              <a:rPr lang="zh-CN" altLang="en-US" b="1" dirty="0" smtClean="0">
                <a:latin typeface="华文楷体" panose="02010600040101010101" pitchFamily="2" charset="-122"/>
                <a:ea typeface="华文楷体" panose="02010600040101010101" pitchFamily="2" charset="-122"/>
              </a:rPr>
              <a:t>股票公告查询途径：</a:t>
            </a:r>
            <a:endParaRPr lang="zh-CN" altLang="en-US" b="1" dirty="0">
              <a:latin typeface="华文楷体" panose="02010600040101010101" pitchFamily="2" charset="-122"/>
              <a:ea typeface="华文楷体" panose="02010600040101010101" pitchFamily="2" charset="-122"/>
            </a:endParaRPr>
          </a:p>
        </p:txBody>
      </p:sp>
      <p:pic>
        <p:nvPicPr>
          <p:cNvPr id="4" name="图片 3"/>
          <p:cNvPicPr>
            <a:picLocks noChangeAspect="1"/>
          </p:cNvPicPr>
          <p:nvPr/>
        </p:nvPicPr>
        <p:blipFill rotWithShape="1">
          <a:blip r:embed="rId1"/>
          <a:srcRect l="2555" t="14041" r="1432" b="5150"/>
          <a:stretch>
            <a:fillRect/>
          </a:stretch>
        </p:blipFill>
        <p:spPr>
          <a:xfrm>
            <a:off x="1081825" y="1467053"/>
            <a:ext cx="10162505" cy="480885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031" y="1030310"/>
            <a:ext cx="128789" cy="486821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231820" y="2369712"/>
            <a:ext cx="3155324" cy="1918952"/>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楷体" panose="02010609060101010101" pitchFamily="49" charset="-122"/>
                <a:ea typeface="楷体" panose="02010609060101010101" pitchFamily="49" charset="-122"/>
              </a:rPr>
              <a:t>目 录</a:t>
            </a:r>
            <a:endParaRPr lang="zh-CN" altLang="en-US" sz="4000" dirty="0">
              <a:latin typeface="楷体" panose="02010609060101010101" pitchFamily="49" charset="-122"/>
              <a:ea typeface="楷体" panose="02010609060101010101" pitchFamily="49" charset="-122"/>
            </a:endParaRPr>
          </a:p>
        </p:txBody>
      </p:sp>
      <p:sp>
        <p:nvSpPr>
          <p:cNvPr id="7" name="五边形 6"/>
          <p:cNvSpPr/>
          <p:nvPr/>
        </p:nvSpPr>
        <p:spPr>
          <a:xfrm>
            <a:off x="4891480" y="2576781"/>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集合竞价转让制度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8" name="五边形 7"/>
          <p:cNvSpPr/>
          <p:nvPr/>
        </p:nvSpPr>
        <p:spPr>
          <a:xfrm>
            <a:off x="4891480" y="34212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smtClean="0">
                <a:solidFill>
                  <a:srgbClr val="002060"/>
                </a:solidFill>
                <a:latin typeface="楷体" panose="02010609060101010101" pitchFamily="49" charset="-122"/>
                <a:ea typeface="楷体" panose="02010609060101010101" pitchFamily="49" charset="-122"/>
              </a:rPr>
              <a:t>做市转让</a:t>
            </a:r>
            <a:r>
              <a:rPr lang="zh-CN" altLang="en-US" sz="3200" dirty="0">
                <a:solidFill>
                  <a:srgbClr val="002060"/>
                </a:solidFill>
                <a:latin typeface="楷体" panose="02010609060101010101" pitchFamily="49" charset="-122"/>
                <a:ea typeface="楷体" panose="02010609060101010101" pitchFamily="49" charset="-122"/>
              </a:rPr>
              <a:t>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9" name="五边形 8"/>
          <p:cNvSpPr/>
          <p:nvPr/>
        </p:nvSpPr>
        <p:spPr>
          <a:xfrm>
            <a:off x="4891480" y="425194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smtClean="0">
                <a:solidFill>
                  <a:srgbClr val="002060"/>
                </a:solidFill>
                <a:latin typeface="楷体" panose="02010609060101010101" pitchFamily="49" charset="-122"/>
                <a:ea typeface="楷体" panose="02010609060101010101" pitchFamily="49" charset="-122"/>
              </a:rPr>
              <a:t>协议转让</a:t>
            </a:r>
            <a:r>
              <a:rPr lang="zh-CN" altLang="en-US" sz="3200" dirty="0">
                <a:solidFill>
                  <a:srgbClr val="002060"/>
                </a:solidFill>
                <a:latin typeface="楷体" panose="02010609060101010101" pitchFamily="49" charset="-122"/>
                <a:ea typeface="楷体" panose="02010609060101010101" pitchFamily="49" charset="-122"/>
              </a:rPr>
              <a:t>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2" name="五边形 11"/>
          <p:cNvSpPr/>
          <p:nvPr/>
        </p:nvSpPr>
        <p:spPr>
          <a:xfrm>
            <a:off x="4891481" y="1746995"/>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b="1" dirty="0">
                <a:solidFill>
                  <a:srgbClr val="C00000"/>
                </a:solidFill>
                <a:latin typeface="楷体" panose="02010609060101010101" pitchFamily="49" charset="-122"/>
                <a:ea typeface="楷体" panose="02010609060101010101" pitchFamily="49" charset="-122"/>
              </a:rPr>
              <a:t>交易</a:t>
            </a:r>
            <a:r>
              <a:rPr lang="zh-CN" altLang="en-US" sz="3200" b="1" dirty="0" smtClean="0">
                <a:solidFill>
                  <a:srgbClr val="C00000"/>
                </a:solidFill>
                <a:latin typeface="楷体" panose="02010609060101010101" pitchFamily="49" charset="-122"/>
                <a:ea typeface="楷体" panose="02010609060101010101" pitchFamily="49" charset="-122"/>
              </a:rPr>
              <a:t>制度概述</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14" name="文本框 13"/>
          <p:cNvSpPr txBox="1"/>
          <p:nvPr/>
        </p:nvSpPr>
        <p:spPr>
          <a:xfrm>
            <a:off x="4289813" y="1771128"/>
            <a:ext cx="601447" cy="584775"/>
          </a:xfrm>
          <a:prstGeom prst="rect">
            <a:avLst/>
          </a:prstGeom>
          <a:noFill/>
        </p:spPr>
        <p:txBody>
          <a:bodyPr wrap="none" rtlCol="0">
            <a:spAutoFit/>
          </a:bodyPr>
          <a:lstStyle/>
          <a:p>
            <a:r>
              <a:rPr lang="en-US" altLang="zh-CN" sz="3200" dirty="0" smtClean="0">
                <a:solidFill>
                  <a:srgbClr val="C00000"/>
                </a:solidFill>
              </a:rPr>
              <a:t>01</a:t>
            </a:r>
            <a:endParaRPr lang="zh-CN" altLang="en-US" sz="3200" dirty="0">
              <a:solidFill>
                <a:srgbClr val="C00000"/>
              </a:solidFill>
            </a:endParaRPr>
          </a:p>
        </p:txBody>
      </p:sp>
      <p:sp>
        <p:nvSpPr>
          <p:cNvPr id="15" name="文本框 14"/>
          <p:cNvSpPr txBox="1"/>
          <p:nvPr/>
        </p:nvSpPr>
        <p:spPr>
          <a:xfrm>
            <a:off x="4289813" y="2602635"/>
            <a:ext cx="601447" cy="584775"/>
          </a:xfrm>
          <a:prstGeom prst="rect">
            <a:avLst/>
          </a:prstGeom>
          <a:noFill/>
        </p:spPr>
        <p:txBody>
          <a:bodyPr wrap="none" rtlCol="0">
            <a:spAutoFit/>
          </a:bodyPr>
          <a:lstStyle/>
          <a:p>
            <a:r>
              <a:rPr lang="en-US" altLang="zh-CN" sz="3200" dirty="0" smtClean="0">
                <a:solidFill>
                  <a:srgbClr val="C00000"/>
                </a:solidFill>
              </a:rPr>
              <a:t>02</a:t>
            </a:r>
            <a:endParaRPr lang="zh-CN" altLang="en-US" sz="3200" dirty="0">
              <a:solidFill>
                <a:srgbClr val="C00000"/>
              </a:solidFill>
            </a:endParaRPr>
          </a:p>
        </p:txBody>
      </p:sp>
      <p:sp>
        <p:nvSpPr>
          <p:cNvPr id="16" name="文本框 15"/>
          <p:cNvSpPr txBox="1"/>
          <p:nvPr/>
        </p:nvSpPr>
        <p:spPr>
          <a:xfrm>
            <a:off x="4289813" y="3433311"/>
            <a:ext cx="601447" cy="584775"/>
          </a:xfrm>
          <a:prstGeom prst="rect">
            <a:avLst/>
          </a:prstGeom>
          <a:noFill/>
        </p:spPr>
        <p:txBody>
          <a:bodyPr wrap="none" rtlCol="0">
            <a:spAutoFit/>
          </a:bodyPr>
          <a:lstStyle/>
          <a:p>
            <a:r>
              <a:rPr lang="en-US" altLang="zh-CN" sz="3200" dirty="0" smtClean="0">
                <a:solidFill>
                  <a:srgbClr val="C00000"/>
                </a:solidFill>
              </a:rPr>
              <a:t>03</a:t>
            </a:r>
            <a:endParaRPr lang="zh-CN" altLang="en-US" sz="3200" dirty="0">
              <a:solidFill>
                <a:srgbClr val="C00000"/>
              </a:solidFill>
            </a:endParaRPr>
          </a:p>
        </p:txBody>
      </p:sp>
      <p:sp>
        <p:nvSpPr>
          <p:cNvPr id="17" name="文本框 16"/>
          <p:cNvSpPr txBox="1"/>
          <p:nvPr/>
        </p:nvSpPr>
        <p:spPr>
          <a:xfrm>
            <a:off x="4289812" y="4283722"/>
            <a:ext cx="601447" cy="584775"/>
          </a:xfrm>
          <a:prstGeom prst="rect">
            <a:avLst/>
          </a:prstGeom>
          <a:noFill/>
        </p:spPr>
        <p:txBody>
          <a:bodyPr wrap="none" rtlCol="0">
            <a:spAutoFit/>
          </a:bodyPr>
          <a:lstStyle/>
          <a:p>
            <a:r>
              <a:rPr lang="en-US" altLang="zh-CN" sz="3200" dirty="0" smtClean="0">
                <a:solidFill>
                  <a:srgbClr val="C00000"/>
                </a:solidFill>
              </a:rPr>
              <a:t>04</a:t>
            </a:r>
            <a:endParaRPr lang="zh-CN" altLang="en-US" sz="3200" dirty="0">
              <a:solidFill>
                <a:srgbClr val="C00000"/>
              </a:solidFill>
            </a:endParaRPr>
          </a:p>
        </p:txBody>
      </p:sp>
      <p:sp>
        <p:nvSpPr>
          <p:cNvPr id="21" name="燕尾形 20"/>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日期占位符 1"/>
          <p:cNvSpPr>
            <a:spLocks noGrp="1"/>
          </p:cNvSpPr>
          <p:nvPr>
            <p:ph type="dt" sz="half" idx="10"/>
          </p:nvPr>
        </p:nvSpPr>
        <p:spPr/>
        <p:txBody>
          <a:bodyPr/>
          <a:lstStyle/>
          <a:p>
            <a:fld id="{824EE2EB-0580-4DA4-AFE1-E4AA9CE151F4}" type="datetime1">
              <a:rPr lang="zh-CN" altLang="en-US" smtClean="0"/>
            </a:fld>
            <a:endParaRPr lang="zh-CN" altLang="en-US" dirty="0"/>
          </a:p>
        </p:txBody>
      </p:sp>
      <p:sp>
        <p:nvSpPr>
          <p:cNvPr id="18" name="灯片编号占位符 6"/>
          <p:cNvSpPr>
            <a:spLocks noGrp="1"/>
          </p:cNvSpPr>
          <p:nvPr>
            <p:ph type="sldNum" sz="quarter" idx="12"/>
          </p:nvPr>
        </p:nvSpPr>
        <p:spPr>
          <a:xfrm>
            <a:off x="8610600" y="6397914"/>
            <a:ext cx="2743200" cy="365125"/>
          </a:xfrm>
        </p:spPr>
        <p:txBody>
          <a:bodyPr/>
          <a:lstStyle/>
          <a:p>
            <a:r>
              <a:rPr lang="en-US" altLang="zh-CN" dirty="0" smtClean="0"/>
              <a:t>2</a:t>
            </a:r>
            <a:endParaRPr lang="zh-CN" altLang="en-US" dirty="0"/>
          </a:p>
        </p:txBody>
      </p:sp>
      <p:sp>
        <p:nvSpPr>
          <p:cNvPr id="19" name="五边形 18"/>
          <p:cNvSpPr/>
          <p:nvPr/>
        </p:nvSpPr>
        <p:spPr>
          <a:xfrm>
            <a:off x="4891259" y="50868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市场监察</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20" name="文本框 19"/>
          <p:cNvSpPr txBox="1"/>
          <p:nvPr/>
        </p:nvSpPr>
        <p:spPr>
          <a:xfrm>
            <a:off x="4289591" y="5092877"/>
            <a:ext cx="601447" cy="584775"/>
          </a:xfrm>
          <a:prstGeom prst="rect">
            <a:avLst/>
          </a:prstGeom>
          <a:noFill/>
        </p:spPr>
        <p:txBody>
          <a:bodyPr wrap="none" rtlCol="0">
            <a:spAutoFit/>
          </a:bodyPr>
          <a:lstStyle/>
          <a:p>
            <a:r>
              <a:rPr lang="en-US" altLang="zh-CN" sz="3200" dirty="0" smtClean="0">
                <a:solidFill>
                  <a:srgbClr val="C00000"/>
                </a:solidFill>
              </a:rPr>
              <a:t>05</a:t>
            </a:r>
            <a:endParaRPr lang="zh-CN" altLang="en-US" sz="3200" dirty="0">
              <a:solidFill>
                <a:srgbClr val="C0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4716356"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投资者委托交易注意事项</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矩形 7"/>
          <p:cNvSpPr/>
          <p:nvPr/>
        </p:nvSpPr>
        <p:spPr>
          <a:xfrm>
            <a:off x="1046521" y="1052990"/>
            <a:ext cx="2723823" cy="369332"/>
          </a:xfrm>
          <a:prstGeom prst="rect">
            <a:avLst/>
          </a:prstGeom>
        </p:spPr>
        <p:txBody>
          <a:bodyPr wrap="none">
            <a:spAutoFit/>
          </a:bodyPr>
          <a:lstStyle/>
          <a:p>
            <a:r>
              <a:rPr lang="zh-CN" altLang="en-US" b="1" dirty="0" smtClean="0">
                <a:latin typeface="华文楷体" panose="02010600040101010101" pitchFamily="2" charset="-122"/>
                <a:ea typeface="华文楷体" panose="02010600040101010101" pitchFamily="2" charset="-122"/>
              </a:rPr>
              <a:t>交易公开信息查询途径：</a:t>
            </a:r>
            <a:endParaRPr lang="zh-CN" altLang="en-US" b="1" dirty="0">
              <a:latin typeface="华文楷体" panose="02010600040101010101" pitchFamily="2" charset="-122"/>
              <a:ea typeface="华文楷体" panose="02010600040101010101" pitchFamily="2" charset="-122"/>
            </a:endParaRPr>
          </a:p>
        </p:txBody>
      </p:sp>
      <p:pic>
        <p:nvPicPr>
          <p:cNvPr id="5" name="图片 4"/>
          <p:cNvPicPr>
            <a:picLocks noChangeAspect="1"/>
          </p:cNvPicPr>
          <p:nvPr/>
        </p:nvPicPr>
        <p:blipFill rotWithShape="1">
          <a:blip r:embed="rId1"/>
          <a:srcRect l="2258" t="14569" r="1332" b="5502"/>
          <a:stretch>
            <a:fillRect/>
          </a:stretch>
        </p:blipFill>
        <p:spPr>
          <a:xfrm>
            <a:off x="1030726" y="1481071"/>
            <a:ext cx="10186773" cy="474824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交易成本</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14" name="表格 13"/>
          <p:cNvGraphicFramePr>
            <a:graphicFrameLocks noGrp="1"/>
          </p:cNvGraphicFramePr>
          <p:nvPr/>
        </p:nvGraphicFramePr>
        <p:xfrm>
          <a:off x="476517" y="1115992"/>
          <a:ext cx="11162115" cy="4538952"/>
        </p:xfrm>
        <a:graphic>
          <a:graphicData uri="http://schemas.openxmlformats.org/drawingml/2006/table">
            <a:tbl>
              <a:tblPr firstRow="1" firstCol="1" bandRow="1">
                <a:tableStyleId>{5940675A-B579-460E-94D1-54222C63F5DA}</a:tableStyleId>
              </a:tblPr>
              <a:tblGrid>
                <a:gridCol w="1423731"/>
                <a:gridCol w="4152822"/>
                <a:gridCol w="5585562"/>
              </a:tblGrid>
              <a:tr h="609776">
                <a:tc gridSpan="2">
                  <a:txBody>
                    <a:bodyPr/>
                    <a:lstStyle/>
                    <a:p>
                      <a:pPr indent="355600" algn="ctr">
                        <a:spcAft>
                          <a:spcPts val="0"/>
                        </a:spcAft>
                      </a:pPr>
                      <a:r>
                        <a:rPr lang="zh-CN" sz="2400" b="1" kern="100" dirty="0">
                          <a:solidFill>
                            <a:schemeClr val="bg1"/>
                          </a:solidFill>
                          <a:effectLst/>
                          <a:latin typeface="华文楷体" panose="02010600040101010101" pitchFamily="2" charset="-122"/>
                          <a:ea typeface="华文楷体" panose="02010600040101010101" pitchFamily="2" charset="-122"/>
                        </a:rPr>
                        <a:t>收费项目</a:t>
                      </a:r>
                      <a:endParaRPr lang="zh-CN" sz="2400" b="1" kern="100" dirty="0">
                        <a:solidFill>
                          <a:schemeClr val="bg1"/>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1">
                        <a:lumMod val="75000"/>
                      </a:schemeClr>
                    </a:solidFill>
                  </a:tcPr>
                </a:tc>
                <a:tc hMerge="1">
                  <a:tcPr/>
                </a:tc>
                <a:tc>
                  <a:txBody>
                    <a:bodyPr/>
                    <a:lstStyle/>
                    <a:p>
                      <a:pPr algn="ctr">
                        <a:spcAft>
                          <a:spcPts val="0"/>
                        </a:spcAft>
                      </a:pPr>
                      <a:r>
                        <a:rPr lang="zh-CN" sz="2400" b="1" kern="100" dirty="0">
                          <a:solidFill>
                            <a:schemeClr val="bg1"/>
                          </a:solidFill>
                          <a:effectLst/>
                          <a:latin typeface="华文楷体" panose="02010600040101010101" pitchFamily="2" charset="-122"/>
                          <a:ea typeface="华文楷体" panose="02010600040101010101" pitchFamily="2" charset="-122"/>
                        </a:rPr>
                        <a:t>收费标准</a:t>
                      </a:r>
                      <a:endParaRPr lang="zh-CN" sz="2400" b="1" kern="100" dirty="0">
                        <a:solidFill>
                          <a:schemeClr val="bg1"/>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1">
                        <a:lumMod val="75000"/>
                      </a:schemeClr>
                    </a:solidFill>
                  </a:tcPr>
                </a:tc>
              </a:tr>
              <a:tr h="740821">
                <a:tc rowSpan="3">
                  <a:txBody>
                    <a:bodyPr/>
                    <a:lstStyle/>
                    <a:p>
                      <a:pPr algn="ctr">
                        <a:spcAft>
                          <a:spcPts val="0"/>
                        </a:spcAft>
                      </a:pPr>
                      <a:r>
                        <a:rPr lang="zh-CN" sz="2000" kern="100" dirty="0">
                          <a:effectLst/>
                          <a:latin typeface="华文楷体" panose="02010600040101010101" pitchFamily="2" charset="-122"/>
                          <a:ea typeface="华文楷体" panose="02010600040101010101" pitchFamily="2" charset="-122"/>
                        </a:rPr>
                        <a:t>交易税费</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12700" cap="flat" cmpd="sng" algn="ctr">
                      <a:solidFill>
                        <a:schemeClr val="bg1">
                          <a:lumMod val="50000"/>
                        </a:schemeClr>
                      </a:solidFill>
                      <a:prstDash val="solid"/>
                      <a:round/>
                      <a:headEnd type="none" w="med" len="med"/>
                      <a:tailEnd type="none" w="med" len="med"/>
                    </a:lnT>
                  </a:tcPr>
                </a:tc>
                <a:tc>
                  <a:txBody>
                    <a:bodyPr/>
                    <a:lstStyle/>
                    <a:p>
                      <a:pPr algn="just">
                        <a:spcAft>
                          <a:spcPts val="0"/>
                        </a:spcAft>
                      </a:pPr>
                      <a:r>
                        <a:rPr lang="zh-CN" sz="2000" kern="100" dirty="0">
                          <a:effectLst/>
                          <a:latin typeface="华文楷体" panose="02010600040101010101" pitchFamily="2" charset="-122"/>
                          <a:ea typeface="华文楷体" panose="02010600040101010101" pitchFamily="2" charset="-122"/>
                        </a:rPr>
                        <a:t>转让经手费</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T w="12700" cap="flat" cmpd="sng" algn="ctr">
                      <a:solidFill>
                        <a:schemeClr val="bg1">
                          <a:lumMod val="50000"/>
                        </a:schemeClr>
                      </a:solidFill>
                      <a:prstDash val="solid"/>
                      <a:round/>
                      <a:headEnd type="none" w="med" len="med"/>
                      <a:tailEnd type="none" w="med" len="med"/>
                    </a:lnT>
                  </a:tcPr>
                </a:tc>
                <a:tc>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sz="2000" kern="100" dirty="0" smtClean="0">
                          <a:effectLst/>
                          <a:latin typeface="华文楷体" panose="02010600040101010101" pitchFamily="2" charset="-122"/>
                          <a:ea typeface="华文楷体" panose="02010600040101010101" pitchFamily="2" charset="-122"/>
                        </a:rPr>
                        <a:t>成交</a:t>
                      </a:r>
                      <a:r>
                        <a:rPr lang="zh-CN" sz="2000" kern="100" dirty="0">
                          <a:effectLst/>
                          <a:latin typeface="华文楷体" panose="02010600040101010101" pitchFamily="2" charset="-122"/>
                          <a:ea typeface="华文楷体" panose="02010600040101010101" pitchFamily="2" charset="-122"/>
                        </a:rPr>
                        <a:t>金额的</a:t>
                      </a:r>
                      <a:r>
                        <a:rPr lang="en-US" sz="2000" kern="100" dirty="0">
                          <a:effectLst/>
                          <a:latin typeface="华文楷体" panose="02010600040101010101" pitchFamily="2" charset="-122"/>
                          <a:ea typeface="华文楷体" panose="02010600040101010101" pitchFamily="2" charset="-122"/>
                        </a:rPr>
                        <a:t>0.5</a:t>
                      </a:r>
                      <a:r>
                        <a:rPr lang="zh-CN" sz="2000" kern="100" dirty="0" smtClean="0">
                          <a:effectLst/>
                          <a:latin typeface="华文楷体" panose="02010600040101010101" pitchFamily="2" charset="-122"/>
                          <a:ea typeface="华文楷体" panose="02010600040101010101" pitchFamily="2" charset="-122"/>
                        </a:rPr>
                        <a:t>‰</a:t>
                      </a:r>
                      <a:r>
                        <a:rPr lang="zh-CN" altLang="en-US" sz="2000" kern="100" dirty="0" smtClean="0">
                          <a:effectLst/>
                          <a:latin typeface="华文楷体" panose="02010600040101010101" pitchFamily="2" charset="-122"/>
                          <a:ea typeface="华文楷体" panose="02010600040101010101" pitchFamily="2" charset="-122"/>
                        </a:rPr>
                        <a:t>（</a:t>
                      </a:r>
                      <a:r>
                        <a:rPr lang="zh-CN" altLang="zh-CN" sz="2000" kern="100" dirty="0" smtClean="0">
                          <a:effectLst/>
                          <a:latin typeface="华文楷体" panose="02010600040101010101" pitchFamily="2" charset="-122"/>
                          <a:ea typeface="华文楷体" panose="02010600040101010101" pitchFamily="2" charset="-122"/>
                        </a:rPr>
                        <a:t>双边征收</a:t>
                      </a:r>
                      <a:r>
                        <a:rPr lang="zh-CN" altLang="en-US" sz="2000" kern="100" dirty="0" smtClean="0">
                          <a:effectLst/>
                          <a:latin typeface="华文楷体" panose="02010600040101010101" pitchFamily="2" charset="-122"/>
                          <a:ea typeface="华文楷体" panose="02010600040101010101" pitchFamily="2" charset="-122"/>
                        </a:rPr>
                        <a:t>）</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tcPr>
                </a:tc>
              </a:tr>
              <a:tr h="762241">
                <a:tc vMerge="1">
                  <a:tcPr/>
                </a:tc>
                <a:tc>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en-US" sz="2000" kern="100" dirty="0" smtClean="0">
                          <a:effectLst/>
                          <a:latin typeface="华文楷体" panose="02010600040101010101" pitchFamily="2" charset="-122"/>
                          <a:ea typeface="华文楷体" panose="02010600040101010101" pitchFamily="2" charset="-122"/>
                          <a:cs typeface="Times New Roman" panose="02020603050405020304" pitchFamily="18" charset="0"/>
                        </a:rPr>
                        <a:t>股份过户费</a:t>
                      </a:r>
                      <a:endParaRPr lang="zh-CN" altLang="zh-CN" sz="2000" kern="100" dirty="0" smtClean="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en-US" sz="2000" kern="100" dirty="0" smtClean="0">
                          <a:effectLst/>
                          <a:latin typeface="华文楷体" panose="02010600040101010101" pitchFamily="2" charset="-122"/>
                          <a:ea typeface="华文楷体" panose="02010600040101010101" pitchFamily="2" charset="-122"/>
                        </a:rPr>
                        <a:t>成交金额的</a:t>
                      </a:r>
                      <a:r>
                        <a:rPr lang="en-US" altLang="zh-CN" sz="2000" kern="100" dirty="0" smtClean="0">
                          <a:effectLst/>
                          <a:latin typeface="华文楷体" panose="02010600040101010101" pitchFamily="2" charset="-122"/>
                          <a:ea typeface="华文楷体" panose="02010600040101010101" pitchFamily="2" charset="-122"/>
                        </a:rPr>
                        <a:t>0.025</a:t>
                      </a:r>
                      <a:r>
                        <a:rPr lang="zh-CN" altLang="zh-CN" sz="2000" kern="100" dirty="0" smtClean="0">
                          <a:effectLst/>
                          <a:latin typeface="华文楷体" panose="02010600040101010101" pitchFamily="2" charset="-122"/>
                          <a:ea typeface="华文楷体" panose="02010600040101010101" pitchFamily="2" charset="-122"/>
                        </a:rPr>
                        <a:t>‰</a:t>
                      </a:r>
                      <a:r>
                        <a:rPr lang="zh-CN" altLang="en-US" sz="2000" kern="100" dirty="0" smtClean="0">
                          <a:effectLst/>
                          <a:latin typeface="华文楷体" panose="02010600040101010101" pitchFamily="2" charset="-122"/>
                          <a:ea typeface="华文楷体" panose="02010600040101010101" pitchFamily="2" charset="-122"/>
                        </a:rPr>
                        <a:t>（双边征收）</a:t>
                      </a:r>
                      <a:endParaRPr lang="zh-CN" altLang="zh-CN" sz="2000" kern="100" dirty="0" smtClean="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tr>
              <a:tr h="719084">
                <a:tc vMerge="1">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kern="100" dirty="0" smtClean="0">
                          <a:effectLst/>
                          <a:latin typeface="华文楷体" panose="02010600040101010101" pitchFamily="2" charset="-122"/>
                          <a:ea typeface="华文楷体" panose="02010600040101010101" pitchFamily="2" charset="-122"/>
                        </a:rPr>
                        <a:t>交易印花税</a:t>
                      </a:r>
                      <a:endParaRPr lang="zh-CN" altLang="zh-CN" sz="2000" kern="100" dirty="0" smtClean="0">
                        <a:solidFill>
                          <a:schemeClr val="tx1"/>
                        </a:solidFill>
                        <a:effectLst/>
                        <a:latin typeface="华文楷体" panose="02010600040101010101" pitchFamily="2" charset="-122"/>
                        <a:ea typeface="华文楷体" panose="02010600040101010101" pitchFamily="2" charset="-122"/>
                        <a:cs typeface="+mn-cs"/>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kern="100" dirty="0" smtClean="0">
                          <a:effectLst/>
                          <a:latin typeface="华文楷体" panose="02010600040101010101" pitchFamily="2" charset="-122"/>
                          <a:ea typeface="华文楷体" panose="02010600040101010101" pitchFamily="2" charset="-122"/>
                        </a:rPr>
                        <a:t>成交金额的</a:t>
                      </a:r>
                      <a:r>
                        <a:rPr lang="en-US" altLang="zh-CN" sz="2000" kern="100" dirty="0" smtClean="0">
                          <a:effectLst/>
                          <a:latin typeface="华文楷体" panose="02010600040101010101" pitchFamily="2" charset="-122"/>
                          <a:ea typeface="华文楷体" panose="02010600040101010101" pitchFamily="2" charset="-122"/>
                        </a:rPr>
                        <a:t>1</a:t>
                      </a:r>
                      <a:r>
                        <a:rPr lang="zh-CN" altLang="zh-CN" sz="2000" kern="100" dirty="0" smtClean="0">
                          <a:effectLst/>
                          <a:latin typeface="华文楷体" panose="02010600040101010101" pitchFamily="2" charset="-122"/>
                          <a:ea typeface="华文楷体" panose="02010600040101010101" pitchFamily="2" charset="-122"/>
                        </a:rPr>
                        <a:t>‰</a:t>
                      </a:r>
                      <a:r>
                        <a:rPr lang="zh-CN" altLang="en-US" sz="2000" kern="100" dirty="0" smtClean="0">
                          <a:effectLst/>
                          <a:latin typeface="华文楷体" panose="02010600040101010101" pitchFamily="2" charset="-122"/>
                          <a:ea typeface="华文楷体" panose="02010600040101010101" pitchFamily="2" charset="-122"/>
                        </a:rPr>
                        <a:t>（对</a:t>
                      </a:r>
                      <a:r>
                        <a:rPr lang="zh-CN" altLang="zh-CN" sz="2000" kern="100" dirty="0" smtClean="0">
                          <a:effectLst/>
                          <a:latin typeface="华文楷体" panose="02010600040101010101" pitchFamily="2" charset="-122"/>
                          <a:ea typeface="华文楷体" panose="02010600040101010101" pitchFamily="2" charset="-122"/>
                        </a:rPr>
                        <a:t>出让方缴纳</a:t>
                      </a:r>
                      <a:r>
                        <a:rPr lang="zh-CN" altLang="en-US" sz="2000" kern="100" dirty="0" smtClean="0">
                          <a:effectLst/>
                          <a:latin typeface="华文楷体" panose="02010600040101010101" pitchFamily="2" charset="-122"/>
                          <a:ea typeface="华文楷体" panose="02010600040101010101" pitchFamily="2" charset="-122"/>
                        </a:rPr>
                        <a:t>）</a:t>
                      </a:r>
                      <a:endParaRPr lang="zh-CN" altLang="zh-CN" sz="2000" kern="100" dirty="0" smtClean="0">
                        <a:solidFill>
                          <a:schemeClr val="tx1"/>
                        </a:solidFill>
                        <a:effectLst/>
                        <a:latin typeface="华文楷体" panose="02010600040101010101" pitchFamily="2" charset="-122"/>
                        <a:ea typeface="华文楷体" panose="02010600040101010101" pitchFamily="2" charset="-122"/>
                        <a:cs typeface="+mn-cs"/>
                      </a:endParaRPr>
                    </a:p>
                  </a:txBody>
                  <a:tcPr marL="68580" marR="68580" marT="0" marB="0" anchor="ctr">
                    <a:lnR w="12700" cap="flat" cmpd="sng" algn="ctr">
                      <a:noFill/>
                      <a:prstDash val="solid"/>
                      <a:round/>
                      <a:headEnd type="none" w="med" len="med"/>
                      <a:tailEnd type="none" w="med" len="med"/>
                    </a:lnR>
                  </a:tcPr>
                </a:tc>
              </a:tr>
              <a:tr h="570152">
                <a:tc rowSpan="3">
                  <a:txBody>
                    <a:bodyPr/>
                    <a:lstStyle/>
                    <a:p>
                      <a:pPr algn="ctr">
                        <a:spcAft>
                          <a:spcPts val="0"/>
                        </a:spcAft>
                      </a:pPr>
                      <a:r>
                        <a:rPr lang="zh-CN" sz="2000" kern="100" dirty="0">
                          <a:effectLst/>
                          <a:latin typeface="华文楷体" panose="02010600040101010101" pitchFamily="2" charset="-122"/>
                          <a:ea typeface="华文楷体" panose="02010600040101010101" pitchFamily="2" charset="-122"/>
                        </a:rPr>
                        <a:t>股息红利</a:t>
                      </a:r>
                      <a:endParaRPr lang="zh-CN" sz="2000" kern="100" dirty="0">
                        <a:effectLst/>
                        <a:latin typeface="华文楷体" panose="02010600040101010101" pitchFamily="2" charset="-122"/>
                        <a:ea typeface="华文楷体" panose="02010600040101010101" pitchFamily="2" charset="-122"/>
                      </a:endParaRPr>
                    </a:p>
                    <a:p>
                      <a:pPr algn="ctr">
                        <a:spcAft>
                          <a:spcPts val="0"/>
                        </a:spcAft>
                      </a:pPr>
                      <a:r>
                        <a:rPr lang="zh-CN" sz="2000" kern="100" dirty="0" smtClean="0">
                          <a:effectLst/>
                          <a:latin typeface="华文楷体" panose="02010600040101010101" pitchFamily="2" charset="-122"/>
                          <a:ea typeface="华文楷体" panose="02010600040101010101" pitchFamily="2" charset="-122"/>
                        </a:rPr>
                        <a:t>个人所得</a:t>
                      </a:r>
                      <a:r>
                        <a:rPr lang="zh-CN" sz="2000" kern="100" dirty="0">
                          <a:effectLst/>
                          <a:latin typeface="华文楷体" panose="02010600040101010101" pitchFamily="2" charset="-122"/>
                          <a:ea typeface="华文楷体" panose="02010600040101010101" pitchFamily="2" charset="-122"/>
                        </a:rPr>
                        <a:t>税</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just">
                        <a:spcAft>
                          <a:spcPts val="0"/>
                        </a:spcAft>
                      </a:pPr>
                      <a:r>
                        <a:rPr lang="zh-CN" sz="2000" kern="100" dirty="0">
                          <a:effectLst/>
                          <a:latin typeface="华文楷体" panose="02010600040101010101" pitchFamily="2" charset="-122"/>
                          <a:ea typeface="华文楷体" panose="02010600040101010101" pitchFamily="2" charset="-122"/>
                        </a:rPr>
                        <a:t>持股期限在</a:t>
                      </a:r>
                      <a:r>
                        <a:rPr lang="en-US" sz="2000" kern="100" dirty="0">
                          <a:effectLst/>
                          <a:latin typeface="华文楷体" panose="02010600040101010101" pitchFamily="2" charset="-122"/>
                          <a:ea typeface="华文楷体" panose="02010600040101010101" pitchFamily="2" charset="-122"/>
                        </a:rPr>
                        <a:t>1</a:t>
                      </a:r>
                      <a:r>
                        <a:rPr lang="zh-CN" sz="2000" kern="100" dirty="0">
                          <a:effectLst/>
                          <a:latin typeface="华文楷体" panose="02010600040101010101" pitchFamily="2" charset="-122"/>
                          <a:ea typeface="华文楷体" panose="02010600040101010101" pitchFamily="2" charset="-122"/>
                        </a:rPr>
                        <a:t>个月（含）以内</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altLang="en-US" sz="2000" kern="100" dirty="0" smtClean="0">
                          <a:effectLst/>
                          <a:latin typeface="华文楷体" panose="02010600040101010101" pitchFamily="2" charset="-122"/>
                          <a:ea typeface="华文楷体" panose="02010600040101010101" pitchFamily="2" charset="-122"/>
                        </a:rPr>
                        <a:t>按全额计入所得额，税率</a:t>
                      </a:r>
                      <a:r>
                        <a:rPr lang="en-US" sz="2000" kern="100" dirty="0" smtClean="0">
                          <a:effectLst/>
                          <a:latin typeface="华文楷体" panose="02010600040101010101" pitchFamily="2" charset="-122"/>
                          <a:ea typeface="华文楷体" panose="02010600040101010101" pitchFamily="2" charset="-122"/>
                        </a:rPr>
                        <a:t>20%</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tr>
              <a:tr h="570152">
                <a:tc vMerge="1">
                  <a:tcPr/>
                </a:tc>
                <a:tc>
                  <a:txBody>
                    <a:bodyPr/>
                    <a:lstStyle/>
                    <a:p>
                      <a:pPr algn="just">
                        <a:spcAft>
                          <a:spcPts val="0"/>
                        </a:spcAft>
                      </a:pPr>
                      <a:r>
                        <a:rPr lang="zh-CN" sz="2000" kern="100" dirty="0">
                          <a:effectLst/>
                          <a:latin typeface="华文楷体" panose="02010600040101010101" pitchFamily="2" charset="-122"/>
                          <a:ea typeface="华文楷体" panose="02010600040101010101" pitchFamily="2" charset="-122"/>
                        </a:rPr>
                        <a:t>持股期限在</a:t>
                      </a:r>
                      <a:r>
                        <a:rPr lang="en-US" sz="2000" kern="100" dirty="0">
                          <a:effectLst/>
                          <a:latin typeface="华文楷体" panose="02010600040101010101" pitchFamily="2" charset="-122"/>
                          <a:ea typeface="华文楷体" panose="02010600040101010101" pitchFamily="2" charset="-122"/>
                        </a:rPr>
                        <a:t>1</a:t>
                      </a:r>
                      <a:r>
                        <a:rPr lang="zh-CN" sz="2000" kern="100" dirty="0">
                          <a:effectLst/>
                          <a:latin typeface="华文楷体" panose="02010600040101010101" pitchFamily="2" charset="-122"/>
                          <a:ea typeface="华文楷体" panose="02010600040101010101" pitchFamily="2" charset="-122"/>
                        </a:rPr>
                        <a:t>个月以上至</a:t>
                      </a:r>
                      <a:r>
                        <a:rPr lang="en-US" sz="2000" kern="100" dirty="0">
                          <a:effectLst/>
                          <a:latin typeface="华文楷体" panose="02010600040101010101" pitchFamily="2" charset="-122"/>
                          <a:ea typeface="华文楷体" panose="02010600040101010101" pitchFamily="2" charset="-122"/>
                        </a:rPr>
                        <a:t>1</a:t>
                      </a:r>
                      <a:r>
                        <a:rPr lang="zh-CN" sz="2000" kern="100" dirty="0">
                          <a:effectLst/>
                          <a:latin typeface="华文楷体" panose="02010600040101010101" pitchFamily="2" charset="-122"/>
                          <a:ea typeface="华文楷体" panose="02010600040101010101" pitchFamily="2" charset="-122"/>
                        </a:rPr>
                        <a:t>年（含）</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2000" kern="100" dirty="0" smtClean="0">
                          <a:effectLst/>
                          <a:latin typeface="华文楷体" panose="02010600040101010101" pitchFamily="2" charset="-122"/>
                          <a:ea typeface="华文楷体" panose="02010600040101010101" pitchFamily="2" charset="-122"/>
                        </a:rPr>
                        <a:t>暂</a:t>
                      </a:r>
                      <a:r>
                        <a:rPr lang="zh-CN" altLang="en-US" sz="2000" kern="100" dirty="0" smtClean="0">
                          <a:effectLst/>
                          <a:latin typeface="华文楷体" panose="02010600040101010101" pitchFamily="2" charset="-122"/>
                          <a:ea typeface="华文楷体" panose="02010600040101010101" pitchFamily="2" charset="-122"/>
                        </a:rPr>
                        <a:t>减按</a:t>
                      </a:r>
                      <a:r>
                        <a:rPr lang="en-US" altLang="zh-CN" sz="2000" kern="100" dirty="0" smtClean="0">
                          <a:effectLst/>
                          <a:latin typeface="华文楷体" panose="02010600040101010101" pitchFamily="2" charset="-122"/>
                          <a:ea typeface="华文楷体" panose="02010600040101010101" pitchFamily="2" charset="-122"/>
                        </a:rPr>
                        <a:t>50%</a:t>
                      </a:r>
                      <a:r>
                        <a:rPr lang="zh-CN" altLang="en-US" sz="2000" kern="100" dirty="0" smtClean="0">
                          <a:effectLst/>
                          <a:latin typeface="华文楷体" panose="02010600040101010101" pitchFamily="2" charset="-122"/>
                          <a:ea typeface="华文楷体" panose="02010600040101010101" pitchFamily="2" charset="-122"/>
                        </a:rPr>
                        <a:t>计入所得额，税率</a:t>
                      </a:r>
                      <a:r>
                        <a:rPr lang="en-US" altLang="zh-CN" sz="2000" kern="100" dirty="0" smtClean="0">
                          <a:effectLst/>
                          <a:latin typeface="华文楷体" panose="02010600040101010101" pitchFamily="2" charset="-122"/>
                          <a:ea typeface="华文楷体" panose="02010600040101010101" pitchFamily="2" charset="-122"/>
                        </a:rPr>
                        <a:t>20%</a:t>
                      </a:r>
                      <a:endParaRPr lang="zh-CN" alt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tr>
              <a:tr h="566726">
                <a:tc vMerge="1">
                  <a:tcPr/>
                </a:tc>
                <a:tc>
                  <a:txBody>
                    <a:bodyPr/>
                    <a:lstStyle/>
                    <a:p>
                      <a:pPr algn="just">
                        <a:spcAft>
                          <a:spcPts val="0"/>
                        </a:spcAft>
                      </a:pPr>
                      <a:r>
                        <a:rPr lang="zh-CN" sz="2000" kern="100" dirty="0">
                          <a:effectLst/>
                          <a:latin typeface="华文楷体" panose="02010600040101010101" pitchFamily="2" charset="-122"/>
                          <a:ea typeface="华文楷体" panose="02010600040101010101" pitchFamily="2" charset="-122"/>
                        </a:rPr>
                        <a:t>持股期限超过</a:t>
                      </a:r>
                      <a:r>
                        <a:rPr lang="en-US" sz="2000" kern="100" dirty="0">
                          <a:effectLst/>
                          <a:latin typeface="华文楷体" panose="02010600040101010101" pitchFamily="2" charset="-122"/>
                          <a:ea typeface="华文楷体" panose="02010600040101010101" pitchFamily="2" charset="-122"/>
                        </a:rPr>
                        <a:t>1</a:t>
                      </a:r>
                      <a:r>
                        <a:rPr lang="zh-CN" sz="2000" kern="100" dirty="0">
                          <a:effectLst/>
                          <a:latin typeface="华文楷体" panose="02010600040101010101" pitchFamily="2" charset="-122"/>
                          <a:ea typeface="华文楷体" panose="02010600040101010101" pitchFamily="2" charset="-122"/>
                        </a:rPr>
                        <a:t>年</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altLang="en-US" sz="2000" kern="100" dirty="0" smtClean="0">
                          <a:effectLst/>
                          <a:latin typeface="华文楷体" panose="02010600040101010101" pitchFamily="2" charset="-122"/>
                          <a:ea typeface="华文楷体" panose="02010600040101010101" pitchFamily="2" charset="-122"/>
                        </a:rPr>
                        <a:t>暂免征收个人所得税</a:t>
                      </a:r>
                      <a:endParaRPr lang="zh-CN" alt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031" y="1030310"/>
            <a:ext cx="128789" cy="486821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231820" y="2369712"/>
            <a:ext cx="3155324" cy="1918952"/>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楷体" panose="02010609060101010101" pitchFamily="49" charset="-122"/>
                <a:ea typeface="楷体" panose="02010609060101010101" pitchFamily="49" charset="-122"/>
              </a:rPr>
              <a:t>目 录</a:t>
            </a:r>
            <a:endParaRPr lang="zh-CN" altLang="en-US" sz="4000" dirty="0">
              <a:latin typeface="楷体" panose="02010609060101010101" pitchFamily="49" charset="-122"/>
              <a:ea typeface="楷体" panose="02010609060101010101" pitchFamily="49" charset="-122"/>
            </a:endParaRPr>
          </a:p>
        </p:txBody>
      </p:sp>
      <p:sp>
        <p:nvSpPr>
          <p:cNvPr id="7" name="五边形 6"/>
          <p:cNvSpPr/>
          <p:nvPr/>
        </p:nvSpPr>
        <p:spPr>
          <a:xfrm>
            <a:off x="4891480" y="2576781"/>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楷体" panose="02010609060101010101" pitchFamily="49" charset="-122"/>
                <a:ea typeface="楷体" panose="02010609060101010101" pitchFamily="49" charset="-122"/>
              </a:rPr>
              <a:t>集合竞价转让制度</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8" name="五边形 7"/>
          <p:cNvSpPr/>
          <p:nvPr/>
        </p:nvSpPr>
        <p:spPr>
          <a:xfrm>
            <a:off x="4891480" y="34212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smtClean="0">
                <a:solidFill>
                  <a:srgbClr val="002060"/>
                </a:solidFill>
                <a:latin typeface="楷体" panose="02010609060101010101" pitchFamily="49" charset="-122"/>
                <a:ea typeface="楷体" panose="02010609060101010101" pitchFamily="49" charset="-122"/>
              </a:rPr>
              <a:t>做市转让</a:t>
            </a:r>
            <a:r>
              <a:rPr lang="zh-CN" altLang="en-US" sz="3200" dirty="0">
                <a:solidFill>
                  <a:srgbClr val="002060"/>
                </a:solidFill>
                <a:latin typeface="楷体" panose="02010609060101010101" pitchFamily="49" charset="-122"/>
                <a:ea typeface="楷体" panose="02010609060101010101" pitchFamily="49" charset="-122"/>
              </a:rPr>
              <a:t>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9" name="五边形 8"/>
          <p:cNvSpPr/>
          <p:nvPr/>
        </p:nvSpPr>
        <p:spPr>
          <a:xfrm>
            <a:off x="4891480" y="425194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smtClean="0">
                <a:solidFill>
                  <a:srgbClr val="002060"/>
                </a:solidFill>
                <a:latin typeface="楷体" panose="02010609060101010101" pitchFamily="49" charset="-122"/>
                <a:ea typeface="楷体" panose="02010609060101010101" pitchFamily="49" charset="-122"/>
              </a:rPr>
              <a:t>协议转让</a:t>
            </a:r>
            <a:r>
              <a:rPr lang="zh-CN" altLang="en-US" sz="3200" dirty="0">
                <a:solidFill>
                  <a:srgbClr val="002060"/>
                </a:solidFill>
                <a:latin typeface="楷体" panose="02010609060101010101" pitchFamily="49" charset="-122"/>
                <a:ea typeface="楷体" panose="02010609060101010101" pitchFamily="49" charset="-122"/>
              </a:rPr>
              <a:t>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2" name="五边形 11"/>
          <p:cNvSpPr/>
          <p:nvPr/>
        </p:nvSpPr>
        <p:spPr>
          <a:xfrm>
            <a:off x="4891481" y="1746995"/>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股票转让制度介绍</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4" name="文本框 13"/>
          <p:cNvSpPr txBox="1"/>
          <p:nvPr/>
        </p:nvSpPr>
        <p:spPr>
          <a:xfrm>
            <a:off x="4289813" y="1771128"/>
            <a:ext cx="601447" cy="584775"/>
          </a:xfrm>
          <a:prstGeom prst="rect">
            <a:avLst/>
          </a:prstGeom>
          <a:noFill/>
        </p:spPr>
        <p:txBody>
          <a:bodyPr wrap="none" rtlCol="0">
            <a:spAutoFit/>
          </a:bodyPr>
          <a:lstStyle/>
          <a:p>
            <a:r>
              <a:rPr lang="en-US" altLang="zh-CN" sz="3200" dirty="0" smtClean="0">
                <a:solidFill>
                  <a:srgbClr val="C00000"/>
                </a:solidFill>
              </a:rPr>
              <a:t>01</a:t>
            </a:r>
            <a:endParaRPr lang="zh-CN" altLang="en-US" sz="3200" dirty="0">
              <a:solidFill>
                <a:srgbClr val="C00000"/>
              </a:solidFill>
            </a:endParaRPr>
          </a:p>
        </p:txBody>
      </p:sp>
      <p:sp>
        <p:nvSpPr>
          <p:cNvPr id="15" name="文本框 14"/>
          <p:cNvSpPr txBox="1"/>
          <p:nvPr/>
        </p:nvSpPr>
        <p:spPr>
          <a:xfrm>
            <a:off x="4289813" y="2602635"/>
            <a:ext cx="601447" cy="584775"/>
          </a:xfrm>
          <a:prstGeom prst="rect">
            <a:avLst/>
          </a:prstGeom>
          <a:noFill/>
        </p:spPr>
        <p:txBody>
          <a:bodyPr wrap="none" rtlCol="0">
            <a:spAutoFit/>
          </a:bodyPr>
          <a:lstStyle/>
          <a:p>
            <a:r>
              <a:rPr lang="en-US" altLang="zh-CN" sz="3200" dirty="0" smtClean="0">
                <a:solidFill>
                  <a:srgbClr val="C00000"/>
                </a:solidFill>
              </a:rPr>
              <a:t>02</a:t>
            </a:r>
            <a:endParaRPr lang="zh-CN" altLang="en-US" sz="3200" dirty="0">
              <a:solidFill>
                <a:srgbClr val="C00000"/>
              </a:solidFill>
            </a:endParaRPr>
          </a:p>
        </p:txBody>
      </p:sp>
      <p:sp>
        <p:nvSpPr>
          <p:cNvPr id="16" name="文本框 15"/>
          <p:cNvSpPr txBox="1"/>
          <p:nvPr/>
        </p:nvSpPr>
        <p:spPr>
          <a:xfrm>
            <a:off x="4289813" y="3433311"/>
            <a:ext cx="601447" cy="584775"/>
          </a:xfrm>
          <a:prstGeom prst="rect">
            <a:avLst/>
          </a:prstGeom>
          <a:noFill/>
        </p:spPr>
        <p:txBody>
          <a:bodyPr wrap="none" rtlCol="0">
            <a:spAutoFit/>
          </a:bodyPr>
          <a:lstStyle/>
          <a:p>
            <a:r>
              <a:rPr lang="en-US" altLang="zh-CN" sz="3200" dirty="0" smtClean="0">
                <a:solidFill>
                  <a:srgbClr val="C00000"/>
                </a:solidFill>
              </a:rPr>
              <a:t>03</a:t>
            </a:r>
            <a:endParaRPr lang="zh-CN" altLang="en-US" sz="3200" dirty="0">
              <a:solidFill>
                <a:srgbClr val="C00000"/>
              </a:solidFill>
            </a:endParaRPr>
          </a:p>
        </p:txBody>
      </p:sp>
      <p:sp>
        <p:nvSpPr>
          <p:cNvPr id="17" name="文本框 16"/>
          <p:cNvSpPr txBox="1"/>
          <p:nvPr/>
        </p:nvSpPr>
        <p:spPr>
          <a:xfrm>
            <a:off x="4289812" y="4283722"/>
            <a:ext cx="601447" cy="584775"/>
          </a:xfrm>
          <a:prstGeom prst="rect">
            <a:avLst/>
          </a:prstGeom>
          <a:noFill/>
        </p:spPr>
        <p:txBody>
          <a:bodyPr wrap="none" rtlCol="0">
            <a:spAutoFit/>
          </a:bodyPr>
          <a:lstStyle/>
          <a:p>
            <a:r>
              <a:rPr lang="en-US" altLang="zh-CN" sz="3200" dirty="0" smtClean="0">
                <a:solidFill>
                  <a:srgbClr val="C00000"/>
                </a:solidFill>
              </a:rPr>
              <a:t>04</a:t>
            </a:r>
            <a:endParaRPr lang="zh-CN" altLang="en-US" sz="3200" dirty="0">
              <a:solidFill>
                <a:srgbClr val="C00000"/>
              </a:solidFill>
            </a:endParaRPr>
          </a:p>
        </p:txBody>
      </p:sp>
      <p:sp>
        <p:nvSpPr>
          <p:cNvPr id="21" name="燕尾形 20"/>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日期占位符 1"/>
          <p:cNvSpPr>
            <a:spLocks noGrp="1"/>
          </p:cNvSpPr>
          <p:nvPr>
            <p:ph type="dt" sz="half" idx="10"/>
          </p:nvPr>
        </p:nvSpPr>
        <p:spPr/>
        <p:txBody>
          <a:bodyPr/>
          <a:lstStyle/>
          <a:p>
            <a:fld id="{824EE2EB-0580-4DA4-AFE1-E4AA9CE151F4}" type="datetime1">
              <a:rPr lang="zh-CN" altLang="en-US" smtClean="0"/>
            </a:fld>
            <a:endParaRPr lang="zh-CN" altLang="en-US" dirty="0"/>
          </a:p>
        </p:txBody>
      </p:sp>
      <p:sp>
        <p:nvSpPr>
          <p:cNvPr id="18" name="灯片编号占位符 5"/>
          <p:cNvSpPr>
            <a:spLocks noGrp="1"/>
          </p:cNvSpPr>
          <p:nvPr>
            <p:ph type="sldNum" sz="quarter" idx="12"/>
          </p:nvPr>
        </p:nvSpPr>
        <p:spPr>
          <a:xfrm>
            <a:off x="8610600" y="6397914"/>
            <a:ext cx="2743200" cy="365125"/>
          </a:xfrm>
        </p:spPr>
        <p:txBody>
          <a:bodyPr/>
          <a:lstStyle/>
          <a:p>
            <a:r>
              <a:rPr lang="en-US" altLang="zh-CN" dirty="0" smtClean="0"/>
              <a:t>15</a:t>
            </a:r>
            <a:endParaRPr lang="zh-CN" altLang="en-US" dirty="0"/>
          </a:p>
        </p:txBody>
      </p:sp>
      <p:sp>
        <p:nvSpPr>
          <p:cNvPr id="19" name="五边形 18"/>
          <p:cNvSpPr/>
          <p:nvPr/>
        </p:nvSpPr>
        <p:spPr>
          <a:xfrm>
            <a:off x="4891259" y="509611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市场监察</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20" name="文本框 19"/>
          <p:cNvSpPr txBox="1"/>
          <p:nvPr/>
        </p:nvSpPr>
        <p:spPr>
          <a:xfrm>
            <a:off x="4289591" y="5127892"/>
            <a:ext cx="601447" cy="584775"/>
          </a:xfrm>
          <a:prstGeom prst="rect">
            <a:avLst/>
          </a:prstGeom>
          <a:noFill/>
        </p:spPr>
        <p:txBody>
          <a:bodyPr wrap="none" rtlCol="0">
            <a:spAutoFit/>
          </a:bodyPr>
          <a:lstStyle/>
          <a:p>
            <a:r>
              <a:rPr lang="en-US" altLang="zh-CN" sz="3200" dirty="0" smtClean="0">
                <a:solidFill>
                  <a:srgbClr val="C00000"/>
                </a:solidFill>
              </a:rPr>
              <a:t>05</a:t>
            </a:r>
            <a:endParaRPr lang="zh-CN" altLang="en-US" sz="3200" dirty="0">
              <a:solidFill>
                <a:srgbClr val="C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集合竞价概念</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753862" y="2900498"/>
            <a:ext cx="10964861" cy="461665"/>
          </a:xfrm>
          <a:prstGeom prst="rect">
            <a:avLst/>
          </a:prstGeom>
          <a:noFill/>
        </p:spPr>
        <p:txBody>
          <a:bodyPr wrap="none" rtlCol="0">
            <a:spAutoFit/>
          </a:bodyPr>
          <a:lstStyle/>
          <a:p>
            <a:r>
              <a:rPr lang="zh-CN" altLang="en-US" sz="2400" b="1" dirty="0" smtClean="0">
                <a:latin typeface="楷体" panose="02010609060101010101" pitchFamily="49" charset="-122"/>
                <a:ea typeface="楷体" panose="02010609060101010101" pitchFamily="49" charset="-122"/>
              </a:rPr>
              <a:t>集合竞价，</a:t>
            </a:r>
            <a:r>
              <a:rPr lang="zh-CN" altLang="en-US" sz="2400" dirty="0" smtClean="0">
                <a:latin typeface="楷体" panose="02010609060101010101" pitchFamily="49" charset="-122"/>
                <a:ea typeface="楷体" panose="02010609060101010101" pitchFamily="49" charset="-122"/>
              </a:rPr>
              <a:t>是指对一段时间内接受的买卖申报进行一次性集中撮合的竞价方式。</a:t>
            </a:r>
            <a:endParaRPr lang="zh-CN" altLang="en-US" sz="2400"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D855743B-28BE-4800-AE9B-A5F0811030C3}"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交易时间安排</a:t>
            </a:r>
            <a:endParaRPr lang="zh-CN" altLang="en-US" sz="3200" b="1" dirty="0">
              <a:ea typeface="楷体" panose="02010609060101010101" pitchFamily="49" charset="-122"/>
            </a:endParaRPr>
          </a:p>
        </p:txBody>
      </p:sp>
      <p:sp>
        <p:nvSpPr>
          <p:cNvPr id="4" name="椭圆 3"/>
          <p:cNvSpPr/>
          <p:nvPr/>
        </p:nvSpPr>
        <p:spPr>
          <a:xfrm>
            <a:off x="540912" y="1635607"/>
            <a:ext cx="1300766" cy="1300766"/>
          </a:xfrm>
          <a:prstGeom prst="ellipse">
            <a:avLst/>
          </a:prstGeom>
          <a:solidFill>
            <a:srgbClr val="00B0F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a typeface="楷体" panose="02010609060101010101" pitchFamily="49" charset="-122"/>
              </a:rPr>
              <a:t>基础层</a:t>
            </a:r>
            <a:endParaRPr lang="zh-CN" altLang="en-US" sz="2400" b="1" dirty="0">
              <a:solidFill>
                <a:schemeClr val="tx1"/>
              </a:solidFill>
              <a:ea typeface="楷体" panose="02010609060101010101" pitchFamily="49" charset="-122"/>
            </a:endParaRPr>
          </a:p>
        </p:txBody>
      </p:sp>
      <p:sp>
        <p:nvSpPr>
          <p:cNvPr id="6" name="椭圆 5"/>
          <p:cNvSpPr/>
          <p:nvPr/>
        </p:nvSpPr>
        <p:spPr>
          <a:xfrm>
            <a:off x="504507" y="3888032"/>
            <a:ext cx="1300766" cy="1300766"/>
          </a:xfrm>
          <a:prstGeom prst="ellipse">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a typeface="楷体" panose="02010609060101010101" pitchFamily="49" charset="-122"/>
              </a:rPr>
              <a:t>创新</a:t>
            </a:r>
            <a:r>
              <a:rPr lang="zh-CN" altLang="en-US" sz="2400" b="1" dirty="0" smtClean="0">
                <a:solidFill>
                  <a:schemeClr val="tx1"/>
                </a:solidFill>
                <a:ea typeface="楷体" panose="02010609060101010101" pitchFamily="49" charset="-122"/>
              </a:rPr>
              <a:t>层</a:t>
            </a:r>
            <a:endParaRPr lang="zh-CN" altLang="en-US" sz="2400" b="1" dirty="0">
              <a:solidFill>
                <a:schemeClr val="tx1"/>
              </a:solidFill>
              <a:ea typeface="楷体" panose="02010609060101010101" pitchFamily="49" charset="-122"/>
            </a:endParaRPr>
          </a:p>
        </p:txBody>
      </p:sp>
      <p:cxnSp>
        <p:nvCxnSpPr>
          <p:cNvPr id="8" name="直接箭头连接符 7"/>
          <p:cNvCxnSpPr/>
          <p:nvPr/>
        </p:nvCxnSpPr>
        <p:spPr>
          <a:xfrm>
            <a:off x="2485620" y="2678792"/>
            <a:ext cx="7160653" cy="0"/>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6" name="直接箭头连接符 15"/>
          <p:cNvCxnSpPr/>
          <p:nvPr/>
        </p:nvCxnSpPr>
        <p:spPr>
          <a:xfrm>
            <a:off x="2459861" y="4922722"/>
            <a:ext cx="7160653" cy="0"/>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7" name="文本框 16"/>
          <p:cNvSpPr txBox="1"/>
          <p:nvPr/>
        </p:nvSpPr>
        <p:spPr>
          <a:xfrm>
            <a:off x="2484570" y="2678792"/>
            <a:ext cx="598241" cy="369332"/>
          </a:xfrm>
          <a:prstGeom prst="rect">
            <a:avLst/>
          </a:prstGeom>
          <a:noFill/>
          <a:ln>
            <a:noFill/>
          </a:ln>
        </p:spPr>
        <p:txBody>
          <a:bodyPr wrap="none" rtlCol="0">
            <a:spAutoFit/>
          </a:bodyPr>
          <a:lstStyle/>
          <a:p>
            <a:r>
              <a:rPr lang="en-US" altLang="zh-CN" dirty="0" smtClean="0"/>
              <a:t>9:15</a:t>
            </a:r>
            <a:endParaRPr lang="zh-CN" altLang="en-US" dirty="0"/>
          </a:p>
        </p:txBody>
      </p:sp>
      <p:sp>
        <p:nvSpPr>
          <p:cNvPr id="18" name="文本框 17"/>
          <p:cNvSpPr txBox="1"/>
          <p:nvPr/>
        </p:nvSpPr>
        <p:spPr>
          <a:xfrm>
            <a:off x="5051186" y="2678792"/>
            <a:ext cx="715260" cy="369332"/>
          </a:xfrm>
          <a:prstGeom prst="rect">
            <a:avLst/>
          </a:prstGeom>
          <a:noFill/>
          <a:ln>
            <a:noFill/>
          </a:ln>
        </p:spPr>
        <p:txBody>
          <a:bodyPr wrap="none" rtlCol="0">
            <a:spAutoFit/>
          </a:bodyPr>
          <a:lstStyle/>
          <a:p>
            <a:r>
              <a:rPr lang="en-US" altLang="zh-CN" dirty="0" smtClean="0"/>
              <a:t>11:30</a:t>
            </a:r>
            <a:endParaRPr lang="zh-CN" altLang="en-US" dirty="0"/>
          </a:p>
        </p:txBody>
      </p:sp>
      <p:sp>
        <p:nvSpPr>
          <p:cNvPr id="19" name="文本框 18"/>
          <p:cNvSpPr txBox="1"/>
          <p:nvPr/>
        </p:nvSpPr>
        <p:spPr>
          <a:xfrm>
            <a:off x="6113067" y="2674176"/>
            <a:ext cx="715260" cy="369332"/>
          </a:xfrm>
          <a:prstGeom prst="rect">
            <a:avLst/>
          </a:prstGeom>
          <a:noFill/>
          <a:ln>
            <a:noFill/>
          </a:ln>
        </p:spPr>
        <p:txBody>
          <a:bodyPr wrap="none" rtlCol="0">
            <a:spAutoFit/>
          </a:bodyPr>
          <a:lstStyle/>
          <a:p>
            <a:r>
              <a:rPr lang="en-US" altLang="zh-CN" dirty="0" smtClean="0"/>
              <a:t>13:00</a:t>
            </a:r>
            <a:endParaRPr lang="zh-CN" altLang="en-US" dirty="0"/>
          </a:p>
        </p:txBody>
      </p:sp>
      <p:sp>
        <p:nvSpPr>
          <p:cNvPr id="20" name="文本框 19"/>
          <p:cNvSpPr txBox="1"/>
          <p:nvPr/>
        </p:nvSpPr>
        <p:spPr>
          <a:xfrm>
            <a:off x="8372124" y="2674176"/>
            <a:ext cx="715260" cy="369332"/>
          </a:xfrm>
          <a:prstGeom prst="rect">
            <a:avLst/>
          </a:prstGeom>
          <a:noFill/>
          <a:ln>
            <a:noFill/>
          </a:ln>
        </p:spPr>
        <p:txBody>
          <a:bodyPr wrap="none" rtlCol="0">
            <a:spAutoFit/>
          </a:bodyPr>
          <a:lstStyle/>
          <a:p>
            <a:r>
              <a:rPr lang="en-US" altLang="zh-CN" dirty="0" smtClean="0"/>
              <a:t>15:00</a:t>
            </a:r>
            <a:endParaRPr lang="zh-CN" altLang="en-US" dirty="0"/>
          </a:p>
        </p:txBody>
      </p:sp>
      <p:cxnSp>
        <p:nvCxnSpPr>
          <p:cNvPr id="22" name="直接箭头连接符 21"/>
          <p:cNvCxnSpPr/>
          <p:nvPr/>
        </p:nvCxnSpPr>
        <p:spPr>
          <a:xfrm flipV="1">
            <a:off x="2783691" y="2251844"/>
            <a:ext cx="0" cy="39923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flipV="1">
            <a:off x="5408816" y="2242717"/>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flipV="1">
            <a:off x="6470697" y="2242716"/>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flipV="1">
            <a:off x="8729753" y="2242715"/>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右大括号 25"/>
          <p:cNvSpPr/>
          <p:nvPr/>
        </p:nvSpPr>
        <p:spPr>
          <a:xfrm rot="16200000">
            <a:off x="3923034" y="742256"/>
            <a:ext cx="346439" cy="2625125"/>
          </a:xfrm>
          <a:prstGeom prst="rightBrace">
            <a:avLst>
              <a:gd name="adj1" fmla="val 95319"/>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右大括号 26"/>
          <p:cNvSpPr/>
          <p:nvPr/>
        </p:nvSpPr>
        <p:spPr>
          <a:xfrm rot="16200000">
            <a:off x="7423295" y="930799"/>
            <a:ext cx="346439" cy="2251635"/>
          </a:xfrm>
          <a:prstGeom prst="rightBrace">
            <a:avLst>
              <a:gd name="adj1" fmla="val 95319"/>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8" name="直接箭头连接符 27"/>
          <p:cNvCxnSpPr>
            <a:stCxn id="20" idx="0"/>
          </p:cNvCxnSpPr>
          <p:nvPr/>
        </p:nvCxnSpPr>
        <p:spPr>
          <a:xfrm flipV="1">
            <a:off x="8729754" y="2135445"/>
            <a:ext cx="357628" cy="538731"/>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862531" y="1348472"/>
            <a:ext cx="2600886" cy="707886"/>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每个转让日进行</a:t>
            </a:r>
            <a:r>
              <a:rPr lang="en-US" altLang="zh-CN" sz="2000" b="1" dirty="0" smtClean="0">
                <a:solidFill>
                  <a:srgbClr val="C00000"/>
                </a:solidFill>
                <a:ea typeface="楷体" panose="02010609060101010101" pitchFamily="49" charset="-122"/>
              </a:rPr>
              <a:t>1</a:t>
            </a:r>
            <a:r>
              <a:rPr lang="zh-CN" altLang="en-US" sz="2000" b="1" dirty="0" smtClean="0">
                <a:solidFill>
                  <a:srgbClr val="C00000"/>
                </a:solidFill>
                <a:ea typeface="楷体" panose="02010609060101010101" pitchFamily="49" charset="-122"/>
              </a:rPr>
              <a:t>次</a:t>
            </a:r>
            <a:r>
              <a:rPr lang="zh-CN" altLang="en-US" sz="2000" dirty="0" smtClean="0">
                <a:ea typeface="楷体" panose="02010609060101010101" pitchFamily="49" charset="-122"/>
              </a:rPr>
              <a:t>集中撮合</a:t>
            </a:r>
            <a:endParaRPr lang="zh-CN" altLang="en-US" sz="2000" dirty="0">
              <a:ea typeface="楷体" panose="02010609060101010101" pitchFamily="49" charset="-122"/>
            </a:endParaRPr>
          </a:p>
        </p:txBody>
      </p:sp>
      <p:sp>
        <p:nvSpPr>
          <p:cNvPr id="34" name="文本框 33"/>
          <p:cNvSpPr txBox="1"/>
          <p:nvPr/>
        </p:nvSpPr>
        <p:spPr>
          <a:xfrm>
            <a:off x="3118201" y="1463070"/>
            <a:ext cx="2011995"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35" name="文本框 34"/>
          <p:cNvSpPr txBox="1"/>
          <p:nvPr/>
        </p:nvSpPr>
        <p:spPr>
          <a:xfrm>
            <a:off x="6591363" y="1423272"/>
            <a:ext cx="2011995"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38" name="文本框 37"/>
          <p:cNvSpPr txBox="1"/>
          <p:nvPr/>
        </p:nvSpPr>
        <p:spPr>
          <a:xfrm>
            <a:off x="2383885" y="4944191"/>
            <a:ext cx="598241" cy="369332"/>
          </a:xfrm>
          <a:prstGeom prst="rect">
            <a:avLst/>
          </a:prstGeom>
          <a:noFill/>
          <a:ln>
            <a:noFill/>
          </a:ln>
        </p:spPr>
        <p:txBody>
          <a:bodyPr wrap="none" rtlCol="0">
            <a:spAutoFit/>
          </a:bodyPr>
          <a:lstStyle/>
          <a:p>
            <a:r>
              <a:rPr lang="en-US" altLang="zh-CN" dirty="0" smtClean="0"/>
              <a:t>9:15</a:t>
            </a:r>
            <a:endParaRPr lang="zh-CN" altLang="en-US" dirty="0"/>
          </a:p>
        </p:txBody>
      </p:sp>
      <p:sp>
        <p:nvSpPr>
          <p:cNvPr id="39" name="文本框 38"/>
          <p:cNvSpPr txBox="1"/>
          <p:nvPr/>
        </p:nvSpPr>
        <p:spPr>
          <a:xfrm>
            <a:off x="5051186" y="4933538"/>
            <a:ext cx="715260" cy="369332"/>
          </a:xfrm>
          <a:prstGeom prst="rect">
            <a:avLst/>
          </a:prstGeom>
          <a:noFill/>
          <a:ln>
            <a:noFill/>
          </a:ln>
        </p:spPr>
        <p:txBody>
          <a:bodyPr wrap="none" rtlCol="0">
            <a:spAutoFit/>
          </a:bodyPr>
          <a:lstStyle/>
          <a:p>
            <a:r>
              <a:rPr lang="en-US" altLang="zh-CN" dirty="0" smtClean="0"/>
              <a:t>11:30</a:t>
            </a:r>
            <a:endParaRPr lang="zh-CN" altLang="en-US" dirty="0"/>
          </a:p>
        </p:txBody>
      </p:sp>
      <p:sp>
        <p:nvSpPr>
          <p:cNvPr id="40" name="文本框 39"/>
          <p:cNvSpPr txBox="1"/>
          <p:nvPr/>
        </p:nvSpPr>
        <p:spPr>
          <a:xfrm>
            <a:off x="6113067" y="4928922"/>
            <a:ext cx="715260" cy="369332"/>
          </a:xfrm>
          <a:prstGeom prst="rect">
            <a:avLst/>
          </a:prstGeom>
          <a:noFill/>
          <a:ln>
            <a:noFill/>
          </a:ln>
        </p:spPr>
        <p:txBody>
          <a:bodyPr wrap="none" rtlCol="0">
            <a:spAutoFit/>
          </a:bodyPr>
          <a:lstStyle/>
          <a:p>
            <a:r>
              <a:rPr lang="en-US" altLang="zh-CN" dirty="0" smtClean="0"/>
              <a:t>13:00</a:t>
            </a:r>
            <a:endParaRPr lang="zh-CN" altLang="en-US" dirty="0"/>
          </a:p>
        </p:txBody>
      </p:sp>
      <p:sp>
        <p:nvSpPr>
          <p:cNvPr id="41" name="文本框 40"/>
          <p:cNvSpPr txBox="1"/>
          <p:nvPr/>
        </p:nvSpPr>
        <p:spPr>
          <a:xfrm>
            <a:off x="8372124" y="4928922"/>
            <a:ext cx="715260" cy="369332"/>
          </a:xfrm>
          <a:prstGeom prst="rect">
            <a:avLst/>
          </a:prstGeom>
          <a:noFill/>
          <a:ln>
            <a:noFill/>
          </a:ln>
        </p:spPr>
        <p:txBody>
          <a:bodyPr wrap="none" rtlCol="0">
            <a:spAutoFit/>
          </a:bodyPr>
          <a:lstStyle/>
          <a:p>
            <a:r>
              <a:rPr lang="en-US" altLang="zh-CN" dirty="0" smtClean="0"/>
              <a:t>15:00</a:t>
            </a:r>
            <a:endParaRPr lang="zh-CN" altLang="en-US" dirty="0"/>
          </a:p>
        </p:txBody>
      </p:sp>
      <p:cxnSp>
        <p:nvCxnSpPr>
          <p:cNvPr id="42" name="直接箭头连接符 41"/>
          <p:cNvCxnSpPr/>
          <p:nvPr/>
        </p:nvCxnSpPr>
        <p:spPr>
          <a:xfrm flipH="1" flipV="1">
            <a:off x="2762902" y="4492692"/>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H="1" flipV="1">
            <a:off x="5403180" y="4507370"/>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flipV="1">
            <a:off x="6465061" y="4507369"/>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H="1" flipV="1">
            <a:off x="8724117" y="4507368"/>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6" name="右大括号 45"/>
          <p:cNvSpPr/>
          <p:nvPr/>
        </p:nvSpPr>
        <p:spPr>
          <a:xfrm rot="16200000">
            <a:off x="3920216" y="3009726"/>
            <a:ext cx="346439" cy="2619489"/>
          </a:xfrm>
          <a:prstGeom prst="rightBrace">
            <a:avLst>
              <a:gd name="adj1" fmla="val 95319"/>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右大括号 46"/>
          <p:cNvSpPr/>
          <p:nvPr/>
        </p:nvSpPr>
        <p:spPr>
          <a:xfrm rot="16200000">
            <a:off x="7417659" y="3195452"/>
            <a:ext cx="346439" cy="2251635"/>
          </a:xfrm>
          <a:prstGeom prst="rightBrace">
            <a:avLst>
              <a:gd name="adj1" fmla="val 95319"/>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椭圆 47"/>
          <p:cNvSpPr/>
          <p:nvPr/>
        </p:nvSpPr>
        <p:spPr>
          <a:xfrm>
            <a:off x="8681341" y="2617286"/>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3926666" y="4928922"/>
            <a:ext cx="715260" cy="369332"/>
          </a:xfrm>
          <a:prstGeom prst="rect">
            <a:avLst/>
          </a:prstGeom>
          <a:noFill/>
          <a:ln>
            <a:noFill/>
          </a:ln>
        </p:spPr>
        <p:txBody>
          <a:bodyPr wrap="none" rtlCol="0">
            <a:spAutoFit/>
          </a:bodyPr>
          <a:lstStyle/>
          <a:p>
            <a:r>
              <a:rPr lang="en-US" altLang="zh-CN" dirty="0" smtClean="0"/>
              <a:t>10:30</a:t>
            </a:r>
            <a:endParaRPr lang="zh-CN" altLang="en-US" dirty="0"/>
          </a:p>
        </p:txBody>
      </p:sp>
      <p:sp>
        <p:nvSpPr>
          <p:cNvPr id="56" name="文本框 55"/>
          <p:cNvSpPr txBox="1"/>
          <p:nvPr/>
        </p:nvSpPr>
        <p:spPr>
          <a:xfrm>
            <a:off x="7258298" y="4930240"/>
            <a:ext cx="715260" cy="369332"/>
          </a:xfrm>
          <a:prstGeom prst="rect">
            <a:avLst/>
          </a:prstGeom>
          <a:noFill/>
          <a:ln>
            <a:noFill/>
          </a:ln>
        </p:spPr>
        <p:txBody>
          <a:bodyPr wrap="none" rtlCol="0">
            <a:spAutoFit/>
          </a:bodyPr>
          <a:lstStyle/>
          <a:p>
            <a:r>
              <a:rPr lang="en-US" altLang="zh-CN" dirty="0" smtClean="0"/>
              <a:t>14:00</a:t>
            </a:r>
            <a:endParaRPr lang="zh-CN" altLang="en-US" dirty="0"/>
          </a:p>
        </p:txBody>
      </p:sp>
      <p:sp>
        <p:nvSpPr>
          <p:cNvPr id="57" name="文本框 56"/>
          <p:cNvSpPr txBox="1"/>
          <p:nvPr/>
        </p:nvSpPr>
        <p:spPr>
          <a:xfrm>
            <a:off x="3052377" y="3699769"/>
            <a:ext cx="2011995"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58" name="文本框 57"/>
          <p:cNvSpPr txBox="1"/>
          <p:nvPr/>
        </p:nvSpPr>
        <p:spPr>
          <a:xfrm>
            <a:off x="6627171" y="3662809"/>
            <a:ext cx="2011995"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59" name="椭圆 58"/>
          <p:cNvSpPr/>
          <p:nvPr/>
        </p:nvSpPr>
        <p:spPr>
          <a:xfrm>
            <a:off x="3103393" y="4854592"/>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197012" y="4858046"/>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356248" y="4856656"/>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534704" y="4858455"/>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667056" y="4867062"/>
            <a:ext cx="112547" cy="112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2890541" y="4939737"/>
            <a:ext cx="598241" cy="369332"/>
          </a:xfrm>
          <a:prstGeom prst="rect">
            <a:avLst/>
          </a:prstGeom>
          <a:noFill/>
          <a:ln>
            <a:noFill/>
          </a:ln>
        </p:spPr>
        <p:txBody>
          <a:bodyPr wrap="none" rtlCol="0">
            <a:spAutoFit/>
          </a:bodyPr>
          <a:lstStyle/>
          <a:p>
            <a:r>
              <a:rPr lang="en-US" altLang="zh-CN" dirty="0" smtClean="0"/>
              <a:t>9:30</a:t>
            </a:r>
            <a:endParaRPr lang="zh-CN" altLang="en-US" dirty="0"/>
          </a:p>
        </p:txBody>
      </p:sp>
      <p:sp>
        <p:nvSpPr>
          <p:cNvPr id="67" name="文本框 66"/>
          <p:cNvSpPr txBox="1"/>
          <p:nvPr/>
        </p:nvSpPr>
        <p:spPr>
          <a:xfrm>
            <a:off x="3842975" y="5700665"/>
            <a:ext cx="3846941"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每个转让日进行</a:t>
            </a:r>
            <a:r>
              <a:rPr lang="en-US" altLang="zh-CN" sz="2000" b="1" dirty="0" smtClean="0">
                <a:solidFill>
                  <a:srgbClr val="C00000"/>
                </a:solidFill>
                <a:ea typeface="楷体" panose="02010609060101010101" pitchFamily="49" charset="-122"/>
              </a:rPr>
              <a:t>5</a:t>
            </a:r>
            <a:r>
              <a:rPr lang="zh-CN" altLang="en-US" sz="2000" b="1" dirty="0" smtClean="0">
                <a:solidFill>
                  <a:srgbClr val="C00000"/>
                </a:solidFill>
                <a:ea typeface="楷体" panose="02010609060101010101" pitchFamily="49" charset="-122"/>
              </a:rPr>
              <a:t>次</a:t>
            </a:r>
            <a:r>
              <a:rPr lang="zh-CN" altLang="en-US" sz="2000" dirty="0" smtClean="0">
                <a:ea typeface="楷体" panose="02010609060101010101" pitchFamily="49" charset="-122"/>
              </a:rPr>
              <a:t>集中撮合</a:t>
            </a:r>
            <a:endParaRPr lang="zh-CN" altLang="en-US" sz="2000" dirty="0">
              <a:ea typeface="楷体" panose="02010609060101010101" pitchFamily="49" charset="-122"/>
            </a:endParaRPr>
          </a:p>
        </p:txBody>
      </p:sp>
      <p:cxnSp>
        <p:nvCxnSpPr>
          <p:cNvPr id="70" name="直接箭头连接符 69"/>
          <p:cNvCxnSpPr>
            <a:stCxn id="65" idx="2"/>
          </p:cNvCxnSpPr>
          <p:nvPr/>
        </p:nvCxnSpPr>
        <p:spPr>
          <a:xfrm>
            <a:off x="3189662" y="5309069"/>
            <a:ext cx="1835766" cy="33180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a:stCxn id="55" idx="2"/>
          </p:cNvCxnSpPr>
          <p:nvPr/>
        </p:nvCxnSpPr>
        <p:spPr>
          <a:xfrm>
            <a:off x="4284296" y="5298254"/>
            <a:ext cx="1026023" cy="353264"/>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39" idx="2"/>
          </p:cNvCxnSpPr>
          <p:nvPr/>
        </p:nvCxnSpPr>
        <p:spPr>
          <a:xfrm>
            <a:off x="5408816" y="5302870"/>
            <a:ext cx="3705" cy="34864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stCxn id="56" idx="2"/>
            <a:endCxn id="67" idx="0"/>
          </p:cNvCxnSpPr>
          <p:nvPr/>
        </p:nvCxnSpPr>
        <p:spPr>
          <a:xfrm flipH="1">
            <a:off x="5766446" y="5299572"/>
            <a:ext cx="1849482" cy="40109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stCxn id="41" idx="2"/>
          </p:cNvCxnSpPr>
          <p:nvPr/>
        </p:nvCxnSpPr>
        <p:spPr>
          <a:xfrm flipH="1">
            <a:off x="6375014" y="5298254"/>
            <a:ext cx="2354740" cy="313267"/>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6" name="圆角矩形标注 95"/>
          <p:cNvSpPr/>
          <p:nvPr/>
        </p:nvSpPr>
        <p:spPr>
          <a:xfrm>
            <a:off x="10034234" y="2702481"/>
            <a:ext cx="1812826" cy="2277128"/>
          </a:xfrm>
          <a:prstGeom prst="wedgeRoundRectCallout">
            <a:avLst>
              <a:gd name="adj1" fmla="val -49620"/>
              <a:gd name="adj2" fmla="val -18092"/>
              <a:gd name="adj3" fmla="val 16667"/>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smtClean="0">
                <a:solidFill>
                  <a:schemeClr val="tx1"/>
                </a:solidFill>
                <a:ea typeface="楷体" panose="02010609060101010101" pitchFamily="49" charset="-122"/>
              </a:rPr>
              <a:t>集中撮合</a:t>
            </a:r>
            <a:r>
              <a:rPr lang="zh-CN" altLang="en-US" sz="2000" b="1" dirty="0" smtClean="0">
                <a:solidFill>
                  <a:srgbClr val="C00000"/>
                </a:solidFill>
                <a:ea typeface="楷体" panose="02010609060101010101" pitchFamily="49" charset="-122"/>
              </a:rPr>
              <a:t>前</a:t>
            </a:r>
            <a:r>
              <a:rPr lang="en-US" altLang="zh-CN" sz="2000" b="1" dirty="0" smtClean="0">
                <a:solidFill>
                  <a:srgbClr val="C00000"/>
                </a:solidFill>
                <a:ea typeface="楷体" panose="02010609060101010101" pitchFamily="49" charset="-122"/>
              </a:rPr>
              <a:t>5</a:t>
            </a:r>
            <a:r>
              <a:rPr lang="zh-CN" altLang="en-US" sz="2000" b="1" dirty="0" smtClean="0">
                <a:solidFill>
                  <a:srgbClr val="C00000"/>
                </a:solidFill>
                <a:ea typeface="楷体" panose="02010609060101010101" pitchFamily="49" charset="-122"/>
              </a:rPr>
              <a:t>分钟</a:t>
            </a:r>
            <a:r>
              <a:rPr lang="zh-CN" altLang="en-US" sz="2000" dirty="0" smtClean="0">
                <a:solidFill>
                  <a:schemeClr val="tx1"/>
                </a:solidFill>
                <a:ea typeface="楷体" panose="02010609060101010101" pitchFamily="49" charset="-122"/>
              </a:rPr>
              <a:t>，交易主机不接受撤销申报；其他接受申报的时间内，未成交申报可以撤销。</a:t>
            </a:r>
            <a:endParaRPr lang="zh-CN" altLang="en-US" sz="2000" dirty="0">
              <a:solidFill>
                <a:schemeClr val="tx1"/>
              </a:solidFill>
              <a:ea typeface="楷体" panose="02010609060101010101" pitchFamily="49" charset="-122"/>
            </a:endParaRPr>
          </a:p>
        </p:txBody>
      </p:sp>
      <p:cxnSp>
        <p:nvCxnSpPr>
          <p:cNvPr id="11" name="直接连接符 10"/>
          <p:cNvCxnSpPr/>
          <p:nvPr/>
        </p:nvCxnSpPr>
        <p:spPr>
          <a:xfrm>
            <a:off x="8517598" y="2565396"/>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右大括号 50"/>
          <p:cNvSpPr/>
          <p:nvPr/>
        </p:nvSpPr>
        <p:spPr>
          <a:xfrm rot="16200000">
            <a:off x="8565630" y="2399092"/>
            <a:ext cx="97986" cy="194046"/>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文本框 52"/>
          <p:cNvSpPr txBox="1"/>
          <p:nvPr/>
        </p:nvSpPr>
        <p:spPr>
          <a:xfrm>
            <a:off x="8306030" y="2203842"/>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cxnSp>
        <p:nvCxnSpPr>
          <p:cNvPr id="62" name="直接连接符 61"/>
          <p:cNvCxnSpPr/>
          <p:nvPr/>
        </p:nvCxnSpPr>
        <p:spPr>
          <a:xfrm>
            <a:off x="4058375" y="4817703"/>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6" name="右大括号 65"/>
          <p:cNvSpPr/>
          <p:nvPr/>
        </p:nvSpPr>
        <p:spPr>
          <a:xfrm rot="16200000">
            <a:off x="4094044" y="4659324"/>
            <a:ext cx="118274" cy="177702"/>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连接符 67"/>
          <p:cNvCxnSpPr/>
          <p:nvPr/>
        </p:nvCxnSpPr>
        <p:spPr>
          <a:xfrm>
            <a:off x="2974320" y="4836960"/>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9" name="右大括号 68"/>
          <p:cNvSpPr/>
          <p:nvPr/>
        </p:nvSpPr>
        <p:spPr>
          <a:xfrm rot="16200000">
            <a:off x="3015520" y="4677488"/>
            <a:ext cx="101260" cy="183655"/>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p:nvCxnSpPr>
        <p:spPr>
          <a:xfrm>
            <a:off x="5212538" y="4825443"/>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2" name="右大括号 71"/>
          <p:cNvSpPr/>
          <p:nvPr/>
        </p:nvSpPr>
        <p:spPr>
          <a:xfrm rot="16200000">
            <a:off x="5253738" y="4665971"/>
            <a:ext cx="101260" cy="183655"/>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3" name="直接连接符 72"/>
          <p:cNvCxnSpPr/>
          <p:nvPr/>
        </p:nvCxnSpPr>
        <p:spPr>
          <a:xfrm>
            <a:off x="7423317" y="4823867"/>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右大括号 73"/>
          <p:cNvSpPr/>
          <p:nvPr/>
        </p:nvSpPr>
        <p:spPr>
          <a:xfrm rot="16200000">
            <a:off x="7464517" y="4664395"/>
            <a:ext cx="101260" cy="183655"/>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6" name="直接连接符 75"/>
          <p:cNvCxnSpPr/>
          <p:nvPr/>
        </p:nvCxnSpPr>
        <p:spPr>
          <a:xfrm>
            <a:off x="8545487" y="4820238"/>
            <a:ext cx="0" cy="10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右大括号 76"/>
          <p:cNvSpPr/>
          <p:nvPr/>
        </p:nvSpPr>
        <p:spPr>
          <a:xfrm rot="16200000">
            <a:off x="8586687" y="4660766"/>
            <a:ext cx="101260" cy="183655"/>
          </a:xfrm>
          <a:prstGeom prst="rightBrace">
            <a:avLst>
              <a:gd name="adj1" fmla="val 9531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文本框 77"/>
          <p:cNvSpPr txBox="1"/>
          <p:nvPr/>
        </p:nvSpPr>
        <p:spPr>
          <a:xfrm>
            <a:off x="2754645" y="4468257"/>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sp>
        <p:nvSpPr>
          <p:cNvPr id="80" name="文本框 79"/>
          <p:cNvSpPr txBox="1"/>
          <p:nvPr/>
        </p:nvSpPr>
        <p:spPr>
          <a:xfrm>
            <a:off x="3812694" y="4464959"/>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sp>
        <p:nvSpPr>
          <p:cNvPr id="81" name="文本框 80"/>
          <p:cNvSpPr txBox="1"/>
          <p:nvPr/>
        </p:nvSpPr>
        <p:spPr>
          <a:xfrm>
            <a:off x="4964118" y="4492993"/>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sp>
        <p:nvSpPr>
          <p:cNvPr id="82" name="文本框 81"/>
          <p:cNvSpPr txBox="1"/>
          <p:nvPr/>
        </p:nvSpPr>
        <p:spPr>
          <a:xfrm>
            <a:off x="7193769" y="4457480"/>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sp>
        <p:nvSpPr>
          <p:cNvPr id="83" name="文本框 82"/>
          <p:cNvSpPr txBox="1"/>
          <p:nvPr/>
        </p:nvSpPr>
        <p:spPr>
          <a:xfrm>
            <a:off x="8309155" y="4464343"/>
            <a:ext cx="623010" cy="276999"/>
          </a:xfrm>
          <a:prstGeom prst="rect">
            <a:avLst/>
          </a:prstGeom>
          <a:noFill/>
          <a:ln>
            <a:noFill/>
          </a:ln>
        </p:spPr>
        <p:txBody>
          <a:bodyPr wrap="square" rtlCol="0">
            <a:spAutoFit/>
          </a:bodyPr>
          <a:lstStyle/>
          <a:p>
            <a:pPr algn="ctr"/>
            <a:r>
              <a:rPr lang="en-US" altLang="zh-CN" sz="1200" dirty="0" smtClean="0">
                <a:ea typeface="楷体" panose="02010609060101010101" pitchFamily="49" charset="-122"/>
              </a:rPr>
              <a:t>5min</a:t>
            </a:r>
            <a:endParaRPr lang="zh-CN" altLang="en-US" sz="1200" dirty="0">
              <a:ea typeface="楷体" panose="02010609060101010101" pitchFamily="49" charset="-122"/>
            </a:endParaRPr>
          </a:p>
        </p:txBody>
      </p:sp>
      <p:sp>
        <p:nvSpPr>
          <p:cNvPr id="5" name="日期占位符 4"/>
          <p:cNvSpPr>
            <a:spLocks noGrp="1"/>
          </p:cNvSpPr>
          <p:nvPr>
            <p:ph type="dt" sz="half" idx="10"/>
          </p:nvPr>
        </p:nvSpPr>
        <p:spPr/>
        <p:txBody>
          <a:bodyPr/>
          <a:lstStyle/>
          <a:p>
            <a:fld id="{E0C7C419-A146-4036-BD07-8E6E957A738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244525" cy="584775"/>
          </a:xfrm>
          <a:prstGeom prst="rect">
            <a:avLst/>
          </a:prstGeom>
          <a:noFill/>
        </p:spPr>
        <p:txBody>
          <a:bodyPr wrap="none" rtlCol="0">
            <a:spAutoFit/>
          </a:bodyPr>
          <a:lstStyle/>
          <a:p>
            <a:r>
              <a:rPr lang="zh-CN" altLang="en-US" sz="3200" b="1" dirty="0" smtClean="0">
                <a:ea typeface="楷体" panose="02010609060101010101" pitchFamily="49" charset="-122"/>
              </a:rPr>
              <a:t>委托与申报</a:t>
            </a:r>
            <a:endParaRPr lang="zh-CN" altLang="en-US" sz="3200" b="1" dirty="0">
              <a:ea typeface="楷体" panose="02010609060101010101" pitchFamily="49" charset="-122"/>
            </a:endParaRPr>
          </a:p>
        </p:txBody>
      </p:sp>
      <p:sp>
        <p:nvSpPr>
          <p:cNvPr id="12" name="圆角矩形 11"/>
          <p:cNvSpPr/>
          <p:nvPr/>
        </p:nvSpPr>
        <p:spPr>
          <a:xfrm>
            <a:off x="7783516" y="1146867"/>
            <a:ext cx="3912298" cy="2849739"/>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b="1" dirty="0">
                <a:solidFill>
                  <a:schemeClr val="tx1"/>
                </a:solidFill>
                <a:latin typeface="楷体" panose="02010609060101010101" pitchFamily="49" charset="-122"/>
                <a:ea typeface="楷体" panose="02010609060101010101" pitchFamily="49" charset="-122"/>
              </a:rPr>
              <a:t>限价委托</a:t>
            </a:r>
            <a:r>
              <a:rPr lang="zh-CN" altLang="en-US" sz="2000" dirty="0">
                <a:solidFill>
                  <a:schemeClr val="tx1"/>
                </a:solidFill>
                <a:latin typeface="楷体" panose="02010609060101010101" pitchFamily="49" charset="-122"/>
                <a:ea typeface="楷体" panose="02010609060101010101" pitchFamily="49" charset="-122"/>
              </a:rPr>
              <a:t>是指投资者委托主办券商按其限定的价格买卖股票的指令，主办券商必须按限定价格或低于限定价格申报买入股票；按限定价格或高于限定价格申报卖出股票。</a:t>
            </a:r>
            <a:endParaRPr lang="zh-CN" altLang="en-US" sz="2000" dirty="0">
              <a:solidFill>
                <a:schemeClr val="tx1"/>
              </a:solidFill>
              <a:latin typeface="楷体" panose="02010609060101010101" pitchFamily="49" charset="-122"/>
              <a:ea typeface="楷体" panose="02010609060101010101" pitchFamily="49" charset="-122"/>
            </a:endParaRPr>
          </a:p>
        </p:txBody>
      </p:sp>
      <p:graphicFrame>
        <p:nvGraphicFramePr>
          <p:cNvPr id="4" name="图示 3"/>
          <p:cNvGraphicFramePr/>
          <p:nvPr/>
        </p:nvGraphicFramePr>
        <p:xfrm>
          <a:off x="-1244009" y="350876"/>
          <a:ext cx="9198801" cy="59815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圆角矩形 6"/>
          <p:cNvSpPr/>
          <p:nvPr/>
        </p:nvSpPr>
        <p:spPr>
          <a:xfrm>
            <a:off x="7783516" y="4311744"/>
            <a:ext cx="3912298" cy="1779476"/>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b="1" dirty="0">
                <a:solidFill>
                  <a:schemeClr val="tx1"/>
                </a:solidFill>
                <a:latin typeface="楷体" panose="02010609060101010101" pitchFamily="49" charset="-122"/>
                <a:ea typeface="楷体" panose="02010609060101010101" pitchFamily="49" charset="-122"/>
              </a:rPr>
              <a:t>限价委托</a:t>
            </a:r>
            <a:r>
              <a:rPr lang="zh-CN" altLang="en-US" sz="2000" dirty="0">
                <a:solidFill>
                  <a:schemeClr val="tx1"/>
                </a:solidFill>
                <a:latin typeface="楷体" panose="02010609060101010101" pitchFamily="49" charset="-122"/>
                <a:ea typeface="楷体" panose="02010609060101010101" pitchFamily="49" charset="-122"/>
              </a:rPr>
              <a:t>应包括</a:t>
            </a:r>
            <a:r>
              <a:rPr lang="zh-CN" altLang="en-US" sz="2000" b="1" dirty="0">
                <a:solidFill>
                  <a:schemeClr val="tx1"/>
                </a:solidFill>
                <a:latin typeface="楷体" panose="02010609060101010101" pitchFamily="49" charset="-122"/>
                <a:ea typeface="楷体" panose="02010609060101010101" pitchFamily="49" charset="-122"/>
              </a:rPr>
              <a:t>证券账户号码、证券代码、买卖方向、委托数量、委托价格</a:t>
            </a:r>
            <a:r>
              <a:rPr lang="zh-CN" altLang="en-US" sz="2000" dirty="0">
                <a:solidFill>
                  <a:schemeClr val="tx1"/>
                </a:solidFill>
                <a:latin typeface="楷体" panose="02010609060101010101" pitchFamily="49" charset="-122"/>
                <a:ea typeface="楷体" panose="02010609060101010101" pitchFamily="49" charset="-122"/>
              </a:rPr>
              <a:t>等内容。</a:t>
            </a:r>
            <a:endParaRPr lang="zh-CN" altLang="en-US" sz="2000" dirty="0">
              <a:solidFill>
                <a:schemeClr val="tx1"/>
              </a:solidFill>
              <a:latin typeface="楷体" panose="02010609060101010101" pitchFamily="49" charset="-122"/>
              <a:ea typeface="楷体" panose="02010609060101010101" pitchFamily="49" charset="-122"/>
            </a:endParaRPr>
          </a:p>
        </p:txBody>
      </p:sp>
      <p:sp>
        <p:nvSpPr>
          <p:cNvPr id="5" name="日期占位符 4"/>
          <p:cNvSpPr>
            <a:spLocks noGrp="1"/>
          </p:cNvSpPr>
          <p:nvPr>
            <p:ph type="dt" sz="half" idx="10"/>
          </p:nvPr>
        </p:nvSpPr>
        <p:spPr/>
        <p:txBody>
          <a:bodyPr/>
          <a:lstStyle/>
          <a:p>
            <a:fld id="{69BCD1E0-E9DC-4404-A7D4-6CC62381B64C}"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委托界面</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00C92D57-1333-48DB-8A15-D6888F743886}" type="datetime1">
              <a:rPr lang="zh-CN" altLang="en-US" smtClean="0"/>
            </a:fld>
            <a:endParaRPr lang="zh-CN" altLang="en-US"/>
          </a:p>
        </p:txBody>
      </p:sp>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167" t="1932" r="87" b="1730"/>
          <a:stretch>
            <a:fillRect/>
          </a:stretch>
        </p:blipFill>
        <p:spPr>
          <a:xfrm>
            <a:off x="1764406" y="1359585"/>
            <a:ext cx="8718997" cy="4886669"/>
          </a:xfrm>
          <a:prstGeom prst="rect">
            <a:avLst/>
          </a:prstGeom>
        </p:spPr>
      </p:pic>
      <p:sp>
        <p:nvSpPr>
          <p:cNvPr id="20" name="椭圆 19"/>
          <p:cNvSpPr/>
          <p:nvPr/>
        </p:nvSpPr>
        <p:spPr>
          <a:xfrm>
            <a:off x="2455571" y="2588656"/>
            <a:ext cx="1074313" cy="4893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40568" y="2765027"/>
            <a:ext cx="1195586" cy="1084337"/>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1</a:t>
            </a:r>
            <a:r>
              <a:rPr lang="zh-CN" altLang="en-US" b="1" dirty="0" smtClean="0">
                <a:solidFill>
                  <a:schemeClr val="tx1"/>
                </a:solidFill>
                <a:latin typeface="华文楷体" panose="02010600040101010101" pitchFamily="2" charset="-122"/>
                <a:ea typeface="华文楷体" panose="02010600040101010101" pitchFamily="2" charset="-122"/>
              </a:rPr>
              <a:t>：选择交易类型</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3" name="直接连接符 22"/>
          <p:cNvCxnSpPr>
            <a:stCxn id="20" idx="2"/>
          </p:cNvCxnSpPr>
          <p:nvPr/>
        </p:nvCxnSpPr>
        <p:spPr>
          <a:xfrm flipH="1">
            <a:off x="1764407" y="2833354"/>
            <a:ext cx="691164" cy="30909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57964" y="2781838"/>
            <a:ext cx="0" cy="10753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717426" y="2601535"/>
            <a:ext cx="1078068" cy="125568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307698" y="2504738"/>
            <a:ext cx="2164455" cy="1053560"/>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a:solidFill>
                  <a:schemeClr val="tx1"/>
                </a:solidFill>
                <a:latin typeface="华文楷体" panose="02010600040101010101" pitchFamily="2" charset="-122"/>
                <a:ea typeface="华文楷体" panose="02010600040101010101" pitchFamily="2" charset="-122"/>
              </a:rPr>
              <a:t>2</a:t>
            </a:r>
            <a:r>
              <a:rPr lang="zh-CN" altLang="en-US" b="1" dirty="0" smtClean="0">
                <a:solidFill>
                  <a:schemeClr val="tx1"/>
                </a:solidFill>
                <a:latin typeface="华文楷体" panose="02010600040101010101" pitchFamily="2" charset="-122"/>
                <a:ea typeface="华文楷体" panose="02010600040101010101" pitchFamily="2" charset="-122"/>
              </a:rPr>
              <a:t>：填写证券代码、股东代码、买入价格、数量</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35" name="直接连接符 34"/>
          <p:cNvCxnSpPr/>
          <p:nvPr/>
        </p:nvCxnSpPr>
        <p:spPr>
          <a:xfrm flipV="1">
            <a:off x="5801935" y="2897749"/>
            <a:ext cx="404608" cy="1931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06543" y="2482911"/>
            <a:ext cx="0" cy="10753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4973528" y="3888001"/>
            <a:ext cx="918560" cy="27187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793151" y="4542519"/>
            <a:ext cx="1695588" cy="766293"/>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3</a:t>
            </a:r>
            <a:r>
              <a:rPr lang="zh-CN" altLang="en-US" b="1" dirty="0" smtClean="0">
                <a:solidFill>
                  <a:schemeClr val="tx1"/>
                </a:solidFill>
                <a:latin typeface="华文楷体" panose="02010600040101010101" pitchFamily="2" charset="-122"/>
                <a:ea typeface="华文楷体" panose="02010600040101010101" pitchFamily="2" charset="-122"/>
              </a:rPr>
              <a:t>：</a:t>
            </a:r>
            <a:endParaRPr lang="en-US" altLang="zh-CN" b="1" dirty="0" smtClean="0">
              <a:solidFill>
                <a:schemeClr val="tx1"/>
              </a:solidFill>
              <a:latin typeface="华文楷体" panose="02010600040101010101" pitchFamily="2" charset="-122"/>
              <a:ea typeface="华文楷体" panose="02010600040101010101" pitchFamily="2" charset="-122"/>
            </a:endParaRPr>
          </a:p>
          <a:p>
            <a:pPr algn="ctr"/>
            <a:r>
              <a:rPr lang="zh-CN" altLang="en-US" b="1" dirty="0" smtClean="0">
                <a:solidFill>
                  <a:schemeClr val="tx1"/>
                </a:solidFill>
                <a:latin typeface="华文楷体" panose="02010600040101010101" pitchFamily="2" charset="-122"/>
                <a:ea typeface="华文楷体" panose="02010600040101010101" pitchFamily="2" charset="-122"/>
              </a:rPr>
              <a:t>确认买入</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42" name="直接连接符 41"/>
          <p:cNvCxnSpPr/>
          <p:nvPr/>
        </p:nvCxnSpPr>
        <p:spPr>
          <a:xfrm flipH="1" flipV="1">
            <a:off x="5432810" y="4159881"/>
            <a:ext cx="221015" cy="2538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4793151" y="4413730"/>
            <a:ext cx="169558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灯片编号占位符 4"/>
          <p:cNvSpPr>
            <a:spLocks noGrp="1"/>
          </p:cNvSpPr>
          <p:nvPr>
            <p:ph type="sldNum" sz="quarter" idx="12"/>
          </p:nvPr>
        </p:nvSpPr>
        <p:spPr>
          <a:xfrm>
            <a:off x="8610600" y="6397914"/>
            <a:ext cx="2743200" cy="365125"/>
          </a:xfrm>
        </p:spPr>
        <p:txBody>
          <a:bodyPr/>
          <a:lstStyle/>
          <a:p>
            <a:r>
              <a:rPr lang="en-US" altLang="zh-CN" dirty="0" smtClean="0"/>
              <a:t>19</a:t>
            </a:r>
            <a:endParaRPr lang="zh-CN" altLang="en-US" dirty="0"/>
          </a:p>
        </p:txBody>
      </p:sp>
      <p:sp>
        <p:nvSpPr>
          <p:cNvPr id="5" name="矩形 4"/>
          <p:cNvSpPr/>
          <p:nvPr/>
        </p:nvSpPr>
        <p:spPr>
          <a:xfrm>
            <a:off x="400415" y="967995"/>
            <a:ext cx="2262158" cy="369332"/>
          </a:xfrm>
          <a:prstGeom prst="rect">
            <a:avLst/>
          </a:prstGeom>
        </p:spPr>
        <p:txBody>
          <a:bodyPr wrap="none">
            <a:spAutoFit/>
          </a:bodyPr>
          <a:lstStyle/>
          <a:p>
            <a:pPr lvl="0"/>
            <a:r>
              <a:rPr lang="zh-CN" altLang="en-US" b="1" dirty="0" smtClean="0">
                <a:solidFill>
                  <a:srgbClr val="C00000"/>
                </a:solidFill>
                <a:latin typeface="华文楷体" panose="02010600040101010101" pitchFamily="2" charset="-122"/>
                <a:ea typeface="华文楷体" panose="02010600040101010101" pitchFamily="2" charset="-122"/>
              </a:rPr>
              <a:t>国泰君安交易界面：</a:t>
            </a:r>
            <a:endParaRPr lang="zh-CN" altLang="en-US"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smtClean="0">
                <a:ea typeface="楷体" panose="02010609060101010101" pitchFamily="49" charset="-122"/>
              </a:rPr>
              <a:t>申报有效价格范围</a:t>
            </a:r>
            <a:endParaRPr lang="zh-CN" altLang="en-US" sz="3200" b="1" dirty="0">
              <a:ea typeface="楷体" panose="02010609060101010101" pitchFamily="49" charset="-122"/>
            </a:endParaRPr>
          </a:p>
        </p:txBody>
      </p:sp>
      <p:sp>
        <p:nvSpPr>
          <p:cNvPr id="26" name="圆角矩形 25"/>
          <p:cNvSpPr/>
          <p:nvPr/>
        </p:nvSpPr>
        <p:spPr>
          <a:xfrm>
            <a:off x="523685" y="1144152"/>
            <a:ext cx="4189648" cy="49149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342900" indent="-342900">
              <a:lnSpc>
                <a:spcPct val="150000"/>
              </a:lnSpc>
              <a:spcAft>
                <a:spcPts val="1200"/>
              </a:spcAft>
              <a:buFont typeface="Arial" panose="020B0604020202020204" pitchFamily="34" charset="0"/>
              <a:buChar char="•"/>
            </a:pPr>
            <a:r>
              <a:rPr lang="zh-CN" altLang="en-US" sz="2400" dirty="0">
                <a:solidFill>
                  <a:schemeClr val="tx1"/>
                </a:solidFill>
                <a:ea typeface="楷体" panose="02010609060101010101" pitchFamily="49" charset="-122"/>
              </a:rPr>
              <a:t>采取集合竞价转让方式的股票，申报有效</a:t>
            </a:r>
            <a:r>
              <a:rPr lang="zh-CN" altLang="en-US" sz="2400" dirty="0" smtClean="0">
                <a:solidFill>
                  <a:schemeClr val="tx1"/>
                </a:solidFill>
                <a:ea typeface="楷体" panose="02010609060101010101" pitchFamily="49" charset="-122"/>
              </a:rPr>
              <a:t>价格范围</a:t>
            </a:r>
            <a:r>
              <a:rPr lang="zh-CN" altLang="en-US" sz="2400" dirty="0">
                <a:solidFill>
                  <a:schemeClr val="tx1"/>
                </a:solidFill>
                <a:ea typeface="楷体" panose="02010609060101010101" pitchFamily="49" charset="-122"/>
              </a:rPr>
              <a:t>为前收盘价的</a:t>
            </a:r>
            <a:r>
              <a:rPr lang="en-US" altLang="zh-CN" sz="2400" b="1" dirty="0">
                <a:solidFill>
                  <a:srgbClr val="C00000"/>
                </a:solidFill>
                <a:ea typeface="楷体" panose="02010609060101010101" pitchFamily="49" charset="-122"/>
              </a:rPr>
              <a:t>50%</a:t>
            </a:r>
            <a:r>
              <a:rPr lang="zh-CN" altLang="en-US" sz="2400" b="1" dirty="0">
                <a:solidFill>
                  <a:srgbClr val="C00000"/>
                </a:solidFill>
                <a:ea typeface="楷体" panose="02010609060101010101" pitchFamily="49" charset="-122"/>
              </a:rPr>
              <a:t>至</a:t>
            </a:r>
            <a:r>
              <a:rPr lang="en-US" altLang="zh-CN" sz="2400" b="1" dirty="0">
                <a:solidFill>
                  <a:srgbClr val="C00000"/>
                </a:solidFill>
                <a:ea typeface="楷体" panose="02010609060101010101" pitchFamily="49" charset="-122"/>
              </a:rPr>
              <a:t>200%</a:t>
            </a:r>
            <a:r>
              <a:rPr lang="zh-CN" altLang="en-US" sz="2400" dirty="0">
                <a:solidFill>
                  <a:schemeClr val="tx1"/>
                </a:solidFill>
                <a:ea typeface="楷体" panose="02010609060101010101" pitchFamily="49" charset="-122"/>
              </a:rPr>
              <a:t>。</a:t>
            </a:r>
            <a:endParaRPr lang="en-US" altLang="zh-CN" sz="2400" dirty="0">
              <a:solidFill>
                <a:schemeClr val="tx1"/>
              </a:solidFill>
              <a:ea typeface="楷体" panose="02010609060101010101" pitchFamily="49" charset="-122"/>
            </a:endParaRPr>
          </a:p>
          <a:p>
            <a:pPr marL="342900" indent="-342900">
              <a:lnSpc>
                <a:spcPct val="150000"/>
              </a:lnSpc>
              <a:buFont typeface="Arial" panose="020B0604020202020204" pitchFamily="34" charset="0"/>
              <a:buChar char="•"/>
            </a:pPr>
            <a:r>
              <a:rPr lang="zh-CN" altLang="en-US" sz="2400" b="1" dirty="0">
                <a:solidFill>
                  <a:schemeClr val="tx1"/>
                </a:solidFill>
                <a:ea typeface="楷体" panose="02010609060101010101" pitchFamily="49" charset="-122"/>
              </a:rPr>
              <a:t>无前收盘价的</a:t>
            </a:r>
            <a:r>
              <a:rPr lang="zh-CN" altLang="en-US" sz="2400" dirty="0" smtClean="0">
                <a:solidFill>
                  <a:schemeClr val="tx1"/>
                </a:solidFill>
                <a:ea typeface="楷体" panose="02010609060101010101" pitchFamily="49" charset="-122"/>
              </a:rPr>
              <a:t>，集合竞价首笔成交前（含首笔成交当日）不设</a:t>
            </a:r>
            <a:r>
              <a:rPr lang="zh-CN" altLang="en-US" sz="2400" dirty="0">
                <a:solidFill>
                  <a:schemeClr val="tx1"/>
                </a:solidFill>
                <a:ea typeface="楷体" panose="02010609060101010101" pitchFamily="49" charset="-122"/>
              </a:rPr>
              <a:t>申报有效价格范围，自次一转让日起设置申报有效价格范围。</a:t>
            </a:r>
            <a:endParaRPr lang="zh-CN" altLang="en-US" sz="2400" dirty="0">
              <a:solidFill>
                <a:schemeClr val="tx1"/>
              </a:solidFill>
              <a:ea typeface="楷体" panose="02010609060101010101" pitchFamily="49" charset="-122"/>
            </a:endParaRPr>
          </a:p>
        </p:txBody>
      </p:sp>
      <p:cxnSp>
        <p:nvCxnSpPr>
          <p:cNvPr id="7" name="直接箭头连接符 6"/>
          <p:cNvCxnSpPr/>
          <p:nvPr/>
        </p:nvCxnSpPr>
        <p:spPr>
          <a:xfrm flipV="1">
            <a:off x="5403273" y="3501735"/>
            <a:ext cx="6120000" cy="1"/>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曲线连接符 31"/>
          <p:cNvCxnSpPr/>
          <p:nvPr/>
        </p:nvCxnSpPr>
        <p:spPr>
          <a:xfrm rot="5400000" flipH="1" flipV="1">
            <a:off x="9428598" y="1797626"/>
            <a:ext cx="515501" cy="2801503"/>
          </a:xfrm>
          <a:prstGeom prst="curvedConnector2">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6" name="同侧圆角矩形 35"/>
          <p:cNvSpPr/>
          <p:nvPr/>
        </p:nvSpPr>
        <p:spPr>
          <a:xfrm>
            <a:off x="5403273" y="3158835"/>
            <a:ext cx="2882324" cy="318075"/>
          </a:xfrm>
          <a:prstGeom prst="round2SameRect">
            <a:avLst>
              <a:gd name="adj1" fmla="val 50000"/>
              <a:gd name="adj2" fmla="val 0"/>
            </a:avLst>
          </a:prstGeom>
          <a:pattFill prst="wdUpDiag">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680994" y="3564083"/>
            <a:ext cx="2276585" cy="369332"/>
          </a:xfrm>
          <a:prstGeom prst="rect">
            <a:avLst/>
          </a:prstGeom>
        </p:spPr>
        <p:txBody>
          <a:bodyPr wrap="none">
            <a:spAutoFit/>
          </a:bodyPr>
          <a:lstStyle/>
          <a:p>
            <a:pPr algn="ctr"/>
            <a:r>
              <a:rPr lang="zh-CN" altLang="en-US" b="1" dirty="0">
                <a:ea typeface="楷体" panose="02010609060101010101" pitchFamily="49" charset="-122"/>
              </a:rPr>
              <a:t>自次一转让日起</a:t>
            </a:r>
            <a:r>
              <a:rPr lang="zh-CN" altLang="en-US" b="1" dirty="0" smtClean="0">
                <a:ea typeface="楷体" panose="02010609060101010101" pitchFamily="49" charset="-122"/>
              </a:rPr>
              <a:t>设置</a:t>
            </a:r>
            <a:endParaRPr lang="en-US" altLang="zh-CN" b="1" dirty="0" smtClean="0">
              <a:ea typeface="楷体" panose="02010609060101010101" pitchFamily="49" charset="-122"/>
            </a:endParaRPr>
          </a:p>
        </p:txBody>
      </p:sp>
      <p:sp>
        <p:nvSpPr>
          <p:cNvPr id="38" name="矩形 37"/>
          <p:cNvSpPr/>
          <p:nvPr/>
        </p:nvSpPr>
        <p:spPr>
          <a:xfrm>
            <a:off x="5336046" y="1657933"/>
            <a:ext cx="1980029" cy="523220"/>
          </a:xfrm>
          <a:prstGeom prst="rect">
            <a:avLst/>
          </a:prstGeom>
        </p:spPr>
        <p:txBody>
          <a:bodyPr wrap="none">
            <a:spAutoFit/>
          </a:bodyPr>
          <a:lstStyle/>
          <a:p>
            <a:r>
              <a:rPr lang="zh-CN" altLang="en-US" sz="2800" b="1" dirty="0" smtClean="0">
                <a:latin typeface="华文楷体" panose="02010600040101010101" pitchFamily="2" charset="-122"/>
                <a:ea typeface="华文楷体" panose="02010600040101010101" pitchFamily="2" charset="-122"/>
              </a:rPr>
              <a:t>图例说明：</a:t>
            </a:r>
            <a:endParaRPr lang="zh-CN" altLang="en-US" sz="2800" b="1" dirty="0">
              <a:latin typeface="华文楷体" panose="02010600040101010101" pitchFamily="2" charset="-122"/>
              <a:ea typeface="华文楷体" panose="02010600040101010101" pitchFamily="2" charset="-122"/>
            </a:endParaRPr>
          </a:p>
        </p:txBody>
      </p:sp>
      <p:sp>
        <p:nvSpPr>
          <p:cNvPr id="39" name="流程图: 联系 38"/>
          <p:cNvSpPr/>
          <p:nvPr/>
        </p:nvSpPr>
        <p:spPr>
          <a:xfrm>
            <a:off x="8219208" y="3439388"/>
            <a:ext cx="114301" cy="114301"/>
          </a:xfrm>
          <a:prstGeom prst="flowChartConnector">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938788" y="3767854"/>
            <a:ext cx="672835" cy="1200329"/>
          </a:xfrm>
          <a:prstGeom prst="rect">
            <a:avLst/>
          </a:prstGeom>
        </p:spPr>
        <p:txBody>
          <a:bodyPr wrap="square">
            <a:spAutoFit/>
          </a:bodyPr>
          <a:lstStyle/>
          <a:p>
            <a:pPr algn="ctr"/>
            <a:r>
              <a:rPr lang="zh-CN" altLang="en-US" b="1" dirty="0" smtClean="0">
                <a:latin typeface="华文楷体" panose="02010600040101010101" pitchFamily="2" charset="-122"/>
                <a:ea typeface="华文楷体" panose="02010600040101010101" pitchFamily="2" charset="-122"/>
              </a:rPr>
              <a:t>首笔成交当日不设</a:t>
            </a:r>
            <a:endParaRPr lang="zh-CN" altLang="en-US" b="1" dirty="0">
              <a:latin typeface="华文楷体" panose="02010600040101010101" pitchFamily="2" charset="-122"/>
              <a:ea typeface="华文楷体" panose="02010600040101010101" pitchFamily="2" charset="-122"/>
            </a:endParaRPr>
          </a:p>
        </p:txBody>
      </p:sp>
      <p:cxnSp>
        <p:nvCxnSpPr>
          <p:cNvPr id="42" name="直接箭头连接符 41"/>
          <p:cNvCxnSpPr>
            <a:stCxn id="39" idx="4"/>
            <a:endCxn id="40" idx="0"/>
          </p:cNvCxnSpPr>
          <p:nvPr/>
        </p:nvCxnSpPr>
        <p:spPr>
          <a:xfrm flipH="1">
            <a:off x="8275206" y="3553689"/>
            <a:ext cx="1153" cy="21416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837489" y="3564083"/>
            <a:ext cx="1811714" cy="369332"/>
          </a:xfrm>
          <a:prstGeom prst="rect">
            <a:avLst/>
          </a:prstGeom>
        </p:spPr>
        <p:txBody>
          <a:bodyPr wrap="none">
            <a:spAutoFit/>
          </a:bodyPr>
          <a:lstStyle/>
          <a:p>
            <a:pPr algn="ctr"/>
            <a:r>
              <a:rPr lang="zh-CN" altLang="en-US" b="1" dirty="0" smtClean="0">
                <a:ea typeface="楷体" panose="02010609060101010101" pitchFamily="49" charset="-122"/>
              </a:rPr>
              <a:t>首笔成交前不设</a:t>
            </a:r>
            <a:endParaRPr lang="en-US" altLang="zh-CN" b="1" dirty="0" smtClean="0">
              <a:ea typeface="楷体" panose="02010609060101010101" pitchFamily="49" charset="-122"/>
            </a:endParaRPr>
          </a:p>
        </p:txBody>
      </p:sp>
      <p:sp>
        <p:nvSpPr>
          <p:cNvPr id="4" name="日期占位符 3"/>
          <p:cNvSpPr>
            <a:spLocks noGrp="1"/>
          </p:cNvSpPr>
          <p:nvPr>
            <p:ph type="dt" sz="half" idx="10"/>
          </p:nvPr>
        </p:nvSpPr>
        <p:spPr/>
        <p:txBody>
          <a:bodyPr/>
          <a:lstStyle/>
          <a:p>
            <a:fld id="{00C92D57-1333-48DB-8A15-D6888F743886}"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49190"/>
            <a:ext cx="3480440"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申报有效价格范围</a:t>
            </a:r>
            <a:endParaRPr lang="zh-CN" altLang="en-US" sz="2400" b="1" dirty="0">
              <a:latin typeface="楷体" panose="02010609060101010101" pitchFamily="49" charset="-122"/>
              <a:ea typeface="楷体" panose="02010609060101010101" pitchFamily="49" charset="-122"/>
            </a:endParaRPr>
          </a:p>
        </p:txBody>
      </p:sp>
      <p:sp>
        <p:nvSpPr>
          <p:cNvPr id="7" name="文本框 6"/>
          <p:cNvSpPr txBox="1"/>
          <p:nvPr/>
        </p:nvSpPr>
        <p:spPr>
          <a:xfrm>
            <a:off x="1674321" y="1698268"/>
            <a:ext cx="8235078" cy="461665"/>
          </a:xfrm>
          <a:prstGeom prst="rect">
            <a:avLst/>
          </a:prstGeom>
          <a:noFill/>
        </p:spPr>
        <p:txBody>
          <a:bodyPr wrap="square" rtlCol="0">
            <a:spAutoFit/>
          </a:bodyPr>
          <a:lstStyle/>
          <a:p>
            <a:r>
              <a:rPr lang="en-US" altLang="zh-CN" sz="2400" b="1" dirty="0" smtClean="0">
                <a:solidFill>
                  <a:srgbClr val="C00000"/>
                </a:solidFill>
                <a:latin typeface="楷体" panose="02010609060101010101" pitchFamily="49" charset="-122"/>
                <a:ea typeface="楷体" panose="02010609060101010101" pitchFamily="49" charset="-122"/>
              </a:rPr>
              <a:t>※</a:t>
            </a:r>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申报有效价格范围的上线特别安排</a:t>
            </a:r>
            <a:endParaRPr lang="en-US" altLang="zh-CN" sz="2400" b="1" dirty="0" smtClean="0">
              <a:latin typeface="楷体" panose="02010609060101010101" pitchFamily="49" charset="-122"/>
              <a:ea typeface="楷体" panose="02010609060101010101" pitchFamily="49" charset="-122"/>
            </a:endParaRPr>
          </a:p>
        </p:txBody>
      </p:sp>
      <p:sp>
        <p:nvSpPr>
          <p:cNvPr id="9" name="矩形 8"/>
          <p:cNvSpPr/>
          <p:nvPr/>
        </p:nvSpPr>
        <p:spPr>
          <a:xfrm>
            <a:off x="1499495" y="1771005"/>
            <a:ext cx="77272" cy="40011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 name="文本框 9"/>
          <p:cNvSpPr txBox="1"/>
          <p:nvPr/>
        </p:nvSpPr>
        <p:spPr>
          <a:xfrm>
            <a:off x="1769949" y="2340065"/>
            <a:ext cx="9160321" cy="2308324"/>
          </a:xfrm>
          <a:prstGeom prst="rect">
            <a:avLst/>
          </a:prstGeom>
          <a:noFill/>
        </p:spPr>
        <p:txBody>
          <a:bodyPr wrap="square" rtlCol="0">
            <a:spAutoFit/>
          </a:bodyPr>
          <a:lstStyle/>
          <a:p>
            <a:pPr marL="342900" indent="-342900">
              <a:lnSpc>
                <a:spcPct val="200000"/>
              </a:lnSpc>
              <a:buFont typeface="Arial" panose="020B0604020202020204" pitchFamily="34" charset="0"/>
              <a:buChar char="•"/>
            </a:pPr>
            <a:r>
              <a:rPr lang="zh-CN" altLang="en-US" sz="2400" dirty="0" smtClean="0">
                <a:latin typeface="楷体" panose="02010609060101010101" pitchFamily="49" charset="-122"/>
                <a:ea typeface="楷体" panose="02010609060101010101" pitchFamily="49" charset="-122"/>
              </a:rPr>
              <a:t>本</a:t>
            </a:r>
            <a:r>
              <a:rPr lang="zh-CN" altLang="en-US" sz="2400" dirty="0">
                <a:latin typeface="楷体" panose="02010609060101010101" pitchFamily="49" charset="-122"/>
                <a:ea typeface="楷体" panose="02010609060101010101" pitchFamily="49" charset="-122"/>
              </a:rPr>
              <a:t>次集合竞价制度上线时</a:t>
            </a:r>
            <a:r>
              <a:rPr lang="zh-CN" altLang="en-US" sz="2400" dirty="0" smtClean="0">
                <a:latin typeface="楷体" panose="02010609060101010101" pitchFamily="49" charset="-122"/>
                <a:ea typeface="楷体" panose="02010609060101010101" pitchFamily="49" charset="-122"/>
              </a:rPr>
              <a:t>，</a:t>
            </a:r>
            <a:r>
              <a:rPr lang="zh-CN" altLang="en-US" sz="2400" b="1" dirty="0" smtClean="0">
                <a:solidFill>
                  <a:srgbClr val="C00000"/>
                </a:solidFill>
                <a:latin typeface="楷体" panose="02010609060101010101" pitchFamily="49" charset="-122"/>
                <a:ea typeface="楷体" panose="02010609060101010101" pitchFamily="49" charset="-122"/>
              </a:rPr>
              <a:t>原</a:t>
            </a:r>
            <a:r>
              <a:rPr lang="zh-CN" altLang="en-US" sz="2400" b="1" dirty="0">
                <a:solidFill>
                  <a:srgbClr val="C00000"/>
                </a:solidFill>
                <a:latin typeface="楷体" panose="02010609060101010101" pitchFamily="49" charset="-122"/>
                <a:ea typeface="楷体" panose="02010609060101010101" pitchFamily="49" charset="-122"/>
              </a:rPr>
              <a:t>采取协议转让方式的股票</a:t>
            </a:r>
            <a:r>
              <a:rPr lang="zh-CN" altLang="en-US" sz="2400" b="1" dirty="0" smtClean="0">
                <a:solidFill>
                  <a:srgbClr val="C00000"/>
                </a:solidFill>
                <a:latin typeface="楷体" panose="02010609060101010101" pitchFamily="49" charset="-122"/>
                <a:ea typeface="楷体" panose="02010609060101010101" pitchFamily="49" charset="-122"/>
              </a:rPr>
              <a:t>，无论是否有前收盘价，</a:t>
            </a:r>
            <a:r>
              <a:rPr lang="zh-CN" altLang="en-US" sz="2400" b="1" dirty="0">
                <a:solidFill>
                  <a:srgbClr val="C00000"/>
                </a:solidFill>
                <a:ea typeface="楷体" panose="02010609060101010101" pitchFamily="49" charset="-122"/>
              </a:rPr>
              <a:t>集合竞价首笔成交前（含首笔成交当日）不设申报有效价格范围</a:t>
            </a:r>
            <a:r>
              <a:rPr lang="zh-CN" altLang="en-US" sz="2400" b="1" dirty="0" smtClean="0">
                <a:solidFill>
                  <a:srgbClr val="C00000"/>
                </a:solidFill>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自</a:t>
            </a:r>
            <a:r>
              <a:rPr lang="zh-CN" altLang="en-US" sz="2400" dirty="0">
                <a:latin typeface="楷体" panose="02010609060101010101" pitchFamily="49" charset="-122"/>
                <a:ea typeface="楷体" panose="02010609060101010101" pitchFamily="49" charset="-122"/>
              </a:rPr>
              <a:t>次一转让日起设置申报有效价格范围。</a:t>
            </a:r>
            <a:endParaRPr lang="en-US" altLang="zh-CN" sz="2400" dirty="0" smtClean="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BC69C080-6E86-4CC6-9FDB-DFE4F9B8BF70}"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成交原则</a:t>
            </a:r>
            <a:endParaRPr lang="zh-CN" altLang="en-US" sz="3200" b="1" dirty="0">
              <a:ea typeface="楷体" panose="02010609060101010101" pitchFamily="49" charset="-122"/>
            </a:endParaRPr>
          </a:p>
        </p:txBody>
      </p:sp>
      <p:sp>
        <p:nvSpPr>
          <p:cNvPr id="11" name="文本框 10"/>
          <p:cNvSpPr txBox="1"/>
          <p:nvPr/>
        </p:nvSpPr>
        <p:spPr>
          <a:xfrm>
            <a:off x="2306828" y="1406139"/>
            <a:ext cx="4061531" cy="1569660"/>
          </a:xfrm>
          <a:prstGeom prst="rect">
            <a:avLst/>
          </a:prstGeom>
          <a:noFill/>
        </p:spPr>
        <p:txBody>
          <a:bodyPr wrap="square" rtlCol="0">
            <a:spAutoFit/>
          </a:bodyPr>
          <a:lstStyle/>
          <a:p>
            <a:pPr>
              <a:lnSpc>
                <a:spcPct val="200000"/>
              </a:lnSpc>
            </a:pPr>
            <a:r>
              <a:rPr lang="zh-CN" altLang="en-US" sz="2400" b="1" dirty="0" smtClean="0">
                <a:ea typeface="楷体" panose="02010609060101010101" pitchFamily="49" charset="-122"/>
              </a:rPr>
              <a:t>撮合原则</a:t>
            </a:r>
            <a:endParaRPr lang="en-US" altLang="zh-CN" sz="2400" b="1" dirty="0" smtClean="0">
              <a:ea typeface="楷体" panose="02010609060101010101" pitchFamily="49" charset="-122"/>
            </a:endParaRPr>
          </a:p>
          <a:p>
            <a:pPr marL="457200" indent="-457200">
              <a:lnSpc>
                <a:spcPct val="200000"/>
              </a:lnSpc>
              <a:buFont typeface="Arial" panose="020B0604020202020204" pitchFamily="34" charset="0"/>
              <a:buChar char="•"/>
            </a:pPr>
            <a:r>
              <a:rPr lang="zh-CN" altLang="en-US" sz="2400" dirty="0" smtClean="0">
                <a:ea typeface="楷体" panose="02010609060101010101" pitchFamily="49" charset="-122"/>
              </a:rPr>
              <a:t>价格优先，时间优先。</a:t>
            </a:r>
            <a:endParaRPr lang="en-US" altLang="zh-CN" sz="2400" dirty="0" smtClean="0">
              <a:ea typeface="楷体" panose="02010609060101010101" pitchFamily="49" charset="-122"/>
            </a:endParaRPr>
          </a:p>
        </p:txBody>
      </p:sp>
      <p:sp>
        <p:nvSpPr>
          <p:cNvPr id="12" name="文本框 11"/>
          <p:cNvSpPr txBox="1"/>
          <p:nvPr/>
        </p:nvSpPr>
        <p:spPr>
          <a:xfrm>
            <a:off x="2279703" y="2975799"/>
            <a:ext cx="3270509" cy="1384995"/>
          </a:xfrm>
          <a:prstGeom prst="rect">
            <a:avLst/>
          </a:prstGeom>
          <a:noFill/>
        </p:spPr>
        <p:txBody>
          <a:bodyPr wrap="square" rtlCol="0">
            <a:spAutoFit/>
          </a:bodyPr>
          <a:lstStyle/>
          <a:p>
            <a:pPr>
              <a:lnSpc>
                <a:spcPct val="200000"/>
              </a:lnSpc>
            </a:pPr>
            <a:r>
              <a:rPr lang="zh-CN" altLang="en-US" sz="2400" b="1" dirty="0" smtClean="0">
                <a:ea typeface="楷体" panose="02010609060101010101" pitchFamily="49" charset="-122"/>
              </a:rPr>
              <a:t>成交价确定原则</a:t>
            </a:r>
            <a:endParaRPr lang="en-US" altLang="zh-CN" sz="2400" b="1" dirty="0" smtClean="0">
              <a:ea typeface="楷体" panose="02010609060101010101" pitchFamily="49" charset="-122"/>
            </a:endParaRPr>
          </a:p>
          <a:p>
            <a:pPr marL="457200" indent="-457200">
              <a:lnSpc>
                <a:spcPct val="150000"/>
              </a:lnSpc>
              <a:buFont typeface="Arial" panose="020B0604020202020204" pitchFamily="34" charset="0"/>
              <a:buChar char="•"/>
            </a:pPr>
            <a:r>
              <a:rPr lang="zh-CN" altLang="en-US" sz="2400" dirty="0" smtClean="0">
                <a:ea typeface="楷体" panose="02010609060101010101" pitchFamily="49" charset="-122"/>
              </a:rPr>
              <a:t>最大成交量原则。</a:t>
            </a:r>
            <a:endParaRPr lang="en-US" altLang="zh-CN" sz="2400" dirty="0" smtClean="0">
              <a:ea typeface="楷体" panose="02010609060101010101" pitchFamily="49" charset="-122"/>
            </a:endParaRPr>
          </a:p>
        </p:txBody>
      </p:sp>
      <p:sp>
        <p:nvSpPr>
          <p:cNvPr id="14" name="燕尾形 13"/>
          <p:cNvSpPr/>
          <p:nvPr/>
        </p:nvSpPr>
        <p:spPr>
          <a:xfrm>
            <a:off x="1674398" y="3339950"/>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15" name="燕尾形 14"/>
          <p:cNvSpPr/>
          <p:nvPr/>
        </p:nvSpPr>
        <p:spPr>
          <a:xfrm>
            <a:off x="1674253" y="4810146"/>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sp>
        <p:nvSpPr>
          <p:cNvPr id="4" name="矩形 3"/>
          <p:cNvSpPr/>
          <p:nvPr/>
        </p:nvSpPr>
        <p:spPr>
          <a:xfrm>
            <a:off x="2279703" y="4459733"/>
            <a:ext cx="5444119" cy="721608"/>
          </a:xfrm>
          <a:prstGeom prst="rect">
            <a:avLst/>
          </a:prstGeom>
        </p:spPr>
        <p:txBody>
          <a:bodyPr wrap="none">
            <a:spAutoFit/>
          </a:bodyPr>
          <a:lstStyle/>
          <a:p>
            <a:pPr>
              <a:lnSpc>
                <a:spcPct val="200000"/>
              </a:lnSpc>
            </a:pPr>
            <a:r>
              <a:rPr lang="zh-CN" altLang="en-US" sz="2400" b="1" dirty="0" smtClean="0">
                <a:ea typeface="楷体" panose="02010609060101010101" pitchFamily="49" charset="-122"/>
              </a:rPr>
              <a:t>集合竞价的所有转让以同一价格成交。</a:t>
            </a:r>
            <a:endParaRPr lang="en-US" altLang="zh-CN" sz="2400" b="1" dirty="0">
              <a:ea typeface="楷体" panose="02010609060101010101" pitchFamily="49" charset="-122"/>
            </a:endParaRPr>
          </a:p>
        </p:txBody>
      </p:sp>
      <p:sp>
        <p:nvSpPr>
          <p:cNvPr id="16" name="燕尾形 15"/>
          <p:cNvSpPr/>
          <p:nvPr/>
        </p:nvSpPr>
        <p:spPr>
          <a:xfrm>
            <a:off x="1674398" y="1754272"/>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5128327" cy="584775"/>
          </a:xfrm>
          <a:prstGeom prst="rect">
            <a:avLst/>
          </a:prstGeom>
          <a:noFill/>
        </p:spPr>
        <p:txBody>
          <a:bodyPr wrap="none" rtlCol="0">
            <a:spAutoFit/>
          </a:bodyPr>
          <a:lstStyle/>
          <a:p>
            <a:r>
              <a:rPr lang="zh-CN" altLang="en-US" sz="3200" b="1" dirty="0" smtClean="0">
                <a:ea typeface="楷体" panose="02010609060101010101" pitchFamily="49" charset="-122"/>
              </a:rPr>
              <a:t>全国股转系统交易规则体系</a:t>
            </a:r>
            <a:endParaRPr lang="zh-CN" altLang="en-US" sz="3200" b="1" dirty="0">
              <a:ea typeface="楷体" panose="02010609060101010101" pitchFamily="49" charset="-122"/>
            </a:endParaRPr>
          </a:p>
        </p:txBody>
      </p:sp>
      <p:sp>
        <p:nvSpPr>
          <p:cNvPr id="6" name="日期占位符 5"/>
          <p:cNvSpPr>
            <a:spLocks noGrp="1"/>
          </p:cNvSpPr>
          <p:nvPr>
            <p:ph type="dt" sz="half" idx="10"/>
          </p:nvPr>
        </p:nvSpPr>
        <p:spPr/>
        <p:txBody>
          <a:bodyPr/>
          <a:lstStyle/>
          <a:p>
            <a:fld id="{AC40FA57-EAA7-44B7-9C60-792CA85FFD9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dirty="0"/>
          </a:p>
        </p:txBody>
      </p:sp>
      <p:sp>
        <p:nvSpPr>
          <p:cNvPr id="21" name="Rectangle 8"/>
          <p:cNvSpPr>
            <a:spLocks noChangeArrowheads="1"/>
          </p:cNvSpPr>
          <p:nvPr/>
        </p:nvSpPr>
        <p:spPr bwMode="gray">
          <a:xfrm>
            <a:off x="405067" y="5636102"/>
            <a:ext cx="1911350" cy="490613"/>
          </a:xfrm>
          <a:prstGeom prst="rect">
            <a:avLst/>
          </a:prstGeom>
          <a:solidFill>
            <a:srgbClr val="C00000"/>
          </a:solidFill>
          <a:ln w="9525" algn="ctr">
            <a:noFill/>
            <a:miter lim="800000"/>
          </a:ln>
        </p:spPr>
        <p:txBody>
          <a:bodyPr wrap="none" lIns="91381" tIns="45690" rIns="91381" bIns="45690" anchor="ctr"/>
          <a:lstStyle/>
          <a:p>
            <a:pPr algn="ctr"/>
            <a:r>
              <a:rPr lang="zh-CN" altLang="en-US" sz="2400" dirty="0" smtClean="0">
                <a:solidFill>
                  <a:schemeClr val="bg1"/>
                </a:solidFill>
                <a:latin typeface="华文楷体" panose="02010600040101010101" pitchFamily="2" charset="-122"/>
                <a:ea typeface="华文楷体" panose="02010600040101010101" pitchFamily="2" charset="-122"/>
              </a:rPr>
              <a:t>配套指南</a:t>
            </a:r>
            <a:endParaRPr lang="zh-CN" altLang="zh-CN" sz="2400" dirty="0">
              <a:solidFill>
                <a:schemeClr val="bg1"/>
              </a:solidFill>
              <a:latin typeface="华文楷体" panose="02010600040101010101" pitchFamily="2" charset="-122"/>
              <a:ea typeface="华文楷体" panose="02010600040101010101" pitchFamily="2" charset="-122"/>
            </a:endParaRPr>
          </a:p>
        </p:txBody>
      </p:sp>
      <p:sp>
        <p:nvSpPr>
          <p:cNvPr id="24" name="Rectangle 7"/>
          <p:cNvSpPr>
            <a:spLocks noChangeArrowheads="1"/>
          </p:cNvSpPr>
          <p:nvPr/>
        </p:nvSpPr>
        <p:spPr bwMode="auto">
          <a:xfrm>
            <a:off x="2316418" y="5630499"/>
            <a:ext cx="8941634" cy="420958"/>
          </a:xfrm>
          <a:prstGeom prst="rect">
            <a:avLst/>
          </a:prstGeom>
          <a:noFill/>
          <a:ln w="9525" algn="ctr">
            <a:noFill/>
            <a:miter lim="800000"/>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eaLnBrk="1" hangingPunct="1">
              <a:buClr>
                <a:srgbClr val="A40404"/>
              </a:buClr>
              <a:buSzPct val="80000"/>
              <a:buFont typeface="Wingdings" panose="05000000000000000000" pitchFamily="2" charset="2"/>
              <a:buChar char="p"/>
              <a:defRPr/>
            </a:pPr>
            <a:r>
              <a:rPr lang="en-US" altLang="zh-CN" sz="2000" kern="0" baseline="0" dirty="0" smtClean="0">
                <a:latin typeface="华文楷体" panose="02010600040101010101" pitchFamily="2" charset="-122"/>
                <a:ea typeface="华文楷体" panose="02010600040101010101" pitchFamily="2" charset="-122"/>
              </a:rPr>
              <a:t>《</a:t>
            </a:r>
            <a:r>
              <a:rPr lang="zh-CN" altLang="en-US" sz="2000" kern="0" baseline="0" dirty="0" smtClean="0">
                <a:latin typeface="华文楷体" panose="02010600040101010101" pitchFamily="2" charset="-122"/>
                <a:ea typeface="华文楷体" panose="02010600040101010101" pitchFamily="2" charset="-122"/>
              </a:rPr>
              <a:t>全国中小企业股份转让系统交易单元业务办理指南（试行）</a:t>
            </a:r>
            <a:r>
              <a:rPr lang="en-US" altLang="zh-CN" sz="2000" kern="0" dirty="0" smtClean="0">
                <a:latin typeface="华文楷体" panose="02010600040101010101" pitchFamily="2" charset="-122"/>
                <a:ea typeface="华文楷体" panose="02010600040101010101" pitchFamily="2" charset="-122"/>
              </a:rPr>
              <a:t>》</a:t>
            </a:r>
            <a:endParaRPr lang="en-US" altLang="zh-CN" sz="2000" kern="0" dirty="0" smtClean="0">
              <a:latin typeface="华文楷体" panose="02010600040101010101" pitchFamily="2" charset="-122"/>
              <a:ea typeface="华文楷体" panose="02010600040101010101" pitchFamily="2" charset="-122"/>
            </a:endParaRPr>
          </a:p>
        </p:txBody>
      </p:sp>
      <p:sp>
        <p:nvSpPr>
          <p:cNvPr id="29" name="Rectangle 8"/>
          <p:cNvSpPr>
            <a:spLocks noChangeArrowheads="1"/>
          </p:cNvSpPr>
          <p:nvPr/>
        </p:nvSpPr>
        <p:spPr bwMode="gray">
          <a:xfrm>
            <a:off x="403414" y="2755356"/>
            <a:ext cx="1896961" cy="2554580"/>
          </a:xfrm>
          <a:prstGeom prst="rect">
            <a:avLst/>
          </a:prstGeom>
          <a:solidFill>
            <a:srgbClr val="C00000"/>
          </a:solidFill>
          <a:ln w="9525" algn="ctr">
            <a:noFill/>
            <a:miter lim="800000"/>
          </a:ln>
        </p:spPr>
        <p:txBody>
          <a:bodyPr wrap="none" lIns="91381" tIns="45690" rIns="91381" bIns="45690" anchor="ctr"/>
          <a:lstStyle/>
          <a:p>
            <a:pPr algn="ctr"/>
            <a:r>
              <a:rPr lang="zh-CN" altLang="en-US" sz="2400" dirty="0" smtClean="0">
                <a:solidFill>
                  <a:schemeClr val="bg1"/>
                </a:solidFill>
                <a:latin typeface="华文楷体" panose="02010600040101010101" pitchFamily="2" charset="-122"/>
                <a:ea typeface="华文楷体" panose="02010600040101010101" pitchFamily="2" charset="-122"/>
              </a:rPr>
              <a:t>办法和</a:t>
            </a:r>
            <a:r>
              <a:rPr lang="zh-CN" altLang="en-US" sz="2400" dirty="0">
                <a:solidFill>
                  <a:schemeClr val="bg1"/>
                </a:solidFill>
                <a:latin typeface="华文楷体" panose="02010600040101010101" pitchFamily="2" charset="-122"/>
                <a:ea typeface="华文楷体" panose="02010600040101010101" pitchFamily="2" charset="-122"/>
              </a:rPr>
              <a:t>指引</a:t>
            </a:r>
            <a:endParaRPr lang="zh-CN" altLang="zh-CN" sz="2400" dirty="0">
              <a:solidFill>
                <a:schemeClr val="bg1"/>
              </a:solidFill>
              <a:latin typeface="华文楷体" panose="02010600040101010101" pitchFamily="2" charset="-122"/>
              <a:ea typeface="华文楷体" panose="02010600040101010101" pitchFamily="2" charset="-122"/>
            </a:endParaRPr>
          </a:p>
        </p:txBody>
      </p:sp>
      <p:sp>
        <p:nvSpPr>
          <p:cNvPr id="30" name="Rectangle 7"/>
          <p:cNvSpPr>
            <a:spLocks noChangeArrowheads="1"/>
          </p:cNvSpPr>
          <p:nvPr/>
        </p:nvSpPr>
        <p:spPr bwMode="auto">
          <a:xfrm>
            <a:off x="2316417" y="2691559"/>
            <a:ext cx="10212470" cy="2874365"/>
          </a:xfrm>
          <a:prstGeom prst="rect">
            <a:avLst/>
          </a:prstGeom>
          <a:noFill/>
          <a:ln w="9525" algn="ctr">
            <a:noFill/>
            <a:miter lim="800000"/>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eaLnBrk="1" hangingPunct="1">
              <a:buClr>
                <a:srgbClr val="A40404"/>
              </a:buClr>
              <a:buSzPct val="80000"/>
              <a:buFont typeface="Wingdings" panose="05000000000000000000" pitchFamily="2" charset="2"/>
              <a:buChar char="p"/>
              <a:defRPr/>
            </a:pPr>
            <a:r>
              <a:rPr lang="en-US" altLang="zh-CN" sz="2000" b="1" kern="0" dirty="0" smtClean="0">
                <a:solidFill>
                  <a:srgbClr val="000000"/>
                </a:solidFill>
                <a:latin typeface="华文楷体" panose="02010600040101010101" pitchFamily="2" charset="-122"/>
                <a:ea typeface="华文楷体" panose="02010600040101010101" pitchFamily="2" charset="-122"/>
              </a:rPr>
              <a:t>《</a:t>
            </a:r>
            <a:r>
              <a:rPr lang="zh-CN" altLang="en-US" sz="2000" b="1" kern="0" dirty="0" smtClean="0">
                <a:solidFill>
                  <a:srgbClr val="000000"/>
                </a:solidFill>
                <a:latin typeface="华文楷体" panose="02010600040101010101" pitchFamily="2" charset="-122"/>
                <a:ea typeface="华文楷体" panose="02010600040101010101" pitchFamily="2" charset="-122"/>
              </a:rPr>
              <a:t>全国中小企业股份转让系统股票转让方式确定及变更指引</a:t>
            </a:r>
            <a:r>
              <a:rPr lang="en-US" altLang="zh-CN" sz="2000" b="1" kern="0" dirty="0" smtClean="0">
                <a:solidFill>
                  <a:srgbClr val="000000"/>
                </a:solidFill>
                <a:latin typeface="华文楷体" panose="02010600040101010101" pitchFamily="2" charset="-122"/>
                <a:ea typeface="华文楷体" panose="02010600040101010101" pitchFamily="2" charset="-122"/>
              </a:rPr>
              <a:t>》</a:t>
            </a:r>
            <a:endParaRPr lang="en-US" altLang="zh-CN" sz="2000" b="1" kern="0" dirty="0" smtClean="0">
              <a:solidFill>
                <a:srgbClr val="000000"/>
              </a:solidFill>
              <a:latin typeface="华文楷体" panose="02010600040101010101" pitchFamily="2" charset="-122"/>
              <a:ea typeface="华文楷体" panose="02010600040101010101" pitchFamily="2" charset="-122"/>
            </a:endParaRPr>
          </a:p>
          <a:p>
            <a:pPr marL="285750" indent="-285750" algn="just" eaLnBrk="1" hangingPunct="1">
              <a:buClr>
                <a:srgbClr val="A40404"/>
              </a:buClr>
              <a:buSzPct val="80000"/>
              <a:buFont typeface="Wingdings" panose="05000000000000000000" pitchFamily="2" charset="2"/>
              <a:buChar char="p"/>
              <a:defRPr/>
            </a:pPr>
            <a:r>
              <a:rPr lang="en-US" altLang="zh-CN" sz="2000" kern="0" dirty="0" smtClean="0">
                <a:solidFill>
                  <a:srgbClr val="000000"/>
                </a:solidFill>
                <a:latin typeface="华文楷体" panose="02010600040101010101" pitchFamily="2" charset="-122"/>
                <a:ea typeface="华文楷体" panose="02010600040101010101" pitchFamily="2" charset="-122"/>
              </a:rPr>
              <a:t>《</a:t>
            </a:r>
            <a:r>
              <a:rPr lang="zh-CN" altLang="en-US" sz="2000" kern="0" dirty="0">
                <a:solidFill>
                  <a:srgbClr val="000000"/>
                </a:solidFill>
                <a:latin typeface="华文楷体" panose="02010600040101010101" pitchFamily="2" charset="-122"/>
                <a:ea typeface="华文楷体" panose="02010600040101010101" pitchFamily="2" charset="-122"/>
              </a:rPr>
              <a:t>全国中小企业股份转让系统交易单元管理办法（试行）</a:t>
            </a:r>
            <a:r>
              <a:rPr lang="en-US" altLang="zh-CN" sz="2000" kern="0" dirty="0" smtClean="0">
                <a:solidFill>
                  <a:srgbClr val="000000"/>
                </a:solidFill>
                <a:latin typeface="华文楷体" panose="02010600040101010101" pitchFamily="2" charset="-122"/>
                <a:ea typeface="华文楷体" panose="02010600040101010101" pitchFamily="2" charset="-122"/>
              </a:rPr>
              <a:t>》</a:t>
            </a:r>
            <a:endParaRPr lang="en-US" altLang="zh-CN" sz="2000" kern="0" dirty="0" smtClean="0">
              <a:solidFill>
                <a:srgbClr val="000000"/>
              </a:solidFill>
              <a:latin typeface="华文楷体" panose="02010600040101010101" pitchFamily="2" charset="-122"/>
              <a:ea typeface="华文楷体" panose="02010600040101010101" pitchFamily="2" charset="-122"/>
            </a:endParaRPr>
          </a:p>
          <a:p>
            <a:pPr marL="285750" indent="-285750" algn="just">
              <a:buClr>
                <a:srgbClr val="A40404"/>
              </a:buClr>
              <a:buSzPct val="80000"/>
              <a:buFont typeface="Wingdings" panose="05000000000000000000" pitchFamily="2" charset="2"/>
              <a:buChar char="p"/>
              <a:defRPr/>
            </a:pPr>
            <a:r>
              <a:rPr lang="en-US" altLang="zh-CN" sz="2000" b="1" kern="0" dirty="0">
                <a:solidFill>
                  <a:srgbClr val="000000"/>
                </a:solidFill>
                <a:latin typeface="华文楷体" panose="02010600040101010101" pitchFamily="2" charset="-122"/>
                <a:ea typeface="华文楷体" panose="02010600040101010101" pitchFamily="2" charset="-122"/>
              </a:rPr>
              <a:t>《</a:t>
            </a:r>
            <a:r>
              <a:rPr lang="zh-CN" altLang="en-US" sz="2000" b="1" kern="0" dirty="0">
                <a:solidFill>
                  <a:srgbClr val="000000"/>
                </a:solidFill>
                <a:latin typeface="华文楷体" panose="02010600040101010101" pitchFamily="2" charset="-122"/>
                <a:ea typeface="华文楷体" panose="02010600040101010101" pitchFamily="2" charset="-122"/>
              </a:rPr>
              <a:t>全国中小企业股份转让系统股票异常转让实时监控指引（试行）</a:t>
            </a:r>
            <a:r>
              <a:rPr lang="en-US" altLang="zh-CN" sz="2000" b="1" kern="0" dirty="0" smtClean="0">
                <a:solidFill>
                  <a:srgbClr val="000000"/>
                </a:solidFill>
                <a:latin typeface="华文楷体" panose="02010600040101010101" pitchFamily="2" charset="-122"/>
                <a:ea typeface="华文楷体" panose="02010600040101010101" pitchFamily="2" charset="-122"/>
              </a:rPr>
              <a:t>》</a:t>
            </a:r>
            <a:endParaRPr lang="en-US" altLang="zh-CN" sz="2000" b="1" kern="0" dirty="0" smtClean="0">
              <a:solidFill>
                <a:srgbClr val="000000"/>
              </a:solidFill>
              <a:latin typeface="华文楷体" panose="02010600040101010101" pitchFamily="2" charset="-122"/>
              <a:ea typeface="华文楷体" panose="02010600040101010101" pitchFamily="2" charset="-122"/>
            </a:endParaRPr>
          </a:p>
          <a:p>
            <a:pPr marL="285750" indent="-285750" algn="just">
              <a:buClr>
                <a:srgbClr val="A40404"/>
              </a:buClr>
              <a:buSzPct val="80000"/>
              <a:buFont typeface="Wingdings" panose="05000000000000000000" pitchFamily="2" charset="2"/>
              <a:buChar char="p"/>
              <a:defRPr/>
            </a:pPr>
            <a:r>
              <a:rPr lang="en-US" altLang="zh-CN" sz="2000" kern="0" dirty="0" smtClean="0">
                <a:solidFill>
                  <a:srgbClr val="000000"/>
                </a:solidFill>
                <a:latin typeface="华文楷体" panose="02010600040101010101" pitchFamily="2" charset="-122"/>
                <a:ea typeface="华文楷体" panose="02010600040101010101" pitchFamily="2" charset="-122"/>
              </a:rPr>
              <a:t>《</a:t>
            </a:r>
            <a:r>
              <a:rPr lang="zh-CN" altLang="en-US" sz="2000" kern="0" dirty="0" smtClean="0">
                <a:solidFill>
                  <a:srgbClr val="000000"/>
                </a:solidFill>
                <a:latin typeface="华文楷体" panose="02010600040101010101" pitchFamily="2" charset="-122"/>
                <a:ea typeface="华文楷体" panose="02010600040101010101" pitchFamily="2" charset="-122"/>
              </a:rPr>
              <a:t>全国中小企业股份转让系统自律监管措施和纪律处分实施办法（试行）</a:t>
            </a:r>
            <a:r>
              <a:rPr lang="en-US" altLang="zh-CN" sz="2000" kern="0" dirty="0" smtClean="0">
                <a:solidFill>
                  <a:srgbClr val="000000"/>
                </a:solidFill>
                <a:latin typeface="华文楷体" panose="02010600040101010101" pitchFamily="2" charset="-122"/>
                <a:ea typeface="华文楷体" panose="02010600040101010101" pitchFamily="2" charset="-122"/>
              </a:rPr>
              <a:t>》</a:t>
            </a:r>
            <a:endParaRPr lang="en-US" altLang="zh-CN" sz="2000" b="1" kern="0" dirty="0" smtClean="0">
              <a:solidFill>
                <a:srgbClr val="000000"/>
              </a:solidFill>
              <a:latin typeface="华文楷体" panose="02010600040101010101" pitchFamily="2" charset="-122"/>
              <a:ea typeface="华文楷体" panose="02010600040101010101" pitchFamily="2" charset="-122"/>
            </a:endParaRPr>
          </a:p>
          <a:p>
            <a:pPr marL="285750" indent="-285750" algn="just" eaLnBrk="1" hangingPunct="1">
              <a:buClr>
                <a:srgbClr val="A40404"/>
              </a:buClr>
              <a:buSzPct val="80000"/>
              <a:buFont typeface="Wingdings" panose="05000000000000000000" pitchFamily="2" charset="2"/>
              <a:buChar char="p"/>
              <a:defRPr/>
            </a:pPr>
            <a:r>
              <a:rPr lang="en-US" altLang="zh-CN" sz="2000" kern="0" dirty="0" smtClean="0">
                <a:solidFill>
                  <a:srgbClr val="000000"/>
                </a:solidFill>
                <a:latin typeface="华文楷体" panose="02010600040101010101" pitchFamily="2" charset="-122"/>
                <a:ea typeface="华文楷体" panose="02010600040101010101" pitchFamily="2" charset="-122"/>
              </a:rPr>
              <a:t>《</a:t>
            </a:r>
            <a:r>
              <a:rPr lang="zh-CN" altLang="en-US" sz="2000" kern="0" dirty="0" smtClean="0">
                <a:solidFill>
                  <a:srgbClr val="000000"/>
                </a:solidFill>
                <a:latin typeface="华文楷体" panose="02010600040101010101" pitchFamily="2" charset="-122"/>
                <a:ea typeface="华文楷体" panose="02010600040101010101" pitchFamily="2" charset="-122"/>
              </a:rPr>
              <a:t>全国中小企业股份转让系统转让异常情况处理办法（试行）</a:t>
            </a:r>
            <a:r>
              <a:rPr lang="en-US" altLang="zh-CN" sz="2000" kern="0" dirty="0" smtClean="0">
                <a:solidFill>
                  <a:srgbClr val="000000"/>
                </a:solidFill>
                <a:latin typeface="华文楷体" panose="02010600040101010101" pitchFamily="2" charset="-122"/>
                <a:ea typeface="华文楷体" panose="02010600040101010101" pitchFamily="2" charset="-122"/>
              </a:rPr>
              <a:t>》</a:t>
            </a:r>
            <a:endParaRPr lang="en-US" altLang="zh-CN" sz="2000" kern="0" dirty="0" smtClean="0">
              <a:solidFill>
                <a:srgbClr val="000000"/>
              </a:solidFill>
              <a:latin typeface="华文楷体" panose="02010600040101010101" pitchFamily="2" charset="-122"/>
              <a:ea typeface="华文楷体" panose="02010600040101010101" pitchFamily="2" charset="-122"/>
            </a:endParaRPr>
          </a:p>
          <a:p>
            <a:pPr marL="285750" indent="-285750" algn="just" eaLnBrk="1" hangingPunct="1">
              <a:buClr>
                <a:srgbClr val="A40404"/>
              </a:buClr>
              <a:buSzPct val="80000"/>
              <a:buFont typeface="Wingdings" panose="05000000000000000000" pitchFamily="2" charset="2"/>
              <a:buChar char="p"/>
              <a:defRPr/>
            </a:pPr>
            <a:r>
              <a:rPr lang="en-US" altLang="zh-CN" sz="2000" kern="0" dirty="0" smtClean="0">
                <a:solidFill>
                  <a:srgbClr val="000000"/>
                </a:solidFill>
                <a:latin typeface="华文楷体" panose="02010600040101010101" pitchFamily="2" charset="-122"/>
                <a:ea typeface="华文楷体" panose="02010600040101010101" pitchFamily="2" charset="-122"/>
              </a:rPr>
              <a:t>《</a:t>
            </a:r>
            <a:r>
              <a:rPr lang="zh-CN" altLang="en-US" sz="2000" kern="0" dirty="0" smtClean="0">
                <a:solidFill>
                  <a:srgbClr val="000000"/>
                </a:solidFill>
                <a:latin typeface="华文楷体" panose="02010600040101010101" pitchFamily="2" charset="-122"/>
                <a:ea typeface="华文楷体" panose="02010600040101010101" pitchFamily="2" charset="-122"/>
              </a:rPr>
              <a:t>全国中小企业股份转让系统证券代码、证券简称编制管理暂行办法</a:t>
            </a:r>
            <a:r>
              <a:rPr lang="en-US" altLang="zh-CN" sz="2000" kern="0" dirty="0" smtClean="0">
                <a:solidFill>
                  <a:srgbClr val="000000"/>
                </a:solidFill>
                <a:latin typeface="华文楷体" panose="02010600040101010101" pitchFamily="2" charset="-122"/>
                <a:ea typeface="华文楷体" panose="02010600040101010101" pitchFamily="2" charset="-122"/>
              </a:rPr>
              <a:t>》</a:t>
            </a:r>
            <a:endParaRPr lang="en-US" altLang="zh-CN" sz="2000" kern="0" dirty="0">
              <a:solidFill>
                <a:srgbClr val="000000"/>
              </a:solidFill>
              <a:latin typeface="华文楷体" panose="02010600040101010101" pitchFamily="2" charset="-122"/>
              <a:ea typeface="华文楷体" panose="02010600040101010101" pitchFamily="2" charset="-122"/>
            </a:endParaRPr>
          </a:p>
        </p:txBody>
      </p:sp>
      <p:sp>
        <p:nvSpPr>
          <p:cNvPr id="31" name="Rectangle 8"/>
          <p:cNvSpPr>
            <a:spLocks noChangeArrowheads="1"/>
          </p:cNvSpPr>
          <p:nvPr/>
        </p:nvSpPr>
        <p:spPr bwMode="gray">
          <a:xfrm>
            <a:off x="405067" y="1192776"/>
            <a:ext cx="1911350" cy="478636"/>
          </a:xfrm>
          <a:prstGeom prst="rect">
            <a:avLst/>
          </a:prstGeom>
          <a:solidFill>
            <a:srgbClr val="C00000"/>
          </a:solidFill>
          <a:ln w="9525" algn="ctr">
            <a:noFill/>
            <a:miter lim="800000"/>
          </a:ln>
        </p:spPr>
        <p:txBody>
          <a:bodyPr wrap="none" lIns="91381" tIns="45690" rIns="91381" bIns="45690" anchor="ctr"/>
          <a:lstStyle/>
          <a:p>
            <a:pPr algn="ctr"/>
            <a:r>
              <a:rPr lang="zh-CN" altLang="zh-CN" sz="2400" dirty="0">
                <a:solidFill>
                  <a:schemeClr val="bg1"/>
                </a:solidFill>
                <a:latin typeface="华文楷体" panose="02010600040101010101" pitchFamily="2" charset="-122"/>
                <a:ea typeface="华文楷体" panose="02010600040101010101" pitchFamily="2" charset="-122"/>
              </a:rPr>
              <a:t>业务</a:t>
            </a:r>
            <a:r>
              <a:rPr lang="zh-CN" altLang="en-US" sz="2400" dirty="0">
                <a:solidFill>
                  <a:schemeClr val="bg1"/>
                </a:solidFill>
                <a:latin typeface="华文楷体" panose="02010600040101010101" pitchFamily="2" charset="-122"/>
                <a:ea typeface="华文楷体" panose="02010600040101010101" pitchFamily="2" charset="-122"/>
              </a:rPr>
              <a:t>规则</a:t>
            </a:r>
            <a:endParaRPr lang="zh-CN" altLang="zh-CN" sz="2400" dirty="0">
              <a:solidFill>
                <a:schemeClr val="bg1"/>
              </a:solidFill>
              <a:latin typeface="华文楷体" panose="02010600040101010101" pitchFamily="2" charset="-122"/>
              <a:ea typeface="华文楷体" panose="02010600040101010101" pitchFamily="2" charset="-122"/>
            </a:endParaRPr>
          </a:p>
        </p:txBody>
      </p:sp>
      <p:sp>
        <p:nvSpPr>
          <p:cNvPr id="32" name="Rectangle 7"/>
          <p:cNvSpPr>
            <a:spLocks noChangeArrowheads="1"/>
          </p:cNvSpPr>
          <p:nvPr/>
        </p:nvSpPr>
        <p:spPr bwMode="auto">
          <a:xfrm>
            <a:off x="2348502" y="1192776"/>
            <a:ext cx="8941634" cy="424184"/>
          </a:xfrm>
          <a:prstGeom prst="rect">
            <a:avLst/>
          </a:prstGeom>
          <a:solidFill>
            <a:srgbClr val="FFFFFF"/>
          </a:solidFill>
          <a:ln w="9525" algn="ctr">
            <a:noFill/>
            <a:miter lim="800000"/>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eaLnBrk="1" hangingPunct="1">
              <a:buClr>
                <a:srgbClr val="A40404"/>
              </a:buClr>
              <a:buSzPct val="80000"/>
              <a:buFont typeface="Wingdings" panose="05000000000000000000" pitchFamily="2" charset="2"/>
              <a:buChar char="p"/>
              <a:defRPr/>
            </a:pPr>
            <a:r>
              <a:rPr lang="en-US" altLang="zh-CN" sz="2000" b="0" kern="0" baseline="0" dirty="0">
                <a:solidFill>
                  <a:srgbClr val="000000"/>
                </a:solidFill>
                <a:latin typeface="华文楷体" panose="02010600040101010101" pitchFamily="2" charset="-122"/>
                <a:ea typeface="华文楷体" panose="02010600040101010101" pitchFamily="2" charset="-122"/>
              </a:rPr>
              <a:t>《</a:t>
            </a:r>
            <a:r>
              <a:rPr lang="zh-CN" altLang="en-US" sz="2000" b="0" kern="0" baseline="0" dirty="0">
                <a:solidFill>
                  <a:srgbClr val="000000"/>
                </a:solidFill>
                <a:latin typeface="华文楷体" panose="02010600040101010101" pitchFamily="2" charset="-122"/>
                <a:ea typeface="华文楷体" panose="02010600040101010101" pitchFamily="2" charset="-122"/>
              </a:rPr>
              <a:t>全国中小企业股份转让系统业务规则（试行）</a:t>
            </a:r>
            <a:r>
              <a:rPr lang="en-US" altLang="zh-CN" sz="2000" b="0" kern="0" baseline="0" dirty="0" smtClean="0">
                <a:solidFill>
                  <a:srgbClr val="000000"/>
                </a:solidFill>
                <a:latin typeface="华文楷体" panose="02010600040101010101" pitchFamily="2" charset="-122"/>
                <a:ea typeface="华文楷体" panose="02010600040101010101" pitchFamily="2" charset="-122"/>
              </a:rPr>
              <a:t>》</a:t>
            </a:r>
            <a:endParaRPr lang="en-US" altLang="zh-CN" sz="2800" b="0" dirty="0">
              <a:latin typeface="华文楷体" panose="02010600040101010101" pitchFamily="2" charset="-122"/>
              <a:ea typeface="华文楷体" panose="02010600040101010101" pitchFamily="2" charset="-122"/>
            </a:endParaRPr>
          </a:p>
        </p:txBody>
      </p:sp>
      <p:sp>
        <p:nvSpPr>
          <p:cNvPr id="36" name="Rectangle 8"/>
          <p:cNvSpPr>
            <a:spLocks noChangeArrowheads="1"/>
          </p:cNvSpPr>
          <p:nvPr/>
        </p:nvSpPr>
        <p:spPr bwMode="gray">
          <a:xfrm>
            <a:off x="405066" y="1989151"/>
            <a:ext cx="1911351" cy="490613"/>
          </a:xfrm>
          <a:prstGeom prst="rect">
            <a:avLst/>
          </a:prstGeom>
          <a:solidFill>
            <a:srgbClr val="C00000"/>
          </a:solidFill>
          <a:ln w="9525" algn="ctr">
            <a:noFill/>
            <a:miter lim="800000"/>
          </a:ln>
        </p:spPr>
        <p:txBody>
          <a:bodyPr wrap="none" lIns="91381" tIns="45690" rIns="91381" bIns="45690" anchor="ctr"/>
          <a:lstStyle/>
          <a:p>
            <a:pPr algn="ctr"/>
            <a:r>
              <a:rPr lang="zh-CN" altLang="en-US" sz="2400" b="1" dirty="0">
                <a:solidFill>
                  <a:schemeClr val="bg1"/>
                </a:solidFill>
                <a:latin typeface="华文楷体" panose="02010600040101010101" pitchFamily="2" charset="-122"/>
                <a:ea typeface="华文楷体" panose="02010600040101010101" pitchFamily="2" charset="-122"/>
              </a:rPr>
              <a:t>业务细则</a:t>
            </a:r>
            <a:endParaRPr lang="zh-CN" altLang="zh-CN" sz="2400" b="1" dirty="0">
              <a:solidFill>
                <a:schemeClr val="bg1"/>
              </a:solidFill>
              <a:latin typeface="华文楷体" panose="02010600040101010101" pitchFamily="2" charset="-122"/>
              <a:ea typeface="华文楷体" panose="02010600040101010101" pitchFamily="2" charset="-122"/>
            </a:endParaRPr>
          </a:p>
        </p:txBody>
      </p:sp>
      <p:sp>
        <p:nvSpPr>
          <p:cNvPr id="37" name="Rectangle 7"/>
          <p:cNvSpPr>
            <a:spLocks noChangeArrowheads="1"/>
          </p:cNvSpPr>
          <p:nvPr/>
        </p:nvSpPr>
        <p:spPr bwMode="auto">
          <a:xfrm>
            <a:off x="2316418" y="2001128"/>
            <a:ext cx="8941634" cy="424184"/>
          </a:xfrm>
          <a:prstGeom prst="rect">
            <a:avLst/>
          </a:prstGeom>
          <a:solidFill>
            <a:srgbClr val="FFFFFF"/>
          </a:solidFill>
          <a:ln w="9525" algn="ctr">
            <a:noFill/>
            <a:miter lim="800000"/>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eaLnBrk="1" hangingPunct="1">
              <a:buClr>
                <a:srgbClr val="A40404"/>
              </a:buClr>
              <a:buSzPct val="80000"/>
              <a:buFont typeface="Wingdings" panose="05000000000000000000" pitchFamily="2" charset="2"/>
              <a:buChar char="p"/>
              <a:defRPr/>
            </a:pPr>
            <a:r>
              <a:rPr lang="en-US" altLang="zh-CN" sz="2000" b="1" kern="0" dirty="0" smtClean="0">
                <a:solidFill>
                  <a:srgbClr val="000000"/>
                </a:solidFill>
                <a:latin typeface="华文楷体" panose="02010600040101010101" pitchFamily="2" charset="-122"/>
                <a:ea typeface="华文楷体" panose="02010600040101010101" pitchFamily="2" charset="-122"/>
              </a:rPr>
              <a:t>《</a:t>
            </a:r>
            <a:r>
              <a:rPr lang="zh-CN" altLang="en-US" sz="2000" b="1" kern="0" dirty="0" smtClean="0">
                <a:solidFill>
                  <a:srgbClr val="000000"/>
                </a:solidFill>
                <a:latin typeface="华文楷体" panose="02010600040101010101" pitchFamily="2" charset="-122"/>
                <a:ea typeface="华文楷体" panose="02010600040101010101" pitchFamily="2" charset="-122"/>
              </a:rPr>
              <a:t>全国中小企业股份转让系统股票转让细则</a:t>
            </a:r>
            <a:r>
              <a:rPr lang="en-US" altLang="zh-CN" sz="2000" b="1" kern="0" dirty="0" smtClean="0">
                <a:solidFill>
                  <a:srgbClr val="000000"/>
                </a:solidFill>
                <a:latin typeface="华文楷体" panose="02010600040101010101" pitchFamily="2" charset="-122"/>
                <a:ea typeface="华文楷体" panose="02010600040101010101" pitchFamily="2" charset="-122"/>
              </a:rPr>
              <a:t>》</a:t>
            </a:r>
            <a:endParaRPr lang="en-US" altLang="zh-CN" sz="20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成交原则</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dirty="0"/>
          </a:p>
        </p:txBody>
      </p:sp>
      <p:grpSp>
        <p:nvGrpSpPr>
          <p:cNvPr id="16" name="组合 15"/>
          <p:cNvGrpSpPr/>
          <p:nvPr/>
        </p:nvGrpSpPr>
        <p:grpSpPr>
          <a:xfrm>
            <a:off x="2151844" y="3960435"/>
            <a:ext cx="5981614" cy="1943873"/>
            <a:chOff x="1034772" y="4777258"/>
            <a:chExt cx="5697468" cy="1943873"/>
          </a:xfrm>
        </p:grpSpPr>
        <p:sp>
          <p:nvSpPr>
            <p:cNvPr id="17" name="任意多边形 16"/>
            <p:cNvSpPr/>
            <p:nvPr/>
          </p:nvSpPr>
          <p:spPr>
            <a:xfrm>
              <a:off x="1034772" y="6240773"/>
              <a:ext cx="5697468" cy="480358"/>
            </a:xfrm>
            <a:custGeom>
              <a:avLst/>
              <a:gdLst>
                <a:gd name="connsiteX0" fmla="*/ 0 w 6120680"/>
                <a:gd name="connsiteY0" fmla="*/ 0 h 480358"/>
                <a:gd name="connsiteX1" fmla="*/ 6120680 w 6120680"/>
                <a:gd name="connsiteY1" fmla="*/ 0 h 480358"/>
                <a:gd name="connsiteX2" fmla="*/ 6120680 w 6120680"/>
                <a:gd name="connsiteY2" fmla="*/ 480358 h 480358"/>
                <a:gd name="connsiteX3" fmla="*/ 0 w 6120680"/>
                <a:gd name="connsiteY3" fmla="*/ 480358 h 480358"/>
                <a:gd name="connsiteX4" fmla="*/ 0 w 6120680"/>
                <a:gd name="connsiteY4" fmla="*/ 0 h 480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680" h="480358">
                  <a:moveTo>
                    <a:pt x="0" y="0"/>
                  </a:moveTo>
                  <a:lnTo>
                    <a:pt x="6120680" y="0"/>
                  </a:lnTo>
                  <a:lnTo>
                    <a:pt x="6120680" y="480358"/>
                  </a:lnTo>
                  <a:lnTo>
                    <a:pt x="0" y="480358"/>
                  </a:lnTo>
                  <a:lnTo>
                    <a:pt x="0" y="0"/>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③</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001</a:t>
              </a:r>
              <a:r>
                <a:rPr lang="zh-CN" altLang="en-US" sz="1500" dirty="0" smtClean="0">
                  <a:solidFill>
                    <a:schemeClr val="dk1"/>
                  </a:solidFill>
                  <a:latin typeface="微软雅黑" panose="020B0503020204020204" charset="-122"/>
                  <a:ea typeface="微软雅黑" panose="020B0503020204020204" charset="-122"/>
                </a:rPr>
                <a:t>与投资者</a:t>
              </a:r>
              <a:r>
                <a:rPr lang="en-US" sz="1500" kern="1200" dirty="0" smtClean="0">
                  <a:solidFill>
                    <a:schemeClr val="tx1"/>
                  </a:solidFill>
                  <a:latin typeface="微软雅黑" panose="020B0503020204020204" charset="-122"/>
                  <a:ea typeface="微软雅黑" panose="020B0503020204020204" charset="-122"/>
                </a:rPr>
                <a:t>004</a:t>
              </a:r>
              <a:r>
                <a:rPr lang="zh-CN" sz="1500" kern="1200" dirty="0" smtClean="0">
                  <a:solidFill>
                    <a:schemeClr val="tx1"/>
                  </a:solidFill>
                  <a:latin typeface="微软雅黑" panose="020B0503020204020204" charset="-122"/>
                  <a:ea typeface="微软雅黑" panose="020B0503020204020204" charset="-122"/>
                </a:rPr>
                <a:t>：成交</a:t>
              </a:r>
              <a:r>
                <a:rPr lang="en-US" altLang="zh-CN" sz="1500" dirty="0">
                  <a:solidFill>
                    <a:schemeClr val="tx1"/>
                  </a:solidFill>
                  <a:latin typeface="微软雅黑" panose="020B0503020204020204" charset="-122"/>
                  <a:ea typeface="微软雅黑" panose="020B0503020204020204" charset="-122"/>
                </a:rPr>
                <a:t>3</a:t>
              </a:r>
              <a:r>
                <a:rPr lang="en-US" sz="1500" kern="1200" dirty="0" smtClean="0">
                  <a:solidFill>
                    <a:schemeClr val="tx1"/>
                  </a:solidFill>
                  <a:latin typeface="微软雅黑" panose="020B0503020204020204" charset="-122"/>
                  <a:ea typeface="微软雅黑" panose="020B0503020204020204" charset="-122"/>
                </a:rPr>
                <a:t>000</a:t>
              </a:r>
              <a:r>
                <a:rPr lang="zh-CN" sz="1500" kern="1200" dirty="0" smtClean="0">
                  <a:solidFill>
                    <a:schemeClr val="tx1"/>
                  </a:solidFill>
                  <a:latin typeface="微软雅黑" panose="020B0503020204020204" charset="-122"/>
                  <a:ea typeface="微软雅黑" panose="020B0503020204020204" charset="-122"/>
                </a:rPr>
                <a:t>股，成交价</a:t>
              </a:r>
              <a:r>
                <a:rPr lang="en-US" sz="1500" kern="1200" dirty="0" smtClean="0">
                  <a:solidFill>
                    <a:schemeClr val="tx1"/>
                  </a:solidFill>
                  <a:latin typeface="微软雅黑" panose="020B0503020204020204" charset="-122"/>
                  <a:ea typeface="微软雅黑" panose="020B0503020204020204" charset="-122"/>
                </a:rPr>
                <a:t>5</a:t>
              </a:r>
              <a:r>
                <a:rPr lang="zh-CN" sz="1500" kern="1200" dirty="0" smtClean="0">
                  <a:solidFill>
                    <a:schemeClr val="tx1"/>
                  </a:solidFill>
                  <a:latin typeface="微软雅黑" panose="020B0503020204020204" charset="-122"/>
                  <a:ea typeface="微软雅黑" panose="020B0503020204020204" charset="-122"/>
                </a:rPr>
                <a:t>元</a:t>
              </a:r>
              <a:endParaRPr lang="zh-CN" sz="1500" kern="1200" dirty="0">
                <a:solidFill>
                  <a:schemeClr val="tx1"/>
                </a:solidFill>
                <a:latin typeface="微软雅黑" panose="020B0503020204020204" charset="-122"/>
                <a:ea typeface="微软雅黑" panose="020B0503020204020204" charset="-122"/>
              </a:endParaRPr>
            </a:p>
          </p:txBody>
        </p:sp>
        <p:sp>
          <p:nvSpPr>
            <p:cNvPr id="18" name="任意多边形 17"/>
            <p:cNvSpPr/>
            <p:nvPr/>
          </p:nvSpPr>
          <p:spPr>
            <a:xfrm>
              <a:off x="1034772" y="5509186"/>
              <a:ext cx="5697468" cy="738792"/>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②</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003</a:t>
              </a:r>
              <a:r>
                <a:rPr lang="zh-CN" altLang="en-US" sz="1500" dirty="0" smtClean="0">
                  <a:solidFill>
                    <a:schemeClr val="dk1"/>
                  </a:solidFill>
                  <a:latin typeface="微软雅黑" panose="020B0503020204020204" charset="-122"/>
                  <a:ea typeface="微软雅黑" panose="020B0503020204020204" charset="-122"/>
                </a:rPr>
                <a:t>与投资者</a:t>
              </a:r>
              <a:r>
                <a:rPr lang="en-US" sz="1500" kern="1200" dirty="0" smtClean="0">
                  <a:solidFill>
                    <a:schemeClr val="tx1"/>
                  </a:solidFill>
                  <a:latin typeface="微软雅黑" panose="020B0503020204020204" charset="-122"/>
                  <a:ea typeface="微软雅黑" panose="020B0503020204020204" charset="-122"/>
                </a:rPr>
                <a:t>004</a:t>
              </a:r>
              <a:r>
                <a:rPr lang="zh-CN" sz="1500" kern="1200" dirty="0" smtClean="0">
                  <a:solidFill>
                    <a:schemeClr val="tx1"/>
                  </a:solidFill>
                  <a:latin typeface="微软雅黑" panose="020B0503020204020204" charset="-122"/>
                  <a:ea typeface="微软雅黑" panose="020B0503020204020204" charset="-122"/>
                </a:rPr>
                <a:t>：成交</a:t>
              </a:r>
              <a:r>
                <a:rPr lang="en-US" altLang="zh-CN" sz="1500" dirty="0">
                  <a:solidFill>
                    <a:schemeClr val="tx1"/>
                  </a:solidFill>
                  <a:latin typeface="微软雅黑" panose="020B0503020204020204" charset="-122"/>
                  <a:ea typeface="微软雅黑" panose="020B0503020204020204" charset="-122"/>
                </a:rPr>
                <a:t>1</a:t>
              </a:r>
              <a:r>
                <a:rPr lang="en-US" sz="1500" kern="1200" dirty="0" smtClean="0">
                  <a:solidFill>
                    <a:schemeClr val="tx1"/>
                  </a:solidFill>
                  <a:latin typeface="微软雅黑" panose="020B0503020204020204" charset="-122"/>
                  <a:ea typeface="微软雅黑" panose="020B0503020204020204" charset="-122"/>
                </a:rPr>
                <a:t>000</a:t>
              </a:r>
              <a:r>
                <a:rPr lang="zh-CN" sz="1500" kern="1200" dirty="0" smtClean="0">
                  <a:solidFill>
                    <a:schemeClr val="tx1"/>
                  </a:solidFill>
                  <a:latin typeface="微软雅黑" panose="020B0503020204020204" charset="-122"/>
                  <a:ea typeface="微软雅黑" panose="020B0503020204020204" charset="-122"/>
                </a:rPr>
                <a:t>股，成交价</a:t>
              </a:r>
              <a:r>
                <a:rPr lang="en-US" sz="1500" kern="1200" dirty="0" smtClean="0">
                  <a:solidFill>
                    <a:schemeClr val="tx1"/>
                  </a:solidFill>
                  <a:latin typeface="微软雅黑" panose="020B0503020204020204" charset="-122"/>
                  <a:ea typeface="微软雅黑" panose="020B0503020204020204" charset="-122"/>
                </a:rPr>
                <a:t>5</a:t>
              </a:r>
              <a:r>
                <a:rPr lang="zh-CN" sz="1500" kern="1200" dirty="0" smtClean="0">
                  <a:solidFill>
                    <a:schemeClr val="tx1"/>
                  </a:solidFill>
                  <a:latin typeface="微软雅黑" panose="020B0503020204020204" charset="-122"/>
                  <a:ea typeface="微软雅黑" panose="020B0503020204020204" charset="-122"/>
                </a:rPr>
                <a:t>元（同一价格、时间优先）</a:t>
              </a:r>
              <a:endParaRPr lang="zh-CN" sz="1500" kern="1200" dirty="0">
                <a:solidFill>
                  <a:schemeClr val="tx1"/>
                </a:solidFill>
                <a:latin typeface="微软雅黑" panose="020B0503020204020204" charset="-122"/>
                <a:ea typeface="微软雅黑" panose="020B0503020204020204" charset="-122"/>
              </a:endParaRPr>
            </a:p>
          </p:txBody>
        </p:sp>
        <p:sp>
          <p:nvSpPr>
            <p:cNvPr id="19" name="任意多边形 18"/>
            <p:cNvSpPr/>
            <p:nvPr/>
          </p:nvSpPr>
          <p:spPr>
            <a:xfrm>
              <a:off x="1034772" y="4777258"/>
              <a:ext cx="5697468" cy="738792"/>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①</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002</a:t>
              </a:r>
              <a:r>
                <a:rPr lang="zh-CN" altLang="en-US" sz="1500" dirty="0" smtClean="0">
                  <a:solidFill>
                    <a:schemeClr val="dk1"/>
                  </a:solidFill>
                  <a:latin typeface="微软雅黑" panose="020B0503020204020204" charset="-122"/>
                  <a:ea typeface="微软雅黑" panose="020B0503020204020204" charset="-122"/>
                </a:rPr>
                <a:t>与投资者</a:t>
              </a:r>
              <a:r>
                <a:rPr lang="en-US" sz="1500" kern="1200" dirty="0" smtClean="0">
                  <a:solidFill>
                    <a:schemeClr val="tx1"/>
                  </a:solidFill>
                  <a:latin typeface="微软雅黑" panose="020B0503020204020204" charset="-122"/>
                  <a:ea typeface="微软雅黑" panose="020B0503020204020204" charset="-122"/>
                </a:rPr>
                <a:t>004</a:t>
              </a:r>
              <a:r>
                <a:rPr lang="zh-CN" sz="1500" kern="1200" dirty="0" smtClean="0">
                  <a:solidFill>
                    <a:schemeClr val="tx1"/>
                  </a:solidFill>
                  <a:latin typeface="微软雅黑" panose="020B0503020204020204" charset="-122"/>
                  <a:ea typeface="微软雅黑" panose="020B0503020204020204" charset="-122"/>
                </a:rPr>
                <a:t>：成交</a:t>
              </a:r>
              <a:r>
                <a:rPr lang="en-US" sz="1500" kern="1200" dirty="0" smtClean="0">
                  <a:solidFill>
                    <a:schemeClr val="tx1"/>
                  </a:solidFill>
                  <a:latin typeface="微软雅黑" panose="020B0503020204020204" charset="-122"/>
                  <a:ea typeface="微软雅黑" panose="020B0503020204020204" charset="-122"/>
                </a:rPr>
                <a:t>1000</a:t>
              </a:r>
              <a:r>
                <a:rPr lang="zh-CN" sz="1500" kern="1200" dirty="0" smtClean="0">
                  <a:solidFill>
                    <a:schemeClr val="tx1"/>
                  </a:solidFill>
                  <a:latin typeface="微软雅黑" panose="020B0503020204020204" charset="-122"/>
                  <a:ea typeface="微软雅黑" panose="020B0503020204020204" charset="-122"/>
                </a:rPr>
                <a:t>股，成交价</a:t>
              </a:r>
              <a:r>
                <a:rPr lang="en-US" altLang="zh-CN" sz="1500" dirty="0" smtClean="0">
                  <a:solidFill>
                    <a:schemeClr val="tx1"/>
                  </a:solidFill>
                  <a:latin typeface="微软雅黑" panose="020B0503020204020204" charset="-122"/>
                  <a:ea typeface="微软雅黑" panose="020B0503020204020204" charset="-122"/>
                </a:rPr>
                <a:t>5</a:t>
              </a:r>
              <a:r>
                <a:rPr lang="zh-CN" sz="1500" kern="1200" dirty="0" smtClean="0">
                  <a:solidFill>
                    <a:schemeClr val="tx1"/>
                  </a:solidFill>
                  <a:latin typeface="微软雅黑" panose="020B0503020204020204" charset="-122"/>
                  <a:ea typeface="微软雅黑" panose="020B0503020204020204" charset="-122"/>
                </a:rPr>
                <a:t>元（价格优先）</a:t>
              </a:r>
              <a:endParaRPr lang="zh-CN" sz="1500" kern="1200" dirty="0">
                <a:solidFill>
                  <a:schemeClr val="tx1"/>
                </a:solidFill>
                <a:latin typeface="微软雅黑" panose="020B0503020204020204" charset="-122"/>
                <a:ea typeface="微软雅黑" panose="020B0503020204020204" charset="-122"/>
              </a:endParaRPr>
            </a:p>
          </p:txBody>
        </p:sp>
      </p:grpSp>
      <p:sp>
        <p:nvSpPr>
          <p:cNvPr id="20" name="矩形 19"/>
          <p:cNvSpPr/>
          <p:nvPr/>
        </p:nvSpPr>
        <p:spPr>
          <a:xfrm>
            <a:off x="1647788" y="3966145"/>
            <a:ext cx="432048" cy="194421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charset="-122"/>
                <a:ea typeface="微软雅黑" panose="020B0503020204020204" charset="-122"/>
              </a:rPr>
              <a:t>成交结果</a:t>
            </a:r>
            <a:endParaRPr lang="zh-CN" altLang="en-US" b="1" dirty="0">
              <a:latin typeface="微软雅黑" panose="020B0503020204020204" charset="-122"/>
              <a:ea typeface="微软雅黑" panose="020B0503020204020204" charset="-122"/>
            </a:endParaRPr>
          </a:p>
        </p:txBody>
      </p:sp>
      <p:sp>
        <p:nvSpPr>
          <p:cNvPr id="22" name="文本框 21"/>
          <p:cNvSpPr txBox="1"/>
          <p:nvPr/>
        </p:nvSpPr>
        <p:spPr>
          <a:xfrm>
            <a:off x="8251037" y="4021550"/>
            <a:ext cx="2020115" cy="1833405"/>
          </a:xfrm>
          <a:prstGeom prst="rect">
            <a:avLst/>
          </a:prstGeom>
          <a:noFill/>
          <a:ln w="28575">
            <a:solidFill>
              <a:srgbClr val="FF6600"/>
            </a:solidFill>
            <a:prstDash val="solid"/>
          </a:ln>
        </p:spPr>
        <p:txBody>
          <a:bodyPr wrap="square" lIns="108000" rtlCol="0">
            <a:noAutofit/>
          </a:bodyPr>
          <a:lstStyle/>
          <a:p>
            <a:pPr lvl="0">
              <a:lnSpc>
                <a:spcPct val="150000"/>
              </a:lnSpc>
            </a:pPr>
            <a:r>
              <a:rPr lang="zh-CN" altLang="en-US" sz="1550" b="1" dirty="0" smtClean="0">
                <a:latin typeface="微软雅黑" panose="020B0503020204020204" charset="-122"/>
                <a:ea typeface="微软雅黑" panose="020B0503020204020204" charset="-122"/>
              </a:rPr>
              <a:t>按照价格优先、时间优先原则对投资者订单撮合成交</a:t>
            </a:r>
            <a:r>
              <a:rPr lang="zh-CN" altLang="zh-CN" sz="1550" b="1" dirty="0" smtClean="0">
                <a:latin typeface="微软雅黑" panose="020B0503020204020204" charset="-122"/>
                <a:ea typeface="微软雅黑" panose="020B0503020204020204" charset="-122"/>
              </a:rPr>
              <a:t>。</a:t>
            </a:r>
            <a:r>
              <a:rPr lang="zh-CN" altLang="en-US" sz="1550" b="1" dirty="0" smtClean="0">
                <a:latin typeface="微软雅黑" panose="020B0503020204020204" charset="-122"/>
                <a:ea typeface="微软雅黑" panose="020B0503020204020204" charset="-122"/>
              </a:rPr>
              <a:t>所有转让以同一价格成交。</a:t>
            </a:r>
            <a:endParaRPr lang="en-US" altLang="zh-CN" sz="1550" b="1" dirty="0">
              <a:latin typeface="微软雅黑" panose="020B0503020204020204" charset="-122"/>
              <a:ea typeface="微软雅黑" panose="020B0503020204020204" charset="-122"/>
            </a:endParaRPr>
          </a:p>
        </p:txBody>
      </p:sp>
      <p:sp>
        <p:nvSpPr>
          <p:cNvPr id="23" name="文本框 22"/>
          <p:cNvSpPr txBox="1"/>
          <p:nvPr/>
        </p:nvSpPr>
        <p:spPr>
          <a:xfrm>
            <a:off x="880240" y="1024059"/>
            <a:ext cx="5636470" cy="360040"/>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例：五次集合竞价股票</a:t>
            </a:r>
            <a:r>
              <a:rPr lang="en-US" altLang="zh-CN" sz="2000" b="1" dirty="0" smtClean="0">
                <a:latin typeface="Times New Roman" panose="02020603050405020304" pitchFamily="18" charset="0"/>
                <a:ea typeface="华文楷体" panose="02010600040101010101" pitchFamily="2" charset="-122"/>
                <a:cs typeface="华文楷体" panose="02010600040101010101" pitchFamily="2" charset="-122"/>
              </a:rPr>
              <a:t>10:30</a:t>
            </a: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成交价确定原则</a:t>
            </a:r>
            <a:endParaRPr lang="zh-CN" altLang="en-US" sz="2000" b="1" dirty="0">
              <a:latin typeface="Times New Roman" panose="02020603050405020304" pitchFamily="18" charset="0"/>
              <a:ea typeface="华文楷体" panose="02010600040101010101" pitchFamily="2" charset="-122"/>
              <a:cs typeface="华文楷体" panose="02010600040101010101" pitchFamily="2" charset="-122"/>
            </a:endParaRPr>
          </a:p>
        </p:txBody>
      </p:sp>
      <p:graphicFrame>
        <p:nvGraphicFramePr>
          <p:cNvPr id="50" name="内容占位符 4"/>
          <p:cNvGraphicFramePr/>
          <p:nvPr/>
        </p:nvGraphicFramePr>
        <p:xfrm>
          <a:off x="6679087" y="2122367"/>
          <a:ext cx="3759315" cy="918000"/>
        </p:xfrm>
        <a:graphic>
          <a:graphicData uri="http://schemas.openxmlformats.org/drawingml/2006/table">
            <a:tbl>
              <a:tblPr firstRow="1" bandRow="1">
                <a:tableStyleId>{93296810-A885-4BE3-A3E7-6D5BEEA58F35}</a:tableStyleId>
              </a:tblPr>
              <a:tblGrid>
                <a:gridCol w="800027"/>
                <a:gridCol w="576064"/>
                <a:gridCol w="720080"/>
                <a:gridCol w="648072"/>
                <a:gridCol w="1015072"/>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S</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10:25:50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bl>
          </a:graphicData>
        </a:graphic>
      </p:graphicFrame>
      <p:sp>
        <p:nvSpPr>
          <p:cNvPr id="51" name="文本框 50"/>
          <p:cNvSpPr txBox="1"/>
          <p:nvPr/>
        </p:nvSpPr>
        <p:spPr>
          <a:xfrm>
            <a:off x="7789738" y="1757297"/>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graphicFrame>
        <p:nvGraphicFramePr>
          <p:cNvPr id="53" name="内容占位符 4"/>
          <p:cNvGraphicFramePr/>
          <p:nvPr/>
        </p:nvGraphicFramePr>
        <p:xfrm>
          <a:off x="1712617" y="2088953"/>
          <a:ext cx="3759315" cy="1530000"/>
        </p:xfrm>
        <a:graphic>
          <a:graphicData uri="http://schemas.openxmlformats.org/drawingml/2006/table">
            <a:tbl>
              <a:tblPr firstRow="1" bandRow="1">
                <a:tableStyleId>{5C22544A-7EE6-4342-B048-85BDC9FD1C3A}</a:tableStyleId>
              </a:tblPr>
              <a:tblGrid>
                <a:gridCol w="800027"/>
                <a:gridCol w="576064"/>
                <a:gridCol w="720080"/>
                <a:gridCol w="648072"/>
                <a:gridCol w="1015072"/>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10:25:40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r>
                        <a:rPr lang="en-US" altLang="zh-CN" sz="1400" u="none" strike="noStrike" kern="1200" dirty="0" smtClean="0">
                          <a:latin typeface="微软雅黑" panose="020B0503020204020204" charset="-122"/>
                          <a:ea typeface="微软雅黑" panose="020B0503020204020204" charset="-122"/>
                        </a:rPr>
                        <a:t>003</a:t>
                      </a: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r>
                        <a:rPr lang="en-US" altLang="zh-CN" sz="1400" u="none" strike="noStrike" kern="1200" dirty="0" smtClean="0">
                          <a:latin typeface="微软雅黑" panose="020B0503020204020204" charset="-122"/>
                          <a:ea typeface="微软雅黑" panose="020B0503020204020204" charset="-122"/>
                        </a:rPr>
                        <a:t>B</a:t>
                      </a: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r>
                        <a:rPr lang="en-US" altLang="zh-CN" sz="1400" u="none" strike="noStrike" kern="1200" dirty="0" smtClean="0">
                          <a:latin typeface="微软雅黑" panose="020B0503020204020204" charset="-122"/>
                          <a:ea typeface="微软雅黑" panose="020B0503020204020204" charset="-122"/>
                        </a:rPr>
                        <a:t>5.5</a:t>
                      </a: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r>
                        <a:rPr lang="en-US" altLang="zh-CN" sz="1400" u="none" strike="noStrike" kern="1200" dirty="0" smtClean="0">
                          <a:latin typeface="微软雅黑" panose="020B0503020204020204" charset="-122"/>
                          <a:ea typeface="微软雅黑" panose="020B0503020204020204" charset="-122"/>
                        </a:rPr>
                        <a:t>1000</a:t>
                      </a: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r>
                        <a:rPr lang="en-US" altLang="zh-CN" sz="1400" u="none" strike="noStrike" kern="1200" dirty="0" smtClean="0">
                          <a:latin typeface="微软雅黑" panose="020B0503020204020204" charset="-122"/>
                          <a:ea typeface="微软雅黑" panose="020B0503020204020204" charset="-122"/>
                        </a:rPr>
                        <a:t>10:26:10</a:t>
                      </a: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10:21:50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54" name="文本框 53"/>
          <p:cNvSpPr txBox="1"/>
          <p:nvPr/>
        </p:nvSpPr>
        <p:spPr>
          <a:xfrm>
            <a:off x="2830539" y="1726618"/>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cxnSp>
        <p:nvCxnSpPr>
          <p:cNvPr id="21" name="直線單箭頭接點 17"/>
          <p:cNvCxnSpPr>
            <a:stCxn id="50" idx="1"/>
          </p:cNvCxnSpPr>
          <p:nvPr/>
        </p:nvCxnSpPr>
        <p:spPr>
          <a:xfrm flipH="1">
            <a:off x="5471932" y="2581367"/>
            <a:ext cx="1207155"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線單箭頭接點 17"/>
          <p:cNvCxnSpPr>
            <a:stCxn id="50" idx="1"/>
            <a:endCxn id="53" idx="3"/>
          </p:cNvCxnSpPr>
          <p:nvPr/>
        </p:nvCxnSpPr>
        <p:spPr>
          <a:xfrm flipH="1">
            <a:off x="5471932" y="2581367"/>
            <a:ext cx="1207155" cy="272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單箭頭接點 17"/>
          <p:cNvCxnSpPr>
            <a:stCxn id="50" idx="1"/>
          </p:cNvCxnSpPr>
          <p:nvPr/>
        </p:nvCxnSpPr>
        <p:spPr>
          <a:xfrm flipH="1">
            <a:off x="5471932" y="2581367"/>
            <a:ext cx="1207155" cy="5468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smtClean="0">
                <a:ea typeface="楷体" panose="02010609060101010101" pitchFamily="49" charset="-122"/>
              </a:rPr>
              <a:t>开盘价、收盘价</a:t>
            </a:r>
            <a:endParaRPr lang="zh-CN" altLang="en-US" sz="3200" b="1" dirty="0">
              <a:ea typeface="楷体" panose="02010609060101010101" pitchFamily="49" charset="-122"/>
            </a:endParaRPr>
          </a:p>
        </p:txBody>
      </p:sp>
      <p:sp>
        <p:nvSpPr>
          <p:cNvPr id="23" name="圆角矩形 22"/>
          <p:cNvSpPr/>
          <p:nvPr/>
        </p:nvSpPr>
        <p:spPr>
          <a:xfrm>
            <a:off x="829341" y="1887973"/>
            <a:ext cx="4946176" cy="32900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ea typeface="楷体" panose="02010609060101010101" pitchFamily="49" charset="-122"/>
              </a:rPr>
              <a:t>开盘价：</a:t>
            </a:r>
            <a:r>
              <a:rPr lang="zh-CN" altLang="en-US" sz="2400" dirty="0" smtClean="0">
                <a:solidFill>
                  <a:schemeClr val="tx1"/>
                </a:solidFill>
                <a:ea typeface="楷体" panose="02010609060101010101" pitchFamily="49" charset="-122"/>
              </a:rPr>
              <a:t>当日该股票第一笔成交价。</a:t>
            </a:r>
            <a:endParaRPr lang="en-US" altLang="zh-CN" sz="2400" dirty="0" smtClean="0">
              <a:solidFill>
                <a:schemeClr val="tx1"/>
              </a:solidFill>
              <a:ea typeface="楷体" panose="02010609060101010101" pitchFamily="49" charset="-122"/>
            </a:endParaRPr>
          </a:p>
        </p:txBody>
      </p:sp>
      <p:sp>
        <p:nvSpPr>
          <p:cNvPr id="24" name="圆角矩形 23"/>
          <p:cNvSpPr/>
          <p:nvPr/>
        </p:nvSpPr>
        <p:spPr>
          <a:xfrm>
            <a:off x="6046043" y="1887972"/>
            <a:ext cx="5213835" cy="329008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ea typeface="楷体" panose="02010609060101010101" pitchFamily="49" charset="-122"/>
              </a:rPr>
              <a:t>收盘价：</a:t>
            </a:r>
            <a:r>
              <a:rPr lang="zh-CN" altLang="en-US" sz="2400" dirty="0" smtClean="0">
                <a:solidFill>
                  <a:schemeClr val="tx1"/>
                </a:solidFill>
                <a:ea typeface="楷体" panose="02010609060101010101" pitchFamily="49" charset="-122"/>
              </a:rPr>
              <a:t>通过</a:t>
            </a:r>
            <a:r>
              <a:rPr lang="zh-CN" altLang="en-US" sz="2400" b="1" dirty="0" smtClean="0">
                <a:solidFill>
                  <a:schemeClr val="tx1"/>
                </a:solidFill>
                <a:ea typeface="楷体" panose="02010609060101010101" pitchFamily="49" charset="-122"/>
              </a:rPr>
              <a:t>集合竞价</a:t>
            </a:r>
            <a:r>
              <a:rPr lang="zh-CN" altLang="en-US" sz="2400" dirty="0" smtClean="0">
                <a:solidFill>
                  <a:schemeClr val="tx1"/>
                </a:solidFill>
                <a:ea typeface="楷体" panose="02010609060101010101" pitchFamily="49" charset="-122"/>
              </a:rPr>
              <a:t>的方式产生。收盘集合竞价不能产生收盘价或未进行收盘集合竞价的，以该转让日</a:t>
            </a:r>
            <a:r>
              <a:rPr lang="zh-CN" altLang="en-US" sz="2400" b="1" dirty="0" smtClean="0">
                <a:solidFill>
                  <a:schemeClr val="tx1"/>
                </a:solidFill>
                <a:ea typeface="楷体" panose="02010609060101010101" pitchFamily="49" charset="-122"/>
              </a:rPr>
              <a:t>最后一笔成交价为收盘价</a:t>
            </a:r>
            <a:r>
              <a:rPr lang="zh-CN" altLang="en-US" sz="2400" dirty="0" smtClean="0">
                <a:solidFill>
                  <a:schemeClr val="tx1"/>
                </a:solidFill>
                <a:ea typeface="楷体" panose="02010609060101010101" pitchFamily="49" charset="-122"/>
              </a:rPr>
              <a:t>。当日无成交的，以前收盘价为当日收盘价。</a:t>
            </a:r>
            <a:endParaRPr lang="zh-CN" altLang="en-US" sz="2400" dirty="0">
              <a:solidFill>
                <a:schemeClr val="tx1"/>
              </a:solidFill>
              <a:ea typeface="楷体" panose="02010609060101010101" pitchFamily="49" charset="-122"/>
            </a:endParaRPr>
          </a:p>
        </p:txBody>
      </p:sp>
      <p:sp>
        <p:nvSpPr>
          <p:cNvPr id="4" name="日期占位符 3"/>
          <p:cNvSpPr>
            <a:spLocks noGrp="1"/>
          </p:cNvSpPr>
          <p:nvPr>
            <p:ph type="dt" sz="half" idx="10"/>
          </p:nvPr>
        </p:nvSpPr>
        <p:spPr/>
        <p:txBody>
          <a:bodyPr/>
          <a:lstStyle/>
          <a:p>
            <a:fld id="{36D4FEB3-4E3A-454E-8DBF-50D26BAB9A32}"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即时行情</a:t>
            </a:r>
            <a:endParaRPr lang="zh-CN" altLang="en-US" sz="3200" b="1" dirty="0">
              <a:ea typeface="楷体" panose="02010609060101010101" pitchFamily="49" charset="-122"/>
            </a:endParaRPr>
          </a:p>
        </p:txBody>
      </p:sp>
      <p:sp>
        <p:nvSpPr>
          <p:cNvPr id="23" name="圆角矩形 22"/>
          <p:cNvSpPr/>
          <p:nvPr/>
        </p:nvSpPr>
        <p:spPr>
          <a:xfrm>
            <a:off x="6250601" y="1307805"/>
            <a:ext cx="5062441" cy="2158409"/>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dirty="0" smtClean="0">
                <a:solidFill>
                  <a:schemeClr val="tx1"/>
                </a:solidFill>
                <a:ea typeface="楷体" panose="02010609060101010101" pitchFamily="49" charset="-122"/>
              </a:rPr>
              <a:t>盘中产生集合竞价参考价的，在买一、卖一位置揭示集合竞价参考价和匹配量，在买二或卖二位置揭示未匹配量</a:t>
            </a:r>
            <a:endParaRPr lang="en-US" altLang="zh-CN" sz="2400" dirty="0" smtClean="0">
              <a:solidFill>
                <a:schemeClr val="tx1"/>
              </a:solidFill>
              <a:ea typeface="楷体" panose="02010609060101010101" pitchFamily="49" charset="-122"/>
            </a:endParaRPr>
          </a:p>
        </p:txBody>
      </p:sp>
      <p:sp>
        <p:nvSpPr>
          <p:cNvPr id="24" name="圆角矩形 23"/>
          <p:cNvSpPr/>
          <p:nvPr/>
        </p:nvSpPr>
        <p:spPr>
          <a:xfrm>
            <a:off x="6250601" y="3772128"/>
            <a:ext cx="5062441" cy="198008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dirty="0" smtClean="0">
                <a:solidFill>
                  <a:schemeClr val="tx1"/>
                </a:solidFill>
                <a:ea typeface="楷体" panose="02010609060101010101" pitchFamily="49" charset="-122"/>
              </a:rPr>
              <a:t>盘中未产生集合竞价参考价的，在买三、卖三位置分别揭示当前最优一档的买、卖申报价格和申报数量</a:t>
            </a:r>
            <a:endParaRPr lang="zh-CN" altLang="en-US" sz="2400" dirty="0">
              <a:solidFill>
                <a:schemeClr val="tx1"/>
              </a:solidFill>
              <a:ea typeface="楷体" panose="02010609060101010101" pitchFamily="49" charset="-122"/>
            </a:endParaRPr>
          </a:p>
        </p:txBody>
      </p:sp>
      <p:sp>
        <p:nvSpPr>
          <p:cNvPr id="25" name="圆角矩形 24"/>
          <p:cNvSpPr/>
          <p:nvPr/>
        </p:nvSpPr>
        <p:spPr>
          <a:xfrm>
            <a:off x="978195" y="1307805"/>
            <a:ext cx="4701625" cy="444440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ea typeface="楷体" panose="02010609060101010101" pitchFamily="49" charset="-122"/>
              </a:rPr>
              <a:t>即时行情：</a:t>
            </a:r>
            <a:r>
              <a:rPr lang="zh-CN" altLang="en-US" sz="2400" dirty="0" smtClean="0">
                <a:solidFill>
                  <a:schemeClr val="tx1"/>
                </a:solidFill>
                <a:ea typeface="楷体" panose="02010609060101010101" pitchFamily="49" charset="-122"/>
              </a:rPr>
              <a:t>采取集合竞价转让方式的股票，即时行情内容包括</a:t>
            </a:r>
            <a:r>
              <a:rPr lang="zh-CN" altLang="en-US" sz="2400" b="1" dirty="0" smtClean="0">
                <a:solidFill>
                  <a:schemeClr val="tx1"/>
                </a:solidFill>
                <a:ea typeface="楷体" panose="02010609060101010101" pitchFamily="49" charset="-122"/>
              </a:rPr>
              <a:t>证券代码、证券简称、前收盘价、集合竞价参考价、匹配量和未匹配量</a:t>
            </a:r>
            <a:r>
              <a:rPr lang="zh-CN" altLang="en-US" sz="2400" dirty="0" smtClean="0">
                <a:solidFill>
                  <a:schemeClr val="tx1"/>
                </a:solidFill>
                <a:ea typeface="楷体" panose="02010609060101010101" pitchFamily="49" charset="-122"/>
              </a:rPr>
              <a:t>等。若未产生集合竞价参考价的，则揭示</a:t>
            </a:r>
            <a:r>
              <a:rPr lang="zh-CN" altLang="en-US" sz="2400" b="1" dirty="0" smtClean="0">
                <a:solidFill>
                  <a:schemeClr val="tx1"/>
                </a:solidFill>
                <a:ea typeface="楷体" panose="02010609060101010101" pitchFamily="49" charset="-122"/>
              </a:rPr>
              <a:t>实时最优</a:t>
            </a:r>
            <a:r>
              <a:rPr lang="en-US" altLang="zh-CN" sz="2400" b="1" dirty="0" smtClean="0">
                <a:solidFill>
                  <a:schemeClr val="tx1"/>
                </a:solidFill>
                <a:ea typeface="楷体" panose="02010609060101010101" pitchFamily="49" charset="-122"/>
              </a:rPr>
              <a:t>1</a:t>
            </a:r>
            <a:r>
              <a:rPr lang="zh-CN" altLang="en-US" sz="2400" b="1" dirty="0" smtClean="0">
                <a:solidFill>
                  <a:schemeClr val="tx1"/>
                </a:solidFill>
                <a:ea typeface="楷体" panose="02010609060101010101" pitchFamily="49" charset="-122"/>
              </a:rPr>
              <a:t>档申报价格和数量</a:t>
            </a:r>
            <a:r>
              <a:rPr lang="zh-CN" altLang="en-US" sz="2400" dirty="0" smtClean="0">
                <a:solidFill>
                  <a:schemeClr val="tx1"/>
                </a:solidFill>
                <a:ea typeface="楷体" panose="02010609060101010101" pitchFamily="49" charset="-122"/>
              </a:rPr>
              <a:t>。</a:t>
            </a:r>
            <a:endParaRPr lang="zh-CN" altLang="en-US" sz="2400" dirty="0">
              <a:solidFill>
                <a:schemeClr val="tx1"/>
              </a:solidFill>
              <a:ea typeface="楷体" panose="02010609060101010101" pitchFamily="49" charset="-122"/>
            </a:endParaRPr>
          </a:p>
        </p:txBody>
      </p:sp>
      <p:sp>
        <p:nvSpPr>
          <p:cNvPr id="4" name="日期占位符 3"/>
          <p:cNvSpPr>
            <a:spLocks noGrp="1"/>
          </p:cNvSpPr>
          <p:nvPr>
            <p:ph type="dt" sz="half" idx="10"/>
          </p:nvPr>
        </p:nvSpPr>
        <p:spPr/>
        <p:txBody>
          <a:bodyPr/>
          <a:lstStyle/>
          <a:p>
            <a:fld id="{5C8397DE-1CB0-4CB7-B3A6-BAB73CFF2D6E}"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20"/>
          <p:cNvSpPr txBox="1"/>
          <p:nvPr/>
        </p:nvSpPr>
        <p:spPr>
          <a:xfrm>
            <a:off x="378563" y="1204290"/>
            <a:ext cx="544411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ea typeface="楷体" panose="02010609060101010101" pitchFamily="49" charset="-122"/>
              </a:rPr>
              <a:t>举例：产生集合竞价参考价的行情揭示</a:t>
            </a:r>
            <a:endParaRPr lang="zh-CN" altLang="en-US" sz="2400" b="1" dirty="0">
              <a:ea typeface="楷体" panose="02010609060101010101" pitchFamily="49" charset="-122"/>
            </a:endParaRPr>
          </a:p>
        </p:txBody>
      </p:sp>
      <p:sp>
        <p:nvSpPr>
          <p:cNvPr id="17" name="文本框 16"/>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即时行情揭示</a:t>
            </a:r>
            <a:endParaRPr lang="zh-CN" altLang="en-US" sz="3200" b="1" dirty="0">
              <a:ea typeface="楷体" panose="02010609060101010101" pitchFamily="49" charset="-122"/>
            </a:endParaRPr>
          </a:p>
        </p:txBody>
      </p:sp>
      <p:sp>
        <p:nvSpPr>
          <p:cNvPr id="22" name="文本框 20"/>
          <p:cNvSpPr txBox="1"/>
          <p:nvPr/>
        </p:nvSpPr>
        <p:spPr>
          <a:xfrm>
            <a:off x="3499786" y="5422414"/>
            <a:ext cx="399821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盘中产生集合竞价参考价：</a:t>
            </a:r>
            <a:r>
              <a:rPr lang="en-US" altLang="zh-CN" sz="2000" b="1" dirty="0" smtClean="0">
                <a:ea typeface="楷体" panose="02010609060101010101" pitchFamily="49" charset="-122"/>
              </a:rPr>
              <a:t>5.55</a:t>
            </a:r>
            <a:r>
              <a:rPr lang="zh-CN" altLang="en-US" sz="2000" b="1" dirty="0" smtClean="0">
                <a:ea typeface="楷体" panose="02010609060101010101" pitchFamily="49" charset="-122"/>
              </a:rPr>
              <a:t>元</a:t>
            </a:r>
            <a:endParaRPr lang="zh-CN" altLang="en-US" sz="2000" b="1" dirty="0">
              <a:ea typeface="楷体" panose="02010609060101010101" pitchFamily="49" charset="-122"/>
            </a:endParaRPr>
          </a:p>
        </p:txBody>
      </p:sp>
      <p:sp>
        <p:nvSpPr>
          <p:cNvPr id="27" name="文本框 20"/>
          <p:cNvSpPr txBox="1"/>
          <p:nvPr/>
        </p:nvSpPr>
        <p:spPr>
          <a:xfrm>
            <a:off x="8642144" y="3347573"/>
            <a:ext cx="3026791"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集合竞价匹配量：</a:t>
            </a:r>
            <a:r>
              <a:rPr lang="en-US" altLang="zh-CN" sz="2000" b="1" dirty="0" smtClean="0">
                <a:ea typeface="楷体" panose="02010609060101010101" pitchFamily="49" charset="-122"/>
              </a:rPr>
              <a:t>2000</a:t>
            </a:r>
            <a:r>
              <a:rPr lang="zh-CN" altLang="en-US" sz="2000" b="1" dirty="0" smtClean="0">
                <a:ea typeface="楷体" panose="02010609060101010101" pitchFamily="49" charset="-122"/>
              </a:rPr>
              <a:t>股</a:t>
            </a:r>
            <a:endParaRPr lang="zh-CN" altLang="en-US" sz="2000" b="1" dirty="0">
              <a:ea typeface="楷体" panose="02010609060101010101" pitchFamily="49" charset="-122"/>
            </a:endParaRPr>
          </a:p>
        </p:txBody>
      </p:sp>
      <p:sp>
        <p:nvSpPr>
          <p:cNvPr id="30" name="文本框 20"/>
          <p:cNvSpPr txBox="1"/>
          <p:nvPr/>
        </p:nvSpPr>
        <p:spPr>
          <a:xfrm>
            <a:off x="8635440" y="2832167"/>
            <a:ext cx="2768707"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卖方未匹配量：</a:t>
            </a:r>
            <a:r>
              <a:rPr lang="en-US" altLang="zh-CN" sz="2000" b="1" dirty="0" smtClean="0">
                <a:ea typeface="楷体" panose="02010609060101010101" pitchFamily="49" charset="-122"/>
              </a:rPr>
              <a:t>1000</a:t>
            </a:r>
            <a:r>
              <a:rPr lang="zh-CN" altLang="en-US" sz="2000" b="1" dirty="0" smtClean="0">
                <a:ea typeface="楷体" panose="02010609060101010101" pitchFamily="49" charset="-122"/>
              </a:rPr>
              <a:t>股</a:t>
            </a:r>
            <a:endParaRPr lang="zh-CN" altLang="en-US" sz="2000" b="1" dirty="0">
              <a:ea typeface="楷体" panose="02010609060101010101" pitchFamily="49" charset="-122"/>
            </a:endParaRPr>
          </a:p>
        </p:txBody>
      </p:sp>
      <p:pic>
        <p:nvPicPr>
          <p:cNvPr id="13" name="图片 12"/>
          <p:cNvPicPr>
            <a:picLocks noChangeAspect="1"/>
          </p:cNvPicPr>
          <p:nvPr/>
        </p:nvPicPr>
        <p:blipFill>
          <a:blip r:embed="rId1"/>
          <a:stretch>
            <a:fillRect/>
          </a:stretch>
        </p:blipFill>
        <p:spPr>
          <a:xfrm>
            <a:off x="378563" y="4051589"/>
            <a:ext cx="1533525" cy="2038350"/>
          </a:xfrm>
          <a:prstGeom prst="rect">
            <a:avLst/>
          </a:prstGeom>
        </p:spPr>
      </p:pic>
      <p:grpSp>
        <p:nvGrpSpPr>
          <p:cNvPr id="31" name="组合 30"/>
          <p:cNvGrpSpPr/>
          <p:nvPr/>
        </p:nvGrpSpPr>
        <p:grpSpPr>
          <a:xfrm>
            <a:off x="3149682" y="1940416"/>
            <a:ext cx="4875635" cy="3250423"/>
            <a:chOff x="6702231" y="3618579"/>
            <a:chExt cx="4875635" cy="3250423"/>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2231" y="3618579"/>
              <a:ext cx="4875635" cy="3250423"/>
            </a:xfrm>
            <a:prstGeom prst="rect">
              <a:avLst/>
            </a:prstGeom>
          </p:spPr>
        </p:pic>
        <p:sp>
          <p:nvSpPr>
            <p:cNvPr id="33" name="矩形 32"/>
            <p:cNvSpPr/>
            <p:nvPr/>
          </p:nvSpPr>
          <p:spPr>
            <a:xfrm>
              <a:off x="8828592" y="3685326"/>
              <a:ext cx="2669059" cy="14416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4" name="矩形 33"/>
            <p:cNvSpPr/>
            <p:nvPr/>
          </p:nvSpPr>
          <p:spPr>
            <a:xfrm>
              <a:off x="8855675" y="5358523"/>
              <a:ext cx="2669059" cy="14416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5" name="椭圆 34"/>
          <p:cNvSpPr/>
          <p:nvPr/>
        </p:nvSpPr>
        <p:spPr>
          <a:xfrm>
            <a:off x="5074486" y="3181851"/>
            <a:ext cx="757051" cy="7690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515228" y="3226447"/>
            <a:ext cx="452604" cy="6951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497996" y="2852445"/>
            <a:ext cx="452604" cy="3579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176445" y="3565628"/>
            <a:ext cx="655092" cy="369332"/>
          </a:xfrm>
          <a:prstGeom prst="rect">
            <a:avLst/>
          </a:prstGeom>
          <a:noFill/>
        </p:spPr>
        <p:txBody>
          <a:bodyPr wrap="square" rtlCol="0">
            <a:spAutoFit/>
          </a:bodyPr>
          <a:lstStyle/>
          <a:p>
            <a:r>
              <a:rPr lang="en-US" altLang="zh-CN" b="1" dirty="0" smtClean="0">
                <a:solidFill>
                  <a:srgbClr val="FF0000"/>
                </a:solidFill>
              </a:rPr>
              <a:t>5.55</a:t>
            </a:r>
            <a:endParaRPr lang="zh-CN" altLang="en-US" b="1" dirty="0">
              <a:solidFill>
                <a:srgbClr val="FF0000"/>
              </a:solidFill>
            </a:endParaRPr>
          </a:p>
        </p:txBody>
      </p:sp>
      <p:sp>
        <p:nvSpPr>
          <p:cNvPr id="39" name="文本框 38"/>
          <p:cNvSpPr txBox="1"/>
          <p:nvPr/>
        </p:nvSpPr>
        <p:spPr>
          <a:xfrm>
            <a:off x="5166054" y="3217839"/>
            <a:ext cx="655092" cy="369332"/>
          </a:xfrm>
          <a:prstGeom prst="rect">
            <a:avLst/>
          </a:prstGeom>
          <a:noFill/>
        </p:spPr>
        <p:txBody>
          <a:bodyPr wrap="square" rtlCol="0">
            <a:spAutoFit/>
          </a:bodyPr>
          <a:lstStyle/>
          <a:p>
            <a:r>
              <a:rPr lang="en-US" altLang="zh-CN" b="1" dirty="0" smtClean="0">
                <a:solidFill>
                  <a:srgbClr val="FF0000"/>
                </a:solidFill>
              </a:rPr>
              <a:t>5.55</a:t>
            </a:r>
            <a:endParaRPr lang="zh-CN" altLang="en-US" b="1" dirty="0">
              <a:solidFill>
                <a:srgbClr val="FF0000"/>
              </a:solidFill>
            </a:endParaRPr>
          </a:p>
        </p:txBody>
      </p:sp>
      <p:sp>
        <p:nvSpPr>
          <p:cNvPr id="40" name="文本框 39"/>
          <p:cNvSpPr txBox="1"/>
          <p:nvPr/>
        </p:nvSpPr>
        <p:spPr>
          <a:xfrm>
            <a:off x="7556793" y="3535477"/>
            <a:ext cx="655092" cy="369332"/>
          </a:xfrm>
          <a:prstGeom prst="rect">
            <a:avLst/>
          </a:prstGeom>
          <a:noFill/>
        </p:spPr>
        <p:txBody>
          <a:bodyPr wrap="square" rtlCol="0">
            <a:spAutoFit/>
          </a:bodyPr>
          <a:lstStyle/>
          <a:p>
            <a:r>
              <a:rPr lang="en-US" altLang="zh-CN" b="1" dirty="0" smtClean="0">
                <a:solidFill>
                  <a:srgbClr val="FF0000"/>
                </a:solidFill>
              </a:rPr>
              <a:t>20</a:t>
            </a:r>
            <a:endParaRPr lang="zh-CN" altLang="en-US" b="1" dirty="0">
              <a:solidFill>
                <a:srgbClr val="FF0000"/>
              </a:solidFill>
            </a:endParaRPr>
          </a:p>
        </p:txBody>
      </p:sp>
      <p:sp>
        <p:nvSpPr>
          <p:cNvPr id="41" name="文本框 40"/>
          <p:cNvSpPr txBox="1"/>
          <p:nvPr/>
        </p:nvSpPr>
        <p:spPr>
          <a:xfrm>
            <a:off x="7548013" y="3216684"/>
            <a:ext cx="655092" cy="369332"/>
          </a:xfrm>
          <a:prstGeom prst="rect">
            <a:avLst/>
          </a:prstGeom>
          <a:noFill/>
        </p:spPr>
        <p:txBody>
          <a:bodyPr wrap="square" rtlCol="0">
            <a:spAutoFit/>
          </a:bodyPr>
          <a:lstStyle/>
          <a:p>
            <a:r>
              <a:rPr lang="en-US" altLang="zh-CN" b="1" dirty="0" smtClean="0">
                <a:solidFill>
                  <a:srgbClr val="FF0000"/>
                </a:solidFill>
              </a:rPr>
              <a:t>20</a:t>
            </a:r>
            <a:endParaRPr lang="zh-CN" altLang="en-US" b="1" dirty="0">
              <a:solidFill>
                <a:srgbClr val="FF0000"/>
              </a:solidFill>
            </a:endParaRPr>
          </a:p>
        </p:txBody>
      </p:sp>
      <p:sp>
        <p:nvSpPr>
          <p:cNvPr id="42" name="文本框 41"/>
          <p:cNvSpPr txBox="1"/>
          <p:nvPr/>
        </p:nvSpPr>
        <p:spPr>
          <a:xfrm>
            <a:off x="7518522" y="2857115"/>
            <a:ext cx="655092" cy="369332"/>
          </a:xfrm>
          <a:prstGeom prst="rect">
            <a:avLst/>
          </a:prstGeom>
          <a:noFill/>
        </p:spPr>
        <p:txBody>
          <a:bodyPr wrap="square" rtlCol="0">
            <a:spAutoFit/>
          </a:bodyPr>
          <a:lstStyle/>
          <a:p>
            <a:r>
              <a:rPr lang="en-US" altLang="zh-CN" b="1" dirty="0" smtClean="0">
                <a:solidFill>
                  <a:srgbClr val="FF0000"/>
                </a:solidFill>
              </a:rPr>
              <a:t>10</a:t>
            </a:r>
            <a:endParaRPr lang="zh-CN" altLang="en-US" b="1" dirty="0">
              <a:solidFill>
                <a:srgbClr val="FF0000"/>
              </a:solidFill>
            </a:endParaRPr>
          </a:p>
        </p:txBody>
      </p:sp>
      <p:cxnSp>
        <p:nvCxnSpPr>
          <p:cNvPr id="43" name="直接箭头连接符 42"/>
          <p:cNvCxnSpPr>
            <a:endCxn id="27" idx="1"/>
          </p:cNvCxnSpPr>
          <p:nvPr/>
        </p:nvCxnSpPr>
        <p:spPr>
          <a:xfrm>
            <a:off x="7997323" y="3545240"/>
            <a:ext cx="644821" cy="2388"/>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44" name="直接箭头连接符 43"/>
          <p:cNvCxnSpPr>
            <a:endCxn id="30" idx="1"/>
          </p:cNvCxnSpPr>
          <p:nvPr/>
        </p:nvCxnSpPr>
        <p:spPr>
          <a:xfrm>
            <a:off x="7972185" y="3031436"/>
            <a:ext cx="663255" cy="786"/>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52" name="直接箭头连接符 51"/>
          <p:cNvCxnSpPr/>
          <p:nvPr/>
        </p:nvCxnSpPr>
        <p:spPr>
          <a:xfrm>
            <a:off x="5452036" y="3986915"/>
            <a:ext cx="975" cy="1440000"/>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 name="日期占位符 1"/>
          <p:cNvSpPr>
            <a:spLocks noGrp="1"/>
          </p:cNvSpPr>
          <p:nvPr>
            <p:ph type="dt" sz="half" idx="10"/>
          </p:nvPr>
        </p:nvSpPr>
        <p:spPr/>
        <p:txBody>
          <a:bodyPr/>
          <a:lstStyle/>
          <a:p>
            <a:fld id="{2A3F5B53-581E-434F-90F4-CE0B9BA19F1A}" type="datetime1">
              <a:rPr lang="zh-CN" altLang="en-US" smtClean="0"/>
            </a:fld>
            <a:endParaRPr lang="zh-CN" altLang="en-US"/>
          </a:p>
        </p:txBody>
      </p:sp>
      <p:sp>
        <p:nvSpPr>
          <p:cNvPr id="3" name="灯片编号占位符 2"/>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25" name="燕尾形 24"/>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43859" y="2272905"/>
            <a:ext cx="4875635" cy="3250423"/>
          </a:xfrm>
          <a:prstGeom prst="rect">
            <a:avLst/>
          </a:prstGeom>
        </p:spPr>
      </p:pic>
      <p:sp>
        <p:nvSpPr>
          <p:cNvPr id="8" name="文本框 7"/>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即时行情揭示</a:t>
            </a:r>
            <a:endParaRPr lang="zh-CN" altLang="en-US" sz="3200" b="1" dirty="0">
              <a:ea typeface="楷体" panose="02010609060101010101" pitchFamily="49" charset="-122"/>
            </a:endParaRPr>
          </a:p>
        </p:txBody>
      </p:sp>
      <p:sp>
        <p:nvSpPr>
          <p:cNvPr id="10" name="文本框 20"/>
          <p:cNvSpPr txBox="1"/>
          <p:nvPr/>
        </p:nvSpPr>
        <p:spPr>
          <a:xfrm>
            <a:off x="378563" y="1093469"/>
            <a:ext cx="575349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ea typeface="楷体" panose="02010609060101010101" pitchFamily="49" charset="-122"/>
              </a:rPr>
              <a:t>举例：未产生集合竞价参考价的行情揭示</a:t>
            </a:r>
            <a:endParaRPr lang="zh-CN" altLang="en-US" sz="2400" b="1" dirty="0">
              <a:ea typeface="楷体" panose="02010609060101010101" pitchFamily="49" charset="-122"/>
            </a:endParaRPr>
          </a:p>
        </p:txBody>
      </p:sp>
      <p:sp>
        <p:nvSpPr>
          <p:cNvPr id="14" name="文本框 20"/>
          <p:cNvSpPr txBox="1"/>
          <p:nvPr/>
        </p:nvSpPr>
        <p:spPr>
          <a:xfrm>
            <a:off x="3436295" y="5792739"/>
            <a:ext cx="4256293"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当前最优一档买方申报价格：</a:t>
            </a:r>
            <a:r>
              <a:rPr lang="en-US" altLang="zh-CN" sz="2000" b="1" dirty="0" smtClean="0">
                <a:ea typeface="楷体" panose="02010609060101010101" pitchFamily="49" charset="-122"/>
              </a:rPr>
              <a:t>5.45</a:t>
            </a:r>
            <a:r>
              <a:rPr lang="zh-CN" altLang="en-US" sz="2000" b="1" dirty="0" smtClean="0">
                <a:ea typeface="楷体" panose="02010609060101010101" pitchFamily="49" charset="-122"/>
              </a:rPr>
              <a:t>元</a:t>
            </a:r>
            <a:endParaRPr lang="zh-CN" altLang="en-US" sz="2000" b="1" dirty="0">
              <a:ea typeface="楷体" panose="02010609060101010101" pitchFamily="49" charset="-122"/>
            </a:endParaRPr>
          </a:p>
        </p:txBody>
      </p:sp>
      <p:sp>
        <p:nvSpPr>
          <p:cNvPr id="18" name="文本框 20"/>
          <p:cNvSpPr txBox="1"/>
          <p:nvPr/>
        </p:nvSpPr>
        <p:spPr>
          <a:xfrm>
            <a:off x="3391823" y="1641290"/>
            <a:ext cx="4256293"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当前最优一档卖方申报价格：</a:t>
            </a:r>
            <a:r>
              <a:rPr lang="en-US" altLang="zh-CN" sz="2000" b="1" dirty="0" smtClean="0">
                <a:ea typeface="楷体" panose="02010609060101010101" pitchFamily="49" charset="-122"/>
              </a:rPr>
              <a:t>5.95</a:t>
            </a:r>
            <a:r>
              <a:rPr lang="zh-CN" altLang="en-US" sz="2000" b="1" dirty="0" smtClean="0">
                <a:ea typeface="楷体" panose="02010609060101010101" pitchFamily="49" charset="-122"/>
              </a:rPr>
              <a:t>元</a:t>
            </a:r>
            <a:endParaRPr lang="zh-CN" altLang="en-US" sz="2000" b="1" dirty="0">
              <a:ea typeface="楷体" panose="02010609060101010101" pitchFamily="49" charset="-122"/>
            </a:endParaRPr>
          </a:p>
        </p:txBody>
      </p:sp>
      <p:sp>
        <p:nvSpPr>
          <p:cNvPr id="25" name="文本框 20"/>
          <p:cNvSpPr txBox="1"/>
          <p:nvPr/>
        </p:nvSpPr>
        <p:spPr>
          <a:xfrm>
            <a:off x="8424576" y="2785932"/>
            <a:ext cx="3539752" cy="70788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当前最优一档卖方申报数量：</a:t>
            </a:r>
            <a:endParaRPr lang="en-US" altLang="zh-CN" sz="2000" b="1" dirty="0" smtClean="0">
              <a:ea typeface="楷体" panose="02010609060101010101" pitchFamily="49" charset="-122"/>
            </a:endParaRPr>
          </a:p>
          <a:p>
            <a:r>
              <a:rPr lang="en-US" altLang="zh-CN" sz="2000" b="1" dirty="0" smtClean="0">
                <a:ea typeface="楷体" panose="02010609060101010101" pitchFamily="49" charset="-122"/>
              </a:rPr>
              <a:t> 2000</a:t>
            </a:r>
            <a:r>
              <a:rPr lang="zh-CN" altLang="en-US" sz="2000" b="1" dirty="0" smtClean="0">
                <a:ea typeface="楷体" panose="02010609060101010101" pitchFamily="49" charset="-122"/>
              </a:rPr>
              <a:t>股</a:t>
            </a:r>
            <a:endParaRPr lang="zh-CN" altLang="en-US" sz="2000" b="1" dirty="0">
              <a:ea typeface="楷体" panose="02010609060101010101" pitchFamily="49" charset="-122"/>
            </a:endParaRPr>
          </a:p>
        </p:txBody>
      </p:sp>
      <p:sp>
        <p:nvSpPr>
          <p:cNvPr id="26" name="文本框 20"/>
          <p:cNvSpPr txBox="1"/>
          <p:nvPr/>
        </p:nvSpPr>
        <p:spPr>
          <a:xfrm>
            <a:off x="8455109" y="4320820"/>
            <a:ext cx="3539752" cy="70788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ea typeface="楷体" panose="02010609060101010101" pitchFamily="49" charset="-122"/>
              </a:rPr>
              <a:t>当前最优一档买方申报数量：</a:t>
            </a:r>
            <a:endParaRPr lang="en-US" altLang="zh-CN" sz="2000" b="1" dirty="0" smtClean="0">
              <a:ea typeface="楷体" panose="02010609060101010101" pitchFamily="49" charset="-122"/>
            </a:endParaRPr>
          </a:p>
          <a:p>
            <a:r>
              <a:rPr lang="en-US" altLang="zh-CN" sz="2000" b="1" dirty="0" smtClean="0">
                <a:ea typeface="楷体" panose="02010609060101010101" pitchFamily="49" charset="-122"/>
              </a:rPr>
              <a:t> 3000</a:t>
            </a:r>
            <a:r>
              <a:rPr lang="zh-CN" altLang="en-US" sz="2000" b="1" dirty="0" smtClean="0">
                <a:ea typeface="楷体" panose="02010609060101010101" pitchFamily="49" charset="-122"/>
              </a:rPr>
              <a:t>股</a:t>
            </a:r>
            <a:endParaRPr lang="zh-CN" altLang="en-US" sz="2000" b="1" dirty="0">
              <a:ea typeface="楷体" panose="02010609060101010101" pitchFamily="49" charset="-122"/>
            </a:endParaRPr>
          </a:p>
        </p:txBody>
      </p:sp>
      <p:pic>
        <p:nvPicPr>
          <p:cNvPr id="28" name="图片 27"/>
          <p:cNvPicPr>
            <a:picLocks noChangeAspect="1"/>
          </p:cNvPicPr>
          <p:nvPr/>
        </p:nvPicPr>
        <p:blipFill>
          <a:blip r:embed="rId2"/>
          <a:stretch>
            <a:fillRect/>
          </a:stretch>
        </p:blipFill>
        <p:spPr>
          <a:xfrm>
            <a:off x="378563" y="4051589"/>
            <a:ext cx="1533525" cy="2038350"/>
          </a:xfrm>
          <a:prstGeom prst="rect">
            <a:avLst/>
          </a:prstGeom>
        </p:spPr>
      </p:pic>
      <p:sp>
        <p:nvSpPr>
          <p:cNvPr id="29" name="矩形 28"/>
          <p:cNvSpPr/>
          <p:nvPr/>
        </p:nvSpPr>
        <p:spPr>
          <a:xfrm>
            <a:off x="5204863" y="2371827"/>
            <a:ext cx="2669059" cy="14416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0" name="文本框 29"/>
          <p:cNvSpPr txBox="1"/>
          <p:nvPr/>
        </p:nvSpPr>
        <p:spPr>
          <a:xfrm>
            <a:off x="5224057" y="2947613"/>
            <a:ext cx="655092" cy="369332"/>
          </a:xfrm>
          <a:prstGeom prst="rect">
            <a:avLst/>
          </a:prstGeom>
          <a:noFill/>
        </p:spPr>
        <p:txBody>
          <a:bodyPr wrap="square" rtlCol="0">
            <a:spAutoFit/>
          </a:bodyPr>
          <a:lstStyle/>
          <a:p>
            <a:r>
              <a:rPr lang="en-US" altLang="zh-CN" b="1" dirty="0" smtClean="0">
                <a:solidFill>
                  <a:srgbClr val="FF0000"/>
                </a:solidFill>
              </a:rPr>
              <a:t>5.95</a:t>
            </a:r>
            <a:endParaRPr lang="zh-CN" altLang="en-US" b="1" dirty="0">
              <a:solidFill>
                <a:srgbClr val="FF0000"/>
              </a:solidFill>
            </a:endParaRPr>
          </a:p>
        </p:txBody>
      </p:sp>
      <p:sp>
        <p:nvSpPr>
          <p:cNvPr id="31" name="椭圆 30"/>
          <p:cNvSpPr/>
          <p:nvPr/>
        </p:nvSpPr>
        <p:spPr>
          <a:xfrm>
            <a:off x="5173077" y="2907943"/>
            <a:ext cx="706072" cy="4090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417986" y="2931425"/>
            <a:ext cx="655092" cy="369332"/>
          </a:xfrm>
          <a:prstGeom prst="rect">
            <a:avLst/>
          </a:prstGeom>
          <a:noFill/>
        </p:spPr>
        <p:txBody>
          <a:bodyPr wrap="square" rtlCol="0">
            <a:spAutoFit/>
          </a:bodyPr>
          <a:lstStyle/>
          <a:p>
            <a:r>
              <a:rPr lang="en-US" altLang="zh-CN" b="1" dirty="0" smtClean="0">
                <a:solidFill>
                  <a:srgbClr val="FF0000"/>
                </a:solidFill>
              </a:rPr>
              <a:t>20</a:t>
            </a:r>
            <a:endParaRPr lang="zh-CN" altLang="en-US" b="1" dirty="0">
              <a:solidFill>
                <a:srgbClr val="FF0000"/>
              </a:solidFill>
            </a:endParaRPr>
          </a:p>
        </p:txBody>
      </p:sp>
      <p:sp>
        <p:nvSpPr>
          <p:cNvPr id="33" name="椭圆 32"/>
          <p:cNvSpPr/>
          <p:nvPr/>
        </p:nvSpPr>
        <p:spPr>
          <a:xfrm>
            <a:off x="7382805" y="2931425"/>
            <a:ext cx="452604" cy="3579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7838282" y="3112444"/>
            <a:ext cx="648000" cy="1"/>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41" name="矩形 40"/>
          <p:cNvSpPr/>
          <p:nvPr/>
        </p:nvSpPr>
        <p:spPr>
          <a:xfrm>
            <a:off x="5204862" y="4018528"/>
            <a:ext cx="2669059" cy="14416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2" name="文本框 41"/>
          <p:cNvSpPr txBox="1"/>
          <p:nvPr/>
        </p:nvSpPr>
        <p:spPr>
          <a:xfrm>
            <a:off x="5224057" y="4530668"/>
            <a:ext cx="655092" cy="369332"/>
          </a:xfrm>
          <a:prstGeom prst="rect">
            <a:avLst/>
          </a:prstGeom>
          <a:noFill/>
        </p:spPr>
        <p:txBody>
          <a:bodyPr wrap="square" rtlCol="0">
            <a:spAutoFit/>
          </a:bodyPr>
          <a:lstStyle/>
          <a:p>
            <a:r>
              <a:rPr lang="en-US" altLang="zh-CN" b="1" dirty="0" smtClean="0">
                <a:solidFill>
                  <a:srgbClr val="00B050"/>
                </a:solidFill>
              </a:rPr>
              <a:t>5.45</a:t>
            </a:r>
            <a:endParaRPr lang="zh-CN" altLang="en-US" b="1" dirty="0">
              <a:solidFill>
                <a:srgbClr val="00B050"/>
              </a:solidFill>
            </a:endParaRPr>
          </a:p>
        </p:txBody>
      </p:sp>
      <p:sp>
        <p:nvSpPr>
          <p:cNvPr id="43" name="文本框 42"/>
          <p:cNvSpPr txBox="1"/>
          <p:nvPr/>
        </p:nvSpPr>
        <p:spPr>
          <a:xfrm>
            <a:off x="7417457" y="4541059"/>
            <a:ext cx="655092" cy="369332"/>
          </a:xfrm>
          <a:prstGeom prst="rect">
            <a:avLst/>
          </a:prstGeom>
          <a:noFill/>
        </p:spPr>
        <p:txBody>
          <a:bodyPr wrap="square" rtlCol="0">
            <a:spAutoFit/>
          </a:bodyPr>
          <a:lstStyle/>
          <a:p>
            <a:r>
              <a:rPr lang="en-US" altLang="zh-CN" b="1" dirty="0" smtClean="0">
                <a:solidFill>
                  <a:srgbClr val="00B050"/>
                </a:solidFill>
              </a:rPr>
              <a:t>30</a:t>
            </a:r>
            <a:endParaRPr lang="zh-CN" altLang="en-US" b="1" dirty="0">
              <a:solidFill>
                <a:srgbClr val="00B050"/>
              </a:solidFill>
            </a:endParaRPr>
          </a:p>
        </p:txBody>
      </p:sp>
      <p:sp>
        <p:nvSpPr>
          <p:cNvPr id="44" name="椭圆 43"/>
          <p:cNvSpPr/>
          <p:nvPr/>
        </p:nvSpPr>
        <p:spPr>
          <a:xfrm>
            <a:off x="5173077" y="4510833"/>
            <a:ext cx="706072" cy="4090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箭头连接符 44"/>
          <p:cNvCxnSpPr/>
          <p:nvPr/>
        </p:nvCxnSpPr>
        <p:spPr>
          <a:xfrm>
            <a:off x="5551603" y="4929279"/>
            <a:ext cx="0" cy="900000"/>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46" name="椭圆 45"/>
          <p:cNvSpPr/>
          <p:nvPr/>
        </p:nvSpPr>
        <p:spPr>
          <a:xfrm>
            <a:off x="7396675" y="4547500"/>
            <a:ext cx="452604" cy="3579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箭头连接符 46"/>
          <p:cNvCxnSpPr/>
          <p:nvPr/>
        </p:nvCxnSpPr>
        <p:spPr>
          <a:xfrm flipV="1">
            <a:off x="7856651" y="4715333"/>
            <a:ext cx="648000" cy="1"/>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48" name="直接箭头连接符 47"/>
          <p:cNvCxnSpPr/>
          <p:nvPr/>
        </p:nvCxnSpPr>
        <p:spPr>
          <a:xfrm flipV="1">
            <a:off x="5515263" y="1999552"/>
            <a:ext cx="0" cy="900000"/>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 name="日期占位符 1"/>
          <p:cNvSpPr>
            <a:spLocks noGrp="1"/>
          </p:cNvSpPr>
          <p:nvPr>
            <p:ph type="dt" sz="half" idx="10"/>
          </p:nvPr>
        </p:nvSpPr>
        <p:spPr/>
        <p:txBody>
          <a:bodyPr/>
          <a:lstStyle/>
          <a:p>
            <a:fld id="{296B977D-226A-42C3-BD84-6596E234EA72}" type="datetime1">
              <a:rPr lang="zh-CN" altLang="en-US" smtClean="0"/>
            </a:fld>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27" name="燕尾形 26"/>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3984622" y="4382325"/>
            <a:ext cx="2376000" cy="612000"/>
          </a:xfrm>
          <a:prstGeom prst="rect">
            <a:avLst/>
          </a:prstGeom>
          <a:pattFill prst="lgGrid">
            <a:fgClr>
              <a:srgbClr val="C00000"/>
            </a:fgClr>
            <a:bgClr>
              <a:schemeClr val="bg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3273" y="4382675"/>
            <a:ext cx="68946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417452" y="4383353"/>
            <a:ext cx="649650" cy="612000"/>
          </a:xfrm>
          <a:prstGeom prst="rect">
            <a:avLst/>
          </a:prstGeom>
          <a:pattFill prst="pct3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7902054" y="4383353"/>
            <a:ext cx="1516928"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即时行情揭示</a:t>
            </a:r>
            <a:endParaRPr lang="zh-CN" altLang="en-US" sz="3200" b="1" dirty="0">
              <a:ea typeface="楷体" panose="02010609060101010101" pitchFamily="49" charset="-122"/>
            </a:endParaRPr>
          </a:p>
        </p:txBody>
      </p:sp>
      <p:sp>
        <p:nvSpPr>
          <p:cNvPr id="23" name="圆角矩形 22"/>
          <p:cNvSpPr/>
          <p:nvPr/>
        </p:nvSpPr>
        <p:spPr>
          <a:xfrm>
            <a:off x="849626" y="1227949"/>
            <a:ext cx="8408674" cy="25811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spcAft>
                <a:spcPts val="1200"/>
              </a:spcAft>
            </a:pPr>
            <a:r>
              <a:rPr lang="zh-CN" altLang="en-US" sz="2400" b="1" dirty="0">
                <a:solidFill>
                  <a:srgbClr val="C00000"/>
                </a:solidFill>
                <a:ea typeface="楷体" panose="02010609060101010101" pitchFamily="49" charset="-122"/>
              </a:rPr>
              <a:t>一</a:t>
            </a:r>
            <a:r>
              <a:rPr lang="zh-CN" altLang="en-US" sz="2400" b="1" dirty="0" smtClean="0">
                <a:solidFill>
                  <a:srgbClr val="C00000"/>
                </a:solidFill>
                <a:ea typeface="楷体" panose="02010609060101010101" pitchFamily="49" charset="-122"/>
              </a:rPr>
              <a:t>次集合竞价股票：</a:t>
            </a:r>
            <a:endParaRPr lang="en-US" altLang="zh-CN" sz="2400" b="1" dirty="0" smtClean="0">
              <a:solidFill>
                <a:srgbClr val="C00000"/>
              </a:solidFill>
              <a:ea typeface="楷体" panose="02010609060101010101" pitchFamily="49" charset="-122"/>
            </a:endParaRPr>
          </a:p>
          <a:p>
            <a:pPr marL="342900" indent="-342900">
              <a:lnSpc>
                <a:spcPct val="150000"/>
              </a:lnSpc>
              <a:spcAft>
                <a:spcPts val="1200"/>
              </a:spcAft>
              <a:buFont typeface="Wingdings" panose="05000000000000000000" pitchFamily="2" charset="2"/>
              <a:buChar char="ü"/>
            </a:pPr>
            <a:r>
              <a:rPr lang="zh-CN" altLang="en-US" sz="2400" dirty="0" smtClean="0">
                <a:solidFill>
                  <a:schemeClr val="tx1"/>
                </a:solidFill>
                <a:ea typeface="楷体" panose="02010609060101010101" pitchFamily="49" charset="-122"/>
              </a:rPr>
              <a:t>每个转让日的</a:t>
            </a:r>
            <a:r>
              <a:rPr lang="en-US" altLang="zh-CN" sz="2400" dirty="0" smtClean="0">
                <a:solidFill>
                  <a:schemeClr val="tx1"/>
                </a:solidFill>
                <a:ea typeface="楷体" panose="02010609060101010101" pitchFamily="49" charset="-122"/>
              </a:rPr>
              <a:t>9:30</a:t>
            </a:r>
            <a:r>
              <a:rPr lang="zh-CN" altLang="en-US" sz="2400" dirty="0" smtClean="0">
                <a:solidFill>
                  <a:schemeClr val="tx1"/>
                </a:solidFill>
                <a:ea typeface="楷体" panose="02010609060101010101" pitchFamily="49" charset="-122"/>
              </a:rPr>
              <a:t>、</a:t>
            </a:r>
            <a:r>
              <a:rPr lang="en-US" altLang="zh-CN" sz="2400" dirty="0" smtClean="0">
                <a:solidFill>
                  <a:schemeClr val="tx1"/>
                </a:solidFill>
                <a:ea typeface="楷体" panose="02010609060101010101" pitchFamily="49" charset="-122"/>
              </a:rPr>
              <a:t>10:30</a:t>
            </a:r>
            <a:r>
              <a:rPr lang="zh-CN" altLang="en-US" sz="2400" dirty="0" smtClean="0">
                <a:solidFill>
                  <a:schemeClr val="tx1"/>
                </a:solidFill>
                <a:ea typeface="楷体" panose="02010609060101010101" pitchFamily="49" charset="-122"/>
              </a:rPr>
              <a:t>、</a:t>
            </a:r>
            <a:r>
              <a:rPr lang="en-US" altLang="zh-CN" sz="2400" dirty="0" smtClean="0">
                <a:solidFill>
                  <a:schemeClr val="tx1"/>
                </a:solidFill>
                <a:ea typeface="楷体" panose="02010609060101010101" pitchFamily="49" charset="-122"/>
              </a:rPr>
              <a:t>11:30</a:t>
            </a:r>
            <a:r>
              <a:rPr lang="zh-CN" altLang="en-US" sz="2400" dirty="0" smtClean="0">
                <a:solidFill>
                  <a:schemeClr val="tx1"/>
                </a:solidFill>
                <a:ea typeface="楷体" panose="02010609060101010101" pitchFamily="49" charset="-122"/>
              </a:rPr>
              <a:t>、</a:t>
            </a:r>
            <a:r>
              <a:rPr lang="en-US" altLang="zh-CN" sz="2400" dirty="0" smtClean="0">
                <a:solidFill>
                  <a:schemeClr val="tx1"/>
                </a:solidFill>
                <a:ea typeface="楷体" panose="02010609060101010101" pitchFamily="49" charset="-122"/>
              </a:rPr>
              <a:t>14:00</a:t>
            </a:r>
            <a:r>
              <a:rPr lang="zh-CN" altLang="en-US" sz="2400" dirty="0" smtClean="0">
                <a:solidFill>
                  <a:schemeClr val="tx1"/>
                </a:solidFill>
                <a:ea typeface="楷体" panose="02010609060101010101" pitchFamily="49" charset="-122"/>
              </a:rPr>
              <a:t>揭示一次行情；</a:t>
            </a:r>
            <a:r>
              <a:rPr lang="en-US" altLang="zh-CN" sz="2400" dirty="0" smtClean="0">
                <a:solidFill>
                  <a:schemeClr val="tx1"/>
                </a:solidFill>
                <a:ea typeface="楷体" panose="02010609060101010101" pitchFamily="49" charset="-122"/>
              </a:rPr>
              <a:t>14:00-14:50</a:t>
            </a:r>
            <a:r>
              <a:rPr lang="zh-CN" altLang="en-US" sz="2400" dirty="0" smtClean="0">
                <a:solidFill>
                  <a:schemeClr val="tx1"/>
                </a:solidFill>
                <a:ea typeface="楷体" panose="02010609060101010101" pitchFamily="49" charset="-122"/>
              </a:rPr>
              <a:t>每</a:t>
            </a:r>
            <a:r>
              <a:rPr lang="en-US" altLang="zh-CN" sz="2400" dirty="0" smtClean="0">
                <a:solidFill>
                  <a:schemeClr val="tx1"/>
                </a:solidFill>
                <a:ea typeface="楷体" panose="02010609060101010101" pitchFamily="49" charset="-122"/>
              </a:rPr>
              <a:t>10</a:t>
            </a:r>
            <a:r>
              <a:rPr lang="zh-CN" altLang="en-US" sz="2400" dirty="0" smtClean="0">
                <a:solidFill>
                  <a:schemeClr val="tx1"/>
                </a:solidFill>
                <a:ea typeface="楷体" panose="02010609060101010101" pitchFamily="49" charset="-122"/>
              </a:rPr>
              <a:t>分钟揭示一次行情，</a:t>
            </a:r>
            <a:r>
              <a:rPr lang="en-US" altLang="zh-CN" sz="2400" dirty="0" smtClean="0">
                <a:solidFill>
                  <a:schemeClr val="tx1"/>
                </a:solidFill>
                <a:ea typeface="楷体" panose="02010609060101010101" pitchFamily="49" charset="-122"/>
              </a:rPr>
              <a:t>14:50-14:55</a:t>
            </a:r>
            <a:r>
              <a:rPr lang="zh-CN" altLang="en-US" sz="2400" dirty="0" smtClean="0">
                <a:solidFill>
                  <a:schemeClr val="tx1"/>
                </a:solidFill>
                <a:ea typeface="楷体" panose="02010609060101010101" pitchFamily="49" charset="-122"/>
              </a:rPr>
              <a:t>每分钟揭示一次行情，</a:t>
            </a:r>
            <a:r>
              <a:rPr lang="en-US" altLang="zh-CN" sz="2400" dirty="0" smtClean="0">
                <a:solidFill>
                  <a:schemeClr val="tx1"/>
                </a:solidFill>
                <a:ea typeface="楷体" panose="02010609060101010101" pitchFamily="49" charset="-122"/>
              </a:rPr>
              <a:t>14:55-15:00</a:t>
            </a:r>
            <a:r>
              <a:rPr lang="zh-CN" altLang="en-US" sz="2400" dirty="0" smtClean="0">
                <a:solidFill>
                  <a:schemeClr val="tx1"/>
                </a:solidFill>
                <a:ea typeface="楷体" panose="02010609060101010101" pitchFamily="49" charset="-122"/>
              </a:rPr>
              <a:t>每</a:t>
            </a:r>
            <a:r>
              <a:rPr lang="en-US" altLang="zh-CN" sz="2400" dirty="0" smtClean="0">
                <a:solidFill>
                  <a:schemeClr val="tx1"/>
                </a:solidFill>
                <a:ea typeface="楷体" panose="02010609060101010101" pitchFamily="49" charset="-122"/>
              </a:rPr>
              <a:t>12</a:t>
            </a:r>
            <a:r>
              <a:rPr lang="zh-CN" altLang="en-US" sz="2400" dirty="0" smtClean="0">
                <a:solidFill>
                  <a:schemeClr val="tx1"/>
                </a:solidFill>
                <a:ea typeface="楷体" panose="02010609060101010101" pitchFamily="49" charset="-122"/>
              </a:rPr>
              <a:t>秒揭示一次行情</a:t>
            </a:r>
            <a:endParaRPr lang="en-US" altLang="zh-CN" sz="2400" dirty="0" smtClean="0">
              <a:solidFill>
                <a:schemeClr val="tx1"/>
              </a:solidFill>
              <a:ea typeface="楷体" panose="02010609060101010101" pitchFamily="49" charset="-122"/>
            </a:endParaRPr>
          </a:p>
        </p:txBody>
      </p:sp>
      <p:sp>
        <p:nvSpPr>
          <p:cNvPr id="4" name="右箭头 3"/>
          <p:cNvSpPr/>
          <p:nvPr/>
        </p:nvSpPr>
        <p:spPr>
          <a:xfrm>
            <a:off x="374071" y="4059062"/>
            <a:ext cx="11419609" cy="1258679"/>
          </a:xfrm>
          <a:prstGeom prs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01548" y="5018583"/>
            <a:ext cx="655092" cy="369332"/>
          </a:xfrm>
          <a:prstGeom prst="rect">
            <a:avLst/>
          </a:prstGeom>
          <a:noFill/>
        </p:spPr>
        <p:txBody>
          <a:bodyPr wrap="square" rtlCol="0">
            <a:spAutoFit/>
          </a:bodyPr>
          <a:lstStyle/>
          <a:p>
            <a:r>
              <a:rPr lang="en-US" altLang="zh-CN" b="1" dirty="0" smtClean="0"/>
              <a:t>9:30</a:t>
            </a:r>
            <a:endParaRPr lang="zh-CN" altLang="en-US" b="1" dirty="0"/>
          </a:p>
        </p:txBody>
      </p:sp>
      <p:sp>
        <p:nvSpPr>
          <p:cNvPr id="35" name="文本框 34"/>
          <p:cNvSpPr txBox="1"/>
          <p:nvPr/>
        </p:nvSpPr>
        <p:spPr>
          <a:xfrm>
            <a:off x="2146396" y="5028446"/>
            <a:ext cx="837062" cy="369332"/>
          </a:xfrm>
          <a:prstGeom prst="rect">
            <a:avLst/>
          </a:prstGeom>
          <a:noFill/>
        </p:spPr>
        <p:txBody>
          <a:bodyPr wrap="square" rtlCol="0">
            <a:spAutoFit/>
          </a:bodyPr>
          <a:lstStyle/>
          <a:p>
            <a:r>
              <a:rPr lang="en-US" altLang="zh-CN" b="1" dirty="0" smtClean="0"/>
              <a:t>10:30</a:t>
            </a:r>
            <a:endParaRPr lang="zh-CN" altLang="en-US" b="1" dirty="0"/>
          </a:p>
        </p:txBody>
      </p:sp>
      <p:sp>
        <p:nvSpPr>
          <p:cNvPr id="37" name="文本框 36"/>
          <p:cNvSpPr txBox="1"/>
          <p:nvPr/>
        </p:nvSpPr>
        <p:spPr>
          <a:xfrm>
            <a:off x="3614872" y="5022543"/>
            <a:ext cx="837062" cy="369332"/>
          </a:xfrm>
          <a:prstGeom prst="rect">
            <a:avLst/>
          </a:prstGeom>
          <a:noFill/>
        </p:spPr>
        <p:txBody>
          <a:bodyPr wrap="square" rtlCol="0">
            <a:spAutoFit/>
          </a:bodyPr>
          <a:lstStyle/>
          <a:p>
            <a:r>
              <a:rPr lang="en-US" altLang="zh-CN" b="1" dirty="0" smtClean="0"/>
              <a:t>11:30</a:t>
            </a:r>
            <a:endParaRPr lang="zh-CN" altLang="en-US" b="1" dirty="0"/>
          </a:p>
        </p:txBody>
      </p:sp>
      <p:sp>
        <p:nvSpPr>
          <p:cNvPr id="38" name="文本框 37"/>
          <p:cNvSpPr txBox="1"/>
          <p:nvPr/>
        </p:nvSpPr>
        <p:spPr>
          <a:xfrm>
            <a:off x="6002599" y="5011861"/>
            <a:ext cx="837062" cy="369332"/>
          </a:xfrm>
          <a:prstGeom prst="rect">
            <a:avLst/>
          </a:prstGeom>
          <a:noFill/>
        </p:spPr>
        <p:txBody>
          <a:bodyPr wrap="square" rtlCol="0">
            <a:spAutoFit/>
          </a:bodyPr>
          <a:lstStyle/>
          <a:p>
            <a:r>
              <a:rPr lang="en-US" altLang="zh-CN" b="1" dirty="0" smtClean="0"/>
              <a:t>13:00</a:t>
            </a:r>
            <a:endParaRPr lang="zh-CN" altLang="en-US" b="1" dirty="0"/>
          </a:p>
        </p:txBody>
      </p:sp>
      <p:sp>
        <p:nvSpPr>
          <p:cNvPr id="41" name="文本框 40"/>
          <p:cNvSpPr txBox="1"/>
          <p:nvPr/>
        </p:nvSpPr>
        <p:spPr>
          <a:xfrm>
            <a:off x="9734259" y="5002698"/>
            <a:ext cx="837062" cy="369332"/>
          </a:xfrm>
          <a:prstGeom prst="rect">
            <a:avLst/>
          </a:prstGeom>
          <a:noFill/>
        </p:spPr>
        <p:txBody>
          <a:bodyPr wrap="square" rtlCol="0">
            <a:spAutoFit/>
          </a:bodyPr>
          <a:lstStyle/>
          <a:p>
            <a:r>
              <a:rPr lang="en-US" altLang="zh-CN" b="1" dirty="0" smtClean="0"/>
              <a:t>14:55</a:t>
            </a:r>
            <a:endParaRPr lang="zh-CN" altLang="en-US" b="1" dirty="0"/>
          </a:p>
        </p:txBody>
      </p:sp>
      <p:sp>
        <p:nvSpPr>
          <p:cNvPr id="42" name="文本框 41"/>
          <p:cNvSpPr txBox="1"/>
          <p:nvPr/>
        </p:nvSpPr>
        <p:spPr>
          <a:xfrm>
            <a:off x="7550059" y="5024680"/>
            <a:ext cx="837062" cy="369332"/>
          </a:xfrm>
          <a:prstGeom prst="rect">
            <a:avLst/>
          </a:prstGeom>
          <a:noFill/>
        </p:spPr>
        <p:txBody>
          <a:bodyPr wrap="square" rtlCol="0">
            <a:spAutoFit/>
          </a:bodyPr>
          <a:lstStyle/>
          <a:p>
            <a:r>
              <a:rPr lang="en-US" altLang="zh-CN" b="1" dirty="0" smtClean="0"/>
              <a:t>14:00</a:t>
            </a:r>
            <a:endParaRPr lang="zh-CN" altLang="en-US" b="1" dirty="0"/>
          </a:p>
        </p:txBody>
      </p:sp>
      <p:sp>
        <p:nvSpPr>
          <p:cNvPr id="44" name="文本框 43"/>
          <p:cNvSpPr txBox="1"/>
          <p:nvPr/>
        </p:nvSpPr>
        <p:spPr>
          <a:xfrm>
            <a:off x="10424147" y="5005066"/>
            <a:ext cx="837062" cy="369332"/>
          </a:xfrm>
          <a:prstGeom prst="rect">
            <a:avLst/>
          </a:prstGeom>
          <a:noFill/>
        </p:spPr>
        <p:txBody>
          <a:bodyPr wrap="square" rtlCol="0">
            <a:spAutoFit/>
          </a:bodyPr>
          <a:lstStyle/>
          <a:p>
            <a:r>
              <a:rPr lang="en-US" altLang="zh-CN" b="1" dirty="0" smtClean="0"/>
              <a:t>15:00</a:t>
            </a:r>
            <a:endParaRPr lang="zh-CN" altLang="en-US" b="1" dirty="0"/>
          </a:p>
        </p:txBody>
      </p:sp>
      <p:sp>
        <p:nvSpPr>
          <p:cNvPr id="46" name="椭圆 45"/>
          <p:cNvSpPr/>
          <p:nvPr/>
        </p:nvSpPr>
        <p:spPr>
          <a:xfrm>
            <a:off x="849625" y="4934448"/>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415960" y="4926190"/>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905342" y="4931547"/>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301938" y="4938310"/>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21317" y="4936581"/>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01730" y="4935177"/>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0705708" y="4932985"/>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9076161" y="4999233"/>
            <a:ext cx="837062" cy="369332"/>
          </a:xfrm>
          <a:prstGeom prst="rect">
            <a:avLst/>
          </a:prstGeom>
          <a:noFill/>
        </p:spPr>
        <p:txBody>
          <a:bodyPr wrap="square" rtlCol="0">
            <a:spAutoFit/>
          </a:bodyPr>
          <a:lstStyle/>
          <a:p>
            <a:r>
              <a:rPr lang="en-US" altLang="zh-CN" b="1" dirty="0" smtClean="0"/>
              <a:t>14:50</a:t>
            </a:r>
            <a:endParaRPr lang="zh-CN" altLang="en-US" b="1" dirty="0"/>
          </a:p>
        </p:txBody>
      </p:sp>
      <p:sp>
        <p:nvSpPr>
          <p:cNvPr id="57" name="椭圆 56"/>
          <p:cNvSpPr/>
          <p:nvPr/>
        </p:nvSpPr>
        <p:spPr>
          <a:xfrm>
            <a:off x="9343632" y="4931712"/>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3885725" y="5683843"/>
            <a:ext cx="2198150" cy="400110"/>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各揭示一次行情</a:t>
            </a:r>
            <a:endParaRPr lang="zh-CN" altLang="en-US" sz="2000" b="1" dirty="0">
              <a:ea typeface="楷体" panose="02010609060101010101" pitchFamily="49" charset="-122"/>
            </a:endParaRPr>
          </a:p>
        </p:txBody>
      </p:sp>
      <p:cxnSp>
        <p:nvCxnSpPr>
          <p:cNvPr id="28" name="肘形连接符 27"/>
          <p:cNvCxnSpPr>
            <a:stCxn id="33" idx="2"/>
            <a:endCxn id="59" idx="0"/>
          </p:cNvCxnSpPr>
          <p:nvPr/>
        </p:nvCxnSpPr>
        <p:spPr>
          <a:xfrm rot="16200000" flipH="1">
            <a:off x="2858983" y="3558026"/>
            <a:ext cx="295928" cy="3955706"/>
          </a:xfrm>
          <a:prstGeom prst="bentConnector3">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肘形连接符 61"/>
          <p:cNvCxnSpPr>
            <a:stCxn id="35" idx="2"/>
            <a:endCxn id="59" idx="0"/>
          </p:cNvCxnSpPr>
          <p:nvPr/>
        </p:nvCxnSpPr>
        <p:spPr>
          <a:xfrm rot="16200000" flipH="1">
            <a:off x="3631831" y="4330873"/>
            <a:ext cx="286065" cy="2419873"/>
          </a:xfrm>
          <a:prstGeom prst="bentConnector3">
            <a:avLst>
              <a:gd name="adj1" fmla="val 50000"/>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37" idx="2"/>
            <a:endCxn id="59" idx="0"/>
          </p:cNvCxnSpPr>
          <p:nvPr/>
        </p:nvCxnSpPr>
        <p:spPr>
          <a:xfrm rot="16200000" flipH="1">
            <a:off x="4363117" y="5062160"/>
            <a:ext cx="291968" cy="951397"/>
          </a:xfrm>
          <a:prstGeom prst="bentConnector3">
            <a:avLst>
              <a:gd name="adj1" fmla="val 50000"/>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肘形连接符 67"/>
          <p:cNvCxnSpPr>
            <a:stCxn id="42" idx="2"/>
            <a:endCxn id="59" idx="0"/>
          </p:cNvCxnSpPr>
          <p:nvPr/>
        </p:nvCxnSpPr>
        <p:spPr>
          <a:xfrm rot="5400000">
            <a:off x="6331780" y="4047032"/>
            <a:ext cx="289831" cy="2983790"/>
          </a:xfrm>
          <a:prstGeom prst="bentConnector3">
            <a:avLst>
              <a:gd name="adj1" fmla="val 50000"/>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4503859" y="4488346"/>
            <a:ext cx="1337525" cy="400110"/>
          </a:xfrm>
          <a:prstGeom prst="rect">
            <a:avLst/>
          </a:prstGeom>
          <a:solidFill>
            <a:schemeClr val="bg1"/>
          </a:solidFill>
          <a:ln>
            <a:noFill/>
          </a:ln>
        </p:spPr>
        <p:txBody>
          <a:bodyPr wrap="square" rtlCol="0">
            <a:spAutoFit/>
          </a:bodyPr>
          <a:lstStyle/>
          <a:p>
            <a:pPr algn="ctr"/>
            <a:r>
              <a:rPr lang="zh-CN" altLang="en-US" sz="2000" b="1" dirty="0" smtClean="0">
                <a:ea typeface="楷体" panose="02010609060101010101" pitchFamily="49" charset="-122"/>
              </a:rPr>
              <a:t>午休时间</a:t>
            </a:r>
            <a:endParaRPr lang="zh-CN" altLang="en-US" sz="2000" b="1" dirty="0">
              <a:ea typeface="楷体" panose="02010609060101010101" pitchFamily="49" charset="-122"/>
            </a:endParaRPr>
          </a:p>
        </p:txBody>
      </p:sp>
      <p:sp>
        <p:nvSpPr>
          <p:cNvPr id="80" name="文本框 79"/>
          <p:cNvSpPr txBox="1"/>
          <p:nvPr/>
        </p:nvSpPr>
        <p:spPr>
          <a:xfrm>
            <a:off x="8049155" y="3717526"/>
            <a:ext cx="1337525" cy="707886"/>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每</a:t>
            </a:r>
            <a:r>
              <a:rPr lang="en-US" altLang="zh-CN" sz="2000" b="1" dirty="0" smtClean="0">
                <a:ea typeface="楷体" panose="02010609060101010101" pitchFamily="49" charset="-122"/>
              </a:rPr>
              <a:t>10</a:t>
            </a:r>
            <a:r>
              <a:rPr lang="zh-CN" altLang="en-US" sz="2000" b="1" dirty="0" smtClean="0">
                <a:ea typeface="楷体" panose="02010609060101010101" pitchFamily="49" charset="-122"/>
              </a:rPr>
              <a:t>分钟揭示一次</a:t>
            </a:r>
            <a:endParaRPr lang="zh-CN" altLang="en-US" sz="2000" b="1" dirty="0">
              <a:ea typeface="楷体" panose="02010609060101010101" pitchFamily="49" charset="-122"/>
            </a:endParaRPr>
          </a:p>
        </p:txBody>
      </p:sp>
      <p:sp>
        <p:nvSpPr>
          <p:cNvPr id="81" name="文本框 80"/>
          <p:cNvSpPr txBox="1"/>
          <p:nvPr/>
        </p:nvSpPr>
        <p:spPr>
          <a:xfrm>
            <a:off x="9110021" y="5267456"/>
            <a:ext cx="1337525" cy="707886"/>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每分钟</a:t>
            </a:r>
            <a:endParaRPr lang="en-US" altLang="zh-CN" sz="2000" b="1" dirty="0" smtClean="0">
              <a:ea typeface="楷体" panose="02010609060101010101" pitchFamily="49" charset="-122"/>
            </a:endParaRPr>
          </a:p>
          <a:p>
            <a:pPr algn="ctr"/>
            <a:r>
              <a:rPr lang="zh-CN" altLang="en-US" sz="2000" b="1" dirty="0" smtClean="0">
                <a:ea typeface="楷体" panose="02010609060101010101" pitchFamily="49" charset="-122"/>
              </a:rPr>
              <a:t>揭示一次</a:t>
            </a:r>
            <a:endParaRPr lang="zh-CN" altLang="en-US" sz="2000" b="1" dirty="0">
              <a:ea typeface="楷体" panose="02010609060101010101" pitchFamily="49" charset="-122"/>
            </a:endParaRPr>
          </a:p>
        </p:txBody>
      </p:sp>
      <p:sp>
        <p:nvSpPr>
          <p:cNvPr id="82" name="文本框 81"/>
          <p:cNvSpPr txBox="1"/>
          <p:nvPr/>
        </p:nvSpPr>
        <p:spPr>
          <a:xfrm>
            <a:off x="9690073" y="3717526"/>
            <a:ext cx="1337525" cy="707886"/>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每</a:t>
            </a:r>
            <a:r>
              <a:rPr lang="en-US" altLang="zh-CN" sz="2000" b="1" dirty="0" smtClean="0">
                <a:ea typeface="楷体" panose="02010609060101010101" pitchFamily="49" charset="-122"/>
              </a:rPr>
              <a:t>12</a:t>
            </a:r>
            <a:r>
              <a:rPr lang="zh-CN" altLang="en-US" sz="2000" b="1" dirty="0" smtClean="0">
                <a:ea typeface="楷体" panose="02010609060101010101" pitchFamily="49" charset="-122"/>
              </a:rPr>
              <a:t>秒</a:t>
            </a:r>
            <a:endParaRPr lang="en-US" altLang="zh-CN" sz="2000" b="1" dirty="0" smtClean="0">
              <a:ea typeface="楷体" panose="02010609060101010101" pitchFamily="49" charset="-122"/>
            </a:endParaRPr>
          </a:p>
          <a:p>
            <a:pPr algn="ctr"/>
            <a:r>
              <a:rPr lang="zh-CN" altLang="en-US" sz="2000" b="1" dirty="0" smtClean="0">
                <a:ea typeface="楷体" panose="02010609060101010101" pitchFamily="49" charset="-122"/>
              </a:rPr>
              <a:t>揭示一次</a:t>
            </a:r>
            <a:endParaRPr lang="zh-CN" altLang="en-US" sz="2000" b="1" dirty="0">
              <a:ea typeface="楷体" panose="02010609060101010101" pitchFamily="49" charset="-122"/>
            </a:endParaRPr>
          </a:p>
        </p:txBody>
      </p:sp>
      <p:sp>
        <p:nvSpPr>
          <p:cNvPr id="5" name="日期占位符 4"/>
          <p:cNvSpPr>
            <a:spLocks noGrp="1"/>
          </p:cNvSpPr>
          <p:nvPr>
            <p:ph type="dt" sz="half" idx="10"/>
          </p:nvPr>
        </p:nvSpPr>
        <p:spPr/>
        <p:txBody>
          <a:bodyPr/>
          <a:lstStyle/>
          <a:p>
            <a:fld id="{9EFDABA9-3917-4535-A2CB-AE75FA0EDFBE}"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p:cNvSpPr/>
          <p:nvPr/>
        </p:nvSpPr>
        <p:spPr>
          <a:xfrm>
            <a:off x="8247935" y="4587019"/>
            <a:ext cx="62581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0228348" y="4589327"/>
            <a:ext cx="62581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114044" y="4592224"/>
            <a:ext cx="1499519"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4593968" y="4590145"/>
            <a:ext cx="62581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486391" y="4595852"/>
            <a:ext cx="62581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50177" y="4590145"/>
            <a:ext cx="625812" cy="612000"/>
          </a:xfrm>
          <a:prstGeom prst="rect">
            <a:avLst/>
          </a:prstGeom>
          <a:pattFill prst="pct6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67200" y="4586899"/>
            <a:ext cx="404117"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1468173" y="4590145"/>
            <a:ext cx="1034692"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6909521" y="4586117"/>
            <a:ext cx="1368000"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8866978" y="4590145"/>
            <a:ext cx="1368000" cy="612000"/>
          </a:xfrm>
          <a:prstGeom prst="rect">
            <a:avLst/>
          </a:prstGeom>
          <a:pattFill prst="pct20">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5212831" y="4579754"/>
            <a:ext cx="1692000" cy="612000"/>
          </a:xfrm>
          <a:prstGeom prst="rect">
            <a:avLst/>
          </a:prstGeom>
          <a:pattFill prst="lgGrid">
            <a:fgClr>
              <a:srgbClr val="C00000"/>
            </a:fgClr>
            <a:bgClr>
              <a:schemeClr val="bg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即时行情揭示</a:t>
            </a:r>
            <a:endParaRPr lang="zh-CN" altLang="en-US" sz="3200" b="1" dirty="0">
              <a:ea typeface="楷体" panose="02010609060101010101" pitchFamily="49" charset="-122"/>
            </a:endParaRPr>
          </a:p>
        </p:txBody>
      </p:sp>
      <p:sp>
        <p:nvSpPr>
          <p:cNvPr id="37" name="右箭头 36"/>
          <p:cNvSpPr/>
          <p:nvPr/>
        </p:nvSpPr>
        <p:spPr>
          <a:xfrm>
            <a:off x="457199" y="4266882"/>
            <a:ext cx="11419609" cy="1258679"/>
          </a:xfrm>
          <a:prstGeom prs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5081" y="5225877"/>
            <a:ext cx="655092" cy="369332"/>
          </a:xfrm>
          <a:prstGeom prst="rect">
            <a:avLst/>
          </a:prstGeom>
          <a:noFill/>
        </p:spPr>
        <p:txBody>
          <a:bodyPr wrap="square" rtlCol="0">
            <a:spAutoFit/>
          </a:bodyPr>
          <a:lstStyle/>
          <a:p>
            <a:r>
              <a:rPr lang="en-US" altLang="zh-CN" b="1" dirty="0" smtClean="0"/>
              <a:t>9:15</a:t>
            </a:r>
            <a:endParaRPr lang="zh-CN" altLang="en-US" b="1" dirty="0"/>
          </a:p>
        </p:txBody>
      </p:sp>
      <p:sp>
        <p:nvSpPr>
          <p:cNvPr id="39" name="文本框 38"/>
          <p:cNvSpPr txBox="1"/>
          <p:nvPr/>
        </p:nvSpPr>
        <p:spPr>
          <a:xfrm>
            <a:off x="601143" y="5225877"/>
            <a:ext cx="655092" cy="369332"/>
          </a:xfrm>
          <a:prstGeom prst="rect">
            <a:avLst/>
          </a:prstGeom>
          <a:noFill/>
        </p:spPr>
        <p:txBody>
          <a:bodyPr wrap="square" rtlCol="0">
            <a:spAutoFit/>
          </a:bodyPr>
          <a:lstStyle/>
          <a:p>
            <a:r>
              <a:rPr lang="en-US" altLang="zh-CN" b="1" dirty="0" smtClean="0"/>
              <a:t>9:25</a:t>
            </a:r>
            <a:endParaRPr lang="zh-CN" altLang="en-US" b="1" dirty="0"/>
          </a:p>
        </p:txBody>
      </p:sp>
      <p:sp>
        <p:nvSpPr>
          <p:cNvPr id="40" name="文本框 39"/>
          <p:cNvSpPr txBox="1"/>
          <p:nvPr/>
        </p:nvSpPr>
        <p:spPr>
          <a:xfrm>
            <a:off x="1200316" y="5216012"/>
            <a:ext cx="655092" cy="369332"/>
          </a:xfrm>
          <a:prstGeom prst="rect">
            <a:avLst/>
          </a:prstGeom>
          <a:noFill/>
        </p:spPr>
        <p:txBody>
          <a:bodyPr wrap="square" rtlCol="0">
            <a:spAutoFit/>
          </a:bodyPr>
          <a:lstStyle/>
          <a:p>
            <a:r>
              <a:rPr lang="en-US" altLang="zh-CN" b="1" dirty="0" smtClean="0"/>
              <a:t>9:30</a:t>
            </a:r>
            <a:endParaRPr lang="zh-CN" altLang="en-US" b="1" dirty="0"/>
          </a:p>
        </p:txBody>
      </p:sp>
      <p:sp>
        <p:nvSpPr>
          <p:cNvPr id="41" name="文本框 40"/>
          <p:cNvSpPr txBox="1"/>
          <p:nvPr/>
        </p:nvSpPr>
        <p:spPr>
          <a:xfrm>
            <a:off x="2150308" y="5236268"/>
            <a:ext cx="837062" cy="369332"/>
          </a:xfrm>
          <a:prstGeom prst="rect">
            <a:avLst/>
          </a:prstGeom>
          <a:noFill/>
        </p:spPr>
        <p:txBody>
          <a:bodyPr wrap="square" rtlCol="0">
            <a:spAutoFit/>
          </a:bodyPr>
          <a:lstStyle/>
          <a:p>
            <a:r>
              <a:rPr lang="en-US" altLang="zh-CN" b="1" dirty="0" smtClean="0"/>
              <a:t>10:25</a:t>
            </a:r>
            <a:endParaRPr lang="zh-CN" altLang="en-US" b="1" dirty="0"/>
          </a:p>
        </p:txBody>
      </p:sp>
      <p:sp>
        <p:nvSpPr>
          <p:cNvPr id="42" name="文本框 41"/>
          <p:cNvSpPr txBox="1"/>
          <p:nvPr/>
        </p:nvSpPr>
        <p:spPr>
          <a:xfrm>
            <a:off x="2769856" y="5225875"/>
            <a:ext cx="837062" cy="369332"/>
          </a:xfrm>
          <a:prstGeom prst="rect">
            <a:avLst/>
          </a:prstGeom>
          <a:noFill/>
        </p:spPr>
        <p:txBody>
          <a:bodyPr wrap="square" rtlCol="0">
            <a:spAutoFit/>
          </a:bodyPr>
          <a:lstStyle/>
          <a:p>
            <a:r>
              <a:rPr lang="en-US" altLang="zh-CN" b="1" dirty="0" smtClean="0"/>
              <a:t>10:30</a:t>
            </a:r>
            <a:endParaRPr lang="zh-CN" altLang="en-US" b="1" dirty="0"/>
          </a:p>
        </p:txBody>
      </p:sp>
      <p:sp>
        <p:nvSpPr>
          <p:cNvPr id="43" name="文本框 42"/>
          <p:cNvSpPr txBox="1"/>
          <p:nvPr/>
        </p:nvSpPr>
        <p:spPr>
          <a:xfrm>
            <a:off x="4219089" y="5232500"/>
            <a:ext cx="837062" cy="369332"/>
          </a:xfrm>
          <a:prstGeom prst="rect">
            <a:avLst/>
          </a:prstGeom>
          <a:noFill/>
        </p:spPr>
        <p:txBody>
          <a:bodyPr wrap="square" rtlCol="0">
            <a:spAutoFit/>
          </a:bodyPr>
          <a:lstStyle/>
          <a:p>
            <a:r>
              <a:rPr lang="en-US" altLang="zh-CN" b="1" dirty="0" smtClean="0"/>
              <a:t>11:25</a:t>
            </a:r>
            <a:endParaRPr lang="zh-CN" altLang="en-US" b="1" dirty="0"/>
          </a:p>
        </p:txBody>
      </p:sp>
      <p:sp>
        <p:nvSpPr>
          <p:cNvPr id="44" name="文本框 43"/>
          <p:cNvSpPr txBox="1"/>
          <p:nvPr/>
        </p:nvSpPr>
        <p:spPr>
          <a:xfrm>
            <a:off x="4890590" y="5222109"/>
            <a:ext cx="837062" cy="369332"/>
          </a:xfrm>
          <a:prstGeom prst="rect">
            <a:avLst/>
          </a:prstGeom>
          <a:noFill/>
        </p:spPr>
        <p:txBody>
          <a:bodyPr wrap="square" rtlCol="0">
            <a:spAutoFit/>
          </a:bodyPr>
          <a:lstStyle/>
          <a:p>
            <a:r>
              <a:rPr lang="en-US" altLang="zh-CN" b="1" dirty="0" smtClean="0"/>
              <a:t>11:30</a:t>
            </a:r>
            <a:endParaRPr lang="zh-CN" altLang="en-US" b="1" dirty="0"/>
          </a:p>
        </p:txBody>
      </p:sp>
      <p:sp>
        <p:nvSpPr>
          <p:cNvPr id="45" name="文本框 44"/>
          <p:cNvSpPr txBox="1"/>
          <p:nvPr/>
        </p:nvSpPr>
        <p:spPr>
          <a:xfrm>
            <a:off x="6553317" y="5219681"/>
            <a:ext cx="837062" cy="369332"/>
          </a:xfrm>
          <a:prstGeom prst="rect">
            <a:avLst/>
          </a:prstGeom>
          <a:noFill/>
        </p:spPr>
        <p:txBody>
          <a:bodyPr wrap="square" rtlCol="0">
            <a:spAutoFit/>
          </a:bodyPr>
          <a:lstStyle/>
          <a:p>
            <a:r>
              <a:rPr lang="en-US" altLang="zh-CN" b="1" dirty="0" smtClean="0"/>
              <a:t>13:00</a:t>
            </a:r>
            <a:endParaRPr lang="zh-CN" altLang="en-US" b="1" dirty="0"/>
          </a:p>
        </p:txBody>
      </p:sp>
      <p:sp>
        <p:nvSpPr>
          <p:cNvPr id="46" name="文本框 45"/>
          <p:cNvSpPr txBox="1"/>
          <p:nvPr/>
        </p:nvSpPr>
        <p:spPr>
          <a:xfrm>
            <a:off x="9879733" y="5210518"/>
            <a:ext cx="837062" cy="369332"/>
          </a:xfrm>
          <a:prstGeom prst="rect">
            <a:avLst/>
          </a:prstGeom>
          <a:noFill/>
        </p:spPr>
        <p:txBody>
          <a:bodyPr wrap="square" rtlCol="0">
            <a:spAutoFit/>
          </a:bodyPr>
          <a:lstStyle/>
          <a:p>
            <a:r>
              <a:rPr lang="en-US" altLang="zh-CN" b="1" dirty="0" smtClean="0"/>
              <a:t>14:55</a:t>
            </a:r>
            <a:endParaRPr lang="zh-CN" altLang="en-US" b="1" dirty="0"/>
          </a:p>
        </p:txBody>
      </p:sp>
      <p:sp>
        <p:nvSpPr>
          <p:cNvPr id="47" name="文本框 46"/>
          <p:cNvSpPr txBox="1"/>
          <p:nvPr/>
        </p:nvSpPr>
        <p:spPr>
          <a:xfrm>
            <a:off x="8537204" y="5222109"/>
            <a:ext cx="837062" cy="369332"/>
          </a:xfrm>
          <a:prstGeom prst="rect">
            <a:avLst/>
          </a:prstGeom>
          <a:noFill/>
        </p:spPr>
        <p:txBody>
          <a:bodyPr wrap="square" rtlCol="0">
            <a:spAutoFit/>
          </a:bodyPr>
          <a:lstStyle/>
          <a:p>
            <a:r>
              <a:rPr lang="en-US" altLang="zh-CN" b="1" dirty="0" smtClean="0"/>
              <a:t>14:00</a:t>
            </a:r>
            <a:endParaRPr lang="zh-CN" altLang="en-US" b="1" dirty="0"/>
          </a:p>
        </p:txBody>
      </p:sp>
      <p:sp>
        <p:nvSpPr>
          <p:cNvPr id="48" name="文本框 47"/>
          <p:cNvSpPr txBox="1"/>
          <p:nvPr/>
        </p:nvSpPr>
        <p:spPr>
          <a:xfrm>
            <a:off x="7896865" y="5232500"/>
            <a:ext cx="837062" cy="369332"/>
          </a:xfrm>
          <a:prstGeom prst="rect">
            <a:avLst/>
          </a:prstGeom>
          <a:noFill/>
        </p:spPr>
        <p:txBody>
          <a:bodyPr wrap="square" rtlCol="0">
            <a:spAutoFit/>
          </a:bodyPr>
          <a:lstStyle/>
          <a:p>
            <a:r>
              <a:rPr lang="en-US" altLang="zh-CN" b="1" dirty="0" smtClean="0"/>
              <a:t>13:55</a:t>
            </a:r>
            <a:endParaRPr lang="zh-CN" altLang="en-US" b="1" dirty="0"/>
          </a:p>
        </p:txBody>
      </p:sp>
      <p:sp>
        <p:nvSpPr>
          <p:cNvPr id="49" name="文本框 48"/>
          <p:cNvSpPr txBox="1"/>
          <p:nvPr/>
        </p:nvSpPr>
        <p:spPr>
          <a:xfrm>
            <a:off x="10507275" y="5212886"/>
            <a:ext cx="837062" cy="369332"/>
          </a:xfrm>
          <a:prstGeom prst="rect">
            <a:avLst/>
          </a:prstGeom>
          <a:noFill/>
        </p:spPr>
        <p:txBody>
          <a:bodyPr wrap="square" rtlCol="0">
            <a:spAutoFit/>
          </a:bodyPr>
          <a:lstStyle/>
          <a:p>
            <a:r>
              <a:rPr lang="en-US" altLang="zh-CN" b="1" dirty="0" smtClean="0"/>
              <a:t>15:00</a:t>
            </a:r>
            <a:endParaRPr lang="zh-CN" altLang="en-US" b="1" dirty="0"/>
          </a:p>
        </p:txBody>
      </p:sp>
      <p:sp>
        <p:nvSpPr>
          <p:cNvPr id="50" name="椭圆 49"/>
          <p:cNvSpPr/>
          <p:nvPr/>
        </p:nvSpPr>
        <p:spPr>
          <a:xfrm>
            <a:off x="810488" y="5143501"/>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78655" y="5143501"/>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379566" y="5142268"/>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446070" y="5138360"/>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39420" y="5134010"/>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511548" y="5140805"/>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152255" y="5139367"/>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852656" y="5146130"/>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169520" y="5140805"/>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808457" y="5144401"/>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147204" y="5142997"/>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0788836" y="5140805"/>
            <a:ext cx="136970" cy="1369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849626" y="1227949"/>
            <a:ext cx="8408674" cy="25811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spcAft>
                <a:spcPts val="1200"/>
              </a:spcAft>
            </a:pPr>
            <a:r>
              <a:rPr lang="zh-CN" altLang="en-US" sz="2400" b="1" dirty="0" smtClean="0">
                <a:solidFill>
                  <a:srgbClr val="C00000"/>
                </a:solidFill>
                <a:ea typeface="楷体" panose="02010609060101010101" pitchFamily="49" charset="-122"/>
              </a:rPr>
              <a:t>五次集合竞价股票：</a:t>
            </a:r>
            <a:endParaRPr lang="en-US" altLang="zh-CN" sz="2400" b="1" dirty="0" smtClean="0">
              <a:solidFill>
                <a:srgbClr val="C00000"/>
              </a:solidFill>
              <a:ea typeface="楷体" panose="02010609060101010101" pitchFamily="49" charset="-122"/>
            </a:endParaRPr>
          </a:p>
          <a:p>
            <a:pPr marL="342900" indent="-342900">
              <a:lnSpc>
                <a:spcPct val="150000"/>
              </a:lnSpc>
              <a:spcAft>
                <a:spcPts val="1200"/>
              </a:spcAft>
              <a:buFont typeface="Wingdings" panose="05000000000000000000" pitchFamily="2" charset="2"/>
              <a:buChar char="ü"/>
            </a:pPr>
            <a:r>
              <a:rPr lang="zh-CN" altLang="en-US" sz="2400" dirty="0">
                <a:solidFill>
                  <a:schemeClr val="tx1"/>
                </a:solidFill>
                <a:ea typeface="楷体" panose="02010609060101010101" pitchFamily="49" charset="-122"/>
              </a:rPr>
              <a:t>每次撮合前</a:t>
            </a:r>
            <a:r>
              <a:rPr lang="en-US" altLang="zh-CN" sz="2400" dirty="0">
                <a:solidFill>
                  <a:schemeClr val="tx1"/>
                </a:solidFill>
                <a:ea typeface="楷体" panose="02010609060101010101" pitchFamily="49" charset="-122"/>
              </a:rPr>
              <a:t>5</a:t>
            </a:r>
            <a:r>
              <a:rPr lang="zh-CN" altLang="en-US" sz="2400" dirty="0">
                <a:solidFill>
                  <a:schemeClr val="tx1"/>
                </a:solidFill>
                <a:ea typeface="楷体" panose="02010609060101010101" pitchFamily="49" charset="-122"/>
              </a:rPr>
              <a:t>分钟即</a:t>
            </a:r>
            <a:r>
              <a:rPr lang="en-US" altLang="zh-CN" sz="2400" dirty="0">
                <a:solidFill>
                  <a:schemeClr val="tx1"/>
                </a:solidFill>
                <a:ea typeface="楷体" panose="02010609060101010101" pitchFamily="49" charset="-122"/>
              </a:rPr>
              <a:t>9:25-9:30</a:t>
            </a:r>
            <a:r>
              <a:rPr lang="zh-CN" altLang="en-US" sz="2400" dirty="0">
                <a:solidFill>
                  <a:schemeClr val="tx1"/>
                </a:solidFill>
                <a:ea typeface="楷体" panose="02010609060101010101" pitchFamily="49" charset="-122"/>
              </a:rPr>
              <a:t>、</a:t>
            </a:r>
            <a:r>
              <a:rPr lang="en-US" altLang="zh-CN" sz="2400" dirty="0">
                <a:solidFill>
                  <a:schemeClr val="tx1"/>
                </a:solidFill>
                <a:ea typeface="楷体" panose="02010609060101010101" pitchFamily="49" charset="-122"/>
              </a:rPr>
              <a:t>10:25-10:30</a:t>
            </a:r>
            <a:r>
              <a:rPr lang="zh-CN" altLang="en-US" sz="2400" dirty="0">
                <a:solidFill>
                  <a:schemeClr val="tx1"/>
                </a:solidFill>
                <a:ea typeface="楷体" panose="02010609060101010101" pitchFamily="49" charset="-122"/>
              </a:rPr>
              <a:t>、</a:t>
            </a:r>
            <a:r>
              <a:rPr lang="en-US" altLang="zh-CN" sz="2400" dirty="0">
                <a:solidFill>
                  <a:schemeClr val="tx1"/>
                </a:solidFill>
                <a:ea typeface="楷体" panose="02010609060101010101" pitchFamily="49" charset="-122"/>
              </a:rPr>
              <a:t>11:25-11:30</a:t>
            </a:r>
            <a:r>
              <a:rPr lang="zh-CN" altLang="en-US" sz="2400" dirty="0">
                <a:solidFill>
                  <a:schemeClr val="tx1"/>
                </a:solidFill>
                <a:ea typeface="楷体" panose="02010609060101010101" pitchFamily="49" charset="-122"/>
              </a:rPr>
              <a:t>、</a:t>
            </a:r>
            <a:r>
              <a:rPr lang="en-US" altLang="zh-CN" sz="2400" dirty="0">
                <a:solidFill>
                  <a:schemeClr val="tx1"/>
                </a:solidFill>
                <a:ea typeface="楷体" panose="02010609060101010101" pitchFamily="49" charset="-122"/>
              </a:rPr>
              <a:t>13:55-14:00</a:t>
            </a:r>
            <a:r>
              <a:rPr lang="zh-CN" altLang="en-US" sz="2400" dirty="0">
                <a:solidFill>
                  <a:schemeClr val="tx1"/>
                </a:solidFill>
                <a:ea typeface="楷体" panose="02010609060101010101" pitchFamily="49" charset="-122"/>
              </a:rPr>
              <a:t>、</a:t>
            </a:r>
            <a:r>
              <a:rPr lang="en-US" altLang="zh-CN" sz="2400" dirty="0">
                <a:solidFill>
                  <a:schemeClr val="tx1"/>
                </a:solidFill>
                <a:ea typeface="楷体" panose="02010609060101010101" pitchFamily="49" charset="-122"/>
              </a:rPr>
              <a:t>14:55-15:00</a:t>
            </a:r>
            <a:r>
              <a:rPr lang="zh-CN" altLang="en-US" sz="2400" dirty="0">
                <a:solidFill>
                  <a:schemeClr val="tx1"/>
                </a:solidFill>
                <a:ea typeface="楷体" panose="02010609060101010101" pitchFamily="49" charset="-122"/>
              </a:rPr>
              <a:t>每</a:t>
            </a:r>
            <a:r>
              <a:rPr lang="en-US" altLang="zh-CN" sz="2400" dirty="0">
                <a:solidFill>
                  <a:schemeClr val="tx1"/>
                </a:solidFill>
                <a:ea typeface="楷体" panose="02010609060101010101" pitchFamily="49" charset="-122"/>
              </a:rPr>
              <a:t>12</a:t>
            </a:r>
            <a:r>
              <a:rPr lang="zh-CN" altLang="en-US" sz="2400" dirty="0" smtClean="0">
                <a:solidFill>
                  <a:schemeClr val="tx1"/>
                </a:solidFill>
                <a:ea typeface="楷体" panose="02010609060101010101" pitchFamily="49" charset="-122"/>
              </a:rPr>
              <a:t>秒揭示一</a:t>
            </a:r>
            <a:r>
              <a:rPr lang="zh-CN" altLang="en-US" sz="2400" dirty="0">
                <a:solidFill>
                  <a:schemeClr val="tx1"/>
                </a:solidFill>
                <a:ea typeface="楷体" panose="02010609060101010101" pitchFamily="49" charset="-122"/>
              </a:rPr>
              <a:t>次行情；除以上</a:t>
            </a:r>
            <a:r>
              <a:rPr lang="en-US" altLang="zh-CN" sz="2400" dirty="0">
                <a:solidFill>
                  <a:schemeClr val="tx1"/>
                </a:solidFill>
                <a:ea typeface="楷体" panose="02010609060101010101" pitchFamily="49" charset="-122"/>
              </a:rPr>
              <a:t>5</a:t>
            </a:r>
            <a:r>
              <a:rPr lang="zh-CN" altLang="en-US" sz="2400" dirty="0">
                <a:solidFill>
                  <a:schemeClr val="tx1"/>
                </a:solidFill>
                <a:ea typeface="楷体" panose="02010609060101010101" pitchFamily="49" charset="-122"/>
              </a:rPr>
              <a:t>个时间段外，</a:t>
            </a:r>
            <a:r>
              <a:rPr lang="en-US" altLang="zh-CN" sz="2400" dirty="0">
                <a:solidFill>
                  <a:schemeClr val="tx1"/>
                </a:solidFill>
                <a:ea typeface="楷体" panose="02010609060101010101" pitchFamily="49" charset="-122"/>
              </a:rPr>
              <a:t>9:15-11:30</a:t>
            </a:r>
            <a:r>
              <a:rPr lang="zh-CN" altLang="en-US" sz="2400" dirty="0">
                <a:solidFill>
                  <a:schemeClr val="tx1"/>
                </a:solidFill>
                <a:ea typeface="楷体" panose="02010609060101010101" pitchFamily="49" charset="-122"/>
              </a:rPr>
              <a:t>、</a:t>
            </a:r>
            <a:r>
              <a:rPr lang="en-US" altLang="zh-CN" sz="2400" dirty="0">
                <a:solidFill>
                  <a:schemeClr val="tx1"/>
                </a:solidFill>
                <a:ea typeface="楷体" panose="02010609060101010101" pitchFamily="49" charset="-122"/>
              </a:rPr>
              <a:t>13:00-15:00</a:t>
            </a:r>
            <a:r>
              <a:rPr lang="zh-CN" altLang="en-US" sz="2400" dirty="0" smtClean="0">
                <a:solidFill>
                  <a:schemeClr val="tx1"/>
                </a:solidFill>
                <a:ea typeface="楷体" panose="02010609060101010101" pitchFamily="49" charset="-122"/>
              </a:rPr>
              <a:t>每分钟揭示一</a:t>
            </a:r>
            <a:r>
              <a:rPr lang="zh-CN" altLang="en-US" sz="2400" dirty="0">
                <a:solidFill>
                  <a:schemeClr val="tx1"/>
                </a:solidFill>
                <a:ea typeface="楷体" panose="02010609060101010101" pitchFamily="49" charset="-122"/>
              </a:rPr>
              <a:t>次行情</a:t>
            </a:r>
            <a:endParaRPr lang="zh-CN" altLang="en-US" sz="2400" dirty="0">
              <a:solidFill>
                <a:schemeClr val="tx1"/>
              </a:solidFill>
              <a:ea typeface="楷体" panose="02010609060101010101" pitchFamily="49" charset="-122"/>
            </a:endParaRPr>
          </a:p>
        </p:txBody>
      </p:sp>
      <p:sp>
        <p:nvSpPr>
          <p:cNvPr id="64" name="文本框 63"/>
          <p:cNvSpPr txBox="1"/>
          <p:nvPr/>
        </p:nvSpPr>
        <p:spPr>
          <a:xfrm>
            <a:off x="5390068" y="4685699"/>
            <a:ext cx="1337525" cy="400110"/>
          </a:xfrm>
          <a:prstGeom prst="rect">
            <a:avLst/>
          </a:prstGeom>
          <a:solidFill>
            <a:schemeClr val="bg1"/>
          </a:solidFill>
          <a:ln>
            <a:noFill/>
          </a:ln>
        </p:spPr>
        <p:txBody>
          <a:bodyPr wrap="square" rtlCol="0">
            <a:spAutoFit/>
          </a:bodyPr>
          <a:lstStyle/>
          <a:p>
            <a:pPr algn="ctr"/>
            <a:r>
              <a:rPr lang="zh-CN" altLang="en-US" sz="2000" b="1" dirty="0" smtClean="0">
                <a:ea typeface="楷体" panose="02010609060101010101" pitchFamily="49" charset="-122"/>
              </a:rPr>
              <a:t>午休时间</a:t>
            </a:r>
            <a:endParaRPr lang="zh-CN" altLang="en-US" sz="2000" b="1" dirty="0">
              <a:ea typeface="楷体" panose="02010609060101010101" pitchFamily="49" charset="-122"/>
            </a:endParaRPr>
          </a:p>
        </p:txBody>
      </p:sp>
      <p:sp>
        <p:nvSpPr>
          <p:cNvPr id="71" name="文本框 70"/>
          <p:cNvSpPr txBox="1"/>
          <p:nvPr/>
        </p:nvSpPr>
        <p:spPr>
          <a:xfrm>
            <a:off x="4271223" y="3897774"/>
            <a:ext cx="1337525" cy="707886"/>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每</a:t>
            </a:r>
            <a:r>
              <a:rPr lang="en-US" altLang="zh-CN" sz="2000" b="1" dirty="0" smtClean="0">
                <a:ea typeface="楷体" panose="02010609060101010101" pitchFamily="49" charset="-122"/>
              </a:rPr>
              <a:t>12</a:t>
            </a:r>
            <a:r>
              <a:rPr lang="zh-CN" altLang="en-US" sz="2000" b="1" dirty="0" smtClean="0">
                <a:ea typeface="楷体" panose="02010609060101010101" pitchFamily="49" charset="-122"/>
              </a:rPr>
              <a:t>秒</a:t>
            </a:r>
            <a:endParaRPr lang="en-US" altLang="zh-CN" sz="2000" b="1" dirty="0" smtClean="0">
              <a:ea typeface="楷体" panose="02010609060101010101" pitchFamily="49" charset="-122"/>
            </a:endParaRPr>
          </a:p>
          <a:p>
            <a:pPr algn="ctr"/>
            <a:r>
              <a:rPr lang="zh-CN" altLang="en-US" sz="2000" b="1" dirty="0" smtClean="0">
                <a:ea typeface="楷体" panose="02010609060101010101" pitchFamily="49" charset="-122"/>
              </a:rPr>
              <a:t>揭示一次</a:t>
            </a:r>
            <a:endParaRPr lang="zh-CN" altLang="en-US" sz="2000" b="1" dirty="0">
              <a:ea typeface="楷体" panose="02010609060101010101" pitchFamily="49" charset="-122"/>
            </a:endParaRPr>
          </a:p>
        </p:txBody>
      </p:sp>
      <p:sp>
        <p:nvSpPr>
          <p:cNvPr id="81" name="文本框 80"/>
          <p:cNvSpPr txBox="1"/>
          <p:nvPr/>
        </p:nvSpPr>
        <p:spPr>
          <a:xfrm>
            <a:off x="6921288" y="3907696"/>
            <a:ext cx="1337525" cy="707886"/>
          </a:xfrm>
          <a:prstGeom prst="rect">
            <a:avLst/>
          </a:prstGeom>
          <a:noFill/>
          <a:ln>
            <a:noFill/>
          </a:ln>
        </p:spPr>
        <p:txBody>
          <a:bodyPr wrap="square" rtlCol="0">
            <a:spAutoFit/>
          </a:bodyPr>
          <a:lstStyle/>
          <a:p>
            <a:pPr algn="ctr"/>
            <a:r>
              <a:rPr lang="zh-CN" altLang="en-US" sz="2000" b="1" dirty="0" smtClean="0">
                <a:ea typeface="楷体" panose="02010609060101010101" pitchFamily="49" charset="-122"/>
              </a:rPr>
              <a:t>每分钟</a:t>
            </a:r>
            <a:endParaRPr lang="en-US" altLang="zh-CN" sz="2000" b="1" dirty="0" smtClean="0">
              <a:ea typeface="楷体" panose="02010609060101010101" pitchFamily="49" charset="-122"/>
            </a:endParaRPr>
          </a:p>
          <a:p>
            <a:pPr algn="ctr"/>
            <a:r>
              <a:rPr lang="zh-CN" altLang="en-US" sz="2000" b="1" dirty="0" smtClean="0">
                <a:ea typeface="楷体" panose="02010609060101010101" pitchFamily="49" charset="-122"/>
              </a:rPr>
              <a:t>揭示一次</a:t>
            </a:r>
            <a:endParaRPr lang="zh-CN" altLang="en-US" sz="2000" b="1" dirty="0">
              <a:ea typeface="楷体" panose="02010609060101010101" pitchFamily="49" charset="-122"/>
            </a:endParaRPr>
          </a:p>
        </p:txBody>
      </p:sp>
      <p:sp>
        <p:nvSpPr>
          <p:cNvPr id="2" name="日期占位符 1"/>
          <p:cNvSpPr>
            <a:spLocks noGrp="1"/>
          </p:cNvSpPr>
          <p:nvPr>
            <p:ph type="dt" sz="half" idx="10"/>
          </p:nvPr>
        </p:nvSpPr>
        <p:spPr/>
        <p:txBody>
          <a:bodyPr/>
          <a:lstStyle/>
          <a:p>
            <a:fld id="{2959624F-0F58-41C3-8AD3-F0EF1CCBCCD8}" type="datetime1">
              <a:rPr lang="zh-CN" altLang="en-US" smtClean="0"/>
            </a:fld>
            <a:endParaRPr lang="zh-CN" altLang="en-US"/>
          </a:p>
        </p:txBody>
      </p:sp>
      <p:sp>
        <p:nvSpPr>
          <p:cNvPr id="3" name="灯片编号占位符 2"/>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65" name="燕尾形 64"/>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smtClean="0">
                <a:ea typeface="楷体" panose="02010609060101010101" pitchFamily="49" charset="-122"/>
              </a:rPr>
              <a:t>转让公开信息披露</a:t>
            </a:r>
            <a:endParaRPr lang="zh-CN" altLang="en-US" sz="3200" b="1" dirty="0">
              <a:ea typeface="楷体" panose="02010609060101010101" pitchFamily="49" charset="-122"/>
            </a:endParaRPr>
          </a:p>
        </p:txBody>
      </p:sp>
      <p:sp>
        <p:nvSpPr>
          <p:cNvPr id="7" name="矩形 6"/>
          <p:cNvSpPr/>
          <p:nvPr/>
        </p:nvSpPr>
        <p:spPr>
          <a:xfrm>
            <a:off x="1403797" y="1448304"/>
            <a:ext cx="81009" cy="40011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文本框 7"/>
          <p:cNvSpPr txBox="1"/>
          <p:nvPr/>
        </p:nvSpPr>
        <p:spPr>
          <a:xfrm>
            <a:off x="1519705" y="1326850"/>
            <a:ext cx="9910295" cy="1200329"/>
          </a:xfrm>
          <a:prstGeom prst="rect">
            <a:avLst/>
          </a:prstGeom>
          <a:noFill/>
        </p:spPr>
        <p:txBody>
          <a:bodyPr wrap="square" rtlCol="0">
            <a:spAutoFit/>
          </a:bodyPr>
          <a:lstStyle/>
          <a:p>
            <a:r>
              <a:rPr lang="zh-CN" altLang="en-US" sz="2400" b="1" dirty="0" smtClean="0">
                <a:ea typeface="楷体" panose="02010609060101010101" pitchFamily="49" charset="-122"/>
              </a:rPr>
              <a:t>采取集合竞价转让方式的股票，出现下列情形之一的，全国股转公司分别公布相关股票当日买入、卖出金额最大</a:t>
            </a:r>
            <a:r>
              <a:rPr lang="en-US" altLang="zh-CN" sz="2400" b="1" dirty="0" smtClean="0">
                <a:ea typeface="楷体" panose="02010609060101010101" pitchFamily="49" charset="-122"/>
              </a:rPr>
              <a:t>5</a:t>
            </a:r>
            <a:r>
              <a:rPr lang="zh-CN" altLang="en-US" sz="2400" b="1" dirty="0" smtClean="0">
                <a:ea typeface="楷体" panose="02010609060101010101" pitchFamily="49" charset="-122"/>
              </a:rPr>
              <a:t>家主办券商证券营业部或交易单元的名称及其各自的买入、卖出金额：</a:t>
            </a:r>
            <a:endParaRPr lang="zh-CN" altLang="en-US" sz="2400" b="1" dirty="0">
              <a:ea typeface="楷体" panose="02010609060101010101" pitchFamily="49" charset="-122"/>
            </a:endParaRPr>
          </a:p>
        </p:txBody>
      </p:sp>
      <p:sp>
        <p:nvSpPr>
          <p:cNvPr id="9" name="文本框 8"/>
          <p:cNvSpPr txBox="1"/>
          <p:nvPr/>
        </p:nvSpPr>
        <p:spPr>
          <a:xfrm>
            <a:off x="1865289" y="2609511"/>
            <a:ext cx="8899912" cy="355481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当日价格振幅达到</a:t>
            </a:r>
            <a:r>
              <a:rPr lang="en-US" altLang="zh-CN" sz="2400" dirty="0" smtClean="0">
                <a:ea typeface="楷体" panose="02010609060101010101" pitchFamily="49" charset="-122"/>
              </a:rPr>
              <a:t>30%</a:t>
            </a:r>
            <a:r>
              <a:rPr lang="zh-CN" altLang="en-US" sz="2400" dirty="0" smtClean="0">
                <a:ea typeface="楷体" panose="02010609060101010101" pitchFamily="49" charset="-122"/>
              </a:rPr>
              <a:t>的前</a:t>
            </a:r>
            <a:r>
              <a:rPr lang="en-US" altLang="zh-CN" sz="2400" dirty="0" smtClean="0">
                <a:ea typeface="楷体" panose="02010609060101010101" pitchFamily="49" charset="-122"/>
              </a:rPr>
              <a:t>5</a:t>
            </a:r>
            <a:r>
              <a:rPr lang="zh-CN" altLang="en-US" sz="2400" dirty="0" smtClean="0">
                <a:ea typeface="楷体" panose="02010609060101010101" pitchFamily="49" charset="-122"/>
              </a:rPr>
              <a:t>只股票；</a:t>
            </a:r>
            <a:endParaRPr lang="en-US" altLang="zh-CN" sz="2400" dirty="0" smtClean="0">
              <a:ea typeface="楷体" panose="02010609060101010101" pitchFamily="49" charset="-122"/>
            </a:endParaRPr>
          </a:p>
          <a:p>
            <a:pPr lvl="1">
              <a:lnSpc>
                <a:spcPct val="150000"/>
              </a:lnSpc>
            </a:pPr>
            <a:r>
              <a:rPr lang="zh-CN" altLang="en-US" sz="2400" dirty="0" smtClean="0">
                <a:ea typeface="楷体" panose="02010609060101010101" pitchFamily="49" charset="-122"/>
              </a:rPr>
              <a:t>价格振幅 </a:t>
            </a:r>
            <a:r>
              <a:rPr lang="en-US" altLang="zh-CN" sz="2400" dirty="0" smtClean="0">
                <a:ea typeface="楷体" panose="02010609060101010101" pitchFamily="49" charset="-122"/>
              </a:rPr>
              <a:t>= </a:t>
            </a:r>
            <a:r>
              <a:rPr lang="zh-CN" altLang="en-US" sz="2400" dirty="0" smtClean="0">
                <a:ea typeface="楷体" panose="02010609060101010101" pitchFamily="49" charset="-122"/>
              </a:rPr>
              <a:t>（当日最高价</a:t>
            </a:r>
            <a:r>
              <a:rPr lang="en-US" altLang="zh-CN" sz="2400" dirty="0" smtClean="0">
                <a:ea typeface="楷体" panose="02010609060101010101" pitchFamily="49" charset="-122"/>
              </a:rPr>
              <a:t>-</a:t>
            </a:r>
            <a:r>
              <a:rPr lang="zh-CN" altLang="en-US" sz="2400" dirty="0" smtClean="0">
                <a:ea typeface="楷体" panose="02010609060101010101" pitchFamily="49" charset="-122"/>
              </a:rPr>
              <a:t>当日最低价）</a:t>
            </a:r>
            <a:r>
              <a:rPr lang="en-US" altLang="zh-CN" sz="2400" dirty="0" smtClean="0">
                <a:ea typeface="楷体" panose="02010609060101010101" pitchFamily="49" charset="-122"/>
              </a:rPr>
              <a:t>÷</a:t>
            </a:r>
            <a:r>
              <a:rPr lang="zh-CN" altLang="en-US" sz="2400" dirty="0" smtClean="0">
                <a:ea typeface="楷体" panose="02010609060101010101" pitchFamily="49" charset="-122"/>
              </a:rPr>
              <a:t>当日最低价</a:t>
            </a:r>
            <a:r>
              <a:rPr lang="en-US" altLang="zh-CN" sz="2400" dirty="0" smtClean="0">
                <a:ea typeface="楷体" panose="02010609060101010101" pitchFamily="49" charset="-122"/>
              </a:rPr>
              <a:t>×100%</a:t>
            </a:r>
            <a:endParaRPr lang="en-US" altLang="zh-CN" sz="2400" dirty="0" smtClean="0">
              <a:ea typeface="楷体" panose="02010609060101010101" pitchFamily="49" charset="-122"/>
            </a:endParaRPr>
          </a:p>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当日换手率达到</a:t>
            </a:r>
            <a:r>
              <a:rPr lang="en-US" altLang="zh-CN" sz="2400" dirty="0" smtClean="0">
                <a:ea typeface="楷体" panose="02010609060101010101" pitchFamily="49" charset="-122"/>
              </a:rPr>
              <a:t>10%</a:t>
            </a:r>
            <a:r>
              <a:rPr lang="zh-CN" altLang="en-US" sz="2400" dirty="0" smtClean="0">
                <a:ea typeface="楷体" panose="02010609060101010101" pitchFamily="49" charset="-122"/>
              </a:rPr>
              <a:t>的前</a:t>
            </a:r>
            <a:r>
              <a:rPr lang="en-US" altLang="zh-CN" sz="2400" dirty="0" smtClean="0">
                <a:ea typeface="楷体" panose="02010609060101010101" pitchFamily="49" charset="-122"/>
              </a:rPr>
              <a:t>5</a:t>
            </a:r>
            <a:r>
              <a:rPr lang="zh-CN" altLang="en-US" sz="2400" dirty="0" smtClean="0">
                <a:ea typeface="楷体" panose="02010609060101010101" pitchFamily="49" charset="-122"/>
              </a:rPr>
              <a:t>只股票；</a:t>
            </a:r>
            <a:endParaRPr lang="en-US" altLang="zh-CN" sz="2400" dirty="0" smtClean="0">
              <a:ea typeface="楷体" panose="02010609060101010101" pitchFamily="49" charset="-122"/>
            </a:endParaRPr>
          </a:p>
          <a:p>
            <a:pPr lvl="1">
              <a:lnSpc>
                <a:spcPct val="150000"/>
              </a:lnSpc>
            </a:pPr>
            <a:r>
              <a:rPr lang="zh-CN" altLang="en-US" sz="2400" dirty="0">
                <a:ea typeface="楷体" panose="02010609060101010101" pitchFamily="49" charset="-122"/>
              </a:rPr>
              <a:t>换手</a:t>
            </a:r>
            <a:r>
              <a:rPr lang="zh-CN" altLang="en-US" sz="2400" dirty="0" smtClean="0">
                <a:ea typeface="楷体" panose="02010609060101010101" pitchFamily="49" charset="-122"/>
              </a:rPr>
              <a:t>率 </a:t>
            </a:r>
            <a:r>
              <a:rPr lang="en-US" altLang="zh-CN" sz="2400" dirty="0" smtClean="0">
                <a:ea typeface="楷体" panose="02010609060101010101" pitchFamily="49" charset="-122"/>
              </a:rPr>
              <a:t>= </a:t>
            </a:r>
            <a:r>
              <a:rPr lang="zh-CN" altLang="en-US" sz="2400" dirty="0" smtClean="0">
                <a:ea typeface="楷体" panose="02010609060101010101" pitchFamily="49" charset="-122"/>
              </a:rPr>
              <a:t>成交股数</a:t>
            </a:r>
            <a:r>
              <a:rPr lang="en-US" altLang="zh-CN" sz="2400" dirty="0" smtClean="0">
                <a:ea typeface="楷体" panose="02010609060101010101" pitchFamily="49" charset="-122"/>
              </a:rPr>
              <a:t>÷</a:t>
            </a:r>
            <a:r>
              <a:rPr lang="zh-CN" altLang="en-US" sz="2400" dirty="0" smtClean="0">
                <a:ea typeface="楷体" panose="02010609060101010101" pitchFamily="49" charset="-122"/>
              </a:rPr>
              <a:t>无限售条件股份总数</a:t>
            </a:r>
            <a:r>
              <a:rPr lang="en-US" altLang="zh-CN" sz="2400" dirty="0" smtClean="0">
                <a:ea typeface="楷体" panose="02010609060101010101" pitchFamily="49" charset="-122"/>
              </a:rPr>
              <a:t>×100%</a:t>
            </a:r>
            <a:endParaRPr lang="en-US" altLang="zh-CN" sz="2400" dirty="0" smtClean="0">
              <a:ea typeface="楷体" panose="02010609060101010101" pitchFamily="49" charset="-122"/>
            </a:endParaRPr>
          </a:p>
          <a:p>
            <a:pPr marL="342900" indent="-342900">
              <a:buFont typeface="Arial" panose="020B0604020202020204" pitchFamily="34" charset="0"/>
              <a:buChar char="•"/>
            </a:pPr>
            <a:endParaRPr lang="en-US" altLang="zh-CN" sz="900" dirty="0" smtClean="0">
              <a:ea typeface="楷体" panose="02010609060101010101" pitchFamily="49" charset="-122"/>
            </a:endParaRPr>
          </a:p>
          <a:p>
            <a:pPr>
              <a:lnSpc>
                <a:spcPct val="150000"/>
              </a:lnSpc>
            </a:pPr>
            <a:r>
              <a:rPr lang="zh-CN" altLang="en-US" sz="2400" dirty="0" smtClean="0">
                <a:ea typeface="楷体" panose="02010609060101010101" pitchFamily="49" charset="-122"/>
              </a:rPr>
              <a:t>价格振幅或换手率相同的，依次按成交金额和成交量选取。</a:t>
            </a:r>
            <a:endParaRPr lang="en-US" altLang="zh-CN" sz="2400" dirty="0" smtClean="0">
              <a:ea typeface="楷体" panose="02010609060101010101" pitchFamily="49" charset="-122"/>
            </a:endParaRPr>
          </a:p>
          <a:p>
            <a:pPr>
              <a:lnSpc>
                <a:spcPct val="150000"/>
              </a:lnSpc>
            </a:pPr>
            <a:r>
              <a:rPr lang="zh-CN" altLang="en-US" sz="2400" dirty="0">
                <a:ea typeface="楷体" panose="02010609060101010101" pitchFamily="49" charset="-122"/>
              </a:rPr>
              <a:t>基础</a:t>
            </a:r>
            <a:r>
              <a:rPr lang="zh-CN" altLang="en-US" sz="2400" dirty="0" smtClean="0">
                <a:ea typeface="楷体" panose="02010609060101010101" pitchFamily="49" charset="-122"/>
              </a:rPr>
              <a:t>层、创新层股票排名分别计算。</a:t>
            </a:r>
            <a:endParaRPr lang="zh-CN" altLang="en-US" sz="2400" dirty="0">
              <a:ea typeface="楷体" panose="02010609060101010101" pitchFamily="49" charset="-122"/>
            </a:endParaRPr>
          </a:p>
        </p:txBody>
      </p:sp>
      <p:sp>
        <p:nvSpPr>
          <p:cNvPr id="4" name="日期占位符 3"/>
          <p:cNvSpPr>
            <a:spLocks noGrp="1"/>
          </p:cNvSpPr>
          <p:nvPr>
            <p:ph type="dt" sz="half" idx="10"/>
          </p:nvPr>
        </p:nvSpPr>
        <p:spPr/>
        <p:txBody>
          <a:bodyPr/>
          <a:lstStyle/>
          <a:p>
            <a:fld id="{6B36BF2B-F730-4830-AD71-62846FCA8F8B}"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031" y="1030310"/>
            <a:ext cx="128789" cy="486821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231820" y="2369712"/>
            <a:ext cx="3155324" cy="1918952"/>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楷体" panose="02010609060101010101" pitchFamily="49" charset="-122"/>
                <a:ea typeface="楷体" panose="02010609060101010101" pitchFamily="49" charset="-122"/>
              </a:rPr>
              <a:t>目 录</a:t>
            </a:r>
            <a:endParaRPr lang="zh-CN" altLang="en-US" sz="4000" dirty="0">
              <a:latin typeface="楷体" panose="02010609060101010101" pitchFamily="49" charset="-122"/>
              <a:ea typeface="楷体" panose="02010609060101010101" pitchFamily="49" charset="-122"/>
            </a:endParaRPr>
          </a:p>
        </p:txBody>
      </p:sp>
      <p:sp>
        <p:nvSpPr>
          <p:cNvPr id="7" name="五边形 6"/>
          <p:cNvSpPr/>
          <p:nvPr/>
        </p:nvSpPr>
        <p:spPr>
          <a:xfrm>
            <a:off x="4891480" y="2576781"/>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集合竞价转让制度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8" name="五边形 7"/>
          <p:cNvSpPr/>
          <p:nvPr/>
        </p:nvSpPr>
        <p:spPr>
          <a:xfrm>
            <a:off x="4891480" y="34212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楷体" panose="02010609060101010101" pitchFamily="49" charset="-122"/>
                <a:ea typeface="楷体" panose="02010609060101010101" pitchFamily="49" charset="-122"/>
              </a:rPr>
              <a:t>做市转让制度</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9" name="五边形 8"/>
          <p:cNvSpPr/>
          <p:nvPr/>
        </p:nvSpPr>
        <p:spPr>
          <a:xfrm>
            <a:off x="4891480" y="425194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smtClean="0">
                <a:solidFill>
                  <a:srgbClr val="002060"/>
                </a:solidFill>
                <a:latin typeface="楷体" panose="02010609060101010101" pitchFamily="49" charset="-122"/>
                <a:ea typeface="楷体" panose="02010609060101010101" pitchFamily="49" charset="-122"/>
              </a:rPr>
              <a:t>协议转让</a:t>
            </a:r>
            <a:r>
              <a:rPr lang="zh-CN" altLang="en-US" sz="3200" dirty="0">
                <a:solidFill>
                  <a:srgbClr val="002060"/>
                </a:solidFill>
                <a:latin typeface="楷体" panose="02010609060101010101" pitchFamily="49" charset="-122"/>
                <a:ea typeface="楷体" panose="02010609060101010101" pitchFamily="49" charset="-122"/>
              </a:rPr>
              <a:t>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2" name="五边形 11"/>
          <p:cNvSpPr/>
          <p:nvPr/>
        </p:nvSpPr>
        <p:spPr>
          <a:xfrm>
            <a:off x="4891481" y="1746995"/>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股票转让制度介绍</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4" name="文本框 13"/>
          <p:cNvSpPr txBox="1"/>
          <p:nvPr/>
        </p:nvSpPr>
        <p:spPr>
          <a:xfrm>
            <a:off x="4289813" y="1771128"/>
            <a:ext cx="601447" cy="584775"/>
          </a:xfrm>
          <a:prstGeom prst="rect">
            <a:avLst/>
          </a:prstGeom>
          <a:noFill/>
        </p:spPr>
        <p:txBody>
          <a:bodyPr wrap="none" rtlCol="0">
            <a:spAutoFit/>
          </a:bodyPr>
          <a:lstStyle/>
          <a:p>
            <a:r>
              <a:rPr lang="en-US" altLang="zh-CN" sz="3200" dirty="0" smtClean="0">
                <a:solidFill>
                  <a:srgbClr val="C00000"/>
                </a:solidFill>
              </a:rPr>
              <a:t>01</a:t>
            </a:r>
            <a:endParaRPr lang="zh-CN" altLang="en-US" sz="3200" dirty="0">
              <a:solidFill>
                <a:srgbClr val="C00000"/>
              </a:solidFill>
            </a:endParaRPr>
          </a:p>
        </p:txBody>
      </p:sp>
      <p:sp>
        <p:nvSpPr>
          <p:cNvPr id="15" name="文本框 14"/>
          <p:cNvSpPr txBox="1"/>
          <p:nvPr/>
        </p:nvSpPr>
        <p:spPr>
          <a:xfrm>
            <a:off x="4289813" y="2602635"/>
            <a:ext cx="601447" cy="584775"/>
          </a:xfrm>
          <a:prstGeom prst="rect">
            <a:avLst/>
          </a:prstGeom>
          <a:noFill/>
        </p:spPr>
        <p:txBody>
          <a:bodyPr wrap="none" rtlCol="0">
            <a:spAutoFit/>
          </a:bodyPr>
          <a:lstStyle/>
          <a:p>
            <a:r>
              <a:rPr lang="en-US" altLang="zh-CN" sz="3200" dirty="0" smtClean="0">
                <a:solidFill>
                  <a:srgbClr val="C00000"/>
                </a:solidFill>
              </a:rPr>
              <a:t>02</a:t>
            </a:r>
            <a:endParaRPr lang="zh-CN" altLang="en-US" sz="3200" dirty="0">
              <a:solidFill>
                <a:srgbClr val="C00000"/>
              </a:solidFill>
            </a:endParaRPr>
          </a:p>
        </p:txBody>
      </p:sp>
      <p:sp>
        <p:nvSpPr>
          <p:cNvPr id="16" name="文本框 15"/>
          <p:cNvSpPr txBox="1"/>
          <p:nvPr/>
        </p:nvSpPr>
        <p:spPr>
          <a:xfrm>
            <a:off x="4289813" y="3433311"/>
            <a:ext cx="601447" cy="584775"/>
          </a:xfrm>
          <a:prstGeom prst="rect">
            <a:avLst/>
          </a:prstGeom>
          <a:noFill/>
        </p:spPr>
        <p:txBody>
          <a:bodyPr wrap="none" rtlCol="0">
            <a:spAutoFit/>
          </a:bodyPr>
          <a:lstStyle/>
          <a:p>
            <a:r>
              <a:rPr lang="en-US" altLang="zh-CN" sz="3200" dirty="0" smtClean="0">
                <a:solidFill>
                  <a:srgbClr val="C00000"/>
                </a:solidFill>
              </a:rPr>
              <a:t>03</a:t>
            </a:r>
            <a:endParaRPr lang="zh-CN" altLang="en-US" sz="3200" dirty="0">
              <a:solidFill>
                <a:srgbClr val="C00000"/>
              </a:solidFill>
            </a:endParaRPr>
          </a:p>
        </p:txBody>
      </p:sp>
      <p:sp>
        <p:nvSpPr>
          <p:cNvPr id="17" name="文本框 16"/>
          <p:cNvSpPr txBox="1"/>
          <p:nvPr/>
        </p:nvSpPr>
        <p:spPr>
          <a:xfrm>
            <a:off x="4289812" y="4283722"/>
            <a:ext cx="601447" cy="584775"/>
          </a:xfrm>
          <a:prstGeom prst="rect">
            <a:avLst/>
          </a:prstGeom>
          <a:noFill/>
        </p:spPr>
        <p:txBody>
          <a:bodyPr wrap="none" rtlCol="0">
            <a:spAutoFit/>
          </a:bodyPr>
          <a:lstStyle/>
          <a:p>
            <a:r>
              <a:rPr lang="en-US" altLang="zh-CN" sz="3200" dirty="0" smtClean="0">
                <a:solidFill>
                  <a:srgbClr val="C00000"/>
                </a:solidFill>
              </a:rPr>
              <a:t>04</a:t>
            </a:r>
            <a:endParaRPr lang="zh-CN" altLang="en-US" sz="3200" dirty="0">
              <a:solidFill>
                <a:srgbClr val="C00000"/>
              </a:solidFill>
            </a:endParaRPr>
          </a:p>
        </p:txBody>
      </p:sp>
      <p:sp>
        <p:nvSpPr>
          <p:cNvPr id="21" name="燕尾形 20"/>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日期占位符 1"/>
          <p:cNvSpPr>
            <a:spLocks noGrp="1"/>
          </p:cNvSpPr>
          <p:nvPr>
            <p:ph type="dt" sz="half" idx="10"/>
          </p:nvPr>
        </p:nvSpPr>
        <p:spPr/>
        <p:txBody>
          <a:bodyPr/>
          <a:lstStyle/>
          <a:p>
            <a:fld id="{824EE2EB-0580-4DA4-AFE1-E4AA9CE151F4}" type="datetime1">
              <a:rPr lang="zh-CN" altLang="en-US" smtClean="0"/>
            </a:fld>
            <a:endParaRPr lang="zh-CN" altLang="en-US" dirty="0"/>
          </a:p>
        </p:txBody>
      </p:sp>
      <p:sp>
        <p:nvSpPr>
          <p:cNvPr id="18" name="灯片编号占位符 5"/>
          <p:cNvSpPr>
            <a:spLocks noGrp="1"/>
          </p:cNvSpPr>
          <p:nvPr>
            <p:ph type="sldNum" sz="quarter" idx="12"/>
          </p:nvPr>
        </p:nvSpPr>
        <p:spPr>
          <a:xfrm>
            <a:off x="8610600" y="6397914"/>
            <a:ext cx="2743200" cy="365125"/>
          </a:xfrm>
        </p:spPr>
        <p:txBody>
          <a:bodyPr/>
          <a:lstStyle/>
          <a:p>
            <a:r>
              <a:rPr lang="en-US" altLang="zh-CN" dirty="0" smtClean="0"/>
              <a:t>31</a:t>
            </a:r>
            <a:endParaRPr lang="zh-CN" altLang="en-US" dirty="0"/>
          </a:p>
        </p:txBody>
      </p:sp>
      <p:sp>
        <p:nvSpPr>
          <p:cNvPr id="19" name="五边形 18"/>
          <p:cNvSpPr/>
          <p:nvPr/>
        </p:nvSpPr>
        <p:spPr>
          <a:xfrm>
            <a:off x="4891259" y="509611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市场监察</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20" name="文本框 19"/>
          <p:cNvSpPr txBox="1"/>
          <p:nvPr/>
        </p:nvSpPr>
        <p:spPr>
          <a:xfrm>
            <a:off x="4289591" y="5127892"/>
            <a:ext cx="601447" cy="584775"/>
          </a:xfrm>
          <a:prstGeom prst="rect">
            <a:avLst/>
          </a:prstGeom>
          <a:noFill/>
        </p:spPr>
        <p:txBody>
          <a:bodyPr wrap="none" rtlCol="0">
            <a:spAutoFit/>
          </a:bodyPr>
          <a:lstStyle/>
          <a:p>
            <a:r>
              <a:rPr lang="en-US" altLang="zh-CN" sz="3200" dirty="0" smtClean="0">
                <a:solidFill>
                  <a:srgbClr val="C00000"/>
                </a:solidFill>
              </a:rPr>
              <a:t>05</a:t>
            </a:r>
            <a:endParaRPr lang="zh-CN" altLang="en-US" sz="3200" dirty="0">
              <a:solidFill>
                <a:srgbClr val="C0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做</a:t>
            </a:r>
            <a:r>
              <a:rPr lang="zh-CN" altLang="en-US" sz="3200" b="1" dirty="0" smtClean="0">
                <a:latin typeface="楷体" panose="02010609060101010101" pitchFamily="49" charset="-122"/>
                <a:ea typeface="楷体" panose="02010609060101010101" pitchFamily="49" charset="-122"/>
              </a:rPr>
              <a:t>市商制度介绍</a:t>
            </a:r>
            <a:endParaRPr lang="zh-CN" altLang="en-US" sz="3200" b="1"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D855743B-28BE-4800-AE9B-A5F0811030C3}"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10" name="图示 9"/>
          <p:cNvGraphicFramePr/>
          <p:nvPr/>
        </p:nvGraphicFramePr>
        <p:xfrm>
          <a:off x="1129631" y="1067717"/>
          <a:ext cx="10126503" cy="504023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3480440" cy="584775"/>
          </a:xfrm>
          <a:prstGeom prst="rect">
            <a:avLst/>
          </a:prstGeom>
          <a:noFill/>
        </p:spPr>
        <p:txBody>
          <a:bodyPr wrap="none" rtlCol="0">
            <a:spAutoFit/>
          </a:bodyPr>
          <a:lstStyle/>
          <a:p>
            <a:r>
              <a:rPr lang="zh-CN" altLang="en-US" sz="3200" b="1" dirty="0">
                <a:ea typeface="楷体" panose="02010609060101010101" pitchFamily="49" charset="-122"/>
              </a:rPr>
              <a:t>交易</a:t>
            </a:r>
            <a:r>
              <a:rPr lang="zh-CN" altLang="en-US" sz="3200" b="1" dirty="0" smtClean="0">
                <a:ea typeface="楷体" panose="02010609060101010101" pitchFamily="49" charset="-122"/>
              </a:rPr>
              <a:t>制度规则体系</a:t>
            </a:r>
            <a:endParaRPr lang="zh-CN" altLang="en-US" sz="3200" b="1" dirty="0">
              <a:ea typeface="楷体" panose="02010609060101010101" pitchFamily="49" charset="-122"/>
            </a:endParaRPr>
          </a:p>
        </p:txBody>
      </p:sp>
      <p:sp>
        <p:nvSpPr>
          <p:cNvPr id="6" name="日期占位符 5"/>
          <p:cNvSpPr>
            <a:spLocks noGrp="1"/>
          </p:cNvSpPr>
          <p:nvPr>
            <p:ph type="dt" sz="half" idx="10"/>
          </p:nvPr>
        </p:nvSpPr>
        <p:spPr/>
        <p:txBody>
          <a:bodyPr/>
          <a:lstStyle/>
          <a:p>
            <a:fld id="{AC40FA57-EAA7-44B7-9C60-792CA85FFD9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16" name="图片 15"/>
          <p:cNvPicPr>
            <a:picLocks noChangeAspect="1"/>
          </p:cNvPicPr>
          <p:nvPr/>
        </p:nvPicPr>
        <p:blipFill>
          <a:blip r:embed="rId1"/>
          <a:stretch>
            <a:fillRect/>
          </a:stretch>
        </p:blipFill>
        <p:spPr>
          <a:xfrm>
            <a:off x="1688204" y="1808309"/>
            <a:ext cx="8694644" cy="4461867"/>
          </a:xfrm>
          <a:prstGeom prst="rect">
            <a:avLst/>
          </a:prstGeom>
        </p:spPr>
      </p:pic>
      <p:sp>
        <p:nvSpPr>
          <p:cNvPr id="17" name="文本框 16"/>
          <p:cNvSpPr txBox="1"/>
          <p:nvPr/>
        </p:nvSpPr>
        <p:spPr>
          <a:xfrm>
            <a:off x="1841680" y="944213"/>
            <a:ext cx="8363272" cy="864096"/>
          </a:xfrm>
          <a:prstGeom prst="rect">
            <a:avLst/>
          </a:prstGeom>
          <a:noFill/>
          <a:ln w="28575">
            <a:noFill/>
            <a:prstDash val="solid"/>
          </a:ln>
        </p:spPr>
        <p:txBody>
          <a:bodyPr wrap="square" lIns="108000" rtlCol="0">
            <a:noAutofit/>
          </a:bodyPr>
          <a:lstStyle/>
          <a:p>
            <a:pPr eaLnBrk="0" hangingPunct="0">
              <a:spcBef>
                <a:spcPts val="600"/>
              </a:spcBef>
            </a:pPr>
            <a:r>
              <a:rPr lang="zh-CN" altLang="en-US" sz="2000" b="1" dirty="0" smtClean="0">
                <a:solidFill>
                  <a:srgbClr val="C00000"/>
                </a:solidFill>
                <a:latin typeface="Times New Roman" panose="02020603050405020304" pitchFamily="18" charset="0"/>
                <a:ea typeface="华文楷体" panose="02010600040101010101" pitchFamily="2" charset="-122"/>
                <a:cs typeface="华文楷体" panose="02010600040101010101" pitchFamily="2" charset="-122"/>
              </a:rPr>
              <a:t>查寻途径：</a:t>
            </a:r>
            <a:endParaRPr lang="en-US" altLang="zh-CN" sz="2000" b="1" dirty="0" smtClean="0">
              <a:solidFill>
                <a:srgbClr val="C00000"/>
              </a:solidFill>
              <a:latin typeface="Times New Roman" panose="02020603050405020304" pitchFamily="18" charset="0"/>
              <a:ea typeface="华文楷体" panose="02010600040101010101" pitchFamily="2" charset="-122"/>
              <a:cs typeface="华文楷体" panose="02010600040101010101" pitchFamily="2" charset="-122"/>
            </a:endParaRPr>
          </a:p>
          <a:p>
            <a:pPr eaLnBrk="0" hangingPunct="0">
              <a:spcBef>
                <a:spcPts val="600"/>
              </a:spcBef>
            </a:pP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全国股转公司官方网站（</a:t>
            </a:r>
            <a:r>
              <a:rPr lang="en-US" altLang="zh-CN" sz="2000" b="1" dirty="0">
                <a:latin typeface="Times New Roman" panose="02020603050405020304" pitchFamily="18" charset="0"/>
                <a:ea typeface="华文楷体" panose="02010600040101010101" pitchFamily="2" charset="-122"/>
                <a:cs typeface="华文楷体" panose="02010600040101010101" pitchFamily="2" charset="-122"/>
                <a:hlinkClick r:id="rId2"/>
              </a:rPr>
              <a:t>www.neeq.com.cn</a:t>
            </a:r>
            <a:r>
              <a:rPr lang="zh-CN" altLang="en-US" sz="2000" b="1" dirty="0">
                <a:latin typeface="Times New Roman" panose="02020603050405020304" pitchFamily="18" charset="0"/>
                <a:ea typeface="华文楷体" panose="02010600040101010101" pitchFamily="2" charset="-122"/>
                <a:cs typeface="华文楷体" panose="02010600040101010101" pitchFamily="2" charset="-122"/>
              </a:rPr>
              <a:t>或</a:t>
            </a:r>
            <a:r>
              <a:rPr lang="en-US" altLang="zh-CN" sz="2000" b="1" dirty="0">
                <a:latin typeface="Times New Roman" panose="02020603050405020304" pitchFamily="18" charset="0"/>
                <a:ea typeface="华文楷体" panose="02010600040101010101" pitchFamily="2" charset="-122"/>
                <a:cs typeface="华文楷体" panose="02010600040101010101" pitchFamily="2" charset="-122"/>
                <a:hlinkClick r:id="rId3"/>
              </a:rPr>
              <a:t>www.neeq.cc</a:t>
            </a: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）→法律法规</a:t>
            </a:r>
            <a:endParaRPr lang="en-US" altLang="zh-CN" sz="2000" b="1" dirty="0" smtClean="0">
              <a:latin typeface="Times New Roman" panose="02020603050405020304" pitchFamily="18" charset="0"/>
              <a:ea typeface="华文楷体" panose="02010600040101010101" pitchFamily="2" charset="-122"/>
              <a:cs typeface="华文楷体" panose="02010600040101010101"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做</a:t>
            </a:r>
            <a:r>
              <a:rPr lang="zh-CN" altLang="en-US" sz="3200" b="1" dirty="0" smtClean="0">
                <a:latin typeface="楷体" panose="02010609060101010101" pitchFamily="49" charset="-122"/>
                <a:ea typeface="楷体" panose="02010609060101010101" pitchFamily="49" charset="-122"/>
              </a:rPr>
              <a:t>市商制度介绍</a:t>
            </a:r>
            <a:endParaRPr lang="zh-CN" altLang="en-US" sz="3200" b="1"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D855743B-28BE-4800-AE9B-A5F0811030C3}"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7" name="图示 6"/>
          <p:cNvGraphicFramePr/>
          <p:nvPr/>
        </p:nvGraphicFramePr>
        <p:xfrm>
          <a:off x="716494" y="1244782"/>
          <a:ext cx="10637306" cy="496205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smtClean="0">
                <a:ea typeface="楷体" panose="02010609060101010101" pitchFamily="49" charset="-122"/>
              </a:rPr>
              <a:t>做市商报价要求</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00C92D57-1333-48DB-8A15-D6888F743886}" type="datetime1">
              <a:rPr lang="zh-CN" altLang="en-US" smtClean="0"/>
            </a:fld>
            <a:endParaRPr lang="zh-CN" altLang="en-US"/>
          </a:p>
        </p:txBody>
      </p:sp>
      <p:sp>
        <p:nvSpPr>
          <p:cNvPr id="6" name="椭圆 5"/>
          <p:cNvSpPr/>
          <p:nvPr/>
        </p:nvSpPr>
        <p:spPr>
          <a:xfrm>
            <a:off x="1197735" y="1120459"/>
            <a:ext cx="553792" cy="5537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b="1" dirty="0" smtClean="0"/>
              <a:t>01</a:t>
            </a:r>
            <a:endParaRPr lang="zh-CN" altLang="en-US" sz="2000" b="1" dirty="0"/>
          </a:p>
        </p:txBody>
      </p:sp>
      <p:sp>
        <p:nvSpPr>
          <p:cNvPr id="7" name="矩形 6"/>
          <p:cNvSpPr/>
          <p:nvPr/>
        </p:nvSpPr>
        <p:spPr>
          <a:xfrm>
            <a:off x="1785662" y="1148191"/>
            <a:ext cx="1877437" cy="430887"/>
          </a:xfrm>
          <a:prstGeom prst="rect">
            <a:avLst/>
          </a:prstGeom>
        </p:spPr>
        <p:txBody>
          <a:bodyPr wrap="none">
            <a:spAutoFit/>
          </a:bodyPr>
          <a:lstStyle/>
          <a:p>
            <a:pPr lvl="0"/>
            <a:r>
              <a:rPr lang="zh-CN" altLang="en-US" sz="2200" b="1" dirty="0" smtClean="0">
                <a:latin typeface="华文楷体" panose="02010600040101010101" pitchFamily="2" charset="-122"/>
                <a:ea typeface="华文楷体" panose="02010600040101010101" pitchFamily="2" charset="-122"/>
              </a:rPr>
              <a:t>持续双向报价</a:t>
            </a:r>
            <a:endParaRPr lang="zh-CN" altLang="en-US" sz="2200" b="1" dirty="0">
              <a:latin typeface="华文楷体" panose="02010600040101010101" pitchFamily="2" charset="-122"/>
              <a:ea typeface="华文楷体" panose="02010600040101010101" pitchFamily="2" charset="-122"/>
            </a:endParaRPr>
          </a:p>
        </p:txBody>
      </p:sp>
      <p:sp>
        <p:nvSpPr>
          <p:cNvPr id="8" name="矩形 7"/>
          <p:cNvSpPr/>
          <p:nvPr/>
        </p:nvSpPr>
        <p:spPr>
          <a:xfrm>
            <a:off x="1824506" y="1581258"/>
            <a:ext cx="8980868" cy="1631216"/>
          </a:xfrm>
          <a:prstGeom prst="rect">
            <a:avLst/>
          </a:prstGeom>
        </p:spPr>
        <p:txBody>
          <a:bodyPr wrap="square">
            <a:spAutoFit/>
          </a:bodyPr>
          <a:lstStyle/>
          <a:p>
            <a:pPr lvl="0">
              <a:lnSpc>
                <a:spcPct val="125000"/>
              </a:lnSpc>
            </a:pPr>
            <a:r>
              <a:rPr lang="zh-CN" altLang="en-US" sz="2000" dirty="0">
                <a:latin typeface="华文楷体" panose="02010600040101010101" pitchFamily="2" charset="-122"/>
                <a:ea typeface="华文楷体" panose="02010600040101010101" pitchFamily="2" charset="-122"/>
              </a:rPr>
              <a:t>每个转让日内，做市</a:t>
            </a:r>
            <a:r>
              <a:rPr lang="zh-CN" altLang="en-US" sz="2000" dirty="0" smtClean="0">
                <a:latin typeface="华文楷体" panose="02010600040101010101" pitchFamily="2" charset="-122"/>
                <a:ea typeface="华文楷体" panose="02010600040101010101" pitchFamily="2" charset="-122"/>
              </a:rPr>
              <a:t>商应</a:t>
            </a:r>
            <a:r>
              <a:rPr lang="zh-CN" altLang="en-US" sz="2000" dirty="0">
                <a:latin typeface="华文楷体" panose="02010600040101010101" pitchFamily="2" charset="-122"/>
                <a:ea typeface="华文楷体" panose="02010600040101010101" pitchFamily="2" charset="-122"/>
              </a:rPr>
              <a:t>持续发布双向报价</a:t>
            </a:r>
            <a:r>
              <a:rPr lang="zh-CN" altLang="en-US" sz="2000" dirty="0" smtClean="0">
                <a:latin typeface="华文楷体" panose="02010600040101010101" pitchFamily="2" charset="-122"/>
                <a:ea typeface="华文楷体" panose="02010600040101010101" pitchFamily="2" charset="-122"/>
              </a:rPr>
              <a:t>，并在</a:t>
            </a:r>
            <a:r>
              <a:rPr lang="zh-CN" altLang="en-US" sz="2000" dirty="0">
                <a:latin typeface="华文楷体" panose="02010600040101010101" pitchFamily="2" charset="-122"/>
                <a:ea typeface="华文楷体" panose="02010600040101010101" pitchFamily="2" charset="-122"/>
              </a:rPr>
              <a:t>报价价位和数量范围内履行做市成交</a:t>
            </a:r>
            <a:r>
              <a:rPr lang="zh-CN" altLang="en-US" sz="2000" dirty="0" smtClean="0">
                <a:latin typeface="华文楷体" panose="02010600040101010101" pitchFamily="2" charset="-122"/>
                <a:ea typeface="华文楷体" panose="02010600040101010101" pitchFamily="2" charset="-122"/>
              </a:rPr>
              <a:t>义务</a:t>
            </a:r>
            <a:endParaRPr lang="en-US" altLang="zh-CN" sz="2000" dirty="0" smtClean="0">
              <a:latin typeface="华文楷体" panose="02010600040101010101" pitchFamily="2" charset="-122"/>
              <a:ea typeface="华文楷体" panose="02010600040101010101" pitchFamily="2" charset="-122"/>
            </a:endParaRPr>
          </a:p>
          <a:p>
            <a:pPr marL="800100" lvl="1" indent="-342900">
              <a:lnSpc>
                <a:spcPct val="125000"/>
              </a:lnSpc>
              <a:buFont typeface="华文楷体" panose="02010600040101010101" pitchFamily="2" charset="-122"/>
              <a:buChar char="−"/>
            </a:pPr>
            <a:r>
              <a:rPr lang="zh-CN" altLang="en-US" sz="2000" dirty="0" smtClean="0">
                <a:latin typeface="华文楷体" panose="02010600040101010101" pitchFamily="2" charset="-122"/>
                <a:ea typeface="华文楷体" panose="02010600040101010101" pitchFamily="2" charset="-122"/>
              </a:rPr>
              <a:t>最</a:t>
            </a:r>
            <a:r>
              <a:rPr lang="zh-CN" altLang="en-US" sz="2000" dirty="0">
                <a:latin typeface="华文楷体" panose="02010600040101010101" pitchFamily="2" charset="-122"/>
                <a:ea typeface="华文楷体" panose="02010600040101010101" pitchFamily="2" charset="-122"/>
              </a:rPr>
              <a:t>迟应于上午</a:t>
            </a:r>
            <a:r>
              <a:rPr lang="en-US" altLang="en-US" sz="2000" dirty="0">
                <a:latin typeface="华文楷体" panose="02010600040101010101" pitchFamily="2" charset="-122"/>
                <a:ea typeface="华文楷体" panose="02010600040101010101" pitchFamily="2" charset="-122"/>
              </a:rPr>
              <a:t>9:30</a:t>
            </a:r>
            <a:r>
              <a:rPr lang="zh-CN" altLang="en-US" sz="2000" dirty="0">
                <a:latin typeface="华文楷体" panose="02010600040101010101" pitchFamily="2" charset="-122"/>
                <a:ea typeface="华文楷体" panose="02010600040101010101" pitchFamily="2" charset="-122"/>
              </a:rPr>
              <a:t>发布双向</a:t>
            </a:r>
            <a:r>
              <a:rPr lang="zh-CN" altLang="en-US" sz="2000" dirty="0" smtClean="0">
                <a:latin typeface="华文楷体" panose="02010600040101010101" pitchFamily="2" charset="-122"/>
                <a:ea typeface="华文楷体" panose="02010600040101010101" pitchFamily="2" charset="-122"/>
              </a:rPr>
              <a:t>报价</a:t>
            </a:r>
            <a:endParaRPr lang="en-US" altLang="zh-CN" sz="2000" dirty="0" smtClean="0">
              <a:latin typeface="华文楷体" panose="02010600040101010101" pitchFamily="2" charset="-122"/>
              <a:ea typeface="华文楷体" panose="02010600040101010101" pitchFamily="2" charset="-122"/>
            </a:endParaRPr>
          </a:p>
          <a:p>
            <a:pPr marL="800100" lvl="1" indent="-342900">
              <a:lnSpc>
                <a:spcPct val="125000"/>
              </a:lnSpc>
              <a:buFont typeface="华文楷体" panose="02010600040101010101" pitchFamily="2" charset="-122"/>
              <a:buChar char="−"/>
            </a:pPr>
            <a:r>
              <a:rPr lang="zh-CN" altLang="en-US" sz="2000" dirty="0" smtClean="0">
                <a:latin typeface="华文楷体" panose="02010600040101010101" pitchFamily="2" charset="-122"/>
                <a:ea typeface="华文楷体" panose="02010600040101010101" pitchFamily="2" charset="-122"/>
              </a:rPr>
              <a:t>双向</a:t>
            </a:r>
            <a:r>
              <a:rPr lang="zh-CN" altLang="en-US" sz="2000" dirty="0">
                <a:latin typeface="华文楷体" panose="02010600040101010101" pitchFamily="2" charset="-122"/>
                <a:ea typeface="华文楷体" panose="02010600040101010101" pitchFamily="2" charset="-122"/>
              </a:rPr>
              <a:t>报价时间应不少于每个转让日做市转让撮合时间的</a:t>
            </a:r>
            <a:r>
              <a:rPr lang="en-US" altLang="en-US" sz="2000" dirty="0">
                <a:latin typeface="华文楷体" panose="02010600040101010101" pitchFamily="2" charset="-122"/>
                <a:ea typeface="华文楷体" panose="02010600040101010101" pitchFamily="2" charset="-122"/>
              </a:rPr>
              <a:t>75%</a:t>
            </a:r>
            <a:endParaRPr lang="zh-CN" altLang="en-US" sz="2000" dirty="0"/>
          </a:p>
        </p:txBody>
      </p:sp>
      <p:sp>
        <p:nvSpPr>
          <p:cNvPr id="9" name="椭圆 8"/>
          <p:cNvSpPr/>
          <p:nvPr/>
        </p:nvSpPr>
        <p:spPr>
          <a:xfrm>
            <a:off x="1197736" y="3453058"/>
            <a:ext cx="553792" cy="5537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b="1" dirty="0" smtClean="0"/>
              <a:t>02</a:t>
            </a:r>
            <a:endParaRPr lang="zh-CN" altLang="en-US" sz="2000" b="1" dirty="0"/>
          </a:p>
        </p:txBody>
      </p:sp>
      <p:sp>
        <p:nvSpPr>
          <p:cNvPr id="10" name="矩形 9"/>
          <p:cNvSpPr/>
          <p:nvPr/>
        </p:nvSpPr>
        <p:spPr>
          <a:xfrm>
            <a:off x="1790165" y="3483630"/>
            <a:ext cx="2159566" cy="430887"/>
          </a:xfrm>
          <a:prstGeom prst="rect">
            <a:avLst/>
          </a:prstGeom>
        </p:spPr>
        <p:txBody>
          <a:bodyPr wrap="none">
            <a:spAutoFit/>
          </a:bodyPr>
          <a:lstStyle/>
          <a:p>
            <a:pPr lvl="0"/>
            <a:r>
              <a:rPr lang="zh-CN" altLang="en-US" sz="2200" b="1" dirty="0" smtClean="0">
                <a:latin typeface="华文楷体" panose="02010600040101010101" pitchFamily="2" charset="-122"/>
                <a:ea typeface="华文楷体" panose="02010600040101010101" pitchFamily="2" charset="-122"/>
              </a:rPr>
              <a:t>做市商报价价差</a:t>
            </a:r>
            <a:endParaRPr lang="zh-CN" altLang="en-US" sz="2200" b="1" dirty="0">
              <a:latin typeface="华文楷体" panose="02010600040101010101" pitchFamily="2" charset="-122"/>
              <a:ea typeface="华文楷体" panose="02010600040101010101" pitchFamily="2" charset="-122"/>
            </a:endParaRPr>
          </a:p>
        </p:txBody>
      </p:sp>
      <p:sp>
        <p:nvSpPr>
          <p:cNvPr id="11" name="矩形 10"/>
          <p:cNvSpPr/>
          <p:nvPr/>
        </p:nvSpPr>
        <p:spPr>
          <a:xfrm>
            <a:off x="1777285" y="3902703"/>
            <a:ext cx="9182637" cy="449739"/>
          </a:xfrm>
          <a:prstGeom prst="rect">
            <a:avLst/>
          </a:prstGeom>
        </p:spPr>
        <p:txBody>
          <a:bodyPr wrap="square">
            <a:spAutoFit/>
          </a:bodyPr>
          <a:lstStyle/>
          <a:p>
            <a:pPr lvl="0">
              <a:lnSpc>
                <a:spcPct val="125000"/>
              </a:lnSpc>
            </a:pPr>
            <a:r>
              <a:rPr lang="zh-CN" altLang="en-US" sz="2000" dirty="0">
                <a:latin typeface="Times New Roman" panose="02020603050405020304" pitchFamily="18" charset="0"/>
                <a:ea typeface="华文楷体" panose="02010600040101010101" pitchFamily="2" charset="-122"/>
              </a:rPr>
              <a:t>同次报价的卖出与买入价格之差应大于零且不超过卖出价格的</a:t>
            </a:r>
            <a:r>
              <a:rPr lang="en-US" altLang="zh-CN" sz="2000" dirty="0">
                <a:latin typeface="Times New Roman" panose="02020603050405020304" pitchFamily="18" charset="0"/>
                <a:ea typeface="华文楷体" panose="02010600040101010101" pitchFamily="2" charset="-122"/>
              </a:rPr>
              <a:t>5%</a:t>
            </a:r>
            <a:endParaRPr lang="zh-CN" altLang="en-US" sz="2000" dirty="0"/>
          </a:p>
        </p:txBody>
      </p:sp>
      <p:sp>
        <p:nvSpPr>
          <p:cNvPr id="12" name="椭圆 11"/>
          <p:cNvSpPr/>
          <p:nvPr/>
        </p:nvSpPr>
        <p:spPr>
          <a:xfrm>
            <a:off x="1197735" y="4707743"/>
            <a:ext cx="553792" cy="5537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b="1" dirty="0" smtClean="0"/>
              <a:t>03</a:t>
            </a:r>
            <a:endParaRPr lang="zh-CN" altLang="en-US" sz="2000" b="1" dirty="0"/>
          </a:p>
        </p:txBody>
      </p:sp>
      <p:sp>
        <p:nvSpPr>
          <p:cNvPr id="13" name="矩形 12"/>
          <p:cNvSpPr/>
          <p:nvPr/>
        </p:nvSpPr>
        <p:spPr>
          <a:xfrm>
            <a:off x="1790164" y="4738315"/>
            <a:ext cx="2483372" cy="461665"/>
          </a:xfrm>
          <a:prstGeom prst="rect">
            <a:avLst/>
          </a:prstGeom>
        </p:spPr>
        <p:txBody>
          <a:bodyPr wrap="none">
            <a:spAutoFit/>
          </a:bodyPr>
          <a:lstStyle/>
          <a:p>
            <a:pPr lvl="0"/>
            <a:r>
              <a:rPr lang="en-US" altLang="zh-CN" sz="2200" b="1" dirty="0" smtClean="0">
                <a:latin typeface="华文楷体" panose="02010600040101010101" pitchFamily="2" charset="-122"/>
                <a:ea typeface="华文楷体" panose="02010600040101010101" pitchFamily="2" charset="-122"/>
              </a:rPr>
              <a:t>5</a:t>
            </a:r>
            <a:r>
              <a:rPr lang="zh-CN" altLang="en-US" sz="2200" b="1" dirty="0" smtClean="0">
                <a:latin typeface="华文楷体" panose="02010600040101010101" pitchFamily="2" charset="-122"/>
                <a:ea typeface="华文楷体" panose="02010600040101010101" pitchFamily="2" charset="-122"/>
              </a:rPr>
              <a:t>分钟</a:t>
            </a:r>
            <a:r>
              <a:rPr lang="zh-CN" altLang="en-US" sz="2400" b="1" dirty="0" smtClean="0">
                <a:latin typeface="华文楷体" panose="02010600040101010101" pitchFamily="2" charset="-122"/>
                <a:ea typeface="华文楷体" panose="02010600040101010101" pitchFamily="2" charset="-122"/>
              </a:rPr>
              <a:t>内重新报价</a:t>
            </a:r>
            <a:endParaRPr lang="zh-CN" altLang="en-US" sz="2400" b="1" dirty="0">
              <a:latin typeface="华文楷体" panose="02010600040101010101" pitchFamily="2" charset="-122"/>
              <a:ea typeface="华文楷体" panose="02010600040101010101" pitchFamily="2" charset="-122"/>
            </a:endParaRPr>
          </a:p>
        </p:txBody>
      </p:sp>
      <p:sp>
        <p:nvSpPr>
          <p:cNvPr id="14" name="矩形 13"/>
          <p:cNvSpPr/>
          <p:nvPr/>
        </p:nvSpPr>
        <p:spPr>
          <a:xfrm>
            <a:off x="1764405" y="5196025"/>
            <a:ext cx="9182637" cy="836191"/>
          </a:xfrm>
          <a:prstGeom prst="rect">
            <a:avLst/>
          </a:prstGeom>
        </p:spPr>
        <p:txBody>
          <a:bodyPr wrap="square">
            <a:spAutoFit/>
          </a:bodyPr>
          <a:lstStyle/>
          <a:p>
            <a:pPr lvl="0">
              <a:lnSpc>
                <a:spcPct val="125000"/>
              </a:lnSpc>
            </a:pPr>
            <a:r>
              <a:rPr lang="zh-CN" altLang="zh-CN" sz="2000" dirty="0">
                <a:latin typeface="Times New Roman" panose="02020603050405020304" pitchFamily="18" charset="0"/>
                <a:ea typeface="华文楷体" panose="02010600040101010101" pitchFamily="2" charset="-122"/>
              </a:rPr>
              <a:t>做市商前次</a:t>
            </a:r>
            <a:r>
              <a:rPr lang="zh-CN" altLang="en-US" sz="2000" dirty="0">
                <a:latin typeface="Times New Roman" panose="02020603050405020304" pitchFamily="18" charset="0"/>
                <a:ea typeface="华文楷体" panose="02010600040101010101" pitchFamily="2" charset="-122"/>
              </a:rPr>
              <a:t>做市申报</a:t>
            </a:r>
            <a:r>
              <a:rPr lang="zh-CN" altLang="zh-CN" sz="2000" dirty="0">
                <a:latin typeface="Times New Roman" panose="02020603050405020304" pitchFamily="18" charset="0"/>
                <a:ea typeface="华文楷体" panose="02010600040101010101" pitchFamily="2" charset="-122"/>
              </a:rPr>
              <a:t>撤销</a:t>
            </a:r>
            <a:r>
              <a:rPr lang="zh-CN" altLang="en-US" sz="2000" dirty="0">
                <a:latin typeface="Times New Roman" panose="02020603050405020304" pitchFamily="18" charset="0"/>
                <a:ea typeface="华文楷体" panose="02010600040101010101" pitchFamily="2" charset="-122"/>
              </a:rPr>
              <a:t>，</a:t>
            </a:r>
            <a:r>
              <a:rPr lang="zh-CN" altLang="zh-CN" sz="2000" dirty="0">
                <a:latin typeface="Times New Roman" panose="02020603050405020304" pitchFamily="18" charset="0"/>
                <a:ea typeface="华文楷体" panose="02010600040101010101" pitchFamily="2" charset="-122"/>
              </a:rPr>
              <a:t>或其</a:t>
            </a:r>
            <a:r>
              <a:rPr lang="zh-CN" altLang="en-US" sz="2000" dirty="0">
                <a:latin typeface="Times New Roman" panose="02020603050405020304" pitchFamily="18" charset="0"/>
                <a:ea typeface="华文楷体" panose="02010600040101010101" pitchFamily="2" charset="-122"/>
              </a:rPr>
              <a:t>申报</a:t>
            </a:r>
            <a:r>
              <a:rPr lang="zh-CN" altLang="zh-CN" sz="2000" dirty="0">
                <a:latin typeface="Times New Roman" panose="02020603050405020304" pitchFamily="18" charset="0"/>
                <a:ea typeface="华文楷体" panose="02010600040101010101" pitchFamily="2" charset="-122"/>
              </a:rPr>
              <a:t>数量经成交后不足</a:t>
            </a:r>
            <a:r>
              <a:rPr lang="en-US" altLang="zh-CN" sz="2000" dirty="0">
                <a:latin typeface="Times New Roman" panose="02020603050405020304" pitchFamily="18" charset="0"/>
                <a:ea typeface="华文楷体" panose="02010600040101010101" pitchFamily="2" charset="-122"/>
              </a:rPr>
              <a:t>1000</a:t>
            </a:r>
            <a:r>
              <a:rPr lang="zh-CN" altLang="zh-CN" sz="2000" dirty="0">
                <a:latin typeface="Times New Roman" panose="02020603050405020304" pitchFamily="18" charset="0"/>
                <a:ea typeface="华文楷体" panose="02010600040101010101" pitchFamily="2" charset="-122"/>
              </a:rPr>
              <a:t>股的，做市商应于</a:t>
            </a:r>
            <a:r>
              <a:rPr lang="en-US" altLang="zh-CN" sz="2000" dirty="0">
                <a:latin typeface="Times New Roman" panose="02020603050405020304" pitchFamily="18" charset="0"/>
                <a:ea typeface="华文楷体" panose="02010600040101010101" pitchFamily="2" charset="-122"/>
              </a:rPr>
              <a:t>5</a:t>
            </a:r>
            <a:r>
              <a:rPr lang="zh-CN" altLang="zh-CN" sz="2000" dirty="0">
                <a:latin typeface="Times New Roman" panose="02020603050405020304" pitchFamily="18" charset="0"/>
                <a:ea typeface="华文楷体" panose="02010600040101010101" pitchFamily="2" charset="-122"/>
              </a:rPr>
              <a:t>分钟内重新报价</a:t>
            </a:r>
            <a:endParaRPr lang="zh-CN" altLang="en-US" sz="2000" dirty="0"/>
          </a:p>
        </p:txBody>
      </p:sp>
      <p:sp>
        <p:nvSpPr>
          <p:cNvPr id="15" name="灯片编号占位符 4"/>
          <p:cNvSpPr>
            <a:spLocks noGrp="1"/>
          </p:cNvSpPr>
          <p:nvPr>
            <p:ph type="sldNum" sz="quarter" idx="12"/>
          </p:nvPr>
        </p:nvSpPr>
        <p:spPr>
          <a:xfrm>
            <a:off x="8610600" y="6397914"/>
            <a:ext cx="2743200" cy="365125"/>
          </a:xfrm>
        </p:spPr>
        <p:txBody>
          <a:bodyPr/>
          <a:lstStyle/>
          <a:p>
            <a:r>
              <a:rPr lang="en-US" altLang="zh-CN" dirty="0" smtClean="0"/>
              <a:t>37</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交易时间安排</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0C7C419-A146-4036-BD07-8E6E957A738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cxnSp>
        <p:nvCxnSpPr>
          <p:cNvPr id="84" name="直接箭头连接符 83"/>
          <p:cNvCxnSpPr/>
          <p:nvPr/>
        </p:nvCxnSpPr>
        <p:spPr>
          <a:xfrm flipV="1">
            <a:off x="1608797" y="3240109"/>
            <a:ext cx="8682309" cy="5353"/>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85" name="文本框 84"/>
          <p:cNvSpPr txBox="1"/>
          <p:nvPr/>
        </p:nvSpPr>
        <p:spPr>
          <a:xfrm>
            <a:off x="1745976" y="3245462"/>
            <a:ext cx="598241" cy="369332"/>
          </a:xfrm>
          <a:prstGeom prst="rect">
            <a:avLst/>
          </a:prstGeom>
          <a:noFill/>
          <a:ln>
            <a:noFill/>
          </a:ln>
        </p:spPr>
        <p:txBody>
          <a:bodyPr wrap="none" rtlCol="0">
            <a:spAutoFit/>
          </a:bodyPr>
          <a:lstStyle/>
          <a:p>
            <a:r>
              <a:rPr lang="en-US" altLang="zh-CN" dirty="0" smtClean="0"/>
              <a:t>9:15</a:t>
            </a:r>
            <a:endParaRPr lang="zh-CN" altLang="en-US" dirty="0"/>
          </a:p>
        </p:txBody>
      </p:sp>
      <p:sp>
        <p:nvSpPr>
          <p:cNvPr id="86" name="文本框 85"/>
          <p:cNvSpPr txBox="1"/>
          <p:nvPr/>
        </p:nvSpPr>
        <p:spPr>
          <a:xfrm>
            <a:off x="4716646" y="3245462"/>
            <a:ext cx="715260" cy="369332"/>
          </a:xfrm>
          <a:prstGeom prst="rect">
            <a:avLst/>
          </a:prstGeom>
          <a:noFill/>
          <a:ln>
            <a:noFill/>
          </a:ln>
        </p:spPr>
        <p:txBody>
          <a:bodyPr wrap="none" rtlCol="0">
            <a:spAutoFit/>
          </a:bodyPr>
          <a:lstStyle/>
          <a:p>
            <a:r>
              <a:rPr lang="en-US" altLang="zh-CN" dirty="0" smtClean="0"/>
              <a:t>11:30</a:t>
            </a:r>
            <a:endParaRPr lang="zh-CN" altLang="en-US" dirty="0"/>
          </a:p>
        </p:txBody>
      </p:sp>
      <p:sp>
        <p:nvSpPr>
          <p:cNvPr id="87" name="文本框 86"/>
          <p:cNvSpPr txBox="1"/>
          <p:nvPr/>
        </p:nvSpPr>
        <p:spPr>
          <a:xfrm>
            <a:off x="5624576" y="3240846"/>
            <a:ext cx="715260" cy="369332"/>
          </a:xfrm>
          <a:prstGeom prst="rect">
            <a:avLst/>
          </a:prstGeom>
          <a:noFill/>
          <a:ln>
            <a:noFill/>
          </a:ln>
        </p:spPr>
        <p:txBody>
          <a:bodyPr wrap="none" rtlCol="0">
            <a:spAutoFit/>
          </a:bodyPr>
          <a:lstStyle/>
          <a:p>
            <a:r>
              <a:rPr lang="en-US" altLang="zh-CN" dirty="0" smtClean="0"/>
              <a:t>13:00</a:t>
            </a:r>
            <a:endParaRPr lang="zh-CN" altLang="en-US" dirty="0"/>
          </a:p>
        </p:txBody>
      </p:sp>
      <p:sp>
        <p:nvSpPr>
          <p:cNvPr id="89" name="文本框 88"/>
          <p:cNvSpPr txBox="1"/>
          <p:nvPr/>
        </p:nvSpPr>
        <p:spPr>
          <a:xfrm>
            <a:off x="8005685" y="3251479"/>
            <a:ext cx="715260" cy="369332"/>
          </a:xfrm>
          <a:prstGeom prst="rect">
            <a:avLst/>
          </a:prstGeom>
          <a:noFill/>
          <a:ln>
            <a:noFill/>
          </a:ln>
        </p:spPr>
        <p:txBody>
          <a:bodyPr wrap="none" rtlCol="0">
            <a:spAutoFit/>
          </a:bodyPr>
          <a:lstStyle/>
          <a:p>
            <a:r>
              <a:rPr lang="en-US" altLang="zh-CN" dirty="0" smtClean="0"/>
              <a:t>15:00</a:t>
            </a:r>
            <a:endParaRPr lang="zh-CN" altLang="en-US" dirty="0"/>
          </a:p>
        </p:txBody>
      </p:sp>
      <p:cxnSp>
        <p:nvCxnSpPr>
          <p:cNvPr id="90" name="直接箭头连接符 89"/>
          <p:cNvCxnSpPr>
            <a:stCxn id="85" idx="0"/>
          </p:cNvCxnSpPr>
          <p:nvPr/>
        </p:nvCxnSpPr>
        <p:spPr>
          <a:xfrm flipV="1">
            <a:off x="2045097" y="2846224"/>
            <a:ext cx="0" cy="39923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flipH="1" flipV="1">
            <a:off x="5074276" y="2830653"/>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flipH="1" flipV="1">
            <a:off x="5984452" y="2809386"/>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flipH="1" flipV="1">
            <a:off x="8352144" y="2843116"/>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5" name="右大括号 94"/>
          <p:cNvSpPr/>
          <p:nvPr/>
        </p:nvSpPr>
        <p:spPr>
          <a:xfrm rot="16200000">
            <a:off x="3386467" y="1128164"/>
            <a:ext cx="346439" cy="3029179"/>
          </a:xfrm>
          <a:prstGeom prst="rightBrace">
            <a:avLst>
              <a:gd name="adj1" fmla="val 95319"/>
              <a:gd name="adj2"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7" name="右大括号 96"/>
          <p:cNvSpPr/>
          <p:nvPr/>
        </p:nvSpPr>
        <p:spPr>
          <a:xfrm rot="16200000">
            <a:off x="6993726" y="1438085"/>
            <a:ext cx="346439" cy="2370398"/>
          </a:xfrm>
          <a:prstGeom prst="rightBrace">
            <a:avLst>
              <a:gd name="adj1" fmla="val 95319"/>
              <a:gd name="adj2"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8" name="文本框 97"/>
          <p:cNvSpPr txBox="1"/>
          <p:nvPr/>
        </p:nvSpPr>
        <p:spPr>
          <a:xfrm>
            <a:off x="8906024" y="4078957"/>
            <a:ext cx="2011995" cy="1015663"/>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对做市商盘后调节库存申报进行成交确认</a:t>
            </a:r>
            <a:endParaRPr lang="zh-CN" altLang="en-US" sz="2000" dirty="0">
              <a:ea typeface="楷体" panose="02010609060101010101" pitchFamily="49" charset="-122"/>
            </a:endParaRPr>
          </a:p>
        </p:txBody>
      </p:sp>
      <p:sp>
        <p:nvSpPr>
          <p:cNvPr id="99" name="文本框 98"/>
          <p:cNvSpPr txBox="1"/>
          <p:nvPr/>
        </p:nvSpPr>
        <p:spPr>
          <a:xfrm>
            <a:off x="1972175" y="1979513"/>
            <a:ext cx="3175699"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100" name="文本框 99"/>
          <p:cNvSpPr txBox="1"/>
          <p:nvPr/>
        </p:nvSpPr>
        <p:spPr>
          <a:xfrm>
            <a:off x="5559431" y="1973918"/>
            <a:ext cx="3256440"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101" name="文本框 100"/>
          <p:cNvSpPr txBox="1"/>
          <p:nvPr/>
        </p:nvSpPr>
        <p:spPr>
          <a:xfrm>
            <a:off x="8878317" y="3261790"/>
            <a:ext cx="715260" cy="369332"/>
          </a:xfrm>
          <a:prstGeom prst="rect">
            <a:avLst/>
          </a:prstGeom>
          <a:noFill/>
          <a:ln>
            <a:noFill/>
          </a:ln>
        </p:spPr>
        <p:txBody>
          <a:bodyPr wrap="none" rtlCol="0">
            <a:spAutoFit/>
          </a:bodyPr>
          <a:lstStyle/>
          <a:p>
            <a:r>
              <a:rPr lang="en-US" altLang="zh-CN" dirty="0" smtClean="0"/>
              <a:t>15:30</a:t>
            </a:r>
            <a:endParaRPr lang="zh-CN" altLang="en-US" dirty="0"/>
          </a:p>
        </p:txBody>
      </p:sp>
      <p:cxnSp>
        <p:nvCxnSpPr>
          <p:cNvPr id="102" name="直接箭头连接符 101"/>
          <p:cNvCxnSpPr/>
          <p:nvPr/>
        </p:nvCxnSpPr>
        <p:spPr>
          <a:xfrm>
            <a:off x="8353689" y="3240990"/>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a:off x="9216666" y="3251623"/>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4" name="右大括号 103"/>
          <p:cNvSpPr/>
          <p:nvPr/>
        </p:nvSpPr>
        <p:spPr>
          <a:xfrm rot="5400000">
            <a:off x="8611141" y="3394270"/>
            <a:ext cx="346439" cy="861345"/>
          </a:xfrm>
          <a:prstGeom prst="rightBrace">
            <a:avLst>
              <a:gd name="adj1" fmla="val 95319"/>
              <a:gd name="adj2" fmla="val 53453"/>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5" name="右大括号 104"/>
          <p:cNvSpPr/>
          <p:nvPr/>
        </p:nvSpPr>
        <p:spPr>
          <a:xfrm rot="5400000">
            <a:off x="3700642" y="2654605"/>
            <a:ext cx="346439" cy="2369786"/>
          </a:xfrm>
          <a:prstGeom prst="rightBrace">
            <a:avLst>
              <a:gd name="adj1" fmla="val 95319"/>
              <a:gd name="adj2" fmla="val 50000"/>
            </a:avLst>
          </a:prstGeom>
          <a:ln w="12700">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6" name="直接箭头连接符 105"/>
          <p:cNvCxnSpPr/>
          <p:nvPr/>
        </p:nvCxnSpPr>
        <p:spPr>
          <a:xfrm>
            <a:off x="5071634" y="3252988"/>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2408613" y="3245462"/>
            <a:ext cx="598241" cy="369332"/>
          </a:xfrm>
          <a:prstGeom prst="rect">
            <a:avLst/>
          </a:prstGeom>
          <a:noFill/>
          <a:ln>
            <a:noFill/>
          </a:ln>
        </p:spPr>
        <p:txBody>
          <a:bodyPr wrap="none" rtlCol="0">
            <a:spAutoFit/>
          </a:bodyPr>
          <a:lstStyle/>
          <a:p>
            <a:r>
              <a:rPr lang="en-US" altLang="zh-CN" dirty="0" smtClean="0"/>
              <a:t>9:30</a:t>
            </a:r>
            <a:endParaRPr lang="zh-CN" altLang="en-US" dirty="0"/>
          </a:p>
        </p:txBody>
      </p:sp>
      <p:cxnSp>
        <p:nvCxnSpPr>
          <p:cNvPr id="110" name="直接箭头连接符 109"/>
          <p:cNvCxnSpPr/>
          <p:nvPr/>
        </p:nvCxnSpPr>
        <p:spPr>
          <a:xfrm>
            <a:off x="2686894" y="3250840"/>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2307723" y="4062773"/>
            <a:ext cx="3175699"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成交撮合时间</a:t>
            </a:r>
            <a:endParaRPr lang="zh-CN" altLang="en-US" sz="2000" dirty="0">
              <a:ea typeface="楷体" panose="02010609060101010101" pitchFamily="49" charset="-122"/>
            </a:endParaRPr>
          </a:p>
        </p:txBody>
      </p:sp>
      <p:cxnSp>
        <p:nvCxnSpPr>
          <p:cNvPr id="113" name="直接箭头连接符 112"/>
          <p:cNvCxnSpPr/>
          <p:nvPr/>
        </p:nvCxnSpPr>
        <p:spPr>
          <a:xfrm>
            <a:off x="5981745" y="3248692"/>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右大括号 113"/>
          <p:cNvSpPr/>
          <p:nvPr/>
        </p:nvSpPr>
        <p:spPr>
          <a:xfrm rot="5400000">
            <a:off x="6982613" y="2678215"/>
            <a:ext cx="346439" cy="2369786"/>
          </a:xfrm>
          <a:prstGeom prst="rightBrace">
            <a:avLst>
              <a:gd name="adj1" fmla="val 95319"/>
              <a:gd name="adj2" fmla="val 50000"/>
            </a:avLst>
          </a:prstGeom>
          <a:ln w="12700">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文本框 114"/>
          <p:cNvSpPr txBox="1"/>
          <p:nvPr/>
        </p:nvSpPr>
        <p:spPr>
          <a:xfrm>
            <a:off x="5596762" y="4087075"/>
            <a:ext cx="3175699"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成交撮合时间</a:t>
            </a:r>
            <a:endParaRPr lang="zh-CN" altLang="en-US" sz="2000" dirty="0">
              <a:ea typeface="楷体" panose="02010609060101010101" pitchFamily="49" charset="-122"/>
            </a:endParaRPr>
          </a:p>
        </p:txBody>
      </p:sp>
      <p:sp>
        <p:nvSpPr>
          <p:cNvPr id="116" name="右大括号 115"/>
          <p:cNvSpPr/>
          <p:nvPr/>
        </p:nvSpPr>
        <p:spPr>
          <a:xfrm rot="16200000">
            <a:off x="8610126" y="2272114"/>
            <a:ext cx="346439" cy="861345"/>
          </a:xfrm>
          <a:prstGeom prst="rightBrace">
            <a:avLst>
              <a:gd name="adj1" fmla="val 95319"/>
              <a:gd name="adj2" fmla="val 53453"/>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17" name="直接箭头连接符 116"/>
          <p:cNvCxnSpPr/>
          <p:nvPr/>
        </p:nvCxnSpPr>
        <p:spPr>
          <a:xfrm flipH="1" flipV="1">
            <a:off x="9225762" y="2828089"/>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8847412" y="1709850"/>
            <a:ext cx="2011995" cy="707886"/>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接受做市商盘后调节库存申报</a:t>
            </a:r>
            <a:endParaRPr lang="zh-CN" altLang="en-US" sz="2000" dirty="0">
              <a:ea typeface="楷体" panose="02010609060101010101" pitchFamily="49" charset="-122"/>
            </a:endParaRPr>
          </a:p>
        </p:txBody>
      </p:sp>
      <p:cxnSp>
        <p:nvCxnSpPr>
          <p:cNvPr id="119" name="直接箭头连接符 118"/>
          <p:cNvCxnSpPr>
            <a:stCxn id="116" idx="1"/>
          </p:cNvCxnSpPr>
          <p:nvPr/>
        </p:nvCxnSpPr>
        <p:spPr>
          <a:xfrm flipV="1">
            <a:off x="8813088" y="2173973"/>
            <a:ext cx="397706" cy="355594"/>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stCxn id="104" idx="1"/>
          </p:cNvCxnSpPr>
          <p:nvPr/>
        </p:nvCxnSpPr>
        <p:spPr>
          <a:xfrm>
            <a:off x="8754618" y="3998162"/>
            <a:ext cx="257323" cy="206871"/>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244525" cy="584775"/>
          </a:xfrm>
          <a:prstGeom prst="rect">
            <a:avLst/>
          </a:prstGeom>
          <a:noFill/>
        </p:spPr>
        <p:txBody>
          <a:bodyPr wrap="none" rtlCol="0">
            <a:spAutoFit/>
          </a:bodyPr>
          <a:lstStyle/>
          <a:p>
            <a:r>
              <a:rPr lang="zh-CN" altLang="en-US" sz="3200" b="1" dirty="0" smtClean="0">
                <a:ea typeface="楷体" panose="02010609060101010101" pitchFamily="49" charset="-122"/>
              </a:rPr>
              <a:t>委托与申报</a:t>
            </a:r>
            <a:endParaRPr lang="zh-CN" altLang="en-US" sz="3200" b="1" dirty="0">
              <a:ea typeface="楷体" panose="02010609060101010101" pitchFamily="49" charset="-122"/>
            </a:endParaRPr>
          </a:p>
        </p:txBody>
      </p:sp>
      <p:sp>
        <p:nvSpPr>
          <p:cNvPr id="12" name="圆角矩形 11"/>
          <p:cNvSpPr/>
          <p:nvPr/>
        </p:nvSpPr>
        <p:spPr>
          <a:xfrm>
            <a:off x="7783516" y="1146867"/>
            <a:ext cx="3912298" cy="2849739"/>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b="1" dirty="0">
                <a:solidFill>
                  <a:schemeClr val="tx1"/>
                </a:solidFill>
                <a:latin typeface="楷体" panose="02010609060101010101" pitchFamily="49" charset="-122"/>
                <a:ea typeface="楷体" panose="02010609060101010101" pitchFamily="49" charset="-122"/>
              </a:rPr>
              <a:t>限价委托</a:t>
            </a:r>
            <a:r>
              <a:rPr lang="zh-CN" altLang="en-US" sz="2000" dirty="0">
                <a:solidFill>
                  <a:schemeClr val="tx1"/>
                </a:solidFill>
                <a:latin typeface="楷体" panose="02010609060101010101" pitchFamily="49" charset="-122"/>
                <a:ea typeface="楷体" panose="02010609060101010101" pitchFamily="49" charset="-122"/>
              </a:rPr>
              <a:t>是指投资者委托主办券商按其限定的价格买卖股票的指令，主办券商必须按限定价格或低于限定价格申报买入股票；按限定价格或高于限定价格申报卖出股票。</a:t>
            </a:r>
            <a:endParaRPr lang="zh-CN" altLang="en-US" sz="2000" dirty="0">
              <a:solidFill>
                <a:schemeClr val="tx1"/>
              </a:solidFill>
              <a:latin typeface="楷体" panose="02010609060101010101" pitchFamily="49" charset="-122"/>
              <a:ea typeface="楷体" panose="02010609060101010101" pitchFamily="49" charset="-122"/>
            </a:endParaRPr>
          </a:p>
        </p:txBody>
      </p:sp>
      <p:graphicFrame>
        <p:nvGraphicFramePr>
          <p:cNvPr id="4" name="图示 3"/>
          <p:cNvGraphicFramePr/>
          <p:nvPr/>
        </p:nvGraphicFramePr>
        <p:xfrm>
          <a:off x="-1244009" y="350876"/>
          <a:ext cx="9198801" cy="59815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圆角矩形 6"/>
          <p:cNvSpPr/>
          <p:nvPr/>
        </p:nvSpPr>
        <p:spPr>
          <a:xfrm>
            <a:off x="7783516" y="4311744"/>
            <a:ext cx="3912298" cy="1779476"/>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b="1" dirty="0">
                <a:solidFill>
                  <a:schemeClr val="tx1"/>
                </a:solidFill>
                <a:latin typeface="楷体" panose="02010609060101010101" pitchFamily="49" charset="-122"/>
                <a:ea typeface="楷体" panose="02010609060101010101" pitchFamily="49" charset="-122"/>
              </a:rPr>
              <a:t>限价委托</a:t>
            </a:r>
            <a:r>
              <a:rPr lang="zh-CN" altLang="en-US" sz="2000" dirty="0">
                <a:solidFill>
                  <a:schemeClr val="tx1"/>
                </a:solidFill>
                <a:latin typeface="楷体" panose="02010609060101010101" pitchFamily="49" charset="-122"/>
                <a:ea typeface="楷体" panose="02010609060101010101" pitchFamily="49" charset="-122"/>
              </a:rPr>
              <a:t>应包括</a:t>
            </a:r>
            <a:r>
              <a:rPr lang="zh-CN" altLang="en-US" sz="2000" b="1" dirty="0">
                <a:solidFill>
                  <a:schemeClr val="tx1"/>
                </a:solidFill>
                <a:latin typeface="楷体" panose="02010609060101010101" pitchFamily="49" charset="-122"/>
                <a:ea typeface="楷体" panose="02010609060101010101" pitchFamily="49" charset="-122"/>
              </a:rPr>
              <a:t>证券账户号码、证券代码、买卖方向、委托数量、委托价格</a:t>
            </a:r>
            <a:r>
              <a:rPr lang="zh-CN" altLang="en-US" sz="2000" dirty="0">
                <a:solidFill>
                  <a:schemeClr val="tx1"/>
                </a:solidFill>
                <a:latin typeface="楷体" panose="02010609060101010101" pitchFamily="49" charset="-122"/>
                <a:ea typeface="楷体" panose="02010609060101010101" pitchFamily="49" charset="-122"/>
              </a:rPr>
              <a:t>等内容。</a:t>
            </a:r>
            <a:endParaRPr lang="zh-CN" altLang="en-US" sz="2000" dirty="0">
              <a:solidFill>
                <a:schemeClr val="tx1"/>
              </a:solidFill>
              <a:latin typeface="楷体" panose="02010609060101010101" pitchFamily="49" charset="-122"/>
              <a:ea typeface="楷体" panose="02010609060101010101" pitchFamily="49" charset="-122"/>
            </a:endParaRPr>
          </a:p>
        </p:txBody>
      </p:sp>
      <p:sp>
        <p:nvSpPr>
          <p:cNvPr id="5" name="日期占位符 4"/>
          <p:cNvSpPr>
            <a:spLocks noGrp="1"/>
          </p:cNvSpPr>
          <p:nvPr>
            <p:ph type="dt" sz="half" idx="10"/>
          </p:nvPr>
        </p:nvSpPr>
        <p:spPr/>
        <p:txBody>
          <a:bodyPr/>
          <a:lstStyle/>
          <a:p>
            <a:fld id="{69BCD1E0-E9DC-4404-A7D4-6CC62381B64C}"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委托界面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69BCD1E0-E9DC-4404-A7D4-6CC62381B64C}"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t="811"/>
          <a:stretch>
            <a:fillRect/>
          </a:stretch>
        </p:blipFill>
        <p:spPr>
          <a:xfrm>
            <a:off x="1969392" y="1337326"/>
            <a:ext cx="8762456" cy="4883169"/>
          </a:xfrm>
          <a:prstGeom prst="rect">
            <a:avLst/>
          </a:prstGeom>
        </p:spPr>
      </p:pic>
      <p:sp>
        <p:nvSpPr>
          <p:cNvPr id="20" name="椭圆 19"/>
          <p:cNvSpPr/>
          <p:nvPr/>
        </p:nvSpPr>
        <p:spPr>
          <a:xfrm>
            <a:off x="2815646" y="3812146"/>
            <a:ext cx="1074313" cy="51143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38201" y="3431007"/>
            <a:ext cx="1132270" cy="1084337"/>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1</a:t>
            </a:r>
            <a:r>
              <a:rPr lang="zh-CN" altLang="en-US" b="1" dirty="0" smtClean="0">
                <a:solidFill>
                  <a:schemeClr val="tx1"/>
                </a:solidFill>
                <a:latin typeface="华文楷体" panose="02010600040101010101" pitchFamily="2" charset="-122"/>
                <a:ea typeface="华文楷体" panose="02010600040101010101" pitchFamily="2" charset="-122"/>
              </a:rPr>
              <a:t>：选择交易类型</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2" name="直接连接符 21"/>
          <p:cNvCxnSpPr>
            <a:stCxn id="20" idx="2"/>
          </p:cNvCxnSpPr>
          <p:nvPr/>
        </p:nvCxnSpPr>
        <p:spPr>
          <a:xfrm flipH="1" flipV="1">
            <a:off x="2118040" y="3902302"/>
            <a:ext cx="697606" cy="16556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2281" y="3447818"/>
            <a:ext cx="0" cy="10753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390059" y="2716696"/>
            <a:ext cx="895955" cy="11662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837975" y="2557000"/>
            <a:ext cx="2164455" cy="1053560"/>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a:solidFill>
                  <a:schemeClr val="tx1"/>
                </a:solidFill>
                <a:latin typeface="华文楷体" panose="02010600040101010101" pitchFamily="2" charset="-122"/>
                <a:ea typeface="华文楷体" panose="02010600040101010101" pitchFamily="2" charset="-122"/>
              </a:rPr>
              <a:t>2</a:t>
            </a:r>
            <a:r>
              <a:rPr lang="zh-CN" altLang="en-US" b="1" dirty="0" smtClean="0">
                <a:solidFill>
                  <a:schemeClr val="tx1"/>
                </a:solidFill>
                <a:latin typeface="华文楷体" panose="02010600040101010101" pitchFamily="2" charset="-122"/>
                <a:ea typeface="华文楷体" panose="02010600040101010101" pitchFamily="2" charset="-122"/>
              </a:rPr>
              <a:t>：填写证券代码、股东代码、买入价格、数量</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6" name="直接连接符 25"/>
          <p:cNvCxnSpPr/>
          <p:nvPr/>
        </p:nvCxnSpPr>
        <p:spPr>
          <a:xfrm flipV="1">
            <a:off x="6286014" y="2950012"/>
            <a:ext cx="450806" cy="19075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36820" y="2535173"/>
            <a:ext cx="0" cy="10753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5610193" y="3879598"/>
            <a:ext cx="918560" cy="27187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429816" y="4508358"/>
            <a:ext cx="1695588" cy="766293"/>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3</a:t>
            </a:r>
            <a:r>
              <a:rPr lang="zh-CN" altLang="en-US" b="1" dirty="0" smtClean="0">
                <a:solidFill>
                  <a:schemeClr val="tx1"/>
                </a:solidFill>
                <a:latin typeface="华文楷体" panose="02010600040101010101" pitchFamily="2" charset="-122"/>
                <a:ea typeface="华文楷体" panose="02010600040101010101" pitchFamily="2" charset="-122"/>
              </a:rPr>
              <a:t>：</a:t>
            </a:r>
            <a:endParaRPr lang="en-US" altLang="zh-CN" b="1" dirty="0" smtClean="0">
              <a:solidFill>
                <a:schemeClr val="tx1"/>
              </a:solidFill>
              <a:latin typeface="华文楷体" panose="02010600040101010101" pitchFamily="2" charset="-122"/>
              <a:ea typeface="华文楷体" panose="02010600040101010101" pitchFamily="2" charset="-122"/>
            </a:endParaRPr>
          </a:p>
          <a:p>
            <a:pPr algn="ctr"/>
            <a:r>
              <a:rPr lang="zh-CN" altLang="en-US" b="1" dirty="0" smtClean="0">
                <a:solidFill>
                  <a:schemeClr val="tx1"/>
                </a:solidFill>
                <a:latin typeface="华文楷体" panose="02010600040101010101" pitchFamily="2" charset="-122"/>
                <a:ea typeface="华文楷体" panose="02010600040101010101" pitchFamily="2" charset="-122"/>
              </a:rPr>
              <a:t>确认买入</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30" name="直接连接符 29"/>
          <p:cNvCxnSpPr>
            <a:endCxn id="28" idx="4"/>
          </p:cNvCxnSpPr>
          <p:nvPr/>
        </p:nvCxnSpPr>
        <p:spPr>
          <a:xfrm flipH="1" flipV="1">
            <a:off x="6069473" y="4151475"/>
            <a:ext cx="221018" cy="2152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5429816" y="4379569"/>
            <a:ext cx="169558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00415" y="967995"/>
            <a:ext cx="2262158" cy="369332"/>
          </a:xfrm>
          <a:prstGeom prst="rect">
            <a:avLst/>
          </a:prstGeom>
        </p:spPr>
        <p:txBody>
          <a:bodyPr wrap="none">
            <a:spAutoFit/>
          </a:bodyPr>
          <a:lstStyle/>
          <a:p>
            <a:pPr lvl="0"/>
            <a:r>
              <a:rPr lang="zh-CN" altLang="en-US" b="1" dirty="0" smtClean="0">
                <a:solidFill>
                  <a:srgbClr val="C00000"/>
                </a:solidFill>
                <a:latin typeface="华文楷体" panose="02010600040101010101" pitchFamily="2" charset="-122"/>
                <a:ea typeface="华文楷体" panose="02010600040101010101" pitchFamily="2" charset="-122"/>
              </a:rPr>
              <a:t>国泰君安交易界面：</a:t>
            </a:r>
            <a:endParaRPr lang="zh-CN" altLang="en-US"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成交原则</a:t>
            </a:r>
            <a:endParaRPr lang="zh-CN" altLang="en-US" sz="3200" b="1" dirty="0">
              <a:ea typeface="楷体" panose="02010609060101010101" pitchFamily="49" charset="-122"/>
            </a:endParaRPr>
          </a:p>
        </p:txBody>
      </p:sp>
      <p:sp>
        <p:nvSpPr>
          <p:cNvPr id="11" name="文本框 10"/>
          <p:cNvSpPr txBox="1"/>
          <p:nvPr/>
        </p:nvSpPr>
        <p:spPr>
          <a:xfrm>
            <a:off x="1654346" y="1693768"/>
            <a:ext cx="10245732" cy="1569660"/>
          </a:xfrm>
          <a:prstGeom prst="rect">
            <a:avLst/>
          </a:prstGeom>
          <a:noFill/>
        </p:spPr>
        <p:txBody>
          <a:bodyPr wrap="square" rtlCol="0">
            <a:spAutoFit/>
          </a:bodyPr>
          <a:lstStyle/>
          <a:p>
            <a:pPr>
              <a:lnSpc>
                <a:spcPct val="200000"/>
              </a:lnSpc>
            </a:pPr>
            <a:r>
              <a:rPr lang="zh-CN" altLang="en-US" sz="2400" b="1" dirty="0" smtClean="0">
                <a:ea typeface="楷体" panose="02010609060101010101" pitchFamily="49" charset="-122"/>
              </a:rPr>
              <a:t>撮合原则</a:t>
            </a:r>
            <a:endParaRPr lang="en-US" altLang="zh-CN" sz="2400" b="1" dirty="0" smtClean="0">
              <a:ea typeface="楷体" panose="02010609060101010101" pitchFamily="49" charset="-122"/>
            </a:endParaRPr>
          </a:p>
          <a:p>
            <a:pPr marL="457200" indent="-457200">
              <a:lnSpc>
                <a:spcPct val="200000"/>
              </a:lnSpc>
              <a:buFont typeface="Arial" panose="020B0604020202020204" pitchFamily="34" charset="0"/>
              <a:buChar char="•"/>
            </a:pPr>
            <a:r>
              <a:rPr lang="zh-CN" altLang="en-US" sz="2400" dirty="0" smtClean="0">
                <a:ea typeface="楷体" panose="02010609060101010101" pitchFamily="49" charset="-122"/>
              </a:rPr>
              <a:t>价格优先，时间优先，将投资者订单与做市商订单进行连续自动撮合。</a:t>
            </a:r>
            <a:endParaRPr lang="en-US" altLang="zh-CN" sz="2400" dirty="0" smtClean="0">
              <a:ea typeface="楷体" panose="02010609060101010101" pitchFamily="49" charset="-122"/>
            </a:endParaRPr>
          </a:p>
        </p:txBody>
      </p:sp>
      <p:sp>
        <p:nvSpPr>
          <p:cNvPr id="12" name="文本框 11"/>
          <p:cNvSpPr txBox="1"/>
          <p:nvPr/>
        </p:nvSpPr>
        <p:spPr>
          <a:xfrm>
            <a:off x="1600241" y="3184853"/>
            <a:ext cx="7991445" cy="1384995"/>
          </a:xfrm>
          <a:prstGeom prst="rect">
            <a:avLst/>
          </a:prstGeom>
          <a:noFill/>
        </p:spPr>
        <p:txBody>
          <a:bodyPr wrap="square" rtlCol="0">
            <a:spAutoFit/>
          </a:bodyPr>
          <a:lstStyle/>
          <a:p>
            <a:pPr>
              <a:lnSpc>
                <a:spcPct val="200000"/>
              </a:lnSpc>
            </a:pPr>
            <a:r>
              <a:rPr lang="zh-CN" altLang="en-US" sz="2400" b="1" dirty="0" smtClean="0">
                <a:ea typeface="楷体" panose="02010609060101010101" pitchFamily="49" charset="-122"/>
              </a:rPr>
              <a:t>成交价确定原则</a:t>
            </a:r>
            <a:endParaRPr lang="en-US" altLang="zh-CN" sz="2400" b="1" dirty="0" smtClean="0">
              <a:ea typeface="楷体" panose="02010609060101010101" pitchFamily="49" charset="-122"/>
            </a:endParaRPr>
          </a:p>
          <a:p>
            <a:pPr marL="457200" indent="-457200">
              <a:lnSpc>
                <a:spcPct val="150000"/>
              </a:lnSpc>
              <a:buFont typeface="Arial" panose="020B0604020202020204" pitchFamily="34" charset="0"/>
              <a:buChar char="•"/>
            </a:pPr>
            <a:r>
              <a:rPr lang="zh-CN" altLang="en-US" sz="2400" dirty="0" smtClean="0">
                <a:ea typeface="楷体" panose="02010609060101010101" pitchFamily="49" charset="-122"/>
              </a:rPr>
              <a:t>成交价格以做市商申报价格为准。</a:t>
            </a:r>
            <a:endParaRPr lang="en-US" altLang="zh-CN" sz="2400" dirty="0" smtClean="0">
              <a:ea typeface="楷体" panose="02010609060101010101" pitchFamily="49" charset="-122"/>
            </a:endParaRPr>
          </a:p>
        </p:txBody>
      </p:sp>
      <p:sp>
        <p:nvSpPr>
          <p:cNvPr id="14" name="燕尾形 13"/>
          <p:cNvSpPr/>
          <p:nvPr/>
        </p:nvSpPr>
        <p:spPr>
          <a:xfrm>
            <a:off x="994936" y="3549004"/>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16" name="燕尾形 15"/>
          <p:cNvSpPr/>
          <p:nvPr/>
        </p:nvSpPr>
        <p:spPr>
          <a:xfrm>
            <a:off x="1021916" y="2041901"/>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7" name="横卷形 6"/>
          <p:cNvSpPr/>
          <p:nvPr/>
        </p:nvSpPr>
        <p:spPr>
          <a:xfrm>
            <a:off x="2319133" y="1722783"/>
            <a:ext cx="6000620" cy="1484243"/>
          </a:xfrm>
          <a:prstGeom prst="horizontalScroll">
            <a:avLst/>
          </a:prstGeom>
          <a:pattFill prst="smGrid">
            <a:fgClr>
              <a:schemeClr val="bg1">
                <a:lumMod val="75000"/>
              </a:schemeClr>
            </a:fgClr>
            <a:bgClr>
              <a:schemeClr val="bg1"/>
            </a:bgClr>
          </a:pattFill>
          <a:ln>
            <a:solidFill>
              <a:srgbClr val="EDEDED"/>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lvl="0" algn="ctr"/>
            <a:r>
              <a:rPr lang="en-US" altLang="zh-CN" sz="2800" b="1" dirty="0" smtClean="0">
                <a:solidFill>
                  <a:srgbClr val="C00000"/>
                </a:solidFill>
                <a:latin typeface="华文楷体" panose="02010600040101010101" pitchFamily="2" charset="-122"/>
                <a:ea typeface="华文楷体" panose="02010600040101010101" pitchFamily="2" charset="-122"/>
              </a:rPr>
              <a:t>1. </a:t>
            </a:r>
            <a:r>
              <a:rPr lang="zh-CN" altLang="en-US" sz="2800" b="1" dirty="0" smtClean="0">
                <a:solidFill>
                  <a:srgbClr val="C00000"/>
                </a:solidFill>
                <a:latin typeface="华文楷体" panose="02010600040101010101" pitchFamily="2" charset="-122"/>
                <a:ea typeface="华文楷体" panose="02010600040101010101" pitchFamily="2" charset="-122"/>
              </a:rPr>
              <a:t>限价</a:t>
            </a:r>
            <a:r>
              <a:rPr lang="zh-CN" altLang="en-US" sz="2800" b="1" dirty="0">
                <a:solidFill>
                  <a:srgbClr val="C00000"/>
                </a:solidFill>
                <a:latin typeface="华文楷体" panose="02010600040101010101" pitchFamily="2" charset="-122"/>
                <a:ea typeface="华文楷体" panose="02010600040101010101" pitchFamily="2" charset="-122"/>
              </a:rPr>
              <a:t>申报到价成交</a:t>
            </a:r>
            <a:r>
              <a:rPr lang="zh-CN" altLang="en-US" sz="2800" b="1" dirty="0" smtClean="0">
                <a:solidFill>
                  <a:srgbClr val="C00000"/>
                </a:solidFill>
                <a:latin typeface="华文楷体" panose="02010600040101010101" pitchFamily="2" charset="-122"/>
                <a:ea typeface="华文楷体" panose="02010600040101010101" pitchFamily="2" charset="-122"/>
              </a:rPr>
              <a:t>情形</a:t>
            </a:r>
            <a:endParaRPr lang="zh-CN" altLang="en-US" sz="2800" dirty="0">
              <a:solidFill>
                <a:srgbClr val="C00000"/>
              </a:solidFill>
            </a:endParaRPr>
          </a:p>
        </p:txBody>
      </p:sp>
      <p:sp>
        <p:nvSpPr>
          <p:cNvPr id="8" name="横卷形 7"/>
          <p:cNvSpPr/>
          <p:nvPr/>
        </p:nvSpPr>
        <p:spPr>
          <a:xfrm>
            <a:off x="3260034" y="3606912"/>
            <a:ext cx="7249127" cy="1484243"/>
          </a:xfrm>
          <a:prstGeom prst="horizontalScroll">
            <a:avLst/>
          </a:prstGeom>
          <a:pattFill prst="pct40">
            <a:fgClr>
              <a:schemeClr val="accent1"/>
            </a:fgClr>
            <a:bgClr>
              <a:schemeClr val="bg1"/>
            </a:bgClr>
          </a:pattFill>
          <a:ln>
            <a:solidFill>
              <a:srgbClr val="EDEDED"/>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lvl="0"/>
            <a:r>
              <a:rPr lang="en-US" altLang="zh-CN" sz="2800" b="1" dirty="0" smtClean="0">
                <a:solidFill>
                  <a:srgbClr val="C00000"/>
                </a:solidFill>
                <a:latin typeface="华文楷体" panose="02010600040101010101" pitchFamily="2" charset="-122"/>
                <a:ea typeface="华文楷体" panose="02010600040101010101" pitchFamily="2" charset="-122"/>
              </a:rPr>
              <a:t>2. </a:t>
            </a:r>
            <a:r>
              <a:rPr lang="zh-CN" altLang="en-US" sz="2800" b="1" dirty="0" smtClean="0">
                <a:solidFill>
                  <a:srgbClr val="C00000"/>
                </a:solidFill>
                <a:latin typeface="华文楷体" panose="02010600040101010101" pitchFamily="2" charset="-122"/>
                <a:ea typeface="华文楷体" panose="02010600040101010101" pitchFamily="2" charset="-122"/>
              </a:rPr>
              <a:t>做</a:t>
            </a:r>
            <a:r>
              <a:rPr lang="zh-CN" altLang="en-US" sz="2800" b="1" dirty="0">
                <a:solidFill>
                  <a:srgbClr val="C00000"/>
                </a:solidFill>
                <a:latin typeface="华文楷体" panose="02010600040101010101" pitchFamily="2" charset="-122"/>
                <a:ea typeface="华文楷体" panose="02010600040101010101" pitchFamily="2" charset="-122"/>
              </a:rPr>
              <a:t>市商更改报价使限价申报到价成交情形</a:t>
            </a:r>
            <a:endParaRPr lang="zh-CN" altLang="en-US" sz="2800" dirty="0">
              <a:solidFill>
                <a:srgbClr val="C0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燕尾形 7"/>
          <p:cNvSpPr/>
          <p:nvPr/>
        </p:nvSpPr>
        <p:spPr>
          <a:xfrm>
            <a:off x="1171293" y="1462353"/>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4" name="矩形 3"/>
          <p:cNvSpPr/>
          <p:nvPr/>
        </p:nvSpPr>
        <p:spPr>
          <a:xfrm>
            <a:off x="1803723" y="1342410"/>
            <a:ext cx="3775393" cy="523220"/>
          </a:xfrm>
          <a:prstGeom prst="rect">
            <a:avLst/>
          </a:prstGeom>
        </p:spPr>
        <p:txBody>
          <a:bodyPr wrap="none">
            <a:spAutoFit/>
          </a:bodyPr>
          <a:lstStyle/>
          <a:p>
            <a:pPr lvl="0"/>
            <a:r>
              <a:rPr lang="zh-CN" altLang="en-US" sz="2800" b="1" dirty="0">
                <a:latin typeface="华文楷体" panose="02010600040101010101" pitchFamily="2" charset="-122"/>
                <a:ea typeface="华文楷体" panose="02010600040101010101" pitchFamily="2" charset="-122"/>
              </a:rPr>
              <a:t>限价申报到价成交情形</a:t>
            </a:r>
            <a:endParaRPr lang="zh-CN" altLang="en-US" sz="2800" dirty="0"/>
          </a:p>
        </p:txBody>
      </p:sp>
      <p:sp>
        <p:nvSpPr>
          <p:cNvPr id="9" name="矩形 8"/>
          <p:cNvSpPr/>
          <p:nvPr/>
        </p:nvSpPr>
        <p:spPr>
          <a:xfrm>
            <a:off x="1906073" y="2146745"/>
            <a:ext cx="9001652" cy="3016210"/>
          </a:xfrm>
          <a:prstGeom prst="rect">
            <a:avLst/>
          </a:prstGeom>
        </p:spPr>
        <p:txBody>
          <a:bodyPr wrap="square">
            <a:spAutoFit/>
          </a:bodyPr>
          <a:lstStyle/>
          <a:p>
            <a:pPr marL="342900" indent="-342900">
              <a:lnSpc>
                <a:spcPct val="150000"/>
              </a:lnSpc>
              <a:buFont typeface="Wingdings" panose="05000000000000000000" pitchFamily="2" charset="2"/>
              <a:buChar char="ü"/>
            </a:pPr>
            <a:r>
              <a:rPr lang="zh-CN" altLang="en-US" sz="2400" dirty="0">
                <a:latin typeface="华文楷体" panose="02010600040101010101" pitchFamily="2" charset="-122"/>
                <a:ea typeface="华文楷体" panose="02010600040101010101" pitchFamily="2" charset="-122"/>
              </a:rPr>
              <a:t>做市商对于自己做市股票所为之报价，在限价申报到价时有应买应卖的义务。由全国股份转让系统自动撮合成交。</a:t>
            </a:r>
            <a:endParaRPr lang="en-US" altLang="zh-CN" sz="2400" dirty="0">
              <a:latin typeface="华文楷体" panose="02010600040101010101" pitchFamily="2" charset="-122"/>
              <a:ea typeface="华文楷体" panose="02010600040101010101" pitchFamily="2" charset="-122"/>
            </a:endParaRPr>
          </a:p>
          <a:p>
            <a:pPr marL="342900" lvl="0" indent="-342900">
              <a:lnSpc>
                <a:spcPct val="150000"/>
              </a:lnSpc>
              <a:spcBef>
                <a:spcPts val="1200"/>
              </a:spcBef>
              <a:buFont typeface="Wingdings" panose="05000000000000000000" pitchFamily="2" charset="2"/>
              <a:buChar char="ü"/>
            </a:pPr>
            <a:r>
              <a:rPr lang="zh-CN" altLang="zh-CN" sz="2400" dirty="0">
                <a:latin typeface="华文楷体" panose="02010600040101010101" pitchFamily="2" charset="-122"/>
                <a:ea typeface="华文楷体" panose="02010600040101010101" pitchFamily="2" charset="-122"/>
              </a:rPr>
              <a:t>全国股份转让系统对到价的限价申报即时与做市申报进行成交；</a:t>
            </a:r>
            <a:br>
              <a:rPr lang="en-US" altLang="zh-CN" sz="2400" dirty="0">
                <a:latin typeface="华文楷体" panose="02010600040101010101" pitchFamily="2" charset="-122"/>
                <a:ea typeface="华文楷体" panose="02010600040101010101" pitchFamily="2" charset="-122"/>
              </a:rPr>
            </a:br>
            <a:r>
              <a:rPr lang="zh-CN" altLang="zh-CN" sz="2400" b="1" dirty="0">
                <a:latin typeface="华文楷体" panose="02010600040101010101" pitchFamily="2" charset="-122"/>
                <a:ea typeface="华文楷体" panose="02010600040101010101" pitchFamily="2" charset="-122"/>
              </a:rPr>
              <a:t>如有</a:t>
            </a:r>
            <a:r>
              <a:rPr lang="en-US" altLang="zh-CN" sz="2400" b="1" dirty="0">
                <a:latin typeface="华文楷体" panose="02010600040101010101" pitchFamily="2" charset="-122"/>
                <a:ea typeface="华文楷体" panose="02010600040101010101" pitchFamily="2" charset="-122"/>
              </a:rPr>
              <a:t>2</a:t>
            </a:r>
            <a:r>
              <a:rPr lang="zh-CN" altLang="zh-CN" sz="2400" b="1" dirty="0">
                <a:latin typeface="华文楷体" panose="02010600040101010101" pitchFamily="2" charset="-122"/>
                <a:ea typeface="华文楷体" panose="02010600040101010101" pitchFamily="2" charset="-122"/>
              </a:rPr>
              <a:t>笔以上申报到价的，按照价格优先、时间优先原则成交。</a:t>
            </a:r>
            <a:br>
              <a:rPr lang="en-US" altLang="zh-CN" sz="2400" b="1" dirty="0">
                <a:latin typeface="华文楷体" panose="02010600040101010101" pitchFamily="2" charset="-122"/>
                <a:ea typeface="华文楷体" panose="02010600040101010101" pitchFamily="2" charset="-122"/>
              </a:rPr>
            </a:br>
            <a:r>
              <a:rPr lang="zh-CN" altLang="zh-CN" sz="2400" b="1" u="heavy" dirty="0">
                <a:latin typeface="华文楷体" panose="02010600040101010101" pitchFamily="2" charset="-122"/>
                <a:ea typeface="华文楷体" panose="02010600040101010101" pitchFamily="2" charset="-122"/>
              </a:rPr>
              <a:t>成交价以做市申报价格为准。</a:t>
            </a:r>
            <a:endParaRPr lang="en-US" altLang="zh-CN" sz="2400" b="1" u="heavy"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dirty="0"/>
          </a:p>
        </p:txBody>
      </p:sp>
      <p:sp>
        <p:nvSpPr>
          <p:cNvPr id="10" name="文本框 9"/>
          <p:cNvSpPr txBox="1"/>
          <p:nvPr/>
        </p:nvSpPr>
        <p:spPr>
          <a:xfrm>
            <a:off x="3216656" y="1574365"/>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graphicFrame>
        <p:nvGraphicFramePr>
          <p:cNvPr id="11" name="内容占位符 4"/>
          <p:cNvGraphicFramePr/>
          <p:nvPr/>
        </p:nvGraphicFramePr>
        <p:xfrm>
          <a:off x="6162024" y="1952645"/>
          <a:ext cx="4334400" cy="2142000"/>
        </p:xfrm>
        <a:graphic>
          <a:graphicData uri="http://schemas.openxmlformats.org/drawingml/2006/table">
            <a:tbl>
              <a:tblPr firstRow="1" bandRow="1">
                <a:tableStyleId>{93296810-A885-4BE3-A3E7-6D5BEEA58F35}</a:tableStyleId>
              </a:tblPr>
              <a:tblGrid>
                <a:gridCol w="575085"/>
                <a:gridCol w="800027"/>
                <a:gridCol w="576064"/>
                <a:gridCol w="720080"/>
                <a:gridCol w="648072"/>
                <a:gridCol w="1015072"/>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到价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10:25:50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10:21:40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10:20:40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10:18:30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10:16:20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bl>
          </a:graphicData>
        </a:graphic>
      </p:graphicFrame>
      <p:graphicFrame>
        <p:nvGraphicFramePr>
          <p:cNvPr id="12" name="内容占位符 4"/>
          <p:cNvGraphicFramePr/>
          <p:nvPr/>
        </p:nvGraphicFramePr>
        <p:xfrm>
          <a:off x="1704487" y="1937320"/>
          <a:ext cx="3908204" cy="1526400"/>
        </p:xfrm>
        <a:graphic>
          <a:graphicData uri="http://schemas.openxmlformats.org/drawingml/2006/table">
            <a:tbl>
              <a:tblPr firstRow="1" bandRow="1">
                <a:tableStyleId>{5C22544A-7EE6-4342-B048-85BDC9FD1C3A}</a:tableStyleId>
              </a:tblPr>
              <a:tblGrid>
                <a:gridCol w="781641"/>
                <a:gridCol w="781641"/>
                <a:gridCol w="781641"/>
                <a:gridCol w="622664"/>
                <a:gridCol w="940617"/>
              </a:tblGrid>
              <a:tr h="170368">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10:20:50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10:18:20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153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10:16:10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153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17</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10:25:30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grpSp>
        <p:nvGrpSpPr>
          <p:cNvPr id="7" name="组合 6"/>
          <p:cNvGrpSpPr/>
          <p:nvPr/>
        </p:nvGrpSpPr>
        <p:grpSpPr>
          <a:xfrm>
            <a:off x="5612691" y="2436245"/>
            <a:ext cx="556295" cy="936104"/>
            <a:chOff x="5612691" y="2436245"/>
            <a:chExt cx="556295" cy="936104"/>
          </a:xfrm>
        </p:grpSpPr>
        <p:cxnSp>
          <p:nvCxnSpPr>
            <p:cNvPr id="13" name="直線單箭頭接點 17"/>
            <p:cNvCxnSpPr>
              <a:endCxn id="12" idx="3"/>
            </p:cNvCxnSpPr>
            <p:nvPr/>
          </p:nvCxnSpPr>
          <p:spPr>
            <a:xfrm flipH="1">
              <a:off x="5612691" y="2436246"/>
              <a:ext cx="556294" cy="264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線單箭頭接點 14"/>
            <p:cNvCxnSpPr/>
            <p:nvPr/>
          </p:nvCxnSpPr>
          <p:spPr>
            <a:xfrm flipH="1">
              <a:off x="5612691" y="2436248"/>
              <a:ext cx="556294" cy="5760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線單箭頭接點 17"/>
            <p:cNvCxnSpPr/>
            <p:nvPr/>
          </p:nvCxnSpPr>
          <p:spPr>
            <a:xfrm flipH="1">
              <a:off x="5612691" y="2436245"/>
              <a:ext cx="556295" cy="9361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424568" y="4137050"/>
            <a:ext cx="5981614" cy="1943873"/>
            <a:chOff x="1034772" y="4777258"/>
            <a:chExt cx="5697468" cy="1943873"/>
          </a:xfrm>
        </p:grpSpPr>
        <p:sp>
          <p:nvSpPr>
            <p:cNvPr id="17" name="任意多边形 16"/>
            <p:cNvSpPr/>
            <p:nvPr/>
          </p:nvSpPr>
          <p:spPr>
            <a:xfrm>
              <a:off x="1034772" y="6240773"/>
              <a:ext cx="5697468" cy="480358"/>
            </a:xfrm>
            <a:custGeom>
              <a:avLst/>
              <a:gdLst>
                <a:gd name="connsiteX0" fmla="*/ 0 w 6120680"/>
                <a:gd name="connsiteY0" fmla="*/ 0 h 480358"/>
                <a:gd name="connsiteX1" fmla="*/ 6120680 w 6120680"/>
                <a:gd name="connsiteY1" fmla="*/ 0 h 480358"/>
                <a:gd name="connsiteX2" fmla="*/ 6120680 w 6120680"/>
                <a:gd name="connsiteY2" fmla="*/ 480358 h 480358"/>
                <a:gd name="connsiteX3" fmla="*/ 0 w 6120680"/>
                <a:gd name="connsiteY3" fmla="*/ 480358 h 480358"/>
                <a:gd name="connsiteX4" fmla="*/ 0 w 6120680"/>
                <a:gd name="connsiteY4" fmla="*/ 0 h 480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680" h="480358">
                  <a:moveTo>
                    <a:pt x="0" y="0"/>
                  </a:moveTo>
                  <a:lnTo>
                    <a:pt x="6120680" y="0"/>
                  </a:lnTo>
                  <a:lnTo>
                    <a:pt x="6120680" y="480358"/>
                  </a:lnTo>
                  <a:lnTo>
                    <a:pt x="0" y="480358"/>
                  </a:lnTo>
                  <a:lnTo>
                    <a:pt x="0" y="0"/>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③</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005</a:t>
              </a:r>
              <a:r>
                <a:rPr lang="zh-CN" altLang="en-US" sz="1500" dirty="0">
                  <a:solidFill>
                    <a:schemeClr val="dk1"/>
                  </a:solidFill>
                  <a:latin typeface="微软雅黑" panose="020B0503020204020204" charset="-122"/>
                  <a:ea typeface="微软雅黑" panose="020B0503020204020204" charset="-122"/>
                </a:rPr>
                <a:t>与</a:t>
              </a:r>
              <a:r>
                <a:rPr lang="zh-CN" altLang="en-US" sz="1500" kern="1200" dirty="0" smtClean="0">
                  <a:solidFill>
                    <a:schemeClr val="tx1"/>
                  </a:solidFill>
                  <a:latin typeface="微软雅黑" panose="020B0503020204020204" charset="-122"/>
                  <a:ea typeface="微软雅黑" panose="020B0503020204020204" charset="-122"/>
                </a:rPr>
                <a:t>做市商</a:t>
              </a:r>
              <a:r>
                <a:rPr lang="en-US" sz="1500" kern="1200" dirty="0" smtClean="0">
                  <a:solidFill>
                    <a:schemeClr val="tx1"/>
                  </a:solidFill>
                  <a:latin typeface="微软雅黑" panose="020B0503020204020204" charset="-122"/>
                  <a:ea typeface="微软雅黑" panose="020B0503020204020204" charset="-122"/>
                </a:rPr>
                <a:t>002</a:t>
              </a:r>
              <a:r>
                <a:rPr lang="zh-CN" sz="1500" kern="1200" dirty="0" smtClean="0">
                  <a:solidFill>
                    <a:schemeClr val="tx1"/>
                  </a:solidFill>
                  <a:latin typeface="微软雅黑" panose="020B0503020204020204" charset="-122"/>
                  <a:ea typeface="微软雅黑" panose="020B0503020204020204" charset="-122"/>
                </a:rPr>
                <a:t>：成交</a:t>
              </a:r>
              <a:r>
                <a:rPr lang="en-US" altLang="zh-CN" sz="1500" kern="1200" dirty="0" smtClean="0">
                  <a:solidFill>
                    <a:schemeClr val="tx1"/>
                  </a:solidFill>
                  <a:latin typeface="微软雅黑" panose="020B0503020204020204" charset="-122"/>
                  <a:ea typeface="微软雅黑" panose="020B0503020204020204" charset="-122"/>
                </a:rPr>
                <a:t>2</a:t>
              </a:r>
              <a:r>
                <a:rPr lang="en-US" sz="1500" kern="1200" dirty="0" smtClean="0">
                  <a:solidFill>
                    <a:schemeClr val="tx1"/>
                  </a:solidFill>
                  <a:latin typeface="微软雅黑" panose="020B0503020204020204" charset="-122"/>
                  <a:ea typeface="微软雅黑" panose="020B0503020204020204" charset="-122"/>
                </a:rPr>
                <a:t>000</a:t>
              </a:r>
              <a:r>
                <a:rPr lang="zh-CN" sz="1500" kern="1200" dirty="0" smtClean="0">
                  <a:solidFill>
                    <a:schemeClr val="tx1"/>
                  </a:solidFill>
                  <a:latin typeface="微软雅黑" panose="020B0503020204020204" charset="-122"/>
                  <a:ea typeface="微软雅黑" panose="020B0503020204020204" charset="-122"/>
                </a:rPr>
                <a:t>股，成交价</a:t>
              </a:r>
              <a:r>
                <a:rPr lang="en-US" sz="1500" kern="1200" dirty="0" smtClean="0">
                  <a:solidFill>
                    <a:schemeClr val="tx1"/>
                  </a:solidFill>
                  <a:latin typeface="微软雅黑" panose="020B0503020204020204" charset="-122"/>
                  <a:ea typeface="微软雅黑" panose="020B0503020204020204" charset="-122"/>
                </a:rPr>
                <a:t>18</a:t>
              </a:r>
              <a:r>
                <a:rPr lang="zh-CN" sz="1500" kern="1200" dirty="0" smtClean="0">
                  <a:solidFill>
                    <a:schemeClr val="tx1"/>
                  </a:solidFill>
                  <a:latin typeface="微软雅黑" panose="020B0503020204020204" charset="-122"/>
                  <a:ea typeface="微软雅黑" panose="020B0503020204020204" charset="-122"/>
                </a:rPr>
                <a:t>元</a:t>
              </a:r>
              <a:endParaRPr lang="zh-CN" sz="1500" kern="1200" dirty="0">
                <a:solidFill>
                  <a:schemeClr val="tx1"/>
                </a:solidFill>
                <a:latin typeface="微软雅黑" panose="020B0503020204020204" charset="-122"/>
                <a:ea typeface="微软雅黑" panose="020B0503020204020204" charset="-122"/>
              </a:endParaRPr>
            </a:p>
          </p:txBody>
        </p:sp>
        <p:sp>
          <p:nvSpPr>
            <p:cNvPr id="18" name="任意多边形 17"/>
            <p:cNvSpPr/>
            <p:nvPr/>
          </p:nvSpPr>
          <p:spPr>
            <a:xfrm>
              <a:off x="1034772" y="5509186"/>
              <a:ext cx="5697468" cy="738792"/>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②</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005</a:t>
              </a:r>
              <a:r>
                <a:rPr lang="zh-CN" altLang="en-US" sz="1500" dirty="0">
                  <a:solidFill>
                    <a:schemeClr val="dk1"/>
                  </a:solidFill>
                  <a:latin typeface="微软雅黑" panose="020B0503020204020204" charset="-122"/>
                  <a:ea typeface="微软雅黑" panose="020B0503020204020204" charset="-122"/>
                </a:rPr>
                <a:t>与</a:t>
              </a:r>
              <a:r>
                <a:rPr lang="zh-CN" altLang="en-US" sz="1500" kern="1200" dirty="0" smtClean="0">
                  <a:solidFill>
                    <a:schemeClr val="tx1"/>
                  </a:solidFill>
                  <a:latin typeface="微软雅黑" panose="020B0503020204020204" charset="-122"/>
                  <a:ea typeface="微软雅黑" panose="020B0503020204020204" charset="-122"/>
                </a:rPr>
                <a:t>做市商</a:t>
              </a:r>
              <a:r>
                <a:rPr lang="en-US" sz="1500" kern="1200" dirty="0" smtClean="0">
                  <a:solidFill>
                    <a:schemeClr val="tx1"/>
                  </a:solidFill>
                  <a:latin typeface="微软雅黑" panose="020B0503020204020204" charset="-122"/>
                  <a:ea typeface="微软雅黑" panose="020B0503020204020204" charset="-122"/>
                </a:rPr>
                <a:t>001</a:t>
              </a:r>
              <a:r>
                <a:rPr lang="zh-CN" sz="1500" kern="1200" dirty="0" smtClean="0">
                  <a:solidFill>
                    <a:schemeClr val="tx1"/>
                  </a:solidFill>
                  <a:latin typeface="微软雅黑" panose="020B0503020204020204" charset="-122"/>
                  <a:ea typeface="微软雅黑" panose="020B0503020204020204" charset="-122"/>
                </a:rPr>
                <a:t>：成交</a:t>
              </a:r>
              <a:r>
                <a:rPr lang="en-US" sz="1500" kern="1200" dirty="0" smtClean="0">
                  <a:solidFill>
                    <a:schemeClr val="tx1"/>
                  </a:solidFill>
                  <a:latin typeface="微软雅黑" panose="020B0503020204020204" charset="-122"/>
                  <a:ea typeface="微软雅黑" panose="020B0503020204020204" charset="-122"/>
                </a:rPr>
                <a:t>2000</a:t>
              </a:r>
              <a:r>
                <a:rPr lang="zh-CN" sz="1500" kern="1200" dirty="0" smtClean="0">
                  <a:solidFill>
                    <a:schemeClr val="tx1"/>
                  </a:solidFill>
                  <a:latin typeface="微软雅黑" panose="020B0503020204020204" charset="-122"/>
                  <a:ea typeface="微软雅黑" panose="020B0503020204020204" charset="-122"/>
                </a:rPr>
                <a:t>股，成交价</a:t>
              </a:r>
              <a:r>
                <a:rPr lang="en-US" sz="1500" kern="1200" dirty="0" smtClean="0">
                  <a:solidFill>
                    <a:schemeClr val="tx1"/>
                  </a:solidFill>
                  <a:latin typeface="微软雅黑" panose="020B0503020204020204" charset="-122"/>
                  <a:ea typeface="微软雅黑" panose="020B0503020204020204" charset="-122"/>
                </a:rPr>
                <a:t>18</a:t>
              </a:r>
              <a:r>
                <a:rPr lang="zh-CN" sz="1500" kern="1200" dirty="0" smtClean="0">
                  <a:solidFill>
                    <a:schemeClr val="tx1"/>
                  </a:solidFill>
                  <a:latin typeface="微软雅黑" panose="020B0503020204020204" charset="-122"/>
                  <a:ea typeface="微软雅黑" panose="020B0503020204020204" charset="-122"/>
                </a:rPr>
                <a:t>元（同一价格、时间优先）</a:t>
              </a:r>
              <a:endParaRPr lang="zh-CN" sz="1500" kern="1200" dirty="0">
                <a:solidFill>
                  <a:schemeClr val="tx1"/>
                </a:solidFill>
                <a:latin typeface="微软雅黑" panose="020B0503020204020204" charset="-122"/>
                <a:ea typeface="微软雅黑" panose="020B0503020204020204" charset="-122"/>
              </a:endParaRPr>
            </a:p>
          </p:txBody>
        </p:sp>
        <p:sp>
          <p:nvSpPr>
            <p:cNvPr id="19" name="任意多边形 18"/>
            <p:cNvSpPr/>
            <p:nvPr/>
          </p:nvSpPr>
          <p:spPr>
            <a:xfrm>
              <a:off x="1034772" y="4777258"/>
              <a:ext cx="5697468" cy="738792"/>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w="19050">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①</a:t>
              </a:r>
              <a:r>
                <a:rPr lang="zh-CN" altLang="en-US" sz="1500" kern="1200" dirty="0" smtClean="0">
                  <a:solidFill>
                    <a:schemeClr val="dk1"/>
                  </a:solidFill>
                  <a:effectLst/>
                  <a:latin typeface="微软雅黑" panose="020B0503020204020204" charset="-122"/>
                  <a:ea typeface="微软雅黑" panose="020B0503020204020204" charset="-122"/>
                </a:rPr>
                <a:t>投资者</a:t>
              </a:r>
              <a:r>
                <a:rPr lang="en-US" altLang="zh-CN" sz="1500" kern="1200" dirty="0" smtClean="0">
                  <a:solidFill>
                    <a:schemeClr val="dk1"/>
                  </a:solidFill>
                  <a:effectLst/>
                  <a:latin typeface="微软雅黑" panose="020B0503020204020204" charset="-122"/>
                  <a:ea typeface="微软雅黑" panose="020B0503020204020204" charset="-122"/>
                </a:rPr>
                <a:t>005</a:t>
              </a:r>
              <a:r>
                <a:rPr lang="zh-CN" altLang="en-US" sz="1500" dirty="0">
                  <a:solidFill>
                    <a:schemeClr val="dk1"/>
                  </a:solidFill>
                  <a:latin typeface="微软雅黑" panose="020B0503020204020204" charset="-122"/>
                  <a:ea typeface="微软雅黑" panose="020B0503020204020204" charset="-122"/>
                </a:rPr>
                <a:t>与</a:t>
              </a:r>
              <a:r>
                <a:rPr lang="zh-CN" altLang="en-US" sz="1500" kern="1200" dirty="0" smtClean="0">
                  <a:solidFill>
                    <a:schemeClr val="tx1"/>
                  </a:solidFill>
                  <a:latin typeface="微软雅黑" panose="020B0503020204020204" charset="-122"/>
                  <a:ea typeface="微软雅黑" panose="020B0503020204020204" charset="-122"/>
                </a:rPr>
                <a:t>做市商</a:t>
              </a:r>
              <a:r>
                <a:rPr lang="en-US" sz="1500" kern="1200" dirty="0" smtClean="0">
                  <a:solidFill>
                    <a:schemeClr val="tx1"/>
                  </a:solidFill>
                  <a:latin typeface="微软雅黑" panose="020B0503020204020204" charset="-122"/>
                  <a:ea typeface="微软雅黑" panose="020B0503020204020204" charset="-122"/>
                </a:rPr>
                <a:t>003</a:t>
              </a:r>
              <a:r>
                <a:rPr lang="zh-CN" sz="1500" kern="1200" dirty="0" smtClean="0">
                  <a:solidFill>
                    <a:schemeClr val="tx1"/>
                  </a:solidFill>
                  <a:latin typeface="微软雅黑" panose="020B0503020204020204" charset="-122"/>
                  <a:ea typeface="微软雅黑" panose="020B0503020204020204" charset="-122"/>
                </a:rPr>
                <a:t>：成交</a:t>
              </a:r>
              <a:r>
                <a:rPr lang="en-US" sz="1500" kern="1200" dirty="0" smtClean="0">
                  <a:solidFill>
                    <a:schemeClr val="tx1"/>
                  </a:solidFill>
                  <a:latin typeface="微软雅黑" panose="020B0503020204020204" charset="-122"/>
                  <a:ea typeface="微软雅黑" panose="020B0503020204020204" charset="-122"/>
                </a:rPr>
                <a:t>1000</a:t>
              </a:r>
              <a:r>
                <a:rPr lang="zh-CN" sz="1500" kern="1200" dirty="0" smtClean="0">
                  <a:solidFill>
                    <a:schemeClr val="tx1"/>
                  </a:solidFill>
                  <a:latin typeface="微软雅黑" panose="020B0503020204020204" charset="-122"/>
                  <a:ea typeface="微软雅黑" panose="020B0503020204020204" charset="-122"/>
                </a:rPr>
                <a:t>股，成交价</a:t>
              </a:r>
              <a:r>
                <a:rPr lang="en-US" sz="1500" kern="1200" dirty="0" smtClean="0">
                  <a:solidFill>
                    <a:schemeClr val="tx1"/>
                  </a:solidFill>
                  <a:latin typeface="微软雅黑" panose="020B0503020204020204" charset="-122"/>
                  <a:ea typeface="微软雅黑" panose="020B0503020204020204" charset="-122"/>
                </a:rPr>
                <a:t>17</a:t>
              </a:r>
              <a:r>
                <a:rPr lang="zh-CN" sz="1500" kern="1200" dirty="0" smtClean="0">
                  <a:solidFill>
                    <a:schemeClr val="tx1"/>
                  </a:solidFill>
                  <a:latin typeface="微软雅黑" panose="020B0503020204020204" charset="-122"/>
                  <a:ea typeface="微软雅黑" panose="020B0503020204020204" charset="-122"/>
                </a:rPr>
                <a:t>元（价格优先）</a:t>
              </a:r>
              <a:endParaRPr lang="zh-CN" sz="1500" kern="1200" dirty="0">
                <a:solidFill>
                  <a:schemeClr val="tx1"/>
                </a:solidFill>
                <a:latin typeface="微软雅黑" panose="020B0503020204020204" charset="-122"/>
                <a:ea typeface="微软雅黑" panose="020B0503020204020204" charset="-122"/>
              </a:endParaRPr>
            </a:p>
          </p:txBody>
        </p:sp>
      </p:grpSp>
      <p:sp>
        <p:nvSpPr>
          <p:cNvPr id="20" name="矩形 19"/>
          <p:cNvSpPr/>
          <p:nvPr/>
        </p:nvSpPr>
        <p:spPr>
          <a:xfrm>
            <a:off x="1920512" y="4142760"/>
            <a:ext cx="432048" cy="194421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charset="-122"/>
                <a:ea typeface="微软雅黑" panose="020B0503020204020204" charset="-122"/>
              </a:rPr>
              <a:t>成交结果</a:t>
            </a:r>
            <a:endParaRPr lang="zh-CN" altLang="en-US" b="1" dirty="0">
              <a:latin typeface="微软雅黑" panose="020B0503020204020204" charset="-122"/>
              <a:ea typeface="微软雅黑" panose="020B0503020204020204" charset="-122"/>
            </a:endParaRPr>
          </a:p>
        </p:txBody>
      </p:sp>
      <p:sp>
        <p:nvSpPr>
          <p:cNvPr id="21" name="文本框 20"/>
          <p:cNvSpPr txBox="1"/>
          <p:nvPr/>
        </p:nvSpPr>
        <p:spPr>
          <a:xfrm>
            <a:off x="7536933" y="1592641"/>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sp>
        <p:nvSpPr>
          <p:cNvPr id="22" name="文本框 21"/>
          <p:cNvSpPr txBox="1"/>
          <p:nvPr/>
        </p:nvSpPr>
        <p:spPr>
          <a:xfrm>
            <a:off x="8523761" y="4198165"/>
            <a:ext cx="2020115" cy="1833405"/>
          </a:xfrm>
          <a:prstGeom prst="rect">
            <a:avLst/>
          </a:prstGeom>
          <a:noFill/>
          <a:ln w="28575">
            <a:solidFill>
              <a:srgbClr val="FF6600"/>
            </a:solidFill>
            <a:prstDash val="solid"/>
          </a:ln>
        </p:spPr>
        <p:txBody>
          <a:bodyPr wrap="square" lIns="108000" rtlCol="0">
            <a:noAutofit/>
          </a:bodyPr>
          <a:lstStyle/>
          <a:p>
            <a:pPr lvl="0">
              <a:lnSpc>
                <a:spcPct val="150000"/>
              </a:lnSpc>
            </a:pPr>
            <a:r>
              <a:rPr lang="zh-CN" altLang="zh-CN" sz="1550" b="1" dirty="0" smtClean="0">
                <a:latin typeface="微软雅黑" panose="020B0503020204020204" charset="-122"/>
                <a:ea typeface="微软雅黑" panose="020B0503020204020204" charset="-122"/>
              </a:rPr>
              <a:t>有</a:t>
            </a:r>
            <a:r>
              <a:rPr lang="en-US" altLang="zh-CN" sz="1550" b="1" dirty="0">
                <a:latin typeface="微软雅黑" panose="020B0503020204020204" charset="-122"/>
                <a:ea typeface="微软雅黑" panose="020B0503020204020204" charset="-122"/>
              </a:rPr>
              <a:t>2</a:t>
            </a:r>
            <a:r>
              <a:rPr lang="zh-CN" altLang="zh-CN" sz="1550" b="1" dirty="0">
                <a:latin typeface="微软雅黑" panose="020B0503020204020204" charset="-122"/>
                <a:ea typeface="微软雅黑" panose="020B0503020204020204" charset="-122"/>
              </a:rPr>
              <a:t>笔以上做市申报到价的，按照价格优先、时间优先原则</a:t>
            </a:r>
            <a:r>
              <a:rPr lang="zh-CN" altLang="zh-CN" sz="1550" b="1" dirty="0" smtClean="0">
                <a:latin typeface="微软雅黑" panose="020B0503020204020204" charset="-122"/>
                <a:ea typeface="微软雅黑" panose="020B0503020204020204" charset="-122"/>
              </a:rPr>
              <a:t>成交</a:t>
            </a:r>
            <a:r>
              <a:rPr lang="zh-CN" altLang="en-US" sz="1550" b="1" dirty="0" smtClean="0">
                <a:latin typeface="微软雅黑" panose="020B0503020204020204" charset="-122"/>
                <a:ea typeface="微软雅黑" panose="020B0503020204020204" charset="-122"/>
              </a:rPr>
              <a:t>，</a:t>
            </a:r>
            <a:r>
              <a:rPr lang="zh-CN" altLang="zh-CN" sz="1550" b="1" dirty="0" smtClean="0">
                <a:latin typeface="微软雅黑" panose="020B0503020204020204" charset="-122"/>
                <a:ea typeface="微软雅黑" panose="020B0503020204020204" charset="-122"/>
              </a:rPr>
              <a:t>成交价</a:t>
            </a:r>
            <a:r>
              <a:rPr lang="zh-CN" altLang="zh-CN" sz="1550" b="1" dirty="0">
                <a:latin typeface="微软雅黑" panose="020B0503020204020204" charset="-122"/>
                <a:ea typeface="微软雅黑" panose="020B0503020204020204" charset="-122"/>
              </a:rPr>
              <a:t>以做市申报价格为准。</a:t>
            </a:r>
            <a:endParaRPr lang="en-US" altLang="zh-CN" sz="1550" b="1" dirty="0">
              <a:latin typeface="微软雅黑" panose="020B0503020204020204" charset="-122"/>
              <a:ea typeface="微软雅黑" panose="020B0503020204020204" charset="-122"/>
            </a:endParaRPr>
          </a:p>
        </p:txBody>
      </p:sp>
      <p:sp>
        <p:nvSpPr>
          <p:cNvPr id="23" name="文本框 22"/>
          <p:cNvSpPr txBox="1"/>
          <p:nvPr/>
        </p:nvSpPr>
        <p:spPr>
          <a:xfrm>
            <a:off x="880240" y="1024059"/>
            <a:ext cx="3743744" cy="360040"/>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例一：限价申报到价即成交（</a:t>
            </a:r>
            <a:r>
              <a:rPr lang="en-US" altLang="zh-CN" sz="2000" b="1" dirty="0" smtClean="0">
                <a:latin typeface="Times New Roman" panose="02020603050405020304" pitchFamily="18" charset="0"/>
                <a:ea typeface="华文楷体" panose="02010600040101010101" pitchFamily="2" charset="-122"/>
                <a:cs typeface="华文楷体" panose="02010600040101010101" pitchFamily="2" charset="-122"/>
              </a:rPr>
              <a:t>1/1</a:t>
            </a:r>
            <a:r>
              <a:rPr lang="zh-CN" altLang="en-US" sz="2000" b="1" dirty="0" smtClean="0">
                <a:latin typeface="Times New Roman" panose="02020603050405020304" pitchFamily="18" charset="0"/>
                <a:ea typeface="华文楷体" panose="02010600040101010101" pitchFamily="2" charset="-122"/>
                <a:cs typeface="华文楷体" panose="02010600040101010101" pitchFamily="2" charset="-122"/>
              </a:rPr>
              <a:t>）</a:t>
            </a:r>
            <a:endParaRPr lang="zh-CN" altLang="en-US" sz="2000" b="1" dirty="0">
              <a:latin typeface="Times New Roman" panose="02020603050405020304" pitchFamily="18" charset="0"/>
              <a:ea typeface="华文楷体" panose="02010600040101010101" pitchFamily="2" charset="-122"/>
              <a:cs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燕尾形 7"/>
          <p:cNvSpPr/>
          <p:nvPr/>
        </p:nvSpPr>
        <p:spPr>
          <a:xfrm>
            <a:off x="1171293" y="1758570"/>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4" name="矩形 3"/>
          <p:cNvSpPr/>
          <p:nvPr/>
        </p:nvSpPr>
        <p:spPr>
          <a:xfrm>
            <a:off x="1803723" y="1638627"/>
            <a:ext cx="6647974" cy="523220"/>
          </a:xfrm>
          <a:prstGeom prst="rect">
            <a:avLst/>
          </a:prstGeom>
        </p:spPr>
        <p:txBody>
          <a:bodyPr wrap="none">
            <a:spAutoFit/>
          </a:bodyPr>
          <a:lstStyle/>
          <a:p>
            <a:pPr lvl="0"/>
            <a:r>
              <a:rPr lang="zh-CN" altLang="en-US" sz="2800" b="1" dirty="0">
                <a:latin typeface="华文楷体" panose="02010600040101010101" pitchFamily="2" charset="-122"/>
                <a:ea typeface="华文楷体" panose="02010600040101010101" pitchFamily="2" charset="-122"/>
              </a:rPr>
              <a:t>做市商更改报价使限价申报到价成交情形</a:t>
            </a:r>
            <a:endParaRPr lang="zh-CN" altLang="en-US" sz="2800" dirty="0"/>
          </a:p>
        </p:txBody>
      </p:sp>
      <p:sp>
        <p:nvSpPr>
          <p:cNvPr id="9" name="矩形 8"/>
          <p:cNvSpPr/>
          <p:nvPr/>
        </p:nvSpPr>
        <p:spPr>
          <a:xfrm>
            <a:off x="1906073" y="2442962"/>
            <a:ext cx="9001652" cy="2539157"/>
          </a:xfrm>
          <a:prstGeom prst="rect">
            <a:avLst/>
          </a:prstGeom>
        </p:spPr>
        <p:txBody>
          <a:bodyPr wrap="square">
            <a:spAutoFit/>
          </a:bodyPr>
          <a:lstStyle/>
          <a:p>
            <a:pPr marL="342900" indent="-342900">
              <a:lnSpc>
                <a:spcPct val="150000"/>
              </a:lnSpc>
              <a:buFont typeface="Wingdings" panose="05000000000000000000" pitchFamily="2" charset="2"/>
              <a:buChar char="ü"/>
            </a:pPr>
            <a:r>
              <a:rPr lang="zh-CN" altLang="en-US" sz="2400" dirty="0">
                <a:latin typeface="华文楷体" panose="02010600040101010101" pitchFamily="2" charset="-122"/>
                <a:ea typeface="华文楷体" panose="02010600040101010101" pitchFamily="2" charset="-122"/>
              </a:rPr>
              <a:t>限价申报未到价时，做市商不负有成交义务。</a:t>
            </a:r>
            <a:endParaRPr lang="en-US" altLang="zh-CN" sz="2400" dirty="0">
              <a:latin typeface="华文楷体" panose="02010600040101010101" pitchFamily="2" charset="-122"/>
              <a:ea typeface="华文楷体" panose="02010600040101010101" pitchFamily="2" charset="-122"/>
            </a:endParaRPr>
          </a:p>
          <a:p>
            <a:pPr marL="342900" lvl="0" indent="-342900">
              <a:lnSpc>
                <a:spcPct val="150000"/>
              </a:lnSpc>
              <a:spcBef>
                <a:spcPts val="1800"/>
              </a:spcBef>
              <a:buFont typeface="Wingdings" panose="05000000000000000000" pitchFamily="2" charset="2"/>
              <a:buChar char="ü"/>
            </a:pPr>
            <a:r>
              <a:rPr lang="zh-CN" altLang="en-US" sz="2400" dirty="0">
                <a:latin typeface="华文楷体" panose="02010600040101010101" pitchFamily="2" charset="-122"/>
                <a:ea typeface="华文楷体" panose="02010600040101010101" pitchFamily="2" charset="-122"/>
              </a:rPr>
              <a:t>因做市商更改报价使限价申报到价的，全国股份转让系统按照价格优先、时间优先原则将到价限价申报依次与该做市申报进行成交</a:t>
            </a:r>
            <a:r>
              <a:rPr lang="zh-CN" altLang="zh-CN" sz="2400" dirty="0" smtClean="0">
                <a:latin typeface="华文楷体" panose="02010600040101010101" pitchFamily="2" charset="-122"/>
                <a:ea typeface="华文楷体" panose="02010600040101010101" pitchFamily="2" charset="-122"/>
              </a:rPr>
              <a:t>。</a:t>
            </a:r>
            <a:r>
              <a:rPr lang="zh-CN" altLang="zh-CN" sz="2400" b="1" u="heavy" dirty="0" smtClean="0">
                <a:latin typeface="华文楷体" panose="02010600040101010101" pitchFamily="2" charset="-122"/>
                <a:ea typeface="华文楷体" panose="02010600040101010101" pitchFamily="2" charset="-122"/>
              </a:rPr>
              <a:t>成交价</a:t>
            </a:r>
            <a:r>
              <a:rPr lang="zh-CN" altLang="zh-CN" sz="2400" b="1" u="heavy" dirty="0">
                <a:latin typeface="华文楷体" panose="02010600040101010101" pitchFamily="2" charset="-122"/>
                <a:ea typeface="华文楷体" panose="02010600040101010101" pitchFamily="2" charset="-122"/>
              </a:rPr>
              <a:t>以做市申报价格为准</a:t>
            </a:r>
            <a:r>
              <a:rPr lang="zh-CN" altLang="en-US" sz="2400" b="1" u="heavy" dirty="0" smtClean="0">
                <a:latin typeface="华文楷体" panose="02010600040101010101" pitchFamily="2" charset="-122"/>
                <a:ea typeface="华文楷体" panose="02010600040101010101" pitchFamily="2" charset="-122"/>
              </a:rPr>
              <a:t>。</a:t>
            </a:r>
            <a:endParaRPr lang="en-US" altLang="zh-CN" sz="2400" b="1" u="heavy"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9281700" y="1483972"/>
            <a:ext cx="2447221" cy="2952946"/>
          </a:xfrm>
          <a:prstGeom prst="rect">
            <a:avLst/>
          </a:prstGeom>
          <a:solidFill>
            <a:schemeClr val="accent4">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51758" y="1483972"/>
            <a:ext cx="6194791" cy="2952946"/>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转让方式概览</a:t>
            </a:r>
            <a:endParaRPr lang="zh-CN" altLang="en-US" sz="3200" b="1" dirty="0">
              <a:ea typeface="楷体" panose="02010609060101010101" pitchFamily="49" charset="-122"/>
            </a:endParaRPr>
          </a:p>
        </p:txBody>
      </p:sp>
      <p:sp>
        <p:nvSpPr>
          <p:cNvPr id="19" name="文本框 18"/>
          <p:cNvSpPr txBox="1"/>
          <p:nvPr/>
        </p:nvSpPr>
        <p:spPr>
          <a:xfrm>
            <a:off x="741110" y="2696740"/>
            <a:ext cx="1980029" cy="523220"/>
          </a:xfrm>
          <a:prstGeom prst="rect">
            <a:avLst/>
          </a:prstGeom>
          <a:noFill/>
        </p:spPr>
        <p:txBody>
          <a:bodyPr wrap="none" rtlCol="0">
            <a:spAutoFit/>
          </a:bodyPr>
          <a:lstStyle/>
          <a:p>
            <a:r>
              <a:rPr lang="zh-CN" altLang="en-US" sz="2800" b="1" dirty="0" smtClean="0">
                <a:latin typeface="华文楷体" panose="02010600040101010101" pitchFamily="2" charset="-122"/>
                <a:ea typeface="华文楷体" panose="02010600040101010101" pitchFamily="2" charset="-122"/>
              </a:rPr>
              <a:t>交易系统内</a:t>
            </a:r>
            <a:endParaRPr lang="zh-CN" altLang="en-US" sz="2800" b="1" dirty="0">
              <a:latin typeface="华文楷体" panose="02010600040101010101" pitchFamily="2" charset="-122"/>
              <a:ea typeface="华文楷体" panose="02010600040101010101" pitchFamily="2" charset="-122"/>
            </a:endParaRPr>
          </a:p>
        </p:txBody>
      </p:sp>
      <p:sp>
        <p:nvSpPr>
          <p:cNvPr id="20" name="文本框 19"/>
          <p:cNvSpPr txBox="1"/>
          <p:nvPr/>
        </p:nvSpPr>
        <p:spPr>
          <a:xfrm>
            <a:off x="771729" y="4952198"/>
            <a:ext cx="1980029" cy="523220"/>
          </a:xfrm>
          <a:prstGeom prst="rect">
            <a:avLst/>
          </a:prstGeom>
          <a:noFill/>
        </p:spPr>
        <p:txBody>
          <a:bodyPr wrap="none" rtlCol="0">
            <a:spAutoFit/>
          </a:bodyPr>
          <a:lstStyle/>
          <a:p>
            <a:r>
              <a:rPr lang="zh-CN" altLang="en-US" sz="2800" b="1" dirty="0" smtClean="0">
                <a:latin typeface="华文楷体" panose="02010600040101010101" pitchFamily="2" charset="-122"/>
                <a:ea typeface="华文楷体" panose="02010600040101010101" pitchFamily="2" charset="-122"/>
              </a:rPr>
              <a:t>交易系统外</a:t>
            </a:r>
            <a:endParaRPr lang="zh-CN" altLang="en-US" sz="2800" b="1" dirty="0">
              <a:latin typeface="华文楷体" panose="02010600040101010101" pitchFamily="2" charset="-122"/>
              <a:ea typeface="华文楷体" panose="02010600040101010101" pitchFamily="2" charset="-122"/>
            </a:endParaRPr>
          </a:p>
        </p:txBody>
      </p:sp>
      <p:sp>
        <p:nvSpPr>
          <p:cNvPr id="4" name="矩形 3"/>
          <p:cNvSpPr/>
          <p:nvPr/>
        </p:nvSpPr>
        <p:spPr>
          <a:xfrm>
            <a:off x="3581400" y="2658393"/>
            <a:ext cx="1932709" cy="66426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华文楷体" panose="02010600040101010101" pitchFamily="2" charset="-122"/>
                <a:ea typeface="华文楷体" panose="02010600040101010101" pitchFamily="2" charset="-122"/>
              </a:rPr>
              <a:t>集合竞价</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23" name="矩形 22"/>
          <p:cNvSpPr/>
          <p:nvPr/>
        </p:nvSpPr>
        <p:spPr>
          <a:xfrm>
            <a:off x="6364083" y="2638787"/>
            <a:ext cx="1932709" cy="664269"/>
          </a:xfrm>
          <a:prstGeom prst="rect">
            <a:avLst/>
          </a:prstGeom>
          <a:solidFill>
            <a:srgbClr val="AC0C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华文楷体" panose="02010600040101010101" pitchFamily="2" charset="-122"/>
                <a:ea typeface="华文楷体" panose="02010600040101010101" pitchFamily="2" charset="-122"/>
              </a:rPr>
              <a:t>做市转让</a:t>
            </a:r>
            <a:endParaRPr lang="zh-CN" altLang="en-US" sz="2400" b="1" dirty="0">
              <a:latin typeface="华文楷体" panose="02010600040101010101" pitchFamily="2" charset="-122"/>
              <a:ea typeface="华文楷体" panose="02010600040101010101" pitchFamily="2" charset="-122"/>
            </a:endParaRPr>
          </a:p>
        </p:txBody>
      </p:sp>
      <p:sp>
        <p:nvSpPr>
          <p:cNvPr id="25" name="矩形 24"/>
          <p:cNvSpPr/>
          <p:nvPr/>
        </p:nvSpPr>
        <p:spPr>
          <a:xfrm>
            <a:off x="2751758" y="4899652"/>
            <a:ext cx="8924654" cy="66426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华文楷体" panose="02010600040101010101" pitchFamily="2" charset="-122"/>
                <a:ea typeface="华文楷体" panose="02010600040101010101" pitchFamily="2" charset="-122"/>
              </a:rPr>
              <a:t>特定事项协议转让</a:t>
            </a:r>
            <a:endParaRPr lang="zh-CN" altLang="en-US" sz="2400" b="1" dirty="0">
              <a:latin typeface="华文楷体" panose="02010600040101010101" pitchFamily="2" charset="-122"/>
              <a:ea typeface="华文楷体" panose="02010600040101010101" pitchFamily="2" charset="-122"/>
            </a:endParaRPr>
          </a:p>
        </p:txBody>
      </p:sp>
      <p:sp>
        <p:nvSpPr>
          <p:cNvPr id="26" name="矩形 25"/>
          <p:cNvSpPr/>
          <p:nvPr/>
        </p:nvSpPr>
        <p:spPr>
          <a:xfrm>
            <a:off x="9570338" y="2658394"/>
            <a:ext cx="1932709" cy="66426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华文楷体" panose="02010600040101010101" pitchFamily="2" charset="-122"/>
                <a:ea typeface="华文楷体" panose="02010600040101010101" pitchFamily="2" charset="-122"/>
              </a:rPr>
              <a:t>协议转让</a:t>
            </a:r>
            <a:endParaRPr lang="zh-CN" altLang="en-US" sz="2400" b="1" dirty="0">
              <a:latin typeface="华文楷体" panose="02010600040101010101" pitchFamily="2" charset="-122"/>
              <a:ea typeface="华文楷体" panose="02010600040101010101" pitchFamily="2" charset="-122"/>
            </a:endParaRPr>
          </a:p>
        </p:txBody>
      </p:sp>
      <p:sp>
        <p:nvSpPr>
          <p:cNvPr id="27" name="文本框 26"/>
          <p:cNvSpPr txBox="1"/>
          <p:nvPr/>
        </p:nvSpPr>
        <p:spPr>
          <a:xfrm>
            <a:off x="5489060" y="1642951"/>
            <a:ext cx="902811" cy="523220"/>
          </a:xfrm>
          <a:prstGeom prst="rect">
            <a:avLst/>
          </a:prstGeom>
          <a:noFill/>
        </p:spPr>
        <p:txBody>
          <a:bodyPr wrap="none" rtlCol="0">
            <a:spAutoFit/>
          </a:bodyPr>
          <a:lstStyle/>
          <a:p>
            <a:r>
              <a:rPr lang="zh-CN" altLang="en-US" sz="2800" b="1" dirty="0">
                <a:latin typeface="华文楷体" panose="02010600040101010101" pitchFamily="2" charset="-122"/>
                <a:ea typeface="华文楷体" panose="02010600040101010101" pitchFamily="2" charset="-122"/>
              </a:rPr>
              <a:t>盘中</a:t>
            </a:r>
            <a:endParaRPr lang="zh-CN" altLang="en-US" sz="2800" b="1" dirty="0">
              <a:latin typeface="华文楷体" panose="02010600040101010101" pitchFamily="2" charset="-122"/>
              <a:ea typeface="华文楷体" panose="02010600040101010101" pitchFamily="2" charset="-122"/>
            </a:endParaRPr>
          </a:p>
        </p:txBody>
      </p:sp>
      <p:sp>
        <p:nvSpPr>
          <p:cNvPr id="28" name="文本框 27"/>
          <p:cNvSpPr txBox="1"/>
          <p:nvPr/>
        </p:nvSpPr>
        <p:spPr>
          <a:xfrm>
            <a:off x="10053904" y="1642951"/>
            <a:ext cx="902811" cy="523220"/>
          </a:xfrm>
          <a:prstGeom prst="rect">
            <a:avLst/>
          </a:prstGeom>
          <a:noFill/>
        </p:spPr>
        <p:txBody>
          <a:bodyPr wrap="none" rtlCol="0">
            <a:spAutoFit/>
          </a:bodyPr>
          <a:lstStyle/>
          <a:p>
            <a:r>
              <a:rPr lang="zh-CN" altLang="en-US" sz="2800" b="1" dirty="0" smtClean="0">
                <a:latin typeface="华文楷体" panose="02010600040101010101" pitchFamily="2" charset="-122"/>
                <a:ea typeface="华文楷体" panose="02010600040101010101" pitchFamily="2" charset="-122"/>
              </a:rPr>
              <a:t>盘后</a:t>
            </a:r>
            <a:endParaRPr lang="zh-CN" altLang="en-US" sz="2800" b="1" dirty="0">
              <a:latin typeface="华文楷体" panose="02010600040101010101" pitchFamily="2" charset="-122"/>
              <a:ea typeface="华文楷体" panose="02010600040101010101" pitchFamily="2" charset="-122"/>
            </a:endParaRPr>
          </a:p>
        </p:txBody>
      </p:sp>
      <p:pic>
        <p:nvPicPr>
          <p:cNvPr id="12" name="图片 11"/>
          <p:cNvPicPr>
            <a:picLocks noChangeAspect="1"/>
          </p:cNvPicPr>
          <p:nvPr/>
        </p:nvPicPr>
        <p:blipFill>
          <a:blip r:embed="rId1"/>
          <a:stretch>
            <a:fillRect/>
          </a:stretch>
        </p:blipFill>
        <p:spPr>
          <a:xfrm>
            <a:off x="220894" y="2696740"/>
            <a:ext cx="567240" cy="548942"/>
          </a:xfrm>
          <a:prstGeom prst="rect">
            <a:avLst/>
          </a:prstGeom>
        </p:spPr>
      </p:pic>
      <p:pic>
        <p:nvPicPr>
          <p:cNvPr id="13" name="图片 12"/>
          <p:cNvPicPr>
            <a:picLocks noChangeAspect="1"/>
          </p:cNvPicPr>
          <p:nvPr/>
        </p:nvPicPr>
        <p:blipFill>
          <a:blip r:embed="rId2"/>
          <a:stretch>
            <a:fillRect/>
          </a:stretch>
        </p:blipFill>
        <p:spPr>
          <a:xfrm>
            <a:off x="220894" y="4977920"/>
            <a:ext cx="618201" cy="536552"/>
          </a:xfrm>
          <a:prstGeom prst="rect">
            <a:avLst/>
          </a:prstGeom>
        </p:spPr>
      </p:pic>
      <p:cxnSp>
        <p:nvCxnSpPr>
          <p:cNvPr id="17" name="直接连接符 16"/>
          <p:cNvCxnSpPr/>
          <p:nvPr/>
        </p:nvCxnSpPr>
        <p:spPr>
          <a:xfrm>
            <a:off x="5949004" y="2401962"/>
            <a:ext cx="10391" cy="144000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5528715" y="3922360"/>
            <a:ext cx="877163" cy="369332"/>
          </a:xfrm>
          <a:prstGeom prst="rect">
            <a:avLst/>
          </a:prstGeom>
          <a:noFill/>
        </p:spPr>
        <p:txBody>
          <a:bodyPr wrap="none" rtlCol="0">
            <a:spAutoFit/>
          </a:bodyPr>
          <a:lstStyle/>
          <a:p>
            <a:r>
              <a:rPr lang="zh-CN" altLang="en-US" b="1" dirty="0">
                <a:latin typeface="华文楷体" panose="02010600040101010101" pitchFamily="2" charset="-122"/>
                <a:ea typeface="华文楷体" panose="02010600040101010101" pitchFamily="2" charset="-122"/>
              </a:rPr>
              <a:t>二选一</a:t>
            </a:r>
            <a:endParaRPr lang="zh-CN" altLang="en-US" b="1" dirty="0">
              <a:latin typeface="华文楷体" panose="02010600040101010101" pitchFamily="2" charset="-122"/>
              <a:ea typeface="华文楷体" panose="02010600040101010101" pitchFamily="2" charset="-122"/>
            </a:endParaRPr>
          </a:p>
        </p:txBody>
      </p:sp>
      <p:sp>
        <p:nvSpPr>
          <p:cNvPr id="6" name="日期占位符 5"/>
          <p:cNvSpPr>
            <a:spLocks noGrp="1"/>
          </p:cNvSpPr>
          <p:nvPr>
            <p:ph type="dt" sz="half" idx="10"/>
          </p:nvPr>
        </p:nvSpPr>
        <p:spPr/>
        <p:txBody>
          <a:bodyPr/>
          <a:lstStyle/>
          <a:p>
            <a:fld id="{AC40FA57-EAA7-44B7-9C60-792CA85FFD9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dirty="0"/>
          </a:p>
        </p:txBody>
      </p:sp>
      <p:graphicFrame>
        <p:nvGraphicFramePr>
          <p:cNvPr id="24" name="内容占位符 4"/>
          <p:cNvGraphicFramePr/>
          <p:nvPr/>
        </p:nvGraphicFramePr>
        <p:xfrm>
          <a:off x="1745195" y="2433683"/>
          <a:ext cx="3672410" cy="1836000"/>
        </p:xfrm>
        <a:graphic>
          <a:graphicData uri="http://schemas.openxmlformats.org/drawingml/2006/table">
            <a:tbl>
              <a:tblPr firstRow="1" bandRow="1">
                <a:tableStyleId>{5C22544A-7EE6-4342-B048-85BDC9FD1C3A}</a:tableStyleId>
              </a:tblPr>
              <a:tblGrid>
                <a:gridCol w="734482"/>
                <a:gridCol w="734482"/>
                <a:gridCol w="579236"/>
                <a:gridCol w="720080"/>
                <a:gridCol w="904130"/>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10:36:20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17</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10:40:30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25" name="文本框 24"/>
          <p:cNvSpPr txBox="1"/>
          <p:nvPr/>
        </p:nvSpPr>
        <p:spPr>
          <a:xfrm>
            <a:off x="7394364" y="2078230"/>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sp>
        <p:nvSpPr>
          <p:cNvPr id="26" name="文本框 25"/>
          <p:cNvSpPr txBox="1"/>
          <p:nvPr/>
        </p:nvSpPr>
        <p:spPr>
          <a:xfrm>
            <a:off x="2897325" y="2070809"/>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graphicFrame>
        <p:nvGraphicFramePr>
          <p:cNvPr id="27" name="内容占位符 4"/>
          <p:cNvGraphicFramePr/>
          <p:nvPr/>
        </p:nvGraphicFramePr>
        <p:xfrm>
          <a:off x="5911341" y="2433683"/>
          <a:ext cx="4334400" cy="2142000"/>
        </p:xfrm>
        <a:graphic>
          <a:graphicData uri="http://schemas.openxmlformats.org/drawingml/2006/table">
            <a:tbl>
              <a:tblPr firstRow="1" bandRow="1">
                <a:tableStyleId>{93296810-A885-4BE3-A3E7-6D5BEEA58F35}</a:tableStyleId>
              </a:tblPr>
              <a:tblGrid>
                <a:gridCol w="720000"/>
                <a:gridCol w="720000"/>
                <a:gridCol w="546510"/>
                <a:gridCol w="648072"/>
                <a:gridCol w="792088"/>
                <a:gridCol w="907730"/>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到价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10:41:20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10:37:40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10:38:10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4000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bl>
          </a:graphicData>
        </a:graphic>
      </p:graphicFrame>
      <p:sp>
        <p:nvSpPr>
          <p:cNvPr id="28" name="文本框 27"/>
          <p:cNvSpPr txBox="1"/>
          <p:nvPr/>
        </p:nvSpPr>
        <p:spPr>
          <a:xfrm>
            <a:off x="1489139" y="5024900"/>
            <a:ext cx="8496944" cy="422672"/>
          </a:xfrm>
          <a:prstGeom prst="rect">
            <a:avLst/>
          </a:prstGeom>
          <a:noFill/>
          <a:ln w="12700">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限价申报未到价，做市商不负有成交义务</a:t>
            </a:r>
            <a:endParaRPr lang="zh-CN" altLang="en-US" sz="1600" b="1" dirty="0" smtClean="0">
              <a:latin typeface="微软雅黑" panose="020B0503020204020204" charset="-122"/>
              <a:ea typeface="微软雅黑" panose="020B0503020204020204" charset="-122"/>
            </a:endParaRPr>
          </a:p>
        </p:txBody>
      </p:sp>
      <p:sp>
        <p:nvSpPr>
          <p:cNvPr id="29" name="文本框 28"/>
          <p:cNvSpPr txBox="1"/>
          <p:nvPr/>
        </p:nvSpPr>
        <p:spPr>
          <a:xfrm>
            <a:off x="613467" y="1226261"/>
            <a:ext cx="5112474" cy="397274"/>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2000" b="1" dirty="0">
                <a:latin typeface="华文楷体" panose="02010600040101010101" pitchFamily="2" charset="-122"/>
                <a:ea typeface="华文楷体" panose="02010600040101010101" pitchFamily="2" charset="-122"/>
                <a:cs typeface="华文楷体" panose="02010600040101010101" pitchFamily="2" charset="-122"/>
              </a:rPr>
              <a:t>例二：做市商更改报价使限价申报到价</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r>
              <a:rPr lang="en-US" altLang="zh-CN" sz="2000" b="1" dirty="0" smtClean="0">
                <a:latin typeface="华文楷体" panose="02010600040101010101" pitchFamily="2" charset="-122"/>
                <a:ea typeface="华文楷体" panose="02010600040101010101" pitchFamily="2" charset="-122"/>
                <a:cs typeface="华文楷体" panose="02010600040101010101" pitchFamily="2" charset="-122"/>
              </a:rPr>
              <a:t>1/3</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000" b="1" dirty="0">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dirty="0"/>
          </a:p>
        </p:txBody>
      </p:sp>
      <p:sp>
        <p:nvSpPr>
          <p:cNvPr id="29" name="文本框 28"/>
          <p:cNvSpPr txBox="1"/>
          <p:nvPr/>
        </p:nvSpPr>
        <p:spPr>
          <a:xfrm>
            <a:off x="613467" y="1226261"/>
            <a:ext cx="5112474" cy="397274"/>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2000" b="1" dirty="0">
                <a:latin typeface="华文楷体" panose="02010600040101010101" pitchFamily="2" charset="-122"/>
                <a:ea typeface="华文楷体" panose="02010600040101010101" pitchFamily="2" charset="-122"/>
                <a:cs typeface="华文楷体" panose="02010600040101010101" pitchFamily="2" charset="-122"/>
              </a:rPr>
              <a:t>例二：做市商更改报价使限价申报到价</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r>
              <a:rPr lang="en-US" altLang="zh-CN" sz="2000" b="1" dirty="0" smtClean="0">
                <a:latin typeface="华文楷体" panose="02010600040101010101" pitchFamily="2" charset="-122"/>
                <a:ea typeface="华文楷体" panose="02010600040101010101" pitchFamily="2" charset="-122"/>
                <a:cs typeface="华文楷体" panose="02010600040101010101" pitchFamily="2" charset="-122"/>
              </a:rPr>
              <a:t>2/3</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000" b="1" dirty="0">
              <a:latin typeface="华文楷体" panose="02010600040101010101" pitchFamily="2" charset="-122"/>
              <a:ea typeface="华文楷体" panose="02010600040101010101" pitchFamily="2" charset="-122"/>
              <a:cs typeface="华文楷体" panose="02010600040101010101" pitchFamily="2" charset="-122"/>
            </a:endParaRPr>
          </a:p>
        </p:txBody>
      </p:sp>
      <p:graphicFrame>
        <p:nvGraphicFramePr>
          <p:cNvPr id="23" name="内容占位符 4"/>
          <p:cNvGraphicFramePr/>
          <p:nvPr/>
        </p:nvGraphicFramePr>
        <p:xfrm>
          <a:off x="1421242" y="2136248"/>
          <a:ext cx="3960349" cy="2448000"/>
        </p:xfrm>
        <a:graphic>
          <a:graphicData uri="http://schemas.openxmlformats.org/drawingml/2006/table">
            <a:tbl>
              <a:tblPr firstRow="1" bandRow="1">
                <a:tableStyleId>{5C22544A-7EE6-4342-B048-85BDC9FD1C3A}</a:tableStyleId>
              </a:tblPr>
              <a:tblGrid>
                <a:gridCol w="792070"/>
                <a:gridCol w="792070"/>
                <a:gridCol w="792070"/>
                <a:gridCol w="652291"/>
                <a:gridCol w="931848"/>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10:36:20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17</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10:40:30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4000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10:42:50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24" name="文本框 23"/>
          <p:cNvSpPr txBox="1"/>
          <p:nvPr/>
        </p:nvSpPr>
        <p:spPr>
          <a:xfrm>
            <a:off x="7296660" y="1768979"/>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sp>
        <p:nvSpPr>
          <p:cNvPr id="25" name="文本框 24"/>
          <p:cNvSpPr txBox="1"/>
          <p:nvPr/>
        </p:nvSpPr>
        <p:spPr>
          <a:xfrm>
            <a:off x="2861311" y="1781858"/>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graphicFrame>
        <p:nvGraphicFramePr>
          <p:cNvPr id="26" name="内容占位符 4"/>
          <p:cNvGraphicFramePr/>
          <p:nvPr/>
        </p:nvGraphicFramePr>
        <p:xfrm>
          <a:off x="5813637" y="2136248"/>
          <a:ext cx="4334400" cy="2754000"/>
        </p:xfrm>
        <a:graphic>
          <a:graphicData uri="http://schemas.openxmlformats.org/drawingml/2006/table">
            <a:tbl>
              <a:tblPr firstRow="1" bandRow="1">
                <a:tableStyleId>{93296810-A885-4BE3-A3E7-6D5BEEA58F35}</a:tableStyleId>
              </a:tblPr>
              <a:tblGrid>
                <a:gridCol w="720000"/>
                <a:gridCol w="719181"/>
                <a:gridCol w="577043"/>
                <a:gridCol w="648072"/>
                <a:gridCol w="720080"/>
                <a:gridCol w="950024"/>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到价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005</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10:41:20</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10:36:30</a:t>
                      </a:r>
                      <a:endParaRPr lang="zh-CN" altLang="en-US" sz="1400" kern="1200" dirty="0" smtClean="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10:37:40</a:t>
                      </a:r>
                      <a:endParaRPr lang="zh-CN" altLang="en-US" sz="1400" kern="1200" dirty="0" smtClean="0">
                        <a:solidFill>
                          <a:schemeClr val="tx2">
                            <a:lumMod val="60000"/>
                            <a:lumOff val="40000"/>
                          </a:schemeClr>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10:38:10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4000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r h="306000">
                <a:tc>
                  <a:txBody>
                    <a:bodyPr/>
                    <a:lstStyle/>
                    <a:p>
                      <a:pPr algn="ctr"/>
                      <a:endParaRPr lang="zh-CN" altLang="en-US" sz="1400" b="0" i="0" u="none" strike="noStrike" kern="120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bl>
          </a:graphicData>
        </a:graphic>
      </p:graphicFrame>
      <p:sp>
        <p:nvSpPr>
          <p:cNvPr id="27" name="文本框 26"/>
          <p:cNvSpPr txBox="1"/>
          <p:nvPr/>
        </p:nvSpPr>
        <p:spPr>
          <a:xfrm>
            <a:off x="7153053" y="4420638"/>
            <a:ext cx="1836203" cy="545719"/>
          </a:xfrm>
          <a:prstGeom prst="rect">
            <a:avLst/>
          </a:prstGeom>
          <a:noFill/>
          <a:ln w="28575">
            <a:noFill/>
            <a:prstDash val="solid"/>
          </a:ln>
        </p:spPr>
        <p:txBody>
          <a:bodyPr wrap="square" lIns="108000" rtlCol="0">
            <a:noAutofit/>
          </a:bodyPr>
          <a:lstStyle/>
          <a:p>
            <a:pPr algn="ctr"/>
            <a:r>
              <a:rPr lang="zh-CN" altLang="en-US" sz="1600" b="1" dirty="0">
                <a:latin typeface="华文楷体" panose="02010600040101010101" pitchFamily="2" charset="-122"/>
                <a:ea typeface="华文楷体" panose="02010600040101010101" pitchFamily="2" charset="-122"/>
              </a:rPr>
              <a:t>做市商更改报价，使限价申报到价</a:t>
            </a:r>
            <a:endParaRPr lang="zh-CN" altLang="en-US" sz="1600" b="1" dirty="0">
              <a:latin typeface="华文楷体" panose="02010600040101010101" pitchFamily="2" charset="-122"/>
              <a:ea typeface="华文楷体" panose="02010600040101010101" pitchFamily="2" charset="-122"/>
            </a:endParaRPr>
          </a:p>
        </p:txBody>
      </p:sp>
      <p:cxnSp>
        <p:nvCxnSpPr>
          <p:cNvPr id="28" name="直線接點 21"/>
          <p:cNvCxnSpPr/>
          <p:nvPr/>
        </p:nvCxnSpPr>
        <p:spPr>
          <a:xfrm flipV="1">
            <a:off x="1648493" y="3496793"/>
            <a:ext cx="3600000" cy="62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rot="10800000" flipV="1">
            <a:off x="3149341" y="3554318"/>
            <a:ext cx="0" cy="72008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075565" y="3739653"/>
            <a:ext cx="1152128" cy="417563"/>
          </a:xfrm>
          <a:prstGeom prst="rect">
            <a:avLst/>
          </a:prstGeom>
          <a:noFill/>
          <a:ln w="28575">
            <a:noFill/>
            <a:prstDash val="solid"/>
          </a:ln>
        </p:spPr>
        <p:txBody>
          <a:bodyPr wrap="square" lIns="108000" rtlCol="0">
            <a:noAutofit/>
          </a:bodyPr>
          <a:lstStyle/>
          <a:p>
            <a:pPr algn="ctr"/>
            <a:r>
              <a:rPr lang="zh-CN" altLang="en-US" sz="1600" b="1" dirty="0" smtClean="0">
                <a:solidFill>
                  <a:srgbClr val="FF0000"/>
                </a:solidFill>
                <a:latin typeface="微软雅黑" panose="020B0503020204020204" charset="-122"/>
                <a:ea typeface="微软雅黑" panose="020B0503020204020204" charset="-122"/>
              </a:rPr>
              <a:t>更改报价</a:t>
            </a:r>
            <a:endParaRPr lang="zh-CN" altLang="en-US" sz="1600" b="1" dirty="0" smtClean="0">
              <a:solidFill>
                <a:srgbClr val="FF0000"/>
              </a:solidFill>
              <a:latin typeface="微软雅黑" panose="020B0503020204020204" charset="-122"/>
              <a:ea typeface="微软雅黑" panose="020B0503020204020204" charset="-122"/>
            </a:endParaRPr>
          </a:p>
        </p:txBody>
      </p:sp>
      <p:sp>
        <p:nvSpPr>
          <p:cNvPr id="32" name="矩形 31"/>
          <p:cNvSpPr>
            <a:spLocks noChangeArrowheads="1"/>
          </p:cNvSpPr>
          <p:nvPr/>
        </p:nvSpPr>
        <p:spPr bwMode="auto">
          <a:xfrm>
            <a:off x="5706766" y="2446052"/>
            <a:ext cx="4572000" cy="882322"/>
          </a:xfrm>
          <a:prstGeom prst="rect">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wrap="none"/>
          <a:lstStyle>
            <a:lvl1pPr eaLnBrk="0" hangingPunct="0">
              <a:defRPr kumimoji="1" sz="2400">
                <a:solidFill>
                  <a:schemeClr val="tx1"/>
                </a:solidFill>
                <a:latin typeface="Times New Roman" panose="02020603050405020304" pitchFamily="18" charset="0"/>
                <a:ea typeface="PMingLiU" panose="02020500000000000000" pitchFamily="18" charset="-120"/>
              </a:defRPr>
            </a:lvl1pPr>
            <a:lvl2pPr marL="742950" indent="-285750" eaLnBrk="0" hangingPunct="0">
              <a:defRPr kumimoji="1" sz="2400">
                <a:solidFill>
                  <a:schemeClr val="tx1"/>
                </a:solidFill>
                <a:latin typeface="Times New Roman" panose="02020603050405020304" pitchFamily="18" charset="0"/>
                <a:ea typeface="PMingLiU" panose="02020500000000000000" pitchFamily="18" charset="-120"/>
              </a:defRPr>
            </a:lvl2pPr>
            <a:lvl3pPr marL="1143000" indent="-228600" eaLnBrk="0" hangingPunct="0">
              <a:defRPr kumimoji="1" sz="2400">
                <a:solidFill>
                  <a:schemeClr val="tx1"/>
                </a:solidFill>
                <a:latin typeface="Times New Roman" panose="02020603050405020304" pitchFamily="18" charset="0"/>
                <a:ea typeface="PMingLiU" panose="02020500000000000000" pitchFamily="18" charset="-120"/>
              </a:defRPr>
            </a:lvl3pPr>
            <a:lvl4pPr marL="1600200" indent="-228600" eaLnBrk="0" hangingPunct="0">
              <a:defRPr kumimoji="1" sz="2400">
                <a:solidFill>
                  <a:schemeClr val="tx1"/>
                </a:solidFill>
                <a:latin typeface="Times New Roman" panose="02020603050405020304" pitchFamily="18" charset="0"/>
                <a:ea typeface="PMingLiU" panose="02020500000000000000" pitchFamily="18" charset="-120"/>
              </a:defRPr>
            </a:lvl4pPr>
            <a:lvl5pPr marL="2057400" indent="-228600" eaLnBrk="0" hangingPunct="0">
              <a:defRPr kumimoji="1" sz="2400">
                <a:solidFill>
                  <a:schemeClr val="tx1"/>
                </a:solidFill>
                <a:latin typeface="Times New Roman" panose="02020603050405020304" pitchFamily="18" charset="0"/>
                <a:ea typeface="PMingLiU"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9pPr>
          </a:lstStyle>
          <a:p>
            <a:pPr eaLnBrk="1" hangingPunct="1"/>
            <a:endParaRPr lang="zh-TW" altLang="en-US"/>
          </a:p>
        </p:txBody>
      </p:sp>
      <p:sp>
        <p:nvSpPr>
          <p:cNvPr id="33" name="橢圓形圖說文字 10"/>
          <p:cNvSpPr>
            <a:spLocks noChangeArrowheads="1"/>
          </p:cNvSpPr>
          <p:nvPr/>
        </p:nvSpPr>
        <p:spPr bwMode="auto">
          <a:xfrm>
            <a:off x="6684693" y="4274398"/>
            <a:ext cx="2592288" cy="835975"/>
          </a:xfrm>
          <a:prstGeom prst="wedgeEllipseCallout">
            <a:avLst>
              <a:gd name="adj1" fmla="val -60308"/>
              <a:gd name="adj2" fmla="val -149166"/>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wrap="none"/>
          <a:lstStyle>
            <a:lvl1pPr eaLnBrk="0" hangingPunct="0">
              <a:defRPr kumimoji="1" sz="2400">
                <a:solidFill>
                  <a:schemeClr val="tx1"/>
                </a:solidFill>
                <a:latin typeface="Times New Roman" panose="02020603050405020304" pitchFamily="18" charset="0"/>
                <a:ea typeface="PMingLiU" panose="02020500000000000000" pitchFamily="18" charset="-120"/>
              </a:defRPr>
            </a:lvl1pPr>
            <a:lvl2pPr marL="742950" indent="-285750" eaLnBrk="0" hangingPunct="0">
              <a:defRPr kumimoji="1" sz="2400">
                <a:solidFill>
                  <a:schemeClr val="tx1"/>
                </a:solidFill>
                <a:latin typeface="Times New Roman" panose="02020603050405020304" pitchFamily="18" charset="0"/>
                <a:ea typeface="PMingLiU" panose="02020500000000000000" pitchFamily="18" charset="-120"/>
              </a:defRPr>
            </a:lvl2pPr>
            <a:lvl3pPr marL="1143000" indent="-228600" eaLnBrk="0" hangingPunct="0">
              <a:defRPr kumimoji="1" sz="2400">
                <a:solidFill>
                  <a:schemeClr val="tx1"/>
                </a:solidFill>
                <a:latin typeface="Times New Roman" panose="02020603050405020304" pitchFamily="18" charset="0"/>
                <a:ea typeface="PMingLiU" panose="02020500000000000000" pitchFamily="18" charset="-120"/>
              </a:defRPr>
            </a:lvl3pPr>
            <a:lvl4pPr marL="1600200" indent="-228600" eaLnBrk="0" hangingPunct="0">
              <a:defRPr kumimoji="1" sz="2400">
                <a:solidFill>
                  <a:schemeClr val="tx1"/>
                </a:solidFill>
                <a:latin typeface="Times New Roman" panose="02020603050405020304" pitchFamily="18" charset="0"/>
                <a:ea typeface="PMingLiU" panose="02020500000000000000" pitchFamily="18" charset="-120"/>
              </a:defRPr>
            </a:lvl4pPr>
            <a:lvl5pPr marL="2057400" indent="-228600" eaLnBrk="0" hangingPunct="0">
              <a:defRPr kumimoji="1" sz="2400">
                <a:solidFill>
                  <a:schemeClr val="tx1"/>
                </a:solidFill>
                <a:latin typeface="Times New Roman" panose="02020603050405020304" pitchFamily="18" charset="0"/>
                <a:ea typeface="PMingLiU"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PMingLiU" panose="02020500000000000000" pitchFamily="18" charset="-120"/>
              </a:defRPr>
            </a:lvl9pPr>
          </a:lstStyle>
          <a:p>
            <a:pPr eaLnBrk="1" hangingPunct="1"/>
            <a:endParaRPr lang="zh-TW" altLang="en-US"/>
          </a:p>
        </p:txBody>
      </p:sp>
      <p:sp>
        <p:nvSpPr>
          <p:cNvPr id="34" name="文本框 33"/>
          <p:cNvSpPr txBox="1"/>
          <p:nvPr/>
        </p:nvSpPr>
        <p:spPr>
          <a:xfrm>
            <a:off x="1673177" y="5451068"/>
            <a:ext cx="8424936" cy="422672"/>
          </a:xfrm>
          <a:prstGeom prst="rect">
            <a:avLst/>
          </a:prstGeom>
          <a:noFill/>
          <a:ln w="12700">
            <a:noFill/>
            <a:prstDash val="solid"/>
          </a:ln>
        </p:spPr>
        <p:txBody>
          <a:bodyPr wrap="square" lIns="108000" rtlCol="0">
            <a:noAutofit/>
          </a:bodyPr>
          <a:lstStyle/>
          <a:p>
            <a:pPr algn="ctr"/>
            <a:r>
              <a:rPr lang="zh-CN" altLang="en-US" sz="1600" b="1" dirty="0">
                <a:latin typeface="微软雅黑" panose="020B0503020204020204" charset="-122"/>
                <a:ea typeface="微软雅黑" panose="020B0503020204020204" charset="-122"/>
              </a:rPr>
              <a:t>做市商有意愿与投资者订单成交，可以更改报价，使限价申报到价</a:t>
            </a:r>
            <a:endParaRPr lang="zh-CN" altLang="en-US" sz="16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barn(inVertical)">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animBg="1"/>
      <p:bldP spid="3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成交情形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EADE4E25-FB73-4226-B40E-0D098977E8B9}"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dirty="0"/>
          </a:p>
        </p:txBody>
      </p:sp>
      <p:sp>
        <p:nvSpPr>
          <p:cNvPr id="29" name="文本框 28"/>
          <p:cNvSpPr txBox="1"/>
          <p:nvPr/>
        </p:nvSpPr>
        <p:spPr>
          <a:xfrm>
            <a:off x="613467" y="852773"/>
            <a:ext cx="5112474" cy="397274"/>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2000" b="1" dirty="0">
                <a:latin typeface="华文楷体" panose="02010600040101010101" pitchFamily="2" charset="-122"/>
                <a:ea typeface="华文楷体" panose="02010600040101010101" pitchFamily="2" charset="-122"/>
                <a:cs typeface="华文楷体" panose="02010600040101010101" pitchFamily="2" charset="-122"/>
              </a:rPr>
              <a:t>例二：做市商更改报价使限价申报到价</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r>
              <a:rPr lang="en-US" altLang="zh-CN" sz="2000" b="1" dirty="0" smtClean="0">
                <a:latin typeface="华文楷体" panose="02010600040101010101" pitchFamily="2" charset="-122"/>
                <a:ea typeface="华文楷体" panose="02010600040101010101" pitchFamily="2" charset="-122"/>
                <a:cs typeface="华文楷体" panose="02010600040101010101" pitchFamily="2" charset="-122"/>
              </a:rPr>
              <a:t>3/3</a:t>
            </a:r>
            <a:r>
              <a:rPr lang="zh-CN" altLang="en-US" sz="2000" b="1" dirty="0" smtClean="0">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000" b="1" dirty="0">
              <a:latin typeface="华文楷体" panose="02010600040101010101" pitchFamily="2" charset="-122"/>
              <a:ea typeface="华文楷体" panose="02010600040101010101" pitchFamily="2" charset="-122"/>
              <a:cs typeface="华文楷体" panose="02010600040101010101" pitchFamily="2" charset="-122"/>
            </a:endParaRPr>
          </a:p>
        </p:txBody>
      </p:sp>
      <p:graphicFrame>
        <p:nvGraphicFramePr>
          <p:cNvPr id="23" name="内容占位符 4"/>
          <p:cNvGraphicFramePr/>
          <p:nvPr/>
        </p:nvGraphicFramePr>
        <p:xfrm>
          <a:off x="1517549" y="1690129"/>
          <a:ext cx="3901094" cy="2142000"/>
        </p:xfrm>
        <a:graphic>
          <a:graphicData uri="http://schemas.openxmlformats.org/drawingml/2006/table">
            <a:tbl>
              <a:tblPr firstRow="1" bandRow="1">
                <a:tableStyleId>{5C22544A-7EE6-4342-B048-85BDC9FD1C3A}</a:tableStyleId>
              </a:tblPr>
              <a:tblGrid>
                <a:gridCol w="772961"/>
                <a:gridCol w="576064"/>
                <a:gridCol w="720080"/>
                <a:gridCol w="720080"/>
                <a:gridCol w="1111909"/>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10:36:20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18</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17</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10:40:30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4000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5000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10:42:50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graphicFrame>
        <p:nvGraphicFramePr>
          <p:cNvPr id="30" name="内容占位符 4"/>
          <p:cNvGraphicFramePr/>
          <p:nvPr/>
        </p:nvGraphicFramePr>
        <p:xfrm>
          <a:off x="6041821" y="1687930"/>
          <a:ext cx="4334400" cy="2448000"/>
        </p:xfrm>
        <a:graphic>
          <a:graphicData uri="http://schemas.openxmlformats.org/drawingml/2006/table">
            <a:tbl>
              <a:tblPr firstRow="1" bandRow="1">
                <a:tableStyleId>{93296810-A885-4BE3-A3E7-6D5BEEA58F35}</a:tableStyleId>
              </a:tblPr>
              <a:tblGrid>
                <a:gridCol w="720000"/>
                <a:gridCol w="719181"/>
                <a:gridCol w="570148"/>
                <a:gridCol w="648072"/>
                <a:gridCol w="720080"/>
                <a:gridCol w="956919"/>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到价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10:41:20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2000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10:36:30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zh-TW" altLang="zh-TW"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003</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15.6</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10:37:40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10:38:10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1400" kern="1200" dirty="0" smtClean="0">
                          <a:latin typeface="微软雅黑" panose="020B0503020204020204" charset="-122"/>
                          <a:ea typeface="微软雅黑" panose="020B0503020204020204" charset="-122"/>
                          <a:sym typeface="Wingdings" panose="05000000000000000000" pitchFamily="2" charset="2"/>
                        </a:rPr>
                        <a:t></a:t>
                      </a:r>
                      <a:endParaRPr lang="en-US" altLang="zh-TW" sz="1400" kern="12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Wingdings" panose="05000000000000000000" pitchFamily="2" charset="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14</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4000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10:35:50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r h="306000">
                <a:tc>
                  <a:txBody>
                    <a:bodyPr/>
                    <a:lstStyle/>
                    <a:p>
                      <a:pPr algn="ctr"/>
                      <a:endParaRPr lang="zh-CN" altLang="en-US" sz="1400" b="0" i="0" u="none" strike="noStrike" kern="1200" dirty="0">
                        <a:solidFill>
                          <a:schemeClr val="bg2"/>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c>
                  <a:txBody>
                    <a:bodyPr/>
                    <a:lstStyle/>
                    <a:p>
                      <a:pPr algn="ctr"/>
                      <a:endParaRPr lang="zh-CN" altLang="en-US" sz="1400" b="0" i="0" u="none" strike="noStrike" kern="1200" dirty="0">
                        <a:solidFill>
                          <a:schemeClr val="tx1"/>
                        </a:solidFill>
                        <a:latin typeface="微软雅黑" panose="020B0503020204020204" charset="-122"/>
                        <a:ea typeface="微软雅黑" panose="020B0503020204020204" charset="-122"/>
                        <a:cs typeface="+mn-cs"/>
                      </a:endParaRPr>
                    </a:p>
                  </a:txBody>
                  <a:tcPr/>
                </a:tc>
              </a:tr>
            </a:tbl>
          </a:graphicData>
        </a:graphic>
      </p:graphicFrame>
      <p:cxnSp>
        <p:nvCxnSpPr>
          <p:cNvPr id="31" name="直接箭头连接符 30"/>
          <p:cNvCxnSpPr/>
          <p:nvPr/>
        </p:nvCxnSpPr>
        <p:spPr>
          <a:xfrm>
            <a:off x="2948257" y="3138108"/>
            <a:ext cx="0" cy="42083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接點 21"/>
          <p:cNvCxnSpPr/>
          <p:nvPr/>
        </p:nvCxnSpPr>
        <p:spPr>
          <a:xfrm>
            <a:off x="1681376" y="3066930"/>
            <a:ext cx="3600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947434" y="3190366"/>
            <a:ext cx="1152128" cy="417563"/>
          </a:xfrm>
          <a:prstGeom prst="rect">
            <a:avLst/>
          </a:prstGeom>
          <a:noFill/>
          <a:ln w="28575">
            <a:noFill/>
            <a:prstDash val="solid"/>
          </a:ln>
        </p:spPr>
        <p:txBody>
          <a:bodyPr wrap="square" lIns="108000" rtlCol="0">
            <a:noAutofit/>
          </a:bodyPr>
          <a:lstStyle/>
          <a:p>
            <a:pPr algn="ctr"/>
            <a:r>
              <a:rPr lang="zh-CN" altLang="en-US" sz="1600" b="1" dirty="0" smtClean="0">
                <a:solidFill>
                  <a:srgbClr val="FF0000"/>
                </a:solidFill>
                <a:latin typeface="微软雅黑" panose="020B0503020204020204" charset="-122"/>
                <a:ea typeface="微软雅黑" panose="020B0503020204020204" charset="-122"/>
              </a:rPr>
              <a:t>更改报价</a:t>
            </a:r>
            <a:endParaRPr lang="zh-CN" altLang="en-US" sz="1600" b="1" dirty="0" smtClean="0">
              <a:solidFill>
                <a:srgbClr val="FF0000"/>
              </a:solidFill>
              <a:latin typeface="微软雅黑" panose="020B0503020204020204" charset="-122"/>
              <a:ea typeface="微软雅黑" panose="020B0503020204020204" charset="-122"/>
            </a:endParaRPr>
          </a:p>
        </p:txBody>
      </p:sp>
      <p:grpSp>
        <p:nvGrpSpPr>
          <p:cNvPr id="34" name="组合 33"/>
          <p:cNvGrpSpPr/>
          <p:nvPr/>
        </p:nvGrpSpPr>
        <p:grpSpPr>
          <a:xfrm>
            <a:off x="5362065" y="2133558"/>
            <a:ext cx="782283" cy="1481069"/>
            <a:chOff x="3939937" y="3100059"/>
            <a:chExt cx="782283" cy="1481069"/>
          </a:xfrm>
        </p:grpSpPr>
        <p:cxnSp>
          <p:nvCxnSpPr>
            <p:cNvPr id="35" name="直線單箭頭接點 14"/>
            <p:cNvCxnSpPr/>
            <p:nvPr/>
          </p:nvCxnSpPr>
          <p:spPr>
            <a:xfrm flipV="1">
              <a:off x="3939937" y="3100059"/>
              <a:ext cx="775388" cy="14471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單箭頭接點 14"/>
            <p:cNvCxnSpPr/>
            <p:nvPr/>
          </p:nvCxnSpPr>
          <p:spPr>
            <a:xfrm flipV="1">
              <a:off x="3939937" y="3466822"/>
              <a:ext cx="782283" cy="11143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線單箭頭接點 14"/>
            <p:cNvCxnSpPr/>
            <p:nvPr/>
          </p:nvCxnSpPr>
          <p:spPr>
            <a:xfrm flipV="1">
              <a:off x="3939937" y="3789041"/>
              <a:ext cx="773867" cy="7920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714447" y="4199500"/>
            <a:ext cx="6120680" cy="1952219"/>
            <a:chOff x="445295" y="4777258"/>
            <a:chExt cx="6286945" cy="1952219"/>
          </a:xfrm>
        </p:grpSpPr>
        <p:grpSp>
          <p:nvGrpSpPr>
            <p:cNvPr id="39" name="组合 38"/>
            <p:cNvGrpSpPr/>
            <p:nvPr/>
          </p:nvGrpSpPr>
          <p:grpSpPr>
            <a:xfrm>
              <a:off x="1034772" y="4777258"/>
              <a:ext cx="5697468" cy="1943873"/>
              <a:chOff x="1034772" y="4777258"/>
              <a:chExt cx="5697468" cy="1943873"/>
            </a:xfrm>
          </p:grpSpPr>
          <p:sp>
            <p:nvSpPr>
              <p:cNvPr id="41" name="任意多边形 40"/>
              <p:cNvSpPr/>
              <p:nvPr/>
            </p:nvSpPr>
            <p:spPr>
              <a:xfrm>
                <a:off x="1034772" y="6240773"/>
                <a:ext cx="5697468" cy="480358"/>
              </a:xfrm>
              <a:custGeom>
                <a:avLst/>
                <a:gdLst>
                  <a:gd name="connsiteX0" fmla="*/ 0 w 6120680"/>
                  <a:gd name="connsiteY0" fmla="*/ 0 h 480358"/>
                  <a:gd name="connsiteX1" fmla="*/ 6120680 w 6120680"/>
                  <a:gd name="connsiteY1" fmla="*/ 0 h 480358"/>
                  <a:gd name="connsiteX2" fmla="*/ 6120680 w 6120680"/>
                  <a:gd name="connsiteY2" fmla="*/ 480358 h 480358"/>
                  <a:gd name="connsiteX3" fmla="*/ 0 w 6120680"/>
                  <a:gd name="connsiteY3" fmla="*/ 480358 h 480358"/>
                  <a:gd name="connsiteX4" fmla="*/ 0 w 6120680"/>
                  <a:gd name="connsiteY4" fmla="*/ 0 h 480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680" h="480358">
                    <a:moveTo>
                      <a:pt x="0" y="0"/>
                    </a:moveTo>
                    <a:lnTo>
                      <a:pt x="6120680" y="0"/>
                    </a:lnTo>
                    <a:lnTo>
                      <a:pt x="6120680" y="480358"/>
                    </a:lnTo>
                    <a:lnTo>
                      <a:pt x="0" y="480358"/>
                    </a:lnTo>
                    <a:lnTo>
                      <a:pt x="0" y="0"/>
                    </a:lnTo>
                    <a:close/>
                  </a:path>
                </a:pathLst>
              </a:custGeom>
              <a:noFill/>
              <a:ln>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lvl="0" defTabSz="666750">
                  <a:lnSpc>
                    <a:spcPct val="90000"/>
                  </a:lnSpc>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③</a:t>
                </a:r>
                <a:r>
                  <a:rPr lang="zh-CN" altLang="en-US" sz="1500" dirty="0">
                    <a:solidFill>
                      <a:schemeClr val="tx1"/>
                    </a:solidFill>
                    <a:latin typeface="微软雅黑" panose="020B0503020204020204" charset="-122"/>
                    <a:ea typeface="微软雅黑" panose="020B0503020204020204" charset="-122"/>
                  </a:rPr>
                  <a:t>投资者订单</a:t>
                </a:r>
                <a:r>
                  <a:rPr lang="en-US" altLang="zh-CN" sz="1500" dirty="0" smtClean="0">
                    <a:solidFill>
                      <a:schemeClr val="tx1"/>
                    </a:solidFill>
                    <a:latin typeface="微软雅黑" panose="020B0503020204020204" charset="-122"/>
                    <a:ea typeface="微软雅黑" panose="020B0503020204020204" charset="-122"/>
                  </a:rPr>
                  <a:t>003 </a:t>
                </a:r>
                <a:r>
                  <a:rPr lang="zh-CN" sz="1500" kern="1200" dirty="0" smtClean="0">
                    <a:solidFill>
                      <a:schemeClr val="tx1"/>
                    </a:solidFill>
                    <a:latin typeface="微软雅黑" panose="020B0503020204020204" charset="-122"/>
                    <a:ea typeface="微软雅黑" panose="020B0503020204020204" charset="-122"/>
                  </a:rPr>
                  <a:t>：成交</a:t>
                </a:r>
                <a:r>
                  <a:rPr lang="en-US" altLang="zh-CN" sz="1500" dirty="0">
                    <a:solidFill>
                      <a:schemeClr val="tx1"/>
                    </a:solidFill>
                    <a:latin typeface="微软雅黑" panose="020B0503020204020204" charset="-122"/>
                    <a:ea typeface="微软雅黑" panose="020B0503020204020204" charset="-122"/>
                  </a:rPr>
                  <a:t>1</a:t>
                </a:r>
                <a:r>
                  <a:rPr lang="en-US" sz="1500" kern="1200" dirty="0" smtClean="0">
                    <a:solidFill>
                      <a:schemeClr val="tx1"/>
                    </a:solidFill>
                    <a:latin typeface="微软雅黑" panose="020B0503020204020204" charset="-122"/>
                    <a:ea typeface="微软雅黑" panose="020B0503020204020204" charset="-122"/>
                  </a:rPr>
                  <a:t>000</a:t>
                </a:r>
                <a:r>
                  <a:rPr lang="zh-CN" sz="1500" kern="1200" dirty="0" smtClean="0">
                    <a:solidFill>
                      <a:schemeClr val="tx1"/>
                    </a:solidFill>
                    <a:latin typeface="微软雅黑" panose="020B0503020204020204" charset="-122"/>
                    <a:ea typeface="微软雅黑" panose="020B0503020204020204" charset="-122"/>
                  </a:rPr>
                  <a:t>股，成交价</a:t>
                </a:r>
                <a:r>
                  <a:rPr lang="en-US" altLang="zh-CN" sz="1500" b="1" dirty="0">
                    <a:solidFill>
                      <a:schemeClr val="tx1"/>
                    </a:solidFill>
                    <a:latin typeface="微软雅黑" panose="020B0503020204020204" charset="-122"/>
                    <a:ea typeface="微软雅黑" panose="020B0503020204020204" charset="-122"/>
                  </a:rPr>
                  <a:t>15.5</a:t>
                </a:r>
                <a:r>
                  <a:rPr lang="zh-CN" sz="1500" kern="1200" dirty="0" smtClean="0">
                    <a:solidFill>
                      <a:schemeClr val="tx1"/>
                    </a:solidFill>
                    <a:latin typeface="微软雅黑" panose="020B0503020204020204" charset="-122"/>
                    <a:ea typeface="微软雅黑" panose="020B0503020204020204" charset="-122"/>
                  </a:rPr>
                  <a:t>元</a:t>
                </a:r>
                <a:endParaRPr lang="zh-CN" sz="1500" kern="1200" dirty="0">
                  <a:solidFill>
                    <a:schemeClr val="tx1"/>
                  </a:solidFill>
                  <a:latin typeface="微软雅黑" panose="020B0503020204020204" charset="-122"/>
                  <a:ea typeface="微软雅黑" panose="020B0503020204020204" charset="-122"/>
                </a:endParaRPr>
              </a:p>
            </p:txBody>
          </p:sp>
          <p:sp>
            <p:nvSpPr>
              <p:cNvPr id="42" name="任意多边形 41"/>
              <p:cNvSpPr/>
              <p:nvPr/>
            </p:nvSpPr>
            <p:spPr>
              <a:xfrm>
                <a:off x="1034772" y="5509186"/>
                <a:ext cx="5697468" cy="731587"/>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defTabSz="666750">
                  <a:lnSpc>
                    <a:spcPct val="90000"/>
                  </a:lnSpc>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②</a:t>
                </a:r>
                <a:r>
                  <a:rPr lang="zh-CN" altLang="en-US" sz="1500" dirty="0">
                    <a:solidFill>
                      <a:schemeClr val="tx1"/>
                    </a:solidFill>
                    <a:latin typeface="微软雅黑" panose="020B0503020204020204" charset="-122"/>
                    <a:ea typeface="微软雅黑" panose="020B0503020204020204" charset="-122"/>
                  </a:rPr>
                  <a:t>投资者</a:t>
                </a:r>
                <a:r>
                  <a:rPr lang="zh-CN" altLang="en-US" sz="1500" dirty="0" smtClean="0">
                    <a:solidFill>
                      <a:schemeClr val="tx1"/>
                    </a:solidFill>
                    <a:latin typeface="微软雅黑" panose="020B0503020204020204" charset="-122"/>
                    <a:ea typeface="微软雅黑" panose="020B0503020204020204" charset="-122"/>
                  </a:rPr>
                  <a:t>订单</a:t>
                </a:r>
                <a:r>
                  <a:rPr lang="en-US" altLang="zh-CN" sz="1500" dirty="0" smtClean="0">
                    <a:solidFill>
                      <a:schemeClr val="tx1"/>
                    </a:solidFill>
                    <a:latin typeface="微软雅黑" panose="020B0503020204020204" charset="-122"/>
                    <a:ea typeface="微软雅黑" panose="020B0503020204020204" charset="-122"/>
                  </a:rPr>
                  <a:t>002 </a:t>
                </a:r>
                <a:r>
                  <a:rPr lang="zh-CN" sz="1500" kern="1200" dirty="0" smtClean="0">
                    <a:solidFill>
                      <a:schemeClr val="tx1"/>
                    </a:solidFill>
                    <a:latin typeface="微软雅黑" panose="020B0503020204020204" charset="-122"/>
                    <a:ea typeface="微软雅黑" panose="020B0503020204020204" charset="-122"/>
                  </a:rPr>
                  <a:t>：成交</a:t>
                </a:r>
                <a:r>
                  <a:rPr lang="en-US" sz="1500" kern="1200" dirty="0" smtClean="0">
                    <a:solidFill>
                      <a:schemeClr val="tx1"/>
                    </a:solidFill>
                    <a:latin typeface="微软雅黑" panose="020B0503020204020204" charset="-122"/>
                    <a:ea typeface="微软雅黑" panose="020B0503020204020204" charset="-122"/>
                  </a:rPr>
                  <a:t>2000</a:t>
                </a:r>
                <a:r>
                  <a:rPr lang="zh-CN" sz="1500" kern="1200" dirty="0" smtClean="0">
                    <a:solidFill>
                      <a:schemeClr val="tx1"/>
                    </a:solidFill>
                    <a:latin typeface="微软雅黑" panose="020B0503020204020204" charset="-122"/>
                    <a:ea typeface="微软雅黑" panose="020B0503020204020204" charset="-122"/>
                  </a:rPr>
                  <a:t>股，成交价</a:t>
                </a:r>
                <a:r>
                  <a:rPr lang="en-US" altLang="zh-CN" sz="1500" b="1" dirty="0">
                    <a:solidFill>
                      <a:schemeClr val="tx1"/>
                    </a:solidFill>
                    <a:latin typeface="微软雅黑" panose="020B0503020204020204" charset="-122"/>
                    <a:ea typeface="微软雅黑" panose="020B0503020204020204" charset="-122"/>
                  </a:rPr>
                  <a:t>15.5</a:t>
                </a:r>
                <a:r>
                  <a:rPr lang="zh-CN" sz="1500" kern="1200" dirty="0" smtClean="0">
                    <a:solidFill>
                      <a:schemeClr val="tx1"/>
                    </a:solidFill>
                    <a:latin typeface="微软雅黑" panose="020B0503020204020204" charset="-122"/>
                    <a:ea typeface="微软雅黑" panose="020B0503020204020204" charset="-122"/>
                  </a:rPr>
                  <a:t>元（同一价格、时间优先）</a:t>
                </a:r>
                <a:endParaRPr lang="zh-CN" sz="1500" kern="1200" dirty="0">
                  <a:solidFill>
                    <a:schemeClr val="tx1"/>
                  </a:solidFill>
                  <a:latin typeface="微软雅黑" panose="020B0503020204020204" charset="-122"/>
                  <a:ea typeface="微软雅黑" panose="020B0503020204020204" charset="-122"/>
                </a:endParaRPr>
              </a:p>
            </p:txBody>
          </p:sp>
          <p:sp>
            <p:nvSpPr>
              <p:cNvPr id="43" name="任意多边形 42"/>
              <p:cNvSpPr/>
              <p:nvPr/>
            </p:nvSpPr>
            <p:spPr>
              <a:xfrm>
                <a:off x="1034772" y="4777258"/>
                <a:ext cx="5697468" cy="738792"/>
              </a:xfrm>
              <a:custGeom>
                <a:avLst/>
                <a:gdLst>
                  <a:gd name="connsiteX0" fmla="*/ 0 w 6120680"/>
                  <a:gd name="connsiteY0" fmla="*/ 258746 h 738790"/>
                  <a:gd name="connsiteX1" fmla="*/ 2967991 w 6120680"/>
                  <a:gd name="connsiteY1" fmla="*/ 258746 h 738790"/>
                  <a:gd name="connsiteX2" fmla="*/ 2967991 w 6120680"/>
                  <a:gd name="connsiteY2" fmla="*/ 184698 h 738790"/>
                  <a:gd name="connsiteX3" fmla="*/ 2875643 w 6120680"/>
                  <a:gd name="connsiteY3" fmla="*/ 184698 h 738790"/>
                  <a:gd name="connsiteX4" fmla="*/ 3060340 w 6120680"/>
                  <a:gd name="connsiteY4" fmla="*/ 0 h 738790"/>
                  <a:gd name="connsiteX5" fmla="*/ 3245038 w 6120680"/>
                  <a:gd name="connsiteY5" fmla="*/ 184698 h 738790"/>
                  <a:gd name="connsiteX6" fmla="*/ 3152689 w 6120680"/>
                  <a:gd name="connsiteY6" fmla="*/ 184698 h 738790"/>
                  <a:gd name="connsiteX7" fmla="*/ 3152689 w 6120680"/>
                  <a:gd name="connsiteY7" fmla="*/ 258746 h 738790"/>
                  <a:gd name="connsiteX8" fmla="*/ 6120680 w 6120680"/>
                  <a:gd name="connsiteY8" fmla="*/ 258746 h 738790"/>
                  <a:gd name="connsiteX9" fmla="*/ 6120680 w 6120680"/>
                  <a:gd name="connsiteY9" fmla="*/ 738790 h 738790"/>
                  <a:gd name="connsiteX10" fmla="*/ 0 w 6120680"/>
                  <a:gd name="connsiteY10" fmla="*/ 738790 h 738790"/>
                  <a:gd name="connsiteX11" fmla="*/ 0 w 6120680"/>
                  <a:gd name="connsiteY11" fmla="*/ 258746 h 7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680" h="738790">
                    <a:moveTo>
                      <a:pt x="6120680" y="480044"/>
                    </a:moveTo>
                    <a:lnTo>
                      <a:pt x="3152689" y="480044"/>
                    </a:lnTo>
                    <a:lnTo>
                      <a:pt x="3152689" y="554092"/>
                    </a:lnTo>
                    <a:lnTo>
                      <a:pt x="3245037" y="554092"/>
                    </a:lnTo>
                    <a:lnTo>
                      <a:pt x="3060340" y="738789"/>
                    </a:lnTo>
                    <a:lnTo>
                      <a:pt x="2875642" y="554092"/>
                    </a:lnTo>
                    <a:lnTo>
                      <a:pt x="2967991" y="554092"/>
                    </a:lnTo>
                    <a:lnTo>
                      <a:pt x="2967991" y="480044"/>
                    </a:lnTo>
                    <a:lnTo>
                      <a:pt x="0" y="480044"/>
                    </a:lnTo>
                    <a:lnTo>
                      <a:pt x="0" y="1"/>
                    </a:lnTo>
                    <a:lnTo>
                      <a:pt x="6120680" y="1"/>
                    </a:lnTo>
                    <a:lnTo>
                      <a:pt x="6120680" y="480044"/>
                    </a:lnTo>
                    <a:close/>
                  </a:path>
                </a:pathLst>
              </a:custGeom>
              <a:noFill/>
              <a:ln>
                <a:solidFill>
                  <a:srgbClr val="FF66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65427" numCol="1" spcCol="1270" anchor="ctr" anchorCtr="0">
                <a:noAutofit/>
              </a:bodyPr>
              <a:lstStyle/>
              <a:p>
                <a:pPr lvl="0" algn="l" defTabSz="666750" rtl="0">
                  <a:lnSpc>
                    <a:spcPct val="90000"/>
                  </a:lnSpc>
                  <a:spcBef>
                    <a:spcPct val="0"/>
                  </a:spcBef>
                  <a:spcAft>
                    <a:spcPct val="35000"/>
                  </a:spcAft>
                </a:pPr>
                <a:r>
                  <a:rPr lang="zh-CN" altLang="zh-CN" sz="1500" kern="1200" dirty="0" smtClean="0">
                    <a:solidFill>
                      <a:schemeClr val="dk1"/>
                    </a:solidFill>
                    <a:effectLst/>
                    <a:latin typeface="微软雅黑" panose="020B0503020204020204" charset="-122"/>
                    <a:ea typeface="微软雅黑" panose="020B0503020204020204" charset="-122"/>
                  </a:rPr>
                  <a:t>①</a:t>
                </a:r>
                <a:r>
                  <a:rPr lang="zh-CN" altLang="en-US" sz="1500" dirty="0" smtClean="0">
                    <a:solidFill>
                      <a:schemeClr val="tx1"/>
                    </a:solidFill>
                    <a:latin typeface="微软雅黑" panose="020B0503020204020204" charset="-122"/>
                    <a:ea typeface="微软雅黑" panose="020B0503020204020204" charset="-122"/>
                  </a:rPr>
                  <a:t>投资者订单</a:t>
                </a:r>
                <a:r>
                  <a:rPr lang="en-US" altLang="zh-CN" sz="1500" dirty="0" smtClean="0">
                    <a:solidFill>
                      <a:schemeClr val="tx1"/>
                    </a:solidFill>
                    <a:latin typeface="微软雅黑" panose="020B0503020204020204" charset="-122"/>
                    <a:ea typeface="微软雅黑" panose="020B0503020204020204" charset="-122"/>
                  </a:rPr>
                  <a:t>005</a:t>
                </a:r>
                <a:r>
                  <a:rPr lang="zh-CN" sz="1500" kern="1200" dirty="0" smtClean="0">
                    <a:solidFill>
                      <a:schemeClr val="tx1"/>
                    </a:solidFill>
                    <a:latin typeface="微软雅黑" panose="020B0503020204020204" charset="-122"/>
                    <a:ea typeface="微软雅黑" panose="020B0503020204020204" charset="-122"/>
                  </a:rPr>
                  <a:t>：成交</a:t>
                </a:r>
                <a:r>
                  <a:rPr lang="en-US" altLang="zh-CN" sz="1500" dirty="0">
                    <a:solidFill>
                      <a:schemeClr val="tx1"/>
                    </a:solidFill>
                    <a:latin typeface="微软雅黑" panose="020B0503020204020204" charset="-122"/>
                    <a:ea typeface="微软雅黑" panose="020B0503020204020204" charset="-122"/>
                  </a:rPr>
                  <a:t>2</a:t>
                </a:r>
                <a:r>
                  <a:rPr lang="en-US" sz="1500" kern="1200" dirty="0" smtClean="0">
                    <a:solidFill>
                      <a:schemeClr val="tx1"/>
                    </a:solidFill>
                    <a:latin typeface="微软雅黑" panose="020B0503020204020204" charset="-122"/>
                    <a:ea typeface="微软雅黑" panose="020B0503020204020204" charset="-122"/>
                  </a:rPr>
                  <a:t>000</a:t>
                </a:r>
                <a:r>
                  <a:rPr lang="zh-CN" sz="1500" kern="1200" dirty="0" smtClean="0">
                    <a:solidFill>
                      <a:schemeClr val="tx1"/>
                    </a:solidFill>
                    <a:latin typeface="微软雅黑" panose="020B0503020204020204" charset="-122"/>
                    <a:ea typeface="微软雅黑" panose="020B0503020204020204" charset="-122"/>
                  </a:rPr>
                  <a:t>股，成交价</a:t>
                </a:r>
                <a:r>
                  <a:rPr lang="en-US" altLang="zh-CN" sz="1500" b="1" dirty="0" smtClean="0">
                    <a:solidFill>
                      <a:schemeClr val="tx1"/>
                    </a:solidFill>
                    <a:latin typeface="微软雅黑" panose="020B0503020204020204" charset="-122"/>
                    <a:ea typeface="微软雅黑" panose="020B0503020204020204" charset="-122"/>
                  </a:rPr>
                  <a:t>15.5</a:t>
                </a:r>
                <a:r>
                  <a:rPr lang="zh-CN" sz="1500" kern="1200" dirty="0" smtClean="0">
                    <a:solidFill>
                      <a:schemeClr val="tx1"/>
                    </a:solidFill>
                    <a:latin typeface="微软雅黑" panose="020B0503020204020204" charset="-122"/>
                    <a:ea typeface="微软雅黑" panose="020B0503020204020204" charset="-122"/>
                  </a:rPr>
                  <a:t>元（价格优先）</a:t>
                </a:r>
                <a:endParaRPr lang="zh-CN" sz="1500" kern="1200" dirty="0">
                  <a:solidFill>
                    <a:schemeClr val="tx1"/>
                  </a:solidFill>
                  <a:latin typeface="微软雅黑" panose="020B0503020204020204" charset="-122"/>
                  <a:ea typeface="微软雅黑" panose="020B0503020204020204" charset="-122"/>
                </a:endParaRPr>
              </a:p>
            </p:txBody>
          </p:sp>
        </p:grpSp>
        <p:sp>
          <p:nvSpPr>
            <p:cNvPr id="40" name="矩形 39"/>
            <p:cNvSpPr/>
            <p:nvPr/>
          </p:nvSpPr>
          <p:spPr>
            <a:xfrm>
              <a:off x="445295" y="4785261"/>
              <a:ext cx="432048" cy="194421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charset="-122"/>
                  <a:ea typeface="微软雅黑" panose="020B0503020204020204" charset="-122"/>
                </a:rPr>
                <a:t>成交结果</a:t>
              </a:r>
              <a:endParaRPr lang="zh-CN" altLang="en-US" b="1" dirty="0">
                <a:latin typeface="微软雅黑" panose="020B0503020204020204" charset="-122"/>
                <a:ea typeface="微软雅黑" panose="020B0503020204020204" charset="-122"/>
              </a:endParaRPr>
            </a:p>
          </p:txBody>
        </p:sp>
      </p:grpSp>
      <p:sp>
        <p:nvSpPr>
          <p:cNvPr id="44" name="文本框 43"/>
          <p:cNvSpPr txBox="1"/>
          <p:nvPr/>
        </p:nvSpPr>
        <p:spPr>
          <a:xfrm>
            <a:off x="7988393" y="4207938"/>
            <a:ext cx="2367013" cy="1944216"/>
          </a:xfrm>
          <a:prstGeom prst="rect">
            <a:avLst/>
          </a:prstGeom>
          <a:noFill/>
          <a:ln w="28575">
            <a:solidFill>
              <a:srgbClr val="FF6600"/>
            </a:solidFill>
            <a:prstDash val="solid"/>
          </a:ln>
        </p:spPr>
        <p:txBody>
          <a:bodyPr wrap="square" lIns="108000" rtlCol="0">
            <a:noAutofit/>
          </a:bodyPr>
          <a:lstStyle/>
          <a:p>
            <a:pPr lvl="0">
              <a:lnSpc>
                <a:spcPct val="130000"/>
              </a:lnSpc>
            </a:pPr>
            <a:r>
              <a:rPr lang="zh-CN" altLang="en-US" sz="1600" b="1" dirty="0" smtClean="0">
                <a:latin typeface="微软雅黑" panose="020B0503020204020204" charset="-122"/>
                <a:ea typeface="微软雅黑" panose="020B0503020204020204" charset="-122"/>
              </a:rPr>
              <a:t>做</a:t>
            </a:r>
            <a:r>
              <a:rPr lang="zh-CN" altLang="en-US" sz="1600" b="1" dirty="0">
                <a:latin typeface="微软雅黑" panose="020B0503020204020204" charset="-122"/>
                <a:ea typeface="微软雅黑" panose="020B0503020204020204" charset="-122"/>
              </a:rPr>
              <a:t>市商更改报价使投资者订单进入成交范围的</a:t>
            </a:r>
            <a:r>
              <a:rPr lang="zh-CN" altLang="en-US" sz="1600" b="1" dirty="0" smtClean="0">
                <a:latin typeface="微软雅黑" panose="020B0503020204020204" charset="-122"/>
                <a:ea typeface="微软雅黑" panose="020B0503020204020204" charset="-122"/>
              </a:rPr>
              <a:t>，到价投资者</a:t>
            </a:r>
            <a:r>
              <a:rPr lang="zh-CN" altLang="en-US" sz="1600" b="1" dirty="0">
                <a:latin typeface="微软雅黑" panose="020B0503020204020204" charset="-122"/>
                <a:ea typeface="微软雅黑" panose="020B0503020204020204" charset="-122"/>
              </a:rPr>
              <a:t>订单按照“价格优先、时间优先”原则与其成交，成交价格以做市商报价为</a:t>
            </a:r>
            <a:r>
              <a:rPr lang="zh-CN" altLang="en-US" sz="1600" b="1" dirty="0" smtClean="0">
                <a:latin typeface="微软雅黑" panose="020B0503020204020204" charset="-122"/>
                <a:ea typeface="微软雅黑" panose="020B0503020204020204" charset="-122"/>
              </a:rPr>
              <a:t>准。</a:t>
            </a:r>
            <a:endParaRPr lang="zh-CN" altLang="en-US" sz="1600" b="1" dirty="0">
              <a:latin typeface="微软雅黑" panose="020B0503020204020204" charset="-122"/>
              <a:ea typeface="微软雅黑" panose="020B0503020204020204" charset="-122"/>
            </a:endParaRPr>
          </a:p>
        </p:txBody>
      </p:sp>
      <p:sp>
        <p:nvSpPr>
          <p:cNvPr id="45" name="文本框 44"/>
          <p:cNvSpPr txBox="1"/>
          <p:nvPr/>
        </p:nvSpPr>
        <p:spPr>
          <a:xfrm>
            <a:off x="2921659" y="1328033"/>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sp>
        <p:nvSpPr>
          <p:cNvPr id="46" name="文本框 45"/>
          <p:cNvSpPr txBox="1"/>
          <p:nvPr/>
        </p:nvSpPr>
        <p:spPr>
          <a:xfrm>
            <a:off x="7394368" y="1315154"/>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smtClean="0">
                <a:ea typeface="楷体" panose="02010609060101010101" pitchFamily="49" charset="-122"/>
              </a:rPr>
              <a:t>开盘价、收盘价</a:t>
            </a:r>
            <a:endParaRPr lang="zh-CN" altLang="en-US" sz="3200" b="1" dirty="0">
              <a:ea typeface="楷体" panose="02010609060101010101" pitchFamily="49" charset="-122"/>
            </a:endParaRPr>
          </a:p>
        </p:txBody>
      </p:sp>
      <p:sp>
        <p:nvSpPr>
          <p:cNvPr id="23" name="圆角矩形 22"/>
          <p:cNvSpPr/>
          <p:nvPr/>
        </p:nvSpPr>
        <p:spPr>
          <a:xfrm>
            <a:off x="829341" y="1887973"/>
            <a:ext cx="4946176" cy="32900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ea typeface="楷体" panose="02010609060101010101" pitchFamily="49" charset="-122"/>
              </a:rPr>
              <a:t>开盘价：</a:t>
            </a:r>
            <a:r>
              <a:rPr lang="zh-CN" altLang="en-US" sz="2400" dirty="0" smtClean="0">
                <a:solidFill>
                  <a:schemeClr val="tx1"/>
                </a:solidFill>
                <a:ea typeface="楷体" panose="02010609060101010101" pitchFamily="49" charset="-122"/>
              </a:rPr>
              <a:t>当日该股票第一笔成交价。</a:t>
            </a:r>
            <a:endParaRPr lang="en-US" altLang="zh-CN" sz="2400" dirty="0" smtClean="0">
              <a:solidFill>
                <a:schemeClr val="tx1"/>
              </a:solidFill>
              <a:ea typeface="楷体" panose="02010609060101010101" pitchFamily="49" charset="-122"/>
            </a:endParaRPr>
          </a:p>
        </p:txBody>
      </p:sp>
      <p:sp>
        <p:nvSpPr>
          <p:cNvPr id="24" name="圆角矩形 23"/>
          <p:cNvSpPr/>
          <p:nvPr/>
        </p:nvSpPr>
        <p:spPr>
          <a:xfrm>
            <a:off x="6046043" y="1887972"/>
            <a:ext cx="5213835" cy="329008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50000"/>
              </a:lnSpc>
            </a:pPr>
            <a:r>
              <a:rPr lang="zh-CN" altLang="en-US" sz="2400" b="1" dirty="0" smtClean="0">
                <a:solidFill>
                  <a:schemeClr val="tx1"/>
                </a:solidFill>
                <a:ea typeface="楷体" panose="02010609060101010101" pitchFamily="49" charset="-122"/>
              </a:rPr>
              <a:t>收盘价：</a:t>
            </a:r>
            <a:r>
              <a:rPr lang="zh-CN" altLang="en-US" sz="2400" dirty="0" smtClean="0">
                <a:solidFill>
                  <a:schemeClr val="tx1"/>
                </a:solidFill>
                <a:ea typeface="楷体" panose="02010609060101010101" pitchFamily="49" charset="-122"/>
              </a:rPr>
              <a:t>当日该股票最后</a:t>
            </a:r>
            <a:r>
              <a:rPr lang="zh-CN" altLang="en-US" sz="2400" dirty="0">
                <a:solidFill>
                  <a:schemeClr val="tx1"/>
                </a:solidFill>
                <a:ea typeface="楷体" panose="02010609060101010101" pitchFamily="49" charset="-122"/>
              </a:rPr>
              <a:t>一笔成交前</a:t>
            </a:r>
            <a:r>
              <a:rPr lang="en-US" altLang="zh-CN" sz="2400" dirty="0">
                <a:solidFill>
                  <a:schemeClr val="tx1"/>
                </a:solidFill>
                <a:ea typeface="楷体" panose="02010609060101010101" pitchFamily="49" charset="-122"/>
              </a:rPr>
              <a:t>15</a:t>
            </a:r>
            <a:r>
              <a:rPr lang="zh-CN" altLang="en-US" sz="2400" dirty="0">
                <a:solidFill>
                  <a:schemeClr val="tx1"/>
                </a:solidFill>
                <a:ea typeface="楷体" panose="02010609060101010101" pitchFamily="49" charset="-122"/>
              </a:rPr>
              <a:t>分钟内成交量加权平均价（含最后一笔交易</a:t>
            </a:r>
            <a:r>
              <a:rPr lang="zh-CN" altLang="en-US" sz="2400" dirty="0" smtClean="0">
                <a:solidFill>
                  <a:schemeClr val="tx1"/>
                </a:solidFill>
                <a:ea typeface="楷体" panose="02010609060101010101" pitchFamily="49" charset="-122"/>
              </a:rPr>
              <a:t>）。当日无成交的，以前收盘价为当日收盘价。</a:t>
            </a:r>
            <a:endParaRPr lang="zh-CN" altLang="en-US" sz="2400" dirty="0" smtClean="0">
              <a:solidFill>
                <a:schemeClr val="tx1"/>
              </a:solidFill>
              <a:ea typeface="楷体" panose="02010609060101010101" pitchFamily="49" charset="-122"/>
            </a:endParaRPr>
          </a:p>
          <a:p>
            <a:pPr lvl="0" indent="-87630"/>
            <a:endParaRPr lang="en-US" altLang="zh-CN" sz="2400" dirty="0">
              <a:solidFill>
                <a:schemeClr val="tx1"/>
              </a:solidFill>
              <a:latin typeface="华文楷体" panose="02010600040101010101" pitchFamily="2" charset="-122"/>
              <a:ea typeface="华文楷体" panose="02010600040101010101" pitchFamily="2" charset="-122"/>
            </a:endParaRPr>
          </a:p>
        </p:txBody>
      </p:sp>
      <p:sp>
        <p:nvSpPr>
          <p:cNvPr id="4" name="日期占位符 3"/>
          <p:cNvSpPr>
            <a:spLocks noGrp="1"/>
          </p:cNvSpPr>
          <p:nvPr>
            <p:ph type="dt" sz="half" idx="10"/>
          </p:nvPr>
        </p:nvSpPr>
        <p:spPr/>
        <p:txBody>
          <a:bodyPr/>
          <a:lstStyle/>
          <a:p>
            <a:fld id="{36D4FEB3-4E3A-454E-8DBF-50D26BAB9A32}"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同侧圆角矩形 90"/>
          <p:cNvSpPr/>
          <p:nvPr/>
        </p:nvSpPr>
        <p:spPr>
          <a:xfrm>
            <a:off x="7021933" y="2337438"/>
            <a:ext cx="1020698" cy="318075"/>
          </a:xfrm>
          <a:prstGeom prst="round2SameRect">
            <a:avLst>
              <a:gd name="adj1" fmla="val 50000"/>
              <a:gd name="adj2" fmla="val 0"/>
            </a:avLst>
          </a:prstGeom>
          <a:pattFill prst="wdUpDiag">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同侧圆角矩形 66"/>
          <p:cNvSpPr/>
          <p:nvPr/>
        </p:nvSpPr>
        <p:spPr>
          <a:xfrm>
            <a:off x="1984767" y="2340836"/>
            <a:ext cx="2023840" cy="318075"/>
          </a:xfrm>
          <a:prstGeom prst="round2SameRect">
            <a:avLst>
              <a:gd name="adj1" fmla="val 50000"/>
              <a:gd name="adj2" fmla="val 0"/>
            </a:avLst>
          </a:prstGeom>
          <a:pattFill prst="wdUpDiag">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068469" cy="584775"/>
          </a:xfrm>
          <a:prstGeom prst="rect">
            <a:avLst/>
          </a:prstGeom>
          <a:noFill/>
        </p:spPr>
        <p:txBody>
          <a:bodyPr wrap="none" rtlCol="0">
            <a:spAutoFit/>
          </a:bodyPr>
          <a:lstStyle/>
          <a:p>
            <a:r>
              <a:rPr lang="zh-CN" altLang="en-US" sz="3200" b="1" dirty="0" smtClean="0">
                <a:ea typeface="楷体" panose="02010609060101010101" pitchFamily="49" charset="-122"/>
              </a:rPr>
              <a:t>收盘价确定机制</a:t>
            </a:r>
            <a:endParaRPr lang="zh-CN" altLang="en-US" sz="3200" b="1" dirty="0">
              <a:ea typeface="楷体" panose="02010609060101010101" pitchFamily="49" charset="-122"/>
            </a:endParaRPr>
          </a:p>
        </p:txBody>
      </p:sp>
      <p:sp>
        <p:nvSpPr>
          <p:cNvPr id="60" name="文本框 59"/>
          <p:cNvSpPr txBox="1"/>
          <p:nvPr/>
        </p:nvSpPr>
        <p:spPr>
          <a:xfrm>
            <a:off x="514320" y="1090150"/>
            <a:ext cx="2666114" cy="461665"/>
          </a:xfrm>
          <a:prstGeom prst="rect">
            <a:avLst/>
          </a:prstGeom>
          <a:noFill/>
        </p:spPr>
        <p:txBody>
          <a:bodyPr wrap="none" rtlCol="0">
            <a:spAutoFit/>
          </a:bodyPr>
          <a:lstStyle/>
          <a:p>
            <a:pPr marL="342900" indent="-342900">
              <a:buFont typeface="Wingdings" panose="05000000000000000000" pitchFamily="2" charset="2"/>
              <a:buChar char="ü"/>
            </a:pPr>
            <a:r>
              <a:rPr lang="en-US" altLang="zh-CN" sz="2400" b="1" dirty="0" smtClean="0">
                <a:solidFill>
                  <a:srgbClr val="C00000"/>
                </a:solidFill>
                <a:latin typeface="华文楷体" panose="02010600040101010101" pitchFamily="2" charset="-122"/>
                <a:ea typeface="华文楷体" panose="02010600040101010101" pitchFamily="2" charset="-122"/>
              </a:rPr>
              <a:t>15</a:t>
            </a:r>
            <a:r>
              <a:rPr lang="zh-CN" altLang="en-US" sz="2400" b="1" dirty="0" smtClean="0">
                <a:solidFill>
                  <a:srgbClr val="C00000"/>
                </a:solidFill>
                <a:latin typeface="华文楷体" panose="02010600040101010101" pitchFamily="2" charset="-122"/>
                <a:ea typeface="华文楷体" panose="02010600040101010101" pitchFamily="2" charset="-122"/>
              </a:rPr>
              <a:t>分钟计算方法</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cxnSp>
        <p:nvCxnSpPr>
          <p:cNvPr id="6" name="直接箭头连接符 5"/>
          <p:cNvCxnSpPr/>
          <p:nvPr/>
        </p:nvCxnSpPr>
        <p:spPr>
          <a:xfrm flipV="1">
            <a:off x="705618" y="2679694"/>
            <a:ext cx="4680000" cy="2"/>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946261" y="2617348"/>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927617" y="2617347"/>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635390" y="2731648"/>
            <a:ext cx="715260" cy="369332"/>
          </a:xfrm>
          <a:prstGeom prst="rect">
            <a:avLst/>
          </a:prstGeom>
          <a:noFill/>
        </p:spPr>
        <p:txBody>
          <a:bodyPr wrap="none" rtlCol="0">
            <a:spAutoFit/>
          </a:bodyPr>
          <a:lstStyle/>
          <a:p>
            <a:r>
              <a:rPr lang="en-US" altLang="zh-CN" dirty="0" smtClean="0"/>
              <a:t>14:55</a:t>
            </a:r>
            <a:endParaRPr lang="zh-CN" altLang="en-US" dirty="0"/>
          </a:p>
        </p:txBody>
      </p:sp>
      <p:sp>
        <p:nvSpPr>
          <p:cNvPr id="66" name="文本框 65"/>
          <p:cNvSpPr txBox="1"/>
          <p:nvPr/>
        </p:nvSpPr>
        <p:spPr>
          <a:xfrm>
            <a:off x="1627137" y="2731648"/>
            <a:ext cx="715260" cy="369332"/>
          </a:xfrm>
          <a:prstGeom prst="rect">
            <a:avLst/>
          </a:prstGeom>
          <a:noFill/>
        </p:spPr>
        <p:txBody>
          <a:bodyPr wrap="none" rtlCol="0">
            <a:spAutoFit/>
          </a:bodyPr>
          <a:lstStyle/>
          <a:p>
            <a:r>
              <a:rPr lang="en-US" altLang="zh-CN" dirty="0" smtClean="0"/>
              <a:t>14:40</a:t>
            </a:r>
            <a:endParaRPr lang="zh-CN" altLang="en-US" dirty="0"/>
          </a:p>
        </p:txBody>
      </p:sp>
      <p:sp>
        <p:nvSpPr>
          <p:cNvPr id="14" name="右大括号 13"/>
          <p:cNvSpPr/>
          <p:nvPr/>
        </p:nvSpPr>
        <p:spPr>
          <a:xfrm rot="5400000">
            <a:off x="2834223" y="2220352"/>
            <a:ext cx="324926" cy="2023840"/>
          </a:xfrm>
          <a:prstGeom prst="rightBrace">
            <a:avLst>
              <a:gd name="adj1" fmla="val 117063"/>
              <a:gd name="adj2" fmla="val 50000"/>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文本框 67"/>
          <p:cNvSpPr txBox="1"/>
          <p:nvPr/>
        </p:nvSpPr>
        <p:spPr>
          <a:xfrm>
            <a:off x="2556501" y="3414949"/>
            <a:ext cx="880369" cy="369332"/>
          </a:xfrm>
          <a:prstGeom prst="rect">
            <a:avLst/>
          </a:prstGeom>
          <a:noFill/>
        </p:spPr>
        <p:txBody>
          <a:bodyPr wrap="none" rtlCol="0">
            <a:spAutoFit/>
          </a:bodyPr>
          <a:lstStyle/>
          <a:p>
            <a:r>
              <a:rPr lang="en-US" altLang="zh-CN" dirty="0" smtClean="0">
                <a:ea typeface="华文楷体" panose="02010600040101010101" pitchFamily="2" charset="-122"/>
              </a:rPr>
              <a:t>15</a:t>
            </a:r>
            <a:r>
              <a:rPr lang="zh-CN" altLang="en-US" dirty="0" smtClean="0">
                <a:ea typeface="华文楷体" panose="02010600040101010101" pitchFamily="2" charset="-122"/>
              </a:rPr>
              <a:t>分钟</a:t>
            </a:r>
            <a:endParaRPr lang="zh-CN" altLang="en-US" dirty="0">
              <a:ea typeface="华文楷体" panose="02010600040101010101" pitchFamily="2" charset="-122"/>
            </a:endParaRPr>
          </a:p>
        </p:txBody>
      </p:sp>
      <p:cxnSp>
        <p:nvCxnSpPr>
          <p:cNvPr id="21" name="直接箭头连接符 20"/>
          <p:cNvCxnSpPr>
            <a:stCxn id="13" idx="0"/>
          </p:cNvCxnSpPr>
          <p:nvPr/>
        </p:nvCxnSpPr>
        <p:spPr>
          <a:xfrm flipH="1" flipV="1">
            <a:off x="4003411" y="2201713"/>
            <a:ext cx="1" cy="41563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3739300" y="1855051"/>
            <a:ext cx="1569660" cy="369332"/>
          </a:xfrm>
          <a:prstGeom prst="rect">
            <a:avLst/>
          </a:prstGeom>
          <a:noFill/>
        </p:spPr>
        <p:txBody>
          <a:bodyPr wrap="none" rtlCol="0">
            <a:spAutoFit/>
          </a:bodyPr>
          <a:lstStyle/>
          <a:p>
            <a:r>
              <a:rPr lang="zh-CN" altLang="en-US" dirty="0" smtClean="0">
                <a:ea typeface="华文楷体" panose="02010600040101010101" pitchFamily="2" charset="-122"/>
              </a:rPr>
              <a:t>最后一笔成交</a:t>
            </a:r>
            <a:endParaRPr lang="zh-CN" altLang="en-US" dirty="0">
              <a:ea typeface="华文楷体" panose="02010600040101010101" pitchFamily="2" charset="-122"/>
            </a:endParaRPr>
          </a:p>
        </p:txBody>
      </p:sp>
      <p:sp>
        <p:nvSpPr>
          <p:cNvPr id="75" name="同侧圆角矩形 74"/>
          <p:cNvSpPr/>
          <p:nvPr/>
        </p:nvSpPr>
        <p:spPr>
          <a:xfrm>
            <a:off x="9359078" y="2340836"/>
            <a:ext cx="551528" cy="318075"/>
          </a:xfrm>
          <a:prstGeom prst="round2SameRect">
            <a:avLst>
              <a:gd name="adj1" fmla="val 50000"/>
              <a:gd name="adj2" fmla="val 0"/>
            </a:avLst>
          </a:prstGeom>
          <a:pattFill prst="wdUpDiag">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箭头连接符 75"/>
          <p:cNvCxnSpPr/>
          <p:nvPr/>
        </p:nvCxnSpPr>
        <p:spPr>
          <a:xfrm flipV="1">
            <a:off x="6607617" y="2679694"/>
            <a:ext cx="4680000" cy="2"/>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9848260" y="2617348"/>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7985481" y="2617347"/>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9641299" y="2731648"/>
            <a:ext cx="715260" cy="369332"/>
          </a:xfrm>
          <a:prstGeom prst="rect">
            <a:avLst/>
          </a:prstGeom>
          <a:noFill/>
        </p:spPr>
        <p:txBody>
          <a:bodyPr wrap="none" rtlCol="0">
            <a:spAutoFit/>
          </a:bodyPr>
          <a:lstStyle/>
          <a:p>
            <a:r>
              <a:rPr lang="en-US" altLang="zh-CN" dirty="0" smtClean="0"/>
              <a:t>13:05</a:t>
            </a:r>
            <a:endParaRPr lang="zh-CN" altLang="en-US" dirty="0"/>
          </a:p>
        </p:txBody>
      </p:sp>
      <p:sp>
        <p:nvSpPr>
          <p:cNvPr id="84" name="文本框 83"/>
          <p:cNvSpPr txBox="1"/>
          <p:nvPr/>
        </p:nvSpPr>
        <p:spPr>
          <a:xfrm>
            <a:off x="7685001" y="2731648"/>
            <a:ext cx="715260" cy="369332"/>
          </a:xfrm>
          <a:prstGeom prst="rect">
            <a:avLst/>
          </a:prstGeom>
          <a:noFill/>
        </p:spPr>
        <p:txBody>
          <a:bodyPr wrap="none" rtlCol="0">
            <a:spAutoFit/>
          </a:bodyPr>
          <a:lstStyle/>
          <a:p>
            <a:r>
              <a:rPr lang="en-US" altLang="zh-CN" dirty="0" smtClean="0"/>
              <a:t>11:30</a:t>
            </a:r>
            <a:endParaRPr lang="zh-CN" altLang="en-US" dirty="0"/>
          </a:p>
        </p:txBody>
      </p:sp>
      <p:sp>
        <p:nvSpPr>
          <p:cNvPr id="85" name="右大括号 84"/>
          <p:cNvSpPr/>
          <p:nvPr/>
        </p:nvSpPr>
        <p:spPr>
          <a:xfrm rot="5400000">
            <a:off x="8303806" y="1787936"/>
            <a:ext cx="324926" cy="2888672"/>
          </a:xfrm>
          <a:prstGeom prst="rightBrace">
            <a:avLst>
              <a:gd name="adj1" fmla="val 117063"/>
              <a:gd name="adj2" fmla="val 50000"/>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6" name="文本框 85"/>
          <p:cNvSpPr txBox="1"/>
          <p:nvPr/>
        </p:nvSpPr>
        <p:spPr>
          <a:xfrm>
            <a:off x="8026084" y="3415516"/>
            <a:ext cx="880369" cy="369332"/>
          </a:xfrm>
          <a:prstGeom prst="rect">
            <a:avLst/>
          </a:prstGeom>
          <a:noFill/>
        </p:spPr>
        <p:txBody>
          <a:bodyPr wrap="none" rtlCol="0">
            <a:spAutoFit/>
          </a:bodyPr>
          <a:lstStyle/>
          <a:p>
            <a:r>
              <a:rPr lang="en-US" altLang="zh-CN" dirty="0" smtClean="0">
                <a:ea typeface="华文楷体" panose="02010600040101010101" pitchFamily="2" charset="-122"/>
              </a:rPr>
              <a:t>15</a:t>
            </a:r>
            <a:r>
              <a:rPr lang="zh-CN" altLang="en-US" dirty="0" smtClean="0">
                <a:ea typeface="华文楷体" panose="02010600040101010101" pitchFamily="2" charset="-122"/>
              </a:rPr>
              <a:t>分钟</a:t>
            </a:r>
            <a:endParaRPr lang="zh-CN" altLang="en-US" dirty="0">
              <a:ea typeface="华文楷体" panose="02010600040101010101" pitchFamily="2" charset="-122"/>
            </a:endParaRPr>
          </a:p>
        </p:txBody>
      </p:sp>
      <p:cxnSp>
        <p:nvCxnSpPr>
          <p:cNvPr id="87" name="直接箭头连接符 86"/>
          <p:cNvCxnSpPr>
            <a:stCxn id="79" idx="0"/>
          </p:cNvCxnSpPr>
          <p:nvPr/>
        </p:nvCxnSpPr>
        <p:spPr>
          <a:xfrm flipH="1" flipV="1">
            <a:off x="9905410" y="2201713"/>
            <a:ext cx="1" cy="41563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9537389" y="1873463"/>
            <a:ext cx="1569660" cy="369332"/>
          </a:xfrm>
          <a:prstGeom prst="rect">
            <a:avLst/>
          </a:prstGeom>
          <a:noFill/>
        </p:spPr>
        <p:txBody>
          <a:bodyPr wrap="none" rtlCol="0">
            <a:spAutoFit/>
          </a:bodyPr>
          <a:lstStyle/>
          <a:p>
            <a:r>
              <a:rPr lang="zh-CN" altLang="en-US" dirty="0" smtClean="0">
                <a:ea typeface="华文楷体" panose="02010600040101010101" pitchFamily="2" charset="-122"/>
              </a:rPr>
              <a:t>最后一笔成交</a:t>
            </a:r>
            <a:endParaRPr lang="zh-CN" altLang="en-US" dirty="0">
              <a:ea typeface="华文楷体" panose="02010600040101010101" pitchFamily="2" charset="-122"/>
            </a:endParaRPr>
          </a:p>
        </p:txBody>
      </p:sp>
      <p:sp>
        <p:nvSpPr>
          <p:cNvPr id="89" name="椭圆 88"/>
          <p:cNvSpPr/>
          <p:nvPr/>
        </p:nvSpPr>
        <p:spPr>
          <a:xfrm>
            <a:off x="9327191" y="2615415"/>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8974756" y="2729716"/>
            <a:ext cx="715260" cy="369332"/>
          </a:xfrm>
          <a:prstGeom prst="rect">
            <a:avLst/>
          </a:prstGeom>
          <a:noFill/>
        </p:spPr>
        <p:txBody>
          <a:bodyPr wrap="none" rtlCol="0">
            <a:spAutoFit/>
          </a:bodyPr>
          <a:lstStyle/>
          <a:p>
            <a:r>
              <a:rPr lang="en-US" altLang="zh-CN" dirty="0" smtClean="0"/>
              <a:t>13:00</a:t>
            </a:r>
            <a:endParaRPr lang="zh-CN" altLang="en-US" dirty="0"/>
          </a:p>
        </p:txBody>
      </p:sp>
      <p:sp>
        <p:nvSpPr>
          <p:cNvPr id="92" name="椭圆 91"/>
          <p:cNvSpPr/>
          <p:nvPr/>
        </p:nvSpPr>
        <p:spPr>
          <a:xfrm>
            <a:off x="6969742" y="2615415"/>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6669262" y="2729716"/>
            <a:ext cx="715260" cy="369332"/>
          </a:xfrm>
          <a:prstGeom prst="rect">
            <a:avLst/>
          </a:prstGeom>
          <a:noFill/>
        </p:spPr>
        <p:txBody>
          <a:bodyPr wrap="none" rtlCol="0">
            <a:spAutoFit/>
          </a:bodyPr>
          <a:lstStyle/>
          <a:p>
            <a:r>
              <a:rPr lang="en-US" altLang="zh-CN" dirty="0" smtClean="0"/>
              <a:t>11:20</a:t>
            </a:r>
            <a:endParaRPr lang="zh-CN" altLang="en-US" dirty="0"/>
          </a:p>
        </p:txBody>
      </p:sp>
      <p:sp>
        <p:nvSpPr>
          <p:cNvPr id="94" name="右大括号 93"/>
          <p:cNvSpPr/>
          <p:nvPr/>
        </p:nvSpPr>
        <p:spPr>
          <a:xfrm rot="16200000">
            <a:off x="8565641" y="1831191"/>
            <a:ext cx="274910" cy="1307524"/>
          </a:xfrm>
          <a:prstGeom prst="rightBrace">
            <a:avLst>
              <a:gd name="adj1" fmla="val 53599"/>
              <a:gd name="adj2" fmla="val 50000"/>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5" name="文本框 94"/>
          <p:cNvSpPr txBox="1"/>
          <p:nvPr/>
        </p:nvSpPr>
        <p:spPr>
          <a:xfrm>
            <a:off x="8154945" y="2016225"/>
            <a:ext cx="1107996" cy="369332"/>
          </a:xfrm>
          <a:prstGeom prst="rect">
            <a:avLst/>
          </a:prstGeom>
          <a:noFill/>
        </p:spPr>
        <p:txBody>
          <a:bodyPr wrap="none" rtlCol="0">
            <a:spAutoFit/>
          </a:bodyPr>
          <a:lstStyle/>
          <a:p>
            <a:r>
              <a:rPr lang="zh-CN" altLang="en-US" dirty="0" smtClean="0">
                <a:latin typeface="华文楷体" panose="02010600040101010101" pitchFamily="2" charset="-122"/>
                <a:ea typeface="华文楷体" panose="02010600040101010101" pitchFamily="2" charset="-122"/>
              </a:rPr>
              <a:t>中午休市</a:t>
            </a:r>
            <a:endParaRPr lang="zh-CN" altLang="en-US" dirty="0">
              <a:latin typeface="华文楷体" panose="02010600040101010101" pitchFamily="2" charset="-122"/>
              <a:ea typeface="华文楷体" panose="02010600040101010101" pitchFamily="2" charset="-122"/>
            </a:endParaRPr>
          </a:p>
        </p:txBody>
      </p:sp>
      <p:cxnSp>
        <p:nvCxnSpPr>
          <p:cNvPr id="97" name="直接箭头连接符 96"/>
          <p:cNvCxnSpPr/>
          <p:nvPr/>
        </p:nvCxnSpPr>
        <p:spPr>
          <a:xfrm flipV="1">
            <a:off x="3296945" y="5034967"/>
            <a:ext cx="4680000" cy="2"/>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5842250" y="5086922"/>
            <a:ext cx="598241" cy="369332"/>
          </a:xfrm>
          <a:prstGeom prst="rect">
            <a:avLst/>
          </a:prstGeom>
          <a:noFill/>
        </p:spPr>
        <p:txBody>
          <a:bodyPr wrap="none" rtlCol="0">
            <a:spAutoFit/>
          </a:bodyPr>
          <a:lstStyle/>
          <a:p>
            <a:r>
              <a:rPr lang="en-US" altLang="zh-CN" dirty="0" smtClean="0"/>
              <a:t>9:40</a:t>
            </a:r>
            <a:endParaRPr lang="zh-CN" altLang="en-US" dirty="0"/>
          </a:p>
        </p:txBody>
      </p:sp>
      <p:sp>
        <p:nvSpPr>
          <p:cNvPr id="101" name="文本框 100"/>
          <p:cNvSpPr txBox="1"/>
          <p:nvPr/>
        </p:nvSpPr>
        <p:spPr>
          <a:xfrm>
            <a:off x="4789966" y="5086921"/>
            <a:ext cx="598241" cy="369332"/>
          </a:xfrm>
          <a:prstGeom prst="rect">
            <a:avLst/>
          </a:prstGeom>
          <a:noFill/>
        </p:spPr>
        <p:txBody>
          <a:bodyPr wrap="none" rtlCol="0">
            <a:spAutoFit/>
          </a:bodyPr>
          <a:lstStyle/>
          <a:p>
            <a:r>
              <a:rPr lang="en-US" altLang="zh-CN" dirty="0" smtClean="0"/>
              <a:t>9:30</a:t>
            </a:r>
            <a:endParaRPr lang="zh-CN" altLang="en-US" dirty="0"/>
          </a:p>
        </p:txBody>
      </p:sp>
      <p:sp>
        <p:nvSpPr>
          <p:cNvPr id="102" name="右大括号 101"/>
          <p:cNvSpPr/>
          <p:nvPr/>
        </p:nvSpPr>
        <p:spPr>
          <a:xfrm rot="5400000">
            <a:off x="5447734" y="5080989"/>
            <a:ext cx="324926" cy="1013111"/>
          </a:xfrm>
          <a:prstGeom prst="rightBrace">
            <a:avLst>
              <a:gd name="adj1" fmla="val 117063"/>
              <a:gd name="adj2" fmla="val 50000"/>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文本框 102"/>
          <p:cNvSpPr txBox="1"/>
          <p:nvPr/>
        </p:nvSpPr>
        <p:spPr>
          <a:xfrm>
            <a:off x="5189392" y="5770222"/>
            <a:ext cx="880369" cy="369332"/>
          </a:xfrm>
          <a:prstGeom prst="rect">
            <a:avLst/>
          </a:prstGeom>
          <a:noFill/>
        </p:spPr>
        <p:txBody>
          <a:bodyPr wrap="none" rtlCol="0">
            <a:spAutoFit/>
          </a:bodyPr>
          <a:lstStyle/>
          <a:p>
            <a:r>
              <a:rPr lang="en-US" altLang="zh-CN" dirty="0" smtClean="0">
                <a:ea typeface="华文楷体" panose="02010600040101010101" pitchFamily="2" charset="-122"/>
              </a:rPr>
              <a:t>10</a:t>
            </a:r>
            <a:r>
              <a:rPr lang="zh-CN" altLang="en-US" dirty="0" smtClean="0">
                <a:ea typeface="华文楷体" panose="02010600040101010101" pitchFamily="2" charset="-122"/>
              </a:rPr>
              <a:t>分钟</a:t>
            </a:r>
            <a:endParaRPr lang="zh-CN" altLang="en-US" dirty="0">
              <a:ea typeface="华文楷体" panose="02010600040101010101" pitchFamily="2" charset="-122"/>
            </a:endParaRPr>
          </a:p>
        </p:txBody>
      </p:sp>
      <p:cxnSp>
        <p:nvCxnSpPr>
          <p:cNvPr id="104" name="直接箭头连接符 103"/>
          <p:cNvCxnSpPr>
            <a:stCxn id="98" idx="0"/>
          </p:cNvCxnSpPr>
          <p:nvPr/>
        </p:nvCxnSpPr>
        <p:spPr>
          <a:xfrm flipH="1" flipV="1">
            <a:off x="6116752" y="4556986"/>
            <a:ext cx="1" cy="41563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a:xfrm>
            <a:off x="5842250" y="4210324"/>
            <a:ext cx="1569660" cy="369332"/>
          </a:xfrm>
          <a:prstGeom prst="rect">
            <a:avLst/>
          </a:prstGeom>
          <a:noFill/>
        </p:spPr>
        <p:txBody>
          <a:bodyPr wrap="none" rtlCol="0">
            <a:spAutoFit/>
          </a:bodyPr>
          <a:lstStyle/>
          <a:p>
            <a:r>
              <a:rPr lang="zh-CN" altLang="en-US" dirty="0" smtClean="0">
                <a:ea typeface="华文楷体" panose="02010600040101010101" pitchFamily="2" charset="-122"/>
              </a:rPr>
              <a:t>最后一笔成交</a:t>
            </a:r>
            <a:endParaRPr lang="zh-CN" altLang="en-US" dirty="0">
              <a:ea typeface="华文楷体" panose="02010600040101010101" pitchFamily="2" charset="-122"/>
            </a:endParaRPr>
          </a:p>
        </p:txBody>
      </p:sp>
      <p:sp>
        <p:nvSpPr>
          <p:cNvPr id="106" name="同侧圆角矩形 105"/>
          <p:cNvSpPr/>
          <p:nvPr/>
        </p:nvSpPr>
        <p:spPr>
          <a:xfrm>
            <a:off x="5103642" y="4696678"/>
            <a:ext cx="1020698" cy="318075"/>
          </a:xfrm>
          <a:prstGeom prst="round2SameRect">
            <a:avLst>
              <a:gd name="adj1" fmla="val 50000"/>
              <a:gd name="adj2" fmla="val 0"/>
            </a:avLst>
          </a:prstGeom>
          <a:pattFill prst="wdUpDiag">
            <a:fgClr>
              <a:srgbClr val="C0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6059602" y="4972621"/>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5059273" y="4972620"/>
            <a:ext cx="114301" cy="114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p:cNvSpPr txBox="1"/>
          <p:nvPr/>
        </p:nvSpPr>
        <p:spPr>
          <a:xfrm>
            <a:off x="647093" y="1830296"/>
            <a:ext cx="492443" cy="461665"/>
          </a:xfrm>
          <a:prstGeom prst="rect">
            <a:avLst/>
          </a:prstGeom>
          <a:noFill/>
        </p:spPr>
        <p:txBody>
          <a:bodyPr wrap="none" rtlCol="0">
            <a:spAutoFit/>
          </a:bodyPr>
          <a:lstStyle/>
          <a:p>
            <a:r>
              <a:rPr lang="zh-CN" altLang="en-US" sz="2400" b="1" dirty="0" smtClean="0">
                <a:solidFill>
                  <a:srgbClr val="C00000"/>
                </a:solidFill>
                <a:latin typeface="华文楷体" panose="02010600040101010101" pitchFamily="2" charset="-122"/>
                <a:ea typeface="华文楷体" panose="02010600040101010101" pitchFamily="2" charset="-122"/>
              </a:rPr>
              <a:t>①</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108" name="文本框 107"/>
          <p:cNvSpPr txBox="1"/>
          <p:nvPr/>
        </p:nvSpPr>
        <p:spPr>
          <a:xfrm>
            <a:off x="6485731" y="1830296"/>
            <a:ext cx="492443" cy="461665"/>
          </a:xfrm>
          <a:prstGeom prst="rect">
            <a:avLst/>
          </a:prstGeom>
          <a:noFill/>
        </p:spPr>
        <p:txBody>
          <a:bodyPr wrap="none" rtlCol="0">
            <a:spAutoFit/>
          </a:bodyPr>
          <a:lstStyle/>
          <a:p>
            <a:r>
              <a:rPr lang="zh-CN" altLang="en-US" sz="2400" b="1" dirty="0">
                <a:solidFill>
                  <a:srgbClr val="C00000"/>
                </a:solidFill>
                <a:latin typeface="华文楷体" panose="02010600040101010101" pitchFamily="2" charset="-122"/>
                <a:ea typeface="华文楷体" panose="02010600040101010101" pitchFamily="2" charset="-122"/>
              </a:rPr>
              <a:t>②</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109" name="文本框 108"/>
          <p:cNvSpPr txBox="1"/>
          <p:nvPr/>
        </p:nvSpPr>
        <p:spPr>
          <a:xfrm>
            <a:off x="3198740" y="4207760"/>
            <a:ext cx="492443" cy="461665"/>
          </a:xfrm>
          <a:prstGeom prst="rect">
            <a:avLst/>
          </a:prstGeom>
          <a:noFill/>
        </p:spPr>
        <p:txBody>
          <a:bodyPr wrap="none" rtlCol="0">
            <a:spAutoFit/>
          </a:bodyPr>
          <a:lstStyle/>
          <a:p>
            <a:r>
              <a:rPr lang="zh-CN" altLang="en-US" sz="2400" b="1" dirty="0" smtClean="0">
                <a:solidFill>
                  <a:srgbClr val="C00000"/>
                </a:solidFill>
                <a:latin typeface="华文楷体" panose="02010600040101010101" pitchFamily="2" charset="-122"/>
                <a:ea typeface="华文楷体" panose="02010600040101010101" pitchFamily="2" charset="-122"/>
              </a:rPr>
              <a:t>③</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4" name="日期占位符 3"/>
          <p:cNvSpPr>
            <a:spLocks noGrp="1"/>
          </p:cNvSpPr>
          <p:nvPr>
            <p:ph type="dt" sz="half" idx="10"/>
          </p:nvPr>
        </p:nvSpPr>
        <p:spPr/>
        <p:txBody>
          <a:bodyPr/>
          <a:lstStyle/>
          <a:p>
            <a:fld id="{FB153ADC-CE7A-45AE-87FA-38D9B289401F}"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即时行情</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5C8397DE-1CB0-4CB7-B3A6-BAB73CFF2D6E}"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6" name="图示 5"/>
          <p:cNvGraphicFramePr/>
          <p:nvPr/>
        </p:nvGraphicFramePr>
        <p:xfrm>
          <a:off x="1104721" y="1030311"/>
          <a:ext cx="9713532" cy="522882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投资者委托注意事项</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36D4FEB3-4E3A-454E-8DBF-50D26BAB9A32}"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10" name="矩形 9"/>
          <p:cNvSpPr/>
          <p:nvPr/>
        </p:nvSpPr>
        <p:spPr>
          <a:xfrm>
            <a:off x="1348958" y="1953740"/>
            <a:ext cx="8980868" cy="2886496"/>
          </a:xfrm>
          <a:prstGeom prst="rect">
            <a:avLst/>
          </a:prstGeom>
        </p:spPr>
        <p:txBody>
          <a:bodyPr wrap="square">
            <a:spAutoFit/>
          </a:bodyPr>
          <a:lstStyle/>
          <a:p>
            <a:pPr marL="342900" lvl="0" indent="-342900">
              <a:lnSpc>
                <a:spcPct val="150000"/>
              </a:lnSpc>
              <a:spcAft>
                <a:spcPts val="600"/>
              </a:spcAft>
              <a:buFont typeface="Wingdings" panose="05000000000000000000" pitchFamily="2" charset="2"/>
              <a:buChar char="ü"/>
              <a:defRPr/>
            </a:pPr>
            <a:r>
              <a:rPr lang="zh-CN" altLang="en-US" sz="2400" dirty="0" smtClean="0">
                <a:latin typeface="华文楷体" panose="02010600040101010101" pitchFamily="2" charset="-122"/>
                <a:ea typeface="华文楷体" panose="02010600040101010101" pitchFamily="2" charset="-122"/>
              </a:rPr>
              <a:t>虽然做市转让方式下股票成交价格以做市商报价为准，</a:t>
            </a:r>
            <a:r>
              <a:rPr lang="zh-CN" altLang="en-US" sz="2400" b="1" dirty="0" smtClean="0">
                <a:latin typeface="华文楷体" panose="02010600040101010101" pitchFamily="2" charset="-122"/>
                <a:ea typeface="华文楷体" panose="02010600040101010101" pitchFamily="2" charset="-122"/>
              </a:rPr>
              <a:t>投资者</a:t>
            </a:r>
            <a:r>
              <a:rPr lang="zh-CN" altLang="en-US" sz="2400" b="1" dirty="0">
                <a:latin typeface="华文楷体" panose="02010600040101010101" pitchFamily="2" charset="-122"/>
                <a:ea typeface="华文楷体" panose="02010600040101010101" pitchFamily="2" charset="-122"/>
              </a:rPr>
              <a:t>也应注意其报价符合当前市场正常价格，不宜偏离做市商报价太多。</a:t>
            </a:r>
            <a:endParaRPr lang="en-US" altLang="zh-CN" sz="2400" dirty="0"/>
          </a:p>
          <a:p>
            <a:pPr marL="342900" lvl="0" indent="-342900">
              <a:lnSpc>
                <a:spcPct val="150000"/>
              </a:lnSpc>
              <a:spcAft>
                <a:spcPts val="600"/>
              </a:spcAft>
              <a:buFont typeface="Wingdings" panose="05000000000000000000" pitchFamily="2" charset="2"/>
              <a:buChar char="ü"/>
              <a:defRPr/>
            </a:pPr>
            <a:r>
              <a:rPr lang="zh-CN" altLang="en-US" sz="2400" dirty="0" smtClean="0">
                <a:latin typeface="华文楷体" panose="02010600040101010101" pitchFamily="2" charset="-122"/>
                <a:ea typeface="华文楷体" panose="02010600040101010101" pitchFamily="2" charset="-122"/>
              </a:rPr>
              <a:t>投资者若以过高价格申报，且申报数量较大，做</a:t>
            </a:r>
            <a:r>
              <a:rPr lang="zh-CN" altLang="en-US" sz="2400" dirty="0">
                <a:latin typeface="华文楷体" panose="02010600040101010101" pitchFamily="2" charset="-122"/>
                <a:ea typeface="华文楷体" panose="02010600040101010101" pitchFamily="2" charset="-122"/>
              </a:rPr>
              <a:t>市商可能更改报价，投资者高价委买单、低价委卖单可能以较不利价格成交。</a:t>
            </a:r>
            <a:endParaRPr lang="zh-CN" altLang="en-US" sz="2400" dirty="0">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a:blip r:embed="rId1"/>
          <a:stretch>
            <a:fillRect/>
          </a:stretch>
        </p:blipFill>
        <p:spPr>
          <a:xfrm>
            <a:off x="10290462" y="4429302"/>
            <a:ext cx="1447800" cy="154305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ea typeface="楷体" panose="02010609060101010101" pitchFamily="49" charset="-122"/>
              </a:rPr>
              <a:t>投资者委托注意事项</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36D4FEB3-4E3A-454E-8DBF-50D26BAB9A32}"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12" name="内容占位符 4"/>
          <p:cNvGraphicFramePr/>
          <p:nvPr/>
        </p:nvGraphicFramePr>
        <p:xfrm>
          <a:off x="1642277" y="1757914"/>
          <a:ext cx="3672410" cy="612000"/>
        </p:xfrm>
        <a:graphic>
          <a:graphicData uri="http://schemas.openxmlformats.org/drawingml/2006/table">
            <a:tbl>
              <a:tblPr firstRow="1" bandRow="1">
                <a:tableStyleId>{5C22544A-7EE6-4342-B048-85BDC9FD1C3A}</a:tableStyleId>
              </a:tblPr>
              <a:tblGrid>
                <a:gridCol w="734482"/>
                <a:gridCol w="734482"/>
                <a:gridCol w="579236"/>
                <a:gridCol w="720080"/>
                <a:gridCol w="904130"/>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80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14" name="文本框 13"/>
          <p:cNvSpPr txBox="1"/>
          <p:nvPr/>
        </p:nvSpPr>
        <p:spPr>
          <a:xfrm>
            <a:off x="7317204" y="1376703"/>
            <a:ext cx="1368355"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投资者订单</a:t>
            </a:r>
            <a:endParaRPr lang="zh-CN" altLang="en-US" sz="1600" b="1" dirty="0" smtClean="0">
              <a:latin typeface="微软雅黑" panose="020B0503020204020204" charset="-122"/>
              <a:ea typeface="微软雅黑" panose="020B0503020204020204" charset="-122"/>
            </a:endParaRPr>
          </a:p>
        </p:txBody>
      </p:sp>
      <p:sp>
        <p:nvSpPr>
          <p:cNvPr id="15" name="文本框 14"/>
          <p:cNvSpPr txBox="1"/>
          <p:nvPr/>
        </p:nvSpPr>
        <p:spPr>
          <a:xfrm>
            <a:off x="2794407" y="1395040"/>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graphicFrame>
        <p:nvGraphicFramePr>
          <p:cNvPr id="17" name="内容占位符 4"/>
          <p:cNvGraphicFramePr/>
          <p:nvPr/>
        </p:nvGraphicFramePr>
        <p:xfrm>
          <a:off x="6347773" y="1747467"/>
          <a:ext cx="3614400" cy="612000"/>
        </p:xfrm>
        <a:graphic>
          <a:graphicData uri="http://schemas.openxmlformats.org/drawingml/2006/table">
            <a:tbl>
              <a:tblPr firstRow="1" bandRow="1">
                <a:tableStyleId>{F5AB1C69-6EDB-4FF4-983F-18BD219EF322}</a:tableStyleId>
              </a:tblPr>
              <a:tblGrid>
                <a:gridCol w="720000"/>
                <a:gridCol w="546510"/>
                <a:gridCol w="648072"/>
                <a:gridCol w="792088"/>
                <a:gridCol w="907730"/>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订单号</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u="none" strike="noStrike" kern="1200" dirty="0" smtClean="0">
                          <a:latin typeface="微软雅黑" panose="020B0503020204020204" charset="-122"/>
                          <a:ea typeface="微软雅黑" panose="020B0503020204020204" charset="-122"/>
                        </a:rPr>
                        <a:t>价格</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306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10:41:55</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18" name="任意多边形 17"/>
          <p:cNvSpPr/>
          <p:nvPr/>
        </p:nvSpPr>
        <p:spPr>
          <a:xfrm>
            <a:off x="2678335" y="3993152"/>
            <a:ext cx="7060814" cy="1461466"/>
          </a:xfrm>
          <a:custGeom>
            <a:avLst/>
            <a:gdLst>
              <a:gd name="connsiteX0" fmla="*/ 0 w 6120680"/>
              <a:gd name="connsiteY0" fmla="*/ 0 h 480358"/>
              <a:gd name="connsiteX1" fmla="*/ 6120680 w 6120680"/>
              <a:gd name="connsiteY1" fmla="*/ 0 h 480358"/>
              <a:gd name="connsiteX2" fmla="*/ 6120680 w 6120680"/>
              <a:gd name="connsiteY2" fmla="*/ 480358 h 480358"/>
              <a:gd name="connsiteX3" fmla="*/ 0 w 6120680"/>
              <a:gd name="connsiteY3" fmla="*/ 480358 h 480358"/>
              <a:gd name="connsiteX4" fmla="*/ 0 w 6120680"/>
              <a:gd name="connsiteY4" fmla="*/ 0 h 480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680" h="480358">
                <a:moveTo>
                  <a:pt x="0" y="0"/>
                </a:moveTo>
                <a:lnTo>
                  <a:pt x="6120680" y="0"/>
                </a:lnTo>
                <a:lnTo>
                  <a:pt x="6120680" y="480358"/>
                </a:lnTo>
                <a:lnTo>
                  <a:pt x="0" y="480358"/>
                </a:lnTo>
                <a:lnTo>
                  <a:pt x="0" y="0"/>
                </a:lnTo>
                <a:close/>
              </a:path>
            </a:pathLst>
          </a:custGeom>
          <a:noFill/>
          <a:ln w="19050">
            <a:solidFill>
              <a:schemeClr val="accent6"/>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defTabSz="666750">
              <a:lnSpc>
                <a:spcPct val="150000"/>
              </a:lnSpc>
              <a:spcAft>
                <a:spcPts val="0"/>
              </a:spcAft>
            </a:pPr>
            <a:r>
              <a:rPr lang="zh-CN" altLang="en-US" sz="1600" dirty="0" smtClean="0">
                <a:solidFill>
                  <a:prstClr val="black"/>
                </a:solidFill>
                <a:latin typeface="微软雅黑" panose="020B0503020204020204" charset="-122"/>
                <a:ea typeface="微软雅黑" panose="020B0503020204020204" charset="-122"/>
              </a:rPr>
              <a:t>若投资者为了优先抢得订单而报出过高报价</a:t>
            </a:r>
            <a:r>
              <a:rPr lang="en-US" altLang="zh-CN" sz="1600" dirty="0" smtClean="0">
                <a:solidFill>
                  <a:prstClr val="black"/>
                </a:solidFill>
                <a:latin typeface="微软雅黑" panose="020B0503020204020204" charset="-122"/>
                <a:ea typeface="微软雅黑" panose="020B0503020204020204" charset="-122"/>
              </a:rPr>
              <a:t>100</a:t>
            </a:r>
            <a:r>
              <a:rPr lang="zh-CN" altLang="en-US" sz="1600" dirty="0" smtClean="0">
                <a:solidFill>
                  <a:prstClr val="black"/>
                </a:solidFill>
                <a:latin typeface="微软雅黑" panose="020B0503020204020204" charset="-122"/>
                <a:ea typeface="微软雅黑" panose="020B0503020204020204" charset="-122"/>
              </a:rPr>
              <a:t>元，首笔</a:t>
            </a:r>
            <a:r>
              <a:rPr lang="en-US" altLang="zh-CN" sz="1600" dirty="0" smtClean="0">
                <a:solidFill>
                  <a:prstClr val="black"/>
                </a:solidFill>
                <a:latin typeface="微软雅黑" panose="020B0503020204020204" charset="-122"/>
                <a:ea typeface="微软雅黑" panose="020B0503020204020204" charset="-122"/>
              </a:rPr>
              <a:t>1000</a:t>
            </a:r>
            <a:r>
              <a:rPr lang="zh-CN" altLang="en-US" sz="1600" dirty="0" smtClean="0">
                <a:solidFill>
                  <a:prstClr val="black"/>
                </a:solidFill>
                <a:latin typeface="微软雅黑" panose="020B0503020204020204" charset="-122"/>
                <a:ea typeface="微软雅黑" panose="020B0503020204020204" charset="-122"/>
              </a:rPr>
              <a:t>股成交价格为做市商报出的</a:t>
            </a:r>
            <a:r>
              <a:rPr lang="en-US" altLang="zh-CN" sz="1600" dirty="0" smtClean="0">
                <a:solidFill>
                  <a:prstClr val="black"/>
                </a:solidFill>
                <a:latin typeface="微软雅黑" panose="020B0503020204020204" charset="-122"/>
                <a:ea typeface="微软雅黑" panose="020B0503020204020204" charset="-122"/>
              </a:rPr>
              <a:t>80</a:t>
            </a:r>
            <a:r>
              <a:rPr lang="zh-CN" altLang="en-US" sz="1600" dirty="0" smtClean="0">
                <a:solidFill>
                  <a:prstClr val="black"/>
                </a:solidFill>
                <a:latin typeface="微软雅黑" panose="020B0503020204020204" charset="-122"/>
                <a:ea typeface="微软雅黑" panose="020B0503020204020204" charset="-122"/>
              </a:rPr>
              <a:t>元</a:t>
            </a:r>
            <a:r>
              <a:rPr lang="en-US" altLang="zh-CN" sz="1600" dirty="0" smtClean="0">
                <a:solidFill>
                  <a:prstClr val="black"/>
                </a:solidFill>
                <a:latin typeface="微软雅黑" panose="020B0503020204020204" charset="-122"/>
                <a:ea typeface="微软雅黑" panose="020B0503020204020204" charset="-122"/>
              </a:rPr>
              <a:t>/</a:t>
            </a:r>
            <a:r>
              <a:rPr lang="zh-CN" altLang="en-US" sz="1600" dirty="0" smtClean="0">
                <a:solidFill>
                  <a:prstClr val="black"/>
                </a:solidFill>
                <a:latin typeface="微软雅黑" panose="020B0503020204020204" charset="-122"/>
                <a:ea typeface="微软雅黑" panose="020B0503020204020204" charset="-122"/>
              </a:rPr>
              <a:t>股，但做市商随后可以更改报价，其后的</a:t>
            </a:r>
            <a:r>
              <a:rPr lang="en-US" altLang="zh-CN" sz="1600" dirty="0">
                <a:solidFill>
                  <a:prstClr val="black"/>
                </a:solidFill>
                <a:latin typeface="微软雅黑" panose="020B0503020204020204" charset="-122"/>
                <a:ea typeface="微软雅黑" panose="020B0503020204020204" charset="-122"/>
              </a:rPr>
              <a:t>9</a:t>
            </a:r>
            <a:r>
              <a:rPr lang="en-US" altLang="zh-CN" sz="1600" dirty="0" smtClean="0">
                <a:solidFill>
                  <a:prstClr val="black"/>
                </a:solidFill>
                <a:latin typeface="微软雅黑" panose="020B0503020204020204" charset="-122"/>
                <a:ea typeface="微软雅黑" panose="020B0503020204020204" charset="-122"/>
              </a:rPr>
              <a:t>000</a:t>
            </a:r>
            <a:r>
              <a:rPr lang="zh-CN" altLang="en-US" sz="1600" dirty="0" smtClean="0">
                <a:solidFill>
                  <a:prstClr val="black"/>
                </a:solidFill>
                <a:latin typeface="微软雅黑" panose="020B0503020204020204" charset="-122"/>
                <a:ea typeface="微软雅黑" panose="020B0503020204020204" charset="-122"/>
              </a:rPr>
              <a:t>股可能以</a:t>
            </a:r>
            <a:r>
              <a:rPr lang="en-US" altLang="zh-CN" sz="1600" dirty="0" smtClean="0">
                <a:solidFill>
                  <a:prstClr val="black"/>
                </a:solidFill>
                <a:latin typeface="微软雅黑" panose="020B0503020204020204" charset="-122"/>
                <a:ea typeface="微软雅黑" panose="020B0503020204020204" charset="-122"/>
              </a:rPr>
              <a:t>100</a:t>
            </a:r>
            <a:r>
              <a:rPr lang="zh-CN" altLang="en-US" sz="1600" dirty="0" smtClean="0">
                <a:solidFill>
                  <a:prstClr val="black"/>
                </a:solidFill>
                <a:latin typeface="微软雅黑" panose="020B0503020204020204" charset="-122"/>
                <a:ea typeface="微软雅黑" panose="020B0503020204020204" charset="-122"/>
              </a:rPr>
              <a:t>元</a:t>
            </a:r>
            <a:r>
              <a:rPr lang="en-US" altLang="zh-CN" sz="1600" dirty="0" smtClean="0">
                <a:solidFill>
                  <a:prstClr val="black"/>
                </a:solidFill>
                <a:latin typeface="微软雅黑" panose="020B0503020204020204" charset="-122"/>
                <a:ea typeface="微软雅黑" panose="020B0503020204020204" charset="-122"/>
              </a:rPr>
              <a:t>/</a:t>
            </a:r>
            <a:r>
              <a:rPr lang="zh-CN" altLang="en-US" sz="1600" dirty="0" smtClean="0">
                <a:solidFill>
                  <a:prstClr val="black"/>
                </a:solidFill>
                <a:latin typeface="微软雅黑" panose="020B0503020204020204" charset="-122"/>
                <a:ea typeface="微软雅黑" panose="020B0503020204020204" charset="-122"/>
              </a:rPr>
              <a:t>股的价格成交，给投资者造成巨大损失。</a:t>
            </a:r>
            <a:endParaRPr lang="zh-CN" altLang="en-US" sz="1200" dirty="0">
              <a:solidFill>
                <a:prstClr val="black"/>
              </a:solidFill>
              <a:latin typeface="微软雅黑" panose="020B0503020204020204" charset="-122"/>
              <a:ea typeface="微软雅黑" panose="020B0503020204020204" charset="-122"/>
            </a:endParaRPr>
          </a:p>
        </p:txBody>
      </p:sp>
      <p:sp>
        <p:nvSpPr>
          <p:cNvPr id="19" name="矩形 18"/>
          <p:cNvSpPr/>
          <p:nvPr/>
        </p:nvSpPr>
        <p:spPr>
          <a:xfrm>
            <a:off x="2034293" y="3885140"/>
            <a:ext cx="432048" cy="16774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white"/>
                </a:solidFill>
                <a:latin typeface="微软雅黑" panose="020B0503020204020204" charset="-122"/>
                <a:ea typeface="微软雅黑" panose="020B0503020204020204" charset="-122"/>
              </a:rPr>
              <a:t>成交结果</a:t>
            </a:r>
            <a:endParaRPr lang="zh-CN" altLang="en-US" b="1" dirty="0">
              <a:solidFill>
                <a:prstClr val="white"/>
              </a:solidFill>
              <a:latin typeface="微软雅黑" panose="020B0503020204020204" charset="-122"/>
              <a:ea typeface="微软雅黑" panose="020B0503020204020204" charset="-122"/>
            </a:endParaRPr>
          </a:p>
        </p:txBody>
      </p:sp>
      <p:cxnSp>
        <p:nvCxnSpPr>
          <p:cNvPr id="20" name="直接箭头连接符 19"/>
          <p:cNvCxnSpPr/>
          <p:nvPr/>
        </p:nvCxnSpPr>
        <p:spPr>
          <a:xfrm flipH="1">
            <a:off x="5490677" y="2179515"/>
            <a:ext cx="720080" cy="0"/>
          </a:xfrm>
          <a:prstGeom prst="straightConnector1">
            <a:avLst/>
          </a:prstGeom>
          <a:ln w="28575">
            <a:solidFill>
              <a:srgbClr val="FF0000"/>
            </a:solidFill>
            <a:headEnd type="triangle"/>
            <a:tailEnd type="triangle"/>
          </a:ln>
        </p:spPr>
        <p:style>
          <a:lnRef idx="2">
            <a:schemeClr val="accent2"/>
          </a:lnRef>
          <a:fillRef idx="0">
            <a:schemeClr val="accent2"/>
          </a:fillRef>
          <a:effectRef idx="1">
            <a:schemeClr val="accent2"/>
          </a:effectRef>
          <a:fontRef idx="minor">
            <a:schemeClr val="tx1"/>
          </a:fontRef>
        </p:style>
      </p:cxnSp>
      <p:cxnSp>
        <p:nvCxnSpPr>
          <p:cNvPr id="21" name="直接箭头连接符 20"/>
          <p:cNvCxnSpPr/>
          <p:nvPr/>
        </p:nvCxnSpPr>
        <p:spPr>
          <a:xfrm flipH="1">
            <a:off x="5490677" y="2322259"/>
            <a:ext cx="761326" cy="900111"/>
          </a:xfrm>
          <a:prstGeom prst="straightConnector1">
            <a:avLst/>
          </a:prstGeom>
          <a:ln w="28575">
            <a:solidFill>
              <a:srgbClr val="FF0000"/>
            </a:solidFill>
            <a:headEnd type="triangle"/>
            <a:tailEnd type="triangle"/>
          </a:ln>
        </p:spPr>
        <p:style>
          <a:lnRef idx="2">
            <a:schemeClr val="accent2"/>
          </a:lnRef>
          <a:fillRef idx="0">
            <a:schemeClr val="accent2"/>
          </a:fillRef>
          <a:effectRef idx="1">
            <a:schemeClr val="accent2"/>
          </a:effectRef>
          <a:fontRef idx="minor">
            <a:schemeClr val="tx1"/>
          </a:fontRef>
        </p:style>
      </p:cxnSp>
      <p:graphicFrame>
        <p:nvGraphicFramePr>
          <p:cNvPr id="22" name="内容占位符 4"/>
          <p:cNvGraphicFramePr/>
          <p:nvPr/>
        </p:nvGraphicFramePr>
        <p:xfrm>
          <a:off x="1674253" y="2872777"/>
          <a:ext cx="3672410" cy="610800"/>
        </p:xfrm>
        <a:graphic>
          <a:graphicData uri="http://schemas.openxmlformats.org/drawingml/2006/table">
            <a:tbl>
              <a:tblPr firstRow="1" bandRow="1">
                <a:tableStyleId>{5C22544A-7EE6-4342-B048-85BDC9FD1C3A}</a:tableStyleId>
              </a:tblPr>
              <a:tblGrid>
                <a:gridCol w="734482"/>
                <a:gridCol w="734482"/>
                <a:gridCol w="579236"/>
                <a:gridCol w="720080"/>
                <a:gridCol w="904130"/>
              </a:tblGrid>
              <a:tr h="306000">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做市商</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01</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9000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10:41:58</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23" name="文本框 22"/>
          <p:cNvSpPr txBox="1"/>
          <p:nvPr/>
        </p:nvSpPr>
        <p:spPr>
          <a:xfrm>
            <a:off x="2826383" y="2509903"/>
            <a:ext cx="1368150" cy="360040"/>
          </a:xfrm>
          <a:prstGeom prst="rect">
            <a:avLst/>
          </a:prstGeom>
          <a:noFill/>
          <a:ln w="28575">
            <a:noFill/>
            <a:prstDash val="solid"/>
          </a:ln>
        </p:spPr>
        <p:txBody>
          <a:bodyPr wrap="square" lIns="108000" rtlCol="0">
            <a:noAutofit/>
          </a:bodyPr>
          <a:lstStyle/>
          <a:p>
            <a:pPr algn="ctr"/>
            <a:r>
              <a:rPr lang="zh-CN" altLang="en-US" sz="1600" b="1" dirty="0" smtClean="0">
                <a:latin typeface="微软雅黑" panose="020B0503020204020204" charset="-122"/>
                <a:ea typeface="微软雅黑" panose="020B0503020204020204" charset="-122"/>
              </a:rPr>
              <a:t>做市商报价</a:t>
            </a:r>
            <a:endParaRPr lang="zh-CN" altLang="en-US" sz="1600" b="1" dirty="0" smtClean="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031" y="1030310"/>
            <a:ext cx="128789" cy="486821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231820" y="2369712"/>
            <a:ext cx="3155324" cy="1918952"/>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楷体" panose="02010609060101010101" pitchFamily="49" charset="-122"/>
                <a:ea typeface="楷体" panose="02010609060101010101" pitchFamily="49" charset="-122"/>
              </a:rPr>
              <a:t>目 录</a:t>
            </a:r>
            <a:endParaRPr lang="zh-CN" altLang="en-US" sz="4000" dirty="0">
              <a:latin typeface="楷体" panose="02010609060101010101" pitchFamily="49" charset="-122"/>
              <a:ea typeface="楷体" panose="02010609060101010101" pitchFamily="49" charset="-122"/>
            </a:endParaRPr>
          </a:p>
        </p:txBody>
      </p:sp>
      <p:sp>
        <p:nvSpPr>
          <p:cNvPr id="7" name="五边形 6"/>
          <p:cNvSpPr/>
          <p:nvPr/>
        </p:nvSpPr>
        <p:spPr>
          <a:xfrm>
            <a:off x="4891480" y="2576781"/>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集合竞价转让制度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8" name="五边形 7"/>
          <p:cNvSpPr/>
          <p:nvPr/>
        </p:nvSpPr>
        <p:spPr>
          <a:xfrm>
            <a:off x="4891480" y="34212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做市转让制度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9" name="五边形 8"/>
          <p:cNvSpPr/>
          <p:nvPr/>
        </p:nvSpPr>
        <p:spPr>
          <a:xfrm>
            <a:off x="4891480" y="425194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b="1" dirty="0">
                <a:solidFill>
                  <a:srgbClr val="C00000"/>
                </a:solidFill>
                <a:latin typeface="楷体" panose="02010609060101010101" pitchFamily="49" charset="-122"/>
                <a:ea typeface="楷体" panose="02010609060101010101" pitchFamily="49" charset="-122"/>
              </a:rPr>
              <a:t>协议转让制度</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12" name="五边形 11"/>
          <p:cNvSpPr/>
          <p:nvPr/>
        </p:nvSpPr>
        <p:spPr>
          <a:xfrm>
            <a:off x="4891481" y="1746995"/>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股票转让制度介绍</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4" name="文本框 13"/>
          <p:cNvSpPr txBox="1"/>
          <p:nvPr/>
        </p:nvSpPr>
        <p:spPr>
          <a:xfrm>
            <a:off x="4289813" y="1771128"/>
            <a:ext cx="601447" cy="584775"/>
          </a:xfrm>
          <a:prstGeom prst="rect">
            <a:avLst/>
          </a:prstGeom>
          <a:noFill/>
        </p:spPr>
        <p:txBody>
          <a:bodyPr wrap="none" rtlCol="0">
            <a:spAutoFit/>
          </a:bodyPr>
          <a:lstStyle/>
          <a:p>
            <a:r>
              <a:rPr lang="en-US" altLang="zh-CN" sz="3200" dirty="0" smtClean="0">
                <a:solidFill>
                  <a:srgbClr val="C00000"/>
                </a:solidFill>
              </a:rPr>
              <a:t>01</a:t>
            </a:r>
            <a:endParaRPr lang="zh-CN" altLang="en-US" sz="3200" dirty="0">
              <a:solidFill>
                <a:srgbClr val="C00000"/>
              </a:solidFill>
            </a:endParaRPr>
          </a:p>
        </p:txBody>
      </p:sp>
      <p:sp>
        <p:nvSpPr>
          <p:cNvPr id="15" name="文本框 14"/>
          <p:cNvSpPr txBox="1"/>
          <p:nvPr/>
        </p:nvSpPr>
        <p:spPr>
          <a:xfrm>
            <a:off x="4289813" y="2602635"/>
            <a:ext cx="601447" cy="584775"/>
          </a:xfrm>
          <a:prstGeom prst="rect">
            <a:avLst/>
          </a:prstGeom>
          <a:noFill/>
        </p:spPr>
        <p:txBody>
          <a:bodyPr wrap="none" rtlCol="0">
            <a:spAutoFit/>
          </a:bodyPr>
          <a:lstStyle/>
          <a:p>
            <a:r>
              <a:rPr lang="en-US" altLang="zh-CN" sz="3200" dirty="0" smtClean="0">
                <a:solidFill>
                  <a:srgbClr val="C00000"/>
                </a:solidFill>
              </a:rPr>
              <a:t>02</a:t>
            </a:r>
            <a:endParaRPr lang="zh-CN" altLang="en-US" sz="3200" dirty="0">
              <a:solidFill>
                <a:srgbClr val="C00000"/>
              </a:solidFill>
            </a:endParaRPr>
          </a:p>
        </p:txBody>
      </p:sp>
      <p:sp>
        <p:nvSpPr>
          <p:cNvPr id="16" name="文本框 15"/>
          <p:cNvSpPr txBox="1"/>
          <p:nvPr/>
        </p:nvSpPr>
        <p:spPr>
          <a:xfrm>
            <a:off x="4289813" y="3433311"/>
            <a:ext cx="601447" cy="584775"/>
          </a:xfrm>
          <a:prstGeom prst="rect">
            <a:avLst/>
          </a:prstGeom>
          <a:noFill/>
        </p:spPr>
        <p:txBody>
          <a:bodyPr wrap="none" rtlCol="0">
            <a:spAutoFit/>
          </a:bodyPr>
          <a:lstStyle/>
          <a:p>
            <a:r>
              <a:rPr lang="en-US" altLang="zh-CN" sz="3200" dirty="0" smtClean="0">
                <a:solidFill>
                  <a:srgbClr val="C00000"/>
                </a:solidFill>
              </a:rPr>
              <a:t>03</a:t>
            </a:r>
            <a:endParaRPr lang="zh-CN" altLang="en-US" sz="3200" dirty="0">
              <a:solidFill>
                <a:srgbClr val="C00000"/>
              </a:solidFill>
            </a:endParaRPr>
          </a:p>
        </p:txBody>
      </p:sp>
      <p:sp>
        <p:nvSpPr>
          <p:cNvPr id="17" name="文本框 16"/>
          <p:cNvSpPr txBox="1"/>
          <p:nvPr/>
        </p:nvSpPr>
        <p:spPr>
          <a:xfrm>
            <a:off x="4289812" y="4283722"/>
            <a:ext cx="601447" cy="584775"/>
          </a:xfrm>
          <a:prstGeom prst="rect">
            <a:avLst/>
          </a:prstGeom>
          <a:noFill/>
        </p:spPr>
        <p:txBody>
          <a:bodyPr wrap="none" rtlCol="0">
            <a:spAutoFit/>
          </a:bodyPr>
          <a:lstStyle/>
          <a:p>
            <a:r>
              <a:rPr lang="en-US" altLang="zh-CN" sz="3200" dirty="0" smtClean="0">
                <a:solidFill>
                  <a:srgbClr val="C00000"/>
                </a:solidFill>
              </a:rPr>
              <a:t>04</a:t>
            </a:r>
            <a:endParaRPr lang="zh-CN" altLang="en-US" sz="3200" dirty="0">
              <a:solidFill>
                <a:srgbClr val="C00000"/>
              </a:solidFill>
            </a:endParaRPr>
          </a:p>
        </p:txBody>
      </p:sp>
      <p:sp>
        <p:nvSpPr>
          <p:cNvPr id="21" name="燕尾形 20"/>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日期占位符 1"/>
          <p:cNvSpPr>
            <a:spLocks noGrp="1"/>
          </p:cNvSpPr>
          <p:nvPr>
            <p:ph type="dt" sz="half" idx="10"/>
          </p:nvPr>
        </p:nvSpPr>
        <p:spPr/>
        <p:txBody>
          <a:bodyPr/>
          <a:lstStyle/>
          <a:p>
            <a:fld id="{824EE2EB-0580-4DA4-AFE1-E4AA9CE151F4}" type="datetime1">
              <a:rPr lang="zh-CN" altLang="en-US" smtClean="0"/>
            </a:fld>
            <a:endParaRPr lang="zh-CN" altLang="en-US" dirty="0"/>
          </a:p>
        </p:txBody>
      </p:sp>
      <p:sp>
        <p:nvSpPr>
          <p:cNvPr id="18" name="灯片编号占位符 4"/>
          <p:cNvSpPr>
            <a:spLocks noGrp="1"/>
          </p:cNvSpPr>
          <p:nvPr>
            <p:ph type="sldNum" sz="quarter" idx="12"/>
          </p:nvPr>
        </p:nvSpPr>
        <p:spPr>
          <a:xfrm>
            <a:off x="8610600" y="6397914"/>
            <a:ext cx="2743200" cy="365125"/>
          </a:xfrm>
        </p:spPr>
        <p:txBody>
          <a:bodyPr/>
          <a:lstStyle/>
          <a:p>
            <a:r>
              <a:rPr lang="en-US" altLang="zh-CN" dirty="0" smtClean="0"/>
              <a:t>54</a:t>
            </a:r>
            <a:endParaRPr lang="zh-CN" altLang="en-US" dirty="0"/>
          </a:p>
        </p:txBody>
      </p:sp>
      <p:sp>
        <p:nvSpPr>
          <p:cNvPr id="19" name="五边形 18"/>
          <p:cNvSpPr/>
          <p:nvPr/>
        </p:nvSpPr>
        <p:spPr>
          <a:xfrm>
            <a:off x="4891259" y="509611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市场监察</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20" name="文本框 19"/>
          <p:cNvSpPr txBox="1"/>
          <p:nvPr/>
        </p:nvSpPr>
        <p:spPr>
          <a:xfrm>
            <a:off x="4289591" y="5127892"/>
            <a:ext cx="601447" cy="584775"/>
          </a:xfrm>
          <a:prstGeom prst="rect">
            <a:avLst/>
          </a:prstGeom>
          <a:noFill/>
        </p:spPr>
        <p:txBody>
          <a:bodyPr wrap="none" rtlCol="0">
            <a:spAutoFit/>
          </a:bodyPr>
          <a:lstStyle/>
          <a:p>
            <a:r>
              <a:rPr lang="en-US" altLang="zh-CN" sz="3200" dirty="0" smtClean="0">
                <a:solidFill>
                  <a:srgbClr val="C00000"/>
                </a:solidFill>
              </a:rPr>
              <a:t>05</a:t>
            </a:r>
            <a:endParaRPr lang="zh-CN" altLang="en-US" sz="3200" dirty="0">
              <a:solidFill>
                <a:srgbClr val="C00000"/>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协议转让制度</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1674253" y="1802932"/>
            <a:ext cx="7888410" cy="2308324"/>
          </a:xfrm>
          <a:prstGeom prst="rect">
            <a:avLst/>
          </a:prstGeom>
          <a:noFill/>
        </p:spPr>
        <p:txBody>
          <a:bodyPr wrap="square" rtlCol="0">
            <a:spAutoFit/>
          </a:bodyPr>
          <a:lstStyle/>
          <a:p>
            <a:pPr>
              <a:lnSpc>
                <a:spcPct val="200000"/>
              </a:lnSpc>
            </a:pPr>
            <a:r>
              <a:rPr lang="zh-CN" altLang="en-US" sz="2400" dirty="0" smtClean="0">
                <a:latin typeface="楷体" panose="02010609060101010101" pitchFamily="49" charset="-122"/>
                <a:ea typeface="楷体" panose="02010609060101010101" pitchFamily="49" charset="-122"/>
              </a:rPr>
              <a:t>按照分类纾解的思路，原协议转让制度被优化调整为：</a:t>
            </a:r>
            <a:endParaRPr lang="zh-CN" altLang="en-US" sz="2400" dirty="0" smtClean="0">
              <a:latin typeface="楷体" panose="02010609060101010101" pitchFamily="49" charset="-122"/>
              <a:ea typeface="楷体" panose="02010609060101010101" pitchFamily="49" charset="-122"/>
            </a:endParaRPr>
          </a:p>
          <a:p>
            <a:pPr marL="342900" indent="-342900">
              <a:lnSpc>
                <a:spcPct val="200000"/>
              </a:lnSpc>
              <a:buFont typeface="Wingdings" panose="05000000000000000000" pitchFamily="2" charset="2"/>
              <a:buChar char="ü"/>
            </a:pPr>
            <a:r>
              <a:rPr lang="zh-CN" altLang="en-US" sz="2400" dirty="0" smtClean="0">
                <a:latin typeface="楷体" panose="02010609060101010101" pitchFamily="49" charset="-122"/>
                <a:ea typeface="楷体" panose="02010609060101010101" pitchFamily="49" charset="-122"/>
              </a:rPr>
              <a:t>盘后协议转让</a:t>
            </a:r>
            <a:endParaRPr lang="en-US" altLang="zh-CN" sz="2400" dirty="0" smtClean="0">
              <a:latin typeface="楷体" panose="02010609060101010101" pitchFamily="49" charset="-122"/>
              <a:ea typeface="楷体" panose="02010609060101010101" pitchFamily="49" charset="-122"/>
            </a:endParaRPr>
          </a:p>
          <a:p>
            <a:pPr marL="342900" indent="-342900">
              <a:lnSpc>
                <a:spcPct val="200000"/>
              </a:lnSpc>
              <a:buFont typeface="Wingdings" panose="05000000000000000000" pitchFamily="2" charset="2"/>
              <a:buChar char="ü"/>
            </a:pPr>
            <a:r>
              <a:rPr lang="zh-CN" altLang="en-US" sz="2400" dirty="0" smtClean="0">
                <a:latin typeface="楷体" panose="02010609060101010101" pitchFamily="49" charset="-122"/>
                <a:ea typeface="楷体" panose="02010609060101010101" pitchFamily="49" charset="-122"/>
              </a:rPr>
              <a:t>线下特定事项协议转让</a:t>
            </a:r>
            <a:endParaRPr lang="en-US" altLang="zh-CN" sz="2400" dirty="0">
              <a:latin typeface="楷体" panose="02010609060101010101" pitchFamily="49" charset="-122"/>
              <a:ea typeface="楷体" panose="02010609060101010101" pitchFamily="49" charset="-122"/>
            </a:endParaRPr>
          </a:p>
        </p:txBody>
      </p:sp>
      <p:sp>
        <p:nvSpPr>
          <p:cNvPr id="6" name="圆角矩形 5"/>
          <p:cNvSpPr/>
          <p:nvPr/>
        </p:nvSpPr>
        <p:spPr>
          <a:xfrm>
            <a:off x="375159" y="4726449"/>
            <a:ext cx="11472530" cy="669852"/>
          </a:xfrm>
          <a:prstGeom prst="round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华文楷体" panose="02010600040101010101" pitchFamily="2" charset="-122"/>
                <a:ea typeface="华文楷体" panose="02010600040101010101" pitchFamily="2" charset="-122"/>
              </a:rPr>
              <a:t>协议转让方式适用于盘中采取竞价转让方式和做市转让方式的所有挂牌公司股票</a:t>
            </a:r>
            <a:r>
              <a:rPr lang="zh-CN" altLang="en-US" sz="2400" b="1" dirty="0" smtClean="0">
                <a:solidFill>
                  <a:srgbClr val="C00000"/>
                </a:solidFill>
                <a:latin typeface="华文楷体" panose="02010600040101010101" pitchFamily="2" charset="-122"/>
                <a:ea typeface="华文楷体" panose="02010600040101010101" pitchFamily="2" charset="-122"/>
              </a:rPr>
              <a:t>。</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240958" y="3121283"/>
            <a:ext cx="2302140" cy="1297570"/>
          </a:xfrm>
          <a:prstGeom prst="rect">
            <a:avLst/>
          </a:prstGeom>
        </p:spPr>
      </p:pic>
      <p:sp>
        <p:nvSpPr>
          <p:cNvPr id="4" name="日期占位符 3"/>
          <p:cNvSpPr>
            <a:spLocks noGrp="1"/>
          </p:cNvSpPr>
          <p:nvPr>
            <p:ph type="dt" sz="half" idx="10"/>
          </p:nvPr>
        </p:nvSpPr>
        <p:spPr/>
        <p:txBody>
          <a:bodyPr/>
          <a:lstStyle/>
          <a:p>
            <a:fld id="{671F1CAB-3E72-4C7A-82F6-B60D45AFC4F7}"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3892412" cy="584775"/>
          </a:xfrm>
          <a:prstGeom prst="rect">
            <a:avLst/>
          </a:prstGeom>
          <a:noFill/>
        </p:spPr>
        <p:txBody>
          <a:bodyPr wrap="none" rtlCol="0">
            <a:spAutoFit/>
          </a:bodyPr>
          <a:lstStyle/>
          <a:p>
            <a:r>
              <a:rPr lang="zh-CN" altLang="en-US" sz="3200" b="1" dirty="0" smtClean="0">
                <a:ea typeface="楷体" panose="02010609060101010101" pitchFamily="49" charset="-122"/>
              </a:rPr>
              <a:t>分层与转让方式匹配</a:t>
            </a:r>
            <a:endParaRPr lang="zh-CN" altLang="en-US" sz="3200" b="1" dirty="0">
              <a:ea typeface="楷体" panose="02010609060101010101" pitchFamily="49" charset="-122"/>
            </a:endParaRPr>
          </a:p>
        </p:txBody>
      </p:sp>
      <p:sp>
        <p:nvSpPr>
          <p:cNvPr id="21" name="矩形 20"/>
          <p:cNvSpPr/>
          <p:nvPr/>
        </p:nvSpPr>
        <p:spPr>
          <a:xfrm>
            <a:off x="2939778" y="1549741"/>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solidFill>
                <a:latin typeface="华文楷体" panose="02010600040101010101" pitchFamily="2" charset="-122"/>
                <a:ea typeface="华文楷体" panose="02010600040101010101" pitchFamily="2" charset="-122"/>
              </a:rPr>
              <a:t>1</a:t>
            </a:r>
            <a:r>
              <a:rPr lang="zh-CN" altLang="en-US" sz="2800" b="1" dirty="0" smtClean="0">
                <a:solidFill>
                  <a:schemeClr val="tx1"/>
                </a:solidFill>
                <a:latin typeface="华文楷体" panose="02010600040101010101" pitchFamily="2" charset="-122"/>
                <a:ea typeface="华文楷体" panose="02010600040101010101" pitchFamily="2" charset="-122"/>
              </a:rPr>
              <a:t>次集合竞价</a:t>
            </a:r>
            <a:endParaRPr lang="zh-CN" altLang="en-US" sz="2800" b="1" dirty="0">
              <a:solidFill>
                <a:schemeClr val="tx1"/>
              </a:solidFill>
              <a:latin typeface="华文楷体" panose="02010600040101010101" pitchFamily="2" charset="-122"/>
              <a:ea typeface="华文楷体" panose="02010600040101010101" pitchFamily="2" charset="-122"/>
            </a:endParaRPr>
          </a:p>
        </p:txBody>
      </p:sp>
      <p:sp>
        <p:nvSpPr>
          <p:cNvPr id="22" name="矩形 21"/>
          <p:cNvSpPr/>
          <p:nvPr/>
        </p:nvSpPr>
        <p:spPr>
          <a:xfrm>
            <a:off x="5847153" y="1566288"/>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solidFill>
                <a:latin typeface="华文楷体" panose="02010600040101010101" pitchFamily="2" charset="-122"/>
                <a:ea typeface="华文楷体" panose="02010600040101010101" pitchFamily="2" charset="-122"/>
              </a:rPr>
              <a:t>5</a:t>
            </a:r>
            <a:r>
              <a:rPr lang="zh-CN" altLang="en-US" sz="2800" b="1" dirty="0" smtClean="0">
                <a:solidFill>
                  <a:schemeClr val="tx1"/>
                </a:solidFill>
                <a:latin typeface="华文楷体" panose="02010600040101010101" pitchFamily="2" charset="-122"/>
                <a:ea typeface="华文楷体" panose="02010600040101010101" pitchFamily="2" charset="-122"/>
              </a:rPr>
              <a:t>次集合竞价</a:t>
            </a:r>
            <a:endParaRPr lang="zh-CN" altLang="en-US" sz="2800" b="1" dirty="0">
              <a:solidFill>
                <a:schemeClr val="tx1"/>
              </a:solidFill>
              <a:latin typeface="华文楷体" panose="02010600040101010101" pitchFamily="2" charset="-122"/>
              <a:ea typeface="华文楷体" panose="02010600040101010101" pitchFamily="2" charset="-122"/>
            </a:endParaRPr>
          </a:p>
        </p:txBody>
      </p:sp>
      <p:sp>
        <p:nvSpPr>
          <p:cNvPr id="23" name="矩形 22"/>
          <p:cNvSpPr/>
          <p:nvPr/>
        </p:nvSpPr>
        <p:spPr>
          <a:xfrm>
            <a:off x="8754529" y="1566207"/>
            <a:ext cx="1932709"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华文楷体" panose="02010600040101010101" pitchFamily="2" charset="-122"/>
                <a:ea typeface="华文楷体" panose="02010600040101010101" pitchFamily="2" charset="-122"/>
              </a:rPr>
              <a:t>做市转让</a:t>
            </a:r>
            <a:endParaRPr lang="zh-CN" altLang="en-US" sz="2800" b="1" dirty="0">
              <a:solidFill>
                <a:schemeClr val="tx1"/>
              </a:solidFill>
              <a:latin typeface="华文楷体" panose="02010600040101010101" pitchFamily="2" charset="-122"/>
              <a:ea typeface="华文楷体" panose="02010600040101010101" pitchFamily="2" charset="-122"/>
            </a:endParaRPr>
          </a:p>
        </p:txBody>
      </p:sp>
      <p:sp>
        <p:nvSpPr>
          <p:cNvPr id="4" name="文本框 3"/>
          <p:cNvSpPr txBox="1"/>
          <p:nvPr/>
        </p:nvSpPr>
        <p:spPr>
          <a:xfrm>
            <a:off x="6528174" y="2539924"/>
            <a:ext cx="583814" cy="769441"/>
          </a:xfrm>
          <a:prstGeom prst="rect">
            <a:avLst/>
          </a:prstGeom>
          <a:noFill/>
        </p:spPr>
        <p:txBody>
          <a:bodyPr wrap="none" rtlCol="0">
            <a:spAutoFit/>
          </a:bodyPr>
          <a:lstStyle/>
          <a:p>
            <a:r>
              <a:rPr lang="zh-CN" altLang="en-US" sz="4400" b="1" dirty="0" smtClean="0">
                <a:solidFill>
                  <a:srgbClr val="C00000"/>
                </a:solidFill>
                <a:latin typeface="Californian FB" panose="0207040306080B030204" pitchFamily="18" charset="0"/>
              </a:rPr>
              <a:t>√</a:t>
            </a:r>
            <a:endParaRPr lang="zh-CN" altLang="en-US" sz="4400" b="1" dirty="0">
              <a:solidFill>
                <a:srgbClr val="C00000"/>
              </a:solidFill>
              <a:latin typeface="Californian FB" panose="0207040306080B030204" pitchFamily="18" charset="0"/>
            </a:endParaRPr>
          </a:p>
        </p:txBody>
      </p:sp>
      <p:sp>
        <p:nvSpPr>
          <p:cNvPr id="25" name="文本框 24"/>
          <p:cNvSpPr txBox="1"/>
          <p:nvPr/>
        </p:nvSpPr>
        <p:spPr>
          <a:xfrm>
            <a:off x="9469516" y="2517554"/>
            <a:ext cx="583814" cy="769441"/>
          </a:xfrm>
          <a:prstGeom prst="rect">
            <a:avLst/>
          </a:prstGeom>
          <a:noFill/>
        </p:spPr>
        <p:txBody>
          <a:bodyPr wrap="none" rtlCol="0">
            <a:spAutoFit/>
          </a:bodyPr>
          <a:lstStyle/>
          <a:p>
            <a:r>
              <a:rPr lang="zh-CN" altLang="en-US" sz="4400" b="1" dirty="0" smtClean="0">
                <a:solidFill>
                  <a:srgbClr val="C00000"/>
                </a:solidFill>
                <a:latin typeface="Californian FB" panose="0207040306080B030204" pitchFamily="18" charset="0"/>
              </a:rPr>
              <a:t>√</a:t>
            </a:r>
            <a:endParaRPr lang="zh-CN" altLang="en-US" sz="4400" b="1" dirty="0">
              <a:solidFill>
                <a:srgbClr val="C00000"/>
              </a:solidFill>
              <a:latin typeface="Californian FB" panose="0207040306080B030204" pitchFamily="18" charset="0"/>
            </a:endParaRPr>
          </a:p>
        </p:txBody>
      </p:sp>
      <p:sp>
        <p:nvSpPr>
          <p:cNvPr id="26" name="文本框 25"/>
          <p:cNvSpPr txBox="1"/>
          <p:nvPr/>
        </p:nvSpPr>
        <p:spPr>
          <a:xfrm>
            <a:off x="3677283" y="3621949"/>
            <a:ext cx="583814" cy="769441"/>
          </a:xfrm>
          <a:prstGeom prst="rect">
            <a:avLst/>
          </a:prstGeom>
          <a:noFill/>
        </p:spPr>
        <p:txBody>
          <a:bodyPr wrap="none" rtlCol="0">
            <a:spAutoFit/>
          </a:bodyPr>
          <a:lstStyle/>
          <a:p>
            <a:r>
              <a:rPr lang="zh-CN" altLang="en-US" sz="4400" b="1" dirty="0" smtClean="0">
                <a:solidFill>
                  <a:srgbClr val="C00000"/>
                </a:solidFill>
                <a:latin typeface="Californian FB" panose="0207040306080B030204" pitchFamily="18" charset="0"/>
              </a:rPr>
              <a:t>√</a:t>
            </a:r>
            <a:endParaRPr lang="zh-CN" altLang="en-US" sz="4400" b="1" dirty="0">
              <a:solidFill>
                <a:srgbClr val="C00000"/>
              </a:solidFill>
              <a:latin typeface="Californian FB" panose="0207040306080B030204" pitchFamily="18" charset="0"/>
            </a:endParaRPr>
          </a:p>
        </p:txBody>
      </p:sp>
      <p:sp>
        <p:nvSpPr>
          <p:cNvPr id="27" name="文本框 26"/>
          <p:cNvSpPr txBox="1"/>
          <p:nvPr/>
        </p:nvSpPr>
        <p:spPr>
          <a:xfrm>
            <a:off x="9428976" y="3569897"/>
            <a:ext cx="583814" cy="769441"/>
          </a:xfrm>
          <a:prstGeom prst="rect">
            <a:avLst/>
          </a:prstGeom>
          <a:noFill/>
        </p:spPr>
        <p:txBody>
          <a:bodyPr wrap="none" rtlCol="0">
            <a:spAutoFit/>
          </a:bodyPr>
          <a:lstStyle/>
          <a:p>
            <a:r>
              <a:rPr lang="zh-CN" altLang="en-US" sz="4400" b="1" dirty="0" smtClean="0">
                <a:solidFill>
                  <a:srgbClr val="C00000"/>
                </a:solidFill>
                <a:latin typeface="Californian FB" panose="0207040306080B030204" pitchFamily="18" charset="0"/>
              </a:rPr>
              <a:t>√</a:t>
            </a:r>
            <a:endParaRPr lang="zh-CN" altLang="en-US" sz="4400" b="1" dirty="0">
              <a:solidFill>
                <a:srgbClr val="C00000"/>
              </a:solidFill>
              <a:latin typeface="Californian FB" panose="0207040306080B030204" pitchFamily="18" charset="0"/>
            </a:endParaRPr>
          </a:p>
        </p:txBody>
      </p:sp>
      <p:sp>
        <p:nvSpPr>
          <p:cNvPr id="40" name="椭圆 39"/>
          <p:cNvSpPr/>
          <p:nvPr/>
        </p:nvSpPr>
        <p:spPr>
          <a:xfrm>
            <a:off x="583814" y="2539924"/>
            <a:ext cx="1715981" cy="7694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800" b="1" dirty="0" smtClean="0">
                <a:latin typeface="华文楷体" panose="02010600040101010101" pitchFamily="2" charset="-122"/>
                <a:ea typeface="华文楷体" panose="02010600040101010101" pitchFamily="2" charset="-122"/>
              </a:rPr>
              <a:t>创新层</a:t>
            </a:r>
            <a:endParaRPr lang="zh-CN" altLang="en-US" sz="2800" b="1" dirty="0">
              <a:latin typeface="华文楷体" panose="02010600040101010101" pitchFamily="2" charset="-122"/>
              <a:ea typeface="华文楷体" panose="02010600040101010101" pitchFamily="2" charset="-122"/>
            </a:endParaRPr>
          </a:p>
        </p:txBody>
      </p:sp>
      <p:cxnSp>
        <p:nvCxnSpPr>
          <p:cNvPr id="8" name="直接连接符 7"/>
          <p:cNvCxnSpPr/>
          <p:nvPr/>
        </p:nvCxnSpPr>
        <p:spPr>
          <a:xfrm flipH="1">
            <a:off x="2557523" y="2359253"/>
            <a:ext cx="16305" cy="2327047"/>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599087" y="2359253"/>
            <a:ext cx="7782791" cy="13058"/>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583813" y="3761271"/>
            <a:ext cx="1715981" cy="7694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800" b="1" dirty="0" smtClean="0">
                <a:latin typeface="华文楷体" panose="02010600040101010101" pitchFamily="2" charset="-122"/>
                <a:ea typeface="华文楷体" panose="02010600040101010101" pitchFamily="2" charset="-122"/>
              </a:rPr>
              <a:t>基础层</a:t>
            </a:r>
            <a:endParaRPr lang="zh-CN" altLang="en-US" sz="2800" b="1" dirty="0">
              <a:latin typeface="华文楷体" panose="02010600040101010101" pitchFamily="2" charset="-122"/>
              <a:ea typeface="华文楷体" panose="02010600040101010101" pitchFamily="2" charset="-122"/>
            </a:endParaRPr>
          </a:p>
        </p:txBody>
      </p:sp>
      <p:cxnSp>
        <p:nvCxnSpPr>
          <p:cNvPr id="46" name="直接连接符 45"/>
          <p:cNvCxnSpPr/>
          <p:nvPr/>
        </p:nvCxnSpPr>
        <p:spPr>
          <a:xfrm>
            <a:off x="2557523" y="3515372"/>
            <a:ext cx="7782791" cy="13058"/>
          </a:xfrm>
          <a:prstGeom prst="line">
            <a:avLst/>
          </a:prstGeom>
          <a:ln w="1905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2599087" y="4765219"/>
            <a:ext cx="7206451" cy="1477328"/>
          </a:xfrm>
          <a:prstGeom prst="rect">
            <a:avLst/>
          </a:prstGeom>
          <a:noFill/>
        </p:spPr>
        <p:txBody>
          <a:bodyPr wrap="square" rtlCol="0">
            <a:spAutoFit/>
          </a:bodyPr>
          <a:lstStyle/>
          <a:p>
            <a:pPr marL="342900" indent="-342900">
              <a:lnSpc>
                <a:spcPct val="150000"/>
              </a:lnSpc>
              <a:buFont typeface="Wingdings" panose="05000000000000000000" pitchFamily="2" charset="2"/>
              <a:buChar char="ü"/>
            </a:pPr>
            <a:r>
              <a:rPr lang="zh-CN" altLang="en-US" sz="2000" b="1" dirty="0" smtClean="0">
                <a:latin typeface="华文楷体" panose="02010600040101010101" pitchFamily="2" charset="-122"/>
                <a:ea typeface="华文楷体" panose="02010600040101010101" pitchFamily="2" charset="-122"/>
              </a:rPr>
              <a:t>挂牌股票只能采取上述三种转让方式之一进行转让</a:t>
            </a:r>
            <a:endParaRPr lang="en-US" altLang="zh-CN" sz="2000" b="1" dirty="0" smtClean="0">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000" b="1" dirty="0" smtClean="0">
                <a:latin typeface="华文楷体" panose="02010600040101010101" pitchFamily="2" charset="-122"/>
                <a:ea typeface="华文楷体" panose="02010600040101010101" pitchFamily="2" charset="-122"/>
              </a:rPr>
              <a:t>创新层股票：在</a:t>
            </a:r>
            <a:r>
              <a:rPr lang="en-US" altLang="zh-CN" sz="2000" b="1" dirty="0" smtClean="0">
                <a:solidFill>
                  <a:srgbClr val="C00000"/>
                </a:solidFill>
                <a:latin typeface="华文楷体" panose="02010600040101010101" pitchFamily="2" charset="-122"/>
                <a:ea typeface="华文楷体" panose="02010600040101010101" pitchFamily="2" charset="-122"/>
              </a:rPr>
              <a:t>5</a:t>
            </a:r>
            <a:r>
              <a:rPr lang="zh-CN" altLang="en-US" sz="2000" b="1" dirty="0" smtClean="0">
                <a:solidFill>
                  <a:srgbClr val="C00000"/>
                </a:solidFill>
                <a:latin typeface="华文楷体" panose="02010600040101010101" pitchFamily="2" charset="-122"/>
                <a:ea typeface="华文楷体" panose="02010600040101010101" pitchFamily="2" charset="-122"/>
              </a:rPr>
              <a:t>次集合竞价</a:t>
            </a:r>
            <a:r>
              <a:rPr lang="zh-CN" altLang="en-US" sz="2000" b="1" dirty="0" smtClean="0">
                <a:latin typeface="华文楷体" panose="02010600040101010101" pitchFamily="2" charset="-122"/>
                <a:ea typeface="华文楷体" panose="02010600040101010101" pitchFamily="2" charset="-122"/>
              </a:rPr>
              <a:t>和</a:t>
            </a:r>
            <a:r>
              <a:rPr lang="zh-CN" altLang="en-US" sz="2000" b="1" dirty="0" smtClean="0">
                <a:solidFill>
                  <a:srgbClr val="C00000"/>
                </a:solidFill>
                <a:latin typeface="华文楷体" panose="02010600040101010101" pitchFamily="2" charset="-122"/>
                <a:ea typeface="华文楷体" panose="02010600040101010101" pitchFamily="2" charset="-122"/>
              </a:rPr>
              <a:t>做市</a:t>
            </a:r>
            <a:r>
              <a:rPr lang="zh-CN" altLang="en-US" sz="2000" b="1" dirty="0" smtClean="0">
                <a:latin typeface="华文楷体" panose="02010600040101010101" pitchFamily="2" charset="-122"/>
                <a:ea typeface="华文楷体" panose="02010600040101010101" pitchFamily="2" charset="-122"/>
              </a:rPr>
              <a:t>中确定、变更转让方式</a:t>
            </a:r>
            <a:endParaRPr lang="en-US" altLang="zh-CN" sz="2000" b="1" dirty="0" smtClean="0">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ü"/>
            </a:pPr>
            <a:r>
              <a:rPr lang="zh-CN" altLang="en-US" sz="2000" b="1" dirty="0" smtClean="0">
                <a:latin typeface="华文楷体" panose="02010600040101010101" pitchFamily="2" charset="-122"/>
                <a:ea typeface="华文楷体" panose="02010600040101010101" pitchFamily="2" charset="-122"/>
              </a:rPr>
              <a:t>基础层</a:t>
            </a:r>
            <a:r>
              <a:rPr lang="zh-CN" altLang="en-US" sz="2000" b="1" dirty="0">
                <a:latin typeface="华文楷体" panose="02010600040101010101" pitchFamily="2" charset="-122"/>
                <a:ea typeface="华文楷体" panose="02010600040101010101" pitchFamily="2" charset="-122"/>
              </a:rPr>
              <a:t>股票：</a:t>
            </a:r>
            <a:r>
              <a:rPr lang="zh-CN" altLang="en-US" sz="2000" b="1" dirty="0" smtClean="0">
                <a:latin typeface="华文楷体" panose="02010600040101010101" pitchFamily="2" charset="-122"/>
                <a:ea typeface="华文楷体" panose="02010600040101010101" pitchFamily="2" charset="-122"/>
              </a:rPr>
              <a:t>在</a:t>
            </a:r>
            <a:r>
              <a:rPr lang="en-US" altLang="zh-CN" sz="2000" b="1" dirty="0" smtClean="0">
                <a:solidFill>
                  <a:srgbClr val="C00000"/>
                </a:solidFill>
                <a:latin typeface="华文楷体" panose="02010600040101010101" pitchFamily="2" charset="-122"/>
                <a:ea typeface="华文楷体" panose="02010600040101010101" pitchFamily="2" charset="-122"/>
              </a:rPr>
              <a:t>1</a:t>
            </a:r>
            <a:r>
              <a:rPr lang="zh-CN" altLang="en-US" sz="2000" b="1" dirty="0" smtClean="0">
                <a:solidFill>
                  <a:srgbClr val="C00000"/>
                </a:solidFill>
                <a:latin typeface="华文楷体" panose="02010600040101010101" pitchFamily="2" charset="-122"/>
                <a:ea typeface="华文楷体" panose="02010600040101010101" pitchFamily="2" charset="-122"/>
              </a:rPr>
              <a:t>次</a:t>
            </a:r>
            <a:r>
              <a:rPr lang="zh-CN" altLang="en-US" sz="2000" b="1" dirty="0">
                <a:solidFill>
                  <a:srgbClr val="C00000"/>
                </a:solidFill>
                <a:latin typeface="华文楷体" panose="02010600040101010101" pitchFamily="2" charset="-122"/>
                <a:ea typeface="华文楷体" panose="02010600040101010101" pitchFamily="2" charset="-122"/>
              </a:rPr>
              <a:t>集合竞价</a:t>
            </a:r>
            <a:r>
              <a:rPr lang="zh-CN" altLang="en-US" sz="2000" b="1" dirty="0">
                <a:latin typeface="华文楷体" panose="02010600040101010101" pitchFamily="2" charset="-122"/>
                <a:ea typeface="华文楷体" panose="02010600040101010101" pitchFamily="2" charset="-122"/>
              </a:rPr>
              <a:t>和</a:t>
            </a:r>
            <a:r>
              <a:rPr lang="zh-CN" altLang="en-US" sz="2000" b="1" dirty="0">
                <a:solidFill>
                  <a:srgbClr val="C00000"/>
                </a:solidFill>
                <a:latin typeface="华文楷体" panose="02010600040101010101" pitchFamily="2" charset="-122"/>
                <a:ea typeface="华文楷体" panose="02010600040101010101" pitchFamily="2" charset="-122"/>
              </a:rPr>
              <a:t>做</a:t>
            </a:r>
            <a:r>
              <a:rPr lang="zh-CN" altLang="en-US" sz="2000" b="1" dirty="0" smtClean="0">
                <a:solidFill>
                  <a:srgbClr val="C00000"/>
                </a:solidFill>
                <a:latin typeface="华文楷体" panose="02010600040101010101" pitchFamily="2" charset="-122"/>
                <a:ea typeface="华文楷体" panose="02010600040101010101" pitchFamily="2" charset="-122"/>
              </a:rPr>
              <a:t>市</a:t>
            </a:r>
            <a:r>
              <a:rPr lang="zh-CN" altLang="en-US" sz="2000" b="1" dirty="0" smtClean="0">
                <a:latin typeface="华文楷体" panose="02010600040101010101" pitchFamily="2" charset="-122"/>
                <a:ea typeface="华文楷体" panose="02010600040101010101" pitchFamily="2" charset="-122"/>
              </a:rPr>
              <a:t>中确定、变更转让方式</a:t>
            </a:r>
            <a:endParaRPr lang="en-US" altLang="zh-CN" sz="2000" b="1" dirty="0">
              <a:latin typeface="华文楷体" panose="02010600040101010101" pitchFamily="2" charset="-122"/>
              <a:ea typeface="华文楷体" panose="02010600040101010101" pitchFamily="2" charset="-122"/>
            </a:endParaRPr>
          </a:p>
        </p:txBody>
      </p:sp>
      <p:sp>
        <p:nvSpPr>
          <p:cNvPr id="5" name="日期占位符 4"/>
          <p:cNvSpPr>
            <a:spLocks noGrp="1"/>
          </p:cNvSpPr>
          <p:nvPr>
            <p:ph type="dt" sz="half" idx="10"/>
          </p:nvPr>
        </p:nvSpPr>
        <p:spPr/>
        <p:txBody>
          <a:bodyPr/>
          <a:lstStyle/>
          <a:p>
            <a:fld id="{78BFD379-E0AC-4826-B17B-7EA929BB2405}"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smtClean="0">
                <a:ea typeface="楷体" panose="02010609060101010101" pitchFamily="49" charset="-122"/>
              </a:rPr>
              <a:t>盘后协议转让条件</a:t>
            </a:r>
            <a:endParaRPr lang="zh-CN" altLang="en-US" sz="3200" b="1" dirty="0">
              <a:ea typeface="楷体" panose="02010609060101010101" pitchFamily="49" charset="-122"/>
            </a:endParaRPr>
          </a:p>
        </p:txBody>
      </p:sp>
      <p:sp>
        <p:nvSpPr>
          <p:cNvPr id="6" name="文本框 5"/>
          <p:cNvSpPr txBox="1"/>
          <p:nvPr/>
        </p:nvSpPr>
        <p:spPr>
          <a:xfrm>
            <a:off x="1262126" y="1114603"/>
            <a:ext cx="9672036" cy="1137106"/>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单笔申报数量不低于</a:t>
            </a:r>
            <a:r>
              <a:rPr lang="en-US" altLang="zh-CN" sz="2400" b="1" dirty="0" smtClean="0">
                <a:solidFill>
                  <a:srgbClr val="C00000"/>
                </a:solidFill>
                <a:ea typeface="楷体" panose="02010609060101010101" pitchFamily="49" charset="-122"/>
              </a:rPr>
              <a:t>10</a:t>
            </a:r>
            <a:r>
              <a:rPr lang="zh-CN" altLang="en-US" sz="2400" b="1" dirty="0" smtClean="0">
                <a:solidFill>
                  <a:srgbClr val="C00000"/>
                </a:solidFill>
                <a:ea typeface="楷体" panose="02010609060101010101" pitchFamily="49" charset="-122"/>
              </a:rPr>
              <a:t>万股</a:t>
            </a:r>
            <a:r>
              <a:rPr lang="zh-CN" altLang="en-US" sz="2400" dirty="0" smtClean="0">
                <a:ea typeface="楷体" panose="02010609060101010101" pitchFamily="49" charset="-122"/>
              </a:rPr>
              <a:t>，或者转让金额不低于</a:t>
            </a:r>
            <a:r>
              <a:rPr lang="en-US" altLang="zh-CN" sz="2400" b="1" dirty="0" smtClean="0">
                <a:solidFill>
                  <a:srgbClr val="C00000"/>
                </a:solidFill>
                <a:ea typeface="楷体" panose="02010609060101010101" pitchFamily="49" charset="-122"/>
              </a:rPr>
              <a:t>100</a:t>
            </a:r>
            <a:r>
              <a:rPr lang="zh-CN" altLang="en-US" sz="2400" b="1" dirty="0" smtClean="0">
                <a:solidFill>
                  <a:srgbClr val="C00000"/>
                </a:solidFill>
                <a:ea typeface="楷体" panose="02010609060101010101" pitchFamily="49" charset="-122"/>
              </a:rPr>
              <a:t>万元</a:t>
            </a:r>
            <a:r>
              <a:rPr lang="zh-CN" altLang="en-US" sz="2400" dirty="0" smtClean="0">
                <a:ea typeface="楷体" panose="02010609060101010101" pitchFamily="49" charset="-122"/>
              </a:rPr>
              <a:t>人民币的股票转让，可以进行协议转让。</a:t>
            </a:r>
            <a:endParaRPr lang="zh-CN" altLang="en-US" sz="2400" dirty="0">
              <a:ea typeface="楷体" panose="02010609060101010101" pitchFamily="49" charset="-122"/>
            </a:endParaRPr>
          </a:p>
        </p:txBody>
      </p:sp>
      <p:sp>
        <p:nvSpPr>
          <p:cNvPr id="9" name="文本框 8"/>
          <p:cNvSpPr txBox="1"/>
          <p:nvPr/>
        </p:nvSpPr>
        <p:spPr>
          <a:xfrm>
            <a:off x="1262126" y="2309054"/>
            <a:ext cx="9672036" cy="120032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400" dirty="0" smtClean="0">
                <a:ea typeface="楷体" panose="02010609060101010101" pitchFamily="49" charset="-122"/>
              </a:rPr>
              <a:t>根据测算结果，现行盘后协议转让可以覆盖原协议转让方式下互报成交的比例达</a:t>
            </a:r>
            <a:r>
              <a:rPr lang="en-US" altLang="zh-CN" sz="2400" b="1" dirty="0" smtClean="0">
                <a:solidFill>
                  <a:srgbClr val="C00000"/>
                </a:solidFill>
              </a:rPr>
              <a:t>95%</a:t>
            </a:r>
            <a:r>
              <a:rPr lang="zh-CN" altLang="en-US" sz="2400" dirty="0">
                <a:ea typeface="楷体" panose="02010609060101010101" pitchFamily="49" charset="-122"/>
              </a:rPr>
              <a:t>左右</a:t>
            </a:r>
            <a:r>
              <a:rPr lang="zh-CN" altLang="en-US" sz="2400" dirty="0" smtClean="0">
                <a:ea typeface="楷体" panose="02010609060101010101" pitchFamily="49" charset="-122"/>
              </a:rPr>
              <a:t>，基本可以满足合理的“一对一”转让需求。</a:t>
            </a:r>
            <a:endParaRPr lang="zh-CN" altLang="en-US" sz="2400" dirty="0">
              <a:ea typeface="楷体" panose="02010609060101010101" pitchFamily="49" charset="-122"/>
            </a:endParaRPr>
          </a:p>
        </p:txBody>
      </p:sp>
      <p:sp>
        <p:nvSpPr>
          <p:cNvPr id="10" name="文本框 9"/>
          <p:cNvSpPr txBox="1"/>
          <p:nvPr/>
        </p:nvSpPr>
        <p:spPr>
          <a:xfrm>
            <a:off x="1577660" y="5728653"/>
            <a:ext cx="4642836" cy="415498"/>
          </a:xfrm>
          <a:prstGeom prst="rect">
            <a:avLst/>
          </a:prstGeom>
          <a:noFill/>
        </p:spPr>
        <p:txBody>
          <a:bodyPr wrap="square" rtlCol="0">
            <a:spAutoFit/>
          </a:bodyPr>
          <a:lstStyle/>
          <a:p>
            <a:pPr>
              <a:lnSpc>
                <a:spcPct val="150000"/>
              </a:lnSpc>
            </a:pPr>
            <a:r>
              <a:rPr lang="zh-CN" altLang="en-US" sz="1400" dirty="0" smtClean="0">
                <a:ea typeface="楷体" panose="02010609060101010101" pitchFamily="49" charset="-122"/>
              </a:rPr>
              <a:t>测算期间：</a:t>
            </a:r>
            <a:r>
              <a:rPr lang="en-US" altLang="zh-CN" sz="1400" dirty="0" smtClean="0">
                <a:ea typeface="楷体" panose="02010609060101010101" pitchFamily="49" charset="-122"/>
              </a:rPr>
              <a:t>2017</a:t>
            </a:r>
            <a:r>
              <a:rPr lang="zh-CN" altLang="en-US" sz="1400" dirty="0" smtClean="0">
                <a:ea typeface="楷体" panose="02010609060101010101" pitchFamily="49" charset="-122"/>
              </a:rPr>
              <a:t>年</a:t>
            </a:r>
            <a:r>
              <a:rPr lang="en-US" altLang="zh-CN" sz="1400" dirty="0">
                <a:ea typeface="楷体" panose="02010609060101010101" pitchFamily="49" charset="-122"/>
              </a:rPr>
              <a:t>1</a:t>
            </a:r>
            <a:r>
              <a:rPr lang="zh-CN" altLang="en-US" sz="1400" dirty="0" smtClean="0">
                <a:ea typeface="楷体" panose="02010609060101010101" pitchFamily="49" charset="-122"/>
              </a:rPr>
              <a:t>月</a:t>
            </a:r>
            <a:r>
              <a:rPr lang="en-US" altLang="zh-CN" sz="1400" dirty="0" smtClean="0">
                <a:ea typeface="楷体" panose="02010609060101010101" pitchFamily="49" charset="-122"/>
              </a:rPr>
              <a:t>1</a:t>
            </a:r>
            <a:r>
              <a:rPr lang="zh-CN" altLang="en-US" sz="1400" dirty="0" smtClean="0">
                <a:ea typeface="楷体" panose="02010609060101010101" pitchFamily="49" charset="-122"/>
              </a:rPr>
              <a:t>日</a:t>
            </a:r>
            <a:r>
              <a:rPr lang="en-US" altLang="zh-CN" sz="1400" dirty="0" smtClean="0">
                <a:ea typeface="楷体" panose="02010609060101010101" pitchFamily="49" charset="-122"/>
              </a:rPr>
              <a:t>-2017</a:t>
            </a:r>
            <a:r>
              <a:rPr lang="zh-CN" altLang="en-US" sz="1400" dirty="0" smtClean="0">
                <a:ea typeface="楷体" panose="02010609060101010101" pitchFamily="49" charset="-122"/>
              </a:rPr>
              <a:t>年</a:t>
            </a:r>
            <a:r>
              <a:rPr lang="en-US" altLang="zh-CN" sz="1400" dirty="0" smtClean="0">
                <a:ea typeface="楷体" panose="02010609060101010101" pitchFamily="49" charset="-122"/>
              </a:rPr>
              <a:t>12</a:t>
            </a:r>
            <a:r>
              <a:rPr lang="zh-CN" altLang="en-US" sz="1400" dirty="0" smtClean="0">
                <a:ea typeface="楷体" panose="02010609060101010101" pitchFamily="49" charset="-122"/>
              </a:rPr>
              <a:t>月</a:t>
            </a:r>
            <a:r>
              <a:rPr lang="en-US" altLang="zh-CN" sz="1400" dirty="0" smtClean="0">
                <a:ea typeface="楷体" panose="02010609060101010101" pitchFamily="49" charset="-122"/>
              </a:rPr>
              <a:t>31</a:t>
            </a:r>
            <a:r>
              <a:rPr lang="zh-CN" altLang="en-US" sz="1400" dirty="0" smtClean="0">
                <a:ea typeface="楷体" panose="02010609060101010101" pitchFamily="49" charset="-122"/>
              </a:rPr>
              <a:t>日</a:t>
            </a:r>
            <a:endParaRPr lang="zh-CN" altLang="en-US" sz="1400" dirty="0">
              <a:ea typeface="楷体" panose="02010609060101010101" pitchFamily="49" charset="-122"/>
            </a:endParaRPr>
          </a:p>
        </p:txBody>
      </p:sp>
      <p:graphicFrame>
        <p:nvGraphicFramePr>
          <p:cNvPr id="8" name="表格 7"/>
          <p:cNvGraphicFramePr>
            <a:graphicFrameLocks noGrp="1"/>
          </p:cNvGraphicFramePr>
          <p:nvPr/>
        </p:nvGraphicFramePr>
        <p:xfrm>
          <a:off x="1416674" y="3621318"/>
          <a:ext cx="9340044" cy="2162626"/>
        </p:xfrm>
        <a:graphic>
          <a:graphicData uri="http://schemas.openxmlformats.org/drawingml/2006/table">
            <a:tbl>
              <a:tblPr firstRow="1" bandRow="1">
                <a:tableStyleId>{9D7B26C5-4107-4FEC-AEDC-1716B250A1EF}</a:tableStyleId>
              </a:tblPr>
              <a:tblGrid>
                <a:gridCol w="1934693"/>
                <a:gridCol w="3464417"/>
                <a:gridCol w="3940934"/>
              </a:tblGrid>
              <a:tr h="516706">
                <a:tc>
                  <a:txBody>
                    <a:bodyPr/>
                    <a:lstStyle/>
                    <a:p>
                      <a:pPr algn="ctr">
                        <a:lnSpc>
                          <a:spcPct val="100000"/>
                        </a:lnSpc>
                      </a:pPr>
                      <a:endParaRPr lang="zh-CN" altLang="en-US" sz="2000" dirty="0">
                        <a:latin typeface="楷体" panose="02010609060101010101" pitchFamily="49" charset="-122"/>
                        <a:ea typeface="楷体" panose="02010609060101010101" pitchFamily="49" charset="-122"/>
                      </a:endParaRPr>
                    </a:p>
                  </a:txBody>
                  <a:tcPr anchor="ctr"/>
                </a:tc>
                <a:tc>
                  <a:txBody>
                    <a:bodyPr/>
                    <a:lstStyle/>
                    <a:p>
                      <a:pPr algn="ctr">
                        <a:lnSpc>
                          <a:spcPct val="100000"/>
                        </a:lnSpc>
                      </a:pPr>
                      <a:r>
                        <a:rPr lang="zh-CN" altLang="en-US" sz="2000" dirty="0" smtClean="0">
                          <a:latin typeface="楷体" panose="02010609060101010101" pitchFamily="49" charset="-122"/>
                          <a:ea typeface="楷体" panose="02010609060101010101" pitchFamily="49" charset="-122"/>
                        </a:rPr>
                        <a:t>成交金额（亿元）</a:t>
                      </a:r>
                      <a:endParaRPr lang="zh-CN" altLang="en-US" sz="2000" dirty="0">
                        <a:latin typeface="楷体" panose="02010609060101010101" pitchFamily="49" charset="-122"/>
                        <a:ea typeface="楷体" panose="02010609060101010101" pitchFamily="49" charset="-122"/>
                      </a:endParaRPr>
                    </a:p>
                  </a:txBody>
                  <a:tcPr anchor="ctr"/>
                </a:tc>
                <a:tc>
                  <a:txBody>
                    <a:bodyPr/>
                    <a:lstStyle/>
                    <a:p>
                      <a:pPr algn="ctr">
                        <a:lnSpc>
                          <a:spcPct val="100000"/>
                        </a:lnSpc>
                      </a:pPr>
                      <a:r>
                        <a:rPr lang="zh-CN" altLang="en-US" sz="2000" dirty="0" smtClean="0">
                          <a:latin typeface="楷体" panose="02010609060101010101" pitchFamily="49" charset="-122"/>
                          <a:ea typeface="楷体" panose="02010609060101010101" pitchFamily="49" charset="-122"/>
                        </a:rPr>
                        <a:t>成交数量（亿股）</a:t>
                      </a:r>
                      <a:endParaRPr lang="zh-CN" altLang="en-US" sz="2000" dirty="0">
                        <a:latin typeface="楷体" panose="02010609060101010101" pitchFamily="49" charset="-122"/>
                        <a:ea typeface="楷体" panose="02010609060101010101" pitchFamily="49" charset="-122"/>
                      </a:endParaRPr>
                    </a:p>
                  </a:txBody>
                  <a:tcPr anchor="ctr"/>
                </a:tc>
              </a:tr>
              <a:tr h="370840">
                <a:tc>
                  <a:txBody>
                    <a:bodyPr/>
                    <a:lstStyle/>
                    <a:p>
                      <a:pPr algn="ctr">
                        <a:lnSpc>
                          <a:spcPct val="150000"/>
                        </a:lnSpc>
                      </a:pPr>
                      <a:r>
                        <a:rPr lang="zh-CN" altLang="en-US" sz="2000" dirty="0" smtClean="0">
                          <a:latin typeface="楷体" panose="02010609060101010101" pitchFamily="49" charset="-122"/>
                          <a:ea typeface="楷体" panose="02010609060101010101" pitchFamily="49" charset="-122"/>
                        </a:rPr>
                        <a:t>原互报成交</a:t>
                      </a:r>
                      <a:endParaRPr lang="zh-CN" altLang="en-US" sz="2000" dirty="0">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1277.59</a:t>
                      </a:r>
                      <a:endParaRPr lang="zh-CN" altLang="en-US" sz="2000" dirty="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238.66</a:t>
                      </a:r>
                      <a:endParaRPr lang="en-US" altLang="zh-CN" sz="2000" dirty="0" smtClean="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r>
              <a:tr h="370840">
                <a:tc>
                  <a:txBody>
                    <a:bodyPr/>
                    <a:lstStyle/>
                    <a:p>
                      <a:pPr algn="ctr">
                        <a:lnSpc>
                          <a:spcPct val="150000"/>
                        </a:lnSpc>
                      </a:pPr>
                      <a:r>
                        <a:rPr lang="zh-CN" altLang="en-US" sz="2000" dirty="0" smtClean="0">
                          <a:latin typeface="楷体" panose="02010609060101010101" pitchFamily="49" charset="-122"/>
                          <a:ea typeface="楷体" panose="02010609060101010101" pitchFamily="49" charset="-122"/>
                        </a:rPr>
                        <a:t>现协议转让</a:t>
                      </a:r>
                      <a:endParaRPr lang="zh-CN" altLang="en-US" sz="2000" dirty="0">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1175.77</a:t>
                      </a:r>
                      <a:endParaRPr lang="zh-CN" altLang="en-US" sz="2000" dirty="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227.78</a:t>
                      </a:r>
                      <a:endParaRPr lang="en-US" altLang="zh-CN" sz="2000" dirty="0" smtClean="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r>
              <a:tr h="370840">
                <a:tc>
                  <a:txBody>
                    <a:bodyPr/>
                    <a:lstStyle/>
                    <a:p>
                      <a:pPr algn="ctr">
                        <a:lnSpc>
                          <a:spcPct val="150000"/>
                        </a:lnSpc>
                      </a:pPr>
                      <a:r>
                        <a:rPr lang="zh-CN" altLang="en-US" sz="2000" dirty="0" smtClean="0">
                          <a:latin typeface="楷体" panose="02010609060101010101" pitchFamily="49" charset="-122"/>
                          <a:ea typeface="楷体" panose="02010609060101010101" pitchFamily="49" charset="-122"/>
                        </a:rPr>
                        <a:t>覆盖比例</a:t>
                      </a:r>
                      <a:endParaRPr lang="zh-CN" altLang="en-US" sz="2000" dirty="0">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92.03%</a:t>
                      </a:r>
                      <a:endParaRPr lang="zh-CN" altLang="en-US" sz="2000" dirty="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c>
                  <a:txBody>
                    <a:bodyPr/>
                    <a:lstStyle/>
                    <a:p>
                      <a:pPr marL="0" indent="0" algn="ctr">
                        <a:lnSpc>
                          <a:spcPct val="150000"/>
                        </a:lnSpc>
                        <a:buFont typeface="+mj-lt"/>
                        <a:buNone/>
                      </a:pPr>
                      <a:r>
                        <a:rPr lang="en-US" altLang="zh-CN" sz="2000" dirty="0" smtClean="0">
                          <a:solidFill>
                            <a:schemeClr val="tx1"/>
                          </a:solidFill>
                          <a:latin typeface="楷体" panose="02010609060101010101" pitchFamily="49" charset="-122"/>
                          <a:ea typeface="楷体" panose="02010609060101010101" pitchFamily="49" charset="-122"/>
                        </a:rPr>
                        <a:t>95.44%</a:t>
                      </a:r>
                      <a:endParaRPr lang="en-US" altLang="zh-CN" sz="2000" dirty="0" smtClean="0">
                        <a:solidFill>
                          <a:schemeClr val="tx1"/>
                        </a:solidFill>
                        <a:latin typeface="楷体" panose="02010609060101010101" pitchFamily="49" charset="-122"/>
                        <a:ea typeface="楷体" panose="02010609060101010101" pitchFamily="49" charset="-122"/>
                      </a:endParaRPr>
                    </a:p>
                  </a:txBody>
                  <a:tcPr anchor="ctr">
                    <a:solidFill>
                      <a:schemeClr val="bg1">
                        <a:lumMod val="75000"/>
                        <a:alpha val="20000"/>
                      </a:schemeClr>
                    </a:solidFill>
                  </a:tcPr>
                </a:tc>
              </a:tr>
            </a:tbl>
          </a:graphicData>
        </a:graphic>
      </p:graphicFrame>
      <p:sp>
        <p:nvSpPr>
          <p:cNvPr id="4" name="日期占位符 3"/>
          <p:cNvSpPr>
            <a:spLocks noGrp="1"/>
          </p:cNvSpPr>
          <p:nvPr>
            <p:ph type="dt" sz="half" idx="10"/>
          </p:nvPr>
        </p:nvSpPr>
        <p:spPr/>
        <p:txBody>
          <a:bodyPr/>
          <a:lstStyle/>
          <a:p>
            <a:fld id="{0AE4F216-8854-4B47-A560-06ACCAF1BDCB}"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交易时间安排</a:t>
            </a:r>
            <a:endParaRPr lang="zh-CN" altLang="en-US" sz="3200" b="1" dirty="0">
              <a:ea typeface="楷体" panose="02010609060101010101" pitchFamily="49" charset="-122"/>
            </a:endParaRPr>
          </a:p>
        </p:txBody>
      </p:sp>
      <p:cxnSp>
        <p:nvCxnSpPr>
          <p:cNvPr id="8" name="直接箭头连接符 7"/>
          <p:cNvCxnSpPr/>
          <p:nvPr/>
        </p:nvCxnSpPr>
        <p:spPr>
          <a:xfrm flipV="1">
            <a:off x="1737587" y="3175714"/>
            <a:ext cx="8682309" cy="5353"/>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7" name="文本框 16"/>
          <p:cNvSpPr txBox="1"/>
          <p:nvPr/>
        </p:nvSpPr>
        <p:spPr>
          <a:xfrm>
            <a:off x="1874766" y="3181067"/>
            <a:ext cx="598241" cy="369332"/>
          </a:xfrm>
          <a:prstGeom prst="rect">
            <a:avLst/>
          </a:prstGeom>
          <a:noFill/>
          <a:ln>
            <a:noFill/>
          </a:ln>
        </p:spPr>
        <p:txBody>
          <a:bodyPr wrap="none" rtlCol="0">
            <a:spAutoFit/>
          </a:bodyPr>
          <a:lstStyle/>
          <a:p>
            <a:r>
              <a:rPr lang="en-US" altLang="zh-CN" dirty="0" smtClean="0"/>
              <a:t>9:15</a:t>
            </a:r>
            <a:endParaRPr lang="zh-CN" altLang="en-US" dirty="0"/>
          </a:p>
        </p:txBody>
      </p:sp>
      <p:sp>
        <p:nvSpPr>
          <p:cNvPr id="18" name="文本框 17"/>
          <p:cNvSpPr txBox="1"/>
          <p:nvPr/>
        </p:nvSpPr>
        <p:spPr>
          <a:xfrm>
            <a:off x="4845436" y="3181067"/>
            <a:ext cx="715260" cy="369332"/>
          </a:xfrm>
          <a:prstGeom prst="rect">
            <a:avLst/>
          </a:prstGeom>
          <a:noFill/>
          <a:ln>
            <a:noFill/>
          </a:ln>
        </p:spPr>
        <p:txBody>
          <a:bodyPr wrap="none" rtlCol="0">
            <a:spAutoFit/>
          </a:bodyPr>
          <a:lstStyle/>
          <a:p>
            <a:r>
              <a:rPr lang="en-US" altLang="zh-CN" dirty="0" smtClean="0"/>
              <a:t>11:30</a:t>
            </a:r>
            <a:endParaRPr lang="zh-CN" altLang="en-US" dirty="0"/>
          </a:p>
        </p:txBody>
      </p:sp>
      <p:sp>
        <p:nvSpPr>
          <p:cNvPr id="19" name="文本框 18"/>
          <p:cNvSpPr txBox="1"/>
          <p:nvPr/>
        </p:nvSpPr>
        <p:spPr>
          <a:xfrm>
            <a:off x="5843519" y="3176451"/>
            <a:ext cx="715260" cy="369332"/>
          </a:xfrm>
          <a:prstGeom prst="rect">
            <a:avLst/>
          </a:prstGeom>
          <a:noFill/>
          <a:ln>
            <a:noFill/>
          </a:ln>
        </p:spPr>
        <p:txBody>
          <a:bodyPr wrap="none" rtlCol="0">
            <a:spAutoFit/>
          </a:bodyPr>
          <a:lstStyle/>
          <a:p>
            <a:r>
              <a:rPr lang="en-US" altLang="zh-CN" dirty="0" smtClean="0"/>
              <a:t>13:00</a:t>
            </a:r>
            <a:endParaRPr lang="zh-CN" altLang="en-US" dirty="0"/>
          </a:p>
        </p:txBody>
      </p:sp>
      <p:sp>
        <p:nvSpPr>
          <p:cNvPr id="20" name="文本框 19"/>
          <p:cNvSpPr txBox="1"/>
          <p:nvPr/>
        </p:nvSpPr>
        <p:spPr>
          <a:xfrm>
            <a:off x="8134475" y="3187084"/>
            <a:ext cx="715260" cy="369332"/>
          </a:xfrm>
          <a:prstGeom prst="rect">
            <a:avLst/>
          </a:prstGeom>
          <a:noFill/>
          <a:ln>
            <a:noFill/>
          </a:ln>
        </p:spPr>
        <p:txBody>
          <a:bodyPr wrap="none" rtlCol="0">
            <a:spAutoFit/>
          </a:bodyPr>
          <a:lstStyle/>
          <a:p>
            <a:r>
              <a:rPr lang="en-US" altLang="zh-CN" dirty="0" smtClean="0"/>
              <a:t>15:00</a:t>
            </a:r>
            <a:endParaRPr lang="zh-CN" altLang="en-US" dirty="0"/>
          </a:p>
        </p:txBody>
      </p:sp>
      <p:cxnSp>
        <p:nvCxnSpPr>
          <p:cNvPr id="24" name="直接箭头连接符 23"/>
          <p:cNvCxnSpPr/>
          <p:nvPr/>
        </p:nvCxnSpPr>
        <p:spPr>
          <a:xfrm flipH="1" flipV="1">
            <a:off x="8476511" y="2744991"/>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flipV="1">
            <a:off x="9343824" y="2765842"/>
            <a:ext cx="1" cy="399239"/>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右大括号 26"/>
          <p:cNvSpPr/>
          <p:nvPr/>
        </p:nvSpPr>
        <p:spPr>
          <a:xfrm rot="16200000">
            <a:off x="8732441" y="2129739"/>
            <a:ext cx="346439" cy="858300"/>
          </a:xfrm>
          <a:prstGeom prst="rightBrace">
            <a:avLst>
              <a:gd name="adj1" fmla="val 95319"/>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文本框 32"/>
          <p:cNvSpPr txBox="1"/>
          <p:nvPr/>
        </p:nvSpPr>
        <p:spPr>
          <a:xfrm>
            <a:off x="7885886" y="4014562"/>
            <a:ext cx="2011995" cy="707886"/>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对投资者申报</a:t>
            </a:r>
            <a:endParaRPr lang="en-US" altLang="zh-CN" sz="2000" dirty="0" smtClean="0">
              <a:ea typeface="楷体" panose="02010609060101010101" pitchFamily="49" charset="-122"/>
            </a:endParaRPr>
          </a:p>
          <a:p>
            <a:pPr algn="ctr"/>
            <a:r>
              <a:rPr lang="zh-CN" altLang="en-US" sz="2000" dirty="0" smtClean="0">
                <a:ea typeface="楷体" panose="02010609060101010101" pitchFamily="49" charset="-122"/>
              </a:rPr>
              <a:t>进行成交确认</a:t>
            </a:r>
            <a:endParaRPr lang="zh-CN" altLang="en-US" sz="2000" dirty="0">
              <a:ea typeface="楷体" panose="02010609060101010101" pitchFamily="49" charset="-122"/>
            </a:endParaRPr>
          </a:p>
        </p:txBody>
      </p:sp>
      <p:sp>
        <p:nvSpPr>
          <p:cNvPr id="35" name="文本框 34"/>
          <p:cNvSpPr txBox="1"/>
          <p:nvPr/>
        </p:nvSpPr>
        <p:spPr>
          <a:xfrm>
            <a:off x="7805225" y="1905211"/>
            <a:ext cx="2250442" cy="400110"/>
          </a:xfrm>
          <a:prstGeom prst="rect">
            <a:avLst/>
          </a:prstGeom>
          <a:noFill/>
          <a:ln>
            <a:noFill/>
          </a:ln>
        </p:spPr>
        <p:txBody>
          <a:bodyPr wrap="square" rtlCol="0">
            <a:spAutoFit/>
          </a:bodyPr>
          <a:lstStyle/>
          <a:p>
            <a:pPr algn="ctr"/>
            <a:r>
              <a:rPr lang="zh-CN" altLang="en-US" sz="2000" dirty="0" smtClean="0">
                <a:ea typeface="楷体" panose="02010609060101010101" pitchFamily="49" charset="-122"/>
              </a:rPr>
              <a:t>接受投资者申报</a:t>
            </a:r>
            <a:endParaRPr lang="zh-CN" altLang="en-US" sz="2000" b="1" dirty="0">
              <a:ea typeface="楷体" panose="02010609060101010101" pitchFamily="49" charset="-122"/>
            </a:endParaRPr>
          </a:p>
        </p:txBody>
      </p:sp>
      <p:sp>
        <p:nvSpPr>
          <p:cNvPr id="50" name="文本框 49"/>
          <p:cNvSpPr txBox="1"/>
          <p:nvPr/>
        </p:nvSpPr>
        <p:spPr>
          <a:xfrm>
            <a:off x="9007107" y="3197395"/>
            <a:ext cx="715260" cy="369332"/>
          </a:xfrm>
          <a:prstGeom prst="rect">
            <a:avLst/>
          </a:prstGeom>
          <a:noFill/>
          <a:ln>
            <a:noFill/>
          </a:ln>
        </p:spPr>
        <p:txBody>
          <a:bodyPr wrap="none" rtlCol="0">
            <a:spAutoFit/>
          </a:bodyPr>
          <a:lstStyle/>
          <a:p>
            <a:r>
              <a:rPr lang="en-US" altLang="zh-CN" dirty="0" smtClean="0"/>
              <a:t>15:30</a:t>
            </a:r>
            <a:endParaRPr lang="zh-CN" altLang="en-US" dirty="0"/>
          </a:p>
        </p:txBody>
      </p:sp>
      <p:cxnSp>
        <p:nvCxnSpPr>
          <p:cNvPr id="52" name="直接箭头连接符 51"/>
          <p:cNvCxnSpPr/>
          <p:nvPr/>
        </p:nvCxnSpPr>
        <p:spPr>
          <a:xfrm>
            <a:off x="8482479" y="3176595"/>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9345456" y="3187228"/>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右大括号 65"/>
          <p:cNvSpPr/>
          <p:nvPr/>
        </p:nvSpPr>
        <p:spPr>
          <a:xfrm rot="5400000">
            <a:off x="8739931" y="3329875"/>
            <a:ext cx="346439" cy="861345"/>
          </a:xfrm>
          <a:prstGeom prst="rightBrace">
            <a:avLst>
              <a:gd name="adj1" fmla="val 95319"/>
              <a:gd name="adj2" fmla="val 5345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右大括号 67"/>
          <p:cNvSpPr/>
          <p:nvPr/>
        </p:nvSpPr>
        <p:spPr>
          <a:xfrm rot="5400000">
            <a:off x="5154962" y="620805"/>
            <a:ext cx="346439" cy="6308592"/>
          </a:xfrm>
          <a:prstGeom prst="rightBrace">
            <a:avLst>
              <a:gd name="adj1" fmla="val 95319"/>
              <a:gd name="adj2" fmla="val 50000"/>
            </a:avLst>
          </a:prstGeom>
          <a:ln w="19050">
            <a:solidFill>
              <a:srgbClr val="FF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箭头连接符 70"/>
          <p:cNvCxnSpPr/>
          <p:nvPr/>
        </p:nvCxnSpPr>
        <p:spPr>
          <a:xfrm>
            <a:off x="2173886" y="3188593"/>
            <a:ext cx="0" cy="421073"/>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3993818" y="4014562"/>
            <a:ext cx="2668725" cy="400110"/>
          </a:xfrm>
          <a:prstGeom prst="rect">
            <a:avLst/>
          </a:prstGeom>
          <a:noFill/>
          <a:ln>
            <a:noFill/>
          </a:ln>
        </p:spPr>
        <p:txBody>
          <a:bodyPr wrap="square" rtlCol="0">
            <a:spAutoFit/>
          </a:bodyPr>
          <a:lstStyle/>
          <a:p>
            <a:pPr algn="ctr"/>
            <a:r>
              <a:rPr lang="en-US" altLang="zh-CN" sz="2000" b="1" dirty="0" smtClean="0">
                <a:solidFill>
                  <a:srgbClr val="C00000"/>
                </a:solidFill>
                <a:ea typeface="楷体" panose="02010609060101010101" pitchFamily="49" charset="-122"/>
              </a:rPr>
              <a:t>※ </a:t>
            </a:r>
            <a:r>
              <a:rPr lang="zh-CN" altLang="en-US" sz="2000" b="1" dirty="0" smtClean="0">
                <a:solidFill>
                  <a:srgbClr val="C00000"/>
                </a:solidFill>
                <a:ea typeface="楷体" panose="02010609060101010101" pitchFamily="49" charset="-122"/>
              </a:rPr>
              <a:t>盘中收单暂不实施</a:t>
            </a:r>
            <a:endParaRPr lang="zh-CN" altLang="en-US" sz="2000" b="1" dirty="0">
              <a:solidFill>
                <a:srgbClr val="C00000"/>
              </a:solidFill>
              <a:ea typeface="楷体" panose="02010609060101010101" pitchFamily="49" charset="-122"/>
            </a:endParaRPr>
          </a:p>
        </p:txBody>
      </p:sp>
      <p:sp>
        <p:nvSpPr>
          <p:cNvPr id="4" name="日期占位符 3"/>
          <p:cNvSpPr>
            <a:spLocks noGrp="1"/>
          </p:cNvSpPr>
          <p:nvPr>
            <p:ph type="dt" sz="half" idx="10"/>
          </p:nvPr>
        </p:nvSpPr>
        <p:spPr/>
        <p:txBody>
          <a:bodyPr/>
          <a:lstStyle/>
          <a:p>
            <a:fld id="{6499629B-C61F-4126-A3C4-19DC58993CD3}"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ea typeface="楷体" panose="02010609060101010101" pitchFamily="49" charset="-122"/>
              </a:rPr>
              <a:t>委托与申报注意事项</a:t>
            </a:r>
            <a:endParaRPr lang="zh-CN" altLang="en-US" sz="3200" b="1" dirty="0">
              <a:ea typeface="楷体" panose="02010609060101010101" pitchFamily="49" charset="-122"/>
            </a:endParaRPr>
          </a:p>
        </p:txBody>
      </p:sp>
      <p:sp>
        <p:nvSpPr>
          <p:cNvPr id="6" name="椭圆 5"/>
          <p:cNvSpPr/>
          <p:nvPr/>
        </p:nvSpPr>
        <p:spPr>
          <a:xfrm>
            <a:off x="1546308" y="2778453"/>
            <a:ext cx="1603063" cy="1603063"/>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dirty="0" smtClean="0">
                <a:latin typeface="华文楷体" panose="02010600040101010101" pitchFamily="2" charset="-122"/>
                <a:ea typeface="华文楷体" panose="02010600040101010101" pitchFamily="2" charset="-122"/>
              </a:rPr>
              <a:t>注意</a:t>
            </a:r>
            <a:endParaRPr lang="en-US" altLang="zh-CN" sz="2800" b="1" dirty="0" smtClean="0">
              <a:latin typeface="华文楷体" panose="02010600040101010101" pitchFamily="2" charset="-122"/>
              <a:ea typeface="华文楷体" panose="02010600040101010101" pitchFamily="2" charset="-122"/>
            </a:endParaRPr>
          </a:p>
          <a:p>
            <a:pPr algn="ctr"/>
            <a:r>
              <a:rPr lang="zh-CN" altLang="en-US" sz="2800" b="1" dirty="0" smtClean="0">
                <a:latin typeface="华文楷体" panose="02010600040101010101" pitchFamily="2" charset="-122"/>
                <a:ea typeface="华文楷体" panose="02010600040101010101" pitchFamily="2" charset="-122"/>
              </a:rPr>
              <a:t>事项</a:t>
            </a:r>
            <a:endParaRPr lang="zh-CN" altLang="en-US" sz="2800" b="1" dirty="0">
              <a:latin typeface="华文楷体" panose="02010600040101010101" pitchFamily="2" charset="-122"/>
              <a:ea typeface="华文楷体" panose="02010600040101010101" pitchFamily="2" charset="-122"/>
            </a:endParaRPr>
          </a:p>
        </p:txBody>
      </p:sp>
      <p:sp>
        <p:nvSpPr>
          <p:cNvPr id="12" name="流程图: 联系 11"/>
          <p:cNvSpPr/>
          <p:nvPr/>
        </p:nvSpPr>
        <p:spPr>
          <a:xfrm>
            <a:off x="3960397" y="2217346"/>
            <a:ext cx="800100" cy="800100"/>
          </a:xfrm>
          <a:prstGeom prst="flowChartConnector">
            <a:avLst/>
          </a:prstGeom>
          <a:solidFill>
            <a:srgbClr val="AC0C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01</a:t>
            </a:r>
            <a:endParaRPr lang="zh-CN" altLang="en-US" sz="2800" dirty="0"/>
          </a:p>
        </p:txBody>
      </p:sp>
      <p:sp>
        <p:nvSpPr>
          <p:cNvPr id="15" name="流程图: 联系 14"/>
          <p:cNvSpPr/>
          <p:nvPr/>
        </p:nvSpPr>
        <p:spPr>
          <a:xfrm>
            <a:off x="3960397" y="4107870"/>
            <a:ext cx="800100" cy="800100"/>
          </a:xfrm>
          <a:prstGeom prst="flowChartConnector">
            <a:avLst/>
          </a:prstGeom>
          <a:solidFill>
            <a:srgbClr val="AC0C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02</a:t>
            </a:r>
            <a:endParaRPr lang="zh-CN" altLang="en-US" sz="2800" dirty="0"/>
          </a:p>
        </p:txBody>
      </p:sp>
      <p:cxnSp>
        <p:nvCxnSpPr>
          <p:cNvPr id="20" name="直接箭头连接符 19"/>
          <p:cNvCxnSpPr>
            <a:stCxn id="6" idx="6"/>
            <a:endCxn id="12" idx="3"/>
          </p:cNvCxnSpPr>
          <p:nvPr/>
        </p:nvCxnSpPr>
        <p:spPr>
          <a:xfrm flipV="1">
            <a:off x="3149371" y="2900274"/>
            <a:ext cx="928198" cy="679711"/>
          </a:xfrm>
          <a:prstGeom prst="straightConnector1">
            <a:avLst/>
          </a:prstGeom>
          <a:ln w="19050">
            <a:solidFill>
              <a:schemeClr val="tx1">
                <a:lumMod val="65000"/>
                <a:lumOff val="3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6" idx="6"/>
            <a:endCxn id="15" idx="1"/>
          </p:cNvCxnSpPr>
          <p:nvPr/>
        </p:nvCxnSpPr>
        <p:spPr>
          <a:xfrm>
            <a:off x="3149371" y="3579985"/>
            <a:ext cx="928198" cy="645057"/>
          </a:xfrm>
          <a:prstGeom prst="straightConnector1">
            <a:avLst/>
          </a:prstGeom>
          <a:ln w="19050">
            <a:solidFill>
              <a:schemeClr val="tx1">
                <a:lumMod val="65000"/>
                <a:lumOff val="3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888595" y="1442779"/>
            <a:ext cx="5938112" cy="2308324"/>
          </a:xfrm>
          <a:prstGeom prst="rect">
            <a:avLst/>
          </a:prstGeom>
        </p:spPr>
        <p:txBody>
          <a:bodyPr wrap="square">
            <a:spAutoFit/>
          </a:bodyPr>
          <a:lstStyle/>
          <a:p>
            <a:r>
              <a:rPr lang="zh-CN" altLang="en-US" sz="2400" b="1" dirty="0" smtClean="0">
                <a:solidFill>
                  <a:srgbClr val="C00000"/>
                </a:solidFill>
                <a:ea typeface="楷体" panose="02010609060101010101" pitchFamily="49" charset="-122"/>
              </a:rPr>
              <a:t>成交价格范围：</a:t>
            </a:r>
            <a:endParaRPr lang="en-US" altLang="zh-CN" sz="2400" b="1" dirty="0" smtClean="0">
              <a:solidFill>
                <a:srgbClr val="C00000"/>
              </a:solidFill>
              <a:ea typeface="楷体" panose="02010609060101010101" pitchFamily="49" charset="-122"/>
            </a:endParaRPr>
          </a:p>
          <a:p>
            <a:pPr marL="285750" indent="-285750">
              <a:buFont typeface="Wingdings" panose="05000000000000000000" pitchFamily="2" charset="2"/>
              <a:buChar char="ü"/>
            </a:pPr>
            <a:r>
              <a:rPr lang="zh-CN" altLang="en-US" sz="2400" dirty="0" smtClean="0">
                <a:ea typeface="楷体" panose="02010609060101010101" pitchFamily="49" charset="-122"/>
              </a:rPr>
              <a:t>协议转让成交价格应当</a:t>
            </a:r>
            <a:r>
              <a:rPr lang="zh-CN" altLang="en-US" sz="2400" dirty="0">
                <a:ea typeface="楷体" panose="02010609060101010101" pitchFamily="49" charset="-122"/>
              </a:rPr>
              <a:t>不高于前收盘价的</a:t>
            </a:r>
            <a:r>
              <a:rPr lang="en-US" altLang="zh-CN" sz="2400" b="1" dirty="0">
                <a:solidFill>
                  <a:srgbClr val="C00000"/>
                </a:solidFill>
                <a:ea typeface="楷体" panose="02010609060101010101" pitchFamily="49" charset="-122"/>
              </a:rPr>
              <a:t>200%</a:t>
            </a:r>
            <a:r>
              <a:rPr lang="zh-CN" altLang="en-US" sz="2400" b="1" dirty="0">
                <a:solidFill>
                  <a:srgbClr val="C00000"/>
                </a:solidFill>
                <a:ea typeface="楷体" panose="02010609060101010101" pitchFamily="49" charset="-122"/>
              </a:rPr>
              <a:t>或当日已成交的最高价格中的较高者</a:t>
            </a:r>
            <a:r>
              <a:rPr lang="zh-CN" altLang="en-US" sz="2400" dirty="0">
                <a:ea typeface="楷体" panose="02010609060101010101" pitchFamily="49" charset="-122"/>
              </a:rPr>
              <a:t>，且不低于前收盘价的</a:t>
            </a:r>
            <a:r>
              <a:rPr lang="en-US" altLang="zh-CN" sz="2400" b="1" dirty="0">
                <a:solidFill>
                  <a:srgbClr val="C00000"/>
                </a:solidFill>
                <a:ea typeface="楷体" panose="02010609060101010101" pitchFamily="49" charset="-122"/>
              </a:rPr>
              <a:t>50%</a:t>
            </a:r>
            <a:r>
              <a:rPr lang="zh-CN" altLang="en-US" sz="2400" b="1" dirty="0">
                <a:solidFill>
                  <a:srgbClr val="C00000"/>
                </a:solidFill>
                <a:ea typeface="楷体" panose="02010609060101010101" pitchFamily="49" charset="-122"/>
              </a:rPr>
              <a:t>或当日已成交的最低价格中的较低者</a:t>
            </a:r>
            <a:r>
              <a:rPr lang="zh-CN" altLang="en-US" sz="2400" dirty="0" smtClean="0">
                <a:ea typeface="楷体" panose="02010609060101010101" pitchFamily="49" charset="-122"/>
              </a:rPr>
              <a:t>。无前收盘价且当日无成交的，不能进行协议转让。</a:t>
            </a:r>
            <a:endParaRPr lang="zh-CN" altLang="en-US" sz="2400" dirty="0"/>
          </a:p>
        </p:txBody>
      </p:sp>
      <p:sp>
        <p:nvSpPr>
          <p:cNvPr id="13" name="矩形 12"/>
          <p:cNvSpPr/>
          <p:nvPr/>
        </p:nvSpPr>
        <p:spPr>
          <a:xfrm>
            <a:off x="4888595" y="4054918"/>
            <a:ext cx="4140483" cy="1569660"/>
          </a:xfrm>
          <a:prstGeom prst="rect">
            <a:avLst/>
          </a:prstGeom>
        </p:spPr>
        <p:txBody>
          <a:bodyPr wrap="square">
            <a:spAutoFit/>
          </a:bodyPr>
          <a:lstStyle/>
          <a:p>
            <a:r>
              <a:rPr lang="zh-CN" altLang="en-US" sz="2400" b="1" dirty="0" smtClean="0">
                <a:solidFill>
                  <a:srgbClr val="C00000"/>
                </a:solidFill>
                <a:ea typeface="楷体" panose="02010609060101010101" pitchFamily="49" charset="-122"/>
              </a:rPr>
              <a:t>最大申报数量：</a:t>
            </a:r>
            <a:endParaRPr lang="en-US" altLang="zh-CN" sz="2400" b="1" dirty="0" smtClean="0">
              <a:solidFill>
                <a:srgbClr val="C00000"/>
              </a:solidFill>
              <a:ea typeface="楷体" panose="02010609060101010101" pitchFamily="49" charset="-122"/>
            </a:endParaRPr>
          </a:p>
          <a:p>
            <a:pPr marL="285750" indent="-285750">
              <a:buFont typeface="Wingdings" panose="05000000000000000000" pitchFamily="2" charset="2"/>
              <a:buChar char="ü"/>
            </a:pPr>
            <a:r>
              <a:rPr lang="zh-CN" altLang="en-US" sz="2400" dirty="0" smtClean="0">
                <a:ea typeface="楷体" panose="02010609060101010101" pitchFamily="49" charset="-122"/>
              </a:rPr>
              <a:t>成交</a:t>
            </a:r>
            <a:r>
              <a:rPr lang="zh-CN" altLang="en-US" sz="2400" dirty="0">
                <a:ea typeface="楷体" panose="02010609060101010101" pitchFamily="49" charset="-122"/>
              </a:rPr>
              <a:t>确认申报不受单笔申报最大数量不得超过</a:t>
            </a:r>
            <a:r>
              <a:rPr lang="en-US" altLang="zh-CN" sz="2400" b="1" dirty="0">
                <a:solidFill>
                  <a:srgbClr val="C00000"/>
                </a:solidFill>
                <a:ea typeface="楷体" panose="02010609060101010101" pitchFamily="49" charset="-122"/>
              </a:rPr>
              <a:t>100</a:t>
            </a:r>
            <a:r>
              <a:rPr lang="zh-CN" altLang="en-US" sz="2400" b="1" dirty="0">
                <a:solidFill>
                  <a:srgbClr val="C00000"/>
                </a:solidFill>
                <a:ea typeface="楷体" panose="02010609060101010101" pitchFamily="49" charset="-122"/>
              </a:rPr>
              <a:t>万股</a:t>
            </a:r>
            <a:r>
              <a:rPr lang="zh-CN" altLang="en-US" sz="2400" dirty="0">
                <a:ea typeface="楷体" panose="02010609060101010101" pitchFamily="49" charset="-122"/>
              </a:rPr>
              <a:t>的限制。</a:t>
            </a:r>
            <a:endParaRPr lang="zh-CN" altLang="en-US" sz="2400" dirty="0"/>
          </a:p>
        </p:txBody>
      </p:sp>
      <p:sp>
        <p:nvSpPr>
          <p:cNvPr id="4" name="日期占位符 3"/>
          <p:cNvSpPr>
            <a:spLocks noGrp="1"/>
          </p:cNvSpPr>
          <p:nvPr>
            <p:ph type="dt" sz="half" idx="10"/>
          </p:nvPr>
        </p:nvSpPr>
        <p:spPr/>
        <p:txBody>
          <a:bodyPr/>
          <a:lstStyle/>
          <a:p>
            <a:fld id="{96F9C4CA-BBD3-4ABD-BC39-6F95410BA92C}"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ea typeface="楷体" panose="02010609060101010101" pitchFamily="49" charset="-122"/>
              </a:rPr>
              <a:t>委托与申报注意事项</a:t>
            </a:r>
            <a:endParaRPr lang="zh-CN" altLang="en-US" sz="3200" b="1" dirty="0">
              <a:ea typeface="楷体" panose="02010609060101010101" pitchFamily="49" charset="-122"/>
            </a:endParaRPr>
          </a:p>
        </p:txBody>
      </p:sp>
      <p:sp>
        <p:nvSpPr>
          <p:cNvPr id="35" name="矩形 34"/>
          <p:cNvSpPr/>
          <p:nvPr/>
        </p:nvSpPr>
        <p:spPr>
          <a:xfrm>
            <a:off x="5034688" y="1837116"/>
            <a:ext cx="4425198" cy="1569660"/>
          </a:xfrm>
          <a:prstGeom prst="rect">
            <a:avLst/>
          </a:prstGeom>
        </p:spPr>
        <p:txBody>
          <a:bodyPr wrap="square">
            <a:spAutoFit/>
          </a:bodyPr>
          <a:lstStyle/>
          <a:p>
            <a:r>
              <a:rPr lang="zh-CN" altLang="en-US" sz="2400" b="1" dirty="0" smtClean="0">
                <a:solidFill>
                  <a:srgbClr val="C00000"/>
                </a:solidFill>
                <a:ea typeface="楷体" panose="02010609060101010101" pitchFamily="49" charset="-122"/>
              </a:rPr>
              <a:t>单笔申报规模：</a:t>
            </a:r>
            <a:endParaRPr lang="en-US" altLang="zh-CN" sz="2400" b="1" dirty="0" smtClean="0">
              <a:solidFill>
                <a:srgbClr val="C00000"/>
              </a:solidFill>
              <a:ea typeface="楷体" panose="02010609060101010101" pitchFamily="49" charset="-122"/>
            </a:endParaRPr>
          </a:p>
          <a:p>
            <a:pPr marL="285750" indent="-285750">
              <a:buFont typeface="Wingdings" panose="05000000000000000000" pitchFamily="2" charset="2"/>
              <a:buChar char="ü"/>
            </a:pPr>
            <a:r>
              <a:rPr lang="zh-CN" altLang="en-US" sz="2400" dirty="0">
                <a:ea typeface="楷体" panose="02010609060101010101" pitchFamily="49" charset="-122"/>
              </a:rPr>
              <a:t>单笔申报规模应为</a:t>
            </a:r>
            <a:r>
              <a:rPr lang="en-US" altLang="zh-CN" sz="2400" b="1" dirty="0">
                <a:solidFill>
                  <a:srgbClr val="C00000"/>
                </a:solidFill>
                <a:ea typeface="楷体" panose="02010609060101010101" pitchFamily="49" charset="-122"/>
              </a:rPr>
              <a:t>1000</a:t>
            </a:r>
            <a:r>
              <a:rPr lang="zh-CN" altLang="en-US" sz="2400" b="1" dirty="0">
                <a:solidFill>
                  <a:srgbClr val="C00000"/>
                </a:solidFill>
                <a:ea typeface="楷体" panose="02010609060101010101" pitchFamily="49" charset="-122"/>
              </a:rPr>
              <a:t>股</a:t>
            </a:r>
            <a:r>
              <a:rPr lang="zh-CN" altLang="en-US" sz="2400" dirty="0">
                <a:ea typeface="楷体" panose="02010609060101010101" pitchFamily="49" charset="-122"/>
              </a:rPr>
              <a:t>及</a:t>
            </a:r>
            <a:r>
              <a:rPr lang="en-US" altLang="zh-CN" sz="2400" b="1" dirty="0">
                <a:solidFill>
                  <a:srgbClr val="C00000"/>
                </a:solidFill>
                <a:ea typeface="楷体" panose="02010609060101010101" pitchFamily="49" charset="-122"/>
              </a:rPr>
              <a:t>1000</a:t>
            </a:r>
            <a:r>
              <a:rPr lang="zh-CN" altLang="en-US" sz="2400" b="1" dirty="0">
                <a:solidFill>
                  <a:srgbClr val="C00000"/>
                </a:solidFill>
                <a:ea typeface="楷体" panose="02010609060101010101" pitchFamily="49" charset="-122"/>
              </a:rPr>
              <a:t>股的整数</a:t>
            </a:r>
            <a:r>
              <a:rPr lang="zh-CN" altLang="en-US" sz="2400" b="1" dirty="0" smtClean="0">
                <a:solidFill>
                  <a:srgbClr val="C00000"/>
                </a:solidFill>
                <a:ea typeface="楷体" panose="02010609060101010101" pitchFamily="49" charset="-122"/>
              </a:rPr>
              <a:t>倍</a:t>
            </a:r>
            <a:r>
              <a:rPr lang="zh-CN" altLang="en-US" sz="2400" dirty="0" smtClean="0">
                <a:ea typeface="楷体" panose="02010609060101010101" pitchFamily="49" charset="-122"/>
              </a:rPr>
              <a:t>；余股一次性卖出。</a:t>
            </a:r>
            <a:endParaRPr lang="en-US" altLang="zh-CN" sz="2400" dirty="0">
              <a:ea typeface="楷体" panose="02010609060101010101" pitchFamily="49" charset="-122"/>
            </a:endParaRPr>
          </a:p>
        </p:txBody>
      </p:sp>
      <p:sp>
        <p:nvSpPr>
          <p:cNvPr id="36" name="矩形 35"/>
          <p:cNvSpPr/>
          <p:nvPr/>
        </p:nvSpPr>
        <p:spPr>
          <a:xfrm>
            <a:off x="5034688" y="3792365"/>
            <a:ext cx="5397785" cy="1569660"/>
          </a:xfrm>
          <a:prstGeom prst="rect">
            <a:avLst/>
          </a:prstGeom>
        </p:spPr>
        <p:txBody>
          <a:bodyPr wrap="square">
            <a:spAutoFit/>
          </a:bodyPr>
          <a:lstStyle/>
          <a:p>
            <a:r>
              <a:rPr lang="zh-CN" altLang="en-US" sz="2400" b="1" dirty="0" smtClean="0">
                <a:solidFill>
                  <a:srgbClr val="C00000"/>
                </a:solidFill>
                <a:ea typeface="楷体" panose="02010609060101010101" pitchFamily="49" charset="-122"/>
              </a:rPr>
              <a:t>触发权益变动：</a:t>
            </a:r>
            <a:endParaRPr lang="en-US" altLang="zh-CN" sz="2400" b="1" dirty="0" smtClean="0">
              <a:solidFill>
                <a:srgbClr val="C00000"/>
              </a:solidFill>
              <a:ea typeface="楷体" panose="02010609060101010101" pitchFamily="49" charset="-122"/>
            </a:endParaRPr>
          </a:p>
          <a:p>
            <a:pPr marL="285750" indent="-285750">
              <a:buFont typeface="Wingdings" panose="05000000000000000000" pitchFamily="2" charset="2"/>
              <a:buChar char="ü"/>
            </a:pPr>
            <a:r>
              <a:rPr lang="zh-CN" altLang="en-US" sz="2400" dirty="0" smtClean="0">
                <a:ea typeface="楷体" panose="02010609060101010101" pitchFamily="49" charset="-122"/>
              </a:rPr>
              <a:t>由于转让数量较大，注意</a:t>
            </a:r>
            <a:r>
              <a:rPr lang="zh-CN" altLang="en-US" sz="2400" dirty="0">
                <a:ea typeface="楷体" panose="02010609060101010101" pitchFamily="49" charset="-122"/>
              </a:rPr>
              <a:t>触发权益</a:t>
            </a:r>
            <a:r>
              <a:rPr lang="zh-CN" altLang="en-US" sz="2400" dirty="0" smtClean="0">
                <a:ea typeface="楷体" panose="02010609060101010101" pitchFamily="49" charset="-122"/>
              </a:rPr>
              <a:t>变动。触发时应暂停交易，并及时履行</a:t>
            </a:r>
            <a:r>
              <a:rPr lang="zh-CN" altLang="en-US" sz="2400" dirty="0">
                <a:ea typeface="楷体" panose="02010609060101010101" pitchFamily="49" charset="-122"/>
              </a:rPr>
              <a:t>相关信息披露</a:t>
            </a:r>
            <a:r>
              <a:rPr lang="zh-CN" altLang="en-US" sz="2400" dirty="0" smtClean="0">
                <a:ea typeface="楷体" panose="02010609060101010101" pitchFamily="49" charset="-122"/>
              </a:rPr>
              <a:t>义务。</a:t>
            </a:r>
            <a:endParaRPr lang="zh-CN" altLang="en-US" sz="2400" dirty="0"/>
          </a:p>
        </p:txBody>
      </p:sp>
      <p:sp>
        <p:nvSpPr>
          <p:cNvPr id="11" name="椭圆 10"/>
          <p:cNvSpPr/>
          <p:nvPr/>
        </p:nvSpPr>
        <p:spPr>
          <a:xfrm>
            <a:off x="1546308" y="2778453"/>
            <a:ext cx="1603063" cy="1603063"/>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dirty="0" smtClean="0">
                <a:latin typeface="华文楷体" panose="02010600040101010101" pitchFamily="2" charset="-122"/>
                <a:ea typeface="华文楷体" panose="02010600040101010101" pitchFamily="2" charset="-122"/>
              </a:rPr>
              <a:t>注意</a:t>
            </a:r>
            <a:endParaRPr lang="en-US" altLang="zh-CN" sz="2800" b="1" dirty="0" smtClean="0">
              <a:latin typeface="华文楷体" panose="02010600040101010101" pitchFamily="2" charset="-122"/>
              <a:ea typeface="华文楷体" panose="02010600040101010101" pitchFamily="2" charset="-122"/>
            </a:endParaRPr>
          </a:p>
          <a:p>
            <a:pPr algn="ctr"/>
            <a:r>
              <a:rPr lang="zh-CN" altLang="en-US" sz="2800" b="1" dirty="0" smtClean="0">
                <a:latin typeface="华文楷体" panose="02010600040101010101" pitchFamily="2" charset="-122"/>
                <a:ea typeface="华文楷体" panose="02010600040101010101" pitchFamily="2" charset="-122"/>
              </a:rPr>
              <a:t>事项</a:t>
            </a:r>
            <a:endParaRPr lang="zh-CN" altLang="en-US" sz="2800" b="1" dirty="0">
              <a:latin typeface="华文楷体" panose="02010600040101010101" pitchFamily="2" charset="-122"/>
              <a:ea typeface="华文楷体" panose="02010600040101010101" pitchFamily="2" charset="-122"/>
            </a:endParaRPr>
          </a:p>
        </p:txBody>
      </p:sp>
      <p:sp>
        <p:nvSpPr>
          <p:cNvPr id="12" name="流程图: 联系 11"/>
          <p:cNvSpPr/>
          <p:nvPr/>
        </p:nvSpPr>
        <p:spPr>
          <a:xfrm>
            <a:off x="3960397" y="2217346"/>
            <a:ext cx="800100" cy="800100"/>
          </a:xfrm>
          <a:prstGeom prst="flowChartConnector">
            <a:avLst/>
          </a:prstGeom>
          <a:solidFill>
            <a:srgbClr val="AC0C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03</a:t>
            </a:r>
            <a:endParaRPr lang="zh-CN" altLang="en-US" sz="2800" dirty="0"/>
          </a:p>
        </p:txBody>
      </p:sp>
      <p:sp>
        <p:nvSpPr>
          <p:cNvPr id="13" name="流程图: 联系 12"/>
          <p:cNvSpPr/>
          <p:nvPr/>
        </p:nvSpPr>
        <p:spPr>
          <a:xfrm>
            <a:off x="3960397" y="4107870"/>
            <a:ext cx="800100" cy="800100"/>
          </a:xfrm>
          <a:prstGeom prst="flowChartConnector">
            <a:avLst/>
          </a:prstGeom>
          <a:solidFill>
            <a:srgbClr val="AC0C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04</a:t>
            </a:r>
            <a:endParaRPr lang="zh-CN" altLang="en-US" sz="2800" dirty="0"/>
          </a:p>
        </p:txBody>
      </p:sp>
      <p:cxnSp>
        <p:nvCxnSpPr>
          <p:cNvPr id="14" name="直接箭头连接符 13"/>
          <p:cNvCxnSpPr>
            <a:stCxn id="11" idx="6"/>
            <a:endCxn id="12" idx="3"/>
          </p:cNvCxnSpPr>
          <p:nvPr/>
        </p:nvCxnSpPr>
        <p:spPr>
          <a:xfrm flipV="1">
            <a:off x="3149371" y="2900274"/>
            <a:ext cx="928198" cy="679711"/>
          </a:xfrm>
          <a:prstGeom prst="straightConnector1">
            <a:avLst/>
          </a:prstGeom>
          <a:ln w="19050">
            <a:solidFill>
              <a:schemeClr val="tx1">
                <a:lumMod val="65000"/>
                <a:lumOff val="3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1" idx="6"/>
            <a:endCxn id="13" idx="1"/>
          </p:cNvCxnSpPr>
          <p:nvPr/>
        </p:nvCxnSpPr>
        <p:spPr>
          <a:xfrm>
            <a:off x="3149371" y="3579985"/>
            <a:ext cx="928198" cy="645057"/>
          </a:xfrm>
          <a:prstGeom prst="straightConnector1">
            <a:avLst/>
          </a:prstGeom>
          <a:ln w="19050">
            <a:solidFill>
              <a:schemeClr val="tx1">
                <a:lumMod val="65000"/>
                <a:lumOff val="3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nvPr>
        </p:nvSpPr>
        <p:spPr/>
        <p:txBody>
          <a:bodyPr/>
          <a:lstStyle/>
          <a:p>
            <a:fld id="{232EC7F3-19E5-477C-8004-9E88C5998550}"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上线特别安排</a:t>
            </a:r>
            <a:endParaRPr lang="zh-CN" altLang="en-US" sz="3200" b="1" dirty="0">
              <a:ea typeface="楷体" panose="02010609060101010101" pitchFamily="49" charset="-122"/>
            </a:endParaRPr>
          </a:p>
        </p:txBody>
      </p:sp>
      <p:sp>
        <p:nvSpPr>
          <p:cNvPr id="4" name="矩形 3"/>
          <p:cNvSpPr/>
          <p:nvPr/>
        </p:nvSpPr>
        <p:spPr>
          <a:xfrm>
            <a:off x="1046176" y="2174618"/>
            <a:ext cx="10243184" cy="113710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smtClean="0">
                <a:latin typeface="楷体" panose="02010609060101010101" pitchFamily="49" charset="-122"/>
                <a:ea typeface="楷体" panose="02010609060101010101" pitchFamily="49" charset="-122"/>
              </a:rPr>
              <a:t>本</a:t>
            </a:r>
            <a:r>
              <a:rPr lang="zh-CN" altLang="en-US" sz="2400" dirty="0">
                <a:latin typeface="楷体" panose="02010609060101010101" pitchFamily="49" charset="-122"/>
                <a:ea typeface="楷体" panose="02010609060101010101" pitchFamily="49" charset="-122"/>
              </a:rPr>
              <a:t>次集合竞价制度上线时，</a:t>
            </a:r>
            <a:r>
              <a:rPr lang="zh-CN" altLang="en-US" sz="2400" dirty="0">
                <a:ea typeface="楷体" panose="02010609060101010101" pitchFamily="49" charset="-122"/>
              </a:rPr>
              <a:t>由协议转让方式调整为集合竞价转让方式的股票</a:t>
            </a:r>
            <a:r>
              <a:rPr lang="zh-CN" altLang="en-US" sz="2400" dirty="0" smtClean="0">
                <a:ea typeface="楷体" panose="02010609060101010101" pitchFamily="49" charset="-122"/>
              </a:rPr>
              <a:t>，</a:t>
            </a:r>
            <a:r>
              <a:rPr lang="zh-CN" altLang="en-US" sz="2400" b="1" dirty="0" smtClean="0">
                <a:solidFill>
                  <a:srgbClr val="C00000"/>
                </a:solidFill>
                <a:ea typeface="楷体" panose="02010609060101010101" pitchFamily="49" charset="-122"/>
              </a:rPr>
              <a:t>在</a:t>
            </a:r>
            <a:r>
              <a:rPr lang="zh-CN" altLang="en-US" sz="2400" b="1" dirty="0">
                <a:solidFill>
                  <a:srgbClr val="C00000"/>
                </a:solidFill>
                <a:ea typeface="楷体" panose="02010609060101010101" pitchFamily="49" charset="-122"/>
              </a:rPr>
              <a:t>产生集合竞价成交价之前</a:t>
            </a:r>
            <a:r>
              <a:rPr lang="zh-CN" altLang="en-US" sz="2400" dirty="0">
                <a:ea typeface="楷体" panose="02010609060101010101" pitchFamily="49" charset="-122"/>
              </a:rPr>
              <a:t>，不能进行协议转让。</a:t>
            </a:r>
            <a:endParaRPr lang="zh-CN" altLang="en-US" sz="2400" dirty="0">
              <a:ea typeface="楷体" panose="02010609060101010101" pitchFamily="49" charset="-122"/>
            </a:endParaRPr>
          </a:p>
        </p:txBody>
      </p:sp>
      <p:sp>
        <p:nvSpPr>
          <p:cNvPr id="5" name="日期占位符 4"/>
          <p:cNvSpPr>
            <a:spLocks noGrp="1"/>
          </p:cNvSpPr>
          <p:nvPr>
            <p:ph type="dt" sz="half" idx="10"/>
          </p:nvPr>
        </p:nvSpPr>
        <p:spPr/>
        <p:txBody>
          <a:bodyPr/>
          <a:lstStyle/>
          <a:p>
            <a:fld id="{B2B46C5F-896F-4A8D-AFB9-A1254844C35F}"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2244525" cy="584775"/>
          </a:xfrm>
          <a:prstGeom prst="rect">
            <a:avLst/>
          </a:prstGeom>
          <a:noFill/>
        </p:spPr>
        <p:txBody>
          <a:bodyPr wrap="none" rtlCol="0">
            <a:spAutoFit/>
          </a:bodyPr>
          <a:lstStyle/>
          <a:p>
            <a:r>
              <a:rPr lang="zh-CN" altLang="en-US" sz="3200" b="1" dirty="0" smtClean="0">
                <a:ea typeface="楷体" panose="02010609060101010101" pitchFamily="49" charset="-122"/>
              </a:rPr>
              <a:t>委托与申报</a:t>
            </a:r>
            <a:endParaRPr lang="zh-CN" altLang="en-US" sz="3200" b="1" dirty="0">
              <a:ea typeface="楷体" panose="02010609060101010101" pitchFamily="49" charset="-122"/>
            </a:endParaRPr>
          </a:p>
        </p:txBody>
      </p:sp>
      <p:sp>
        <p:nvSpPr>
          <p:cNvPr id="12" name="圆角矩形 11"/>
          <p:cNvSpPr/>
          <p:nvPr/>
        </p:nvSpPr>
        <p:spPr>
          <a:xfrm>
            <a:off x="7885290" y="1158949"/>
            <a:ext cx="3788535" cy="2111018"/>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b="1" dirty="0" smtClean="0">
                <a:solidFill>
                  <a:schemeClr val="tx1"/>
                </a:solidFill>
                <a:ea typeface="楷体" panose="02010609060101010101" pitchFamily="49" charset="-122"/>
              </a:rPr>
              <a:t>成交确认委托</a:t>
            </a:r>
            <a:r>
              <a:rPr lang="zh-CN" altLang="en-US" sz="2000" dirty="0" smtClean="0">
                <a:solidFill>
                  <a:schemeClr val="tx1"/>
                </a:solidFill>
                <a:ea typeface="楷体" panose="02010609060101010101" pitchFamily="49" charset="-122"/>
              </a:rPr>
              <a:t>是指投资者买卖双方达成成交协议，委托主办券商按其指定的价格和数量与指定对手方确认成交的指令。</a:t>
            </a:r>
            <a:endParaRPr lang="zh-CN" altLang="en-US" sz="2000" dirty="0">
              <a:solidFill>
                <a:schemeClr val="tx1"/>
              </a:solidFill>
              <a:ea typeface="楷体" panose="02010609060101010101" pitchFamily="49" charset="-122"/>
            </a:endParaRPr>
          </a:p>
        </p:txBody>
      </p:sp>
      <p:sp>
        <p:nvSpPr>
          <p:cNvPr id="14" name="圆角矩形 13"/>
          <p:cNvSpPr/>
          <p:nvPr/>
        </p:nvSpPr>
        <p:spPr>
          <a:xfrm>
            <a:off x="7885289" y="3531439"/>
            <a:ext cx="3788535" cy="2524259"/>
          </a:xfrm>
          <a:prstGeom prst="roundRect">
            <a:avLst/>
          </a:prstGeom>
          <a:noFill/>
          <a:ln w="28575">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000" dirty="0" smtClean="0">
                <a:solidFill>
                  <a:schemeClr val="tx1"/>
                </a:solidFill>
                <a:ea typeface="楷体" panose="02010609060101010101" pitchFamily="49" charset="-122"/>
              </a:rPr>
              <a:t>成交确认委托应包括</a:t>
            </a:r>
            <a:r>
              <a:rPr lang="zh-CN" altLang="en-US" sz="2000" b="1" dirty="0" smtClean="0">
                <a:solidFill>
                  <a:schemeClr val="tx1"/>
                </a:solidFill>
                <a:ea typeface="楷体" panose="02010609060101010101" pitchFamily="49" charset="-122"/>
              </a:rPr>
              <a:t>证券账户号码、证券代码、买卖方向、委托数量、委托价格、成交约定号、对手方交易单元代码和对手方证券账户号码</a:t>
            </a:r>
            <a:r>
              <a:rPr lang="zh-CN" altLang="en-US" sz="2000" dirty="0" smtClean="0">
                <a:solidFill>
                  <a:schemeClr val="tx1"/>
                </a:solidFill>
                <a:ea typeface="楷体" panose="02010609060101010101" pitchFamily="49" charset="-122"/>
              </a:rPr>
              <a:t>等内容。</a:t>
            </a:r>
            <a:endParaRPr lang="zh-CN" altLang="en-US" sz="2000" dirty="0">
              <a:solidFill>
                <a:schemeClr val="tx1"/>
              </a:solidFill>
              <a:ea typeface="楷体" panose="02010609060101010101" pitchFamily="49" charset="-122"/>
            </a:endParaRPr>
          </a:p>
        </p:txBody>
      </p:sp>
      <p:graphicFrame>
        <p:nvGraphicFramePr>
          <p:cNvPr id="4" name="图示 3"/>
          <p:cNvGraphicFramePr/>
          <p:nvPr/>
        </p:nvGraphicFramePr>
        <p:xfrm>
          <a:off x="-1173651" y="270456"/>
          <a:ext cx="9058940" cy="622004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日期占位符 4"/>
          <p:cNvSpPr>
            <a:spLocks noGrp="1"/>
          </p:cNvSpPr>
          <p:nvPr>
            <p:ph type="dt" sz="half" idx="10"/>
          </p:nvPr>
        </p:nvSpPr>
        <p:spPr/>
        <p:txBody>
          <a:bodyPr/>
          <a:lstStyle/>
          <a:p>
            <a:fld id="{742C51D7-98E4-4546-AB8D-F259886803F6}"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委托界面</a:t>
            </a:r>
            <a:endParaRPr lang="zh-CN" altLang="en-US" sz="3200" b="1" dirty="0">
              <a:ea typeface="楷体" panose="02010609060101010101" pitchFamily="49" charset="-122"/>
            </a:endParaRPr>
          </a:p>
        </p:txBody>
      </p:sp>
      <p:sp>
        <p:nvSpPr>
          <p:cNvPr id="5" name="日期占位符 4"/>
          <p:cNvSpPr>
            <a:spLocks noGrp="1"/>
          </p:cNvSpPr>
          <p:nvPr>
            <p:ph type="dt" sz="half" idx="10"/>
          </p:nvPr>
        </p:nvSpPr>
        <p:spPr/>
        <p:txBody>
          <a:bodyPr/>
          <a:lstStyle/>
          <a:p>
            <a:fld id="{742C51D7-98E4-4546-AB8D-F259886803F6}" type="datetime1">
              <a:rPr lang="zh-CN" altLang="en-US" smtClean="0"/>
            </a:fld>
            <a:endParaRPr lang="zh-CN" altLang="en-US"/>
          </a:p>
        </p:txBody>
      </p:sp>
      <p:sp>
        <p:nvSpPr>
          <p:cNvPr id="6" name="灯片编号占位符 5"/>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42052" y="1337327"/>
            <a:ext cx="8744380" cy="4865430"/>
          </a:xfrm>
          <a:prstGeom prst="rect">
            <a:avLst/>
          </a:prstGeom>
        </p:spPr>
      </p:pic>
      <p:sp>
        <p:nvSpPr>
          <p:cNvPr id="18" name="椭圆 17"/>
          <p:cNvSpPr/>
          <p:nvPr/>
        </p:nvSpPr>
        <p:spPr>
          <a:xfrm>
            <a:off x="2416396" y="4275786"/>
            <a:ext cx="1074313" cy="55379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7731" y="4490795"/>
            <a:ext cx="1249248" cy="1084337"/>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1</a:t>
            </a:r>
            <a:r>
              <a:rPr lang="zh-CN" altLang="en-US" b="1" dirty="0" smtClean="0">
                <a:solidFill>
                  <a:schemeClr val="tx1"/>
                </a:solidFill>
                <a:latin typeface="华文楷体" panose="02010600040101010101" pitchFamily="2" charset="-122"/>
                <a:ea typeface="华文楷体" panose="02010600040101010101" pitchFamily="2" charset="-122"/>
              </a:rPr>
              <a:t>：</a:t>
            </a:r>
            <a:endParaRPr lang="en-US" altLang="zh-CN" b="1" dirty="0" smtClean="0">
              <a:solidFill>
                <a:schemeClr val="tx1"/>
              </a:solidFill>
              <a:latin typeface="华文楷体" panose="02010600040101010101" pitchFamily="2" charset="-122"/>
              <a:ea typeface="华文楷体" panose="02010600040101010101" pitchFamily="2" charset="-122"/>
            </a:endParaRPr>
          </a:p>
          <a:p>
            <a:pPr algn="ctr"/>
            <a:r>
              <a:rPr lang="zh-CN" altLang="en-US" b="1" dirty="0" smtClean="0">
                <a:solidFill>
                  <a:schemeClr val="tx1"/>
                </a:solidFill>
                <a:latin typeface="华文楷体" panose="02010600040101010101" pitchFamily="2" charset="-122"/>
                <a:ea typeface="华文楷体" panose="02010600040101010101" pitchFamily="2" charset="-122"/>
              </a:rPr>
              <a:t>选择交易类型</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0" name="直接连接符 19"/>
          <p:cNvCxnSpPr>
            <a:stCxn id="18" idx="2"/>
          </p:cNvCxnSpPr>
          <p:nvPr/>
        </p:nvCxnSpPr>
        <p:spPr>
          <a:xfrm flipH="1">
            <a:off x="1725232" y="4552682"/>
            <a:ext cx="691164" cy="2897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718789" y="4507606"/>
            <a:ext cx="0" cy="10753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357611" y="2279561"/>
            <a:ext cx="1262132" cy="165080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003157" y="2015340"/>
            <a:ext cx="2939333" cy="1268774"/>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a:solidFill>
                  <a:schemeClr val="tx1"/>
                </a:solidFill>
                <a:latin typeface="华文楷体" panose="02010600040101010101" pitchFamily="2" charset="-122"/>
                <a:ea typeface="华文楷体" panose="02010600040101010101" pitchFamily="2" charset="-122"/>
              </a:rPr>
              <a:t>2</a:t>
            </a:r>
            <a:r>
              <a:rPr lang="zh-CN" altLang="en-US" b="1" dirty="0" smtClean="0">
                <a:solidFill>
                  <a:schemeClr val="tx1"/>
                </a:solidFill>
                <a:latin typeface="华文楷体" panose="02010600040101010101" pitchFamily="2" charset="-122"/>
                <a:ea typeface="华文楷体" panose="02010600040101010101" pitchFamily="2" charset="-122"/>
              </a:rPr>
              <a:t>：填写证券代码、股东代码、卖出价格、数量、约定号、对手方席位号、对手方股东账号</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4" name="直接连接符 23"/>
          <p:cNvCxnSpPr/>
          <p:nvPr/>
        </p:nvCxnSpPr>
        <p:spPr>
          <a:xfrm flipV="1">
            <a:off x="6497394" y="2408351"/>
            <a:ext cx="404608" cy="1931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902002" y="2019271"/>
            <a:ext cx="0" cy="1260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629614" y="3930363"/>
            <a:ext cx="977249" cy="33057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449238" y="4610639"/>
            <a:ext cx="1695588" cy="766293"/>
          </a:xfrm>
          <a:prstGeom prst="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华文楷体" panose="02010600040101010101" pitchFamily="2" charset="-122"/>
                <a:ea typeface="华文楷体" panose="02010600040101010101" pitchFamily="2" charset="-122"/>
              </a:rPr>
              <a:t>步骤</a:t>
            </a:r>
            <a:r>
              <a:rPr lang="en-US" altLang="zh-CN" b="1" dirty="0" smtClean="0">
                <a:solidFill>
                  <a:schemeClr val="tx1"/>
                </a:solidFill>
                <a:latin typeface="华文楷体" panose="02010600040101010101" pitchFamily="2" charset="-122"/>
                <a:ea typeface="华文楷体" panose="02010600040101010101" pitchFamily="2" charset="-122"/>
              </a:rPr>
              <a:t>3</a:t>
            </a:r>
            <a:r>
              <a:rPr lang="zh-CN" altLang="en-US" b="1" dirty="0" smtClean="0">
                <a:solidFill>
                  <a:schemeClr val="tx1"/>
                </a:solidFill>
                <a:latin typeface="华文楷体" panose="02010600040101010101" pitchFamily="2" charset="-122"/>
                <a:ea typeface="华文楷体" panose="02010600040101010101" pitchFamily="2" charset="-122"/>
              </a:rPr>
              <a:t>：</a:t>
            </a:r>
            <a:endParaRPr lang="en-US" altLang="zh-CN" b="1" dirty="0" smtClean="0">
              <a:solidFill>
                <a:schemeClr val="tx1"/>
              </a:solidFill>
              <a:latin typeface="华文楷体" panose="02010600040101010101" pitchFamily="2" charset="-122"/>
              <a:ea typeface="华文楷体" panose="02010600040101010101" pitchFamily="2" charset="-122"/>
            </a:endParaRPr>
          </a:p>
          <a:p>
            <a:pPr algn="ctr"/>
            <a:r>
              <a:rPr lang="zh-CN" altLang="en-US" b="1" dirty="0" smtClean="0">
                <a:solidFill>
                  <a:schemeClr val="tx1"/>
                </a:solidFill>
                <a:latin typeface="华文楷体" panose="02010600040101010101" pitchFamily="2" charset="-122"/>
                <a:ea typeface="华文楷体" panose="02010600040101010101" pitchFamily="2" charset="-122"/>
              </a:rPr>
              <a:t>确认卖出</a:t>
            </a:r>
            <a:endParaRPr lang="zh-CN" altLang="en-US" b="1" dirty="0">
              <a:solidFill>
                <a:schemeClr val="tx1"/>
              </a:solidFill>
              <a:latin typeface="华文楷体" panose="02010600040101010101" pitchFamily="2" charset="-122"/>
              <a:ea typeface="华文楷体" panose="02010600040101010101" pitchFamily="2" charset="-122"/>
            </a:endParaRPr>
          </a:p>
        </p:txBody>
      </p:sp>
      <p:cxnSp>
        <p:nvCxnSpPr>
          <p:cNvPr id="28" name="直接连接符 27"/>
          <p:cNvCxnSpPr>
            <a:endCxn id="26" idx="4"/>
          </p:cNvCxnSpPr>
          <p:nvPr/>
        </p:nvCxnSpPr>
        <p:spPr>
          <a:xfrm flipH="1" flipV="1">
            <a:off x="6118239" y="4260935"/>
            <a:ext cx="191674" cy="2209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5449238" y="4481850"/>
            <a:ext cx="169558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0415" y="967995"/>
            <a:ext cx="2262158" cy="369332"/>
          </a:xfrm>
          <a:prstGeom prst="rect">
            <a:avLst/>
          </a:prstGeom>
        </p:spPr>
        <p:txBody>
          <a:bodyPr wrap="none">
            <a:spAutoFit/>
          </a:bodyPr>
          <a:lstStyle/>
          <a:p>
            <a:pPr lvl="0"/>
            <a:r>
              <a:rPr lang="zh-CN" altLang="en-US" b="1" dirty="0" smtClean="0">
                <a:solidFill>
                  <a:srgbClr val="C00000"/>
                </a:solidFill>
                <a:latin typeface="华文楷体" panose="02010600040101010101" pitchFamily="2" charset="-122"/>
                <a:ea typeface="华文楷体" panose="02010600040101010101" pitchFamily="2" charset="-122"/>
              </a:rPr>
              <a:t>国泰君安交易界面：</a:t>
            </a:r>
            <a:endParaRPr lang="zh-CN" altLang="en-US"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成交原则</a:t>
            </a:r>
            <a:endParaRPr lang="zh-CN" altLang="en-US" sz="3200" b="1" dirty="0">
              <a:ea typeface="楷体" panose="02010609060101010101" pitchFamily="49" charset="-122"/>
            </a:endParaRPr>
          </a:p>
        </p:txBody>
      </p:sp>
      <p:sp>
        <p:nvSpPr>
          <p:cNvPr id="11" name="文本框 10"/>
          <p:cNvSpPr txBox="1"/>
          <p:nvPr/>
        </p:nvSpPr>
        <p:spPr>
          <a:xfrm>
            <a:off x="1674253" y="1522408"/>
            <a:ext cx="9278597" cy="3170099"/>
          </a:xfrm>
          <a:prstGeom prst="rect">
            <a:avLst/>
          </a:prstGeom>
          <a:noFill/>
        </p:spPr>
        <p:txBody>
          <a:bodyPr wrap="square" rtlCol="0">
            <a:spAutoFit/>
          </a:bodyPr>
          <a:lstStyle/>
          <a:p>
            <a:pPr>
              <a:lnSpc>
                <a:spcPct val="200000"/>
              </a:lnSpc>
            </a:pPr>
            <a:r>
              <a:rPr lang="zh-CN" altLang="en-US" sz="2800" b="1" dirty="0" smtClean="0">
                <a:ea typeface="楷体" panose="02010609060101010101" pitchFamily="49" charset="-122"/>
              </a:rPr>
              <a:t>成交确认</a:t>
            </a:r>
            <a:endParaRPr lang="en-US" altLang="zh-CN" sz="2800" b="1" dirty="0" smtClean="0">
              <a:ea typeface="楷体" panose="02010609060101010101" pitchFamily="49" charset="-122"/>
            </a:endParaRPr>
          </a:p>
          <a:p>
            <a:pPr marL="285750" indent="-285750">
              <a:lnSpc>
                <a:spcPct val="200000"/>
              </a:lnSpc>
              <a:buFont typeface="Arial" panose="020B0604020202020204" pitchFamily="34" charset="0"/>
              <a:buChar char="•"/>
            </a:pPr>
            <a:r>
              <a:rPr lang="zh-CN" altLang="en-US" sz="2400" dirty="0" smtClean="0">
                <a:ea typeface="楷体" panose="02010609060101010101" pitchFamily="49" charset="-122"/>
              </a:rPr>
              <a:t>每个转让日的</a:t>
            </a:r>
            <a:r>
              <a:rPr lang="en-US" altLang="zh-CN" sz="2400" dirty="0" smtClean="0">
                <a:ea typeface="楷体" panose="02010609060101010101" pitchFamily="49" charset="-122"/>
              </a:rPr>
              <a:t>15:00</a:t>
            </a:r>
            <a:r>
              <a:rPr lang="zh-CN" altLang="en-US" sz="2400" dirty="0" smtClean="0">
                <a:ea typeface="楷体" panose="02010609060101010101" pitchFamily="49" charset="-122"/>
              </a:rPr>
              <a:t>至</a:t>
            </a:r>
            <a:r>
              <a:rPr lang="en-US" altLang="zh-CN" sz="2400" dirty="0" smtClean="0">
                <a:ea typeface="楷体" panose="02010609060101010101" pitchFamily="49" charset="-122"/>
              </a:rPr>
              <a:t>15:30</a:t>
            </a:r>
            <a:r>
              <a:rPr lang="zh-CN" altLang="en-US" sz="2400" dirty="0" smtClean="0">
                <a:ea typeface="楷体" panose="02010609060101010101" pitchFamily="49" charset="-122"/>
              </a:rPr>
              <a:t>，全国股份转让系统对证券代码、申报价格和申报数量相同，买卖方向相反，指定对手方交易单元、证券账户号码相符及成交约定号一致的成交确认申报进行确认成交。</a:t>
            </a:r>
            <a:endParaRPr lang="en-US" altLang="zh-CN" sz="2400" dirty="0" smtClean="0">
              <a:ea typeface="楷体" panose="02010609060101010101" pitchFamily="49" charset="-122"/>
            </a:endParaRPr>
          </a:p>
        </p:txBody>
      </p:sp>
      <p:sp>
        <p:nvSpPr>
          <p:cNvPr id="16" name="燕尾形 15"/>
          <p:cNvSpPr/>
          <p:nvPr/>
        </p:nvSpPr>
        <p:spPr>
          <a:xfrm>
            <a:off x="1041823" y="1953667"/>
            <a:ext cx="632430" cy="283334"/>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4" name="日期占位符 3"/>
          <p:cNvSpPr>
            <a:spLocks noGrp="1"/>
          </p:cNvSpPr>
          <p:nvPr>
            <p:ph type="dt" sz="half" idx="10"/>
          </p:nvPr>
        </p:nvSpPr>
        <p:spPr/>
        <p:txBody>
          <a:bodyPr/>
          <a:lstStyle/>
          <a:p>
            <a:fld id="{2E7F8F7A-A84E-423C-8972-22C286BB9DC8}"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1832553" cy="584775"/>
          </a:xfrm>
          <a:prstGeom prst="rect">
            <a:avLst/>
          </a:prstGeom>
          <a:noFill/>
        </p:spPr>
        <p:txBody>
          <a:bodyPr wrap="none" rtlCol="0">
            <a:spAutoFit/>
          </a:bodyPr>
          <a:lstStyle/>
          <a:p>
            <a:r>
              <a:rPr lang="zh-CN" altLang="en-US" sz="3200" b="1" dirty="0" smtClean="0">
                <a:ea typeface="楷体" panose="02010609060101010101" pitchFamily="49" charset="-122"/>
              </a:rPr>
              <a:t>成交原则</a:t>
            </a:r>
            <a:endParaRPr lang="zh-CN" altLang="en-US" sz="3200" b="1" dirty="0">
              <a:ea typeface="楷体" panose="02010609060101010101" pitchFamily="49" charset="-122"/>
            </a:endParaRPr>
          </a:p>
        </p:txBody>
      </p:sp>
      <p:sp>
        <p:nvSpPr>
          <p:cNvPr id="4" name="日期占位符 3"/>
          <p:cNvSpPr>
            <a:spLocks noGrp="1"/>
          </p:cNvSpPr>
          <p:nvPr>
            <p:ph type="dt" sz="half" idx="10"/>
          </p:nvPr>
        </p:nvSpPr>
        <p:spPr/>
        <p:txBody>
          <a:bodyPr/>
          <a:lstStyle/>
          <a:p>
            <a:fld id="{2E7F8F7A-A84E-423C-8972-22C286BB9DC8}"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8" name="内容占位符 4"/>
          <p:cNvGraphicFramePr/>
          <p:nvPr/>
        </p:nvGraphicFramePr>
        <p:xfrm>
          <a:off x="1300764" y="1982314"/>
          <a:ext cx="9355900" cy="761749"/>
        </p:xfrm>
        <a:graphic>
          <a:graphicData uri="http://schemas.openxmlformats.org/drawingml/2006/table">
            <a:tbl>
              <a:tblPr firstRow="1" bandRow="1">
                <a:tableStyleId>{5C22544A-7EE6-4342-B048-85BDC9FD1C3A}</a:tableStyleId>
              </a:tblPr>
              <a:tblGrid>
                <a:gridCol w="842873"/>
                <a:gridCol w="590012"/>
                <a:gridCol w="758586"/>
                <a:gridCol w="927161"/>
                <a:gridCol w="927161"/>
                <a:gridCol w="1854322"/>
                <a:gridCol w="1517175"/>
                <a:gridCol w="927161"/>
                <a:gridCol w="1011449"/>
              </a:tblGrid>
              <a:tr h="26879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投资者</a:t>
                      </a:r>
                      <a:endParaRPr lang="en-US" altLang="zh-CN" sz="1400" b="1" u="none" strike="noStrike" kern="1200" dirty="0" smtClean="0">
                        <a:solidFill>
                          <a:schemeClr val="lt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u="none" strike="noStrike" kern="1200" dirty="0" smtClean="0">
                          <a:latin typeface="微软雅黑" panose="020B0503020204020204" charset="-122"/>
                          <a:ea typeface="微软雅黑" panose="020B0503020204020204" charset="-122"/>
                        </a:rPr>
                        <a:t>B/S</a:t>
                      </a:r>
                      <a:endParaRPr lang="en-US" altLang="zh-CN" sz="1400" b="0"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价格</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0" i="0" u="none" strike="noStrike" kern="1200" dirty="0" smtClean="0">
                          <a:solidFill>
                            <a:schemeClr val="bg1"/>
                          </a:solidFill>
                          <a:latin typeface="微软雅黑" panose="020B0503020204020204" charset="-122"/>
                          <a:ea typeface="微软雅黑" panose="020B0503020204020204" charset="-122"/>
                          <a:cs typeface="+mn-cs"/>
                        </a:rPr>
                        <a:t>证券代码</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数量</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i="0" u="none" strike="noStrike" kern="1200" dirty="0" smtClean="0">
                          <a:solidFill>
                            <a:schemeClr val="bg1"/>
                          </a:solidFill>
                          <a:latin typeface="微软雅黑" panose="020B0503020204020204" charset="-122"/>
                          <a:ea typeface="微软雅黑" panose="020B0503020204020204" charset="-122"/>
                          <a:cs typeface="+mn-cs"/>
                        </a:rPr>
                        <a:t>对方交易单元</a:t>
                      </a:r>
                      <a:endParaRPr lang="zh-CN" altLang="en-US" sz="1400" b="1"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i="0" u="none" strike="noStrike" kern="1200" dirty="0" smtClean="0">
                          <a:solidFill>
                            <a:schemeClr val="bg1"/>
                          </a:solidFill>
                          <a:latin typeface="微软雅黑" panose="020B0503020204020204" charset="-122"/>
                          <a:ea typeface="微软雅黑" panose="020B0503020204020204" charset="-122"/>
                          <a:cs typeface="+mn-cs"/>
                        </a:rPr>
                        <a:t>对方证券账户</a:t>
                      </a:r>
                      <a:endParaRPr lang="zh-CN" altLang="en-US" sz="1400" b="1" i="0" u="none" strike="noStrike" kern="1200" dirty="0">
                        <a:solidFill>
                          <a:schemeClr val="bg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i="0" u="none" strike="noStrike" kern="1200" dirty="0" smtClean="0">
                          <a:solidFill>
                            <a:schemeClr val="bg1"/>
                          </a:solidFill>
                          <a:latin typeface="微软雅黑" panose="020B0503020204020204" charset="-122"/>
                          <a:ea typeface="微软雅黑" panose="020B0503020204020204" charset="-122"/>
                          <a:cs typeface="+mn-cs"/>
                        </a:rPr>
                        <a:t>约定号</a:t>
                      </a:r>
                      <a:endParaRPr lang="zh-CN" altLang="en-US" sz="1400" b="1" i="0" u="none" strike="noStrike" kern="1200" dirty="0" smtClean="0">
                        <a:solidFill>
                          <a:schemeClr val="bg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u="none" strike="noStrike" kern="1200" dirty="0" smtClean="0">
                          <a:latin typeface="微软雅黑" panose="020B0503020204020204" charset="-122"/>
                          <a:ea typeface="微软雅黑" panose="020B0503020204020204" charset="-122"/>
                        </a:rPr>
                        <a:t>时间</a:t>
                      </a:r>
                      <a:endParaRPr lang="zh-CN" altLang="en-US" sz="1400" b="0" i="0" u="none" strike="noStrike" kern="1200" dirty="0">
                        <a:solidFill>
                          <a:schemeClr val="bg1"/>
                        </a:solidFill>
                        <a:latin typeface="微软雅黑" panose="020B0503020204020204" charset="-122"/>
                        <a:ea typeface="微软雅黑" panose="020B0503020204020204" charset="-122"/>
                        <a:cs typeface="+mn-cs"/>
                      </a:endParaRPr>
                    </a:p>
                  </a:txBody>
                  <a:tcPr/>
                </a:tc>
              </a:tr>
              <a:tr h="456949">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mn-cs"/>
                        </a:rPr>
                        <a:t>01</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S</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430002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300000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买方投资者</a:t>
                      </a: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买方投资者</a:t>
                      </a: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9991</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15:27:50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graphicFrame>
        <p:nvGraphicFramePr>
          <p:cNvPr id="9" name="内容占位符 4"/>
          <p:cNvGraphicFramePr/>
          <p:nvPr/>
        </p:nvGraphicFramePr>
        <p:xfrm>
          <a:off x="1317174" y="3267680"/>
          <a:ext cx="9339491" cy="777232"/>
        </p:xfrm>
        <a:graphic>
          <a:graphicData uri="http://schemas.openxmlformats.org/drawingml/2006/table">
            <a:tbl>
              <a:tblPr firstRow="1" bandRow="1">
                <a:tableStyleId>{F5AB1C69-6EDB-4FF4-983F-18BD219EF322}</a:tableStyleId>
              </a:tblPr>
              <a:tblGrid>
                <a:gridCol w="849894"/>
                <a:gridCol w="594926"/>
                <a:gridCol w="658668"/>
                <a:gridCol w="925536"/>
                <a:gridCol w="925536"/>
                <a:gridCol w="1935210"/>
                <a:gridCol w="1514512"/>
                <a:gridCol w="925533"/>
                <a:gridCol w="1009676"/>
              </a:tblGrid>
              <a:tr h="31075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投资者</a:t>
                      </a:r>
                      <a:endParaRPr lang="en-US" altLang="zh-CN" sz="1400" b="1" u="none" strike="noStrike" kern="1200" dirty="0" smtClean="0">
                        <a:solidFill>
                          <a:schemeClr val="lt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1" u="none" strike="noStrike" kern="1200" dirty="0" smtClean="0">
                          <a:solidFill>
                            <a:schemeClr val="lt1"/>
                          </a:solidFill>
                          <a:latin typeface="微软雅黑" panose="020B0503020204020204" charset="-122"/>
                          <a:ea typeface="微软雅黑" panose="020B0503020204020204" charset="-122"/>
                          <a:cs typeface="+mn-cs"/>
                        </a:rPr>
                        <a:t>B/S</a:t>
                      </a:r>
                      <a:endParaRPr lang="en-US" altLang="zh-CN" sz="1400" b="1" u="none" strike="noStrike" kern="1200" dirty="0" smtClean="0">
                        <a:solidFill>
                          <a:schemeClr val="lt1"/>
                        </a:solidFill>
                        <a:latin typeface="微软雅黑" panose="020B0503020204020204" charset="-122"/>
                        <a:ea typeface="微软雅黑" panose="020B0503020204020204" charset="-122"/>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价格</a:t>
                      </a:r>
                      <a:endParaRPr lang="en-US" altLang="zh-CN" sz="1400" b="1" u="none" strike="noStrike" kern="1200" dirty="0" smtClean="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证券代码</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数量</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对方交易单元</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对方证券账户</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约定号</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c>
                  <a:txBody>
                    <a:bodyPr/>
                    <a:lstStyle/>
                    <a:p>
                      <a:pPr marL="0" algn="ctr" defTabSz="914400" rtl="0" eaLnBrk="1" latinLnBrk="0" hangingPunct="1"/>
                      <a:r>
                        <a:rPr lang="zh-CN" altLang="en-US" sz="1400" b="1" u="none" strike="noStrike" kern="1200" dirty="0" smtClean="0">
                          <a:solidFill>
                            <a:schemeClr val="lt1"/>
                          </a:solidFill>
                          <a:latin typeface="微软雅黑" panose="020B0503020204020204" charset="-122"/>
                          <a:ea typeface="微软雅黑" panose="020B0503020204020204" charset="-122"/>
                          <a:cs typeface="+mn-cs"/>
                        </a:rPr>
                        <a:t>时间</a:t>
                      </a:r>
                      <a:endParaRPr lang="zh-CN" altLang="en-US" sz="1400" b="1" u="none" strike="noStrike" kern="1200" dirty="0">
                        <a:solidFill>
                          <a:schemeClr val="lt1"/>
                        </a:solidFill>
                        <a:latin typeface="微软雅黑" panose="020B0503020204020204" charset="-122"/>
                        <a:ea typeface="微软雅黑" panose="020B0503020204020204" charset="-122"/>
                        <a:cs typeface="+mn-cs"/>
                      </a:endParaRPr>
                    </a:p>
                  </a:txBody>
                  <a:tcPr/>
                </a:tc>
              </a:tr>
              <a:tr h="466477">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mn-cs"/>
                        </a:rPr>
                        <a:t>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B</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19</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430002</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mn-cs"/>
                        </a:rPr>
                        <a:t>300000</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卖方投资者</a:t>
                      </a: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01</a:t>
                      </a:r>
                      <a:endParaRPr lang="zh-CN" altLang="en-US" sz="1400" kern="1200" dirty="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卖方投资者</a:t>
                      </a: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01</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rPr>
                        <a:t>9991</a:t>
                      </a:r>
                      <a:endParaRPr lang="en-US" altLang="zh-CN"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kern="1200" dirty="0" smtClean="0">
                          <a:latin typeface="微软雅黑" panose="020B0503020204020204" charset="-122"/>
                          <a:ea typeface="微软雅黑" panose="020B0503020204020204" charset="-122"/>
                        </a:rPr>
                        <a:t>15:28:50</a:t>
                      </a:r>
                      <a:endParaRPr lang="zh-CN" altLang="en-US" sz="1400" kern="1200" dirty="0" smtClean="0">
                        <a:solidFill>
                          <a:schemeClr val="dk1"/>
                        </a:solidFill>
                        <a:latin typeface="微软雅黑" panose="020B0503020204020204" charset="-122"/>
                        <a:ea typeface="微软雅黑" panose="020B0503020204020204" charset="-122"/>
                        <a:cs typeface="Times New Roman" panose="02020603050405020304" pitchFamily="18" charset="0"/>
                      </a:endParaRPr>
                    </a:p>
                  </a:txBody>
                  <a:tcPr/>
                </a:tc>
              </a:tr>
            </a:tbl>
          </a:graphicData>
        </a:graphic>
      </p:graphicFrame>
      <p:sp>
        <p:nvSpPr>
          <p:cNvPr id="10" name="文本框 9"/>
          <p:cNvSpPr txBox="1"/>
          <p:nvPr/>
        </p:nvSpPr>
        <p:spPr>
          <a:xfrm>
            <a:off x="4804347" y="1581412"/>
            <a:ext cx="1970040" cy="375268"/>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1600" b="1" dirty="0" smtClean="0">
                <a:solidFill>
                  <a:prstClr val="black"/>
                </a:solidFill>
                <a:latin typeface="微软雅黑" panose="020B0503020204020204" charset="-122"/>
                <a:ea typeface="微软雅黑" panose="020B0503020204020204" charset="-122"/>
                <a:cs typeface="华文楷体" panose="02010600040101010101" pitchFamily="2" charset="-122"/>
              </a:rPr>
              <a:t>互报成交确认申报</a:t>
            </a:r>
            <a:endParaRPr lang="en-US" altLang="zh-CN" sz="1600" b="1" dirty="0" smtClean="0">
              <a:solidFill>
                <a:prstClr val="black"/>
              </a:solidFill>
              <a:latin typeface="微软雅黑" panose="020B0503020204020204" charset="-122"/>
              <a:ea typeface="微软雅黑" panose="020B0503020204020204" charset="-122"/>
              <a:cs typeface="华文楷体" panose="02010600040101010101" pitchFamily="2" charset="-122"/>
            </a:endParaRPr>
          </a:p>
          <a:p>
            <a:pPr eaLnBrk="0" hangingPunct="0">
              <a:lnSpc>
                <a:spcPct val="125000"/>
              </a:lnSpc>
              <a:spcBef>
                <a:spcPts val="600"/>
              </a:spcBef>
            </a:pPr>
            <a:endParaRPr lang="zh-CN" altLang="en-US" sz="1600" b="1" dirty="0">
              <a:solidFill>
                <a:prstClr val="black"/>
              </a:solidFill>
              <a:latin typeface="微软雅黑" panose="020B0503020204020204" charset="-122"/>
              <a:ea typeface="微软雅黑" panose="020B0503020204020204" charset="-122"/>
              <a:cs typeface="华文楷体" panose="02010600040101010101" pitchFamily="2" charset="-122"/>
            </a:endParaRPr>
          </a:p>
        </p:txBody>
      </p:sp>
      <p:cxnSp>
        <p:nvCxnSpPr>
          <p:cNvPr id="12" name="直接箭头连接符 11"/>
          <p:cNvCxnSpPr/>
          <p:nvPr/>
        </p:nvCxnSpPr>
        <p:spPr>
          <a:xfrm flipV="1">
            <a:off x="1677213" y="2798210"/>
            <a:ext cx="0" cy="411829"/>
          </a:xfrm>
          <a:prstGeom prst="straightConnector1">
            <a:avLst/>
          </a:prstGeom>
          <a:ln w="28575">
            <a:solidFill>
              <a:srgbClr val="FF0000"/>
            </a:solidFill>
            <a:headEnd type="triangle"/>
            <a:tailEnd type="triangle"/>
          </a:ln>
        </p:spPr>
        <p:style>
          <a:lnRef idx="2">
            <a:schemeClr val="accent2"/>
          </a:lnRef>
          <a:fillRef idx="0">
            <a:schemeClr val="accent2"/>
          </a:fillRef>
          <a:effectRef idx="1">
            <a:schemeClr val="accent2"/>
          </a:effectRef>
          <a:fontRef idx="minor">
            <a:schemeClr val="tx1"/>
          </a:fontRef>
        </p:style>
      </p:cxnSp>
      <p:sp>
        <p:nvSpPr>
          <p:cNvPr id="13" name="任意多边形 12"/>
          <p:cNvSpPr/>
          <p:nvPr/>
        </p:nvSpPr>
        <p:spPr>
          <a:xfrm>
            <a:off x="4220398" y="4762259"/>
            <a:ext cx="3346305" cy="445621"/>
          </a:xfrm>
          <a:custGeom>
            <a:avLst/>
            <a:gdLst>
              <a:gd name="connsiteX0" fmla="*/ 0 w 6120680"/>
              <a:gd name="connsiteY0" fmla="*/ 0 h 480358"/>
              <a:gd name="connsiteX1" fmla="*/ 6120680 w 6120680"/>
              <a:gd name="connsiteY1" fmla="*/ 0 h 480358"/>
              <a:gd name="connsiteX2" fmla="*/ 6120680 w 6120680"/>
              <a:gd name="connsiteY2" fmla="*/ 480358 h 480358"/>
              <a:gd name="connsiteX3" fmla="*/ 0 w 6120680"/>
              <a:gd name="connsiteY3" fmla="*/ 480358 h 480358"/>
              <a:gd name="connsiteX4" fmla="*/ 0 w 6120680"/>
              <a:gd name="connsiteY4" fmla="*/ 0 h 480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680" h="480358">
                <a:moveTo>
                  <a:pt x="0" y="0"/>
                </a:moveTo>
                <a:lnTo>
                  <a:pt x="6120680" y="0"/>
                </a:lnTo>
                <a:lnTo>
                  <a:pt x="6120680" y="480358"/>
                </a:lnTo>
                <a:lnTo>
                  <a:pt x="0" y="480358"/>
                </a:lnTo>
                <a:lnTo>
                  <a:pt x="0" y="0"/>
                </a:lnTo>
                <a:close/>
              </a:path>
            </a:pathLst>
          </a:custGeom>
          <a:noFill/>
          <a:ln w="19050">
            <a:solidFill>
              <a:schemeClr val="accent6"/>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defTabSz="666750">
              <a:lnSpc>
                <a:spcPct val="90000"/>
              </a:lnSpc>
              <a:spcAft>
                <a:spcPct val="35000"/>
              </a:spcAft>
            </a:pPr>
            <a:endParaRPr lang="en-US" altLang="zh-CN" sz="1600" dirty="0" smtClean="0">
              <a:solidFill>
                <a:prstClr val="black"/>
              </a:solidFill>
              <a:latin typeface="微软雅黑" panose="020B0503020204020204" charset="-122"/>
              <a:ea typeface="微软雅黑" panose="020B0503020204020204" charset="-122"/>
            </a:endParaRPr>
          </a:p>
          <a:p>
            <a:pPr defTabSz="666750">
              <a:lnSpc>
                <a:spcPct val="90000"/>
              </a:lnSpc>
              <a:spcAft>
                <a:spcPct val="35000"/>
              </a:spcAft>
            </a:pPr>
            <a:r>
              <a:rPr lang="zh-CN" altLang="en-US" sz="1600" dirty="0">
                <a:solidFill>
                  <a:prstClr val="black"/>
                </a:solidFill>
                <a:latin typeface="微软雅黑" panose="020B0503020204020204" charset="-122"/>
                <a:ea typeface="微软雅黑" panose="020B0503020204020204" charset="-122"/>
              </a:rPr>
              <a:t>成交</a:t>
            </a:r>
            <a:r>
              <a:rPr lang="en-US" altLang="zh-CN" sz="1600" dirty="0" smtClean="0">
                <a:solidFill>
                  <a:prstClr val="black"/>
                </a:solidFill>
                <a:latin typeface="微软雅黑" panose="020B0503020204020204" charset="-122"/>
                <a:ea typeface="微软雅黑" panose="020B0503020204020204" charset="-122"/>
              </a:rPr>
              <a:t>300000</a:t>
            </a:r>
            <a:r>
              <a:rPr lang="zh-CN" altLang="en-US" sz="1600" dirty="0">
                <a:solidFill>
                  <a:prstClr val="black"/>
                </a:solidFill>
                <a:latin typeface="微软雅黑" panose="020B0503020204020204" charset="-122"/>
                <a:ea typeface="微软雅黑" panose="020B0503020204020204" charset="-122"/>
              </a:rPr>
              <a:t>股，成交价格</a:t>
            </a:r>
            <a:r>
              <a:rPr lang="en-US" altLang="zh-CN" sz="1600" dirty="0">
                <a:solidFill>
                  <a:prstClr val="black"/>
                </a:solidFill>
                <a:latin typeface="微软雅黑" panose="020B0503020204020204" charset="-122"/>
                <a:ea typeface="微软雅黑" panose="020B0503020204020204" charset="-122"/>
              </a:rPr>
              <a:t>19</a:t>
            </a:r>
            <a:r>
              <a:rPr lang="zh-CN" altLang="en-US" sz="1600" dirty="0">
                <a:solidFill>
                  <a:prstClr val="black"/>
                </a:solidFill>
                <a:latin typeface="微软雅黑" panose="020B0503020204020204" charset="-122"/>
                <a:ea typeface="微软雅黑" panose="020B0503020204020204" charset="-122"/>
              </a:rPr>
              <a:t>元</a:t>
            </a:r>
            <a:endParaRPr lang="zh-CN" altLang="en-US" sz="1600" dirty="0">
              <a:solidFill>
                <a:prstClr val="black"/>
              </a:solidFill>
              <a:latin typeface="微软雅黑" panose="020B0503020204020204" charset="-122"/>
              <a:ea typeface="微软雅黑" panose="020B0503020204020204" charset="-122"/>
            </a:endParaRPr>
          </a:p>
          <a:p>
            <a:pPr defTabSz="666750">
              <a:lnSpc>
                <a:spcPct val="90000"/>
              </a:lnSpc>
              <a:spcAft>
                <a:spcPct val="35000"/>
              </a:spcAft>
            </a:pPr>
            <a:endParaRPr lang="zh-CN" altLang="en-US" sz="1600" dirty="0">
              <a:solidFill>
                <a:prstClr val="black"/>
              </a:solidFill>
              <a:latin typeface="微软雅黑" panose="020B0503020204020204" charset="-122"/>
              <a:ea typeface="微软雅黑" panose="020B0503020204020204" charset="-122"/>
            </a:endParaRPr>
          </a:p>
        </p:txBody>
      </p:sp>
      <p:sp>
        <p:nvSpPr>
          <p:cNvPr id="14" name="矩形 13"/>
          <p:cNvSpPr/>
          <p:nvPr/>
        </p:nvSpPr>
        <p:spPr>
          <a:xfrm>
            <a:off x="3680338" y="4419798"/>
            <a:ext cx="410085" cy="11710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white"/>
                </a:solidFill>
                <a:latin typeface="微软雅黑" panose="020B0503020204020204" charset="-122"/>
                <a:ea typeface="微软雅黑" panose="020B0503020204020204" charset="-122"/>
              </a:rPr>
              <a:t>成交结果</a:t>
            </a:r>
            <a:endParaRPr lang="zh-CN" altLang="en-US" b="1" dirty="0">
              <a:solidFill>
                <a:prstClr val="white"/>
              </a:solidFill>
              <a:latin typeface="微软雅黑" panose="020B0503020204020204" charset="-122"/>
              <a:ea typeface="微软雅黑" panose="020B0503020204020204" charset="-122"/>
            </a:endParaRPr>
          </a:p>
        </p:txBody>
      </p:sp>
      <p:sp>
        <p:nvSpPr>
          <p:cNvPr id="15" name="文本框 14"/>
          <p:cNvSpPr txBox="1"/>
          <p:nvPr/>
        </p:nvSpPr>
        <p:spPr>
          <a:xfrm>
            <a:off x="4744800" y="2865074"/>
            <a:ext cx="1970040" cy="375268"/>
          </a:xfrm>
          <a:prstGeom prst="rect">
            <a:avLst/>
          </a:prstGeom>
          <a:noFill/>
          <a:ln w="28575">
            <a:noFill/>
            <a:prstDash val="solid"/>
          </a:ln>
        </p:spPr>
        <p:txBody>
          <a:bodyPr wrap="none" lIns="108000" rtlCol="0">
            <a:noAutofit/>
          </a:bodyPr>
          <a:lstStyle/>
          <a:p>
            <a:pPr eaLnBrk="0" hangingPunct="0">
              <a:lnSpc>
                <a:spcPct val="125000"/>
              </a:lnSpc>
              <a:spcBef>
                <a:spcPts val="600"/>
              </a:spcBef>
            </a:pPr>
            <a:r>
              <a:rPr lang="zh-CN" altLang="en-US" sz="1600" b="1" dirty="0" smtClean="0">
                <a:solidFill>
                  <a:prstClr val="black"/>
                </a:solidFill>
                <a:latin typeface="微软雅黑" panose="020B0503020204020204" charset="-122"/>
                <a:ea typeface="微软雅黑" panose="020B0503020204020204" charset="-122"/>
                <a:cs typeface="华文楷体" panose="02010600040101010101" pitchFamily="2" charset="-122"/>
              </a:rPr>
              <a:t>互报成交确认申报</a:t>
            </a:r>
            <a:endParaRPr lang="en-US" altLang="zh-CN" sz="1600" b="1" dirty="0" smtClean="0">
              <a:solidFill>
                <a:prstClr val="black"/>
              </a:solidFill>
              <a:latin typeface="微软雅黑" panose="020B0503020204020204" charset="-122"/>
              <a:ea typeface="微软雅黑" panose="020B0503020204020204" charset="-122"/>
              <a:cs typeface="华文楷体" panose="02010600040101010101" pitchFamily="2" charset="-122"/>
            </a:endParaRPr>
          </a:p>
          <a:p>
            <a:pPr eaLnBrk="0" hangingPunct="0">
              <a:lnSpc>
                <a:spcPct val="125000"/>
              </a:lnSpc>
              <a:spcBef>
                <a:spcPts val="600"/>
              </a:spcBef>
            </a:pPr>
            <a:endParaRPr lang="zh-CN" altLang="en-US" sz="1600" b="1" dirty="0">
              <a:solidFill>
                <a:prstClr val="black"/>
              </a:solidFill>
              <a:latin typeface="微软雅黑" panose="020B0503020204020204" charset="-122"/>
              <a:ea typeface="微软雅黑" panose="020B0503020204020204" charset="-122"/>
              <a:cs typeface="华文楷体" panose="02010600040101010101"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即时行情、转让信息</a:t>
            </a:r>
            <a:endParaRPr lang="zh-CN" altLang="en-US" sz="3200" b="1" dirty="0">
              <a:latin typeface="楷体" panose="02010609060101010101" pitchFamily="49" charset="-122"/>
              <a:ea typeface="楷体" panose="02010609060101010101" pitchFamily="49" charset="-122"/>
            </a:endParaRPr>
          </a:p>
        </p:txBody>
      </p:sp>
      <p:sp>
        <p:nvSpPr>
          <p:cNvPr id="24" name="圆角矩形 23"/>
          <p:cNvSpPr/>
          <p:nvPr/>
        </p:nvSpPr>
        <p:spPr>
          <a:xfrm>
            <a:off x="1487215" y="1701209"/>
            <a:ext cx="4144658" cy="343678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latin typeface="楷体" panose="02010609060101010101" pitchFamily="49" charset="-122"/>
                <a:ea typeface="楷体" panose="02010609060101010101" pitchFamily="49" charset="-122"/>
              </a:rPr>
              <a:t>即时行情：</a:t>
            </a:r>
            <a:r>
              <a:rPr lang="zh-CN" altLang="en-US" sz="2400" dirty="0" smtClean="0">
                <a:solidFill>
                  <a:schemeClr val="tx1"/>
                </a:solidFill>
                <a:latin typeface="楷体" panose="02010609060101010101" pitchFamily="49" charset="-122"/>
                <a:ea typeface="楷体" panose="02010609060101010101" pitchFamily="49" charset="-122"/>
              </a:rPr>
              <a:t>协议转让不纳入即时行情和指数计算，成交量在协议转让结束后计入当日该股票成交总量。</a:t>
            </a:r>
            <a:endParaRPr lang="zh-CN" altLang="en-US" sz="2400" dirty="0">
              <a:solidFill>
                <a:schemeClr val="tx1"/>
              </a:solidFill>
              <a:latin typeface="楷体" panose="02010609060101010101" pitchFamily="49" charset="-122"/>
              <a:ea typeface="楷体" panose="02010609060101010101" pitchFamily="49" charset="-122"/>
            </a:endParaRPr>
          </a:p>
        </p:txBody>
      </p:sp>
      <p:sp>
        <p:nvSpPr>
          <p:cNvPr id="25" name="圆角矩形 24"/>
          <p:cNvSpPr/>
          <p:nvPr/>
        </p:nvSpPr>
        <p:spPr>
          <a:xfrm>
            <a:off x="6433852" y="1701209"/>
            <a:ext cx="4666536" cy="343678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2400" b="1" dirty="0" smtClean="0">
                <a:solidFill>
                  <a:schemeClr val="tx1"/>
                </a:solidFill>
                <a:latin typeface="楷体" panose="02010609060101010101" pitchFamily="49" charset="-122"/>
                <a:ea typeface="楷体" panose="02010609060101010101" pitchFamily="49" charset="-122"/>
              </a:rPr>
              <a:t>转让信息：</a:t>
            </a:r>
            <a:r>
              <a:rPr lang="zh-CN" altLang="en-US" sz="2400" dirty="0" smtClean="0">
                <a:solidFill>
                  <a:schemeClr val="tx1"/>
                </a:solidFill>
                <a:latin typeface="楷体" panose="02010609060101010101" pitchFamily="49" charset="-122"/>
                <a:ea typeface="楷体" panose="02010609060101010101" pitchFamily="49" charset="-122"/>
              </a:rPr>
              <a:t>每个转让日结束后，全国股转公司公布当日每笔协议转让成交信息，内容包括</a:t>
            </a:r>
            <a:r>
              <a:rPr lang="zh-CN" altLang="en-US" sz="2400" b="1" dirty="0" smtClean="0">
                <a:solidFill>
                  <a:schemeClr val="tx1"/>
                </a:solidFill>
                <a:latin typeface="楷体" panose="02010609060101010101" pitchFamily="49" charset="-122"/>
                <a:ea typeface="楷体" panose="02010609060101010101" pitchFamily="49" charset="-122"/>
              </a:rPr>
              <a:t>证券代码、证券简称、成交价格、成交数量、买卖双方主办券商证券营业部或交易单元的名称</a:t>
            </a:r>
            <a:r>
              <a:rPr lang="zh-CN" altLang="en-US" sz="2400" dirty="0" smtClean="0">
                <a:solidFill>
                  <a:schemeClr val="tx1"/>
                </a:solidFill>
                <a:latin typeface="楷体" panose="02010609060101010101" pitchFamily="49" charset="-122"/>
                <a:ea typeface="楷体" panose="02010609060101010101" pitchFamily="49" charset="-122"/>
              </a:rPr>
              <a:t>等。</a:t>
            </a:r>
            <a:endParaRPr lang="zh-CN" altLang="en-US" sz="2400" dirty="0">
              <a:solidFill>
                <a:schemeClr val="tx1"/>
              </a:solidFill>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10D90EC6-9C57-44F6-AA70-84EE5BB24E5E}"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2487555" y="2023994"/>
            <a:ext cx="2378157" cy="937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47634" y="2023995"/>
            <a:ext cx="2268885" cy="9372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7862124" y="2023995"/>
            <a:ext cx="3285374" cy="957883"/>
          </a:xfrm>
          <a:prstGeom prst="homePlat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3480440" cy="584775"/>
          </a:xfrm>
          <a:prstGeom prst="rect">
            <a:avLst/>
          </a:prstGeom>
          <a:noFill/>
        </p:spPr>
        <p:txBody>
          <a:bodyPr wrap="none" rtlCol="0">
            <a:spAutoFit/>
          </a:bodyPr>
          <a:lstStyle/>
          <a:p>
            <a:r>
              <a:rPr lang="zh-CN" altLang="en-US" sz="3200" b="1" dirty="0" smtClean="0">
                <a:ea typeface="楷体" panose="02010609060101010101" pitchFamily="49" charset="-122"/>
              </a:rPr>
              <a:t>股票转让方式配置</a:t>
            </a:r>
            <a:endParaRPr lang="en-US" altLang="zh-CN" sz="3200" b="1" dirty="0" smtClean="0">
              <a:ea typeface="楷体" panose="02010609060101010101" pitchFamily="49" charset="-122"/>
            </a:endParaRPr>
          </a:p>
        </p:txBody>
      </p:sp>
      <p:sp>
        <p:nvSpPr>
          <p:cNvPr id="19" name="矩形 18"/>
          <p:cNvSpPr/>
          <p:nvPr/>
        </p:nvSpPr>
        <p:spPr>
          <a:xfrm>
            <a:off x="2569577" y="2170801"/>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华文楷体" panose="02010600040101010101" pitchFamily="2" charset="-122"/>
                <a:ea typeface="华文楷体" panose="02010600040101010101" pitchFamily="2" charset="-122"/>
              </a:rPr>
              <a:t>1</a:t>
            </a:r>
            <a:r>
              <a:rPr lang="zh-CN" altLang="en-US" sz="2400" b="1" dirty="0" smtClean="0">
                <a:solidFill>
                  <a:schemeClr val="tx1"/>
                </a:solidFill>
                <a:latin typeface="华文楷体" panose="02010600040101010101" pitchFamily="2" charset="-122"/>
                <a:ea typeface="华文楷体" panose="02010600040101010101" pitchFamily="2" charset="-122"/>
              </a:rPr>
              <a:t>次集合竞价</a:t>
            </a:r>
            <a:endParaRPr lang="en-US" altLang="zh-CN" sz="2400" b="1" dirty="0" smtClean="0">
              <a:solidFill>
                <a:schemeClr val="tx1"/>
              </a:solidFill>
              <a:latin typeface="华文楷体" panose="02010600040101010101" pitchFamily="2" charset="-122"/>
              <a:ea typeface="华文楷体" panose="02010600040101010101" pitchFamily="2" charset="-122"/>
            </a:endParaRPr>
          </a:p>
          <a:p>
            <a:pPr algn="ctr"/>
            <a:r>
              <a:rPr lang="zh-CN" altLang="en-US" sz="1600" b="1" dirty="0" smtClean="0">
                <a:solidFill>
                  <a:srgbClr val="C00000"/>
                </a:solidFill>
                <a:latin typeface="华文楷体" panose="02010600040101010101" pitchFamily="2" charset="-122"/>
                <a:ea typeface="华文楷体" panose="02010600040101010101" pitchFamily="2" charset="-122"/>
              </a:rPr>
              <a:t>（仅限基础层股票）</a:t>
            </a:r>
            <a:endParaRPr lang="zh-CN" altLang="en-US" sz="1600" b="1" dirty="0">
              <a:solidFill>
                <a:srgbClr val="C00000"/>
              </a:solidFill>
              <a:latin typeface="华文楷体" panose="02010600040101010101" pitchFamily="2" charset="-122"/>
              <a:ea typeface="华文楷体" panose="02010600040101010101" pitchFamily="2" charset="-122"/>
            </a:endParaRPr>
          </a:p>
        </p:txBody>
      </p:sp>
      <p:sp>
        <p:nvSpPr>
          <p:cNvPr id="20" name="矩形 19"/>
          <p:cNvSpPr/>
          <p:nvPr/>
        </p:nvSpPr>
        <p:spPr>
          <a:xfrm>
            <a:off x="5302407" y="2159513"/>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21" name="矩形 20"/>
          <p:cNvSpPr/>
          <p:nvPr/>
        </p:nvSpPr>
        <p:spPr>
          <a:xfrm>
            <a:off x="7677070" y="2170801"/>
            <a:ext cx="3309876"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特定事项协议转让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2612170" y="1361765"/>
            <a:ext cx="2133918" cy="523220"/>
          </a:xfrm>
          <a:prstGeom prst="rect">
            <a:avLst/>
          </a:prstGeom>
          <a:noFill/>
        </p:spPr>
        <p:txBody>
          <a:bodyPr wrap="none" rtlCol="0">
            <a:spAutoFit/>
          </a:bodyPr>
          <a:lstStyle/>
          <a:p>
            <a:r>
              <a:rPr lang="zh-CN" altLang="en-US" sz="2800" b="1" dirty="0" smtClean="0">
                <a:solidFill>
                  <a:srgbClr val="C00000"/>
                </a:solidFill>
                <a:latin typeface="华文楷体" panose="02010600040101010101" pitchFamily="2" charset="-122"/>
                <a:ea typeface="华文楷体" panose="02010600040101010101" pitchFamily="2" charset="-122"/>
              </a:rPr>
              <a:t>盘中</a:t>
            </a:r>
            <a:r>
              <a:rPr lang="zh-CN" altLang="en-US" sz="2400" b="1" dirty="0" smtClean="0">
                <a:solidFill>
                  <a:srgbClr val="C00000"/>
                </a:solidFill>
                <a:latin typeface="华文楷体" panose="02010600040101010101" pitchFamily="2" charset="-122"/>
                <a:ea typeface="华文楷体" panose="02010600040101010101" pitchFamily="2" charset="-122"/>
              </a:rPr>
              <a:t>转让方式</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30" name="文本框 29"/>
          <p:cNvSpPr txBox="1"/>
          <p:nvPr/>
        </p:nvSpPr>
        <p:spPr>
          <a:xfrm>
            <a:off x="5328433" y="1361766"/>
            <a:ext cx="2133918" cy="523220"/>
          </a:xfrm>
          <a:prstGeom prst="rect">
            <a:avLst/>
          </a:prstGeom>
          <a:noFill/>
        </p:spPr>
        <p:txBody>
          <a:bodyPr wrap="none" rtlCol="0">
            <a:spAutoFit/>
          </a:bodyPr>
          <a:lstStyle/>
          <a:p>
            <a:r>
              <a:rPr lang="zh-CN" altLang="en-US" sz="2800" b="1" dirty="0" smtClean="0">
                <a:solidFill>
                  <a:srgbClr val="C00000"/>
                </a:solidFill>
                <a:latin typeface="华文楷体" panose="02010600040101010101" pitchFamily="2" charset="-122"/>
                <a:ea typeface="华文楷体" panose="02010600040101010101" pitchFamily="2" charset="-122"/>
              </a:rPr>
              <a:t>盘后</a:t>
            </a:r>
            <a:r>
              <a:rPr lang="zh-CN" altLang="en-US" sz="2400" b="1" dirty="0" smtClean="0">
                <a:solidFill>
                  <a:srgbClr val="C00000"/>
                </a:solidFill>
                <a:latin typeface="华文楷体" panose="02010600040101010101" pitchFamily="2" charset="-122"/>
                <a:ea typeface="华文楷体" panose="02010600040101010101" pitchFamily="2" charset="-122"/>
              </a:rPr>
              <a:t>转让方式</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35" name="文本框 34"/>
          <p:cNvSpPr txBox="1"/>
          <p:nvPr/>
        </p:nvSpPr>
        <p:spPr>
          <a:xfrm>
            <a:off x="8177508" y="1361765"/>
            <a:ext cx="2133918" cy="523220"/>
          </a:xfrm>
          <a:prstGeom prst="rect">
            <a:avLst/>
          </a:prstGeom>
          <a:noFill/>
        </p:spPr>
        <p:txBody>
          <a:bodyPr wrap="none" rtlCol="0">
            <a:spAutoFit/>
          </a:bodyPr>
          <a:lstStyle/>
          <a:p>
            <a:r>
              <a:rPr lang="zh-CN" altLang="en-US" sz="2800" b="1" dirty="0" smtClean="0">
                <a:solidFill>
                  <a:srgbClr val="C00000"/>
                </a:solidFill>
                <a:latin typeface="华文楷体" panose="02010600040101010101" pitchFamily="2" charset="-122"/>
                <a:ea typeface="华文楷体" panose="02010600040101010101" pitchFamily="2" charset="-122"/>
              </a:rPr>
              <a:t>线下</a:t>
            </a:r>
            <a:r>
              <a:rPr lang="zh-CN" altLang="en-US" sz="2400" b="1" dirty="0" smtClean="0">
                <a:solidFill>
                  <a:srgbClr val="C00000"/>
                </a:solidFill>
                <a:latin typeface="华文楷体" panose="02010600040101010101" pitchFamily="2" charset="-122"/>
                <a:ea typeface="华文楷体" panose="02010600040101010101" pitchFamily="2" charset="-122"/>
              </a:rPr>
              <a:t>转让方式</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
        <p:nvSpPr>
          <p:cNvPr id="10" name="流程图: 资料带 9"/>
          <p:cNvSpPr/>
          <p:nvPr/>
        </p:nvSpPr>
        <p:spPr>
          <a:xfrm>
            <a:off x="830241" y="2229492"/>
            <a:ext cx="1143000" cy="664269"/>
          </a:xfrm>
          <a:prstGeom prst="flowChartPunchedTap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ea typeface="华文楷体" panose="02010600040101010101" pitchFamily="2" charset="-122"/>
              </a:rPr>
              <a:t>模式</a:t>
            </a:r>
            <a:r>
              <a:rPr lang="en-US" altLang="zh-CN" sz="2400" dirty="0" smtClean="0">
                <a:ea typeface="华文楷体" panose="02010600040101010101" pitchFamily="2" charset="-122"/>
              </a:rPr>
              <a:t>1</a:t>
            </a:r>
            <a:endParaRPr lang="zh-CN" altLang="en-US" sz="2400" dirty="0">
              <a:ea typeface="华文楷体" panose="02010600040101010101" pitchFamily="2" charset="-122"/>
            </a:endParaRPr>
          </a:p>
        </p:txBody>
      </p:sp>
      <p:sp>
        <p:nvSpPr>
          <p:cNvPr id="40" name="流程图: 资料带 39"/>
          <p:cNvSpPr/>
          <p:nvPr/>
        </p:nvSpPr>
        <p:spPr>
          <a:xfrm>
            <a:off x="828633" y="3546010"/>
            <a:ext cx="1143000" cy="664269"/>
          </a:xfrm>
          <a:prstGeom prst="flowChartPunchedTap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ea typeface="华文楷体" panose="02010600040101010101" pitchFamily="2" charset="-122"/>
              </a:rPr>
              <a:t>模式</a:t>
            </a:r>
            <a:r>
              <a:rPr lang="en-US" altLang="zh-CN" sz="2400" dirty="0" smtClean="0">
                <a:ea typeface="华文楷体" panose="02010600040101010101" pitchFamily="2" charset="-122"/>
              </a:rPr>
              <a:t>2</a:t>
            </a:r>
            <a:endParaRPr lang="zh-CN" altLang="en-US" sz="2400" dirty="0">
              <a:ea typeface="华文楷体" panose="02010600040101010101" pitchFamily="2" charset="-122"/>
            </a:endParaRPr>
          </a:p>
        </p:txBody>
      </p:sp>
      <p:sp>
        <p:nvSpPr>
          <p:cNvPr id="41" name="流程图: 资料带 40"/>
          <p:cNvSpPr/>
          <p:nvPr/>
        </p:nvSpPr>
        <p:spPr>
          <a:xfrm>
            <a:off x="799085" y="4839933"/>
            <a:ext cx="1143000" cy="664269"/>
          </a:xfrm>
          <a:prstGeom prst="flowChartPunchedTap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ea typeface="华文楷体" panose="02010600040101010101" pitchFamily="2" charset="-122"/>
              </a:rPr>
              <a:t>模式</a:t>
            </a:r>
            <a:r>
              <a:rPr lang="en-US" altLang="zh-CN" sz="2400" dirty="0" smtClean="0">
                <a:ea typeface="华文楷体" panose="02010600040101010101" pitchFamily="2" charset="-122"/>
              </a:rPr>
              <a:t>3</a:t>
            </a:r>
            <a:endParaRPr lang="zh-CN" altLang="en-US" sz="2400" dirty="0">
              <a:ea typeface="华文楷体" panose="02010600040101010101" pitchFamily="2" charset="-122"/>
            </a:endParaRPr>
          </a:p>
        </p:txBody>
      </p:sp>
      <p:sp>
        <p:nvSpPr>
          <p:cNvPr id="15" name="加号 14"/>
          <p:cNvSpPr/>
          <p:nvPr/>
        </p:nvSpPr>
        <p:spPr>
          <a:xfrm>
            <a:off x="4902520" y="2403253"/>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加号 50"/>
          <p:cNvSpPr/>
          <p:nvPr/>
        </p:nvSpPr>
        <p:spPr>
          <a:xfrm>
            <a:off x="7516519" y="2403253"/>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487555" y="3340512"/>
            <a:ext cx="2378157" cy="937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247634" y="3340513"/>
            <a:ext cx="2268885" cy="9372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边形 32"/>
          <p:cNvSpPr/>
          <p:nvPr/>
        </p:nvSpPr>
        <p:spPr>
          <a:xfrm>
            <a:off x="7862124" y="3340513"/>
            <a:ext cx="3285374" cy="957883"/>
          </a:xfrm>
          <a:prstGeom prst="homePlat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569577" y="3476031"/>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华文楷体" panose="02010600040101010101" pitchFamily="2" charset="-122"/>
                <a:ea typeface="华文楷体" panose="02010600040101010101" pitchFamily="2" charset="-122"/>
              </a:rPr>
              <a:t>5</a:t>
            </a:r>
            <a:r>
              <a:rPr lang="zh-CN" altLang="en-US" sz="2400" b="1" dirty="0" smtClean="0">
                <a:solidFill>
                  <a:schemeClr val="tx1"/>
                </a:solidFill>
                <a:latin typeface="华文楷体" panose="02010600040101010101" pitchFamily="2" charset="-122"/>
                <a:ea typeface="华文楷体" panose="02010600040101010101" pitchFamily="2" charset="-122"/>
              </a:rPr>
              <a:t>次集合竞价</a:t>
            </a:r>
            <a:endParaRPr lang="en-US" altLang="zh-CN" sz="2400" b="1" dirty="0" smtClean="0">
              <a:solidFill>
                <a:schemeClr val="tx1"/>
              </a:solidFill>
              <a:latin typeface="华文楷体" panose="02010600040101010101" pitchFamily="2" charset="-122"/>
              <a:ea typeface="华文楷体" panose="02010600040101010101" pitchFamily="2" charset="-122"/>
            </a:endParaRPr>
          </a:p>
          <a:p>
            <a:pPr algn="ctr"/>
            <a:r>
              <a:rPr lang="zh-CN" altLang="en-US" sz="1600" b="1" dirty="0">
                <a:solidFill>
                  <a:srgbClr val="C00000"/>
                </a:solidFill>
                <a:latin typeface="华文楷体" panose="02010600040101010101" pitchFamily="2" charset="-122"/>
                <a:ea typeface="华文楷体" panose="02010600040101010101" pitchFamily="2" charset="-122"/>
              </a:rPr>
              <a:t>（仅</a:t>
            </a:r>
            <a:r>
              <a:rPr lang="zh-CN" altLang="en-US" sz="1600" b="1" dirty="0" smtClean="0">
                <a:solidFill>
                  <a:srgbClr val="C00000"/>
                </a:solidFill>
                <a:latin typeface="华文楷体" panose="02010600040101010101" pitchFamily="2" charset="-122"/>
                <a:ea typeface="华文楷体" panose="02010600040101010101" pitchFamily="2" charset="-122"/>
              </a:rPr>
              <a:t>限创新层</a:t>
            </a:r>
            <a:r>
              <a:rPr lang="zh-CN" altLang="en-US" sz="1600" b="1" dirty="0">
                <a:solidFill>
                  <a:srgbClr val="C00000"/>
                </a:solidFill>
                <a:latin typeface="华文楷体" panose="02010600040101010101" pitchFamily="2" charset="-122"/>
                <a:ea typeface="华文楷体" panose="02010600040101010101" pitchFamily="2" charset="-122"/>
              </a:rPr>
              <a:t>股票</a:t>
            </a:r>
            <a:r>
              <a:rPr lang="zh-CN" altLang="en-US" sz="1600" b="1" dirty="0" smtClean="0">
                <a:solidFill>
                  <a:srgbClr val="C00000"/>
                </a:solidFill>
                <a:latin typeface="华文楷体" panose="02010600040101010101" pitchFamily="2" charset="-122"/>
                <a:ea typeface="华文楷体" panose="02010600040101010101" pitchFamily="2" charset="-122"/>
              </a:rPr>
              <a:t>）</a:t>
            </a:r>
            <a:endParaRPr lang="zh-CN" altLang="en-US" sz="1600" b="1" dirty="0">
              <a:solidFill>
                <a:srgbClr val="C00000"/>
              </a:solidFill>
              <a:latin typeface="华文楷体" panose="02010600040101010101" pitchFamily="2" charset="-122"/>
              <a:ea typeface="华文楷体" panose="02010600040101010101" pitchFamily="2" charset="-122"/>
            </a:endParaRPr>
          </a:p>
        </p:txBody>
      </p:sp>
      <p:sp>
        <p:nvSpPr>
          <p:cNvPr id="36" name="矩形 35"/>
          <p:cNvSpPr/>
          <p:nvPr/>
        </p:nvSpPr>
        <p:spPr>
          <a:xfrm>
            <a:off x="5302407" y="3476031"/>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37" name="矩形 36"/>
          <p:cNvSpPr/>
          <p:nvPr/>
        </p:nvSpPr>
        <p:spPr>
          <a:xfrm>
            <a:off x="7677070" y="3487319"/>
            <a:ext cx="3309876"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特定事项协议转让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38" name="加号 37"/>
          <p:cNvSpPr/>
          <p:nvPr/>
        </p:nvSpPr>
        <p:spPr>
          <a:xfrm>
            <a:off x="4902520" y="3719771"/>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加号 38"/>
          <p:cNvSpPr/>
          <p:nvPr/>
        </p:nvSpPr>
        <p:spPr>
          <a:xfrm>
            <a:off x="7516519" y="3719771"/>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487555" y="4671440"/>
            <a:ext cx="2378157" cy="9372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247634" y="4671441"/>
            <a:ext cx="2268885" cy="9372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3"/>
          <p:cNvSpPr/>
          <p:nvPr/>
        </p:nvSpPr>
        <p:spPr>
          <a:xfrm>
            <a:off x="7862124" y="4671441"/>
            <a:ext cx="3285374" cy="957883"/>
          </a:xfrm>
          <a:prstGeom prst="homePlat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510350" y="4806959"/>
            <a:ext cx="2320637"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做市转让</a:t>
            </a:r>
            <a:endParaRPr lang="en-US" altLang="zh-CN" sz="2400" b="1" dirty="0" smtClean="0">
              <a:solidFill>
                <a:schemeClr val="tx1"/>
              </a:solidFill>
              <a:latin typeface="华文楷体" panose="02010600040101010101" pitchFamily="2" charset="-122"/>
              <a:ea typeface="华文楷体" panose="02010600040101010101" pitchFamily="2" charset="-122"/>
            </a:endParaRPr>
          </a:p>
          <a:p>
            <a:pPr algn="ctr"/>
            <a:r>
              <a:rPr lang="zh-CN" altLang="en-US" sz="1600" b="1" dirty="0" smtClean="0">
                <a:solidFill>
                  <a:srgbClr val="C00000"/>
                </a:solidFill>
                <a:latin typeface="华文楷体" panose="02010600040101010101" pitchFamily="2" charset="-122"/>
                <a:ea typeface="华文楷体" panose="02010600040101010101" pitchFamily="2" charset="-122"/>
              </a:rPr>
              <a:t>（</a:t>
            </a:r>
            <a:r>
              <a:rPr lang="zh-CN" altLang="en-US" sz="1600" b="1" dirty="0">
                <a:solidFill>
                  <a:srgbClr val="C00000"/>
                </a:solidFill>
                <a:latin typeface="华文楷体" panose="02010600040101010101" pitchFamily="2" charset="-122"/>
                <a:ea typeface="华文楷体" panose="02010600040101010101" pitchFamily="2" charset="-122"/>
              </a:rPr>
              <a:t>创新</a:t>
            </a:r>
            <a:r>
              <a:rPr lang="zh-CN" altLang="en-US" sz="1600" b="1" dirty="0" smtClean="0">
                <a:solidFill>
                  <a:srgbClr val="C00000"/>
                </a:solidFill>
                <a:latin typeface="华文楷体" panose="02010600040101010101" pitchFamily="2" charset="-122"/>
                <a:ea typeface="华文楷体" panose="02010600040101010101" pitchFamily="2" charset="-122"/>
              </a:rPr>
              <a:t>层、基础层均可）</a:t>
            </a:r>
            <a:endParaRPr lang="zh-CN" altLang="en-US" sz="1600" b="1" dirty="0">
              <a:solidFill>
                <a:srgbClr val="C00000"/>
              </a:solidFill>
              <a:latin typeface="华文楷体" panose="02010600040101010101" pitchFamily="2" charset="-122"/>
              <a:ea typeface="华文楷体" panose="02010600040101010101" pitchFamily="2" charset="-122"/>
            </a:endParaRPr>
          </a:p>
        </p:txBody>
      </p:sp>
      <p:sp>
        <p:nvSpPr>
          <p:cNvPr id="46" name="矩形 45"/>
          <p:cNvSpPr/>
          <p:nvPr/>
        </p:nvSpPr>
        <p:spPr>
          <a:xfrm>
            <a:off x="5302407" y="4806959"/>
            <a:ext cx="2214112"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47" name="矩形 46"/>
          <p:cNvSpPr/>
          <p:nvPr/>
        </p:nvSpPr>
        <p:spPr>
          <a:xfrm>
            <a:off x="7677070" y="4818247"/>
            <a:ext cx="3309876" cy="664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华文楷体" panose="02010600040101010101" pitchFamily="2" charset="-122"/>
                <a:ea typeface="华文楷体" panose="02010600040101010101" pitchFamily="2" charset="-122"/>
              </a:rPr>
              <a:t>特定事项协议转让</a:t>
            </a:r>
            <a:endParaRPr lang="zh-CN" altLang="en-US" sz="2400" b="1" dirty="0">
              <a:solidFill>
                <a:schemeClr val="tx1"/>
              </a:solidFill>
              <a:latin typeface="华文楷体" panose="02010600040101010101" pitchFamily="2" charset="-122"/>
              <a:ea typeface="华文楷体" panose="02010600040101010101" pitchFamily="2" charset="-122"/>
            </a:endParaRPr>
          </a:p>
        </p:txBody>
      </p:sp>
      <p:sp>
        <p:nvSpPr>
          <p:cNvPr id="50" name="加号 49"/>
          <p:cNvSpPr/>
          <p:nvPr/>
        </p:nvSpPr>
        <p:spPr>
          <a:xfrm>
            <a:off x="4902520" y="5050699"/>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加号 55"/>
          <p:cNvSpPr/>
          <p:nvPr/>
        </p:nvSpPr>
        <p:spPr>
          <a:xfrm>
            <a:off x="7516519" y="5050699"/>
            <a:ext cx="321102" cy="316748"/>
          </a:xfrm>
          <a:prstGeom prst="mathPlus">
            <a:avLst>
              <a:gd name="adj1" fmla="val 169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892412"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即时行情、转让信息</a:t>
            </a:r>
            <a:endParaRPr lang="zh-CN" altLang="en-US" sz="3200" b="1"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10D90EC6-9C57-44F6-AA70-84EE5BB24E5E}" type="datetime1">
              <a:rPr lang="zh-CN" altLang="en-US" smtClean="0"/>
            </a:fld>
            <a:endParaRPr lang="zh-CN" altLang="en-US"/>
          </a:p>
        </p:txBody>
      </p:sp>
      <p:sp>
        <p:nvSpPr>
          <p:cNvPr id="5" name="灯片编号占位符 4"/>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6" name="图片 5"/>
          <p:cNvPicPr>
            <a:picLocks noChangeAspect="1"/>
          </p:cNvPicPr>
          <p:nvPr/>
        </p:nvPicPr>
        <p:blipFill rotWithShape="1">
          <a:blip r:embed="rId1"/>
          <a:srcRect b="4704"/>
          <a:stretch>
            <a:fillRect/>
          </a:stretch>
        </p:blipFill>
        <p:spPr>
          <a:xfrm>
            <a:off x="945569" y="1607108"/>
            <a:ext cx="10283536" cy="4516602"/>
          </a:xfrm>
          <a:prstGeom prst="rect">
            <a:avLst/>
          </a:prstGeom>
        </p:spPr>
      </p:pic>
      <p:sp>
        <p:nvSpPr>
          <p:cNvPr id="9" name="矩形 8"/>
          <p:cNvSpPr/>
          <p:nvPr/>
        </p:nvSpPr>
        <p:spPr>
          <a:xfrm>
            <a:off x="1046521" y="1163830"/>
            <a:ext cx="9477274" cy="369332"/>
          </a:xfrm>
          <a:prstGeom prst="rect">
            <a:avLst/>
          </a:prstGeom>
        </p:spPr>
        <p:txBody>
          <a:bodyPr wrap="none">
            <a:spAutoFit/>
          </a:bodyPr>
          <a:lstStyle/>
          <a:p>
            <a:r>
              <a:rPr lang="zh-CN" altLang="en-US" b="1" dirty="0" smtClean="0">
                <a:latin typeface="华文楷体" panose="02010600040101010101" pitchFamily="2" charset="-122"/>
                <a:ea typeface="华文楷体" panose="02010600040101010101" pitchFamily="2" charset="-122"/>
              </a:rPr>
              <a:t>股转公司官网</a:t>
            </a:r>
            <a:r>
              <a:rPr lang="en-US" altLang="zh-CN" b="1" dirty="0" smtClean="0">
                <a:latin typeface="华文楷体" panose="02010600040101010101" pitchFamily="2" charset="-122"/>
                <a:ea typeface="华文楷体" panose="02010600040101010101" pitchFamily="2" charset="-122"/>
              </a:rPr>
              <a:t>www.neeq.com.cn</a:t>
            </a:r>
            <a:r>
              <a:rPr lang="zh-CN" altLang="en-US" b="1" dirty="0" smtClean="0">
                <a:latin typeface="华文楷体" panose="02010600040101010101" pitchFamily="2" charset="-122"/>
                <a:ea typeface="华文楷体" panose="02010600040101010101" pitchFamily="2" charset="-122"/>
              </a:rPr>
              <a:t>或</a:t>
            </a:r>
            <a:r>
              <a:rPr lang="en-US" altLang="zh-CN" b="1" dirty="0" smtClean="0">
                <a:latin typeface="华文楷体" panose="02010600040101010101" pitchFamily="2" charset="-122"/>
                <a:ea typeface="华文楷体" panose="02010600040101010101" pitchFamily="2" charset="-122"/>
              </a:rPr>
              <a:t>www.neeq.cc</a:t>
            </a:r>
            <a:r>
              <a:rPr lang="zh-CN" altLang="en-US" b="1" dirty="0" smtClean="0">
                <a:latin typeface="华文楷体" panose="02010600040101010101" pitchFamily="2" charset="-122"/>
                <a:ea typeface="华文楷体" panose="02010600040101010101" pitchFamily="2" charset="-122"/>
              </a:rPr>
              <a:t>→信息披露→交易公开信息→协议转让公开信息</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15282" y="4594360"/>
            <a:ext cx="2302140" cy="1297570"/>
          </a:xfrm>
          <a:prstGeom prst="rect">
            <a:avLst/>
          </a:prstGeom>
        </p:spPr>
      </p:pic>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转让意向平台</a:t>
            </a:r>
            <a:endParaRPr lang="zh-CN" altLang="en-US" sz="3200" b="1" dirty="0">
              <a:ea typeface="楷体" panose="02010609060101010101" pitchFamily="49" charset="-122"/>
            </a:endParaRPr>
          </a:p>
        </p:txBody>
      </p:sp>
      <p:sp>
        <p:nvSpPr>
          <p:cNvPr id="3" name="日期占位符 2"/>
          <p:cNvSpPr>
            <a:spLocks noGrp="1"/>
          </p:cNvSpPr>
          <p:nvPr>
            <p:ph type="dt" sz="half" idx="10"/>
          </p:nvPr>
        </p:nvSpPr>
        <p:spPr/>
        <p:txBody>
          <a:bodyPr/>
          <a:lstStyle/>
          <a:p>
            <a:fld id="{D1A8212C-8F1F-483D-8255-9E51AC60584E}" type="datetime1">
              <a:rPr lang="zh-CN" altLang="en-US" smtClean="0"/>
            </a:fld>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7" name="矩形 6"/>
          <p:cNvSpPr/>
          <p:nvPr/>
        </p:nvSpPr>
        <p:spPr>
          <a:xfrm>
            <a:off x="812440" y="1089947"/>
            <a:ext cx="10679222" cy="5016758"/>
          </a:xfrm>
          <a:prstGeom prst="rect">
            <a:avLst/>
          </a:prstGeom>
        </p:spPr>
        <p:txBody>
          <a:bodyPr wrap="square">
            <a:spAutoFit/>
          </a:bodyPr>
          <a:lstStyle/>
          <a:p>
            <a:pPr marL="342900" indent="-342900">
              <a:lnSpc>
                <a:spcPct val="125000"/>
              </a:lnSpc>
              <a:spcAft>
                <a:spcPts val="600"/>
              </a:spcAft>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rPr>
              <a:t>全国中小企业股份转让</a:t>
            </a:r>
            <a:r>
              <a:rPr lang="zh-CN" altLang="en-US" sz="2400" dirty="0" smtClean="0">
                <a:latin typeface="华文楷体" panose="02010600040101010101" pitchFamily="2" charset="-122"/>
                <a:ea typeface="华文楷体" panose="02010600040101010101" pitchFamily="2" charset="-122"/>
              </a:rPr>
              <a:t>系统转让</a:t>
            </a:r>
            <a:r>
              <a:rPr lang="zh-CN" altLang="en-US" sz="2400" dirty="0">
                <a:latin typeface="华文楷体" panose="02010600040101010101" pitchFamily="2" charset="-122"/>
                <a:ea typeface="华文楷体" panose="02010600040101010101" pitchFamily="2" charset="-122"/>
              </a:rPr>
              <a:t>意向</a:t>
            </a:r>
            <a:r>
              <a:rPr lang="zh-CN" altLang="en-US" sz="2400" dirty="0" smtClean="0">
                <a:latin typeface="华文楷体" panose="02010600040101010101" pitchFamily="2" charset="-122"/>
                <a:ea typeface="华文楷体" panose="02010600040101010101" pitchFamily="2" charset="-122"/>
              </a:rPr>
              <a:t>平台于</a:t>
            </a:r>
            <a:r>
              <a:rPr lang="en-US" altLang="zh-CN" sz="2400" dirty="0" smtClean="0">
                <a:latin typeface="华文楷体" panose="02010600040101010101" pitchFamily="2" charset="-122"/>
                <a:ea typeface="华文楷体" panose="02010600040101010101" pitchFamily="2" charset="-122"/>
              </a:rPr>
              <a:t>2016</a:t>
            </a:r>
            <a:r>
              <a:rPr lang="zh-CN" altLang="en-US" sz="2400" dirty="0">
                <a:latin typeface="华文楷体" panose="02010600040101010101" pitchFamily="2" charset="-122"/>
                <a:ea typeface="华文楷体" panose="02010600040101010101" pitchFamily="2" charset="-122"/>
              </a:rPr>
              <a:t>年</a:t>
            </a:r>
            <a:r>
              <a:rPr lang="en-US" altLang="zh-CN" sz="2400" dirty="0">
                <a:latin typeface="华文楷体" panose="02010600040101010101" pitchFamily="2" charset="-122"/>
                <a:ea typeface="华文楷体" panose="02010600040101010101" pitchFamily="2" charset="-122"/>
              </a:rPr>
              <a:t>3</a:t>
            </a:r>
            <a:r>
              <a:rPr lang="zh-CN" altLang="en-US" sz="2400" dirty="0">
                <a:latin typeface="华文楷体" panose="02010600040101010101" pitchFamily="2" charset="-122"/>
                <a:ea typeface="华文楷体" panose="02010600040101010101" pitchFamily="2" charset="-122"/>
              </a:rPr>
              <a:t>月</a:t>
            </a:r>
            <a:r>
              <a:rPr lang="en-US" altLang="zh-CN" sz="2400" dirty="0">
                <a:latin typeface="华文楷体" panose="02010600040101010101" pitchFamily="2" charset="-122"/>
                <a:ea typeface="华文楷体" panose="02010600040101010101" pitchFamily="2" charset="-122"/>
              </a:rPr>
              <a:t>18</a:t>
            </a:r>
            <a:r>
              <a:rPr lang="zh-CN" altLang="en-US" sz="2400" dirty="0">
                <a:latin typeface="华文楷体" panose="02010600040101010101" pitchFamily="2" charset="-122"/>
                <a:ea typeface="华文楷体" panose="02010600040101010101" pitchFamily="2" charset="-122"/>
              </a:rPr>
              <a:t>日正式上线运行</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pPr marL="342900" indent="-342900">
              <a:lnSpc>
                <a:spcPct val="125000"/>
              </a:lnSpc>
              <a:spcAft>
                <a:spcPts val="600"/>
              </a:spcAft>
              <a:buFont typeface="Arial" panose="020B0604020202020204" pitchFamily="34" charset="0"/>
              <a:buChar char="•"/>
            </a:pPr>
            <a:r>
              <a:rPr lang="zh-CN" altLang="en-US" sz="2400" dirty="0" smtClean="0">
                <a:latin typeface="华文楷体" panose="02010600040101010101" pitchFamily="2" charset="-122"/>
                <a:ea typeface="华文楷体" panose="02010600040101010101" pitchFamily="2" charset="-122"/>
              </a:rPr>
              <a:t>平台</a:t>
            </a:r>
            <a:r>
              <a:rPr lang="zh-CN" altLang="en-US" sz="2400" dirty="0">
                <a:latin typeface="华文楷体" panose="02010600040101010101" pitchFamily="2" charset="-122"/>
                <a:ea typeface="华文楷体" panose="02010600040101010101" pitchFamily="2" charset="-122"/>
              </a:rPr>
              <a:t>适用于全国股转系统</a:t>
            </a:r>
            <a:r>
              <a:rPr lang="zh-CN" altLang="en-US" sz="2400" b="1" dirty="0">
                <a:solidFill>
                  <a:srgbClr val="C00000"/>
                </a:solidFill>
                <a:latin typeface="华文楷体" panose="02010600040101010101" pitchFamily="2" charset="-122"/>
                <a:ea typeface="华文楷体" panose="02010600040101010101" pitchFamily="2" charset="-122"/>
              </a:rPr>
              <a:t>协议转让证券品种</a:t>
            </a:r>
            <a:r>
              <a:rPr lang="zh-CN" altLang="en-US" sz="2400" dirty="0">
                <a:latin typeface="华文楷体" panose="02010600040101010101" pitchFamily="2" charset="-122"/>
                <a:ea typeface="华文楷体" panose="02010600040101010101" pitchFamily="2" charset="-122"/>
              </a:rPr>
              <a:t>，为注册用户提供转让意向信息的发布和查询服务</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pPr marL="342900" indent="-342900">
              <a:lnSpc>
                <a:spcPct val="125000"/>
              </a:lnSpc>
              <a:spcAft>
                <a:spcPts val="600"/>
              </a:spcAft>
              <a:buFont typeface="Arial" panose="020B0604020202020204" pitchFamily="34" charset="0"/>
              <a:buChar char="•"/>
            </a:pPr>
            <a:r>
              <a:rPr lang="zh-CN" altLang="en-US" sz="2400" dirty="0" smtClean="0">
                <a:latin typeface="华文楷体" panose="02010600040101010101" pitchFamily="2" charset="-122"/>
                <a:ea typeface="华文楷体" panose="02010600040101010101" pitchFamily="2" charset="-122"/>
              </a:rPr>
              <a:t>平台</a:t>
            </a:r>
            <a:r>
              <a:rPr lang="zh-CN" altLang="en-US" sz="2400" dirty="0">
                <a:latin typeface="华文楷体" panose="02010600040101010101" pitchFamily="2" charset="-122"/>
                <a:ea typeface="华文楷体" panose="02010600040101010101" pitchFamily="2" charset="-122"/>
              </a:rPr>
              <a:t>不具有成交功能，买卖双方达成成交协议后，仍需通过全国股转系统交易主机完成交易</a:t>
            </a:r>
            <a:r>
              <a:rPr lang="zh-CN" altLang="en-US" sz="2400" dirty="0" smtClean="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a:p>
            <a:pPr marL="342900" indent="-342900">
              <a:lnSpc>
                <a:spcPct val="125000"/>
              </a:lnSpc>
              <a:spcAft>
                <a:spcPts val="600"/>
              </a:spcAft>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rPr>
              <a:t>转让意向平台是全国股转公司为完善市场服务，降低投资者转让意向信息的搜寻成本而设立的信息交流平台。通过该平台，投资者可以更低成本、更大范围的寻找交易对手方，提升市场整体价格发现水平</a:t>
            </a:r>
            <a:r>
              <a:rPr lang="zh-CN" altLang="en-US" sz="2400" dirty="0" smtClean="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a:p>
            <a:pPr marL="342900" indent="-342900">
              <a:lnSpc>
                <a:spcPct val="125000"/>
              </a:lnSpc>
              <a:spcAft>
                <a:spcPts val="600"/>
              </a:spcAft>
              <a:buFont typeface="Arial" panose="020B0604020202020204" pitchFamily="34" charset="0"/>
              <a:buChar char="•"/>
            </a:pPr>
            <a:r>
              <a:rPr lang="zh-CN" altLang="en-US" sz="2400" dirty="0" smtClean="0">
                <a:latin typeface="华文楷体" panose="02010600040101010101" pitchFamily="2" charset="-122"/>
                <a:ea typeface="华文楷体" panose="02010600040101010101" pitchFamily="2" charset="-122"/>
              </a:rPr>
              <a:t>投资者</a:t>
            </a:r>
            <a:r>
              <a:rPr lang="zh-CN" altLang="en-US" sz="2400" dirty="0">
                <a:latin typeface="华文楷体" panose="02010600040101010101" pitchFamily="2" charset="-122"/>
                <a:ea typeface="华文楷体" panose="02010600040101010101" pitchFamily="2" charset="-122"/>
              </a:rPr>
              <a:t>可以登陆全国股转公司官方网站</a:t>
            </a:r>
            <a:r>
              <a:rPr lang="zh-CN" altLang="en-US" sz="2400" dirty="0">
                <a:solidFill>
                  <a:srgbClr val="C00000"/>
                </a:solidFill>
                <a:latin typeface="华文楷体" panose="02010600040101010101" pitchFamily="2" charset="-122"/>
                <a:ea typeface="华文楷体" panose="02010600040101010101" pitchFamily="2" charset="-122"/>
              </a:rPr>
              <a:t>（</a:t>
            </a:r>
            <a:r>
              <a:rPr lang="en-US" altLang="zh-CN" sz="2400" dirty="0">
                <a:solidFill>
                  <a:srgbClr val="C00000"/>
                </a:solidFill>
                <a:latin typeface="华文楷体" panose="02010600040101010101" pitchFamily="2" charset="-122"/>
                <a:ea typeface="华文楷体" panose="02010600040101010101" pitchFamily="2" charset="-122"/>
              </a:rPr>
              <a:t>www.neeq.com.cn</a:t>
            </a:r>
            <a:r>
              <a:rPr lang="zh-CN" altLang="en-US" sz="2400" dirty="0">
                <a:solidFill>
                  <a:srgbClr val="C00000"/>
                </a:solidFill>
                <a:latin typeface="华文楷体" panose="02010600040101010101" pitchFamily="2" charset="-122"/>
                <a:ea typeface="华文楷体" panose="02010600040101010101" pitchFamily="2" charset="-122"/>
              </a:rPr>
              <a:t>或</a:t>
            </a:r>
            <a:r>
              <a:rPr lang="en-US" altLang="zh-CN" sz="2400" dirty="0">
                <a:solidFill>
                  <a:srgbClr val="C00000"/>
                </a:solidFill>
                <a:latin typeface="华文楷体" panose="02010600040101010101" pitchFamily="2" charset="-122"/>
                <a:ea typeface="华文楷体" panose="02010600040101010101" pitchFamily="2" charset="-122"/>
              </a:rPr>
              <a:t>www.neeq.cc</a:t>
            </a:r>
            <a:r>
              <a:rPr lang="zh-CN" altLang="en-US" sz="2400" dirty="0">
                <a:solidFill>
                  <a:srgbClr val="C00000"/>
                </a:solidFill>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点击快捷导航栏的转让意向进入</a:t>
            </a:r>
            <a:r>
              <a:rPr lang="zh-CN" altLang="en-US" sz="2400" dirty="0">
                <a:latin typeface="华文楷体" panose="02010600040101010101" pitchFamily="2" charset="-122"/>
                <a:ea typeface="华文楷体" panose="02010600040101010101" pitchFamily="2" charset="-122"/>
              </a:rPr>
              <a:t>转让意向平台。</a:t>
            </a:r>
            <a:endParaRPr lang="zh-CN" altLang="en-US" sz="2400" b="0" i="0" dirty="0">
              <a:effectLst/>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转让意向平台</a:t>
            </a:r>
            <a:endParaRPr lang="zh-CN" altLang="en-US" sz="3200" b="1" dirty="0">
              <a:ea typeface="楷体" panose="02010609060101010101" pitchFamily="49" charset="-122"/>
            </a:endParaRPr>
          </a:p>
        </p:txBody>
      </p:sp>
      <p:sp>
        <p:nvSpPr>
          <p:cNvPr id="3" name="日期占位符 2"/>
          <p:cNvSpPr>
            <a:spLocks noGrp="1"/>
          </p:cNvSpPr>
          <p:nvPr>
            <p:ph type="dt" sz="half" idx="10"/>
          </p:nvPr>
        </p:nvSpPr>
        <p:spPr/>
        <p:txBody>
          <a:bodyPr/>
          <a:lstStyle/>
          <a:p>
            <a:fld id="{D1A8212C-8F1F-483D-8255-9E51AC60584E}" type="datetime1">
              <a:rPr lang="zh-CN" altLang="en-US" smtClean="0"/>
            </a:fld>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a:p>
        </p:txBody>
      </p:sp>
      <p:sp>
        <p:nvSpPr>
          <p:cNvPr id="8" name="矩形 7"/>
          <p:cNvSpPr/>
          <p:nvPr/>
        </p:nvSpPr>
        <p:spPr>
          <a:xfrm>
            <a:off x="1313642" y="913188"/>
            <a:ext cx="9105365" cy="400110"/>
          </a:xfrm>
          <a:prstGeom prst="rect">
            <a:avLst/>
          </a:prstGeom>
        </p:spPr>
        <p:txBody>
          <a:bodyPr wrap="square">
            <a:spAutoFit/>
          </a:bodyPr>
          <a:lstStyle/>
          <a:p>
            <a:r>
              <a:rPr lang="zh-CN" altLang="en-US" sz="2000" b="1" dirty="0" smtClean="0">
                <a:latin typeface="华文楷体" panose="02010600040101010101" pitchFamily="2" charset="-122"/>
                <a:ea typeface="华文楷体" panose="02010600040101010101" pitchFamily="2" charset="-122"/>
              </a:rPr>
              <a:t>投资者查询、发布转让意向信息，需首先进行账户注册、身份验证。</a:t>
            </a:r>
            <a:endParaRPr lang="en-US" altLang="zh-CN" sz="2000" b="1" dirty="0">
              <a:latin typeface="华文楷体" panose="02010600040101010101" pitchFamily="2" charset="-122"/>
              <a:ea typeface="华文楷体" panose="02010600040101010101" pitchFamily="2" charset="-122"/>
            </a:endParaRPr>
          </a:p>
        </p:txBody>
      </p:sp>
      <p:pic>
        <p:nvPicPr>
          <p:cNvPr id="5" name="图片 4"/>
          <p:cNvPicPr>
            <a:picLocks noChangeAspect="1"/>
          </p:cNvPicPr>
          <p:nvPr/>
        </p:nvPicPr>
        <p:blipFill rotWithShape="1">
          <a:blip r:embed="rId1"/>
          <a:srcRect l="7152" r="8747"/>
          <a:stretch>
            <a:fillRect/>
          </a:stretch>
        </p:blipFill>
        <p:spPr>
          <a:xfrm>
            <a:off x="1410234" y="1308278"/>
            <a:ext cx="9375820" cy="5005921"/>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1674253" y="270456"/>
            <a:ext cx="2656496" cy="584775"/>
          </a:xfrm>
          <a:prstGeom prst="rect">
            <a:avLst/>
          </a:prstGeom>
          <a:noFill/>
        </p:spPr>
        <p:txBody>
          <a:bodyPr wrap="none" rtlCol="0">
            <a:spAutoFit/>
          </a:bodyPr>
          <a:lstStyle/>
          <a:p>
            <a:r>
              <a:rPr lang="zh-CN" altLang="en-US" sz="3200" b="1" dirty="0" smtClean="0">
                <a:ea typeface="楷体" panose="02010609060101010101" pitchFamily="49" charset="-122"/>
              </a:rPr>
              <a:t>转让意向平台</a:t>
            </a:r>
            <a:endParaRPr lang="zh-CN" altLang="en-US" sz="3200" b="1" dirty="0">
              <a:ea typeface="楷体" panose="02010609060101010101" pitchFamily="49" charset="-122"/>
            </a:endParaRPr>
          </a:p>
        </p:txBody>
      </p:sp>
      <p:sp>
        <p:nvSpPr>
          <p:cNvPr id="3" name="日期占位符 2"/>
          <p:cNvSpPr>
            <a:spLocks noGrp="1"/>
          </p:cNvSpPr>
          <p:nvPr>
            <p:ph type="dt" sz="half" idx="10"/>
          </p:nvPr>
        </p:nvSpPr>
        <p:spPr/>
        <p:txBody>
          <a:bodyPr/>
          <a:lstStyle/>
          <a:p>
            <a:fld id="{D1A8212C-8F1F-483D-8255-9E51AC60584E}" type="datetime1">
              <a:rPr lang="zh-CN" altLang="en-US" smtClean="0"/>
            </a:fld>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a:p>
        </p:txBody>
      </p:sp>
      <p:pic>
        <p:nvPicPr>
          <p:cNvPr id="9" name="图片 8"/>
          <p:cNvPicPr>
            <a:picLocks noChangeAspect="1"/>
          </p:cNvPicPr>
          <p:nvPr/>
        </p:nvPicPr>
        <p:blipFill>
          <a:blip r:embed="rId1"/>
          <a:stretch>
            <a:fillRect/>
          </a:stretch>
        </p:blipFill>
        <p:spPr>
          <a:xfrm>
            <a:off x="1490808" y="1577224"/>
            <a:ext cx="9525468" cy="4693591"/>
          </a:xfrm>
          <a:prstGeom prst="rect">
            <a:avLst/>
          </a:prstGeom>
        </p:spPr>
      </p:pic>
      <p:sp>
        <p:nvSpPr>
          <p:cNvPr id="10" name="矩形 9"/>
          <p:cNvSpPr/>
          <p:nvPr/>
        </p:nvSpPr>
        <p:spPr>
          <a:xfrm>
            <a:off x="1381758" y="1177114"/>
            <a:ext cx="9438641" cy="400110"/>
          </a:xfrm>
          <a:prstGeom prst="rect">
            <a:avLst/>
          </a:prstGeom>
        </p:spPr>
        <p:txBody>
          <a:bodyPr wrap="square">
            <a:spAutoFit/>
          </a:bodyPr>
          <a:lstStyle/>
          <a:p>
            <a:r>
              <a:rPr lang="zh-CN" altLang="en-US" sz="2000" b="1" dirty="0" smtClean="0">
                <a:latin typeface="华文楷体" panose="02010600040101010101" pitchFamily="2" charset="-122"/>
                <a:ea typeface="华文楷体" panose="02010600040101010101" pitchFamily="2" charset="-122"/>
              </a:rPr>
              <a:t>完成注册且认证通过后，投资者可以查询、发布转让意向信息，搜寻对手方。</a:t>
            </a:r>
            <a:endParaRPr lang="en-US" altLang="zh-CN" sz="20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8" name="图示 7"/>
          <p:cNvGraphicFramePr/>
          <p:nvPr/>
        </p:nvGraphicFramePr>
        <p:xfrm>
          <a:off x="623455" y="1904264"/>
          <a:ext cx="10920845" cy="322884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1674253" y="270456"/>
            <a:ext cx="3480440" cy="584775"/>
          </a:xfrm>
          <a:prstGeom prst="rect">
            <a:avLst/>
          </a:prstGeom>
          <a:noFill/>
        </p:spPr>
        <p:txBody>
          <a:bodyPr wrap="none" rtlCol="0">
            <a:spAutoFit/>
          </a:bodyPr>
          <a:lstStyle/>
          <a:p>
            <a:r>
              <a:rPr lang="zh-CN" altLang="en-US" sz="3200" b="1" dirty="0" smtClean="0">
                <a:ea typeface="楷体" panose="02010609060101010101" pitchFamily="49" charset="-122"/>
              </a:rPr>
              <a:t>特定事项协议转让</a:t>
            </a:r>
            <a:endParaRPr lang="zh-CN" altLang="en-US" sz="3200" b="1" dirty="0">
              <a:ea typeface="楷体" panose="02010609060101010101" pitchFamily="49" charset="-122"/>
            </a:endParaRPr>
          </a:p>
        </p:txBody>
      </p:sp>
      <p:sp>
        <p:nvSpPr>
          <p:cNvPr id="3" name="日期占位符 2"/>
          <p:cNvSpPr>
            <a:spLocks noGrp="1"/>
          </p:cNvSpPr>
          <p:nvPr>
            <p:ph type="dt" sz="half" idx="10"/>
          </p:nvPr>
        </p:nvSpPr>
        <p:spPr/>
        <p:txBody>
          <a:bodyPr/>
          <a:lstStyle/>
          <a:p>
            <a:fld id="{D1A8212C-8F1F-483D-8255-9E51AC60584E}" type="datetime1">
              <a:rPr lang="zh-CN" altLang="en-US" smtClean="0"/>
            </a:fld>
            <a:endParaRPr lang="zh-CN" altLang="en-US"/>
          </a:p>
        </p:txBody>
      </p:sp>
      <p:sp>
        <p:nvSpPr>
          <p:cNvPr id="4" name="灯片编号占位符 3"/>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031" y="1030310"/>
            <a:ext cx="128789" cy="486821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231820" y="2369712"/>
            <a:ext cx="3155324" cy="1918952"/>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楷体" panose="02010609060101010101" pitchFamily="49" charset="-122"/>
                <a:ea typeface="楷体" panose="02010609060101010101" pitchFamily="49" charset="-122"/>
              </a:rPr>
              <a:t>目 录</a:t>
            </a:r>
            <a:endParaRPr lang="zh-CN" altLang="en-US" sz="4000" dirty="0">
              <a:latin typeface="楷体" panose="02010609060101010101" pitchFamily="49" charset="-122"/>
              <a:ea typeface="楷体" panose="02010609060101010101" pitchFamily="49" charset="-122"/>
            </a:endParaRPr>
          </a:p>
        </p:txBody>
      </p:sp>
      <p:sp>
        <p:nvSpPr>
          <p:cNvPr id="7" name="五边形 6"/>
          <p:cNvSpPr/>
          <p:nvPr/>
        </p:nvSpPr>
        <p:spPr>
          <a:xfrm>
            <a:off x="4891480" y="2576781"/>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集合竞价转让制度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8" name="五边形 7"/>
          <p:cNvSpPr/>
          <p:nvPr/>
        </p:nvSpPr>
        <p:spPr>
          <a:xfrm>
            <a:off x="4891480" y="3421253"/>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2060"/>
                </a:solidFill>
                <a:latin typeface="楷体" panose="02010609060101010101" pitchFamily="49" charset="-122"/>
                <a:ea typeface="楷体" panose="02010609060101010101" pitchFamily="49" charset="-122"/>
              </a:rPr>
              <a:t>做市转让制度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9" name="五边形 8"/>
          <p:cNvSpPr/>
          <p:nvPr/>
        </p:nvSpPr>
        <p:spPr>
          <a:xfrm>
            <a:off x="4891480" y="425194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协议转让制度</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2" name="五边形 11"/>
          <p:cNvSpPr/>
          <p:nvPr/>
        </p:nvSpPr>
        <p:spPr>
          <a:xfrm>
            <a:off x="4891481" y="1746995"/>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dirty="0">
                <a:solidFill>
                  <a:srgbClr val="002060"/>
                </a:solidFill>
                <a:latin typeface="楷体" panose="02010609060101010101" pitchFamily="49" charset="-122"/>
                <a:ea typeface="楷体" panose="02010609060101010101" pitchFamily="49" charset="-122"/>
              </a:rPr>
              <a:t>股票转让制度介绍</a:t>
            </a:r>
            <a:endParaRPr lang="zh-CN" altLang="en-US" sz="3200" dirty="0">
              <a:solidFill>
                <a:srgbClr val="002060"/>
              </a:solidFill>
              <a:latin typeface="楷体" panose="02010609060101010101" pitchFamily="49" charset="-122"/>
              <a:ea typeface="楷体" panose="02010609060101010101" pitchFamily="49" charset="-122"/>
            </a:endParaRPr>
          </a:p>
        </p:txBody>
      </p:sp>
      <p:sp>
        <p:nvSpPr>
          <p:cNvPr id="14" name="文本框 13"/>
          <p:cNvSpPr txBox="1"/>
          <p:nvPr/>
        </p:nvSpPr>
        <p:spPr>
          <a:xfrm>
            <a:off x="4289813" y="1771128"/>
            <a:ext cx="601447" cy="584775"/>
          </a:xfrm>
          <a:prstGeom prst="rect">
            <a:avLst/>
          </a:prstGeom>
          <a:noFill/>
        </p:spPr>
        <p:txBody>
          <a:bodyPr wrap="none" rtlCol="0">
            <a:spAutoFit/>
          </a:bodyPr>
          <a:lstStyle/>
          <a:p>
            <a:r>
              <a:rPr lang="en-US" altLang="zh-CN" sz="3200" dirty="0" smtClean="0">
                <a:solidFill>
                  <a:srgbClr val="C00000"/>
                </a:solidFill>
              </a:rPr>
              <a:t>01</a:t>
            </a:r>
            <a:endParaRPr lang="zh-CN" altLang="en-US" sz="3200" dirty="0">
              <a:solidFill>
                <a:srgbClr val="C00000"/>
              </a:solidFill>
            </a:endParaRPr>
          </a:p>
        </p:txBody>
      </p:sp>
      <p:sp>
        <p:nvSpPr>
          <p:cNvPr id="15" name="文本框 14"/>
          <p:cNvSpPr txBox="1"/>
          <p:nvPr/>
        </p:nvSpPr>
        <p:spPr>
          <a:xfrm>
            <a:off x="4289813" y="2602635"/>
            <a:ext cx="601447" cy="584775"/>
          </a:xfrm>
          <a:prstGeom prst="rect">
            <a:avLst/>
          </a:prstGeom>
          <a:noFill/>
        </p:spPr>
        <p:txBody>
          <a:bodyPr wrap="none" rtlCol="0">
            <a:spAutoFit/>
          </a:bodyPr>
          <a:lstStyle/>
          <a:p>
            <a:r>
              <a:rPr lang="en-US" altLang="zh-CN" sz="3200" dirty="0" smtClean="0">
                <a:solidFill>
                  <a:srgbClr val="C00000"/>
                </a:solidFill>
              </a:rPr>
              <a:t>02</a:t>
            </a:r>
            <a:endParaRPr lang="zh-CN" altLang="en-US" sz="3200" dirty="0">
              <a:solidFill>
                <a:srgbClr val="C00000"/>
              </a:solidFill>
            </a:endParaRPr>
          </a:p>
        </p:txBody>
      </p:sp>
      <p:sp>
        <p:nvSpPr>
          <p:cNvPr id="16" name="文本框 15"/>
          <p:cNvSpPr txBox="1"/>
          <p:nvPr/>
        </p:nvSpPr>
        <p:spPr>
          <a:xfrm>
            <a:off x="4289813" y="3433311"/>
            <a:ext cx="601447" cy="584775"/>
          </a:xfrm>
          <a:prstGeom prst="rect">
            <a:avLst/>
          </a:prstGeom>
          <a:noFill/>
        </p:spPr>
        <p:txBody>
          <a:bodyPr wrap="none" rtlCol="0">
            <a:spAutoFit/>
          </a:bodyPr>
          <a:lstStyle/>
          <a:p>
            <a:r>
              <a:rPr lang="en-US" altLang="zh-CN" sz="3200" dirty="0" smtClean="0">
                <a:solidFill>
                  <a:srgbClr val="C00000"/>
                </a:solidFill>
              </a:rPr>
              <a:t>03</a:t>
            </a:r>
            <a:endParaRPr lang="zh-CN" altLang="en-US" sz="3200" dirty="0">
              <a:solidFill>
                <a:srgbClr val="C00000"/>
              </a:solidFill>
            </a:endParaRPr>
          </a:p>
        </p:txBody>
      </p:sp>
      <p:sp>
        <p:nvSpPr>
          <p:cNvPr id="17" name="文本框 16"/>
          <p:cNvSpPr txBox="1"/>
          <p:nvPr/>
        </p:nvSpPr>
        <p:spPr>
          <a:xfrm>
            <a:off x="4289812" y="4283722"/>
            <a:ext cx="601447" cy="584775"/>
          </a:xfrm>
          <a:prstGeom prst="rect">
            <a:avLst/>
          </a:prstGeom>
          <a:noFill/>
        </p:spPr>
        <p:txBody>
          <a:bodyPr wrap="none" rtlCol="0">
            <a:spAutoFit/>
          </a:bodyPr>
          <a:lstStyle/>
          <a:p>
            <a:r>
              <a:rPr lang="en-US" altLang="zh-CN" sz="3200" dirty="0" smtClean="0">
                <a:solidFill>
                  <a:srgbClr val="C00000"/>
                </a:solidFill>
              </a:rPr>
              <a:t>04</a:t>
            </a:r>
            <a:endParaRPr lang="zh-CN" altLang="en-US" sz="3200" dirty="0">
              <a:solidFill>
                <a:srgbClr val="C00000"/>
              </a:solidFill>
            </a:endParaRPr>
          </a:p>
        </p:txBody>
      </p:sp>
      <p:sp>
        <p:nvSpPr>
          <p:cNvPr id="21" name="燕尾形 20"/>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日期占位符 1"/>
          <p:cNvSpPr>
            <a:spLocks noGrp="1"/>
          </p:cNvSpPr>
          <p:nvPr>
            <p:ph type="dt" sz="half" idx="10"/>
          </p:nvPr>
        </p:nvSpPr>
        <p:spPr/>
        <p:txBody>
          <a:bodyPr/>
          <a:lstStyle/>
          <a:p>
            <a:fld id="{824EE2EB-0580-4DA4-AFE1-E4AA9CE151F4}" type="datetime1">
              <a:rPr lang="zh-CN" altLang="en-US" smtClean="0"/>
            </a:fld>
            <a:endParaRPr lang="zh-CN" altLang="en-US" dirty="0"/>
          </a:p>
        </p:txBody>
      </p:sp>
      <p:sp>
        <p:nvSpPr>
          <p:cNvPr id="18" name="灯片编号占位符 4"/>
          <p:cNvSpPr>
            <a:spLocks noGrp="1"/>
          </p:cNvSpPr>
          <p:nvPr>
            <p:ph type="sldNum" sz="quarter" idx="12"/>
          </p:nvPr>
        </p:nvSpPr>
        <p:spPr>
          <a:xfrm>
            <a:off x="8610600" y="6397914"/>
            <a:ext cx="2743200" cy="365125"/>
          </a:xfrm>
        </p:spPr>
        <p:txBody>
          <a:bodyPr/>
          <a:lstStyle/>
          <a:p>
            <a:r>
              <a:rPr lang="en-US" altLang="zh-CN" dirty="0" smtClean="0"/>
              <a:t>77</a:t>
            </a:r>
            <a:endParaRPr lang="zh-CN" altLang="en-US" dirty="0"/>
          </a:p>
        </p:txBody>
      </p:sp>
      <p:sp>
        <p:nvSpPr>
          <p:cNvPr id="19" name="五边形 18"/>
          <p:cNvSpPr/>
          <p:nvPr/>
        </p:nvSpPr>
        <p:spPr>
          <a:xfrm>
            <a:off x="4891259" y="5096110"/>
            <a:ext cx="4829577" cy="57311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b="1" dirty="0" smtClean="0">
                <a:solidFill>
                  <a:srgbClr val="C00000"/>
                </a:solidFill>
                <a:latin typeface="楷体" panose="02010609060101010101" pitchFamily="49" charset="-122"/>
                <a:ea typeface="楷体" panose="02010609060101010101" pitchFamily="49" charset="-122"/>
              </a:rPr>
              <a:t>市场监察</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20" name="文本框 19"/>
          <p:cNvSpPr txBox="1"/>
          <p:nvPr/>
        </p:nvSpPr>
        <p:spPr>
          <a:xfrm>
            <a:off x="4289591" y="5127892"/>
            <a:ext cx="601447" cy="584775"/>
          </a:xfrm>
          <a:prstGeom prst="rect">
            <a:avLst/>
          </a:prstGeom>
          <a:noFill/>
        </p:spPr>
        <p:txBody>
          <a:bodyPr wrap="none" rtlCol="0">
            <a:spAutoFit/>
          </a:bodyPr>
          <a:lstStyle/>
          <a:p>
            <a:r>
              <a:rPr lang="en-US" altLang="zh-CN" sz="3200" dirty="0" smtClean="0">
                <a:solidFill>
                  <a:srgbClr val="C00000"/>
                </a:solidFill>
              </a:rPr>
              <a:t>05</a:t>
            </a:r>
            <a:endParaRPr lang="zh-CN" altLang="en-US" sz="3200" dirty="0">
              <a:solidFill>
                <a:srgbClr val="C00000"/>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交易</a:t>
            </a:r>
            <a:r>
              <a:rPr lang="zh-CN" altLang="en-US" sz="3200" b="1" dirty="0" smtClean="0">
                <a:latin typeface="楷体" panose="02010609060101010101" pitchFamily="49" charset="-122"/>
                <a:ea typeface="楷体" panose="02010609060101010101" pitchFamily="49" charset="-122"/>
              </a:rPr>
              <a:t>监管工作情况</a:t>
            </a:r>
            <a:endParaRPr lang="zh-CN" altLang="en-US" sz="3200" b="1" dirty="0">
              <a:latin typeface="楷体" panose="02010609060101010101" pitchFamily="49" charset="-122"/>
              <a:ea typeface="楷体" panose="02010609060101010101" pitchFamily="49" charset="-122"/>
            </a:endParaRPr>
          </a:p>
        </p:txBody>
      </p:sp>
      <p:sp>
        <p:nvSpPr>
          <p:cNvPr id="11" name="圆角矩形 10"/>
          <p:cNvSpPr/>
          <p:nvPr/>
        </p:nvSpPr>
        <p:spPr>
          <a:xfrm>
            <a:off x="759991" y="1384749"/>
            <a:ext cx="6492864" cy="4309469"/>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pPr>
            <a:r>
              <a:rPr lang="zh-CN" altLang="en-US" sz="2400" b="1" dirty="0" smtClean="0">
                <a:solidFill>
                  <a:srgbClr val="C00000"/>
                </a:solidFill>
                <a:ea typeface="楷体" panose="02010609060101010101" pitchFamily="49" charset="-122"/>
              </a:rPr>
              <a:t>自律监管</a:t>
            </a:r>
            <a:endParaRPr lang="en-US" altLang="zh-CN" sz="2400" b="1" dirty="0" smtClean="0">
              <a:solidFill>
                <a:srgbClr val="C00000"/>
              </a:solidFill>
              <a:ea typeface="楷体" panose="02010609060101010101" pitchFamily="49" charset="-122"/>
            </a:endParaRPr>
          </a:p>
          <a:p>
            <a:pPr>
              <a:lnSpc>
                <a:spcPct val="150000"/>
              </a:lnSpc>
            </a:pPr>
            <a:r>
              <a:rPr lang="zh-CN" altLang="en-US" sz="2000" dirty="0" smtClean="0">
                <a:solidFill>
                  <a:schemeClr val="tx1"/>
                </a:solidFill>
                <a:ea typeface="楷体" panose="02010609060101010101" pitchFamily="49" charset="-122"/>
                <a:cs typeface="Times New Roman" panose="02020603050405020304" pitchFamily="18" charset="0"/>
              </a:rPr>
              <a:t>全国</a:t>
            </a:r>
            <a:r>
              <a:rPr lang="zh-CN" altLang="en-US" sz="2000" dirty="0">
                <a:solidFill>
                  <a:schemeClr val="tx1"/>
                </a:solidFill>
                <a:ea typeface="楷体" panose="02010609060101010101" pitchFamily="49" charset="-122"/>
                <a:cs typeface="Times New Roman" panose="02020603050405020304" pitchFamily="18" charset="0"/>
              </a:rPr>
              <a:t>股转公司是法定的自律监管主体，坚持依法监管、全面监管、从严监管。为充分履行一线监管职责、维护市场交易秩序、保护投资者合法权益，全国股转公司设立了专门的市场监察团队，建立了独立的监察系统和监察指标体系，形成了一套行之有效的市场监察规则体系和工作流程，对全市场进行实时监控，及时发现和处置异常交易行为，严厉打击市场操纵、内幕交易等违法违规交易</a:t>
            </a:r>
            <a:r>
              <a:rPr lang="zh-CN" altLang="en-US" sz="2000" dirty="0" smtClean="0">
                <a:solidFill>
                  <a:schemeClr val="tx1"/>
                </a:solidFill>
                <a:ea typeface="楷体" panose="02010609060101010101" pitchFamily="49" charset="-122"/>
                <a:cs typeface="Times New Roman" panose="02020603050405020304" pitchFamily="18" charset="0"/>
              </a:rPr>
              <a:t>行为。</a:t>
            </a:r>
            <a:endParaRPr lang="zh-CN" altLang="en-US" sz="2000" dirty="0">
              <a:solidFill>
                <a:schemeClr val="tx1"/>
              </a:solidFill>
              <a:effectLst>
                <a:outerShdw blurRad="38100" dist="38100" dir="2700000" algn="tl">
                  <a:srgbClr val="000000">
                    <a:alpha val="43137"/>
                  </a:srgbClr>
                </a:outerShdw>
              </a:effectLst>
              <a:ea typeface="楷体" panose="02010609060101010101" pitchFamily="49" charset="-122"/>
              <a:cs typeface="Times New Roman" panose="02020603050405020304" pitchFamily="18" charset="0"/>
            </a:endParaRPr>
          </a:p>
        </p:txBody>
      </p:sp>
      <p:sp>
        <p:nvSpPr>
          <p:cNvPr id="6" name="圆角矩形 5"/>
          <p:cNvSpPr/>
          <p:nvPr/>
        </p:nvSpPr>
        <p:spPr>
          <a:xfrm>
            <a:off x="7484640" y="1384749"/>
            <a:ext cx="3916785" cy="4309469"/>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pPr>
            <a:r>
              <a:rPr lang="zh-CN" altLang="en-US" sz="2400" b="1" dirty="0" smtClean="0">
                <a:solidFill>
                  <a:srgbClr val="C00000"/>
                </a:solidFill>
                <a:ea typeface="楷体" panose="02010609060101010101" pitchFamily="49" charset="-122"/>
              </a:rPr>
              <a:t>行政监管</a:t>
            </a:r>
            <a:endParaRPr lang="en-US" altLang="zh-CN" sz="2400" b="1" dirty="0" smtClean="0">
              <a:solidFill>
                <a:srgbClr val="C00000"/>
              </a:solidFill>
              <a:ea typeface="楷体" panose="02010609060101010101" pitchFamily="49" charset="-122"/>
            </a:endParaRPr>
          </a:p>
          <a:p>
            <a:pPr>
              <a:lnSpc>
                <a:spcPct val="150000"/>
              </a:lnSpc>
            </a:pPr>
            <a:r>
              <a:rPr lang="zh-CN" altLang="en-US" sz="2000" dirty="0" smtClean="0">
                <a:solidFill>
                  <a:schemeClr val="tx1"/>
                </a:solidFill>
                <a:ea typeface="楷体" panose="02010609060101010101" pitchFamily="49" charset="-122"/>
                <a:cs typeface="Times New Roman" panose="02020603050405020304" pitchFamily="18" charset="0"/>
              </a:rPr>
              <a:t>证监会应当比照证券法关于市场主体法律责任的相关规定，严格执法，对虚假披露、内幕交易、操纵市场等违法违规行为采取监管措施，实施行政处罚。</a:t>
            </a:r>
            <a:endParaRPr lang="en-US" altLang="zh-CN" sz="2000" dirty="0" smtClean="0">
              <a:solidFill>
                <a:schemeClr val="tx1"/>
              </a:solidFill>
              <a:ea typeface="楷体" panose="02010609060101010101" pitchFamily="49" charset="-122"/>
              <a:cs typeface="Times New Roman" panose="02020603050405020304" pitchFamily="18" charset="0"/>
            </a:endParaRPr>
          </a:p>
          <a:p>
            <a:pPr>
              <a:lnSpc>
                <a:spcPct val="150000"/>
              </a:lnSpc>
            </a:pPr>
            <a:r>
              <a:rPr lang="en-US" altLang="zh-CN" sz="2000" dirty="0" smtClean="0">
                <a:solidFill>
                  <a:schemeClr val="tx1"/>
                </a:solidFill>
                <a:ea typeface="楷体" panose="02010609060101010101" pitchFamily="49" charset="-122"/>
                <a:cs typeface="Times New Roman" panose="02020603050405020304" pitchFamily="18" charset="0"/>
              </a:rPr>
              <a:t>—— </a:t>
            </a:r>
            <a:r>
              <a:rPr lang="en-US" altLang="zh-CN" sz="1600" dirty="0" smtClean="0">
                <a:solidFill>
                  <a:schemeClr val="tx1"/>
                </a:solidFill>
                <a:ea typeface="楷体" panose="02010609060101010101" pitchFamily="49" charset="-122"/>
                <a:cs typeface="Times New Roman" panose="02020603050405020304" pitchFamily="18" charset="0"/>
              </a:rPr>
              <a:t>《</a:t>
            </a:r>
            <a:r>
              <a:rPr lang="zh-CN" altLang="en-US" sz="1600" dirty="0" smtClean="0">
                <a:solidFill>
                  <a:schemeClr val="tx1"/>
                </a:solidFill>
                <a:ea typeface="楷体" panose="02010609060101010101" pitchFamily="49" charset="-122"/>
                <a:cs typeface="Times New Roman" panose="02020603050405020304" pitchFamily="18" charset="0"/>
              </a:rPr>
              <a:t>国务院关于全国中小企业股份转让系统有关问题的决定</a:t>
            </a:r>
            <a:r>
              <a:rPr lang="en-US" altLang="zh-CN" sz="1600" dirty="0" smtClean="0">
                <a:solidFill>
                  <a:schemeClr val="tx1"/>
                </a:solidFill>
                <a:ea typeface="楷体" panose="02010609060101010101" pitchFamily="49" charset="-122"/>
                <a:cs typeface="Times New Roman" panose="02020603050405020304" pitchFamily="18" charset="0"/>
              </a:rPr>
              <a:t>》</a:t>
            </a:r>
            <a:endParaRPr lang="zh-CN" altLang="en-US" sz="1600" dirty="0">
              <a:solidFill>
                <a:schemeClr val="tx1"/>
              </a:solidFill>
              <a:ea typeface="楷体" panose="02010609060101010101" pitchFamily="49" charset="-122"/>
              <a:cs typeface="Times New Roman" panose="02020603050405020304" pitchFamily="18" charset="0"/>
            </a:endParaRPr>
          </a:p>
        </p:txBody>
      </p:sp>
      <p:sp>
        <p:nvSpPr>
          <p:cNvPr id="5" name="燕尾形 4"/>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灯片编号占位符 6"/>
          <p:cNvSpPr>
            <a:spLocks noGrp="1"/>
          </p:cNvSpPr>
          <p:nvPr>
            <p:ph type="sldNum" sz="quarter" idx="12"/>
          </p:nvPr>
        </p:nvSpPr>
        <p:spPr>
          <a:xfrm>
            <a:off x="8610600" y="6397914"/>
            <a:ext cx="2743200" cy="365125"/>
          </a:xfrm>
        </p:spPr>
        <p:txBody>
          <a:bodyPr/>
          <a:lstStyle/>
          <a:p>
            <a:r>
              <a:rPr lang="en-US" altLang="zh-CN" dirty="0" smtClean="0"/>
              <a:t>78</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交易</a:t>
            </a:r>
            <a:r>
              <a:rPr lang="zh-CN" altLang="en-US" sz="3200" b="1" dirty="0" smtClean="0">
                <a:latin typeface="楷体" panose="02010609060101010101" pitchFamily="49" charset="-122"/>
                <a:ea typeface="楷体" panose="02010609060101010101" pitchFamily="49" charset="-122"/>
              </a:rPr>
              <a:t>监管工作情况</a:t>
            </a:r>
            <a:endParaRPr lang="zh-CN" altLang="en-US" sz="3200" b="1" dirty="0">
              <a:latin typeface="楷体" panose="02010609060101010101" pitchFamily="49" charset="-122"/>
              <a:ea typeface="楷体" panose="02010609060101010101" pitchFamily="49" charset="-122"/>
            </a:endParaRPr>
          </a:p>
        </p:txBody>
      </p:sp>
      <p:sp>
        <p:nvSpPr>
          <p:cNvPr id="11" name="圆角矩形 10"/>
          <p:cNvSpPr/>
          <p:nvPr/>
        </p:nvSpPr>
        <p:spPr>
          <a:xfrm>
            <a:off x="831273" y="1420975"/>
            <a:ext cx="6577712" cy="4152938"/>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pPr>
            <a:r>
              <a:rPr lang="zh-CN" altLang="en-US" sz="2400" b="1" dirty="0" smtClean="0">
                <a:solidFill>
                  <a:srgbClr val="C00000"/>
                </a:solidFill>
                <a:ea typeface="楷体" panose="02010609060101010101" pitchFamily="49" charset="-122"/>
              </a:rPr>
              <a:t>自律监管措施采取情况</a:t>
            </a:r>
            <a:endParaRPr lang="en-US" altLang="zh-CN" sz="2400" b="1" dirty="0" smtClean="0">
              <a:solidFill>
                <a:srgbClr val="C00000"/>
              </a:solidFill>
              <a:ea typeface="楷体" panose="02010609060101010101" pitchFamily="49" charset="-122"/>
            </a:endParaRPr>
          </a:p>
          <a:p>
            <a:pPr>
              <a:lnSpc>
                <a:spcPct val="150000"/>
              </a:lnSpc>
            </a:pPr>
            <a:r>
              <a:rPr lang="en-US" altLang="zh-CN" sz="2400" dirty="0" smtClean="0">
                <a:solidFill>
                  <a:schemeClr val="tx1"/>
                </a:solidFill>
                <a:ea typeface="楷体" panose="02010609060101010101" pitchFamily="49" charset="-122"/>
                <a:cs typeface="Times New Roman" panose="02020603050405020304" pitchFamily="18" charset="0"/>
              </a:rPr>
              <a:t>2017</a:t>
            </a:r>
            <a:r>
              <a:rPr lang="zh-CN" altLang="en-US" sz="2400" dirty="0" smtClean="0">
                <a:solidFill>
                  <a:schemeClr val="tx1"/>
                </a:solidFill>
                <a:ea typeface="楷体" panose="02010609060101010101" pitchFamily="49" charset="-122"/>
                <a:cs typeface="Times New Roman" panose="02020603050405020304" pitchFamily="18" charset="0"/>
              </a:rPr>
              <a:t>年全年：</a:t>
            </a:r>
            <a:endParaRPr lang="en-US" altLang="zh-CN" sz="2400" dirty="0" smtClean="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en-US" sz="2400" dirty="0" smtClean="0">
                <a:solidFill>
                  <a:schemeClr val="tx1"/>
                </a:solidFill>
                <a:ea typeface="楷体" panose="02010609060101010101" pitchFamily="49" charset="-122"/>
                <a:cs typeface="Times New Roman" panose="02020603050405020304" pitchFamily="18" charset="0"/>
              </a:rPr>
              <a:t>对</a:t>
            </a:r>
            <a:r>
              <a:rPr lang="en-US" altLang="zh-CN" sz="2400" dirty="0" smtClean="0">
                <a:solidFill>
                  <a:schemeClr val="tx1"/>
                </a:solidFill>
                <a:ea typeface="楷体" panose="02010609060101010101" pitchFamily="49" charset="-122"/>
                <a:cs typeface="Times New Roman" panose="02020603050405020304" pitchFamily="18" charset="0"/>
              </a:rPr>
              <a:t>900</a:t>
            </a:r>
            <a:r>
              <a:rPr lang="zh-CN" altLang="en-US" sz="2400" dirty="0" smtClean="0">
                <a:solidFill>
                  <a:schemeClr val="tx1"/>
                </a:solidFill>
                <a:ea typeface="楷体" panose="02010609060101010101" pitchFamily="49" charset="-122"/>
                <a:cs typeface="Times New Roman" panose="02020603050405020304" pitchFamily="18" charset="0"/>
              </a:rPr>
              <a:t>余个</a:t>
            </a:r>
            <a:r>
              <a:rPr lang="zh-CN" altLang="en-US" sz="2400" dirty="0">
                <a:solidFill>
                  <a:schemeClr val="tx1"/>
                </a:solidFill>
                <a:ea typeface="楷体" panose="02010609060101010101" pitchFamily="49" charset="-122"/>
                <a:cs typeface="Times New Roman" panose="02020603050405020304" pitchFamily="18" charset="0"/>
              </a:rPr>
              <a:t>账户采取</a:t>
            </a:r>
            <a:r>
              <a:rPr lang="zh-CN" altLang="en-US" sz="2400" b="1" dirty="0">
                <a:solidFill>
                  <a:schemeClr val="tx1"/>
                </a:solidFill>
                <a:ea typeface="楷体" panose="02010609060101010101" pitchFamily="49" charset="-122"/>
                <a:cs typeface="Times New Roman" panose="02020603050405020304" pitchFamily="18" charset="0"/>
              </a:rPr>
              <a:t>要求提交书面</a:t>
            </a:r>
            <a:r>
              <a:rPr lang="zh-CN" altLang="en-US" sz="2400" b="1" dirty="0" smtClean="0">
                <a:solidFill>
                  <a:schemeClr val="tx1"/>
                </a:solidFill>
                <a:ea typeface="楷体" panose="02010609060101010101" pitchFamily="49" charset="-122"/>
                <a:cs typeface="Times New Roman" panose="02020603050405020304" pitchFamily="18" charset="0"/>
              </a:rPr>
              <a:t>承诺</a:t>
            </a:r>
            <a:r>
              <a:rPr lang="zh-CN" altLang="en-US" sz="2400" dirty="0" smtClean="0">
                <a:solidFill>
                  <a:schemeClr val="tx1"/>
                </a:solidFill>
                <a:ea typeface="楷体" panose="02010609060101010101" pitchFamily="49" charset="-122"/>
                <a:cs typeface="Times New Roman" panose="02020603050405020304" pitchFamily="18" charset="0"/>
              </a:rPr>
              <a:t>措施；</a:t>
            </a:r>
            <a:endParaRPr lang="en-US" altLang="zh-CN" sz="2400" dirty="0" smtClean="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en-US" sz="2400" dirty="0" smtClean="0">
                <a:solidFill>
                  <a:schemeClr val="tx1"/>
                </a:solidFill>
                <a:ea typeface="楷体" panose="02010609060101010101" pitchFamily="49" charset="-122"/>
                <a:cs typeface="Times New Roman" panose="02020603050405020304" pitchFamily="18" charset="0"/>
              </a:rPr>
              <a:t>对</a:t>
            </a:r>
            <a:r>
              <a:rPr lang="en-US" altLang="zh-CN" sz="2400" dirty="0" smtClean="0">
                <a:solidFill>
                  <a:schemeClr val="tx1"/>
                </a:solidFill>
                <a:ea typeface="楷体" panose="02010609060101010101" pitchFamily="49" charset="-122"/>
                <a:cs typeface="Times New Roman" panose="02020603050405020304" pitchFamily="18" charset="0"/>
              </a:rPr>
              <a:t>100</a:t>
            </a:r>
            <a:r>
              <a:rPr lang="zh-CN" altLang="en-US" sz="2400" dirty="0" smtClean="0">
                <a:solidFill>
                  <a:schemeClr val="tx1"/>
                </a:solidFill>
                <a:ea typeface="楷体" panose="02010609060101010101" pitchFamily="49" charset="-122"/>
                <a:cs typeface="Times New Roman" panose="02020603050405020304" pitchFamily="18" charset="0"/>
              </a:rPr>
              <a:t>余个</a:t>
            </a:r>
            <a:r>
              <a:rPr lang="zh-CN" altLang="en-US" sz="2400" dirty="0">
                <a:solidFill>
                  <a:schemeClr val="tx1"/>
                </a:solidFill>
                <a:ea typeface="楷体" panose="02010609060101010101" pitchFamily="49" charset="-122"/>
                <a:cs typeface="Times New Roman" panose="02020603050405020304" pitchFamily="18" charset="0"/>
              </a:rPr>
              <a:t>账户采取</a:t>
            </a:r>
            <a:r>
              <a:rPr lang="zh-CN" altLang="en-US" sz="2400" b="1" dirty="0">
                <a:solidFill>
                  <a:schemeClr val="tx1"/>
                </a:solidFill>
                <a:ea typeface="楷体" panose="02010609060101010101" pitchFamily="49" charset="-122"/>
                <a:cs typeface="Times New Roman" panose="02020603050405020304" pitchFamily="18" charset="0"/>
              </a:rPr>
              <a:t>出具警示</a:t>
            </a:r>
            <a:r>
              <a:rPr lang="zh-CN" altLang="en-US" sz="2400" b="1" dirty="0" smtClean="0">
                <a:solidFill>
                  <a:schemeClr val="tx1"/>
                </a:solidFill>
                <a:ea typeface="楷体" panose="02010609060101010101" pitchFamily="49" charset="-122"/>
                <a:cs typeface="Times New Roman" panose="02020603050405020304" pitchFamily="18" charset="0"/>
              </a:rPr>
              <a:t>函</a:t>
            </a:r>
            <a:r>
              <a:rPr lang="zh-CN" altLang="en-US" sz="2400" dirty="0" smtClean="0">
                <a:solidFill>
                  <a:schemeClr val="tx1"/>
                </a:solidFill>
                <a:ea typeface="楷体" panose="02010609060101010101" pitchFamily="49" charset="-122"/>
                <a:cs typeface="Times New Roman" panose="02020603050405020304" pitchFamily="18" charset="0"/>
              </a:rPr>
              <a:t>措施；</a:t>
            </a:r>
            <a:endParaRPr lang="en-US" altLang="zh-CN" sz="2400" dirty="0" smtClean="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en-US" sz="2400" dirty="0" smtClean="0">
                <a:solidFill>
                  <a:schemeClr val="tx1"/>
                </a:solidFill>
                <a:ea typeface="楷体" panose="02010609060101010101" pitchFamily="49" charset="-122"/>
                <a:cs typeface="Times New Roman" panose="02020603050405020304" pitchFamily="18" charset="0"/>
              </a:rPr>
              <a:t>对</a:t>
            </a:r>
            <a:r>
              <a:rPr lang="en-US" altLang="zh-CN" sz="2400" dirty="0" smtClean="0">
                <a:solidFill>
                  <a:schemeClr val="tx1"/>
                </a:solidFill>
                <a:ea typeface="楷体" panose="02010609060101010101" pitchFamily="49" charset="-122"/>
                <a:cs typeface="Times New Roman" panose="02020603050405020304" pitchFamily="18" charset="0"/>
              </a:rPr>
              <a:t>20</a:t>
            </a:r>
            <a:r>
              <a:rPr lang="zh-CN" altLang="en-US" sz="2400" dirty="0" smtClean="0">
                <a:solidFill>
                  <a:schemeClr val="tx1"/>
                </a:solidFill>
                <a:ea typeface="楷体" panose="02010609060101010101" pitchFamily="49" charset="-122"/>
                <a:cs typeface="Times New Roman" panose="02020603050405020304" pitchFamily="18" charset="0"/>
              </a:rPr>
              <a:t>余个</a:t>
            </a:r>
            <a:r>
              <a:rPr lang="zh-CN" altLang="en-US" sz="2400" dirty="0">
                <a:solidFill>
                  <a:schemeClr val="tx1"/>
                </a:solidFill>
                <a:ea typeface="楷体" panose="02010609060101010101" pitchFamily="49" charset="-122"/>
                <a:cs typeface="Times New Roman" panose="02020603050405020304" pitchFamily="18" charset="0"/>
              </a:rPr>
              <a:t>账户采取</a:t>
            </a:r>
            <a:r>
              <a:rPr lang="zh-CN" altLang="en-US" sz="2400" b="1" dirty="0">
                <a:solidFill>
                  <a:schemeClr val="tx1"/>
                </a:solidFill>
                <a:ea typeface="楷体" panose="02010609060101010101" pitchFamily="49" charset="-122"/>
                <a:cs typeface="Times New Roman" panose="02020603050405020304" pitchFamily="18" charset="0"/>
              </a:rPr>
              <a:t>限制证券</a:t>
            </a:r>
            <a:r>
              <a:rPr lang="zh-CN" altLang="en-US" sz="2400" b="1" dirty="0" smtClean="0">
                <a:solidFill>
                  <a:schemeClr val="tx1"/>
                </a:solidFill>
                <a:ea typeface="楷体" panose="02010609060101010101" pitchFamily="49" charset="-122"/>
                <a:cs typeface="Times New Roman" panose="02020603050405020304" pitchFamily="18" charset="0"/>
              </a:rPr>
              <a:t>账户交易</a:t>
            </a:r>
            <a:r>
              <a:rPr lang="zh-CN" altLang="en-US" sz="2400" dirty="0" smtClean="0">
                <a:solidFill>
                  <a:schemeClr val="tx1"/>
                </a:solidFill>
                <a:ea typeface="楷体" panose="02010609060101010101" pitchFamily="49" charset="-122"/>
                <a:cs typeface="Times New Roman" panose="02020603050405020304" pitchFamily="18" charset="0"/>
              </a:rPr>
              <a:t>措施；</a:t>
            </a:r>
            <a:endParaRPr lang="en-US" altLang="zh-CN" sz="2400" dirty="0" smtClean="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en-US" sz="2400" dirty="0" smtClean="0">
                <a:solidFill>
                  <a:schemeClr val="tx1"/>
                </a:solidFill>
                <a:ea typeface="楷体" panose="02010609060101010101" pitchFamily="49" charset="-122"/>
                <a:cs typeface="Times New Roman" panose="02020603050405020304" pitchFamily="18" charset="0"/>
              </a:rPr>
              <a:t>对</a:t>
            </a:r>
            <a:r>
              <a:rPr lang="zh-CN" altLang="en-US" sz="2400" dirty="0">
                <a:solidFill>
                  <a:schemeClr val="tx1"/>
                </a:solidFill>
                <a:ea typeface="楷体" panose="02010609060101010101" pitchFamily="49" charset="-122"/>
                <a:cs typeface="Times New Roman" panose="02020603050405020304" pitchFamily="18" charset="0"/>
              </a:rPr>
              <a:t>多家做市商</a:t>
            </a:r>
            <a:r>
              <a:rPr lang="zh-CN" altLang="en-US" sz="2400" dirty="0" smtClean="0">
                <a:solidFill>
                  <a:schemeClr val="tx1"/>
                </a:solidFill>
                <a:ea typeface="楷体" panose="02010609060101010101" pitchFamily="49" charset="-122"/>
                <a:cs typeface="Times New Roman" panose="02020603050405020304" pitchFamily="18" charset="0"/>
              </a:rPr>
              <a:t>采取</a:t>
            </a:r>
            <a:r>
              <a:rPr lang="zh-CN" altLang="en-US" sz="2400" b="1" dirty="0">
                <a:solidFill>
                  <a:schemeClr val="tx1"/>
                </a:solidFill>
                <a:ea typeface="楷体" panose="02010609060101010101" pitchFamily="49" charset="-122"/>
                <a:cs typeface="Times New Roman" panose="02020603050405020304" pitchFamily="18" charset="0"/>
              </a:rPr>
              <a:t>要求提交书面</a:t>
            </a:r>
            <a:r>
              <a:rPr lang="zh-CN" altLang="en-US" sz="2400" b="1" dirty="0" smtClean="0">
                <a:solidFill>
                  <a:schemeClr val="tx1"/>
                </a:solidFill>
                <a:ea typeface="楷体" panose="02010609060101010101" pitchFamily="49" charset="-122"/>
                <a:cs typeface="Times New Roman" panose="02020603050405020304" pitchFamily="18" charset="0"/>
              </a:rPr>
              <a:t>承诺、出具</a:t>
            </a:r>
            <a:r>
              <a:rPr lang="zh-CN" altLang="en-US" sz="2400" b="1" dirty="0">
                <a:solidFill>
                  <a:schemeClr val="tx1"/>
                </a:solidFill>
                <a:ea typeface="楷体" panose="02010609060101010101" pitchFamily="49" charset="-122"/>
                <a:cs typeface="Times New Roman" panose="02020603050405020304" pitchFamily="18" charset="0"/>
              </a:rPr>
              <a:t>警示</a:t>
            </a:r>
            <a:r>
              <a:rPr lang="zh-CN" altLang="en-US" sz="2400" b="1" dirty="0" smtClean="0">
                <a:solidFill>
                  <a:schemeClr val="tx1"/>
                </a:solidFill>
                <a:ea typeface="楷体" panose="02010609060101010101" pitchFamily="49" charset="-122"/>
                <a:cs typeface="Times New Roman" panose="02020603050405020304" pitchFamily="18" charset="0"/>
              </a:rPr>
              <a:t>函、约见谈话并责令改正等</a:t>
            </a:r>
            <a:r>
              <a:rPr lang="zh-CN" altLang="en-US" sz="2400" dirty="0" smtClean="0">
                <a:solidFill>
                  <a:schemeClr val="tx1"/>
                </a:solidFill>
                <a:ea typeface="楷体" panose="02010609060101010101" pitchFamily="49" charset="-122"/>
                <a:cs typeface="Times New Roman" panose="02020603050405020304" pitchFamily="18" charset="0"/>
              </a:rPr>
              <a:t>措施。</a:t>
            </a:r>
            <a:endParaRPr lang="en-US" altLang="zh-CN" sz="2400" dirty="0" smtClean="0">
              <a:solidFill>
                <a:schemeClr val="tx1"/>
              </a:solidFill>
              <a:ea typeface="楷体" panose="02010609060101010101" pitchFamily="49" charset="-122"/>
              <a:cs typeface="Times New Roman" panose="02020603050405020304" pitchFamily="18" charset="0"/>
            </a:endParaRPr>
          </a:p>
        </p:txBody>
      </p:sp>
      <p:sp>
        <p:nvSpPr>
          <p:cNvPr id="5" name="圆角矩形 4"/>
          <p:cNvSpPr/>
          <p:nvPr/>
        </p:nvSpPr>
        <p:spPr>
          <a:xfrm>
            <a:off x="7691142" y="1420975"/>
            <a:ext cx="3262608" cy="415293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50000"/>
              </a:lnSpc>
            </a:pPr>
            <a:endParaRPr lang="en-US" altLang="zh-CN" sz="2400" b="1" dirty="0" smtClean="0">
              <a:solidFill>
                <a:srgbClr val="C00000"/>
              </a:solidFill>
              <a:ea typeface="楷体" panose="02010609060101010101" pitchFamily="49" charset="-122"/>
            </a:endParaRPr>
          </a:p>
          <a:p>
            <a:pPr>
              <a:lnSpc>
                <a:spcPct val="150000"/>
              </a:lnSpc>
            </a:pPr>
            <a:endParaRPr lang="en-US" altLang="zh-CN" sz="2400" b="1" dirty="0">
              <a:solidFill>
                <a:srgbClr val="C00000"/>
              </a:solidFill>
              <a:ea typeface="楷体" panose="02010609060101010101" pitchFamily="49" charset="-122"/>
            </a:endParaRPr>
          </a:p>
          <a:p>
            <a:pPr>
              <a:lnSpc>
                <a:spcPct val="150000"/>
              </a:lnSpc>
            </a:pPr>
            <a:r>
              <a:rPr lang="zh-CN" altLang="en-US" sz="2400" b="1" dirty="0" smtClean="0">
                <a:solidFill>
                  <a:srgbClr val="C00000"/>
                </a:solidFill>
                <a:ea typeface="楷体" panose="02010609060101010101" pitchFamily="49" charset="-122"/>
              </a:rPr>
              <a:t>行政处罚情况</a:t>
            </a:r>
            <a:endParaRPr lang="en-US" altLang="zh-CN" sz="2400" b="1" dirty="0" smtClean="0">
              <a:solidFill>
                <a:srgbClr val="C00000"/>
              </a:solidFill>
              <a:ea typeface="楷体" panose="02010609060101010101" pitchFamily="49" charset="-122"/>
            </a:endParaRPr>
          </a:p>
          <a:p>
            <a:pPr marL="285750" indent="-285750">
              <a:lnSpc>
                <a:spcPct val="150000"/>
              </a:lnSpc>
              <a:buFont typeface="Arial" panose="020B0604020202020204" pitchFamily="34" charset="0"/>
              <a:buChar char="•"/>
            </a:pPr>
            <a:r>
              <a:rPr lang="zh-CN" altLang="en-US" sz="2400" dirty="0" smtClean="0">
                <a:solidFill>
                  <a:schemeClr val="tx1"/>
                </a:solidFill>
                <a:ea typeface="楷体" panose="02010609060101010101" pitchFamily="49" charset="-122"/>
                <a:cs typeface="Times New Roman" panose="02020603050405020304" pitchFamily="18" charset="0"/>
              </a:rPr>
              <a:t>证监会</a:t>
            </a:r>
            <a:r>
              <a:rPr lang="zh-CN" altLang="en-US" sz="2400" dirty="0">
                <a:solidFill>
                  <a:schemeClr val="tx1"/>
                </a:solidFill>
                <a:ea typeface="楷体" panose="02010609060101010101" pitchFamily="49" charset="-122"/>
                <a:cs typeface="Times New Roman" panose="02020603050405020304" pitchFamily="18" charset="0"/>
              </a:rPr>
              <a:t>已</a:t>
            </a:r>
            <a:r>
              <a:rPr lang="zh-CN" altLang="en-US" sz="2400" dirty="0" smtClean="0">
                <a:solidFill>
                  <a:schemeClr val="tx1"/>
                </a:solidFill>
                <a:ea typeface="楷体" panose="02010609060101010101" pitchFamily="49" charset="-122"/>
                <a:cs typeface="Times New Roman" panose="02020603050405020304" pitchFamily="18" charset="0"/>
              </a:rPr>
              <a:t>查处的交易相关违法</a:t>
            </a:r>
            <a:r>
              <a:rPr lang="zh-CN" altLang="en-US" sz="2400" dirty="0">
                <a:solidFill>
                  <a:schemeClr val="tx1"/>
                </a:solidFill>
                <a:ea typeface="楷体" panose="02010609060101010101" pitchFamily="49" charset="-122"/>
                <a:cs typeface="Times New Roman" panose="02020603050405020304" pitchFamily="18" charset="0"/>
              </a:rPr>
              <a:t>违规</a:t>
            </a:r>
            <a:r>
              <a:rPr lang="zh-CN" altLang="en-US" sz="2400" dirty="0" smtClean="0">
                <a:solidFill>
                  <a:schemeClr val="tx1"/>
                </a:solidFill>
                <a:ea typeface="楷体" panose="02010609060101010101" pitchFamily="49" charset="-122"/>
                <a:cs typeface="Times New Roman" panose="02020603050405020304" pitchFamily="18" charset="0"/>
              </a:rPr>
              <a:t>案件</a:t>
            </a:r>
            <a:r>
              <a:rPr lang="en-US" altLang="zh-CN" sz="2400" dirty="0" smtClean="0">
                <a:solidFill>
                  <a:schemeClr val="tx1"/>
                </a:solidFill>
                <a:ea typeface="楷体" panose="02010609060101010101" pitchFamily="49" charset="-122"/>
                <a:cs typeface="Times New Roman" panose="02020603050405020304" pitchFamily="18" charset="0"/>
              </a:rPr>
              <a:t>6</a:t>
            </a:r>
            <a:r>
              <a:rPr lang="zh-CN" altLang="en-US" sz="2400" dirty="0" smtClean="0">
                <a:solidFill>
                  <a:schemeClr val="tx1"/>
                </a:solidFill>
                <a:ea typeface="楷体" panose="02010609060101010101" pitchFamily="49" charset="-122"/>
                <a:cs typeface="Times New Roman" panose="02020603050405020304" pitchFamily="18" charset="0"/>
              </a:rPr>
              <a:t>起，包括</a:t>
            </a:r>
            <a:r>
              <a:rPr lang="en-US" altLang="zh-CN" sz="2400" dirty="0" smtClean="0">
                <a:solidFill>
                  <a:schemeClr val="tx1"/>
                </a:solidFill>
                <a:ea typeface="楷体" panose="02010609060101010101" pitchFamily="49" charset="-122"/>
                <a:cs typeface="Times New Roman" panose="02020603050405020304" pitchFamily="18" charset="0"/>
              </a:rPr>
              <a:t>1</a:t>
            </a:r>
            <a:r>
              <a:rPr lang="zh-CN" altLang="en-US" sz="2400" dirty="0" smtClean="0">
                <a:solidFill>
                  <a:schemeClr val="tx1"/>
                </a:solidFill>
                <a:ea typeface="楷体" panose="02010609060101010101" pitchFamily="49" charset="-122"/>
                <a:cs typeface="Times New Roman" panose="02020603050405020304" pitchFamily="18" charset="0"/>
              </a:rPr>
              <a:t>起违法</a:t>
            </a:r>
            <a:r>
              <a:rPr lang="zh-CN" altLang="en-US" sz="2400" dirty="0">
                <a:solidFill>
                  <a:schemeClr val="tx1"/>
                </a:solidFill>
                <a:ea typeface="楷体" panose="02010609060101010101" pitchFamily="49" charset="-122"/>
                <a:cs typeface="Times New Roman" panose="02020603050405020304" pitchFamily="18" charset="0"/>
              </a:rPr>
              <a:t>减持</a:t>
            </a:r>
            <a:r>
              <a:rPr lang="zh-CN" altLang="en-US" sz="2400" dirty="0" smtClean="0">
                <a:solidFill>
                  <a:schemeClr val="tx1"/>
                </a:solidFill>
                <a:ea typeface="楷体" panose="02010609060101010101" pitchFamily="49" charset="-122"/>
                <a:cs typeface="Times New Roman" panose="02020603050405020304" pitchFamily="18" charset="0"/>
              </a:rPr>
              <a:t>案、</a:t>
            </a:r>
            <a:r>
              <a:rPr lang="en-US" altLang="zh-CN" sz="2400" dirty="0" smtClean="0">
                <a:solidFill>
                  <a:schemeClr val="tx1"/>
                </a:solidFill>
                <a:ea typeface="楷体" panose="02010609060101010101" pitchFamily="49" charset="-122"/>
                <a:cs typeface="Times New Roman" panose="02020603050405020304" pitchFamily="18" charset="0"/>
              </a:rPr>
              <a:t> 4</a:t>
            </a:r>
            <a:r>
              <a:rPr lang="zh-CN" altLang="en-US" sz="2400" dirty="0" smtClean="0">
                <a:solidFill>
                  <a:schemeClr val="tx1"/>
                </a:solidFill>
                <a:ea typeface="楷体" panose="02010609060101010101" pitchFamily="49" charset="-122"/>
                <a:cs typeface="Times New Roman" panose="02020603050405020304" pitchFamily="18" charset="0"/>
              </a:rPr>
              <a:t>起市场操纵案、 </a:t>
            </a:r>
            <a:r>
              <a:rPr lang="en-US" altLang="zh-CN" sz="2400" dirty="0" smtClean="0">
                <a:solidFill>
                  <a:schemeClr val="tx1"/>
                </a:solidFill>
                <a:ea typeface="楷体" panose="02010609060101010101" pitchFamily="49" charset="-122"/>
                <a:cs typeface="Times New Roman" panose="02020603050405020304" pitchFamily="18" charset="0"/>
              </a:rPr>
              <a:t> 1</a:t>
            </a:r>
            <a:r>
              <a:rPr lang="zh-CN" altLang="en-US" sz="2400" dirty="0" smtClean="0">
                <a:solidFill>
                  <a:schemeClr val="tx1"/>
                </a:solidFill>
                <a:ea typeface="楷体" panose="02010609060101010101" pitchFamily="49" charset="-122"/>
                <a:cs typeface="Times New Roman" panose="02020603050405020304" pitchFamily="18" charset="0"/>
              </a:rPr>
              <a:t>起内幕交易案。</a:t>
            </a:r>
            <a:endParaRPr lang="en-US" altLang="zh-CN" sz="2400" dirty="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endParaRPr lang="en-US" altLang="zh-CN" sz="2000" dirty="0">
              <a:solidFill>
                <a:schemeClr val="tx1"/>
              </a:solidFill>
              <a:ea typeface="楷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endParaRPr lang="zh-CN" altLang="en-US" sz="2000" dirty="0">
              <a:solidFill>
                <a:schemeClr val="tx1"/>
              </a:solidFill>
              <a:ea typeface="楷体" panose="02010609060101010101" pitchFamily="49" charset="-122"/>
              <a:cs typeface="Times New Roman" panose="02020603050405020304" pitchFamily="18" charset="0"/>
            </a:endParaRPr>
          </a:p>
        </p:txBody>
      </p:sp>
      <p:sp>
        <p:nvSpPr>
          <p:cNvPr id="6" name="燕尾形 5"/>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灯片编号占位符 6"/>
          <p:cNvSpPr>
            <a:spLocks noGrp="1"/>
          </p:cNvSpPr>
          <p:nvPr>
            <p:ph type="sldNum" sz="quarter" idx="12"/>
          </p:nvPr>
        </p:nvSpPr>
        <p:spPr>
          <a:xfrm>
            <a:off x="8610600" y="6397914"/>
            <a:ext cx="2743200" cy="365125"/>
          </a:xfrm>
        </p:spPr>
        <p:txBody>
          <a:bodyPr/>
          <a:lstStyle/>
          <a:p>
            <a:r>
              <a:rPr lang="en-US" altLang="zh-CN" dirty="0" smtClean="0"/>
              <a:t>79</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自律监管规则</a:t>
            </a:r>
            <a:r>
              <a:rPr lang="zh-CN" altLang="en-US" sz="3200" b="1" dirty="0">
                <a:latin typeface="楷体" panose="02010609060101010101" pitchFamily="49" charset="-122"/>
                <a:ea typeface="楷体" panose="02010609060101010101" pitchFamily="49" charset="-122"/>
              </a:rPr>
              <a:t>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5" name="文本框 4"/>
          <p:cNvSpPr txBox="1"/>
          <p:nvPr/>
        </p:nvSpPr>
        <p:spPr>
          <a:xfrm>
            <a:off x="1237690" y="2762296"/>
            <a:ext cx="1733167" cy="400110"/>
          </a:xfrm>
          <a:prstGeom prst="rect">
            <a:avLst/>
          </a:prstGeom>
          <a:noFill/>
        </p:spPr>
        <p:txBody>
          <a:bodyPr wrap="non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转让细则</a:t>
            </a:r>
            <a:r>
              <a:rPr lang="en-US" altLang="zh-CN" sz="2000" b="1" dirty="0" smtClean="0">
                <a:ea typeface="楷体" panose="02010609060101010101" pitchFamily="49" charset="-122"/>
              </a:rPr>
              <a:t>》</a:t>
            </a:r>
            <a:endParaRPr lang="en-US" altLang="zh-CN"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613450" y="1263366"/>
            <a:ext cx="7753229" cy="4924425"/>
          </a:xfrm>
          <a:prstGeom prst="rect">
            <a:avLst/>
          </a:prstGeom>
          <a:noFill/>
        </p:spPr>
        <p:txBody>
          <a:bodyPr wrap="square" rtlCol="0">
            <a:spAutoFit/>
          </a:bodyPr>
          <a:lstStyle/>
          <a:p>
            <a:pPr indent="457200">
              <a:spcAft>
                <a:spcPts val="1200"/>
              </a:spcAft>
            </a:pPr>
            <a:r>
              <a:rPr lang="zh-CN" altLang="en-US" sz="2400" b="1" dirty="0" smtClean="0">
                <a:latin typeface="+mj-lt"/>
                <a:ea typeface="楷体" panose="02010609060101010101" pitchFamily="49" charset="-122"/>
              </a:rPr>
              <a:t>第一百零八</a:t>
            </a:r>
            <a:r>
              <a:rPr lang="zh-CN" altLang="en-US" sz="2400" b="1" dirty="0">
                <a:latin typeface="+mj-lt"/>
                <a:ea typeface="楷体" panose="02010609060101010101" pitchFamily="49" charset="-122"/>
              </a:rPr>
              <a:t>条</a:t>
            </a:r>
            <a:r>
              <a:rPr lang="zh-CN" altLang="en-US" sz="2400" dirty="0">
                <a:latin typeface="+mj-lt"/>
                <a:ea typeface="楷体" panose="02010609060101010101" pitchFamily="49" charset="-122"/>
              </a:rPr>
              <a:t> </a:t>
            </a:r>
            <a:r>
              <a:rPr lang="zh-CN" altLang="en-US" sz="2400" dirty="0" smtClean="0">
                <a:latin typeface="+mj-lt"/>
                <a:ea typeface="楷体" panose="02010609060101010101" pitchFamily="49" charset="-122"/>
              </a:rPr>
              <a:t> 全国</a:t>
            </a:r>
            <a:r>
              <a:rPr lang="zh-CN" altLang="en-US" sz="2400" dirty="0">
                <a:latin typeface="+mj-lt"/>
                <a:ea typeface="楷体" panose="02010609060101010101" pitchFamily="49" charset="-122"/>
              </a:rPr>
              <a:t>股份转让系统公司对股票转让过程中出现的下列事项，予以重点监控：</a:t>
            </a:r>
            <a:endParaRPr lang="zh-CN" altLang="en-US" sz="2400" dirty="0">
              <a:latin typeface="+mj-lt"/>
              <a:ea typeface="楷体" panose="02010609060101010101" pitchFamily="49" charset="-122"/>
            </a:endParaRPr>
          </a:p>
          <a:p>
            <a:pPr indent="457200">
              <a:spcAft>
                <a:spcPts val="1200"/>
              </a:spcAft>
            </a:pPr>
            <a:r>
              <a:rPr lang="zh-CN" altLang="en-US" sz="2400" dirty="0" smtClean="0">
                <a:latin typeface="+mj-lt"/>
                <a:ea typeface="楷体" panose="02010609060101010101" pitchFamily="49" charset="-122"/>
              </a:rPr>
              <a:t>（一</a:t>
            </a:r>
            <a:r>
              <a:rPr lang="zh-CN" altLang="en-US" sz="2400" dirty="0">
                <a:latin typeface="+mj-lt"/>
                <a:ea typeface="楷体" panose="02010609060101010101" pitchFamily="49" charset="-122"/>
              </a:rPr>
              <a:t>）涉嫌内幕交易、操纵市场等违法违规行为；</a:t>
            </a:r>
            <a:endParaRPr lang="zh-CN" altLang="en-US" sz="2400" dirty="0">
              <a:latin typeface="+mj-lt"/>
              <a:ea typeface="楷体" panose="02010609060101010101" pitchFamily="49" charset="-122"/>
            </a:endParaRPr>
          </a:p>
          <a:p>
            <a:pPr indent="457200">
              <a:spcAft>
                <a:spcPts val="1200"/>
              </a:spcAft>
            </a:pPr>
            <a:r>
              <a:rPr lang="zh-CN" altLang="en-US" sz="2400" dirty="0">
                <a:latin typeface="+mj-lt"/>
                <a:ea typeface="楷体" panose="02010609060101010101" pitchFamily="49" charset="-122"/>
              </a:rPr>
              <a:t>（二）可能影响股票转让价格或者股票成交量的异常转让行为；</a:t>
            </a:r>
            <a:endParaRPr lang="zh-CN" altLang="en-US" sz="2400" dirty="0">
              <a:latin typeface="+mj-lt"/>
              <a:ea typeface="楷体" panose="02010609060101010101" pitchFamily="49" charset="-122"/>
            </a:endParaRPr>
          </a:p>
          <a:p>
            <a:pPr indent="457200">
              <a:spcAft>
                <a:spcPts val="1200"/>
              </a:spcAft>
            </a:pPr>
            <a:r>
              <a:rPr lang="zh-CN" altLang="en-US" sz="2400" dirty="0">
                <a:latin typeface="+mj-lt"/>
                <a:ea typeface="楷体" panose="02010609060101010101" pitchFamily="49" charset="-122"/>
              </a:rPr>
              <a:t>（三）股票转让价格或者股票成交量明显异常的情形；</a:t>
            </a:r>
            <a:endParaRPr lang="zh-CN" altLang="en-US" sz="2400" dirty="0">
              <a:latin typeface="+mj-lt"/>
              <a:ea typeface="楷体" panose="02010609060101010101" pitchFamily="49" charset="-122"/>
            </a:endParaRPr>
          </a:p>
          <a:p>
            <a:pPr indent="457200">
              <a:spcAft>
                <a:spcPts val="1200"/>
              </a:spcAft>
            </a:pPr>
            <a:r>
              <a:rPr lang="zh-CN" altLang="en-US" sz="2400" dirty="0">
                <a:latin typeface="+mj-lt"/>
                <a:ea typeface="楷体" panose="02010609060101010101" pitchFamily="49" charset="-122"/>
              </a:rPr>
              <a:t>（四）买卖股票的范围、时间、数量、方式等受到法律、行政法规、部门规章、其他规范性文件、</a:t>
            </a:r>
            <a:r>
              <a:rPr lang="en-US" altLang="zh-CN" sz="2400" dirty="0">
                <a:latin typeface="+mj-lt"/>
                <a:ea typeface="楷体" panose="02010609060101010101" pitchFamily="49" charset="-122"/>
              </a:rPr>
              <a:t>《</a:t>
            </a:r>
            <a:r>
              <a:rPr lang="zh-CN" altLang="en-US" sz="2400" dirty="0">
                <a:latin typeface="+mj-lt"/>
                <a:ea typeface="楷体" panose="02010609060101010101" pitchFamily="49" charset="-122"/>
              </a:rPr>
              <a:t>业务规则</a:t>
            </a:r>
            <a:r>
              <a:rPr lang="en-US" altLang="zh-CN" sz="2400" dirty="0">
                <a:latin typeface="+mj-lt"/>
                <a:ea typeface="楷体" panose="02010609060101010101" pitchFamily="49" charset="-122"/>
              </a:rPr>
              <a:t>》</a:t>
            </a:r>
            <a:r>
              <a:rPr lang="zh-CN" altLang="en-US" sz="2400" dirty="0">
                <a:latin typeface="+mj-lt"/>
                <a:ea typeface="楷体" panose="02010609060101010101" pitchFamily="49" charset="-122"/>
              </a:rPr>
              <a:t>及全国股份转让系统其他规定限制的行为；</a:t>
            </a:r>
            <a:endParaRPr lang="zh-CN" altLang="en-US" sz="2400" dirty="0">
              <a:latin typeface="+mj-lt"/>
              <a:ea typeface="楷体" panose="02010609060101010101" pitchFamily="49" charset="-122"/>
            </a:endParaRPr>
          </a:p>
          <a:p>
            <a:pPr indent="457200">
              <a:spcAft>
                <a:spcPts val="1200"/>
              </a:spcAft>
            </a:pPr>
            <a:r>
              <a:rPr lang="zh-CN" altLang="en-US" sz="2400" dirty="0">
                <a:latin typeface="+mj-lt"/>
                <a:ea typeface="楷体" panose="02010609060101010101" pitchFamily="49" charset="-122"/>
              </a:rPr>
              <a:t>（五）全国股份转让系统公司认为需要重点监控的其他事项。</a:t>
            </a:r>
            <a:endParaRPr lang="zh-CN" altLang="en-US" sz="2400" dirty="0">
              <a:latin typeface="+mj-lt"/>
              <a:ea typeface="楷体" panose="02010609060101010101" pitchFamily="49" charset="-122"/>
            </a:endParaRPr>
          </a:p>
        </p:txBody>
      </p:sp>
      <p:sp>
        <p:nvSpPr>
          <p:cNvPr id="8" name="灯片编号占位符 6"/>
          <p:cNvSpPr>
            <a:spLocks noGrp="1"/>
          </p:cNvSpPr>
          <p:nvPr>
            <p:ph type="sldNum" sz="quarter" idx="12"/>
          </p:nvPr>
        </p:nvSpPr>
        <p:spPr>
          <a:xfrm>
            <a:off x="8610600" y="6397914"/>
            <a:ext cx="2743200" cy="365125"/>
          </a:xfrm>
        </p:spPr>
        <p:txBody>
          <a:bodyPr/>
          <a:lstStyle/>
          <a:p>
            <a:r>
              <a:rPr lang="en-US" altLang="zh-CN" dirty="0" smtClean="0"/>
              <a:t>83</a:t>
            </a:r>
            <a:endParaRPr lang="zh-CN" altLang="en-US" dirty="0"/>
          </a:p>
        </p:txBody>
      </p:sp>
      <p:sp>
        <p:nvSpPr>
          <p:cNvPr id="9" name="矩形 8"/>
          <p:cNvSpPr/>
          <p:nvPr/>
        </p:nvSpPr>
        <p:spPr>
          <a:xfrm>
            <a:off x="1275006" y="3248195"/>
            <a:ext cx="1733167" cy="400110"/>
          </a:xfrm>
          <a:prstGeom prst="rect">
            <a:avLst/>
          </a:prstGeom>
        </p:spPr>
        <p:txBody>
          <a:bodyPr wrap="none">
            <a:spAutoFit/>
          </a:bodyPr>
          <a:lstStyle/>
          <a:p>
            <a:r>
              <a:rPr lang="zh-CN" altLang="en-US" sz="2000" b="1" dirty="0">
                <a:ea typeface="楷体" panose="02010609060101010101" pitchFamily="49" charset="-122"/>
              </a:rPr>
              <a:t>重点监控事项</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自律监管</a:t>
            </a:r>
            <a:r>
              <a:rPr lang="zh-CN" altLang="en-US" sz="3200" b="1" dirty="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7" name="文本框 6"/>
          <p:cNvSpPr txBox="1"/>
          <p:nvPr/>
        </p:nvSpPr>
        <p:spPr>
          <a:xfrm>
            <a:off x="3414473" y="1016815"/>
            <a:ext cx="8157957" cy="5262979"/>
          </a:xfrm>
          <a:prstGeom prst="rect">
            <a:avLst/>
          </a:prstGeom>
          <a:noFill/>
        </p:spPr>
        <p:txBody>
          <a:bodyPr wrap="square" rtlCol="0">
            <a:spAutoFit/>
          </a:bodyPr>
          <a:lstStyle/>
          <a:p>
            <a:pPr indent="457200"/>
            <a:r>
              <a:rPr lang="zh-CN" altLang="en-US" sz="2400" b="1" dirty="0" smtClean="0">
                <a:latin typeface="+mj-lt"/>
                <a:ea typeface="楷体" panose="02010609060101010101" pitchFamily="49" charset="-122"/>
              </a:rPr>
              <a:t>第一百</a:t>
            </a:r>
            <a:r>
              <a:rPr lang="zh-CN" altLang="en-US" sz="2400" b="1" dirty="0" smtClean="0">
                <a:ea typeface="楷体" panose="02010609060101010101" pitchFamily="49" charset="-122"/>
              </a:rPr>
              <a:t>零</a:t>
            </a:r>
            <a:r>
              <a:rPr lang="zh-CN" altLang="en-US" sz="2400" b="1" dirty="0" smtClean="0">
                <a:latin typeface="+mj-lt"/>
                <a:ea typeface="楷体" panose="02010609060101010101" pitchFamily="49" charset="-122"/>
              </a:rPr>
              <a:t>九条 可能</a:t>
            </a:r>
            <a:r>
              <a:rPr lang="zh-CN" altLang="en-US" sz="2400" b="1" dirty="0">
                <a:latin typeface="+mj-lt"/>
                <a:ea typeface="楷体" panose="02010609060101010101" pitchFamily="49" charset="-122"/>
              </a:rPr>
              <a:t>影响股票转让价格或者股票成交量的异常转让行为</a:t>
            </a:r>
            <a:r>
              <a:rPr lang="zh-CN" altLang="en-US" sz="2400" b="1" dirty="0" smtClean="0">
                <a:latin typeface="+mj-lt"/>
                <a:ea typeface="楷体" panose="02010609060101010101" pitchFamily="49" charset="-122"/>
              </a:rPr>
              <a:t>包括</a:t>
            </a:r>
            <a:r>
              <a:rPr lang="zh-CN" altLang="en-US" sz="2400" b="1" dirty="0">
                <a:latin typeface="+mj-lt"/>
                <a:ea typeface="楷体" panose="02010609060101010101" pitchFamily="49" charset="-122"/>
              </a:rPr>
              <a:t>：</a:t>
            </a:r>
            <a:r>
              <a:rPr lang="zh-CN" altLang="en-US" sz="2400" dirty="0" smtClean="0">
                <a:latin typeface="+mj-lt"/>
                <a:ea typeface="楷体" panose="02010609060101010101" pitchFamily="49" charset="-122"/>
              </a:rPr>
              <a:t>      </a:t>
            </a:r>
            <a:endParaRPr lang="en-US" altLang="zh-CN" sz="2400" dirty="0" smtClean="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（一</a:t>
            </a:r>
            <a:r>
              <a:rPr lang="zh-CN" altLang="en-US" sz="2400" dirty="0">
                <a:latin typeface="+mj-lt"/>
                <a:ea typeface="楷体" panose="02010609060101010101" pitchFamily="49" charset="-122"/>
              </a:rPr>
              <a:t>）可能对股票转让价格产生重大影响的信息披露前，大量或持续买入或卖出相关股票；</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二）单个证券账户，或两个以上固定的或涉嫌关联的证券账户之间，大量或频繁进行反向交易；</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三）单个证券账户，或两个以上固定的或涉嫌关联的证券账户，大笔申报、连续申报、密集申报或申报价格明显偏离该证券行情揭示的最近成交价；</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四）频繁申报或撤销申报，或大额申报后撤销申报，以影响股票转让价格或误导其他投资者；</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五）集合竞价期间以明显高于前收盘价的价格申报买入后又撤销申报，随后申报卖出该证券，或以明显低于前收盘价的价格申报卖出后又撤销申报，随后申报买入该证券</a:t>
            </a:r>
            <a:r>
              <a:rPr lang="zh-CN" altLang="en-US" sz="2400" dirty="0" smtClean="0">
                <a:latin typeface="+mj-lt"/>
                <a:ea typeface="楷体" panose="02010609060101010101" pitchFamily="49" charset="-122"/>
              </a:rPr>
              <a:t>；</a:t>
            </a:r>
            <a:endParaRPr lang="zh-CN" altLang="en-US" sz="2400" dirty="0">
              <a:latin typeface="+mj-lt"/>
              <a:ea typeface="楷体" panose="02010609060101010101" pitchFamily="49" charset="-122"/>
            </a:endParaRPr>
          </a:p>
        </p:txBody>
      </p:sp>
      <p:sp>
        <p:nvSpPr>
          <p:cNvPr id="8" name="灯片编号占位符 6"/>
          <p:cNvSpPr>
            <a:spLocks noGrp="1"/>
          </p:cNvSpPr>
          <p:nvPr>
            <p:ph type="sldNum" sz="quarter" idx="12"/>
          </p:nvPr>
        </p:nvSpPr>
        <p:spPr>
          <a:xfrm>
            <a:off x="8610600" y="6397914"/>
            <a:ext cx="2743200" cy="365125"/>
          </a:xfrm>
        </p:spPr>
        <p:txBody>
          <a:bodyPr/>
          <a:lstStyle/>
          <a:p>
            <a:r>
              <a:rPr lang="en-US" altLang="zh-CN" dirty="0" smtClean="0"/>
              <a:t>84</a:t>
            </a:r>
            <a:endParaRPr lang="zh-CN" altLang="en-US" dirty="0"/>
          </a:p>
        </p:txBody>
      </p:sp>
      <p:sp>
        <p:nvSpPr>
          <p:cNvPr id="15" name="燕尾形 14"/>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6" name="文本框 15"/>
          <p:cNvSpPr txBox="1"/>
          <p:nvPr/>
        </p:nvSpPr>
        <p:spPr>
          <a:xfrm>
            <a:off x="1237690" y="2762296"/>
            <a:ext cx="1733167" cy="400110"/>
          </a:xfrm>
          <a:prstGeom prst="rect">
            <a:avLst/>
          </a:prstGeom>
          <a:noFill/>
        </p:spPr>
        <p:txBody>
          <a:bodyPr wrap="non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转让细则</a:t>
            </a:r>
            <a:r>
              <a:rPr lang="en-US" altLang="zh-CN" sz="2000" b="1" dirty="0" smtClean="0">
                <a:ea typeface="楷体" panose="02010609060101010101" pitchFamily="49" charset="-122"/>
              </a:rPr>
              <a:t>》</a:t>
            </a:r>
            <a:endParaRPr lang="en-US" altLang="zh-CN" sz="2000" b="1" dirty="0">
              <a:ea typeface="楷体" panose="02010609060101010101" pitchFamily="49" charset="-122"/>
            </a:endParaRPr>
          </a:p>
        </p:txBody>
      </p:sp>
      <p:sp>
        <p:nvSpPr>
          <p:cNvPr id="17" name="矩形 16"/>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62127" y="3248195"/>
            <a:ext cx="1733167" cy="400110"/>
          </a:xfrm>
          <a:prstGeom prst="rect">
            <a:avLst/>
          </a:prstGeom>
        </p:spPr>
        <p:txBody>
          <a:bodyPr wrap="none">
            <a:spAutoFit/>
          </a:bodyPr>
          <a:lstStyle/>
          <a:p>
            <a:r>
              <a:rPr lang="zh-CN" altLang="en-US" sz="2000" b="1" dirty="0">
                <a:ea typeface="楷体" panose="02010609060101010101" pitchFamily="49" charset="-122"/>
              </a:rPr>
              <a:t>重点监控事项</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5128327" cy="584775"/>
          </a:xfrm>
          <a:prstGeom prst="rect">
            <a:avLst/>
          </a:prstGeom>
          <a:noFill/>
        </p:spPr>
        <p:txBody>
          <a:bodyPr wrap="none" rtlCol="0">
            <a:spAutoFit/>
          </a:bodyPr>
          <a:lstStyle/>
          <a:p>
            <a:r>
              <a:rPr lang="zh-CN" altLang="en-US" sz="3200" b="1" dirty="0" smtClean="0">
                <a:ea typeface="楷体" panose="02010609060101010101" pitchFamily="49" charset="-122"/>
              </a:rPr>
              <a:t>股票转让方式的确定与变更</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48" name="图示 47"/>
          <p:cNvGraphicFramePr/>
          <p:nvPr/>
        </p:nvGraphicFramePr>
        <p:xfrm>
          <a:off x="588720" y="1049271"/>
          <a:ext cx="10765080" cy="50563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自律监管规则依据</a:t>
            </a:r>
            <a:endParaRPr lang="zh-CN" altLang="en-US" sz="3200" b="1" dirty="0">
              <a:ea typeface="楷体" panose="02010609060101010101" pitchFamily="49" charset="-122"/>
            </a:endParaRPr>
          </a:p>
        </p:txBody>
      </p:sp>
      <p:sp>
        <p:nvSpPr>
          <p:cNvPr id="7" name="文本框 6"/>
          <p:cNvSpPr txBox="1"/>
          <p:nvPr/>
        </p:nvSpPr>
        <p:spPr>
          <a:xfrm>
            <a:off x="3250355" y="1219511"/>
            <a:ext cx="8373613" cy="4893647"/>
          </a:xfrm>
          <a:prstGeom prst="rect">
            <a:avLst/>
          </a:prstGeom>
          <a:noFill/>
        </p:spPr>
        <p:txBody>
          <a:bodyPr wrap="square" rtlCol="0">
            <a:spAutoFit/>
          </a:bodyPr>
          <a:lstStyle/>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六）对单一股票在一段时期内进行大量且连续交易；</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（七）大量或者频繁进行高买低卖交易；</a:t>
            </a:r>
            <a:endParaRPr lang="zh-CN" altLang="en-US" sz="2400" dirty="0" smtClean="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（八）单独或者合谋，在公开发布投资分析、预测或建议前买入或卖出相关股票，或进行与自身公开发布的投资分析、预测或建议相背离的股票转让；</a:t>
            </a:r>
            <a:endParaRPr lang="zh-CN" altLang="en-US" sz="2400" dirty="0" smtClean="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九）申报或成交行为造成市场价格异常或秩序混乱；</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十）涉嫌编造并传播交易虚假信息，诱骗其他投资者买卖股票；</a:t>
            </a:r>
            <a:endParaRPr lang="zh-CN" altLang="en-US" sz="2400" dirty="0">
              <a:latin typeface="+mj-lt"/>
              <a:ea typeface="楷体" panose="02010609060101010101" pitchFamily="49" charset="-122"/>
            </a:endParaRPr>
          </a:p>
          <a:p>
            <a:pPr indent="457200"/>
            <a:r>
              <a:rPr lang="zh-CN" altLang="en-US" sz="2400" dirty="0" smtClean="0">
                <a:latin typeface="+mj-lt"/>
                <a:ea typeface="楷体" panose="02010609060101010101" pitchFamily="49" charset="-122"/>
              </a:rPr>
              <a:t>（</a:t>
            </a:r>
            <a:r>
              <a:rPr lang="zh-CN" altLang="en-US" sz="2400" dirty="0">
                <a:latin typeface="+mj-lt"/>
                <a:ea typeface="楷体" panose="02010609060101010101" pitchFamily="49" charset="-122"/>
              </a:rPr>
              <a:t>十一）全国股份转让系统公司认为需要重点监控的其他异常转让。</a:t>
            </a:r>
            <a:endParaRPr lang="en-US" altLang="zh-CN" sz="2400" dirty="0">
              <a:latin typeface="+mj-lt"/>
              <a:ea typeface="楷体" panose="02010609060101010101" pitchFamily="49" charset="-122"/>
            </a:endParaRPr>
          </a:p>
          <a:p>
            <a:pPr indent="457200"/>
            <a:r>
              <a:rPr lang="zh-CN" altLang="zh-CN" sz="2400" b="1" dirty="0" smtClean="0">
                <a:latin typeface="+mj-lt"/>
                <a:ea typeface="楷体" panose="02010609060101010101" pitchFamily="49" charset="-122"/>
              </a:rPr>
              <a:t>主办</a:t>
            </a:r>
            <a:r>
              <a:rPr lang="zh-CN" altLang="zh-CN" sz="2400" b="1" dirty="0">
                <a:latin typeface="+mj-lt"/>
                <a:ea typeface="楷体" panose="02010609060101010101" pitchFamily="49" charset="-122"/>
              </a:rPr>
              <a:t>券商</a:t>
            </a:r>
            <a:r>
              <a:rPr lang="zh-CN" altLang="zh-CN" sz="2400" dirty="0">
                <a:latin typeface="+mj-lt"/>
                <a:ea typeface="楷体" panose="02010609060101010101" pitchFamily="49" charset="-122"/>
              </a:rPr>
              <a:t>发现客户存在上述异常转让行为，应提醒客户；对可能严重影响交易秩序的异常转让行为，应及时报告全国股份转让系统公司。</a:t>
            </a:r>
            <a:endParaRPr lang="zh-CN" altLang="zh-CN" sz="2400" dirty="0">
              <a:latin typeface="+mj-lt"/>
              <a:ea typeface="楷体" panose="02010609060101010101" pitchFamily="49" charset="-122"/>
            </a:endParaRPr>
          </a:p>
        </p:txBody>
      </p:sp>
      <p:sp>
        <p:nvSpPr>
          <p:cNvPr id="8" name="灯片编号占位符 6"/>
          <p:cNvSpPr>
            <a:spLocks noGrp="1"/>
          </p:cNvSpPr>
          <p:nvPr>
            <p:ph type="sldNum" sz="quarter" idx="12"/>
          </p:nvPr>
        </p:nvSpPr>
        <p:spPr>
          <a:xfrm>
            <a:off x="8610600" y="6397914"/>
            <a:ext cx="2743200" cy="365125"/>
          </a:xfrm>
        </p:spPr>
        <p:txBody>
          <a:bodyPr/>
          <a:lstStyle/>
          <a:p>
            <a:r>
              <a:rPr lang="en-US" altLang="zh-CN" dirty="0" smtClean="0"/>
              <a:t>85</a:t>
            </a:r>
            <a:endParaRPr lang="zh-CN" altLang="en-US" dirty="0"/>
          </a:p>
        </p:txBody>
      </p:sp>
      <p:sp>
        <p:nvSpPr>
          <p:cNvPr id="15" name="燕尾形 14"/>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6" name="文本框 15"/>
          <p:cNvSpPr txBox="1"/>
          <p:nvPr/>
        </p:nvSpPr>
        <p:spPr>
          <a:xfrm>
            <a:off x="1237690" y="2762296"/>
            <a:ext cx="1733167" cy="400110"/>
          </a:xfrm>
          <a:prstGeom prst="rect">
            <a:avLst/>
          </a:prstGeom>
          <a:noFill/>
        </p:spPr>
        <p:txBody>
          <a:bodyPr wrap="non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转让细则</a:t>
            </a:r>
            <a:r>
              <a:rPr lang="en-US" altLang="zh-CN" sz="2000" b="1" dirty="0" smtClean="0">
                <a:ea typeface="楷体" panose="02010609060101010101" pitchFamily="49" charset="-122"/>
              </a:rPr>
              <a:t>》</a:t>
            </a:r>
            <a:endParaRPr lang="en-US" altLang="zh-CN" sz="2000" b="1" dirty="0">
              <a:ea typeface="楷体" panose="02010609060101010101" pitchFamily="49" charset="-122"/>
            </a:endParaRPr>
          </a:p>
        </p:txBody>
      </p:sp>
      <p:sp>
        <p:nvSpPr>
          <p:cNvPr id="17" name="矩形 16"/>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62127" y="3248195"/>
            <a:ext cx="1733167" cy="400110"/>
          </a:xfrm>
          <a:prstGeom prst="rect">
            <a:avLst/>
          </a:prstGeom>
        </p:spPr>
        <p:txBody>
          <a:bodyPr wrap="none">
            <a:spAutoFit/>
          </a:bodyPr>
          <a:lstStyle/>
          <a:p>
            <a:r>
              <a:rPr lang="zh-CN" altLang="en-US" sz="2000" b="1" dirty="0">
                <a:ea typeface="楷体" panose="02010609060101010101" pitchFamily="49" charset="-122"/>
              </a:rPr>
              <a:t>重点监控事项</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自律监管规则依据</a:t>
            </a:r>
            <a:endParaRPr lang="zh-CN" altLang="en-US" sz="3200" b="1" dirty="0">
              <a:ea typeface="楷体" panose="02010609060101010101" pitchFamily="49" charset="-122"/>
            </a:endParaRPr>
          </a:p>
        </p:txBody>
      </p:sp>
      <p:sp>
        <p:nvSpPr>
          <p:cNvPr id="7" name="文本框 6"/>
          <p:cNvSpPr txBox="1"/>
          <p:nvPr/>
        </p:nvSpPr>
        <p:spPr>
          <a:xfrm>
            <a:off x="3276260" y="1311737"/>
            <a:ext cx="8157957" cy="4461093"/>
          </a:xfrm>
          <a:prstGeom prst="rect">
            <a:avLst/>
          </a:prstGeom>
          <a:noFill/>
        </p:spPr>
        <p:txBody>
          <a:bodyPr wrap="square" rtlCol="0">
            <a:spAutoFit/>
          </a:bodyPr>
          <a:lstStyle/>
          <a:p>
            <a:pPr indent="457200">
              <a:lnSpc>
                <a:spcPct val="150000"/>
              </a:lnSpc>
            </a:pPr>
            <a:r>
              <a:rPr lang="zh-CN" altLang="zh-CN" sz="2400" b="1" dirty="0" smtClean="0">
                <a:latin typeface="+mj-lt"/>
                <a:ea typeface="楷体" panose="02010609060101010101" pitchFamily="49" charset="-122"/>
              </a:rPr>
              <a:t>第一百一十</a:t>
            </a:r>
            <a:r>
              <a:rPr lang="zh-CN" altLang="zh-CN" sz="2400" b="1" dirty="0">
                <a:latin typeface="+mj-lt"/>
                <a:ea typeface="楷体" panose="02010609060101010101" pitchFamily="49" charset="-122"/>
              </a:rPr>
              <a:t>条 股票转让价格或者股票成交量明显异常的情形包括</a:t>
            </a:r>
            <a:r>
              <a:rPr lang="zh-CN" altLang="zh-CN" sz="2400" b="1" dirty="0" smtClean="0">
                <a:latin typeface="+mj-lt"/>
                <a:ea typeface="楷体" panose="02010609060101010101" pitchFamily="49" charset="-122"/>
              </a:rPr>
              <a:t>：</a:t>
            </a:r>
            <a:endParaRPr lang="en-US" altLang="zh-CN" sz="2400" b="1" dirty="0" smtClean="0">
              <a:latin typeface="+mj-lt"/>
              <a:ea typeface="楷体" panose="02010609060101010101" pitchFamily="49" charset="-122"/>
            </a:endParaRPr>
          </a:p>
          <a:p>
            <a:pPr indent="457200">
              <a:lnSpc>
                <a:spcPct val="150000"/>
              </a:lnSpc>
            </a:pPr>
            <a:r>
              <a:rPr lang="zh-CN" altLang="zh-CN" sz="2400" dirty="0" smtClean="0">
                <a:latin typeface="+mj-lt"/>
                <a:ea typeface="楷体" panose="02010609060101010101" pitchFamily="49" charset="-122"/>
              </a:rPr>
              <a:t>（</a:t>
            </a:r>
            <a:r>
              <a:rPr lang="zh-CN" altLang="zh-CN" sz="2400" dirty="0">
                <a:latin typeface="+mj-lt"/>
                <a:ea typeface="楷体" panose="02010609060101010101" pitchFamily="49" charset="-122"/>
              </a:rPr>
              <a:t>一）同一证券营业部或同一地区的证券营业部集中买入或卖出同一股票且数量较大；</a:t>
            </a:r>
            <a:endParaRPr lang="zh-CN" altLang="zh-CN" sz="2400" dirty="0">
              <a:latin typeface="+mj-lt"/>
              <a:ea typeface="楷体" panose="02010609060101010101" pitchFamily="49" charset="-122"/>
            </a:endParaRPr>
          </a:p>
          <a:p>
            <a:pPr indent="457200">
              <a:lnSpc>
                <a:spcPct val="150000"/>
              </a:lnSpc>
            </a:pPr>
            <a:r>
              <a:rPr lang="zh-CN" altLang="zh-CN" sz="2400" dirty="0">
                <a:latin typeface="+mj-lt"/>
                <a:ea typeface="楷体" panose="02010609060101010101" pitchFamily="49" charset="-122"/>
              </a:rPr>
              <a:t>（二）股票转让价格连续大幅上涨或下跌，且挂牌公司无重大事项公告；</a:t>
            </a:r>
            <a:endParaRPr lang="zh-CN" altLang="zh-CN" sz="2400" dirty="0">
              <a:latin typeface="+mj-lt"/>
              <a:ea typeface="楷体" panose="02010609060101010101" pitchFamily="49" charset="-122"/>
            </a:endParaRPr>
          </a:p>
          <a:p>
            <a:pPr indent="457200">
              <a:lnSpc>
                <a:spcPct val="150000"/>
              </a:lnSpc>
            </a:pPr>
            <a:r>
              <a:rPr lang="zh-CN" altLang="zh-CN" sz="2400" dirty="0">
                <a:latin typeface="+mj-lt"/>
                <a:ea typeface="楷体" panose="02010609060101010101" pitchFamily="49" charset="-122"/>
              </a:rPr>
              <a:t>（三）全国股份转让系统公司认为需要重点监控的其他异常转让情形</a:t>
            </a:r>
            <a:r>
              <a:rPr lang="zh-CN" altLang="zh-CN" sz="2400" dirty="0" smtClean="0">
                <a:latin typeface="+mj-lt"/>
                <a:ea typeface="楷体" panose="02010609060101010101" pitchFamily="49" charset="-122"/>
              </a:rPr>
              <a:t>。</a:t>
            </a:r>
            <a:endParaRPr lang="zh-CN" altLang="zh-CN" sz="2400" dirty="0">
              <a:latin typeface="+mj-lt"/>
              <a:ea typeface="楷体" panose="02010609060101010101" pitchFamily="49" charset="-122"/>
            </a:endParaRPr>
          </a:p>
        </p:txBody>
      </p:sp>
      <p:sp>
        <p:nvSpPr>
          <p:cNvPr id="8" name="灯片编号占位符 6"/>
          <p:cNvSpPr>
            <a:spLocks noGrp="1"/>
          </p:cNvSpPr>
          <p:nvPr>
            <p:ph type="sldNum" sz="quarter" idx="12"/>
          </p:nvPr>
        </p:nvSpPr>
        <p:spPr>
          <a:xfrm>
            <a:off x="8610600" y="6397914"/>
            <a:ext cx="2743200" cy="365125"/>
          </a:xfrm>
        </p:spPr>
        <p:txBody>
          <a:bodyPr/>
          <a:lstStyle/>
          <a:p>
            <a:r>
              <a:rPr lang="en-US" altLang="zh-CN" dirty="0" smtClean="0"/>
              <a:t>84</a:t>
            </a:r>
            <a:endParaRPr lang="zh-CN" altLang="en-US" dirty="0"/>
          </a:p>
        </p:txBody>
      </p:sp>
      <p:sp>
        <p:nvSpPr>
          <p:cNvPr id="11" name="燕尾形 10"/>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2" name="文本框 11"/>
          <p:cNvSpPr txBox="1"/>
          <p:nvPr/>
        </p:nvSpPr>
        <p:spPr>
          <a:xfrm>
            <a:off x="1237690" y="2762296"/>
            <a:ext cx="1733167" cy="400110"/>
          </a:xfrm>
          <a:prstGeom prst="rect">
            <a:avLst/>
          </a:prstGeom>
          <a:noFill/>
        </p:spPr>
        <p:txBody>
          <a:bodyPr wrap="non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转让细则</a:t>
            </a:r>
            <a:r>
              <a:rPr lang="en-US" altLang="zh-CN" sz="2000" b="1" dirty="0" smtClean="0">
                <a:ea typeface="楷体" panose="02010609060101010101" pitchFamily="49" charset="-122"/>
              </a:rPr>
              <a:t>》</a:t>
            </a:r>
            <a:endParaRPr lang="en-US" altLang="zh-CN" sz="2000" b="1" dirty="0">
              <a:ea typeface="楷体" panose="02010609060101010101" pitchFamily="49" charset="-122"/>
            </a:endParaRPr>
          </a:p>
        </p:txBody>
      </p:sp>
      <p:sp>
        <p:nvSpPr>
          <p:cNvPr id="13" name="矩形 12"/>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49248" y="3235316"/>
            <a:ext cx="1733167" cy="400110"/>
          </a:xfrm>
          <a:prstGeom prst="rect">
            <a:avLst/>
          </a:prstGeom>
        </p:spPr>
        <p:txBody>
          <a:bodyPr wrap="none">
            <a:spAutoFit/>
          </a:bodyPr>
          <a:lstStyle/>
          <a:p>
            <a:r>
              <a:rPr lang="zh-CN" altLang="en-US" sz="2000" b="1" dirty="0">
                <a:ea typeface="楷体" panose="02010609060101010101" pitchFamily="49" charset="-122"/>
              </a:rPr>
              <a:t>重点监控事项</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5" name="文本框 4"/>
          <p:cNvSpPr txBox="1"/>
          <p:nvPr/>
        </p:nvSpPr>
        <p:spPr>
          <a:xfrm>
            <a:off x="1237690" y="2762296"/>
            <a:ext cx="1733167" cy="400110"/>
          </a:xfrm>
          <a:prstGeom prst="rect">
            <a:avLst/>
          </a:prstGeom>
          <a:noFill/>
        </p:spPr>
        <p:txBody>
          <a:bodyPr wrap="non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转让细则</a:t>
            </a:r>
            <a:r>
              <a:rPr lang="en-US" altLang="zh-CN" sz="2000" b="1" dirty="0" smtClean="0">
                <a:ea typeface="楷体" panose="02010609060101010101" pitchFamily="49" charset="-122"/>
              </a:rPr>
              <a:t>》</a:t>
            </a:r>
            <a:endParaRPr lang="en-US" altLang="zh-CN"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88046" y="1508181"/>
            <a:ext cx="7865754" cy="4247317"/>
          </a:xfrm>
          <a:prstGeom prst="rect">
            <a:avLst/>
          </a:prstGeom>
          <a:noFill/>
        </p:spPr>
        <p:txBody>
          <a:bodyPr wrap="square" rtlCol="0">
            <a:spAutoFit/>
          </a:bodyPr>
          <a:lstStyle/>
          <a:p>
            <a:pPr indent="457200">
              <a:spcAft>
                <a:spcPts val="600"/>
              </a:spcAft>
            </a:pPr>
            <a:r>
              <a:rPr lang="zh-CN" altLang="en-US" sz="2400" b="1" dirty="0" smtClean="0">
                <a:latin typeface="+mj-lt"/>
                <a:ea typeface="楷体" panose="02010609060101010101" pitchFamily="49" charset="-122"/>
              </a:rPr>
              <a:t>第一百一十五</a:t>
            </a:r>
            <a:r>
              <a:rPr lang="zh-CN" altLang="en-US" sz="2400" b="1" dirty="0">
                <a:latin typeface="+mj-lt"/>
                <a:ea typeface="楷体" panose="02010609060101010101" pitchFamily="49" charset="-122"/>
              </a:rPr>
              <a:t>条 </a:t>
            </a:r>
            <a:r>
              <a:rPr lang="zh-CN" altLang="en-US" sz="2400" dirty="0">
                <a:latin typeface="+mj-lt"/>
                <a:ea typeface="楷体" panose="02010609060101010101" pitchFamily="49" charset="-122"/>
              </a:rPr>
              <a:t>对第一百零八条、第一百零九条、第一百一十条、第一百一十一条所述重点监控事项中情节严重的行为，全国股份转让系统公司可以视情况采取以下措施</a:t>
            </a:r>
            <a:r>
              <a:rPr lang="zh-CN" altLang="en-US" sz="2400" dirty="0" smtClean="0">
                <a:latin typeface="+mj-lt"/>
                <a:ea typeface="楷体" panose="02010609060101010101" pitchFamily="49" charset="-122"/>
              </a:rPr>
              <a:t>：</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（一）约见谈话；</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（二）要求提交书面承诺；</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（三）出具警示函；</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（四）限制证券账户转让；</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（五）向中国证监会报告有关违法违规行为；</a:t>
            </a:r>
            <a:endParaRPr lang="zh-CN" altLang="en-US" sz="2400" dirty="0">
              <a:latin typeface="+mj-lt"/>
              <a:ea typeface="楷体" panose="02010609060101010101" pitchFamily="49" charset="-122"/>
            </a:endParaRPr>
          </a:p>
          <a:p>
            <a:pPr indent="457200">
              <a:spcAft>
                <a:spcPts val="600"/>
              </a:spcAft>
            </a:pPr>
            <a:r>
              <a:rPr lang="zh-CN" altLang="en-US" sz="2400" dirty="0">
                <a:latin typeface="+mj-lt"/>
                <a:ea typeface="楷体" panose="02010609060101010101" pitchFamily="49" charset="-122"/>
              </a:rPr>
              <a:t>（六）其他自律监管措施。</a:t>
            </a:r>
            <a:endParaRPr lang="zh-CN" altLang="en-US" sz="2400" dirty="0">
              <a:latin typeface="+mj-lt"/>
              <a:ea typeface="楷体" panose="02010609060101010101" pitchFamily="49" charset="-122"/>
            </a:endParaRPr>
          </a:p>
        </p:txBody>
      </p:sp>
      <p:sp>
        <p:nvSpPr>
          <p:cNvPr id="8" name="灯片编号占位符 6"/>
          <p:cNvSpPr>
            <a:spLocks noGrp="1"/>
          </p:cNvSpPr>
          <p:nvPr>
            <p:ph type="sldNum" sz="quarter" idx="12"/>
          </p:nvPr>
        </p:nvSpPr>
        <p:spPr>
          <a:xfrm>
            <a:off x="8610600" y="6397914"/>
            <a:ext cx="2743200" cy="365125"/>
          </a:xfrm>
        </p:spPr>
        <p:txBody>
          <a:bodyPr/>
          <a:lstStyle/>
          <a:p>
            <a:r>
              <a:rPr lang="en-US" altLang="zh-CN" dirty="0" smtClean="0"/>
              <a:t>83</a:t>
            </a:r>
            <a:endParaRPr lang="zh-CN" altLang="en-US" dirty="0"/>
          </a:p>
        </p:txBody>
      </p:sp>
      <p:sp>
        <p:nvSpPr>
          <p:cNvPr id="9" name="矩形 8"/>
          <p:cNvSpPr/>
          <p:nvPr/>
        </p:nvSpPr>
        <p:spPr>
          <a:xfrm>
            <a:off x="1094704" y="3213502"/>
            <a:ext cx="2055501" cy="400110"/>
          </a:xfrm>
          <a:prstGeom prst="rect">
            <a:avLst/>
          </a:prstGeom>
        </p:spPr>
        <p:txBody>
          <a:bodyPr wrap="square">
            <a:spAutoFit/>
          </a:bodyPr>
          <a:lstStyle/>
          <a:p>
            <a:pPr algn="ctr"/>
            <a:r>
              <a:rPr lang="zh-CN" altLang="en-US" sz="2000" b="1" dirty="0">
                <a:ea typeface="楷体" panose="02010609060101010101" pitchFamily="49" charset="-122"/>
              </a:rPr>
              <a:t>自律监管</a:t>
            </a:r>
            <a:r>
              <a:rPr lang="zh-CN" altLang="en-US" sz="2000" b="1" dirty="0" smtClean="0">
                <a:ea typeface="楷体" panose="02010609060101010101" pitchFamily="49" charset="-122"/>
              </a:rPr>
              <a:t>措施</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a:t>
            </a:r>
            <a:r>
              <a:rPr lang="zh-CN" altLang="en-US" sz="3200" b="1" dirty="0" smtClean="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5" name="文本框 4"/>
          <p:cNvSpPr txBox="1"/>
          <p:nvPr/>
        </p:nvSpPr>
        <p:spPr>
          <a:xfrm>
            <a:off x="1056704" y="2737521"/>
            <a:ext cx="2027393" cy="400110"/>
          </a:xfrm>
          <a:prstGeom prst="rect">
            <a:avLst/>
          </a:prstGeom>
          <a:noFill/>
        </p:spPr>
        <p:txBody>
          <a:bodyPr wrap="squar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实时监控指引</a:t>
            </a:r>
            <a:r>
              <a:rPr lang="en-US" altLang="zh-CN" sz="2000" b="1" dirty="0" smtClean="0">
                <a:ea typeface="楷体" panose="02010609060101010101" pitchFamily="49" charset="-122"/>
              </a:rPr>
              <a:t>》</a:t>
            </a:r>
            <a:endParaRPr lang="zh-CN" altLang="en-US"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364784" y="1797511"/>
            <a:ext cx="7989016" cy="3329758"/>
          </a:xfrm>
          <a:prstGeom prst="rect">
            <a:avLst/>
          </a:prstGeom>
          <a:noFill/>
        </p:spPr>
        <p:txBody>
          <a:bodyPr wrap="square" rtlCol="0">
            <a:spAutoFit/>
          </a:bodyPr>
          <a:lstStyle/>
          <a:p>
            <a:pPr indent="382270" algn="just">
              <a:lnSpc>
                <a:spcPct val="150000"/>
              </a:lnSpc>
              <a:spcAft>
                <a:spcPts val="0"/>
              </a:spcAft>
            </a:pPr>
            <a:r>
              <a:rPr lang="zh-CN" altLang="en-US" sz="2400" b="1" kern="100" dirty="0" smtClean="0">
                <a:latin typeface="楷体" panose="02010609060101010101" pitchFamily="49" charset="-122"/>
                <a:ea typeface="楷体" panose="02010609060101010101" pitchFamily="49" charset="-122"/>
                <a:cs typeface="Times New Roman" panose="02020603050405020304" pitchFamily="18" charset="0"/>
              </a:rPr>
              <a:t>第三</a:t>
            </a:r>
            <a:r>
              <a:rPr lang="zh-CN" altLang="en-US" sz="2400" b="1" kern="100" dirty="0">
                <a:latin typeface="楷体" panose="02010609060101010101" pitchFamily="49" charset="-122"/>
                <a:ea typeface="楷体" panose="02010609060101010101" pitchFamily="49" charset="-122"/>
                <a:cs typeface="Times New Roman" panose="02020603050405020304" pitchFamily="18" charset="0"/>
              </a:rPr>
              <a:t>条 </a:t>
            </a: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全国股份转让系统公司在实时监控中，发现股票价格异常波动、股票转让行为异常或做市商报价与转让行为涉嫌违法违规的，可以采取公告转让双方基本情况和转让相关信息、电话问询、要求提交书面承诺、出具警示函、暂停转让、限制证券账户交易、向中国证监会报告等措施。</a:t>
            </a:r>
            <a:endParaRPr lang="zh-CN" altLang="zh-CN" sz="2400" kern="100" dirty="0" smtClean="0">
              <a:latin typeface="楷体" panose="02010609060101010101" pitchFamily="49" charset="-122"/>
              <a:ea typeface="楷体" panose="02010609060101010101" pitchFamily="49" charset="-122"/>
              <a:cs typeface="Times New Roman" panose="02020603050405020304" pitchFamily="18" charset="0"/>
            </a:endParaRPr>
          </a:p>
        </p:txBody>
      </p:sp>
      <p:sp>
        <p:nvSpPr>
          <p:cNvPr id="9" name="灯片编号占位符 6"/>
          <p:cNvSpPr>
            <a:spLocks noGrp="1"/>
          </p:cNvSpPr>
          <p:nvPr>
            <p:ph type="sldNum" sz="quarter" idx="12"/>
          </p:nvPr>
        </p:nvSpPr>
        <p:spPr>
          <a:xfrm>
            <a:off x="8610600" y="6397914"/>
            <a:ext cx="2743200" cy="365125"/>
          </a:xfrm>
        </p:spPr>
        <p:txBody>
          <a:bodyPr/>
          <a:lstStyle/>
          <a:p>
            <a:r>
              <a:rPr lang="en-US" altLang="zh-CN" dirty="0" smtClean="0"/>
              <a:t>86</a:t>
            </a:r>
            <a:endParaRPr lang="zh-CN" altLang="en-US" dirty="0"/>
          </a:p>
        </p:txBody>
      </p:sp>
      <p:sp>
        <p:nvSpPr>
          <p:cNvPr id="10" name="矩形 9"/>
          <p:cNvSpPr/>
          <p:nvPr/>
        </p:nvSpPr>
        <p:spPr>
          <a:xfrm>
            <a:off x="1237097" y="3213922"/>
            <a:ext cx="1749681" cy="707886"/>
          </a:xfrm>
          <a:prstGeom prst="rect">
            <a:avLst/>
          </a:prstGeom>
        </p:spPr>
        <p:txBody>
          <a:bodyPr wrap="square">
            <a:spAutoFit/>
          </a:bodyPr>
          <a:lstStyle/>
          <a:p>
            <a:pPr algn="ctr"/>
            <a:r>
              <a:rPr lang="zh-CN" altLang="en-US" sz="2000" b="1" dirty="0" smtClean="0">
                <a:ea typeface="楷体" panose="02010609060101010101" pitchFamily="49" charset="-122"/>
              </a:rPr>
              <a:t>实时监控中可采取的措施</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a:t>
            </a:r>
            <a:r>
              <a:rPr lang="zh-CN" altLang="en-US" sz="3200" b="1" dirty="0" smtClean="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5" name="文本框 4"/>
          <p:cNvSpPr txBox="1"/>
          <p:nvPr/>
        </p:nvSpPr>
        <p:spPr>
          <a:xfrm>
            <a:off x="1056704" y="2737521"/>
            <a:ext cx="2027393" cy="400110"/>
          </a:xfrm>
          <a:prstGeom prst="rect">
            <a:avLst/>
          </a:prstGeom>
          <a:noFill/>
        </p:spPr>
        <p:txBody>
          <a:bodyPr wrap="squar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实时监控指引</a:t>
            </a:r>
            <a:r>
              <a:rPr lang="en-US" altLang="zh-CN" sz="2000" b="1" dirty="0" smtClean="0">
                <a:ea typeface="楷体" panose="02010609060101010101" pitchFamily="49" charset="-122"/>
              </a:rPr>
              <a:t>》</a:t>
            </a:r>
            <a:endParaRPr lang="zh-CN" altLang="en-US"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14473" y="1133548"/>
            <a:ext cx="7989016" cy="4991751"/>
          </a:xfrm>
          <a:prstGeom prst="rect">
            <a:avLst/>
          </a:prstGeom>
          <a:noFill/>
        </p:spPr>
        <p:txBody>
          <a:bodyPr wrap="square" rtlCol="0">
            <a:spAutoFit/>
          </a:bodyPr>
          <a:lstStyle/>
          <a:p>
            <a:pPr indent="457200" algn="just">
              <a:lnSpc>
                <a:spcPct val="150000"/>
              </a:lnSpc>
              <a:spcAft>
                <a:spcPts val="0"/>
              </a:spcAft>
            </a:pPr>
            <a:r>
              <a:rPr lang="zh-CN" altLang="zh-CN" sz="2400" b="1" kern="100" dirty="0" smtClean="0">
                <a:latin typeface="楷体" panose="02010609060101010101" pitchFamily="49" charset="-122"/>
                <a:ea typeface="楷体" panose="02010609060101010101" pitchFamily="49" charset="-122"/>
                <a:cs typeface="Times New Roman" panose="02020603050405020304" pitchFamily="18" charset="0"/>
              </a:rPr>
              <a:t>第四条</a:t>
            </a:r>
            <a:r>
              <a:rPr lang="en-US" altLang="zh-CN" sz="2400" b="1" kern="1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400" kern="100" dirty="0" smtClean="0">
                <a:latin typeface="楷体" panose="02010609060101010101" pitchFamily="49" charset="-122"/>
                <a:ea typeface="楷体" panose="02010609060101010101" pitchFamily="49" charset="-122"/>
                <a:cs typeface="Times New Roman" panose="02020603050405020304" pitchFamily="18" charset="0"/>
              </a:rPr>
              <a:t>股票</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转让出现下列情形之一的，属于异常波动，挂牌公司应当于次一转让日披露异常波动公告。</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indent="457200" algn="just">
              <a:lnSpc>
                <a:spcPct val="150000"/>
              </a:lnSpc>
              <a:spcAft>
                <a:spcPts val="0"/>
              </a:spcAft>
            </a:pP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（一）</a:t>
            </a:r>
            <a:r>
              <a:rPr lang="zh-CN" altLang="zh-CN" sz="2400" u="sng" kern="100" dirty="0">
                <a:latin typeface="楷体" panose="02010609060101010101" pitchFamily="49" charset="-122"/>
                <a:ea typeface="楷体" panose="02010609060101010101" pitchFamily="49" charset="-122"/>
                <a:cs typeface="Times New Roman" panose="02020603050405020304" pitchFamily="18" charset="0"/>
              </a:rPr>
              <a:t>协议转让方式下</a:t>
            </a:r>
            <a:r>
              <a:rPr lang="en-US" altLang="zh-CN" sz="2400" kern="100"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股票当日换手率超过</a:t>
            </a:r>
            <a:r>
              <a:rPr lang="en-US" altLang="zh-CN" sz="2400" dirty="0">
                <a:ea typeface="楷体" panose="02010609060101010101" pitchFamily="49" charset="-122"/>
              </a:rPr>
              <a:t>10%</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，或连续三个转让日换手率累计超过</a:t>
            </a:r>
            <a:r>
              <a:rPr lang="en-US" altLang="zh-CN" sz="2400" dirty="0">
                <a:ea typeface="楷体" panose="02010609060101010101" pitchFamily="49" charset="-122"/>
              </a:rPr>
              <a:t>20%</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indent="457200" algn="just">
              <a:lnSpc>
                <a:spcPct val="150000"/>
              </a:lnSpc>
              <a:spcAft>
                <a:spcPts val="0"/>
              </a:spcAft>
            </a:pP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（二）</a:t>
            </a:r>
            <a:r>
              <a:rPr lang="zh-CN" altLang="zh-CN" sz="2400" u="sng" kern="100" dirty="0">
                <a:latin typeface="楷体" panose="02010609060101010101" pitchFamily="49" charset="-122"/>
                <a:ea typeface="楷体" panose="02010609060101010101" pitchFamily="49" charset="-122"/>
                <a:cs typeface="Times New Roman" panose="02020603050405020304" pitchFamily="18" charset="0"/>
              </a:rPr>
              <a:t>做市转让方式下</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，股票连续三个转让日涨跌幅累计超过</a:t>
            </a:r>
            <a:r>
              <a:rPr lang="en-US" altLang="zh-CN" sz="2400" dirty="0">
                <a:ea typeface="楷体" panose="02010609060101010101" pitchFamily="49" charset="-122"/>
              </a:rPr>
              <a:t>50%</a:t>
            </a: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indent="457200" algn="just">
              <a:lnSpc>
                <a:spcPct val="150000"/>
              </a:lnSpc>
              <a:spcAft>
                <a:spcPts val="0"/>
              </a:spcAft>
            </a:pP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（三）全国股份转让系统公司认定的其他情形。</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indent="457200" algn="just">
              <a:lnSpc>
                <a:spcPct val="150000"/>
              </a:lnSpc>
              <a:spcAft>
                <a:spcPts val="0"/>
              </a:spcAft>
            </a:pPr>
            <a:r>
              <a:rPr lang="zh-CN" altLang="zh-CN" sz="2400" kern="100" dirty="0">
                <a:latin typeface="楷体" panose="02010609060101010101" pitchFamily="49" charset="-122"/>
                <a:ea typeface="楷体" panose="02010609060101010101" pitchFamily="49" charset="-122"/>
                <a:cs typeface="Times New Roman" panose="02020603050405020304" pitchFamily="18" charset="0"/>
              </a:rPr>
              <a:t>如果次一转让日无法披露，挂牌公司应当向全国股份转让系统公司申请股票暂停转让直至披露后恢复转让</a:t>
            </a:r>
            <a:r>
              <a:rPr lang="zh-CN" altLang="zh-CN" sz="24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400" kern="100" dirty="0" smtClean="0">
              <a:latin typeface="楷体" panose="02010609060101010101" pitchFamily="49" charset="-122"/>
              <a:ea typeface="楷体" panose="02010609060101010101" pitchFamily="49" charset="-122"/>
              <a:cs typeface="Times New Roman" panose="02020603050405020304" pitchFamily="18" charset="0"/>
            </a:endParaRPr>
          </a:p>
        </p:txBody>
      </p:sp>
      <p:sp>
        <p:nvSpPr>
          <p:cNvPr id="9" name="灯片编号占位符 6"/>
          <p:cNvSpPr>
            <a:spLocks noGrp="1"/>
          </p:cNvSpPr>
          <p:nvPr>
            <p:ph type="sldNum" sz="quarter" idx="12"/>
          </p:nvPr>
        </p:nvSpPr>
        <p:spPr>
          <a:xfrm>
            <a:off x="8610600" y="6397914"/>
            <a:ext cx="2743200" cy="365125"/>
          </a:xfrm>
        </p:spPr>
        <p:txBody>
          <a:bodyPr/>
          <a:lstStyle/>
          <a:p>
            <a:r>
              <a:rPr lang="en-US" altLang="zh-CN" dirty="0" smtClean="0"/>
              <a:t>86</a:t>
            </a:r>
            <a:endParaRPr lang="zh-CN" altLang="en-US" dirty="0"/>
          </a:p>
        </p:txBody>
      </p:sp>
      <p:sp>
        <p:nvSpPr>
          <p:cNvPr id="13" name="矩形 12"/>
          <p:cNvSpPr/>
          <p:nvPr/>
        </p:nvSpPr>
        <p:spPr>
          <a:xfrm>
            <a:off x="1225086" y="3211086"/>
            <a:ext cx="1749681" cy="707886"/>
          </a:xfrm>
          <a:prstGeom prst="rect">
            <a:avLst/>
          </a:prstGeom>
        </p:spPr>
        <p:txBody>
          <a:bodyPr wrap="square">
            <a:spAutoFit/>
          </a:bodyPr>
          <a:lstStyle/>
          <a:p>
            <a:pPr algn="ctr"/>
            <a:r>
              <a:rPr lang="zh-CN" altLang="en-US" sz="2000" b="1" dirty="0" smtClean="0">
                <a:ea typeface="楷体" panose="02010609060101010101" pitchFamily="49" charset="-122"/>
              </a:rPr>
              <a:t>挂牌公司异常波动公告</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a:t>
            </a:r>
            <a:r>
              <a:rPr lang="zh-CN" altLang="en-US" sz="3200" b="1" dirty="0" smtClean="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5" name="文本框 4"/>
          <p:cNvSpPr txBox="1"/>
          <p:nvPr/>
        </p:nvSpPr>
        <p:spPr>
          <a:xfrm>
            <a:off x="1056704" y="2737521"/>
            <a:ext cx="2027393" cy="400110"/>
          </a:xfrm>
          <a:prstGeom prst="rect">
            <a:avLst/>
          </a:prstGeom>
          <a:noFill/>
        </p:spPr>
        <p:txBody>
          <a:bodyPr wrap="squar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实时监控指引</a:t>
            </a:r>
            <a:r>
              <a:rPr lang="en-US" altLang="zh-CN" sz="2000" b="1" dirty="0" smtClean="0">
                <a:ea typeface="楷体" panose="02010609060101010101" pitchFamily="49" charset="-122"/>
              </a:rPr>
              <a:t>》</a:t>
            </a:r>
            <a:endParaRPr lang="zh-CN" altLang="en-US"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14473" y="1367266"/>
            <a:ext cx="8075116" cy="4524315"/>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smtClean="0">
                <a:ea typeface="楷体" panose="02010609060101010101" pitchFamily="49" charset="-122"/>
              </a:rPr>
              <a:t>第四条适用问题的解释</a:t>
            </a:r>
            <a:endParaRPr lang="en-US" altLang="zh-CN" sz="2400" b="1" dirty="0" smtClean="0">
              <a:ea typeface="楷体" panose="02010609060101010101" pitchFamily="49" charset="-122"/>
            </a:endParaRPr>
          </a:p>
          <a:p>
            <a:pPr lvl="1">
              <a:lnSpc>
                <a:spcPct val="150000"/>
              </a:lnSpc>
            </a:pPr>
            <a:r>
              <a:rPr lang="zh-CN" altLang="en-US" sz="2400" dirty="0" smtClean="0">
                <a:ea typeface="楷体" panose="02010609060101010101" pitchFamily="49" charset="-122"/>
              </a:rPr>
              <a:t>        自新</a:t>
            </a:r>
            <a:r>
              <a:rPr lang="en-US" altLang="zh-CN" sz="2400" dirty="0" smtClean="0">
                <a:ea typeface="楷体" panose="02010609060101010101" pitchFamily="49" charset="-122"/>
              </a:rPr>
              <a:t>《</a:t>
            </a:r>
            <a:r>
              <a:rPr lang="zh-CN" altLang="en-US" sz="2400" dirty="0" smtClean="0">
                <a:ea typeface="楷体" panose="02010609060101010101" pitchFamily="49" charset="-122"/>
              </a:rPr>
              <a:t>股票转让细则</a:t>
            </a:r>
            <a:r>
              <a:rPr lang="en-US" altLang="zh-CN" sz="2400" dirty="0" smtClean="0">
                <a:ea typeface="楷体" panose="02010609060101010101" pitchFamily="49" charset="-122"/>
              </a:rPr>
              <a:t>》</a:t>
            </a:r>
            <a:r>
              <a:rPr lang="zh-CN" altLang="en-US" sz="2400" dirty="0" smtClean="0">
                <a:ea typeface="楷体" panose="02010609060101010101" pitchFamily="49" charset="-122"/>
              </a:rPr>
              <a:t>正式实施之日起，原采取协议转让方式的股票，盘中将统一变更为集合竞价转让方式，协议转让成为盘后转让方式。</a:t>
            </a:r>
            <a:endParaRPr lang="en-US" altLang="zh-CN" sz="2400" dirty="0" smtClean="0">
              <a:ea typeface="楷体" panose="02010609060101010101" pitchFamily="49" charset="-122"/>
            </a:endParaRPr>
          </a:p>
          <a:p>
            <a:pPr marL="914400" lvl="1" indent="-457200">
              <a:lnSpc>
                <a:spcPct val="150000"/>
              </a:lnSpc>
              <a:buFont typeface="楷体" panose="02010609060101010101" pitchFamily="49" charset="-122"/>
              <a:buChar char="-"/>
            </a:pPr>
            <a:r>
              <a:rPr lang="zh-CN" altLang="en-US" sz="2400" b="1" dirty="0" smtClean="0">
                <a:ea typeface="楷体" panose="02010609060101010101" pitchFamily="49" charset="-122"/>
              </a:rPr>
              <a:t>协议</a:t>
            </a:r>
            <a:r>
              <a:rPr lang="zh-CN" altLang="en-US" sz="2400" b="1" dirty="0">
                <a:ea typeface="楷体" panose="02010609060101010101" pitchFamily="49" charset="-122"/>
              </a:rPr>
              <a:t>转让方式</a:t>
            </a:r>
            <a:r>
              <a:rPr lang="zh-CN" altLang="en-US" sz="2400" dirty="0">
                <a:ea typeface="楷体" panose="02010609060101010101" pitchFamily="49" charset="-122"/>
              </a:rPr>
              <a:t>为盘后转让方式</a:t>
            </a:r>
            <a:r>
              <a:rPr lang="zh-CN" altLang="en-US" sz="2400" dirty="0" smtClean="0">
                <a:ea typeface="楷体" panose="02010609060101010101" pitchFamily="49" charset="-122"/>
              </a:rPr>
              <a:t>，不再适用第四条第一款的规定。</a:t>
            </a:r>
            <a:endParaRPr lang="en-US" altLang="zh-CN" sz="2400" dirty="0" smtClean="0">
              <a:ea typeface="楷体" panose="02010609060101010101" pitchFamily="49" charset="-122"/>
            </a:endParaRPr>
          </a:p>
          <a:p>
            <a:pPr marL="914400" lvl="1" indent="-457200">
              <a:lnSpc>
                <a:spcPct val="150000"/>
              </a:lnSpc>
              <a:buFont typeface="楷体" panose="02010609060101010101" pitchFamily="49" charset="-122"/>
              <a:buChar char="-"/>
            </a:pPr>
            <a:r>
              <a:rPr lang="zh-CN" altLang="en-US" sz="2400" b="1" dirty="0">
                <a:ea typeface="楷体" panose="02010609060101010101" pitchFamily="49" charset="-122"/>
              </a:rPr>
              <a:t>做市转让股票适用规则不变</a:t>
            </a:r>
            <a:r>
              <a:rPr lang="zh-CN" altLang="en-US" sz="2400" dirty="0">
                <a:ea typeface="楷体" panose="02010609060101010101" pitchFamily="49" charset="-122"/>
              </a:rPr>
              <a:t>，</a:t>
            </a:r>
            <a:r>
              <a:rPr lang="zh-CN" altLang="en-US" sz="2400" dirty="0" smtClean="0">
                <a:ea typeface="楷体" panose="02010609060101010101" pitchFamily="49" charset="-122"/>
              </a:rPr>
              <a:t>即仍然适用第四条第二款，连续</a:t>
            </a:r>
            <a:r>
              <a:rPr lang="zh-CN" altLang="en-US" sz="2400" dirty="0">
                <a:ea typeface="楷体" panose="02010609060101010101" pitchFamily="49" charset="-122"/>
              </a:rPr>
              <a:t>三个转让日涨跌幅累计超过</a:t>
            </a:r>
            <a:r>
              <a:rPr lang="en-US" altLang="zh-CN" sz="2400" dirty="0">
                <a:ea typeface="楷体" panose="02010609060101010101" pitchFamily="49" charset="-122"/>
              </a:rPr>
              <a:t>50</a:t>
            </a:r>
            <a:r>
              <a:rPr lang="en-US" altLang="zh-CN" sz="2400" dirty="0" smtClean="0">
                <a:ea typeface="楷体" panose="02010609060101010101" pitchFamily="49" charset="-122"/>
              </a:rPr>
              <a:t>%</a:t>
            </a:r>
            <a:r>
              <a:rPr lang="zh-CN" altLang="en-US" sz="2400" dirty="0" smtClean="0">
                <a:ea typeface="楷体" panose="02010609060101010101" pitchFamily="49" charset="-122"/>
              </a:rPr>
              <a:t>的规定。</a:t>
            </a:r>
            <a:endParaRPr lang="en-US" altLang="zh-CN" sz="2400" dirty="0">
              <a:ea typeface="楷体" panose="02010609060101010101" pitchFamily="49" charset="-122"/>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88</a:t>
            </a:r>
            <a:endParaRPr lang="zh-CN" altLang="en-US" dirty="0"/>
          </a:p>
        </p:txBody>
      </p:sp>
      <p:sp>
        <p:nvSpPr>
          <p:cNvPr id="11" name="矩形 10"/>
          <p:cNvSpPr/>
          <p:nvPr/>
        </p:nvSpPr>
        <p:spPr>
          <a:xfrm>
            <a:off x="1225086" y="3223965"/>
            <a:ext cx="1749681" cy="707886"/>
          </a:xfrm>
          <a:prstGeom prst="rect">
            <a:avLst/>
          </a:prstGeom>
        </p:spPr>
        <p:txBody>
          <a:bodyPr wrap="square">
            <a:spAutoFit/>
          </a:bodyPr>
          <a:lstStyle/>
          <a:p>
            <a:pPr algn="ctr"/>
            <a:r>
              <a:rPr lang="zh-CN" altLang="en-US" sz="2000" b="1" dirty="0" smtClean="0">
                <a:ea typeface="楷体" panose="02010609060101010101" pitchFamily="49" charset="-122"/>
              </a:rPr>
              <a:t>挂牌公司异常波动公告</a:t>
            </a:r>
            <a:endParaRPr lang="zh-CN" altLang="en-US" sz="2000" b="1" dirty="0">
              <a:ea typeface="楷体" panose="02010609060101010101" pitchFamily="49"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a:t>
            </a:r>
            <a:r>
              <a:rPr lang="zh-CN" altLang="en-US" sz="3200" b="1" dirty="0" smtClean="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5" name="文本框 4"/>
          <p:cNvSpPr txBox="1"/>
          <p:nvPr/>
        </p:nvSpPr>
        <p:spPr>
          <a:xfrm>
            <a:off x="1056704" y="2737521"/>
            <a:ext cx="2027393" cy="400110"/>
          </a:xfrm>
          <a:prstGeom prst="rect">
            <a:avLst/>
          </a:prstGeom>
          <a:noFill/>
        </p:spPr>
        <p:txBody>
          <a:bodyPr wrap="squar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实时监控指引</a:t>
            </a:r>
            <a:r>
              <a:rPr lang="en-US" altLang="zh-CN" sz="2000" b="1" dirty="0" smtClean="0">
                <a:ea typeface="楷体" panose="02010609060101010101" pitchFamily="49" charset="-122"/>
              </a:rPr>
              <a:t>》</a:t>
            </a:r>
            <a:endParaRPr lang="zh-CN" altLang="en-US" sz="2000" b="1" dirty="0">
              <a:ea typeface="楷体" panose="02010609060101010101" pitchFamily="49" charset="-122"/>
            </a:endParaRPr>
          </a:p>
        </p:txBody>
      </p:sp>
      <p:sp>
        <p:nvSpPr>
          <p:cNvPr id="6" name="矩形 5"/>
          <p:cNvSpPr/>
          <p:nvPr/>
        </p:nvSpPr>
        <p:spPr>
          <a:xfrm>
            <a:off x="1191295" y="3168203"/>
            <a:ext cx="189280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364784" y="1374796"/>
            <a:ext cx="7989016" cy="4524315"/>
          </a:xfrm>
          <a:prstGeom prst="rect">
            <a:avLst/>
          </a:prstGeom>
          <a:noFill/>
        </p:spPr>
        <p:txBody>
          <a:bodyPr wrap="square" rtlCol="0">
            <a:spAutoFit/>
          </a:bodyPr>
          <a:lstStyle/>
          <a:p>
            <a:pPr indent="382270" algn="just">
              <a:lnSpc>
                <a:spcPct val="120000"/>
              </a:lnSpc>
              <a:spcAft>
                <a:spcPts val="0"/>
              </a:spcAft>
            </a:pP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第八条 </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全国股份转让系统公司对异常转让的当事人采取要求提交书面承诺、出具警示函等措施的，通过相关证券账户所在的主办券商或营业部向当事人发出。相关主办券商或营业部应当及时向客户转告有关警示、督促客户提交书面承诺，并保留相关证据。</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spcAft>
                <a:spcPts val="0"/>
              </a:spcAft>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做市商或使用专用交易单元的机构投资者进行做市或参与交易的，全国股份转让系统公司直接要求相关当事人提交书面承诺、向其出具警示</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函。</a:t>
            </a:r>
            <a:endPar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第九条 </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全国股份转让系统公司做出限制证券账户交易决定的，通过相关证券账户所在主办券商向当事人发出有关书面决定。该主办券商应当在收到限制证券账户交易决定的当日将其送达相关当事人；确实无法在当天送达的，应保留相关证据并及时向全国股份转让系统公司报告。</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 name="灯片编号占位符 6"/>
          <p:cNvSpPr>
            <a:spLocks noGrp="1"/>
          </p:cNvSpPr>
          <p:nvPr>
            <p:ph type="sldNum" sz="quarter" idx="12"/>
          </p:nvPr>
        </p:nvSpPr>
        <p:spPr>
          <a:xfrm>
            <a:off x="8610600" y="6397914"/>
            <a:ext cx="2743200" cy="365125"/>
          </a:xfrm>
        </p:spPr>
        <p:txBody>
          <a:bodyPr/>
          <a:lstStyle/>
          <a:p>
            <a:r>
              <a:rPr lang="en-US" altLang="zh-CN" dirty="0" smtClean="0"/>
              <a:t>86</a:t>
            </a:r>
            <a:endParaRPr lang="zh-CN" altLang="en-US" dirty="0"/>
          </a:p>
        </p:txBody>
      </p:sp>
      <p:sp>
        <p:nvSpPr>
          <p:cNvPr id="10" name="矩形 9"/>
          <p:cNvSpPr/>
          <p:nvPr/>
        </p:nvSpPr>
        <p:spPr>
          <a:xfrm>
            <a:off x="1225086" y="3236844"/>
            <a:ext cx="1749681" cy="400110"/>
          </a:xfrm>
          <a:prstGeom prst="rect">
            <a:avLst/>
          </a:prstGeom>
        </p:spPr>
        <p:txBody>
          <a:bodyPr wrap="square">
            <a:spAutoFit/>
          </a:bodyPr>
          <a:lstStyle/>
          <a:p>
            <a:pPr algn="ctr"/>
            <a:r>
              <a:rPr lang="zh-CN" altLang="en-US" sz="2000" b="1" dirty="0" smtClean="0">
                <a:ea typeface="楷体" panose="02010609060101010101" pitchFamily="49" charset="-122"/>
              </a:rPr>
              <a:t>监管措施采取</a:t>
            </a:r>
            <a:endParaRPr lang="en-US" altLang="zh-CN" sz="2000" b="1" dirty="0" smtClean="0">
              <a:ea typeface="楷体" panose="02010609060101010101" pitchFamily="49"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70456"/>
            <a:ext cx="3480440" cy="584775"/>
          </a:xfrm>
          <a:prstGeom prst="rect">
            <a:avLst/>
          </a:prstGeom>
          <a:noFill/>
        </p:spPr>
        <p:txBody>
          <a:bodyPr wrap="none" rtlCol="0">
            <a:spAutoFit/>
          </a:bodyPr>
          <a:lstStyle/>
          <a:p>
            <a:r>
              <a:rPr lang="zh-CN" altLang="en-US" sz="3200" b="1" dirty="0">
                <a:latin typeface="楷体" panose="02010609060101010101" pitchFamily="49" charset="-122"/>
                <a:ea typeface="楷体" panose="02010609060101010101" pitchFamily="49" charset="-122"/>
              </a:rPr>
              <a:t>自律监管</a:t>
            </a:r>
            <a:r>
              <a:rPr lang="zh-CN" altLang="en-US" sz="3200" b="1" dirty="0" smtClean="0">
                <a:latin typeface="楷体" panose="02010609060101010101" pitchFamily="49" charset="-122"/>
                <a:ea typeface="楷体" panose="02010609060101010101" pitchFamily="49" charset="-122"/>
              </a:rPr>
              <a:t>规则依据</a:t>
            </a:r>
            <a:endParaRPr lang="zh-CN" altLang="en-US" sz="3200" b="1" dirty="0">
              <a:ea typeface="楷体" panose="02010609060101010101" pitchFamily="49" charset="-122"/>
            </a:endParaRPr>
          </a:p>
        </p:txBody>
      </p:sp>
      <p:sp>
        <p:nvSpPr>
          <p:cNvPr id="4" name="燕尾形 3"/>
          <p:cNvSpPr/>
          <p:nvPr/>
        </p:nvSpPr>
        <p:spPr>
          <a:xfrm>
            <a:off x="721216" y="2820474"/>
            <a:ext cx="579549" cy="39924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5" name="文本框 4"/>
          <p:cNvSpPr txBox="1"/>
          <p:nvPr/>
        </p:nvSpPr>
        <p:spPr>
          <a:xfrm>
            <a:off x="1170470" y="2456054"/>
            <a:ext cx="2326465" cy="707886"/>
          </a:xfrm>
          <a:prstGeom prst="rect">
            <a:avLst/>
          </a:prstGeom>
          <a:noFill/>
        </p:spPr>
        <p:txBody>
          <a:bodyPr wrap="square" rtlCol="0">
            <a:spAutoFit/>
          </a:bodyPr>
          <a:lstStyle/>
          <a:p>
            <a:r>
              <a:rPr lang="en-US" altLang="zh-CN" sz="2000" b="1" dirty="0" smtClean="0">
                <a:ea typeface="楷体" panose="02010609060101010101" pitchFamily="49" charset="-122"/>
              </a:rPr>
              <a:t>《</a:t>
            </a:r>
            <a:r>
              <a:rPr lang="zh-CN" altLang="en-US" sz="2000" b="1" dirty="0" smtClean="0">
                <a:ea typeface="楷体" panose="02010609060101010101" pitchFamily="49" charset="-122"/>
              </a:rPr>
              <a:t>自律监管措施和纪律处分实施办法</a:t>
            </a:r>
            <a:r>
              <a:rPr lang="en-US" altLang="zh-CN" sz="2000" b="1" dirty="0" smtClean="0">
                <a:ea typeface="楷体" panose="02010609060101010101" pitchFamily="49" charset="-122"/>
              </a:rPr>
              <a:t>》</a:t>
            </a:r>
            <a:endParaRPr lang="zh-CN" altLang="en-US" sz="2000" b="1" dirty="0">
              <a:ea typeface="楷体" panose="02010609060101010101" pitchFamily="49" charset="-122"/>
            </a:endParaRPr>
          </a:p>
        </p:txBody>
      </p:sp>
      <p:sp>
        <p:nvSpPr>
          <p:cNvPr id="6" name="矩形 5"/>
          <p:cNvSpPr/>
          <p:nvPr/>
        </p:nvSpPr>
        <p:spPr>
          <a:xfrm>
            <a:off x="1191295" y="3168203"/>
            <a:ext cx="21600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207953" y="1181621"/>
            <a:ext cx="8473185" cy="4893647"/>
          </a:xfrm>
          <a:prstGeom prst="rect">
            <a:avLst/>
          </a:prstGeom>
          <a:noFill/>
        </p:spPr>
        <p:txBody>
          <a:bodyPr wrap="square" rtlCol="0">
            <a:spAutoFit/>
          </a:bodyPr>
          <a:lstStyle/>
          <a:p>
            <a:pPr indent="382270" algn="just">
              <a:lnSpc>
                <a:spcPct val="120000"/>
              </a:lnSpc>
              <a:spcAft>
                <a:spcPts val="0"/>
              </a:spcAft>
            </a:pP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第八条 </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具有下列情形之一的，可以从轻实施自律监管措施和</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纪律处分</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一</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未对市场造成严重影响的</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二</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自查发现并主动报告的</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三</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已经实施有效措施消除不良影响的</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四</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初犯且认错态度较好的</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五</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积极配合全国股转公司实施相关措施的</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六</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全国股转公司规定的其他情形</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 </a:t>
            </a:r>
            <a:r>
              <a:rPr lang="zh-CN" altLang="en-US" sz="2000" b="1" kern="100" dirty="0">
                <a:latin typeface="楷体" panose="02010609060101010101" pitchFamily="49" charset="-122"/>
                <a:ea typeface="楷体" panose="02010609060101010101" pitchFamily="49" charset="-122"/>
                <a:cs typeface="Times New Roman" panose="02020603050405020304" pitchFamily="18" charset="0"/>
              </a:rPr>
              <a:t>第九</a:t>
            </a:r>
            <a:r>
              <a:rPr lang="zh-CN" altLang="en-US" sz="2000" b="1" kern="100" dirty="0" smtClean="0">
                <a:latin typeface="楷体" panose="02010609060101010101" pitchFamily="49" charset="-122"/>
                <a:ea typeface="楷体" panose="02010609060101010101" pitchFamily="49" charset="-122"/>
                <a:cs typeface="Times New Roman" panose="02020603050405020304" pitchFamily="18" charset="0"/>
              </a:rPr>
              <a:t>条 </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具有</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下列情形之一的，可以从重实施自律监管</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措施和</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纪律处分</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一</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自律监管对象最近六个月内曾受到中国证监会行政</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监管措施或行政</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处罚</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二</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自律监管对象最近六个月内曾被全国股转公司实施</a:t>
            </a:r>
            <a:r>
              <a:rPr lang="zh-CN" altLang="en-US" sz="2000" kern="100" dirty="0" smtClean="0">
                <a:latin typeface="楷体" panose="02010609060101010101" pitchFamily="49" charset="-122"/>
                <a:ea typeface="楷体" panose="02010609060101010101" pitchFamily="49" charset="-122"/>
                <a:cs typeface="Times New Roman" panose="02020603050405020304" pitchFamily="18" charset="0"/>
              </a:rPr>
              <a:t>自律</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监管措施或者纪律处分</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indent="382270" algn="just">
              <a:lnSpc>
                <a:spcPct val="120000"/>
              </a:lnSpc>
            </a:pP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 </a:t>
            </a:r>
            <a:r>
              <a:rPr lang="en-US" altLang="zh-CN" sz="2000"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三</a:t>
            </a:r>
            <a:r>
              <a:rPr lang="en-US" altLang="zh-CN" sz="2000" kern="100" dirty="0">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全国股转公司规定的其他情形。</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 name="灯片编号占位符 6"/>
          <p:cNvSpPr>
            <a:spLocks noGrp="1"/>
          </p:cNvSpPr>
          <p:nvPr>
            <p:ph type="sldNum" sz="quarter" idx="12"/>
          </p:nvPr>
        </p:nvSpPr>
        <p:spPr>
          <a:xfrm>
            <a:off x="8610600" y="6397914"/>
            <a:ext cx="2743200" cy="365125"/>
          </a:xfrm>
        </p:spPr>
        <p:txBody>
          <a:bodyPr/>
          <a:lstStyle/>
          <a:p>
            <a:r>
              <a:rPr lang="en-US" altLang="zh-CN" dirty="0" smtClean="0"/>
              <a:t>86</a:t>
            </a:r>
            <a:endParaRPr lang="zh-CN" altLang="en-US" dirty="0"/>
          </a:p>
        </p:txBody>
      </p:sp>
      <p:sp>
        <p:nvSpPr>
          <p:cNvPr id="10" name="矩形 9"/>
          <p:cNvSpPr/>
          <p:nvPr/>
        </p:nvSpPr>
        <p:spPr>
          <a:xfrm>
            <a:off x="773288" y="3228335"/>
            <a:ext cx="2859112" cy="400110"/>
          </a:xfrm>
          <a:prstGeom prst="rect">
            <a:avLst/>
          </a:prstGeom>
        </p:spPr>
        <p:txBody>
          <a:bodyPr wrap="square">
            <a:spAutoFit/>
          </a:bodyPr>
          <a:lstStyle/>
          <a:p>
            <a:pPr algn="ctr"/>
            <a:r>
              <a:rPr lang="zh-CN" altLang="en-US" sz="2000" b="1" dirty="0" smtClean="0">
                <a:ea typeface="楷体" panose="02010609060101010101" pitchFamily="49" charset="-122"/>
              </a:rPr>
              <a:t>从轻、从重实施情形</a:t>
            </a:r>
            <a:endParaRPr lang="en-US" altLang="zh-CN" sz="2000" b="1" dirty="0" smtClean="0">
              <a:ea typeface="楷体" panose="02010609060101010101" pitchFamily="49"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7992" y="270794"/>
            <a:ext cx="5256562"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典型案例</a:t>
            </a:r>
            <a:endParaRPr lang="zh-CN" altLang="en-US" sz="3200" b="1" dirty="0">
              <a:latin typeface="楷体" panose="02010609060101010101" pitchFamily="49" charset="-122"/>
              <a:ea typeface="楷体" panose="02010609060101010101" pitchFamily="49" charset="-122"/>
            </a:endParaRPr>
          </a:p>
        </p:txBody>
      </p:sp>
      <p:grpSp>
        <p:nvGrpSpPr>
          <p:cNvPr id="4" name="组合 3"/>
          <p:cNvGrpSpPr/>
          <p:nvPr/>
        </p:nvGrpSpPr>
        <p:grpSpPr>
          <a:xfrm>
            <a:off x="1707232" y="1297106"/>
            <a:ext cx="9253845" cy="4885484"/>
            <a:chOff x="448996" y="340333"/>
            <a:chExt cx="3744460" cy="1015232"/>
          </a:xfrm>
        </p:grpSpPr>
        <p:sp>
          <p:nvSpPr>
            <p:cNvPr id="7" name="矩形 6"/>
            <p:cNvSpPr/>
            <p:nvPr/>
          </p:nvSpPr>
          <p:spPr>
            <a:xfrm>
              <a:off x="448996" y="340333"/>
              <a:ext cx="3589430" cy="1015232"/>
            </a:xfrm>
            <a:prstGeom prst="rect">
              <a:avLst/>
            </a:prstGeom>
          </p:spPr>
          <p:style>
            <a:lnRef idx="2">
              <a:schemeClr val="accent2"/>
            </a:lnRef>
            <a:fillRef idx="1">
              <a:schemeClr val="lt1"/>
            </a:fillRef>
            <a:effectRef idx="0">
              <a:schemeClr val="accent2"/>
            </a:effectRef>
            <a:fontRef idx="minor">
              <a:schemeClr val="dk1"/>
            </a:fontRef>
          </p:style>
        </p:sp>
        <p:sp>
          <p:nvSpPr>
            <p:cNvPr id="8" name="矩形 7"/>
            <p:cNvSpPr/>
            <p:nvPr/>
          </p:nvSpPr>
          <p:spPr>
            <a:xfrm>
              <a:off x="448996" y="370467"/>
              <a:ext cx="3744460" cy="9850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240" tIns="68580" rIns="68580" bIns="68580" numCol="1" spcCol="1270" anchor="t" anchorCtr="0">
              <a:noAutofit/>
            </a:bodyPr>
            <a:lstStyle/>
            <a:p>
              <a:pPr marL="0" lvl="1" defTabSz="800100">
                <a:lnSpc>
                  <a:spcPct val="90000"/>
                </a:lnSpc>
                <a:spcBef>
                  <a:spcPts val="1200"/>
                </a:spcBef>
                <a:spcAft>
                  <a:spcPct val="15000"/>
                </a:spcAft>
              </a:pPr>
              <a:r>
                <a:rPr lang="zh-CN" altLang="en-US" sz="2000" b="1" dirty="0" smtClean="0">
                  <a:solidFill>
                    <a:srgbClr val="C00000"/>
                  </a:solidFill>
                  <a:ea typeface="楷体" panose="02010609060101010101" pitchFamily="49" charset="-122"/>
                </a:rPr>
                <a:t>     </a:t>
              </a:r>
              <a:r>
                <a:rPr lang="zh-CN" altLang="en-US" sz="2400" b="1" dirty="0">
                  <a:solidFill>
                    <a:srgbClr val="C00000"/>
                  </a:solidFill>
                  <a:ea typeface="楷体" panose="02010609060101010101" pitchFamily="49" charset="-122"/>
                </a:rPr>
                <a:t>案例一</a:t>
              </a:r>
              <a:r>
                <a:rPr lang="zh-CN" altLang="en-US" sz="2400" b="1" dirty="0" smtClean="0">
                  <a:solidFill>
                    <a:srgbClr val="C00000"/>
                  </a:solidFill>
                  <a:ea typeface="楷体" panose="02010609060101010101" pitchFamily="49" charset="-122"/>
                </a:rPr>
                <a:t>：投资者严重</a:t>
              </a:r>
              <a:r>
                <a:rPr lang="zh-CN" altLang="en-US" sz="2400" b="1" dirty="0">
                  <a:solidFill>
                    <a:srgbClr val="C00000"/>
                  </a:solidFill>
                  <a:ea typeface="楷体" panose="02010609060101010101" pitchFamily="49" charset="-122"/>
                </a:rPr>
                <a:t>扰乱市场正常交易</a:t>
              </a:r>
              <a:r>
                <a:rPr lang="zh-CN" altLang="en-US" sz="2400" b="1" dirty="0" smtClean="0">
                  <a:solidFill>
                    <a:srgbClr val="C00000"/>
                  </a:solidFill>
                  <a:ea typeface="楷体" panose="02010609060101010101" pitchFamily="49" charset="-122"/>
                </a:rPr>
                <a:t>秩序（</a:t>
              </a:r>
              <a:r>
                <a:rPr lang="zh-CN" altLang="en-US" sz="2400" b="1" dirty="0">
                  <a:solidFill>
                    <a:srgbClr val="C00000"/>
                  </a:solidFill>
                  <a:ea typeface="楷体" panose="02010609060101010101" pitchFamily="49" charset="-122"/>
                </a:rPr>
                <a:t>集合</a:t>
              </a:r>
              <a:r>
                <a:rPr lang="zh-CN" altLang="en-US" sz="2400" b="1" dirty="0" smtClean="0">
                  <a:solidFill>
                    <a:srgbClr val="C00000"/>
                  </a:solidFill>
                  <a:ea typeface="楷体" panose="02010609060101010101" pitchFamily="49" charset="-122"/>
                </a:rPr>
                <a:t>竞价）</a:t>
              </a:r>
              <a:endParaRPr lang="zh-CN" altLang="en-US" sz="2400" b="1" dirty="0">
                <a:solidFill>
                  <a:srgbClr val="C00000"/>
                </a:solidFill>
                <a:ea typeface="楷体" panose="02010609060101010101" pitchFamily="49" charset="-122"/>
              </a:endParaRPr>
            </a:p>
          </p:txBody>
        </p:sp>
      </p:grpSp>
      <p:sp>
        <p:nvSpPr>
          <p:cNvPr id="5" name="矩形 4"/>
          <p:cNvSpPr/>
          <p:nvPr/>
        </p:nvSpPr>
        <p:spPr>
          <a:xfrm>
            <a:off x="1591789" y="1220794"/>
            <a:ext cx="689568" cy="1034353"/>
          </a:xfrm>
          <a:prstGeom prst="rect">
            <a:avLst/>
          </a:prstGeom>
          <a:blipFill dpi="0"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l="-71736" t="-1706" r="-80042" b="-498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矩形 5"/>
          <p:cNvSpPr/>
          <p:nvPr/>
        </p:nvSpPr>
        <p:spPr>
          <a:xfrm>
            <a:off x="2124318" y="1932166"/>
            <a:ext cx="8036539" cy="4395434"/>
          </a:xfrm>
          <a:prstGeom prst="rect">
            <a:avLst/>
          </a:prstGeom>
        </p:spPr>
        <p:txBody>
          <a:bodyPr wrap="square">
            <a:spAutoFit/>
          </a:bodyPr>
          <a:lstStyle/>
          <a:p>
            <a:pPr marL="285750" indent="-285750">
              <a:lnSpc>
                <a:spcPct val="125000"/>
              </a:lnSpc>
              <a:spcAft>
                <a:spcPct val="15000"/>
              </a:spcAft>
              <a:buFont typeface="Arial" panose="020B0604020202020204" pitchFamily="34" charset="0"/>
              <a:buChar char="•"/>
            </a:pPr>
            <a:r>
              <a:rPr lang="zh-CN" altLang="en-US" sz="2000" dirty="0" smtClean="0">
                <a:latin typeface="华文楷体" panose="02010600040101010101" pitchFamily="2" charset="-122"/>
                <a:ea typeface="华文楷体" panose="02010600040101010101" pitchFamily="2" charset="-122"/>
              </a:rPr>
              <a:t>“孙某”</a:t>
            </a:r>
            <a:r>
              <a:rPr lang="zh-CN" altLang="en-US" sz="2000" dirty="0">
                <a:latin typeface="华文楷体" panose="02010600040101010101" pitchFamily="2" charset="-122"/>
                <a:ea typeface="华文楷体" panose="02010600040101010101" pitchFamily="2" charset="-122"/>
              </a:rPr>
              <a:t>在参与集合竞价股票交易的过程中，盘中以</a:t>
            </a:r>
            <a:r>
              <a:rPr lang="en-US" altLang="zh-CN" sz="2000" dirty="0">
                <a:latin typeface="华文楷体" panose="02010600040101010101" pitchFamily="2" charset="-122"/>
                <a:ea typeface="华文楷体" panose="02010600040101010101" pitchFamily="2" charset="-122"/>
              </a:rPr>
              <a:t>4444</a:t>
            </a:r>
            <a:r>
              <a:rPr lang="zh-CN" altLang="en-US" sz="2000" dirty="0">
                <a:latin typeface="华文楷体" panose="02010600040101010101" pitchFamily="2" charset="-122"/>
                <a:ea typeface="华文楷体" panose="02010600040101010101" pitchFamily="2" charset="-122"/>
              </a:rPr>
              <a:t>元</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股至</a:t>
            </a:r>
            <a:r>
              <a:rPr lang="en-US" altLang="zh-CN" sz="2000" dirty="0">
                <a:latin typeface="华文楷体" panose="02010600040101010101" pitchFamily="2" charset="-122"/>
                <a:ea typeface="华文楷体" panose="02010600040101010101" pitchFamily="2" charset="-122"/>
              </a:rPr>
              <a:t>9999</a:t>
            </a:r>
            <a:r>
              <a:rPr lang="zh-CN" altLang="en-US" sz="2000" dirty="0">
                <a:latin typeface="华文楷体" panose="02010600040101010101" pitchFamily="2" charset="-122"/>
                <a:ea typeface="华文楷体" panose="02010600040101010101" pitchFamily="2" charset="-122"/>
              </a:rPr>
              <a:t>元</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股的严重异常价格申报多笔，严重扰乱市场正常交易秩序。全国股转公司根据</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全国中小企业股份转让系统股票转让细则</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第一百一十五条，对上述账户采取了限制证券账户交易（</a:t>
            </a:r>
            <a:r>
              <a:rPr lang="en-US" altLang="zh-CN" sz="2000" dirty="0">
                <a:latin typeface="华文楷体" panose="02010600040101010101" pitchFamily="2" charset="-122"/>
                <a:ea typeface="华文楷体" panose="02010600040101010101" pitchFamily="2" charset="-122"/>
              </a:rPr>
              <a:t>3</a:t>
            </a:r>
            <a:r>
              <a:rPr lang="zh-CN" altLang="en-US" sz="2000" dirty="0">
                <a:latin typeface="华文楷体" panose="02010600040101010101" pitchFamily="2" charset="-122"/>
                <a:ea typeface="华文楷体" panose="02010600040101010101" pitchFamily="2" charset="-122"/>
              </a:rPr>
              <a:t>个月）的监管措施（股转系统发</a:t>
            </a:r>
            <a:r>
              <a:rPr lang="en-US" altLang="zh-CN" sz="2000" dirty="0">
                <a:latin typeface="华文楷体" panose="02010600040101010101" pitchFamily="2" charset="-122"/>
                <a:ea typeface="华文楷体" panose="02010600040101010101" pitchFamily="2" charset="-122"/>
              </a:rPr>
              <a:t>〔2018〕58</a:t>
            </a:r>
            <a:r>
              <a:rPr lang="zh-CN" altLang="en-US" sz="2000" dirty="0">
                <a:latin typeface="华文楷体" panose="02010600040101010101" pitchFamily="2" charset="-122"/>
                <a:ea typeface="华文楷体" panose="02010600040101010101" pitchFamily="2" charset="-122"/>
              </a:rPr>
              <a:t>号</a:t>
            </a:r>
            <a:r>
              <a:rPr lang="zh-CN" altLang="en-US" sz="2000" dirty="0" smtClean="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a:p>
            <a:pPr marL="285750" indent="-285750">
              <a:lnSpc>
                <a:spcPct val="125000"/>
              </a:lnSpc>
              <a:spcAft>
                <a:spcPct val="15000"/>
              </a:spcAft>
              <a:buFont typeface="Arial" panose="020B0604020202020204" pitchFamily="34" charset="0"/>
              <a:buChar char="•"/>
            </a:pPr>
            <a:endParaRPr lang="en-US" altLang="zh-CN" sz="900" b="1" dirty="0" smtClean="0">
              <a:latin typeface="华文楷体" panose="02010600040101010101" pitchFamily="2" charset="-122"/>
              <a:ea typeface="华文楷体" panose="02010600040101010101" pitchFamily="2" charset="-122"/>
            </a:endParaRPr>
          </a:p>
          <a:p>
            <a:pPr marL="342900" indent="-342900">
              <a:lnSpc>
                <a:spcPct val="125000"/>
              </a:lnSpc>
              <a:spcAft>
                <a:spcPct val="15000"/>
              </a:spcAft>
              <a:buFont typeface="Arial" panose="020B0604020202020204" pitchFamily="34" charset="0"/>
              <a:buChar char="•"/>
            </a:pPr>
            <a:r>
              <a:rPr lang="zh-CN" altLang="en-US" sz="2000" dirty="0" smtClean="0">
                <a:latin typeface="华文楷体" panose="02010600040101010101" pitchFamily="2" charset="-122"/>
                <a:ea typeface="华文楷体" panose="02010600040101010101" pitchFamily="2" charset="-122"/>
              </a:rPr>
              <a:t>“张某”等</a:t>
            </a:r>
            <a:r>
              <a:rPr lang="en-US" altLang="zh-CN" sz="2000" dirty="0" smtClean="0">
                <a:latin typeface="华文楷体" panose="02010600040101010101" pitchFamily="2" charset="-122"/>
                <a:ea typeface="华文楷体" panose="02010600040101010101" pitchFamily="2" charset="-122"/>
              </a:rPr>
              <a:t>2</a:t>
            </a:r>
            <a:r>
              <a:rPr lang="zh-CN" altLang="en-US" sz="2000" dirty="0" smtClean="0">
                <a:latin typeface="华文楷体" panose="02010600040101010101" pitchFamily="2" charset="-122"/>
                <a:ea typeface="华文楷体" panose="02010600040101010101" pitchFamily="2" charset="-122"/>
              </a:rPr>
              <a:t>账户在</a:t>
            </a:r>
            <a:r>
              <a:rPr lang="zh-CN" altLang="en-US" sz="2000" dirty="0">
                <a:latin typeface="华文楷体" panose="02010600040101010101" pitchFamily="2" charset="-122"/>
                <a:ea typeface="华文楷体" panose="02010600040101010101" pitchFamily="2" charset="-122"/>
              </a:rPr>
              <a:t>参与集合竞价</a:t>
            </a:r>
            <a:r>
              <a:rPr lang="zh-CN" altLang="en-US" sz="2000" dirty="0" smtClean="0">
                <a:latin typeface="华文楷体" panose="02010600040101010101" pitchFamily="2" charset="-122"/>
                <a:ea typeface="华文楷体" panose="02010600040101010101" pitchFamily="2" charset="-122"/>
              </a:rPr>
              <a:t>股票交易</a:t>
            </a:r>
            <a:r>
              <a:rPr lang="zh-CN" altLang="en-US" sz="2000" dirty="0">
                <a:latin typeface="华文楷体" panose="02010600040101010101" pitchFamily="2" charset="-122"/>
                <a:ea typeface="华文楷体" panose="02010600040101010101" pitchFamily="2" charset="-122"/>
              </a:rPr>
              <a:t>的过程中</a:t>
            </a:r>
            <a:r>
              <a:rPr lang="zh-CN" altLang="en-US" sz="2000" dirty="0" smtClean="0">
                <a:latin typeface="华文楷体" panose="02010600040101010101" pitchFamily="2" charset="-122"/>
                <a:ea typeface="华文楷体" panose="02010600040101010101" pitchFamily="2" charset="-122"/>
              </a:rPr>
              <a:t>，在收盘</a:t>
            </a:r>
            <a:r>
              <a:rPr lang="zh-CN" altLang="en-US" sz="2000" dirty="0">
                <a:latin typeface="华文楷体" panose="02010600040101010101" pitchFamily="2" charset="-122"/>
                <a:ea typeface="华文楷体" panose="02010600040101010101" pitchFamily="2" charset="-122"/>
              </a:rPr>
              <a:t>集合</a:t>
            </a:r>
            <a:r>
              <a:rPr lang="zh-CN" altLang="en-US" sz="2000" dirty="0" smtClean="0">
                <a:latin typeface="华文楷体" panose="02010600040101010101" pitchFamily="2" charset="-122"/>
                <a:ea typeface="华文楷体" panose="02010600040101010101" pitchFamily="2" charset="-122"/>
              </a:rPr>
              <a:t>竞价时段于临近收盘前先后报出</a:t>
            </a:r>
            <a:r>
              <a:rPr lang="en-US" altLang="zh-CN" sz="2000" dirty="0" smtClean="0">
                <a:latin typeface="华文楷体" panose="02010600040101010101" pitchFamily="2" charset="-122"/>
                <a:ea typeface="华文楷体" panose="02010600040101010101" pitchFamily="2" charset="-122"/>
              </a:rPr>
              <a:t>0.1</a:t>
            </a:r>
            <a:r>
              <a:rPr lang="zh-CN" altLang="en-US" sz="2000" dirty="0" smtClean="0">
                <a:latin typeface="华文楷体" panose="02010600040101010101" pitchFamily="2" charset="-122"/>
                <a:ea typeface="华文楷体" panose="02010600040101010101" pitchFamily="2" charset="-122"/>
              </a:rPr>
              <a:t>元</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股的买卖申报并成交，严重</a:t>
            </a:r>
            <a:r>
              <a:rPr lang="zh-CN" altLang="en-US" sz="2000" dirty="0">
                <a:latin typeface="华文楷体" panose="02010600040101010101" pitchFamily="2" charset="-122"/>
                <a:ea typeface="华文楷体" panose="02010600040101010101" pitchFamily="2" charset="-122"/>
              </a:rPr>
              <a:t>影响相关股票收盘价格</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全国股转公司</a:t>
            </a:r>
            <a:r>
              <a:rPr lang="zh-CN" altLang="en-US" sz="2000" dirty="0" smtClean="0">
                <a:latin typeface="华文楷体" panose="02010600040101010101" pitchFamily="2" charset="-122"/>
                <a:ea typeface="华文楷体" panose="02010600040101010101" pitchFamily="2" charset="-122"/>
              </a:rPr>
              <a:t>根据</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全国中小企业股份转让系统股票</a:t>
            </a:r>
            <a:r>
              <a:rPr lang="zh-CN" altLang="en-US" sz="2000" dirty="0" smtClean="0">
                <a:latin typeface="华文楷体" panose="02010600040101010101" pitchFamily="2" charset="-122"/>
                <a:ea typeface="华文楷体" panose="02010600040101010101" pitchFamily="2" charset="-122"/>
              </a:rPr>
              <a:t>转让</a:t>
            </a:r>
            <a:r>
              <a:rPr lang="zh-CN" altLang="en-US" sz="2000" dirty="0">
                <a:latin typeface="华文楷体" panose="02010600040101010101" pitchFamily="2" charset="-122"/>
                <a:ea typeface="华文楷体" panose="02010600040101010101" pitchFamily="2" charset="-122"/>
              </a:rPr>
              <a:t>细则</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第一百一十五条，</a:t>
            </a:r>
            <a:r>
              <a:rPr lang="zh-CN" altLang="en-US" sz="2000" dirty="0" smtClean="0">
                <a:latin typeface="华文楷体" panose="02010600040101010101" pitchFamily="2" charset="-122"/>
                <a:ea typeface="华文楷体" panose="02010600040101010101" pitchFamily="2" charset="-122"/>
              </a:rPr>
              <a:t>对上述</a:t>
            </a:r>
            <a:r>
              <a:rPr lang="en-US" altLang="zh-CN" sz="2000" dirty="0" smtClean="0">
                <a:latin typeface="华文楷体" panose="02010600040101010101" pitchFamily="2" charset="-122"/>
                <a:ea typeface="华文楷体" panose="02010600040101010101" pitchFamily="2" charset="-122"/>
              </a:rPr>
              <a:t>2</a:t>
            </a:r>
            <a:r>
              <a:rPr lang="zh-CN" altLang="en-US" sz="2000" dirty="0" smtClean="0">
                <a:latin typeface="华文楷体" panose="02010600040101010101" pitchFamily="2" charset="-122"/>
                <a:ea typeface="华文楷体" panose="02010600040101010101" pitchFamily="2" charset="-122"/>
              </a:rPr>
              <a:t>账户</a:t>
            </a:r>
            <a:r>
              <a:rPr lang="zh-CN" altLang="en-US" sz="2000" dirty="0">
                <a:latin typeface="华文楷体" panose="02010600040101010101" pitchFamily="2" charset="-122"/>
                <a:ea typeface="华文楷体" panose="02010600040101010101" pitchFamily="2" charset="-122"/>
              </a:rPr>
              <a:t>采取了限制证券账户交易（</a:t>
            </a:r>
            <a:r>
              <a:rPr lang="en-US" altLang="zh-CN" sz="2000" dirty="0">
                <a:latin typeface="华文楷体" panose="02010600040101010101" pitchFamily="2" charset="-122"/>
                <a:ea typeface="华文楷体" panose="02010600040101010101" pitchFamily="2" charset="-122"/>
              </a:rPr>
              <a:t>3</a:t>
            </a:r>
            <a:r>
              <a:rPr lang="zh-CN" altLang="en-US" sz="2000" dirty="0">
                <a:latin typeface="华文楷体" panose="02010600040101010101" pitchFamily="2" charset="-122"/>
                <a:ea typeface="华文楷体" panose="02010600040101010101" pitchFamily="2" charset="-122"/>
              </a:rPr>
              <a:t>个月）的监管</a:t>
            </a:r>
            <a:r>
              <a:rPr lang="zh-CN" altLang="en-US" sz="2000" dirty="0" smtClean="0">
                <a:latin typeface="华文楷体" panose="02010600040101010101" pitchFamily="2" charset="-122"/>
                <a:ea typeface="华文楷体" panose="02010600040101010101" pitchFamily="2" charset="-122"/>
              </a:rPr>
              <a:t>措施（股转系统发</a:t>
            </a:r>
            <a:r>
              <a:rPr lang="en-US" altLang="zh-CN" sz="2000" dirty="0" smtClean="0">
                <a:latin typeface="华文楷体" panose="02010600040101010101" pitchFamily="2" charset="-122"/>
                <a:ea typeface="华文楷体" panose="02010600040101010101" pitchFamily="2" charset="-122"/>
              </a:rPr>
              <a:t>〔2018〕59</a:t>
            </a:r>
            <a:r>
              <a:rPr lang="zh-CN" altLang="en-US" sz="2000" dirty="0" smtClean="0">
                <a:latin typeface="华文楷体" panose="02010600040101010101" pitchFamily="2" charset="-122"/>
                <a:ea typeface="华文楷体" panose="02010600040101010101" pitchFamily="2" charset="-122"/>
              </a:rPr>
              <a:t>号、</a:t>
            </a:r>
            <a:r>
              <a:rPr lang="en-US" altLang="zh-CN" sz="2000" dirty="0" smtClean="0">
                <a:latin typeface="华文楷体" panose="02010600040101010101" pitchFamily="2" charset="-122"/>
                <a:ea typeface="华文楷体" panose="02010600040101010101" pitchFamily="2" charset="-122"/>
              </a:rPr>
              <a:t>60</a:t>
            </a:r>
            <a:r>
              <a:rPr lang="zh-CN" altLang="en-US" sz="2000" dirty="0" smtClean="0">
                <a:latin typeface="华文楷体" panose="02010600040101010101" pitchFamily="2" charset="-122"/>
                <a:ea typeface="华文楷体" panose="02010600040101010101" pitchFamily="2" charset="-122"/>
              </a:rPr>
              <a:t>号）。</a:t>
            </a:r>
            <a:endParaRPr lang="en-US" altLang="zh-CN" sz="2000" dirty="0" smtClean="0">
              <a:latin typeface="华文楷体" panose="02010600040101010101" pitchFamily="2" charset="-122"/>
              <a:ea typeface="华文楷体" panose="02010600040101010101" pitchFamily="2" charset="-122"/>
            </a:endParaRPr>
          </a:p>
          <a:p>
            <a:pPr marL="285750" indent="-285750">
              <a:lnSpc>
                <a:spcPct val="105000"/>
              </a:lnSpc>
              <a:spcAft>
                <a:spcPct val="15000"/>
              </a:spcAft>
              <a:buFont typeface="Arial" panose="020B0604020202020204" pitchFamily="34" charset="0"/>
              <a:buChar char="•"/>
            </a:pPr>
            <a:endParaRPr lang="en-US" altLang="zh-CN" sz="1050" dirty="0">
              <a:latin typeface="华文楷体" panose="02010600040101010101" pitchFamily="2" charset="-122"/>
              <a:ea typeface="华文楷体" panose="02010600040101010101" pitchFamily="2"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7992" y="270794"/>
            <a:ext cx="5256562"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典型案例</a:t>
            </a:r>
            <a:endParaRPr lang="zh-CN" altLang="en-US" sz="3200" b="1" dirty="0">
              <a:latin typeface="楷体" panose="02010609060101010101" pitchFamily="49" charset="-122"/>
              <a:ea typeface="楷体" panose="02010609060101010101" pitchFamily="49" charset="-122"/>
            </a:endParaRPr>
          </a:p>
        </p:txBody>
      </p:sp>
      <p:grpSp>
        <p:nvGrpSpPr>
          <p:cNvPr id="4" name="组合 3"/>
          <p:cNvGrpSpPr/>
          <p:nvPr/>
        </p:nvGrpSpPr>
        <p:grpSpPr>
          <a:xfrm>
            <a:off x="1707232" y="1297106"/>
            <a:ext cx="9253845" cy="4885484"/>
            <a:chOff x="448996" y="340333"/>
            <a:chExt cx="3744460" cy="1015232"/>
          </a:xfrm>
        </p:grpSpPr>
        <p:sp>
          <p:nvSpPr>
            <p:cNvPr id="7" name="矩形 6"/>
            <p:cNvSpPr/>
            <p:nvPr/>
          </p:nvSpPr>
          <p:spPr>
            <a:xfrm>
              <a:off x="448996" y="340333"/>
              <a:ext cx="3589430" cy="1015232"/>
            </a:xfrm>
            <a:prstGeom prst="rect">
              <a:avLst/>
            </a:prstGeom>
          </p:spPr>
          <p:style>
            <a:lnRef idx="2">
              <a:schemeClr val="accent2"/>
            </a:lnRef>
            <a:fillRef idx="1">
              <a:schemeClr val="lt1"/>
            </a:fillRef>
            <a:effectRef idx="0">
              <a:schemeClr val="accent2"/>
            </a:effectRef>
            <a:fontRef idx="minor">
              <a:schemeClr val="dk1"/>
            </a:fontRef>
          </p:style>
        </p:sp>
        <p:sp>
          <p:nvSpPr>
            <p:cNvPr id="8" name="矩形 7"/>
            <p:cNvSpPr/>
            <p:nvPr/>
          </p:nvSpPr>
          <p:spPr>
            <a:xfrm>
              <a:off x="448996" y="370467"/>
              <a:ext cx="3744460" cy="9850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240" tIns="68580" rIns="68580" bIns="68580" numCol="1" spcCol="1270" anchor="t" anchorCtr="0">
              <a:noAutofit/>
            </a:bodyPr>
            <a:lstStyle/>
            <a:p>
              <a:pPr marL="0" lvl="1" defTabSz="800100">
                <a:lnSpc>
                  <a:spcPct val="90000"/>
                </a:lnSpc>
                <a:spcBef>
                  <a:spcPts val="1200"/>
                </a:spcBef>
                <a:spcAft>
                  <a:spcPct val="15000"/>
                </a:spcAft>
              </a:pPr>
              <a:r>
                <a:rPr lang="zh-CN" altLang="en-US" sz="2000" b="1" dirty="0" smtClean="0">
                  <a:solidFill>
                    <a:srgbClr val="C00000"/>
                  </a:solidFill>
                  <a:ea typeface="楷体" panose="02010609060101010101" pitchFamily="49" charset="-122"/>
                </a:rPr>
                <a:t>     </a:t>
              </a:r>
              <a:r>
                <a:rPr lang="zh-CN" altLang="en-US" sz="2400" b="1" dirty="0" smtClean="0">
                  <a:solidFill>
                    <a:srgbClr val="C00000"/>
                  </a:solidFill>
                  <a:ea typeface="楷体" panose="02010609060101010101" pitchFamily="49" charset="-122"/>
                </a:rPr>
                <a:t>案例二：投资者严重</a:t>
              </a:r>
              <a:r>
                <a:rPr lang="zh-CN" altLang="en-US" sz="2400" b="1" dirty="0">
                  <a:solidFill>
                    <a:srgbClr val="C00000"/>
                  </a:solidFill>
                  <a:ea typeface="楷体" panose="02010609060101010101" pitchFamily="49" charset="-122"/>
                </a:rPr>
                <a:t>扰乱市场正常交易</a:t>
              </a:r>
              <a:r>
                <a:rPr lang="zh-CN" altLang="en-US" sz="2400" b="1" dirty="0" smtClean="0">
                  <a:solidFill>
                    <a:srgbClr val="C00000"/>
                  </a:solidFill>
                  <a:ea typeface="楷体" panose="02010609060101010101" pitchFamily="49" charset="-122"/>
                </a:rPr>
                <a:t>秩序（协议转让）</a:t>
              </a:r>
              <a:endParaRPr lang="zh-CN" altLang="en-US" sz="2400" b="1" dirty="0">
                <a:solidFill>
                  <a:srgbClr val="C00000"/>
                </a:solidFill>
                <a:ea typeface="楷体" panose="02010609060101010101" pitchFamily="49" charset="-122"/>
              </a:endParaRPr>
            </a:p>
          </p:txBody>
        </p:sp>
      </p:grpSp>
      <p:sp>
        <p:nvSpPr>
          <p:cNvPr id="5" name="矩形 4"/>
          <p:cNvSpPr/>
          <p:nvPr/>
        </p:nvSpPr>
        <p:spPr>
          <a:xfrm>
            <a:off x="1591789" y="1220794"/>
            <a:ext cx="689568" cy="1034353"/>
          </a:xfrm>
          <a:prstGeom prst="rect">
            <a:avLst/>
          </a:prstGeom>
          <a:blipFill dpi="0"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l="-71736" t="-1706" r="-80042" b="-498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矩形 5"/>
          <p:cNvSpPr/>
          <p:nvPr/>
        </p:nvSpPr>
        <p:spPr>
          <a:xfrm>
            <a:off x="2124318" y="2331459"/>
            <a:ext cx="8036539" cy="3073277"/>
          </a:xfrm>
          <a:prstGeom prst="rect">
            <a:avLst/>
          </a:prstGeom>
        </p:spPr>
        <p:txBody>
          <a:bodyPr wrap="square">
            <a:spAutoFit/>
          </a:bodyPr>
          <a:lstStyle/>
          <a:p>
            <a:pPr>
              <a:lnSpc>
                <a:spcPct val="150000"/>
              </a:lnSpc>
              <a:spcAft>
                <a:spcPct val="15000"/>
              </a:spcAft>
            </a:pPr>
            <a:r>
              <a:rPr lang="zh-CN" altLang="en-US" sz="2000" dirty="0" smtClean="0">
                <a:latin typeface="华文楷体" panose="02010600040101010101" pitchFamily="2" charset="-122"/>
                <a:ea typeface="华文楷体" panose="02010600040101010101" pitchFamily="2" charset="-122"/>
              </a:rPr>
              <a:t>      “杨某” 等</a:t>
            </a:r>
            <a:r>
              <a:rPr lang="en-US" altLang="zh-CN" sz="2000" dirty="0" smtClean="0">
                <a:latin typeface="华文楷体" panose="02010600040101010101" pitchFamily="2" charset="-122"/>
                <a:ea typeface="华文楷体" panose="02010600040101010101" pitchFamily="2" charset="-122"/>
              </a:rPr>
              <a:t>2</a:t>
            </a:r>
            <a:r>
              <a:rPr lang="zh-CN" altLang="en-US" sz="2000" dirty="0" smtClean="0">
                <a:latin typeface="华文楷体" panose="02010600040101010101" pitchFamily="2" charset="-122"/>
                <a:ea typeface="华文楷体" panose="02010600040101010101" pitchFamily="2" charset="-122"/>
              </a:rPr>
              <a:t>账户在</a:t>
            </a:r>
            <a:r>
              <a:rPr lang="zh-CN" altLang="en-US" sz="2000" dirty="0">
                <a:latin typeface="华文楷体" panose="02010600040101010101" pitchFamily="2" charset="-122"/>
                <a:ea typeface="华文楷体" panose="02010600040101010101" pitchFamily="2" charset="-122"/>
              </a:rPr>
              <a:t>参与集合竞价</a:t>
            </a:r>
            <a:r>
              <a:rPr lang="zh-CN" altLang="en-US" sz="2000" dirty="0" smtClean="0">
                <a:latin typeface="华文楷体" panose="02010600040101010101" pitchFamily="2" charset="-122"/>
                <a:ea typeface="华文楷体" panose="02010600040101010101" pitchFamily="2" charset="-122"/>
              </a:rPr>
              <a:t>股票交易</a:t>
            </a:r>
            <a:r>
              <a:rPr lang="zh-CN" altLang="en-US" sz="2000" dirty="0">
                <a:latin typeface="华文楷体" panose="02010600040101010101" pitchFamily="2" charset="-122"/>
                <a:ea typeface="华文楷体" panose="02010600040101010101" pitchFamily="2" charset="-122"/>
              </a:rPr>
              <a:t>的过程中</a:t>
            </a:r>
            <a:r>
              <a:rPr lang="zh-CN" altLang="en-US" sz="2000" dirty="0" smtClean="0">
                <a:latin typeface="华文楷体" panose="02010600040101010101" pitchFamily="2" charset="-122"/>
                <a:ea typeface="华文楷体" panose="02010600040101010101" pitchFamily="2" charset="-122"/>
              </a:rPr>
              <a:t>，在收盘</a:t>
            </a:r>
            <a:r>
              <a:rPr lang="zh-CN" altLang="en-US" sz="2000" dirty="0">
                <a:latin typeface="华文楷体" panose="02010600040101010101" pitchFamily="2" charset="-122"/>
                <a:ea typeface="华文楷体" panose="02010600040101010101" pitchFamily="2" charset="-122"/>
              </a:rPr>
              <a:t>集合</a:t>
            </a:r>
            <a:r>
              <a:rPr lang="zh-CN" altLang="en-US" sz="2000" dirty="0" smtClean="0">
                <a:latin typeface="华文楷体" panose="02010600040101010101" pitchFamily="2" charset="-122"/>
                <a:ea typeface="华文楷体" panose="02010600040101010101" pitchFamily="2" charset="-122"/>
              </a:rPr>
              <a:t>竞价时段于临近收盘前先后报出</a:t>
            </a:r>
            <a:r>
              <a:rPr lang="en-US" altLang="zh-CN" sz="2000" dirty="0" smtClean="0">
                <a:latin typeface="华文楷体" panose="02010600040101010101" pitchFamily="2" charset="-122"/>
                <a:ea typeface="华文楷体" panose="02010600040101010101" pitchFamily="2" charset="-122"/>
              </a:rPr>
              <a:t>0.13</a:t>
            </a:r>
            <a:r>
              <a:rPr lang="zh-CN" altLang="en-US" sz="2000" dirty="0" smtClean="0">
                <a:latin typeface="华文楷体" panose="02010600040101010101" pitchFamily="2" charset="-122"/>
                <a:ea typeface="华文楷体" panose="02010600040101010101" pitchFamily="2" charset="-122"/>
              </a:rPr>
              <a:t>元</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股的买卖申报并成交，严重</a:t>
            </a:r>
            <a:r>
              <a:rPr lang="zh-CN" altLang="en-US" sz="2000" dirty="0">
                <a:latin typeface="华文楷体" panose="02010600040101010101" pitchFamily="2" charset="-122"/>
                <a:ea typeface="华文楷体" panose="02010600040101010101" pitchFamily="2" charset="-122"/>
              </a:rPr>
              <a:t>影响相关股票收盘</a:t>
            </a:r>
            <a:r>
              <a:rPr lang="zh-CN" altLang="en-US" sz="2000" dirty="0" smtClean="0">
                <a:latin typeface="华文楷体" panose="02010600040101010101" pitchFamily="2" charset="-122"/>
                <a:ea typeface="华文楷体" panose="02010600040101010101" pitchFamily="2" charset="-122"/>
              </a:rPr>
              <a:t>价格，</a:t>
            </a:r>
            <a:r>
              <a:rPr lang="zh-CN" altLang="en-US" sz="2000" dirty="0">
                <a:latin typeface="华文楷体" panose="02010600040101010101" pitchFamily="2" charset="-122"/>
                <a:ea typeface="华文楷体" panose="02010600040101010101" pitchFamily="2" charset="-122"/>
              </a:rPr>
              <a:t>随后</a:t>
            </a:r>
            <a:r>
              <a:rPr lang="zh-CN" altLang="en-US" sz="2000" dirty="0" smtClean="0">
                <a:latin typeface="华文楷体" panose="02010600040101010101" pitchFamily="2" charset="-122"/>
                <a:ea typeface="华文楷体" panose="02010600040101010101" pitchFamily="2" charset="-122"/>
              </a:rPr>
              <a:t>通过协议</a:t>
            </a:r>
            <a:r>
              <a:rPr lang="zh-CN" altLang="en-US" sz="2000" dirty="0">
                <a:latin typeface="华文楷体" panose="02010600040101010101" pitchFamily="2" charset="-122"/>
                <a:ea typeface="华文楷体" panose="02010600040101010101" pitchFamily="2" charset="-122"/>
              </a:rPr>
              <a:t>转让方式再次以异常价格进行交易。 </a:t>
            </a:r>
            <a:r>
              <a:rPr lang="zh-CN" altLang="en-US" sz="2000" dirty="0" smtClean="0">
                <a:latin typeface="华文楷体" panose="02010600040101010101" pitchFamily="2" charset="-122"/>
                <a:ea typeface="华文楷体" panose="02010600040101010101" pitchFamily="2" charset="-122"/>
              </a:rPr>
              <a:t>全国</a:t>
            </a:r>
            <a:r>
              <a:rPr lang="zh-CN" altLang="en-US" sz="2000" dirty="0">
                <a:latin typeface="华文楷体" panose="02010600040101010101" pitchFamily="2" charset="-122"/>
                <a:ea typeface="华文楷体" panose="02010600040101010101" pitchFamily="2" charset="-122"/>
              </a:rPr>
              <a:t>股转公司</a:t>
            </a:r>
            <a:r>
              <a:rPr lang="zh-CN" altLang="en-US" sz="2000" dirty="0" smtClean="0">
                <a:latin typeface="华文楷体" panose="02010600040101010101" pitchFamily="2" charset="-122"/>
                <a:ea typeface="华文楷体" panose="02010600040101010101" pitchFamily="2" charset="-122"/>
              </a:rPr>
              <a:t>根据</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全国中小企业股份转让系统股票</a:t>
            </a:r>
            <a:r>
              <a:rPr lang="zh-CN" altLang="en-US" sz="2000" dirty="0" smtClean="0">
                <a:latin typeface="华文楷体" panose="02010600040101010101" pitchFamily="2" charset="-122"/>
                <a:ea typeface="华文楷体" panose="02010600040101010101" pitchFamily="2" charset="-122"/>
              </a:rPr>
              <a:t>转让</a:t>
            </a:r>
            <a:r>
              <a:rPr lang="zh-CN" altLang="en-US" sz="2000" dirty="0">
                <a:latin typeface="华文楷体" panose="02010600040101010101" pitchFamily="2" charset="-122"/>
                <a:ea typeface="华文楷体" panose="02010600040101010101" pitchFamily="2" charset="-122"/>
              </a:rPr>
              <a:t>细则</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第一百一十五条，</a:t>
            </a:r>
            <a:r>
              <a:rPr lang="zh-CN" altLang="en-US" sz="2000" dirty="0" smtClean="0">
                <a:latin typeface="华文楷体" panose="02010600040101010101" pitchFamily="2" charset="-122"/>
                <a:ea typeface="华文楷体" panose="02010600040101010101" pitchFamily="2" charset="-122"/>
              </a:rPr>
              <a:t>对上述</a:t>
            </a:r>
            <a:r>
              <a:rPr lang="en-US" altLang="zh-CN" sz="2000" dirty="0" smtClean="0">
                <a:latin typeface="华文楷体" panose="02010600040101010101" pitchFamily="2" charset="-122"/>
                <a:ea typeface="华文楷体" panose="02010600040101010101" pitchFamily="2" charset="-122"/>
              </a:rPr>
              <a:t>2</a:t>
            </a:r>
            <a:r>
              <a:rPr lang="zh-CN" altLang="en-US" sz="2000" dirty="0" smtClean="0">
                <a:latin typeface="华文楷体" panose="02010600040101010101" pitchFamily="2" charset="-122"/>
                <a:ea typeface="华文楷体" panose="02010600040101010101" pitchFamily="2" charset="-122"/>
              </a:rPr>
              <a:t>账户</a:t>
            </a:r>
            <a:r>
              <a:rPr lang="zh-CN" altLang="en-US" sz="2000" dirty="0">
                <a:latin typeface="华文楷体" panose="02010600040101010101" pitchFamily="2" charset="-122"/>
                <a:ea typeface="华文楷体" panose="02010600040101010101" pitchFamily="2" charset="-122"/>
              </a:rPr>
              <a:t>采取了限制证券账户交易（</a:t>
            </a:r>
            <a:r>
              <a:rPr lang="en-US" altLang="zh-CN" sz="2000" dirty="0">
                <a:latin typeface="华文楷体" panose="02010600040101010101" pitchFamily="2" charset="-122"/>
                <a:ea typeface="华文楷体" panose="02010600040101010101" pitchFamily="2" charset="-122"/>
              </a:rPr>
              <a:t>3</a:t>
            </a:r>
            <a:r>
              <a:rPr lang="zh-CN" altLang="en-US" sz="2000" dirty="0">
                <a:latin typeface="华文楷体" panose="02010600040101010101" pitchFamily="2" charset="-122"/>
                <a:ea typeface="华文楷体" panose="02010600040101010101" pitchFamily="2" charset="-122"/>
              </a:rPr>
              <a:t>个月）的监管</a:t>
            </a:r>
            <a:r>
              <a:rPr lang="zh-CN" altLang="en-US" sz="2000" dirty="0" smtClean="0">
                <a:latin typeface="华文楷体" panose="02010600040101010101" pitchFamily="2" charset="-122"/>
                <a:ea typeface="华文楷体" panose="02010600040101010101" pitchFamily="2" charset="-122"/>
              </a:rPr>
              <a:t>措施（股转系统发</a:t>
            </a:r>
            <a:r>
              <a:rPr lang="en-US" altLang="zh-CN" sz="2000" dirty="0" smtClean="0">
                <a:latin typeface="华文楷体" panose="02010600040101010101" pitchFamily="2" charset="-122"/>
                <a:ea typeface="华文楷体" panose="02010600040101010101" pitchFamily="2" charset="-122"/>
              </a:rPr>
              <a:t>〔2018〕81</a:t>
            </a:r>
            <a:r>
              <a:rPr lang="zh-CN" altLang="en-US" sz="2000" dirty="0" smtClean="0">
                <a:latin typeface="华文楷体" panose="02010600040101010101" pitchFamily="2" charset="-122"/>
                <a:ea typeface="华文楷体" panose="02010600040101010101" pitchFamily="2" charset="-122"/>
              </a:rPr>
              <a:t>号、</a:t>
            </a:r>
            <a:r>
              <a:rPr lang="en-US" altLang="zh-CN" sz="2000" dirty="0" smtClean="0">
                <a:latin typeface="华文楷体" panose="02010600040101010101" pitchFamily="2" charset="-122"/>
                <a:ea typeface="华文楷体" panose="02010600040101010101" pitchFamily="2" charset="-122"/>
              </a:rPr>
              <a:t>82</a:t>
            </a:r>
            <a:r>
              <a:rPr lang="zh-CN" altLang="en-US" sz="2000" dirty="0" smtClean="0">
                <a:latin typeface="华文楷体" panose="02010600040101010101" pitchFamily="2" charset="-122"/>
                <a:ea typeface="华文楷体" panose="02010600040101010101" pitchFamily="2" charset="-122"/>
              </a:rPr>
              <a:t>号）。</a:t>
            </a:r>
            <a:endParaRPr lang="en-US" altLang="zh-CN" sz="2000" dirty="0" smtClean="0">
              <a:latin typeface="华文楷体" panose="02010600040101010101" pitchFamily="2" charset="-122"/>
              <a:ea typeface="华文楷体" panose="02010600040101010101" pitchFamily="2" charset="-122"/>
            </a:endParaRPr>
          </a:p>
          <a:p>
            <a:pPr marL="285750" indent="-285750">
              <a:lnSpc>
                <a:spcPct val="105000"/>
              </a:lnSpc>
              <a:spcAft>
                <a:spcPct val="15000"/>
              </a:spcAft>
              <a:buFont typeface="Arial" panose="020B0604020202020204" pitchFamily="34" charset="0"/>
              <a:buChar char="•"/>
            </a:pPr>
            <a:endParaRPr lang="en-US" altLang="zh-CN" sz="1050" dirty="0">
              <a:latin typeface="华文楷体" panose="02010600040101010101" pitchFamily="2" charset="-122"/>
              <a:ea typeface="华文楷体" panose="02010600040101010101" pitchFamily="2"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674253" y="291238"/>
            <a:ext cx="5128327" cy="584775"/>
          </a:xfrm>
          <a:prstGeom prst="rect">
            <a:avLst/>
          </a:prstGeom>
          <a:noFill/>
        </p:spPr>
        <p:txBody>
          <a:bodyPr wrap="none" rtlCol="0">
            <a:spAutoFit/>
          </a:bodyPr>
          <a:lstStyle/>
          <a:p>
            <a:r>
              <a:rPr lang="zh-CN" altLang="en-US" sz="3200" b="1" dirty="0" smtClean="0">
                <a:ea typeface="楷体" panose="02010609060101010101" pitchFamily="49" charset="-122"/>
              </a:rPr>
              <a:t>股票转让方式的确定与变更</a:t>
            </a:r>
            <a:endParaRPr lang="en-US" altLang="zh-CN" sz="3200" b="1" dirty="0" smtClean="0">
              <a:ea typeface="楷体" panose="02010609060101010101" pitchFamily="49" charset="-122"/>
            </a:endParaRPr>
          </a:p>
        </p:txBody>
      </p:sp>
      <p:sp>
        <p:nvSpPr>
          <p:cNvPr id="6" name="日期占位符 5"/>
          <p:cNvSpPr>
            <a:spLocks noGrp="1"/>
          </p:cNvSpPr>
          <p:nvPr>
            <p:ph type="dt" sz="half" idx="10"/>
          </p:nvPr>
        </p:nvSpPr>
        <p:spPr/>
        <p:txBody>
          <a:bodyPr/>
          <a:lstStyle/>
          <a:p>
            <a:fld id="{1C64A099-CFA7-4608-BE75-F7A1A2F2A150}" type="datetime1">
              <a:rPr lang="zh-CN" altLang="en-US" smtClean="0"/>
            </a:fld>
            <a:endParaRPr lang="zh-CN" altLang="en-US"/>
          </a:p>
        </p:txBody>
      </p:sp>
      <p:sp>
        <p:nvSpPr>
          <p:cNvPr id="7" name="灯片编号占位符 6"/>
          <p:cNvSpPr>
            <a:spLocks noGrp="1"/>
          </p:cNvSpPr>
          <p:nvPr>
            <p:ph type="sldNum" sz="quarter" idx="12"/>
          </p:nvPr>
        </p:nvSpPr>
        <p:spPr/>
        <p:txBody>
          <a:bodyPr/>
          <a:lstStyle/>
          <a:p>
            <a:fld id="{2901966E-8534-4732-A0E9-AB3409E34B1B}" type="slidenum">
              <a:rPr lang="zh-CN" altLang="en-US" smtClean="0"/>
            </a:fld>
            <a:endParaRPr lang="zh-CN" altLang="en-US"/>
          </a:p>
        </p:txBody>
      </p:sp>
      <p:graphicFrame>
        <p:nvGraphicFramePr>
          <p:cNvPr id="48" name="图示 47"/>
          <p:cNvGraphicFramePr/>
          <p:nvPr/>
        </p:nvGraphicFramePr>
        <p:xfrm>
          <a:off x="588720" y="1049271"/>
          <a:ext cx="10765080" cy="50563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7992" y="270794"/>
            <a:ext cx="5256562"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典型案例</a:t>
            </a:r>
            <a:endParaRPr lang="zh-CN" altLang="en-US" sz="3200" b="1" dirty="0">
              <a:latin typeface="楷体" panose="02010609060101010101" pitchFamily="49" charset="-122"/>
              <a:ea typeface="楷体" panose="02010609060101010101" pitchFamily="49" charset="-122"/>
            </a:endParaRPr>
          </a:p>
        </p:txBody>
      </p:sp>
      <p:grpSp>
        <p:nvGrpSpPr>
          <p:cNvPr id="4" name="组合 3"/>
          <p:cNvGrpSpPr/>
          <p:nvPr/>
        </p:nvGrpSpPr>
        <p:grpSpPr>
          <a:xfrm>
            <a:off x="1707232" y="1297106"/>
            <a:ext cx="9253845" cy="4885484"/>
            <a:chOff x="448996" y="340333"/>
            <a:chExt cx="3744460" cy="1015232"/>
          </a:xfrm>
        </p:grpSpPr>
        <p:sp>
          <p:nvSpPr>
            <p:cNvPr id="7" name="矩形 6"/>
            <p:cNvSpPr/>
            <p:nvPr/>
          </p:nvSpPr>
          <p:spPr>
            <a:xfrm>
              <a:off x="448996" y="340333"/>
              <a:ext cx="3589430" cy="1015232"/>
            </a:xfrm>
            <a:prstGeom prst="rect">
              <a:avLst/>
            </a:prstGeom>
          </p:spPr>
          <p:style>
            <a:lnRef idx="2">
              <a:schemeClr val="accent2"/>
            </a:lnRef>
            <a:fillRef idx="1">
              <a:schemeClr val="lt1"/>
            </a:fillRef>
            <a:effectRef idx="0">
              <a:schemeClr val="accent2"/>
            </a:effectRef>
            <a:fontRef idx="minor">
              <a:schemeClr val="dk1"/>
            </a:fontRef>
          </p:style>
        </p:sp>
        <p:sp>
          <p:nvSpPr>
            <p:cNvPr id="8" name="矩形 7"/>
            <p:cNvSpPr/>
            <p:nvPr/>
          </p:nvSpPr>
          <p:spPr>
            <a:xfrm>
              <a:off x="448996" y="370467"/>
              <a:ext cx="3744460" cy="9850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240" tIns="68580" rIns="68580" bIns="68580" numCol="1" spcCol="1270" anchor="t" anchorCtr="0">
              <a:noAutofit/>
            </a:bodyPr>
            <a:lstStyle/>
            <a:p>
              <a:pPr marL="0" lvl="1" defTabSz="800100">
                <a:lnSpc>
                  <a:spcPct val="90000"/>
                </a:lnSpc>
                <a:spcBef>
                  <a:spcPts val="1200"/>
                </a:spcBef>
                <a:spcAft>
                  <a:spcPct val="15000"/>
                </a:spcAft>
              </a:pPr>
              <a:r>
                <a:rPr lang="zh-CN" altLang="en-US" sz="2000" b="1" dirty="0" smtClean="0">
                  <a:solidFill>
                    <a:srgbClr val="C00000"/>
                  </a:solidFill>
                  <a:ea typeface="楷体" panose="02010609060101010101" pitchFamily="49" charset="-122"/>
                </a:rPr>
                <a:t>     </a:t>
              </a:r>
              <a:r>
                <a:rPr lang="zh-CN" altLang="en-US" sz="2400" b="1" dirty="0" smtClean="0">
                  <a:solidFill>
                    <a:srgbClr val="C00000"/>
                  </a:solidFill>
                  <a:ea typeface="楷体" panose="02010609060101010101" pitchFamily="49" charset="-122"/>
                </a:rPr>
                <a:t>案例三：</a:t>
              </a:r>
              <a:r>
                <a:rPr lang="zh-CN" altLang="en-US" sz="2400" b="1" dirty="0">
                  <a:solidFill>
                    <a:srgbClr val="C00000"/>
                  </a:solidFill>
                  <a:ea typeface="楷体" panose="02010609060101010101" pitchFamily="49" charset="-122"/>
                </a:rPr>
                <a:t>挂牌</a:t>
              </a:r>
              <a:r>
                <a:rPr lang="zh-CN" altLang="en-US" sz="2400" b="1" dirty="0" smtClean="0">
                  <a:solidFill>
                    <a:srgbClr val="C00000"/>
                  </a:solidFill>
                  <a:ea typeface="楷体" panose="02010609060101010101" pitchFamily="49" charset="-122"/>
                </a:rPr>
                <a:t>公司董事涉嫌内幕交易</a:t>
              </a:r>
              <a:endParaRPr lang="zh-CN" altLang="en-US" sz="2400" b="1" dirty="0">
                <a:solidFill>
                  <a:srgbClr val="C00000"/>
                </a:solidFill>
                <a:ea typeface="楷体" panose="02010609060101010101" pitchFamily="49" charset="-122"/>
              </a:endParaRPr>
            </a:p>
          </p:txBody>
        </p:sp>
      </p:grpSp>
      <p:sp>
        <p:nvSpPr>
          <p:cNvPr id="5" name="矩形 4"/>
          <p:cNvSpPr/>
          <p:nvPr/>
        </p:nvSpPr>
        <p:spPr>
          <a:xfrm>
            <a:off x="1591789" y="1220794"/>
            <a:ext cx="689568" cy="1034353"/>
          </a:xfrm>
          <a:prstGeom prst="rect">
            <a:avLst/>
          </a:prstGeom>
          <a:blipFill dpi="0"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l="-71736" t="-1706" r="-80042" b="-498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矩形 5"/>
          <p:cNvSpPr/>
          <p:nvPr/>
        </p:nvSpPr>
        <p:spPr>
          <a:xfrm>
            <a:off x="2281357" y="2255147"/>
            <a:ext cx="8036539" cy="2862322"/>
          </a:xfrm>
          <a:prstGeom prst="rect">
            <a:avLst/>
          </a:prstGeom>
        </p:spPr>
        <p:txBody>
          <a:bodyPr wrap="square">
            <a:spAutoFit/>
          </a:bodyPr>
          <a:lstStyle/>
          <a:p>
            <a:pPr>
              <a:lnSpc>
                <a:spcPct val="150000"/>
              </a:lnSpc>
              <a:spcAft>
                <a:spcPct val="15000"/>
              </a:spcAft>
            </a:pPr>
            <a:r>
              <a:rPr lang="zh-CN" altLang="en-US" sz="2000" dirty="0" smtClean="0">
                <a:latin typeface="华文楷体" panose="02010600040101010101" pitchFamily="2" charset="-122"/>
                <a:ea typeface="华文楷体" panose="02010600040101010101" pitchFamily="2" charset="-122"/>
              </a:rPr>
              <a:t>        某挂牌公司董事邹某是该公司并购</a:t>
            </a:r>
            <a:r>
              <a:rPr lang="zh-CN" altLang="en-US" sz="2000" dirty="0">
                <a:latin typeface="华文楷体" panose="02010600040101010101" pitchFamily="2" charset="-122"/>
                <a:ea typeface="华文楷体" panose="02010600040101010101" pitchFamily="2" charset="-122"/>
              </a:rPr>
              <a:t>重组事项的内幕信息知情人</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在内幕信息敏感期</a:t>
            </a:r>
            <a:r>
              <a:rPr lang="zh-CN" altLang="en-US" sz="2000" dirty="0" smtClean="0">
                <a:latin typeface="华文楷体" panose="02010600040101010101" pitchFamily="2" charset="-122"/>
                <a:ea typeface="华文楷体" panose="02010600040101010101" pitchFamily="2" charset="-122"/>
              </a:rPr>
              <a:t>内，邹某利用</a:t>
            </a:r>
            <a:r>
              <a:rPr lang="zh-CN" altLang="en-US" sz="2000" dirty="0">
                <a:latin typeface="华文楷体" panose="02010600040101010101" pitchFamily="2" charset="-122"/>
                <a:ea typeface="华文楷体" panose="02010600040101010101" pitchFamily="2" charset="-122"/>
              </a:rPr>
              <a:t>其岳母</a:t>
            </a:r>
            <a:r>
              <a:rPr lang="zh-CN" altLang="en-US" sz="2000" dirty="0" smtClean="0">
                <a:latin typeface="华文楷体" panose="02010600040101010101" pitchFamily="2" charset="-122"/>
                <a:ea typeface="华文楷体" panose="02010600040101010101" pitchFamily="2" charset="-122"/>
              </a:rPr>
              <a:t>周某的</a:t>
            </a:r>
            <a:r>
              <a:rPr lang="zh-CN" altLang="en-US" sz="2000" dirty="0">
                <a:latin typeface="华文楷体" panose="02010600040101010101" pitchFamily="2" charset="-122"/>
                <a:ea typeface="华文楷体" panose="02010600040101010101" pitchFamily="2" charset="-122"/>
              </a:rPr>
              <a:t>新三板证券账户</a:t>
            </a:r>
            <a:r>
              <a:rPr lang="zh-CN" altLang="en-US" sz="2000" dirty="0" smtClean="0">
                <a:latin typeface="华文楷体" panose="02010600040101010101" pitchFamily="2" charset="-122"/>
                <a:ea typeface="华文楷体" panose="02010600040101010101" pitchFamily="2" charset="-122"/>
              </a:rPr>
              <a:t>，买入挂牌公司股票</a:t>
            </a:r>
            <a:r>
              <a:rPr lang="en-US" altLang="zh-CN" sz="2000" dirty="0" smtClean="0">
                <a:latin typeface="华文楷体" panose="02010600040101010101" pitchFamily="2" charset="-122"/>
                <a:ea typeface="华文楷体" panose="02010600040101010101" pitchFamily="2" charset="-122"/>
              </a:rPr>
              <a:t>2.6</a:t>
            </a:r>
            <a:r>
              <a:rPr lang="zh-CN" altLang="en-US" sz="2000" dirty="0" smtClean="0">
                <a:latin typeface="华文楷体" panose="02010600040101010101" pitchFamily="2" charset="-122"/>
                <a:ea typeface="华文楷体" panose="02010600040101010101" pitchFamily="2" charset="-122"/>
              </a:rPr>
              <a:t>万股，买入</a:t>
            </a:r>
            <a:r>
              <a:rPr lang="zh-CN" altLang="en-US" sz="2000" dirty="0">
                <a:latin typeface="华文楷体" panose="02010600040101010101" pitchFamily="2" charset="-122"/>
                <a:ea typeface="华文楷体" panose="02010600040101010101" pitchFamily="2" charset="-122"/>
              </a:rPr>
              <a:t>金额为</a:t>
            </a:r>
            <a:r>
              <a:rPr lang="en-US" altLang="zh-CN" sz="2000" dirty="0" smtClean="0">
                <a:latin typeface="华文楷体" panose="02010600040101010101" pitchFamily="2" charset="-122"/>
                <a:ea typeface="华文楷体" panose="02010600040101010101" pitchFamily="2" charset="-122"/>
              </a:rPr>
              <a:t>12.33</a:t>
            </a:r>
            <a:r>
              <a:rPr lang="zh-CN" altLang="en-US" sz="2000" dirty="0" smtClean="0">
                <a:latin typeface="华文楷体" panose="02010600040101010101" pitchFamily="2" charset="-122"/>
                <a:ea typeface="华文楷体" panose="02010600040101010101" pitchFamily="2" charset="-122"/>
              </a:rPr>
              <a:t>元，构成内幕交易</a:t>
            </a:r>
            <a:r>
              <a:rPr lang="zh-CN" altLang="en-US" sz="2000" dirty="0">
                <a:latin typeface="华文楷体" panose="02010600040101010101" pitchFamily="2" charset="-122"/>
                <a:ea typeface="华文楷体" panose="02010600040101010101" pitchFamily="2" charset="-122"/>
              </a:rPr>
              <a:t>行为</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涉</a:t>
            </a:r>
            <a:r>
              <a:rPr lang="zh-CN" altLang="en-US" sz="2000" dirty="0">
                <a:latin typeface="华文楷体" panose="02010600040101010101" pitchFamily="2" charset="-122"/>
                <a:ea typeface="华文楷体" panose="02010600040101010101" pitchFamily="2" charset="-122"/>
              </a:rPr>
              <a:t>案证券已全部卖出，共亏损</a:t>
            </a:r>
            <a:r>
              <a:rPr lang="en-US" altLang="zh-CN" sz="2000" dirty="0">
                <a:latin typeface="华文楷体" panose="02010600040101010101" pitchFamily="2" charset="-122"/>
                <a:ea typeface="华文楷体" panose="02010600040101010101" pitchFamily="2" charset="-122"/>
              </a:rPr>
              <a:t>5.14</a:t>
            </a:r>
            <a:r>
              <a:rPr lang="zh-CN" altLang="en-US" sz="2000" dirty="0">
                <a:latin typeface="华文楷体" panose="02010600040101010101" pitchFamily="2" charset="-122"/>
                <a:ea typeface="华文楷体" panose="02010600040101010101" pitchFamily="2" charset="-122"/>
              </a:rPr>
              <a:t>万</a:t>
            </a:r>
            <a:r>
              <a:rPr lang="zh-CN" altLang="en-US" sz="2000" dirty="0" smtClean="0">
                <a:latin typeface="华文楷体" panose="02010600040101010101" pitchFamily="2" charset="-122"/>
                <a:ea typeface="华文楷体" panose="02010600040101010101" pitchFamily="2" charset="-122"/>
              </a:rPr>
              <a:t>元。依据</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证券法</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第二百零二条的</a:t>
            </a:r>
            <a:r>
              <a:rPr lang="zh-CN" altLang="en-US" sz="2000" dirty="0" smtClean="0">
                <a:latin typeface="华文楷体" panose="02010600040101010101" pitchFamily="2" charset="-122"/>
                <a:ea typeface="华文楷体" panose="02010600040101010101" pitchFamily="2" charset="-122"/>
              </a:rPr>
              <a:t>规定，上海证监局对</a:t>
            </a:r>
            <a:r>
              <a:rPr lang="zh-CN" altLang="en-US" sz="2000" dirty="0">
                <a:latin typeface="华文楷体" panose="02010600040101010101" pitchFamily="2" charset="-122"/>
                <a:ea typeface="华文楷体" panose="02010600040101010101" pitchFamily="2" charset="-122"/>
              </a:rPr>
              <a:t>邹某处以</a:t>
            </a:r>
            <a:r>
              <a:rPr lang="en-US" altLang="zh-CN" sz="2000" dirty="0">
                <a:latin typeface="华文楷体" panose="02010600040101010101" pitchFamily="2" charset="-122"/>
                <a:ea typeface="华文楷体" panose="02010600040101010101" pitchFamily="2" charset="-122"/>
              </a:rPr>
              <a:t>4</a:t>
            </a:r>
            <a:r>
              <a:rPr lang="zh-CN" altLang="en-US" sz="2000" dirty="0">
                <a:latin typeface="华文楷体" panose="02010600040101010101" pitchFamily="2" charset="-122"/>
                <a:ea typeface="华文楷体" panose="02010600040101010101" pitchFamily="2" charset="-122"/>
              </a:rPr>
              <a:t>万元罚款</a:t>
            </a:r>
            <a:r>
              <a:rPr lang="zh-CN" altLang="en-US" sz="2000" dirty="0" smtClean="0">
                <a:latin typeface="华文楷体" panose="02010600040101010101" pitchFamily="2" charset="-122"/>
                <a:ea typeface="华文楷体" panose="02010600040101010101" pitchFamily="2" charset="-122"/>
              </a:rPr>
              <a:t>（中国证券会上海监管局</a:t>
            </a:r>
            <a:r>
              <a:rPr lang="zh-CN" altLang="en-US" sz="2000" dirty="0">
                <a:latin typeface="华文楷体" panose="02010600040101010101" pitchFamily="2" charset="-122"/>
                <a:ea typeface="华文楷体" panose="02010600040101010101" pitchFamily="2" charset="-122"/>
              </a:rPr>
              <a:t>行政处罚决定书 </a:t>
            </a:r>
            <a:r>
              <a:rPr lang="zh-CN" altLang="en-US" sz="2000" dirty="0" smtClean="0">
                <a:latin typeface="华文楷体" panose="02010600040101010101" pitchFamily="2" charset="-122"/>
                <a:ea typeface="华文楷体" panose="02010600040101010101" pitchFamily="2" charset="-122"/>
              </a:rPr>
              <a:t> 沪</a:t>
            </a:r>
            <a:r>
              <a:rPr lang="en-US" altLang="zh-CN" sz="2000" dirty="0">
                <a:latin typeface="华文楷体" panose="02010600040101010101" pitchFamily="2" charset="-122"/>
                <a:ea typeface="华文楷体" panose="02010600040101010101" pitchFamily="2" charset="-122"/>
              </a:rPr>
              <a:t>〔2018〕1</a:t>
            </a:r>
            <a:r>
              <a:rPr lang="zh-CN" altLang="en-US" sz="2000" dirty="0" smtClean="0">
                <a:latin typeface="华文楷体" panose="02010600040101010101" pitchFamily="2" charset="-122"/>
                <a:ea typeface="华文楷体" panose="02010600040101010101" pitchFamily="2" charset="-122"/>
              </a:rPr>
              <a:t>号</a:t>
            </a:r>
            <a:r>
              <a:rPr lang="zh-CN" altLang="en-US" sz="2000" dirty="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7992" y="270794"/>
            <a:ext cx="5256562"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典型案例</a:t>
            </a:r>
            <a:endParaRPr lang="zh-CN" altLang="en-US" sz="3200" b="1" dirty="0">
              <a:latin typeface="楷体" panose="02010609060101010101" pitchFamily="49" charset="-122"/>
              <a:ea typeface="楷体" panose="02010609060101010101" pitchFamily="49" charset="-122"/>
            </a:endParaRPr>
          </a:p>
        </p:txBody>
      </p:sp>
      <p:grpSp>
        <p:nvGrpSpPr>
          <p:cNvPr id="4" name="组合 3"/>
          <p:cNvGrpSpPr/>
          <p:nvPr/>
        </p:nvGrpSpPr>
        <p:grpSpPr>
          <a:xfrm>
            <a:off x="1707232" y="1297106"/>
            <a:ext cx="9253845" cy="4885484"/>
            <a:chOff x="448996" y="340333"/>
            <a:chExt cx="3744460" cy="1015232"/>
          </a:xfrm>
        </p:grpSpPr>
        <p:sp>
          <p:nvSpPr>
            <p:cNvPr id="7" name="矩形 6"/>
            <p:cNvSpPr/>
            <p:nvPr/>
          </p:nvSpPr>
          <p:spPr>
            <a:xfrm>
              <a:off x="448996" y="340333"/>
              <a:ext cx="3589430" cy="1015232"/>
            </a:xfrm>
            <a:prstGeom prst="rect">
              <a:avLst/>
            </a:prstGeom>
          </p:spPr>
          <p:style>
            <a:lnRef idx="2">
              <a:schemeClr val="accent2"/>
            </a:lnRef>
            <a:fillRef idx="1">
              <a:schemeClr val="lt1"/>
            </a:fillRef>
            <a:effectRef idx="0">
              <a:schemeClr val="accent2"/>
            </a:effectRef>
            <a:fontRef idx="minor">
              <a:schemeClr val="dk1"/>
            </a:fontRef>
          </p:style>
        </p:sp>
        <p:sp>
          <p:nvSpPr>
            <p:cNvPr id="8" name="矩形 7"/>
            <p:cNvSpPr/>
            <p:nvPr/>
          </p:nvSpPr>
          <p:spPr>
            <a:xfrm>
              <a:off x="448996" y="370467"/>
              <a:ext cx="3744460" cy="9850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240" tIns="68580" rIns="68580" bIns="68580" numCol="1" spcCol="1270" anchor="t" anchorCtr="0">
              <a:noAutofit/>
            </a:bodyPr>
            <a:lstStyle/>
            <a:p>
              <a:pPr marL="0" lvl="1" defTabSz="800100">
                <a:lnSpc>
                  <a:spcPct val="90000"/>
                </a:lnSpc>
                <a:spcBef>
                  <a:spcPts val="1200"/>
                </a:spcBef>
                <a:spcAft>
                  <a:spcPct val="15000"/>
                </a:spcAft>
              </a:pPr>
              <a:r>
                <a:rPr lang="zh-CN" altLang="en-US" sz="2000" b="1" dirty="0" smtClean="0">
                  <a:solidFill>
                    <a:srgbClr val="C00000"/>
                  </a:solidFill>
                  <a:ea typeface="楷体" panose="02010609060101010101" pitchFamily="49" charset="-122"/>
                </a:rPr>
                <a:t>     </a:t>
              </a:r>
              <a:r>
                <a:rPr lang="zh-CN" altLang="en-US" sz="2400" b="1" dirty="0" smtClean="0">
                  <a:solidFill>
                    <a:srgbClr val="C00000"/>
                  </a:solidFill>
                  <a:ea typeface="楷体" panose="02010609060101010101" pitchFamily="49" charset="-122"/>
                </a:rPr>
                <a:t>案例四：</a:t>
              </a:r>
              <a:r>
                <a:rPr lang="zh-CN" altLang="en-US" sz="2400" b="1" dirty="0">
                  <a:solidFill>
                    <a:srgbClr val="C00000"/>
                  </a:solidFill>
                  <a:ea typeface="楷体" panose="02010609060101010101" pitchFamily="49" charset="-122"/>
                </a:rPr>
                <a:t>挂牌公司控股股东涉嫌市场操纵</a:t>
              </a:r>
              <a:endParaRPr lang="zh-CN" altLang="en-US" sz="2400" b="1" dirty="0">
                <a:solidFill>
                  <a:srgbClr val="C00000"/>
                </a:solidFill>
                <a:ea typeface="楷体" panose="02010609060101010101" pitchFamily="49" charset="-122"/>
              </a:endParaRPr>
            </a:p>
          </p:txBody>
        </p:sp>
      </p:grpSp>
      <p:sp>
        <p:nvSpPr>
          <p:cNvPr id="5" name="矩形 4"/>
          <p:cNvSpPr/>
          <p:nvPr/>
        </p:nvSpPr>
        <p:spPr>
          <a:xfrm>
            <a:off x="1591789" y="1220794"/>
            <a:ext cx="689568" cy="1034353"/>
          </a:xfrm>
          <a:prstGeom prst="rect">
            <a:avLst/>
          </a:prstGeom>
          <a:blipFill dpi="0"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l="-71736" t="-1706" r="-80042" b="-498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矩形 5"/>
          <p:cNvSpPr/>
          <p:nvPr/>
        </p:nvSpPr>
        <p:spPr>
          <a:xfrm>
            <a:off x="2281357" y="2008962"/>
            <a:ext cx="8036539" cy="3802451"/>
          </a:xfrm>
          <a:prstGeom prst="rect">
            <a:avLst/>
          </a:prstGeom>
        </p:spPr>
        <p:txBody>
          <a:bodyPr wrap="square">
            <a:spAutoFit/>
          </a:bodyPr>
          <a:lstStyle/>
          <a:p>
            <a:pPr marL="285750" indent="-285750">
              <a:lnSpc>
                <a:spcPct val="125000"/>
              </a:lnSpc>
              <a:spcAft>
                <a:spcPct val="15000"/>
              </a:spcAft>
              <a:buFont typeface="Arial" panose="020B0604020202020204" pitchFamily="34" charset="0"/>
              <a:buChar char="•"/>
            </a:pPr>
            <a:r>
              <a:rPr lang="zh-CN" altLang="en-US" sz="2000" dirty="0">
                <a:latin typeface="华文楷体" panose="02010600040101010101" pitchFamily="2" charset="-122"/>
                <a:ea typeface="华文楷体" panose="02010600040101010101" pitchFamily="2" charset="-122"/>
              </a:rPr>
              <a:t>某挂牌公司控股股东（董事长）在公司年报披露前大量交易本公司股票，且与其存在关联关系的多个账户在公司发布</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股票发行方案</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前持续、大量进行日内反向交易，人为制造该股交易活跃的假象，拉抬、维持股价，涉嫌市场操纵，中国证监会已经做出行政处罚（中国证监会行政处罚决定书</a:t>
            </a:r>
            <a:r>
              <a:rPr lang="en-US" altLang="zh-CN" sz="2000" dirty="0">
                <a:latin typeface="华文楷体" panose="02010600040101010101" pitchFamily="2" charset="-122"/>
                <a:ea typeface="华文楷体" panose="02010600040101010101" pitchFamily="2" charset="-122"/>
              </a:rPr>
              <a:t>〔2015〕98</a:t>
            </a:r>
            <a:r>
              <a:rPr lang="zh-CN" altLang="en-US" sz="2000" dirty="0">
                <a:latin typeface="华文楷体" panose="02010600040101010101" pitchFamily="2" charset="-122"/>
                <a:ea typeface="华文楷体" panose="02010600040101010101" pitchFamily="2" charset="-122"/>
              </a:rPr>
              <a:t>号）。</a:t>
            </a:r>
            <a:endParaRPr lang="en-US" altLang="zh-CN" sz="2000" dirty="0">
              <a:latin typeface="华文楷体" panose="02010600040101010101" pitchFamily="2" charset="-122"/>
              <a:ea typeface="华文楷体" panose="02010600040101010101" pitchFamily="2" charset="-122"/>
            </a:endParaRPr>
          </a:p>
          <a:p>
            <a:pPr marL="171450" indent="-171450">
              <a:lnSpc>
                <a:spcPct val="125000"/>
              </a:lnSpc>
              <a:spcAft>
                <a:spcPct val="15000"/>
              </a:spcAft>
              <a:buFont typeface="Arial" panose="020B0604020202020204" pitchFamily="34" charset="0"/>
              <a:buChar char="•"/>
            </a:pPr>
            <a:endParaRPr lang="zh-CN" altLang="en-US" sz="1050" dirty="0">
              <a:latin typeface="华文楷体" panose="02010600040101010101" pitchFamily="2" charset="-122"/>
              <a:ea typeface="华文楷体" panose="02010600040101010101" pitchFamily="2" charset="-122"/>
            </a:endParaRPr>
          </a:p>
          <a:p>
            <a:pPr marL="285750" lvl="0" indent="-285750">
              <a:lnSpc>
                <a:spcPct val="125000"/>
              </a:lnSpc>
              <a:spcAft>
                <a:spcPct val="15000"/>
              </a:spcAft>
              <a:buFont typeface="Arial" panose="020B0604020202020204" pitchFamily="34" charset="0"/>
              <a:buChar char="•"/>
            </a:pPr>
            <a:r>
              <a:rPr lang="zh-CN" altLang="en-US" sz="2000" dirty="0" smtClean="0">
                <a:latin typeface="华文楷体" panose="02010600040101010101" pitchFamily="2" charset="-122"/>
                <a:ea typeface="华文楷体" panose="02010600040101010101" pitchFamily="2" charset="-122"/>
              </a:rPr>
              <a:t>某挂牌</a:t>
            </a:r>
            <a:r>
              <a:rPr lang="zh-CN" altLang="en-US" sz="2000" dirty="0">
                <a:latin typeface="华文楷体" panose="02010600040101010101" pitchFamily="2" charset="-122"/>
                <a:ea typeface="华文楷体" panose="02010600040101010101" pitchFamily="2" charset="-122"/>
              </a:rPr>
              <a:t>企业与做市商合谋，为了以目标价格增发股票，利用资金优势约定交易，操控利好消息披露节奏拉抬</a:t>
            </a:r>
            <a:r>
              <a:rPr lang="zh-CN" altLang="en-US" sz="2000" dirty="0" smtClean="0">
                <a:latin typeface="华文楷体" panose="02010600040101010101" pitchFamily="2" charset="-122"/>
                <a:ea typeface="华文楷体" panose="02010600040101010101" pitchFamily="2" charset="-122"/>
              </a:rPr>
              <a:t>股价，</a:t>
            </a:r>
            <a:r>
              <a:rPr lang="zh-CN" altLang="en-US" sz="2000" dirty="0">
                <a:latin typeface="华文楷体" panose="02010600040101010101" pitchFamily="2" charset="-122"/>
                <a:ea typeface="华文楷体" panose="02010600040101010101" pitchFamily="2" charset="-122"/>
              </a:rPr>
              <a:t>涉嫌市场操纵，中国证监会已经做出行政</a:t>
            </a:r>
            <a:r>
              <a:rPr lang="zh-CN" altLang="en-US" sz="2000" dirty="0" smtClean="0">
                <a:latin typeface="华文楷体" panose="02010600040101010101" pitchFamily="2" charset="-122"/>
                <a:ea typeface="华文楷体" panose="02010600040101010101" pitchFamily="2" charset="-122"/>
              </a:rPr>
              <a:t>处罚（</a:t>
            </a:r>
            <a:r>
              <a:rPr lang="zh-CN" altLang="en-US" sz="2000" dirty="0">
                <a:latin typeface="华文楷体" panose="02010600040101010101" pitchFamily="2" charset="-122"/>
                <a:ea typeface="华文楷体" panose="02010600040101010101" pitchFamily="2" charset="-122"/>
              </a:rPr>
              <a:t>中国证监会行政处罚决定书</a:t>
            </a:r>
            <a:r>
              <a:rPr lang="en-US" altLang="zh-CN" sz="2000" dirty="0" smtClean="0">
                <a:latin typeface="华文楷体" panose="02010600040101010101" pitchFamily="2" charset="-122"/>
                <a:ea typeface="华文楷体" panose="02010600040101010101" pitchFamily="2" charset="-122"/>
              </a:rPr>
              <a:t>〔</a:t>
            </a:r>
            <a:r>
              <a:rPr lang="en-US" altLang="zh-CN" sz="2000" dirty="0">
                <a:latin typeface="华文楷体" panose="02010600040101010101" pitchFamily="2" charset="-122"/>
                <a:ea typeface="华文楷体" panose="02010600040101010101" pitchFamily="2" charset="-122"/>
              </a:rPr>
              <a:t>2017〕100</a:t>
            </a:r>
            <a:r>
              <a:rPr lang="zh-CN" altLang="en-US" sz="2000" dirty="0">
                <a:latin typeface="华文楷体" panose="02010600040101010101" pitchFamily="2" charset="-122"/>
                <a:ea typeface="华文楷体" panose="02010600040101010101" pitchFamily="2" charset="-122"/>
              </a:rPr>
              <a:t>号）。</a:t>
            </a:r>
            <a:endParaRPr lang="zh-CN" altLang="en-US" sz="2000" dirty="0">
              <a:latin typeface="华文楷体" panose="02010600040101010101" pitchFamily="2" charset="-122"/>
              <a:ea typeface="华文楷体" panose="02010600040101010101" pitchFamily="2"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7992" y="270794"/>
            <a:ext cx="5256562"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典型案例</a:t>
            </a:r>
            <a:endParaRPr lang="zh-CN" altLang="en-US" sz="3200" b="1" dirty="0">
              <a:latin typeface="楷体" panose="02010609060101010101" pitchFamily="49" charset="-122"/>
              <a:ea typeface="楷体" panose="02010609060101010101" pitchFamily="49" charset="-122"/>
            </a:endParaRPr>
          </a:p>
        </p:txBody>
      </p:sp>
      <p:grpSp>
        <p:nvGrpSpPr>
          <p:cNvPr id="4" name="组合 3"/>
          <p:cNvGrpSpPr/>
          <p:nvPr/>
        </p:nvGrpSpPr>
        <p:grpSpPr>
          <a:xfrm>
            <a:off x="1707232" y="1297106"/>
            <a:ext cx="9253845" cy="4885484"/>
            <a:chOff x="448996" y="340333"/>
            <a:chExt cx="3744460" cy="1015232"/>
          </a:xfrm>
        </p:grpSpPr>
        <p:sp>
          <p:nvSpPr>
            <p:cNvPr id="7" name="矩形 6"/>
            <p:cNvSpPr/>
            <p:nvPr/>
          </p:nvSpPr>
          <p:spPr>
            <a:xfrm>
              <a:off x="448996" y="340333"/>
              <a:ext cx="3589430" cy="1015232"/>
            </a:xfrm>
            <a:prstGeom prst="rect">
              <a:avLst/>
            </a:prstGeom>
          </p:spPr>
          <p:style>
            <a:lnRef idx="2">
              <a:schemeClr val="accent2"/>
            </a:lnRef>
            <a:fillRef idx="1">
              <a:schemeClr val="lt1"/>
            </a:fillRef>
            <a:effectRef idx="0">
              <a:schemeClr val="accent2"/>
            </a:effectRef>
            <a:fontRef idx="minor">
              <a:schemeClr val="dk1"/>
            </a:fontRef>
          </p:style>
        </p:sp>
        <p:sp>
          <p:nvSpPr>
            <p:cNvPr id="8" name="矩形 7"/>
            <p:cNvSpPr/>
            <p:nvPr/>
          </p:nvSpPr>
          <p:spPr>
            <a:xfrm>
              <a:off x="448996" y="370467"/>
              <a:ext cx="3744460" cy="9850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240" tIns="68580" rIns="68580" bIns="68580" numCol="1" spcCol="1270" anchor="t" anchorCtr="0">
              <a:noAutofit/>
            </a:bodyPr>
            <a:lstStyle/>
            <a:p>
              <a:pPr marL="0" lvl="1" defTabSz="800100">
                <a:lnSpc>
                  <a:spcPct val="90000"/>
                </a:lnSpc>
                <a:spcBef>
                  <a:spcPts val="1200"/>
                </a:spcBef>
                <a:spcAft>
                  <a:spcPct val="15000"/>
                </a:spcAft>
              </a:pPr>
              <a:r>
                <a:rPr lang="zh-CN" altLang="en-US" sz="2000" b="1" dirty="0" smtClean="0">
                  <a:solidFill>
                    <a:srgbClr val="C00000"/>
                  </a:solidFill>
                  <a:ea typeface="楷体" panose="02010609060101010101" pitchFamily="49" charset="-122"/>
                </a:rPr>
                <a:t>     </a:t>
              </a:r>
              <a:r>
                <a:rPr lang="zh-CN" altLang="en-US" sz="2400" b="1" dirty="0" smtClean="0">
                  <a:solidFill>
                    <a:srgbClr val="C00000"/>
                  </a:solidFill>
                  <a:ea typeface="楷体" panose="02010609060101010101" pitchFamily="49" charset="-122"/>
                </a:rPr>
                <a:t>案例</a:t>
              </a:r>
              <a:r>
                <a:rPr lang="zh-CN" altLang="en-US" sz="2400" b="1" dirty="0">
                  <a:solidFill>
                    <a:srgbClr val="C00000"/>
                  </a:solidFill>
                  <a:ea typeface="楷体" panose="02010609060101010101" pitchFamily="49" charset="-122"/>
                </a:rPr>
                <a:t>五：挂牌公司大股东多次违反暂停交易义务</a:t>
              </a:r>
              <a:endParaRPr lang="zh-CN" altLang="en-US" sz="2400" b="1" dirty="0">
                <a:solidFill>
                  <a:srgbClr val="C00000"/>
                </a:solidFill>
                <a:ea typeface="楷体" panose="02010609060101010101" pitchFamily="49" charset="-122"/>
              </a:endParaRPr>
            </a:p>
          </p:txBody>
        </p:sp>
      </p:grpSp>
      <p:sp>
        <p:nvSpPr>
          <p:cNvPr id="5" name="矩形 4"/>
          <p:cNvSpPr/>
          <p:nvPr/>
        </p:nvSpPr>
        <p:spPr>
          <a:xfrm>
            <a:off x="1591789" y="1220794"/>
            <a:ext cx="689568" cy="1034353"/>
          </a:xfrm>
          <a:prstGeom prst="rect">
            <a:avLst/>
          </a:prstGeom>
          <a:blipFill dpi="0"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a:stretch>
              <a:fillRect l="-71736" t="-1706" r="-80042" b="-498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矩形 5"/>
          <p:cNvSpPr/>
          <p:nvPr/>
        </p:nvSpPr>
        <p:spPr>
          <a:xfrm>
            <a:off x="2124318" y="2114470"/>
            <a:ext cx="8036539" cy="3831818"/>
          </a:xfrm>
          <a:prstGeom prst="rect">
            <a:avLst/>
          </a:prstGeom>
        </p:spPr>
        <p:txBody>
          <a:bodyPr wrap="square">
            <a:spAutoFit/>
          </a:bodyPr>
          <a:lstStyle/>
          <a:p>
            <a:pPr lvl="0">
              <a:lnSpc>
                <a:spcPct val="150000"/>
              </a:lnSpc>
              <a:spcAft>
                <a:spcPct val="15000"/>
              </a:spcAft>
            </a:pPr>
            <a:r>
              <a:rPr lang="zh-CN" altLang="en-US" sz="2000" dirty="0" smtClean="0">
                <a:latin typeface="华文楷体" panose="02010600040101010101" pitchFamily="2" charset="-122"/>
                <a:ea typeface="华文楷体" panose="02010600040101010101" pitchFamily="2" charset="-122"/>
              </a:rPr>
              <a:t>      某</a:t>
            </a:r>
            <a:r>
              <a:rPr lang="zh-CN" altLang="en-US" sz="2000" dirty="0">
                <a:latin typeface="华文楷体" panose="02010600040101010101" pitchFamily="2" charset="-122"/>
                <a:ea typeface="华文楷体" panose="02010600040101010101" pitchFamily="2" charset="-122"/>
              </a:rPr>
              <a:t>挂牌公司董事长（第一大股东）“柳某”多次违反</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非上市公众公司收购管理办法</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第</a:t>
            </a:r>
            <a:r>
              <a:rPr lang="en-US" altLang="zh-CN" sz="2000" dirty="0">
                <a:latin typeface="华文楷体" panose="02010600040101010101" pitchFamily="2" charset="-122"/>
                <a:ea typeface="华文楷体" panose="02010600040101010101" pitchFamily="2" charset="-122"/>
              </a:rPr>
              <a:t>13</a:t>
            </a:r>
            <a:r>
              <a:rPr lang="zh-CN" altLang="en-US" sz="2000" dirty="0">
                <a:latin typeface="华文楷体" panose="02010600040101010101" pitchFamily="2" charset="-122"/>
                <a:ea typeface="华文楷体" panose="02010600040101010101" pitchFamily="2" charset="-122"/>
              </a:rPr>
              <a:t>条规定的暂停交易义务，且在全国股转公司对其电话提醒、采取要求提交书面承诺的自律监管措施后仍然进行交易，继续违反暂停交易义务，主观故意明显</a:t>
            </a:r>
            <a:r>
              <a:rPr lang="zh-CN" altLang="en-US" sz="2000" dirty="0" smtClean="0">
                <a:latin typeface="华文楷体" panose="02010600040101010101" pitchFamily="2" charset="-122"/>
                <a:ea typeface="华文楷体" panose="02010600040101010101" pitchFamily="2" charset="-122"/>
              </a:rPr>
              <a:t>。全国</a:t>
            </a:r>
            <a:r>
              <a:rPr lang="zh-CN" altLang="en-US" sz="2000" dirty="0">
                <a:latin typeface="华文楷体" panose="02010600040101010101" pitchFamily="2" charset="-122"/>
                <a:ea typeface="华文楷体" panose="02010600040101010101" pitchFamily="2" charset="-122"/>
              </a:rPr>
              <a:t>股转</a:t>
            </a:r>
            <a:r>
              <a:rPr lang="zh-CN" altLang="en-US" sz="2000" dirty="0" smtClean="0">
                <a:latin typeface="华文楷体" panose="02010600040101010101" pitchFamily="2" charset="-122"/>
                <a:ea typeface="华文楷体" panose="02010600040101010101" pitchFamily="2" charset="-122"/>
              </a:rPr>
              <a:t>公司对</a:t>
            </a:r>
            <a:r>
              <a:rPr lang="zh-CN" altLang="en-US" sz="2000" dirty="0">
                <a:latin typeface="华文楷体" panose="02010600040101010101" pitchFamily="2" charset="-122"/>
                <a:ea typeface="华文楷体" panose="02010600040101010101" pitchFamily="2" charset="-122"/>
              </a:rPr>
              <a:t>其采取了限制证券账户交易（</a:t>
            </a:r>
            <a:r>
              <a:rPr lang="en-US" altLang="zh-CN" sz="2000" dirty="0">
                <a:latin typeface="华文楷体" panose="02010600040101010101" pitchFamily="2" charset="-122"/>
                <a:ea typeface="华文楷体" panose="02010600040101010101" pitchFamily="2" charset="-122"/>
              </a:rPr>
              <a:t>1</a:t>
            </a:r>
            <a:r>
              <a:rPr lang="zh-CN" altLang="en-US" sz="2000" dirty="0">
                <a:latin typeface="华文楷体" panose="02010600040101010101" pitchFamily="2" charset="-122"/>
                <a:ea typeface="华文楷体" panose="02010600040101010101" pitchFamily="2" charset="-122"/>
              </a:rPr>
              <a:t>个月）的监管措施，并向中国证监会报告有关违法违规行为。</a:t>
            </a:r>
            <a:endParaRPr lang="zh-CN" altLang="en-US" sz="1100" dirty="0">
              <a:latin typeface="华文楷体" panose="02010600040101010101" pitchFamily="2" charset="-122"/>
              <a:ea typeface="华文楷体" panose="02010600040101010101" pitchFamily="2" charset="-122"/>
            </a:endParaRPr>
          </a:p>
          <a:p>
            <a:pPr lvl="0">
              <a:lnSpc>
                <a:spcPct val="150000"/>
              </a:lnSpc>
              <a:spcAft>
                <a:spcPct val="15000"/>
              </a:spcAft>
            </a:pPr>
            <a:r>
              <a:rPr lang="zh-CN" altLang="en-US" sz="2000" dirty="0" smtClean="0">
                <a:latin typeface="华文楷体" panose="02010600040101010101" pitchFamily="2" charset="-122"/>
                <a:ea typeface="华文楷体" panose="02010600040101010101" pitchFamily="2" charset="-122"/>
              </a:rPr>
              <a:t>        对于</a:t>
            </a:r>
            <a:r>
              <a:rPr lang="zh-CN" altLang="en-US" sz="2000" dirty="0">
                <a:latin typeface="华文楷体" panose="02010600040101010101" pitchFamily="2" charset="-122"/>
                <a:ea typeface="华文楷体" panose="02010600040101010101" pitchFamily="2" charset="-122"/>
              </a:rPr>
              <a:t>该大股东违法减持案，</a:t>
            </a:r>
            <a:r>
              <a:rPr lang="zh-CN" altLang="en-US" sz="2000" b="1" dirty="0">
                <a:latin typeface="华文楷体" panose="02010600040101010101" pitchFamily="2" charset="-122"/>
                <a:ea typeface="华文楷体" panose="02010600040101010101" pitchFamily="2" charset="-122"/>
              </a:rPr>
              <a:t>中国证监会已经做出行政处罚</a:t>
            </a:r>
            <a:r>
              <a:rPr lang="zh-CN" altLang="en-US" sz="2000" dirty="0">
                <a:latin typeface="华文楷体" panose="02010600040101010101" pitchFamily="2" charset="-122"/>
                <a:ea typeface="华文楷体" panose="02010600040101010101" pitchFamily="2" charset="-122"/>
              </a:rPr>
              <a:t>（中国证监会行政处罚决定书</a:t>
            </a:r>
            <a:r>
              <a:rPr lang="en-US" altLang="zh-CN" sz="2000" dirty="0">
                <a:latin typeface="华文楷体" panose="02010600040101010101" pitchFamily="2" charset="-122"/>
                <a:ea typeface="华文楷体" panose="02010600040101010101" pitchFamily="2" charset="-122"/>
              </a:rPr>
              <a:t>〔2015〕68</a:t>
            </a:r>
            <a:r>
              <a:rPr lang="zh-CN" altLang="en-US" sz="2000" dirty="0">
                <a:latin typeface="华文楷体" panose="02010600040101010101" pitchFamily="2" charset="-122"/>
                <a:ea typeface="华文楷体" panose="02010600040101010101" pitchFamily="2" charset="-122"/>
              </a:rPr>
              <a:t>号）。</a:t>
            </a:r>
            <a:endParaRPr lang="zh-CN" altLang="en-US" sz="2000" dirty="0">
              <a:latin typeface="华文楷体" panose="02010600040101010101" pitchFamily="2" charset="-122"/>
              <a:ea typeface="华文楷体" panose="02010600040101010101" pitchFamily="2"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7225" y="264122"/>
            <a:ext cx="1832553" cy="584775"/>
          </a:xfrm>
          <a:prstGeom prst="rect">
            <a:avLst/>
          </a:prstGeom>
          <a:noFill/>
        </p:spPr>
        <p:txBody>
          <a:bodyPr wrap="none" rtlCol="0">
            <a:spAutoFit/>
          </a:bodyPr>
          <a:lstStyle/>
          <a:p>
            <a:r>
              <a:rPr lang="zh-CN" altLang="en-US" sz="3200" b="1" dirty="0" smtClean="0">
                <a:latin typeface="楷体" panose="02010609060101010101" pitchFamily="49" charset="-122"/>
                <a:ea typeface="楷体" panose="02010609060101010101" pitchFamily="49" charset="-122"/>
              </a:rPr>
              <a:t>联系我们</a:t>
            </a:r>
            <a:endParaRPr lang="zh-CN" altLang="en-US" sz="3200" b="1" dirty="0">
              <a:latin typeface="楷体" panose="02010609060101010101" pitchFamily="49" charset="-122"/>
              <a:ea typeface="楷体" panose="02010609060101010101" pitchFamily="49" charset="-122"/>
            </a:endParaRPr>
          </a:p>
        </p:txBody>
      </p:sp>
      <p:sp>
        <p:nvSpPr>
          <p:cNvPr id="9" name="燕尾形 8"/>
          <p:cNvSpPr/>
          <p:nvPr/>
        </p:nvSpPr>
        <p:spPr>
          <a:xfrm>
            <a:off x="1300764" y="270456"/>
            <a:ext cx="373489" cy="553792"/>
          </a:xfrm>
          <a:prstGeom prst="chevron">
            <a:avLst>
              <a:gd name="adj" fmla="val 746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灯片编号占位符 6"/>
          <p:cNvSpPr>
            <a:spLocks noGrp="1"/>
          </p:cNvSpPr>
          <p:nvPr>
            <p:ph type="sldNum" sz="quarter" idx="12"/>
          </p:nvPr>
        </p:nvSpPr>
        <p:spPr>
          <a:xfrm>
            <a:off x="8610600" y="6397914"/>
            <a:ext cx="2743200" cy="365125"/>
          </a:xfrm>
        </p:spPr>
        <p:txBody>
          <a:bodyPr/>
          <a:lstStyle/>
          <a:p>
            <a:r>
              <a:rPr lang="en-US" altLang="zh-CN" dirty="0" smtClean="0"/>
              <a:t>96</a:t>
            </a:r>
            <a:endParaRPr lang="zh-CN" altLang="en-US" dirty="0"/>
          </a:p>
        </p:txBody>
      </p:sp>
      <p:sp>
        <p:nvSpPr>
          <p:cNvPr id="11" name="文本框 10"/>
          <p:cNvSpPr txBox="1"/>
          <p:nvPr/>
        </p:nvSpPr>
        <p:spPr>
          <a:xfrm>
            <a:off x="1159096" y="1452264"/>
            <a:ext cx="7989016" cy="1754326"/>
          </a:xfrm>
          <a:prstGeom prst="rect">
            <a:avLst/>
          </a:prstGeom>
          <a:noFill/>
        </p:spPr>
        <p:txBody>
          <a:bodyPr wrap="square" rtlCol="0">
            <a:spAutoFit/>
          </a:bodyPr>
          <a:lstStyle/>
          <a:p>
            <a:pPr algn="just">
              <a:lnSpc>
                <a:spcPct val="150000"/>
              </a:lnSpc>
            </a:pPr>
            <a:r>
              <a:rPr lang="zh-CN" altLang="en-US" sz="2400" kern="100" dirty="0" smtClean="0">
                <a:ea typeface="楷体" panose="02010609060101010101" pitchFamily="49" charset="-122"/>
                <a:cs typeface="Times New Roman" panose="02020603050405020304" pitchFamily="18" charset="0"/>
              </a:rPr>
              <a:t>官方网站</a:t>
            </a:r>
            <a:r>
              <a:rPr lang="zh-CN" altLang="en-US" sz="2400" kern="100" dirty="0">
                <a:ea typeface="楷体" panose="02010609060101010101" pitchFamily="49" charset="-122"/>
                <a:cs typeface="Times New Roman" panose="02020603050405020304" pitchFamily="18" charset="0"/>
              </a:rPr>
              <a:t>：</a:t>
            </a:r>
            <a:r>
              <a:rPr lang="en-US" altLang="zh-CN" sz="2400" kern="100" dirty="0" smtClean="0">
                <a:ea typeface="楷体" panose="02010609060101010101" pitchFamily="49" charset="-122"/>
                <a:cs typeface="Times New Roman" panose="02020603050405020304" pitchFamily="18" charset="0"/>
              </a:rPr>
              <a:t>www.neeq.com.cn</a:t>
            </a:r>
            <a:r>
              <a:rPr lang="zh-CN" altLang="en-US" sz="2400" kern="100" dirty="0" smtClean="0">
                <a:ea typeface="楷体" panose="02010609060101010101" pitchFamily="49" charset="-122"/>
                <a:cs typeface="Times New Roman" panose="02020603050405020304" pitchFamily="18" charset="0"/>
              </a:rPr>
              <a:t>；</a:t>
            </a:r>
            <a:r>
              <a:rPr lang="en-US" altLang="zh-CN" sz="2400" kern="100" dirty="0" smtClean="0">
                <a:ea typeface="楷体" panose="02010609060101010101" pitchFamily="49" charset="-122"/>
                <a:cs typeface="Times New Roman" panose="02020603050405020304" pitchFamily="18" charset="0"/>
              </a:rPr>
              <a:t>www.neeq.cc</a:t>
            </a:r>
            <a:endParaRPr lang="en-US" altLang="zh-CN" sz="2400" kern="100" dirty="0" smtClean="0">
              <a:ea typeface="楷体" panose="02010609060101010101" pitchFamily="49" charset="-122"/>
              <a:cs typeface="Times New Roman" panose="02020603050405020304" pitchFamily="18" charset="0"/>
            </a:endParaRPr>
          </a:p>
          <a:p>
            <a:pPr algn="just">
              <a:lnSpc>
                <a:spcPct val="150000"/>
              </a:lnSpc>
            </a:pPr>
            <a:r>
              <a:rPr lang="zh-CN" altLang="en-US" sz="2400" kern="100" dirty="0" smtClean="0">
                <a:ea typeface="楷体" panose="02010609060101010101" pitchFamily="49" charset="-122"/>
                <a:cs typeface="Times New Roman" panose="02020603050405020304" pitchFamily="18" charset="0"/>
              </a:rPr>
              <a:t>通讯地址：北京市西城区金融大街丁</a:t>
            </a:r>
            <a:r>
              <a:rPr lang="en-US" altLang="zh-CN" sz="2400" kern="100" dirty="0" smtClean="0">
                <a:ea typeface="楷体" panose="02010609060101010101" pitchFamily="49" charset="-122"/>
                <a:cs typeface="Times New Roman" panose="02020603050405020304" pitchFamily="18" charset="0"/>
              </a:rPr>
              <a:t>26</a:t>
            </a:r>
            <a:r>
              <a:rPr lang="zh-CN" altLang="en-US" sz="2400" kern="100" dirty="0" smtClean="0">
                <a:ea typeface="楷体" panose="02010609060101010101" pitchFamily="49" charset="-122"/>
                <a:cs typeface="Times New Roman" panose="02020603050405020304" pitchFamily="18" charset="0"/>
              </a:rPr>
              <a:t>号金阳大厦</a:t>
            </a:r>
            <a:endParaRPr lang="en-US" altLang="zh-CN" sz="2400" kern="100" dirty="0" smtClean="0">
              <a:ea typeface="楷体" panose="02010609060101010101" pitchFamily="49" charset="-122"/>
              <a:cs typeface="Times New Roman" panose="02020603050405020304" pitchFamily="18" charset="0"/>
            </a:endParaRPr>
          </a:p>
          <a:p>
            <a:pPr algn="just">
              <a:lnSpc>
                <a:spcPct val="150000"/>
              </a:lnSpc>
            </a:pPr>
            <a:r>
              <a:rPr lang="zh-CN" altLang="en-US" sz="2400" kern="100" dirty="0" smtClean="0">
                <a:ea typeface="楷体" panose="02010609060101010101" pitchFamily="49" charset="-122"/>
                <a:cs typeface="Times New Roman" panose="02020603050405020304" pitchFamily="18" charset="0"/>
              </a:rPr>
              <a:t>咨询电话：</a:t>
            </a:r>
            <a:r>
              <a:rPr lang="en-US" altLang="zh-CN" sz="2400" kern="100" dirty="0" smtClean="0">
                <a:ea typeface="楷体" panose="02010609060101010101" pitchFamily="49" charset="-122"/>
                <a:cs typeface="Times New Roman" panose="02020603050405020304" pitchFamily="18" charset="0"/>
              </a:rPr>
              <a:t>010-63889700</a:t>
            </a:r>
            <a:endParaRPr lang="en-US" altLang="zh-CN" sz="2400" kern="100" dirty="0" smtClean="0">
              <a:ea typeface="楷体" panose="02010609060101010101" pitchFamily="49"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023047" y="3774650"/>
            <a:ext cx="5295900" cy="2219325"/>
          </a:xfrm>
          <a:prstGeom prst="rect">
            <a:avLst/>
          </a:prstGeom>
        </p:spPr>
      </p:pic>
      <p:sp>
        <p:nvSpPr>
          <p:cNvPr id="12" name="矩形 11"/>
          <p:cNvSpPr/>
          <p:nvPr/>
        </p:nvSpPr>
        <p:spPr>
          <a:xfrm>
            <a:off x="3353111" y="3529391"/>
            <a:ext cx="1800493" cy="369332"/>
          </a:xfrm>
          <a:prstGeom prst="rect">
            <a:avLst/>
          </a:prstGeom>
        </p:spPr>
        <p:txBody>
          <a:bodyPr wrap="none">
            <a:spAutoFit/>
          </a:bodyPr>
          <a:lstStyle/>
          <a:p>
            <a:r>
              <a:rPr lang="zh-CN" altLang="en-US" b="1" smtClean="0">
                <a:latin typeface="华文楷体" panose="02010600040101010101" pitchFamily="2" charset="-122"/>
                <a:ea typeface="华文楷体" panose="02010600040101010101" pitchFamily="2" charset="-122"/>
              </a:rPr>
              <a:t>股转官微二维码</a:t>
            </a:r>
            <a:endParaRPr lang="zh-CN" altLang="en-US" b="1" dirty="0">
              <a:latin typeface="华文楷体" panose="02010600040101010101" pitchFamily="2" charset="-122"/>
              <a:ea typeface="华文楷体" panose="02010600040101010101" pitchFamily="2" charset="-122"/>
            </a:endParaRPr>
          </a:p>
        </p:txBody>
      </p:sp>
      <p:sp>
        <p:nvSpPr>
          <p:cNvPr id="13" name="矩形 12"/>
          <p:cNvSpPr/>
          <p:nvPr/>
        </p:nvSpPr>
        <p:spPr>
          <a:xfrm>
            <a:off x="6235832" y="3529391"/>
            <a:ext cx="1800493" cy="369332"/>
          </a:xfrm>
          <a:prstGeom prst="rect">
            <a:avLst/>
          </a:prstGeom>
        </p:spPr>
        <p:txBody>
          <a:bodyPr wrap="none">
            <a:spAutoFit/>
          </a:bodyPr>
          <a:lstStyle/>
          <a:p>
            <a:r>
              <a:rPr lang="zh-CN" altLang="en-US" b="1" dirty="0" smtClean="0">
                <a:latin typeface="华文楷体" panose="02010600040101010101" pitchFamily="2" charset="-122"/>
                <a:ea typeface="华文楷体" panose="02010600040101010101" pitchFamily="2" charset="-122"/>
              </a:rPr>
              <a:t>股转官博二维码</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a:off x="136515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1957726"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2550293"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3130119" y="270456"/>
            <a:ext cx="721218" cy="553792"/>
          </a:xfrm>
          <a:prstGeom prst="chevron">
            <a:avLst>
              <a:gd name="adj" fmla="val 539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五边形 3"/>
          <p:cNvSpPr/>
          <p:nvPr/>
        </p:nvSpPr>
        <p:spPr>
          <a:xfrm>
            <a:off x="0" y="3876541"/>
            <a:ext cx="6014434" cy="38636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rot="10800000">
            <a:off x="9375820" y="3876541"/>
            <a:ext cx="2816180" cy="386366"/>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65949" y="3469558"/>
            <a:ext cx="3324628" cy="1200329"/>
          </a:xfrm>
          <a:prstGeom prst="rect">
            <a:avLst/>
          </a:prstGeom>
          <a:noFill/>
        </p:spPr>
        <p:txBody>
          <a:bodyPr wrap="none" rtlCol="0">
            <a:spAutoFit/>
          </a:bodyPr>
          <a:lstStyle/>
          <a:p>
            <a:r>
              <a:rPr lang="en-US" altLang="zh-CN" sz="7200" b="1" dirty="0" smtClean="0"/>
              <a:t>THANKS</a:t>
            </a:r>
            <a:endParaRPr lang="zh-CN" altLang="en-US" sz="7200" b="1" dirty="0"/>
          </a:p>
        </p:txBody>
      </p:sp>
      <p:sp>
        <p:nvSpPr>
          <p:cNvPr id="13" name="文本框 12"/>
          <p:cNvSpPr txBox="1"/>
          <p:nvPr/>
        </p:nvSpPr>
        <p:spPr>
          <a:xfrm>
            <a:off x="6067995" y="3284892"/>
            <a:ext cx="3288080" cy="461665"/>
          </a:xfrm>
          <a:prstGeom prst="rect">
            <a:avLst/>
          </a:prstGeom>
          <a:noFill/>
        </p:spPr>
        <p:txBody>
          <a:bodyPr wrap="none" rtlCol="0">
            <a:spAutoFit/>
          </a:bodyPr>
          <a:lstStyle/>
          <a:p>
            <a:r>
              <a:rPr lang="zh-CN" altLang="en-US" sz="2400" b="1" dirty="0" smtClean="0">
                <a:solidFill>
                  <a:srgbClr val="C00000"/>
                </a:solidFill>
                <a:latin typeface="楷体" panose="02010609060101010101" pitchFamily="49" charset="-122"/>
                <a:ea typeface="楷体" panose="02010609060101010101" pitchFamily="49" charset="-122"/>
              </a:rPr>
              <a:t>感    谢    聆    听</a:t>
            </a:r>
            <a:endParaRPr lang="zh-CN" altLang="en-US" sz="2400" b="1" dirty="0">
              <a:solidFill>
                <a:srgbClr val="C00000"/>
              </a:solidFill>
              <a:latin typeface="楷体" panose="02010609060101010101" pitchFamily="49" charset="-122"/>
              <a:ea typeface="楷体" panose="02010609060101010101" pitchFamily="49" charset="-122"/>
            </a:endParaRPr>
          </a:p>
        </p:txBody>
      </p:sp>
      <p:sp>
        <p:nvSpPr>
          <p:cNvPr id="2" name="日期占位符 1"/>
          <p:cNvSpPr>
            <a:spLocks noGrp="1"/>
          </p:cNvSpPr>
          <p:nvPr>
            <p:ph type="dt" sz="half" idx="10"/>
          </p:nvPr>
        </p:nvSpPr>
        <p:spPr/>
        <p:txBody>
          <a:bodyPr/>
          <a:lstStyle/>
          <a:p>
            <a:fld id="{755F807B-C54A-4908-8287-371B97F5DA70}" type="datetime1">
              <a:rPr lang="zh-CN" altLang="en-US" smtClean="0"/>
            </a:fld>
            <a:endParaRPr lang="zh-CN" altLang="en-US"/>
          </a:p>
        </p:txBody>
      </p:sp>
      <p:sp>
        <p:nvSpPr>
          <p:cNvPr id="3" name="灯片编号占位符 2"/>
          <p:cNvSpPr>
            <a:spLocks noGrp="1"/>
          </p:cNvSpPr>
          <p:nvPr>
            <p:ph type="sldNum" sz="quarter" idx="12"/>
          </p:nvPr>
        </p:nvSpPr>
        <p:spPr/>
        <p:txBody>
          <a:bodyPr/>
          <a:lstStyle/>
          <a:p>
            <a:fld id="{2901966E-8534-4732-A0E9-AB3409E34B1B}" type="slidenum">
              <a:rPr lang="zh-CN" altLang="en-US" smtClean="0"/>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0</TotalTime>
  <Words>13124</Words>
  <Application>WPS 演示</Application>
  <PresentationFormat>宽屏</PresentationFormat>
  <Paragraphs>2434</Paragraphs>
  <Slides>94</Slides>
  <Notes>95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94</vt:i4>
      </vt:variant>
    </vt:vector>
  </HeadingPairs>
  <TitlesOfParts>
    <vt:vector size="109" baseType="lpstr">
      <vt:lpstr>Arial</vt:lpstr>
      <vt:lpstr>宋体</vt:lpstr>
      <vt:lpstr>Wingdings</vt:lpstr>
      <vt:lpstr>楷体</vt:lpstr>
      <vt:lpstr>Times New Roman</vt:lpstr>
      <vt:lpstr>华文楷体</vt:lpstr>
      <vt:lpstr>楷体_GB2312</vt:lpstr>
      <vt:lpstr>Californian FB</vt:lpstr>
      <vt:lpstr>Calibri</vt:lpstr>
      <vt:lpstr>微软雅黑</vt:lpstr>
      <vt:lpstr>Arial Unicode MS</vt:lpstr>
      <vt:lpstr>Calibri Light</vt:lpstr>
      <vt:lpstr>PMingLiU</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王爽ws</dc:creator>
  <cp:lastModifiedBy>萌萌哒鱼</cp:lastModifiedBy>
  <cp:revision>526</cp:revision>
  <cp:lastPrinted>2017-12-02T07:25:00Z</cp:lastPrinted>
  <dcterms:created xsi:type="dcterms:W3CDTF">2017-09-11T09:29:00Z</dcterms:created>
  <dcterms:modified xsi:type="dcterms:W3CDTF">2018-04-19T06:02:17Z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