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diagrams/layout7.xml" ContentType="application/vnd.openxmlformats-officedocument.drawingml.diagram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commentAuthors.xml" ContentType="application/vnd.openxmlformats-officedocument.presentationml.commentAuthors+xml"/>
  <Override PartName="/ppt/comments/comment2.xml" ContentType="application/vnd.openxmlformats-officedocument.presentationml.comment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drawing5.xml" ContentType="application/vnd.ms-office.drawingml.diagramDrawing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diagrams/layout4.xml" ContentType="application/vnd.openxmlformats-officedocument.drawingml.diagramLayout+xml"/>
  <Override PartName="/ppt/notesSlides/notesSlide33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notesSlides/notesSlide6.xml" ContentType="application/vnd.openxmlformats-officedocument.presentationml.notesSlide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diagrams/drawing2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4"/>
  </p:notesMasterIdLst>
  <p:handoutMasterIdLst>
    <p:handoutMasterId r:id="rId95"/>
  </p:handoutMasterIdLst>
  <p:sldIdLst>
    <p:sldId id="1046" r:id="rId2"/>
    <p:sldId id="1047" r:id="rId3"/>
    <p:sldId id="1048" r:id="rId4"/>
    <p:sldId id="1049" r:id="rId5"/>
    <p:sldId id="1050" r:id="rId6"/>
    <p:sldId id="1051" r:id="rId7"/>
    <p:sldId id="1052" r:id="rId8"/>
    <p:sldId id="1053" r:id="rId9"/>
    <p:sldId id="1054" r:id="rId10"/>
    <p:sldId id="1055" r:id="rId11"/>
    <p:sldId id="1056" r:id="rId12"/>
    <p:sldId id="1057" r:id="rId13"/>
    <p:sldId id="1058" r:id="rId14"/>
    <p:sldId id="1010" r:id="rId15"/>
    <p:sldId id="1013" r:id="rId16"/>
    <p:sldId id="851" r:id="rId17"/>
    <p:sldId id="958" r:id="rId18"/>
    <p:sldId id="994" r:id="rId19"/>
    <p:sldId id="995" r:id="rId20"/>
    <p:sldId id="852" r:id="rId21"/>
    <p:sldId id="862" r:id="rId22"/>
    <p:sldId id="866" r:id="rId23"/>
    <p:sldId id="867" r:id="rId24"/>
    <p:sldId id="868" r:id="rId25"/>
    <p:sldId id="870" r:id="rId26"/>
    <p:sldId id="871" r:id="rId27"/>
    <p:sldId id="1014" r:id="rId28"/>
    <p:sldId id="1015" r:id="rId29"/>
    <p:sldId id="1016" r:id="rId30"/>
    <p:sldId id="874" r:id="rId31"/>
    <p:sldId id="1017" r:id="rId32"/>
    <p:sldId id="873" r:id="rId33"/>
    <p:sldId id="872" r:id="rId34"/>
    <p:sldId id="869" r:id="rId35"/>
    <p:sldId id="1018" r:id="rId36"/>
    <p:sldId id="875" r:id="rId37"/>
    <p:sldId id="1019" r:id="rId38"/>
    <p:sldId id="876" r:id="rId39"/>
    <p:sldId id="1022" r:id="rId40"/>
    <p:sldId id="933" r:id="rId41"/>
    <p:sldId id="1001" r:id="rId42"/>
    <p:sldId id="1020" r:id="rId43"/>
    <p:sldId id="928" r:id="rId44"/>
    <p:sldId id="1021" r:id="rId45"/>
    <p:sldId id="1000" r:id="rId46"/>
    <p:sldId id="953" r:id="rId47"/>
    <p:sldId id="1002" r:id="rId48"/>
    <p:sldId id="929" r:id="rId49"/>
    <p:sldId id="954" r:id="rId50"/>
    <p:sldId id="1023" r:id="rId51"/>
    <p:sldId id="934" r:id="rId52"/>
    <p:sldId id="1011" r:id="rId53"/>
    <p:sldId id="1024" r:id="rId54"/>
    <p:sldId id="964" r:id="rId55"/>
    <p:sldId id="965" r:id="rId56"/>
    <p:sldId id="966" r:id="rId57"/>
    <p:sldId id="1025" r:id="rId58"/>
    <p:sldId id="977" r:id="rId59"/>
    <p:sldId id="887" r:id="rId60"/>
    <p:sldId id="890" r:id="rId61"/>
    <p:sldId id="894" r:id="rId62"/>
    <p:sldId id="1003" r:id="rId63"/>
    <p:sldId id="1026" r:id="rId64"/>
    <p:sldId id="1027" r:id="rId65"/>
    <p:sldId id="1033" r:id="rId66"/>
    <p:sldId id="1005" r:id="rId67"/>
    <p:sldId id="1006" r:id="rId68"/>
    <p:sldId id="960" r:id="rId69"/>
    <p:sldId id="1034" r:id="rId70"/>
    <p:sldId id="1035" r:id="rId71"/>
    <p:sldId id="854" r:id="rId72"/>
    <p:sldId id="1036" r:id="rId73"/>
    <p:sldId id="956" r:id="rId74"/>
    <p:sldId id="1037" r:id="rId75"/>
    <p:sldId id="1039" r:id="rId76"/>
    <p:sldId id="1038" r:id="rId77"/>
    <p:sldId id="1040" r:id="rId78"/>
    <p:sldId id="1041" r:id="rId79"/>
    <p:sldId id="1042" r:id="rId80"/>
    <p:sldId id="1043" r:id="rId81"/>
    <p:sldId id="1044" r:id="rId82"/>
    <p:sldId id="1029" r:id="rId83"/>
    <p:sldId id="1028" r:id="rId84"/>
    <p:sldId id="1045" r:id="rId85"/>
    <p:sldId id="967" r:id="rId86"/>
    <p:sldId id="998" r:id="rId87"/>
    <p:sldId id="991" r:id="rId88"/>
    <p:sldId id="992" r:id="rId89"/>
    <p:sldId id="981" r:id="rId90"/>
    <p:sldId id="999" r:id="rId91"/>
    <p:sldId id="997" r:id="rId92"/>
    <p:sldId id="496" r:id="rId93"/>
  </p:sldIdLst>
  <p:sldSz cx="9144000" cy="6858000" type="screen4x3"/>
  <p:notesSz cx="6797675" cy="992822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默认节" id="{55B8196E-A7AB-4F52-8578-CC5D8FE01DA3}">
          <p14:sldIdLst>
            <p14:sldId id="935"/>
            <p14:sldId id="936"/>
            <p14:sldId id="1008"/>
            <p14:sldId id="1012"/>
            <p14:sldId id="985"/>
            <p14:sldId id="1007"/>
            <p14:sldId id="988"/>
            <p14:sldId id="996"/>
            <p14:sldId id="1009"/>
            <p14:sldId id="1010"/>
            <p14:sldId id="1013"/>
            <p14:sldId id="851"/>
            <p14:sldId id="958"/>
            <p14:sldId id="994"/>
            <p14:sldId id="995"/>
            <p14:sldId id="852"/>
            <p14:sldId id="862"/>
            <p14:sldId id="866"/>
            <p14:sldId id="867"/>
            <p14:sldId id="868"/>
            <p14:sldId id="870"/>
            <p14:sldId id="871"/>
            <p14:sldId id="1014"/>
            <p14:sldId id="1015"/>
            <p14:sldId id="1016"/>
            <p14:sldId id="874"/>
            <p14:sldId id="1017"/>
            <p14:sldId id="873"/>
            <p14:sldId id="872"/>
            <p14:sldId id="869"/>
            <p14:sldId id="1018"/>
            <p14:sldId id="875"/>
            <p14:sldId id="1019"/>
            <p14:sldId id="876"/>
            <p14:sldId id="1022"/>
            <p14:sldId id="932"/>
            <p14:sldId id="933"/>
            <p14:sldId id="1001"/>
            <p14:sldId id="1020"/>
            <p14:sldId id="928"/>
            <p14:sldId id="1021"/>
            <p14:sldId id="1000"/>
            <p14:sldId id="953"/>
            <p14:sldId id="1002"/>
            <p14:sldId id="929"/>
            <p14:sldId id="954"/>
            <p14:sldId id="1023"/>
            <p14:sldId id="934"/>
            <p14:sldId id="1011"/>
            <p14:sldId id="1024"/>
            <p14:sldId id="964"/>
            <p14:sldId id="965"/>
            <p14:sldId id="966"/>
            <p14:sldId id="1025"/>
            <p14:sldId id="977"/>
            <p14:sldId id="887"/>
            <p14:sldId id="890"/>
            <p14:sldId id="894"/>
            <p14:sldId id="1003"/>
            <p14:sldId id="1026"/>
            <p14:sldId id="1027"/>
            <p14:sldId id="1033"/>
            <p14:sldId id="1005"/>
            <p14:sldId id="1006"/>
            <p14:sldId id="960"/>
            <p14:sldId id="1034"/>
            <p14:sldId id="1035"/>
            <p14:sldId id="854"/>
            <p14:sldId id="1036"/>
            <p14:sldId id="956"/>
            <p14:sldId id="1037"/>
            <p14:sldId id="1039"/>
            <p14:sldId id="1038"/>
            <p14:sldId id="1040"/>
            <p14:sldId id="1041"/>
            <p14:sldId id="1042"/>
            <p14:sldId id="1043"/>
            <p14:sldId id="1044"/>
            <p14:sldId id="1029"/>
            <p14:sldId id="1028"/>
            <p14:sldId id="1045"/>
            <p14:sldId id="967"/>
            <p14:sldId id="998"/>
            <p14:sldId id="991"/>
            <p14:sldId id="992"/>
            <p14:sldId id="981"/>
            <p14:sldId id="999"/>
            <p14:sldId id="997"/>
            <p14:sldId id="496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15">
          <p15:clr>
            <a:srgbClr val="A4A3A4"/>
          </p15:clr>
        </p15:guide>
        <p15:guide id="2" pos="2789">
          <p15:clr>
            <a:srgbClr val="A4A3A4"/>
          </p15:clr>
        </p15:guide>
        <p15:guide id="3" orient="horz" pos="158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王天文" initials="王天文" lastIdx="15" clrIdx="0">
    <p:extLst>
      <p:ext uri="{19B8F6BF-5375-455C-9EA6-DF929625EA0E}">
        <p15:presenceInfo xmlns:p15="http://schemas.microsoft.com/office/powerpoint/2012/main" xmlns="" userId="4f96c48f75309c92" providerId="Windows Live"/>
      </p:ext>
    </p:extLst>
  </p:cmAuthor>
  <p:cmAuthor id="2" name="CN=王天文/OU=发行人业务部/OU=北京分公司/O=ChinaClear" initials="t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A"/>
    <a:srgbClr val="CC0018"/>
    <a:srgbClr val="005426"/>
    <a:srgbClr val="A0A0EA"/>
    <a:srgbClr val="888DE8"/>
    <a:srgbClr val="F5A1AD"/>
    <a:srgbClr val="D6D5FB"/>
    <a:srgbClr val="9A449C"/>
    <a:srgbClr val="D30B9A"/>
    <a:srgbClr val="92D0D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中度样式 3 - 强调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1EBBBCC-DAD2-459C-BE2E-F6DE35CF9A28}" styleName="深色样式 2 - 强调 3/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深色样式 2 - 强调 5/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深色样式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94" autoAdjust="0"/>
    <p:restoredTop sz="94635" autoAdjust="0"/>
  </p:normalViewPr>
  <p:slideViewPr>
    <p:cSldViewPr>
      <p:cViewPr varScale="1">
        <p:scale>
          <a:sx n="84" d="100"/>
          <a:sy n="84" d="100"/>
        </p:scale>
        <p:origin x="-1080" y="-78"/>
      </p:cViewPr>
      <p:guideLst>
        <p:guide orient="horz" pos="2820"/>
        <p:guide orient="horz" pos="2115"/>
        <p:guide pos="278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9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handoutMaster" Target="handoutMasters/handout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notesMaster" Target="notesMasters/notesMaster1.xml"/><Relationship Id="rId9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04-06T12:09:45.420" idx="14">
    <p:pos x="10" y="10"/>
    <p:text>用问题引导ppt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04-06T12:09:45.420" idx="15">
    <p:pos x="10" y="10"/>
    <p:text>用问题引导ppt</p:tex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E4028B-27B2-485E-82AE-2E7332D54C33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15C91613-E118-4993-9315-7FF7CD44FB9C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40B1142A-D58A-4352-A0C2-D9073220866F}" type="parTrans" cxnId="{2C331611-EDBD-44BE-AD6B-28FCC80945D5}">
      <dgm:prSet/>
      <dgm:spPr/>
      <dgm:t>
        <a:bodyPr/>
        <a:lstStyle/>
        <a:p>
          <a:endParaRPr lang="zh-CN" altLang="en-US"/>
        </a:p>
      </dgm:t>
    </dgm:pt>
    <dgm:pt modelId="{C839BDFB-E30D-444A-9835-0C82A5584284}" type="sibTrans" cxnId="{2C331611-EDBD-44BE-AD6B-28FCC80945D5}">
      <dgm:prSet/>
      <dgm:spPr/>
      <dgm:t>
        <a:bodyPr/>
        <a:lstStyle/>
        <a:p>
          <a:endParaRPr lang="zh-CN" altLang="en-US"/>
        </a:p>
      </dgm:t>
    </dgm:pt>
    <dgm:pt modelId="{DFA27290-C2B4-4F73-9C1A-4CB302A46262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44319B82-DD4A-497B-A620-1BCB65CB4F46}" type="parTrans" cxnId="{9D51ED84-8280-456D-ABA9-38989E7CB310}">
      <dgm:prSet/>
      <dgm:spPr/>
      <dgm:t>
        <a:bodyPr/>
        <a:lstStyle/>
        <a:p>
          <a:endParaRPr lang="zh-CN" altLang="en-US"/>
        </a:p>
      </dgm:t>
    </dgm:pt>
    <dgm:pt modelId="{B4D6CF44-6CF3-41C6-A470-C79F631473D3}" type="sibTrans" cxnId="{9D51ED84-8280-456D-ABA9-38989E7CB310}">
      <dgm:prSet/>
      <dgm:spPr/>
      <dgm:t>
        <a:bodyPr/>
        <a:lstStyle/>
        <a:p>
          <a:endParaRPr lang="zh-CN" altLang="en-US"/>
        </a:p>
      </dgm:t>
    </dgm:pt>
    <dgm:pt modelId="{B5AFFD36-C4CD-48D9-8E76-A7CDAE08FA43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3D52E797-5F05-4F55-8CCA-513CA2B459E1}" type="parTrans" cxnId="{1320D515-195C-4C6A-B36D-1D72FCE5110B}">
      <dgm:prSet/>
      <dgm:spPr/>
      <dgm:t>
        <a:bodyPr/>
        <a:lstStyle/>
        <a:p>
          <a:endParaRPr lang="zh-CN" altLang="en-US"/>
        </a:p>
      </dgm:t>
    </dgm:pt>
    <dgm:pt modelId="{8162CCCF-2A6E-4E65-B0F4-3EE04AAF95A7}" type="sibTrans" cxnId="{1320D515-195C-4C6A-B36D-1D72FCE5110B}">
      <dgm:prSet/>
      <dgm:spPr/>
      <dgm:t>
        <a:bodyPr/>
        <a:lstStyle/>
        <a:p>
          <a:endParaRPr lang="zh-CN" altLang="en-US"/>
        </a:p>
      </dgm:t>
    </dgm:pt>
    <dgm:pt modelId="{88778486-446B-4B97-BBD3-D2093EC13DB9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C4A12F55-BA46-4D65-B192-F4CBDF79046E}" type="parTrans" cxnId="{2FA3FC1F-3F05-440D-BDA9-3821653322B7}">
      <dgm:prSet/>
      <dgm:spPr/>
      <dgm:t>
        <a:bodyPr/>
        <a:lstStyle/>
        <a:p>
          <a:endParaRPr lang="zh-CN" altLang="en-US"/>
        </a:p>
      </dgm:t>
    </dgm:pt>
    <dgm:pt modelId="{0743E336-9266-4CB4-8394-1D348B7D383F}" type="sibTrans" cxnId="{2FA3FC1F-3F05-440D-BDA9-3821653322B7}">
      <dgm:prSet/>
      <dgm:spPr/>
      <dgm:t>
        <a:bodyPr/>
        <a:lstStyle/>
        <a:p>
          <a:endParaRPr lang="zh-CN" altLang="en-US"/>
        </a:p>
      </dgm:t>
    </dgm:pt>
    <dgm:pt modelId="{2775D664-6BDA-4754-8D1A-F2FDAEC827AF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D9247E08-F6C0-4A5E-BCAE-C134593158A3}" type="parTrans" cxnId="{E94349E0-AB9D-4DA0-BC94-B8966B65A9DA}">
      <dgm:prSet/>
      <dgm:spPr/>
      <dgm:t>
        <a:bodyPr/>
        <a:lstStyle/>
        <a:p>
          <a:endParaRPr lang="zh-CN" altLang="en-US"/>
        </a:p>
      </dgm:t>
    </dgm:pt>
    <dgm:pt modelId="{DFC177FD-B455-4CBE-ADE1-9BB2FF68B17A}" type="sibTrans" cxnId="{E94349E0-AB9D-4DA0-BC94-B8966B65A9DA}">
      <dgm:prSet/>
      <dgm:spPr/>
      <dgm:t>
        <a:bodyPr/>
        <a:lstStyle/>
        <a:p>
          <a:endParaRPr lang="zh-CN" altLang="en-US"/>
        </a:p>
      </dgm:t>
    </dgm:pt>
    <dgm:pt modelId="{02642D88-2EF1-46AE-BB4F-6E95F3A53B86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82D66274-D25D-42B8-BC76-075BAD6AA2CC}" type="parTrans" cxnId="{771CBFBD-7E87-46DA-811F-C0CEF4432469}">
      <dgm:prSet/>
      <dgm:spPr/>
      <dgm:t>
        <a:bodyPr/>
        <a:lstStyle/>
        <a:p>
          <a:endParaRPr lang="zh-CN" altLang="en-US"/>
        </a:p>
      </dgm:t>
    </dgm:pt>
    <dgm:pt modelId="{2080A5B6-1103-4C7B-82E7-21E40698D042}" type="sibTrans" cxnId="{771CBFBD-7E87-46DA-811F-C0CEF4432469}">
      <dgm:prSet/>
      <dgm:spPr/>
      <dgm:t>
        <a:bodyPr/>
        <a:lstStyle/>
        <a:p>
          <a:endParaRPr lang="zh-CN" altLang="en-US"/>
        </a:p>
      </dgm:t>
    </dgm:pt>
    <dgm:pt modelId="{D02DAFFF-80A9-460F-8D5C-33340A5D3846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E2E977FD-EB55-44CF-8CAE-688D141C665B}" type="parTrans" cxnId="{C7EBFE95-1C93-49D9-BC0E-6D78C61597DC}">
      <dgm:prSet/>
      <dgm:spPr/>
      <dgm:t>
        <a:bodyPr/>
        <a:lstStyle/>
        <a:p>
          <a:endParaRPr lang="zh-CN" altLang="en-US"/>
        </a:p>
      </dgm:t>
    </dgm:pt>
    <dgm:pt modelId="{51A1BEEF-5147-4A10-B43F-5A310F4DE05A}" type="sibTrans" cxnId="{C7EBFE95-1C93-49D9-BC0E-6D78C61597DC}">
      <dgm:prSet/>
      <dgm:spPr/>
      <dgm:t>
        <a:bodyPr/>
        <a:lstStyle/>
        <a:p>
          <a:endParaRPr lang="zh-CN" altLang="en-US"/>
        </a:p>
      </dgm:t>
    </dgm:pt>
    <dgm:pt modelId="{799D2935-DD1D-4DFC-9C5B-1A217FF93271}" type="pres">
      <dgm:prSet presAssocID="{48E4028B-27B2-485E-82AE-2E7332D54C33}" presName="Name0" presStyleCnt="0">
        <dgm:presLayoutVars>
          <dgm:dir/>
          <dgm:resizeHandles val="exact"/>
        </dgm:presLayoutVars>
      </dgm:prSet>
      <dgm:spPr/>
    </dgm:pt>
    <dgm:pt modelId="{AD91FF94-9E6D-4995-BD3F-1F21CF928E0D}" type="pres">
      <dgm:prSet presAssocID="{48E4028B-27B2-485E-82AE-2E7332D54C33}" presName="arrow" presStyleLbl="bgShp" presStyleIdx="0" presStyleCnt="1"/>
      <dgm:spPr>
        <a:solidFill>
          <a:srgbClr val="BCDBEE"/>
        </a:solidFill>
      </dgm:spPr>
    </dgm:pt>
    <dgm:pt modelId="{DFD26A72-8BC9-4F33-B67A-346B97F5FE4B}" type="pres">
      <dgm:prSet presAssocID="{48E4028B-27B2-485E-82AE-2E7332D54C33}" presName="points" presStyleCnt="0"/>
      <dgm:spPr/>
    </dgm:pt>
    <dgm:pt modelId="{89DD98E0-4269-4FFE-B7E4-7E957C74D355}" type="pres">
      <dgm:prSet presAssocID="{02642D88-2EF1-46AE-BB4F-6E95F3A53B86}" presName="compositeA" presStyleCnt="0"/>
      <dgm:spPr/>
    </dgm:pt>
    <dgm:pt modelId="{1036A555-6FCF-45FD-806E-CEA5C94B63DE}" type="pres">
      <dgm:prSet presAssocID="{02642D88-2EF1-46AE-BB4F-6E95F3A53B86}" presName="textA" presStyleLbl="revTx" presStyleIdx="0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E841E83-5A8C-4C4F-85E6-6236D2468885}" type="pres">
      <dgm:prSet presAssocID="{02642D88-2EF1-46AE-BB4F-6E95F3A53B86}" presName="circleA" presStyleLbl="node1" presStyleIdx="0" presStyleCnt="7" custLinFactX="1100000" custLinFactNeighborX="1197762" custLinFactNeighborY="1116"/>
      <dgm:spPr/>
    </dgm:pt>
    <dgm:pt modelId="{B1ADFAB3-BF16-4BD0-AA69-F1941C126A8E}" type="pres">
      <dgm:prSet presAssocID="{02642D88-2EF1-46AE-BB4F-6E95F3A53B86}" presName="spaceA" presStyleCnt="0"/>
      <dgm:spPr/>
    </dgm:pt>
    <dgm:pt modelId="{B02FFA08-B43C-4FC7-871B-C5EBAF6388C5}" type="pres">
      <dgm:prSet presAssocID="{2080A5B6-1103-4C7B-82E7-21E40698D042}" presName="space" presStyleCnt="0"/>
      <dgm:spPr/>
    </dgm:pt>
    <dgm:pt modelId="{12528067-F7B5-410B-8945-3418C09296BD}" type="pres">
      <dgm:prSet presAssocID="{2775D664-6BDA-4754-8D1A-F2FDAEC827AF}" presName="compositeB" presStyleCnt="0"/>
      <dgm:spPr/>
    </dgm:pt>
    <dgm:pt modelId="{28D9E79C-48B0-4FDB-837B-1211CC30436E}" type="pres">
      <dgm:prSet presAssocID="{2775D664-6BDA-4754-8D1A-F2FDAEC827AF}" presName="textB" presStyleLbl="revTx" presStyleIdx="1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D5642B0-1F6C-45ED-8764-B34632627319}" type="pres">
      <dgm:prSet presAssocID="{2775D664-6BDA-4754-8D1A-F2FDAEC827AF}" presName="circleB" presStyleLbl="node1" presStyleIdx="1" presStyleCnt="7" custLinFactX="1500000" custLinFactNeighborX="1515473" custLinFactNeighborY="1116"/>
      <dgm:spPr/>
    </dgm:pt>
    <dgm:pt modelId="{01D18A3E-8809-49A6-B0D5-97FF4939C9FD}" type="pres">
      <dgm:prSet presAssocID="{2775D664-6BDA-4754-8D1A-F2FDAEC827AF}" presName="spaceB" presStyleCnt="0"/>
      <dgm:spPr/>
    </dgm:pt>
    <dgm:pt modelId="{75652823-6160-47E5-9C81-B502583C91B6}" type="pres">
      <dgm:prSet presAssocID="{DFC177FD-B455-4CBE-ADE1-9BB2FF68B17A}" presName="space" presStyleCnt="0"/>
      <dgm:spPr/>
    </dgm:pt>
    <dgm:pt modelId="{D50F8F6E-16AB-4D03-A717-75F901746F13}" type="pres">
      <dgm:prSet presAssocID="{D02DAFFF-80A9-460F-8D5C-33340A5D3846}" presName="compositeA" presStyleCnt="0"/>
      <dgm:spPr/>
    </dgm:pt>
    <dgm:pt modelId="{FA45E363-68D7-4246-9D9A-EDA8F9CCEFB6}" type="pres">
      <dgm:prSet presAssocID="{D02DAFFF-80A9-460F-8D5C-33340A5D3846}" presName="textA" presStyleLbl="revTx" presStyleIdx="2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40438EB-6008-4A99-B3CE-B4FDAB3C3865}" type="pres">
      <dgm:prSet presAssocID="{D02DAFFF-80A9-460F-8D5C-33340A5D3846}" presName="circleA" presStyleLbl="node1" presStyleIdx="2" presStyleCnt="7" custLinFactX="-600000" custLinFactNeighborX="-698620" custLinFactNeighborY="16786"/>
      <dgm:spPr/>
    </dgm:pt>
    <dgm:pt modelId="{F844BFA5-B534-4B6C-BA0B-2395525E266C}" type="pres">
      <dgm:prSet presAssocID="{D02DAFFF-80A9-460F-8D5C-33340A5D3846}" presName="spaceA" presStyleCnt="0"/>
      <dgm:spPr/>
    </dgm:pt>
    <dgm:pt modelId="{409863DD-25D8-4ED7-A4BA-5BB3C37A0CB2}" type="pres">
      <dgm:prSet presAssocID="{51A1BEEF-5147-4A10-B43F-5A310F4DE05A}" presName="space" presStyleCnt="0"/>
      <dgm:spPr/>
    </dgm:pt>
    <dgm:pt modelId="{ED80465A-CA4B-46FE-9DF3-0A56CE309011}" type="pres">
      <dgm:prSet presAssocID="{DFA27290-C2B4-4F73-9C1A-4CB302A46262}" presName="compositeB" presStyleCnt="0"/>
      <dgm:spPr/>
    </dgm:pt>
    <dgm:pt modelId="{6406430D-A319-411B-AD28-A14BD2851B3D}" type="pres">
      <dgm:prSet presAssocID="{DFA27290-C2B4-4F73-9C1A-4CB302A46262}" presName="textB" presStyleLbl="revTx" presStyleIdx="3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F712067-0422-4353-838A-3CBFEEF4BEA2}" type="pres">
      <dgm:prSet presAssocID="{DFA27290-C2B4-4F73-9C1A-4CB302A46262}" presName="circleB" presStyleLbl="node1" presStyleIdx="3" presStyleCnt="7" custLinFactX="-276935" custLinFactNeighborX="-300000"/>
      <dgm:spPr/>
    </dgm:pt>
    <dgm:pt modelId="{977B7030-1687-4F27-988E-3BA9EBB1383B}" type="pres">
      <dgm:prSet presAssocID="{DFA27290-C2B4-4F73-9C1A-4CB302A46262}" presName="spaceB" presStyleCnt="0"/>
      <dgm:spPr/>
    </dgm:pt>
    <dgm:pt modelId="{3AA8249D-6EDC-43AB-8263-D04A5536289B}" type="pres">
      <dgm:prSet presAssocID="{B4D6CF44-6CF3-41C6-A470-C79F631473D3}" presName="space" presStyleCnt="0"/>
      <dgm:spPr/>
    </dgm:pt>
    <dgm:pt modelId="{D01A7AE2-10C6-4568-B684-8314317F1E17}" type="pres">
      <dgm:prSet presAssocID="{B5AFFD36-C4CD-48D9-8E76-A7CDAE08FA43}" presName="compositeA" presStyleCnt="0"/>
      <dgm:spPr/>
    </dgm:pt>
    <dgm:pt modelId="{6DABC484-49B7-40F9-90EE-DE5E65BE6F10}" type="pres">
      <dgm:prSet presAssocID="{B5AFFD36-C4CD-48D9-8E76-A7CDAE08FA43}" presName="textA" presStyleLbl="revTx" presStyleIdx="4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0EB937C-6936-4134-8120-3E8E76DDF4B0}" type="pres">
      <dgm:prSet presAssocID="{B5AFFD36-C4CD-48D9-8E76-A7CDAE08FA43}" presName="circleA" presStyleLbl="node1" presStyleIdx="4" presStyleCnt="7" custLinFactX="100000" custLinFactNeighborX="129824"/>
      <dgm:spPr/>
    </dgm:pt>
    <dgm:pt modelId="{50827426-43B1-446B-B5F9-725F41732B41}" type="pres">
      <dgm:prSet presAssocID="{B5AFFD36-C4CD-48D9-8E76-A7CDAE08FA43}" presName="spaceA" presStyleCnt="0"/>
      <dgm:spPr/>
    </dgm:pt>
    <dgm:pt modelId="{293B6F7F-335E-432B-AD60-7D74B5C4511D}" type="pres">
      <dgm:prSet presAssocID="{8162CCCF-2A6E-4E65-B0F4-3EE04AAF95A7}" presName="space" presStyleCnt="0"/>
      <dgm:spPr/>
    </dgm:pt>
    <dgm:pt modelId="{09CCB43D-E1E5-425D-9463-1E1CEFC89405}" type="pres">
      <dgm:prSet presAssocID="{88778486-446B-4B97-BBD3-D2093EC13DB9}" presName="compositeB" presStyleCnt="0"/>
      <dgm:spPr/>
    </dgm:pt>
    <dgm:pt modelId="{A6BC1829-F928-4CBC-ACE3-867C7B5E437B}" type="pres">
      <dgm:prSet presAssocID="{88778486-446B-4B97-BBD3-D2093EC13DB9}" presName="textB" presStyleLbl="revTx" presStyleIdx="5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54B57FA-40CD-4476-B37E-9ACF68A65E34}" type="pres">
      <dgm:prSet presAssocID="{88778486-446B-4B97-BBD3-D2093EC13DB9}" presName="circleB" presStyleLbl="node1" presStyleIdx="5" presStyleCnt="7" custLinFactX="-1300000" custLinFactNeighborX="-1396222" custLinFactNeighborY="16786"/>
      <dgm:spPr>
        <a:solidFill>
          <a:srgbClr val="C00000"/>
        </a:solidFill>
      </dgm:spPr>
    </dgm:pt>
    <dgm:pt modelId="{B82975FB-2122-48F1-86F1-C8D7A3B30750}" type="pres">
      <dgm:prSet presAssocID="{88778486-446B-4B97-BBD3-D2093EC13DB9}" presName="spaceB" presStyleCnt="0"/>
      <dgm:spPr/>
    </dgm:pt>
    <dgm:pt modelId="{610723A0-8AB4-4332-8982-C96DA277D2CC}" type="pres">
      <dgm:prSet presAssocID="{0743E336-9266-4CB4-8394-1D348B7D383F}" presName="space" presStyleCnt="0"/>
      <dgm:spPr/>
    </dgm:pt>
    <dgm:pt modelId="{13C60FD6-1F89-460A-88E0-FB863821A02C}" type="pres">
      <dgm:prSet presAssocID="{15C91613-E118-4993-9315-7FF7CD44FB9C}" presName="compositeA" presStyleCnt="0"/>
      <dgm:spPr/>
    </dgm:pt>
    <dgm:pt modelId="{C50B55E6-6908-4E53-990F-DA3350DA5520}" type="pres">
      <dgm:prSet presAssocID="{15C91613-E118-4993-9315-7FF7CD44FB9C}" presName="textA" presStyleLbl="revTx" presStyleIdx="6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49DF743-F31A-42BA-9DDB-8A86A43C853E}" type="pres">
      <dgm:prSet presAssocID="{15C91613-E118-4993-9315-7FF7CD44FB9C}" presName="circleA" presStyleLbl="node1" presStyleIdx="6" presStyleCnt="7" custLinFactNeighborX="97256"/>
      <dgm:spPr>
        <a:solidFill>
          <a:srgbClr val="C00000"/>
        </a:solidFill>
      </dgm:spPr>
    </dgm:pt>
    <dgm:pt modelId="{89159105-97CA-4D2E-87CC-F90EEF4FAF88}" type="pres">
      <dgm:prSet presAssocID="{15C91613-E118-4993-9315-7FF7CD44FB9C}" presName="spaceA" presStyleCnt="0"/>
      <dgm:spPr/>
    </dgm:pt>
  </dgm:ptLst>
  <dgm:cxnLst>
    <dgm:cxn modelId="{E94349E0-AB9D-4DA0-BC94-B8966B65A9DA}" srcId="{48E4028B-27B2-485E-82AE-2E7332D54C33}" destId="{2775D664-6BDA-4754-8D1A-F2FDAEC827AF}" srcOrd="1" destOrd="0" parTransId="{D9247E08-F6C0-4A5E-BCAE-C134593158A3}" sibTransId="{DFC177FD-B455-4CBE-ADE1-9BB2FF68B17A}"/>
    <dgm:cxn modelId="{659AD5EC-8D52-42D3-8E7B-1378A95D1170}" type="presOf" srcId="{02642D88-2EF1-46AE-BB4F-6E95F3A53B86}" destId="{1036A555-6FCF-45FD-806E-CEA5C94B63DE}" srcOrd="0" destOrd="0" presId="urn:microsoft.com/office/officeart/2005/8/layout/hProcess11"/>
    <dgm:cxn modelId="{B7FB8926-CAAC-472B-89D7-A0F48AC0E1F3}" type="presOf" srcId="{B5AFFD36-C4CD-48D9-8E76-A7CDAE08FA43}" destId="{6DABC484-49B7-40F9-90EE-DE5E65BE6F10}" srcOrd="0" destOrd="0" presId="urn:microsoft.com/office/officeart/2005/8/layout/hProcess11"/>
    <dgm:cxn modelId="{771CBFBD-7E87-46DA-811F-C0CEF4432469}" srcId="{48E4028B-27B2-485E-82AE-2E7332D54C33}" destId="{02642D88-2EF1-46AE-BB4F-6E95F3A53B86}" srcOrd="0" destOrd="0" parTransId="{82D66274-D25D-42B8-BC76-075BAD6AA2CC}" sibTransId="{2080A5B6-1103-4C7B-82E7-21E40698D042}"/>
    <dgm:cxn modelId="{81AF0867-05B8-48E5-B920-F34600364AEF}" type="presOf" srcId="{D02DAFFF-80A9-460F-8D5C-33340A5D3846}" destId="{FA45E363-68D7-4246-9D9A-EDA8F9CCEFB6}" srcOrd="0" destOrd="0" presId="urn:microsoft.com/office/officeart/2005/8/layout/hProcess11"/>
    <dgm:cxn modelId="{4B5A5200-8AE8-4BC7-A4C9-93EF520D9CD9}" type="presOf" srcId="{88778486-446B-4B97-BBD3-D2093EC13DB9}" destId="{A6BC1829-F928-4CBC-ACE3-867C7B5E437B}" srcOrd="0" destOrd="0" presId="urn:microsoft.com/office/officeart/2005/8/layout/hProcess11"/>
    <dgm:cxn modelId="{AB32E1E1-66E3-4D20-9F62-645D5BC08F56}" type="presOf" srcId="{2775D664-6BDA-4754-8D1A-F2FDAEC827AF}" destId="{28D9E79C-48B0-4FDB-837B-1211CC30436E}" srcOrd="0" destOrd="0" presId="urn:microsoft.com/office/officeart/2005/8/layout/hProcess11"/>
    <dgm:cxn modelId="{2FA76333-4733-4A71-8BEA-FDC4D153E804}" type="presOf" srcId="{DFA27290-C2B4-4F73-9C1A-4CB302A46262}" destId="{6406430D-A319-411B-AD28-A14BD2851B3D}" srcOrd="0" destOrd="0" presId="urn:microsoft.com/office/officeart/2005/8/layout/hProcess11"/>
    <dgm:cxn modelId="{2C331611-EDBD-44BE-AD6B-28FCC80945D5}" srcId="{48E4028B-27B2-485E-82AE-2E7332D54C33}" destId="{15C91613-E118-4993-9315-7FF7CD44FB9C}" srcOrd="6" destOrd="0" parTransId="{40B1142A-D58A-4352-A0C2-D9073220866F}" sibTransId="{C839BDFB-E30D-444A-9835-0C82A5584284}"/>
    <dgm:cxn modelId="{1320D515-195C-4C6A-B36D-1D72FCE5110B}" srcId="{48E4028B-27B2-485E-82AE-2E7332D54C33}" destId="{B5AFFD36-C4CD-48D9-8E76-A7CDAE08FA43}" srcOrd="4" destOrd="0" parTransId="{3D52E797-5F05-4F55-8CCA-513CA2B459E1}" sibTransId="{8162CCCF-2A6E-4E65-B0F4-3EE04AAF95A7}"/>
    <dgm:cxn modelId="{5F9B0ABF-87FD-4A8C-BACB-ECFF34561C41}" type="presOf" srcId="{48E4028B-27B2-485E-82AE-2E7332D54C33}" destId="{799D2935-DD1D-4DFC-9C5B-1A217FF93271}" srcOrd="0" destOrd="0" presId="urn:microsoft.com/office/officeart/2005/8/layout/hProcess11"/>
    <dgm:cxn modelId="{3903B2C6-CAA1-4027-9B99-EE3CE3307B85}" type="presOf" srcId="{15C91613-E118-4993-9315-7FF7CD44FB9C}" destId="{C50B55E6-6908-4E53-990F-DA3350DA5520}" srcOrd="0" destOrd="0" presId="urn:microsoft.com/office/officeart/2005/8/layout/hProcess11"/>
    <dgm:cxn modelId="{9D51ED84-8280-456D-ABA9-38989E7CB310}" srcId="{48E4028B-27B2-485E-82AE-2E7332D54C33}" destId="{DFA27290-C2B4-4F73-9C1A-4CB302A46262}" srcOrd="3" destOrd="0" parTransId="{44319B82-DD4A-497B-A620-1BCB65CB4F46}" sibTransId="{B4D6CF44-6CF3-41C6-A470-C79F631473D3}"/>
    <dgm:cxn modelId="{C7EBFE95-1C93-49D9-BC0E-6D78C61597DC}" srcId="{48E4028B-27B2-485E-82AE-2E7332D54C33}" destId="{D02DAFFF-80A9-460F-8D5C-33340A5D3846}" srcOrd="2" destOrd="0" parTransId="{E2E977FD-EB55-44CF-8CAE-688D141C665B}" sibTransId="{51A1BEEF-5147-4A10-B43F-5A310F4DE05A}"/>
    <dgm:cxn modelId="{2FA3FC1F-3F05-440D-BDA9-3821653322B7}" srcId="{48E4028B-27B2-485E-82AE-2E7332D54C33}" destId="{88778486-446B-4B97-BBD3-D2093EC13DB9}" srcOrd="5" destOrd="0" parTransId="{C4A12F55-BA46-4D65-B192-F4CBDF79046E}" sibTransId="{0743E336-9266-4CB4-8394-1D348B7D383F}"/>
    <dgm:cxn modelId="{751D9EED-82A1-48B6-A435-00C4560C095B}" type="presParOf" srcId="{799D2935-DD1D-4DFC-9C5B-1A217FF93271}" destId="{AD91FF94-9E6D-4995-BD3F-1F21CF928E0D}" srcOrd="0" destOrd="0" presId="urn:microsoft.com/office/officeart/2005/8/layout/hProcess11"/>
    <dgm:cxn modelId="{C8A4D79B-BA9A-46C0-931E-9131D40D8F8A}" type="presParOf" srcId="{799D2935-DD1D-4DFC-9C5B-1A217FF93271}" destId="{DFD26A72-8BC9-4F33-B67A-346B97F5FE4B}" srcOrd="1" destOrd="0" presId="urn:microsoft.com/office/officeart/2005/8/layout/hProcess11"/>
    <dgm:cxn modelId="{CFC1C507-50ED-49CF-890A-5E56C8DC92B0}" type="presParOf" srcId="{DFD26A72-8BC9-4F33-B67A-346B97F5FE4B}" destId="{89DD98E0-4269-4FFE-B7E4-7E957C74D355}" srcOrd="0" destOrd="0" presId="urn:microsoft.com/office/officeart/2005/8/layout/hProcess11"/>
    <dgm:cxn modelId="{CD93B487-063F-4492-A093-ECC08B6ED7D2}" type="presParOf" srcId="{89DD98E0-4269-4FFE-B7E4-7E957C74D355}" destId="{1036A555-6FCF-45FD-806E-CEA5C94B63DE}" srcOrd="0" destOrd="0" presId="urn:microsoft.com/office/officeart/2005/8/layout/hProcess11"/>
    <dgm:cxn modelId="{527FAE27-9258-480C-8F3D-E0E54397C0C3}" type="presParOf" srcId="{89DD98E0-4269-4FFE-B7E4-7E957C74D355}" destId="{4E841E83-5A8C-4C4F-85E6-6236D2468885}" srcOrd="1" destOrd="0" presId="urn:microsoft.com/office/officeart/2005/8/layout/hProcess11"/>
    <dgm:cxn modelId="{81BB6E80-5032-41B6-BFAD-E63548E79BD5}" type="presParOf" srcId="{89DD98E0-4269-4FFE-B7E4-7E957C74D355}" destId="{B1ADFAB3-BF16-4BD0-AA69-F1941C126A8E}" srcOrd="2" destOrd="0" presId="urn:microsoft.com/office/officeart/2005/8/layout/hProcess11"/>
    <dgm:cxn modelId="{439DF3E6-F6A2-4077-914F-93B28020809D}" type="presParOf" srcId="{DFD26A72-8BC9-4F33-B67A-346B97F5FE4B}" destId="{B02FFA08-B43C-4FC7-871B-C5EBAF6388C5}" srcOrd="1" destOrd="0" presId="urn:microsoft.com/office/officeart/2005/8/layout/hProcess11"/>
    <dgm:cxn modelId="{DF5EEFD1-BA3A-49C5-A41F-8DFD463EA31B}" type="presParOf" srcId="{DFD26A72-8BC9-4F33-B67A-346B97F5FE4B}" destId="{12528067-F7B5-410B-8945-3418C09296BD}" srcOrd="2" destOrd="0" presId="urn:microsoft.com/office/officeart/2005/8/layout/hProcess11"/>
    <dgm:cxn modelId="{FDCC37B4-4E40-4A9B-BE76-8B73DAC64696}" type="presParOf" srcId="{12528067-F7B5-410B-8945-3418C09296BD}" destId="{28D9E79C-48B0-4FDB-837B-1211CC30436E}" srcOrd="0" destOrd="0" presId="urn:microsoft.com/office/officeart/2005/8/layout/hProcess11"/>
    <dgm:cxn modelId="{51A45B7E-D312-4166-B93A-1206F922294A}" type="presParOf" srcId="{12528067-F7B5-410B-8945-3418C09296BD}" destId="{ED5642B0-1F6C-45ED-8764-B34632627319}" srcOrd="1" destOrd="0" presId="urn:microsoft.com/office/officeart/2005/8/layout/hProcess11"/>
    <dgm:cxn modelId="{AAA4C74F-68F4-4F68-BCF3-F55693D76150}" type="presParOf" srcId="{12528067-F7B5-410B-8945-3418C09296BD}" destId="{01D18A3E-8809-49A6-B0D5-97FF4939C9FD}" srcOrd="2" destOrd="0" presId="urn:microsoft.com/office/officeart/2005/8/layout/hProcess11"/>
    <dgm:cxn modelId="{84F4F661-DA8D-42C2-9378-24E3A2919345}" type="presParOf" srcId="{DFD26A72-8BC9-4F33-B67A-346B97F5FE4B}" destId="{75652823-6160-47E5-9C81-B502583C91B6}" srcOrd="3" destOrd="0" presId="urn:microsoft.com/office/officeart/2005/8/layout/hProcess11"/>
    <dgm:cxn modelId="{81F5A9F7-4425-4D89-ADBF-D0ACE059A2B8}" type="presParOf" srcId="{DFD26A72-8BC9-4F33-B67A-346B97F5FE4B}" destId="{D50F8F6E-16AB-4D03-A717-75F901746F13}" srcOrd="4" destOrd="0" presId="urn:microsoft.com/office/officeart/2005/8/layout/hProcess11"/>
    <dgm:cxn modelId="{28B63CF7-EF11-4DCA-8F37-B3505165E6C9}" type="presParOf" srcId="{D50F8F6E-16AB-4D03-A717-75F901746F13}" destId="{FA45E363-68D7-4246-9D9A-EDA8F9CCEFB6}" srcOrd="0" destOrd="0" presId="urn:microsoft.com/office/officeart/2005/8/layout/hProcess11"/>
    <dgm:cxn modelId="{95FB21E5-5863-44D5-9070-D873A31D6AD1}" type="presParOf" srcId="{D50F8F6E-16AB-4D03-A717-75F901746F13}" destId="{B40438EB-6008-4A99-B3CE-B4FDAB3C3865}" srcOrd="1" destOrd="0" presId="urn:microsoft.com/office/officeart/2005/8/layout/hProcess11"/>
    <dgm:cxn modelId="{420BEE81-4104-4619-BC64-18F474B4B144}" type="presParOf" srcId="{D50F8F6E-16AB-4D03-A717-75F901746F13}" destId="{F844BFA5-B534-4B6C-BA0B-2395525E266C}" srcOrd="2" destOrd="0" presId="urn:microsoft.com/office/officeart/2005/8/layout/hProcess11"/>
    <dgm:cxn modelId="{F2F971DA-3F21-4B06-A3B5-777E9CBB0574}" type="presParOf" srcId="{DFD26A72-8BC9-4F33-B67A-346B97F5FE4B}" destId="{409863DD-25D8-4ED7-A4BA-5BB3C37A0CB2}" srcOrd="5" destOrd="0" presId="urn:microsoft.com/office/officeart/2005/8/layout/hProcess11"/>
    <dgm:cxn modelId="{D27910CD-F8B4-48F1-96FC-CE07F2F22E12}" type="presParOf" srcId="{DFD26A72-8BC9-4F33-B67A-346B97F5FE4B}" destId="{ED80465A-CA4B-46FE-9DF3-0A56CE309011}" srcOrd="6" destOrd="0" presId="urn:microsoft.com/office/officeart/2005/8/layout/hProcess11"/>
    <dgm:cxn modelId="{A0B086B5-90E1-49F8-B431-FE26C96B98F9}" type="presParOf" srcId="{ED80465A-CA4B-46FE-9DF3-0A56CE309011}" destId="{6406430D-A319-411B-AD28-A14BD2851B3D}" srcOrd="0" destOrd="0" presId="urn:microsoft.com/office/officeart/2005/8/layout/hProcess11"/>
    <dgm:cxn modelId="{1ADD7E7B-D7D4-4625-B131-08D585B90E78}" type="presParOf" srcId="{ED80465A-CA4B-46FE-9DF3-0A56CE309011}" destId="{AF712067-0422-4353-838A-3CBFEEF4BEA2}" srcOrd="1" destOrd="0" presId="urn:microsoft.com/office/officeart/2005/8/layout/hProcess11"/>
    <dgm:cxn modelId="{9F1BA264-DD62-49A0-A54E-45AACE7A2023}" type="presParOf" srcId="{ED80465A-CA4B-46FE-9DF3-0A56CE309011}" destId="{977B7030-1687-4F27-988E-3BA9EBB1383B}" srcOrd="2" destOrd="0" presId="urn:microsoft.com/office/officeart/2005/8/layout/hProcess11"/>
    <dgm:cxn modelId="{66B6CCE8-2DBD-4ACC-9190-67C5ADC109C7}" type="presParOf" srcId="{DFD26A72-8BC9-4F33-B67A-346B97F5FE4B}" destId="{3AA8249D-6EDC-43AB-8263-D04A5536289B}" srcOrd="7" destOrd="0" presId="urn:microsoft.com/office/officeart/2005/8/layout/hProcess11"/>
    <dgm:cxn modelId="{95DECC68-7445-4EFD-8C43-FF05EC2BE751}" type="presParOf" srcId="{DFD26A72-8BC9-4F33-B67A-346B97F5FE4B}" destId="{D01A7AE2-10C6-4568-B684-8314317F1E17}" srcOrd="8" destOrd="0" presId="urn:microsoft.com/office/officeart/2005/8/layout/hProcess11"/>
    <dgm:cxn modelId="{22E32A1A-C1EA-4F8E-B27C-1F8A4FBFF8B6}" type="presParOf" srcId="{D01A7AE2-10C6-4568-B684-8314317F1E17}" destId="{6DABC484-49B7-40F9-90EE-DE5E65BE6F10}" srcOrd="0" destOrd="0" presId="urn:microsoft.com/office/officeart/2005/8/layout/hProcess11"/>
    <dgm:cxn modelId="{8D3261FF-D439-4A49-B7EF-B17E9B61114E}" type="presParOf" srcId="{D01A7AE2-10C6-4568-B684-8314317F1E17}" destId="{50EB937C-6936-4134-8120-3E8E76DDF4B0}" srcOrd="1" destOrd="0" presId="urn:microsoft.com/office/officeart/2005/8/layout/hProcess11"/>
    <dgm:cxn modelId="{C984DEF0-7948-4EF6-B722-E774AAF4A76B}" type="presParOf" srcId="{D01A7AE2-10C6-4568-B684-8314317F1E17}" destId="{50827426-43B1-446B-B5F9-725F41732B41}" srcOrd="2" destOrd="0" presId="urn:microsoft.com/office/officeart/2005/8/layout/hProcess11"/>
    <dgm:cxn modelId="{4B3D4E07-28F6-419A-A306-B5E4E01674BB}" type="presParOf" srcId="{DFD26A72-8BC9-4F33-B67A-346B97F5FE4B}" destId="{293B6F7F-335E-432B-AD60-7D74B5C4511D}" srcOrd="9" destOrd="0" presId="urn:microsoft.com/office/officeart/2005/8/layout/hProcess11"/>
    <dgm:cxn modelId="{B20BDF6A-E0AD-45EB-9EDE-6BA5803F6166}" type="presParOf" srcId="{DFD26A72-8BC9-4F33-B67A-346B97F5FE4B}" destId="{09CCB43D-E1E5-425D-9463-1E1CEFC89405}" srcOrd="10" destOrd="0" presId="urn:microsoft.com/office/officeart/2005/8/layout/hProcess11"/>
    <dgm:cxn modelId="{49542FF4-797D-48D3-BDA5-AF7978B71DBB}" type="presParOf" srcId="{09CCB43D-E1E5-425D-9463-1E1CEFC89405}" destId="{A6BC1829-F928-4CBC-ACE3-867C7B5E437B}" srcOrd="0" destOrd="0" presId="urn:microsoft.com/office/officeart/2005/8/layout/hProcess11"/>
    <dgm:cxn modelId="{27DC794C-E144-47E3-ADAB-30140C22754E}" type="presParOf" srcId="{09CCB43D-E1E5-425D-9463-1E1CEFC89405}" destId="{254B57FA-40CD-4476-B37E-9ACF68A65E34}" srcOrd="1" destOrd="0" presId="urn:microsoft.com/office/officeart/2005/8/layout/hProcess11"/>
    <dgm:cxn modelId="{64130CB8-331F-48C3-8F33-D61FCE91E689}" type="presParOf" srcId="{09CCB43D-E1E5-425D-9463-1E1CEFC89405}" destId="{B82975FB-2122-48F1-86F1-C8D7A3B30750}" srcOrd="2" destOrd="0" presId="urn:microsoft.com/office/officeart/2005/8/layout/hProcess11"/>
    <dgm:cxn modelId="{FD6D3F35-B1C6-4F08-AF89-2A8F7820EDAF}" type="presParOf" srcId="{DFD26A72-8BC9-4F33-B67A-346B97F5FE4B}" destId="{610723A0-8AB4-4332-8982-C96DA277D2CC}" srcOrd="11" destOrd="0" presId="urn:microsoft.com/office/officeart/2005/8/layout/hProcess11"/>
    <dgm:cxn modelId="{63B296C9-54E6-431B-B3C7-F088308E8936}" type="presParOf" srcId="{DFD26A72-8BC9-4F33-B67A-346B97F5FE4B}" destId="{13C60FD6-1F89-460A-88E0-FB863821A02C}" srcOrd="12" destOrd="0" presId="urn:microsoft.com/office/officeart/2005/8/layout/hProcess11"/>
    <dgm:cxn modelId="{FD4F03C1-EF2F-449E-AACE-A68BDD553C49}" type="presParOf" srcId="{13C60FD6-1F89-460A-88E0-FB863821A02C}" destId="{C50B55E6-6908-4E53-990F-DA3350DA5520}" srcOrd="0" destOrd="0" presId="urn:microsoft.com/office/officeart/2005/8/layout/hProcess11"/>
    <dgm:cxn modelId="{36E116CB-FBB5-4F1B-A063-2C085994D6F8}" type="presParOf" srcId="{13C60FD6-1F89-460A-88E0-FB863821A02C}" destId="{F49DF743-F31A-42BA-9DDB-8A86A43C853E}" srcOrd="1" destOrd="0" presId="urn:microsoft.com/office/officeart/2005/8/layout/hProcess11"/>
    <dgm:cxn modelId="{B632B74C-2565-4819-B34B-77C4DD7D15C9}" type="presParOf" srcId="{13C60FD6-1F89-460A-88E0-FB863821A02C}" destId="{89159105-97CA-4D2E-87CC-F90EEF4FAF88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2376153-B063-4292-A89A-93478ACAAB2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9775087-6FE9-4F11-976B-C5B703DBAC22}">
      <dgm:prSet phldrT="[文本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solidFill>
          <a:srgbClr val="C00000"/>
        </a:solidFill>
        <a:ln>
          <a:solidFill>
            <a:srgbClr val="FFDE75"/>
          </a:solidFill>
        </a:ln>
      </dgm:spPr>
      <dgm:t>
        <a:bodyPr/>
        <a:lstStyle/>
        <a:p>
          <a:r>
            <a: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在线支付</a:t>
          </a:r>
        </a:p>
      </dgm:t>
    </dgm:pt>
    <dgm:pt modelId="{A69A73B4-8671-46CC-A57F-39894644052F}" type="parTrans" cxnId="{AD07F5AF-2350-4BE1-84EF-08D03E4C3C7B}">
      <dgm:prSet/>
      <dgm:spPr/>
      <dgm:t>
        <a:bodyPr/>
        <a:lstStyle/>
        <a:p>
          <a:endParaRPr lang="zh-CN" altLang="en-US"/>
        </a:p>
      </dgm:t>
    </dgm:pt>
    <dgm:pt modelId="{5B183245-1C01-4BA2-8E25-73C481F76916}" type="sibTrans" cxnId="{AD07F5AF-2350-4BE1-84EF-08D03E4C3C7B}">
      <dgm:prSet/>
      <dgm:spPr/>
      <dgm:t>
        <a:bodyPr/>
        <a:lstStyle/>
        <a:p>
          <a:endParaRPr lang="zh-CN" altLang="en-US"/>
        </a:p>
      </dgm:t>
    </dgm:pt>
    <dgm:pt modelId="{F5CF1416-13E2-46D0-8B17-A7578EEAC677}">
      <dgm:prSet phldrT="[文本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noFill/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r>
            <a:rPr lang="zh-CN" altLang="en-US" sz="2000" b="1" dirty="0">
              <a:latin typeface="微软雅黑" pitchFamily="34" charset="-122"/>
              <a:ea typeface="微软雅黑" pitchFamily="34" charset="-122"/>
            </a:rPr>
            <a:t>即时到账</a:t>
          </a:r>
        </a:p>
      </dgm:t>
    </dgm:pt>
    <dgm:pt modelId="{38B0AE98-2176-4397-A8D2-921E9AE51D2C}" type="parTrans" cxnId="{C9824E4B-5344-4439-B027-E6FACCFBFDCB}">
      <dgm:prSet/>
      <dgm:spPr/>
      <dgm:t>
        <a:bodyPr/>
        <a:lstStyle/>
        <a:p>
          <a:endParaRPr lang="zh-CN" altLang="en-US"/>
        </a:p>
      </dgm:t>
    </dgm:pt>
    <dgm:pt modelId="{7359AD55-3B05-4715-803E-F24A434B0F8C}" type="sibTrans" cxnId="{C9824E4B-5344-4439-B027-E6FACCFBFDCB}">
      <dgm:prSet/>
      <dgm:spPr/>
      <dgm:t>
        <a:bodyPr/>
        <a:lstStyle/>
        <a:p>
          <a:endParaRPr lang="zh-CN" altLang="en-US"/>
        </a:p>
      </dgm:t>
    </dgm:pt>
    <dgm:pt modelId="{54E1105F-2617-4B37-B42B-21D594707726}">
      <dgm:prSet phldrT="[文本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noFill/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r>
            <a:rPr lang="zh-CN" altLang="en-US" sz="2000" b="1" dirty="0">
              <a:latin typeface="微软雅黑" pitchFamily="34" charset="-122"/>
              <a:ea typeface="微软雅黑" pitchFamily="34" charset="-122"/>
            </a:rPr>
            <a:t>无需填写支付信息</a:t>
          </a:r>
        </a:p>
      </dgm:t>
    </dgm:pt>
    <dgm:pt modelId="{E8A9D8C9-819E-432B-9857-D6CFD94C0A73}" type="parTrans" cxnId="{7E41FB89-2EA4-4DFF-8387-0CC567861427}">
      <dgm:prSet/>
      <dgm:spPr/>
      <dgm:t>
        <a:bodyPr/>
        <a:lstStyle/>
        <a:p>
          <a:endParaRPr lang="zh-CN" altLang="en-US"/>
        </a:p>
      </dgm:t>
    </dgm:pt>
    <dgm:pt modelId="{78D4F63B-EEC8-4F68-AB0B-D8F72697F072}" type="sibTrans" cxnId="{7E41FB89-2EA4-4DFF-8387-0CC567861427}">
      <dgm:prSet/>
      <dgm:spPr/>
      <dgm:t>
        <a:bodyPr/>
        <a:lstStyle/>
        <a:p>
          <a:endParaRPr lang="zh-CN" altLang="en-US"/>
        </a:p>
      </dgm:t>
    </dgm:pt>
    <dgm:pt modelId="{5C985BD0-3A4C-485E-9415-F79AFF4A2FD0}">
      <dgm:prSet phldrT="[文本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solidFill>
          <a:srgbClr val="C00000"/>
        </a:solidFill>
        <a:ln>
          <a:solidFill>
            <a:srgbClr val="D6D5FB"/>
          </a:solidFill>
        </a:ln>
      </dgm:spPr>
      <dgm:t>
        <a:bodyPr/>
        <a:lstStyle/>
        <a:p>
          <a:r>
            <a: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转账支付</a:t>
          </a:r>
        </a:p>
      </dgm:t>
    </dgm:pt>
    <dgm:pt modelId="{CCB19155-F38F-439C-A036-B987A6577E3E}" type="parTrans" cxnId="{7CCC666E-83FC-408A-9372-CAAB43600BDC}">
      <dgm:prSet/>
      <dgm:spPr/>
      <dgm:t>
        <a:bodyPr/>
        <a:lstStyle/>
        <a:p>
          <a:endParaRPr lang="zh-CN" altLang="en-US"/>
        </a:p>
      </dgm:t>
    </dgm:pt>
    <dgm:pt modelId="{75926C35-F4D7-4BE3-B2C9-BE984CF77609}" type="sibTrans" cxnId="{7CCC666E-83FC-408A-9372-CAAB43600BDC}">
      <dgm:prSet/>
      <dgm:spPr/>
      <dgm:t>
        <a:bodyPr/>
        <a:lstStyle/>
        <a:p>
          <a:endParaRPr lang="zh-CN" altLang="en-US"/>
        </a:p>
      </dgm:t>
    </dgm:pt>
    <dgm:pt modelId="{2AC25FE2-BAB6-4989-9B6A-EA485F651396}">
      <dgm:prSet phldrT="[文本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r>
            <a:rPr lang="zh-CN" altLang="en-US" sz="2000" b="1" dirty="0">
              <a:latin typeface="微软雅黑" pitchFamily="34" charset="-122"/>
              <a:ea typeface="微软雅黑" pitchFamily="34" charset="-122"/>
            </a:rPr>
            <a:t>到账有延迟</a:t>
          </a:r>
        </a:p>
      </dgm:t>
    </dgm:pt>
    <dgm:pt modelId="{82EE1E84-C69B-4D23-B18B-ED12DFA26140}" type="parTrans" cxnId="{000EA104-2EEA-466F-959D-8CE5D1B83563}">
      <dgm:prSet/>
      <dgm:spPr/>
      <dgm:t>
        <a:bodyPr/>
        <a:lstStyle/>
        <a:p>
          <a:endParaRPr lang="zh-CN" altLang="en-US"/>
        </a:p>
      </dgm:t>
    </dgm:pt>
    <dgm:pt modelId="{5E719B84-4604-4DE4-BBD5-01E09CDD3E01}" type="sibTrans" cxnId="{000EA104-2EEA-466F-959D-8CE5D1B83563}">
      <dgm:prSet/>
      <dgm:spPr/>
      <dgm:t>
        <a:bodyPr/>
        <a:lstStyle/>
        <a:p>
          <a:endParaRPr lang="zh-CN" altLang="en-US"/>
        </a:p>
      </dgm:t>
    </dgm:pt>
    <dgm:pt modelId="{F8E10C33-AEE8-4C01-AF13-892816EC041F}">
      <dgm:prSet phldrT="[文本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noFill/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r>
            <a:rPr lang="zh-CN" altLang="en-US" sz="2000" b="1" dirty="0">
              <a:latin typeface="微软雅黑" pitchFamily="34" charset="-122"/>
              <a:ea typeface="微软雅黑" pitchFamily="34" charset="-122"/>
            </a:rPr>
            <a:t>无需人工审核</a:t>
          </a:r>
        </a:p>
      </dgm:t>
    </dgm:pt>
    <dgm:pt modelId="{47F7C172-9550-4E5E-BE26-68246DC3EDE1}" type="parTrans" cxnId="{320E388D-1F82-4F39-8A0A-76C8775EC686}">
      <dgm:prSet/>
      <dgm:spPr/>
      <dgm:t>
        <a:bodyPr/>
        <a:lstStyle/>
        <a:p>
          <a:endParaRPr lang="zh-CN" altLang="en-US"/>
        </a:p>
      </dgm:t>
    </dgm:pt>
    <dgm:pt modelId="{FFBAC942-0F34-4E6B-8CFD-7E99D296F1AB}" type="sibTrans" cxnId="{320E388D-1F82-4F39-8A0A-76C8775EC686}">
      <dgm:prSet/>
      <dgm:spPr/>
      <dgm:t>
        <a:bodyPr/>
        <a:lstStyle/>
        <a:p>
          <a:endParaRPr lang="zh-CN" altLang="en-US"/>
        </a:p>
      </dgm:t>
    </dgm:pt>
    <dgm:pt modelId="{D38E7510-E7D0-4B01-B030-7138590F2B3C}">
      <dgm:prSet phldrT="[文本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noFill/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r>
            <a:rPr lang="zh-CN" altLang="en-US" sz="2000" b="1" dirty="0">
              <a:latin typeface="微软雅黑" pitchFamily="34" charset="-122"/>
              <a:ea typeface="微软雅黑" pitchFamily="34" charset="-122"/>
            </a:rPr>
            <a:t>节省</a:t>
          </a:r>
          <a:r>
            <a:rPr lang="en-US" altLang="zh-CN" sz="2000" b="1" dirty="0">
              <a:latin typeface="微软雅黑" pitchFamily="34" charset="-122"/>
              <a:ea typeface="微软雅黑" pitchFamily="34" charset="-122"/>
            </a:rPr>
            <a:t>1-2</a:t>
          </a:r>
          <a:r>
            <a:rPr lang="zh-CN" altLang="en-US" sz="2000" b="1" dirty="0">
              <a:latin typeface="微软雅黑" pitchFamily="34" charset="-122"/>
              <a:ea typeface="微软雅黑" pitchFamily="34" charset="-122"/>
            </a:rPr>
            <a:t>个工作日</a:t>
          </a:r>
          <a:r>
            <a:rPr lang="en-US" altLang="zh-CN" sz="2000" b="1" dirty="0">
              <a:latin typeface="微软雅黑" pitchFamily="34" charset="-122"/>
              <a:ea typeface="微软雅黑" pitchFamily="34" charset="-122"/>
            </a:rPr>
            <a:t> </a:t>
          </a:r>
          <a:endParaRPr lang="zh-CN" altLang="en-US" sz="2000" b="1" dirty="0">
            <a:latin typeface="微软雅黑" pitchFamily="34" charset="-122"/>
            <a:ea typeface="微软雅黑" pitchFamily="34" charset="-122"/>
          </a:endParaRPr>
        </a:p>
      </dgm:t>
    </dgm:pt>
    <dgm:pt modelId="{B6D9839A-0265-4042-BDC8-32E1131FB800}" type="parTrans" cxnId="{9D9F533A-F4A6-49FA-960E-C7E420C43777}">
      <dgm:prSet/>
      <dgm:spPr/>
      <dgm:t>
        <a:bodyPr/>
        <a:lstStyle/>
        <a:p>
          <a:endParaRPr lang="zh-CN" altLang="en-US"/>
        </a:p>
      </dgm:t>
    </dgm:pt>
    <dgm:pt modelId="{30578B8D-E491-4D49-AB86-5D5E9C786B39}" type="sibTrans" cxnId="{9D9F533A-F4A6-49FA-960E-C7E420C43777}">
      <dgm:prSet/>
      <dgm:spPr/>
      <dgm:t>
        <a:bodyPr/>
        <a:lstStyle/>
        <a:p>
          <a:endParaRPr lang="zh-CN" altLang="en-US"/>
        </a:p>
      </dgm:t>
    </dgm:pt>
    <dgm:pt modelId="{1BE50831-CB1F-4843-BC0D-689F3BD440CB}">
      <dgm:prSet phldrT="[文本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noFill/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r>
            <a:rPr lang="zh-CN" altLang="en-US" sz="2000" b="1" dirty="0">
              <a:latin typeface="微软雅黑" pitchFamily="34" charset="-122"/>
              <a:ea typeface="微软雅黑" pitchFamily="34" charset="-122"/>
            </a:rPr>
            <a:t>优先开具发票</a:t>
          </a:r>
        </a:p>
      </dgm:t>
    </dgm:pt>
    <dgm:pt modelId="{A7B8379F-D7FB-4132-86AB-38516DC896C1}" type="parTrans" cxnId="{C2486CB1-65B4-4F03-AD72-F4C81AE4B89F}">
      <dgm:prSet/>
      <dgm:spPr/>
      <dgm:t>
        <a:bodyPr/>
        <a:lstStyle/>
        <a:p>
          <a:endParaRPr lang="zh-CN" altLang="en-US"/>
        </a:p>
      </dgm:t>
    </dgm:pt>
    <dgm:pt modelId="{0655C08C-D938-45F4-B7ED-073DBD299F1F}" type="sibTrans" cxnId="{C2486CB1-65B4-4F03-AD72-F4C81AE4B89F}">
      <dgm:prSet/>
      <dgm:spPr/>
      <dgm:t>
        <a:bodyPr/>
        <a:lstStyle/>
        <a:p>
          <a:endParaRPr lang="zh-CN" altLang="en-US"/>
        </a:p>
      </dgm:t>
    </dgm:pt>
    <dgm:pt modelId="{1BF4FE57-4A6C-4040-A478-2EB75306F1F3}">
      <dgm:prSet phldrT="[文本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r>
            <a:rPr lang="zh-CN" altLang="en-US" sz="2000" b="1" dirty="0">
              <a:latin typeface="微软雅黑" pitchFamily="34" charset="-122"/>
              <a:ea typeface="微软雅黑" pitchFamily="34" charset="-122"/>
            </a:rPr>
            <a:t>需准确填写支付信息</a:t>
          </a:r>
        </a:p>
      </dgm:t>
    </dgm:pt>
    <dgm:pt modelId="{2E4A244D-21D6-4C1E-8C52-70C1E821FDDA}" type="parTrans" cxnId="{2F8A6EC1-B59D-4025-91B3-1628DBFBEA01}">
      <dgm:prSet/>
      <dgm:spPr/>
      <dgm:t>
        <a:bodyPr/>
        <a:lstStyle/>
        <a:p>
          <a:endParaRPr lang="zh-CN" altLang="en-US"/>
        </a:p>
      </dgm:t>
    </dgm:pt>
    <dgm:pt modelId="{4841876E-E4DF-473E-B496-B5B22AFD5DBF}" type="sibTrans" cxnId="{2F8A6EC1-B59D-4025-91B3-1628DBFBEA01}">
      <dgm:prSet/>
      <dgm:spPr/>
      <dgm:t>
        <a:bodyPr/>
        <a:lstStyle/>
        <a:p>
          <a:endParaRPr lang="zh-CN" altLang="en-US"/>
        </a:p>
      </dgm:t>
    </dgm:pt>
    <dgm:pt modelId="{B1366D17-B8D8-4B12-A21F-88D0EADC7507}">
      <dgm:prSet phldrT="[文本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r>
            <a:rPr lang="zh-CN" altLang="en-US" sz="2000" b="1" dirty="0">
              <a:latin typeface="微软雅黑" pitchFamily="34" charset="-122"/>
              <a:ea typeface="微软雅黑" pitchFamily="34" charset="-122"/>
            </a:rPr>
            <a:t>审核流程复杂</a:t>
          </a:r>
        </a:p>
      </dgm:t>
    </dgm:pt>
    <dgm:pt modelId="{C57030F7-2329-4627-9511-A401A1777085}" type="parTrans" cxnId="{0E5C1704-E816-4D1C-9F70-A0869A249B4B}">
      <dgm:prSet/>
      <dgm:spPr/>
      <dgm:t>
        <a:bodyPr/>
        <a:lstStyle/>
        <a:p>
          <a:endParaRPr lang="zh-CN" altLang="en-US"/>
        </a:p>
      </dgm:t>
    </dgm:pt>
    <dgm:pt modelId="{F6DC06BB-55C6-485D-9BC4-ED3F47B8561D}" type="sibTrans" cxnId="{0E5C1704-E816-4D1C-9F70-A0869A249B4B}">
      <dgm:prSet/>
      <dgm:spPr/>
      <dgm:t>
        <a:bodyPr/>
        <a:lstStyle/>
        <a:p>
          <a:endParaRPr lang="zh-CN" altLang="en-US"/>
        </a:p>
      </dgm:t>
    </dgm:pt>
    <dgm:pt modelId="{AD3DCF0D-0BAA-4DF1-B712-34E89F46417E}">
      <dgm:prSet phldrT="[文本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r>
            <a:rPr lang="zh-CN" altLang="en-US" sz="2000" b="1" dirty="0">
              <a:latin typeface="微软雅黑" pitchFamily="34" charset="-122"/>
              <a:ea typeface="微软雅黑" pitchFamily="34" charset="-122"/>
            </a:rPr>
            <a:t>不优先开具发票</a:t>
          </a:r>
        </a:p>
      </dgm:t>
    </dgm:pt>
    <dgm:pt modelId="{FFFA1DB6-8730-4CAF-93AF-0FC16CE17826}" type="parTrans" cxnId="{6527BD86-ACEF-469A-82C5-AA6D66BB1131}">
      <dgm:prSet/>
      <dgm:spPr/>
      <dgm:t>
        <a:bodyPr/>
        <a:lstStyle/>
        <a:p>
          <a:endParaRPr lang="zh-CN" altLang="en-US"/>
        </a:p>
      </dgm:t>
    </dgm:pt>
    <dgm:pt modelId="{DD5BA3FA-A2F7-40EC-9402-8A516A8CDEDE}" type="sibTrans" cxnId="{6527BD86-ACEF-469A-82C5-AA6D66BB1131}">
      <dgm:prSet/>
      <dgm:spPr/>
      <dgm:t>
        <a:bodyPr/>
        <a:lstStyle/>
        <a:p>
          <a:endParaRPr lang="zh-CN" altLang="en-US"/>
        </a:p>
      </dgm:t>
    </dgm:pt>
    <dgm:pt modelId="{8FA8AEF0-BB5E-4FBC-B68B-4CCBD6630C79}">
      <dgm:prSet phldrT="[文本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r>
            <a:rPr lang="zh-CN" altLang="en-US" sz="2000" b="1" dirty="0">
              <a:latin typeface="微软雅黑" pitchFamily="34" charset="-122"/>
              <a:ea typeface="微软雅黑" pitchFamily="34" charset="-122"/>
            </a:rPr>
            <a:t>可能被驳回修改</a:t>
          </a:r>
        </a:p>
      </dgm:t>
    </dgm:pt>
    <dgm:pt modelId="{E5832DCC-AD7D-4F1A-8CE2-9F1AB2CD7FC2}" type="parTrans" cxnId="{BF054BA6-6B63-415F-A542-6549B51A1156}">
      <dgm:prSet/>
      <dgm:spPr/>
      <dgm:t>
        <a:bodyPr/>
        <a:lstStyle/>
        <a:p>
          <a:endParaRPr lang="zh-CN" altLang="en-US"/>
        </a:p>
      </dgm:t>
    </dgm:pt>
    <dgm:pt modelId="{AC0CE2E0-8971-4745-97AE-5B9273E48A1E}" type="sibTrans" cxnId="{BF054BA6-6B63-415F-A542-6549B51A1156}">
      <dgm:prSet/>
      <dgm:spPr/>
      <dgm:t>
        <a:bodyPr/>
        <a:lstStyle/>
        <a:p>
          <a:endParaRPr lang="zh-CN" altLang="en-US"/>
        </a:p>
      </dgm:t>
    </dgm:pt>
    <dgm:pt modelId="{4C3F6CE0-A56F-45F1-A14F-29903D7752DA}" type="pres">
      <dgm:prSet presAssocID="{92376153-B063-4292-A89A-93478ACAAB2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1A29395-ABA2-4FE1-B193-3832CBFB865D}" type="pres">
      <dgm:prSet presAssocID="{19775087-6FE9-4F11-976B-C5B703DBAC22}" presName="composite" presStyleCnt="0"/>
      <dgm:spPr/>
    </dgm:pt>
    <dgm:pt modelId="{B792988A-A53E-4634-AA19-DDEA105CAE33}" type="pres">
      <dgm:prSet presAssocID="{19775087-6FE9-4F11-976B-C5B703DBAC22}" presName="parTx" presStyleLbl="alignNode1" presStyleIdx="0" presStyleCnt="2" custLinFactNeighborX="-1" custLinFactNeighborY="-75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6174FA1-0661-43A7-BF62-22D494160C66}" type="pres">
      <dgm:prSet presAssocID="{19775087-6FE9-4F11-976B-C5B703DBAC22}" presName="desTx" presStyleLbl="alignAccFollowNode1" presStyleIdx="0" presStyleCnt="2" custLinFactNeighborX="-1369" custLinFactNeighborY="9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D031488-3270-4904-B0B3-1EA54C3758DA}" type="pres">
      <dgm:prSet presAssocID="{5B183245-1C01-4BA2-8E25-73C481F76916}" presName="space" presStyleCnt="0"/>
      <dgm:spPr/>
    </dgm:pt>
    <dgm:pt modelId="{0BECED4D-8EDB-4333-8E34-83C7C941E2F0}" type="pres">
      <dgm:prSet presAssocID="{5C985BD0-3A4C-485E-9415-F79AFF4A2FD0}" presName="composite" presStyleCnt="0"/>
      <dgm:spPr/>
    </dgm:pt>
    <dgm:pt modelId="{B31E3993-08CE-44CD-8244-FCB6086B704C}" type="pres">
      <dgm:prSet presAssocID="{5C985BD0-3A4C-485E-9415-F79AFF4A2FD0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E2E1C2-B807-4E09-8971-B7578342E2B6}" type="pres">
      <dgm:prSet presAssocID="{5C985BD0-3A4C-485E-9415-F79AFF4A2FD0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B30AAA3-D112-4654-AB44-12CB1E1A3DAD}" type="presOf" srcId="{F5CF1416-13E2-46D0-8B17-A7578EEAC677}" destId="{E6174FA1-0661-43A7-BF62-22D494160C66}" srcOrd="0" destOrd="0" presId="urn:microsoft.com/office/officeart/2005/8/layout/hList1"/>
    <dgm:cxn modelId="{BF054BA6-6B63-415F-A542-6549B51A1156}" srcId="{5C985BD0-3A4C-485E-9415-F79AFF4A2FD0}" destId="{8FA8AEF0-BB5E-4FBC-B68B-4CCBD6630C79}" srcOrd="3" destOrd="0" parTransId="{E5832DCC-AD7D-4F1A-8CE2-9F1AB2CD7FC2}" sibTransId="{AC0CE2E0-8971-4745-97AE-5B9273E48A1E}"/>
    <dgm:cxn modelId="{109E9747-7A01-4093-AB59-54F020654556}" type="presOf" srcId="{92376153-B063-4292-A89A-93478ACAAB29}" destId="{4C3F6CE0-A56F-45F1-A14F-29903D7752DA}" srcOrd="0" destOrd="0" presId="urn:microsoft.com/office/officeart/2005/8/layout/hList1"/>
    <dgm:cxn modelId="{4205EE08-B4E1-40E1-96FE-0EC8D004F5CF}" type="presOf" srcId="{1BE50831-CB1F-4843-BC0D-689F3BD440CB}" destId="{E6174FA1-0661-43A7-BF62-22D494160C66}" srcOrd="0" destOrd="4" presId="urn:microsoft.com/office/officeart/2005/8/layout/hList1"/>
    <dgm:cxn modelId="{7E41FB89-2EA4-4DFF-8387-0CC567861427}" srcId="{19775087-6FE9-4F11-976B-C5B703DBAC22}" destId="{54E1105F-2617-4B37-B42B-21D594707726}" srcOrd="1" destOrd="0" parTransId="{E8A9D8C9-819E-432B-9857-D6CFD94C0A73}" sibTransId="{78D4F63B-EEC8-4F68-AB0B-D8F72697F072}"/>
    <dgm:cxn modelId="{8BB5DDC1-9494-46EF-84EE-A97CBF6FBD23}" type="presOf" srcId="{1BF4FE57-4A6C-4040-A478-2EB75306F1F3}" destId="{E0E2E1C2-B807-4E09-8971-B7578342E2B6}" srcOrd="0" destOrd="1" presId="urn:microsoft.com/office/officeart/2005/8/layout/hList1"/>
    <dgm:cxn modelId="{C9824E4B-5344-4439-B027-E6FACCFBFDCB}" srcId="{19775087-6FE9-4F11-976B-C5B703DBAC22}" destId="{F5CF1416-13E2-46D0-8B17-A7578EEAC677}" srcOrd="0" destOrd="0" parTransId="{38B0AE98-2176-4397-A8D2-921E9AE51D2C}" sibTransId="{7359AD55-3B05-4715-803E-F24A434B0F8C}"/>
    <dgm:cxn modelId="{164C659C-3A9E-4EDD-A1CC-0FE9673B53FD}" type="presOf" srcId="{2AC25FE2-BAB6-4989-9B6A-EA485F651396}" destId="{E0E2E1C2-B807-4E09-8971-B7578342E2B6}" srcOrd="0" destOrd="0" presId="urn:microsoft.com/office/officeart/2005/8/layout/hList1"/>
    <dgm:cxn modelId="{2F8A6EC1-B59D-4025-91B3-1628DBFBEA01}" srcId="{5C985BD0-3A4C-485E-9415-F79AFF4A2FD0}" destId="{1BF4FE57-4A6C-4040-A478-2EB75306F1F3}" srcOrd="1" destOrd="0" parTransId="{2E4A244D-21D6-4C1E-8C52-70C1E821FDDA}" sibTransId="{4841876E-E4DF-473E-B496-B5B22AFD5DBF}"/>
    <dgm:cxn modelId="{7CCC666E-83FC-408A-9372-CAAB43600BDC}" srcId="{92376153-B063-4292-A89A-93478ACAAB29}" destId="{5C985BD0-3A4C-485E-9415-F79AFF4A2FD0}" srcOrd="1" destOrd="0" parTransId="{CCB19155-F38F-439C-A036-B987A6577E3E}" sibTransId="{75926C35-F4D7-4BE3-B2C9-BE984CF77609}"/>
    <dgm:cxn modelId="{000EA104-2EEA-466F-959D-8CE5D1B83563}" srcId="{5C985BD0-3A4C-485E-9415-F79AFF4A2FD0}" destId="{2AC25FE2-BAB6-4989-9B6A-EA485F651396}" srcOrd="0" destOrd="0" parTransId="{82EE1E84-C69B-4D23-B18B-ED12DFA26140}" sibTransId="{5E719B84-4604-4DE4-BBD5-01E09CDD3E01}"/>
    <dgm:cxn modelId="{AC8187F0-B8C5-4FD2-B696-40E6A96338AC}" type="presOf" srcId="{B1366D17-B8D8-4B12-A21F-88D0EADC7507}" destId="{E0E2E1C2-B807-4E09-8971-B7578342E2B6}" srcOrd="0" destOrd="2" presId="urn:microsoft.com/office/officeart/2005/8/layout/hList1"/>
    <dgm:cxn modelId="{0E5C1704-E816-4D1C-9F70-A0869A249B4B}" srcId="{5C985BD0-3A4C-485E-9415-F79AFF4A2FD0}" destId="{B1366D17-B8D8-4B12-A21F-88D0EADC7507}" srcOrd="2" destOrd="0" parTransId="{C57030F7-2329-4627-9511-A401A1777085}" sibTransId="{F6DC06BB-55C6-485D-9BC4-ED3F47B8561D}"/>
    <dgm:cxn modelId="{AD07F5AF-2350-4BE1-84EF-08D03E4C3C7B}" srcId="{92376153-B063-4292-A89A-93478ACAAB29}" destId="{19775087-6FE9-4F11-976B-C5B703DBAC22}" srcOrd="0" destOrd="0" parTransId="{A69A73B4-8671-46CC-A57F-39894644052F}" sibTransId="{5B183245-1C01-4BA2-8E25-73C481F76916}"/>
    <dgm:cxn modelId="{7BCEB792-66D0-44C1-B1CC-1C1AE5EE5EB1}" type="presOf" srcId="{AD3DCF0D-0BAA-4DF1-B712-34E89F46417E}" destId="{E0E2E1C2-B807-4E09-8971-B7578342E2B6}" srcOrd="0" destOrd="4" presId="urn:microsoft.com/office/officeart/2005/8/layout/hList1"/>
    <dgm:cxn modelId="{821147D2-F461-4F1E-A0CC-D74456ED65F0}" type="presOf" srcId="{54E1105F-2617-4B37-B42B-21D594707726}" destId="{E6174FA1-0661-43A7-BF62-22D494160C66}" srcOrd="0" destOrd="1" presId="urn:microsoft.com/office/officeart/2005/8/layout/hList1"/>
    <dgm:cxn modelId="{C309F618-7440-4268-978F-D189DC89D123}" type="presOf" srcId="{8FA8AEF0-BB5E-4FBC-B68B-4CCBD6630C79}" destId="{E0E2E1C2-B807-4E09-8971-B7578342E2B6}" srcOrd="0" destOrd="3" presId="urn:microsoft.com/office/officeart/2005/8/layout/hList1"/>
    <dgm:cxn modelId="{5C2C88DA-BDA6-4DC5-909A-4BD4B5DAD8DC}" type="presOf" srcId="{D38E7510-E7D0-4B01-B030-7138590F2B3C}" destId="{E6174FA1-0661-43A7-BF62-22D494160C66}" srcOrd="0" destOrd="3" presId="urn:microsoft.com/office/officeart/2005/8/layout/hList1"/>
    <dgm:cxn modelId="{0A1955D2-67D9-469E-A7F2-9C891044635D}" type="presOf" srcId="{5C985BD0-3A4C-485E-9415-F79AFF4A2FD0}" destId="{B31E3993-08CE-44CD-8244-FCB6086B704C}" srcOrd="0" destOrd="0" presId="urn:microsoft.com/office/officeart/2005/8/layout/hList1"/>
    <dgm:cxn modelId="{9D9F533A-F4A6-49FA-960E-C7E420C43777}" srcId="{19775087-6FE9-4F11-976B-C5B703DBAC22}" destId="{D38E7510-E7D0-4B01-B030-7138590F2B3C}" srcOrd="3" destOrd="0" parTransId="{B6D9839A-0265-4042-BDC8-32E1131FB800}" sibTransId="{30578B8D-E491-4D49-AB86-5D5E9C786B39}"/>
    <dgm:cxn modelId="{320E388D-1F82-4F39-8A0A-76C8775EC686}" srcId="{19775087-6FE9-4F11-976B-C5B703DBAC22}" destId="{F8E10C33-AEE8-4C01-AF13-892816EC041F}" srcOrd="2" destOrd="0" parTransId="{47F7C172-9550-4E5E-BE26-68246DC3EDE1}" sibTransId="{FFBAC942-0F34-4E6B-8CFD-7E99D296F1AB}"/>
    <dgm:cxn modelId="{9CDECF03-F272-424B-A372-17AB302D58F3}" type="presOf" srcId="{F8E10C33-AEE8-4C01-AF13-892816EC041F}" destId="{E6174FA1-0661-43A7-BF62-22D494160C66}" srcOrd="0" destOrd="2" presId="urn:microsoft.com/office/officeart/2005/8/layout/hList1"/>
    <dgm:cxn modelId="{6527BD86-ACEF-469A-82C5-AA6D66BB1131}" srcId="{5C985BD0-3A4C-485E-9415-F79AFF4A2FD0}" destId="{AD3DCF0D-0BAA-4DF1-B712-34E89F46417E}" srcOrd="4" destOrd="0" parTransId="{FFFA1DB6-8730-4CAF-93AF-0FC16CE17826}" sibTransId="{DD5BA3FA-A2F7-40EC-9402-8A516A8CDEDE}"/>
    <dgm:cxn modelId="{6C2A8AE9-0AA3-4229-A2BE-DA6D697BC450}" type="presOf" srcId="{19775087-6FE9-4F11-976B-C5B703DBAC22}" destId="{B792988A-A53E-4634-AA19-DDEA105CAE33}" srcOrd="0" destOrd="0" presId="urn:microsoft.com/office/officeart/2005/8/layout/hList1"/>
    <dgm:cxn modelId="{C2486CB1-65B4-4F03-AD72-F4C81AE4B89F}" srcId="{19775087-6FE9-4F11-976B-C5B703DBAC22}" destId="{1BE50831-CB1F-4843-BC0D-689F3BD440CB}" srcOrd="4" destOrd="0" parTransId="{A7B8379F-D7FB-4132-86AB-38516DC896C1}" sibTransId="{0655C08C-D938-45F4-B7ED-073DBD299F1F}"/>
    <dgm:cxn modelId="{76DE70E7-50D3-4A9E-A6AF-FDEE8570221D}" type="presParOf" srcId="{4C3F6CE0-A56F-45F1-A14F-29903D7752DA}" destId="{01A29395-ABA2-4FE1-B193-3832CBFB865D}" srcOrd="0" destOrd="0" presId="urn:microsoft.com/office/officeart/2005/8/layout/hList1"/>
    <dgm:cxn modelId="{E4030B89-3D8D-4080-99F0-C81B10D063EA}" type="presParOf" srcId="{01A29395-ABA2-4FE1-B193-3832CBFB865D}" destId="{B792988A-A53E-4634-AA19-DDEA105CAE33}" srcOrd="0" destOrd="0" presId="urn:microsoft.com/office/officeart/2005/8/layout/hList1"/>
    <dgm:cxn modelId="{6C055AC0-3A79-49BA-BABA-7E2748C5A684}" type="presParOf" srcId="{01A29395-ABA2-4FE1-B193-3832CBFB865D}" destId="{E6174FA1-0661-43A7-BF62-22D494160C66}" srcOrd="1" destOrd="0" presId="urn:microsoft.com/office/officeart/2005/8/layout/hList1"/>
    <dgm:cxn modelId="{191BCDE4-1D63-4B34-B78D-08DB26D4BC29}" type="presParOf" srcId="{4C3F6CE0-A56F-45F1-A14F-29903D7752DA}" destId="{DD031488-3270-4904-B0B3-1EA54C3758DA}" srcOrd="1" destOrd="0" presId="urn:microsoft.com/office/officeart/2005/8/layout/hList1"/>
    <dgm:cxn modelId="{025613FF-2DC1-416B-B043-EC06277C5EA6}" type="presParOf" srcId="{4C3F6CE0-A56F-45F1-A14F-29903D7752DA}" destId="{0BECED4D-8EDB-4333-8E34-83C7C941E2F0}" srcOrd="2" destOrd="0" presId="urn:microsoft.com/office/officeart/2005/8/layout/hList1"/>
    <dgm:cxn modelId="{C1C19F7B-7916-4D41-87BA-05C08AC072CA}" type="presParOf" srcId="{0BECED4D-8EDB-4333-8E34-83C7C941E2F0}" destId="{B31E3993-08CE-44CD-8244-FCB6086B704C}" srcOrd="0" destOrd="0" presId="urn:microsoft.com/office/officeart/2005/8/layout/hList1"/>
    <dgm:cxn modelId="{711EFD62-02E7-452A-9751-8B1188AA9DBD}" type="presParOf" srcId="{0BECED4D-8EDB-4333-8E34-83C7C941E2F0}" destId="{E0E2E1C2-B807-4E09-8971-B7578342E2B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5B6B98E-3383-4B8B-B1B1-321E42D66BDB}" type="doc">
      <dgm:prSet loTypeId="urn:microsoft.com/office/officeart/2005/8/layout/process1" loCatId="process" qsTypeId="urn:microsoft.com/office/officeart/2005/8/quickstyle/simple2" qsCatId="simple" csTypeId="urn:microsoft.com/office/officeart/2005/8/colors/accent2_2" csCatId="accent2" phldr="1"/>
      <dgm:spPr/>
      <dgm:t>
        <a:bodyPr/>
        <a:lstStyle/>
        <a:p>
          <a:endParaRPr lang="zh-CN" altLang="en-US"/>
        </a:p>
      </dgm:t>
    </dgm:pt>
    <dgm:pt modelId="{86BE0228-3173-4E9A-ADAC-95907E7B2E2F}">
      <dgm:prSet phldrT="[文本]" custT="1"/>
      <dgm:spPr/>
      <dgm:t>
        <a:bodyPr/>
        <a:lstStyle/>
        <a:p>
          <a:r>
            <a:rPr lang="zh-CN" altLang="en-US" sz="1600" b="1" dirty="0">
              <a:solidFill>
                <a:schemeClr val="bg1"/>
              </a:solidFill>
            </a:rPr>
            <a:t>向股转公司申请备案（券商）</a:t>
          </a:r>
        </a:p>
      </dgm:t>
    </dgm:pt>
    <dgm:pt modelId="{A86CF9F0-B277-489C-A512-E789A96F16E0}" type="parTrans" cxnId="{51723D3F-117C-4DE8-B462-335B8F20544B}">
      <dgm:prSet/>
      <dgm:spPr/>
      <dgm:t>
        <a:bodyPr/>
        <a:lstStyle/>
        <a:p>
          <a:endParaRPr lang="zh-CN" altLang="en-US" b="1"/>
        </a:p>
      </dgm:t>
    </dgm:pt>
    <dgm:pt modelId="{9064CCE2-0097-449F-BAC3-F8DF643391D4}" type="sibTrans" cxnId="{51723D3F-117C-4DE8-B462-335B8F20544B}">
      <dgm:prSet/>
      <dgm:spPr/>
      <dgm:t>
        <a:bodyPr/>
        <a:lstStyle/>
        <a:p>
          <a:endParaRPr lang="zh-CN" altLang="en-US" b="1"/>
        </a:p>
      </dgm:t>
    </dgm:pt>
    <dgm:pt modelId="{CA371950-5484-4023-93F7-120CD5EB31D9}">
      <dgm:prSet phldrT="[文本]" custT="1"/>
      <dgm:spPr/>
      <dgm:t>
        <a:bodyPr/>
        <a:lstStyle/>
        <a:p>
          <a:r>
            <a:rPr lang="zh-CN" altLang="en-US" sz="1600" b="1" dirty="0">
              <a:solidFill>
                <a:srgbClr val="FF0000"/>
              </a:solidFill>
            </a:rPr>
            <a:t>在中国结算办理业务</a:t>
          </a:r>
        </a:p>
      </dgm:t>
    </dgm:pt>
    <dgm:pt modelId="{88B86D7A-891B-4E9D-8A4F-910E0F87D16E}" type="parTrans" cxnId="{E1F38E45-14EA-4257-B8B4-1E43C7A7B24F}">
      <dgm:prSet/>
      <dgm:spPr/>
      <dgm:t>
        <a:bodyPr/>
        <a:lstStyle/>
        <a:p>
          <a:endParaRPr lang="zh-CN" altLang="en-US" b="1"/>
        </a:p>
      </dgm:t>
    </dgm:pt>
    <dgm:pt modelId="{5B52A06E-733E-4797-B255-32C3E181DBD1}" type="sibTrans" cxnId="{E1F38E45-14EA-4257-B8B4-1E43C7A7B24F}">
      <dgm:prSet/>
      <dgm:spPr/>
      <dgm:t>
        <a:bodyPr/>
        <a:lstStyle/>
        <a:p>
          <a:endParaRPr lang="zh-CN" altLang="en-US" b="1"/>
        </a:p>
      </dgm:t>
    </dgm:pt>
    <dgm:pt modelId="{A2219400-F85C-4E4C-B9DE-D978709A16FD}">
      <dgm:prSet phldrT="[文本]" custT="1"/>
      <dgm:spPr/>
      <dgm:t>
        <a:bodyPr/>
        <a:lstStyle/>
        <a:p>
          <a:r>
            <a:rPr lang="zh-CN" altLang="en-US" sz="1600" b="1" dirty="0"/>
            <a:t>公开转让</a:t>
          </a:r>
        </a:p>
      </dgm:t>
    </dgm:pt>
    <dgm:pt modelId="{7EF17354-DEBA-4027-A85B-0E3F7A193D58}" type="parTrans" cxnId="{E4E23A3E-0293-4A26-9518-FAAF728114A8}">
      <dgm:prSet/>
      <dgm:spPr/>
      <dgm:t>
        <a:bodyPr/>
        <a:lstStyle/>
        <a:p>
          <a:endParaRPr lang="zh-CN" altLang="en-US" b="1"/>
        </a:p>
      </dgm:t>
    </dgm:pt>
    <dgm:pt modelId="{6022B56B-953D-489D-9DD4-B6D6547333FB}" type="sibTrans" cxnId="{E4E23A3E-0293-4A26-9518-FAAF728114A8}">
      <dgm:prSet/>
      <dgm:spPr/>
      <dgm:t>
        <a:bodyPr/>
        <a:lstStyle/>
        <a:p>
          <a:endParaRPr lang="zh-CN" altLang="en-US" b="1"/>
        </a:p>
      </dgm:t>
    </dgm:pt>
    <dgm:pt modelId="{0261B652-66AE-45DE-94D4-B84A2DF88398}">
      <dgm:prSet phldrT="[文本]" custT="1"/>
      <dgm:spPr/>
      <dgm:t>
        <a:bodyPr/>
        <a:lstStyle/>
        <a:p>
          <a:r>
            <a:rPr lang="zh-CN" altLang="en-US" sz="1600" b="1" dirty="0"/>
            <a:t>查询股东名册</a:t>
          </a:r>
        </a:p>
      </dgm:t>
    </dgm:pt>
    <dgm:pt modelId="{4C4C8DEE-BEEE-472B-A434-52B8FCA27331}" type="sibTrans" cxnId="{63729678-D976-41CA-BBEC-29290B6533EE}">
      <dgm:prSet/>
      <dgm:spPr/>
      <dgm:t>
        <a:bodyPr/>
        <a:lstStyle/>
        <a:p>
          <a:endParaRPr lang="zh-CN" altLang="en-US" b="1"/>
        </a:p>
      </dgm:t>
    </dgm:pt>
    <dgm:pt modelId="{29F5AF9E-F064-419B-8DB6-F88E8ECE61B7}" type="parTrans" cxnId="{63729678-D976-41CA-BBEC-29290B6533EE}">
      <dgm:prSet/>
      <dgm:spPr/>
      <dgm:t>
        <a:bodyPr/>
        <a:lstStyle/>
        <a:p>
          <a:endParaRPr lang="zh-CN" altLang="en-US" b="1"/>
        </a:p>
      </dgm:t>
    </dgm:pt>
    <dgm:pt modelId="{BE04BFA2-F448-4794-B401-9166AD436643}" type="pres">
      <dgm:prSet presAssocID="{C5B6B98E-3383-4B8B-B1B1-321E42D66BD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5CF2CED-71E6-40CC-BFF1-33725268414B}" type="pres">
      <dgm:prSet presAssocID="{0261B652-66AE-45DE-94D4-B84A2DF88398}" presName="node" presStyleLbl="node1" presStyleIdx="0" presStyleCnt="4" custScaleY="16158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246580-5782-499F-8992-845580CA40A0}" type="pres">
      <dgm:prSet presAssocID="{4C4C8DEE-BEEE-472B-A434-52B8FCA27331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BAB8D9C8-5924-4ECF-86C9-58F733DB7055}" type="pres">
      <dgm:prSet presAssocID="{4C4C8DEE-BEEE-472B-A434-52B8FCA27331}" presName="connectorText" presStyleLbl="sibTrans2D1" presStyleIdx="0" presStyleCnt="3"/>
      <dgm:spPr/>
      <dgm:t>
        <a:bodyPr/>
        <a:lstStyle/>
        <a:p>
          <a:endParaRPr lang="zh-CN" altLang="en-US"/>
        </a:p>
      </dgm:t>
    </dgm:pt>
    <dgm:pt modelId="{EFFD6DBE-460F-48A4-BA00-42A5FFA5B93C}" type="pres">
      <dgm:prSet presAssocID="{86BE0228-3173-4E9A-ADAC-95907E7B2E2F}" presName="node" presStyleLbl="node1" presStyleIdx="1" presStyleCnt="4" custScaleY="16158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6E1F769-3034-48E6-AA11-5A7DB17107F6}" type="pres">
      <dgm:prSet presAssocID="{9064CCE2-0097-449F-BAC3-F8DF643391D4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D4D746D3-2C80-4B38-B193-01E21389C6CC}" type="pres">
      <dgm:prSet presAssocID="{9064CCE2-0097-449F-BAC3-F8DF643391D4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BF214344-42EA-467F-A3EC-741B5DE77D05}" type="pres">
      <dgm:prSet presAssocID="{CA371950-5484-4023-93F7-120CD5EB31D9}" presName="node" presStyleLbl="node1" presStyleIdx="2" presStyleCnt="4" custScaleY="16158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177BAC9-7D0E-4AB9-B9F1-AC52571B63E2}" type="pres">
      <dgm:prSet presAssocID="{5B52A06E-733E-4797-B255-32C3E181DBD1}" presName="sibTrans" presStyleLbl="sibTrans2D1" presStyleIdx="2" presStyleCnt="3"/>
      <dgm:spPr/>
      <dgm:t>
        <a:bodyPr/>
        <a:lstStyle/>
        <a:p>
          <a:endParaRPr lang="zh-CN" altLang="en-US"/>
        </a:p>
      </dgm:t>
    </dgm:pt>
    <dgm:pt modelId="{C640740F-192D-45A6-A8C7-535BBC3EC8FA}" type="pres">
      <dgm:prSet presAssocID="{5B52A06E-733E-4797-B255-32C3E181DBD1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  <dgm:pt modelId="{7AA47DA5-1F56-4A8B-A08A-8F799B1977A2}" type="pres">
      <dgm:prSet presAssocID="{A2219400-F85C-4E4C-B9DE-D978709A16FD}" presName="node" presStyleLbl="node1" presStyleIdx="3" presStyleCnt="4" custScaleY="16158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CDCEC13-0378-4843-BAA1-C2754C557DF4}" type="presOf" srcId="{5B52A06E-733E-4797-B255-32C3E181DBD1}" destId="{B177BAC9-7D0E-4AB9-B9F1-AC52571B63E2}" srcOrd="0" destOrd="0" presId="urn:microsoft.com/office/officeart/2005/8/layout/process1"/>
    <dgm:cxn modelId="{51723D3F-117C-4DE8-B462-335B8F20544B}" srcId="{C5B6B98E-3383-4B8B-B1B1-321E42D66BDB}" destId="{86BE0228-3173-4E9A-ADAC-95907E7B2E2F}" srcOrd="1" destOrd="0" parTransId="{A86CF9F0-B277-489C-A512-E789A96F16E0}" sibTransId="{9064CCE2-0097-449F-BAC3-F8DF643391D4}"/>
    <dgm:cxn modelId="{508FB366-C446-49E8-8CCC-25A5659FB8FE}" type="presOf" srcId="{4C4C8DEE-BEEE-472B-A434-52B8FCA27331}" destId="{EC246580-5782-499F-8992-845580CA40A0}" srcOrd="0" destOrd="0" presId="urn:microsoft.com/office/officeart/2005/8/layout/process1"/>
    <dgm:cxn modelId="{63729678-D976-41CA-BBEC-29290B6533EE}" srcId="{C5B6B98E-3383-4B8B-B1B1-321E42D66BDB}" destId="{0261B652-66AE-45DE-94D4-B84A2DF88398}" srcOrd="0" destOrd="0" parTransId="{29F5AF9E-F064-419B-8DB6-F88E8ECE61B7}" sibTransId="{4C4C8DEE-BEEE-472B-A434-52B8FCA27331}"/>
    <dgm:cxn modelId="{C1688A45-4AF6-4F89-80B3-AA7BE206963D}" type="presOf" srcId="{9064CCE2-0097-449F-BAC3-F8DF643391D4}" destId="{D4D746D3-2C80-4B38-B193-01E21389C6CC}" srcOrd="1" destOrd="0" presId="urn:microsoft.com/office/officeart/2005/8/layout/process1"/>
    <dgm:cxn modelId="{FBE780EF-42A0-4543-BB22-5DF3D5FDD8DD}" type="presOf" srcId="{4C4C8DEE-BEEE-472B-A434-52B8FCA27331}" destId="{BAB8D9C8-5924-4ECF-86C9-58F733DB7055}" srcOrd="1" destOrd="0" presId="urn:microsoft.com/office/officeart/2005/8/layout/process1"/>
    <dgm:cxn modelId="{0C19FFBB-D5FD-40E9-BE11-963AAD194F44}" type="presOf" srcId="{CA371950-5484-4023-93F7-120CD5EB31D9}" destId="{BF214344-42EA-467F-A3EC-741B5DE77D05}" srcOrd="0" destOrd="0" presId="urn:microsoft.com/office/officeart/2005/8/layout/process1"/>
    <dgm:cxn modelId="{5CA9A225-92AF-441F-A4D3-A96CEBEC3A0F}" type="presOf" srcId="{5B52A06E-733E-4797-B255-32C3E181DBD1}" destId="{C640740F-192D-45A6-A8C7-535BBC3EC8FA}" srcOrd="1" destOrd="0" presId="urn:microsoft.com/office/officeart/2005/8/layout/process1"/>
    <dgm:cxn modelId="{459A0172-8A83-459C-914B-C0874DF91A71}" type="presOf" srcId="{9064CCE2-0097-449F-BAC3-F8DF643391D4}" destId="{16E1F769-3034-48E6-AA11-5A7DB17107F6}" srcOrd="0" destOrd="0" presId="urn:microsoft.com/office/officeart/2005/8/layout/process1"/>
    <dgm:cxn modelId="{67F60344-F963-4262-9C0E-7B9F855C0047}" type="presOf" srcId="{C5B6B98E-3383-4B8B-B1B1-321E42D66BDB}" destId="{BE04BFA2-F448-4794-B401-9166AD436643}" srcOrd="0" destOrd="0" presId="urn:microsoft.com/office/officeart/2005/8/layout/process1"/>
    <dgm:cxn modelId="{124BEE42-BD82-446F-9D0D-81F9D08C97DF}" type="presOf" srcId="{86BE0228-3173-4E9A-ADAC-95907E7B2E2F}" destId="{EFFD6DBE-460F-48A4-BA00-42A5FFA5B93C}" srcOrd="0" destOrd="0" presId="urn:microsoft.com/office/officeart/2005/8/layout/process1"/>
    <dgm:cxn modelId="{47C2C63D-65FD-42E1-8482-1BCB5E007C34}" type="presOf" srcId="{A2219400-F85C-4E4C-B9DE-D978709A16FD}" destId="{7AA47DA5-1F56-4A8B-A08A-8F799B1977A2}" srcOrd="0" destOrd="0" presId="urn:microsoft.com/office/officeart/2005/8/layout/process1"/>
    <dgm:cxn modelId="{9206F602-8099-4DD3-8D98-CEA240F2ECBA}" type="presOf" srcId="{0261B652-66AE-45DE-94D4-B84A2DF88398}" destId="{05CF2CED-71E6-40CC-BFF1-33725268414B}" srcOrd="0" destOrd="0" presId="urn:microsoft.com/office/officeart/2005/8/layout/process1"/>
    <dgm:cxn modelId="{E1F38E45-14EA-4257-B8B4-1E43C7A7B24F}" srcId="{C5B6B98E-3383-4B8B-B1B1-321E42D66BDB}" destId="{CA371950-5484-4023-93F7-120CD5EB31D9}" srcOrd="2" destOrd="0" parTransId="{88B86D7A-891B-4E9D-8A4F-910E0F87D16E}" sibTransId="{5B52A06E-733E-4797-B255-32C3E181DBD1}"/>
    <dgm:cxn modelId="{E4E23A3E-0293-4A26-9518-FAAF728114A8}" srcId="{C5B6B98E-3383-4B8B-B1B1-321E42D66BDB}" destId="{A2219400-F85C-4E4C-B9DE-D978709A16FD}" srcOrd="3" destOrd="0" parTransId="{7EF17354-DEBA-4027-A85B-0E3F7A193D58}" sibTransId="{6022B56B-953D-489D-9DD4-B6D6547333FB}"/>
    <dgm:cxn modelId="{79538A15-44DC-434F-B8FD-89832F3E788D}" type="presParOf" srcId="{BE04BFA2-F448-4794-B401-9166AD436643}" destId="{05CF2CED-71E6-40CC-BFF1-33725268414B}" srcOrd="0" destOrd="0" presId="urn:microsoft.com/office/officeart/2005/8/layout/process1"/>
    <dgm:cxn modelId="{BBF39EF9-C9AD-4506-9F5C-0A69111F41C2}" type="presParOf" srcId="{BE04BFA2-F448-4794-B401-9166AD436643}" destId="{EC246580-5782-499F-8992-845580CA40A0}" srcOrd="1" destOrd="0" presId="urn:microsoft.com/office/officeart/2005/8/layout/process1"/>
    <dgm:cxn modelId="{AE093B97-C1A1-400A-998A-35ADE8154DAA}" type="presParOf" srcId="{EC246580-5782-499F-8992-845580CA40A0}" destId="{BAB8D9C8-5924-4ECF-86C9-58F733DB7055}" srcOrd="0" destOrd="0" presId="urn:microsoft.com/office/officeart/2005/8/layout/process1"/>
    <dgm:cxn modelId="{07FE3385-5424-4F8F-B1B2-28BC6A9FDCD3}" type="presParOf" srcId="{BE04BFA2-F448-4794-B401-9166AD436643}" destId="{EFFD6DBE-460F-48A4-BA00-42A5FFA5B93C}" srcOrd="2" destOrd="0" presId="urn:microsoft.com/office/officeart/2005/8/layout/process1"/>
    <dgm:cxn modelId="{37F637FA-363D-46D1-BB65-B945B7FB7D3B}" type="presParOf" srcId="{BE04BFA2-F448-4794-B401-9166AD436643}" destId="{16E1F769-3034-48E6-AA11-5A7DB17107F6}" srcOrd="3" destOrd="0" presId="urn:microsoft.com/office/officeart/2005/8/layout/process1"/>
    <dgm:cxn modelId="{4EA56D62-D23B-40F4-B550-2E6682790DE8}" type="presParOf" srcId="{16E1F769-3034-48E6-AA11-5A7DB17107F6}" destId="{D4D746D3-2C80-4B38-B193-01E21389C6CC}" srcOrd="0" destOrd="0" presId="urn:microsoft.com/office/officeart/2005/8/layout/process1"/>
    <dgm:cxn modelId="{5EC197BF-53B2-49A7-9D79-8E0B4B1AF90C}" type="presParOf" srcId="{BE04BFA2-F448-4794-B401-9166AD436643}" destId="{BF214344-42EA-467F-A3EC-741B5DE77D05}" srcOrd="4" destOrd="0" presId="urn:microsoft.com/office/officeart/2005/8/layout/process1"/>
    <dgm:cxn modelId="{2D1C7B53-7A6A-4708-9B2D-75C3298E5403}" type="presParOf" srcId="{BE04BFA2-F448-4794-B401-9166AD436643}" destId="{B177BAC9-7D0E-4AB9-B9F1-AC52571B63E2}" srcOrd="5" destOrd="0" presId="urn:microsoft.com/office/officeart/2005/8/layout/process1"/>
    <dgm:cxn modelId="{E0099472-467B-494D-B0E3-040606F1D571}" type="presParOf" srcId="{B177BAC9-7D0E-4AB9-B9F1-AC52571B63E2}" destId="{C640740F-192D-45A6-A8C7-535BBC3EC8FA}" srcOrd="0" destOrd="0" presId="urn:microsoft.com/office/officeart/2005/8/layout/process1"/>
    <dgm:cxn modelId="{E10CC078-48EE-4080-8179-A8A9657809E1}" type="presParOf" srcId="{BE04BFA2-F448-4794-B401-9166AD436643}" destId="{7AA47DA5-1F56-4A8B-A08A-8F799B1977A2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8E4028B-27B2-485E-82AE-2E7332D54C33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15C91613-E118-4993-9315-7FF7CD44FB9C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40B1142A-D58A-4352-A0C2-D9073220866F}" type="parTrans" cxnId="{2C331611-EDBD-44BE-AD6B-28FCC80945D5}">
      <dgm:prSet/>
      <dgm:spPr/>
      <dgm:t>
        <a:bodyPr/>
        <a:lstStyle/>
        <a:p>
          <a:endParaRPr lang="zh-CN" altLang="en-US"/>
        </a:p>
      </dgm:t>
    </dgm:pt>
    <dgm:pt modelId="{C839BDFB-E30D-444A-9835-0C82A5584284}" type="sibTrans" cxnId="{2C331611-EDBD-44BE-AD6B-28FCC80945D5}">
      <dgm:prSet/>
      <dgm:spPr/>
      <dgm:t>
        <a:bodyPr/>
        <a:lstStyle/>
        <a:p>
          <a:endParaRPr lang="zh-CN" altLang="en-US"/>
        </a:p>
      </dgm:t>
    </dgm:pt>
    <dgm:pt modelId="{DFA27290-C2B4-4F73-9C1A-4CB302A46262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44319B82-DD4A-497B-A620-1BCB65CB4F46}" type="parTrans" cxnId="{9D51ED84-8280-456D-ABA9-38989E7CB310}">
      <dgm:prSet/>
      <dgm:spPr/>
      <dgm:t>
        <a:bodyPr/>
        <a:lstStyle/>
        <a:p>
          <a:endParaRPr lang="zh-CN" altLang="en-US"/>
        </a:p>
      </dgm:t>
    </dgm:pt>
    <dgm:pt modelId="{B4D6CF44-6CF3-41C6-A470-C79F631473D3}" type="sibTrans" cxnId="{9D51ED84-8280-456D-ABA9-38989E7CB310}">
      <dgm:prSet/>
      <dgm:spPr/>
      <dgm:t>
        <a:bodyPr/>
        <a:lstStyle/>
        <a:p>
          <a:endParaRPr lang="zh-CN" altLang="en-US"/>
        </a:p>
      </dgm:t>
    </dgm:pt>
    <dgm:pt modelId="{B5AFFD36-C4CD-48D9-8E76-A7CDAE08FA43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3D52E797-5F05-4F55-8CCA-513CA2B459E1}" type="parTrans" cxnId="{1320D515-195C-4C6A-B36D-1D72FCE5110B}">
      <dgm:prSet/>
      <dgm:spPr/>
      <dgm:t>
        <a:bodyPr/>
        <a:lstStyle/>
        <a:p>
          <a:endParaRPr lang="zh-CN" altLang="en-US"/>
        </a:p>
      </dgm:t>
    </dgm:pt>
    <dgm:pt modelId="{8162CCCF-2A6E-4E65-B0F4-3EE04AAF95A7}" type="sibTrans" cxnId="{1320D515-195C-4C6A-B36D-1D72FCE5110B}">
      <dgm:prSet/>
      <dgm:spPr/>
      <dgm:t>
        <a:bodyPr/>
        <a:lstStyle/>
        <a:p>
          <a:endParaRPr lang="zh-CN" altLang="en-US"/>
        </a:p>
      </dgm:t>
    </dgm:pt>
    <dgm:pt modelId="{136C84BA-B417-4DEB-BE17-1EB3ED0EE680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F3AE44AB-EF66-486E-91D6-82211DA2AFD7}" type="parTrans" cxnId="{3E0168BD-5AE1-42EE-A90A-40B32903E02E}">
      <dgm:prSet/>
      <dgm:spPr/>
      <dgm:t>
        <a:bodyPr/>
        <a:lstStyle/>
        <a:p>
          <a:endParaRPr lang="zh-CN" altLang="en-US"/>
        </a:p>
      </dgm:t>
    </dgm:pt>
    <dgm:pt modelId="{1F00A9A3-0844-488B-83C6-696E32264272}" type="sibTrans" cxnId="{3E0168BD-5AE1-42EE-A90A-40B32903E02E}">
      <dgm:prSet/>
      <dgm:spPr/>
      <dgm:t>
        <a:bodyPr/>
        <a:lstStyle/>
        <a:p>
          <a:endParaRPr lang="zh-CN" altLang="en-US"/>
        </a:p>
      </dgm:t>
    </dgm:pt>
    <dgm:pt modelId="{974A0C92-81A9-45BC-B4DD-3449D1749F63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4E2D8F14-F6CE-43D3-ABF3-B41FD2AF93FF}" type="parTrans" cxnId="{11908EFB-76E7-4E82-A86B-2B002FF82B2C}">
      <dgm:prSet/>
      <dgm:spPr/>
      <dgm:t>
        <a:bodyPr/>
        <a:lstStyle/>
        <a:p>
          <a:endParaRPr lang="zh-CN" altLang="en-US"/>
        </a:p>
      </dgm:t>
    </dgm:pt>
    <dgm:pt modelId="{A038976A-017A-4E9C-B5BC-F6D6FF5CC4E8}" type="sibTrans" cxnId="{11908EFB-76E7-4E82-A86B-2B002FF82B2C}">
      <dgm:prSet/>
      <dgm:spPr/>
      <dgm:t>
        <a:bodyPr/>
        <a:lstStyle/>
        <a:p>
          <a:endParaRPr lang="zh-CN" altLang="en-US"/>
        </a:p>
      </dgm:t>
    </dgm:pt>
    <dgm:pt modelId="{4C3B353B-1B4E-4645-8146-7FD7F43F1D47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AB5CF9A0-D88B-4594-BF57-B289919C049B}" type="parTrans" cxnId="{000FE777-7743-4739-BC5E-EF0D0E1BFC1D}">
      <dgm:prSet/>
      <dgm:spPr/>
      <dgm:t>
        <a:bodyPr/>
        <a:lstStyle/>
        <a:p>
          <a:endParaRPr lang="zh-CN" altLang="en-US"/>
        </a:p>
      </dgm:t>
    </dgm:pt>
    <dgm:pt modelId="{8113CD25-3EF2-4025-87E9-CA88D67938CC}" type="sibTrans" cxnId="{000FE777-7743-4739-BC5E-EF0D0E1BFC1D}">
      <dgm:prSet/>
      <dgm:spPr/>
      <dgm:t>
        <a:bodyPr/>
        <a:lstStyle/>
        <a:p>
          <a:endParaRPr lang="zh-CN" altLang="en-US"/>
        </a:p>
      </dgm:t>
    </dgm:pt>
    <dgm:pt modelId="{8A39CE6E-29E9-44D3-A5BA-E05182CB45C5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B162C1B5-5CF5-40F3-85A2-DDAF8816AD6C}" type="parTrans" cxnId="{9FA02BF9-64C7-43DA-9144-F2C27BF081BA}">
      <dgm:prSet/>
      <dgm:spPr/>
      <dgm:t>
        <a:bodyPr/>
        <a:lstStyle/>
        <a:p>
          <a:endParaRPr lang="zh-CN" altLang="en-US"/>
        </a:p>
      </dgm:t>
    </dgm:pt>
    <dgm:pt modelId="{BB40A37A-6D4C-489B-9253-649DFD53F4E4}" type="sibTrans" cxnId="{9FA02BF9-64C7-43DA-9144-F2C27BF081BA}">
      <dgm:prSet/>
      <dgm:spPr/>
      <dgm:t>
        <a:bodyPr/>
        <a:lstStyle/>
        <a:p>
          <a:endParaRPr lang="zh-CN" altLang="en-US"/>
        </a:p>
      </dgm:t>
    </dgm:pt>
    <dgm:pt modelId="{799D2935-DD1D-4DFC-9C5B-1A217FF93271}" type="pres">
      <dgm:prSet presAssocID="{48E4028B-27B2-485E-82AE-2E7332D54C33}" presName="Name0" presStyleCnt="0">
        <dgm:presLayoutVars>
          <dgm:dir/>
          <dgm:resizeHandles val="exact"/>
        </dgm:presLayoutVars>
      </dgm:prSet>
      <dgm:spPr/>
    </dgm:pt>
    <dgm:pt modelId="{AD91FF94-9E6D-4995-BD3F-1F21CF928E0D}" type="pres">
      <dgm:prSet presAssocID="{48E4028B-27B2-485E-82AE-2E7332D54C33}" presName="arrow" presStyleLbl="bgShp" presStyleIdx="0" presStyleCnt="1"/>
      <dgm:spPr>
        <a:solidFill>
          <a:srgbClr val="BCDBEE"/>
        </a:solidFill>
      </dgm:spPr>
    </dgm:pt>
    <dgm:pt modelId="{DFD26A72-8BC9-4F33-B67A-346B97F5FE4B}" type="pres">
      <dgm:prSet presAssocID="{48E4028B-27B2-485E-82AE-2E7332D54C33}" presName="points" presStyleCnt="0"/>
      <dgm:spPr/>
    </dgm:pt>
    <dgm:pt modelId="{B2FAB37F-E65B-4866-AFBB-BF4C91503A83}" type="pres">
      <dgm:prSet presAssocID="{974A0C92-81A9-45BC-B4DD-3449D1749F63}" presName="compositeA" presStyleCnt="0"/>
      <dgm:spPr/>
    </dgm:pt>
    <dgm:pt modelId="{A094BD2B-9947-4103-8407-60D0393BE138}" type="pres">
      <dgm:prSet presAssocID="{974A0C92-81A9-45BC-B4DD-3449D1749F63}" presName="textA" presStyleLbl="revTx" presStyleIdx="0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2BE6C07-7412-4320-A238-5A7EA9F8AEE1}" type="pres">
      <dgm:prSet presAssocID="{974A0C92-81A9-45BC-B4DD-3449D1749F63}" presName="circleA" presStyleLbl="node1" presStyleIdx="0" presStyleCnt="7"/>
      <dgm:spPr/>
    </dgm:pt>
    <dgm:pt modelId="{02D73517-D146-4970-8780-BCD4067F9770}" type="pres">
      <dgm:prSet presAssocID="{974A0C92-81A9-45BC-B4DD-3449D1749F63}" presName="spaceA" presStyleCnt="0"/>
      <dgm:spPr/>
    </dgm:pt>
    <dgm:pt modelId="{6003C8F5-1F33-4F40-9082-B2D0BA9B1505}" type="pres">
      <dgm:prSet presAssocID="{A038976A-017A-4E9C-B5BC-F6D6FF5CC4E8}" presName="space" presStyleCnt="0"/>
      <dgm:spPr/>
    </dgm:pt>
    <dgm:pt modelId="{768A8DB7-F711-462C-98B2-729532049F72}" type="pres">
      <dgm:prSet presAssocID="{DFA27290-C2B4-4F73-9C1A-4CB302A46262}" presName="compositeB" presStyleCnt="0"/>
      <dgm:spPr/>
    </dgm:pt>
    <dgm:pt modelId="{FC778618-D9E8-449D-9F18-FD87BB8EBA59}" type="pres">
      <dgm:prSet presAssocID="{DFA27290-C2B4-4F73-9C1A-4CB302A46262}" presName="textB" presStyleLbl="revTx" presStyleIdx="1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ABC2BF2-C822-483A-AF30-00C2D3519862}" type="pres">
      <dgm:prSet presAssocID="{DFA27290-C2B4-4F73-9C1A-4CB302A46262}" presName="circleB" presStyleLbl="node1" presStyleIdx="1" presStyleCnt="7" custLinFactNeighborX="20058"/>
      <dgm:spPr/>
    </dgm:pt>
    <dgm:pt modelId="{4073CFF3-A4EB-42AE-9C97-DE09412E8071}" type="pres">
      <dgm:prSet presAssocID="{DFA27290-C2B4-4F73-9C1A-4CB302A46262}" presName="spaceB" presStyleCnt="0"/>
      <dgm:spPr/>
    </dgm:pt>
    <dgm:pt modelId="{3AA8249D-6EDC-43AB-8263-D04A5536289B}" type="pres">
      <dgm:prSet presAssocID="{B4D6CF44-6CF3-41C6-A470-C79F631473D3}" presName="space" presStyleCnt="0"/>
      <dgm:spPr/>
    </dgm:pt>
    <dgm:pt modelId="{B85B4906-5254-4A0D-84CB-FF8F1C0A3DDA}" type="pres">
      <dgm:prSet presAssocID="{B5AFFD36-C4CD-48D9-8E76-A7CDAE08FA43}" presName="compositeA" presStyleCnt="0"/>
      <dgm:spPr/>
    </dgm:pt>
    <dgm:pt modelId="{759B0816-C1D0-41E7-A261-F27B73F171BA}" type="pres">
      <dgm:prSet presAssocID="{B5AFFD36-C4CD-48D9-8E76-A7CDAE08FA43}" presName="textA" presStyleLbl="revTx" presStyleIdx="2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D9D1CD1-FF6A-483C-9D5D-576DF455B866}" type="pres">
      <dgm:prSet presAssocID="{B5AFFD36-C4CD-48D9-8E76-A7CDAE08FA43}" presName="circleA" presStyleLbl="node1" presStyleIdx="2" presStyleCnt="7" custLinFactNeighborX="58770"/>
      <dgm:spPr/>
    </dgm:pt>
    <dgm:pt modelId="{F4DEB532-B763-47CA-9A93-6A1C476683AE}" type="pres">
      <dgm:prSet presAssocID="{B5AFFD36-C4CD-48D9-8E76-A7CDAE08FA43}" presName="spaceA" presStyleCnt="0"/>
      <dgm:spPr/>
    </dgm:pt>
    <dgm:pt modelId="{293B6F7F-335E-432B-AD60-7D74B5C4511D}" type="pres">
      <dgm:prSet presAssocID="{8162CCCF-2A6E-4E65-B0F4-3EE04AAF95A7}" presName="space" presStyleCnt="0"/>
      <dgm:spPr/>
    </dgm:pt>
    <dgm:pt modelId="{840635F1-B760-4B6C-A952-F3360F9F10BF}" type="pres">
      <dgm:prSet presAssocID="{4C3B353B-1B4E-4645-8146-7FD7F43F1D47}" presName="compositeB" presStyleCnt="0"/>
      <dgm:spPr/>
    </dgm:pt>
    <dgm:pt modelId="{3C18A61C-EABF-4018-9AD9-ABCBDB0357F9}" type="pres">
      <dgm:prSet presAssocID="{4C3B353B-1B4E-4645-8146-7FD7F43F1D47}" presName="textB" presStyleLbl="revTx" presStyleIdx="3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CB1993-CF22-4691-A062-43869D951751}" type="pres">
      <dgm:prSet presAssocID="{4C3B353B-1B4E-4645-8146-7FD7F43F1D47}" presName="circleB" presStyleLbl="node1" presStyleIdx="3" presStyleCnt="7" custLinFactX="66883" custLinFactNeighborX="100000"/>
      <dgm:spPr/>
    </dgm:pt>
    <dgm:pt modelId="{01CB1029-6D2E-4A78-ABA3-03DDE130260E}" type="pres">
      <dgm:prSet presAssocID="{4C3B353B-1B4E-4645-8146-7FD7F43F1D47}" presName="spaceB" presStyleCnt="0"/>
      <dgm:spPr/>
    </dgm:pt>
    <dgm:pt modelId="{5A6F452D-87E4-49FD-AC5A-B3EF222826A7}" type="pres">
      <dgm:prSet presAssocID="{8113CD25-3EF2-4025-87E9-CA88D67938CC}" presName="space" presStyleCnt="0"/>
      <dgm:spPr/>
    </dgm:pt>
    <dgm:pt modelId="{42D9E4CD-B3F5-4C9D-8701-339CF4BAB21A}" type="pres">
      <dgm:prSet presAssocID="{8A39CE6E-29E9-44D3-A5BA-E05182CB45C5}" presName="compositeA" presStyleCnt="0"/>
      <dgm:spPr/>
    </dgm:pt>
    <dgm:pt modelId="{521AABBF-B602-489D-9D10-BD0D1CB97A53}" type="pres">
      <dgm:prSet presAssocID="{8A39CE6E-29E9-44D3-A5BA-E05182CB45C5}" presName="textA" presStyleLbl="revTx" presStyleIdx="4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A8D2EC2-D412-47F2-BE6E-1424287C2174}" type="pres">
      <dgm:prSet presAssocID="{8A39CE6E-29E9-44D3-A5BA-E05182CB45C5}" presName="circleA" presStyleLbl="node1" presStyleIdx="4" presStyleCnt="7" custLinFactX="100000" custLinFactNeighborX="140296"/>
      <dgm:spPr/>
    </dgm:pt>
    <dgm:pt modelId="{AA15B7D9-F71F-49C4-BAD0-6C7B32C97B31}" type="pres">
      <dgm:prSet presAssocID="{8A39CE6E-29E9-44D3-A5BA-E05182CB45C5}" presName="spaceA" presStyleCnt="0"/>
      <dgm:spPr/>
    </dgm:pt>
    <dgm:pt modelId="{BA19D3D1-5219-4516-A6CF-36156AA4C937}" type="pres">
      <dgm:prSet presAssocID="{BB40A37A-6D4C-489B-9253-649DFD53F4E4}" presName="space" presStyleCnt="0"/>
      <dgm:spPr/>
    </dgm:pt>
    <dgm:pt modelId="{00324B4C-1E58-41FC-9A01-D32F276B88E1}" type="pres">
      <dgm:prSet presAssocID="{136C84BA-B417-4DEB-BE17-1EB3ED0EE680}" presName="compositeB" presStyleCnt="0"/>
      <dgm:spPr/>
    </dgm:pt>
    <dgm:pt modelId="{F25A67BA-E58E-4765-AC24-876D1FC7F109}" type="pres">
      <dgm:prSet presAssocID="{136C84BA-B417-4DEB-BE17-1EB3ED0EE680}" presName="textB" presStyleLbl="revTx" presStyleIdx="5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EEF46BC-BED0-4B07-8145-9AA4EF0079F8}" type="pres">
      <dgm:prSet presAssocID="{136C84BA-B417-4DEB-BE17-1EB3ED0EE680}" presName="circleB" presStyleLbl="node1" presStyleIdx="5" presStyleCnt="7" custLinFactX="100000" custLinFactNeighborX="179007" custLinFactNeighborY="-533"/>
      <dgm:spPr/>
    </dgm:pt>
    <dgm:pt modelId="{AD7DA790-6783-4FFA-9558-7D040420503F}" type="pres">
      <dgm:prSet presAssocID="{136C84BA-B417-4DEB-BE17-1EB3ED0EE680}" presName="spaceB" presStyleCnt="0"/>
      <dgm:spPr/>
    </dgm:pt>
    <dgm:pt modelId="{6FF97C6B-9A73-45BB-8755-9E06EFDEE05C}" type="pres">
      <dgm:prSet presAssocID="{1F00A9A3-0844-488B-83C6-696E32264272}" presName="space" presStyleCnt="0"/>
      <dgm:spPr/>
    </dgm:pt>
    <dgm:pt modelId="{337F6AE2-6AC6-40EF-A121-7D76268329BB}" type="pres">
      <dgm:prSet presAssocID="{15C91613-E118-4993-9315-7FF7CD44FB9C}" presName="compositeA" presStyleCnt="0"/>
      <dgm:spPr/>
    </dgm:pt>
    <dgm:pt modelId="{3F79CA29-FABA-4209-B1B9-F8B1E777C819}" type="pres">
      <dgm:prSet presAssocID="{15C91613-E118-4993-9315-7FF7CD44FB9C}" presName="textA" presStyleLbl="revTx" presStyleIdx="6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017F307-5544-4E7B-A62E-4955B1B4473F}" type="pres">
      <dgm:prSet presAssocID="{15C91613-E118-4993-9315-7FF7CD44FB9C}" presName="circleA" presStyleLbl="node1" presStyleIdx="6" presStyleCnt="7" custLinFactX="100000" custLinFactNeighborX="175164" custLinFactNeighborY="-533"/>
      <dgm:spPr>
        <a:solidFill>
          <a:srgbClr val="C00000"/>
        </a:solidFill>
      </dgm:spPr>
    </dgm:pt>
    <dgm:pt modelId="{7F097950-231A-4AA4-9C03-275CC408823F}" type="pres">
      <dgm:prSet presAssocID="{15C91613-E118-4993-9315-7FF7CD44FB9C}" presName="spaceA" presStyleCnt="0"/>
      <dgm:spPr/>
    </dgm:pt>
  </dgm:ptLst>
  <dgm:cxnLst>
    <dgm:cxn modelId="{000FE777-7743-4739-BC5E-EF0D0E1BFC1D}" srcId="{48E4028B-27B2-485E-82AE-2E7332D54C33}" destId="{4C3B353B-1B4E-4645-8146-7FD7F43F1D47}" srcOrd="3" destOrd="0" parTransId="{AB5CF9A0-D88B-4594-BF57-B289919C049B}" sibTransId="{8113CD25-3EF2-4025-87E9-CA88D67938CC}"/>
    <dgm:cxn modelId="{3E0168BD-5AE1-42EE-A90A-40B32903E02E}" srcId="{48E4028B-27B2-485E-82AE-2E7332D54C33}" destId="{136C84BA-B417-4DEB-BE17-1EB3ED0EE680}" srcOrd="5" destOrd="0" parTransId="{F3AE44AB-EF66-486E-91D6-82211DA2AFD7}" sibTransId="{1F00A9A3-0844-488B-83C6-696E32264272}"/>
    <dgm:cxn modelId="{13AFDCB1-8BC5-45C7-8B42-D8C0BD4534D5}" type="presOf" srcId="{48E4028B-27B2-485E-82AE-2E7332D54C33}" destId="{799D2935-DD1D-4DFC-9C5B-1A217FF93271}" srcOrd="0" destOrd="0" presId="urn:microsoft.com/office/officeart/2005/8/layout/hProcess11"/>
    <dgm:cxn modelId="{5D54DD65-4501-4562-BC58-206EB4FD4D08}" type="presOf" srcId="{136C84BA-B417-4DEB-BE17-1EB3ED0EE680}" destId="{F25A67BA-E58E-4765-AC24-876D1FC7F109}" srcOrd="0" destOrd="0" presId="urn:microsoft.com/office/officeart/2005/8/layout/hProcess11"/>
    <dgm:cxn modelId="{D35C42EE-82C8-47A9-B6E3-EF090225ABD2}" type="presOf" srcId="{DFA27290-C2B4-4F73-9C1A-4CB302A46262}" destId="{FC778618-D9E8-449D-9F18-FD87BB8EBA59}" srcOrd="0" destOrd="0" presId="urn:microsoft.com/office/officeart/2005/8/layout/hProcess11"/>
    <dgm:cxn modelId="{C8BD0BA7-A80B-4D94-A2BA-A7D9C0D01650}" type="presOf" srcId="{8A39CE6E-29E9-44D3-A5BA-E05182CB45C5}" destId="{521AABBF-B602-489D-9D10-BD0D1CB97A53}" srcOrd="0" destOrd="0" presId="urn:microsoft.com/office/officeart/2005/8/layout/hProcess11"/>
    <dgm:cxn modelId="{C1A811C5-AE62-4567-9DD4-355CA38742F0}" type="presOf" srcId="{974A0C92-81A9-45BC-B4DD-3449D1749F63}" destId="{A094BD2B-9947-4103-8407-60D0393BE138}" srcOrd="0" destOrd="0" presId="urn:microsoft.com/office/officeart/2005/8/layout/hProcess11"/>
    <dgm:cxn modelId="{2C331611-EDBD-44BE-AD6B-28FCC80945D5}" srcId="{48E4028B-27B2-485E-82AE-2E7332D54C33}" destId="{15C91613-E118-4993-9315-7FF7CD44FB9C}" srcOrd="6" destOrd="0" parTransId="{40B1142A-D58A-4352-A0C2-D9073220866F}" sibTransId="{C839BDFB-E30D-444A-9835-0C82A5584284}"/>
    <dgm:cxn modelId="{9F131F3A-96C6-4A9C-AB9E-14E4CCDFE468}" type="presOf" srcId="{4C3B353B-1B4E-4645-8146-7FD7F43F1D47}" destId="{3C18A61C-EABF-4018-9AD9-ABCBDB0357F9}" srcOrd="0" destOrd="0" presId="urn:microsoft.com/office/officeart/2005/8/layout/hProcess11"/>
    <dgm:cxn modelId="{43A90592-F889-4C61-9E41-550902BC89BF}" type="presOf" srcId="{B5AFFD36-C4CD-48D9-8E76-A7CDAE08FA43}" destId="{759B0816-C1D0-41E7-A261-F27B73F171BA}" srcOrd="0" destOrd="0" presId="urn:microsoft.com/office/officeart/2005/8/layout/hProcess11"/>
    <dgm:cxn modelId="{11908EFB-76E7-4E82-A86B-2B002FF82B2C}" srcId="{48E4028B-27B2-485E-82AE-2E7332D54C33}" destId="{974A0C92-81A9-45BC-B4DD-3449D1749F63}" srcOrd="0" destOrd="0" parTransId="{4E2D8F14-F6CE-43D3-ABF3-B41FD2AF93FF}" sibTransId="{A038976A-017A-4E9C-B5BC-F6D6FF5CC4E8}"/>
    <dgm:cxn modelId="{1320D515-195C-4C6A-B36D-1D72FCE5110B}" srcId="{48E4028B-27B2-485E-82AE-2E7332D54C33}" destId="{B5AFFD36-C4CD-48D9-8E76-A7CDAE08FA43}" srcOrd="2" destOrd="0" parTransId="{3D52E797-5F05-4F55-8CCA-513CA2B459E1}" sibTransId="{8162CCCF-2A6E-4E65-B0F4-3EE04AAF95A7}"/>
    <dgm:cxn modelId="{9FA02BF9-64C7-43DA-9144-F2C27BF081BA}" srcId="{48E4028B-27B2-485E-82AE-2E7332D54C33}" destId="{8A39CE6E-29E9-44D3-A5BA-E05182CB45C5}" srcOrd="4" destOrd="0" parTransId="{B162C1B5-5CF5-40F3-85A2-DDAF8816AD6C}" sibTransId="{BB40A37A-6D4C-489B-9253-649DFD53F4E4}"/>
    <dgm:cxn modelId="{9D51ED84-8280-456D-ABA9-38989E7CB310}" srcId="{48E4028B-27B2-485E-82AE-2E7332D54C33}" destId="{DFA27290-C2B4-4F73-9C1A-4CB302A46262}" srcOrd="1" destOrd="0" parTransId="{44319B82-DD4A-497B-A620-1BCB65CB4F46}" sibTransId="{B4D6CF44-6CF3-41C6-A470-C79F631473D3}"/>
    <dgm:cxn modelId="{81B0FE43-CC82-4D3B-A350-72FABDAD71EF}" type="presOf" srcId="{15C91613-E118-4993-9315-7FF7CD44FB9C}" destId="{3F79CA29-FABA-4209-B1B9-F8B1E777C819}" srcOrd="0" destOrd="0" presId="urn:microsoft.com/office/officeart/2005/8/layout/hProcess11"/>
    <dgm:cxn modelId="{D56441E6-8474-478E-8362-9673767FB211}" type="presParOf" srcId="{799D2935-DD1D-4DFC-9C5B-1A217FF93271}" destId="{AD91FF94-9E6D-4995-BD3F-1F21CF928E0D}" srcOrd="0" destOrd="0" presId="urn:microsoft.com/office/officeart/2005/8/layout/hProcess11"/>
    <dgm:cxn modelId="{BAE34E64-C433-457E-8748-FB18410C6622}" type="presParOf" srcId="{799D2935-DD1D-4DFC-9C5B-1A217FF93271}" destId="{DFD26A72-8BC9-4F33-B67A-346B97F5FE4B}" srcOrd="1" destOrd="0" presId="urn:microsoft.com/office/officeart/2005/8/layout/hProcess11"/>
    <dgm:cxn modelId="{8703CE4B-EBC7-4500-926F-35AEA9085733}" type="presParOf" srcId="{DFD26A72-8BC9-4F33-B67A-346B97F5FE4B}" destId="{B2FAB37F-E65B-4866-AFBB-BF4C91503A83}" srcOrd="0" destOrd="0" presId="urn:microsoft.com/office/officeart/2005/8/layout/hProcess11"/>
    <dgm:cxn modelId="{2CDCCF1F-417E-4B11-941C-312F1F74AF62}" type="presParOf" srcId="{B2FAB37F-E65B-4866-AFBB-BF4C91503A83}" destId="{A094BD2B-9947-4103-8407-60D0393BE138}" srcOrd="0" destOrd="0" presId="urn:microsoft.com/office/officeart/2005/8/layout/hProcess11"/>
    <dgm:cxn modelId="{C69230A7-8383-4916-A615-6151CC99BD8B}" type="presParOf" srcId="{B2FAB37F-E65B-4866-AFBB-BF4C91503A83}" destId="{B2BE6C07-7412-4320-A238-5A7EA9F8AEE1}" srcOrd="1" destOrd="0" presId="urn:microsoft.com/office/officeart/2005/8/layout/hProcess11"/>
    <dgm:cxn modelId="{64D23312-EAC0-4871-8D83-3CAF43963FFC}" type="presParOf" srcId="{B2FAB37F-E65B-4866-AFBB-BF4C91503A83}" destId="{02D73517-D146-4970-8780-BCD4067F9770}" srcOrd="2" destOrd="0" presId="urn:microsoft.com/office/officeart/2005/8/layout/hProcess11"/>
    <dgm:cxn modelId="{B6B5350B-E85A-4F60-8284-9A8DE67AEA49}" type="presParOf" srcId="{DFD26A72-8BC9-4F33-B67A-346B97F5FE4B}" destId="{6003C8F5-1F33-4F40-9082-B2D0BA9B1505}" srcOrd="1" destOrd="0" presId="urn:microsoft.com/office/officeart/2005/8/layout/hProcess11"/>
    <dgm:cxn modelId="{BD8AC7E4-7B40-44AF-A6C1-D712245939AB}" type="presParOf" srcId="{DFD26A72-8BC9-4F33-B67A-346B97F5FE4B}" destId="{768A8DB7-F711-462C-98B2-729532049F72}" srcOrd="2" destOrd="0" presId="urn:microsoft.com/office/officeart/2005/8/layout/hProcess11"/>
    <dgm:cxn modelId="{21D9940E-29F2-4C13-8D06-780CE5CE7504}" type="presParOf" srcId="{768A8DB7-F711-462C-98B2-729532049F72}" destId="{FC778618-D9E8-449D-9F18-FD87BB8EBA59}" srcOrd="0" destOrd="0" presId="urn:microsoft.com/office/officeart/2005/8/layout/hProcess11"/>
    <dgm:cxn modelId="{13111FCA-1686-428F-B3D4-FF34A6F13CE1}" type="presParOf" srcId="{768A8DB7-F711-462C-98B2-729532049F72}" destId="{6ABC2BF2-C822-483A-AF30-00C2D3519862}" srcOrd="1" destOrd="0" presId="urn:microsoft.com/office/officeart/2005/8/layout/hProcess11"/>
    <dgm:cxn modelId="{FC7FD946-2C86-40D3-A65D-68908B9F9FEF}" type="presParOf" srcId="{768A8DB7-F711-462C-98B2-729532049F72}" destId="{4073CFF3-A4EB-42AE-9C97-DE09412E8071}" srcOrd="2" destOrd="0" presId="urn:microsoft.com/office/officeart/2005/8/layout/hProcess11"/>
    <dgm:cxn modelId="{4A7DBEE2-AF24-4611-BF48-7E31920E72B8}" type="presParOf" srcId="{DFD26A72-8BC9-4F33-B67A-346B97F5FE4B}" destId="{3AA8249D-6EDC-43AB-8263-D04A5536289B}" srcOrd="3" destOrd="0" presId="urn:microsoft.com/office/officeart/2005/8/layout/hProcess11"/>
    <dgm:cxn modelId="{7D6161BD-09C4-4B10-9D4C-FEEBB956AEC6}" type="presParOf" srcId="{DFD26A72-8BC9-4F33-B67A-346B97F5FE4B}" destId="{B85B4906-5254-4A0D-84CB-FF8F1C0A3DDA}" srcOrd="4" destOrd="0" presId="urn:microsoft.com/office/officeart/2005/8/layout/hProcess11"/>
    <dgm:cxn modelId="{AE8B7177-A35D-4920-B21E-0B2B9F55CE7F}" type="presParOf" srcId="{B85B4906-5254-4A0D-84CB-FF8F1C0A3DDA}" destId="{759B0816-C1D0-41E7-A261-F27B73F171BA}" srcOrd="0" destOrd="0" presId="urn:microsoft.com/office/officeart/2005/8/layout/hProcess11"/>
    <dgm:cxn modelId="{E7BEF452-F5F2-494D-AC5A-EEBEF61FEBB3}" type="presParOf" srcId="{B85B4906-5254-4A0D-84CB-FF8F1C0A3DDA}" destId="{2D9D1CD1-FF6A-483C-9D5D-576DF455B866}" srcOrd="1" destOrd="0" presId="urn:microsoft.com/office/officeart/2005/8/layout/hProcess11"/>
    <dgm:cxn modelId="{5CDC9A0C-0076-4232-B854-93D47448862E}" type="presParOf" srcId="{B85B4906-5254-4A0D-84CB-FF8F1C0A3DDA}" destId="{F4DEB532-B763-47CA-9A93-6A1C476683AE}" srcOrd="2" destOrd="0" presId="urn:microsoft.com/office/officeart/2005/8/layout/hProcess11"/>
    <dgm:cxn modelId="{5AC999FD-3A56-49E8-A7BC-12B70CB91387}" type="presParOf" srcId="{DFD26A72-8BC9-4F33-B67A-346B97F5FE4B}" destId="{293B6F7F-335E-432B-AD60-7D74B5C4511D}" srcOrd="5" destOrd="0" presId="urn:microsoft.com/office/officeart/2005/8/layout/hProcess11"/>
    <dgm:cxn modelId="{0034465B-81A5-4317-9CC9-4B162DDD471D}" type="presParOf" srcId="{DFD26A72-8BC9-4F33-B67A-346B97F5FE4B}" destId="{840635F1-B760-4B6C-A952-F3360F9F10BF}" srcOrd="6" destOrd="0" presId="urn:microsoft.com/office/officeart/2005/8/layout/hProcess11"/>
    <dgm:cxn modelId="{12A27626-29C8-4DC6-80EA-352DCC66D84F}" type="presParOf" srcId="{840635F1-B760-4B6C-A952-F3360F9F10BF}" destId="{3C18A61C-EABF-4018-9AD9-ABCBDB0357F9}" srcOrd="0" destOrd="0" presId="urn:microsoft.com/office/officeart/2005/8/layout/hProcess11"/>
    <dgm:cxn modelId="{2E883CE9-8280-4F10-872E-6B20B55B6D5E}" type="presParOf" srcId="{840635F1-B760-4B6C-A952-F3360F9F10BF}" destId="{40CB1993-CF22-4691-A062-43869D951751}" srcOrd="1" destOrd="0" presId="urn:microsoft.com/office/officeart/2005/8/layout/hProcess11"/>
    <dgm:cxn modelId="{B0D1E7B7-D21D-4B5F-A8B5-C174F633D9E7}" type="presParOf" srcId="{840635F1-B760-4B6C-A952-F3360F9F10BF}" destId="{01CB1029-6D2E-4A78-ABA3-03DDE130260E}" srcOrd="2" destOrd="0" presId="urn:microsoft.com/office/officeart/2005/8/layout/hProcess11"/>
    <dgm:cxn modelId="{10A48EE2-4988-4E06-8ED5-A2B2401254F8}" type="presParOf" srcId="{DFD26A72-8BC9-4F33-B67A-346B97F5FE4B}" destId="{5A6F452D-87E4-49FD-AC5A-B3EF222826A7}" srcOrd="7" destOrd="0" presId="urn:microsoft.com/office/officeart/2005/8/layout/hProcess11"/>
    <dgm:cxn modelId="{C32AB631-31F9-4580-B2DD-E49FA7EB448B}" type="presParOf" srcId="{DFD26A72-8BC9-4F33-B67A-346B97F5FE4B}" destId="{42D9E4CD-B3F5-4C9D-8701-339CF4BAB21A}" srcOrd="8" destOrd="0" presId="urn:microsoft.com/office/officeart/2005/8/layout/hProcess11"/>
    <dgm:cxn modelId="{D5357E1A-9737-4304-AA48-C4F34C98F8BC}" type="presParOf" srcId="{42D9E4CD-B3F5-4C9D-8701-339CF4BAB21A}" destId="{521AABBF-B602-489D-9D10-BD0D1CB97A53}" srcOrd="0" destOrd="0" presId="urn:microsoft.com/office/officeart/2005/8/layout/hProcess11"/>
    <dgm:cxn modelId="{6389556A-300F-4D67-B564-4D5F225426F7}" type="presParOf" srcId="{42D9E4CD-B3F5-4C9D-8701-339CF4BAB21A}" destId="{7A8D2EC2-D412-47F2-BE6E-1424287C2174}" srcOrd="1" destOrd="0" presId="urn:microsoft.com/office/officeart/2005/8/layout/hProcess11"/>
    <dgm:cxn modelId="{C54CEEA8-A3F4-4357-996F-1D0CC6A47926}" type="presParOf" srcId="{42D9E4CD-B3F5-4C9D-8701-339CF4BAB21A}" destId="{AA15B7D9-F71F-49C4-BAD0-6C7B32C97B31}" srcOrd="2" destOrd="0" presId="urn:microsoft.com/office/officeart/2005/8/layout/hProcess11"/>
    <dgm:cxn modelId="{34E8FBDF-64C4-4F8A-841D-987DB6EC9EE5}" type="presParOf" srcId="{DFD26A72-8BC9-4F33-B67A-346B97F5FE4B}" destId="{BA19D3D1-5219-4516-A6CF-36156AA4C937}" srcOrd="9" destOrd="0" presId="urn:microsoft.com/office/officeart/2005/8/layout/hProcess11"/>
    <dgm:cxn modelId="{53165E40-C5F4-40E5-BA79-CEB9633974AE}" type="presParOf" srcId="{DFD26A72-8BC9-4F33-B67A-346B97F5FE4B}" destId="{00324B4C-1E58-41FC-9A01-D32F276B88E1}" srcOrd="10" destOrd="0" presId="urn:microsoft.com/office/officeart/2005/8/layout/hProcess11"/>
    <dgm:cxn modelId="{76F732C3-A684-4D4A-B226-E0E9D9D863BB}" type="presParOf" srcId="{00324B4C-1E58-41FC-9A01-D32F276B88E1}" destId="{F25A67BA-E58E-4765-AC24-876D1FC7F109}" srcOrd="0" destOrd="0" presId="urn:microsoft.com/office/officeart/2005/8/layout/hProcess11"/>
    <dgm:cxn modelId="{0C3489E7-568F-4F5C-B124-CCFDF15C8BAD}" type="presParOf" srcId="{00324B4C-1E58-41FC-9A01-D32F276B88E1}" destId="{6EEF46BC-BED0-4B07-8145-9AA4EF0079F8}" srcOrd="1" destOrd="0" presId="urn:microsoft.com/office/officeart/2005/8/layout/hProcess11"/>
    <dgm:cxn modelId="{D124684E-6166-4D6A-B055-9008026563A1}" type="presParOf" srcId="{00324B4C-1E58-41FC-9A01-D32F276B88E1}" destId="{AD7DA790-6783-4FFA-9558-7D040420503F}" srcOrd="2" destOrd="0" presId="urn:microsoft.com/office/officeart/2005/8/layout/hProcess11"/>
    <dgm:cxn modelId="{71D29CA5-AEF8-4B05-90C5-F7033B6085A7}" type="presParOf" srcId="{DFD26A72-8BC9-4F33-B67A-346B97F5FE4B}" destId="{6FF97C6B-9A73-45BB-8755-9E06EFDEE05C}" srcOrd="11" destOrd="0" presId="urn:microsoft.com/office/officeart/2005/8/layout/hProcess11"/>
    <dgm:cxn modelId="{4583C6CB-C5DD-4449-81FB-71580210AF44}" type="presParOf" srcId="{DFD26A72-8BC9-4F33-B67A-346B97F5FE4B}" destId="{337F6AE2-6AC6-40EF-A121-7D76268329BB}" srcOrd="12" destOrd="0" presId="urn:microsoft.com/office/officeart/2005/8/layout/hProcess11"/>
    <dgm:cxn modelId="{34A31B87-37DA-4768-A459-E77EDEAFAB1D}" type="presParOf" srcId="{337F6AE2-6AC6-40EF-A121-7D76268329BB}" destId="{3F79CA29-FABA-4209-B1B9-F8B1E777C819}" srcOrd="0" destOrd="0" presId="urn:microsoft.com/office/officeart/2005/8/layout/hProcess11"/>
    <dgm:cxn modelId="{FF3848B1-7DF9-4221-811C-0A0274F6A8E7}" type="presParOf" srcId="{337F6AE2-6AC6-40EF-A121-7D76268329BB}" destId="{5017F307-5544-4E7B-A62E-4955B1B4473F}" srcOrd="1" destOrd="0" presId="urn:microsoft.com/office/officeart/2005/8/layout/hProcess11"/>
    <dgm:cxn modelId="{84A2BA87-0541-4721-809B-00C74734830C}" type="presParOf" srcId="{337F6AE2-6AC6-40EF-A121-7D76268329BB}" destId="{7F097950-231A-4AA4-9C03-275CC408823F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5B6B98E-3383-4B8B-B1B1-321E42D66BDB}" type="doc">
      <dgm:prSet loTypeId="urn:microsoft.com/office/officeart/2005/8/layout/process1" loCatId="process" qsTypeId="urn:microsoft.com/office/officeart/2005/8/quickstyle/simple2" qsCatId="simple" csTypeId="urn:microsoft.com/office/officeart/2005/8/colors/accent2_2" csCatId="accent2" phldr="1"/>
      <dgm:spPr/>
      <dgm:t>
        <a:bodyPr/>
        <a:lstStyle/>
        <a:p>
          <a:endParaRPr lang="zh-CN" altLang="en-US"/>
        </a:p>
      </dgm:t>
    </dgm:pt>
    <dgm:pt modelId="{86BE0228-3173-4E9A-ADAC-95907E7B2E2F}">
      <dgm:prSet phldrT="[文本]" custT="1"/>
      <dgm:spPr/>
      <dgm:t>
        <a:bodyPr/>
        <a:lstStyle/>
        <a:p>
          <a:r>
            <a:rPr lang="zh-CN" altLang="en-US" sz="1600" b="1" dirty="0">
              <a:solidFill>
                <a:schemeClr val="bg1"/>
              </a:solidFill>
            </a:rPr>
            <a:t>向股转公司申请备案（券商）</a:t>
          </a:r>
        </a:p>
      </dgm:t>
    </dgm:pt>
    <dgm:pt modelId="{A86CF9F0-B277-489C-A512-E789A96F16E0}" type="parTrans" cxnId="{51723D3F-117C-4DE8-B462-335B8F20544B}">
      <dgm:prSet/>
      <dgm:spPr/>
      <dgm:t>
        <a:bodyPr/>
        <a:lstStyle/>
        <a:p>
          <a:endParaRPr lang="zh-CN" altLang="en-US" b="1"/>
        </a:p>
      </dgm:t>
    </dgm:pt>
    <dgm:pt modelId="{9064CCE2-0097-449F-BAC3-F8DF643391D4}" type="sibTrans" cxnId="{51723D3F-117C-4DE8-B462-335B8F20544B}">
      <dgm:prSet/>
      <dgm:spPr/>
      <dgm:t>
        <a:bodyPr/>
        <a:lstStyle/>
        <a:p>
          <a:endParaRPr lang="zh-CN" altLang="en-US" b="1"/>
        </a:p>
      </dgm:t>
    </dgm:pt>
    <dgm:pt modelId="{CA371950-5484-4023-93F7-120CD5EB31D9}">
      <dgm:prSet phldrT="[文本]" custT="1"/>
      <dgm:spPr/>
      <dgm:t>
        <a:bodyPr/>
        <a:lstStyle/>
        <a:p>
          <a:r>
            <a:rPr lang="zh-CN" altLang="en-US" sz="1600" b="1" dirty="0">
              <a:solidFill>
                <a:srgbClr val="FF0000"/>
              </a:solidFill>
            </a:rPr>
            <a:t>在中国结算办理业务</a:t>
          </a:r>
        </a:p>
      </dgm:t>
    </dgm:pt>
    <dgm:pt modelId="{88B86D7A-891B-4E9D-8A4F-910E0F87D16E}" type="parTrans" cxnId="{E1F38E45-14EA-4257-B8B4-1E43C7A7B24F}">
      <dgm:prSet/>
      <dgm:spPr/>
      <dgm:t>
        <a:bodyPr/>
        <a:lstStyle/>
        <a:p>
          <a:endParaRPr lang="zh-CN" altLang="en-US" b="1"/>
        </a:p>
      </dgm:t>
    </dgm:pt>
    <dgm:pt modelId="{5B52A06E-733E-4797-B255-32C3E181DBD1}" type="sibTrans" cxnId="{E1F38E45-14EA-4257-B8B4-1E43C7A7B24F}">
      <dgm:prSet/>
      <dgm:spPr/>
      <dgm:t>
        <a:bodyPr/>
        <a:lstStyle/>
        <a:p>
          <a:endParaRPr lang="zh-CN" altLang="en-US" b="1"/>
        </a:p>
      </dgm:t>
    </dgm:pt>
    <dgm:pt modelId="{A2219400-F85C-4E4C-B9DE-D978709A16FD}">
      <dgm:prSet phldrT="[文本]" custT="1"/>
      <dgm:spPr/>
      <dgm:t>
        <a:bodyPr/>
        <a:lstStyle/>
        <a:p>
          <a:r>
            <a:rPr lang="zh-CN" altLang="en-US" sz="1600" b="1" dirty="0"/>
            <a:t>变更完成</a:t>
          </a:r>
        </a:p>
      </dgm:t>
    </dgm:pt>
    <dgm:pt modelId="{7EF17354-DEBA-4027-A85B-0E3F7A193D58}" type="parTrans" cxnId="{E4E23A3E-0293-4A26-9518-FAAF728114A8}">
      <dgm:prSet/>
      <dgm:spPr/>
      <dgm:t>
        <a:bodyPr/>
        <a:lstStyle/>
        <a:p>
          <a:endParaRPr lang="zh-CN" altLang="en-US" b="1"/>
        </a:p>
      </dgm:t>
    </dgm:pt>
    <dgm:pt modelId="{6022B56B-953D-489D-9DD4-B6D6547333FB}" type="sibTrans" cxnId="{E4E23A3E-0293-4A26-9518-FAAF728114A8}">
      <dgm:prSet/>
      <dgm:spPr/>
      <dgm:t>
        <a:bodyPr/>
        <a:lstStyle/>
        <a:p>
          <a:endParaRPr lang="zh-CN" altLang="en-US" b="1"/>
        </a:p>
      </dgm:t>
    </dgm:pt>
    <dgm:pt modelId="{0261B652-66AE-45DE-94D4-B84A2DF88398}">
      <dgm:prSet phldrT="[文本]" custT="1"/>
      <dgm:spPr/>
      <dgm:t>
        <a:bodyPr/>
        <a:lstStyle/>
        <a:p>
          <a:r>
            <a:rPr lang="zh-CN" altLang="en-US" sz="1600" b="1" dirty="0"/>
            <a:t>查询股东名册</a:t>
          </a:r>
        </a:p>
      </dgm:t>
    </dgm:pt>
    <dgm:pt modelId="{4C4C8DEE-BEEE-472B-A434-52B8FCA27331}" type="sibTrans" cxnId="{63729678-D976-41CA-BBEC-29290B6533EE}">
      <dgm:prSet/>
      <dgm:spPr/>
      <dgm:t>
        <a:bodyPr/>
        <a:lstStyle/>
        <a:p>
          <a:endParaRPr lang="zh-CN" altLang="en-US" b="1"/>
        </a:p>
      </dgm:t>
    </dgm:pt>
    <dgm:pt modelId="{29F5AF9E-F064-419B-8DB6-F88E8ECE61B7}" type="parTrans" cxnId="{63729678-D976-41CA-BBEC-29290B6533EE}">
      <dgm:prSet/>
      <dgm:spPr/>
      <dgm:t>
        <a:bodyPr/>
        <a:lstStyle/>
        <a:p>
          <a:endParaRPr lang="zh-CN" altLang="en-US" b="1"/>
        </a:p>
      </dgm:t>
    </dgm:pt>
    <dgm:pt modelId="{BE04BFA2-F448-4794-B401-9166AD436643}" type="pres">
      <dgm:prSet presAssocID="{C5B6B98E-3383-4B8B-B1B1-321E42D66BD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5CF2CED-71E6-40CC-BFF1-33725268414B}" type="pres">
      <dgm:prSet presAssocID="{0261B652-66AE-45DE-94D4-B84A2DF88398}" presName="node" presStyleLbl="node1" presStyleIdx="0" presStyleCnt="4" custScaleY="16158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246580-5782-499F-8992-845580CA40A0}" type="pres">
      <dgm:prSet presAssocID="{4C4C8DEE-BEEE-472B-A434-52B8FCA27331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BAB8D9C8-5924-4ECF-86C9-58F733DB7055}" type="pres">
      <dgm:prSet presAssocID="{4C4C8DEE-BEEE-472B-A434-52B8FCA27331}" presName="connectorText" presStyleLbl="sibTrans2D1" presStyleIdx="0" presStyleCnt="3"/>
      <dgm:spPr/>
      <dgm:t>
        <a:bodyPr/>
        <a:lstStyle/>
        <a:p>
          <a:endParaRPr lang="zh-CN" altLang="en-US"/>
        </a:p>
      </dgm:t>
    </dgm:pt>
    <dgm:pt modelId="{EFFD6DBE-460F-48A4-BA00-42A5FFA5B93C}" type="pres">
      <dgm:prSet presAssocID="{86BE0228-3173-4E9A-ADAC-95907E7B2E2F}" presName="node" presStyleLbl="node1" presStyleIdx="1" presStyleCnt="4" custScaleY="16158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6E1F769-3034-48E6-AA11-5A7DB17107F6}" type="pres">
      <dgm:prSet presAssocID="{9064CCE2-0097-449F-BAC3-F8DF643391D4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D4D746D3-2C80-4B38-B193-01E21389C6CC}" type="pres">
      <dgm:prSet presAssocID="{9064CCE2-0097-449F-BAC3-F8DF643391D4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BF214344-42EA-467F-A3EC-741B5DE77D05}" type="pres">
      <dgm:prSet presAssocID="{CA371950-5484-4023-93F7-120CD5EB31D9}" presName="node" presStyleLbl="node1" presStyleIdx="2" presStyleCnt="4" custScaleY="16158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177BAC9-7D0E-4AB9-B9F1-AC52571B63E2}" type="pres">
      <dgm:prSet presAssocID="{5B52A06E-733E-4797-B255-32C3E181DBD1}" presName="sibTrans" presStyleLbl="sibTrans2D1" presStyleIdx="2" presStyleCnt="3"/>
      <dgm:spPr/>
      <dgm:t>
        <a:bodyPr/>
        <a:lstStyle/>
        <a:p>
          <a:endParaRPr lang="zh-CN" altLang="en-US"/>
        </a:p>
      </dgm:t>
    </dgm:pt>
    <dgm:pt modelId="{C640740F-192D-45A6-A8C7-535BBC3EC8FA}" type="pres">
      <dgm:prSet presAssocID="{5B52A06E-733E-4797-B255-32C3E181DBD1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  <dgm:pt modelId="{7AA47DA5-1F56-4A8B-A08A-8F799B1977A2}" type="pres">
      <dgm:prSet presAssocID="{A2219400-F85C-4E4C-B9DE-D978709A16FD}" presName="node" presStyleLbl="node1" presStyleIdx="3" presStyleCnt="4" custScaleY="16158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CDCEC13-0378-4843-BAA1-C2754C557DF4}" type="presOf" srcId="{5B52A06E-733E-4797-B255-32C3E181DBD1}" destId="{B177BAC9-7D0E-4AB9-B9F1-AC52571B63E2}" srcOrd="0" destOrd="0" presId="urn:microsoft.com/office/officeart/2005/8/layout/process1"/>
    <dgm:cxn modelId="{51723D3F-117C-4DE8-B462-335B8F20544B}" srcId="{C5B6B98E-3383-4B8B-B1B1-321E42D66BDB}" destId="{86BE0228-3173-4E9A-ADAC-95907E7B2E2F}" srcOrd="1" destOrd="0" parTransId="{A86CF9F0-B277-489C-A512-E789A96F16E0}" sibTransId="{9064CCE2-0097-449F-BAC3-F8DF643391D4}"/>
    <dgm:cxn modelId="{508FB366-C446-49E8-8CCC-25A5659FB8FE}" type="presOf" srcId="{4C4C8DEE-BEEE-472B-A434-52B8FCA27331}" destId="{EC246580-5782-499F-8992-845580CA40A0}" srcOrd="0" destOrd="0" presId="urn:microsoft.com/office/officeart/2005/8/layout/process1"/>
    <dgm:cxn modelId="{63729678-D976-41CA-BBEC-29290B6533EE}" srcId="{C5B6B98E-3383-4B8B-B1B1-321E42D66BDB}" destId="{0261B652-66AE-45DE-94D4-B84A2DF88398}" srcOrd="0" destOrd="0" parTransId="{29F5AF9E-F064-419B-8DB6-F88E8ECE61B7}" sibTransId="{4C4C8DEE-BEEE-472B-A434-52B8FCA27331}"/>
    <dgm:cxn modelId="{C1688A45-4AF6-4F89-80B3-AA7BE206963D}" type="presOf" srcId="{9064CCE2-0097-449F-BAC3-F8DF643391D4}" destId="{D4D746D3-2C80-4B38-B193-01E21389C6CC}" srcOrd="1" destOrd="0" presId="urn:microsoft.com/office/officeart/2005/8/layout/process1"/>
    <dgm:cxn modelId="{FBE780EF-42A0-4543-BB22-5DF3D5FDD8DD}" type="presOf" srcId="{4C4C8DEE-BEEE-472B-A434-52B8FCA27331}" destId="{BAB8D9C8-5924-4ECF-86C9-58F733DB7055}" srcOrd="1" destOrd="0" presId="urn:microsoft.com/office/officeart/2005/8/layout/process1"/>
    <dgm:cxn modelId="{0C19FFBB-D5FD-40E9-BE11-963AAD194F44}" type="presOf" srcId="{CA371950-5484-4023-93F7-120CD5EB31D9}" destId="{BF214344-42EA-467F-A3EC-741B5DE77D05}" srcOrd="0" destOrd="0" presId="urn:microsoft.com/office/officeart/2005/8/layout/process1"/>
    <dgm:cxn modelId="{5CA9A225-92AF-441F-A4D3-A96CEBEC3A0F}" type="presOf" srcId="{5B52A06E-733E-4797-B255-32C3E181DBD1}" destId="{C640740F-192D-45A6-A8C7-535BBC3EC8FA}" srcOrd="1" destOrd="0" presId="urn:microsoft.com/office/officeart/2005/8/layout/process1"/>
    <dgm:cxn modelId="{459A0172-8A83-459C-914B-C0874DF91A71}" type="presOf" srcId="{9064CCE2-0097-449F-BAC3-F8DF643391D4}" destId="{16E1F769-3034-48E6-AA11-5A7DB17107F6}" srcOrd="0" destOrd="0" presId="urn:microsoft.com/office/officeart/2005/8/layout/process1"/>
    <dgm:cxn modelId="{67F60344-F963-4262-9C0E-7B9F855C0047}" type="presOf" srcId="{C5B6B98E-3383-4B8B-B1B1-321E42D66BDB}" destId="{BE04BFA2-F448-4794-B401-9166AD436643}" srcOrd="0" destOrd="0" presId="urn:microsoft.com/office/officeart/2005/8/layout/process1"/>
    <dgm:cxn modelId="{124BEE42-BD82-446F-9D0D-81F9D08C97DF}" type="presOf" srcId="{86BE0228-3173-4E9A-ADAC-95907E7B2E2F}" destId="{EFFD6DBE-460F-48A4-BA00-42A5FFA5B93C}" srcOrd="0" destOrd="0" presId="urn:microsoft.com/office/officeart/2005/8/layout/process1"/>
    <dgm:cxn modelId="{47C2C63D-65FD-42E1-8482-1BCB5E007C34}" type="presOf" srcId="{A2219400-F85C-4E4C-B9DE-D978709A16FD}" destId="{7AA47DA5-1F56-4A8B-A08A-8F799B1977A2}" srcOrd="0" destOrd="0" presId="urn:microsoft.com/office/officeart/2005/8/layout/process1"/>
    <dgm:cxn modelId="{9206F602-8099-4DD3-8D98-CEA240F2ECBA}" type="presOf" srcId="{0261B652-66AE-45DE-94D4-B84A2DF88398}" destId="{05CF2CED-71E6-40CC-BFF1-33725268414B}" srcOrd="0" destOrd="0" presId="urn:microsoft.com/office/officeart/2005/8/layout/process1"/>
    <dgm:cxn modelId="{E1F38E45-14EA-4257-B8B4-1E43C7A7B24F}" srcId="{C5B6B98E-3383-4B8B-B1B1-321E42D66BDB}" destId="{CA371950-5484-4023-93F7-120CD5EB31D9}" srcOrd="2" destOrd="0" parTransId="{88B86D7A-891B-4E9D-8A4F-910E0F87D16E}" sibTransId="{5B52A06E-733E-4797-B255-32C3E181DBD1}"/>
    <dgm:cxn modelId="{E4E23A3E-0293-4A26-9518-FAAF728114A8}" srcId="{C5B6B98E-3383-4B8B-B1B1-321E42D66BDB}" destId="{A2219400-F85C-4E4C-B9DE-D978709A16FD}" srcOrd="3" destOrd="0" parTransId="{7EF17354-DEBA-4027-A85B-0E3F7A193D58}" sibTransId="{6022B56B-953D-489D-9DD4-B6D6547333FB}"/>
    <dgm:cxn modelId="{79538A15-44DC-434F-B8FD-89832F3E788D}" type="presParOf" srcId="{BE04BFA2-F448-4794-B401-9166AD436643}" destId="{05CF2CED-71E6-40CC-BFF1-33725268414B}" srcOrd="0" destOrd="0" presId="urn:microsoft.com/office/officeart/2005/8/layout/process1"/>
    <dgm:cxn modelId="{BBF39EF9-C9AD-4506-9F5C-0A69111F41C2}" type="presParOf" srcId="{BE04BFA2-F448-4794-B401-9166AD436643}" destId="{EC246580-5782-499F-8992-845580CA40A0}" srcOrd="1" destOrd="0" presId="urn:microsoft.com/office/officeart/2005/8/layout/process1"/>
    <dgm:cxn modelId="{AE093B97-C1A1-400A-998A-35ADE8154DAA}" type="presParOf" srcId="{EC246580-5782-499F-8992-845580CA40A0}" destId="{BAB8D9C8-5924-4ECF-86C9-58F733DB7055}" srcOrd="0" destOrd="0" presId="urn:microsoft.com/office/officeart/2005/8/layout/process1"/>
    <dgm:cxn modelId="{07FE3385-5424-4F8F-B1B2-28BC6A9FDCD3}" type="presParOf" srcId="{BE04BFA2-F448-4794-B401-9166AD436643}" destId="{EFFD6DBE-460F-48A4-BA00-42A5FFA5B93C}" srcOrd="2" destOrd="0" presId="urn:microsoft.com/office/officeart/2005/8/layout/process1"/>
    <dgm:cxn modelId="{37F637FA-363D-46D1-BB65-B945B7FB7D3B}" type="presParOf" srcId="{BE04BFA2-F448-4794-B401-9166AD436643}" destId="{16E1F769-3034-48E6-AA11-5A7DB17107F6}" srcOrd="3" destOrd="0" presId="urn:microsoft.com/office/officeart/2005/8/layout/process1"/>
    <dgm:cxn modelId="{4EA56D62-D23B-40F4-B550-2E6682790DE8}" type="presParOf" srcId="{16E1F769-3034-48E6-AA11-5A7DB17107F6}" destId="{D4D746D3-2C80-4B38-B193-01E21389C6CC}" srcOrd="0" destOrd="0" presId="urn:microsoft.com/office/officeart/2005/8/layout/process1"/>
    <dgm:cxn modelId="{5EC197BF-53B2-49A7-9D79-8E0B4B1AF90C}" type="presParOf" srcId="{BE04BFA2-F448-4794-B401-9166AD436643}" destId="{BF214344-42EA-467F-A3EC-741B5DE77D05}" srcOrd="4" destOrd="0" presId="urn:microsoft.com/office/officeart/2005/8/layout/process1"/>
    <dgm:cxn modelId="{2D1C7B53-7A6A-4708-9B2D-75C3298E5403}" type="presParOf" srcId="{BE04BFA2-F448-4794-B401-9166AD436643}" destId="{B177BAC9-7D0E-4AB9-B9F1-AC52571B63E2}" srcOrd="5" destOrd="0" presId="urn:microsoft.com/office/officeart/2005/8/layout/process1"/>
    <dgm:cxn modelId="{E0099472-467B-494D-B0E3-040606F1D571}" type="presParOf" srcId="{B177BAC9-7D0E-4AB9-B9F1-AC52571B63E2}" destId="{C640740F-192D-45A6-A8C7-535BBC3EC8FA}" srcOrd="0" destOrd="0" presId="urn:microsoft.com/office/officeart/2005/8/layout/process1"/>
    <dgm:cxn modelId="{E10CC078-48EE-4080-8179-A8A9657809E1}" type="presParOf" srcId="{BE04BFA2-F448-4794-B401-9166AD436643}" destId="{7AA47DA5-1F56-4A8B-A08A-8F799B1977A2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8E4028B-27B2-485E-82AE-2E7332D54C33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15C91613-E118-4993-9315-7FF7CD44FB9C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40B1142A-D58A-4352-A0C2-D9073220866F}" type="parTrans" cxnId="{2C331611-EDBD-44BE-AD6B-28FCC80945D5}">
      <dgm:prSet/>
      <dgm:spPr/>
      <dgm:t>
        <a:bodyPr/>
        <a:lstStyle/>
        <a:p>
          <a:endParaRPr lang="zh-CN" altLang="en-US"/>
        </a:p>
      </dgm:t>
    </dgm:pt>
    <dgm:pt modelId="{C839BDFB-E30D-444A-9835-0C82A5584284}" type="sibTrans" cxnId="{2C331611-EDBD-44BE-AD6B-28FCC80945D5}">
      <dgm:prSet/>
      <dgm:spPr/>
      <dgm:t>
        <a:bodyPr/>
        <a:lstStyle/>
        <a:p>
          <a:endParaRPr lang="zh-CN" altLang="en-US"/>
        </a:p>
      </dgm:t>
    </dgm:pt>
    <dgm:pt modelId="{DFA27290-C2B4-4F73-9C1A-4CB302A46262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44319B82-DD4A-497B-A620-1BCB65CB4F46}" type="parTrans" cxnId="{9D51ED84-8280-456D-ABA9-38989E7CB310}">
      <dgm:prSet/>
      <dgm:spPr/>
      <dgm:t>
        <a:bodyPr/>
        <a:lstStyle/>
        <a:p>
          <a:endParaRPr lang="zh-CN" altLang="en-US"/>
        </a:p>
      </dgm:t>
    </dgm:pt>
    <dgm:pt modelId="{B4D6CF44-6CF3-41C6-A470-C79F631473D3}" type="sibTrans" cxnId="{9D51ED84-8280-456D-ABA9-38989E7CB310}">
      <dgm:prSet/>
      <dgm:spPr/>
      <dgm:t>
        <a:bodyPr/>
        <a:lstStyle/>
        <a:p>
          <a:endParaRPr lang="zh-CN" altLang="en-US"/>
        </a:p>
      </dgm:t>
    </dgm:pt>
    <dgm:pt modelId="{B5AFFD36-C4CD-48D9-8E76-A7CDAE08FA43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3D52E797-5F05-4F55-8CCA-513CA2B459E1}" type="parTrans" cxnId="{1320D515-195C-4C6A-B36D-1D72FCE5110B}">
      <dgm:prSet/>
      <dgm:spPr/>
      <dgm:t>
        <a:bodyPr/>
        <a:lstStyle/>
        <a:p>
          <a:endParaRPr lang="zh-CN" altLang="en-US"/>
        </a:p>
      </dgm:t>
    </dgm:pt>
    <dgm:pt modelId="{8162CCCF-2A6E-4E65-B0F4-3EE04AAF95A7}" type="sibTrans" cxnId="{1320D515-195C-4C6A-B36D-1D72FCE5110B}">
      <dgm:prSet/>
      <dgm:spPr/>
      <dgm:t>
        <a:bodyPr/>
        <a:lstStyle/>
        <a:p>
          <a:endParaRPr lang="zh-CN" altLang="en-US"/>
        </a:p>
      </dgm:t>
    </dgm:pt>
    <dgm:pt modelId="{136C84BA-B417-4DEB-BE17-1EB3ED0EE680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F3AE44AB-EF66-486E-91D6-82211DA2AFD7}" type="parTrans" cxnId="{3E0168BD-5AE1-42EE-A90A-40B32903E02E}">
      <dgm:prSet/>
      <dgm:spPr/>
      <dgm:t>
        <a:bodyPr/>
        <a:lstStyle/>
        <a:p>
          <a:endParaRPr lang="zh-CN" altLang="en-US"/>
        </a:p>
      </dgm:t>
    </dgm:pt>
    <dgm:pt modelId="{1F00A9A3-0844-488B-83C6-696E32264272}" type="sibTrans" cxnId="{3E0168BD-5AE1-42EE-A90A-40B32903E02E}">
      <dgm:prSet/>
      <dgm:spPr/>
      <dgm:t>
        <a:bodyPr/>
        <a:lstStyle/>
        <a:p>
          <a:endParaRPr lang="zh-CN" altLang="en-US"/>
        </a:p>
      </dgm:t>
    </dgm:pt>
    <dgm:pt modelId="{974A0C92-81A9-45BC-B4DD-3449D1749F63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4E2D8F14-F6CE-43D3-ABF3-B41FD2AF93FF}" type="parTrans" cxnId="{11908EFB-76E7-4E82-A86B-2B002FF82B2C}">
      <dgm:prSet/>
      <dgm:spPr/>
      <dgm:t>
        <a:bodyPr/>
        <a:lstStyle/>
        <a:p>
          <a:endParaRPr lang="zh-CN" altLang="en-US"/>
        </a:p>
      </dgm:t>
    </dgm:pt>
    <dgm:pt modelId="{A038976A-017A-4E9C-B5BC-F6D6FF5CC4E8}" type="sibTrans" cxnId="{11908EFB-76E7-4E82-A86B-2B002FF82B2C}">
      <dgm:prSet/>
      <dgm:spPr/>
      <dgm:t>
        <a:bodyPr/>
        <a:lstStyle/>
        <a:p>
          <a:endParaRPr lang="zh-CN" altLang="en-US"/>
        </a:p>
      </dgm:t>
    </dgm:pt>
    <dgm:pt modelId="{4C3B353B-1B4E-4645-8146-7FD7F43F1D47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AB5CF9A0-D88B-4594-BF57-B289919C049B}" type="parTrans" cxnId="{000FE777-7743-4739-BC5E-EF0D0E1BFC1D}">
      <dgm:prSet/>
      <dgm:spPr/>
      <dgm:t>
        <a:bodyPr/>
        <a:lstStyle/>
        <a:p>
          <a:endParaRPr lang="zh-CN" altLang="en-US"/>
        </a:p>
      </dgm:t>
    </dgm:pt>
    <dgm:pt modelId="{8113CD25-3EF2-4025-87E9-CA88D67938CC}" type="sibTrans" cxnId="{000FE777-7743-4739-BC5E-EF0D0E1BFC1D}">
      <dgm:prSet/>
      <dgm:spPr/>
      <dgm:t>
        <a:bodyPr/>
        <a:lstStyle/>
        <a:p>
          <a:endParaRPr lang="zh-CN" altLang="en-US"/>
        </a:p>
      </dgm:t>
    </dgm:pt>
    <dgm:pt modelId="{8A39CE6E-29E9-44D3-A5BA-E05182CB45C5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B162C1B5-5CF5-40F3-85A2-DDAF8816AD6C}" type="parTrans" cxnId="{9FA02BF9-64C7-43DA-9144-F2C27BF081BA}">
      <dgm:prSet/>
      <dgm:spPr/>
      <dgm:t>
        <a:bodyPr/>
        <a:lstStyle/>
        <a:p>
          <a:endParaRPr lang="zh-CN" altLang="en-US"/>
        </a:p>
      </dgm:t>
    </dgm:pt>
    <dgm:pt modelId="{BB40A37A-6D4C-489B-9253-649DFD53F4E4}" type="sibTrans" cxnId="{9FA02BF9-64C7-43DA-9144-F2C27BF081BA}">
      <dgm:prSet/>
      <dgm:spPr/>
      <dgm:t>
        <a:bodyPr/>
        <a:lstStyle/>
        <a:p>
          <a:endParaRPr lang="zh-CN" altLang="en-US"/>
        </a:p>
      </dgm:t>
    </dgm:pt>
    <dgm:pt modelId="{799D2935-DD1D-4DFC-9C5B-1A217FF93271}" type="pres">
      <dgm:prSet presAssocID="{48E4028B-27B2-485E-82AE-2E7332D54C33}" presName="Name0" presStyleCnt="0">
        <dgm:presLayoutVars>
          <dgm:dir/>
          <dgm:resizeHandles val="exact"/>
        </dgm:presLayoutVars>
      </dgm:prSet>
      <dgm:spPr/>
    </dgm:pt>
    <dgm:pt modelId="{AD91FF94-9E6D-4995-BD3F-1F21CF928E0D}" type="pres">
      <dgm:prSet presAssocID="{48E4028B-27B2-485E-82AE-2E7332D54C33}" presName="arrow" presStyleLbl="bgShp" presStyleIdx="0" presStyleCnt="1"/>
      <dgm:spPr>
        <a:solidFill>
          <a:srgbClr val="BCDBEE"/>
        </a:solidFill>
      </dgm:spPr>
    </dgm:pt>
    <dgm:pt modelId="{DFD26A72-8BC9-4F33-B67A-346B97F5FE4B}" type="pres">
      <dgm:prSet presAssocID="{48E4028B-27B2-485E-82AE-2E7332D54C33}" presName="points" presStyleCnt="0"/>
      <dgm:spPr/>
    </dgm:pt>
    <dgm:pt modelId="{B2FAB37F-E65B-4866-AFBB-BF4C91503A83}" type="pres">
      <dgm:prSet presAssocID="{974A0C92-81A9-45BC-B4DD-3449D1749F63}" presName="compositeA" presStyleCnt="0"/>
      <dgm:spPr/>
    </dgm:pt>
    <dgm:pt modelId="{A094BD2B-9947-4103-8407-60D0393BE138}" type="pres">
      <dgm:prSet presAssocID="{974A0C92-81A9-45BC-B4DD-3449D1749F63}" presName="textA" presStyleLbl="revTx" presStyleIdx="0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2BE6C07-7412-4320-A238-5A7EA9F8AEE1}" type="pres">
      <dgm:prSet presAssocID="{974A0C92-81A9-45BC-B4DD-3449D1749F63}" presName="circleA" presStyleLbl="node1" presStyleIdx="0" presStyleCnt="7"/>
      <dgm:spPr/>
    </dgm:pt>
    <dgm:pt modelId="{02D73517-D146-4970-8780-BCD4067F9770}" type="pres">
      <dgm:prSet presAssocID="{974A0C92-81A9-45BC-B4DD-3449D1749F63}" presName="spaceA" presStyleCnt="0"/>
      <dgm:spPr/>
    </dgm:pt>
    <dgm:pt modelId="{6003C8F5-1F33-4F40-9082-B2D0BA9B1505}" type="pres">
      <dgm:prSet presAssocID="{A038976A-017A-4E9C-B5BC-F6D6FF5CC4E8}" presName="space" presStyleCnt="0"/>
      <dgm:spPr/>
    </dgm:pt>
    <dgm:pt modelId="{768A8DB7-F711-462C-98B2-729532049F72}" type="pres">
      <dgm:prSet presAssocID="{DFA27290-C2B4-4F73-9C1A-4CB302A46262}" presName="compositeB" presStyleCnt="0"/>
      <dgm:spPr/>
    </dgm:pt>
    <dgm:pt modelId="{FC778618-D9E8-449D-9F18-FD87BB8EBA59}" type="pres">
      <dgm:prSet presAssocID="{DFA27290-C2B4-4F73-9C1A-4CB302A46262}" presName="textB" presStyleLbl="revTx" presStyleIdx="1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ABC2BF2-C822-483A-AF30-00C2D3519862}" type="pres">
      <dgm:prSet presAssocID="{DFA27290-C2B4-4F73-9C1A-4CB302A46262}" presName="circleB" presStyleLbl="node1" presStyleIdx="1" presStyleCnt="7" custLinFactNeighborX="20058"/>
      <dgm:spPr/>
    </dgm:pt>
    <dgm:pt modelId="{4073CFF3-A4EB-42AE-9C97-DE09412E8071}" type="pres">
      <dgm:prSet presAssocID="{DFA27290-C2B4-4F73-9C1A-4CB302A46262}" presName="spaceB" presStyleCnt="0"/>
      <dgm:spPr/>
    </dgm:pt>
    <dgm:pt modelId="{3AA8249D-6EDC-43AB-8263-D04A5536289B}" type="pres">
      <dgm:prSet presAssocID="{B4D6CF44-6CF3-41C6-A470-C79F631473D3}" presName="space" presStyleCnt="0"/>
      <dgm:spPr/>
    </dgm:pt>
    <dgm:pt modelId="{B85B4906-5254-4A0D-84CB-FF8F1C0A3DDA}" type="pres">
      <dgm:prSet presAssocID="{B5AFFD36-C4CD-48D9-8E76-A7CDAE08FA43}" presName="compositeA" presStyleCnt="0"/>
      <dgm:spPr/>
    </dgm:pt>
    <dgm:pt modelId="{759B0816-C1D0-41E7-A261-F27B73F171BA}" type="pres">
      <dgm:prSet presAssocID="{B5AFFD36-C4CD-48D9-8E76-A7CDAE08FA43}" presName="textA" presStyleLbl="revTx" presStyleIdx="2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D9D1CD1-FF6A-483C-9D5D-576DF455B866}" type="pres">
      <dgm:prSet presAssocID="{B5AFFD36-C4CD-48D9-8E76-A7CDAE08FA43}" presName="circleA" presStyleLbl="node1" presStyleIdx="2" presStyleCnt="7" custLinFactNeighborX="58770"/>
      <dgm:spPr/>
    </dgm:pt>
    <dgm:pt modelId="{F4DEB532-B763-47CA-9A93-6A1C476683AE}" type="pres">
      <dgm:prSet presAssocID="{B5AFFD36-C4CD-48D9-8E76-A7CDAE08FA43}" presName="spaceA" presStyleCnt="0"/>
      <dgm:spPr/>
    </dgm:pt>
    <dgm:pt modelId="{293B6F7F-335E-432B-AD60-7D74B5C4511D}" type="pres">
      <dgm:prSet presAssocID="{8162CCCF-2A6E-4E65-B0F4-3EE04AAF95A7}" presName="space" presStyleCnt="0"/>
      <dgm:spPr/>
    </dgm:pt>
    <dgm:pt modelId="{840635F1-B760-4B6C-A952-F3360F9F10BF}" type="pres">
      <dgm:prSet presAssocID="{4C3B353B-1B4E-4645-8146-7FD7F43F1D47}" presName="compositeB" presStyleCnt="0"/>
      <dgm:spPr/>
    </dgm:pt>
    <dgm:pt modelId="{3C18A61C-EABF-4018-9AD9-ABCBDB0357F9}" type="pres">
      <dgm:prSet presAssocID="{4C3B353B-1B4E-4645-8146-7FD7F43F1D47}" presName="textB" presStyleLbl="revTx" presStyleIdx="3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CB1993-CF22-4691-A062-43869D951751}" type="pres">
      <dgm:prSet presAssocID="{4C3B353B-1B4E-4645-8146-7FD7F43F1D47}" presName="circleB" presStyleLbl="node1" presStyleIdx="3" presStyleCnt="7" custLinFactX="66883" custLinFactNeighborX="100000"/>
      <dgm:spPr/>
    </dgm:pt>
    <dgm:pt modelId="{01CB1029-6D2E-4A78-ABA3-03DDE130260E}" type="pres">
      <dgm:prSet presAssocID="{4C3B353B-1B4E-4645-8146-7FD7F43F1D47}" presName="spaceB" presStyleCnt="0"/>
      <dgm:spPr/>
    </dgm:pt>
    <dgm:pt modelId="{5A6F452D-87E4-49FD-AC5A-B3EF222826A7}" type="pres">
      <dgm:prSet presAssocID="{8113CD25-3EF2-4025-87E9-CA88D67938CC}" presName="space" presStyleCnt="0"/>
      <dgm:spPr/>
    </dgm:pt>
    <dgm:pt modelId="{42D9E4CD-B3F5-4C9D-8701-339CF4BAB21A}" type="pres">
      <dgm:prSet presAssocID="{8A39CE6E-29E9-44D3-A5BA-E05182CB45C5}" presName="compositeA" presStyleCnt="0"/>
      <dgm:spPr/>
    </dgm:pt>
    <dgm:pt modelId="{521AABBF-B602-489D-9D10-BD0D1CB97A53}" type="pres">
      <dgm:prSet presAssocID="{8A39CE6E-29E9-44D3-A5BA-E05182CB45C5}" presName="textA" presStyleLbl="revTx" presStyleIdx="4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A8D2EC2-D412-47F2-BE6E-1424287C2174}" type="pres">
      <dgm:prSet presAssocID="{8A39CE6E-29E9-44D3-A5BA-E05182CB45C5}" presName="circleA" presStyleLbl="node1" presStyleIdx="4" presStyleCnt="7" custLinFactX="100000" custLinFactNeighborX="140296"/>
      <dgm:spPr/>
    </dgm:pt>
    <dgm:pt modelId="{AA15B7D9-F71F-49C4-BAD0-6C7B32C97B31}" type="pres">
      <dgm:prSet presAssocID="{8A39CE6E-29E9-44D3-A5BA-E05182CB45C5}" presName="spaceA" presStyleCnt="0"/>
      <dgm:spPr/>
    </dgm:pt>
    <dgm:pt modelId="{BA19D3D1-5219-4516-A6CF-36156AA4C937}" type="pres">
      <dgm:prSet presAssocID="{BB40A37A-6D4C-489B-9253-649DFD53F4E4}" presName="space" presStyleCnt="0"/>
      <dgm:spPr/>
    </dgm:pt>
    <dgm:pt modelId="{00324B4C-1E58-41FC-9A01-D32F276B88E1}" type="pres">
      <dgm:prSet presAssocID="{136C84BA-B417-4DEB-BE17-1EB3ED0EE680}" presName="compositeB" presStyleCnt="0"/>
      <dgm:spPr/>
    </dgm:pt>
    <dgm:pt modelId="{F25A67BA-E58E-4765-AC24-876D1FC7F109}" type="pres">
      <dgm:prSet presAssocID="{136C84BA-B417-4DEB-BE17-1EB3ED0EE680}" presName="textB" presStyleLbl="revTx" presStyleIdx="5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EEF46BC-BED0-4B07-8145-9AA4EF0079F8}" type="pres">
      <dgm:prSet presAssocID="{136C84BA-B417-4DEB-BE17-1EB3ED0EE680}" presName="circleB" presStyleLbl="node1" presStyleIdx="5" presStyleCnt="7" custLinFactX="100000" custLinFactNeighborX="179007" custLinFactNeighborY="-533"/>
      <dgm:spPr/>
    </dgm:pt>
    <dgm:pt modelId="{AD7DA790-6783-4FFA-9558-7D040420503F}" type="pres">
      <dgm:prSet presAssocID="{136C84BA-B417-4DEB-BE17-1EB3ED0EE680}" presName="spaceB" presStyleCnt="0"/>
      <dgm:spPr/>
    </dgm:pt>
    <dgm:pt modelId="{6FF97C6B-9A73-45BB-8755-9E06EFDEE05C}" type="pres">
      <dgm:prSet presAssocID="{1F00A9A3-0844-488B-83C6-696E32264272}" presName="space" presStyleCnt="0"/>
      <dgm:spPr/>
    </dgm:pt>
    <dgm:pt modelId="{337F6AE2-6AC6-40EF-A121-7D76268329BB}" type="pres">
      <dgm:prSet presAssocID="{15C91613-E118-4993-9315-7FF7CD44FB9C}" presName="compositeA" presStyleCnt="0"/>
      <dgm:spPr/>
    </dgm:pt>
    <dgm:pt modelId="{3F79CA29-FABA-4209-B1B9-F8B1E777C819}" type="pres">
      <dgm:prSet presAssocID="{15C91613-E118-4993-9315-7FF7CD44FB9C}" presName="textA" presStyleLbl="revTx" presStyleIdx="6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017F307-5544-4E7B-A62E-4955B1B4473F}" type="pres">
      <dgm:prSet presAssocID="{15C91613-E118-4993-9315-7FF7CD44FB9C}" presName="circleA" presStyleLbl="node1" presStyleIdx="6" presStyleCnt="7" custLinFactX="100000" custLinFactNeighborX="175164" custLinFactNeighborY="-533"/>
      <dgm:spPr>
        <a:solidFill>
          <a:srgbClr val="C00000"/>
        </a:solidFill>
      </dgm:spPr>
    </dgm:pt>
    <dgm:pt modelId="{7F097950-231A-4AA4-9C03-275CC408823F}" type="pres">
      <dgm:prSet presAssocID="{15C91613-E118-4993-9315-7FF7CD44FB9C}" presName="spaceA" presStyleCnt="0"/>
      <dgm:spPr/>
    </dgm:pt>
  </dgm:ptLst>
  <dgm:cxnLst>
    <dgm:cxn modelId="{000FE777-7743-4739-BC5E-EF0D0E1BFC1D}" srcId="{48E4028B-27B2-485E-82AE-2E7332D54C33}" destId="{4C3B353B-1B4E-4645-8146-7FD7F43F1D47}" srcOrd="3" destOrd="0" parTransId="{AB5CF9A0-D88B-4594-BF57-B289919C049B}" sibTransId="{8113CD25-3EF2-4025-87E9-CA88D67938CC}"/>
    <dgm:cxn modelId="{3E0168BD-5AE1-42EE-A90A-40B32903E02E}" srcId="{48E4028B-27B2-485E-82AE-2E7332D54C33}" destId="{136C84BA-B417-4DEB-BE17-1EB3ED0EE680}" srcOrd="5" destOrd="0" parTransId="{F3AE44AB-EF66-486E-91D6-82211DA2AFD7}" sibTransId="{1F00A9A3-0844-488B-83C6-696E32264272}"/>
    <dgm:cxn modelId="{13AFDCB1-8BC5-45C7-8B42-D8C0BD4534D5}" type="presOf" srcId="{48E4028B-27B2-485E-82AE-2E7332D54C33}" destId="{799D2935-DD1D-4DFC-9C5B-1A217FF93271}" srcOrd="0" destOrd="0" presId="urn:microsoft.com/office/officeart/2005/8/layout/hProcess11"/>
    <dgm:cxn modelId="{5D54DD65-4501-4562-BC58-206EB4FD4D08}" type="presOf" srcId="{136C84BA-B417-4DEB-BE17-1EB3ED0EE680}" destId="{F25A67BA-E58E-4765-AC24-876D1FC7F109}" srcOrd="0" destOrd="0" presId="urn:microsoft.com/office/officeart/2005/8/layout/hProcess11"/>
    <dgm:cxn modelId="{D35C42EE-82C8-47A9-B6E3-EF090225ABD2}" type="presOf" srcId="{DFA27290-C2B4-4F73-9C1A-4CB302A46262}" destId="{FC778618-D9E8-449D-9F18-FD87BB8EBA59}" srcOrd="0" destOrd="0" presId="urn:microsoft.com/office/officeart/2005/8/layout/hProcess11"/>
    <dgm:cxn modelId="{C8BD0BA7-A80B-4D94-A2BA-A7D9C0D01650}" type="presOf" srcId="{8A39CE6E-29E9-44D3-A5BA-E05182CB45C5}" destId="{521AABBF-B602-489D-9D10-BD0D1CB97A53}" srcOrd="0" destOrd="0" presId="urn:microsoft.com/office/officeart/2005/8/layout/hProcess11"/>
    <dgm:cxn modelId="{C1A811C5-AE62-4567-9DD4-355CA38742F0}" type="presOf" srcId="{974A0C92-81A9-45BC-B4DD-3449D1749F63}" destId="{A094BD2B-9947-4103-8407-60D0393BE138}" srcOrd="0" destOrd="0" presId="urn:microsoft.com/office/officeart/2005/8/layout/hProcess11"/>
    <dgm:cxn modelId="{2C331611-EDBD-44BE-AD6B-28FCC80945D5}" srcId="{48E4028B-27B2-485E-82AE-2E7332D54C33}" destId="{15C91613-E118-4993-9315-7FF7CD44FB9C}" srcOrd="6" destOrd="0" parTransId="{40B1142A-D58A-4352-A0C2-D9073220866F}" sibTransId="{C839BDFB-E30D-444A-9835-0C82A5584284}"/>
    <dgm:cxn modelId="{9F131F3A-96C6-4A9C-AB9E-14E4CCDFE468}" type="presOf" srcId="{4C3B353B-1B4E-4645-8146-7FD7F43F1D47}" destId="{3C18A61C-EABF-4018-9AD9-ABCBDB0357F9}" srcOrd="0" destOrd="0" presId="urn:microsoft.com/office/officeart/2005/8/layout/hProcess11"/>
    <dgm:cxn modelId="{43A90592-F889-4C61-9E41-550902BC89BF}" type="presOf" srcId="{B5AFFD36-C4CD-48D9-8E76-A7CDAE08FA43}" destId="{759B0816-C1D0-41E7-A261-F27B73F171BA}" srcOrd="0" destOrd="0" presId="urn:microsoft.com/office/officeart/2005/8/layout/hProcess11"/>
    <dgm:cxn modelId="{11908EFB-76E7-4E82-A86B-2B002FF82B2C}" srcId="{48E4028B-27B2-485E-82AE-2E7332D54C33}" destId="{974A0C92-81A9-45BC-B4DD-3449D1749F63}" srcOrd="0" destOrd="0" parTransId="{4E2D8F14-F6CE-43D3-ABF3-B41FD2AF93FF}" sibTransId="{A038976A-017A-4E9C-B5BC-F6D6FF5CC4E8}"/>
    <dgm:cxn modelId="{1320D515-195C-4C6A-B36D-1D72FCE5110B}" srcId="{48E4028B-27B2-485E-82AE-2E7332D54C33}" destId="{B5AFFD36-C4CD-48D9-8E76-A7CDAE08FA43}" srcOrd="2" destOrd="0" parTransId="{3D52E797-5F05-4F55-8CCA-513CA2B459E1}" sibTransId="{8162CCCF-2A6E-4E65-B0F4-3EE04AAF95A7}"/>
    <dgm:cxn modelId="{9FA02BF9-64C7-43DA-9144-F2C27BF081BA}" srcId="{48E4028B-27B2-485E-82AE-2E7332D54C33}" destId="{8A39CE6E-29E9-44D3-A5BA-E05182CB45C5}" srcOrd="4" destOrd="0" parTransId="{B162C1B5-5CF5-40F3-85A2-DDAF8816AD6C}" sibTransId="{BB40A37A-6D4C-489B-9253-649DFD53F4E4}"/>
    <dgm:cxn modelId="{9D51ED84-8280-456D-ABA9-38989E7CB310}" srcId="{48E4028B-27B2-485E-82AE-2E7332D54C33}" destId="{DFA27290-C2B4-4F73-9C1A-4CB302A46262}" srcOrd="1" destOrd="0" parTransId="{44319B82-DD4A-497B-A620-1BCB65CB4F46}" sibTransId="{B4D6CF44-6CF3-41C6-A470-C79F631473D3}"/>
    <dgm:cxn modelId="{81B0FE43-CC82-4D3B-A350-72FABDAD71EF}" type="presOf" srcId="{15C91613-E118-4993-9315-7FF7CD44FB9C}" destId="{3F79CA29-FABA-4209-B1B9-F8B1E777C819}" srcOrd="0" destOrd="0" presId="urn:microsoft.com/office/officeart/2005/8/layout/hProcess11"/>
    <dgm:cxn modelId="{D56441E6-8474-478E-8362-9673767FB211}" type="presParOf" srcId="{799D2935-DD1D-4DFC-9C5B-1A217FF93271}" destId="{AD91FF94-9E6D-4995-BD3F-1F21CF928E0D}" srcOrd="0" destOrd="0" presId="urn:microsoft.com/office/officeart/2005/8/layout/hProcess11"/>
    <dgm:cxn modelId="{BAE34E64-C433-457E-8748-FB18410C6622}" type="presParOf" srcId="{799D2935-DD1D-4DFC-9C5B-1A217FF93271}" destId="{DFD26A72-8BC9-4F33-B67A-346B97F5FE4B}" srcOrd="1" destOrd="0" presId="urn:microsoft.com/office/officeart/2005/8/layout/hProcess11"/>
    <dgm:cxn modelId="{8703CE4B-EBC7-4500-926F-35AEA9085733}" type="presParOf" srcId="{DFD26A72-8BC9-4F33-B67A-346B97F5FE4B}" destId="{B2FAB37F-E65B-4866-AFBB-BF4C91503A83}" srcOrd="0" destOrd="0" presId="urn:microsoft.com/office/officeart/2005/8/layout/hProcess11"/>
    <dgm:cxn modelId="{2CDCCF1F-417E-4B11-941C-312F1F74AF62}" type="presParOf" srcId="{B2FAB37F-E65B-4866-AFBB-BF4C91503A83}" destId="{A094BD2B-9947-4103-8407-60D0393BE138}" srcOrd="0" destOrd="0" presId="urn:microsoft.com/office/officeart/2005/8/layout/hProcess11"/>
    <dgm:cxn modelId="{C69230A7-8383-4916-A615-6151CC99BD8B}" type="presParOf" srcId="{B2FAB37F-E65B-4866-AFBB-BF4C91503A83}" destId="{B2BE6C07-7412-4320-A238-5A7EA9F8AEE1}" srcOrd="1" destOrd="0" presId="urn:microsoft.com/office/officeart/2005/8/layout/hProcess11"/>
    <dgm:cxn modelId="{64D23312-EAC0-4871-8D83-3CAF43963FFC}" type="presParOf" srcId="{B2FAB37F-E65B-4866-AFBB-BF4C91503A83}" destId="{02D73517-D146-4970-8780-BCD4067F9770}" srcOrd="2" destOrd="0" presId="urn:microsoft.com/office/officeart/2005/8/layout/hProcess11"/>
    <dgm:cxn modelId="{B6B5350B-E85A-4F60-8284-9A8DE67AEA49}" type="presParOf" srcId="{DFD26A72-8BC9-4F33-B67A-346B97F5FE4B}" destId="{6003C8F5-1F33-4F40-9082-B2D0BA9B1505}" srcOrd="1" destOrd="0" presId="urn:microsoft.com/office/officeart/2005/8/layout/hProcess11"/>
    <dgm:cxn modelId="{BD8AC7E4-7B40-44AF-A6C1-D712245939AB}" type="presParOf" srcId="{DFD26A72-8BC9-4F33-B67A-346B97F5FE4B}" destId="{768A8DB7-F711-462C-98B2-729532049F72}" srcOrd="2" destOrd="0" presId="urn:microsoft.com/office/officeart/2005/8/layout/hProcess11"/>
    <dgm:cxn modelId="{21D9940E-29F2-4C13-8D06-780CE5CE7504}" type="presParOf" srcId="{768A8DB7-F711-462C-98B2-729532049F72}" destId="{FC778618-D9E8-449D-9F18-FD87BB8EBA59}" srcOrd="0" destOrd="0" presId="urn:microsoft.com/office/officeart/2005/8/layout/hProcess11"/>
    <dgm:cxn modelId="{13111FCA-1686-428F-B3D4-FF34A6F13CE1}" type="presParOf" srcId="{768A8DB7-F711-462C-98B2-729532049F72}" destId="{6ABC2BF2-C822-483A-AF30-00C2D3519862}" srcOrd="1" destOrd="0" presId="urn:microsoft.com/office/officeart/2005/8/layout/hProcess11"/>
    <dgm:cxn modelId="{FC7FD946-2C86-40D3-A65D-68908B9F9FEF}" type="presParOf" srcId="{768A8DB7-F711-462C-98B2-729532049F72}" destId="{4073CFF3-A4EB-42AE-9C97-DE09412E8071}" srcOrd="2" destOrd="0" presId="urn:microsoft.com/office/officeart/2005/8/layout/hProcess11"/>
    <dgm:cxn modelId="{4A7DBEE2-AF24-4611-BF48-7E31920E72B8}" type="presParOf" srcId="{DFD26A72-8BC9-4F33-B67A-346B97F5FE4B}" destId="{3AA8249D-6EDC-43AB-8263-D04A5536289B}" srcOrd="3" destOrd="0" presId="urn:microsoft.com/office/officeart/2005/8/layout/hProcess11"/>
    <dgm:cxn modelId="{7D6161BD-09C4-4B10-9D4C-FEEBB956AEC6}" type="presParOf" srcId="{DFD26A72-8BC9-4F33-B67A-346B97F5FE4B}" destId="{B85B4906-5254-4A0D-84CB-FF8F1C0A3DDA}" srcOrd="4" destOrd="0" presId="urn:microsoft.com/office/officeart/2005/8/layout/hProcess11"/>
    <dgm:cxn modelId="{AE8B7177-A35D-4920-B21E-0B2B9F55CE7F}" type="presParOf" srcId="{B85B4906-5254-4A0D-84CB-FF8F1C0A3DDA}" destId="{759B0816-C1D0-41E7-A261-F27B73F171BA}" srcOrd="0" destOrd="0" presId="urn:microsoft.com/office/officeart/2005/8/layout/hProcess11"/>
    <dgm:cxn modelId="{E7BEF452-F5F2-494D-AC5A-EEBEF61FEBB3}" type="presParOf" srcId="{B85B4906-5254-4A0D-84CB-FF8F1C0A3DDA}" destId="{2D9D1CD1-FF6A-483C-9D5D-576DF455B866}" srcOrd="1" destOrd="0" presId="urn:microsoft.com/office/officeart/2005/8/layout/hProcess11"/>
    <dgm:cxn modelId="{5CDC9A0C-0076-4232-B854-93D47448862E}" type="presParOf" srcId="{B85B4906-5254-4A0D-84CB-FF8F1C0A3DDA}" destId="{F4DEB532-B763-47CA-9A93-6A1C476683AE}" srcOrd="2" destOrd="0" presId="urn:microsoft.com/office/officeart/2005/8/layout/hProcess11"/>
    <dgm:cxn modelId="{5AC999FD-3A56-49E8-A7BC-12B70CB91387}" type="presParOf" srcId="{DFD26A72-8BC9-4F33-B67A-346B97F5FE4B}" destId="{293B6F7F-335E-432B-AD60-7D74B5C4511D}" srcOrd="5" destOrd="0" presId="urn:microsoft.com/office/officeart/2005/8/layout/hProcess11"/>
    <dgm:cxn modelId="{0034465B-81A5-4317-9CC9-4B162DDD471D}" type="presParOf" srcId="{DFD26A72-8BC9-4F33-B67A-346B97F5FE4B}" destId="{840635F1-B760-4B6C-A952-F3360F9F10BF}" srcOrd="6" destOrd="0" presId="urn:microsoft.com/office/officeart/2005/8/layout/hProcess11"/>
    <dgm:cxn modelId="{12A27626-29C8-4DC6-80EA-352DCC66D84F}" type="presParOf" srcId="{840635F1-B760-4B6C-A952-F3360F9F10BF}" destId="{3C18A61C-EABF-4018-9AD9-ABCBDB0357F9}" srcOrd="0" destOrd="0" presId="urn:microsoft.com/office/officeart/2005/8/layout/hProcess11"/>
    <dgm:cxn modelId="{2E883CE9-8280-4F10-872E-6B20B55B6D5E}" type="presParOf" srcId="{840635F1-B760-4B6C-A952-F3360F9F10BF}" destId="{40CB1993-CF22-4691-A062-43869D951751}" srcOrd="1" destOrd="0" presId="urn:microsoft.com/office/officeart/2005/8/layout/hProcess11"/>
    <dgm:cxn modelId="{B0D1E7B7-D21D-4B5F-A8B5-C174F633D9E7}" type="presParOf" srcId="{840635F1-B760-4B6C-A952-F3360F9F10BF}" destId="{01CB1029-6D2E-4A78-ABA3-03DDE130260E}" srcOrd="2" destOrd="0" presId="urn:microsoft.com/office/officeart/2005/8/layout/hProcess11"/>
    <dgm:cxn modelId="{10A48EE2-4988-4E06-8ED5-A2B2401254F8}" type="presParOf" srcId="{DFD26A72-8BC9-4F33-B67A-346B97F5FE4B}" destId="{5A6F452D-87E4-49FD-AC5A-B3EF222826A7}" srcOrd="7" destOrd="0" presId="urn:microsoft.com/office/officeart/2005/8/layout/hProcess11"/>
    <dgm:cxn modelId="{C32AB631-31F9-4580-B2DD-E49FA7EB448B}" type="presParOf" srcId="{DFD26A72-8BC9-4F33-B67A-346B97F5FE4B}" destId="{42D9E4CD-B3F5-4C9D-8701-339CF4BAB21A}" srcOrd="8" destOrd="0" presId="urn:microsoft.com/office/officeart/2005/8/layout/hProcess11"/>
    <dgm:cxn modelId="{D5357E1A-9737-4304-AA48-C4F34C98F8BC}" type="presParOf" srcId="{42D9E4CD-B3F5-4C9D-8701-339CF4BAB21A}" destId="{521AABBF-B602-489D-9D10-BD0D1CB97A53}" srcOrd="0" destOrd="0" presId="urn:microsoft.com/office/officeart/2005/8/layout/hProcess11"/>
    <dgm:cxn modelId="{6389556A-300F-4D67-B564-4D5F225426F7}" type="presParOf" srcId="{42D9E4CD-B3F5-4C9D-8701-339CF4BAB21A}" destId="{7A8D2EC2-D412-47F2-BE6E-1424287C2174}" srcOrd="1" destOrd="0" presId="urn:microsoft.com/office/officeart/2005/8/layout/hProcess11"/>
    <dgm:cxn modelId="{C54CEEA8-A3F4-4357-996F-1D0CC6A47926}" type="presParOf" srcId="{42D9E4CD-B3F5-4C9D-8701-339CF4BAB21A}" destId="{AA15B7D9-F71F-49C4-BAD0-6C7B32C97B31}" srcOrd="2" destOrd="0" presId="urn:microsoft.com/office/officeart/2005/8/layout/hProcess11"/>
    <dgm:cxn modelId="{34E8FBDF-64C4-4F8A-841D-987DB6EC9EE5}" type="presParOf" srcId="{DFD26A72-8BC9-4F33-B67A-346B97F5FE4B}" destId="{BA19D3D1-5219-4516-A6CF-36156AA4C937}" srcOrd="9" destOrd="0" presId="urn:microsoft.com/office/officeart/2005/8/layout/hProcess11"/>
    <dgm:cxn modelId="{53165E40-C5F4-40E5-BA79-CEB9633974AE}" type="presParOf" srcId="{DFD26A72-8BC9-4F33-B67A-346B97F5FE4B}" destId="{00324B4C-1E58-41FC-9A01-D32F276B88E1}" srcOrd="10" destOrd="0" presId="urn:microsoft.com/office/officeart/2005/8/layout/hProcess11"/>
    <dgm:cxn modelId="{76F732C3-A684-4D4A-B226-E0E9D9D863BB}" type="presParOf" srcId="{00324B4C-1E58-41FC-9A01-D32F276B88E1}" destId="{F25A67BA-E58E-4765-AC24-876D1FC7F109}" srcOrd="0" destOrd="0" presId="urn:microsoft.com/office/officeart/2005/8/layout/hProcess11"/>
    <dgm:cxn modelId="{0C3489E7-568F-4F5C-B124-CCFDF15C8BAD}" type="presParOf" srcId="{00324B4C-1E58-41FC-9A01-D32F276B88E1}" destId="{6EEF46BC-BED0-4B07-8145-9AA4EF0079F8}" srcOrd="1" destOrd="0" presId="urn:microsoft.com/office/officeart/2005/8/layout/hProcess11"/>
    <dgm:cxn modelId="{D124684E-6166-4D6A-B055-9008026563A1}" type="presParOf" srcId="{00324B4C-1E58-41FC-9A01-D32F276B88E1}" destId="{AD7DA790-6783-4FFA-9558-7D040420503F}" srcOrd="2" destOrd="0" presId="urn:microsoft.com/office/officeart/2005/8/layout/hProcess11"/>
    <dgm:cxn modelId="{71D29CA5-AEF8-4B05-90C5-F7033B6085A7}" type="presParOf" srcId="{DFD26A72-8BC9-4F33-B67A-346B97F5FE4B}" destId="{6FF97C6B-9A73-45BB-8755-9E06EFDEE05C}" srcOrd="11" destOrd="0" presId="urn:microsoft.com/office/officeart/2005/8/layout/hProcess11"/>
    <dgm:cxn modelId="{4583C6CB-C5DD-4449-81FB-71580210AF44}" type="presParOf" srcId="{DFD26A72-8BC9-4F33-B67A-346B97F5FE4B}" destId="{337F6AE2-6AC6-40EF-A121-7D76268329BB}" srcOrd="12" destOrd="0" presId="urn:microsoft.com/office/officeart/2005/8/layout/hProcess11"/>
    <dgm:cxn modelId="{34A31B87-37DA-4768-A459-E77EDEAFAB1D}" type="presParOf" srcId="{337F6AE2-6AC6-40EF-A121-7D76268329BB}" destId="{3F79CA29-FABA-4209-B1B9-F8B1E777C819}" srcOrd="0" destOrd="0" presId="urn:microsoft.com/office/officeart/2005/8/layout/hProcess11"/>
    <dgm:cxn modelId="{FF3848B1-7DF9-4221-811C-0A0274F6A8E7}" type="presParOf" srcId="{337F6AE2-6AC6-40EF-A121-7D76268329BB}" destId="{5017F307-5544-4E7B-A62E-4955B1B4473F}" srcOrd="1" destOrd="0" presId="urn:microsoft.com/office/officeart/2005/8/layout/hProcess11"/>
    <dgm:cxn modelId="{84A2BA87-0541-4721-809B-00C74734830C}" type="presParOf" srcId="{337F6AE2-6AC6-40EF-A121-7D76268329BB}" destId="{7F097950-231A-4AA4-9C03-275CC408823F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2DFC2AA-1D12-40D2-8DCD-BB3D2367DB6A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7719B65-6B00-4395-9FB8-88DB148E1B4F}">
      <dgm:prSet phldrT="[文本]"/>
      <dgm:spPr>
        <a:solidFill>
          <a:srgbClr val="00339A"/>
        </a:solidFill>
      </dgm:spPr>
      <dgm:t>
        <a:bodyPr/>
        <a:lstStyle/>
        <a:p>
          <a:pPr algn="ctr"/>
          <a:r>
            <a:rPr lang="zh-CN" altLang="en-US" dirty="0">
              <a:latin typeface="微软雅黑" pitchFamily="34" charset="-122"/>
              <a:ea typeface="微软雅黑" pitchFamily="34" charset="-122"/>
            </a:rPr>
            <a:t>股东是现任董监高？</a:t>
          </a:r>
        </a:p>
      </dgm:t>
    </dgm:pt>
    <dgm:pt modelId="{AA08ED22-AA2F-4AFD-9DD2-0793AE5B4429}" type="parTrans" cxnId="{2008B0AF-429C-4EDE-A49C-6EF3C79BA6EF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1BE751BC-39A9-44AC-A910-09CC3A11F0A3}" type="sibTrans" cxnId="{2008B0AF-429C-4EDE-A49C-6EF3C79BA6EF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2D83A637-40A9-4F25-BD5E-623774E59086}">
      <dgm:prSet phldrT="[文本]"/>
      <dgm:spPr>
        <a:solidFill>
          <a:srgbClr val="00339A"/>
        </a:solidFill>
      </dgm:spPr>
      <dgm:t>
        <a:bodyPr/>
        <a:lstStyle/>
        <a:p>
          <a:r>
            <a:rPr lang="zh-CN" altLang="en-US" dirty="0">
              <a:latin typeface="微软雅黑" pitchFamily="34" charset="-122"/>
              <a:ea typeface="微软雅黑" pitchFamily="34" charset="-122"/>
            </a:rPr>
            <a:t>高管锁定股</a:t>
          </a:r>
        </a:p>
      </dgm:t>
    </dgm:pt>
    <dgm:pt modelId="{0A82BCBB-D00F-4D9C-A93B-24479C5B0818}" type="parTrans" cxnId="{BBDF1FE7-31FF-4E8A-8912-CF1F5C483897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B98305EB-A5A1-4E16-8DA3-72BB65C23708}" type="sibTrans" cxnId="{BBDF1FE7-31FF-4E8A-8912-CF1F5C483897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46F01D62-DD46-479F-97C9-2C4273A6020B}">
      <dgm:prSet phldrT="[文本]"/>
      <dgm:spPr>
        <a:solidFill>
          <a:srgbClr val="00339A"/>
        </a:solidFill>
      </dgm:spPr>
      <dgm:t>
        <a:bodyPr/>
        <a:lstStyle/>
        <a:p>
          <a:r>
            <a:rPr lang="zh-CN" altLang="en-US" dirty="0" smtClean="0">
              <a:latin typeface="微软雅黑" pitchFamily="34" charset="-122"/>
              <a:ea typeface="微软雅黑" pitchFamily="34" charset="-122"/>
            </a:rPr>
            <a:t>是离任不满</a:t>
          </a:r>
          <a:r>
            <a:rPr lang="en-US" altLang="zh-CN" dirty="0" smtClean="0">
              <a:latin typeface="微软雅黑" pitchFamily="34" charset="-122"/>
              <a:ea typeface="微软雅黑" pitchFamily="34" charset="-122"/>
            </a:rPr>
            <a:t>6</a:t>
          </a:r>
          <a:r>
            <a:rPr lang="zh-CN" altLang="en-US" dirty="0" smtClean="0">
              <a:latin typeface="微软雅黑" pitchFamily="34" charset="-122"/>
              <a:ea typeface="微软雅黑" pitchFamily="34" charset="-122"/>
            </a:rPr>
            <a:t>个月的董监高？</a:t>
          </a:r>
          <a:endParaRPr lang="zh-CN" altLang="en-US" dirty="0">
            <a:latin typeface="微软雅黑" pitchFamily="34" charset="-122"/>
            <a:ea typeface="微软雅黑" pitchFamily="34" charset="-122"/>
          </a:endParaRPr>
        </a:p>
      </dgm:t>
    </dgm:pt>
    <dgm:pt modelId="{6E1BCE6F-16D3-4B80-98A2-23BFEC196D58}" type="parTrans" cxnId="{9AABFC1D-645E-4111-8678-4368C657A609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9929062E-E33A-4EB0-A0FB-A01D572E0A89}" type="sibTrans" cxnId="{9AABFC1D-645E-4111-8678-4368C657A609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1E49EAB4-20DA-47F9-B0C3-E6D3B5908067}">
      <dgm:prSet phldrT="[文本]"/>
      <dgm:spPr>
        <a:solidFill>
          <a:srgbClr val="00339A"/>
        </a:solidFill>
      </dgm:spPr>
      <dgm:t>
        <a:bodyPr/>
        <a:lstStyle/>
        <a:p>
          <a:r>
            <a:rPr lang="zh-CN" altLang="en-US" dirty="0">
              <a:latin typeface="微软雅黑" pitchFamily="34" charset="-122"/>
              <a:ea typeface="微软雅黑" pitchFamily="34" charset="-122"/>
            </a:rPr>
            <a:t>高管锁定股</a:t>
          </a:r>
        </a:p>
      </dgm:t>
    </dgm:pt>
    <dgm:pt modelId="{EF3FD97D-D346-4D7D-8211-3915D4545EB0}" type="parTrans" cxnId="{31BEA925-22C8-4CB2-A6AC-C488D7FA1EC8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6550E322-2C79-456C-8C6B-596D17D1AF8E}" type="sibTrans" cxnId="{31BEA925-22C8-4CB2-A6AC-C488D7FA1EC8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32836DBC-C83E-48E5-983F-8AD08DB0F1A5}">
      <dgm:prSet phldrT="[文本]"/>
      <dgm:spPr>
        <a:solidFill>
          <a:srgbClr val="00339A"/>
        </a:solidFill>
      </dgm:spPr>
      <dgm:t>
        <a:bodyPr/>
        <a:lstStyle/>
        <a:p>
          <a:r>
            <a:rPr lang="zh-CN" altLang="en-US" dirty="0">
              <a:latin typeface="微软雅黑" pitchFamily="34" charset="-122"/>
              <a:ea typeface="微软雅黑" pitchFamily="34" charset="-122"/>
            </a:rPr>
            <a:t>挂牌前</a:t>
          </a:r>
          <a:r>
            <a:rPr lang="en-US" altLang="zh-CN" dirty="0">
              <a:latin typeface="微软雅黑" pitchFamily="34" charset="-122"/>
              <a:ea typeface="微软雅黑" pitchFamily="34" charset="-122"/>
            </a:rPr>
            <a:t>/</a:t>
          </a:r>
          <a:r>
            <a:rPr lang="zh-CN" altLang="en-US" dirty="0">
              <a:latin typeface="微软雅黑" pitchFamily="34" charset="-122"/>
              <a:ea typeface="微软雅黑" pitchFamily="34" charset="-122"/>
            </a:rPr>
            <a:t>后个人类限售</a:t>
          </a:r>
        </a:p>
      </dgm:t>
    </dgm:pt>
    <dgm:pt modelId="{CD6454FE-9C1F-4163-B59D-639B7D5F02D3}" type="parTrans" cxnId="{AA81BE54-8E33-4F7D-9BD5-C29B66E48193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645D5E10-1E13-4739-B323-C7960713A60A}" type="sibTrans" cxnId="{AA81BE54-8E33-4F7D-9BD5-C29B66E48193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8CAB3C4C-314B-4248-AA59-0E759D3A7404}" type="pres">
      <dgm:prSet presAssocID="{52DFC2AA-1D12-40D2-8DCD-BB3D2367DB6A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CEBF41B-AFC0-4EFB-8010-D897ABFFCFB5}" type="pres">
      <dgm:prSet presAssocID="{B7719B65-6B00-4395-9FB8-88DB148E1B4F}" presName="root1" presStyleCnt="0"/>
      <dgm:spPr/>
    </dgm:pt>
    <dgm:pt modelId="{1D596133-E2AE-491C-8451-5A6D831B914B}" type="pres">
      <dgm:prSet presAssocID="{B7719B65-6B00-4395-9FB8-88DB148E1B4F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B75A124-BD2C-46A0-829F-3F230452F96D}" type="pres">
      <dgm:prSet presAssocID="{B7719B65-6B00-4395-9FB8-88DB148E1B4F}" presName="level2hierChild" presStyleCnt="0"/>
      <dgm:spPr/>
    </dgm:pt>
    <dgm:pt modelId="{21B672AA-037A-444A-A849-221B061C0FEC}" type="pres">
      <dgm:prSet presAssocID="{0A82BCBB-D00F-4D9C-A93B-24479C5B0818}" presName="conn2-1" presStyleLbl="parChTrans1D2" presStyleIdx="0" presStyleCnt="2"/>
      <dgm:spPr/>
      <dgm:t>
        <a:bodyPr/>
        <a:lstStyle/>
        <a:p>
          <a:endParaRPr lang="zh-CN" altLang="en-US"/>
        </a:p>
      </dgm:t>
    </dgm:pt>
    <dgm:pt modelId="{D63BF0C0-59FC-41AC-A209-BF3E0331E33C}" type="pres">
      <dgm:prSet presAssocID="{0A82BCBB-D00F-4D9C-A93B-24479C5B0818}" presName="connTx" presStyleLbl="parChTrans1D2" presStyleIdx="0" presStyleCnt="2"/>
      <dgm:spPr/>
      <dgm:t>
        <a:bodyPr/>
        <a:lstStyle/>
        <a:p>
          <a:endParaRPr lang="zh-CN" altLang="en-US"/>
        </a:p>
      </dgm:t>
    </dgm:pt>
    <dgm:pt modelId="{6B0EACE3-569C-4122-BCF3-F2602049B469}" type="pres">
      <dgm:prSet presAssocID="{2D83A637-40A9-4F25-BD5E-623774E59086}" presName="root2" presStyleCnt="0"/>
      <dgm:spPr/>
    </dgm:pt>
    <dgm:pt modelId="{C4D0D3A9-BEB4-47B3-9607-D9E4891CA3B9}" type="pres">
      <dgm:prSet presAssocID="{2D83A637-40A9-4F25-BD5E-623774E59086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7A91D61-7047-4F82-BAC0-FD3111AC4615}" type="pres">
      <dgm:prSet presAssocID="{2D83A637-40A9-4F25-BD5E-623774E59086}" presName="level3hierChild" presStyleCnt="0"/>
      <dgm:spPr/>
    </dgm:pt>
    <dgm:pt modelId="{4B0DD0A5-D484-4BCC-80CD-0EB00BCDCDD4}" type="pres">
      <dgm:prSet presAssocID="{6E1BCE6F-16D3-4B80-98A2-23BFEC196D58}" presName="conn2-1" presStyleLbl="parChTrans1D2" presStyleIdx="1" presStyleCnt="2"/>
      <dgm:spPr/>
      <dgm:t>
        <a:bodyPr/>
        <a:lstStyle/>
        <a:p>
          <a:endParaRPr lang="zh-CN" altLang="en-US"/>
        </a:p>
      </dgm:t>
    </dgm:pt>
    <dgm:pt modelId="{586A9764-9CCB-4D8A-8F8D-9FC6CC334C69}" type="pres">
      <dgm:prSet presAssocID="{6E1BCE6F-16D3-4B80-98A2-23BFEC196D58}" presName="connTx" presStyleLbl="parChTrans1D2" presStyleIdx="1" presStyleCnt="2"/>
      <dgm:spPr/>
      <dgm:t>
        <a:bodyPr/>
        <a:lstStyle/>
        <a:p>
          <a:endParaRPr lang="zh-CN" altLang="en-US"/>
        </a:p>
      </dgm:t>
    </dgm:pt>
    <dgm:pt modelId="{3BF24067-AEA8-4673-9ADC-FBCCEFF34A16}" type="pres">
      <dgm:prSet presAssocID="{46F01D62-DD46-479F-97C9-2C4273A6020B}" presName="root2" presStyleCnt="0"/>
      <dgm:spPr/>
    </dgm:pt>
    <dgm:pt modelId="{CB4445C6-643B-4361-A340-1C0E2CC8C378}" type="pres">
      <dgm:prSet presAssocID="{46F01D62-DD46-479F-97C9-2C4273A6020B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1319E53-C1ED-48B8-8030-8BCC5CCFD77B}" type="pres">
      <dgm:prSet presAssocID="{46F01D62-DD46-479F-97C9-2C4273A6020B}" presName="level3hierChild" presStyleCnt="0"/>
      <dgm:spPr/>
    </dgm:pt>
    <dgm:pt modelId="{9A544015-6480-423A-A196-8BE107C5BC86}" type="pres">
      <dgm:prSet presAssocID="{EF3FD97D-D346-4D7D-8211-3915D4545EB0}" presName="conn2-1" presStyleLbl="parChTrans1D3" presStyleIdx="0" presStyleCnt="2"/>
      <dgm:spPr/>
      <dgm:t>
        <a:bodyPr/>
        <a:lstStyle/>
        <a:p>
          <a:endParaRPr lang="zh-CN" altLang="en-US"/>
        </a:p>
      </dgm:t>
    </dgm:pt>
    <dgm:pt modelId="{C4C55482-2266-4F0E-A556-C40BB711EC41}" type="pres">
      <dgm:prSet presAssocID="{EF3FD97D-D346-4D7D-8211-3915D4545EB0}" presName="connTx" presStyleLbl="parChTrans1D3" presStyleIdx="0" presStyleCnt="2"/>
      <dgm:spPr/>
      <dgm:t>
        <a:bodyPr/>
        <a:lstStyle/>
        <a:p>
          <a:endParaRPr lang="zh-CN" altLang="en-US"/>
        </a:p>
      </dgm:t>
    </dgm:pt>
    <dgm:pt modelId="{574D11B8-5215-4330-B790-160FAF113A68}" type="pres">
      <dgm:prSet presAssocID="{1E49EAB4-20DA-47F9-B0C3-E6D3B5908067}" presName="root2" presStyleCnt="0"/>
      <dgm:spPr/>
    </dgm:pt>
    <dgm:pt modelId="{2EA9C6DA-E9C9-4D4C-9900-02BEDC414A98}" type="pres">
      <dgm:prSet presAssocID="{1E49EAB4-20DA-47F9-B0C3-E6D3B5908067}" presName="LevelTwoTextNod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4BEC431-E1F2-4646-B9E7-33D03D2BAF87}" type="pres">
      <dgm:prSet presAssocID="{1E49EAB4-20DA-47F9-B0C3-E6D3B5908067}" presName="level3hierChild" presStyleCnt="0"/>
      <dgm:spPr/>
    </dgm:pt>
    <dgm:pt modelId="{C82AD7DD-18F3-4093-B961-0D9BCD12FBC8}" type="pres">
      <dgm:prSet presAssocID="{CD6454FE-9C1F-4163-B59D-639B7D5F02D3}" presName="conn2-1" presStyleLbl="parChTrans1D3" presStyleIdx="1" presStyleCnt="2"/>
      <dgm:spPr/>
      <dgm:t>
        <a:bodyPr/>
        <a:lstStyle/>
        <a:p>
          <a:endParaRPr lang="zh-CN" altLang="en-US"/>
        </a:p>
      </dgm:t>
    </dgm:pt>
    <dgm:pt modelId="{D21B1F5E-433F-46D1-B891-E6EED5F83E20}" type="pres">
      <dgm:prSet presAssocID="{CD6454FE-9C1F-4163-B59D-639B7D5F02D3}" presName="connTx" presStyleLbl="parChTrans1D3" presStyleIdx="1" presStyleCnt="2"/>
      <dgm:spPr/>
      <dgm:t>
        <a:bodyPr/>
        <a:lstStyle/>
        <a:p>
          <a:endParaRPr lang="zh-CN" altLang="en-US"/>
        </a:p>
      </dgm:t>
    </dgm:pt>
    <dgm:pt modelId="{AEEB4D1F-B99B-444E-9BFE-7B09F4795B34}" type="pres">
      <dgm:prSet presAssocID="{32836DBC-C83E-48E5-983F-8AD08DB0F1A5}" presName="root2" presStyleCnt="0"/>
      <dgm:spPr/>
    </dgm:pt>
    <dgm:pt modelId="{36C689C1-924B-4E9D-8B9D-7FE1A7BC0A09}" type="pres">
      <dgm:prSet presAssocID="{32836DBC-C83E-48E5-983F-8AD08DB0F1A5}" presName="LevelTwoTextNod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BAEAEAE-7228-4CE0-AA62-4D47CEA83E12}" type="pres">
      <dgm:prSet presAssocID="{32836DBC-C83E-48E5-983F-8AD08DB0F1A5}" presName="level3hierChild" presStyleCnt="0"/>
      <dgm:spPr/>
    </dgm:pt>
  </dgm:ptLst>
  <dgm:cxnLst>
    <dgm:cxn modelId="{BBDF1FE7-31FF-4E8A-8912-CF1F5C483897}" srcId="{B7719B65-6B00-4395-9FB8-88DB148E1B4F}" destId="{2D83A637-40A9-4F25-BD5E-623774E59086}" srcOrd="0" destOrd="0" parTransId="{0A82BCBB-D00F-4D9C-A93B-24479C5B0818}" sibTransId="{B98305EB-A5A1-4E16-8DA3-72BB65C23708}"/>
    <dgm:cxn modelId="{3EC0DC27-3F00-4489-BF42-E540DAFEB36A}" type="presOf" srcId="{32836DBC-C83E-48E5-983F-8AD08DB0F1A5}" destId="{36C689C1-924B-4E9D-8B9D-7FE1A7BC0A09}" srcOrd="0" destOrd="0" presId="urn:microsoft.com/office/officeart/2005/8/layout/hierarchy2"/>
    <dgm:cxn modelId="{49F53A25-724E-4FAB-9607-F40B30B39113}" type="presOf" srcId="{6E1BCE6F-16D3-4B80-98A2-23BFEC196D58}" destId="{4B0DD0A5-D484-4BCC-80CD-0EB00BCDCDD4}" srcOrd="0" destOrd="0" presId="urn:microsoft.com/office/officeart/2005/8/layout/hierarchy2"/>
    <dgm:cxn modelId="{901FE327-4755-400A-B5E7-A5673759BB63}" type="presOf" srcId="{52DFC2AA-1D12-40D2-8DCD-BB3D2367DB6A}" destId="{8CAB3C4C-314B-4248-AA59-0E759D3A7404}" srcOrd="0" destOrd="0" presId="urn:microsoft.com/office/officeart/2005/8/layout/hierarchy2"/>
    <dgm:cxn modelId="{2008B0AF-429C-4EDE-A49C-6EF3C79BA6EF}" srcId="{52DFC2AA-1D12-40D2-8DCD-BB3D2367DB6A}" destId="{B7719B65-6B00-4395-9FB8-88DB148E1B4F}" srcOrd="0" destOrd="0" parTransId="{AA08ED22-AA2F-4AFD-9DD2-0793AE5B4429}" sibTransId="{1BE751BC-39A9-44AC-A910-09CC3A11F0A3}"/>
    <dgm:cxn modelId="{4CB95FD9-DFE9-41A2-A09F-09D45B9F6588}" type="presOf" srcId="{0A82BCBB-D00F-4D9C-A93B-24479C5B0818}" destId="{D63BF0C0-59FC-41AC-A209-BF3E0331E33C}" srcOrd="1" destOrd="0" presId="urn:microsoft.com/office/officeart/2005/8/layout/hierarchy2"/>
    <dgm:cxn modelId="{9AABFC1D-645E-4111-8678-4368C657A609}" srcId="{B7719B65-6B00-4395-9FB8-88DB148E1B4F}" destId="{46F01D62-DD46-479F-97C9-2C4273A6020B}" srcOrd="1" destOrd="0" parTransId="{6E1BCE6F-16D3-4B80-98A2-23BFEC196D58}" sibTransId="{9929062E-E33A-4EB0-A0FB-A01D572E0A89}"/>
    <dgm:cxn modelId="{AA81BE54-8E33-4F7D-9BD5-C29B66E48193}" srcId="{46F01D62-DD46-479F-97C9-2C4273A6020B}" destId="{32836DBC-C83E-48E5-983F-8AD08DB0F1A5}" srcOrd="1" destOrd="0" parTransId="{CD6454FE-9C1F-4163-B59D-639B7D5F02D3}" sibTransId="{645D5E10-1E13-4739-B323-C7960713A60A}"/>
    <dgm:cxn modelId="{157B28DE-BC71-449F-850E-1FDBDA4BBCDB}" type="presOf" srcId="{46F01D62-DD46-479F-97C9-2C4273A6020B}" destId="{CB4445C6-643B-4361-A340-1C0E2CC8C378}" srcOrd="0" destOrd="0" presId="urn:microsoft.com/office/officeart/2005/8/layout/hierarchy2"/>
    <dgm:cxn modelId="{C87A9821-952C-4D1E-8481-093F1CACD9BE}" type="presOf" srcId="{6E1BCE6F-16D3-4B80-98A2-23BFEC196D58}" destId="{586A9764-9CCB-4D8A-8F8D-9FC6CC334C69}" srcOrd="1" destOrd="0" presId="urn:microsoft.com/office/officeart/2005/8/layout/hierarchy2"/>
    <dgm:cxn modelId="{3B3BBA84-066D-46C5-9B32-888F23D28544}" type="presOf" srcId="{CD6454FE-9C1F-4163-B59D-639B7D5F02D3}" destId="{D21B1F5E-433F-46D1-B891-E6EED5F83E20}" srcOrd="1" destOrd="0" presId="urn:microsoft.com/office/officeart/2005/8/layout/hierarchy2"/>
    <dgm:cxn modelId="{186A2A8B-5F56-4553-9694-0A24B970EDCF}" type="presOf" srcId="{EF3FD97D-D346-4D7D-8211-3915D4545EB0}" destId="{C4C55482-2266-4F0E-A556-C40BB711EC41}" srcOrd="1" destOrd="0" presId="urn:microsoft.com/office/officeart/2005/8/layout/hierarchy2"/>
    <dgm:cxn modelId="{53E44CE3-AC23-4559-B0F9-D53FCA2E0D28}" type="presOf" srcId="{CD6454FE-9C1F-4163-B59D-639B7D5F02D3}" destId="{C82AD7DD-18F3-4093-B961-0D9BCD12FBC8}" srcOrd="0" destOrd="0" presId="urn:microsoft.com/office/officeart/2005/8/layout/hierarchy2"/>
    <dgm:cxn modelId="{31BEA925-22C8-4CB2-A6AC-C488D7FA1EC8}" srcId="{46F01D62-DD46-479F-97C9-2C4273A6020B}" destId="{1E49EAB4-20DA-47F9-B0C3-E6D3B5908067}" srcOrd="0" destOrd="0" parTransId="{EF3FD97D-D346-4D7D-8211-3915D4545EB0}" sibTransId="{6550E322-2C79-456C-8C6B-596D17D1AF8E}"/>
    <dgm:cxn modelId="{2843C876-FF56-4F34-994F-4076899775E3}" type="presOf" srcId="{2D83A637-40A9-4F25-BD5E-623774E59086}" destId="{C4D0D3A9-BEB4-47B3-9607-D9E4891CA3B9}" srcOrd="0" destOrd="0" presId="urn:microsoft.com/office/officeart/2005/8/layout/hierarchy2"/>
    <dgm:cxn modelId="{0EF039CB-6260-4DB1-85A4-94EDAC94E5A8}" type="presOf" srcId="{1E49EAB4-20DA-47F9-B0C3-E6D3B5908067}" destId="{2EA9C6DA-E9C9-4D4C-9900-02BEDC414A98}" srcOrd="0" destOrd="0" presId="urn:microsoft.com/office/officeart/2005/8/layout/hierarchy2"/>
    <dgm:cxn modelId="{FF559168-F86C-4863-8562-408B7EE42BA5}" type="presOf" srcId="{EF3FD97D-D346-4D7D-8211-3915D4545EB0}" destId="{9A544015-6480-423A-A196-8BE107C5BC86}" srcOrd="0" destOrd="0" presId="urn:microsoft.com/office/officeart/2005/8/layout/hierarchy2"/>
    <dgm:cxn modelId="{8BDC8C71-1498-4C1E-89C2-32A88A326F4E}" type="presOf" srcId="{0A82BCBB-D00F-4D9C-A93B-24479C5B0818}" destId="{21B672AA-037A-444A-A849-221B061C0FEC}" srcOrd="0" destOrd="0" presId="urn:microsoft.com/office/officeart/2005/8/layout/hierarchy2"/>
    <dgm:cxn modelId="{377D6385-B0C3-42A1-ADEB-24BE05887E26}" type="presOf" srcId="{B7719B65-6B00-4395-9FB8-88DB148E1B4F}" destId="{1D596133-E2AE-491C-8451-5A6D831B914B}" srcOrd="0" destOrd="0" presId="urn:microsoft.com/office/officeart/2005/8/layout/hierarchy2"/>
    <dgm:cxn modelId="{742BC99C-4EDF-453F-A715-F6FF99EC61A8}" type="presParOf" srcId="{8CAB3C4C-314B-4248-AA59-0E759D3A7404}" destId="{ECEBF41B-AFC0-4EFB-8010-D897ABFFCFB5}" srcOrd="0" destOrd="0" presId="urn:microsoft.com/office/officeart/2005/8/layout/hierarchy2"/>
    <dgm:cxn modelId="{D4EE5506-CDA0-4E3B-B55F-95E0152F6875}" type="presParOf" srcId="{ECEBF41B-AFC0-4EFB-8010-D897ABFFCFB5}" destId="{1D596133-E2AE-491C-8451-5A6D831B914B}" srcOrd="0" destOrd="0" presId="urn:microsoft.com/office/officeart/2005/8/layout/hierarchy2"/>
    <dgm:cxn modelId="{E2EBECF0-94EB-4087-9F5D-4967FC43D4DE}" type="presParOf" srcId="{ECEBF41B-AFC0-4EFB-8010-D897ABFFCFB5}" destId="{4B75A124-BD2C-46A0-829F-3F230452F96D}" srcOrd="1" destOrd="0" presId="urn:microsoft.com/office/officeart/2005/8/layout/hierarchy2"/>
    <dgm:cxn modelId="{A24BDBD0-AB83-41FF-A752-805813A3FEA7}" type="presParOf" srcId="{4B75A124-BD2C-46A0-829F-3F230452F96D}" destId="{21B672AA-037A-444A-A849-221B061C0FEC}" srcOrd="0" destOrd="0" presId="urn:microsoft.com/office/officeart/2005/8/layout/hierarchy2"/>
    <dgm:cxn modelId="{48B0841C-BCAE-4E0D-A92A-A50F80A48EC7}" type="presParOf" srcId="{21B672AA-037A-444A-A849-221B061C0FEC}" destId="{D63BF0C0-59FC-41AC-A209-BF3E0331E33C}" srcOrd="0" destOrd="0" presId="urn:microsoft.com/office/officeart/2005/8/layout/hierarchy2"/>
    <dgm:cxn modelId="{66BEF6DC-15D2-4481-858E-4AEBECD0BB59}" type="presParOf" srcId="{4B75A124-BD2C-46A0-829F-3F230452F96D}" destId="{6B0EACE3-569C-4122-BCF3-F2602049B469}" srcOrd="1" destOrd="0" presId="urn:microsoft.com/office/officeart/2005/8/layout/hierarchy2"/>
    <dgm:cxn modelId="{A53E8E7B-1DDA-40CF-AA71-C796DB8DB38B}" type="presParOf" srcId="{6B0EACE3-569C-4122-BCF3-F2602049B469}" destId="{C4D0D3A9-BEB4-47B3-9607-D9E4891CA3B9}" srcOrd="0" destOrd="0" presId="urn:microsoft.com/office/officeart/2005/8/layout/hierarchy2"/>
    <dgm:cxn modelId="{786EFE00-DDB9-410C-867D-8697174EA0A0}" type="presParOf" srcId="{6B0EACE3-569C-4122-BCF3-F2602049B469}" destId="{47A91D61-7047-4F82-BAC0-FD3111AC4615}" srcOrd="1" destOrd="0" presId="urn:microsoft.com/office/officeart/2005/8/layout/hierarchy2"/>
    <dgm:cxn modelId="{65591666-6EA2-4A27-81CA-0637C68C2B36}" type="presParOf" srcId="{4B75A124-BD2C-46A0-829F-3F230452F96D}" destId="{4B0DD0A5-D484-4BCC-80CD-0EB00BCDCDD4}" srcOrd="2" destOrd="0" presId="urn:microsoft.com/office/officeart/2005/8/layout/hierarchy2"/>
    <dgm:cxn modelId="{3FA6E353-BBE0-4F72-A62C-B92F5FE0743F}" type="presParOf" srcId="{4B0DD0A5-D484-4BCC-80CD-0EB00BCDCDD4}" destId="{586A9764-9CCB-4D8A-8F8D-9FC6CC334C69}" srcOrd="0" destOrd="0" presId="urn:microsoft.com/office/officeart/2005/8/layout/hierarchy2"/>
    <dgm:cxn modelId="{D1F8866C-C248-4FD3-BF77-CE3E575F83FE}" type="presParOf" srcId="{4B75A124-BD2C-46A0-829F-3F230452F96D}" destId="{3BF24067-AEA8-4673-9ADC-FBCCEFF34A16}" srcOrd="3" destOrd="0" presId="urn:microsoft.com/office/officeart/2005/8/layout/hierarchy2"/>
    <dgm:cxn modelId="{122EA50A-D5C7-4AEB-AE77-C73F7A9EBB9A}" type="presParOf" srcId="{3BF24067-AEA8-4673-9ADC-FBCCEFF34A16}" destId="{CB4445C6-643B-4361-A340-1C0E2CC8C378}" srcOrd="0" destOrd="0" presId="urn:microsoft.com/office/officeart/2005/8/layout/hierarchy2"/>
    <dgm:cxn modelId="{A6FEE8D1-B92F-40D7-B240-23AC41D90EAA}" type="presParOf" srcId="{3BF24067-AEA8-4673-9ADC-FBCCEFF34A16}" destId="{01319E53-C1ED-48B8-8030-8BCC5CCFD77B}" srcOrd="1" destOrd="0" presId="urn:microsoft.com/office/officeart/2005/8/layout/hierarchy2"/>
    <dgm:cxn modelId="{7164891E-1230-4F21-9775-A36C6BC4F007}" type="presParOf" srcId="{01319E53-C1ED-48B8-8030-8BCC5CCFD77B}" destId="{9A544015-6480-423A-A196-8BE107C5BC86}" srcOrd="0" destOrd="0" presId="urn:microsoft.com/office/officeart/2005/8/layout/hierarchy2"/>
    <dgm:cxn modelId="{ED3767AC-AC3B-483D-A90F-C070E1C50B6A}" type="presParOf" srcId="{9A544015-6480-423A-A196-8BE107C5BC86}" destId="{C4C55482-2266-4F0E-A556-C40BB711EC41}" srcOrd="0" destOrd="0" presId="urn:microsoft.com/office/officeart/2005/8/layout/hierarchy2"/>
    <dgm:cxn modelId="{4214575D-80CD-460F-AB9C-1C4052714D79}" type="presParOf" srcId="{01319E53-C1ED-48B8-8030-8BCC5CCFD77B}" destId="{574D11B8-5215-4330-B790-160FAF113A68}" srcOrd="1" destOrd="0" presId="urn:microsoft.com/office/officeart/2005/8/layout/hierarchy2"/>
    <dgm:cxn modelId="{328724DB-CC23-4316-A378-D40A6BF6553A}" type="presParOf" srcId="{574D11B8-5215-4330-B790-160FAF113A68}" destId="{2EA9C6DA-E9C9-4D4C-9900-02BEDC414A98}" srcOrd="0" destOrd="0" presId="urn:microsoft.com/office/officeart/2005/8/layout/hierarchy2"/>
    <dgm:cxn modelId="{80F88A53-D51A-4A21-A10F-5B8CFCCF39AA}" type="presParOf" srcId="{574D11B8-5215-4330-B790-160FAF113A68}" destId="{E4BEC431-E1F2-4646-B9E7-33D03D2BAF87}" srcOrd="1" destOrd="0" presId="urn:microsoft.com/office/officeart/2005/8/layout/hierarchy2"/>
    <dgm:cxn modelId="{AB1ECA34-0F04-43B4-9F8A-55BB34FB364B}" type="presParOf" srcId="{01319E53-C1ED-48B8-8030-8BCC5CCFD77B}" destId="{C82AD7DD-18F3-4093-B961-0D9BCD12FBC8}" srcOrd="2" destOrd="0" presId="urn:microsoft.com/office/officeart/2005/8/layout/hierarchy2"/>
    <dgm:cxn modelId="{52732D30-6F61-48BB-8850-F93B106181B5}" type="presParOf" srcId="{C82AD7DD-18F3-4093-B961-0D9BCD12FBC8}" destId="{D21B1F5E-433F-46D1-B891-E6EED5F83E20}" srcOrd="0" destOrd="0" presId="urn:microsoft.com/office/officeart/2005/8/layout/hierarchy2"/>
    <dgm:cxn modelId="{14695457-5BC1-4C51-A7C6-31670F8AAD6D}" type="presParOf" srcId="{01319E53-C1ED-48B8-8030-8BCC5CCFD77B}" destId="{AEEB4D1F-B99B-444E-9BFE-7B09F4795B34}" srcOrd="3" destOrd="0" presId="urn:microsoft.com/office/officeart/2005/8/layout/hierarchy2"/>
    <dgm:cxn modelId="{3E947F50-693A-4524-A9ED-A3B63B9F88B4}" type="presParOf" srcId="{AEEB4D1F-B99B-444E-9BFE-7B09F4795B34}" destId="{36C689C1-924B-4E9D-8B9D-7FE1A7BC0A09}" srcOrd="0" destOrd="0" presId="urn:microsoft.com/office/officeart/2005/8/layout/hierarchy2"/>
    <dgm:cxn modelId="{C835CC52-E841-4B40-B9E0-09BFBCFFA92F}" type="presParOf" srcId="{AEEB4D1F-B99B-444E-9BFE-7B09F4795B34}" destId="{CBAEAEAE-7228-4CE0-AA62-4D47CEA83E12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D91FF94-9E6D-4995-BD3F-1F21CF928E0D}">
      <dsp:nvSpPr>
        <dsp:cNvPr id="0" name=""/>
        <dsp:cNvSpPr/>
      </dsp:nvSpPr>
      <dsp:spPr>
        <a:xfrm>
          <a:off x="0" y="466894"/>
          <a:ext cx="8568952" cy="622526"/>
        </a:xfrm>
        <a:prstGeom prst="notchedRightArrow">
          <a:avLst/>
        </a:prstGeom>
        <a:solidFill>
          <a:srgbClr val="BCDBE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36A555-6FCF-45FD-806E-CEA5C94B63DE}">
      <dsp:nvSpPr>
        <dsp:cNvPr id="0" name=""/>
        <dsp:cNvSpPr/>
      </dsp:nvSpPr>
      <dsp:spPr>
        <a:xfrm>
          <a:off x="658" y="0"/>
          <a:ext cx="1056265" cy="6225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658" y="0"/>
        <a:ext cx="1056265" cy="622526"/>
      </dsp:txXfrm>
    </dsp:sp>
    <dsp:sp modelId="{4E841E83-5A8C-4C4F-85E6-6236D2468885}">
      <dsp:nvSpPr>
        <dsp:cNvPr id="0" name=""/>
        <dsp:cNvSpPr/>
      </dsp:nvSpPr>
      <dsp:spPr>
        <a:xfrm>
          <a:off x="4027017" y="702078"/>
          <a:ext cx="155631" cy="15563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D9E79C-48B0-4FDB-837B-1211CC30436E}">
      <dsp:nvSpPr>
        <dsp:cNvPr id="0" name=""/>
        <dsp:cNvSpPr/>
      </dsp:nvSpPr>
      <dsp:spPr>
        <a:xfrm>
          <a:off x="1109737" y="933788"/>
          <a:ext cx="1056265" cy="6225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1109737" y="933788"/>
        <a:ext cx="1056265" cy="622526"/>
      </dsp:txXfrm>
    </dsp:sp>
    <dsp:sp modelId="{ED5642B0-1F6C-45ED-8764-B34632627319}">
      <dsp:nvSpPr>
        <dsp:cNvPr id="0" name=""/>
        <dsp:cNvSpPr/>
      </dsp:nvSpPr>
      <dsp:spPr>
        <a:xfrm>
          <a:off x="6253080" y="702078"/>
          <a:ext cx="155631" cy="15563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45E363-68D7-4246-9D9A-EDA8F9CCEFB6}">
      <dsp:nvSpPr>
        <dsp:cNvPr id="0" name=""/>
        <dsp:cNvSpPr/>
      </dsp:nvSpPr>
      <dsp:spPr>
        <a:xfrm>
          <a:off x="2218816" y="0"/>
          <a:ext cx="1056265" cy="6225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2218816" y="0"/>
        <a:ext cx="1056265" cy="622526"/>
      </dsp:txXfrm>
    </dsp:sp>
    <dsp:sp modelId="{B40438EB-6008-4A99-B3CE-B4FDAB3C3865}">
      <dsp:nvSpPr>
        <dsp:cNvPr id="0" name=""/>
        <dsp:cNvSpPr/>
      </dsp:nvSpPr>
      <dsp:spPr>
        <a:xfrm>
          <a:off x="648071" y="726466"/>
          <a:ext cx="155631" cy="15563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06430D-A319-411B-AD28-A14BD2851B3D}">
      <dsp:nvSpPr>
        <dsp:cNvPr id="0" name=""/>
        <dsp:cNvSpPr/>
      </dsp:nvSpPr>
      <dsp:spPr>
        <a:xfrm>
          <a:off x="3327895" y="933788"/>
          <a:ext cx="1056265" cy="6225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3327895" y="933788"/>
        <a:ext cx="1056265" cy="622526"/>
      </dsp:txXfrm>
    </dsp:sp>
    <dsp:sp modelId="{AF712067-0422-4353-838A-3CBFEEF4BEA2}">
      <dsp:nvSpPr>
        <dsp:cNvPr id="0" name=""/>
        <dsp:cNvSpPr/>
      </dsp:nvSpPr>
      <dsp:spPr>
        <a:xfrm>
          <a:off x="2880320" y="700341"/>
          <a:ext cx="155631" cy="15563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ABC484-49B7-40F9-90EE-DE5E65BE6F10}">
      <dsp:nvSpPr>
        <dsp:cNvPr id="0" name=""/>
        <dsp:cNvSpPr/>
      </dsp:nvSpPr>
      <dsp:spPr>
        <a:xfrm>
          <a:off x="4436974" y="0"/>
          <a:ext cx="1056265" cy="6225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4436974" y="0"/>
        <a:ext cx="1056265" cy="622526"/>
      </dsp:txXfrm>
    </dsp:sp>
    <dsp:sp modelId="{50EB937C-6936-4134-8120-3E8E76DDF4B0}">
      <dsp:nvSpPr>
        <dsp:cNvPr id="0" name=""/>
        <dsp:cNvSpPr/>
      </dsp:nvSpPr>
      <dsp:spPr>
        <a:xfrm>
          <a:off x="5244970" y="700341"/>
          <a:ext cx="155631" cy="15563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BC1829-F928-4CBC-ACE3-867C7B5E437B}">
      <dsp:nvSpPr>
        <dsp:cNvPr id="0" name=""/>
        <dsp:cNvSpPr/>
      </dsp:nvSpPr>
      <dsp:spPr>
        <a:xfrm>
          <a:off x="5546053" y="933788"/>
          <a:ext cx="1056265" cy="6225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5546053" y="933788"/>
        <a:ext cx="1056265" cy="622526"/>
      </dsp:txXfrm>
    </dsp:sp>
    <dsp:sp modelId="{254B57FA-40CD-4476-B37E-9ACF68A65E34}">
      <dsp:nvSpPr>
        <dsp:cNvPr id="0" name=""/>
        <dsp:cNvSpPr/>
      </dsp:nvSpPr>
      <dsp:spPr>
        <a:xfrm>
          <a:off x="1800199" y="726466"/>
          <a:ext cx="155631" cy="155631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0B55E6-6908-4E53-990F-DA3350DA5520}">
      <dsp:nvSpPr>
        <dsp:cNvPr id="0" name=""/>
        <dsp:cNvSpPr/>
      </dsp:nvSpPr>
      <dsp:spPr>
        <a:xfrm>
          <a:off x="6655132" y="0"/>
          <a:ext cx="1056265" cy="6225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6655132" y="0"/>
        <a:ext cx="1056265" cy="622526"/>
      </dsp:txXfrm>
    </dsp:sp>
    <dsp:sp modelId="{F49DF743-F31A-42BA-9DDB-8A86A43C853E}">
      <dsp:nvSpPr>
        <dsp:cNvPr id="0" name=""/>
        <dsp:cNvSpPr/>
      </dsp:nvSpPr>
      <dsp:spPr>
        <a:xfrm>
          <a:off x="7256810" y="700341"/>
          <a:ext cx="155631" cy="155631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792988A-A53E-4634-AA19-DDEA105CAE33}">
      <dsp:nvSpPr>
        <dsp:cNvPr id="0" name=""/>
        <dsp:cNvSpPr/>
      </dsp:nvSpPr>
      <dsp:spPr>
        <a:xfrm>
          <a:off x="1" y="481773"/>
          <a:ext cx="3263882" cy="1305552"/>
        </a:xfrm>
        <a:prstGeom prst="rect">
          <a:avLst/>
        </a:prstGeom>
        <a:solidFill>
          <a:srgbClr val="C00000"/>
        </a:solidFill>
        <a:ln w="9525" cap="flat" cmpd="sng" algn="ctr">
          <a:solidFill>
            <a:srgbClr val="FFDE75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在线支付</a:t>
          </a:r>
        </a:p>
      </dsp:txBody>
      <dsp:txXfrm>
        <a:off x="1" y="481773"/>
        <a:ext cx="3263882" cy="1305552"/>
      </dsp:txXfrm>
    </dsp:sp>
    <dsp:sp modelId="{E6174FA1-0661-43A7-BF62-22D494160C66}">
      <dsp:nvSpPr>
        <dsp:cNvPr id="0" name=""/>
        <dsp:cNvSpPr/>
      </dsp:nvSpPr>
      <dsp:spPr>
        <a:xfrm>
          <a:off x="0" y="1799799"/>
          <a:ext cx="3263882" cy="2854799"/>
        </a:xfrm>
        <a:prstGeom prst="rect">
          <a:avLst/>
        </a:prstGeom>
        <a:noFill/>
        <a:ln w="25400" cap="flat" cmpd="sng" algn="ctr">
          <a:solidFill>
            <a:schemeClr val="bg1">
              <a:lumMod val="75000"/>
            </a:schemeClr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>
              <a:latin typeface="微软雅黑" pitchFamily="34" charset="-122"/>
              <a:ea typeface="微软雅黑" pitchFamily="34" charset="-122"/>
            </a:rPr>
            <a:t>即时到账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>
              <a:latin typeface="微软雅黑" pitchFamily="34" charset="-122"/>
              <a:ea typeface="微软雅黑" pitchFamily="34" charset="-122"/>
            </a:rPr>
            <a:t>无需填写支付信息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>
              <a:latin typeface="微软雅黑" pitchFamily="34" charset="-122"/>
              <a:ea typeface="微软雅黑" pitchFamily="34" charset="-122"/>
            </a:rPr>
            <a:t>无需人工审核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>
              <a:latin typeface="微软雅黑" pitchFamily="34" charset="-122"/>
              <a:ea typeface="微软雅黑" pitchFamily="34" charset="-122"/>
            </a:rPr>
            <a:t>节省</a:t>
          </a:r>
          <a:r>
            <a:rPr lang="en-US" altLang="zh-CN" sz="2000" b="1" kern="1200" dirty="0">
              <a:latin typeface="微软雅黑" pitchFamily="34" charset="-122"/>
              <a:ea typeface="微软雅黑" pitchFamily="34" charset="-122"/>
            </a:rPr>
            <a:t>1-2</a:t>
          </a:r>
          <a:r>
            <a:rPr lang="zh-CN" altLang="en-US" sz="2000" b="1" kern="1200" dirty="0">
              <a:latin typeface="微软雅黑" pitchFamily="34" charset="-122"/>
              <a:ea typeface="微软雅黑" pitchFamily="34" charset="-122"/>
            </a:rPr>
            <a:t>个工作日</a:t>
          </a:r>
          <a:r>
            <a:rPr lang="en-US" altLang="zh-CN" sz="2000" b="1" kern="1200" dirty="0">
              <a:latin typeface="微软雅黑" pitchFamily="34" charset="-122"/>
              <a:ea typeface="微软雅黑" pitchFamily="34" charset="-122"/>
            </a:rPr>
            <a:t> </a:t>
          </a:r>
          <a:endParaRPr lang="zh-CN" altLang="en-US" sz="2000" b="1" kern="1200" dirty="0">
            <a:latin typeface="微软雅黑" pitchFamily="34" charset="-122"/>
            <a:ea typeface="微软雅黑" pitchFamily="34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>
              <a:latin typeface="微软雅黑" pitchFamily="34" charset="-122"/>
              <a:ea typeface="微软雅黑" pitchFamily="34" charset="-122"/>
            </a:rPr>
            <a:t>优先开具发票</a:t>
          </a:r>
        </a:p>
      </dsp:txBody>
      <dsp:txXfrm>
        <a:off x="0" y="1799799"/>
        <a:ext cx="3263882" cy="2854799"/>
      </dsp:txXfrm>
    </dsp:sp>
    <dsp:sp modelId="{B31E3993-08CE-44CD-8244-FCB6086B704C}">
      <dsp:nvSpPr>
        <dsp:cNvPr id="0" name=""/>
        <dsp:cNvSpPr/>
      </dsp:nvSpPr>
      <dsp:spPr>
        <a:xfrm>
          <a:off x="3720859" y="491591"/>
          <a:ext cx="3263882" cy="1305552"/>
        </a:xfrm>
        <a:prstGeom prst="rect">
          <a:avLst/>
        </a:prstGeom>
        <a:solidFill>
          <a:srgbClr val="C00000"/>
        </a:solidFill>
        <a:ln w="9525" cap="flat" cmpd="sng" algn="ctr">
          <a:solidFill>
            <a:srgbClr val="D6D5FB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转账支付</a:t>
          </a:r>
        </a:p>
      </dsp:txBody>
      <dsp:txXfrm>
        <a:off x="3720859" y="491591"/>
        <a:ext cx="3263882" cy="1305552"/>
      </dsp:txXfrm>
    </dsp:sp>
    <dsp:sp modelId="{E0E2E1C2-B807-4E09-8971-B7578342E2B6}">
      <dsp:nvSpPr>
        <dsp:cNvPr id="0" name=""/>
        <dsp:cNvSpPr/>
      </dsp:nvSpPr>
      <dsp:spPr>
        <a:xfrm>
          <a:off x="3720859" y="1797144"/>
          <a:ext cx="3263882" cy="2854799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bg1">
              <a:lumMod val="75000"/>
            </a:schemeClr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>
              <a:latin typeface="微软雅黑" pitchFamily="34" charset="-122"/>
              <a:ea typeface="微软雅黑" pitchFamily="34" charset="-122"/>
            </a:rPr>
            <a:t>到账有延迟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>
              <a:latin typeface="微软雅黑" pitchFamily="34" charset="-122"/>
              <a:ea typeface="微软雅黑" pitchFamily="34" charset="-122"/>
            </a:rPr>
            <a:t>需准确填写支付信息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>
              <a:latin typeface="微软雅黑" pitchFamily="34" charset="-122"/>
              <a:ea typeface="微软雅黑" pitchFamily="34" charset="-122"/>
            </a:rPr>
            <a:t>审核流程复杂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>
              <a:latin typeface="微软雅黑" pitchFamily="34" charset="-122"/>
              <a:ea typeface="微软雅黑" pitchFamily="34" charset="-122"/>
            </a:rPr>
            <a:t>可能被驳回修改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>
              <a:latin typeface="微软雅黑" pitchFamily="34" charset="-122"/>
              <a:ea typeface="微软雅黑" pitchFamily="34" charset="-122"/>
            </a:rPr>
            <a:t>不优先开具发票</a:t>
          </a:r>
        </a:p>
      </dsp:txBody>
      <dsp:txXfrm>
        <a:off x="3720859" y="1797144"/>
        <a:ext cx="3263882" cy="285479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5CF2CED-71E6-40CC-BFF1-33725268414B}">
      <dsp:nvSpPr>
        <dsp:cNvPr id="0" name=""/>
        <dsp:cNvSpPr/>
      </dsp:nvSpPr>
      <dsp:spPr>
        <a:xfrm>
          <a:off x="3830" y="863037"/>
          <a:ext cx="1674572" cy="162354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/>
            <a:t>查询股东名册</a:t>
          </a:r>
        </a:p>
      </dsp:txBody>
      <dsp:txXfrm>
        <a:off x="3830" y="863037"/>
        <a:ext cx="1674572" cy="1623544"/>
      </dsp:txXfrm>
    </dsp:sp>
    <dsp:sp modelId="{EC246580-5782-499F-8992-845580CA40A0}">
      <dsp:nvSpPr>
        <dsp:cNvPr id="0" name=""/>
        <dsp:cNvSpPr/>
      </dsp:nvSpPr>
      <dsp:spPr>
        <a:xfrm>
          <a:off x="1845859" y="1467163"/>
          <a:ext cx="355009" cy="4152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b="1" kern="1200"/>
        </a:p>
      </dsp:txBody>
      <dsp:txXfrm>
        <a:off x="1845859" y="1467163"/>
        <a:ext cx="355009" cy="415293"/>
      </dsp:txXfrm>
    </dsp:sp>
    <dsp:sp modelId="{EFFD6DBE-460F-48A4-BA00-42A5FFA5B93C}">
      <dsp:nvSpPr>
        <dsp:cNvPr id="0" name=""/>
        <dsp:cNvSpPr/>
      </dsp:nvSpPr>
      <dsp:spPr>
        <a:xfrm>
          <a:off x="2348231" y="863037"/>
          <a:ext cx="1674572" cy="162354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>
              <a:solidFill>
                <a:schemeClr val="bg1"/>
              </a:solidFill>
            </a:rPr>
            <a:t>向股转公司申请备案（券商）</a:t>
          </a:r>
        </a:p>
      </dsp:txBody>
      <dsp:txXfrm>
        <a:off x="2348231" y="863037"/>
        <a:ext cx="1674572" cy="1623544"/>
      </dsp:txXfrm>
    </dsp:sp>
    <dsp:sp modelId="{16E1F769-3034-48E6-AA11-5A7DB17107F6}">
      <dsp:nvSpPr>
        <dsp:cNvPr id="0" name=""/>
        <dsp:cNvSpPr/>
      </dsp:nvSpPr>
      <dsp:spPr>
        <a:xfrm>
          <a:off x="4190260" y="1467163"/>
          <a:ext cx="355009" cy="4152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b="1" kern="1200"/>
        </a:p>
      </dsp:txBody>
      <dsp:txXfrm>
        <a:off x="4190260" y="1467163"/>
        <a:ext cx="355009" cy="415293"/>
      </dsp:txXfrm>
    </dsp:sp>
    <dsp:sp modelId="{BF214344-42EA-467F-A3EC-741B5DE77D05}">
      <dsp:nvSpPr>
        <dsp:cNvPr id="0" name=""/>
        <dsp:cNvSpPr/>
      </dsp:nvSpPr>
      <dsp:spPr>
        <a:xfrm>
          <a:off x="4692632" y="863037"/>
          <a:ext cx="1674572" cy="162354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>
              <a:solidFill>
                <a:srgbClr val="FF0000"/>
              </a:solidFill>
            </a:rPr>
            <a:t>在中国结算办理业务</a:t>
          </a:r>
        </a:p>
      </dsp:txBody>
      <dsp:txXfrm>
        <a:off x="4692632" y="863037"/>
        <a:ext cx="1674572" cy="1623544"/>
      </dsp:txXfrm>
    </dsp:sp>
    <dsp:sp modelId="{B177BAC9-7D0E-4AB9-B9F1-AC52571B63E2}">
      <dsp:nvSpPr>
        <dsp:cNvPr id="0" name=""/>
        <dsp:cNvSpPr/>
      </dsp:nvSpPr>
      <dsp:spPr>
        <a:xfrm>
          <a:off x="6534661" y="1467163"/>
          <a:ext cx="355009" cy="4152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b="1" kern="1200"/>
        </a:p>
      </dsp:txBody>
      <dsp:txXfrm>
        <a:off x="6534661" y="1467163"/>
        <a:ext cx="355009" cy="415293"/>
      </dsp:txXfrm>
    </dsp:sp>
    <dsp:sp modelId="{7AA47DA5-1F56-4A8B-A08A-8F799B1977A2}">
      <dsp:nvSpPr>
        <dsp:cNvPr id="0" name=""/>
        <dsp:cNvSpPr/>
      </dsp:nvSpPr>
      <dsp:spPr>
        <a:xfrm>
          <a:off x="7037033" y="863037"/>
          <a:ext cx="1674572" cy="162354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/>
            <a:t>公开转让</a:t>
          </a:r>
        </a:p>
      </dsp:txBody>
      <dsp:txXfrm>
        <a:off x="7037033" y="863037"/>
        <a:ext cx="1674572" cy="162354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D91FF94-9E6D-4995-BD3F-1F21CF928E0D}">
      <dsp:nvSpPr>
        <dsp:cNvPr id="0" name=""/>
        <dsp:cNvSpPr/>
      </dsp:nvSpPr>
      <dsp:spPr>
        <a:xfrm>
          <a:off x="0" y="622526"/>
          <a:ext cx="8280919" cy="830034"/>
        </a:xfrm>
        <a:prstGeom prst="notchedRightArrow">
          <a:avLst/>
        </a:prstGeom>
        <a:solidFill>
          <a:srgbClr val="BCDBE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94BD2B-9947-4103-8407-60D0393BE138}">
      <dsp:nvSpPr>
        <dsp:cNvPr id="0" name=""/>
        <dsp:cNvSpPr/>
      </dsp:nvSpPr>
      <dsp:spPr>
        <a:xfrm>
          <a:off x="636" y="0"/>
          <a:ext cx="1020760" cy="830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636" y="0"/>
        <a:ext cx="1020760" cy="830034"/>
      </dsp:txXfrm>
    </dsp:sp>
    <dsp:sp modelId="{B2BE6C07-7412-4320-A238-5A7EA9F8AEE1}">
      <dsp:nvSpPr>
        <dsp:cNvPr id="0" name=""/>
        <dsp:cNvSpPr/>
      </dsp:nvSpPr>
      <dsp:spPr>
        <a:xfrm>
          <a:off x="407262" y="933789"/>
          <a:ext cx="207508" cy="2075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778618-D9E8-449D-9F18-FD87BB8EBA59}">
      <dsp:nvSpPr>
        <dsp:cNvPr id="0" name=""/>
        <dsp:cNvSpPr/>
      </dsp:nvSpPr>
      <dsp:spPr>
        <a:xfrm>
          <a:off x="1072435" y="1245052"/>
          <a:ext cx="1020760" cy="830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1072435" y="1245052"/>
        <a:ext cx="1020760" cy="830034"/>
      </dsp:txXfrm>
    </dsp:sp>
    <dsp:sp modelId="{6ABC2BF2-C822-483A-AF30-00C2D3519862}">
      <dsp:nvSpPr>
        <dsp:cNvPr id="0" name=""/>
        <dsp:cNvSpPr/>
      </dsp:nvSpPr>
      <dsp:spPr>
        <a:xfrm>
          <a:off x="1520683" y="933789"/>
          <a:ext cx="207508" cy="2075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9B0816-C1D0-41E7-A261-F27B73F171BA}">
      <dsp:nvSpPr>
        <dsp:cNvPr id="0" name=""/>
        <dsp:cNvSpPr/>
      </dsp:nvSpPr>
      <dsp:spPr>
        <a:xfrm>
          <a:off x="2144234" y="0"/>
          <a:ext cx="1020760" cy="830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2144234" y="0"/>
        <a:ext cx="1020760" cy="830034"/>
      </dsp:txXfrm>
    </dsp:sp>
    <dsp:sp modelId="{2D9D1CD1-FF6A-483C-9D5D-576DF455B866}">
      <dsp:nvSpPr>
        <dsp:cNvPr id="0" name=""/>
        <dsp:cNvSpPr/>
      </dsp:nvSpPr>
      <dsp:spPr>
        <a:xfrm>
          <a:off x="2672813" y="933789"/>
          <a:ext cx="207508" cy="2075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18A61C-EABF-4018-9AD9-ABCBDB0357F9}">
      <dsp:nvSpPr>
        <dsp:cNvPr id="0" name=""/>
        <dsp:cNvSpPr/>
      </dsp:nvSpPr>
      <dsp:spPr>
        <a:xfrm>
          <a:off x="3216033" y="1245052"/>
          <a:ext cx="1020760" cy="830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3216033" y="1245052"/>
        <a:ext cx="1020760" cy="830034"/>
      </dsp:txXfrm>
    </dsp:sp>
    <dsp:sp modelId="{40CB1993-CF22-4691-A062-43869D951751}">
      <dsp:nvSpPr>
        <dsp:cNvPr id="0" name=""/>
        <dsp:cNvSpPr/>
      </dsp:nvSpPr>
      <dsp:spPr>
        <a:xfrm>
          <a:off x="3968956" y="933789"/>
          <a:ext cx="207508" cy="2075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1AABBF-B602-489D-9D10-BD0D1CB97A53}">
      <dsp:nvSpPr>
        <dsp:cNvPr id="0" name=""/>
        <dsp:cNvSpPr/>
      </dsp:nvSpPr>
      <dsp:spPr>
        <a:xfrm>
          <a:off x="4287832" y="0"/>
          <a:ext cx="1020760" cy="830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4287832" y="0"/>
        <a:ext cx="1020760" cy="830034"/>
      </dsp:txXfrm>
    </dsp:sp>
    <dsp:sp modelId="{7A8D2EC2-D412-47F2-BE6E-1424287C2174}">
      <dsp:nvSpPr>
        <dsp:cNvPr id="0" name=""/>
        <dsp:cNvSpPr/>
      </dsp:nvSpPr>
      <dsp:spPr>
        <a:xfrm>
          <a:off x="5193093" y="933789"/>
          <a:ext cx="207508" cy="2075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5A67BA-E58E-4765-AC24-876D1FC7F109}">
      <dsp:nvSpPr>
        <dsp:cNvPr id="0" name=""/>
        <dsp:cNvSpPr/>
      </dsp:nvSpPr>
      <dsp:spPr>
        <a:xfrm>
          <a:off x="5359631" y="1245052"/>
          <a:ext cx="1020760" cy="830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5359631" y="1245052"/>
        <a:ext cx="1020760" cy="830034"/>
      </dsp:txXfrm>
    </dsp:sp>
    <dsp:sp modelId="{6EEF46BC-BED0-4B07-8145-9AA4EF0079F8}">
      <dsp:nvSpPr>
        <dsp:cNvPr id="0" name=""/>
        <dsp:cNvSpPr/>
      </dsp:nvSpPr>
      <dsp:spPr>
        <a:xfrm>
          <a:off x="6345221" y="932683"/>
          <a:ext cx="207508" cy="2075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79CA29-FABA-4209-B1B9-F8B1E777C819}">
      <dsp:nvSpPr>
        <dsp:cNvPr id="0" name=""/>
        <dsp:cNvSpPr/>
      </dsp:nvSpPr>
      <dsp:spPr>
        <a:xfrm>
          <a:off x="6431430" y="0"/>
          <a:ext cx="1020760" cy="830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6431430" y="0"/>
        <a:ext cx="1020760" cy="830034"/>
      </dsp:txXfrm>
    </dsp:sp>
    <dsp:sp modelId="{5017F307-5544-4E7B-A62E-4955B1B4473F}">
      <dsp:nvSpPr>
        <dsp:cNvPr id="0" name=""/>
        <dsp:cNvSpPr/>
      </dsp:nvSpPr>
      <dsp:spPr>
        <a:xfrm>
          <a:off x="7409045" y="932683"/>
          <a:ext cx="207508" cy="207508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5CF2CED-71E6-40CC-BFF1-33725268414B}">
      <dsp:nvSpPr>
        <dsp:cNvPr id="0" name=""/>
        <dsp:cNvSpPr/>
      </dsp:nvSpPr>
      <dsp:spPr>
        <a:xfrm>
          <a:off x="3830" y="863037"/>
          <a:ext cx="1674572" cy="162354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/>
            <a:t>查询股东名册</a:t>
          </a:r>
        </a:p>
      </dsp:txBody>
      <dsp:txXfrm>
        <a:off x="3830" y="863037"/>
        <a:ext cx="1674572" cy="1623544"/>
      </dsp:txXfrm>
    </dsp:sp>
    <dsp:sp modelId="{EC246580-5782-499F-8992-845580CA40A0}">
      <dsp:nvSpPr>
        <dsp:cNvPr id="0" name=""/>
        <dsp:cNvSpPr/>
      </dsp:nvSpPr>
      <dsp:spPr>
        <a:xfrm>
          <a:off x="1845859" y="1467163"/>
          <a:ext cx="355009" cy="4152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b="1" kern="1200"/>
        </a:p>
      </dsp:txBody>
      <dsp:txXfrm>
        <a:off x="1845859" y="1467163"/>
        <a:ext cx="355009" cy="415293"/>
      </dsp:txXfrm>
    </dsp:sp>
    <dsp:sp modelId="{EFFD6DBE-460F-48A4-BA00-42A5FFA5B93C}">
      <dsp:nvSpPr>
        <dsp:cNvPr id="0" name=""/>
        <dsp:cNvSpPr/>
      </dsp:nvSpPr>
      <dsp:spPr>
        <a:xfrm>
          <a:off x="2348231" y="863037"/>
          <a:ext cx="1674572" cy="162354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>
              <a:solidFill>
                <a:schemeClr val="bg1"/>
              </a:solidFill>
            </a:rPr>
            <a:t>向股转公司申请备案（券商）</a:t>
          </a:r>
        </a:p>
      </dsp:txBody>
      <dsp:txXfrm>
        <a:off x="2348231" y="863037"/>
        <a:ext cx="1674572" cy="1623544"/>
      </dsp:txXfrm>
    </dsp:sp>
    <dsp:sp modelId="{16E1F769-3034-48E6-AA11-5A7DB17107F6}">
      <dsp:nvSpPr>
        <dsp:cNvPr id="0" name=""/>
        <dsp:cNvSpPr/>
      </dsp:nvSpPr>
      <dsp:spPr>
        <a:xfrm>
          <a:off x="4190260" y="1467163"/>
          <a:ext cx="355009" cy="4152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b="1" kern="1200"/>
        </a:p>
      </dsp:txBody>
      <dsp:txXfrm>
        <a:off x="4190260" y="1467163"/>
        <a:ext cx="355009" cy="415293"/>
      </dsp:txXfrm>
    </dsp:sp>
    <dsp:sp modelId="{BF214344-42EA-467F-A3EC-741B5DE77D05}">
      <dsp:nvSpPr>
        <dsp:cNvPr id="0" name=""/>
        <dsp:cNvSpPr/>
      </dsp:nvSpPr>
      <dsp:spPr>
        <a:xfrm>
          <a:off x="4692632" y="863037"/>
          <a:ext cx="1674572" cy="162354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>
              <a:solidFill>
                <a:srgbClr val="FF0000"/>
              </a:solidFill>
            </a:rPr>
            <a:t>在中国结算办理业务</a:t>
          </a:r>
        </a:p>
      </dsp:txBody>
      <dsp:txXfrm>
        <a:off x="4692632" y="863037"/>
        <a:ext cx="1674572" cy="1623544"/>
      </dsp:txXfrm>
    </dsp:sp>
    <dsp:sp modelId="{B177BAC9-7D0E-4AB9-B9F1-AC52571B63E2}">
      <dsp:nvSpPr>
        <dsp:cNvPr id="0" name=""/>
        <dsp:cNvSpPr/>
      </dsp:nvSpPr>
      <dsp:spPr>
        <a:xfrm>
          <a:off x="6534661" y="1467163"/>
          <a:ext cx="355009" cy="4152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b="1" kern="1200"/>
        </a:p>
      </dsp:txBody>
      <dsp:txXfrm>
        <a:off x="6534661" y="1467163"/>
        <a:ext cx="355009" cy="415293"/>
      </dsp:txXfrm>
    </dsp:sp>
    <dsp:sp modelId="{7AA47DA5-1F56-4A8B-A08A-8F799B1977A2}">
      <dsp:nvSpPr>
        <dsp:cNvPr id="0" name=""/>
        <dsp:cNvSpPr/>
      </dsp:nvSpPr>
      <dsp:spPr>
        <a:xfrm>
          <a:off x="7037033" y="863037"/>
          <a:ext cx="1674572" cy="162354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/>
            <a:t>变更完成</a:t>
          </a:r>
        </a:p>
      </dsp:txBody>
      <dsp:txXfrm>
        <a:off x="7037033" y="863037"/>
        <a:ext cx="1674572" cy="1623544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D91FF94-9E6D-4995-BD3F-1F21CF928E0D}">
      <dsp:nvSpPr>
        <dsp:cNvPr id="0" name=""/>
        <dsp:cNvSpPr/>
      </dsp:nvSpPr>
      <dsp:spPr>
        <a:xfrm>
          <a:off x="0" y="622526"/>
          <a:ext cx="8280919" cy="830034"/>
        </a:xfrm>
        <a:prstGeom prst="notchedRightArrow">
          <a:avLst/>
        </a:prstGeom>
        <a:solidFill>
          <a:srgbClr val="BCDBE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94BD2B-9947-4103-8407-60D0393BE138}">
      <dsp:nvSpPr>
        <dsp:cNvPr id="0" name=""/>
        <dsp:cNvSpPr/>
      </dsp:nvSpPr>
      <dsp:spPr>
        <a:xfrm>
          <a:off x="636" y="0"/>
          <a:ext cx="1020760" cy="830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636" y="0"/>
        <a:ext cx="1020760" cy="830034"/>
      </dsp:txXfrm>
    </dsp:sp>
    <dsp:sp modelId="{B2BE6C07-7412-4320-A238-5A7EA9F8AEE1}">
      <dsp:nvSpPr>
        <dsp:cNvPr id="0" name=""/>
        <dsp:cNvSpPr/>
      </dsp:nvSpPr>
      <dsp:spPr>
        <a:xfrm>
          <a:off x="407262" y="933789"/>
          <a:ext cx="207508" cy="2075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778618-D9E8-449D-9F18-FD87BB8EBA59}">
      <dsp:nvSpPr>
        <dsp:cNvPr id="0" name=""/>
        <dsp:cNvSpPr/>
      </dsp:nvSpPr>
      <dsp:spPr>
        <a:xfrm>
          <a:off x="1072435" y="1245052"/>
          <a:ext cx="1020760" cy="830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1072435" y="1245052"/>
        <a:ext cx="1020760" cy="830034"/>
      </dsp:txXfrm>
    </dsp:sp>
    <dsp:sp modelId="{6ABC2BF2-C822-483A-AF30-00C2D3519862}">
      <dsp:nvSpPr>
        <dsp:cNvPr id="0" name=""/>
        <dsp:cNvSpPr/>
      </dsp:nvSpPr>
      <dsp:spPr>
        <a:xfrm>
          <a:off x="1520683" y="933789"/>
          <a:ext cx="207508" cy="2075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9B0816-C1D0-41E7-A261-F27B73F171BA}">
      <dsp:nvSpPr>
        <dsp:cNvPr id="0" name=""/>
        <dsp:cNvSpPr/>
      </dsp:nvSpPr>
      <dsp:spPr>
        <a:xfrm>
          <a:off x="2144234" y="0"/>
          <a:ext cx="1020760" cy="830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2144234" y="0"/>
        <a:ext cx="1020760" cy="830034"/>
      </dsp:txXfrm>
    </dsp:sp>
    <dsp:sp modelId="{2D9D1CD1-FF6A-483C-9D5D-576DF455B866}">
      <dsp:nvSpPr>
        <dsp:cNvPr id="0" name=""/>
        <dsp:cNvSpPr/>
      </dsp:nvSpPr>
      <dsp:spPr>
        <a:xfrm>
          <a:off x="2672813" y="933789"/>
          <a:ext cx="207508" cy="2075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18A61C-EABF-4018-9AD9-ABCBDB0357F9}">
      <dsp:nvSpPr>
        <dsp:cNvPr id="0" name=""/>
        <dsp:cNvSpPr/>
      </dsp:nvSpPr>
      <dsp:spPr>
        <a:xfrm>
          <a:off x="3216033" y="1245052"/>
          <a:ext cx="1020760" cy="830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3216033" y="1245052"/>
        <a:ext cx="1020760" cy="830034"/>
      </dsp:txXfrm>
    </dsp:sp>
    <dsp:sp modelId="{40CB1993-CF22-4691-A062-43869D951751}">
      <dsp:nvSpPr>
        <dsp:cNvPr id="0" name=""/>
        <dsp:cNvSpPr/>
      </dsp:nvSpPr>
      <dsp:spPr>
        <a:xfrm>
          <a:off x="3968956" y="933789"/>
          <a:ext cx="207508" cy="2075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1AABBF-B602-489D-9D10-BD0D1CB97A53}">
      <dsp:nvSpPr>
        <dsp:cNvPr id="0" name=""/>
        <dsp:cNvSpPr/>
      </dsp:nvSpPr>
      <dsp:spPr>
        <a:xfrm>
          <a:off x="4287832" y="0"/>
          <a:ext cx="1020760" cy="830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4287832" y="0"/>
        <a:ext cx="1020760" cy="830034"/>
      </dsp:txXfrm>
    </dsp:sp>
    <dsp:sp modelId="{7A8D2EC2-D412-47F2-BE6E-1424287C2174}">
      <dsp:nvSpPr>
        <dsp:cNvPr id="0" name=""/>
        <dsp:cNvSpPr/>
      </dsp:nvSpPr>
      <dsp:spPr>
        <a:xfrm>
          <a:off x="5193093" y="933789"/>
          <a:ext cx="207508" cy="2075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5A67BA-E58E-4765-AC24-876D1FC7F109}">
      <dsp:nvSpPr>
        <dsp:cNvPr id="0" name=""/>
        <dsp:cNvSpPr/>
      </dsp:nvSpPr>
      <dsp:spPr>
        <a:xfrm>
          <a:off x="5359631" y="1245052"/>
          <a:ext cx="1020760" cy="830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5359631" y="1245052"/>
        <a:ext cx="1020760" cy="830034"/>
      </dsp:txXfrm>
    </dsp:sp>
    <dsp:sp modelId="{6EEF46BC-BED0-4B07-8145-9AA4EF0079F8}">
      <dsp:nvSpPr>
        <dsp:cNvPr id="0" name=""/>
        <dsp:cNvSpPr/>
      </dsp:nvSpPr>
      <dsp:spPr>
        <a:xfrm>
          <a:off x="6345221" y="932683"/>
          <a:ext cx="207508" cy="2075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79CA29-FABA-4209-B1B9-F8B1E777C819}">
      <dsp:nvSpPr>
        <dsp:cNvPr id="0" name=""/>
        <dsp:cNvSpPr/>
      </dsp:nvSpPr>
      <dsp:spPr>
        <a:xfrm>
          <a:off x="6431430" y="0"/>
          <a:ext cx="1020760" cy="830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6431430" y="0"/>
        <a:ext cx="1020760" cy="830034"/>
      </dsp:txXfrm>
    </dsp:sp>
    <dsp:sp modelId="{5017F307-5544-4E7B-A62E-4955B1B4473F}">
      <dsp:nvSpPr>
        <dsp:cNvPr id="0" name=""/>
        <dsp:cNvSpPr/>
      </dsp:nvSpPr>
      <dsp:spPr>
        <a:xfrm>
          <a:off x="7409045" y="932683"/>
          <a:ext cx="207508" cy="207508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D596133-E2AE-491C-8451-5A6D831B914B}">
      <dsp:nvSpPr>
        <dsp:cNvPr id="0" name=""/>
        <dsp:cNvSpPr/>
      </dsp:nvSpPr>
      <dsp:spPr>
        <a:xfrm>
          <a:off x="1541" y="1866519"/>
          <a:ext cx="2140479" cy="1070239"/>
        </a:xfrm>
        <a:prstGeom prst="roundRect">
          <a:avLst>
            <a:gd name="adj" fmla="val 10000"/>
          </a:avLst>
        </a:prstGeom>
        <a:solidFill>
          <a:srgbClr val="00339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>
              <a:latin typeface="微软雅黑" pitchFamily="34" charset="-122"/>
              <a:ea typeface="微软雅黑" pitchFamily="34" charset="-122"/>
            </a:rPr>
            <a:t>股东是现任董监高？</a:t>
          </a:r>
        </a:p>
      </dsp:txBody>
      <dsp:txXfrm>
        <a:off x="1541" y="1866519"/>
        <a:ext cx="2140479" cy="1070239"/>
      </dsp:txXfrm>
    </dsp:sp>
    <dsp:sp modelId="{21B672AA-037A-444A-A849-221B061C0FEC}">
      <dsp:nvSpPr>
        <dsp:cNvPr id="0" name=""/>
        <dsp:cNvSpPr/>
      </dsp:nvSpPr>
      <dsp:spPr>
        <a:xfrm rot="19457599">
          <a:off x="2042914" y="2076169"/>
          <a:ext cx="1054403" cy="35551"/>
        </a:xfrm>
        <a:custGeom>
          <a:avLst/>
          <a:gdLst/>
          <a:ahLst/>
          <a:cxnLst/>
          <a:rect l="0" t="0" r="0" b="0"/>
          <a:pathLst>
            <a:path>
              <a:moveTo>
                <a:pt x="0" y="17775"/>
              </a:moveTo>
              <a:lnTo>
                <a:pt x="1054403" y="177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>
            <a:latin typeface="微软雅黑" pitchFamily="34" charset="-122"/>
            <a:ea typeface="微软雅黑" pitchFamily="34" charset="-122"/>
          </a:endParaRPr>
        </a:p>
      </dsp:txBody>
      <dsp:txXfrm rot="19457599">
        <a:off x="2543756" y="2067585"/>
        <a:ext cx="52720" cy="52720"/>
      </dsp:txXfrm>
    </dsp:sp>
    <dsp:sp modelId="{C4D0D3A9-BEB4-47B3-9607-D9E4891CA3B9}">
      <dsp:nvSpPr>
        <dsp:cNvPr id="0" name=""/>
        <dsp:cNvSpPr/>
      </dsp:nvSpPr>
      <dsp:spPr>
        <a:xfrm>
          <a:off x="2998212" y="1251131"/>
          <a:ext cx="2140479" cy="1070239"/>
        </a:xfrm>
        <a:prstGeom prst="roundRect">
          <a:avLst>
            <a:gd name="adj" fmla="val 10000"/>
          </a:avLst>
        </a:prstGeom>
        <a:solidFill>
          <a:srgbClr val="00339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>
              <a:latin typeface="微软雅黑" pitchFamily="34" charset="-122"/>
              <a:ea typeface="微软雅黑" pitchFamily="34" charset="-122"/>
            </a:rPr>
            <a:t>高管锁定股</a:t>
          </a:r>
        </a:p>
      </dsp:txBody>
      <dsp:txXfrm>
        <a:off x="2998212" y="1251131"/>
        <a:ext cx="2140479" cy="1070239"/>
      </dsp:txXfrm>
    </dsp:sp>
    <dsp:sp modelId="{4B0DD0A5-D484-4BCC-80CD-0EB00BCDCDD4}">
      <dsp:nvSpPr>
        <dsp:cNvPr id="0" name=""/>
        <dsp:cNvSpPr/>
      </dsp:nvSpPr>
      <dsp:spPr>
        <a:xfrm rot="2142401">
          <a:off x="2042914" y="2691557"/>
          <a:ext cx="1054403" cy="35551"/>
        </a:xfrm>
        <a:custGeom>
          <a:avLst/>
          <a:gdLst/>
          <a:ahLst/>
          <a:cxnLst/>
          <a:rect l="0" t="0" r="0" b="0"/>
          <a:pathLst>
            <a:path>
              <a:moveTo>
                <a:pt x="0" y="17775"/>
              </a:moveTo>
              <a:lnTo>
                <a:pt x="1054403" y="177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>
            <a:latin typeface="微软雅黑" pitchFamily="34" charset="-122"/>
            <a:ea typeface="微软雅黑" pitchFamily="34" charset="-122"/>
          </a:endParaRPr>
        </a:p>
      </dsp:txBody>
      <dsp:txXfrm rot="2142401">
        <a:off x="2543756" y="2682973"/>
        <a:ext cx="52720" cy="52720"/>
      </dsp:txXfrm>
    </dsp:sp>
    <dsp:sp modelId="{CB4445C6-643B-4361-A340-1C0E2CC8C378}">
      <dsp:nvSpPr>
        <dsp:cNvPr id="0" name=""/>
        <dsp:cNvSpPr/>
      </dsp:nvSpPr>
      <dsp:spPr>
        <a:xfrm>
          <a:off x="2998212" y="2481907"/>
          <a:ext cx="2140479" cy="1070239"/>
        </a:xfrm>
        <a:prstGeom prst="roundRect">
          <a:avLst>
            <a:gd name="adj" fmla="val 10000"/>
          </a:avLst>
        </a:prstGeom>
        <a:solidFill>
          <a:srgbClr val="00339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微软雅黑" pitchFamily="34" charset="-122"/>
              <a:ea typeface="微软雅黑" pitchFamily="34" charset="-122"/>
            </a:rPr>
            <a:t>是离任不满</a:t>
          </a:r>
          <a:r>
            <a:rPr lang="en-US" altLang="zh-CN" sz="2400" kern="1200" dirty="0" smtClean="0">
              <a:latin typeface="微软雅黑" pitchFamily="34" charset="-122"/>
              <a:ea typeface="微软雅黑" pitchFamily="34" charset="-122"/>
            </a:rPr>
            <a:t>6</a:t>
          </a:r>
          <a:r>
            <a:rPr lang="zh-CN" altLang="en-US" sz="2400" kern="1200" dirty="0" smtClean="0">
              <a:latin typeface="微软雅黑" pitchFamily="34" charset="-122"/>
              <a:ea typeface="微软雅黑" pitchFamily="34" charset="-122"/>
            </a:rPr>
            <a:t>个月的董监高？</a:t>
          </a:r>
          <a:endParaRPr lang="zh-CN" altLang="en-US" sz="24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2998212" y="2481907"/>
        <a:ext cx="2140479" cy="1070239"/>
      </dsp:txXfrm>
    </dsp:sp>
    <dsp:sp modelId="{9A544015-6480-423A-A196-8BE107C5BC86}">
      <dsp:nvSpPr>
        <dsp:cNvPr id="0" name=""/>
        <dsp:cNvSpPr/>
      </dsp:nvSpPr>
      <dsp:spPr>
        <a:xfrm rot="19457599">
          <a:off x="5039585" y="2691557"/>
          <a:ext cx="1054403" cy="35551"/>
        </a:xfrm>
        <a:custGeom>
          <a:avLst/>
          <a:gdLst/>
          <a:ahLst/>
          <a:cxnLst/>
          <a:rect l="0" t="0" r="0" b="0"/>
          <a:pathLst>
            <a:path>
              <a:moveTo>
                <a:pt x="0" y="17775"/>
              </a:moveTo>
              <a:lnTo>
                <a:pt x="1054403" y="1777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>
            <a:latin typeface="微软雅黑" pitchFamily="34" charset="-122"/>
            <a:ea typeface="微软雅黑" pitchFamily="34" charset="-122"/>
          </a:endParaRPr>
        </a:p>
      </dsp:txBody>
      <dsp:txXfrm rot="19457599">
        <a:off x="5540427" y="2682973"/>
        <a:ext cx="52720" cy="52720"/>
      </dsp:txXfrm>
    </dsp:sp>
    <dsp:sp modelId="{2EA9C6DA-E9C9-4D4C-9900-02BEDC414A98}">
      <dsp:nvSpPr>
        <dsp:cNvPr id="0" name=""/>
        <dsp:cNvSpPr/>
      </dsp:nvSpPr>
      <dsp:spPr>
        <a:xfrm>
          <a:off x="5994883" y="1866519"/>
          <a:ext cx="2140479" cy="1070239"/>
        </a:xfrm>
        <a:prstGeom prst="roundRect">
          <a:avLst>
            <a:gd name="adj" fmla="val 10000"/>
          </a:avLst>
        </a:prstGeom>
        <a:solidFill>
          <a:srgbClr val="00339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>
              <a:latin typeface="微软雅黑" pitchFamily="34" charset="-122"/>
              <a:ea typeface="微软雅黑" pitchFamily="34" charset="-122"/>
            </a:rPr>
            <a:t>高管锁定股</a:t>
          </a:r>
        </a:p>
      </dsp:txBody>
      <dsp:txXfrm>
        <a:off x="5994883" y="1866519"/>
        <a:ext cx="2140479" cy="1070239"/>
      </dsp:txXfrm>
    </dsp:sp>
    <dsp:sp modelId="{C82AD7DD-18F3-4093-B961-0D9BCD12FBC8}">
      <dsp:nvSpPr>
        <dsp:cNvPr id="0" name=""/>
        <dsp:cNvSpPr/>
      </dsp:nvSpPr>
      <dsp:spPr>
        <a:xfrm rot="2142401">
          <a:off x="5039585" y="3306945"/>
          <a:ext cx="1054403" cy="35551"/>
        </a:xfrm>
        <a:custGeom>
          <a:avLst/>
          <a:gdLst/>
          <a:ahLst/>
          <a:cxnLst/>
          <a:rect l="0" t="0" r="0" b="0"/>
          <a:pathLst>
            <a:path>
              <a:moveTo>
                <a:pt x="0" y="17775"/>
              </a:moveTo>
              <a:lnTo>
                <a:pt x="1054403" y="1777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>
            <a:latin typeface="微软雅黑" pitchFamily="34" charset="-122"/>
            <a:ea typeface="微软雅黑" pitchFamily="34" charset="-122"/>
          </a:endParaRPr>
        </a:p>
      </dsp:txBody>
      <dsp:txXfrm rot="2142401">
        <a:off x="5540427" y="3298361"/>
        <a:ext cx="52720" cy="52720"/>
      </dsp:txXfrm>
    </dsp:sp>
    <dsp:sp modelId="{36C689C1-924B-4E9D-8B9D-7FE1A7BC0A09}">
      <dsp:nvSpPr>
        <dsp:cNvPr id="0" name=""/>
        <dsp:cNvSpPr/>
      </dsp:nvSpPr>
      <dsp:spPr>
        <a:xfrm>
          <a:off x="5994883" y="3097295"/>
          <a:ext cx="2140479" cy="1070239"/>
        </a:xfrm>
        <a:prstGeom prst="roundRect">
          <a:avLst>
            <a:gd name="adj" fmla="val 10000"/>
          </a:avLst>
        </a:prstGeom>
        <a:solidFill>
          <a:srgbClr val="00339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>
              <a:latin typeface="微软雅黑" pitchFamily="34" charset="-122"/>
              <a:ea typeface="微软雅黑" pitchFamily="34" charset="-122"/>
            </a:rPr>
            <a:t>挂牌前</a:t>
          </a:r>
          <a:r>
            <a:rPr lang="en-US" altLang="zh-CN" sz="2400" kern="1200" dirty="0">
              <a:latin typeface="微软雅黑" pitchFamily="34" charset="-122"/>
              <a:ea typeface="微软雅黑" pitchFamily="34" charset="-122"/>
            </a:rPr>
            <a:t>/</a:t>
          </a:r>
          <a:r>
            <a:rPr lang="zh-CN" altLang="en-US" sz="2400" kern="1200" dirty="0">
              <a:latin typeface="微软雅黑" pitchFamily="34" charset="-122"/>
              <a:ea typeface="微软雅黑" pitchFamily="34" charset="-122"/>
            </a:rPr>
            <a:t>后个人类限售</a:t>
          </a:r>
        </a:p>
      </dsp:txBody>
      <dsp:txXfrm>
        <a:off x="5994883" y="3097295"/>
        <a:ext cx="2140479" cy="10702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1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0445" y="0"/>
            <a:ext cx="2945659" cy="496411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5CFCD0B-5A31-4BCF-BC29-D582D8AE0F37}" type="datetimeFigureOut">
              <a:rPr lang="zh-CN" altLang="en-US" smtClean="0"/>
              <a:pPr/>
              <a:t>2018/4/18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0445" y="9430091"/>
            <a:ext cx="2945659" cy="496411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A22C6F2-F9B5-4A0A-A01B-23C37C4BD3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4777566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1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6411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6C63D855-9DD5-4256-A3CF-5669DF076638}" type="datetimeFigureOut">
              <a:rPr lang="zh-CN" altLang="en-US"/>
              <a:pPr>
                <a:defRPr/>
              </a:pPr>
              <a:t>2018/4/18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5" y="9430091"/>
            <a:ext cx="2945659" cy="496411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213B38CB-0EDD-4A5B-806E-1657456F2C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437644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8CD7169-528F-42E0-A4AC-1BF7FBFD565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734939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流程图简单介绍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027589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登录、</a:t>
            </a:r>
            <a:r>
              <a:rPr lang="en-US" altLang="zh-CN" dirty="0"/>
              <a:t>logo</a:t>
            </a:r>
            <a:r>
              <a:rPr lang="zh-CN" altLang="en-US" dirty="0"/>
              <a:t>调整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10033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没有对应股份性质填写</a:t>
            </a:r>
            <a:r>
              <a:rPr lang="en-US" altLang="zh-CN" dirty="0"/>
              <a:t>0</a:t>
            </a:r>
            <a:r>
              <a:rPr lang="zh-CN" altLang="en-US" dirty="0"/>
              <a:t>，户数要和证件号码一致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54774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产品登记：开户名称、股转明细表和验资报告三者保持一致，核对开户名称</a:t>
            </a:r>
            <a:r>
              <a:rPr lang="en-US" altLang="zh-CN" dirty="0"/>
              <a:t>1</a:t>
            </a:r>
            <a:r>
              <a:rPr lang="zh-CN" altLang="en-US" dirty="0"/>
              <a:t>和基金备案名称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89772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股东交易券商对应托管单元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473685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提示核对数据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105673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28775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944774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8CD7169-528F-42E0-A4AC-1BF7FBFD565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734939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公告名称，</a:t>
            </a:r>
            <a:r>
              <a:rPr lang="en-US" altLang="zh-CN" dirty="0"/>
              <a:t>T-3</a:t>
            </a:r>
            <a:r>
              <a:rPr lang="zh-CN" altLang="en-US" dirty="0"/>
              <a:t>日一定要在信息披露平台看到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748777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公告名称，</a:t>
            </a:r>
            <a:r>
              <a:rPr lang="en-US" altLang="zh-CN" dirty="0"/>
              <a:t>T-3</a:t>
            </a:r>
            <a:r>
              <a:rPr lang="zh-CN" altLang="en-US" dirty="0"/>
              <a:t>日一定要在信息披露平台看到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83955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51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8CD7169-528F-42E0-A4AC-1BF7FBFD5650}" type="slidenum">
              <a:rPr lang="zh-CN" altLang="en-US" smtClean="0"/>
              <a:pPr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45571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062021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公告名称，</a:t>
            </a:r>
            <a:r>
              <a:rPr lang="en-US" altLang="zh-CN" dirty="0"/>
              <a:t>T-3</a:t>
            </a:r>
            <a:r>
              <a:rPr lang="zh-CN" altLang="en-US" dirty="0"/>
              <a:t>日一定要在信息披露平台看到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68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472219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8CD7169-528F-42E0-A4AC-1BF7FBFD5650}" type="slidenum">
              <a:rPr lang="zh-CN" altLang="en-US" smtClean="0"/>
              <a:pPr/>
              <a:t>69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74670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70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36624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79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85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235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8CD7169-528F-42E0-A4AC-1BF7FBFD565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992289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登录、</a:t>
            </a:r>
            <a:r>
              <a:rPr lang="en-US" altLang="zh-CN" dirty="0"/>
              <a:t>logo</a:t>
            </a:r>
            <a:r>
              <a:rPr lang="zh-CN" altLang="en-US" dirty="0"/>
              <a:t>调整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87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013832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88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6735539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91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9120693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901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</a:pPr>
            <a:fld id="{20733F0B-EA3B-417D-B4A3-DFA133043B59}" type="slidenum">
              <a:rPr lang="zh-CN" altLang="en-US">
                <a:solidFill>
                  <a:srgbClr val="000000"/>
                </a:solidFill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</a:pPr>
              <a:t>92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97719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78266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236913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18401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8CD7169-528F-42E0-A4AC-1BF7FBFD5650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69874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流程图简单介绍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08046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07DD11-48DD-49DE-9262-E8EF9552C9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F0CF89-5729-4DCD-8B62-E8C15E06173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EA34FC-7B2F-4CD1-AC1F-4C83D177FEC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598E4-D949-46A6-A5D1-2760F8946F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539750" y="116632"/>
            <a:ext cx="4392290" cy="431800"/>
          </a:xfrm>
        </p:spPr>
        <p:txBody>
          <a:bodyPr/>
          <a:lstStyle>
            <a:lvl1pPr marL="0" indent="0">
              <a:buNone/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598E4-D949-46A6-A5D1-2760F8946F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539750" y="116632"/>
            <a:ext cx="4392290" cy="431800"/>
          </a:xfrm>
        </p:spPr>
        <p:txBody>
          <a:bodyPr/>
          <a:lstStyle>
            <a:lvl1pPr marL="0" indent="0">
              <a:buNone/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节标题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13265" y="2984500"/>
            <a:ext cx="395287" cy="395288"/>
          </a:xfrm>
          <a:prstGeom prst="rect">
            <a:avLst/>
          </a:prstGeom>
          <a:noFill/>
          <a:ln w="19050" cap="flat" cmpd="sng" algn="ctr">
            <a:solidFill>
              <a:srgbClr val="BC001B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Arial"/>
              <a:ea typeface="华文细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94113" y="3262314"/>
            <a:ext cx="527050" cy="546100"/>
          </a:xfrm>
          <a:prstGeom prst="rect">
            <a:avLst/>
          </a:prstGeom>
          <a:noFill/>
          <a:ln w="19050" cap="flat" cmpd="sng" algn="ctr">
            <a:solidFill>
              <a:srgbClr val="BC001B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Arial"/>
              <a:ea typeface="华文细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05315" y="4092576"/>
            <a:ext cx="358775" cy="360363"/>
          </a:xfrm>
          <a:prstGeom prst="rect">
            <a:avLst/>
          </a:prstGeom>
          <a:noFill/>
          <a:ln w="19050" cap="flat" cmpd="sng" algn="ctr">
            <a:solidFill>
              <a:srgbClr val="BC001B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Arial"/>
              <a:ea typeface="华文细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76813" y="2492376"/>
            <a:ext cx="252412" cy="252413"/>
          </a:xfrm>
          <a:prstGeom prst="rect">
            <a:avLst/>
          </a:prstGeom>
          <a:noFill/>
          <a:ln w="12700" cap="flat" cmpd="sng" algn="ctr">
            <a:solidFill>
              <a:srgbClr val="BC001B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Arial"/>
              <a:ea typeface="华文细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22613" y="2482851"/>
            <a:ext cx="719137" cy="720725"/>
          </a:xfrm>
          <a:prstGeom prst="rect">
            <a:avLst/>
          </a:prstGeom>
          <a:noFill/>
          <a:ln w="19050" cap="flat" cmpd="sng" algn="ctr">
            <a:solidFill>
              <a:srgbClr val="BC001B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Arial"/>
              <a:ea typeface="华文细黑"/>
            </a:endParaRPr>
          </a:p>
        </p:txBody>
      </p:sp>
      <p:pic>
        <p:nvPicPr>
          <p:cNvPr id="10" name="图片 11"/>
          <p:cNvPicPr>
            <a:picLocks noChangeAspect="1"/>
          </p:cNvPicPr>
          <p:nvPr/>
        </p:nvPicPr>
        <p:blipFill>
          <a:blip r:embed="rId3" cstate="print"/>
          <a:srcRect t="89365"/>
          <a:stretch>
            <a:fillRect/>
          </a:stretch>
        </p:blipFill>
        <p:spPr bwMode="auto">
          <a:xfrm>
            <a:off x="0" y="6126163"/>
            <a:ext cx="9144000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 userDrawn="1"/>
        </p:nvSpPr>
        <p:spPr>
          <a:xfrm>
            <a:off x="214315" y="6286501"/>
            <a:ext cx="385762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3"/>
          </p:nvPr>
        </p:nvSpPr>
        <p:spPr>
          <a:xfrm>
            <a:off x="-1" y="1868639"/>
            <a:ext cx="3016800" cy="27252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30" name="文本占位符 2"/>
          <p:cNvSpPr>
            <a:spLocks noGrp="1"/>
          </p:cNvSpPr>
          <p:nvPr>
            <p:ph type="body" idx="1"/>
          </p:nvPr>
        </p:nvSpPr>
        <p:spPr>
          <a:xfrm>
            <a:off x="2479005" y="3016005"/>
            <a:ext cx="996022" cy="1008111"/>
          </a:xfrm>
          <a:prstGeom prst="rect">
            <a:avLst/>
          </a:prstGeom>
          <a:solidFill>
            <a:srgbClr val="5C000D"/>
          </a:solidFill>
          <a:ln w="28575">
            <a:solidFill>
              <a:srgbClr val="BC001B"/>
            </a:solidFill>
          </a:ln>
        </p:spPr>
        <p:txBody>
          <a:bodyPr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buNone/>
              <a:defRPr sz="5400" b="1" baseline="0">
                <a:solidFill>
                  <a:schemeClr val="bg1"/>
                </a:solidFill>
                <a:latin typeface="Arial" pitchFamily="34" charset="0"/>
                <a:ea typeface="微软雅黑" panose="020B0503020204020204" pitchFamily="34" charset="-122"/>
                <a:cs typeface="Arial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0" dirty="0"/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07904" y="3173787"/>
            <a:ext cx="5184576" cy="720135"/>
          </a:xfrm>
        </p:spPr>
        <p:txBody>
          <a:bodyPr>
            <a:normAutofit/>
          </a:bodyPr>
          <a:lstStyle>
            <a:lvl1pPr algn="l">
              <a:defRPr sz="2800" b="0" cap="none" spc="0" baseline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日期占位符 3"/>
          <p:cNvSpPr>
            <a:spLocks noGrp="1"/>
          </p:cNvSpPr>
          <p:nvPr>
            <p:ph type="dt" sz="half" idx="15"/>
          </p:nvPr>
        </p:nvSpPr>
        <p:spPr>
          <a:xfrm>
            <a:off x="457200" y="6245225"/>
            <a:ext cx="2133600" cy="476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3E6531-61D2-45B9-8432-DBDB915B4645}" type="datetime1">
              <a:rPr lang="zh-CN" altLang="en-US" smtClean="0"/>
              <a:pPr>
                <a:defRPr/>
              </a:pPr>
              <a:t>2018/4/18</a:t>
            </a:fld>
            <a:endParaRPr lang="zh-CN" altLang="en-US"/>
          </a:p>
        </p:txBody>
      </p:sp>
      <p:sp>
        <p:nvSpPr>
          <p:cNvPr id="15" name="页脚占位符 4"/>
          <p:cNvSpPr>
            <a:spLocks noGrp="1"/>
          </p:cNvSpPr>
          <p:nvPr>
            <p:ph type="ftr" sz="quarter" idx="16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82283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D8D94F-7DCC-4583-8942-8B98B6C16D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DCD098-78B4-48FB-9ABD-58F41A0A2D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A56D93-8837-47EA-BB15-02C842476E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8C2942-D4F8-4AB9-B6D8-770EF0DDB0E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31960D-00AB-4261-AAFD-7ECD3C9968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FA377A-D61E-4AFF-BD7C-238A8887A06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631BCE-0B4E-472F-AF34-F64EBE33E9E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B4CC08-7FFA-428E-AD69-5E0D1ACE3D2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/>
          <a:srcRect/>
          <a:stretch>
            <a:fillRect r="-133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9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E86393A7-F7EA-4368-B800-B7441B8B51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  <p:sldLayoutId id="2147483663" r:id="rId13"/>
    <p:sldLayoutId id="2147483664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6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8.png"/><Relationship Id="rId4" Type="http://schemas.openxmlformats.org/officeDocument/2006/relationships/image" Target="../media/image57.jpe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786057"/>
            <a:ext cx="8686800" cy="3513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594142" y="3071811"/>
            <a:ext cx="7297762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800" b="1" dirty="0">
                <a:latin typeface="微软雅黑" pitchFamily="34" charset="-122"/>
                <a:ea typeface="微软雅黑" pitchFamily="34" charset="-122"/>
              </a:rPr>
              <a:t>新三板发行人股份登记业务介绍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467544" y="4253895"/>
            <a:ext cx="59467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中国结算北京分公司发行人业务部</a:t>
            </a:r>
          </a:p>
        </p:txBody>
      </p:sp>
      <p:pic>
        <p:nvPicPr>
          <p:cNvPr id="2055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82727"/>
            <a:ext cx="9144000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6" name="Text Box 9"/>
          <p:cNvSpPr txBox="1">
            <a:spLocks noChangeArrowheads="1"/>
          </p:cNvSpPr>
          <p:nvPr/>
        </p:nvSpPr>
        <p:spPr bwMode="auto">
          <a:xfrm>
            <a:off x="755651" y="2060577"/>
            <a:ext cx="62658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China Securities Depository </a:t>
            </a:r>
          </a:p>
          <a:p>
            <a:r>
              <a:rPr lang="en-US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and Clearing Corporation Limited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85850" y="5137447"/>
            <a:ext cx="1785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月   郑州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3842" y="4849415"/>
            <a:ext cx="1785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王天文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3" name="TextBox 6"/>
          <p:cNvSpPr txBox="1"/>
          <p:nvPr/>
        </p:nvSpPr>
        <p:spPr>
          <a:xfrm>
            <a:off x="4499992" y="6392941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/>
                <a:ea typeface="微软雅黑"/>
                <a:cs typeface="微软雅黑"/>
              </a:rPr>
              <a:t>6</a:t>
            </a:r>
            <a:endParaRPr lang="zh-CN" altLang="en-US" dirty="0">
              <a:latin typeface="微软雅黑"/>
              <a:ea typeface="微软雅黑"/>
              <a:cs typeface="微软雅黑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62041159"/>
              </p:ext>
            </p:extLst>
          </p:nvPr>
        </p:nvGraphicFramePr>
        <p:xfrm>
          <a:off x="1331640" y="2420888"/>
          <a:ext cx="6312024" cy="27499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667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7534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9445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概念</a:t>
                      </a: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释义</a:t>
                      </a: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dirty="0">
                          <a:latin typeface="微软雅黑" pitchFamily="34" charset="-122"/>
                          <a:ea typeface="微软雅黑" pitchFamily="34" charset="-122"/>
                        </a:rPr>
                        <a:t>申请人</a:t>
                      </a: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dirty="0">
                          <a:latin typeface="微软雅黑" pitchFamily="34" charset="-122"/>
                          <a:ea typeface="微软雅黑" pitchFamily="34" charset="-122"/>
                        </a:rPr>
                        <a:t>挂牌公司（发行人）</a:t>
                      </a: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21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dirty="0">
                          <a:latin typeface="微软雅黑" pitchFamily="34" charset="-122"/>
                          <a:ea typeface="微软雅黑" pitchFamily="34" charset="-122"/>
                        </a:rPr>
                        <a:t>场所</a:t>
                      </a: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dirty="0">
                          <a:latin typeface="微软雅黑" pitchFamily="34" charset="-122"/>
                          <a:ea typeface="微软雅黑" pitchFamily="34" charset="-122"/>
                        </a:rPr>
                        <a:t>中国证券登记结算有限责任公司（北京分公司）</a:t>
                      </a: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dirty="0">
                          <a:latin typeface="微软雅黑" pitchFamily="34" charset="-122"/>
                          <a:ea typeface="微软雅黑" pitchFamily="34" charset="-122"/>
                        </a:rPr>
                        <a:t>内容</a:t>
                      </a: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dirty="0">
                          <a:latin typeface="微软雅黑" pitchFamily="34" charset="-122"/>
                          <a:ea typeface="微软雅黑" pitchFamily="34" charset="-122"/>
                        </a:rPr>
                        <a:t>新三板证券</a:t>
                      </a: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51673988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dirty="0">
                          <a:latin typeface="微软雅黑" pitchFamily="34" charset="-122"/>
                          <a:ea typeface="微软雅黑" pitchFamily="34" charset="-122"/>
                        </a:rPr>
                        <a:t>方式</a:t>
                      </a: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100" b="0" dirty="0">
                          <a:latin typeface="微软雅黑" pitchFamily="34" charset="-122"/>
                          <a:ea typeface="微软雅黑" pitchFamily="34" charset="-122"/>
                        </a:rPr>
                        <a:t>设立和维护证券持有人名册</a:t>
                      </a: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D293B5C-EB40-4075-A8AD-085BB4E2785C}"/>
              </a:ext>
            </a:extLst>
          </p:cNvPr>
          <p:cNvSpPr txBox="1"/>
          <p:nvPr/>
        </p:nvSpPr>
        <p:spPr>
          <a:xfrm>
            <a:off x="549672" y="139085"/>
            <a:ext cx="488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二、股份登记的定义</a:t>
            </a:r>
            <a:endParaRPr kumimoji="1" lang="en-US" altLang="zh-CN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B4CE651-FFE2-4670-A179-A5B061644E3E}"/>
              </a:ext>
            </a:extLst>
          </p:cNvPr>
          <p:cNvSpPr/>
          <p:nvPr/>
        </p:nvSpPr>
        <p:spPr>
          <a:xfrm>
            <a:off x="2987824" y="1628800"/>
            <a:ext cx="280766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 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股份登记概念的解读表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8344" y="6237312"/>
            <a:ext cx="1159154" cy="432048"/>
          </a:xfrm>
          <a:prstGeom prst="rect">
            <a:avLst/>
          </a:prstGeom>
        </p:spPr>
      </p:pic>
      <p:sp>
        <p:nvSpPr>
          <p:cNvPr id="7" name="文本框 1"/>
          <p:cNvSpPr txBox="1"/>
          <p:nvPr/>
        </p:nvSpPr>
        <p:spPr>
          <a:xfrm>
            <a:off x="539552" y="139085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三、股份登记九要素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06893597"/>
              </p:ext>
            </p:extLst>
          </p:nvPr>
        </p:nvGraphicFramePr>
        <p:xfrm>
          <a:off x="755576" y="1796820"/>
          <a:ext cx="7848872" cy="43234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88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840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959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921796">
                <a:tc rowSpan="3">
                  <a:txBody>
                    <a:bodyPr/>
                    <a:lstStyle/>
                    <a:p>
                      <a:pPr algn="l"/>
                      <a:endParaRPr lang="zh-CN" altLang="en-US" sz="2400" b="0" dirty="0">
                        <a:solidFill>
                          <a:srgbClr val="C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 b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b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4740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sz="24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4227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None/>
                      </a:pPr>
                      <a:endParaRPr lang="zh-CN" altLang="en-US" sz="24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12000">
                <a:tc>
                  <a:txBody>
                    <a:bodyPr/>
                    <a:lstStyle/>
                    <a:p>
                      <a:endParaRPr lang="zh-CN" altLang="en-US" sz="2400" b="0" dirty="0">
                        <a:solidFill>
                          <a:srgbClr val="C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2123729" y="1096103"/>
            <a:ext cx="5032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我想做一笔定向增发业务，要填写哪些内容呢？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3128579"/>
            <a:ext cx="136815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登记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谁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5576" y="5445224"/>
            <a:ext cx="158417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登多少？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11760" y="1988840"/>
            <a:ext cx="165618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证券账户名称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11760" y="2948947"/>
            <a:ext cx="165618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证件号码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11760" y="4184696"/>
            <a:ext cx="165618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股东性质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11760" y="5445224"/>
            <a:ext cx="165618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登记股份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39952" y="5445224"/>
            <a:ext cx="432048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持股数量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95936" y="1988840"/>
            <a:ext cx="432048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“股东开户资料卡”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中的名称   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139952" y="2936558"/>
            <a:ext cx="432048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身份证号码或社会统一信用代码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39952" y="3830075"/>
            <a:ext cx="5580112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/>
            <a:r>
              <a:rPr lang="en-US" altLang="zh-CN" sz="1600" dirty="0">
                <a:solidFill>
                  <a:srgbClr val="005426"/>
                </a:solidFill>
                <a:latin typeface="微软雅黑" pitchFamily="34" charset="-122"/>
                <a:ea typeface="微软雅黑" pitchFamily="34" charset="-122"/>
              </a:rPr>
              <a:t>01   </a:t>
            </a:r>
            <a:r>
              <a:rPr lang="zh-CN" altLang="en-US" sz="1600" dirty="0">
                <a:solidFill>
                  <a:srgbClr val="005426"/>
                </a:solidFill>
                <a:latin typeface="微软雅黑" pitchFamily="34" charset="-122"/>
                <a:ea typeface="微软雅黑" pitchFamily="34" charset="-122"/>
              </a:rPr>
              <a:t>国有法人          </a:t>
            </a:r>
            <a:r>
              <a:rPr lang="en-US" altLang="zh-CN" sz="1600" dirty="0">
                <a:solidFill>
                  <a:srgbClr val="005426"/>
                </a:solidFill>
                <a:latin typeface="微软雅黑" pitchFamily="34" charset="-122"/>
                <a:ea typeface="微软雅黑" pitchFamily="34" charset="-122"/>
              </a:rPr>
              <a:t>02  </a:t>
            </a:r>
            <a:r>
              <a:rPr lang="zh-CN" altLang="en-US" sz="1600" dirty="0">
                <a:solidFill>
                  <a:srgbClr val="005426"/>
                </a:solidFill>
                <a:latin typeface="微软雅黑" pitchFamily="34" charset="-122"/>
                <a:ea typeface="微软雅黑" pitchFamily="34" charset="-122"/>
              </a:rPr>
              <a:t>境内非国有法人</a:t>
            </a:r>
            <a:endParaRPr lang="en-US" altLang="zh-CN" sz="1600" dirty="0">
              <a:solidFill>
                <a:srgbClr val="005426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/>
            <a:r>
              <a:rPr lang="en-US" altLang="zh-CN" sz="1600" dirty="0">
                <a:solidFill>
                  <a:srgbClr val="005426"/>
                </a:solidFill>
                <a:latin typeface="微软雅黑" pitchFamily="34" charset="-122"/>
                <a:ea typeface="微软雅黑" pitchFamily="34" charset="-122"/>
              </a:rPr>
              <a:t>03   </a:t>
            </a:r>
            <a:r>
              <a:rPr lang="zh-CN" altLang="en-US" sz="1600" dirty="0">
                <a:solidFill>
                  <a:srgbClr val="005426"/>
                </a:solidFill>
                <a:latin typeface="微软雅黑" pitchFamily="34" charset="-122"/>
                <a:ea typeface="微软雅黑" pitchFamily="34" charset="-122"/>
              </a:rPr>
              <a:t>境内自然人       </a:t>
            </a:r>
            <a:r>
              <a:rPr lang="en-US" altLang="zh-CN" sz="1600" dirty="0">
                <a:solidFill>
                  <a:srgbClr val="00339A"/>
                </a:solidFill>
                <a:latin typeface="微软雅黑" pitchFamily="34" charset="-122"/>
                <a:ea typeface="微软雅黑" pitchFamily="34" charset="-122"/>
              </a:rPr>
              <a:t>04  </a:t>
            </a:r>
            <a:r>
              <a:rPr lang="zh-CN" altLang="en-US" sz="1600" dirty="0">
                <a:solidFill>
                  <a:srgbClr val="00339A"/>
                </a:solidFill>
                <a:latin typeface="微软雅黑" pitchFamily="34" charset="-122"/>
                <a:ea typeface="微软雅黑" pitchFamily="34" charset="-122"/>
              </a:rPr>
              <a:t>境外法人</a:t>
            </a:r>
            <a:endParaRPr lang="en-US" altLang="zh-CN" sz="1600" dirty="0">
              <a:solidFill>
                <a:srgbClr val="00339A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None/>
            </a:pPr>
            <a:r>
              <a:rPr lang="en-US" altLang="zh-CN" sz="1600" dirty="0">
                <a:solidFill>
                  <a:srgbClr val="00339A"/>
                </a:solidFill>
                <a:latin typeface="微软雅黑" pitchFamily="34" charset="-122"/>
                <a:ea typeface="微软雅黑" pitchFamily="34" charset="-122"/>
              </a:rPr>
              <a:t>05   </a:t>
            </a:r>
            <a:r>
              <a:rPr lang="zh-CN" altLang="en-US" sz="1600" dirty="0">
                <a:solidFill>
                  <a:srgbClr val="00339A"/>
                </a:solidFill>
                <a:latin typeface="微软雅黑" pitchFamily="34" charset="-122"/>
                <a:ea typeface="微软雅黑" pitchFamily="34" charset="-122"/>
              </a:rPr>
              <a:t>境外自然人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06  </a:t>
            </a:r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基金、理财产品</a:t>
            </a:r>
            <a:endParaRPr lang="en-US" altLang="zh-CN" sz="16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4499992" y="6392941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/>
                <a:ea typeface="微软雅黑"/>
                <a:cs typeface="微软雅黑"/>
              </a:rPr>
              <a:t>7</a:t>
            </a:r>
            <a:endParaRPr lang="zh-CN" altLang="en-US" dirty="0"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6166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4571677" y="639294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8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8344" y="6237312"/>
            <a:ext cx="1159154" cy="43204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55577" y="1028733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股份登记九要素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78184076"/>
              </p:ext>
            </p:extLst>
          </p:nvPr>
        </p:nvGraphicFramePr>
        <p:xfrm>
          <a:off x="539554" y="1796823"/>
          <a:ext cx="8280919" cy="4512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893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1221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297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69335">
                <a:tc rowSpan="3">
                  <a:txBody>
                    <a:bodyPr/>
                    <a:lstStyle/>
                    <a:p>
                      <a:endParaRPr lang="zh-CN" altLang="en-US" sz="2400" dirty="0">
                        <a:solidFill>
                          <a:srgbClr val="C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b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9335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b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27164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b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25213">
                <a:tc rowSpan="2">
                  <a:txBody>
                    <a:bodyPr/>
                    <a:lstStyle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b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1449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b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11560" y="2855258"/>
            <a:ext cx="136815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长啥样？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1560" y="5157194"/>
            <a:ext cx="1368152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放在哪？</a:t>
            </a:r>
          </a:p>
          <a:p>
            <a:pPr algn="ctr"/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51720" y="1892830"/>
            <a:ext cx="165618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证券简称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51720" y="2564904"/>
            <a:ext cx="165618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证券代码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51720" y="3621022"/>
            <a:ext cx="165618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股份性质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51720" y="4773150"/>
            <a:ext cx="165618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证券账户号码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51720" y="5637246"/>
            <a:ext cx="165618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托管单元编码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07904" y="2564905"/>
            <a:ext cx="288032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430002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830765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870002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07904" y="1892830"/>
            <a:ext cx="288032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中科软、协盛科技、达峰智能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07904" y="3268721"/>
            <a:ext cx="5580112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005426"/>
                </a:solidFill>
                <a:latin typeface="微软雅黑" pitchFamily="34" charset="-122"/>
                <a:ea typeface="微软雅黑" pitchFamily="34" charset="-122"/>
              </a:rPr>
              <a:t>00   </a:t>
            </a:r>
            <a:r>
              <a:rPr lang="zh-CN" altLang="en-US" sz="1600" dirty="0">
                <a:solidFill>
                  <a:srgbClr val="005426"/>
                </a:solidFill>
                <a:latin typeface="微软雅黑" pitchFamily="34" charset="-122"/>
                <a:ea typeface="微软雅黑" pitchFamily="34" charset="-122"/>
              </a:rPr>
              <a:t>无限售条件流通股     </a:t>
            </a:r>
            <a:r>
              <a:rPr lang="en-US" altLang="zh-CN" sz="1600" dirty="0">
                <a:solidFill>
                  <a:srgbClr val="00339A"/>
                </a:solidFill>
                <a:latin typeface="微软雅黑" pitchFamily="34" charset="-122"/>
                <a:ea typeface="微软雅黑" pitchFamily="34" charset="-122"/>
              </a:rPr>
              <a:t>01  </a:t>
            </a:r>
            <a:r>
              <a:rPr lang="zh-CN" altLang="en-US" sz="1600" dirty="0">
                <a:solidFill>
                  <a:srgbClr val="00339A"/>
                </a:solidFill>
                <a:latin typeface="微软雅黑" pitchFamily="34" charset="-122"/>
                <a:ea typeface="微软雅黑" pitchFamily="34" charset="-122"/>
              </a:rPr>
              <a:t>挂牌后个人类限售</a:t>
            </a:r>
            <a:endParaRPr lang="en-US" altLang="zh-CN" sz="1600" dirty="0">
              <a:solidFill>
                <a:srgbClr val="00339A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None/>
            </a:pPr>
            <a:r>
              <a:rPr lang="en-US" altLang="zh-CN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03   </a:t>
            </a:r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挂牌后机构类限售     </a:t>
            </a:r>
            <a:r>
              <a:rPr lang="en-US" altLang="zh-CN" sz="1600" dirty="0">
                <a:solidFill>
                  <a:srgbClr val="00339A"/>
                </a:solidFill>
                <a:latin typeface="微软雅黑" pitchFamily="34" charset="-122"/>
                <a:ea typeface="微软雅黑" pitchFamily="34" charset="-122"/>
              </a:rPr>
              <a:t>04  </a:t>
            </a:r>
            <a:r>
              <a:rPr lang="zh-CN" altLang="en-US" sz="1600" dirty="0">
                <a:solidFill>
                  <a:srgbClr val="00339A"/>
                </a:solidFill>
                <a:latin typeface="微软雅黑" pitchFamily="34" charset="-122"/>
                <a:ea typeface="微软雅黑" pitchFamily="34" charset="-122"/>
              </a:rPr>
              <a:t>高管锁定股 </a:t>
            </a:r>
            <a:endParaRPr lang="en-US" altLang="zh-CN" sz="1600" dirty="0">
              <a:solidFill>
                <a:srgbClr val="00339A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None/>
            </a:pPr>
            <a:r>
              <a:rPr lang="en-US" altLang="zh-CN" sz="1600" dirty="0">
                <a:solidFill>
                  <a:srgbClr val="00339A"/>
                </a:solidFill>
                <a:latin typeface="微软雅黑" pitchFamily="34" charset="-122"/>
                <a:ea typeface="微软雅黑" pitchFamily="34" charset="-122"/>
              </a:rPr>
              <a:t>05   </a:t>
            </a:r>
            <a:r>
              <a:rPr lang="zh-CN" altLang="en-US" sz="1600" dirty="0">
                <a:solidFill>
                  <a:srgbClr val="00339A"/>
                </a:solidFill>
                <a:latin typeface="微软雅黑" pitchFamily="34" charset="-122"/>
                <a:ea typeface="微软雅黑" pitchFamily="34" charset="-122"/>
              </a:rPr>
              <a:t>挂牌前个人类限售     </a:t>
            </a:r>
            <a:r>
              <a:rPr lang="en-US" altLang="zh-CN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06  </a:t>
            </a:r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挂牌前机构类限售</a:t>
            </a:r>
          </a:p>
          <a:p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35896" y="4773150"/>
            <a:ext cx="432048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10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位数字，深圳市场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股证券账户号码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707904" y="563724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位数字，股东指定交易券商托管单元</a:t>
            </a:r>
          </a:p>
        </p:txBody>
      </p:sp>
      <p:sp>
        <p:nvSpPr>
          <p:cNvPr id="26" name="文本框 1">
            <a:extLst>
              <a:ext uri="{FF2B5EF4-FFF2-40B4-BE49-F238E27FC236}">
                <a16:creationId xmlns:a16="http://schemas.microsoft.com/office/drawing/2014/main" xmlns="" id="{B96C2172-62DC-4E62-866A-64A79F2213B4}"/>
              </a:ext>
            </a:extLst>
          </p:cNvPr>
          <p:cNvSpPr txBox="1"/>
          <p:nvPr/>
        </p:nvSpPr>
        <p:spPr>
          <a:xfrm>
            <a:off x="539552" y="139085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三、股份登记九要素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139085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想一想</a:t>
            </a:r>
          </a:p>
        </p:txBody>
      </p:sp>
      <p:sp>
        <p:nvSpPr>
          <p:cNvPr id="3" name="矩形 2"/>
          <p:cNvSpPr/>
          <p:nvPr/>
        </p:nvSpPr>
        <p:spPr>
          <a:xfrm>
            <a:off x="611560" y="1508787"/>
            <a:ext cx="77762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证券账户中记录的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股东名称、证件号码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是否始终与工商营业执照保持一致？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E110BCC-0770-490C-9CCC-80BAE269D5FD}"/>
              </a:ext>
            </a:extLst>
          </p:cNvPr>
          <p:cNvSpPr/>
          <p:nvPr/>
        </p:nvSpPr>
        <p:spPr>
          <a:xfrm>
            <a:off x="611560" y="3236979"/>
            <a:ext cx="77762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答：以下两种情况可能导致证券账户信息与工商信息不一致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私募基金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使用产品类账户登记（详见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P17~18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、股东工商变更后，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未及时更新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证券账户资料（详见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P19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xmlns="" id="{E6483145-145A-4DD0-9233-BE06CD90759C}"/>
              </a:ext>
            </a:extLst>
          </p:cNvPr>
          <p:cNvSpPr txBox="1"/>
          <p:nvPr/>
        </p:nvSpPr>
        <p:spPr>
          <a:xfrm>
            <a:off x="4571677" y="639294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9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占位符 5" descr="c4eeeed1aafc26a39a50271c.jpg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/>
          <a:srcRect l="8453" r="8453"/>
          <a:stretch>
            <a:fillRect/>
          </a:stretch>
        </p:blipFill>
        <p:spPr>
          <a:xfrm>
            <a:off x="0" y="1868489"/>
            <a:ext cx="3016250" cy="2725737"/>
          </a:xfrm>
        </p:spPr>
      </p:pic>
      <p:sp>
        <p:nvSpPr>
          <p:cNvPr id="12294" name="标题 3"/>
          <p:cNvSpPr>
            <a:spLocks noGrp="1"/>
          </p:cNvSpPr>
          <p:nvPr>
            <p:ph type="title"/>
          </p:nvPr>
        </p:nvSpPr>
        <p:spPr>
          <a:xfrm>
            <a:off x="3252342" y="1785928"/>
            <a:ext cx="6072187" cy="271462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 业务办理流程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0538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034190" y="836715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微软雅黑" pitchFamily="34" charset="-122"/>
                <a:ea typeface="微软雅黑" pitchFamily="34" charset="-122"/>
              </a:rPr>
              <a:t>第二章</a:t>
            </a:r>
          </a:p>
        </p:txBody>
      </p:sp>
      <p:cxnSp>
        <p:nvCxnSpPr>
          <p:cNvPr id="10" name="直接连接符 9"/>
          <p:cNvCxnSpPr/>
          <p:nvPr/>
        </p:nvCxnSpPr>
        <p:spPr bwMode="auto">
          <a:xfrm>
            <a:off x="2085653" y="1844826"/>
            <a:ext cx="5072098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18" name="TextBox 16"/>
          <p:cNvSpPr txBox="1"/>
          <p:nvPr/>
        </p:nvSpPr>
        <p:spPr>
          <a:xfrm>
            <a:off x="1907704" y="3332991"/>
            <a:ext cx="554461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2">
              <a:lnSpc>
                <a:spcPct val="150000"/>
              </a:lnSpc>
              <a:buClr>
                <a:srgbClr val="002060"/>
              </a:buClr>
            </a:pPr>
            <a:r>
              <a:rPr lang="zh-CN" altLang="en-US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第二节</a:t>
            </a:r>
            <a:r>
              <a:rPr lang="en-US" altLang="zh-CN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股份解除限售</a:t>
            </a:r>
            <a:endParaRPr lang="en-US" altLang="zh-CN" sz="2400" b="1" dirty="0">
              <a:solidFill>
                <a:srgbClr val="CC00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16"/>
          <p:cNvSpPr txBox="1"/>
          <p:nvPr/>
        </p:nvSpPr>
        <p:spPr>
          <a:xfrm>
            <a:off x="1907704" y="4581129"/>
            <a:ext cx="532859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2">
              <a:lnSpc>
                <a:spcPct val="150000"/>
              </a:lnSpc>
              <a:buClr>
                <a:srgbClr val="002060"/>
              </a:buClr>
            </a:pPr>
            <a:r>
              <a:rPr lang="zh-CN" altLang="en-US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第三节</a:t>
            </a:r>
            <a:r>
              <a:rPr lang="en-US" altLang="zh-CN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股份限售</a:t>
            </a:r>
            <a:endParaRPr lang="en-US" altLang="zh-CN" sz="2400" b="1" dirty="0">
              <a:solidFill>
                <a:srgbClr val="CC00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16">
            <a:extLst>
              <a:ext uri="{FF2B5EF4-FFF2-40B4-BE49-F238E27FC236}">
                <a16:creationId xmlns:a16="http://schemas.microsoft.com/office/drawing/2014/main" xmlns="" id="{53F3E0D6-5320-4E79-A301-705791A20EC6}"/>
              </a:ext>
            </a:extLst>
          </p:cNvPr>
          <p:cNvSpPr txBox="1"/>
          <p:nvPr/>
        </p:nvSpPr>
        <p:spPr>
          <a:xfrm>
            <a:off x="1691680" y="2174205"/>
            <a:ext cx="518457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2">
              <a:lnSpc>
                <a:spcPct val="150000"/>
              </a:lnSpc>
              <a:buClr>
                <a:srgbClr val="002060"/>
              </a:buClr>
              <a:buFont typeface="Wingdings" pitchFamily="2" charset="2"/>
              <a:buChar char="Ø"/>
            </a:pPr>
            <a:r>
              <a:rPr lang="zh-CN" altLang="en-US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第一节 </a:t>
            </a:r>
            <a:r>
              <a:rPr lang="en-US" altLang="zh-CN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新增股份登记</a:t>
            </a:r>
            <a:endParaRPr lang="en-US" altLang="zh-CN" sz="24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494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5342016" y="1028734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中国结算发行审核内容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 bwMode="gray">
          <a:xfrm>
            <a:off x="1626493" y="4695825"/>
            <a:ext cx="1266825" cy="904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024218" y="4345552"/>
            <a:ext cx="374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Group 3"/>
          <p:cNvGrpSpPr>
            <a:grpSpLocks/>
          </p:cNvGrpSpPr>
          <p:nvPr/>
        </p:nvGrpSpPr>
        <p:grpSpPr bwMode="auto">
          <a:xfrm>
            <a:off x="485088" y="1393777"/>
            <a:ext cx="1300830" cy="3964051"/>
            <a:chOff x="960" y="642"/>
            <a:chExt cx="1060" cy="3173"/>
          </a:xfrm>
          <a:solidFill>
            <a:srgbClr val="C00000"/>
          </a:solidFill>
        </p:grpSpPr>
        <p:sp>
          <p:nvSpPr>
            <p:cNvPr id="29" name="Rectangle 4"/>
            <p:cNvSpPr>
              <a:spLocks noChangeArrowheads="1"/>
            </p:cNvSpPr>
            <p:nvPr/>
          </p:nvSpPr>
          <p:spPr bwMode="auto">
            <a:xfrm>
              <a:off x="960" y="642"/>
              <a:ext cx="530" cy="530"/>
            </a:xfrm>
            <a:prstGeom prst="rect">
              <a:avLst/>
            </a:prstGeom>
            <a:grpFill/>
            <a:ln w="38100">
              <a:solidFill>
                <a:srgbClr val="96969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r>
                <a:rPr lang="en-US" altLang="zh-TW" sz="2800" b="1" dirty="0">
                  <a:solidFill>
                    <a:schemeClr val="bg1"/>
                  </a:solidFill>
                  <a:latin typeface="Tahoma" pitchFamily="34" charset="0"/>
                  <a:ea typeface="典匠中特圓" pitchFamily="49" charset="-120"/>
                  <a:cs typeface="Tahoma" pitchFamily="34" charset="0"/>
                </a:rPr>
                <a:t>1</a:t>
              </a:r>
            </a:p>
          </p:txBody>
        </p:sp>
        <p:sp>
          <p:nvSpPr>
            <p:cNvPr id="30" name="Rectangle 5"/>
            <p:cNvSpPr>
              <a:spLocks noChangeArrowheads="1"/>
            </p:cNvSpPr>
            <p:nvPr/>
          </p:nvSpPr>
          <p:spPr bwMode="gray">
            <a:xfrm>
              <a:off x="1490" y="1163"/>
              <a:ext cx="530" cy="530"/>
            </a:xfrm>
            <a:prstGeom prst="rect">
              <a:avLst/>
            </a:prstGeom>
            <a:grpFill/>
            <a:ln w="38100" algn="ctr">
              <a:solidFill>
                <a:srgbClr val="969696"/>
              </a:solidFill>
              <a:miter lim="800000"/>
              <a:headEnd/>
              <a:tailEnd/>
            </a:ln>
          </p:spPr>
          <p:txBody>
            <a:bodyPr lIns="45720" tIns="44450" rIns="45720" bIns="44450" anchor="ctr" anchorCtr="1"/>
            <a:lstStyle/>
            <a:p>
              <a:pPr eaLnBrk="1" hangingPunct="1"/>
              <a:r>
                <a:rPr lang="en-US" altLang="zh-TW" sz="2800" b="1" dirty="0">
                  <a:solidFill>
                    <a:schemeClr val="bg1"/>
                  </a:solidFill>
                  <a:latin typeface="Tahoma" pitchFamily="34" charset="0"/>
                  <a:ea typeface="典匠中特圓" pitchFamily="49" charset="-120"/>
                  <a:cs typeface="Tahoma" pitchFamily="34" charset="0"/>
                </a:rPr>
                <a:t>2</a:t>
              </a:r>
            </a:p>
          </p:txBody>
        </p:sp>
        <p:sp>
          <p:nvSpPr>
            <p:cNvPr id="31" name="Rectangle 6"/>
            <p:cNvSpPr>
              <a:spLocks noChangeArrowheads="1"/>
            </p:cNvSpPr>
            <p:nvPr/>
          </p:nvSpPr>
          <p:spPr bwMode="gray">
            <a:xfrm>
              <a:off x="960" y="1693"/>
              <a:ext cx="530" cy="530"/>
            </a:xfrm>
            <a:prstGeom prst="rect">
              <a:avLst/>
            </a:prstGeom>
            <a:grpFill/>
            <a:ln w="38100" algn="ctr">
              <a:solidFill>
                <a:srgbClr val="969696"/>
              </a:solidFill>
              <a:miter lim="800000"/>
              <a:headEnd/>
              <a:tailEnd/>
            </a:ln>
          </p:spPr>
          <p:txBody>
            <a:bodyPr lIns="45720" tIns="44450" rIns="45720" bIns="44450" anchor="ctr" anchorCtr="1"/>
            <a:lstStyle/>
            <a:p>
              <a:pPr eaLnBrk="1" hangingPunct="1"/>
              <a:r>
                <a:rPr lang="en-US" altLang="zh-TW" sz="2800" b="1">
                  <a:solidFill>
                    <a:schemeClr val="bg1"/>
                  </a:solidFill>
                  <a:latin typeface="Tahoma" pitchFamily="34" charset="0"/>
                  <a:ea typeface="典匠中特圓" pitchFamily="49" charset="-120"/>
                  <a:cs typeface="Tahoma" pitchFamily="34" charset="0"/>
                </a:rPr>
                <a:t>3</a:t>
              </a:r>
            </a:p>
          </p:txBody>
        </p:sp>
        <p:sp>
          <p:nvSpPr>
            <p:cNvPr id="32" name="Rectangle 7"/>
            <p:cNvSpPr>
              <a:spLocks noChangeArrowheads="1"/>
            </p:cNvSpPr>
            <p:nvPr/>
          </p:nvSpPr>
          <p:spPr bwMode="gray">
            <a:xfrm>
              <a:off x="1490" y="2224"/>
              <a:ext cx="530" cy="530"/>
            </a:xfrm>
            <a:prstGeom prst="rect">
              <a:avLst/>
            </a:prstGeom>
            <a:grpFill/>
            <a:ln w="38100" algn="ctr">
              <a:solidFill>
                <a:srgbClr val="969696"/>
              </a:solidFill>
              <a:miter lim="800000"/>
              <a:headEnd/>
              <a:tailEnd/>
            </a:ln>
          </p:spPr>
          <p:txBody>
            <a:bodyPr lIns="45720" tIns="44450" rIns="45720" bIns="44450" anchor="ctr" anchorCtr="1"/>
            <a:lstStyle/>
            <a:p>
              <a:pPr eaLnBrk="1" hangingPunct="1"/>
              <a:r>
                <a:rPr lang="en-US" altLang="zh-TW" sz="2800" b="1">
                  <a:solidFill>
                    <a:schemeClr val="bg1"/>
                  </a:solidFill>
                  <a:latin typeface="Tahoma" pitchFamily="34" charset="0"/>
                  <a:ea typeface="典匠中特圓" pitchFamily="49" charset="-120"/>
                  <a:cs typeface="Tahoma" pitchFamily="34" charset="0"/>
                </a:rPr>
                <a:t>4</a:t>
              </a:r>
            </a:p>
          </p:txBody>
        </p:sp>
        <p:sp>
          <p:nvSpPr>
            <p:cNvPr id="33" name="Rectangle 8"/>
            <p:cNvSpPr>
              <a:spLocks noChangeArrowheads="1"/>
            </p:cNvSpPr>
            <p:nvPr/>
          </p:nvSpPr>
          <p:spPr bwMode="gray">
            <a:xfrm>
              <a:off x="960" y="2754"/>
              <a:ext cx="530" cy="530"/>
            </a:xfrm>
            <a:prstGeom prst="rect">
              <a:avLst/>
            </a:prstGeom>
            <a:grpFill/>
            <a:ln w="38100" algn="ctr">
              <a:solidFill>
                <a:srgbClr val="969696"/>
              </a:solidFill>
              <a:miter lim="800000"/>
              <a:headEnd/>
              <a:tailEnd/>
            </a:ln>
          </p:spPr>
          <p:txBody>
            <a:bodyPr lIns="45720" tIns="44450" rIns="45720" bIns="44450" anchor="ctr" anchorCtr="1"/>
            <a:lstStyle/>
            <a:p>
              <a:pPr eaLnBrk="1" hangingPunct="1"/>
              <a:r>
                <a:rPr lang="en-US" altLang="zh-TW" sz="2800" b="1">
                  <a:solidFill>
                    <a:schemeClr val="bg1"/>
                  </a:solidFill>
                  <a:latin typeface="Tahoma" pitchFamily="34" charset="0"/>
                  <a:ea typeface="典匠中特圓" pitchFamily="49" charset="-120"/>
                  <a:cs typeface="Tahoma" pitchFamily="34" charset="0"/>
                </a:rPr>
                <a:t>5</a:t>
              </a:r>
            </a:p>
          </p:txBody>
        </p:sp>
        <p:sp>
          <p:nvSpPr>
            <p:cNvPr id="35" name="Rectangle 9"/>
            <p:cNvSpPr>
              <a:spLocks noChangeArrowheads="1"/>
            </p:cNvSpPr>
            <p:nvPr/>
          </p:nvSpPr>
          <p:spPr bwMode="gray">
            <a:xfrm>
              <a:off x="1490" y="3285"/>
              <a:ext cx="530" cy="530"/>
            </a:xfrm>
            <a:prstGeom prst="rect">
              <a:avLst/>
            </a:prstGeom>
            <a:grpFill/>
            <a:ln w="38100" algn="ctr">
              <a:solidFill>
                <a:srgbClr val="969696"/>
              </a:solidFill>
              <a:miter lim="800000"/>
              <a:headEnd/>
              <a:tailEnd/>
            </a:ln>
          </p:spPr>
          <p:txBody>
            <a:bodyPr lIns="45720" tIns="44450" rIns="45720" bIns="44450" anchor="ctr" anchorCtr="1"/>
            <a:lstStyle/>
            <a:p>
              <a:pPr eaLnBrk="1" hangingPunct="1"/>
              <a:r>
                <a:rPr lang="en-US" altLang="zh-TW" sz="2800" b="1">
                  <a:solidFill>
                    <a:schemeClr val="bg1"/>
                  </a:solidFill>
                  <a:latin typeface="Tahoma" pitchFamily="34" charset="0"/>
                  <a:ea typeface="典匠中特圓" pitchFamily="49" charset="-120"/>
                  <a:cs typeface="Tahoma" pitchFamily="34" charset="0"/>
                </a:rPr>
                <a:t>6</a:t>
              </a:r>
            </a:p>
          </p:txBody>
        </p:sp>
      </p:grpSp>
      <p:sp>
        <p:nvSpPr>
          <p:cNvPr id="36" name="AutoShape 10"/>
          <p:cNvSpPr>
            <a:spLocks noChangeArrowheads="1"/>
          </p:cNvSpPr>
          <p:nvPr/>
        </p:nvSpPr>
        <p:spPr bwMode="auto">
          <a:xfrm>
            <a:off x="1875078" y="1428738"/>
            <a:ext cx="1000132" cy="357191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C0C0C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zh-CN" altLang="en-US" dirty="0">
                <a:latin typeface="微软雅黑" pitchFamily="34" charset="-122"/>
                <a:ea typeface="微软雅黑" pitchFamily="34" charset="-122"/>
                <a:cs typeface="Tahoma" pitchFamily="34" charset="0"/>
              </a:rPr>
              <a:t>董事会</a:t>
            </a:r>
            <a:endParaRPr lang="zh-TW" altLang="en-US" dirty="0"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37" name="AutoShape 11"/>
          <p:cNvSpPr>
            <a:spLocks noChangeArrowheads="1"/>
          </p:cNvSpPr>
          <p:nvPr/>
        </p:nvSpPr>
        <p:spPr bwMode="auto">
          <a:xfrm>
            <a:off x="1857356" y="2857498"/>
            <a:ext cx="1214446" cy="357191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C0C0C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zh-CN" altLang="en-US" dirty="0">
                <a:latin typeface="微软雅黑" pitchFamily="34" charset="-122"/>
                <a:ea typeface="微软雅黑" pitchFamily="34" charset="-122"/>
                <a:cs typeface="Tahoma" pitchFamily="34" charset="0"/>
              </a:rPr>
              <a:t>认购缴款</a:t>
            </a:r>
            <a:endParaRPr lang="zh-TW" altLang="en-US" dirty="0"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38" name="AutoShape 12"/>
          <p:cNvSpPr>
            <a:spLocks noChangeArrowheads="1"/>
          </p:cNvSpPr>
          <p:nvPr/>
        </p:nvSpPr>
        <p:spPr bwMode="auto">
          <a:xfrm>
            <a:off x="1844875" y="4143382"/>
            <a:ext cx="3298631" cy="41826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C0C0C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zh-CN" altLang="en-US" dirty="0">
                <a:latin typeface="微软雅黑" pitchFamily="34" charset="-122"/>
                <a:ea typeface="微软雅黑" pitchFamily="34" charset="-122"/>
                <a:cs typeface="Tahoma" pitchFamily="34" charset="0"/>
              </a:rPr>
              <a:t>向股转公司提交备案审核材料</a:t>
            </a:r>
            <a:endParaRPr lang="zh-TW" altLang="en-US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39" name="AutoShape 13"/>
          <p:cNvSpPr>
            <a:spLocks noChangeArrowheads="1"/>
          </p:cNvSpPr>
          <p:nvPr/>
        </p:nvSpPr>
        <p:spPr bwMode="auto">
          <a:xfrm>
            <a:off x="1897942" y="2143118"/>
            <a:ext cx="1214446" cy="357191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C0C0C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zh-CN" altLang="en-US" dirty="0">
                <a:latin typeface="微软雅黑" pitchFamily="34" charset="-122"/>
                <a:ea typeface="微软雅黑" pitchFamily="34" charset="-122"/>
                <a:cs typeface="Tahoma" pitchFamily="34" charset="0"/>
              </a:rPr>
              <a:t>股东大会</a:t>
            </a:r>
            <a:endParaRPr lang="zh-TW" altLang="en-US" dirty="0"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40" name="AutoShape 14"/>
          <p:cNvSpPr>
            <a:spLocks noChangeArrowheads="1"/>
          </p:cNvSpPr>
          <p:nvPr/>
        </p:nvSpPr>
        <p:spPr bwMode="auto">
          <a:xfrm>
            <a:off x="1857360" y="3500439"/>
            <a:ext cx="877129" cy="39710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C0C0C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zh-CN" altLang="en-US" dirty="0">
                <a:latin typeface="微软雅黑" pitchFamily="34" charset="-122"/>
                <a:ea typeface="微软雅黑" pitchFamily="34" charset="-122"/>
                <a:cs typeface="Tahoma" pitchFamily="34" charset="0"/>
              </a:rPr>
              <a:t>验资</a:t>
            </a:r>
            <a:endParaRPr lang="zh-TW" altLang="en-US" dirty="0"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41" name="AutoShape 15"/>
          <p:cNvSpPr>
            <a:spLocks noChangeArrowheads="1"/>
          </p:cNvSpPr>
          <p:nvPr/>
        </p:nvSpPr>
        <p:spPr bwMode="auto">
          <a:xfrm>
            <a:off x="1857356" y="4857762"/>
            <a:ext cx="3286148" cy="428628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C0C0C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在中国结算办理新增股份登记</a:t>
            </a:r>
            <a:endParaRPr lang="zh-TW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42" name="Rectangle 9"/>
          <p:cNvSpPr>
            <a:spLocks noChangeArrowheads="1"/>
          </p:cNvSpPr>
          <p:nvPr/>
        </p:nvSpPr>
        <p:spPr bwMode="gray">
          <a:xfrm>
            <a:off x="474518" y="5386365"/>
            <a:ext cx="668458" cy="614403"/>
          </a:xfrm>
          <a:prstGeom prst="rect">
            <a:avLst/>
          </a:prstGeom>
          <a:solidFill>
            <a:srgbClr val="C00000"/>
          </a:solidFill>
          <a:ln w="38100" algn="ctr">
            <a:solidFill>
              <a:srgbClr val="969696"/>
            </a:solidFill>
            <a:miter lim="800000"/>
            <a:headEnd/>
            <a:tailEnd/>
          </a:ln>
        </p:spPr>
        <p:txBody>
          <a:bodyPr lIns="45720" tIns="44450" rIns="45720" bIns="44450" anchor="ctr" anchorCtr="1"/>
          <a:lstStyle/>
          <a:p>
            <a:pPr eaLnBrk="1" hangingPunct="1"/>
            <a:r>
              <a:rPr lang="en-US" altLang="zh-TW" sz="2800" b="1" dirty="0">
                <a:solidFill>
                  <a:schemeClr val="bg1"/>
                </a:solidFill>
                <a:latin typeface="Tahoma" pitchFamily="34" charset="0"/>
                <a:ea typeface="典匠中特圓" pitchFamily="49" charset="-120"/>
                <a:cs typeface="Tahoma" pitchFamily="34" charset="0"/>
              </a:rPr>
              <a:t>7</a:t>
            </a:r>
          </a:p>
        </p:txBody>
      </p:sp>
      <p:sp>
        <p:nvSpPr>
          <p:cNvPr id="43" name="AutoShape 13"/>
          <p:cNvSpPr>
            <a:spLocks noChangeArrowheads="1"/>
          </p:cNvSpPr>
          <p:nvPr/>
        </p:nvSpPr>
        <p:spPr bwMode="auto">
          <a:xfrm>
            <a:off x="1867640" y="5572142"/>
            <a:ext cx="1214446" cy="357191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C0C0C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zh-CN" altLang="en-US" dirty="0">
                <a:latin typeface="微软雅黑" pitchFamily="34" charset="-122"/>
                <a:ea typeface="微软雅黑" pitchFamily="34" charset="-122"/>
                <a:cs typeface="Tahoma" pitchFamily="34" charset="0"/>
              </a:rPr>
              <a:t>公开转让</a:t>
            </a:r>
            <a:endParaRPr lang="zh-TW" altLang="en-US" dirty="0"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4786325"/>
            <a:ext cx="500066" cy="508687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C07EAD07-95C1-4154-A5E0-572804B31A28}"/>
              </a:ext>
            </a:extLst>
          </p:cNvPr>
          <p:cNvGrpSpPr/>
          <p:nvPr/>
        </p:nvGrpSpPr>
        <p:grpSpPr>
          <a:xfrm>
            <a:off x="5209996" y="3365597"/>
            <a:ext cx="4255692" cy="1069553"/>
            <a:chOff x="5150297" y="2524197"/>
            <a:chExt cx="4315392" cy="802165"/>
          </a:xfrm>
        </p:grpSpPr>
        <p:sp>
          <p:nvSpPr>
            <p:cNvPr id="25" name="TextBox 24"/>
            <p:cNvSpPr txBox="1"/>
            <p:nvPr/>
          </p:nvSpPr>
          <p:spPr>
            <a:xfrm>
              <a:off x="5150297" y="2795408"/>
              <a:ext cx="1587472" cy="276999"/>
            </a:xfrm>
            <a:prstGeom prst="rect">
              <a:avLst/>
            </a:prstGeom>
            <a:noFill/>
            <a:ln w="38100">
              <a:solidFill>
                <a:schemeClr val="bg1">
                  <a:lumMod val="6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、验资报告</a:t>
              </a:r>
            </a:p>
          </p:txBody>
        </p:sp>
        <p:sp>
          <p:nvSpPr>
            <p:cNvPr id="47" name="线形标注 1 46"/>
            <p:cNvSpPr/>
            <p:nvPr/>
          </p:nvSpPr>
          <p:spPr bwMode="gray">
            <a:xfrm>
              <a:off x="7094010" y="2555880"/>
              <a:ext cx="1134616" cy="297119"/>
            </a:xfrm>
            <a:prstGeom prst="borderCallout1">
              <a:avLst>
                <a:gd name="adj1" fmla="val 45569"/>
                <a:gd name="adj2" fmla="val -333"/>
                <a:gd name="adj3" fmla="val 122134"/>
                <a:gd name="adj4" fmla="val -29710"/>
              </a:avLst>
            </a:prstGeom>
            <a:noFill/>
            <a:ln w="3810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7161433" y="2998582"/>
              <a:ext cx="2304256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新增注册资本</a:t>
              </a:r>
              <a:endParaRPr lang="zh-CN" altLang="en-US" sz="1600" dirty="0"/>
            </a:p>
          </p:txBody>
        </p:sp>
        <p:sp>
          <p:nvSpPr>
            <p:cNvPr id="49" name="线形标注 1 48"/>
            <p:cNvSpPr/>
            <p:nvPr/>
          </p:nvSpPr>
          <p:spPr bwMode="gray">
            <a:xfrm>
              <a:off x="7099880" y="2966322"/>
              <a:ext cx="1598985" cy="360040"/>
            </a:xfrm>
            <a:prstGeom prst="borderCallout1">
              <a:avLst>
                <a:gd name="adj1" fmla="val 68134"/>
                <a:gd name="adj2" fmla="val 324"/>
                <a:gd name="adj3" fmla="val 22835"/>
                <a:gd name="adj4" fmla="val -21150"/>
              </a:avLst>
            </a:prstGeom>
            <a:noFill/>
            <a:ln w="3810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7161432" y="2524197"/>
              <a:ext cx="106719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股东名称</a:t>
              </a:r>
            </a:p>
          </p:txBody>
        </p:sp>
      </p:grpSp>
      <p:sp>
        <p:nvSpPr>
          <p:cNvPr id="57" name="Rectangle 32"/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一、新增股份登记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业务流程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整体流程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10</a:t>
            </a:r>
            <a:endParaRPr lang="en-US" altLang="zh-CN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A3D1793-6719-4E39-8B1E-7B1C78BA5852}"/>
              </a:ext>
            </a:extLst>
          </p:cNvPr>
          <p:cNvGrpSpPr/>
          <p:nvPr/>
        </p:nvGrpSpPr>
        <p:grpSpPr>
          <a:xfrm>
            <a:off x="5209996" y="1851746"/>
            <a:ext cx="4435912" cy="1413308"/>
            <a:chOff x="4882071" y="2283718"/>
            <a:chExt cx="4502404" cy="1059981"/>
          </a:xfrm>
        </p:grpSpPr>
        <p:sp>
          <p:nvSpPr>
            <p:cNvPr id="45" name="TextBox 44"/>
            <p:cNvSpPr txBox="1"/>
            <p:nvPr/>
          </p:nvSpPr>
          <p:spPr>
            <a:xfrm>
              <a:off x="4882071" y="2571750"/>
              <a:ext cx="2273497" cy="276999"/>
            </a:xfrm>
            <a:prstGeom prst="rect">
              <a:avLst/>
            </a:prstGeom>
            <a:noFill/>
            <a:ln w="38100">
              <a:solidFill>
                <a:schemeClr val="bg1">
                  <a:lumMod val="6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、定增函及明细表</a:t>
              </a:r>
            </a:p>
          </p:txBody>
        </p:sp>
        <p:sp>
          <p:nvSpPr>
            <p:cNvPr id="51" name="线形标注 1 50"/>
            <p:cNvSpPr/>
            <p:nvPr/>
          </p:nvSpPr>
          <p:spPr bwMode="gray">
            <a:xfrm>
              <a:off x="7524328" y="2283718"/>
              <a:ext cx="1214446" cy="267893"/>
            </a:xfrm>
            <a:prstGeom prst="borderCallout1">
              <a:avLst>
                <a:gd name="adj1" fmla="val 45569"/>
                <a:gd name="adj2" fmla="val -333"/>
                <a:gd name="adj3" fmla="val 150839"/>
                <a:gd name="adj4" fmla="val -29887"/>
              </a:avLst>
            </a:prstGeom>
            <a:noFill/>
            <a:ln w="3810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52" name="线形标注 1 51"/>
            <p:cNvSpPr/>
            <p:nvPr/>
          </p:nvSpPr>
          <p:spPr bwMode="gray">
            <a:xfrm>
              <a:off x="7524328" y="2674571"/>
              <a:ext cx="1214446" cy="267893"/>
            </a:xfrm>
            <a:prstGeom prst="borderCallout1">
              <a:avLst>
                <a:gd name="adj1" fmla="val 41652"/>
                <a:gd name="adj2" fmla="val -325"/>
                <a:gd name="adj3" fmla="val 40380"/>
                <a:gd name="adj4" fmla="val -29233"/>
              </a:avLst>
            </a:prstGeom>
            <a:noFill/>
            <a:ln w="3810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7596337" y="2285065"/>
              <a:ext cx="1020473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股东名称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7598525" y="2654501"/>
              <a:ext cx="1785950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证件号码</a:t>
              </a:r>
            </a:p>
          </p:txBody>
        </p:sp>
        <p:sp>
          <p:nvSpPr>
            <p:cNvPr id="61" name="线形标注 1 60"/>
            <p:cNvSpPr/>
            <p:nvPr/>
          </p:nvSpPr>
          <p:spPr bwMode="gray">
            <a:xfrm>
              <a:off x="7524328" y="3075806"/>
              <a:ext cx="1214446" cy="267893"/>
            </a:xfrm>
            <a:prstGeom prst="borderCallout1">
              <a:avLst>
                <a:gd name="adj1" fmla="val 45569"/>
                <a:gd name="adj2" fmla="val -333"/>
                <a:gd name="adj3" fmla="val -57552"/>
                <a:gd name="adj4" fmla="val -30680"/>
              </a:avLst>
            </a:prstGeom>
            <a:noFill/>
            <a:ln w="3810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7596337" y="3025144"/>
              <a:ext cx="1020473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股份数量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7A184CBA-D597-4E04-95E1-9A2545F20F68}"/>
              </a:ext>
            </a:extLst>
          </p:cNvPr>
          <p:cNvGrpSpPr/>
          <p:nvPr/>
        </p:nvGrpSpPr>
        <p:grpSpPr>
          <a:xfrm>
            <a:off x="5239428" y="4732639"/>
            <a:ext cx="3725060" cy="1482466"/>
            <a:chOff x="5657226" y="3455985"/>
            <a:chExt cx="3725060" cy="1111850"/>
          </a:xfrm>
        </p:grpSpPr>
        <p:sp>
          <p:nvSpPr>
            <p:cNvPr id="46" name="TextBox 45"/>
            <p:cNvSpPr txBox="1"/>
            <p:nvPr/>
          </p:nvSpPr>
          <p:spPr>
            <a:xfrm>
              <a:off x="5657226" y="3795886"/>
              <a:ext cx="1498341" cy="276999"/>
            </a:xfrm>
            <a:prstGeom prst="rect">
              <a:avLst/>
            </a:prstGeom>
            <a:noFill/>
            <a:ln w="38100">
              <a:solidFill>
                <a:schemeClr val="bg1">
                  <a:lumMod val="6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、申报数据</a:t>
              </a:r>
            </a:p>
          </p:txBody>
        </p:sp>
        <p:sp>
          <p:nvSpPr>
            <p:cNvPr id="56" name="线形标注 1 55"/>
            <p:cNvSpPr/>
            <p:nvPr/>
          </p:nvSpPr>
          <p:spPr bwMode="gray">
            <a:xfrm>
              <a:off x="7524328" y="3455985"/>
              <a:ext cx="1214446" cy="267893"/>
            </a:xfrm>
            <a:prstGeom prst="borderCallout1">
              <a:avLst>
                <a:gd name="adj1" fmla="val 45569"/>
                <a:gd name="adj2" fmla="val -333"/>
                <a:gd name="adj3" fmla="val 150839"/>
                <a:gd name="adj4" fmla="val -29887"/>
              </a:avLst>
            </a:prstGeom>
            <a:noFill/>
            <a:ln w="3810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58" name="线形标注 1 57"/>
            <p:cNvSpPr/>
            <p:nvPr/>
          </p:nvSpPr>
          <p:spPr bwMode="gray">
            <a:xfrm>
              <a:off x="7524328" y="3888033"/>
              <a:ext cx="1214446" cy="267893"/>
            </a:xfrm>
            <a:prstGeom prst="borderCallout1">
              <a:avLst>
                <a:gd name="adj1" fmla="val 68134"/>
                <a:gd name="adj2" fmla="val 324"/>
                <a:gd name="adj3" fmla="val 31553"/>
                <a:gd name="adj4" fmla="val -29233"/>
              </a:avLst>
            </a:prstGeom>
            <a:noFill/>
            <a:ln w="3810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7596337" y="3457332"/>
              <a:ext cx="1005403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股东名称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7596336" y="3889380"/>
              <a:ext cx="1785950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证件号码</a:t>
              </a:r>
            </a:p>
          </p:txBody>
        </p:sp>
        <p:sp>
          <p:nvSpPr>
            <p:cNvPr id="63" name="线形标注 1 62"/>
            <p:cNvSpPr/>
            <p:nvPr/>
          </p:nvSpPr>
          <p:spPr bwMode="gray">
            <a:xfrm>
              <a:off x="7524328" y="4299942"/>
              <a:ext cx="1214446" cy="267893"/>
            </a:xfrm>
            <a:prstGeom prst="borderCallout1">
              <a:avLst>
                <a:gd name="adj1" fmla="val 45569"/>
                <a:gd name="adj2" fmla="val -333"/>
                <a:gd name="adj3" fmla="val -57552"/>
                <a:gd name="adj4" fmla="val -30680"/>
              </a:avLst>
            </a:prstGeom>
            <a:noFill/>
            <a:ln w="3810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7599045" y="4299942"/>
              <a:ext cx="1005403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股份数量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31065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32"/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一、新增股份登记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业务流程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中国结算流程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9" name="圆角矩形 4"/>
          <p:cNvSpPr/>
          <p:nvPr/>
        </p:nvSpPr>
        <p:spPr>
          <a:xfrm>
            <a:off x="7786714" y="5765457"/>
            <a:ext cx="1129973" cy="81454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800" b="1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7" name="图示 16"/>
          <p:cNvGraphicFramePr/>
          <p:nvPr>
            <p:extLst>
              <p:ext uri="{D42A27DB-BD31-4B8C-83A1-F6EECF244321}">
                <p14:modId xmlns:p14="http://schemas.microsoft.com/office/powerpoint/2010/main" xmlns="" val="2833199853"/>
              </p:ext>
            </p:extLst>
          </p:nvPr>
        </p:nvGraphicFramePr>
        <p:xfrm>
          <a:off x="395536" y="3209079"/>
          <a:ext cx="8568952" cy="20750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971600" y="2753027"/>
            <a:ext cx="4251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latin typeface="Agency FB" pitchFamily="34" charset="0"/>
              </a:rPr>
              <a:t>1</a:t>
            </a:r>
            <a:endParaRPr lang="zh-CN" altLang="en-US" sz="6600" b="1" dirty="0">
              <a:latin typeface="Agency FB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79712" y="4289197"/>
            <a:ext cx="55816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solidFill>
                  <a:srgbClr val="CC0018"/>
                </a:solidFill>
                <a:latin typeface="Agency FB" pitchFamily="34" charset="0"/>
              </a:rPr>
              <a:t>2</a:t>
            </a:r>
            <a:endParaRPr lang="zh-CN" altLang="en-US" sz="6600" b="1" dirty="0">
              <a:solidFill>
                <a:srgbClr val="CC0018"/>
              </a:solidFill>
              <a:latin typeface="Agency FB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59832" y="2753027"/>
            <a:ext cx="5741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latin typeface="Agency FB" pitchFamily="34" charset="0"/>
              </a:rPr>
              <a:t>3</a:t>
            </a:r>
            <a:endParaRPr lang="zh-CN" altLang="en-US" sz="6600" b="1" dirty="0">
              <a:latin typeface="Agency FB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290647" y="4289197"/>
            <a:ext cx="56938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solidFill>
                  <a:srgbClr val="CC0018"/>
                </a:solidFill>
                <a:latin typeface="Agency FB" pitchFamily="34" charset="0"/>
              </a:rPr>
              <a:t>4</a:t>
            </a:r>
            <a:endParaRPr lang="zh-CN" altLang="en-US" sz="6600" b="1" dirty="0">
              <a:solidFill>
                <a:srgbClr val="CC0018"/>
              </a:solidFill>
              <a:latin typeface="Agency FB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5081" y="4389107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填写明细数据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上传附件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2693834" y="3897734"/>
            <a:ext cx="2813585" cy="1389903"/>
            <a:chOff x="403834" y="1123957"/>
            <a:chExt cx="2813585" cy="1389903"/>
          </a:xfrm>
        </p:grpSpPr>
        <p:sp>
          <p:nvSpPr>
            <p:cNvPr id="35" name="矩形 34"/>
            <p:cNvSpPr/>
            <p:nvPr/>
          </p:nvSpPr>
          <p:spPr>
            <a:xfrm>
              <a:off x="1346589" y="1123957"/>
              <a:ext cx="1870830" cy="43404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矩形 38"/>
            <p:cNvSpPr/>
            <p:nvPr/>
          </p:nvSpPr>
          <p:spPr>
            <a:xfrm>
              <a:off x="403834" y="2079818"/>
              <a:ext cx="1870830" cy="4340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0688" tIns="170688" rIns="170688" bIns="170688" numCol="1" spcCol="1270" anchor="t" anchorCtr="0">
              <a:noAutofit/>
            </a:bodyPr>
            <a:lstStyle/>
            <a:p>
              <a:pPr lvl="0" algn="ctr" defTabSz="1066800">
                <a:spcBef>
                  <a:spcPct val="0"/>
                </a:spcBef>
                <a:spcAft>
                  <a:spcPct val="35000"/>
                </a:spcAft>
              </a:pPr>
              <a:endParaRPr lang="zh-CN" altLang="en-US" sz="2400" kern="1200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1224136" y="4505222"/>
            <a:ext cx="4572000" cy="81560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确认数据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完成付款</a:t>
            </a:r>
          </a:p>
        </p:txBody>
      </p:sp>
      <p:sp>
        <p:nvSpPr>
          <p:cNvPr id="41" name="矩形 40"/>
          <p:cNvSpPr/>
          <p:nvPr/>
        </p:nvSpPr>
        <p:spPr>
          <a:xfrm>
            <a:off x="2339752" y="4505222"/>
            <a:ext cx="4572000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868144" y="4485118"/>
            <a:ext cx="3857620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查看登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记结果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194177"/>
            <a:ext cx="1159154" cy="432048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442775" y="2753027"/>
            <a:ext cx="56938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latin typeface="Agency FB" pitchFamily="34" charset="0"/>
              </a:rPr>
              <a:t>5</a:t>
            </a:r>
            <a:endParaRPr lang="zh-CN" altLang="en-US" sz="6600" b="1" dirty="0">
              <a:latin typeface="Agency FB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25839" y="1796818"/>
            <a:ext cx="84946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先取得“新增股份登记函和明细表“，再登陆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中国结算业务办理平台”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申请业务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8" name="直接箭头连接符 37"/>
          <p:cNvCxnSpPr/>
          <p:nvPr/>
        </p:nvCxnSpPr>
        <p:spPr bwMode="auto">
          <a:xfrm rot="5400000" flipH="1">
            <a:off x="4214812" y="5757034"/>
            <a:ext cx="142876" cy="1588"/>
          </a:xfrm>
          <a:prstGeom prst="straightConnector1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sp>
        <p:nvSpPr>
          <p:cNvPr id="28" name="TextBox 27"/>
          <p:cNvSpPr txBox="1"/>
          <p:nvPr/>
        </p:nvSpPr>
        <p:spPr>
          <a:xfrm>
            <a:off x="1930157" y="3137069"/>
            <a:ext cx="69762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005426"/>
                </a:solidFill>
                <a:latin typeface="微软雅黑" pitchFamily="34" charset="-122"/>
                <a:ea typeface="微软雅黑" pitchFamily="34" charset="-122"/>
              </a:rPr>
              <a:t>审核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097716" y="3137069"/>
            <a:ext cx="121058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005426"/>
                </a:solidFill>
                <a:latin typeface="微软雅黑" pitchFamily="34" charset="-122"/>
                <a:ea typeface="微软雅黑" pitchFamily="34" charset="-122"/>
              </a:rPr>
              <a:t>股份到账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089604" y="4361206"/>
            <a:ext cx="12105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发布并上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传公告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446076" y="4289197"/>
            <a:ext cx="5741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solidFill>
                  <a:srgbClr val="CC0018"/>
                </a:solidFill>
                <a:latin typeface="Agency FB" pitchFamily="34" charset="0"/>
              </a:rPr>
              <a:t>6</a:t>
            </a:r>
            <a:endParaRPr lang="zh-CN" altLang="en-US" sz="6600" b="1" dirty="0">
              <a:solidFill>
                <a:srgbClr val="CC0018"/>
              </a:solidFill>
              <a:latin typeface="Agency FB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550243" y="2753027"/>
            <a:ext cx="5501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latin typeface="Agency FB" pitchFamily="34" charset="0"/>
              </a:rPr>
              <a:t>7</a:t>
            </a:r>
            <a:endParaRPr lang="zh-CN" altLang="en-US" sz="6600" b="1" dirty="0">
              <a:latin typeface="Agency FB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937476" y="3137069"/>
            <a:ext cx="121058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005426"/>
                </a:solidFill>
                <a:latin typeface="微软雅黑" pitchFamily="34" charset="-122"/>
                <a:ea typeface="微软雅黑" pitchFamily="34" charset="-122"/>
              </a:rPr>
              <a:t>确认款项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429124" y="6429396"/>
            <a:ext cx="424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11</a:t>
            </a:r>
            <a:endParaRPr lang="zh-CN" altLang="en-US" dirty="0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A88F9059-9F64-4136-B927-EA035A865837}"/>
              </a:ext>
            </a:extLst>
          </p:cNvPr>
          <p:cNvSpPr/>
          <p:nvPr/>
        </p:nvSpPr>
        <p:spPr>
          <a:xfrm>
            <a:off x="1918153" y="1112355"/>
            <a:ext cx="54938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我想做一笔定向增发，中国结算的办理流程是什么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xmlns="" val="4066755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>
        <p:bldAsOne/>
      </p:bldGraphic>
      <p:bldP spid="19" grpId="0"/>
      <p:bldP spid="21" grpId="0"/>
      <p:bldP spid="21" grpId="1"/>
      <p:bldP spid="22" grpId="0"/>
      <p:bldP spid="23" grpId="0"/>
      <p:bldP spid="23" grpId="1"/>
      <p:bldP spid="24" grpId="0"/>
      <p:bldP spid="40" grpId="0"/>
      <p:bldP spid="42" grpId="0"/>
      <p:bldP spid="30" grpId="0"/>
      <p:bldP spid="33" grpId="0"/>
      <p:bldP spid="28" grpId="0"/>
      <p:bldP spid="28" grpId="1"/>
      <p:bldP spid="32" grpId="0"/>
      <p:bldP spid="32" grpId="1"/>
      <p:bldP spid="36" grpId="0"/>
      <p:bldP spid="37" grpId="0"/>
      <p:bldP spid="37" grpId="1"/>
      <p:bldP spid="43" grpId="0"/>
      <p:bldP spid="34" grpId="0"/>
      <p:bldP spid="34" grpId="1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572042" y="1223077"/>
            <a:ext cx="6160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（一）插入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U-KEY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，弹出中国结算官网，选择 </a:t>
            </a:r>
            <a:r>
              <a:rPr lang="zh-CN" altLang="en-US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证书登录</a:t>
            </a:r>
          </a:p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 bwMode="gray">
          <a:xfrm>
            <a:off x="4788024" y="1196752"/>
            <a:ext cx="720080" cy="36004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pic>
        <p:nvPicPr>
          <p:cNvPr id="9" name="Picture 1" descr="C:\Users\chinaclear\Desktop\捕获.PNG"/>
          <p:cNvPicPr/>
          <p:nvPr/>
        </p:nvPicPr>
        <p:blipFill rotWithShape="1">
          <a:blip r:embed="rId4" cstate="print"/>
          <a:srcRect b="70652"/>
          <a:stretch/>
        </p:blipFill>
        <p:spPr bwMode="auto">
          <a:xfrm>
            <a:off x="611560" y="1820821"/>
            <a:ext cx="7992888" cy="12241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0" name="TextBox 10"/>
          <p:cNvSpPr txBox="1"/>
          <p:nvPr/>
        </p:nvSpPr>
        <p:spPr>
          <a:xfrm>
            <a:off x="571472" y="3226911"/>
            <a:ext cx="69528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（二）输入用户名、密码及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PIN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码，登录网上用户平台</a:t>
            </a:r>
          </a:p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12</a:t>
            </a:r>
            <a:endParaRPr lang="zh-CN" altLang="en-US" dirty="0"/>
          </a:p>
        </p:txBody>
      </p:sp>
      <p:sp>
        <p:nvSpPr>
          <p:cNvPr id="16" name="Rectangle 32"/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二、新增股份登记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业务办理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发起业务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0" name="Picture 2" descr="C:\Users\chinaclear\Desktop\捕获.JPG"/>
          <p:cNvPicPr>
            <a:picLocks noChangeAspect="1" noChangeArrowheads="1"/>
          </p:cNvPicPr>
          <p:nvPr/>
        </p:nvPicPr>
        <p:blipFill>
          <a:blip r:embed="rId5" cstate="print"/>
          <a:srcRect l="7214" t="11905"/>
          <a:stretch>
            <a:fillRect/>
          </a:stretch>
        </p:blipFill>
        <p:spPr bwMode="auto">
          <a:xfrm>
            <a:off x="611559" y="4005057"/>
            <a:ext cx="3528393" cy="2464272"/>
          </a:xfrm>
          <a:prstGeom prst="rect">
            <a:avLst/>
          </a:prstGeom>
          <a:noFill/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E080A7F3-04B2-40EE-AC13-3D7DDAD3D84D}"/>
              </a:ext>
            </a:extLst>
          </p:cNvPr>
          <p:cNvGrpSpPr/>
          <p:nvPr/>
        </p:nvGrpSpPr>
        <p:grpSpPr>
          <a:xfrm>
            <a:off x="3059834" y="3813043"/>
            <a:ext cx="5256583" cy="2304256"/>
            <a:chOff x="3059833" y="2859782"/>
            <a:chExt cx="5256583" cy="1728192"/>
          </a:xfrm>
        </p:grpSpPr>
        <p:sp>
          <p:nvSpPr>
            <p:cNvPr id="14" name="TextBox 13"/>
            <p:cNvSpPr txBox="1"/>
            <p:nvPr/>
          </p:nvSpPr>
          <p:spPr>
            <a:xfrm>
              <a:off x="4644008" y="2859782"/>
              <a:ext cx="3672408" cy="1546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密码：</a:t>
              </a:r>
              <a:endParaRPr lang="en-US" altLang="zh-CN" sz="1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       区分大小写。一天输错</a:t>
              </a:r>
              <a:r>
                <a:rPr lang="en-US" altLang="zh-CN" sz="16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8</a:t>
              </a:r>
              <a:r>
                <a:rPr lang="zh-CN" altLang="en-US" sz="160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次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密码后，当日将无法登录。使用“找回密码”功能可找回。</a:t>
              </a:r>
              <a:endParaRPr lang="en-US" altLang="zh-CN" sz="1600" dirty="0"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en-US" altLang="zh-CN" sz="160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PIN</a:t>
              </a:r>
              <a:r>
                <a:rPr lang="zh-CN" altLang="en-US" sz="160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码：</a:t>
              </a:r>
              <a:endParaRPr lang="en-US" altLang="zh-CN" sz="1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       默认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12345678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。一天输错</a:t>
              </a:r>
              <a:r>
                <a:rPr lang="en-US" altLang="zh-CN" sz="16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r>
                <a:rPr lang="zh-CN" altLang="en-US" sz="160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次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后，用户被锁死。拨打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010-62304466-671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600" b="1" dirty="0">
                <a:latin typeface="微软雅黑" pitchFamily="34" charset="-122"/>
                <a:ea typeface="微软雅黑" pitchFamily="34" charset="-122"/>
              </a:endParaRPr>
            </a:p>
            <a:p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DD313A9F-33C7-4D16-BF12-4E39BEF8C29D}"/>
                </a:ext>
              </a:extLst>
            </p:cNvPr>
            <p:cNvSpPr/>
            <p:nvPr/>
          </p:nvSpPr>
          <p:spPr bwMode="gray">
            <a:xfrm>
              <a:off x="3059833" y="4178020"/>
              <a:ext cx="504056" cy="409954"/>
            </a:xfrm>
            <a:prstGeom prst="rect">
              <a:avLst/>
            </a:prstGeom>
            <a:noFill/>
            <a:ln w="19050">
              <a:solidFill>
                <a:srgbClr val="00339A"/>
              </a:solidFill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5BF45B7-888D-4924-9617-AF1B32BC389A}"/>
              </a:ext>
            </a:extLst>
          </p:cNvPr>
          <p:cNvGrpSpPr/>
          <p:nvPr/>
        </p:nvGrpSpPr>
        <p:grpSpPr>
          <a:xfrm>
            <a:off x="1822680" y="2111176"/>
            <a:ext cx="6781769" cy="2469953"/>
            <a:chOff x="1822679" y="1583381"/>
            <a:chExt cx="6781769" cy="1852465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285ECC5E-ACC0-401B-BC7D-72F45CDAFF01}"/>
                </a:ext>
              </a:extLst>
            </p:cNvPr>
            <p:cNvSpPr/>
            <p:nvPr/>
          </p:nvSpPr>
          <p:spPr bwMode="gray">
            <a:xfrm>
              <a:off x="7603362" y="1583381"/>
              <a:ext cx="1001086" cy="270030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CF1B2646-16B6-4A70-BBE7-622BB6AF83C5}"/>
                </a:ext>
              </a:extLst>
            </p:cNvPr>
            <p:cNvSpPr/>
            <p:nvPr/>
          </p:nvSpPr>
          <p:spPr bwMode="gray">
            <a:xfrm>
              <a:off x="1822679" y="3140263"/>
              <a:ext cx="517073" cy="295583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2086272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691425"/>
            <a:ext cx="7560840" cy="4800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71472" y="949755"/>
            <a:ext cx="7358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（三）选择</a:t>
            </a:r>
            <a:r>
              <a:rPr lang="zh-CN" altLang="en-US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“全国股转系统发行人服务”</a:t>
            </a:r>
          </a:p>
          <a:p>
            <a:endParaRPr lang="zh-CN" altLang="en-US" dirty="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 bwMode="gray">
          <a:xfrm>
            <a:off x="683568" y="2743561"/>
            <a:ext cx="1512168" cy="21602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13</a:t>
            </a:r>
            <a:endParaRPr lang="zh-CN" altLang="en-US" dirty="0"/>
          </a:p>
        </p:txBody>
      </p:sp>
      <p:sp>
        <p:nvSpPr>
          <p:cNvPr id="13" name="Rectangle 32"/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二、新增股份登记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业务办理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发起业务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CE1CFAB-DD30-43DF-9610-177ECC516150}"/>
              </a:ext>
            </a:extLst>
          </p:cNvPr>
          <p:cNvGrpSpPr/>
          <p:nvPr/>
        </p:nvGrpSpPr>
        <p:grpSpPr>
          <a:xfrm>
            <a:off x="459290" y="2743563"/>
            <a:ext cx="2096487" cy="314759"/>
            <a:chOff x="459289" y="2057672"/>
            <a:chExt cx="2096487" cy="236069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3F31C99A-6E68-4A2F-95EB-60BFE29F351B}"/>
                </a:ext>
              </a:extLst>
            </p:cNvPr>
            <p:cNvSpPr/>
            <p:nvPr/>
          </p:nvSpPr>
          <p:spPr bwMode="gray">
            <a:xfrm>
              <a:off x="755576" y="2067694"/>
              <a:ext cx="1800200" cy="226047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4854F0F9-A717-4DA7-A8FC-4DC2CF62088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59289" y="2057672"/>
              <a:ext cx="296287" cy="2260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039169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907704" y="2174205"/>
            <a:ext cx="518457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2">
              <a:lnSpc>
                <a:spcPct val="150000"/>
              </a:lnSpc>
              <a:buClr>
                <a:srgbClr val="002060"/>
              </a:buClr>
            </a:pPr>
            <a:r>
              <a:rPr lang="zh-CN" altLang="en-US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第一章  股份登记业务概述</a:t>
            </a:r>
            <a:endParaRPr lang="en-US" altLang="zh-CN" sz="24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34190" y="836715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cxnSp>
        <p:nvCxnSpPr>
          <p:cNvPr id="10" name="直接连接符 9"/>
          <p:cNvCxnSpPr/>
          <p:nvPr/>
        </p:nvCxnSpPr>
        <p:spPr bwMode="auto">
          <a:xfrm>
            <a:off x="2085653" y="1844826"/>
            <a:ext cx="5072098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18" name="TextBox 16"/>
          <p:cNvSpPr txBox="1"/>
          <p:nvPr/>
        </p:nvSpPr>
        <p:spPr>
          <a:xfrm>
            <a:off x="1907704" y="3332991"/>
            <a:ext cx="676875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2">
              <a:lnSpc>
                <a:spcPct val="150000"/>
              </a:lnSpc>
              <a:buClr>
                <a:srgbClr val="002060"/>
              </a:buClr>
            </a:pPr>
            <a:r>
              <a:rPr lang="zh-CN" altLang="en-US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r>
              <a:rPr lang="en-US" altLang="zh-CN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业务办理流程</a:t>
            </a:r>
            <a:endParaRPr lang="en-US" altLang="zh-CN" sz="2400" b="1" dirty="0">
              <a:solidFill>
                <a:srgbClr val="CC00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16"/>
          <p:cNvSpPr txBox="1"/>
          <p:nvPr/>
        </p:nvSpPr>
        <p:spPr>
          <a:xfrm>
            <a:off x="1907704" y="4581129"/>
            <a:ext cx="532859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2">
              <a:lnSpc>
                <a:spcPct val="150000"/>
              </a:lnSpc>
              <a:buClr>
                <a:srgbClr val="002060"/>
              </a:buClr>
            </a:pPr>
            <a:r>
              <a:rPr lang="zh-CN" altLang="en-US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  <a:r>
              <a:rPr lang="en-US" altLang="zh-CN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常见问题汇总</a:t>
            </a:r>
            <a:endParaRPr lang="en-US" altLang="zh-CN" sz="2400" b="1" dirty="0">
              <a:solidFill>
                <a:srgbClr val="CC0018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203" y="1532852"/>
            <a:ext cx="7791693" cy="489654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1652803"/>
            <a:ext cx="1159154" cy="4320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13" name="Rectangle 32"/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二、新增股份登记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业务办理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发起业务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472" y="1003955"/>
            <a:ext cx="7358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（四）点击 </a:t>
            </a:r>
            <a:r>
              <a:rPr lang="zh-CN" altLang="en-US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“新增股份登记业务”</a:t>
            </a:r>
          </a:p>
          <a:p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14</a:t>
            </a:r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BCA39BCB-F167-440D-915A-A9B69226625F}"/>
              </a:ext>
            </a:extLst>
          </p:cNvPr>
          <p:cNvSpPr/>
          <p:nvPr/>
        </p:nvSpPr>
        <p:spPr bwMode="gray">
          <a:xfrm>
            <a:off x="678632" y="4197085"/>
            <a:ext cx="725016" cy="274948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43A094C-C21D-4402-AC8D-1ADD03B8C239}"/>
              </a:ext>
            </a:extLst>
          </p:cNvPr>
          <p:cNvGrpSpPr/>
          <p:nvPr/>
        </p:nvGrpSpPr>
        <p:grpSpPr>
          <a:xfrm>
            <a:off x="531688" y="5501051"/>
            <a:ext cx="1429966" cy="232205"/>
            <a:chOff x="531688" y="4125788"/>
            <a:chExt cx="1429966" cy="174154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88352A0B-E0F6-4772-BDF6-D3DA419693F5}"/>
                </a:ext>
              </a:extLst>
            </p:cNvPr>
            <p:cNvSpPr/>
            <p:nvPr/>
          </p:nvSpPr>
          <p:spPr bwMode="gray">
            <a:xfrm>
              <a:off x="831032" y="4125788"/>
              <a:ext cx="1130622" cy="174154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715F7F4F-79FD-436F-8053-4EEAEBF102A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1688" y="4125788"/>
              <a:ext cx="228270" cy="1741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31065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、申报界面（含业务状态）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930512"/>
            <a:ext cx="8429652" cy="38027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8387" y="1181265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（五）点击</a:t>
            </a:r>
            <a:r>
              <a:rPr lang="zh-CN" altLang="en-US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“新申报业务”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988840"/>
            <a:ext cx="1159154" cy="4320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15</a:t>
            </a:r>
            <a:endParaRPr lang="zh-CN" altLang="en-US" dirty="0"/>
          </a:p>
        </p:txBody>
      </p:sp>
      <p:sp>
        <p:nvSpPr>
          <p:cNvPr id="14" name="Rectangle 32"/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二、新增股份登记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en-US" altLang="en-US" sz="2800" b="1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办理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发起业务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06DAC2B5-2A9A-4013-82BC-92F8338014B6}"/>
              </a:ext>
            </a:extLst>
          </p:cNvPr>
          <p:cNvSpPr/>
          <p:nvPr/>
        </p:nvSpPr>
        <p:spPr bwMode="gray">
          <a:xfrm>
            <a:off x="1187624" y="2948947"/>
            <a:ext cx="1368152" cy="480053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065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8390" y="928672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（一）确认公司基本信息</a:t>
            </a:r>
          </a:p>
        </p:txBody>
      </p:sp>
      <p:pic>
        <p:nvPicPr>
          <p:cNvPr id="10" name="图片 9" descr="6、公司基本信息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75777"/>
            <a:ext cx="9144000" cy="436992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 bwMode="gray">
          <a:xfrm>
            <a:off x="1941316" y="3727275"/>
            <a:ext cx="2071702" cy="142876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矩形 11"/>
          <p:cNvSpPr/>
          <p:nvPr/>
        </p:nvSpPr>
        <p:spPr bwMode="gray">
          <a:xfrm>
            <a:off x="1950969" y="4022844"/>
            <a:ext cx="1251518" cy="142877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 bwMode="gray">
          <a:xfrm>
            <a:off x="6355740" y="4023011"/>
            <a:ext cx="1251518" cy="142877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1556792"/>
            <a:ext cx="1159154" cy="43204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15083"/>
            <a:ext cx="1159154" cy="43204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 bwMode="gray">
          <a:xfrm>
            <a:off x="1115616" y="3645024"/>
            <a:ext cx="6768752" cy="648072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29760" y="3063434"/>
            <a:ext cx="1878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核对三项基本信息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图片 1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7" y="3371893"/>
            <a:ext cx="214315" cy="249129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4429125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16</a:t>
            </a:r>
            <a:endParaRPr lang="zh-CN" altLang="en-US" dirty="0"/>
          </a:p>
        </p:txBody>
      </p:sp>
      <p:sp>
        <p:nvSpPr>
          <p:cNvPr id="21" name="Rectangle 32"/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三、新增股份登记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en-US" altLang="en-US" sz="2800" b="1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办理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填写明细数据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C0E47133-8EFE-4CA9-ACB5-F263B2F7EF25}"/>
              </a:ext>
            </a:extLst>
          </p:cNvPr>
          <p:cNvCxnSpPr/>
          <p:nvPr/>
        </p:nvCxnSpPr>
        <p:spPr bwMode="auto">
          <a:xfrm>
            <a:off x="2555776" y="2660915"/>
            <a:ext cx="936104" cy="0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E5718148-F679-409B-8A95-3916FCC92A51}"/>
              </a:ext>
            </a:extLst>
          </p:cNvPr>
          <p:cNvCxnSpPr>
            <a:cxnSpLocks/>
          </p:cNvCxnSpPr>
          <p:nvPr/>
        </p:nvCxnSpPr>
        <p:spPr bwMode="auto">
          <a:xfrm flipV="1">
            <a:off x="179512" y="3643312"/>
            <a:ext cx="936104" cy="13229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31CF2060-72B8-43FB-A458-E97870E02852}"/>
              </a:ext>
            </a:extLst>
          </p:cNvPr>
          <p:cNvCxnSpPr>
            <a:cxnSpLocks/>
          </p:cNvCxnSpPr>
          <p:nvPr/>
        </p:nvCxnSpPr>
        <p:spPr bwMode="auto">
          <a:xfrm>
            <a:off x="158350" y="4485117"/>
            <a:ext cx="957267" cy="0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DEB404BE-24C5-42AE-B16D-1C1CFF5F5C9E}"/>
              </a:ext>
            </a:extLst>
          </p:cNvPr>
          <p:cNvCxnSpPr>
            <a:cxnSpLocks/>
          </p:cNvCxnSpPr>
          <p:nvPr/>
        </p:nvCxnSpPr>
        <p:spPr bwMode="auto">
          <a:xfrm>
            <a:off x="158350" y="4677139"/>
            <a:ext cx="957267" cy="0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8CCCA45E-3D65-40C7-863C-E9CE46BA1650}"/>
              </a:ext>
            </a:extLst>
          </p:cNvPr>
          <p:cNvCxnSpPr>
            <a:cxnSpLocks/>
          </p:cNvCxnSpPr>
          <p:nvPr/>
        </p:nvCxnSpPr>
        <p:spPr bwMode="auto">
          <a:xfrm>
            <a:off x="158350" y="5061181"/>
            <a:ext cx="957267" cy="0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1998F233-46EC-41B3-B92A-49C925DFF25E}"/>
              </a:ext>
            </a:extLst>
          </p:cNvPr>
          <p:cNvCxnSpPr>
            <a:cxnSpLocks/>
          </p:cNvCxnSpPr>
          <p:nvPr/>
        </p:nvCxnSpPr>
        <p:spPr bwMode="auto">
          <a:xfrm>
            <a:off x="179513" y="5445224"/>
            <a:ext cx="957267" cy="0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xmlns="" val="131065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8387" y="989244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（二）填写申报数量与户数</a:t>
            </a:r>
          </a:p>
        </p:txBody>
      </p:sp>
      <p:pic>
        <p:nvPicPr>
          <p:cNvPr id="8" name="图片 7" descr="7、股份数量与户数信息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604797"/>
            <a:ext cx="7992888" cy="4903820"/>
          </a:xfrm>
          <a:prstGeom prst="rect">
            <a:avLst/>
          </a:prstGeom>
        </p:spPr>
      </p:pic>
      <p:sp>
        <p:nvSpPr>
          <p:cNvPr id="9" name="上箭头 8"/>
          <p:cNvSpPr/>
          <p:nvPr/>
        </p:nvSpPr>
        <p:spPr bwMode="gray">
          <a:xfrm>
            <a:off x="6732240" y="3935906"/>
            <a:ext cx="54338" cy="357191"/>
          </a:xfrm>
          <a:prstGeom prst="upArrow">
            <a:avLst/>
          </a:prstGeom>
          <a:solidFill>
            <a:srgbClr val="CC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85022" y="4197086"/>
            <a:ext cx="2543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“户数”如何计算？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同一证件号码计为一户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4534" y="1604797"/>
            <a:ext cx="1159154" cy="57606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 bwMode="gray">
          <a:xfrm>
            <a:off x="5364088" y="3541121"/>
            <a:ext cx="2736304" cy="360040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48821" y="3374731"/>
            <a:ext cx="188770" cy="19202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429124" y="6357959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17</a:t>
            </a:r>
            <a:endParaRPr lang="zh-CN" altLang="en-US" dirty="0"/>
          </a:p>
        </p:txBody>
      </p:sp>
      <p:sp>
        <p:nvSpPr>
          <p:cNvPr id="14" name="Rectangle 32"/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三、新增股份登记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en-US" sz="2800" b="1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办理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填写明细数据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A13C20C0-E46D-45AB-B276-4842C2DE8119}"/>
              </a:ext>
            </a:extLst>
          </p:cNvPr>
          <p:cNvSpPr/>
          <p:nvPr/>
        </p:nvSpPr>
        <p:spPr>
          <a:xfrm>
            <a:off x="5148064" y="3457648"/>
            <a:ext cx="216024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16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6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0E4F553D-BF26-4322-B479-ABE221333087}"/>
              </a:ext>
            </a:extLst>
          </p:cNvPr>
          <p:cNvCxnSpPr/>
          <p:nvPr/>
        </p:nvCxnSpPr>
        <p:spPr bwMode="auto">
          <a:xfrm>
            <a:off x="2915816" y="3800240"/>
            <a:ext cx="914400" cy="1219200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B4385B22-12E2-455F-BB81-4B74E8966695}"/>
              </a:ext>
            </a:extLst>
          </p:cNvPr>
          <p:cNvGrpSpPr/>
          <p:nvPr/>
        </p:nvGrpSpPr>
        <p:grpSpPr>
          <a:xfrm>
            <a:off x="1115616" y="3509595"/>
            <a:ext cx="1800200" cy="862671"/>
            <a:chOff x="1115616" y="2632196"/>
            <a:chExt cx="1800200" cy="647003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6AD2300E-FDF1-413D-9060-BB54AC3EBDD8}"/>
                </a:ext>
              </a:extLst>
            </p:cNvPr>
            <p:cNvSpPr/>
            <p:nvPr/>
          </p:nvSpPr>
          <p:spPr>
            <a:xfrm>
              <a:off x="2051721" y="2632196"/>
              <a:ext cx="72008" cy="25391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1600" b="0" cap="none" spc="0" dirty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6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5334E6B5-6E24-4150-8245-0F2376D53923}"/>
                </a:ext>
              </a:extLst>
            </p:cNvPr>
            <p:cNvSpPr/>
            <p:nvPr/>
          </p:nvSpPr>
          <p:spPr>
            <a:xfrm>
              <a:off x="1115616" y="2809260"/>
              <a:ext cx="136199" cy="25391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1600" dirty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6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5021A17B-F2D6-48C1-81A5-BF2359C9B71E}"/>
                </a:ext>
              </a:extLst>
            </p:cNvPr>
            <p:cNvSpPr/>
            <p:nvPr/>
          </p:nvSpPr>
          <p:spPr>
            <a:xfrm>
              <a:off x="1115616" y="3025284"/>
              <a:ext cx="179625" cy="25391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1600" b="0" cap="none" spc="0" dirty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6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57629297-047B-4B19-A39A-F83EE330FCD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195736" y="2859782"/>
              <a:ext cx="720080" cy="0"/>
            </a:xfrm>
            <a:prstGeom prst="line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6600"/>
                </a:gs>
              </a:gsLst>
              <a:lin ang="5400000" scaled="1"/>
            </a:gra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29F67B68-99C2-4DE9-B1EA-0A858A14759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331641" y="3058334"/>
              <a:ext cx="1584175" cy="0"/>
            </a:xfrm>
            <a:prstGeom prst="line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6600"/>
                </a:gs>
              </a:gsLst>
              <a:lin ang="5400000" scaled="1"/>
            </a:gra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0FE496C0-5C34-4605-B48C-7DF6EBB7F42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331641" y="3219822"/>
              <a:ext cx="1584175" cy="0"/>
            </a:xfrm>
            <a:prstGeom prst="line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6600"/>
                </a:gs>
              </a:gsLst>
              <a:lin ang="5400000" scaled="1"/>
            </a:gra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xmlns="" val="131065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animBg="1"/>
      <p:bldP spid="13" grpId="1" animBg="1"/>
      <p:bldP spid="19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932723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（三）上传明细数据</a:t>
            </a:r>
          </a:p>
        </p:txBody>
      </p:sp>
      <p:pic>
        <p:nvPicPr>
          <p:cNvPr id="6" name="图片 5" descr="8、明细数据上传信息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0464" y="2016429"/>
            <a:ext cx="8784976" cy="39365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 bwMode="gray">
          <a:xfrm>
            <a:off x="4439602" y="4920586"/>
            <a:ext cx="348422" cy="414564"/>
          </a:xfrm>
          <a:prstGeom prst="ellipse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en-US" altLang="zh-CN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2</a:t>
            </a:r>
            <a:endParaRPr lang="zh-CN" alt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/>
        </p:nvSpPr>
        <p:spPr bwMode="gray">
          <a:xfrm>
            <a:off x="3063252" y="4920586"/>
            <a:ext cx="348422" cy="414564"/>
          </a:xfrm>
          <a:prstGeom prst="ellipse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en-US" altLang="zh-CN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1</a:t>
            </a:r>
            <a:endParaRPr lang="zh-CN" alt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99992" y="6381328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18</a:t>
            </a:r>
            <a:endParaRPr lang="zh-CN" altLang="en-US" dirty="0"/>
          </a:p>
        </p:txBody>
      </p:sp>
      <p:sp>
        <p:nvSpPr>
          <p:cNvPr id="14" name="Rectangle 32"/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三、新增股份登记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en-US" sz="2800" b="1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办理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填写明细数据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xmlns="" id="{6ABA21A8-8E5C-43ED-B42B-399B98355673}"/>
              </a:ext>
            </a:extLst>
          </p:cNvPr>
          <p:cNvSpPr txBox="1"/>
          <p:nvPr/>
        </p:nvSpPr>
        <p:spPr>
          <a:xfrm>
            <a:off x="329012" y="1508787"/>
            <a:ext cx="21547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、选择上传方式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B7D8048E-59A3-493B-86E7-B8BBBF901FC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6846" y="3332989"/>
            <a:ext cx="188770" cy="192024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BE398911-9A1D-47E7-A61F-1D624AED506F}"/>
              </a:ext>
            </a:extLst>
          </p:cNvPr>
          <p:cNvSpPr/>
          <p:nvPr/>
        </p:nvSpPr>
        <p:spPr bwMode="gray">
          <a:xfrm>
            <a:off x="2649290" y="4444933"/>
            <a:ext cx="2736304" cy="360040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065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animBg="1"/>
      <p:bldP spid="11" grpId="1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8387" y="989244"/>
            <a:ext cx="51281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2.1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Excel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批量上传（适合股东数量较多时批量处理）</a:t>
            </a:r>
          </a:p>
        </p:txBody>
      </p:sp>
      <p:pic>
        <p:nvPicPr>
          <p:cNvPr id="8" name="图片 7" descr="10、excel上传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604798"/>
            <a:ext cx="8352928" cy="480863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99992" y="6381328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19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676805"/>
            <a:ext cx="1224136" cy="5040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732240" y="342900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先下载并认真阅读</a:t>
            </a:r>
          </a:p>
        </p:txBody>
      </p:sp>
      <p:sp>
        <p:nvSpPr>
          <p:cNvPr id="14" name="Rectangle 32">
            <a:extLst>
              <a:ext uri="{FF2B5EF4-FFF2-40B4-BE49-F238E27FC236}">
                <a16:creationId xmlns:a16="http://schemas.microsoft.com/office/drawing/2014/main" xmlns="" id="{BAD4D048-9CEA-4713-9E12-0AD87F9B96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三、新增股份登记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en-US" sz="2800" b="1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办理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填写明细数据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201186A-453B-45F0-8781-4D10C2B48B53}"/>
              </a:ext>
            </a:extLst>
          </p:cNvPr>
          <p:cNvSpPr/>
          <p:nvPr/>
        </p:nvSpPr>
        <p:spPr bwMode="gray">
          <a:xfrm>
            <a:off x="6863192" y="4052695"/>
            <a:ext cx="1813265" cy="279707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BD3EF1BF-E210-4270-A942-FD01941AF659}"/>
              </a:ext>
            </a:extLst>
          </p:cNvPr>
          <p:cNvSpPr/>
          <p:nvPr/>
        </p:nvSpPr>
        <p:spPr bwMode="gray">
          <a:xfrm>
            <a:off x="4963195" y="4973496"/>
            <a:ext cx="544910" cy="279707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3F46A437-C827-45CB-B1E3-BD7FBDA3AF0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37855" y="4096536"/>
            <a:ext cx="188770" cy="19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065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证券账户.PNG"/>
          <p:cNvPicPr>
            <a:picLocks noChangeAspect="1"/>
          </p:cNvPicPr>
          <p:nvPr/>
        </p:nvPicPr>
        <p:blipFill>
          <a:blip r:embed="rId2" cstate="print"/>
          <a:srcRect t="9906"/>
          <a:stretch>
            <a:fillRect/>
          </a:stretch>
        </p:blipFill>
        <p:spPr>
          <a:xfrm>
            <a:off x="611560" y="2660915"/>
            <a:ext cx="7056732" cy="337107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04947" y="989244"/>
            <a:ext cx="25698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2.1.1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Excel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模板填报要求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6469071"/>
              </p:ext>
            </p:extLst>
          </p:nvPr>
        </p:nvGraphicFramePr>
        <p:xfrm>
          <a:off x="714348" y="1988840"/>
          <a:ext cx="7858182" cy="67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96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705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1" dirty="0">
                          <a:solidFill>
                            <a:srgbClr val="C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证券账户号码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证件号码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股东性质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登记股数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股份性质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托管单元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20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 bwMode="auto">
          <a:xfrm>
            <a:off x="3357554" y="3551865"/>
            <a:ext cx="1928826" cy="1588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cxnSp>
        <p:nvCxnSpPr>
          <p:cNvPr id="15" name="直接连接符 14"/>
          <p:cNvCxnSpPr/>
          <p:nvPr/>
        </p:nvCxnSpPr>
        <p:spPr bwMode="auto">
          <a:xfrm>
            <a:off x="6357950" y="1071547"/>
            <a:ext cx="1000132" cy="1588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cxnSp>
        <p:nvCxnSpPr>
          <p:cNvPr id="17" name="直接连接符 16"/>
          <p:cNvCxnSpPr/>
          <p:nvPr/>
        </p:nvCxnSpPr>
        <p:spPr bwMode="auto">
          <a:xfrm>
            <a:off x="6429388" y="1142986"/>
            <a:ext cx="1143008" cy="1588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cxnSp>
        <p:nvCxnSpPr>
          <p:cNvPr id="19" name="直接连接符 18"/>
          <p:cNvCxnSpPr/>
          <p:nvPr/>
        </p:nvCxnSpPr>
        <p:spPr bwMode="auto">
          <a:xfrm>
            <a:off x="6429388" y="1285862"/>
            <a:ext cx="1785950" cy="71439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sp>
        <p:nvSpPr>
          <p:cNvPr id="21" name="矩形 20"/>
          <p:cNvSpPr/>
          <p:nvPr/>
        </p:nvSpPr>
        <p:spPr bwMode="gray">
          <a:xfrm>
            <a:off x="3357554" y="3266111"/>
            <a:ext cx="2928958" cy="21431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25" name="直接连接符 24"/>
          <p:cNvCxnSpPr/>
          <p:nvPr/>
        </p:nvCxnSpPr>
        <p:spPr bwMode="auto">
          <a:xfrm>
            <a:off x="3428992" y="3337551"/>
            <a:ext cx="2928958" cy="1588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sp>
        <p:nvSpPr>
          <p:cNvPr id="26" name="矩形 25"/>
          <p:cNvSpPr/>
          <p:nvPr/>
        </p:nvSpPr>
        <p:spPr bwMode="gray">
          <a:xfrm>
            <a:off x="2735132" y="3621022"/>
            <a:ext cx="4429156" cy="45719"/>
          </a:xfrm>
          <a:prstGeom prst="rect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36296" y="2725844"/>
            <a:ext cx="17962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特别注意：深市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股账户号码有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位数字，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</a:t>
            </a:r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位在前面补</a:t>
            </a:r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4">
            <a:extLst>
              <a:ext uri="{FF2B5EF4-FFF2-40B4-BE49-F238E27FC236}">
                <a16:creationId xmlns:a16="http://schemas.microsoft.com/office/drawing/2014/main" xmlns="" id="{93ABC81F-0984-4FE3-BB05-1DE7A21E898A}"/>
              </a:ext>
            </a:extLst>
          </p:cNvPr>
          <p:cNvSpPr txBox="1"/>
          <p:nvPr/>
        </p:nvSpPr>
        <p:spPr>
          <a:xfrm>
            <a:off x="2339753" y="1441424"/>
            <a:ext cx="51090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回忆一下，股份登记九要素有哪些，解决了什么问题？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2841B05-BAE4-4672-9D24-B076574C12AE}"/>
              </a:ext>
            </a:extLst>
          </p:cNvPr>
          <p:cNvSpPr/>
          <p:nvPr/>
        </p:nvSpPr>
        <p:spPr>
          <a:xfrm>
            <a:off x="2023735" y="5857915"/>
            <a:ext cx="5314275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600" dirty="0">
                <a:ln w="0"/>
                <a:latin typeface="微软雅黑" pitchFamily="34" charset="-122"/>
                <a:ea typeface="微软雅黑" pitchFamily="34" charset="-122"/>
              </a:rPr>
              <a:t>因为登记</a:t>
            </a:r>
            <a:r>
              <a:rPr lang="zh-CN" altLang="en-US" sz="1600" dirty="0">
                <a:ln w="0"/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九要素是一个整体</a:t>
            </a:r>
            <a:r>
              <a:rPr lang="zh-CN" altLang="en-US" sz="1600" dirty="0">
                <a:ln w="0"/>
                <a:latin typeface="微软雅黑" pitchFamily="34" charset="-122"/>
                <a:ea typeface="微软雅黑" pitchFamily="34" charset="-122"/>
              </a:rPr>
              <a:t>，任何一项不同都要单独填写</a:t>
            </a:r>
            <a:endParaRPr lang="zh-CN" altLang="en-US" sz="1600" b="0" cap="none" spc="0" dirty="0">
              <a:ln w="0"/>
            </a:endParaRPr>
          </a:p>
        </p:txBody>
      </p:sp>
      <p:sp>
        <p:nvSpPr>
          <p:cNvPr id="22" name="Rectangle 32">
            <a:extLst>
              <a:ext uri="{FF2B5EF4-FFF2-40B4-BE49-F238E27FC236}">
                <a16:creationId xmlns:a16="http://schemas.microsoft.com/office/drawing/2014/main" xmlns="" id="{58FD8F0A-AE6D-444E-BDD7-65E1BCC43A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三、新增股份登记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en-US" sz="2800" b="1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办理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填写明细数据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FB1A8908-23F2-4A5A-8E59-E0A65988B4C8}"/>
              </a:ext>
            </a:extLst>
          </p:cNvPr>
          <p:cNvSpPr txBox="1"/>
          <p:nvPr/>
        </p:nvSpPr>
        <p:spPr>
          <a:xfrm>
            <a:off x="7236296" y="4779237"/>
            <a:ext cx="1857388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股要分两行填写呢？</a:t>
            </a:r>
            <a:endParaRPr lang="en-US" altLang="zh-CN" sz="1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065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18" grpId="0"/>
      <p:bldP spid="20" grpId="0"/>
      <p:bldP spid="3" grpId="1"/>
      <p:bldP spid="2" grpId="0" animBg="1"/>
      <p:bldP spid="2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04947" y="989244"/>
            <a:ext cx="25698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2.1.1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Excel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模板填报要求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49647661"/>
              </p:ext>
            </p:extLst>
          </p:nvPr>
        </p:nvGraphicFramePr>
        <p:xfrm>
          <a:off x="714348" y="1508787"/>
          <a:ext cx="7858182" cy="67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96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705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证券账户号码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1" dirty="0">
                          <a:solidFill>
                            <a:srgbClr val="C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证件号码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股东性质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登记股数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股份性质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托管单元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21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 bwMode="auto">
          <a:xfrm>
            <a:off x="3357554" y="3551865"/>
            <a:ext cx="1928826" cy="1588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cxnSp>
        <p:nvCxnSpPr>
          <p:cNvPr id="15" name="直接连接符 14"/>
          <p:cNvCxnSpPr/>
          <p:nvPr/>
        </p:nvCxnSpPr>
        <p:spPr bwMode="auto">
          <a:xfrm>
            <a:off x="6357950" y="1071547"/>
            <a:ext cx="1000132" cy="1588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cxnSp>
        <p:nvCxnSpPr>
          <p:cNvPr id="17" name="直接连接符 16"/>
          <p:cNvCxnSpPr/>
          <p:nvPr/>
        </p:nvCxnSpPr>
        <p:spPr bwMode="auto">
          <a:xfrm>
            <a:off x="6429388" y="1142986"/>
            <a:ext cx="1143008" cy="1588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cxnSp>
        <p:nvCxnSpPr>
          <p:cNvPr id="19" name="直接连接符 18"/>
          <p:cNvCxnSpPr/>
          <p:nvPr/>
        </p:nvCxnSpPr>
        <p:spPr bwMode="auto">
          <a:xfrm>
            <a:off x="6429388" y="1285862"/>
            <a:ext cx="1785950" cy="71439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cxnSp>
        <p:nvCxnSpPr>
          <p:cNvPr id="25" name="直接连接符 24"/>
          <p:cNvCxnSpPr/>
          <p:nvPr/>
        </p:nvCxnSpPr>
        <p:spPr bwMode="auto">
          <a:xfrm>
            <a:off x="3428992" y="3337551"/>
            <a:ext cx="2928958" cy="1588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sp>
        <p:nvSpPr>
          <p:cNvPr id="20" name="TextBox 4">
            <a:extLst>
              <a:ext uri="{FF2B5EF4-FFF2-40B4-BE49-F238E27FC236}">
                <a16:creationId xmlns:a16="http://schemas.microsoft.com/office/drawing/2014/main" xmlns="" id="{93ABC81F-0984-4FE3-BB05-1DE7A21E898A}"/>
              </a:ext>
            </a:extLst>
          </p:cNvPr>
          <p:cNvSpPr txBox="1"/>
          <p:nvPr/>
        </p:nvSpPr>
        <p:spPr>
          <a:xfrm>
            <a:off x="899592" y="2276872"/>
            <a:ext cx="79816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常见问题：为什么中国结算</a:t>
            </a:r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证券账户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中记录的证件号码与</a:t>
            </a:r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工商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不一致呢，我该怎么办？</a:t>
            </a:r>
          </a:p>
        </p:txBody>
      </p:sp>
      <p:sp>
        <p:nvSpPr>
          <p:cNvPr id="22" name="TextBox 4">
            <a:extLst>
              <a:ext uri="{FF2B5EF4-FFF2-40B4-BE49-F238E27FC236}">
                <a16:creationId xmlns:a16="http://schemas.microsoft.com/office/drawing/2014/main" xmlns="" id="{26749A3C-A69C-4637-95C4-7217A9A4D70C}"/>
              </a:ext>
            </a:extLst>
          </p:cNvPr>
          <p:cNvSpPr txBox="1"/>
          <p:nvPr/>
        </p:nvSpPr>
        <p:spPr>
          <a:xfrm>
            <a:off x="827584" y="3236980"/>
            <a:ext cx="78905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根据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特殊机构及产品证券账户业务指南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中第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2.6.2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条规定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，开户名称为“管理人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产品”，证件号码登记为“管理人证件号码”。上述原因导致名称、证件号码不一致，股东无需修改账户资料，但应提交以下材料：</a:t>
            </a:r>
          </a:p>
        </p:txBody>
      </p:sp>
      <p:sp>
        <p:nvSpPr>
          <p:cNvPr id="23" name="TextBox 4">
            <a:extLst>
              <a:ext uri="{FF2B5EF4-FFF2-40B4-BE49-F238E27FC236}">
                <a16:creationId xmlns:a16="http://schemas.microsoft.com/office/drawing/2014/main" xmlns="" id="{A9FB2CCB-526B-41D8-A683-87F0FDE925E0}"/>
              </a:ext>
            </a:extLst>
          </p:cNvPr>
          <p:cNvSpPr txBox="1"/>
          <p:nvPr/>
        </p:nvSpPr>
        <p:spPr>
          <a:xfrm>
            <a:off x="1331641" y="4773149"/>
            <a:ext cx="69456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该产品在基金业协会的</a:t>
            </a:r>
            <a:r>
              <a:rPr lang="zh-CN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基金备案表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该产品在中国证券登记结算公司的</a:t>
            </a:r>
            <a:r>
              <a:rPr lang="zh-CN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“证券账户开户办理确认单”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该产品及其管理人的</a:t>
            </a:r>
            <a:r>
              <a:rPr lang="zh-CN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营业执照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扫描件；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Rectangle 32">
            <a:extLst>
              <a:ext uri="{FF2B5EF4-FFF2-40B4-BE49-F238E27FC236}">
                <a16:creationId xmlns:a16="http://schemas.microsoft.com/office/drawing/2014/main" xmlns="" id="{A90AE0FE-43F5-4E94-9984-456248479C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三、新增股份登记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en-US" sz="2800" b="1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办理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填写明细数据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TextBox 4">
            <a:extLst>
              <a:ext uri="{FF2B5EF4-FFF2-40B4-BE49-F238E27FC236}">
                <a16:creationId xmlns:a16="http://schemas.microsoft.com/office/drawing/2014/main" xmlns="" id="{5D049CA1-B054-45B5-9ADE-C8DE21FC9D95}"/>
              </a:ext>
            </a:extLst>
          </p:cNvPr>
          <p:cNvSpPr txBox="1"/>
          <p:nvPr/>
        </p:nvSpPr>
        <p:spPr>
          <a:xfrm>
            <a:off x="817906" y="2785574"/>
            <a:ext cx="44021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        情况（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）  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私募基金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使用产品类账户登记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4989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3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xmlns="" id="{9181C975-E274-483E-9C30-B921558F10C4}"/>
              </a:ext>
            </a:extLst>
          </p:cNvPr>
          <p:cNvSpPr txBox="1"/>
          <p:nvPr/>
        </p:nvSpPr>
        <p:spPr>
          <a:xfrm>
            <a:off x="611560" y="2341802"/>
            <a:ext cx="78905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④该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产品开户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与股转明细表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验资报告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证件号码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不一致的</a:t>
            </a:r>
            <a:r>
              <a:rPr lang="zh-CN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情况说明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</a:t>
            </a:r>
            <a:r>
              <a:rPr lang="zh-CN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是否因为满足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特殊机构及产品证券账户业务指南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中产品类账户的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开户规则导致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本次登记填写的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证券账户名称与工商名称不一致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证件号码与股东工商证件号码不一致。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并说明虽然</a:t>
            </a:r>
            <a:r>
              <a:rPr lang="zh-CN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存在上述情况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两者是否为本次定增的同一登记主体。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上述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份文件请彩色扫描，并加盖贵司公章后在“其他材料”栏上传。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xmlns="" id="{27B4EFE0-7C19-48C7-9608-BFA82A70E6F6}"/>
              </a:ext>
            </a:extLst>
          </p:cNvPr>
          <p:cNvSpPr txBox="1"/>
          <p:nvPr/>
        </p:nvSpPr>
        <p:spPr>
          <a:xfrm>
            <a:off x="704947" y="989244"/>
            <a:ext cx="25698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2.1.1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Excel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模板填报要求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xmlns="" id="{F844BD6B-4E04-46F0-B335-66CA4D2143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73375767"/>
              </p:ext>
            </p:extLst>
          </p:nvPr>
        </p:nvGraphicFramePr>
        <p:xfrm>
          <a:off x="714348" y="1508787"/>
          <a:ext cx="7858182" cy="67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96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705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证券账户号码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1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证件号码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股东性质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登记股数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股份性质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托管单元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6" name="Rectangle 32">
            <a:extLst>
              <a:ext uri="{FF2B5EF4-FFF2-40B4-BE49-F238E27FC236}">
                <a16:creationId xmlns:a16="http://schemas.microsoft.com/office/drawing/2014/main" xmlns="" id="{B6E262F5-EC9A-4403-8F0E-0E0DE58FA5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三、新增股份登记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en-US" sz="2800" b="1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办理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填写明细数据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0FC9EDA-765A-4A54-ABBB-D2D1ED209621}"/>
              </a:ext>
            </a:extLst>
          </p:cNvPr>
          <p:cNvSpPr txBox="1"/>
          <p:nvPr/>
        </p:nvSpPr>
        <p:spPr>
          <a:xfrm>
            <a:off x="4571677" y="639294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42164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>
            <a:extLst>
              <a:ext uri="{FF2B5EF4-FFF2-40B4-BE49-F238E27FC236}">
                <a16:creationId xmlns:a16="http://schemas.microsoft.com/office/drawing/2014/main" xmlns="" id="{E8B7F288-955B-4DB7-995B-9CB2CE51FF29}"/>
              </a:ext>
            </a:extLst>
          </p:cNvPr>
          <p:cNvSpPr txBox="1"/>
          <p:nvPr/>
        </p:nvSpPr>
        <p:spPr>
          <a:xfrm>
            <a:off x="704947" y="989244"/>
            <a:ext cx="25698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2.1.1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Excel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模板填报要求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xmlns="" id="{7F71554F-B308-4A41-BDDF-BAA64A3A41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7840317"/>
              </p:ext>
            </p:extLst>
          </p:nvPr>
        </p:nvGraphicFramePr>
        <p:xfrm>
          <a:off x="714348" y="1508787"/>
          <a:ext cx="7858182" cy="67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96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705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证券账户号码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1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证件号码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股东性质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登记股数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股份性质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托管单元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C696DA3-B2F7-44F6-A7EE-3C7873FC14C5}"/>
              </a:ext>
            </a:extLst>
          </p:cNvPr>
          <p:cNvSpPr txBox="1"/>
          <p:nvPr/>
        </p:nvSpPr>
        <p:spPr>
          <a:xfrm>
            <a:off x="467544" y="3026266"/>
            <a:ext cx="78905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发行人应告知股东去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开户券商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中国结算柜台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修改公司名称、证件号码等基本资料，中国结算系统将于操作后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第二个交易日生效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，请发行人在股东修改生效后重新提交业务。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32">
            <a:extLst>
              <a:ext uri="{FF2B5EF4-FFF2-40B4-BE49-F238E27FC236}">
                <a16:creationId xmlns:a16="http://schemas.microsoft.com/office/drawing/2014/main" xmlns="" id="{D8461858-93DE-4730-BB33-F550E3C644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三、新增股份登记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en-US" sz="2800" b="1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办理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填写明细数据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E6E36FF-21CA-4BE3-BBAA-EAD611EEB130}"/>
              </a:ext>
            </a:extLst>
          </p:cNvPr>
          <p:cNvSpPr txBox="1"/>
          <p:nvPr/>
        </p:nvSpPr>
        <p:spPr>
          <a:xfrm>
            <a:off x="4571677" y="639294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23</a:t>
            </a:r>
            <a:endParaRPr lang="zh-CN" altLang="en-US" dirty="0"/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xmlns="" id="{66197142-AA28-4744-A786-15AAC87FA9E0}"/>
              </a:ext>
            </a:extLst>
          </p:cNvPr>
          <p:cNvSpPr txBox="1"/>
          <p:nvPr/>
        </p:nvSpPr>
        <p:spPr>
          <a:xfrm>
            <a:off x="412297" y="2468894"/>
            <a:ext cx="56332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        情况（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）  股东工商变更后，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未及时更新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证券账户资料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840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占位符 5" descr="c4eeeed1aafc26a39a50271c.jpg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/>
          <a:srcRect l="8453" r="8453"/>
          <a:stretch>
            <a:fillRect/>
          </a:stretch>
        </p:blipFill>
        <p:spPr>
          <a:xfrm>
            <a:off x="0" y="1868489"/>
            <a:ext cx="3016250" cy="2725737"/>
          </a:xfrm>
        </p:spPr>
      </p:pic>
      <p:sp>
        <p:nvSpPr>
          <p:cNvPr id="12294" name="标题 3"/>
          <p:cNvSpPr>
            <a:spLocks noGrp="1"/>
          </p:cNvSpPr>
          <p:nvPr>
            <p:ph type="title"/>
          </p:nvPr>
        </p:nvSpPr>
        <p:spPr>
          <a:xfrm>
            <a:off x="3071815" y="1785928"/>
            <a:ext cx="6072187" cy="271462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股份登记业务概述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0538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股东性质.PNG"/>
          <p:cNvPicPr>
            <a:picLocks noChangeAspect="1"/>
          </p:cNvPicPr>
          <p:nvPr/>
        </p:nvPicPr>
        <p:blipFill>
          <a:blip r:embed="rId3" cstate="print"/>
          <a:srcRect t="6603"/>
          <a:stretch>
            <a:fillRect/>
          </a:stretch>
        </p:blipFill>
        <p:spPr>
          <a:xfrm>
            <a:off x="716118" y="2276873"/>
            <a:ext cx="5944115" cy="385765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418886" y="630932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24</a:t>
            </a:r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 bwMode="gray">
          <a:xfrm>
            <a:off x="755576" y="2948948"/>
            <a:ext cx="5214974" cy="908113"/>
          </a:xfrm>
          <a:prstGeom prst="rect">
            <a:avLst/>
          </a:prstGeom>
          <a:noFill/>
          <a:ln w="34925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 bwMode="gray">
          <a:xfrm>
            <a:off x="755576" y="5329200"/>
            <a:ext cx="5214974" cy="500067"/>
          </a:xfrm>
          <a:prstGeom prst="rect">
            <a:avLst/>
          </a:prstGeom>
          <a:noFill/>
          <a:ln w="34925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TextBox 4">
            <a:extLst>
              <a:ext uri="{FF2B5EF4-FFF2-40B4-BE49-F238E27FC236}">
                <a16:creationId xmlns:a16="http://schemas.microsoft.com/office/drawing/2014/main" xmlns="" id="{2FAA9E4E-F28C-42AF-9E9C-A06C63DEE883}"/>
              </a:ext>
            </a:extLst>
          </p:cNvPr>
          <p:cNvSpPr txBox="1"/>
          <p:nvPr/>
        </p:nvSpPr>
        <p:spPr>
          <a:xfrm>
            <a:off x="704947" y="989244"/>
            <a:ext cx="25698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2.1.1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Excel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模板填报要求</a:t>
            </a:r>
          </a:p>
        </p:txBody>
      </p:sp>
      <p:graphicFrame>
        <p:nvGraphicFramePr>
          <p:cNvPr id="20" name="表格 19">
            <a:extLst>
              <a:ext uri="{FF2B5EF4-FFF2-40B4-BE49-F238E27FC236}">
                <a16:creationId xmlns:a16="http://schemas.microsoft.com/office/drawing/2014/main" xmlns="" id="{8AC21E3A-013D-461C-83B3-0CDEAE718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12630533"/>
              </p:ext>
            </p:extLst>
          </p:nvPr>
        </p:nvGraphicFramePr>
        <p:xfrm>
          <a:off x="714348" y="1508787"/>
          <a:ext cx="7858182" cy="67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96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705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证券账户号码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kern="120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证件号码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1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股东性质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登记股数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股份性质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托管单元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65D5B5E3-73F7-43EB-A603-6B7B2BDD3F6F}"/>
              </a:ext>
            </a:extLst>
          </p:cNvPr>
          <p:cNvSpPr/>
          <p:nvPr/>
        </p:nvSpPr>
        <p:spPr bwMode="gray">
          <a:xfrm>
            <a:off x="755576" y="4389107"/>
            <a:ext cx="5184576" cy="768085"/>
          </a:xfrm>
          <a:prstGeom prst="rect">
            <a:avLst/>
          </a:prstGeom>
          <a:noFill/>
          <a:ln w="34925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7D9D674-92F3-4D34-B024-EC284776EDDC}"/>
              </a:ext>
            </a:extLst>
          </p:cNvPr>
          <p:cNvGrpSpPr/>
          <p:nvPr/>
        </p:nvGrpSpPr>
        <p:grpSpPr>
          <a:xfrm>
            <a:off x="6020022" y="4377495"/>
            <a:ext cx="2792372" cy="584775"/>
            <a:chOff x="6020022" y="3283119"/>
            <a:chExt cx="2792372" cy="438581"/>
          </a:xfrm>
        </p:grpSpPr>
        <p:sp>
          <p:nvSpPr>
            <p:cNvPr id="23" name="TextBox 14">
              <a:extLst>
                <a:ext uri="{FF2B5EF4-FFF2-40B4-BE49-F238E27FC236}">
                  <a16:creationId xmlns:a16="http://schemas.microsoft.com/office/drawing/2014/main" xmlns="" id="{D0CFAB52-93EA-4740-A852-B9E5432E87CF}"/>
                </a:ext>
              </a:extLst>
            </p:cNvPr>
            <p:cNvSpPr txBox="1"/>
            <p:nvPr/>
          </p:nvSpPr>
          <p:spPr>
            <a:xfrm>
              <a:off x="6292114" y="3283119"/>
              <a:ext cx="2520280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向</a:t>
              </a:r>
              <a:r>
                <a:rPr lang="zh-CN" altLang="en-US" sz="1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境外投资者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发行必须提供商务主管部门批文</a:t>
              </a:r>
            </a:p>
          </p:txBody>
        </p: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0A27FEFF-EFA0-4F67-9C47-5DDBDC44B7A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020022" y="3435846"/>
              <a:ext cx="285392" cy="217734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D5A00BE-808F-4803-A7CF-26D3F6894585}"/>
              </a:ext>
            </a:extLst>
          </p:cNvPr>
          <p:cNvGrpSpPr/>
          <p:nvPr/>
        </p:nvGrpSpPr>
        <p:grpSpPr>
          <a:xfrm>
            <a:off x="6012160" y="5297338"/>
            <a:ext cx="2808312" cy="584775"/>
            <a:chOff x="6012160" y="3973001"/>
            <a:chExt cx="2808312" cy="438581"/>
          </a:xfrm>
        </p:grpSpPr>
        <p:sp>
          <p:nvSpPr>
            <p:cNvPr id="15" name="TextBox 14"/>
            <p:cNvSpPr txBox="1"/>
            <p:nvPr/>
          </p:nvSpPr>
          <p:spPr>
            <a:xfrm>
              <a:off x="6300192" y="3973001"/>
              <a:ext cx="2520280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已备案私募基金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必须使用产品类账户登记</a:t>
              </a:r>
            </a:p>
          </p:txBody>
        </p: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AC9619C3-3F96-4419-B650-3593E2F8980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012160" y="4082208"/>
              <a:ext cx="285392" cy="217734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D9C181F-393B-4835-83F6-5B14B02BACCE}"/>
              </a:ext>
            </a:extLst>
          </p:cNvPr>
          <p:cNvGrpSpPr/>
          <p:nvPr/>
        </p:nvGrpSpPr>
        <p:grpSpPr>
          <a:xfrm>
            <a:off x="6012160" y="2468893"/>
            <a:ext cx="2808312" cy="1323438"/>
            <a:chOff x="6012160" y="1851670"/>
            <a:chExt cx="2808312" cy="992579"/>
          </a:xfrm>
        </p:grpSpPr>
        <p:sp>
          <p:nvSpPr>
            <p:cNvPr id="21" name="TextBox 14">
              <a:extLst>
                <a:ext uri="{FF2B5EF4-FFF2-40B4-BE49-F238E27FC236}">
                  <a16:creationId xmlns:a16="http://schemas.microsoft.com/office/drawing/2014/main" xmlns="" id="{A909A6D7-6908-4837-BEFF-45BF381E435D}"/>
                </a:ext>
              </a:extLst>
            </p:cNvPr>
            <p:cNvSpPr txBox="1"/>
            <p:nvPr/>
          </p:nvSpPr>
          <p:spPr>
            <a:xfrm>
              <a:off x="6300192" y="1851670"/>
              <a:ext cx="2520280" cy="992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国有股东应提供</a:t>
              </a:r>
              <a:r>
                <a:rPr lang="zh-CN" altLang="en-US" sz="1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国有股东身份证明文件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。若股东开户错误导致国有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非国有性质</a:t>
              </a:r>
              <a:r>
                <a:rPr lang="zh-CN" altLang="en-US" sz="1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与实际情况不符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，请及时联系我司审核老师。</a:t>
              </a:r>
            </a:p>
          </p:txBody>
        </p: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11222826-6EED-45C3-9724-E429CBFADE8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012160" y="2426024"/>
              <a:ext cx="285392" cy="217734"/>
            </a:xfrm>
            <a:prstGeom prst="rect">
              <a:avLst/>
            </a:prstGeom>
          </p:spPr>
        </p:pic>
      </p:grpSp>
      <p:sp>
        <p:nvSpPr>
          <p:cNvPr id="27" name="Rectangle 32">
            <a:extLst>
              <a:ext uri="{FF2B5EF4-FFF2-40B4-BE49-F238E27FC236}">
                <a16:creationId xmlns:a16="http://schemas.microsoft.com/office/drawing/2014/main" xmlns="" id="{226FD789-12A8-4309-A3AA-DC1E833BB7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三、新增股份登记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en-US" sz="2800" b="1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办理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填写明细数据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065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animBg="1"/>
      <p:bldP spid="11" grpId="1" animBg="1"/>
      <p:bldP spid="22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>
            <a:extLst>
              <a:ext uri="{FF2B5EF4-FFF2-40B4-BE49-F238E27FC236}">
                <a16:creationId xmlns:a16="http://schemas.microsoft.com/office/drawing/2014/main" xmlns="" id="{99CA4678-A716-477F-BA49-6C514745C231}"/>
              </a:ext>
            </a:extLst>
          </p:cNvPr>
          <p:cNvSpPr txBox="1"/>
          <p:nvPr/>
        </p:nvSpPr>
        <p:spPr>
          <a:xfrm>
            <a:off x="704947" y="989244"/>
            <a:ext cx="25698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2.1.1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Excel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模板填报要求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xmlns="" id="{45A132C4-9BC4-4494-A4C7-051143D460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86749961"/>
              </p:ext>
            </p:extLst>
          </p:nvPr>
        </p:nvGraphicFramePr>
        <p:xfrm>
          <a:off x="714348" y="1508787"/>
          <a:ext cx="7858182" cy="67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96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705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证券账户号码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kern="120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证件号码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1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股东性质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登记股数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股份性质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托管单元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5" name="TextBox 14">
            <a:extLst>
              <a:ext uri="{FF2B5EF4-FFF2-40B4-BE49-F238E27FC236}">
                <a16:creationId xmlns:a16="http://schemas.microsoft.com/office/drawing/2014/main" xmlns="" id="{8701F455-F721-43FC-9F23-F92134BB0B5E}"/>
              </a:ext>
            </a:extLst>
          </p:cNvPr>
          <p:cNvSpPr txBox="1"/>
          <p:nvPr/>
        </p:nvSpPr>
        <p:spPr>
          <a:xfrm>
            <a:off x="704947" y="3164233"/>
            <a:ext cx="78581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）一般情况：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向</a:t>
            </a:r>
            <a:r>
              <a:rPr lang="zh-CN" altLang="zh-CN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境外投资者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发行新增股份，需提供</a:t>
            </a:r>
            <a:r>
              <a:rPr lang="zh-CN" altLang="zh-CN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商务主管部门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的批准文件或备案文件（具体参照商务部令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号及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号文）。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4">
            <a:extLst>
              <a:ext uri="{FF2B5EF4-FFF2-40B4-BE49-F238E27FC236}">
                <a16:creationId xmlns:a16="http://schemas.microsoft.com/office/drawing/2014/main" xmlns="" id="{6B595F5C-485B-4ED2-A24A-64572A687E27}"/>
              </a:ext>
            </a:extLst>
          </p:cNvPr>
          <p:cNvSpPr txBox="1"/>
          <p:nvPr/>
        </p:nvSpPr>
        <p:spPr>
          <a:xfrm>
            <a:off x="683568" y="4274405"/>
            <a:ext cx="78581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）特殊情况：股东为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大陆居住生活的港澳台居民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请提交以下材料：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、港澳台当地居民</a:t>
            </a:r>
            <a:r>
              <a:rPr lang="zh-CN" altLang="zh-CN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身份证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和港澳居民来往</a:t>
            </a:r>
            <a:r>
              <a:rPr lang="zh-CN" altLang="zh-CN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内地通行证</a:t>
            </a:r>
            <a:endParaRPr lang="zh-CN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、公安机关出具的</a:t>
            </a:r>
            <a:r>
              <a:rPr lang="zh-CN" altLang="zh-CN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临时住宿登记证明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（或公安机关认可的同类证明文件）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公安机关或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港、澳、台居民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境内所在单位出具的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zh-CN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大陆工作的书面证明材料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8A594F3-10A0-4919-87F2-F521AD1E7A1F}"/>
              </a:ext>
            </a:extLst>
          </p:cNvPr>
          <p:cNvSpPr/>
          <p:nvPr/>
        </p:nvSpPr>
        <p:spPr>
          <a:xfrm>
            <a:off x="1490603" y="2468894"/>
            <a:ext cx="6465773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1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境外</a:t>
            </a:r>
            <a:r>
              <a:rPr lang="zh-CN" altLang="en-US" sz="1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个人</a:t>
            </a:r>
            <a:r>
              <a:rPr lang="zh-CN" altLang="en-US" sz="1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股东拿不到商务部门批文怎么办？</a:t>
            </a:r>
            <a:endParaRPr lang="zh-CN" altLang="en-US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Rectangle 32">
            <a:extLst>
              <a:ext uri="{FF2B5EF4-FFF2-40B4-BE49-F238E27FC236}">
                <a16:creationId xmlns:a16="http://schemas.microsoft.com/office/drawing/2014/main" xmlns="" id="{91E5C255-62A0-41C4-9A7B-0C31225563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三、新增股份登记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en-US" sz="2800" b="1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办理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填写明细数据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xmlns="" id="{E96542B5-6AD1-4DCC-8297-9D6B376AED5F}"/>
              </a:ext>
            </a:extLst>
          </p:cNvPr>
          <p:cNvSpPr txBox="1"/>
          <p:nvPr/>
        </p:nvSpPr>
        <p:spPr>
          <a:xfrm>
            <a:off x="4571677" y="630932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5378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股份性质.PNG"/>
          <p:cNvPicPr>
            <a:picLocks noChangeAspect="1"/>
          </p:cNvPicPr>
          <p:nvPr/>
        </p:nvPicPr>
        <p:blipFill>
          <a:blip r:embed="rId2" cstate="print"/>
          <a:srcRect b="51132"/>
          <a:stretch>
            <a:fillRect/>
          </a:stretch>
        </p:blipFill>
        <p:spPr>
          <a:xfrm>
            <a:off x="928662" y="2180862"/>
            <a:ext cx="6667674" cy="2603165"/>
          </a:xfrm>
          <a:prstGeom prst="rect">
            <a:avLst/>
          </a:prstGeom>
        </p:spPr>
      </p:pic>
      <p:pic>
        <p:nvPicPr>
          <p:cNvPr id="11" name="图片 10" descr="股份性质.PNG"/>
          <p:cNvPicPr>
            <a:picLocks noChangeAspect="1"/>
          </p:cNvPicPr>
          <p:nvPr/>
        </p:nvPicPr>
        <p:blipFill>
          <a:blip r:embed="rId2" cstate="print"/>
          <a:srcRect t="61042" b="18262"/>
          <a:stretch>
            <a:fillRect/>
          </a:stretch>
        </p:blipFill>
        <p:spPr>
          <a:xfrm>
            <a:off x="785789" y="4677139"/>
            <a:ext cx="7049111" cy="121444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26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 bwMode="auto">
          <a:xfrm>
            <a:off x="1691680" y="4581128"/>
            <a:ext cx="4392488" cy="72008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cxnSp>
        <p:nvCxnSpPr>
          <p:cNvPr id="22" name="直接连接符 21"/>
          <p:cNvCxnSpPr/>
          <p:nvPr/>
        </p:nvCxnSpPr>
        <p:spPr bwMode="auto">
          <a:xfrm>
            <a:off x="1714480" y="3571878"/>
            <a:ext cx="5214974" cy="71439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cxnSp>
        <p:nvCxnSpPr>
          <p:cNvPr id="21" name="直接连接符 20"/>
          <p:cNvCxnSpPr/>
          <p:nvPr/>
        </p:nvCxnSpPr>
        <p:spPr bwMode="auto">
          <a:xfrm>
            <a:off x="1571604" y="3357563"/>
            <a:ext cx="5143536" cy="1588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cxnSp>
        <p:nvCxnSpPr>
          <p:cNvPr id="27" name="直接连接符 26"/>
          <p:cNvCxnSpPr/>
          <p:nvPr/>
        </p:nvCxnSpPr>
        <p:spPr bwMode="auto">
          <a:xfrm>
            <a:off x="1571604" y="3429002"/>
            <a:ext cx="5214974" cy="1588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30" name="直接连接符 29"/>
          <p:cNvCxnSpPr>
            <a:cxnSpLocks/>
          </p:cNvCxnSpPr>
          <p:nvPr/>
        </p:nvCxnSpPr>
        <p:spPr bwMode="auto">
          <a:xfrm flipV="1">
            <a:off x="1571604" y="4275780"/>
            <a:ext cx="5214974" cy="10477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7" name="椭圆 16"/>
          <p:cNvSpPr/>
          <p:nvPr/>
        </p:nvSpPr>
        <p:spPr bwMode="gray">
          <a:xfrm>
            <a:off x="1073252" y="3036950"/>
            <a:ext cx="357190" cy="357191"/>
          </a:xfrm>
          <a:prstGeom prst="ellipse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en-US" altLang="zh-CN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1</a:t>
            </a:r>
            <a:endParaRPr lang="zh-CN" alt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18" name="椭圆 17"/>
          <p:cNvSpPr/>
          <p:nvPr/>
        </p:nvSpPr>
        <p:spPr bwMode="gray">
          <a:xfrm>
            <a:off x="1108114" y="3918590"/>
            <a:ext cx="357190" cy="357191"/>
          </a:xfrm>
          <a:prstGeom prst="ellipse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en-US" altLang="zh-CN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2</a:t>
            </a:r>
            <a:endParaRPr lang="zh-CN" alt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23" name="TextBox 4">
            <a:extLst>
              <a:ext uri="{FF2B5EF4-FFF2-40B4-BE49-F238E27FC236}">
                <a16:creationId xmlns:a16="http://schemas.microsoft.com/office/drawing/2014/main" xmlns="" id="{5B57D2A5-7F92-4376-837F-171535472FBD}"/>
              </a:ext>
            </a:extLst>
          </p:cNvPr>
          <p:cNvSpPr txBox="1"/>
          <p:nvPr/>
        </p:nvSpPr>
        <p:spPr>
          <a:xfrm>
            <a:off x="704947" y="989244"/>
            <a:ext cx="25698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2.1.1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Excel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模板填报要求</a:t>
            </a:r>
          </a:p>
        </p:txBody>
      </p:sp>
      <p:graphicFrame>
        <p:nvGraphicFramePr>
          <p:cNvPr id="25" name="表格 24">
            <a:extLst>
              <a:ext uri="{FF2B5EF4-FFF2-40B4-BE49-F238E27FC236}">
                <a16:creationId xmlns:a16="http://schemas.microsoft.com/office/drawing/2014/main" xmlns="" id="{61C4052B-90EE-4874-BD5F-1735E8FA2E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48094624"/>
              </p:ext>
            </p:extLst>
          </p:nvPr>
        </p:nvGraphicFramePr>
        <p:xfrm>
          <a:off x="714348" y="1508787"/>
          <a:ext cx="7858182" cy="67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96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705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证券账户号码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kern="120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证件号码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kern="120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股东性质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登记股数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1" dirty="0">
                          <a:solidFill>
                            <a:srgbClr val="C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股份性质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托管单元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9BA255D-911A-4849-90DC-2A9844896B8F}"/>
              </a:ext>
            </a:extLst>
          </p:cNvPr>
          <p:cNvGrpSpPr/>
          <p:nvPr/>
        </p:nvGrpSpPr>
        <p:grpSpPr>
          <a:xfrm>
            <a:off x="7526039" y="3077901"/>
            <a:ext cx="1455061" cy="1077218"/>
            <a:chOff x="7526038" y="2308425"/>
            <a:chExt cx="1455061" cy="807913"/>
          </a:xfrm>
        </p:grpSpPr>
        <p:sp>
          <p:nvSpPr>
            <p:cNvPr id="26" name="TextBox 14">
              <a:extLst>
                <a:ext uri="{FF2B5EF4-FFF2-40B4-BE49-F238E27FC236}">
                  <a16:creationId xmlns:a16="http://schemas.microsoft.com/office/drawing/2014/main" xmlns="" id="{75779D98-9451-4337-A9F1-E9CDE2618EF0}"/>
                </a:ext>
              </a:extLst>
            </p:cNvPr>
            <p:cNvSpPr txBox="1"/>
            <p:nvPr/>
          </p:nvSpPr>
          <p:spPr>
            <a:xfrm>
              <a:off x="7668344" y="2308425"/>
              <a:ext cx="1312755" cy="807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发行后董监高</a:t>
              </a:r>
              <a:r>
                <a:rPr lang="zh-CN" altLang="en-US" sz="16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不能违背</a:t>
              </a:r>
              <a:r>
                <a:rPr lang="en-US" altLang="zh-CN" sz="16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75%</a:t>
              </a:r>
              <a:r>
                <a:rPr lang="zh-CN" altLang="en-US" sz="16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限售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的原则。</a:t>
              </a:r>
            </a:p>
          </p:txBody>
        </p:sp>
        <p:sp>
          <p:nvSpPr>
            <p:cNvPr id="28" name="五角星 15">
              <a:extLst>
                <a:ext uri="{FF2B5EF4-FFF2-40B4-BE49-F238E27FC236}">
                  <a16:creationId xmlns:a16="http://schemas.microsoft.com/office/drawing/2014/main" xmlns="" id="{E081672A-D479-4C9D-BB9D-FA8A92E6A85A}"/>
                </a:ext>
              </a:extLst>
            </p:cNvPr>
            <p:cNvSpPr/>
            <p:nvPr/>
          </p:nvSpPr>
          <p:spPr bwMode="gray">
            <a:xfrm>
              <a:off x="7526038" y="2355726"/>
              <a:ext cx="214314" cy="214314"/>
            </a:xfrm>
            <a:prstGeom prst="star5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29" name="Rectangle 32">
            <a:extLst>
              <a:ext uri="{FF2B5EF4-FFF2-40B4-BE49-F238E27FC236}">
                <a16:creationId xmlns:a16="http://schemas.microsoft.com/office/drawing/2014/main" xmlns="" id="{74A9F5F6-25E2-4D82-88BC-096A3D3EA0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三、新增股份登记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en-US" sz="2800" b="1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办理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填写明细数据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065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角星 8"/>
          <p:cNvSpPr/>
          <p:nvPr/>
        </p:nvSpPr>
        <p:spPr bwMode="gray">
          <a:xfrm>
            <a:off x="2054570" y="1823671"/>
            <a:ext cx="357190" cy="357191"/>
          </a:xfrm>
          <a:prstGeom prst="star5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27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pic>
        <p:nvPicPr>
          <p:cNvPr id="29697" name="Picture 1" descr="C:\Users\chinaclear\Desktop\捕获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420" y="3429000"/>
            <a:ext cx="8164060" cy="1072392"/>
          </a:xfrm>
          <a:prstGeom prst="rect">
            <a:avLst/>
          </a:prstGeom>
          <a:noFill/>
        </p:spPr>
      </p:pic>
      <p:pic>
        <p:nvPicPr>
          <p:cNvPr id="29698" name="Picture 2" descr="C:\Users\chinaclear\Desktop\捕获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2276872"/>
            <a:ext cx="7769608" cy="947843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658068" y="5253204"/>
            <a:ext cx="8162404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      Step2.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选择托管单元：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经纪业务托管单元、做市专用托管单元</a:t>
            </a:r>
            <a:r>
              <a:rPr lang="zh-CN" altLang="en-US" sz="1600" dirty="0">
                <a:solidFill>
                  <a:srgbClr val="00339A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股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转交易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单元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076056" y="2823319"/>
            <a:ext cx="1684494" cy="461665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请咨询股东确认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3146" y="4692244"/>
            <a:ext cx="79263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Step1.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选择券商：开户券商 、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托管券商（交易券商）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、持续督导券商（主办券商）</a:t>
            </a:r>
          </a:p>
        </p:txBody>
      </p:sp>
      <p:sp>
        <p:nvSpPr>
          <p:cNvPr id="19" name="TextBox 4">
            <a:extLst>
              <a:ext uri="{FF2B5EF4-FFF2-40B4-BE49-F238E27FC236}">
                <a16:creationId xmlns:a16="http://schemas.microsoft.com/office/drawing/2014/main" xmlns="" id="{EA68E765-E9EB-44BA-91A8-1FB7FC9C80FC}"/>
              </a:ext>
            </a:extLst>
          </p:cNvPr>
          <p:cNvSpPr txBox="1"/>
          <p:nvPr/>
        </p:nvSpPr>
        <p:spPr>
          <a:xfrm>
            <a:off x="704947" y="989244"/>
            <a:ext cx="25698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2.1.1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Excel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模板填报要求</a:t>
            </a:r>
          </a:p>
        </p:txBody>
      </p:sp>
      <p:graphicFrame>
        <p:nvGraphicFramePr>
          <p:cNvPr id="20" name="表格 19">
            <a:extLst>
              <a:ext uri="{FF2B5EF4-FFF2-40B4-BE49-F238E27FC236}">
                <a16:creationId xmlns:a16="http://schemas.microsoft.com/office/drawing/2014/main" xmlns="" id="{CE81DE41-581B-4CCA-8986-C81FFF511F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38066857"/>
              </p:ext>
            </p:extLst>
          </p:nvPr>
        </p:nvGraphicFramePr>
        <p:xfrm>
          <a:off x="714348" y="1508787"/>
          <a:ext cx="7858182" cy="67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96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0969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705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证券账户号码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kern="120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证件号码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kern="120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股东性质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登记股数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900" b="0" kern="120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股份性质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1" dirty="0">
                          <a:solidFill>
                            <a:srgbClr val="C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托管单元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7">
            <a:extLst>
              <a:ext uri="{FF2B5EF4-FFF2-40B4-BE49-F238E27FC236}">
                <a16:creationId xmlns:a16="http://schemas.microsoft.com/office/drawing/2014/main" xmlns="" id="{027ED5CE-52E4-4D56-9396-3C5C0D926F2F}"/>
              </a:ext>
            </a:extLst>
          </p:cNvPr>
          <p:cNvSpPr txBox="1"/>
          <p:nvPr/>
        </p:nvSpPr>
        <p:spPr>
          <a:xfrm>
            <a:off x="3607586" y="4047455"/>
            <a:ext cx="1684494" cy="461665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怕出错？两步走</a:t>
            </a:r>
          </a:p>
        </p:txBody>
      </p:sp>
      <p:sp>
        <p:nvSpPr>
          <p:cNvPr id="22" name="Rectangle 32">
            <a:extLst>
              <a:ext uri="{FF2B5EF4-FFF2-40B4-BE49-F238E27FC236}">
                <a16:creationId xmlns:a16="http://schemas.microsoft.com/office/drawing/2014/main" xmlns="" id="{7B592D4D-D64E-4BB5-A546-A3AF8E8A99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三、新增股份登记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en-US" sz="2800" b="1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办理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填写明细数据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F4238CEC-7F88-476C-B267-C14B5F6D23E8}"/>
              </a:ext>
            </a:extLst>
          </p:cNvPr>
          <p:cNvCxnSpPr/>
          <p:nvPr/>
        </p:nvCxnSpPr>
        <p:spPr bwMode="auto">
          <a:xfrm>
            <a:off x="2233166" y="3224715"/>
            <a:ext cx="2637105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1065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 animBg="1"/>
      <p:bldP spid="16" grpId="1"/>
      <p:bldP spid="2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9192" y="989244"/>
            <a:ext cx="7411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2.2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、手工逐笔上传（适合股东数量较少）</a:t>
            </a:r>
          </a:p>
        </p:txBody>
      </p:sp>
      <p:pic>
        <p:nvPicPr>
          <p:cNvPr id="7" name="图片 6" descr="9、手工添加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604797"/>
            <a:ext cx="7632848" cy="47498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28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6542" y="1652803"/>
            <a:ext cx="1159154" cy="52805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787" y="5976198"/>
            <a:ext cx="285752" cy="29067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1541" y="5925278"/>
            <a:ext cx="39612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审核要点与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excel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填报上传的要求一模一样</a:t>
            </a:r>
          </a:p>
        </p:txBody>
      </p:sp>
      <p:sp>
        <p:nvSpPr>
          <p:cNvPr id="11" name="矩形 10"/>
          <p:cNvSpPr/>
          <p:nvPr/>
        </p:nvSpPr>
        <p:spPr bwMode="gray">
          <a:xfrm>
            <a:off x="1115616" y="4701142"/>
            <a:ext cx="6408712" cy="1128125"/>
          </a:xfrm>
          <a:prstGeom prst="rect">
            <a:avLst/>
          </a:prstGeom>
          <a:noFill/>
          <a:ln w="34925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Rectangle 32">
            <a:extLst>
              <a:ext uri="{FF2B5EF4-FFF2-40B4-BE49-F238E27FC236}">
                <a16:creationId xmlns:a16="http://schemas.microsoft.com/office/drawing/2014/main" xmlns="" id="{CA9BD7BC-F927-4B4A-89CA-2CEF0CB61C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三、新增股份登记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en-US" sz="2800" b="1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办理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填写明细数据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065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2">
            <a:extLst>
              <a:ext uri="{FF2B5EF4-FFF2-40B4-BE49-F238E27FC236}">
                <a16:creationId xmlns:a16="http://schemas.microsoft.com/office/drawing/2014/main" xmlns="" id="{5DCD2DC5-D20B-4D0D-9576-D933D01288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想一想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FD22D3C-8354-46CC-9FB3-41B4261F925E}"/>
              </a:ext>
            </a:extLst>
          </p:cNvPr>
          <p:cNvSpPr/>
          <p:nvPr/>
        </p:nvSpPr>
        <p:spPr>
          <a:xfrm>
            <a:off x="611560" y="2276872"/>
            <a:ext cx="777621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我在填写新增股份登记数据时，选择哪一种申报方式更快、更便捷呢？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8308103-EF57-48E7-B2E9-8201C3430E2B}"/>
              </a:ext>
            </a:extLst>
          </p:cNvPr>
          <p:cNvSpPr/>
          <p:nvPr/>
        </p:nvSpPr>
        <p:spPr>
          <a:xfrm>
            <a:off x="1260280" y="3914963"/>
            <a:ext cx="777621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股东数量较少时用手工上传，较多时用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批量上传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xmlns="" id="{2F40708A-E3AD-413C-B662-0BACF1764AFF}"/>
              </a:ext>
            </a:extLst>
          </p:cNvPr>
          <p:cNvSpPr txBox="1"/>
          <p:nvPr/>
        </p:nvSpPr>
        <p:spPr>
          <a:xfrm>
            <a:off x="4571677" y="639294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71255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62409" y="92867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（四）上传附件</a:t>
            </a:r>
          </a:p>
        </p:txBody>
      </p:sp>
      <p:pic>
        <p:nvPicPr>
          <p:cNvPr id="11" name="图片 10" descr="11、添加附件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412777"/>
            <a:ext cx="7704856" cy="48005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29124" y="640533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30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 bwMode="gray">
          <a:xfrm>
            <a:off x="762408" y="4581128"/>
            <a:ext cx="7409992" cy="1071571"/>
          </a:xfrm>
          <a:prstGeom prst="rect">
            <a:avLst/>
          </a:prstGeom>
          <a:noFill/>
          <a:ln w="190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80920" y="2346557"/>
            <a:ext cx="444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阅读附件类型的说明后，再准备并上传附件</a:t>
            </a:r>
          </a:p>
        </p:txBody>
      </p:sp>
      <p:sp>
        <p:nvSpPr>
          <p:cNvPr id="10" name="五角星 9"/>
          <p:cNvSpPr/>
          <p:nvPr/>
        </p:nvSpPr>
        <p:spPr bwMode="gray">
          <a:xfrm>
            <a:off x="1179136" y="2468893"/>
            <a:ext cx="152505" cy="181264"/>
          </a:xfrm>
          <a:prstGeom prst="star5">
            <a:avLst>
              <a:gd name="adj" fmla="val 21888"/>
              <a:gd name="hf" fmla="val 105146"/>
              <a:gd name="vf" fmla="val 110557"/>
            </a:avLst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Rectangle 32"/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四、新增股份登记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en-US" sz="2800" b="1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办理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上传附件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065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2">
            <a:extLst>
              <a:ext uri="{FF2B5EF4-FFF2-40B4-BE49-F238E27FC236}">
                <a16:creationId xmlns:a16="http://schemas.microsoft.com/office/drawing/2014/main" xmlns="" id="{8F4F6FAA-9484-49D6-965D-8AE56A46BA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四、新增股份登记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en-US" sz="2800" b="1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办理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上传附件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xmlns="" id="{06CF0EA0-C26F-4688-A5DB-89320053E99E}"/>
              </a:ext>
            </a:extLst>
          </p:cNvPr>
          <p:cNvSpPr txBox="1"/>
          <p:nvPr/>
        </p:nvSpPr>
        <p:spPr>
          <a:xfrm>
            <a:off x="762409" y="92867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（四）上传附件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BD9D8A9-460B-463B-B540-931EE053DF9D}"/>
              </a:ext>
            </a:extLst>
          </p:cNvPr>
          <p:cNvSpPr txBox="1"/>
          <p:nvPr/>
        </p:nvSpPr>
        <p:spPr>
          <a:xfrm>
            <a:off x="1159572" y="1537435"/>
            <a:ext cx="21162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4.1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验资报告常见问题</a:t>
            </a:r>
          </a:p>
        </p:txBody>
      </p:sp>
      <p:sp>
        <p:nvSpPr>
          <p:cNvPr id="6" name="TextBox 14">
            <a:extLst>
              <a:ext uri="{FF2B5EF4-FFF2-40B4-BE49-F238E27FC236}">
                <a16:creationId xmlns:a16="http://schemas.microsoft.com/office/drawing/2014/main" xmlns="" id="{480448A4-8793-4A6B-930E-D1CF5397338D}"/>
              </a:ext>
            </a:extLst>
          </p:cNvPr>
          <p:cNvSpPr txBox="1"/>
          <p:nvPr/>
        </p:nvSpPr>
        <p:spPr>
          <a:xfrm>
            <a:off x="1475656" y="2513026"/>
            <a:ext cx="78581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不可以，请上传不可修改的</a:t>
            </a:r>
            <a:r>
              <a:rPr lang="en-US" altLang="zh-CN" sz="16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pdf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扫描件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4">
            <a:extLst>
              <a:ext uri="{FF2B5EF4-FFF2-40B4-BE49-F238E27FC236}">
                <a16:creationId xmlns:a16="http://schemas.microsoft.com/office/drawing/2014/main" xmlns="" id="{BB911642-E228-4EB1-B38B-6DB8A6938765}"/>
              </a:ext>
            </a:extLst>
          </p:cNvPr>
          <p:cNvSpPr txBox="1"/>
          <p:nvPr/>
        </p:nvSpPr>
        <p:spPr>
          <a:xfrm>
            <a:off x="611560" y="3332990"/>
            <a:ext cx="7858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）验资报告怎么盖章？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4">
            <a:extLst>
              <a:ext uri="{FF2B5EF4-FFF2-40B4-BE49-F238E27FC236}">
                <a16:creationId xmlns:a16="http://schemas.microsoft.com/office/drawing/2014/main" xmlns="" id="{361A022C-84EB-467A-AD2B-C76691BEC075}"/>
              </a:ext>
            </a:extLst>
          </p:cNvPr>
          <p:cNvSpPr txBox="1"/>
          <p:nvPr/>
        </p:nvSpPr>
        <p:spPr>
          <a:xfrm>
            <a:off x="1466346" y="3909054"/>
            <a:ext cx="7858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首尾页、骑缝处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加盖清晰会计师事务所验资专用章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xmlns="" id="{E085D0CA-946B-4D4C-B52C-5547B036C2E7}"/>
              </a:ext>
            </a:extLst>
          </p:cNvPr>
          <p:cNvSpPr txBox="1"/>
          <p:nvPr/>
        </p:nvSpPr>
        <p:spPr>
          <a:xfrm>
            <a:off x="4571677" y="639294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31</a:t>
            </a:r>
            <a:endParaRPr lang="zh-CN" altLang="en-US" dirty="0"/>
          </a:p>
        </p:txBody>
      </p:sp>
      <p:sp>
        <p:nvSpPr>
          <p:cNvPr id="13" name="TextBox 14">
            <a:extLst>
              <a:ext uri="{FF2B5EF4-FFF2-40B4-BE49-F238E27FC236}">
                <a16:creationId xmlns:a16="http://schemas.microsoft.com/office/drawing/2014/main" xmlns="" id="{11977F36-70EC-46EF-9088-F2085C2B295A}"/>
              </a:ext>
            </a:extLst>
          </p:cNvPr>
          <p:cNvSpPr txBox="1"/>
          <p:nvPr/>
        </p:nvSpPr>
        <p:spPr>
          <a:xfrm>
            <a:off x="971600" y="1988841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）上传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版本或者图片可以吗？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7655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04799" y="989244"/>
            <a:ext cx="26468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（五）确认经办人联系方式</a:t>
            </a:r>
          </a:p>
        </p:txBody>
      </p:sp>
      <p:pic>
        <p:nvPicPr>
          <p:cNvPr id="6" name="图片 5" descr="12、经办人联系方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604797"/>
            <a:ext cx="7920880" cy="420679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32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6542" y="1604797"/>
            <a:ext cx="1159154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 bwMode="gray">
          <a:xfrm>
            <a:off x="3779912" y="5349214"/>
            <a:ext cx="577774" cy="386025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07704" y="5733256"/>
            <a:ext cx="59298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注：请填写</a:t>
            </a:r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本笔业务的办理人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，不要填写领导或财务的联系方式</a:t>
            </a:r>
          </a:p>
        </p:txBody>
      </p:sp>
      <p:sp>
        <p:nvSpPr>
          <p:cNvPr id="14" name="Rectangle 32">
            <a:extLst>
              <a:ext uri="{FF2B5EF4-FFF2-40B4-BE49-F238E27FC236}">
                <a16:creationId xmlns:a16="http://schemas.microsoft.com/office/drawing/2014/main" xmlns="" id="{994CAE92-FB1E-4198-8A65-0FF856DDA1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五、新增股份登记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en-US" sz="2800" b="1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办理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联系方式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065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2">
            <a:extLst>
              <a:ext uri="{FF2B5EF4-FFF2-40B4-BE49-F238E27FC236}">
                <a16:creationId xmlns:a16="http://schemas.microsoft.com/office/drawing/2014/main" xmlns="" id="{79EFFAE4-F63E-4ABB-9A3D-2C204F1ED2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想一想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xmlns="" id="{4C120415-7931-4C05-93DB-E10E2E9FCBE1}"/>
              </a:ext>
            </a:extLst>
          </p:cNvPr>
          <p:cNvSpPr txBox="1"/>
          <p:nvPr/>
        </p:nvSpPr>
        <p:spPr>
          <a:xfrm>
            <a:off x="1367636" y="2084851"/>
            <a:ext cx="5724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我的业务上个礼拜就提交了，为什么现在还没有反馈？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xmlns="" id="{6EA9F34C-EE1E-4A34-B39A-C20A03C6BF56}"/>
              </a:ext>
            </a:extLst>
          </p:cNvPr>
          <p:cNvSpPr txBox="1"/>
          <p:nvPr/>
        </p:nvSpPr>
        <p:spPr>
          <a:xfrm>
            <a:off x="827584" y="3525012"/>
            <a:ext cx="801552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     1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、我司必须收到发行人的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网上业务申请、股转定向增发函及明细表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后才开始审核工作。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     2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、业务高峰期时，我司按发行人提交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时间的先后顺序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审核材料。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xmlns="" id="{504804E9-9EC6-4739-9DCB-7B0DCB511A92}"/>
              </a:ext>
            </a:extLst>
          </p:cNvPr>
          <p:cNvSpPr txBox="1"/>
          <p:nvPr/>
        </p:nvSpPr>
        <p:spPr>
          <a:xfrm>
            <a:off x="4571677" y="639294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33</a:t>
            </a:r>
            <a:endParaRPr lang="zh-CN" altLang="en-US" dirty="0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xmlns="" id="{2D3522AC-60E2-43CD-B2C2-FC223AAB8A9F}"/>
              </a:ext>
            </a:extLst>
          </p:cNvPr>
          <p:cNvSpPr txBox="1"/>
          <p:nvPr/>
        </p:nvSpPr>
        <p:spPr>
          <a:xfrm>
            <a:off x="1352369" y="2936557"/>
            <a:ext cx="5262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答：以下两种情况可能导致您的业务还没有反馈。</a:t>
            </a:r>
          </a:p>
        </p:txBody>
      </p:sp>
    </p:spTree>
    <p:extLst>
      <p:ext uri="{BB962C8B-B14F-4D97-AF65-F5344CB8AC3E}">
        <p14:creationId xmlns:p14="http://schemas.microsoft.com/office/powerpoint/2010/main" xmlns="" val="1171147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907704" y="3518354"/>
            <a:ext cx="518457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2">
              <a:lnSpc>
                <a:spcPct val="150000"/>
              </a:lnSpc>
              <a:buClr>
                <a:srgbClr val="002060"/>
              </a:buClr>
            </a:pPr>
            <a:r>
              <a:rPr lang="zh-CN" altLang="en-US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第二节  股份登记定义</a:t>
            </a:r>
            <a:endParaRPr lang="en-US" altLang="zh-CN" sz="24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34190" y="836715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微软雅黑" pitchFamily="34" charset="-122"/>
                <a:ea typeface="微软雅黑" pitchFamily="34" charset="-122"/>
              </a:rPr>
              <a:t>第一章</a:t>
            </a:r>
          </a:p>
        </p:txBody>
      </p:sp>
      <p:cxnSp>
        <p:nvCxnSpPr>
          <p:cNvPr id="10" name="直接连接符 9"/>
          <p:cNvCxnSpPr/>
          <p:nvPr/>
        </p:nvCxnSpPr>
        <p:spPr bwMode="auto">
          <a:xfrm>
            <a:off x="2085653" y="1844826"/>
            <a:ext cx="5072098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18" name="TextBox 16"/>
          <p:cNvSpPr txBox="1"/>
          <p:nvPr/>
        </p:nvSpPr>
        <p:spPr>
          <a:xfrm>
            <a:off x="1907704" y="4478461"/>
            <a:ext cx="554461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2">
              <a:lnSpc>
                <a:spcPct val="150000"/>
              </a:lnSpc>
              <a:buClr>
                <a:srgbClr val="002060"/>
              </a:buClr>
            </a:pPr>
            <a:r>
              <a:rPr lang="zh-CN" altLang="en-US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第三节</a:t>
            </a:r>
            <a:r>
              <a:rPr lang="en-US" altLang="zh-CN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股份登记九要素</a:t>
            </a:r>
            <a:endParaRPr lang="en-US" altLang="zh-CN" sz="2400" b="1" dirty="0">
              <a:solidFill>
                <a:srgbClr val="CC00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16">
            <a:extLst>
              <a:ext uri="{FF2B5EF4-FFF2-40B4-BE49-F238E27FC236}">
                <a16:creationId xmlns:a16="http://schemas.microsoft.com/office/drawing/2014/main" xmlns="" id="{79119D5D-2AEC-4DB9-97B8-016EC7E03995}"/>
              </a:ext>
            </a:extLst>
          </p:cNvPr>
          <p:cNvSpPr txBox="1"/>
          <p:nvPr/>
        </p:nvSpPr>
        <p:spPr>
          <a:xfrm>
            <a:off x="1907704" y="2558247"/>
            <a:ext cx="518457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2">
              <a:lnSpc>
                <a:spcPct val="150000"/>
              </a:lnSpc>
              <a:buClr>
                <a:srgbClr val="002060"/>
              </a:buClr>
            </a:pPr>
            <a:r>
              <a:rPr lang="zh-CN" altLang="en-US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第一节  中国结算公司介绍</a:t>
            </a:r>
            <a:endParaRPr lang="en-US" altLang="zh-CN" sz="24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832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92830"/>
            <a:ext cx="8424936" cy="3454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TextBox 16"/>
          <p:cNvSpPr txBox="1"/>
          <p:nvPr/>
        </p:nvSpPr>
        <p:spPr>
          <a:xfrm>
            <a:off x="849226" y="1220755"/>
            <a:ext cx="20313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（一）选择在办业务</a:t>
            </a:r>
          </a:p>
          <a:p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直接箭头连接符 21"/>
          <p:cNvCxnSpPr/>
          <p:nvPr/>
        </p:nvCxnSpPr>
        <p:spPr bwMode="auto">
          <a:xfrm>
            <a:off x="2000232" y="2509971"/>
            <a:ext cx="914400" cy="914400"/>
          </a:xfrm>
          <a:prstGeom prst="straightConnector1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sp>
        <p:nvSpPr>
          <p:cNvPr id="13" name="TextBox 12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34</a:t>
            </a:r>
            <a:endParaRPr lang="zh-CN" altLang="en-US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 bwMode="gray">
          <a:xfrm>
            <a:off x="7358082" y="4714884"/>
            <a:ext cx="1030342" cy="360040"/>
          </a:xfrm>
          <a:prstGeom prst="rect">
            <a:avLst/>
          </a:prstGeom>
          <a:noFill/>
          <a:ln w="190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 bwMode="gray">
          <a:xfrm>
            <a:off x="1691680" y="2276872"/>
            <a:ext cx="288032" cy="21602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 bwMode="gray">
          <a:xfrm>
            <a:off x="1835696" y="2564904"/>
            <a:ext cx="792088" cy="480053"/>
          </a:xfrm>
          <a:prstGeom prst="rect">
            <a:avLst/>
          </a:prstGeom>
          <a:noFill/>
          <a:ln w="190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Rectangle 32">
            <a:extLst>
              <a:ext uri="{FF2B5EF4-FFF2-40B4-BE49-F238E27FC236}">
                <a16:creationId xmlns:a16="http://schemas.microsoft.com/office/drawing/2014/main" xmlns="" id="{3BE7D5B1-80EA-4F63-85F8-2BC8D1FF3C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六、新增股份登记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en-US" sz="2800" b="1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办理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确认数据并付款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065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683568" y="976855"/>
            <a:ext cx="2441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（二）确认申报数据无误</a:t>
            </a:r>
          </a:p>
          <a:p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直接箭头连接符 21"/>
          <p:cNvCxnSpPr/>
          <p:nvPr/>
        </p:nvCxnSpPr>
        <p:spPr bwMode="auto">
          <a:xfrm>
            <a:off x="2000232" y="2509971"/>
            <a:ext cx="914400" cy="914400"/>
          </a:xfrm>
          <a:prstGeom prst="straightConnector1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sp>
        <p:nvSpPr>
          <p:cNvPr id="13" name="TextBox 12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35</a:t>
            </a:r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pic>
        <p:nvPicPr>
          <p:cNvPr id="15" name="图片 14" descr="捕获2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1560" y="1641277"/>
            <a:ext cx="7500990" cy="4572032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 bwMode="gray">
          <a:xfrm>
            <a:off x="683568" y="2372883"/>
            <a:ext cx="1224136" cy="288032"/>
          </a:xfrm>
          <a:prstGeom prst="rect">
            <a:avLst/>
          </a:prstGeom>
          <a:noFill/>
          <a:ln w="190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左箭头标注 1"/>
          <p:cNvSpPr/>
          <p:nvPr/>
        </p:nvSpPr>
        <p:spPr bwMode="gray">
          <a:xfrm>
            <a:off x="2411760" y="3068960"/>
            <a:ext cx="3528392" cy="1008112"/>
          </a:xfrm>
          <a:prstGeom prst="leftArrowCallou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27784" y="1874148"/>
            <a:ext cx="514353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、确认什么文件？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证券登记申报信息清单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、确认什么内容？   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要素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、依据什么确认？</a:t>
            </a:r>
            <a:r>
              <a:rPr lang="zh-CN" altLang="en-US" sz="1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明细表、验资报告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右箭头 20"/>
          <p:cNvSpPr/>
          <p:nvPr/>
        </p:nvSpPr>
        <p:spPr bwMode="gray">
          <a:xfrm rot="10800000">
            <a:off x="2055710" y="2468893"/>
            <a:ext cx="500066" cy="92227"/>
          </a:xfrm>
          <a:prstGeom prst="rightArrow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矩形 18"/>
          <p:cNvSpPr/>
          <p:nvPr/>
        </p:nvSpPr>
        <p:spPr bwMode="gray">
          <a:xfrm>
            <a:off x="2071670" y="4857762"/>
            <a:ext cx="285752" cy="71439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8" name="矩形 27"/>
          <p:cNvSpPr/>
          <p:nvPr/>
        </p:nvSpPr>
        <p:spPr bwMode="gray">
          <a:xfrm>
            <a:off x="2000232" y="4786321"/>
            <a:ext cx="357190" cy="21431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Rectangle 32">
            <a:extLst>
              <a:ext uri="{FF2B5EF4-FFF2-40B4-BE49-F238E27FC236}">
                <a16:creationId xmlns:a16="http://schemas.microsoft.com/office/drawing/2014/main" xmlns="" id="{8FE21E71-F1B5-496F-9FBF-AB19285C26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六、新增股份登记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en-US" sz="2800" b="1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办理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确认数据并付款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183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683568" y="976855"/>
            <a:ext cx="1210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（三）付款</a:t>
            </a:r>
          </a:p>
          <a:p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直接箭头连接符 21"/>
          <p:cNvCxnSpPr/>
          <p:nvPr/>
        </p:nvCxnSpPr>
        <p:spPr bwMode="auto">
          <a:xfrm>
            <a:off x="2000232" y="2701992"/>
            <a:ext cx="914400" cy="914400"/>
          </a:xfrm>
          <a:prstGeom prst="straightConnector1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sp>
        <p:nvSpPr>
          <p:cNvPr id="13" name="TextBox 12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36</a:t>
            </a:r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pic>
        <p:nvPicPr>
          <p:cNvPr id="15" name="图片 14" descr="捕获2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1560" y="1833299"/>
            <a:ext cx="7500990" cy="4572032"/>
          </a:xfrm>
          <a:prstGeom prst="rect">
            <a:avLst/>
          </a:prstGeom>
        </p:spPr>
      </p:pic>
      <p:sp>
        <p:nvSpPr>
          <p:cNvPr id="2" name="左箭头标注 1"/>
          <p:cNvSpPr/>
          <p:nvPr/>
        </p:nvSpPr>
        <p:spPr bwMode="gray">
          <a:xfrm>
            <a:off x="2411760" y="3260981"/>
            <a:ext cx="3528392" cy="1008112"/>
          </a:xfrm>
          <a:prstGeom prst="leftArrowCallou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39752" y="2948947"/>
            <a:ext cx="5143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查看付款通知</a:t>
            </a:r>
            <a:endParaRPr lang="en-US" altLang="zh-CN" sz="16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 bwMode="gray">
          <a:xfrm>
            <a:off x="2071670" y="5049783"/>
            <a:ext cx="285752" cy="71439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8" name="矩形 27"/>
          <p:cNvSpPr/>
          <p:nvPr/>
        </p:nvSpPr>
        <p:spPr bwMode="gray">
          <a:xfrm>
            <a:off x="2000232" y="4978343"/>
            <a:ext cx="357190" cy="21431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矩形 19"/>
          <p:cNvSpPr/>
          <p:nvPr/>
        </p:nvSpPr>
        <p:spPr bwMode="gray">
          <a:xfrm>
            <a:off x="611560" y="3104964"/>
            <a:ext cx="1224136" cy="288032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右箭头 20">
            <a:extLst>
              <a:ext uri="{FF2B5EF4-FFF2-40B4-BE49-F238E27FC236}">
                <a16:creationId xmlns:a16="http://schemas.microsoft.com/office/drawing/2014/main" xmlns="" id="{5CB3D797-675F-4E55-A963-F3EDE06A8E10}"/>
              </a:ext>
            </a:extLst>
          </p:cNvPr>
          <p:cNvSpPr/>
          <p:nvPr/>
        </p:nvSpPr>
        <p:spPr bwMode="gray">
          <a:xfrm rot="10800000">
            <a:off x="1890328" y="3213830"/>
            <a:ext cx="500066" cy="119159"/>
          </a:xfrm>
          <a:prstGeom prst="rightArrow">
            <a:avLst/>
          </a:prstGeom>
          <a:solidFill>
            <a:srgbClr val="CC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TextBox 4">
            <a:extLst>
              <a:ext uri="{FF2B5EF4-FFF2-40B4-BE49-F238E27FC236}">
                <a16:creationId xmlns:a16="http://schemas.microsoft.com/office/drawing/2014/main" xmlns="" id="{A8481010-12B4-4224-88B9-B66835075D6B}"/>
              </a:ext>
            </a:extLst>
          </p:cNvPr>
          <p:cNvSpPr txBox="1"/>
          <p:nvPr/>
        </p:nvSpPr>
        <p:spPr>
          <a:xfrm>
            <a:off x="1043609" y="1437164"/>
            <a:ext cx="18277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3.1  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查看付款通知</a:t>
            </a:r>
          </a:p>
        </p:txBody>
      </p:sp>
      <p:sp>
        <p:nvSpPr>
          <p:cNvPr id="16" name="Rectangle 32">
            <a:extLst>
              <a:ext uri="{FF2B5EF4-FFF2-40B4-BE49-F238E27FC236}">
                <a16:creationId xmlns:a16="http://schemas.microsoft.com/office/drawing/2014/main" xmlns="" id="{5B7E711C-4C13-4C2D-B195-83A5EA5CF0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六、新增股份登记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en-US" sz="2800" b="1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办理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确认数据并付款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7556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20" grpId="0" animBg="1"/>
      <p:bldP spid="23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2" y="1862842"/>
            <a:ext cx="7056783" cy="387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2" name="直接箭头连接符 21"/>
          <p:cNvCxnSpPr/>
          <p:nvPr/>
        </p:nvCxnSpPr>
        <p:spPr bwMode="auto">
          <a:xfrm>
            <a:off x="2144249" y="2744012"/>
            <a:ext cx="914400" cy="914400"/>
          </a:xfrm>
          <a:prstGeom prst="straightConnector1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sp>
        <p:nvSpPr>
          <p:cNvPr id="37" name="矩形 36"/>
          <p:cNvSpPr/>
          <p:nvPr/>
        </p:nvSpPr>
        <p:spPr bwMode="gray">
          <a:xfrm>
            <a:off x="1403649" y="1862841"/>
            <a:ext cx="1152128" cy="216024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29124" y="6381328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37</a:t>
            </a:r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16" name="五角星 15"/>
          <p:cNvSpPr/>
          <p:nvPr/>
        </p:nvSpPr>
        <p:spPr bwMode="gray">
          <a:xfrm>
            <a:off x="1476840" y="2582922"/>
            <a:ext cx="214841" cy="206100"/>
          </a:xfrm>
          <a:prstGeom prst="star5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TextBox 16">
            <a:extLst>
              <a:ext uri="{FF2B5EF4-FFF2-40B4-BE49-F238E27FC236}">
                <a16:creationId xmlns:a16="http://schemas.microsoft.com/office/drawing/2014/main" xmlns="" id="{017568AF-4CB2-44A8-A1EE-906C636934DB}"/>
              </a:ext>
            </a:extLst>
          </p:cNvPr>
          <p:cNvSpPr txBox="1"/>
          <p:nvPr/>
        </p:nvSpPr>
        <p:spPr>
          <a:xfrm>
            <a:off x="611560" y="921109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（三）付款</a:t>
            </a:r>
          </a:p>
          <a:p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4">
            <a:extLst>
              <a:ext uri="{FF2B5EF4-FFF2-40B4-BE49-F238E27FC236}">
                <a16:creationId xmlns:a16="http://schemas.microsoft.com/office/drawing/2014/main" xmlns="" id="{C62C18A4-99FF-46C1-9577-3C1340721087}"/>
              </a:ext>
            </a:extLst>
          </p:cNvPr>
          <p:cNvSpPr txBox="1"/>
          <p:nvPr/>
        </p:nvSpPr>
        <p:spPr>
          <a:xfrm>
            <a:off x="1043609" y="1437164"/>
            <a:ext cx="18277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3.1  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查看付款通知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1050DB09-B77F-42F0-A9FF-A275ABA89D1B}"/>
              </a:ext>
            </a:extLst>
          </p:cNvPr>
          <p:cNvCxnSpPr>
            <a:cxnSpLocks/>
          </p:cNvCxnSpPr>
          <p:nvPr/>
        </p:nvCxnSpPr>
        <p:spPr bwMode="auto">
          <a:xfrm>
            <a:off x="1643613" y="2789029"/>
            <a:ext cx="1272204" cy="0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621601EE-9CF3-471A-8F86-F4A17607DAA5}"/>
              </a:ext>
            </a:extLst>
          </p:cNvPr>
          <p:cNvCxnSpPr>
            <a:cxnSpLocks/>
          </p:cNvCxnSpPr>
          <p:nvPr/>
        </p:nvCxnSpPr>
        <p:spPr bwMode="auto">
          <a:xfrm>
            <a:off x="1643613" y="3525011"/>
            <a:ext cx="1272204" cy="0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CB0FF228-5953-4BE7-9020-2371B4E7BDCB}"/>
              </a:ext>
            </a:extLst>
          </p:cNvPr>
          <p:cNvCxnSpPr>
            <a:cxnSpLocks/>
          </p:cNvCxnSpPr>
          <p:nvPr/>
        </p:nvCxnSpPr>
        <p:spPr bwMode="auto">
          <a:xfrm>
            <a:off x="4212643" y="5157192"/>
            <a:ext cx="2447590" cy="0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7" name="右箭头 20">
            <a:extLst>
              <a:ext uri="{FF2B5EF4-FFF2-40B4-BE49-F238E27FC236}">
                <a16:creationId xmlns:a16="http://schemas.microsoft.com/office/drawing/2014/main" xmlns="" id="{63B9A41A-B924-4E87-A12B-8BD3ABAE899D}"/>
              </a:ext>
            </a:extLst>
          </p:cNvPr>
          <p:cNvSpPr/>
          <p:nvPr/>
        </p:nvSpPr>
        <p:spPr bwMode="gray">
          <a:xfrm rot="16200000">
            <a:off x="5138722" y="5454566"/>
            <a:ext cx="666755" cy="72009"/>
          </a:xfrm>
          <a:prstGeom prst="rightArrow">
            <a:avLst/>
          </a:prstGeom>
          <a:solidFill>
            <a:srgbClr val="CC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9" name="TextBox 4">
            <a:extLst>
              <a:ext uri="{FF2B5EF4-FFF2-40B4-BE49-F238E27FC236}">
                <a16:creationId xmlns:a16="http://schemas.microsoft.com/office/drawing/2014/main" xmlns="" id="{8B8D09A1-B589-4DF4-8E8A-AC27953A393A}"/>
              </a:ext>
            </a:extLst>
          </p:cNvPr>
          <p:cNvSpPr txBox="1"/>
          <p:nvPr/>
        </p:nvSpPr>
        <p:spPr>
          <a:xfrm>
            <a:off x="4572002" y="5733256"/>
            <a:ext cx="19442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付完钱怎么开发票？</a:t>
            </a:r>
          </a:p>
        </p:txBody>
      </p:sp>
      <p:sp>
        <p:nvSpPr>
          <p:cNvPr id="30" name="右箭头 20">
            <a:extLst>
              <a:ext uri="{FF2B5EF4-FFF2-40B4-BE49-F238E27FC236}">
                <a16:creationId xmlns:a16="http://schemas.microsoft.com/office/drawing/2014/main" xmlns="" id="{54C95A6E-E17F-469B-8539-C9E543ABD887}"/>
              </a:ext>
            </a:extLst>
          </p:cNvPr>
          <p:cNvSpPr/>
          <p:nvPr/>
        </p:nvSpPr>
        <p:spPr bwMode="gray">
          <a:xfrm>
            <a:off x="1259633" y="3089686"/>
            <a:ext cx="322041" cy="60959"/>
          </a:xfrm>
          <a:prstGeom prst="rightArrow">
            <a:avLst/>
          </a:prstGeom>
          <a:solidFill>
            <a:srgbClr val="CC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1" name="TextBox 14">
            <a:extLst>
              <a:ext uri="{FF2B5EF4-FFF2-40B4-BE49-F238E27FC236}">
                <a16:creationId xmlns:a16="http://schemas.microsoft.com/office/drawing/2014/main" xmlns="" id="{E3A239FB-BF6F-4D22-9B97-79A4C70C1189}"/>
              </a:ext>
            </a:extLst>
          </p:cNvPr>
          <p:cNvSpPr txBox="1"/>
          <p:nvPr/>
        </p:nvSpPr>
        <p:spPr>
          <a:xfrm>
            <a:off x="122873" y="2710667"/>
            <a:ext cx="12722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中国结算提供哪些支付方式？</a:t>
            </a:r>
          </a:p>
        </p:txBody>
      </p:sp>
      <p:sp>
        <p:nvSpPr>
          <p:cNvPr id="19" name="Rectangle 32">
            <a:extLst>
              <a:ext uri="{FF2B5EF4-FFF2-40B4-BE49-F238E27FC236}">
                <a16:creationId xmlns:a16="http://schemas.microsoft.com/office/drawing/2014/main" xmlns="" id="{58C59B77-230D-4E9B-B848-A3729F2D72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六、新增股份登记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en-US" sz="2800" b="1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办理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确认数据并付款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065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1" animBg="1"/>
      <p:bldP spid="27" grpId="1" animBg="1"/>
      <p:bldP spid="29" grpId="0"/>
      <p:bldP spid="30" grpId="1" animBg="1"/>
      <p:bldP spid="3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683568" y="976855"/>
            <a:ext cx="1210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（三）付款</a:t>
            </a:r>
          </a:p>
          <a:p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直接箭头连接符 21"/>
          <p:cNvCxnSpPr/>
          <p:nvPr/>
        </p:nvCxnSpPr>
        <p:spPr bwMode="auto">
          <a:xfrm>
            <a:off x="2000232" y="2701992"/>
            <a:ext cx="914400" cy="914400"/>
          </a:xfrm>
          <a:prstGeom prst="straightConnector1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sp>
        <p:nvSpPr>
          <p:cNvPr id="13" name="TextBox 12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38</a:t>
            </a:r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pic>
        <p:nvPicPr>
          <p:cNvPr id="15" name="图片 14" descr="捕获2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1560" y="1833299"/>
            <a:ext cx="7500990" cy="4572032"/>
          </a:xfrm>
          <a:prstGeom prst="rect">
            <a:avLst/>
          </a:prstGeom>
        </p:spPr>
      </p:pic>
      <p:sp>
        <p:nvSpPr>
          <p:cNvPr id="2" name="左箭头标注 1"/>
          <p:cNvSpPr/>
          <p:nvPr/>
        </p:nvSpPr>
        <p:spPr bwMode="gray">
          <a:xfrm>
            <a:off x="2411760" y="3260981"/>
            <a:ext cx="3528392" cy="1008112"/>
          </a:xfrm>
          <a:prstGeom prst="leftArrowCallou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23728" y="3717032"/>
            <a:ext cx="5143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进入付款界面</a:t>
            </a:r>
            <a:endParaRPr lang="en-US" altLang="zh-CN" sz="16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 bwMode="gray">
          <a:xfrm>
            <a:off x="2071670" y="5049783"/>
            <a:ext cx="285752" cy="71439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8" name="矩形 27"/>
          <p:cNvSpPr/>
          <p:nvPr/>
        </p:nvSpPr>
        <p:spPr bwMode="gray">
          <a:xfrm>
            <a:off x="2000232" y="4978343"/>
            <a:ext cx="357190" cy="21431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矩形 19"/>
          <p:cNvSpPr/>
          <p:nvPr/>
        </p:nvSpPr>
        <p:spPr bwMode="gray">
          <a:xfrm>
            <a:off x="640180" y="3909054"/>
            <a:ext cx="907484" cy="168871"/>
          </a:xfrm>
          <a:prstGeom prst="rect">
            <a:avLst/>
          </a:prstGeom>
          <a:noFill/>
          <a:ln w="190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右箭头 20">
            <a:extLst>
              <a:ext uri="{FF2B5EF4-FFF2-40B4-BE49-F238E27FC236}">
                <a16:creationId xmlns:a16="http://schemas.microsoft.com/office/drawing/2014/main" xmlns="" id="{5CB3D797-675F-4E55-A963-F3EDE06A8E10}"/>
              </a:ext>
            </a:extLst>
          </p:cNvPr>
          <p:cNvSpPr/>
          <p:nvPr/>
        </p:nvSpPr>
        <p:spPr bwMode="gray">
          <a:xfrm rot="10800000">
            <a:off x="1619672" y="3909053"/>
            <a:ext cx="504056" cy="119160"/>
          </a:xfrm>
          <a:prstGeom prst="rightArrow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TextBox 4">
            <a:extLst>
              <a:ext uri="{FF2B5EF4-FFF2-40B4-BE49-F238E27FC236}">
                <a16:creationId xmlns:a16="http://schemas.microsoft.com/office/drawing/2014/main" xmlns="" id="{FC09469E-EC00-4E57-AB45-3F17435193E6}"/>
              </a:ext>
            </a:extLst>
          </p:cNvPr>
          <p:cNvSpPr txBox="1"/>
          <p:nvPr/>
        </p:nvSpPr>
        <p:spPr>
          <a:xfrm>
            <a:off x="1043609" y="1316766"/>
            <a:ext cx="3264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3.2  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确认发票信息并选择付款方式</a:t>
            </a:r>
          </a:p>
        </p:txBody>
      </p:sp>
      <p:sp>
        <p:nvSpPr>
          <p:cNvPr id="21" name="Rectangle 32">
            <a:extLst>
              <a:ext uri="{FF2B5EF4-FFF2-40B4-BE49-F238E27FC236}">
                <a16:creationId xmlns:a16="http://schemas.microsoft.com/office/drawing/2014/main" xmlns="" id="{88A9CA8A-4CB5-4292-9E7B-20018F27A8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六、新增股份登记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en-US" sz="2800" b="1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办理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确认数据并付款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3588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20" grpId="0" animBg="1"/>
      <p:bldP spid="23" grpId="1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4" descr="image0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3" y="1700808"/>
            <a:ext cx="6840761" cy="4800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2"/>
          <p:cNvSpPr txBox="1"/>
          <p:nvPr/>
        </p:nvSpPr>
        <p:spPr>
          <a:xfrm>
            <a:off x="4429124" y="6381328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39</a:t>
            </a:r>
            <a:endParaRPr lang="zh-CN" altLang="en-US" dirty="0"/>
          </a:p>
        </p:txBody>
      </p:sp>
      <p:sp>
        <p:nvSpPr>
          <p:cNvPr id="13" name="TextBox 16">
            <a:extLst>
              <a:ext uri="{FF2B5EF4-FFF2-40B4-BE49-F238E27FC236}">
                <a16:creationId xmlns:a16="http://schemas.microsoft.com/office/drawing/2014/main" xmlns="" id="{04EF6036-1913-438A-AEA0-844A298C64B4}"/>
              </a:ext>
            </a:extLst>
          </p:cNvPr>
          <p:cNvSpPr txBox="1"/>
          <p:nvPr/>
        </p:nvSpPr>
        <p:spPr>
          <a:xfrm>
            <a:off x="611560" y="921109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（三）付款</a:t>
            </a:r>
          </a:p>
          <a:p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4">
            <a:extLst>
              <a:ext uri="{FF2B5EF4-FFF2-40B4-BE49-F238E27FC236}">
                <a16:creationId xmlns:a16="http://schemas.microsoft.com/office/drawing/2014/main" xmlns="" id="{8B69104B-2286-4058-8381-5E6F5BD3A622}"/>
              </a:ext>
            </a:extLst>
          </p:cNvPr>
          <p:cNvSpPr txBox="1"/>
          <p:nvPr/>
        </p:nvSpPr>
        <p:spPr>
          <a:xfrm>
            <a:off x="1043609" y="1316766"/>
            <a:ext cx="3264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3.2  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确认发票信息并选择支付方式</a:t>
            </a:r>
          </a:p>
        </p:txBody>
      </p:sp>
      <p:sp>
        <p:nvSpPr>
          <p:cNvPr id="16" name="TextBox 4">
            <a:extLst>
              <a:ext uri="{FF2B5EF4-FFF2-40B4-BE49-F238E27FC236}">
                <a16:creationId xmlns:a16="http://schemas.microsoft.com/office/drawing/2014/main" xmlns="" id="{81ADD2C1-86E9-4CD8-A0D7-21F03C64D69D}"/>
              </a:ext>
            </a:extLst>
          </p:cNvPr>
          <p:cNvSpPr txBox="1"/>
          <p:nvPr/>
        </p:nvSpPr>
        <p:spPr>
          <a:xfrm>
            <a:off x="971600" y="3292727"/>
            <a:ext cx="5040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1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4">
            <a:extLst>
              <a:ext uri="{FF2B5EF4-FFF2-40B4-BE49-F238E27FC236}">
                <a16:creationId xmlns:a16="http://schemas.microsoft.com/office/drawing/2014/main" xmlns="" id="{BCC82962-6158-4E6A-B11C-04F4E9B227D6}"/>
              </a:ext>
            </a:extLst>
          </p:cNvPr>
          <p:cNvSpPr txBox="1"/>
          <p:nvPr/>
        </p:nvSpPr>
        <p:spPr>
          <a:xfrm>
            <a:off x="971600" y="5596983"/>
            <a:ext cx="5040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1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右箭头 20">
            <a:extLst>
              <a:ext uri="{FF2B5EF4-FFF2-40B4-BE49-F238E27FC236}">
                <a16:creationId xmlns:a16="http://schemas.microsoft.com/office/drawing/2014/main" xmlns="" id="{089B8F7E-3519-47E3-97E7-4B9A3B2D42C7}"/>
              </a:ext>
            </a:extLst>
          </p:cNvPr>
          <p:cNvSpPr/>
          <p:nvPr/>
        </p:nvSpPr>
        <p:spPr bwMode="gray">
          <a:xfrm rot="8409260">
            <a:off x="3672364" y="5525482"/>
            <a:ext cx="1408584" cy="60959"/>
          </a:xfrm>
          <a:prstGeom prst="rightArrow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3D4C8C6-175F-4421-896D-A3FB723E9EC9}"/>
              </a:ext>
            </a:extLst>
          </p:cNvPr>
          <p:cNvGrpSpPr/>
          <p:nvPr/>
        </p:nvGrpSpPr>
        <p:grpSpPr>
          <a:xfrm>
            <a:off x="971600" y="2084854"/>
            <a:ext cx="3111445" cy="276999"/>
            <a:chOff x="971600" y="1563638"/>
            <a:chExt cx="3111445" cy="207749"/>
          </a:xfrm>
        </p:grpSpPr>
        <p:sp>
          <p:nvSpPr>
            <p:cNvPr id="5" name="TextBox 4"/>
            <p:cNvSpPr txBox="1"/>
            <p:nvPr/>
          </p:nvSpPr>
          <p:spPr>
            <a:xfrm>
              <a:off x="971600" y="1563638"/>
              <a:ext cx="50405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b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en-US" altLang="zh-CN" sz="1000" b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1000" b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）</a:t>
              </a:r>
              <a:endParaRPr lang="en-US" altLang="zh-CN" sz="1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4">
              <a:extLst>
                <a:ext uri="{FF2B5EF4-FFF2-40B4-BE49-F238E27FC236}">
                  <a16:creationId xmlns:a16="http://schemas.microsoft.com/office/drawing/2014/main" xmlns="" id="{60F52144-87F7-48A5-B076-E7A21C5832CC}"/>
                </a:ext>
              </a:extLst>
            </p:cNvPr>
            <p:cNvSpPr txBox="1"/>
            <p:nvPr/>
          </p:nvSpPr>
          <p:spPr>
            <a:xfrm>
              <a:off x="2051720" y="1563638"/>
              <a:ext cx="2031325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发票信息时您自己维护的！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591ABA2-7AC1-4F61-B4A6-235552B2AD31}"/>
              </a:ext>
            </a:extLst>
          </p:cNvPr>
          <p:cNvGrpSpPr/>
          <p:nvPr/>
        </p:nvGrpSpPr>
        <p:grpSpPr>
          <a:xfrm>
            <a:off x="971600" y="3789046"/>
            <a:ext cx="4270544" cy="318238"/>
            <a:chOff x="971600" y="2841768"/>
            <a:chExt cx="4270544" cy="238677"/>
          </a:xfrm>
        </p:grpSpPr>
        <p:sp>
          <p:nvSpPr>
            <p:cNvPr id="17" name="TextBox 4">
              <a:extLst>
                <a:ext uri="{FF2B5EF4-FFF2-40B4-BE49-F238E27FC236}">
                  <a16:creationId xmlns:a16="http://schemas.microsoft.com/office/drawing/2014/main" xmlns="" id="{D7172AAF-6D79-4D36-B23E-DC0E7392A23B}"/>
                </a:ext>
              </a:extLst>
            </p:cNvPr>
            <p:cNvSpPr txBox="1"/>
            <p:nvPr/>
          </p:nvSpPr>
          <p:spPr>
            <a:xfrm>
              <a:off x="971600" y="2895780"/>
              <a:ext cx="504056" cy="184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b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en-US" altLang="zh-CN" sz="1000" b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lang="zh-CN" altLang="en-US" sz="1000" b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）</a:t>
              </a:r>
              <a:endParaRPr lang="en-US" altLang="zh-CN" sz="1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TextBox 4">
              <a:extLst>
                <a:ext uri="{FF2B5EF4-FFF2-40B4-BE49-F238E27FC236}">
                  <a16:creationId xmlns:a16="http://schemas.microsoft.com/office/drawing/2014/main" xmlns="" id="{989677ED-D968-4FFD-857C-C25C5E807921}"/>
                </a:ext>
              </a:extLst>
            </p:cNvPr>
            <p:cNvSpPr txBox="1"/>
            <p:nvPr/>
          </p:nvSpPr>
          <p:spPr>
            <a:xfrm>
              <a:off x="1979712" y="2841768"/>
              <a:ext cx="3262432" cy="2077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仅当使用“转账支付“时，才要填写支付信息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DA92824-8B32-4CEA-9BF3-3F9F755E9E38}"/>
              </a:ext>
            </a:extLst>
          </p:cNvPr>
          <p:cNvGrpSpPr/>
          <p:nvPr/>
        </p:nvGrpSpPr>
        <p:grpSpPr>
          <a:xfrm>
            <a:off x="4443228" y="4532833"/>
            <a:ext cx="1729536" cy="428628"/>
            <a:chOff x="4443228" y="3399624"/>
            <a:chExt cx="1729536" cy="321471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E3327C90-FE97-40B8-8F8A-0A490293DF37}"/>
                </a:ext>
              </a:extLst>
            </p:cNvPr>
            <p:cNvSpPr/>
            <p:nvPr/>
          </p:nvSpPr>
          <p:spPr bwMode="gray">
            <a:xfrm>
              <a:off x="4443228" y="3399624"/>
              <a:ext cx="928694" cy="321471"/>
            </a:xfrm>
            <a:prstGeom prst="rect">
              <a:avLst/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26" name="TextBox 4">
              <a:extLst>
                <a:ext uri="{FF2B5EF4-FFF2-40B4-BE49-F238E27FC236}">
                  <a16:creationId xmlns:a16="http://schemas.microsoft.com/office/drawing/2014/main" xmlns="" id="{7BABBB79-640E-4DCB-B824-F6F0EA65B06C}"/>
                </a:ext>
              </a:extLst>
            </p:cNvPr>
            <p:cNvSpPr txBox="1"/>
            <p:nvPr/>
          </p:nvSpPr>
          <p:spPr>
            <a:xfrm>
              <a:off x="5372545" y="3435846"/>
              <a:ext cx="800219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点击此处</a:t>
              </a:r>
            </a:p>
          </p:txBody>
        </p:sp>
      </p:grpSp>
      <p:sp>
        <p:nvSpPr>
          <p:cNvPr id="18" name="Rectangle 32">
            <a:extLst>
              <a:ext uri="{FF2B5EF4-FFF2-40B4-BE49-F238E27FC236}">
                <a16:creationId xmlns:a16="http://schemas.microsoft.com/office/drawing/2014/main" xmlns="" id="{DDA28313-C3B9-4971-AC24-DDF8245D2B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六、新增股份登记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en-US" sz="2800" b="1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办理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确认数据并付款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  <p:bldP spid="21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接箭头连接符 21"/>
          <p:cNvCxnSpPr/>
          <p:nvPr/>
        </p:nvCxnSpPr>
        <p:spPr bwMode="auto">
          <a:xfrm>
            <a:off x="2000232" y="2509971"/>
            <a:ext cx="914400" cy="914400"/>
          </a:xfrm>
          <a:prstGeom prst="straightConnector1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sp>
        <p:nvSpPr>
          <p:cNvPr id="13" name="TextBox 12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40</a:t>
            </a:r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2" name="左箭头标注 1"/>
          <p:cNvSpPr/>
          <p:nvPr/>
        </p:nvSpPr>
        <p:spPr bwMode="gray">
          <a:xfrm>
            <a:off x="2411760" y="3068960"/>
            <a:ext cx="3528392" cy="1008112"/>
          </a:xfrm>
          <a:prstGeom prst="leftArrowCallou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9" name="图片 18" descr="捕获2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7544" y="1508787"/>
            <a:ext cx="8001056" cy="378621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 bwMode="gray">
          <a:xfrm>
            <a:off x="3491884" y="3786192"/>
            <a:ext cx="864092" cy="410893"/>
          </a:xfrm>
          <a:prstGeom prst="rect">
            <a:avLst/>
          </a:prstGeom>
          <a:noFill/>
          <a:ln w="190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28662" y="5637246"/>
            <a:ext cx="65008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       常见错误：付款账户名称填写付款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银行，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或者填写银行账户号码。</a:t>
            </a:r>
          </a:p>
        </p:txBody>
      </p:sp>
      <p:sp>
        <p:nvSpPr>
          <p:cNvPr id="17" name="矩形 16"/>
          <p:cNvSpPr/>
          <p:nvPr/>
        </p:nvSpPr>
        <p:spPr bwMode="gray">
          <a:xfrm>
            <a:off x="5796136" y="2660916"/>
            <a:ext cx="1633384" cy="408045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矩形 23"/>
          <p:cNvSpPr/>
          <p:nvPr/>
        </p:nvSpPr>
        <p:spPr bwMode="gray">
          <a:xfrm>
            <a:off x="2555776" y="2948948"/>
            <a:ext cx="720080" cy="192021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7" name="TextBox 16">
            <a:extLst>
              <a:ext uri="{FF2B5EF4-FFF2-40B4-BE49-F238E27FC236}">
                <a16:creationId xmlns:a16="http://schemas.microsoft.com/office/drawing/2014/main" xmlns="" id="{C217464E-3F45-425D-9963-4C1612B3BD9F}"/>
              </a:ext>
            </a:extLst>
          </p:cNvPr>
          <p:cNvSpPr txBox="1"/>
          <p:nvPr/>
        </p:nvSpPr>
        <p:spPr>
          <a:xfrm>
            <a:off x="323528" y="932723"/>
            <a:ext cx="1210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（三）付款</a:t>
            </a:r>
          </a:p>
          <a:p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B4333C0-C932-4F51-A518-03003FF32F1D}"/>
              </a:ext>
            </a:extLst>
          </p:cNvPr>
          <p:cNvGrpSpPr/>
          <p:nvPr/>
        </p:nvGrpSpPr>
        <p:grpSpPr>
          <a:xfrm>
            <a:off x="1763688" y="880845"/>
            <a:ext cx="6408712" cy="2356135"/>
            <a:chOff x="1763688" y="660633"/>
            <a:chExt cx="6408712" cy="1767101"/>
          </a:xfrm>
        </p:grpSpPr>
        <p:sp>
          <p:nvSpPr>
            <p:cNvPr id="23" name="TextBox 22"/>
            <p:cNvSpPr txBox="1"/>
            <p:nvPr/>
          </p:nvSpPr>
          <p:spPr>
            <a:xfrm>
              <a:off x="1763688" y="660633"/>
              <a:ext cx="6408712" cy="623248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举例：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A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公司董秘张三</a:t>
              </a:r>
              <a:endParaRPr lang="en-US" altLang="zh-CN" sz="1600" dirty="0"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）使用</a:t>
              </a:r>
              <a:r>
                <a:rPr lang="zh-CN" altLang="en-US" sz="160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对公网银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转账支付，付款账户名称“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A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公司”</a:t>
              </a:r>
              <a:endParaRPr lang="en-US" altLang="zh-CN" sz="1600" dirty="0"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）使用</a:t>
              </a:r>
              <a:r>
                <a:rPr lang="zh-CN" altLang="en-US" sz="160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个人网银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转账支付，付款账户名称“张三”</a:t>
              </a:r>
            </a:p>
          </p:txBody>
        </p:sp>
        <p:cxnSp>
          <p:nvCxnSpPr>
            <p:cNvPr id="4" name="直接箭头连接符 3">
              <a:extLst>
                <a:ext uri="{FF2B5EF4-FFF2-40B4-BE49-F238E27FC236}">
                  <a16:creationId xmlns:a16="http://schemas.microsoft.com/office/drawing/2014/main" xmlns="" id="{CB885839-5CD7-45FE-B15E-DF0215236DB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123728" y="1491630"/>
              <a:ext cx="0" cy="936104"/>
            </a:xfrm>
            <a:prstGeom prst="straightConnector1">
              <a:avLst/>
            </a:prstGeom>
            <a:ln w="19050">
              <a:solidFill>
                <a:srgbClr val="CC0018"/>
              </a:solidFill>
              <a:headEnd type="none" w="med" len="med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95094CA-E9CE-4F9F-92AD-27189581C061}"/>
              </a:ext>
            </a:extLst>
          </p:cNvPr>
          <p:cNvGrpSpPr/>
          <p:nvPr/>
        </p:nvGrpSpPr>
        <p:grpSpPr>
          <a:xfrm>
            <a:off x="5148064" y="3786192"/>
            <a:ext cx="3024336" cy="1464108"/>
            <a:chOff x="5148064" y="2839643"/>
            <a:chExt cx="3024336" cy="1098081"/>
          </a:xfrm>
        </p:grpSpPr>
        <p:sp>
          <p:nvSpPr>
            <p:cNvPr id="26" name="TextBox 25"/>
            <p:cNvSpPr txBox="1"/>
            <p:nvPr/>
          </p:nvSpPr>
          <p:spPr>
            <a:xfrm>
              <a:off x="5148064" y="3499143"/>
              <a:ext cx="3024336" cy="438581"/>
            </a:xfrm>
            <a:prstGeom prst="rect">
              <a:avLst/>
            </a:prstGeom>
            <a:noFill/>
            <a:ln w="19050">
              <a:solidFill>
                <a:srgbClr val="CC0018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个人</a:t>
              </a:r>
              <a:r>
                <a:rPr lang="zh-CN" altLang="en-US" sz="16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网</a:t>
              </a:r>
              <a:r>
                <a:rPr lang="zh-CN" altLang="en-US" sz="16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银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付款，</a:t>
              </a:r>
              <a:r>
                <a:rPr lang="zh-CN" altLang="en-US" sz="1600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必须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填写备注：证券代码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+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业务类型</a:t>
              </a:r>
              <a:endParaRPr lang="en-US" altLang="zh-CN" sz="1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8" name="直接箭头连接符 7">
              <a:extLst>
                <a:ext uri="{FF2B5EF4-FFF2-40B4-BE49-F238E27FC236}">
                  <a16:creationId xmlns:a16="http://schemas.microsoft.com/office/drawing/2014/main" xmlns="" id="{4A6F6E7F-5CFA-44A6-B1CA-52810FC351C8}"/>
                </a:ext>
              </a:extLst>
            </p:cNvPr>
            <p:cNvCxnSpPr/>
            <p:nvPr/>
          </p:nvCxnSpPr>
          <p:spPr bwMode="auto">
            <a:xfrm flipV="1">
              <a:off x="5436096" y="2839643"/>
              <a:ext cx="0" cy="668211"/>
            </a:xfrm>
            <a:prstGeom prst="straightConnector1">
              <a:avLst/>
            </a:prstGeom>
            <a:ln w="19050">
              <a:solidFill>
                <a:srgbClr val="CC0018"/>
              </a:solidFill>
              <a:headEnd type="none" w="med" len="med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8" name="Rectangle 32">
            <a:extLst>
              <a:ext uri="{FF2B5EF4-FFF2-40B4-BE49-F238E27FC236}">
                <a16:creationId xmlns:a16="http://schemas.microsoft.com/office/drawing/2014/main" xmlns="" id="{B6FB1432-87B3-4F89-B3AB-888D78D53A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六、新增股份登记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en-US" sz="2800" b="1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办理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确认数据并付款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5235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1" animBg="1"/>
      <p:bldP spid="1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xmlns="" val="1394031599"/>
              </p:ext>
            </p:extLst>
          </p:nvPr>
        </p:nvGraphicFramePr>
        <p:xfrm>
          <a:off x="1016248" y="1047733"/>
          <a:ext cx="6984776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41</a:t>
            </a:r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1E1159A-C01D-4F6A-A246-9CCC10508DCC}"/>
              </a:ext>
            </a:extLst>
          </p:cNvPr>
          <p:cNvGrpSpPr/>
          <p:nvPr/>
        </p:nvGrpSpPr>
        <p:grpSpPr>
          <a:xfrm>
            <a:off x="2771800" y="2924944"/>
            <a:ext cx="1944216" cy="507831"/>
            <a:chOff x="2771800" y="2193706"/>
            <a:chExt cx="1944216" cy="380873"/>
          </a:xfrm>
        </p:grpSpPr>
        <p:sp>
          <p:nvSpPr>
            <p:cNvPr id="9" name="TextBox 8"/>
            <p:cNvSpPr txBox="1"/>
            <p:nvPr/>
          </p:nvSpPr>
          <p:spPr>
            <a:xfrm>
              <a:off x="2987824" y="2193706"/>
              <a:ext cx="1728192" cy="3808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Clr>
                  <a:srgbClr val="002060"/>
                </a:buClr>
              </a:pPr>
              <a:r>
                <a:rPr lang="zh-CN" altLang="en-US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推荐使用</a:t>
              </a:r>
            </a:p>
          </p:txBody>
        </p:sp>
        <p:sp>
          <p:nvSpPr>
            <p:cNvPr id="8" name="五角星 15">
              <a:extLst>
                <a:ext uri="{FF2B5EF4-FFF2-40B4-BE49-F238E27FC236}">
                  <a16:creationId xmlns:a16="http://schemas.microsoft.com/office/drawing/2014/main" xmlns="" id="{E212637C-E240-42DF-A1E4-4A051196C72A}"/>
                </a:ext>
              </a:extLst>
            </p:cNvPr>
            <p:cNvSpPr/>
            <p:nvPr/>
          </p:nvSpPr>
          <p:spPr bwMode="gray">
            <a:xfrm>
              <a:off x="2771800" y="2285428"/>
              <a:ext cx="285752" cy="214314"/>
            </a:xfrm>
            <a:prstGeom prst="star5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7" name="Rectangle 32">
            <a:extLst>
              <a:ext uri="{FF2B5EF4-FFF2-40B4-BE49-F238E27FC236}">
                <a16:creationId xmlns:a16="http://schemas.microsoft.com/office/drawing/2014/main" xmlns="" id="{7C31994B-CCA7-4A0B-8099-E2B71C6F1B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六、新增股份登记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en-US" sz="2800" b="1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办理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确认数据并付款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23529" y="961371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（一）查看公告通知</a:t>
            </a:r>
          </a:p>
        </p:txBody>
      </p:sp>
      <p:cxnSp>
        <p:nvCxnSpPr>
          <p:cNvPr id="22" name="直接箭头连接符 21"/>
          <p:cNvCxnSpPr/>
          <p:nvPr/>
        </p:nvCxnSpPr>
        <p:spPr bwMode="auto">
          <a:xfrm>
            <a:off x="2000232" y="2509971"/>
            <a:ext cx="914400" cy="914400"/>
          </a:xfrm>
          <a:prstGeom prst="straightConnector1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sp>
        <p:nvSpPr>
          <p:cNvPr id="18" name="TextBox 17"/>
          <p:cNvSpPr txBox="1"/>
          <p:nvPr/>
        </p:nvSpPr>
        <p:spPr>
          <a:xfrm>
            <a:off x="285720" y="1604797"/>
            <a:ext cx="8501122" cy="283154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关于发布并上传、提交新增股份登记公告的通知</a:t>
            </a:r>
            <a:r>
              <a:rPr lang="en-US" b="1" dirty="0"/>
              <a:t> </a:t>
            </a:r>
          </a:p>
          <a:p>
            <a:pPr algn="ctr"/>
            <a:endParaRPr lang="zh-CN" altLang="en-US" sz="1600" dirty="0"/>
          </a:p>
          <a:p>
            <a:pPr algn="just">
              <a:lnSpc>
                <a:spcPct val="150000"/>
              </a:lnSpc>
            </a:pPr>
            <a:r>
              <a:rPr lang="en-US" sz="1600" dirty="0" err="1">
                <a:latin typeface="微软雅黑" pitchFamily="34" charset="-122"/>
                <a:ea typeface="微软雅黑" pitchFamily="34" charset="-122"/>
              </a:rPr>
              <a:t>Xxxxx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股份有限公司：</a:t>
            </a: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    请在全国股份转让系统公司信息披露平台（即股转公司网站）发布“新增股份在全国中小企业股份转让系统挂牌并公开转让的公告”，公告中披露的本次新增股份的</a:t>
            </a:r>
            <a:r>
              <a:rPr lang="zh-CN" altLang="en-US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可转让日（</a:t>
            </a:r>
            <a:r>
              <a:rPr lang="en-US" altLang="zh-CN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zh-CN" altLang="en-US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日）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由贵公司</a:t>
            </a:r>
            <a:r>
              <a:rPr lang="zh-CN" altLang="en-US" sz="1600" b="1" dirty="0">
                <a:solidFill>
                  <a:srgbClr val="00339A"/>
                </a:solidFill>
                <a:latin typeface="微软雅黑" pitchFamily="34" charset="-122"/>
                <a:ea typeface="微软雅黑" pitchFamily="34" charset="-122"/>
              </a:rPr>
              <a:t>自行确定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，确定后，请于</a:t>
            </a:r>
            <a:r>
              <a:rPr lang="en-US" altLang="zh-CN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T-3</a:t>
            </a:r>
            <a:r>
              <a:rPr lang="zh-CN" altLang="en-US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en-US" sz="1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</a:t>
            </a:r>
            <a:r>
              <a:rPr lang="zh-CN" altLang="en-US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（含</a:t>
            </a:r>
            <a:r>
              <a:rPr lang="en-US" altLang="zh-CN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T-3</a:t>
            </a:r>
            <a:r>
              <a:rPr lang="zh-CN" altLang="en-US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日）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在股转公司网站上进行</a:t>
            </a:r>
            <a:r>
              <a:rPr lang="zh-CN" altLang="en-US" sz="1600" b="1" dirty="0">
                <a:solidFill>
                  <a:srgbClr val="00339A"/>
                </a:solidFill>
                <a:latin typeface="微软雅黑" pitchFamily="34" charset="-122"/>
                <a:ea typeface="微软雅黑" pitchFamily="34" charset="-122"/>
              </a:rPr>
              <a:t>信息披露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，并请确保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T-3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日日终，可在股转公司网站上看到公告。另请于</a:t>
            </a:r>
            <a:r>
              <a:rPr lang="en-US" altLang="zh-CN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T-2</a:t>
            </a:r>
            <a:r>
              <a:rPr lang="zh-CN" altLang="en-US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日中午</a:t>
            </a:r>
            <a:r>
              <a:rPr lang="en-US" altLang="zh-CN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12:00</a:t>
            </a:r>
            <a:r>
              <a:rPr lang="zh-CN" altLang="en-US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将已在股转公司网站上发布的公告加盖公章后，</a:t>
            </a:r>
            <a:r>
              <a:rPr lang="zh-CN" altLang="en-US" sz="1600" b="1" dirty="0">
                <a:solidFill>
                  <a:srgbClr val="00339A"/>
                </a:solidFill>
                <a:latin typeface="微软雅黑" pitchFamily="34" charset="-122"/>
                <a:ea typeface="微软雅黑" pitchFamily="34" charset="-122"/>
              </a:rPr>
              <a:t>上传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至本系统。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42</a:t>
            </a:r>
            <a:endParaRPr lang="zh-CN" altLang="en-US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619672" y="5541235"/>
            <a:ext cx="5726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注：以上日期均只包括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交易日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（即周一至周五，不包括因节假日调休产生的周末工作日）</a:t>
            </a:r>
          </a:p>
        </p:txBody>
      </p:sp>
      <p:sp>
        <p:nvSpPr>
          <p:cNvPr id="19" name="Rectangle 32"/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七、新增股份登记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en-US" sz="2800" b="1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办理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发布并上传公告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065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twwang\Desktop\捕获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813043"/>
            <a:ext cx="2232248" cy="2726917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847015" y="893234"/>
            <a:ext cx="40831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（二）确定可转让日、发布公告并上传公告</a:t>
            </a:r>
          </a:p>
        </p:txBody>
      </p:sp>
      <p:cxnSp>
        <p:nvCxnSpPr>
          <p:cNvPr id="22" name="直接箭头连接符 21"/>
          <p:cNvCxnSpPr/>
          <p:nvPr/>
        </p:nvCxnSpPr>
        <p:spPr bwMode="auto">
          <a:xfrm>
            <a:off x="2000232" y="2509971"/>
            <a:ext cx="914400" cy="914400"/>
          </a:xfrm>
          <a:prstGeom prst="straightConnector1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sp>
        <p:nvSpPr>
          <p:cNvPr id="18" name="TextBox 17"/>
          <p:cNvSpPr txBox="1"/>
          <p:nvPr/>
        </p:nvSpPr>
        <p:spPr>
          <a:xfrm>
            <a:off x="928662" y="1412776"/>
            <a:ext cx="7715304" cy="18928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latin typeface="仿宋" pitchFamily="49" charset="-122"/>
                <a:ea typeface="仿宋" pitchFamily="49" charset="-122"/>
              </a:rPr>
              <a:t>       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举例：</a:t>
            </a:r>
            <a:endParaRPr lang="en-US" altLang="zh-CN" b="1" dirty="0">
              <a:latin typeface="仿宋" pitchFamily="49" charset="-122"/>
              <a:ea typeface="仿宋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>
                <a:latin typeface="仿宋" pitchFamily="49" charset="-122"/>
                <a:ea typeface="仿宋" pitchFamily="49" charset="-122"/>
              </a:rPr>
              <a:t>       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如果公司将新增股份的可转让日</a:t>
            </a:r>
            <a:r>
              <a:rPr lang="zh-CN" altLang="en-US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确定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为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周三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2018-5-2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，那么：</a:t>
            </a:r>
            <a:endParaRPr lang="en-US" altLang="zh-CN" b="1" dirty="0">
              <a:latin typeface="仿宋" pitchFamily="49" charset="-122"/>
              <a:ea typeface="仿宋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       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1.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什么时间在股转公司官网</a:t>
            </a:r>
            <a:r>
              <a:rPr lang="zh-CN" altLang="en-US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披露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公告？</a:t>
            </a:r>
            <a:endParaRPr lang="en-US" altLang="zh-CN" b="1" dirty="0">
              <a:latin typeface="仿宋" pitchFamily="49" charset="-122"/>
              <a:ea typeface="仿宋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       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2.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什么时间在中国结算在线业务平台</a:t>
            </a:r>
            <a:r>
              <a:rPr lang="zh-CN" altLang="en-US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上传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公告？</a:t>
            </a:r>
            <a:endParaRPr lang="zh-CN" alt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43</a:t>
            </a:r>
            <a:endParaRPr lang="zh-CN" altLang="en-US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38" name="椭圆 37"/>
          <p:cNvSpPr/>
          <p:nvPr/>
        </p:nvSpPr>
        <p:spPr bwMode="gray">
          <a:xfrm>
            <a:off x="2051720" y="6117299"/>
            <a:ext cx="360040" cy="288032"/>
          </a:xfrm>
          <a:prstGeom prst="ellipse">
            <a:avLst/>
          </a:prstGeom>
          <a:noFill/>
          <a:ln w="190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704072" y="3559850"/>
            <a:ext cx="5286412" cy="24314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已知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T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日为  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2018-5-2  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（可转让日）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① </a:t>
            </a:r>
            <a:r>
              <a:rPr lang="en-US" altLang="zh-CN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T- 2</a:t>
            </a:r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日中午</a:t>
            </a:r>
            <a:r>
              <a:rPr lang="en-US" altLang="zh-CN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12:00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前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中国结算上传公告；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en-US" altLang="zh-CN" sz="16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2018-4-26</a:t>
            </a:r>
            <a:endParaRPr lang="zh-CN" altLang="en-US" sz="16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② </a:t>
            </a:r>
            <a:r>
              <a:rPr lang="en-US" altLang="zh-CN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T- 3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日前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股转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公司官网披露公告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en-US" altLang="zh-CN" sz="16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2018-4-25</a:t>
            </a:r>
            <a:endParaRPr lang="en-US" altLang="zh-CN" sz="16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        </a:t>
            </a:r>
            <a:endParaRPr lang="zh-CN" altLang="en-US" dirty="0"/>
          </a:p>
        </p:txBody>
      </p:sp>
      <p:pic>
        <p:nvPicPr>
          <p:cNvPr id="14" name="Picture 1" descr="C:\Users\chinaclear\Desktop\捕获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1428737"/>
            <a:ext cx="831718" cy="785819"/>
          </a:xfrm>
          <a:prstGeom prst="rect">
            <a:avLst/>
          </a:prstGeom>
          <a:noFill/>
        </p:spPr>
      </p:pic>
      <p:sp>
        <p:nvSpPr>
          <p:cNvPr id="19" name="椭圆 18"/>
          <p:cNvSpPr/>
          <p:nvPr/>
        </p:nvSpPr>
        <p:spPr bwMode="gray">
          <a:xfrm>
            <a:off x="2339752" y="5829267"/>
            <a:ext cx="360040" cy="288032"/>
          </a:xfrm>
          <a:prstGeom prst="ellipse">
            <a:avLst/>
          </a:prstGeom>
          <a:noFill/>
          <a:ln w="190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椭圆 20"/>
          <p:cNvSpPr/>
          <p:nvPr/>
        </p:nvSpPr>
        <p:spPr bwMode="gray">
          <a:xfrm>
            <a:off x="2051720" y="5829267"/>
            <a:ext cx="360040" cy="285752"/>
          </a:xfrm>
          <a:prstGeom prst="ellipse">
            <a:avLst/>
          </a:prstGeom>
          <a:noFill/>
          <a:ln w="190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Rectangle 32">
            <a:extLst>
              <a:ext uri="{FF2B5EF4-FFF2-40B4-BE49-F238E27FC236}">
                <a16:creationId xmlns:a16="http://schemas.microsoft.com/office/drawing/2014/main" xmlns="" id="{F7854AAC-9496-49C6-9781-1AE30DAAF8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七、新增股份登记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en-US" sz="2800" b="1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办理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发布并上传公告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6424133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19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87657" y="631689"/>
            <a:ext cx="6161528" cy="2094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（一）公司简介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  <a:p>
            <a:pPr marL="385763" indent="-385763" algn="just">
              <a:lnSpc>
                <a:spcPct val="150000"/>
              </a:lnSpc>
              <a:buSzPct val="80000"/>
              <a:buFont typeface="Wingdings" pitchFamily="2" charset="2"/>
              <a:buChar char="u"/>
            </a:pPr>
            <a:r>
              <a:rPr lang="en-US" altLang="en-US" sz="1600" dirty="0">
                <a:latin typeface="微软雅黑" pitchFamily="34" charset="-122"/>
                <a:ea typeface="微软雅黑" pitchFamily="34" charset="-122"/>
              </a:rPr>
              <a:t>2001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年，根据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证券法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中关于证券登记结算采取</a:t>
            </a:r>
            <a:r>
              <a:rPr lang="zh-CN" altLang="en-US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全国集中统一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运营方式的相关规定而设立；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marL="385763" indent="-385763">
              <a:lnSpc>
                <a:spcPct val="150000"/>
              </a:lnSpc>
              <a:buSzPct val="80000"/>
              <a:buFont typeface="Wingdings" pitchFamily="2" charset="2"/>
              <a:buChar char="u"/>
            </a:pPr>
            <a:endParaRPr lang="en-US" altLang="zh-CN" sz="1275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2508597"/>
            <a:ext cx="4680520" cy="40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直接箭头连接符 7"/>
          <p:cNvCxnSpPr/>
          <p:nvPr/>
        </p:nvCxnSpPr>
        <p:spPr bwMode="auto">
          <a:xfrm>
            <a:off x="5563942" y="3259845"/>
            <a:ext cx="1138550" cy="5059"/>
          </a:xfrm>
          <a:prstGeom prst="straightConnector1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sp>
        <p:nvSpPr>
          <p:cNvPr id="9" name="矩形 8"/>
          <p:cNvSpPr/>
          <p:nvPr/>
        </p:nvSpPr>
        <p:spPr>
          <a:xfrm>
            <a:off x="4821344" y="3658815"/>
            <a:ext cx="470736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总部</a:t>
            </a:r>
            <a:endParaRPr lang="en-US" altLang="zh-CN" sz="11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01096" y="3859307"/>
            <a:ext cx="23992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北京分公司</a:t>
            </a:r>
            <a:r>
              <a:rPr lang="en-US" altLang="zh-CN" sz="1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→</a:t>
            </a:r>
            <a:r>
              <a:rPr lang="zh-CN" altLang="en-US" sz="1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全国股转系统</a:t>
            </a:r>
            <a:endParaRPr lang="en-US" altLang="zh-CN" sz="1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06264" y="4766938"/>
            <a:ext cx="22661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上海分公司</a:t>
            </a:r>
            <a:r>
              <a:rPr lang="en-US" altLang="zh-CN" sz="1200" b="1" dirty="0">
                <a:latin typeface="微软雅黑" pitchFamily="34" charset="-122"/>
                <a:ea typeface="微软雅黑" pitchFamily="34" charset="-122"/>
              </a:rPr>
              <a:t>→</a:t>
            </a:r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上交所</a:t>
            </a:r>
            <a:endParaRPr lang="en-US" altLang="zh-CN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05676" y="5836017"/>
            <a:ext cx="2046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深圳分公司</a:t>
            </a:r>
            <a:r>
              <a:rPr lang="en-US" altLang="zh-CN" sz="1200" b="1" dirty="0">
                <a:latin typeface="微软雅黑" pitchFamily="34" charset="-122"/>
                <a:ea typeface="微软雅黑" pitchFamily="34" charset="-122"/>
              </a:rPr>
              <a:t>→</a:t>
            </a:r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深交所</a:t>
            </a:r>
            <a:endParaRPr lang="en-US" altLang="zh-CN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流程图: 联系 15"/>
          <p:cNvSpPr/>
          <p:nvPr/>
        </p:nvSpPr>
        <p:spPr bwMode="gray">
          <a:xfrm>
            <a:off x="5161365" y="3857628"/>
            <a:ext cx="107157" cy="214315"/>
          </a:xfrm>
          <a:prstGeom prst="flowChartConnector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5</a:t>
            </a:fld>
            <a:endParaRPr lang="en-US" altLang="zh-CN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11FAAE56-B5CE-42A8-BF9D-A0311A978207}"/>
              </a:ext>
            </a:extLst>
          </p:cNvPr>
          <p:cNvSpPr txBox="1"/>
          <p:nvPr/>
        </p:nvSpPr>
        <p:spPr>
          <a:xfrm>
            <a:off x="549672" y="139085"/>
            <a:ext cx="488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一、中国结算公司介绍</a:t>
            </a:r>
            <a:endParaRPr kumimoji="1" lang="en-US" altLang="zh-CN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4571677" y="639294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66757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xmlns="" id="{C458C89E-19E2-43DB-AE32-489D28E1D302}"/>
              </a:ext>
            </a:extLst>
          </p:cNvPr>
          <p:cNvSpPr txBox="1"/>
          <p:nvPr/>
        </p:nvSpPr>
        <p:spPr>
          <a:xfrm>
            <a:off x="899592" y="1220755"/>
            <a:ext cx="40270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、可转让日（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交易日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）为什么叫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32">
            <a:extLst>
              <a:ext uri="{FF2B5EF4-FFF2-40B4-BE49-F238E27FC236}">
                <a16:creationId xmlns:a16="http://schemas.microsoft.com/office/drawing/2014/main" xmlns="" id="{E39E5FB5-87B6-4411-A423-D96C295EE4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想一想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xmlns="" id="{637B3A1F-7A01-494C-9D83-08D9DC455659}"/>
              </a:ext>
            </a:extLst>
          </p:cNvPr>
          <p:cNvSpPr txBox="1"/>
          <p:nvPr/>
        </p:nvSpPr>
        <p:spPr>
          <a:xfrm>
            <a:off x="899592" y="3704643"/>
            <a:ext cx="7013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、我忘记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按时给中国结算上传公告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，对这次定增进度会有影响吗？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1A04B63-EF1D-4716-95E8-3E954565C0DE}"/>
              </a:ext>
            </a:extLst>
          </p:cNvPr>
          <p:cNvSpPr txBox="1"/>
          <p:nvPr/>
        </p:nvSpPr>
        <p:spPr>
          <a:xfrm>
            <a:off x="1043608" y="1700808"/>
            <a:ext cx="801552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答：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这个字母只是个代号，也可以叫做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A/B/C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日。但不妨理解为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trade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，因为在这一天发行人可以下载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股份登记确认书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，股东可以在查看到本次定增的股票，并允许在二级市场上进行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交易，所以也叫交易日。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xmlns="" id="{BCC7F50D-1856-473B-AE2A-792CE528D738}"/>
              </a:ext>
            </a:extLst>
          </p:cNvPr>
          <p:cNvSpPr txBox="1"/>
          <p:nvPr/>
        </p:nvSpPr>
        <p:spPr>
          <a:xfrm>
            <a:off x="1043608" y="4197085"/>
            <a:ext cx="801552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答：首先，您需要重新起草并披露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“可转让公告”“更正公告”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，添加了自身不必要的工作量。其次，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股东不能及时取得股票，对交易划转造成影响。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最后，主办券商工作人员也会扣分扣绩效，给他人带来了不必要的麻烦。</a:t>
            </a: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xmlns="" id="{E0E8FFCF-7E41-4FFB-9858-8F460099CF6C}"/>
              </a:ext>
            </a:extLst>
          </p:cNvPr>
          <p:cNvSpPr txBox="1"/>
          <p:nvPr/>
        </p:nvSpPr>
        <p:spPr>
          <a:xfrm>
            <a:off x="4571677" y="639294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44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26387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755576" y="111235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查看结果</a:t>
            </a:r>
          </a:p>
        </p:txBody>
      </p:sp>
      <p:cxnSp>
        <p:nvCxnSpPr>
          <p:cNvPr id="22" name="直接箭头连接符 21"/>
          <p:cNvCxnSpPr/>
          <p:nvPr/>
        </p:nvCxnSpPr>
        <p:spPr bwMode="auto">
          <a:xfrm>
            <a:off x="2000232" y="2509971"/>
            <a:ext cx="914400" cy="914400"/>
          </a:xfrm>
          <a:prstGeom prst="straightConnector1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sp>
        <p:nvSpPr>
          <p:cNvPr id="19" name="TextBox 18"/>
          <p:cNvSpPr txBox="1"/>
          <p:nvPr/>
        </p:nvSpPr>
        <p:spPr>
          <a:xfrm>
            <a:off x="785786" y="3813043"/>
            <a:ext cx="742955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日上午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9:30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后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、如有做市商，会提供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做市商持股信息清单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、将所有反馈材料</a:t>
            </a:r>
            <a:r>
              <a:rPr lang="zh-CN" altLang="en-US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导出</a:t>
            </a:r>
            <a:r>
              <a:rPr lang="en-US" altLang="zh-CN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PDF</a:t>
            </a:r>
            <a:r>
              <a:rPr lang="zh-CN" altLang="en-US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并下载（含有我司电子章）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" name="图片 15" descr="捕获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7686" y="1907650"/>
            <a:ext cx="7630738" cy="171337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45</a:t>
            </a:r>
            <a:endParaRPr lang="zh-CN" altLang="en-US" dirty="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5" y="2372883"/>
            <a:ext cx="280909" cy="285752"/>
          </a:xfrm>
          <a:prstGeom prst="rect">
            <a:avLst/>
          </a:prstGeom>
        </p:spPr>
      </p:pic>
      <p:sp>
        <p:nvSpPr>
          <p:cNvPr id="25" name="Rectangle 32"/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八、新增股份登记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en-US" sz="2800" b="1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办理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查看登记结果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89C1C1C-49D4-4D16-8222-BAC0B39064F7}"/>
              </a:ext>
            </a:extLst>
          </p:cNvPr>
          <p:cNvSpPr/>
          <p:nvPr/>
        </p:nvSpPr>
        <p:spPr bwMode="gray">
          <a:xfrm>
            <a:off x="805454" y="2084851"/>
            <a:ext cx="1030242" cy="984595"/>
          </a:xfrm>
          <a:prstGeom prst="rect">
            <a:avLst/>
          </a:prstGeom>
          <a:noFill/>
          <a:ln w="190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065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2">
            <a:extLst>
              <a:ext uri="{FF2B5EF4-FFF2-40B4-BE49-F238E27FC236}">
                <a16:creationId xmlns:a16="http://schemas.microsoft.com/office/drawing/2014/main" xmlns="" id="{F0FEF825-72A9-4869-815C-27183CC8B9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口诀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16">
            <a:extLst>
              <a:ext uri="{FF2B5EF4-FFF2-40B4-BE49-F238E27FC236}">
                <a16:creationId xmlns:a16="http://schemas.microsoft.com/office/drawing/2014/main" xmlns="" id="{16509B5E-F767-4262-9EA0-53C783D7E74D}"/>
              </a:ext>
            </a:extLst>
          </p:cNvPr>
          <p:cNvSpPr txBox="1"/>
          <p:nvPr/>
        </p:nvSpPr>
        <p:spPr>
          <a:xfrm>
            <a:off x="3881244" y="1976451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定增打油诗</a:t>
            </a:r>
          </a:p>
        </p:txBody>
      </p:sp>
      <p:sp>
        <p:nvSpPr>
          <p:cNvPr id="4" name="TextBox 16">
            <a:extLst>
              <a:ext uri="{FF2B5EF4-FFF2-40B4-BE49-F238E27FC236}">
                <a16:creationId xmlns:a16="http://schemas.microsoft.com/office/drawing/2014/main" xmlns="" id="{475D28C6-DA70-4C70-A48E-4B67B598DCD3}"/>
              </a:ext>
            </a:extLst>
          </p:cNvPr>
          <p:cNvSpPr txBox="1"/>
          <p:nvPr/>
        </p:nvSpPr>
        <p:spPr>
          <a:xfrm>
            <a:off x="2710240" y="2632267"/>
            <a:ext cx="3877985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网站登陆有困难，安全助手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检测。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提交材料需谨慎，</a:t>
            </a:r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九个要素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要记牢。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在线支付速度快，转账支付填表格。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发布公告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三件事，确定披露和上传。</a:t>
            </a:r>
          </a:p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xmlns="" id="{CBA47BE8-EBB9-47A5-9946-8E78F776C453}"/>
              </a:ext>
            </a:extLst>
          </p:cNvPr>
          <p:cNvSpPr txBox="1"/>
          <p:nvPr/>
        </p:nvSpPr>
        <p:spPr>
          <a:xfrm>
            <a:off x="4274870" y="639294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46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4534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034190" y="836715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微软雅黑" pitchFamily="34" charset="-122"/>
                <a:ea typeface="微软雅黑" pitchFamily="34" charset="-122"/>
              </a:rPr>
              <a:t>第二章</a:t>
            </a:r>
          </a:p>
        </p:txBody>
      </p:sp>
      <p:cxnSp>
        <p:nvCxnSpPr>
          <p:cNvPr id="10" name="直接连接符 9"/>
          <p:cNvCxnSpPr/>
          <p:nvPr/>
        </p:nvCxnSpPr>
        <p:spPr bwMode="auto">
          <a:xfrm>
            <a:off x="2085653" y="1844826"/>
            <a:ext cx="5072098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21" name="TextBox 16"/>
          <p:cNvSpPr txBox="1"/>
          <p:nvPr/>
        </p:nvSpPr>
        <p:spPr>
          <a:xfrm>
            <a:off x="1907704" y="4624217"/>
            <a:ext cx="532859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2">
              <a:lnSpc>
                <a:spcPct val="150000"/>
              </a:lnSpc>
              <a:buClr>
                <a:srgbClr val="002060"/>
              </a:buClr>
            </a:pPr>
            <a:r>
              <a:rPr lang="zh-CN" altLang="en-US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第三节</a:t>
            </a:r>
            <a:r>
              <a:rPr lang="en-US" altLang="zh-CN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股份限售</a:t>
            </a:r>
            <a:endParaRPr lang="en-US" altLang="zh-CN" sz="2400" b="1" dirty="0">
              <a:solidFill>
                <a:srgbClr val="CC00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16">
            <a:extLst>
              <a:ext uri="{FF2B5EF4-FFF2-40B4-BE49-F238E27FC236}">
                <a16:creationId xmlns:a16="http://schemas.microsoft.com/office/drawing/2014/main" xmlns="" id="{53F3E0D6-5320-4E79-A301-705791A20EC6}"/>
              </a:ext>
            </a:extLst>
          </p:cNvPr>
          <p:cNvSpPr txBox="1"/>
          <p:nvPr/>
        </p:nvSpPr>
        <p:spPr>
          <a:xfrm>
            <a:off x="1691680" y="2174205"/>
            <a:ext cx="518457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2">
              <a:lnSpc>
                <a:spcPct val="150000"/>
              </a:lnSpc>
              <a:buClr>
                <a:srgbClr val="002060"/>
              </a:buClr>
            </a:pPr>
            <a:r>
              <a:rPr lang="zh-CN" altLang="en-US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   第一节 </a:t>
            </a:r>
            <a:r>
              <a:rPr lang="en-US" altLang="zh-CN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新增股份登记</a:t>
            </a:r>
            <a:endParaRPr lang="en-US" altLang="zh-CN" sz="24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6">
            <a:extLst>
              <a:ext uri="{FF2B5EF4-FFF2-40B4-BE49-F238E27FC236}">
                <a16:creationId xmlns:a16="http://schemas.microsoft.com/office/drawing/2014/main" xmlns="" id="{D7BABB7C-3E9C-489F-93EE-544ACC36B916}"/>
              </a:ext>
            </a:extLst>
          </p:cNvPr>
          <p:cNvSpPr txBox="1"/>
          <p:nvPr/>
        </p:nvSpPr>
        <p:spPr>
          <a:xfrm>
            <a:off x="1691680" y="3332990"/>
            <a:ext cx="518457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2">
              <a:lnSpc>
                <a:spcPct val="150000"/>
              </a:lnSpc>
              <a:buClr>
                <a:srgbClr val="002060"/>
              </a:buClr>
              <a:buFont typeface="Wingdings" pitchFamily="2" charset="2"/>
              <a:buChar char="Ø"/>
            </a:pPr>
            <a:r>
              <a:rPr lang="zh-CN" altLang="en-US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第二节 </a:t>
            </a:r>
            <a:r>
              <a:rPr lang="en-US" altLang="zh-CN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股份解除限售</a:t>
            </a:r>
            <a:endParaRPr lang="en-US" altLang="zh-CN" sz="2400" b="1" dirty="0">
              <a:solidFill>
                <a:srgbClr val="CC0018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933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" grpId="0"/>
      <p:bldP spid="1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683568" y="1628801"/>
            <a:ext cx="8229600" cy="4143404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marL="342900" lvl="0" indent="-3429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楷体_GB2312" pitchFamily="49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99681447"/>
              </p:ext>
            </p:extLst>
          </p:nvPr>
        </p:nvGraphicFramePr>
        <p:xfrm>
          <a:off x="899592" y="2330641"/>
          <a:ext cx="4529664" cy="2714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96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8043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规则出处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68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100" dirty="0">
                          <a:latin typeface="微软雅黑" pitchFamily="34" charset="-122"/>
                          <a:ea typeface="微软雅黑" pitchFamily="34" charset="-122"/>
                          <a:sym typeface="楷体_GB2312" pitchFamily="49" charset="-122"/>
                        </a:rPr>
                        <a:t>《</a:t>
                      </a:r>
                      <a:r>
                        <a:rPr lang="zh-CN" altLang="en-US" sz="2100" dirty="0">
                          <a:latin typeface="微软雅黑" pitchFamily="34" charset="-122"/>
                          <a:ea typeface="微软雅黑" pitchFamily="34" charset="-122"/>
                          <a:sym typeface="楷体_GB2312" pitchFamily="49" charset="-122"/>
                        </a:rPr>
                        <a:t>中华人民共和国公司法</a:t>
                      </a:r>
                      <a:r>
                        <a:rPr lang="en-US" altLang="zh-CN" sz="2100" dirty="0">
                          <a:latin typeface="微软雅黑" pitchFamily="34" charset="-122"/>
                          <a:ea typeface="微软雅黑" pitchFamily="34" charset="-122"/>
                          <a:sym typeface="楷体_GB2312" pitchFamily="49" charset="-122"/>
                        </a:rPr>
                        <a:t>》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>
                          <a:latin typeface="微软雅黑" pitchFamily="34" charset="-122"/>
                          <a:ea typeface="微软雅黑" pitchFamily="34" charset="-122"/>
                          <a:sym typeface="楷体_GB2312" pitchFamily="49" charset="-122"/>
                        </a:rPr>
                        <a:t>第</a:t>
                      </a:r>
                      <a:r>
                        <a:rPr lang="en-US" altLang="zh-CN" sz="2100" dirty="0">
                          <a:latin typeface="微软雅黑" pitchFamily="34" charset="-122"/>
                          <a:ea typeface="微软雅黑" pitchFamily="34" charset="-122"/>
                          <a:sym typeface="楷体_GB2312" pitchFamily="49" charset="-122"/>
                        </a:rPr>
                        <a:t>141</a:t>
                      </a:r>
                      <a:r>
                        <a:rPr lang="zh-CN" altLang="en-US" sz="2100" dirty="0">
                          <a:latin typeface="微软雅黑" pitchFamily="34" charset="-122"/>
                          <a:ea typeface="微软雅黑" pitchFamily="34" charset="-122"/>
                          <a:sym typeface="楷体_GB2312" pitchFamily="49" charset="-122"/>
                        </a:rPr>
                        <a:t>条</a:t>
                      </a:r>
                      <a:endParaRPr lang="zh-CN" altLang="en-US" sz="2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668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>
                          <a:latin typeface="微软雅黑" pitchFamily="34" charset="-122"/>
                          <a:ea typeface="微软雅黑" pitchFamily="34" charset="-122"/>
                        </a:rPr>
                        <a:t>全国中小企业股份转让系统</a:t>
                      </a:r>
                      <a:endParaRPr lang="en-US" altLang="zh-CN" sz="210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>
                          <a:latin typeface="微软雅黑" pitchFamily="34" charset="-122"/>
                          <a:ea typeface="微软雅黑" pitchFamily="34" charset="-122"/>
                        </a:rPr>
                        <a:t>业务规则</a:t>
                      </a:r>
                      <a:r>
                        <a:rPr lang="en-US" altLang="zh-CN" sz="2100" dirty="0">
                          <a:latin typeface="微软雅黑" pitchFamily="34" charset="-122"/>
                          <a:ea typeface="微软雅黑" pitchFamily="34" charset="-122"/>
                        </a:rPr>
                        <a:t>2.8</a:t>
                      </a:r>
                      <a:endParaRPr lang="zh-CN" altLang="en-US" sz="2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33794" name="Picture 2" descr="http://www.indexedu.net/data/uploads/2013-01/201301051641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6" y="2285992"/>
            <a:ext cx="3252267" cy="25288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Rectangle 32"/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一、股份解除限售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业务依据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2798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47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98555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700118" y="1643051"/>
            <a:ext cx="8229600" cy="4143404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marL="342900" lvl="0" indent="-3429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楷体_GB2312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596" y="935784"/>
            <a:ext cx="6500858" cy="3437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US" altLang="zh-CN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《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公司法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》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第一百四十一条：</a:t>
            </a:r>
            <a:endParaRPr lang="en-US" altLang="zh-CN" dirty="0"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  <a:p>
            <a:pPr marL="914400" lvl="1" indent="-457200">
              <a:lnSpc>
                <a:spcPct val="170000"/>
              </a:lnSpc>
              <a:buFont typeface="+mj-lt"/>
              <a:buAutoNum type="arabicPeriod"/>
              <a:defRPr/>
            </a:pPr>
            <a:r>
              <a:rPr lang="zh-CN" altLang="en-US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发起人</a:t>
            </a:r>
            <a:r>
              <a:rPr lang="zh-CN" altLang="en-US" sz="1600" dirty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持有的本公司股份，自</a:t>
            </a:r>
            <a:r>
              <a:rPr lang="zh-CN" altLang="en-US" sz="1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公司成立之日起一年内</a:t>
            </a:r>
            <a:r>
              <a:rPr lang="zh-CN" altLang="en-US" sz="1600" dirty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不得转让。</a:t>
            </a:r>
            <a:endParaRPr lang="en-US" altLang="zh-CN" sz="1600" dirty="0">
              <a:solidFill>
                <a:schemeClr val="dk1"/>
              </a:solidFill>
              <a:latin typeface="微软雅黑" pitchFamily="34" charset="-122"/>
              <a:ea typeface="微软雅黑" pitchFamily="34" charset="-122"/>
            </a:endParaRPr>
          </a:p>
          <a:p>
            <a:pPr marL="914400" lvl="1" indent="-457200">
              <a:lnSpc>
                <a:spcPct val="170000"/>
              </a:lnSpc>
              <a:buFont typeface="+mj-lt"/>
              <a:buAutoNum type="arabicPeriod"/>
              <a:defRPr/>
            </a:pPr>
            <a:r>
              <a:rPr lang="zh-CN" altLang="en-US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公司董事、监事、高级管理人员</a:t>
            </a:r>
            <a:r>
              <a:rPr lang="zh-CN" altLang="en-US" sz="1600" dirty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应当向公司申报所持有的本公司的股份及其变动情况。</a:t>
            </a:r>
            <a:endParaRPr lang="en-US" altLang="zh-CN" sz="1600" dirty="0">
              <a:solidFill>
                <a:schemeClr val="dk1"/>
              </a:solidFill>
              <a:latin typeface="微软雅黑" pitchFamily="34" charset="-122"/>
              <a:ea typeface="微软雅黑" pitchFamily="34" charset="-122"/>
            </a:endParaRPr>
          </a:p>
          <a:p>
            <a:pPr marL="914400" lvl="1" indent="-457200">
              <a:lnSpc>
                <a:spcPct val="170000"/>
              </a:lnSpc>
              <a:buFont typeface="+mj-lt"/>
              <a:buAutoNum type="arabicPeriod"/>
              <a:defRPr/>
            </a:pPr>
            <a:r>
              <a:rPr lang="zh-CN" altLang="en-US" sz="1600" dirty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在任职期间每年转让的股份</a:t>
            </a:r>
            <a:r>
              <a:rPr lang="zh-CN" altLang="en-US" sz="1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不得超过</a:t>
            </a:r>
            <a:r>
              <a:rPr lang="zh-CN" altLang="en-US" sz="1600" dirty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其所持有本公司股份总数的</a:t>
            </a:r>
            <a:r>
              <a:rPr lang="zh-CN" altLang="en-US" sz="1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百分之二十五</a:t>
            </a:r>
            <a:r>
              <a:rPr lang="zh-CN" altLang="en-US" sz="1600" dirty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>
              <a:solidFill>
                <a:schemeClr val="dk1"/>
              </a:solidFill>
              <a:latin typeface="微软雅黑" pitchFamily="34" charset="-122"/>
              <a:ea typeface="微软雅黑" pitchFamily="34" charset="-122"/>
            </a:endParaRPr>
          </a:p>
          <a:p>
            <a:pPr marL="914400" lvl="1" indent="-457200">
              <a:lnSpc>
                <a:spcPct val="170000"/>
              </a:lnSpc>
              <a:defRPr/>
            </a:pPr>
            <a:r>
              <a:rPr lang="en-US" altLang="zh-CN" sz="1600" dirty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4.   </a:t>
            </a:r>
            <a:r>
              <a:rPr lang="zh-CN" altLang="en-US" sz="1600" dirty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上述人员</a:t>
            </a:r>
            <a:r>
              <a:rPr lang="zh-CN" altLang="en-US" sz="1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离职后半年内，不得转让</a:t>
            </a:r>
            <a:r>
              <a:rPr lang="zh-CN" altLang="en-US" sz="1600" dirty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其所持有的本公司股份。</a:t>
            </a:r>
            <a:endParaRPr lang="en-US" altLang="zh-CN" sz="1600" dirty="0">
              <a:solidFill>
                <a:schemeClr val="dk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2770" name="Picture 2" descr="http://img.hexun.com/2010-11-26/125852741.jpg"/>
          <p:cNvPicPr>
            <a:picLocks noChangeAspect="1" noChangeArrowheads="1"/>
          </p:cNvPicPr>
          <p:nvPr/>
        </p:nvPicPr>
        <p:blipFill>
          <a:blip r:embed="rId2" cstate="print"/>
          <a:srcRect l="17500" r="17499"/>
          <a:stretch>
            <a:fillRect/>
          </a:stretch>
        </p:blipFill>
        <p:spPr bwMode="auto">
          <a:xfrm>
            <a:off x="7000896" y="2000242"/>
            <a:ext cx="1996693" cy="3071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4418886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48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4644008" y="1772816"/>
            <a:ext cx="2105067" cy="500746"/>
            <a:chOff x="4716018" y="1988841"/>
            <a:chExt cx="2033057" cy="572754"/>
          </a:xfrm>
        </p:grpSpPr>
        <p:sp>
          <p:nvSpPr>
            <p:cNvPr id="13" name="TextBox 12"/>
            <p:cNvSpPr txBox="1"/>
            <p:nvPr/>
          </p:nvSpPr>
          <p:spPr>
            <a:xfrm>
              <a:off x="5106001" y="2192263"/>
              <a:ext cx="1643074" cy="369332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股份有限公司</a:t>
              </a:r>
            </a:p>
          </p:txBody>
        </p:sp>
        <p:cxnSp>
          <p:nvCxnSpPr>
            <p:cNvPr id="18" name="直接箭头连接符 17"/>
            <p:cNvCxnSpPr>
              <a:cxnSpLocks/>
              <a:stCxn id="13" idx="1"/>
            </p:cNvCxnSpPr>
            <p:nvPr/>
          </p:nvCxnSpPr>
          <p:spPr bwMode="auto">
            <a:xfrm flipH="1" flipV="1">
              <a:off x="4716018" y="1988841"/>
              <a:ext cx="389983" cy="388088"/>
            </a:xfrm>
            <a:prstGeom prst="straightConnector1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6600"/>
                </a:gs>
              </a:gsLst>
              <a:lin ang="5400000" scaled="1"/>
            </a:gradFill>
            <a:ln w="222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xmlns="" id="{AFF7209C-60E7-4BBC-BCE3-5AEBEAFE6101}"/>
              </a:ext>
            </a:extLst>
          </p:cNvPr>
          <p:cNvCxnSpPr>
            <a:cxnSpLocks/>
          </p:cNvCxnSpPr>
          <p:nvPr/>
        </p:nvCxnSpPr>
        <p:spPr bwMode="auto">
          <a:xfrm flipV="1">
            <a:off x="5508104" y="4293096"/>
            <a:ext cx="0" cy="1248139"/>
          </a:xfrm>
          <a:prstGeom prst="straightConnector1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22225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1" name="TextBox 12">
            <a:extLst>
              <a:ext uri="{FF2B5EF4-FFF2-40B4-BE49-F238E27FC236}">
                <a16:creationId xmlns:a16="http://schemas.microsoft.com/office/drawing/2014/main" xmlns="" id="{184A2EC7-3716-4D9E-B04D-B8923F6D51E1}"/>
              </a:ext>
            </a:extLst>
          </p:cNvPr>
          <p:cNvSpPr txBox="1"/>
          <p:nvPr/>
        </p:nvSpPr>
        <p:spPr>
          <a:xfrm>
            <a:off x="4130855" y="5595723"/>
            <a:ext cx="2817409" cy="369332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/>
              <a:t>上一年</a:t>
            </a:r>
            <a:r>
              <a:rPr lang="en-US" altLang="zh-CN" dirty="0"/>
              <a:t>12</a:t>
            </a:r>
            <a:r>
              <a:rPr lang="zh-CN" altLang="en-US" dirty="0"/>
              <a:t>月</a:t>
            </a:r>
            <a:r>
              <a:rPr lang="en-US" altLang="zh-CN" dirty="0"/>
              <a:t>31</a:t>
            </a:r>
            <a:r>
              <a:rPr lang="zh-CN" altLang="en-US" dirty="0"/>
              <a:t>日持股数量</a:t>
            </a:r>
          </a:p>
        </p:txBody>
      </p:sp>
      <p:sp>
        <p:nvSpPr>
          <p:cNvPr id="22" name="五角星 11">
            <a:extLst>
              <a:ext uri="{FF2B5EF4-FFF2-40B4-BE49-F238E27FC236}">
                <a16:creationId xmlns:a16="http://schemas.microsoft.com/office/drawing/2014/main" xmlns="" id="{151F3FB2-F22B-4A6B-83A2-7537C491B21A}"/>
              </a:ext>
            </a:extLst>
          </p:cNvPr>
          <p:cNvSpPr/>
          <p:nvPr/>
        </p:nvSpPr>
        <p:spPr>
          <a:xfrm>
            <a:off x="1115616" y="1464201"/>
            <a:ext cx="288032" cy="308615"/>
          </a:xfrm>
          <a:prstGeom prst="star5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五角星 11">
            <a:extLst>
              <a:ext uri="{FF2B5EF4-FFF2-40B4-BE49-F238E27FC236}">
                <a16:creationId xmlns:a16="http://schemas.microsoft.com/office/drawing/2014/main" xmlns="" id="{6BE62C23-AA7C-495C-B1F7-1A723DC709AF}"/>
              </a:ext>
            </a:extLst>
          </p:cNvPr>
          <p:cNvSpPr/>
          <p:nvPr/>
        </p:nvSpPr>
        <p:spPr>
          <a:xfrm>
            <a:off x="1115616" y="2276872"/>
            <a:ext cx="288032" cy="308615"/>
          </a:xfrm>
          <a:prstGeom prst="star5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Rectangle 32">
            <a:extLst>
              <a:ext uri="{FF2B5EF4-FFF2-40B4-BE49-F238E27FC236}">
                <a16:creationId xmlns:a16="http://schemas.microsoft.com/office/drawing/2014/main" xmlns="" id="{25FF1722-B464-444A-9540-6AC8FF3917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一、股份解除限售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业务依据</a:t>
            </a:r>
          </a:p>
        </p:txBody>
      </p:sp>
    </p:spTree>
    <p:extLst>
      <p:ext uri="{BB962C8B-B14F-4D97-AF65-F5344CB8AC3E}">
        <p14:creationId xmlns:p14="http://schemas.microsoft.com/office/powerpoint/2010/main" xmlns="" val="413915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700118" y="1643051"/>
            <a:ext cx="8229600" cy="4143404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marL="342900" lvl="0" indent="-3429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楷体_GB2312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5588" y="1714489"/>
            <a:ext cx="792961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挂牌公司</a:t>
            </a:r>
            <a:r>
              <a:rPr lang="zh-CN" altLang="en-US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控股股东及实际控制人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在挂牌前直接或间接持有的股票</a:t>
            </a:r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分三批解除转让限制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，每批解除转让限制的数量均为其挂牌前所持股票的三分之一，解除转让限制的时间分别为</a:t>
            </a:r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挂牌之日、挂牌期满一年和两年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。 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挂牌</a:t>
            </a:r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前十二个月以内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控股股东及实际控制人直接或间接持有的股票</a:t>
            </a:r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进行过转让的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，该股票的管理</a:t>
            </a:r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按照前款规定执行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，主办券商为开展做市业务取得的做市初始库存股票除外。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因</a:t>
            </a:r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司法裁决、继承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等原因导致有限售期的股票持有人发生变更的，后续持有人应继续执行股票限售规定。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49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93702" y="1071548"/>
            <a:ext cx="6786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《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全国中小企业股份转让系统业务规则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》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第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2.8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条：</a:t>
            </a:r>
            <a:endParaRPr lang="en-US" altLang="zh-CN" dirty="0"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</p:txBody>
      </p:sp>
      <p:sp>
        <p:nvSpPr>
          <p:cNvPr id="11" name="五角星 11">
            <a:extLst>
              <a:ext uri="{FF2B5EF4-FFF2-40B4-BE49-F238E27FC236}">
                <a16:creationId xmlns:a16="http://schemas.microsoft.com/office/drawing/2014/main" xmlns="" id="{2E72A66A-58FA-43FC-90D1-492789E05807}"/>
              </a:ext>
            </a:extLst>
          </p:cNvPr>
          <p:cNvSpPr/>
          <p:nvPr/>
        </p:nvSpPr>
        <p:spPr>
          <a:xfrm>
            <a:off x="971600" y="1872247"/>
            <a:ext cx="216024" cy="308615"/>
          </a:xfrm>
          <a:prstGeom prst="star5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Rectangle 32">
            <a:extLst>
              <a:ext uri="{FF2B5EF4-FFF2-40B4-BE49-F238E27FC236}">
                <a16:creationId xmlns:a16="http://schemas.microsoft.com/office/drawing/2014/main" xmlns="" id="{8FD20E64-53D1-412B-8249-98788F68EC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一、股份解除限售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业务依据</a:t>
            </a:r>
          </a:p>
        </p:txBody>
      </p:sp>
    </p:spTree>
    <p:extLst>
      <p:ext uri="{BB962C8B-B14F-4D97-AF65-F5344CB8AC3E}">
        <p14:creationId xmlns:p14="http://schemas.microsoft.com/office/powerpoint/2010/main" xmlns="" val="3132016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683568" y="1628801"/>
            <a:ext cx="8229600" cy="4143404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marL="342900" lvl="0" indent="-3429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楷体_GB2312" pitchFamily="49" charset="-122"/>
            </a:endParaRPr>
          </a:p>
        </p:txBody>
      </p:sp>
      <p:sp>
        <p:nvSpPr>
          <p:cNvPr id="9" name="Rectangle 32"/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一、股份解除限售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业务依据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2798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50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xmlns="" id="{87C85BD1-7E2A-4DEA-8B10-C39E74C3E5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1157377"/>
              </p:ext>
            </p:extLst>
          </p:nvPr>
        </p:nvGraphicFramePr>
        <p:xfrm>
          <a:off x="179512" y="1700810"/>
          <a:ext cx="8784974" cy="33979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0314">
                  <a:extLst>
                    <a:ext uri="{9D8B030D-6E8A-4147-A177-3AD203B41FA5}">
                      <a16:colId xmlns:a16="http://schemas.microsoft.com/office/drawing/2014/main" xmlns="" val="3758731926"/>
                    </a:ext>
                  </a:extLst>
                </a:gridCol>
                <a:gridCol w="1059421">
                  <a:extLst>
                    <a:ext uri="{9D8B030D-6E8A-4147-A177-3AD203B41FA5}">
                      <a16:colId xmlns:a16="http://schemas.microsoft.com/office/drawing/2014/main" xmlns="" val="1936878867"/>
                    </a:ext>
                  </a:extLst>
                </a:gridCol>
                <a:gridCol w="994526">
                  <a:extLst>
                    <a:ext uri="{9D8B030D-6E8A-4147-A177-3AD203B41FA5}">
                      <a16:colId xmlns:a16="http://schemas.microsoft.com/office/drawing/2014/main" xmlns="" val="1633688734"/>
                    </a:ext>
                  </a:extLst>
                </a:gridCol>
                <a:gridCol w="1160279">
                  <a:extLst>
                    <a:ext uri="{9D8B030D-6E8A-4147-A177-3AD203B41FA5}">
                      <a16:colId xmlns:a16="http://schemas.microsoft.com/office/drawing/2014/main" xmlns="" val="2439230432"/>
                    </a:ext>
                  </a:extLst>
                </a:gridCol>
                <a:gridCol w="1160279">
                  <a:extLst>
                    <a:ext uri="{9D8B030D-6E8A-4147-A177-3AD203B41FA5}">
                      <a16:colId xmlns:a16="http://schemas.microsoft.com/office/drawing/2014/main" xmlns="" val="4088364395"/>
                    </a:ext>
                  </a:extLst>
                </a:gridCol>
                <a:gridCol w="911649">
                  <a:extLst>
                    <a:ext uri="{9D8B030D-6E8A-4147-A177-3AD203B41FA5}">
                      <a16:colId xmlns:a16="http://schemas.microsoft.com/office/drawing/2014/main" xmlns="" val="1782784115"/>
                    </a:ext>
                  </a:extLst>
                </a:gridCol>
                <a:gridCol w="1462612">
                  <a:extLst>
                    <a:ext uri="{9D8B030D-6E8A-4147-A177-3AD203B41FA5}">
                      <a16:colId xmlns:a16="http://schemas.microsoft.com/office/drawing/2014/main" xmlns="" val="3879259151"/>
                    </a:ext>
                  </a:extLst>
                </a:gridCol>
                <a:gridCol w="745894">
                  <a:extLst>
                    <a:ext uri="{9D8B030D-6E8A-4147-A177-3AD203B41FA5}">
                      <a16:colId xmlns:a16="http://schemas.microsoft.com/office/drawing/2014/main" xmlns="" val="4065988546"/>
                    </a:ext>
                  </a:extLst>
                </a:gridCol>
              </a:tblGrid>
              <a:tr h="100811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900" b="0" dirty="0">
                          <a:solidFill>
                            <a:schemeClr val="tx1"/>
                          </a:solidFill>
                        </a:rPr>
                        <a:t>        </a:t>
                      </a:r>
                      <a:r>
                        <a:rPr lang="zh-CN" altLang="en-US" sz="1900" b="1" dirty="0" smtClean="0">
                          <a:solidFill>
                            <a:srgbClr val="FF0000"/>
                          </a:solidFill>
                        </a:rPr>
                        <a:t>条款</a:t>
                      </a:r>
                      <a:endParaRPr lang="en-US" altLang="zh-CN" sz="19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US" altLang="zh-CN" sz="1900" b="1" dirty="0">
                        <a:solidFill>
                          <a:srgbClr val="FF0000"/>
                        </a:solidFill>
                      </a:endParaRPr>
                    </a:p>
                    <a:p>
                      <a:pPr algn="l"/>
                      <a:r>
                        <a:rPr lang="zh-CN" altLang="en-US" sz="1900" b="1" dirty="0">
                          <a:solidFill>
                            <a:srgbClr val="FF0000"/>
                          </a:solidFill>
                        </a:rPr>
                        <a:t>主体</a:t>
                      </a: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dirty="0">
                          <a:solidFill>
                            <a:schemeClr val="tx1"/>
                          </a:solidFill>
                        </a:rPr>
                        <a:t>一年内不能</a:t>
                      </a:r>
                      <a:r>
                        <a:rPr lang="zh-CN" altLang="en-US" sz="1900" dirty="0" smtClean="0">
                          <a:solidFill>
                            <a:schemeClr val="tx1"/>
                          </a:solidFill>
                        </a:rPr>
                        <a:t>转让</a:t>
                      </a:r>
                      <a:endParaRPr lang="zh-CN" altLang="en-US" sz="1900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dirty="0">
                          <a:solidFill>
                            <a:schemeClr val="tx1"/>
                          </a:solidFill>
                        </a:rPr>
                        <a:t>每年转让≤</a:t>
                      </a:r>
                      <a:r>
                        <a:rPr lang="en-US" altLang="zh-CN" sz="1900" dirty="0">
                          <a:solidFill>
                            <a:schemeClr val="tx1"/>
                          </a:solidFill>
                        </a:rPr>
                        <a:t>1/4</a:t>
                      </a:r>
                      <a:endParaRPr lang="zh-CN" altLang="en-US" sz="1900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dirty="0">
                          <a:solidFill>
                            <a:schemeClr val="tx1"/>
                          </a:solidFill>
                        </a:rPr>
                        <a:t>及时报备持有变动</a:t>
                      </a: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dirty="0">
                          <a:solidFill>
                            <a:schemeClr val="tx1"/>
                          </a:solidFill>
                        </a:rPr>
                        <a:t>离职半年内不能卖</a:t>
                      </a: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dirty="0">
                          <a:solidFill>
                            <a:schemeClr val="tx1"/>
                          </a:solidFill>
                        </a:rPr>
                        <a:t>每年解限</a:t>
                      </a:r>
                      <a:r>
                        <a:rPr lang="en-US" altLang="zh-CN" sz="1900" dirty="0">
                          <a:solidFill>
                            <a:schemeClr val="tx1"/>
                          </a:solidFill>
                        </a:rPr>
                        <a:t>1/3</a:t>
                      </a:r>
                      <a:endParaRPr lang="zh-CN" altLang="en-US" sz="1900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dirty="0">
                          <a:solidFill>
                            <a:schemeClr val="tx1"/>
                          </a:solidFill>
                        </a:rPr>
                        <a:t>挂牌前</a:t>
                      </a:r>
                      <a:r>
                        <a:rPr lang="en-US" altLang="zh-CN" sz="1900" dirty="0">
                          <a:solidFill>
                            <a:schemeClr val="tx1"/>
                          </a:solidFill>
                        </a:rPr>
                        <a:t>12</a:t>
                      </a:r>
                      <a:r>
                        <a:rPr lang="zh-CN" altLang="en-US" sz="1900" dirty="0">
                          <a:solidFill>
                            <a:schemeClr val="tx1"/>
                          </a:solidFill>
                        </a:rPr>
                        <a:t>个月内转让的条款</a:t>
                      </a: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dirty="0">
                          <a:solidFill>
                            <a:schemeClr val="tx1"/>
                          </a:solidFill>
                        </a:rPr>
                        <a:t>司法继承</a:t>
                      </a: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44063405"/>
                  </a:ext>
                </a:extLst>
              </a:tr>
              <a:tr h="54172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1" dirty="0"/>
                        <a:t>发起人</a:t>
                      </a: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√</a:t>
                      </a: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/>
                        <a:t>√</a:t>
                      </a: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819320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1" dirty="0" smtClean="0"/>
                        <a:t>董监高</a:t>
                      </a:r>
                      <a:endParaRPr lang="zh-CN" altLang="en-US" sz="1900" b="1" dirty="0"/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/>
                        <a:t>√</a:t>
                      </a: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/>
                        <a:t>√</a:t>
                      </a: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/>
                        <a:t>√</a:t>
                      </a: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/>
                        <a:t>√</a:t>
                      </a: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87094975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1" dirty="0"/>
                        <a:t>控股股东</a:t>
                      </a: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/>
                        <a:t>√</a:t>
                      </a: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/>
                        <a:t>√</a:t>
                      </a: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/>
                        <a:t>√</a:t>
                      </a: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72583802"/>
                  </a:ext>
                </a:extLst>
              </a:tr>
              <a:tr h="76806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1" dirty="0"/>
                        <a:t>实际控制人</a:t>
                      </a: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/>
                        <a:t>√</a:t>
                      </a: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/>
                        <a:t>√</a:t>
                      </a: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/>
                        <a:t>√</a:t>
                      </a: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51272013"/>
                  </a:ext>
                </a:extLst>
              </a:tr>
            </a:tbl>
          </a:graphicData>
        </a:graphic>
      </p:graphicFrame>
      <p:sp>
        <p:nvSpPr>
          <p:cNvPr id="12" name="TextBox 9">
            <a:extLst>
              <a:ext uri="{FF2B5EF4-FFF2-40B4-BE49-F238E27FC236}">
                <a16:creationId xmlns:a16="http://schemas.microsoft.com/office/drawing/2014/main" xmlns="" id="{56DBD6FC-09F8-4B9B-BBFD-773484DE8C93}"/>
              </a:ext>
            </a:extLst>
          </p:cNvPr>
          <p:cNvSpPr txBox="1"/>
          <p:nvPr/>
        </p:nvSpPr>
        <p:spPr>
          <a:xfrm>
            <a:off x="3347864" y="1249015"/>
            <a:ext cx="23941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表：解除限售业务规则整理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795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xmlns="" val="3843464661"/>
              </p:ext>
            </p:extLst>
          </p:nvPr>
        </p:nvGraphicFramePr>
        <p:xfrm>
          <a:off x="249052" y="1220755"/>
          <a:ext cx="8715436" cy="3349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13" name="Rectangle 32"/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二、股份解除限售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业务流程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总流程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58</a:t>
            </a:fld>
            <a:endParaRPr lang="en-US" altLang="zh-CN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xmlns="" id="{509E59F6-2862-4033-B597-207024A9B33D}"/>
              </a:ext>
            </a:extLst>
          </p:cNvPr>
          <p:cNvSpPr txBox="1"/>
          <p:nvPr/>
        </p:nvSpPr>
        <p:spPr>
          <a:xfrm>
            <a:off x="467544" y="5253203"/>
            <a:ext cx="83553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主办券商在股转公司业务系统中查询业务状态为“</a:t>
            </a:r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待结算处理”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，就可以向我司申报业务了。</a:t>
            </a:r>
            <a:endParaRPr lang="en-US" altLang="zh-CN" sz="1600" dirty="0"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xmlns="" id="{34297A7A-2733-4F21-A365-53C4636FEF7A}"/>
              </a:ext>
            </a:extLst>
          </p:cNvPr>
          <p:cNvSpPr txBox="1"/>
          <p:nvPr/>
        </p:nvSpPr>
        <p:spPr>
          <a:xfrm>
            <a:off x="4571677" y="639294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08CFE42-4B70-4C92-86C1-3534925305D2}"/>
              </a:ext>
            </a:extLst>
          </p:cNvPr>
          <p:cNvSpPr/>
          <p:nvPr/>
        </p:nvSpPr>
        <p:spPr>
          <a:xfrm>
            <a:off x="1403648" y="4581128"/>
            <a:ext cx="6624736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我已经向股转申请过备案了，接下来在什么时候在中国结算申报业务呢？</a:t>
            </a:r>
            <a:endParaRPr lang="en-US" altLang="zh-CN" sz="16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039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图示 15"/>
          <p:cNvGraphicFramePr/>
          <p:nvPr>
            <p:extLst>
              <p:ext uri="{D42A27DB-BD31-4B8C-83A1-F6EECF244321}">
                <p14:modId xmlns:p14="http://schemas.microsoft.com/office/powerpoint/2010/main" xmlns="" val="1502744750"/>
              </p:ext>
            </p:extLst>
          </p:nvPr>
        </p:nvGraphicFramePr>
        <p:xfrm>
          <a:off x="467544" y="2669758"/>
          <a:ext cx="8280920" cy="20750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834516" y="2330300"/>
            <a:ext cx="4251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latin typeface="Agency FB" pitchFamily="34" charset="0"/>
              </a:rPr>
              <a:t>1</a:t>
            </a:r>
            <a:endParaRPr lang="zh-CN" altLang="en-US" sz="6000" b="1" dirty="0">
              <a:latin typeface="Agency FB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815251" y="3866470"/>
            <a:ext cx="52450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solidFill>
                  <a:srgbClr val="00339A"/>
                </a:solidFill>
                <a:latin typeface="Agency FB" pitchFamily="34" charset="0"/>
              </a:rPr>
              <a:t>2</a:t>
            </a:r>
            <a:endParaRPr lang="zh-CN" altLang="en-US" sz="6000" b="1" dirty="0">
              <a:solidFill>
                <a:srgbClr val="00339A"/>
              </a:solidFill>
              <a:latin typeface="Agency FB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952950" y="2330300"/>
            <a:ext cx="53893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latin typeface="Agency FB" pitchFamily="34" charset="0"/>
              </a:rPr>
              <a:t>3</a:t>
            </a:r>
            <a:endParaRPr lang="zh-CN" altLang="en-US" sz="6000" b="1" dirty="0">
              <a:latin typeface="Agency FB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139953" y="3866470"/>
            <a:ext cx="5341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solidFill>
                  <a:srgbClr val="FF0000"/>
                </a:solidFill>
                <a:latin typeface="Agency FB" pitchFamily="34" charset="0"/>
              </a:rPr>
              <a:t>4</a:t>
            </a:r>
            <a:endParaRPr lang="zh-CN" altLang="en-US" sz="6000" b="1" dirty="0">
              <a:solidFill>
                <a:srgbClr val="FF0000"/>
              </a:solidFill>
              <a:latin typeface="Agency FB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63056" y="4106497"/>
            <a:ext cx="12195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发起业务</a:t>
            </a:r>
          </a:p>
          <a:p>
            <a:endParaRPr lang="zh-CN" altLang="en-US" sz="2400" dirty="0"/>
          </a:p>
        </p:txBody>
      </p:sp>
      <p:sp>
        <p:nvSpPr>
          <p:cNvPr id="35" name="矩形 34"/>
          <p:cNvSpPr/>
          <p:nvPr/>
        </p:nvSpPr>
        <p:spPr>
          <a:xfrm>
            <a:off x="2212837" y="4106496"/>
            <a:ext cx="21431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检查并提交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898956" y="4138433"/>
            <a:ext cx="38576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查看结果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29124" y="6357959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52</a:t>
            </a:r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427984" y="4143659"/>
            <a:ext cx="24482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发布公告再提交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64089" y="2330300"/>
            <a:ext cx="5341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latin typeface="Agency FB" pitchFamily="34" charset="0"/>
              </a:rPr>
              <a:t>5</a:t>
            </a:r>
            <a:endParaRPr lang="zh-CN" altLang="en-US" sz="6000" b="1" dirty="0">
              <a:latin typeface="Agency FB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44500" y="1988840"/>
            <a:ext cx="1980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日（可转让）</a:t>
            </a:r>
            <a:endParaRPr lang="en-US" altLang="zh-CN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11814" y="1988840"/>
            <a:ext cx="8723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T-3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日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516217" y="3866470"/>
            <a:ext cx="5341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rgbClr val="FF0000"/>
                </a:solidFill>
                <a:latin typeface="Agency FB" pitchFamily="34" charset="0"/>
              </a:rPr>
              <a:t>6</a:t>
            </a:r>
            <a:endParaRPr lang="zh-CN" altLang="en-US" sz="6000" b="1" dirty="0">
              <a:solidFill>
                <a:srgbClr val="FF0000"/>
              </a:solidFill>
              <a:latin typeface="Agency FB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596337" y="2330300"/>
            <a:ext cx="5341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latin typeface="Agency FB" pitchFamily="34" charset="0"/>
              </a:rPr>
              <a:t>7</a:t>
            </a:r>
            <a:endParaRPr lang="zh-CN" altLang="en-US" sz="6000" b="1" dirty="0">
              <a:latin typeface="Agency FB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85895" y="2522320"/>
            <a:ext cx="17341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 dirty="0">
                <a:solidFill>
                  <a:srgbClr val="00339A"/>
                </a:solidFill>
                <a:latin typeface="微软雅黑" pitchFamily="34" charset="-122"/>
                <a:ea typeface="微软雅黑" pitchFamily="34" charset="-122"/>
              </a:rPr>
              <a:t>主办券商</a:t>
            </a:r>
            <a:endParaRPr lang="en-US" altLang="zh-CN" sz="2000" dirty="0">
              <a:solidFill>
                <a:srgbClr val="00339A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/>
            <a:r>
              <a:rPr lang="zh-CN" altLang="en-US" sz="2000" dirty="0">
                <a:solidFill>
                  <a:srgbClr val="00339A"/>
                </a:solidFill>
                <a:latin typeface="微软雅黑" pitchFamily="34" charset="-122"/>
                <a:ea typeface="微软雅黑" pitchFamily="34" charset="-122"/>
              </a:rPr>
              <a:t>填写明细</a:t>
            </a:r>
          </a:p>
          <a:p>
            <a:endParaRPr lang="zh-CN" altLang="en-US" sz="2400" dirty="0">
              <a:solidFill>
                <a:srgbClr val="00339A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635898" y="2522320"/>
            <a:ext cx="17341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结算公司</a:t>
            </a:r>
            <a:endParaRPr lang="en-US" altLang="zh-CN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/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审核明细</a:t>
            </a:r>
          </a:p>
          <a:p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084170" y="2522320"/>
            <a:ext cx="17341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结算公司</a:t>
            </a:r>
            <a:endParaRPr lang="en-US" altLang="zh-CN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/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股份到账</a:t>
            </a:r>
          </a:p>
          <a:p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8" name="Rectangle 32"/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二、股份解除限售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业务流程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中国结算流程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E6EE0C59-3E53-417D-AD6A-41E47A22FE04}"/>
              </a:ext>
            </a:extLst>
          </p:cNvPr>
          <p:cNvSpPr/>
          <p:nvPr/>
        </p:nvSpPr>
        <p:spPr>
          <a:xfrm>
            <a:off x="554432" y="1208365"/>
            <a:ext cx="63705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券商查询到</a:t>
            </a:r>
            <a:r>
              <a:rPr lang="zh-CN" altLang="en-US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“待结算处理”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后，就可以插入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U-key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申请业务：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077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  <p:bldP spid="30" grpId="0"/>
      <p:bldP spid="31" grpId="0"/>
      <p:bldP spid="31" grpId="1"/>
      <p:bldP spid="32" grpId="0"/>
      <p:bldP spid="33" grpId="0"/>
      <p:bldP spid="33" grpId="1"/>
      <p:bldP spid="34" grpId="0"/>
      <p:bldP spid="35" grpId="0"/>
      <p:bldP spid="37" grpId="0"/>
      <p:bldP spid="17" grpId="0"/>
      <p:bldP spid="18" grpId="0"/>
      <p:bldP spid="19" grpId="0"/>
      <p:bldP spid="22" grpId="0"/>
      <p:bldP spid="24" grpId="0"/>
      <p:bldP spid="24" grpId="1"/>
      <p:bldP spid="26" grpId="0"/>
      <p:bldP spid="27" grpId="0"/>
      <p:bldP spid="27" grpId="1"/>
      <p:bldP spid="28" grpId="0"/>
      <p:bldP spid="28" grpId="1"/>
      <p:bldP spid="29" grpId="0"/>
      <p:bldP spid="2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5" y="1892829"/>
            <a:ext cx="6054371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5763" indent="-385763">
              <a:lnSpc>
                <a:spcPct val="150000"/>
              </a:lnSpc>
            </a:pP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证券法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第七章  第一百五十七条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marL="385763" indent="-385763">
              <a:lnSpc>
                <a:spcPct val="150000"/>
              </a:lnSpc>
              <a:buSzPct val="75000"/>
              <a:buFont typeface="+mj-lt"/>
              <a:buAutoNum type="arabicPeriod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证券账户的设立和管理；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marL="385763" indent="-385763">
              <a:lnSpc>
                <a:spcPct val="150000"/>
              </a:lnSpc>
              <a:buSzPct val="75000"/>
              <a:buFont typeface="+mj-lt"/>
              <a:buAutoNum type="arabicPeriod"/>
            </a:pPr>
            <a:r>
              <a:rPr lang="zh-CN" altLang="en-US" sz="1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证券的登记；</a:t>
            </a:r>
            <a:endParaRPr lang="en-US" altLang="zh-CN" sz="1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85763" indent="-385763">
              <a:lnSpc>
                <a:spcPct val="150000"/>
              </a:lnSpc>
              <a:buSzPct val="75000"/>
              <a:buFont typeface="+mj-lt"/>
              <a:buAutoNum type="arabicPeriod"/>
            </a:pPr>
            <a:r>
              <a:rPr lang="zh-CN" altLang="en-US" sz="1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维护证券持有人名册；</a:t>
            </a:r>
            <a:endParaRPr lang="en-US" altLang="zh-CN" sz="1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85763" indent="-385763">
              <a:lnSpc>
                <a:spcPct val="150000"/>
              </a:lnSpc>
              <a:buSzPct val="75000"/>
              <a:buFont typeface="+mj-lt"/>
              <a:buAutoNum type="arabicPeriod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证券和资金的清算交收及相关管理；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marL="385763" indent="-385763">
              <a:lnSpc>
                <a:spcPct val="150000"/>
              </a:lnSpc>
              <a:buSzPct val="75000"/>
              <a:buFont typeface="+mj-lt"/>
              <a:buAutoNum type="arabicPeriod"/>
            </a:pPr>
            <a:r>
              <a:rPr lang="zh-CN" altLang="en-US" sz="1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受发行人的委托进行权益分派；</a:t>
            </a:r>
            <a:endParaRPr lang="en-US" altLang="zh-CN" sz="1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85763" indent="-385763">
              <a:lnSpc>
                <a:spcPct val="150000"/>
              </a:lnSpc>
              <a:buSzPct val="75000"/>
              <a:buFont typeface="+mj-lt"/>
              <a:buAutoNum type="arabicPeriod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依法提供与证券登记结算业务有关的查询、咨询和培训服务；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marL="385763" indent="-385763">
              <a:lnSpc>
                <a:spcPct val="150000"/>
              </a:lnSpc>
              <a:buSzPct val="75000"/>
              <a:buFont typeface="+mj-lt"/>
              <a:buAutoNum type="arabicPeriod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中国证监会批准的其他业务。</a:t>
            </a:r>
          </a:p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6</a:t>
            </a:fld>
            <a:endParaRPr lang="en-US" altLang="zh-CN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3EC007E-B018-48A4-8D6B-22DF8F232943}"/>
              </a:ext>
            </a:extLst>
          </p:cNvPr>
          <p:cNvSpPr txBox="1"/>
          <p:nvPr/>
        </p:nvSpPr>
        <p:spPr>
          <a:xfrm>
            <a:off x="549672" y="139085"/>
            <a:ext cx="488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一、中国结算公司介绍</a:t>
            </a:r>
            <a:endParaRPr kumimoji="1" lang="en-US" altLang="zh-CN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8CEDAD6-2A6F-4808-8397-6086445687FD}"/>
              </a:ext>
            </a:extLst>
          </p:cNvPr>
          <p:cNvSpPr txBox="1"/>
          <p:nvPr/>
        </p:nvSpPr>
        <p:spPr>
          <a:xfrm>
            <a:off x="1187624" y="1124744"/>
            <a:ext cx="1800200" cy="507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002060"/>
              </a:buClr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（二）公司职责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1677" y="639294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7034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1214930"/>
            <a:ext cx="8412076" cy="52864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53</a:t>
            </a:r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1411405"/>
            <a:ext cx="1159154" cy="4320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gray">
          <a:xfrm>
            <a:off x="971600" y="4605131"/>
            <a:ext cx="936104" cy="264029"/>
          </a:xfrm>
          <a:prstGeom prst="rect">
            <a:avLst/>
          </a:prstGeom>
          <a:noFill/>
          <a:ln w="190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Rectangle 32">
            <a:extLst>
              <a:ext uri="{FF2B5EF4-FFF2-40B4-BE49-F238E27FC236}">
                <a16:creationId xmlns:a16="http://schemas.microsoft.com/office/drawing/2014/main" xmlns="" id="{4EBC1D06-9547-4D39-86AB-96A4FB1FC6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三、股份解除限售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业务办理</a:t>
            </a:r>
          </a:p>
        </p:txBody>
      </p:sp>
      <p:sp>
        <p:nvSpPr>
          <p:cNvPr id="14" name="TextBox 4">
            <a:extLst>
              <a:ext uri="{FF2B5EF4-FFF2-40B4-BE49-F238E27FC236}">
                <a16:creationId xmlns:a16="http://schemas.microsoft.com/office/drawing/2014/main" xmlns="" id="{B7211630-4105-4690-B8A5-82AC239F821C}"/>
              </a:ext>
            </a:extLst>
          </p:cNvPr>
          <p:cNvSpPr txBox="1"/>
          <p:nvPr/>
        </p:nvSpPr>
        <p:spPr>
          <a:xfrm>
            <a:off x="467545" y="83671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（一）发起业务</a:t>
            </a:r>
          </a:p>
        </p:txBody>
      </p:sp>
    </p:spTree>
    <p:extLst>
      <p:ext uri="{BB962C8B-B14F-4D97-AF65-F5344CB8AC3E}">
        <p14:creationId xmlns:p14="http://schemas.microsoft.com/office/powerpoint/2010/main" xmlns="" val="389494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1560" y="932723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（二）选择填写方式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54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 bwMode="gray">
          <a:xfrm>
            <a:off x="2549286" y="4367559"/>
            <a:ext cx="428628" cy="428628"/>
          </a:xfrm>
          <a:prstGeom prst="ellipse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en-US" altLang="zh-CN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1</a:t>
            </a:r>
            <a:endParaRPr lang="zh-CN" alt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 bwMode="gray">
          <a:xfrm>
            <a:off x="4061454" y="4367559"/>
            <a:ext cx="428628" cy="428628"/>
          </a:xfrm>
          <a:prstGeom prst="ellipse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en-US" altLang="zh-CN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2</a:t>
            </a:r>
            <a:endParaRPr lang="zh-CN" alt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15" name="椭圆 14"/>
          <p:cNvSpPr/>
          <p:nvPr/>
        </p:nvSpPr>
        <p:spPr bwMode="gray">
          <a:xfrm>
            <a:off x="5501614" y="4367559"/>
            <a:ext cx="428628" cy="428628"/>
          </a:xfrm>
          <a:prstGeom prst="ellipse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en-US" altLang="zh-CN" sz="28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3</a:t>
            </a:r>
            <a:endParaRPr lang="zh-CN" alt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16" name="五角星 15"/>
          <p:cNvSpPr/>
          <p:nvPr/>
        </p:nvSpPr>
        <p:spPr bwMode="gray">
          <a:xfrm>
            <a:off x="3705404" y="4425316"/>
            <a:ext cx="285752" cy="285752"/>
          </a:xfrm>
          <a:prstGeom prst="star5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7" name="图片 16"/>
          <p:cNvPicPr/>
          <p:nvPr/>
        </p:nvPicPr>
        <p:blipFill>
          <a:blip r:embed="rId3" cstate="print"/>
          <a:srcRect r="6273"/>
          <a:stretch>
            <a:fillRect/>
          </a:stretch>
        </p:blipFill>
        <p:spPr bwMode="auto">
          <a:xfrm>
            <a:off x="530814" y="1695281"/>
            <a:ext cx="7929618" cy="4003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矩形 20"/>
          <p:cNvSpPr/>
          <p:nvPr/>
        </p:nvSpPr>
        <p:spPr bwMode="auto">
          <a:xfrm>
            <a:off x="2083070" y="5367690"/>
            <a:ext cx="4073106" cy="357191"/>
          </a:xfrm>
          <a:prstGeom prst="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scene3d>
            <a:camera prst="legacyObliqueTopRight"/>
            <a:lightRig rig="legacyFlat3" dir="b"/>
          </a:scene3d>
          <a:sp3d prstMaterial="legacyMatte">
            <a:bevelT w="0" h="0" prst="angle"/>
            <a:bevelB w="0" h="0" prst="angle"/>
            <a:extrusionClr>
              <a:srgbClr val="99CC00"/>
            </a:extrusionClr>
          </a:sp3d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2" name="矩形 21"/>
          <p:cNvSpPr/>
          <p:nvPr/>
        </p:nvSpPr>
        <p:spPr bwMode="gray">
          <a:xfrm>
            <a:off x="755576" y="4287569"/>
            <a:ext cx="2376264" cy="360040"/>
          </a:xfrm>
          <a:prstGeom prst="rect">
            <a:avLst/>
          </a:prstGeom>
          <a:noFill/>
          <a:ln w="190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8" name="矩形 27"/>
          <p:cNvSpPr/>
          <p:nvPr/>
        </p:nvSpPr>
        <p:spPr bwMode="gray">
          <a:xfrm>
            <a:off x="1610934" y="3236979"/>
            <a:ext cx="5616624" cy="360040"/>
          </a:xfrm>
          <a:prstGeom prst="rect">
            <a:avLst/>
          </a:prstGeom>
          <a:noFill/>
          <a:ln w="190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9" name="文本框 1"/>
          <p:cNvSpPr txBox="1"/>
          <p:nvPr/>
        </p:nvSpPr>
        <p:spPr>
          <a:xfrm>
            <a:off x="7164288" y="3063434"/>
            <a:ext cx="1812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、核对基本信息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1"/>
          <p:cNvSpPr txBox="1"/>
          <p:nvPr/>
        </p:nvSpPr>
        <p:spPr>
          <a:xfrm>
            <a:off x="3083202" y="4138027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、填写股东数量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文本框 1"/>
          <p:cNvSpPr txBox="1"/>
          <p:nvPr/>
        </p:nvSpPr>
        <p:spPr>
          <a:xfrm>
            <a:off x="3083202" y="5733257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、选择填写方式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 bwMode="gray">
          <a:xfrm>
            <a:off x="2259006" y="3255455"/>
            <a:ext cx="864096" cy="288032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7" name="矩形 26"/>
          <p:cNvSpPr/>
          <p:nvPr/>
        </p:nvSpPr>
        <p:spPr bwMode="gray">
          <a:xfrm>
            <a:off x="6003422" y="3236979"/>
            <a:ext cx="864096" cy="288032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2" name="Rectangle 32">
            <a:extLst>
              <a:ext uri="{FF2B5EF4-FFF2-40B4-BE49-F238E27FC236}">
                <a16:creationId xmlns:a16="http://schemas.microsoft.com/office/drawing/2014/main" xmlns="" id="{75F1F680-5BC4-4105-88A3-BA9685BFE6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三、股份解除限售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业务办理</a:t>
            </a:r>
          </a:p>
        </p:txBody>
      </p:sp>
    </p:spTree>
    <p:extLst>
      <p:ext uri="{BB962C8B-B14F-4D97-AF65-F5344CB8AC3E}">
        <p14:creationId xmlns:p14="http://schemas.microsoft.com/office/powerpoint/2010/main" xmlns="" val="4537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8" grpId="0" animBg="1"/>
      <p:bldP spid="29" grpId="0"/>
      <p:bldP spid="30" grpId="0"/>
      <p:bldP spid="31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902D398-FDE4-46D9-81B8-1EFCA95A80A5}"/>
              </a:ext>
            </a:extLst>
          </p:cNvPr>
          <p:cNvSpPr txBox="1"/>
          <p:nvPr/>
        </p:nvSpPr>
        <p:spPr>
          <a:xfrm>
            <a:off x="4134833" y="1266067"/>
            <a:ext cx="874334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002060"/>
              </a:buClr>
            </a:pPr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（推荐）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2" cstate="print"/>
          <a:srcRect t="19824" r="2162"/>
          <a:stretch>
            <a:fillRect/>
          </a:stretch>
        </p:blipFill>
        <p:spPr bwMode="auto">
          <a:xfrm>
            <a:off x="539552" y="1988840"/>
            <a:ext cx="7920880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/>
          <p:nvPr/>
        </p:nvPicPr>
        <p:blipFill>
          <a:blip r:embed="rId3" cstate="print"/>
          <a:srcRect b="64977"/>
          <a:stretch>
            <a:fillRect/>
          </a:stretch>
        </p:blipFill>
        <p:spPr bwMode="auto">
          <a:xfrm>
            <a:off x="539552" y="4581128"/>
            <a:ext cx="7920880" cy="1231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8344" y="6165304"/>
            <a:ext cx="1159154" cy="43204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55</a:t>
            </a:r>
            <a:endParaRPr lang="zh-CN" altLang="en-US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B46F4B8-A6F1-4475-9E19-2F7126206AB1}"/>
              </a:ext>
            </a:extLst>
          </p:cNvPr>
          <p:cNvGrpSpPr/>
          <p:nvPr/>
        </p:nvGrpSpPr>
        <p:grpSpPr>
          <a:xfrm>
            <a:off x="3851920" y="3292520"/>
            <a:ext cx="936104" cy="792088"/>
            <a:chOff x="3851920" y="2469390"/>
            <a:chExt cx="936104" cy="594066"/>
          </a:xfrm>
        </p:grpSpPr>
        <p:sp>
          <p:nvSpPr>
            <p:cNvPr id="7" name="矩形 6"/>
            <p:cNvSpPr/>
            <p:nvPr/>
          </p:nvSpPr>
          <p:spPr bwMode="gray">
            <a:xfrm>
              <a:off x="3851920" y="2469390"/>
              <a:ext cx="936104" cy="162018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15" name="矩形 14"/>
            <p:cNvSpPr/>
            <p:nvPr/>
          </p:nvSpPr>
          <p:spPr bwMode="gray">
            <a:xfrm>
              <a:off x="3851920" y="2901438"/>
              <a:ext cx="936104" cy="162018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16" name="矩形 15"/>
          <p:cNvSpPr/>
          <p:nvPr/>
        </p:nvSpPr>
        <p:spPr bwMode="gray">
          <a:xfrm>
            <a:off x="971600" y="4852693"/>
            <a:ext cx="2448272" cy="304499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TextBox 4">
            <a:extLst>
              <a:ext uri="{FF2B5EF4-FFF2-40B4-BE49-F238E27FC236}">
                <a16:creationId xmlns:a16="http://schemas.microsoft.com/office/drawing/2014/main" xmlns="" id="{DC4B260B-D68F-489E-B682-02EA10A82632}"/>
              </a:ext>
            </a:extLst>
          </p:cNvPr>
          <p:cNvSpPr txBox="1"/>
          <p:nvPr/>
        </p:nvSpPr>
        <p:spPr>
          <a:xfrm>
            <a:off x="611560" y="932723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（二）选择填写方式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1E8B1111-1099-497B-82E3-661034CB1EDF}"/>
              </a:ext>
            </a:extLst>
          </p:cNvPr>
          <p:cNvGrpSpPr/>
          <p:nvPr/>
        </p:nvGrpSpPr>
        <p:grpSpPr>
          <a:xfrm>
            <a:off x="1186428" y="5829260"/>
            <a:ext cx="6690595" cy="338554"/>
            <a:chOff x="1186427" y="4371950"/>
            <a:chExt cx="6690595" cy="253916"/>
          </a:xfrm>
        </p:grpSpPr>
        <p:sp>
          <p:nvSpPr>
            <p:cNvPr id="13" name="五角星 12"/>
            <p:cNvSpPr/>
            <p:nvPr/>
          </p:nvSpPr>
          <p:spPr bwMode="gray">
            <a:xfrm>
              <a:off x="1186427" y="4445668"/>
              <a:ext cx="217221" cy="178310"/>
            </a:xfrm>
            <a:prstGeom prst="star5">
              <a:avLst>
                <a:gd name="adj" fmla="val 22113"/>
                <a:gd name="hf" fmla="val 105146"/>
                <a:gd name="vf" fmla="val 110557"/>
              </a:avLst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18" name="TextBox 4">
              <a:extLst>
                <a:ext uri="{FF2B5EF4-FFF2-40B4-BE49-F238E27FC236}">
                  <a16:creationId xmlns:a16="http://schemas.microsoft.com/office/drawing/2014/main" xmlns="" id="{E76F20FA-48EE-4AD1-A706-86F32DAB24FC}"/>
                </a:ext>
              </a:extLst>
            </p:cNvPr>
            <p:cNvSpPr txBox="1"/>
            <p:nvPr/>
          </p:nvSpPr>
          <p:spPr>
            <a:xfrm>
              <a:off x="1331640" y="4371950"/>
              <a:ext cx="6545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特点：无需填写股东信息，仅需勾选股份性质，</a:t>
              </a:r>
              <a:r>
                <a:rPr lang="zh-CN" altLang="en-US" sz="16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方便快捷、正确率较高</a:t>
              </a:r>
            </a:p>
          </p:txBody>
        </p:sp>
      </p:grpSp>
      <p:sp>
        <p:nvSpPr>
          <p:cNvPr id="19" name="TextBox 4">
            <a:extLst>
              <a:ext uri="{FF2B5EF4-FFF2-40B4-BE49-F238E27FC236}">
                <a16:creationId xmlns:a16="http://schemas.microsoft.com/office/drawing/2014/main" xmlns="" id="{16E7C980-C4E8-4612-95A4-B612B1D30640}"/>
              </a:ext>
            </a:extLst>
          </p:cNvPr>
          <p:cNvSpPr txBox="1"/>
          <p:nvPr/>
        </p:nvSpPr>
        <p:spPr>
          <a:xfrm>
            <a:off x="1088736" y="1400387"/>
            <a:ext cx="32287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3.2.1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  方法一、导入限售股东名单</a:t>
            </a:r>
            <a:endParaRPr lang="zh-CN" altLang="en-US" sz="16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A66D9AE-F61E-465E-9573-3BD497C5BC5D}"/>
              </a:ext>
            </a:extLst>
          </p:cNvPr>
          <p:cNvGrpSpPr/>
          <p:nvPr/>
        </p:nvGrpSpPr>
        <p:grpSpPr>
          <a:xfrm>
            <a:off x="4788024" y="836713"/>
            <a:ext cx="3384376" cy="2563820"/>
            <a:chOff x="4788024" y="627534"/>
            <a:chExt cx="3384376" cy="1922865"/>
          </a:xfrm>
        </p:grpSpPr>
        <p:sp>
          <p:nvSpPr>
            <p:cNvPr id="11" name="文本框 1"/>
            <p:cNvSpPr txBox="1"/>
            <p:nvPr/>
          </p:nvSpPr>
          <p:spPr>
            <a:xfrm>
              <a:off x="5220072" y="627534"/>
              <a:ext cx="2952328" cy="623248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勾选解限股东的股份性质，如“李四”为董事，勾选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04</a:t>
              </a:r>
              <a:endParaRPr lang="en-US" altLang="zh-CN" sz="1600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xmlns="" id="{2B87BF9C-2DB8-4857-A565-F962B0A1ECD6}"/>
                </a:ext>
              </a:extLst>
            </p:cNvPr>
            <p:cNvCxnSpPr>
              <a:cxnSpLocks/>
              <a:endCxn id="7" idx="3"/>
            </p:cNvCxnSpPr>
            <p:nvPr/>
          </p:nvCxnSpPr>
          <p:spPr bwMode="auto">
            <a:xfrm flipH="1">
              <a:off x="4788024" y="1449347"/>
              <a:ext cx="874334" cy="1101052"/>
            </a:xfrm>
            <a:prstGeom prst="straightConnector1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6600"/>
                </a:gs>
              </a:gsLst>
              <a:lin ang="5400000" scaled="1"/>
            </a:gradFill>
            <a:ln w="222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EADC8ACA-4D45-4C76-87A7-59ACB0EB65E6}"/>
              </a:ext>
            </a:extLst>
          </p:cNvPr>
          <p:cNvGrpSpPr/>
          <p:nvPr/>
        </p:nvGrpSpPr>
        <p:grpSpPr>
          <a:xfrm>
            <a:off x="7452320" y="1886743"/>
            <a:ext cx="648072" cy="3253983"/>
            <a:chOff x="7452320" y="1415057"/>
            <a:chExt cx="648072" cy="2440487"/>
          </a:xfrm>
        </p:grpSpPr>
        <p:sp>
          <p:nvSpPr>
            <p:cNvPr id="10" name="矩形 9"/>
            <p:cNvSpPr/>
            <p:nvPr/>
          </p:nvSpPr>
          <p:spPr bwMode="gray">
            <a:xfrm>
              <a:off x="7452320" y="3639520"/>
              <a:ext cx="648072" cy="216024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cxnSp>
          <p:nvCxnSpPr>
            <p:cNvPr id="21" name="直接箭头连接符 20">
              <a:extLst>
                <a:ext uri="{FF2B5EF4-FFF2-40B4-BE49-F238E27FC236}">
                  <a16:creationId xmlns:a16="http://schemas.microsoft.com/office/drawing/2014/main" xmlns="" id="{E9AB7413-880A-4B18-99FB-46368AB057C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776356" y="1415057"/>
              <a:ext cx="0" cy="2236813"/>
            </a:xfrm>
            <a:prstGeom prst="straightConnector1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6600"/>
                </a:gs>
              </a:gsLst>
              <a:lin ang="5400000" scaled="1"/>
            </a:gradFill>
            <a:ln w="222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25" name="Rectangle 32">
            <a:extLst>
              <a:ext uri="{FF2B5EF4-FFF2-40B4-BE49-F238E27FC236}">
                <a16:creationId xmlns:a16="http://schemas.microsoft.com/office/drawing/2014/main" xmlns="" id="{65542A39-E1F7-4B83-82FD-B335DA3907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三、股份解除限售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业务办理</a:t>
            </a:r>
          </a:p>
        </p:txBody>
      </p:sp>
    </p:spTree>
    <p:extLst>
      <p:ext uri="{BB962C8B-B14F-4D97-AF65-F5344CB8AC3E}">
        <p14:creationId xmlns:p14="http://schemas.microsoft.com/office/powerpoint/2010/main" xmlns="" val="3661751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2">
            <a:extLst>
              <a:ext uri="{FF2B5EF4-FFF2-40B4-BE49-F238E27FC236}">
                <a16:creationId xmlns:a16="http://schemas.microsoft.com/office/drawing/2014/main" xmlns="" id="{4E759347-D5A0-423D-86A6-951BD03751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三、股份解除限售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业务办理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xmlns="" id="{5C3D7E3E-E466-4A09-887B-E4DC4748B17B}"/>
              </a:ext>
            </a:extLst>
          </p:cNvPr>
          <p:cNvSpPr txBox="1"/>
          <p:nvPr/>
        </p:nvSpPr>
        <p:spPr>
          <a:xfrm>
            <a:off x="611560" y="932723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（二）选择填写方式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xmlns="" id="{FF887894-26F0-4EF1-A3C3-6C78B06511F0}"/>
              </a:ext>
            </a:extLst>
          </p:cNvPr>
          <p:cNvSpPr txBox="1"/>
          <p:nvPr/>
        </p:nvSpPr>
        <p:spPr>
          <a:xfrm>
            <a:off x="1088736" y="1400387"/>
            <a:ext cx="32287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3.2.1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  方法二、手工添加限售股东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48C3F3C-B496-43C9-9E37-CD8FBBD8482C}"/>
              </a:ext>
            </a:extLst>
          </p:cNvPr>
          <p:cNvPicPr/>
          <p:nvPr/>
        </p:nvPicPr>
        <p:blipFill>
          <a:blip r:embed="rId2" cstate="print"/>
          <a:srcRect l="6395" t="34035" r="6810" b="5965"/>
          <a:stretch>
            <a:fillRect/>
          </a:stretch>
        </p:blipFill>
        <p:spPr bwMode="auto">
          <a:xfrm>
            <a:off x="1187624" y="2204864"/>
            <a:ext cx="6552728" cy="2239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2BA0308-B735-4AD2-B4D8-9CE5264A32F7}"/>
              </a:ext>
            </a:extLst>
          </p:cNvPr>
          <p:cNvSpPr/>
          <p:nvPr/>
        </p:nvSpPr>
        <p:spPr bwMode="gray">
          <a:xfrm>
            <a:off x="1979712" y="2420888"/>
            <a:ext cx="5544616" cy="432048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文本框 1">
            <a:extLst>
              <a:ext uri="{FF2B5EF4-FFF2-40B4-BE49-F238E27FC236}">
                <a16:creationId xmlns:a16="http://schemas.microsoft.com/office/drawing/2014/main" xmlns="" id="{C4C44B68-50C3-4861-B908-3E9781B368F9}"/>
              </a:ext>
            </a:extLst>
          </p:cNvPr>
          <p:cNvSpPr txBox="1"/>
          <p:nvPr/>
        </p:nvSpPr>
        <p:spPr>
          <a:xfrm>
            <a:off x="1547664" y="4869161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特点：仅适合</a:t>
            </a:r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股东人数较少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时使用，如股东人数较多需要填写大量内容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五角星 12">
            <a:extLst>
              <a:ext uri="{FF2B5EF4-FFF2-40B4-BE49-F238E27FC236}">
                <a16:creationId xmlns:a16="http://schemas.microsoft.com/office/drawing/2014/main" xmlns="" id="{1C86E27A-F41A-4884-8733-33742402511E}"/>
              </a:ext>
            </a:extLst>
          </p:cNvPr>
          <p:cNvSpPr/>
          <p:nvPr/>
        </p:nvSpPr>
        <p:spPr bwMode="gray">
          <a:xfrm>
            <a:off x="1258436" y="4991453"/>
            <a:ext cx="217221" cy="237747"/>
          </a:xfrm>
          <a:prstGeom prst="star5">
            <a:avLst>
              <a:gd name="adj" fmla="val 22113"/>
              <a:gd name="hf" fmla="val 105146"/>
              <a:gd name="vf" fmla="val 110557"/>
            </a:avLst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204BF7BE-D7FE-4233-B19E-951AE25ADCC1}"/>
              </a:ext>
            </a:extLst>
          </p:cNvPr>
          <p:cNvGrpSpPr/>
          <p:nvPr/>
        </p:nvGrpSpPr>
        <p:grpSpPr>
          <a:xfrm>
            <a:off x="5220072" y="836712"/>
            <a:ext cx="2520280" cy="1584176"/>
            <a:chOff x="5220072" y="627534"/>
            <a:chExt cx="2520280" cy="1188132"/>
          </a:xfrm>
        </p:grpSpPr>
        <p:sp>
          <p:nvSpPr>
            <p:cNvPr id="12" name="文本框 1">
              <a:extLst>
                <a:ext uri="{FF2B5EF4-FFF2-40B4-BE49-F238E27FC236}">
                  <a16:creationId xmlns:a16="http://schemas.microsoft.com/office/drawing/2014/main" xmlns="" id="{B16B48DF-7BAC-489A-A796-7C5F841EAA2E}"/>
                </a:ext>
              </a:extLst>
            </p:cNvPr>
            <p:cNvSpPr txBox="1"/>
            <p:nvPr/>
          </p:nvSpPr>
          <p:spPr>
            <a:xfrm>
              <a:off x="5220072" y="627534"/>
              <a:ext cx="2520280" cy="346249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填写后自动弹出股东名称</a:t>
              </a:r>
              <a:endParaRPr lang="en-US" altLang="zh-CN" sz="1600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3" name="直接箭头连接符 12">
              <a:extLst>
                <a:ext uri="{FF2B5EF4-FFF2-40B4-BE49-F238E27FC236}">
                  <a16:creationId xmlns:a16="http://schemas.microsoft.com/office/drawing/2014/main" xmlns="" id="{B7CC7851-E92A-4C3B-839D-49C543BA85B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516216" y="1059582"/>
              <a:ext cx="0" cy="756084"/>
            </a:xfrm>
            <a:prstGeom prst="straightConnector1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6600"/>
                </a:gs>
              </a:gsLst>
              <a:lin ang="5400000" scaled="1"/>
            </a:gradFill>
            <a:ln w="222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14" name="TextBox 6">
            <a:extLst>
              <a:ext uri="{FF2B5EF4-FFF2-40B4-BE49-F238E27FC236}">
                <a16:creationId xmlns:a16="http://schemas.microsoft.com/office/drawing/2014/main" xmlns="" id="{9BD36264-4EF6-4FC0-966A-2B3E8E1DDCC0}"/>
              </a:ext>
            </a:extLst>
          </p:cNvPr>
          <p:cNvSpPr txBox="1"/>
          <p:nvPr/>
        </p:nvSpPr>
        <p:spPr>
          <a:xfrm>
            <a:off x="4571677" y="639294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07695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0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2">
            <a:extLst>
              <a:ext uri="{FF2B5EF4-FFF2-40B4-BE49-F238E27FC236}">
                <a16:creationId xmlns:a16="http://schemas.microsoft.com/office/drawing/2014/main" xmlns="" id="{73162671-7F90-4334-A479-D037CB0F05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三、股份解除限售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业务办理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xmlns="" id="{433E66FE-0104-435E-A4BD-6CE13BEF0869}"/>
              </a:ext>
            </a:extLst>
          </p:cNvPr>
          <p:cNvSpPr txBox="1"/>
          <p:nvPr/>
        </p:nvSpPr>
        <p:spPr>
          <a:xfrm>
            <a:off x="611560" y="932723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（二）选择填写方式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xmlns="" id="{66D3E7D5-8955-46E0-93AE-9B4E5BE35ECC}"/>
              </a:ext>
            </a:extLst>
          </p:cNvPr>
          <p:cNvSpPr txBox="1"/>
          <p:nvPr/>
        </p:nvSpPr>
        <p:spPr>
          <a:xfrm>
            <a:off x="1088736" y="1400387"/>
            <a:ext cx="34179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3.2.1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  方法三、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EXCEL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导入限售股东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8DED480-4BA8-4AA5-9C00-BB1BA08A1290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44850"/>
            <a:ext cx="7416824" cy="3080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0D1995E-07A7-4A4A-BA8A-2B0A344E3DFF}"/>
              </a:ext>
            </a:extLst>
          </p:cNvPr>
          <p:cNvSpPr/>
          <p:nvPr/>
        </p:nvSpPr>
        <p:spPr bwMode="gray">
          <a:xfrm>
            <a:off x="4716016" y="3621021"/>
            <a:ext cx="648072" cy="288032"/>
          </a:xfrm>
          <a:prstGeom prst="rect">
            <a:avLst/>
          </a:prstGeom>
          <a:noFill/>
          <a:ln w="190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A9763C70-D9A1-453F-9FA9-CF34B8944E71}"/>
              </a:ext>
            </a:extLst>
          </p:cNvPr>
          <p:cNvGrpSpPr/>
          <p:nvPr/>
        </p:nvGrpSpPr>
        <p:grpSpPr>
          <a:xfrm>
            <a:off x="1258436" y="5175665"/>
            <a:ext cx="3817621" cy="461665"/>
            <a:chOff x="1258435" y="3881751"/>
            <a:chExt cx="3817621" cy="346249"/>
          </a:xfrm>
        </p:grpSpPr>
        <p:sp>
          <p:nvSpPr>
            <p:cNvPr id="7" name="文本框 1">
              <a:extLst>
                <a:ext uri="{FF2B5EF4-FFF2-40B4-BE49-F238E27FC236}">
                  <a16:creationId xmlns:a16="http://schemas.microsoft.com/office/drawing/2014/main" xmlns="" id="{4F9C0CCD-E55A-44E2-9C51-F98AB2DDC5F6}"/>
                </a:ext>
              </a:extLst>
            </p:cNvPr>
            <p:cNvSpPr txBox="1"/>
            <p:nvPr/>
          </p:nvSpPr>
          <p:spPr>
            <a:xfrm>
              <a:off x="1475656" y="3881751"/>
              <a:ext cx="3600400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特点：请勿随意改动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excel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格式</a:t>
              </a:r>
              <a:endParaRPr lang="en-US" altLang="zh-CN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五角星 12">
              <a:extLst>
                <a:ext uri="{FF2B5EF4-FFF2-40B4-BE49-F238E27FC236}">
                  <a16:creationId xmlns:a16="http://schemas.microsoft.com/office/drawing/2014/main" xmlns="" id="{F0DBA162-0F75-4E39-AC17-F0854DA6B826}"/>
                </a:ext>
              </a:extLst>
            </p:cNvPr>
            <p:cNvSpPr/>
            <p:nvPr/>
          </p:nvSpPr>
          <p:spPr bwMode="gray">
            <a:xfrm>
              <a:off x="1258435" y="3975908"/>
              <a:ext cx="217221" cy="178310"/>
            </a:xfrm>
            <a:prstGeom prst="star5">
              <a:avLst>
                <a:gd name="adj" fmla="val 22113"/>
                <a:gd name="hf" fmla="val 105146"/>
                <a:gd name="vf" fmla="val 110557"/>
              </a:avLst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10" name="TextBox 6">
            <a:extLst>
              <a:ext uri="{FF2B5EF4-FFF2-40B4-BE49-F238E27FC236}">
                <a16:creationId xmlns:a16="http://schemas.microsoft.com/office/drawing/2014/main" xmlns="" id="{02E0FD62-1BC4-4AAC-8EA8-B9A7597D0A5E}"/>
              </a:ext>
            </a:extLst>
          </p:cNvPr>
          <p:cNvSpPr txBox="1"/>
          <p:nvPr/>
        </p:nvSpPr>
        <p:spPr>
          <a:xfrm>
            <a:off x="4571677" y="639294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36535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8344" y="6237312"/>
            <a:ext cx="1159154" cy="432048"/>
          </a:xfrm>
          <a:prstGeom prst="rect">
            <a:avLst/>
          </a:prstGeom>
        </p:spPr>
      </p:pic>
      <p:sp>
        <p:nvSpPr>
          <p:cNvPr id="19" name="TextBox 4"/>
          <p:cNvSpPr txBox="1"/>
          <p:nvPr/>
        </p:nvSpPr>
        <p:spPr>
          <a:xfrm>
            <a:off x="529543" y="893234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（三）检查并提交（检查券商数据）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5171" y="836713"/>
            <a:ext cx="3650600" cy="5908564"/>
          </a:xfrm>
          <a:prstGeom prst="rect">
            <a:avLst/>
          </a:prstGeom>
        </p:spPr>
      </p:pic>
      <p:sp>
        <p:nvSpPr>
          <p:cNvPr id="7" name="矩形标注 6"/>
          <p:cNvSpPr/>
          <p:nvPr/>
        </p:nvSpPr>
        <p:spPr bwMode="gray">
          <a:xfrm>
            <a:off x="517266" y="2852936"/>
            <a:ext cx="4126743" cy="1536171"/>
          </a:xfrm>
          <a:prstGeom prst="wedgeRectCallout">
            <a:avLst>
              <a:gd name="adj1" fmla="val 57427"/>
              <a:gd name="adj2" fmla="val -98765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下载并查看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股份解除限售登记申请表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16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矩形标注 7"/>
          <p:cNvSpPr/>
          <p:nvPr/>
        </p:nvSpPr>
        <p:spPr bwMode="gray">
          <a:xfrm>
            <a:off x="517265" y="4677139"/>
            <a:ext cx="4126743" cy="1536171"/>
          </a:xfrm>
          <a:prstGeom prst="wedgeRectCallout">
            <a:avLst>
              <a:gd name="adj1" fmla="val 66620"/>
              <a:gd name="adj2" fmla="val 27039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驳回主办券商修改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提交结算审核</a:t>
            </a:r>
          </a:p>
        </p:txBody>
      </p:sp>
      <p:sp>
        <p:nvSpPr>
          <p:cNvPr id="9" name="Rectangle 32">
            <a:extLst>
              <a:ext uri="{FF2B5EF4-FFF2-40B4-BE49-F238E27FC236}">
                <a16:creationId xmlns:a16="http://schemas.microsoft.com/office/drawing/2014/main" xmlns="" id="{A3981BE3-6A72-48F3-BBF9-1E154E4D5C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三、股份解除限售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业务办理</a:t>
            </a: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xmlns="" id="{830A638C-380B-47E1-B00B-1EA78AFE4F1F}"/>
              </a:ext>
            </a:extLst>
          </p:cNvPr>
          <p:cNvSpPr txBox="1"/>
          <p:nvPr/>
        </p:nvSpPr>
        <p:spPr>
          <a:xfrm>
            <a:off x="1088736" y="1400387"/>
            <a:ext cx="39153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       主办券商填写股份明细后，业务返回至发行人环节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xmlns="" id="{9AF92C23-4647-407D-B0EB-9730A2EF970E}"/>
              </a:ext>
            </a:extLst>
          </p:cNvPr>
          <p:cNvSpPr txBox="1"/>
          <p:nvPr/>
        </p:nvSpPr>
        <p:spPr>
          <a:xfrm>
            <a:off x="4571677" y="639294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02456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2" cstate="print"/>
          <a:srcRect r="1938"/>
          <a:stretch>
            <a:fillRect/>
          </a:stretch>
        </p:blipFill>
        <p:spPr bwMode="auto">
          <a:xfrm>
            <a:off x="899592" y="1220756"/>
            <a:ext cx="6840760" cy="5208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8344" y="6237312"/>
            <a:ext cx="1159154" cy="43204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 bwMode="gray">
          <a:xfrm>
            <a:off x="971600" y="4773149"/>
            <a:ext cx="1296144" cy="288031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7252" y="740701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（四）发布公告再提交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59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 bwMode="gray">
          <a:xfrm>
            <a:off x="2339752" y="5541235"/>
            <a:ext cx="1440160" cy="216024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矩形 16"/>
          <p:cNvSpPr/>
          <p:nvPr/>
        </p:nvSpPr>
        <p:spPr bwMode="gray">
          <a:xfrm>
            <a:off x="6372200" y="5733256"/>
            <a:ext cx="648072" cy="192021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矩形 17"/>
          <p:cNvSpPr/>
          <p:nvPr/>
        </p:nvSpPr>
        <p:spPr bwMode="gray">
          <a:xfrm>
            <a:off x="1005156" y="2804930"/>
            <a:ext cx="1838652" cy="240028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Rectangle 32">
            <a:extLst>
              <a:ext uri="{FF2B5EF4-FFF2-40B4-BE49-F238E27FC236}">
                <a16:creationId xmlns:a16="http://schemas.microsoft.com/office/drawing/2014/main" xmlns="" id="{850509DD-2EF8-43D4-A106-1B0441BF4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三、股份解除限售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业务办理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0015DBFA-B498-4023-B164-79411AC6394A}"/>
              </a:ext>
            </a:extLst>
          </p:cNvPr>
          <p:cNvSpPr/>
          <p:nvPr/>
        </p:nvSpPr>
        <p:spPr bwMode="gray">
          <a:xfrm>
            <a:off x="2339752" y="5733256"/>
            <a:ext cx="648072" cy="192021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97F8B8F-D897-4F86-87B9-E66F4BCF8DF7}"/>
              </a:ext>
            </a:extLst>
          </p:cNvPr>
          <p:cNvSpPr/>
          <p:nvPr/>
        </p:nvSpPr>
        <p:spPr bwMode="gray">
          <a:xfrm>
            <a:off x="2987824" y="2529867"/>
            <a:ext cx="2801286" cy="419080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2F5E068-67BD-4DD5-AD00-74687A04AB20}"/>
              </a:ext>
            </a:extLst>
          </p:cNvPr>
          <p:cNvGrpSpPr/>
          <p:nvPr/>
        </p:nvGrpSpPr>
        <p:grpSpPr>
          <a:xfrm>
            <a:off x="5796136" y="2468896"/>
            <a:ext cx="3096344" cy="415498"/>
            <a:chOff x="5796136" y="1851670"/>
            <a:chExt cx="3096344" cy="311623"/>
          </a:xfrm>
        </p:grpSpPr>
        <p:sp>
          <p:nvSpPr>
            <p:cNvPr id="9" name="文本框 1"/>
            <p:cNvSpPr txBox="1"/>
            <p:nvPr/>
          </p:nvSpPr>
          <p:spPr>
            <a:xfrm>
              <a:off x="6372200" y="1851670"/>
              <a:ext cx="2520280" cy="31162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、阅读通知，</a:t>
              </a:r>
              <a:r>
                <a:rPr lang="zh-CN" altLang="en-US" sz="1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券商发布公告</a:t>
              </a:r>
              <a:endParaRPr lang="en-US" altLang="zh-CN" sz="1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xmlns="" id="{1395277B-1407-4D1D-8839-7BC385B1722A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5796136" y="2067694"/>
              <a:ext cx="576064" cy="0"/>
            </a:xfrm>
            <a:prstGeom prst="straightConnector1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6600"/>
                </a:gs>
              </a:gsLst>
              <a:lin ang="5400000" scaled="1"/>
            </a:gradFill>
            <a:ln w="222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81566929-8ABA-43EE-A2B3-56C0180EB210}"/>
              </a:ext>
            </a:extLst>
          </p:cNvPr>
          <p:cNvGrpSpPr/>
          <p:nvPr/>
        </p:nvGrpSpPr>
        <p:grpSpPr>
          <a:xfrm>
            <a:off x="2267744" y="4677143"/>
            <a:ext cx="5256584" cy="415498"/>
            <a:chOff x="2267744" y="3507854"/>
            <a:chExt cx="5256584" cy="311623"/>
          </a:xfrm>
        </p:grpSpPr>
        <p:sp>
          <p:nvSpPr>
            <p:cNvPr id="8" name="文本框 1"/>
            <p:cNvSpPr txBox="1"/>
            <p:nvPr/>
          </p:nvSpPr>
          <p:spPr>
            <a:xfrm>
              <a:off x="2843808" y="3507854"/>
              <a:ext cx="4680520" cy="31162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2.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再次检查数据，</a:t>
              </a:r>
              <a:r>
                <a:rPr lang="zh-CN" altLang="en-US" sz="1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确认无误后“提交业务“（最后一步）</a:t>
              </a:r>
              <a:endParaRPr lang="en-US" altLang="zh-CN" sz="1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3" name="直接箭头连接符 22">
              <a:extLst>
                <a:ext uri="{FF2B5EF4-FFF2-40B4-BE49-F238E27FC236}">
                  <a16:creationId xmlns:a16="http://schemas.microsoft.com/office/drawing/2014/main" xmlns="" id="{8D0D7B3C-7CD2-4A9C-9C3C-6D8C5C9D2B45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2267744" y="3723878"/>
              <a:ext cx="576064" cy="0"/>
            </a:xfrm>
            <a:prstGeom prst="straightConnector1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6600"/>
                </a:gs>
              </a:gsLst>
              <a:lin ang="5400000" scaled="1"/>
            </a:gradFill>
            <a:ln w="222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xmlns="" val="1555575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446526"/>
            <a:ext cx="7725925" cy="5174179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67</a:t>
            </a:fld>
            <a:endParaRPr lang="en-US" altLang="zh-CN"/>
          </a:p>
        </p:txBody>
      </p:sp>
      <p:sp>
        <p:nvSpPr>
          <p:cNvPr id="21" name="Rectangle 32">
            <a:extLst>
              <a:ext uri="{FF2B5EF4-FFF2-40B4-BE49-F238E27FC236}">
                <a16:creationId xmlns:a16="http://schemas.microsoft.com/office/drawing/2014/main" xmlns="" id="{D573EDE1-14A3-45A8-B4DF-ACCB4A368C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三、股份解除限售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业务办理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C7B4C03B-0B73-48AD-923D-5E544689F114}"/>
              </a:ext>
            </a:extLst>
          </p:cNvPr>
          <p:cNvSpPr/>
          <p:nvPr/>
        </p:nvSpPr>
        <p:spPr bwMode="gray">
          <a:xfrm>
            <a:off x="467544" y="3745586"/>
            <a:ext cx="1296144" cy="643521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E3A6274F-5CF9-4527-8EB5-AB0AB3CD1616}"/>
              </a:ext>
            </a:extLst>
          </p:cNvPr>
          <p:cNvGrpSpPr/>
          <p:nvPr/>
        </p:nvGrpSpPr>
        <p:grpSpPr>
          <a:xfrm>
            <a:off x="4719440" y="2269258"/>
            <a:ext cx="3668985" cy="643521"/>
            <a:chOff x="4719439" y="1701943"/>
            <a:chExt cx="3668985" cy="482641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9EF2CDB3-672F-49DB-BA61-4EC3FC6083D7}"/>
                </a:ext>
              </a:extLst>
            </p:cNvPr>
            <p:cNvSpPr/>
            <p:nvPr/>
          </p:nvSpPr>
          <p:spPr bwMode="gray">
            <a:xfrm>
              <a:off x="4719439" y="1701943"/>
              <a:ext cx="788665" cy="482641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26" name="文本框 1">
              <a:extLst>
                <a:ext uri="{FF2B5EF4-FFF2-40B4-BE49-F238E27FC236}">
                  <a16:creationId xmlns:a16="http://schemas.microsoft.com/office/drawing/2014/main" xmlns="" id="{9DE7F1AB-1868-4A7A-9F20-822DA18D5AD7}"/>
                </a:ext>
              </a:extLst>
            </p:cNvPr>
            <p:cNvSpPr txBox="1"/>
            <p:nvPr/>
          </p:nvSpPr>
          <p:spPr>
            <a:xfrm>
              <a:off x="5626968" y="1734167"/>
              <a:ext cx="2761456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T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日系统</a:t>
              </a:r>
              <a:r>
                <a:rPr lang="zh-CN" altLang="en-US" sz="16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自动跳转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至“办结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”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9CCAE9F-B787-495B-B296-3C17566AC166}"/>
              </a:ext>
            </a:extLst>
          </p:cNvPr>
          <p:cNvGrpSpPr/>
          <p:nvPr/>
        </p:nvGrpSpPr>
        <p:grpSpPr>
          <a:xfrm>
            <a:off x="1834499" y="3717030"/>
            <a:ext cx="2089429" cy="461665"/>
            <a:chOff x="1834499" y="2787774"/>
            <a:chExt cx="2089429" cy="346249"/>
          </a:xfrm>
        </p:grpSpPr>
        <p:sp>
          <p:nvSpPr>
            <p:cNvPr id="23" name="文本框 1">
              <a:extLst>
                <a:ext uri="{FF2B5EF4-FFF2-40B4-BE49-F238E27FC236}">
                  <a16:creationId xmlns:a16="http://schemas.microsoft.com/office/drawing/2014/main" xmlns="" id="{677EFE8D-89BE-4B42-85FC-65582E75DAAC}"/>
                </a:ext>
              </a:extLst>
            </p:cNvPr>
            <p:cNvSpPr txBox="1"/>
            <p:nvPr/>
          </p:nvSpPr>
          <p:spPr>
            <a:xfrm>
              <a:off x="1979712" y="2787774"/>
              <a:ext cx="1944216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T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日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9:30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后查看附件</a:t>
              </a:r>
              <a:endParaRPr lang="en-US" altLang="zh-CN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五角星 12">
              <a:extLst>
                <a:ext uri="{FF2B5EF4-FFF2-40B4-BE49-F238E27FC236}">
                  <a16:creationId xmlns:a16="http://schemas.microsoft.com/office/drawing/2014/main" xmlns="" id="{3D271A46-3090-4875-8A6B-43E9A5DD67B7}"/>
                </a:ext>
              </a:extLst>
            </p:cNvPr>
            <p:cNvSpPr/>
            <p:nvPr/>
          </p:nvSpPr>
          <p:spPr bwMode="gray">
            <a:xfrm>
              <a:off x="1834499" y="2931790"/>
              <a:ext cx="217221" cy="178310"/>
            </a:xfrm>
            <a:prstGeom prst="star5">
              <a:avLst>
                <a:gd name="adj" fmla="val 22113"/>
                <a:gd name="hf" fmla="val 105146"/>
                <a:gd name="vf" fmla="val 110557"/>
              </a:avLst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29" name="TextBox 10">
            <a:extLst>
              <a:ext uri="{FF2B5EF4-FFF2-40B4-BE49-F238E27FC236}">
                <a16:creationId xmlns:a16="http://schemas.microsoft.com/office/drawing/2014/main" xmlns="" id="{F93CE85D-C9BB-4651-A73E-A5AF7E9C28DA}"/>
              </a:ext>
            </a:extLst>
          </p:cNvPr>
          <p:cNvSpPr txBox="1"/>
          <p:nvPr/>
        </p:nvSpPr>
        <p:spPr>
          <a:xfrm>
            <a:off x="547252" y="82432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（五）查看结果</a:t>
            </a:r>
          </a:p>
        </p:txBody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xmlns="" id="{A88E3A29-5ECD-4870-AC7F-E658BA8BEA48}"/>
              </a:ext>
            </a:extLst>
          </p:cNvPr>
          <p:cNvSpPr txBox="1"/>
          <p:nvPr/>
        </p:nvSpPr>
        <p:spPr>
          <a:xfrm>
            <a:off x="4499992" y="639294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60</a:t>
            </a:r>
            <a:endParaRPr lang="zh-CN" altLang="en-US" dirty="0"/>
          </a:p>
        </p:txBody>
      </p:sp>
      <p:sp>
        <p:nvSpPr>
          <p:cNvPr id="14" name="文本框 1">
            <a:extLst>
              <a:ext uri="{FF2B5EF4-FFF2-40B4-BE49-F238E27FC236}">
                <a16:creationId xmlns:a16="http://schemas.microsoft.com/office/drawing/2014/main" xmlns="" id="{688D6568-29CA-4275-B5CE-CAC8F3FE048C}"/>
              </a:ext>
            </a:extLst>
          </p:cNvPr>
          <p:cNvSpPr txBox="1"/>
          <p:nvPr/>
        </p:nvSpPr>
        <p:spPr>
          <a:xfrm>
            <a:off x="3203848" y="824323"/>
            <a:ext cx="4906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常见问题：接近可转让日了，为什么还处于结算公司办理环节，是不是中国结算收到数据后还没进行处理？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5382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4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/>
          <p:nvPr/>
        </p:nvSpPr>
        <p:spPr>
          <a:xfrm>
            <a:off x="395535" y="2084851"/>
            <a:ext cx="8496000" cy="2062103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</a:pP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  <a:spcBef>
                <a:spcPts val="1200"/>
              </a:spcBef>
            </a:pP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</a:t>
            </a:r>
          </a:p>
        </p:txBody>
      </p:sp>
      <p:sp>
        <p:nvSpPr>
          <p:cNvPr id="8" name="矩形 7"/>
          <p:cNvSpPr/>
          <p:nvPr/>
        </p:nvSpPr>
        <p:spPr>
          <a:xfrm>
            <a:off x="929802" y="1031055"/>
            <a:ext cx="79626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每一笔质押都会产生唯一的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质押序列号。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所以我们填报数据时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一个质押序列号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下的股票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只能作为</a:t>
            </a:r>
            <a:r>
              <a:rPr lang="zh-CN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一个整体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解除限售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，不支持部分质押股解除限售。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五角星 8"/>
          <p:cNvSpPr/>
          <p:nvPr/>
        </p:nvSpPr>
        <p:spPr bwMode="gray">
          <a:xfrm>
            <a:off x="541832" y="1223035"/>
            <a:ext cx="285752" cy="285752"/>
          </a:xfrm>
          <a:prstGeom prst="star5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61</a:t>
            </a:r>
            <a:endParaRPr lang="zh-CN" altLang="en-US" dirty="0"/>
          </a:p>
        </p:txBody>
      </p:sp>
      <p:pic>
        <p:nvPicPr>
          <p:cNvPr id="36" name="Picture 1" descr="C:\Users\chinaclear\Desktop\捕获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496" y="1725267"/>
            <a:ext cx="1000100" cy="935648"/>
          </a:xfrm>
          <a:prstGeom prst="rect">
            <a:avLst/>
          </a:prstGeom>
          <a:noFill/>
        </p:spPr>
      </p:pic>
      <p:sp>
        <p:nvSpPr>
          <p:cNvPr id="37" name="Rectangle 32"/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四、股份解除限售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质押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冻结专题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39552" y="2180862"/>
            <a:ext cx="842493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例</a:t>
            </a:r>
            <a:r>
              <a:rPr lang="en-US" altLang="zh-CN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：</a:t>
            </a:r>
            <a:r>
              <a:rPr lang="zh-CN" altLang="en-US" dirty="0"/>
              <a:t>甲</a:t>
            </a:r>
            <a:r>
              <a:rPr lang="zh-CN" altLang="zh-CN" dirty="0"/>
              <a:t>股东持有限售股</a:t>
            </a:r>
            <a:r>
              <a:rPr lang="en-US" altLang="zh-CN" dirty="0"/>
              <a:t>68</a:t>
            </a:r>
            <a:r>
              <a:rPr lang="zh-CN" altLang="zh-CN" dirty="0"/>
              <a:t>股，</a:t>
            </a:r>
            <a:r>
              <a:rPr lang="zh-CN" altLang="en-US" dirty="0"/>
              <a:t>其中</a:t>
            </a:r>
            <a:r>
              <a:rPr lang="zh-CN" altLang="zh-CN" dirty="0"/>
              <a:t>质押股份</a:t>
            </a:r>
            <a:r>
              <a:rPr lang="zh-CN" altLang="en-US" dirty="0"/>
              <a:t>为</a:t>
            </a:r>
            <a:r>
              <a:rPr lang="en-US" altLang="zh-CN" dirty="0"/>
              <a:t>50</a:t>
            </a:r>
            <a:r>
              <a:rPr lang="zh-CN" altLang="zh-CN" dirty="0"/>
              <a:t>股，未质押股份为</a:t>
            </a:r>
            <a:r>
              <a:rPr lang="en-US" altLang="zh-CN" dirty="0"/>
              <a:t>18</a:t>
            </a:r>
            <a:r>
              <a:rPr lang="zh-CN" altLang="zh-CN" dirty="0"/>
              <a:t>股。质押</a:t>
            </a:r>
            <a:r>
              <a:rPr lang="zh-CN" altLang="en-US" dirty="0"/>
              <a:t>的</a:t>
            </a:r>
            <a:r>
              <a:rPr lang="en-US" altLang="zh-CN" dirty="0"/>
              <a:t>50</a:t>
            </a:r>
            <a:r>
              <a:rPr lang="zh-CN" altLang="zh-CN" dirty="0"/>
              <a:t>股份分两</a:t>
            </a:r>
            <a:r>
              <a:rPr lang="zh-CN" altLang="en-US" dirty="0"/>
              <a:t>笔办理</a:t>
            </a:r>
            <a:r>
              <a:rPr lang="zh-CN" altLang="zh-CN" dirty="0"/>
              <a:t>：第一笔</a:t>
            </a:r>
            <a:r>
              <a:rPr lang="en-US" altLang="zh-CN" dirty="0"/>
              <a:t>20</a:t>
            </a:r>
            <a:r>
              <a:rPr lang="zh-CN" altLang="zh-CN" dirty="0"/>
              <a:t>股，质押序列号为</a:t>
            </a:r>
            <a:r>
              <a:rPr lang="en-US" altLang="zh-CN" dirty="0"/>
              <a:t>a</a:t>
            </a:r>
            <a:r>
              <a:rPr lang="zh-CN" altLang="zh-CN" dirty="0"/>
              <a:t>；第二笔为</a:t>
            </a:r>
            <a:r>
              <a:rPr lang="en-US" altLang="zh-CN" dirty="0"/>
              <a:t>30</a:t>
            </a:r>
            <a:r>
              <a:rPr lang="zh-CN" altLang="zh-CN" dirty="0"/>
              <a:t>股，质押序列号为</a:t>
            </a:r>
            <a:r>
              <a:rPr lang="en-US" altLang="zh-CN" dirty="0"/>
              <a:t>b</a:t>
            </a:r>
            <a:r>
              <a:rPr lang="zh-CN" altLang="zh-CN" dirty="0"/>
              <a:t>。</a:t>
            </a:r>
            <a:r>
              <a:rPr lang="zh-CN" altLang="en-US" dirty="0">
                <a:solidFill>
                  <a:srgbClr val="FF0000"/>
                </a:solidFill>
              </a:rPr>
              <a:t>（</a:t>
            </a:r>
            <a:r>
              <a:rPr lang="en-US" altLang="zh-CN" dirty="0">
                <a:solidFill>
                  <a:srgbClr val="FF0000"/>
                </a:solidFill>
              </a:rPr>
              <a:t>20</a:t>
            </a:r>
            <a:r>
              <a:rPr lang="zh-CN" altLang="en-US" dirty="0">
                <a:solidFill>
                  <a:srgbClr val="FF0000"/>
                </a:solidFill>
              </a:rPr>
              <a:t>质押</a:t>
            </a:r>
            <a:r>
              <a:rPr lang="en-US" altLang="zh-CN" dirty="0">
                <a:solidFill>
                  <a:srgbClr val="FF0000"/>
                </a:solidFill>
              </a:rPr>
              <a:t>+30</a:t>
            </a:r>
            <a:r>
              <a:rPr lang="zh-CN" altLang="en-US" dirty="0">
                <a:solidFill>
                  <a:srgbClr val="FF0000"/>
                </a:solidFill>
              </a:rPr>
              <a:t>质押</a:t>
            </a:r>
            <a:r>
              <a:rPr lang="en-US" altLang="zh-CN" dirty="0">
                <a:solidFill>
                  <a:srgbClr val="FF0000"/>
                </a:solidFill>
              </a:rPr>
              <a:t>+18</a:t>
            </a:r>
            <a:r>
              <a:rPr lang="zh-CN" altLang="en-US" dirty="0">
                <a:solidFill>
                  <a:srgbClr val="FF0000"/>
                </a:solidFill>
              </a:rPr>
              <a:t>）股</a:t>
            </a:r>
            <a:endParaRPr lang="zh-CN" altLang="zh-CN" dirty="0">
              <a:solidFill>
                <a:srgbClr val="FF0000"/>
              </a:solidFill>
            </a:endParaRP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）如要解除限售</a:t>
            </a:r>
            <a:r>
              <a:rPr lang="en-US" altLang="zh-CN" dirty="0"/>
              <a:t>60</a:t>
            </a:r>
            <a:r>
              <a:rPr lang="zh-CN" altLang="zh-CN" dirty="0"/>
              <a:t>股，需选择序列号</a:t>
            </a:r>
            <a:r>
              <a:rPr lang="en-US" altLang="zh-CN" dirty="0"/>
              <a:t>a</a:t>
            </a:r>
            <a:r>
              <a:rPr lang="zh-CN" altLang="zh-CN" dirty="0"/>
              <a:t>下</a:t>
            </a:r>
            <a:r>
              <a:rPr lang="en-US" altLang="zh-CN" dirty="0"/>
              <a:t>20</a:t>
            </a:r>
            <a:r>
              <a:rPr lang="zh-CN" altLang="zh-CN" dirty="0"/>
              <a:t>股，序列号</a:t>
            </a:r>
            <a:r>
              <a:rPr lang="en-US" altLang="zh-CN" dirty="0"/>
              <a:t>b</a:t>
            </a:r>
            <a:r>
              <a:rPr lang="zh-CN" altLang="zh-CN" dirty="0"/>
              <a:t>下</a:t>
            </a:r>
            <a:r>
              <a:rPr lang="en-US" altLang="zh-CN" dirty="0"/>
              <a:t>30</a:t>
            </a:r>
            <a:r>
              <a:rPr lang="zh-CN" altLang="zh-CN" dirty="0"/>
              <a:t>股，另从未质押股份中选择</a:t>
            </a:r>
            <a:r>
              <a:rPr lang="en-US" altLang="zh-CN" dirty="0"/>
              <a:t>10</a:t>
            </a:r>
            <a:r>
              <a:rPr lang="zh-CN" altLang="zh-CN" dirty="0"/>
              <a:t>股；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）如要解除限售</a:t>
            </a:r>
            <a:r>
              <a:rPr lang="en-US" altLang="zh-CN" dirty="0"/>
              <a:t>25</a:t>
            </a:r>
            <a:r>
              <a:rPr lang="zh-CN" altLang="zh-CN" dirty="0"/>
              <a:t>股，需选择序列号</a:t>
            </a:r>
            <a:r>
              <a:rPr lang="en-US" altLang="zh-CN" dirty="0"/>
              <a:t>a</a:t>
            </a:r>
            <a:r>
              <a:rPr lang="zh-CN" altLang="zh-CN" dirty="0"/>
              <a:t>下</a:t>
            </a:r>
            <a:r>
              <a:rPr lang="en-US" altLang="zh-CN" dirty="0"/>
              <a:t>20</a:t>
            </a:r>
            <a:r>
              <a:rPr lang="zh-CN" altLang="zh-CN" dirty="0"/>
              <a:t>股，另从未质押股份中选择</a:t>
            </a:r>
            <a:r>
              <a:rPr lang="en-US" altLang="zh-CN" dirty="0"/>
              <a:t>5</a:t>
            </a:r>
            <a:r>
              <a:rPr lang="zh-CN" altLang="zh-CN" dirty="0"/>
              <a:t>股；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）如要解除限售</a:t>
            </a:r>
            <a:r>
              <a:rPr lang="en-US" altLang="zh-CN" dirty="0"/>
              <a:t>15</a:t>
            </a:r>
            <a:r>
              <a:rPr lang="zh-CN" altLang="zh-CN" dirty="0"/>
              <a:t>股，则可以从未质押股份中直接选择</a:t>
            </a:r>
            <a:r>
              <a:rPr lang="en-US" altLang="zh-CN" dirty="0"/>
              <a:t>15</a:t>
            </a:r>
            <a:r>
              <a:rPr lang="zh-CN" altLang="zh-CN" dirty="0"/>
              <a:t>股。</a:t>
            </a:r>
            <a:endParaRPr lang="en-US" altLang="zh-CN" dirty="0"/>
          </a:p>
          <a:p>
            <a:r>
              <a:rPr lang="en-US" altLang="zh-CN" b="1" dirty="0"/>
              <a:t>     </a:t>
            </a:r>
          </a:p>
          <a:p>
            <a:r>
              <a:rPr lang="en-US" altLang="zh-CN" b="1" dirty="0"/>
              <a:t>        </a:t>
            </a:r>
            <a:r>
              <a:rPr lang="zh-CN" altLang="zh-CN" b="1" dirty="0"/>
              <a:t>例</a:t>
            </a:r>
            <a:r>
              <a:rPr lang="en-US" altLang="zh-CN" b="1" dirty="0"/>
              <a:t>2</a:t>
            </a:r>
            <a:r>
              <a:rPr lang="zh-CN" altLang="zh-CN" b="1" dirty="0"/>
              <a:t>：</a:t>
            </a:r>
            <a:r>
              <a:rPr lang="zh-CN" altLang="en-US" dirty="0"/>
              <a:t>乙</a:t>
            </a:r>
            <a:r>
              <a:rPr lang="zh-CN" altLang="zh-CN" dirty="0"/>
              <a:t>股东持有限售股</a:t>
            </a:r>
            <a:r>
              <a:rPr lang="en-US" altLang="zh-CN" dirty="0"/>
              <a:t>68</a:t>
            </a:r>
            <a:r>
              <a:rPr lang="zh-CN" altLang="zh-CN" dirty="0"/>
              <a:t>股，</a:t>
            </a:r>
            <a:r>
              <a:rPr lang="zh-CN" altLang="en-US" dirty="0"/>
              <a:t>全部为一笔</a:t>
            </a:r>
            <a:r>
              <a:rPr lang="zh-CN" altLang="zh-CN" dirty="0"/>
              <a:t>质押，质押序列号为</a:t>
            </a:r>
            <a:r>
              <a:rPr lang="en-US" altLang="zh-CN" dirty="0"/>
              <a:t>c</a:t>
            </a:r>
            <a:r>
              <a:rPr lang="zh-CN" altLang="zh-CN" dirty="0"/>
              <a:t>。</a:t>
            </a:r>
            <a:endParaRPr lang="zh-CN" altLang="zh-CN" dirty="0">
              <a:solidFill>
                <a:srgbClr val="FF0000"/>
              </a:solidFill>
            </a:endParaRP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）如要解除限售</a:t>
            </a:r>
            <a:r>
              <a:rPr lang="en-US" altLang="zh-CN" dirty="0"/>
              <a:t>68</a:t>
            </a:r>
            <a:r>
              <a:rPr lang="zh-CN" altLang="zh-CN" dirty="0"/>
              <a:t>股，可全部选择；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）如要解除限售</a:t>
            </a:r>
            <a:r>
              <a:rPr lang="en-US" altLang="zh-CN" dirty="0"/>
              <a:t>68</a:t>
            </a:r>
            <a:r>
              <a:rPr lang="zh-CN" altLang="zh-CN" dirty="0"/>
              <a:t>股以下股份数量，则本次无法办理。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1727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010452" y="836715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微软雅黑" pitchFamily="34" charset="-122"/>
                <a:ea typeface="微软雅黑" pitchFamily="34" charset="-122"/>
              </a:rPr>
              <a:t>第二章</a:t>
            </a:r>
          </a:p>
        </p:txBody>
      </p:sp>
      <p:cxnSp>
        <p:nvCxnSpPr>
          <p:cNvPr id="10" name="直接连接符 9"/>
          <p:cNvCxnSpPr/>
          <p:nvPr/>
        </p:nvCxnSpPr>
        <p:spPr bwMode="auto">
          <a:xfrm>
            <a:off x="2085653" y="1844826"/>
            <a:ext cx="5072098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9" name="TextBox 16">
            <a:extLst>
              <a:ext uri="{FF2B5EF4-FFF2-40B4-BE49-F238E27FC236}">
                <a16:creationId xmlns:a16="http://schemas.microsoft.com/office/drawing/2014/main" xmlns="" id="{53F3E0D6-5320-4E79-A301-705791A20EC6}"/>
              </a:ext>
            </a:extLst>
          </p:cNvPr>
          <p:cNvSpPr txBox="1"/>
          <p:nvPr/>
        </p:nvSpPr>
        <p:spPr>
          <a:xfrm>
            <a:off x="1691680" y="2174205"/>
            <a:ext cx="518457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2">
              <a:lnSpc>
                <a:spcPct val="150000"/>
              </a:lnSpc>
              <a:buClr>
                <a:srgbClr val="002060"/>
              </a:buClr>
            </a:pPr>
            <a:r>
              <a:rPr lang="zh-CN" altLang="en-US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   第一节 </a:t>
            </a:r>
            <a:r>
              <a:rPr lang="en-US" altLang="zh-CN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新增股份登记</a:t>
            </a:r>
            <a:endParaRPr lang="en-US" altLang="zh-CN" sz="24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6">
            <a:extLst>
              <a:ext uri="{FF2B5EF4-FFF2-40B4-BE49-F238E27FC236}">
                <a16:creationId xmlns:a16="http://schemas.microsoft.com/office/drawing/2014/main" xmlns="" id="{D7BABB7C-3E9C-489F-93EE-544ACC36B916}"/>
              </a:ext>
            </a:extLst>
          </p:cNvPr>
          <p:cNvSpPr txBox="1"/>
          <p:nvPr/>
        </p:nvSpPr>
        <p:spPr>
          <a:xfrm>
            <a:off x="1691680" y="3332990"/>
            <a:ext cx="518457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2">
              <a:lnSpc>
                <a:spcPct val="150000"/>
              </a:lnSpc>
              <a:buClr>
                <a:srgbClr val="002060"/>
              </a:buClr>
            </a:pPr>
            <a:r>
              <a:rPr lang="zh-CN" altLang="en-US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   第二节 </a:t>
            </a:r>
            <a:r>
              <a:rPr lang="en-US" altLang="zh-CN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股份解除限售</a:t>
            </a:r>
            <a:endParaRPr lang="en-US" altLang="zh-CN" sz="2400" b="1" dirty="0">
              <a:solidFill>
                <a:srgbClr val="CC00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6">
            <a:extLst>
              <a:ext uri="{FF2B5EF4-FFF2-40B4-BE49-F238E27FC236}">
                <a16:creationId xmlns:a16="http://schemas.microsoft.com/office/drawing/2014/main" xmlns="" id="{2395B0EB-5B30-4C7C-8FA9-97084DC2B8CC}"/>
              </a:ext>
            </a:extLst>
          </p:cNvPr>
          <p:cNvSpPr txBox="1"/>
          <p:nvPr/>
        </p:nvSpPr>
        <p:spPr>
          <a:xfrm>
            <a:off x="1691680" y="4478461"/>
            <a:ext cx="518457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2">
              <a:lnSpc>
                <a:spcPct val="150000"/>
              </a:lnSpc>
              <a:buClr>
                <a:srgbClr val="002060"/>
              </a:buClr>
              <a:buFont typeface="Wingdings" pitchFamily="2" charset="2"/>
              <a:buChar char="Ø"/>
            </a:pPr>
            <a:r>
              <a:rPr lang="zh-CN" altLang="en-US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第三节 </a:t>
            </a:r>
            <a:r>
              <a:rPr lang="en-US" altLang="zh-CN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400" b="1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股份限售</a:t>
            </a:r>
            <a:endParaRPr lang="en-US" altLang="zh-CN" sz="2400" b="1" dirty="0">
              <a:solidFill>
                <a:srgbClr val="CC0018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994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37"/>
          <p:cNvSpPr>
            <a:spLocks/>
          </p:cNvSpPr>
          <p:nvPr/>
        </p:nvSpPr>
        <p:spPr bwMode="auto">
          <a:xfrm flipV="1">
            <a:off x="4411265" y="3286126"/>
            <a:ext cx="1285884" cy="45719"/>
          </a:xfrm>
          <a:custGeom>
            <a:avLst/>
            <a:gdLst>
              <a:gd name="T0" fmla="*/ 0 w 1092530"/>
              <a:gd name="T1" fmla="*/ 1068780 h 1068780"/>
              <a:gd name="T2" fmla="*/ 1092530 w 1092530"/>
              <a:gd name="T3" fmla="*/ 0 h 1068780"/>
              <a:gd name="T4" fmla="*/ 0 60000 65536"/>
              <a:gd name="T5" fmla="*/ 0 60000 65536"/>
              <a:gd name="T6" fmla="*/ 0 w 1092530"/>
              <a:gd name="T7" fmla="*/ 0 h 1068780"/>
              <a:gd name="T8" fmla="*/ 1092530 w 1092530"/>
              <a:gd name="T9" fmla="*/ 1068780 h 106878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38100" cap="flat" cmpd="sng">
            <a:solidFill>
              <a:srgbClr val="D8D8D8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endParaRPr lang="zh-CN" altLang="zh-CN" sz="1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3" name="任意多边形 35"/>
          <p:cNvSpPr>
            <a:spLocks/>
          </p:cNvSpPr>
          <p:nvPr/>
        </p:nvSpPr>
        <p:spPr bwMode="auto">
          <a:xfrm>
            <a:off x="3821902" y="3357563"/>
            <a:ext cx="535785" cy="1000132"/>
          </a:xfrm>
          <a:custGeom>
            <a:avLst/>
            <a:gdLst>
              <a:gd name="T0" fmla="*/ 0 w 1092530"/>
              <a:gd name="T1" fmla="*/ 1068780 h 1068780"/>
              <a:gd name="T2" fmla="*/ 1092530 w 1092530"/>
              <a:gd name="T3" fmla="*/ 0 h 1068780"/>
              <a:gd name="T4" fmla="*/ 0 60000 65536"/>
              <a:gd name="T5" fmla="*/ 0 60000 65536"/>
              <a:gd name="T6" fmla="*/ 0 w 1092530"/>
              <a:gd name="T7" fmla="*/ 0 h 1068780"/>
              <a:gd name="T8" fmla="*/ 1092530 w 1092530"/>
              <a:gd name="T9" fmla="*/ 1068780 h 106878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38100" cap="flat" cmpd="sng">
            <a:solidFill>
              <a:srgbClr val="D8D8D8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endParaRPr lang="zh-CN" altLang="zh-CN" sz="1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6" name="任意多边形 36"/>
          <p:cNvSpPr>
            <a:spLocks/>
          </p:cNvSpPr>
          <p:nvPr/>
        </p:nvSpPr>
        <p:spPr bwMode="auto">
          <a:xfrm flipH="1">
            <a:off x="3768324" y="2357431"/>
            <a:ext cx="750099" cy="1143008"/>
          </a:xfrm>
          <a:custGeom>
            <a:avLst/>
            <a:gdLst>
              <a:gd name="T0" fmla="*/ 0 w 1092530"/>
              <a:gd name="T1" fmla="*/ 1068780 h 1068780"/>
              <a:gd name="T2" fmla="*/ 1092530 w 1092530"/>
              <a:gd name="T3" fmla="*/ 0 h 1068780"/>
              <a:gd name="T4" fmla="*/ 0 60000 65536"/>
              <a:gd name="T5" fmla="*/ 0 60000 65536"/>
              <a:gd name="T6" fmla="*/ 0 w 1092530"/>
              <a:gd name="T7" fmla="*/ 0 h 1068780"/>
              <a:gd name="T8" fmla="*/ 1092530 w 1092530"/>
              <a:gd name="T9" fmla="*/ 1068780 h 106878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38100" cap="flat" cmpd="sng">
            <a:solidFill>
              <a:srgbClr val="D8D8D8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endParaRPr lang="zh-CN" altLang="zh-CN" sz="1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8" name="圆角矩形 5"/>
          <p:cNvSpPr>
            <a:spLocks noChangeArrowheads="1"/>
          </p:cNvSpPr>
          <p:nvPr/>
        </p:nvSpPr>
        <p:spPr bwMode="auto">
          <a:xfrm>
            <a:off x="5509340" y="2000241"/>
            <a:ext cx="2411033" cy="2643207"/>
          </a:xfrm>
          <a:prstGeom prst="roundRect">
            <a:avLst>
              <a:gd name="adj" fmla="val 0"/>
            </a:avLst>
          </a:prstGeom>
          <a:solidFill>
            <a:srgbClr val="474747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ap="flat" cmpd="sng">
                <a:solidFill>
                  <a:srgbClr val="FFFFF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>
              <a:lnSpc>
                <a:spcPct val="150000"/>
              </a:lnSpc>
              <a:buClr>
                <a:srgbClr val="FF0000"/>
              </a:buClr>
              <a:buSzPct val="65000"/>
              <a:buFont typeface="Wingdings" pitchFamily="2" charset="2"/>
              <a:buChar char="u"/>
            </a:pP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9" name="圆角矩形 6"/>
          <p:cNvSpPr>
            <a:spLocks noChangeArrowheads="1"/>
          </p:cNvSpPr>
          <p:nvPr/>
        </p:nvSpPr>
        <p:spPr bwMode="auto">
          <a:xfrm>
            <a:off x="1303712" y="1928803"/>
            <a:ext cx="2357454" cy="658143"/>
          </a:xfrm>
          <a:prstGeom prst="roundRect">
            <a:avLst>
              <a:gd name="adj" fmla="val 0"/>
            </a:avLst>
          </a:prstGeom>
          <a:solidFill>
            <a:srgbClr val="474747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ap="flat" cmpd="sng">
                <a:solidFill>
                  <a:srgbClr val="FFFFF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</a:pPr>
            <a:endParaRPr lang="zh-CN" altLang="zh-CN" sz="1050" dirty="0"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11" name="椭圆 38"/>
          <p:cNvSpPr>
            <a:spLocks noChangeArrowheads="1"/>
          </p:cNvSpPr>
          <p:nvPr/>
        </p:nvSpPr>
        <p:spPr bwMode="auto">
          <a:xfrm>
            <a:off x="3833617" y="2643181"/>
            <a:ext cx="1059855" cy="1357323"/>
          </a:xfrm>
          <a:prstGeom prst="ellips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lvl1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</a:pPr>
            <a:endParaRPr lang="zh-CN" altLang="zh-CN" sz="1125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13" name="圆角矩形 5"/>
          <p:cNvSpPr>
            <a:spLocks noChangeArrowheads="1"/>
          </p:cNvSpPr>
          <p:nvPr/>
        </p:nvSpPr>
        <p:spPr bwMode="auto">
          <a:xfrm>
            <a:off x="1328760" y="3571877"/>
            <a:ext cx="2332406" cy="1857388"/>
          </a:xfrm>
          <a:prstGeom prst="roundRect">
            <a:avLst>
              <a:gd name="adj" fmla="val 0"/>
            </a:avLst>
          </a:prstGeom>
          <a:solidFill>
            <a:srgbClr val="474747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ap="flat" cmpd="sng">
                <a:solidFill>
                  <a:srgbClr val="FFFFF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</a:pPr>
            <a:endParaRPr lang="zh-CN" altLang="zh-CN" sz="1050"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grpSp>
        <p:nvGrpSpPr>
          <p:cNvPr id="4" name="组合 11"/>
          <p:cNvGrpSpPr>
            <a:grpSpLocks/>
          </p:cNvGrpSpPr>
          <p:nvPr/>
        </p:nvGrpSpPr>
        <p:grpSpPr bwMode="auto">
          <a:xfrm flipH="1">
            <a:off x="2803910" y="2071679"/>
            <a:ext cx="1125148" cy="428628"/>
            <a:chOff x="-74312" y="0"/>
            <a:chExt cx="1560582" cy="453572"/>
          </a:xfrm>
        </p:grpSpPr>
        <p:sp>
          <p:nvSpPr>
            <p:cNvPr id="17" name="五边形 12"/>
            <p:cNvSpPr>
              <a:spLocks noChangeArrowheads="1"/>
            </p:cNvSpPr>
            <p:nvPr/>
          </p:nvSpPr>
          <p:spPr bwMode="auto">
            <a:xfrm>
              <a:off x="0" y="0"/>
              <a:ext cx="1486270" cy="453572"/>
            </a:xfrm>
            <a:prstGeom prst="homePlate">
              <a:avLst>
                <a:gd name="adj" fmla="val 81920"/>
              </a:avLst>
            </a:prstGeom>
            <a:solidFill>
              <a:srgbClr val="C00000"/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</a:pPr>
              <a:endParaRPr lang="zh-CN" altLang="zh-CN" sz="1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TextBox 22"/>
            <p:cNvSpPr>
              <a:spLocks noChangeArrowheads="1"/>
            </p:cNvSpPr>
            <p:nvPr/>
          </p:nvSpPr>
          <p:spPr bwMode="auto">
            <a:xfrm>
              <a:off x="-74312" y="40621"/>
              <a:ext cx="1390052" cy="293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微软雅黑" panose="020B0503020204020204" pitchFamily="34" charset="-122"/>
                </a:rPr>
                <a:t>法律部</a:t>
              </a:r>
            </a:p>
          </p:txBody>
        </p:sp>
      </p:grpSp>
      <p:sp>
        <p:nvSpPr>
          <p:cNvPr id="25" name="五边形 12"/>
          <p:cNvSpPr>
            <a:spLocks noChangeArrowheads="1"/>
          </p:cNvSpPr>
          <p:nvPr/>
        </p:nvSpPr>
        <p:spPr bwMode="auto">
          <a:xfrm rot="10800000">
            <a:off x="2750332" y="4190779"/>
            <a:ext cx="1145933" cy="428628"/>
          </a:xfrm>
          <a:prstGeom prst="homePlate">
            <a:avLst>
              <a:gd name="adj" fmla="val 81920"/>
            </a:avLst>
          </a:prstGeom>
          <a:solidFill>
            <a:srgbClr val="CC0018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</a:pPr>
            <a:endParaRPr lang="zh-CN" altLang="zh-CN" sz="1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grpSp>
        <p:nvGrpSpPr>
          <p:cNvPr id="5" name="组合 11"/>
          <p:cNvGrpSpPr>
            <a:grpSpLocks/>
          </p:cNvGrpSpPr>
          <p:nvPr/>
        </p:nvGrpSpPr>
        <p:grpSpPr bwMode="auto">
          <a:xfrm>
            <a:off x="5054208" y="3071811"/>
            <a:ext cx="1339165" cy="422947"/>
            <a:chOff x="-123366" y="23316"/>
            <a:chExt cx="1541735" cy="447561"/>
          </a:xfrm>
        </p:grpSpPr>
        <p:sp>
          <p:nvSpPr>
            <p:cNvPr id="27" name="五边形 12"/>
            <p:cNvSpPr>
              <a:spLocks noChangeArrowheads="1"/>
            </p:cNvSpPr>
            <p:nvPr/>
          </p:nvSpPr>
          <p:spPr bwMode="auto">
            <a:xfrm>
              <a:off x="1" y="23316"/>
              <a:ext cx="1418368" cy="447561"/>
            </a:xfrm>
            <a:prstGeom prst="homePlate">
              <a:avLst>
                <a:gd name="adj" fmla="val 81920"/>
              </a:avLst>
            </a:prstGeom>
            <a:solidFill>
              <a:srgbClr val="C00000"/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</a:pPr>
              <a:endParaRPr lang="zh-CN" altLang="zh-CN" sz="1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TextBox 22"/>
            <p:cNvSpPr>
              <a:spLocks noChangeArrowheads="1"/>
            </p:cNvSpPr>
            <p:nvPr/>
          </p:nvSpPr>
          <p:spPr bwMode="auto">
            <a:xfrm>
              <a:off x="-123366" y="63937"/>
              <a:ext cx="1418712" cy="293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微软雅黑" panose="020B0503020204020204" pitchFamily="34" charset="-122"/>
                </a:rPr>
                <a:t>发行人业务部</a:t>
              </a:r>
            </a:p>
          </p:txBody>
        </p:sp>
      </p:grpSp>
      <p:sp>
        <p:nvSpPr>
          <p:cNvPr id="32" name="TextBox 22"/>
          <p:cNvSpPr>
            <a:spLocks noChangeArrowheads="1"/>
          </p:cNvSpPr>
          <p:nvPr/>
        </p:nvSpPr>
        <p:spPr bwMode="auto">
          <a:xfrm>
            <a:off x="2850002" y="4214819"/>
            <a:ext cx="114593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投资者业务部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357292" y="3571877"/>
            <a:ext cx="19786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buClr>
                <a:srgbClr val="FF0000"/>
              </a:buClr>
              <a:buSzPct val="65000"/>
              <a:buFont typeface="Wingdings" pitchFamily="2" charset="2"/>
              <a:buChar char="u"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账户业务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  <a:buClr>
                <a:srgbClr val="FF0000"/>
              </a:buClr>
              <a:buSzPct val="65000"/>
              <a:buFont typeface="Wingdings" pitchFamily="2" charset="2"/>
              <a:buChar char="u"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查询业务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  <a:buClr>
                <a:srgbClr val="FF0000"/>
              </a:buClr>
              <a:buSzPct val="65000"/>
              <a:buFont typeface="Wingdings" pitchFamily="2" charset="2"/>
              <a:buChar char="u"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质押业务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  <a:buClr>
                <a:srgbClr val="FF0000"/>
              </a:buClr>
              <a:buSzPct val="65000"/>
              <a:buFont typeface="Wingdings" pitchFamily="2" charset="2"/>
              <a:buChar char="u"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非交易过户业务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250133" y="2000240"/>
            <a:ext cx="171451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>
              <a:lnSpc>
                <a:spcPct val="150000"/>
              </a:lnSpc>
              <a:buClr>
                <a:srgbClr val="FF0000"/>
              </a:buClr>
              <a:buSzPct val="60000"/>
              <a:buFont typeface="Wingdings" pitchFamily="2" charset="2"/>
              <a:buChar char="u"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协助司法冻结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495018" y="4365104"/>
            <a:ext cx="1677382" cy="30008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1500" b="1" dirty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全部实现线上办理</a:t>
            </a:r>
          </a:p>
        </p:txBody>
      </p:sp>
      <p:sp>
        <p:nvSpPr>
          <p:cNvPr id="87" name="TextBox 39"/>
          <p:cNvSpPr>
            <a:spLocks noChangeArrowheads="1"/>
          </p:cNvSpPr>
          <p:nvPr/>
        </p:nvSpPr>
        <p:spPr bwMode="auto">
          <a:xfrm>
            <a:off x="3371129" y="2928933"/>
            <a:ext cx="195097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微软雅黑" panose="020B0503020204020204" pitchFamily="34" charset="-122"/>
              </a:rPr>
              <a:t>中国结算</a:t>
            </a:r>
            <a:endParaRPr lang="en-US" altLang="zh-CN" sz="1500" b="1" dirty="0">
              <a:solidFill>
                <a:schemeClr val="bg1"/>
              </a:solidFill>
              <a:latin typeface="黑体" pitchFamily="49" charset="-122"/>
              <a:ea typeface="黑体" pitchFamily="49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微软雅黑" panose="020B0503020204020204" pitchFamily="34" charset="-122"/>
              </a:rPr>
              <a:t>北京分公司</a:t>
            </a:r>
            <a:endParaRPr lang="en-US" altLang="zh-CN" sz="1500" b="1" dirty="0">
              <a:solidFill>
                <a:schemeClr val="bg1"/>
              </a:solidFill>
              <a:latin typeface="黑体" pitchFamily="49" charset="-122"/>
              <a:ea typeface="黑体" pitchFamily="49" charset="-122"/>
              <a:sym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340092" y="2000240"/>
            <a:ext cx="1832553" cy="2377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buClr>
                <a:srgbClr val="FF0000"/>
              </a:buClr>
              <a:buSzPct val="65000"/>
              <a:buFont typeface="Wingdings" pitchFamily="2" charset="2"/>
              <a:buChar char="u"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股份初始登记 </a:t>
            </a:r>
          </a:p>
          <a:p>
            <a:pPr>
              <a:lnSpc>
                <a:spcPct val="150000"/>
              </a:lnSpc>
              <a:buClr>
                <a:srgbClr val="FF0000"/>
              </a:buClr>
              <a:buSzPct val="65000"/>
              <a:buFont typeface="Wingdings" pitchFamily="2" charset="2"/>
              <a:buChar char="u"/>
            </a:pPr>
            <a:r>
              <a:rPr lang="zh-CN" altLang="en-US" sz="1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新增股份登记 </a:t>
            </a:r>
          </a:p>
          <a:p>
            <a:pPr>
              <a:lnSpc>
                <a:spcPct val="150000"/>
              </a:lnSpc>
              <a:buClr>
                <a:srgbClr val="FF0000"/>
              </a:buClr>
              <a:buSzPct val="65000"/>
              <a:buFont typeface="Wingdings" pitchFamily="2" charset="2"/>
              <a:buChar char="u"/>
            </a:pPr>
            <a:r>
              <a:rPr lang="zh-CN" altLang="en-US" sz="1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股份解限售登记 </a:t>
            </a:r>
          </a:p>
          <a:p>
            <a:pPr>
              <a:lnSpc>
                <a:spcPct val="150000"/>
              </a:lnSpc>
              <a:buClr>
                <a:srgbClr val="FF0000"/>
              </a:buClr>
              <a:buSzPct val="65000"/>
              <a:buFont typeface="Wingdings" pitchFamily="2" charset="2"/>
              <a:buChar char="u"/>
            </a:pPr>
            <a:r>
              <a:rPr lang="zh-CN" altLang="en-US" sz="1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股份限售登记</a:t>
            </a:r>
          </a:p>
          <a:p>
            <a:pPr>
              <a:lnSpc>
                <a:spcPct val="150000"/>
              </a:lnSpc>
              <a:buClr>
                <a:srgbClr val="FF0000"/>
              </a:buClr>
              <a:buSzPct val="65000"/>
              <a:buFont typeface="Wingdings" pitchFamily="2" charset="2"/>
              <a:buChar char="u"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名册查询</a:t>
            </a:r>
          </a:p>
          <a:p>
            <a:pPr>
              <a:lnSpc>
                <a:spcPct val="150000"/>
              </a:lnSpc>
              <a:buClr>
                <a:srgbClr val="FF0000"/>
              </a:buClr>
              <a:buSzPct val="65000"/>
              <a:buFont typeface="Wingdings" pitchFamily="2" charset="2"/>
              <a:buChar char="u"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权益分派</a:t>
            </a: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7</a:t>
            </a:fld>
            <a:endParaRPr lang="en-US" altLang="zh-CN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EF5885AD-AC7C-409A-B7E4-39F4C26127F1}"/>
              </a:ext>
            </a:extLst>
          </p:cNvPr>
          <p:cNvSpPr txBox="1"/>
          <p:nvPr/>
        </p:nvSpPr>
        <p:spPr>
          <a:xfrm>
            <a:off x="549672" y="139085"/>
            <a:ext cx="488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一、中国结算公司介绍</a:t>
            </a:r>
            <a:endParaRPr kumimoji="1" lang="en-US" altLang="zh-CN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B4A46025-8E13-4309-8E6D-B0CA3DF46294}"/>
              </a:ext>
            </a:extLst>
          </p:cNvPr>
          <p:cNvSpPr txBox="1"/>
          <p:nvPr/>
        </p:nvSpPr>
        <p:spPr>
          <a:xfrm>
            <a:off x="971600" y="932723"/>
            <a:ext cx="1800200" cy="507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002060"/>
              </a:buClr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（三）业务部门</a:t>
            </a:r>
          </a:p>
        </p:txBody>
      </p:sp>
      <p:sp>
        <p:nvSpPr>
          <p:cNvPr id="31" name="TextBox 6"/>
          <p:cNvSpPr txBox="1"/>
          <p:nvPr/>
        </p:nvSpPr>
        <p:spPr>
          <a:xfrm>
            <a:off x="4571677" y="639294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0299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xmlns="" val="4127478573"/>
              </p:ext>
            </p:extLst>
          </p:nvPr>
        </p:nvGraphicFramePr>
        <p:xfrm>
          <a:off x="249052" y="1220755"/>
          <a:ext cx="8715436" cy="3349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13" name="Rectangle 32"/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一、股份限售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业务流程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总流程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70</a:t>
            </a:fld>
            <a:endParaRPr lang="en-US" altLang="zh-CN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xmlns="" id="{509E59F6-2862-4033-B597-207024A9B33D}"/>
              </a:ext>
            </a:extLst>
          </p:cNvPr>
          <p:cNvSpPr txBox="1"/>
          <p:nvPr/>
        </p:nvSpPr>
        <p:spPr>
          <a:xfrm>
            <a:off x="467544" y="5253203"/>
            <a:ext cx="8355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      总体流程是完全一样的，主办券商在股转公司业务系统中查询业务状态为“</a:t>
            </a:r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待结算处理”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，就可以向我司申报业务了。</a:t>
            </a:r>
            <a:endParaRPr lang="en-US" altLang="zh-CN" sz="1600" dirty="0"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AEC86AD-78D8-465A-9B59-9435CC5CFA64}"/>
              </a:ext>
            </a:extLst>
          </p:cNvPr>
          <p:cNvSpPr txBox="1"/>
          <p:nvPr/>
        </p:nvSpPr>
        <p:spPr>
          <a:xfrm>
            <a:off x="2987824" y="4609776"/>
            <a:ext cx="3456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限售总体流程是否与解除限售一样呢？</a:t>
            </a:r>
            <a:endParaRPr lang="en-US" altLang="zh-CN" sz="16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xmlns="" id="{EA007221-5F44-4EC5-8E86-0108F2732781}"/>
              </a:ext>
            </a:extLst>
          </p:cNvPr>
          <p:cNvSpPr txBox="1"/>
          <p:nvPr/>
        </p:nvSpPr>
        <p:spPr>
          <a:xfrm>
            <a:off x="4571677" y="639294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3495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63</a:t>
            </a:r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6E25531F-0CCB-4951-A67C-B42C3EEF81FA}"/>
              </a:ext>
            </a:extLst>
          </p:cNvPr>
          <p:cNvSpPr/>
          <p:nvPr/>
        </p:nvSpPr>
        <p:spPr>
          <a:xfrm>
            <a:off x="539553" y="1316765"/>
            <a:ext cx="63705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券商查询到</a:t>
            </a:r>
            <a:r>
              <a:rPr lang="zh-CN" altLang="en-US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“待结算处理”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后，就可以插入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U-key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申请业务：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Rectangle 32">
            <a:extLst>
              <a:ext uri="{FF2B5EF4-FFF2-40B4-BE49-F238E27FC236}">
                <a16:creationId xmlns:a16="http://schemas.microsoft.com/office/drawing/2014/main" xmlns="" id="{A96332B3-5D0B-488A-ADF6-1542C796CD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一、股份限售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业务流程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中国结算流程</a:t>
            </a:r>
          </a:p>
        </p:txBody>
      </p:sp>
      <p:graphicFrame>
        <p:nvGraphicFramePr>
          <p:cNvPr id="26" name="图示 25">
            <a:extLst>
              <a:ext uri="{FF2B5EF4-FFF2-40B4-BE49-F238E27FC236}">
                <a16:creationId xmlns:a16="http://schemas.microsoft.com/office/drawing/2014/main" xmlns="" id="{1D3C03C2-5105-4269-A0A2-ABDC0EBE9F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809022013"/>
              </p:ext>
            </p:extLst>
          </p:nvPr>
        </p:nvGraphicFramePr>
        <p:xfrm>
          <a:off x="467544" y="2414242"/>
          <a:ext cx="8280920" cy="20750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9" name="TextBox 29">
            <a:extLst>
              <a:ext uri="{FF2B5EF4-FFF2-40B4-BE49-F238E27FC236}">
                <a16:creationId xmlns:a16="http://schemas.microsoft.com/office/drawing/2014/main" xmlns="" id="{FF76BB4B-E86B-40BC-A4A3-8657215B9A54}"/>
              </a:ext>
            </a:extLst>
          </p:cNvPr>
          <p:cNvSpPr txBox="1"/>
          <p:nvPr/>
        </p:nvSpPr>
        <p:spPr>
          <a:xfrm>
            <a:off x="834516" y="2074783"/>
            <a:ext cx="4251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latin typeface="Agency FB" pitchFamily="34" charset="0"/>
              </a:rPr>
              <a:t>1</a:t>
            </a:r>
            <a:endParaRPr lang="zh-CN" altLang="en-US" sz="6000" b="1" dirty="0">
              <a:latin typeface="Agency FB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FC4F25F5-DD8B-4FE6-8898-CAE9E836AEB5}"/>
              </a:ext>
            </a:extLst>
          </p:cNvPr>
          <p:cNvSpPr txBox="1"/>
          <p:nvPr/>
        </p:nvSpPr>
        <p:spPr>
          <a:xfrm>
            <a:off x="1815251" y="3610954"/>
            <a:ext cx="52450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solidFill>
                  <a:srgbClr val="00339A"/>
                </a:solidFill>
                <a:latin typeface="Agency FB" pitchFamily="34" charset="0"/>
              </a:rPr>
              <a:t>2</a:t>
            </a:r>
            <a:endParaRPr lang="zh-CN" altLang="en-US" sz="6000" b="1" dirty="0">
              <a:solidFill>
                <a:srgbClr val="00339A"/>
              </a:solidFill>
              <a:latin typeface="Agency FB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85F03381-8F9F-4F4F-B63A-4B871EDFC6B9}"/>
              </a:ext>
            </a:extLst>
          </p:cNvPr>
          <p:cNvSpPr txBox="1"/>
          <p:nvPr/>
        </p:nvSpPr>
        <p:spPr>
          <a:xfrm>
            <a:off x="2952950" y="2074783"/>
            <a:ext cx="53893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latin typeface="Agency FB" pitchFamily="34" charset="0"/>
              </a:rPr>
              <a:t>3</a:t>
            </a:r>
            <a:endParaRPr lang="zh-CN" altLang="en-US" sz="6000" b="1" dirty="0">
              <a:latin typeface="Agency FB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A64C6892-2A48-45AB-9FE6-8FC910F34E76}"/>
              </a:ext>
            </a:extLst>
          </p:cNvPr>
          <p:cNvSpPr txBox="1"/>
          <p:nvPr/>
        </p:nvSpPr>
        <p:spPr>
          <a:xfrm>
            <a:off x="4139953" y="3610954"/>
            <a:ext cx="5341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solidFill>
                  <a:srgbClr val="FF0000"/>
                </a:solidFill>
                <a:latin typeface="Agency FB" pitchFamily="34" charset="0"/>
              </a:rPr>
              <a:t>4</a:t>
            </a:r>
            <a:endParaRPr lang="zh-CN" altLang="en-US" sz="6000" b="1" dirty="0">
              <a:solidFill>
                <a:srgbClr val="FF0000"/>
              </a:solidFill>
              <a:latin typeface="Agency FB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C88020CB-8CC0-44F5-AB03-2CD32EBA9DD2}"/>
              </a:ext>
            </a:extLst>
          </p:cNvPr>
          <p:cNvSpPr txBox="1"/>
          <p:nvPr/>
        </p:nvSpPr>
        <p:spPr>
          <a:xfrm>
            <a:off x="463056" y="3850981"/>
            <a:ext cx="12195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发起业务</a:t>
            </a:r>
          </a:p>
          <a:p>
            <a:endParaRPr lang="zh-CN" altLang="en-US" sz="2400" dirty="0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62B8B43E-E4F0-44B7-B442-C0C58232CD01}"/>
              </a:ext>
            </a:extLst>
          </p:cNvPr>
          <p:cNvSpPr/>
          <p:nvPr/>
        </p:nvSpPr>
        <p:spPr>
          <a:xfrm>
            <a:off x="2212837" y="3850980"/>
            <a:ext cx="21431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检查并提交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55936947-31B7-4FB2-A134-2DDBB6CC3628}"/>
              </a:ext>
            </a:extLst>
          </p:cNvPr>
          <p:cNvSpPr/>
          <p:nvPr/>
        </p:nvSpPr>
        <p:spPr>
          <a:xfrm>
            <a:off x="4427984" y="3888143"/>
            <a:ext cx="24482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确认再提交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17">
            <a:extLst>
              <a:ext uri="{FF2B5EF4-FFF2-40B4-BE49-F238E27FC236}">
                <a16:creationId xmlns:a16="http://schemas.microsoft.com/office/drawing/2014/main" xmlns="" id="{F8D5A6BC-6798-477C-A4D4-29D29669F663}"/>
              </a:ext>
            </a:extLst>
          </p:cNvPr>
          <p:cNvSpPr txBox="1"/>
          <p:nvPr/>
        </p:nvSpPr>
        <p:spPr>
          <a:xfrm>
            <a:off x="5364089" y="2074783"/>
            <a:ext cx="5341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latin typeface="Agency FB" pitchFamily="34" charset="0"/>
              </a:rPr>
              <a:t>5</a:t>
            </a:r>
            <a:endParaRPr lang="zh-CN" altLang="en-US" sz="6000" b="1" dirty="0">
              <a:latin typeface="Agency FB" pitchFamily="34" charset="0"/>
            </a:endParaRPr>
          </a:p>
        </p:txBody>
      </p:sp>
      <p:sp>
        <p:nvSpPr>
          <p:cNvPr id="39" name="TextBox 23">
            <a:extLst>
              <a:ext uri="{FF2B5EF4-FFF2-40B4-BE49-F238E27FC236}">
                <a16:creationId xmlns:a16="http://schemas.microsoft.com/office/drawing/2014/main" xmlns="" id="{1A577659-6281-42ED-B693-9E63C776A514}"/>
              </a:ext>
            </a:extLst>
          </p:cNvPr>
          <p:cNvSpPr txBox="1"/>
          <p:nvPr/>
        </p:nvSpPr>
        <p:spPr>
          <a:xfrm>
            <a:off x="6516217" y="3610954"/>
            <a:ext cx="5341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rgbClr val="FF0000"/>
                </a:solidFill>
                <a:latin typeface="Agency FB" pitchFamily="34" charset="0"/>
              </a:rPr>
              <a:t>6</a:t>
            </a:r>
            <a:endParaRPr lang="zh-CN" altLang="en-US" sz="6000" b="1" dirty="0">
              <a:solidFill>
                <a:srgbClr val="FF0000"/>
              </a:solidFill>
              <a:latin typeface="Agency FB" pitchFamily="34" charset="0"/>
            </a:endParaRPr>
          </a:p>
        </p:txBody>
      </p:sp>
      <p:sp>
        <p:nvSpPr>
          <p:cNvPr id="40" name="TextBox 25">
            <a:extLst>
              <a:ext uri="{FF2B5EF4-FFF2-40B4-BE49-F238E27FC236}">
                <a16:creationId xmlns:a16="http://schemas.microsoft.com/office/drawing/2014/main" xmlns="" id="{2B97DD19-69F0-4309-968D-9B6B7F7483DB}"/>
              </a:ext>
            </a:extLst>
          </p:cNvPr>
          <p:cNvSpPr txBox="1"/>
          <p:nvPr/>
        </p:nvSpPr>
        <p:spPr>
          <a:xfrm>
            <a:off x="7596337" y="2074783"/>
            <a:ext cx="5341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latin typeface="Agency FB" pitchFamily="34" charset="0"/>
              </a:rPr>
              <a:t>7</a:t>
            </a:r>
            <a:endParaRPr lang="zh-CN" altLang="en-US" sz="6000" b="1" dirty="0">
              <a:latin typeface="Agency FB" pitchFamily="34" charset="0"/>
            </a:endParaRPr>
          </a:p>
        </p:txBody>
      </p:sp>
      <p:sp>
        <p:nvSpPr>
          <p:cNvPr id="41" name="TextBox 26">
            <a:extLst>
              <a:ext uri="{FF2B5EF4-FFF2-40B4-BE49-F238E27FC236}">
                <a16:creationId xmlns:a16="http://schemas.microsoft.com/office/drawing/2014/main" xmlns="" id="{D9EF1ED2-7BB2-4387-8A6B-BB826D292342}"/>
              </a:ext>
            </a:extLst>
          </p:cNvPr>
          <p:cNvSpPr txBox="1"/>
          <p:nvPr/>
        </p:nvSpPr>
        <p:spPr>
          <a:xfrm>
            <a:off x="1285895" y="2266804"/>
            <a:ext cx="17341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 dirty="0">
                <a:solidFill>
                  <a:srgbClr val="00339A"/>
                </a:solidFill>
                <a:latin typeface="微软雅黑" pitchFamily="34" charset="-122"/>
                <a:ea typeface="微软雅黑" pitchFamily="34" charset="-122"/>
              </a:rPr>
              <a:t>主办券商</a:t>
            </a:r>
            <a:endParaRPr lang="en-US" altLang="zh-CN" sz="2000" dirty="0">
              <a:solidFill>
                <a:srgbClr val="00339A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/>
            <a:r>
              <a:rPr lang="zh-CN" altLang="en-US" sz="2000" dirty="0">
                <a:solidFill>
                  <a:srgbClr val="00339A"/>
                </a:solidFill>
                <a:latin typeface="微软雅黑" pitchFamily="34" charset="-122"/>
                <a:ea typeface="微软雅黑" pitchFamily="34" charset="-122"/>
              </a:rPr>
              <a:t>填写明细</a:t>
            </a:r>
          </a:p>
          <a:p>
            <a:endParaRPr lang="zh-CN" altLang="en-US" sz="2400" dirty="0">
              <a:solidFill>
                <a:srgbClr val="00339A"/>
              </a:solidFill>
            </a:endParaRPr>
          </a:p>
        </p:txBody>
      </p:sp>
      <p:sp>
        <p:nvSpPr>
          <p:cNvPr id="42" name="TextBox 27">
            <a:extLst>
              <a:ext uri="{FF2B5EF4-FFF2-40B4-BE49-F238E27FC236}">
                <a16:creationId xmlns:a16="http://schemas.microsoft.com/office/drawing/2014/main" xmlns="" id="{B93D13E0-4735-4F9E-983D-EBE8FBC3C304}"/>
              </a:ext>
            </a:extLst>
          </p:cNvPr>
          <p:cNvSpPr txBox="1"/>
          <p:nvPr/>
        </p:nvSpPr>
        <p:spPr>
          <a:xfrm>
            <a:off x="3635898" y="2266804"/>
            <a:ext cx="17341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结算公司</a:t>
            </a:r>
            <a:endParaRPr lang="en-US" altLang="zh-CN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/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审核明细</a:t>
            </a:r>
          </a:p>
          <a:p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43" name="TextBox 28">
            <a:extLst>
              <a:ext uri="{FF2B5EF4-FFF2-40B4-BE49-F238E27FC236}">
                <a16:creationId xmlns:a16="http://schemas.microsoft.com/office/drawing/2014/main" xmlns="" id="{D8203FBC-ACCA-4831-A94B-B540E9976C0C}"/>
              </a:ext>
            </a:extLst>
          </p:cNvPr>
          <p:cNvSpPr txBox="1"/>
          <p:nvPr/>
        </p:nvSpPr>
        <p:spPr>
          <a:xfrm>
            <a:off x="6084170" y="2266804"/>
            <a:ext cx="17341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结算公司</a:t>
            </a:r>
            <a:endParaRPr lang="en-US" altLang="zh-CN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/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股份限售</a:t>
            </a:r>
          </a:p>
          <a:p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FB3EA0D8-78E9-4F2A-B276-5767535ED5A5}"/>
              </a:ext>
            </a:extLst>
          </p:cNvPr>
          <p:cNvSpPr/>
          <p:nvPr/>
        </p:nvSpPr>
        <p:spPr>
          <a:xfrm>
            <a:off x="5898956" y="3909053"/>
            <a:ext cx="38576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查看结果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7690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6" grpId="0">
        <p:bldAsOne/>
      </p:bldGraphic>
      <p:bldP spid="29" grpId="0"/>
      <p:bldP spid="31" grpId="0"/>
      <p:bldP spid="31" grpId="1"/>
      <p:bldP spid="32" grpId="0"/>
      <p:bldP spid="33" grpId="0"/>
      <p:bldP spid="33" grpId="1"/>
      <p:bldP spid="34" grpId="0"/>
      <p:bldP spid="35" grpId="0"/>
      <p:bldP spid="36" grpId="0"/>
      <p:bldP spid="37" grpId="0"/>
      <p:bldP spid="39" grpId="0"/>
      <p:bldP spid="39" grpId="1"/>
      <p:bldP spid="40" grpId="0"/>
      <p:bldP spid="41" grpId="0"/>
      <p:bldP spid="41" grpId="1"/>
      <p:bldP spid="42" grpId="0"/>
      <p:bldP spid="42" grpId="1"/>
      <p:bldP spid="43" grpId="0"/>
      <p:bldP spid="43" grpId="1"/>
      <p:bldP spid="44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32">
            <a:extLst>
              <a:ext uri="{FF2B5EF4-FFF2-40B4-BE49-F238E27FC236}">
                <a16:creationId xmlns:a16="http://schemas.microsoft.com/office/drawing/2014/main" xmlns="" id="{CD9B2C77-0EFD-42FF-801D-83037C3A18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归纳与总结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F542710A-B188-4325-88B3-F2957A038E62}"/>
              </a:ext>
            </a:extLst>
          </p:cNvPr>
          <p:cNvSpPr/>
          <p:nvPr/>
        </p:nvSpPr>
        <p:spPr>
          <a:xfrm>
            <a:off x="1115616" y="1688419"/>
            <a:ext cx="5724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限售流程与解除限售流程有哪些相同、不同的地方呢？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A96EE39F-4666-4721-B1C3-A92A68550701}"/>
              </a:ext>
            </a:extLst>
          </p:cNvPr>
          <p:cNvSpPr/>
          <p:nvPr/>
        </p:nvSpPr>
        <p:spPr>
          <a:xfrm>
            <a:off x="1090343" y="3128579"/>
            <a:ext cx="78021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相同点：都需要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主办券商填写明细数据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；都是先后检查两次数据并提交业务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9A7B0088-6B04-4140-A101-EFF73FC2DDF8}"/>
              </a:ext>
            </a:extLst>
          </p:cNvPr>
          <p:cNvSpPr/>
          <p:nvPr/>
        </p:nvSpPr>
        <p:spPr>
          <a:xfrm>
            <a:off x="1115616" y="4568739"/>
            <a:ext cx="59554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不同点：股份限售不需要披露公告，不涉及股转公司审核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D8F0D47-D499-4445-B3C9-ED0621667F90}"/>
              </a:ext>
            </a:extLst>
          </p:cNvPr>
          <p:cNvSpPr txBox="1"/>
          <p:nvPr/>
        </p:nvSpPr>
        <p:spPr>
          <a:xfrm>
            <a:off x="4571677" y="639294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11067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00034" y="1124745"/>
            <a:ext cx="8412076" cy="5286412"/>
            <a:chOff x="500034" y="843558"/>
            <a:chExt cx="8412076" cy="3964809"/>
          </a:xfrm>
        </p:grpSpPr>
        <p:pic>
          <p:nvPicPr>
            <p:cNvPr id="6" name="图片 5" descr="9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0034" y="843558"/>
              <a:ext cx="8412076" cy="396480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3568" y="987574"/>
              <a:ext cx="1159154" cy="324036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gray">
          <a:xfrm>
            <a:off x="820558" y="4677139"/>
            <a:ext cx="1159154" cy="288032"/>
          </a:xfrm>
          <a:prstGeom prst="rect">
            <a:avLst/>
          </a:prstGeom>
          <a:noFill/>
          <a:ln w="190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73</a:t>
            </a:fld>
            <a:endParaRPr lang="en-US" altLang="zh-CN"/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xmlns="" id="{0334BE18-0299-4BDF-8D9A-BA404715EFDE}"/>
              </a:ext>
            </a:extLst>
          </p:cNvPr>
          <p:cNvSpPr txBox="1"/>
          <p:nvPr/>
        </p:nvSpPr>
        <p:spPr>
          <a:xfrm>
            <a:off x="547252" y="74070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（一）发起业务</a:t>
            </a:r>
          </a:p>
        </p:txBody>
      </p:sp>
      <p:sp>
        <p:nvSpPr>
          <p:cNvPr id="13" name="Rectangle 32">
            <a:extLst>
              <a:ext uri="{FF2B5EF4-FFF2-40B4-BE49-F238E27FC236}">
                <a16:creationId xmlns:a16="http://schemas.microsoft.com/office/drawing/2014/main" xmlns="" id="{FBACDA8F-DFDD-4D6B-A886-F1BF714BD4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552" y="260648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二、股份限售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业务办理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xmlns="" id="{B868015A-BF2C-471D-839E-94094241AA5A}"/>
              </a:ext>
            </a:extLst>
          </p:cNvPr>
          <p:cNvSpPr txBox="1"/>
          <p:nvPr/>
        </p:nvSpPr>
        <p:spPr>
          <a:xfrm>
            <a:off x="4571677" y="639294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7941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028733"/>
            <a:ext cx="6138406" cy="5856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2557130" y="5157193"/>
            <a:ext cx="1006758" cy="678692"/>
          </a:xfrm>
          <a:prstGeom prst="rect">
            <a:avLst/>
          </a:prstGeom>
          <a:solidFill>
            <a:srgbClr val="FFFFFF"/>
          </a:solidFill>
          <a:ln w="381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5508104" y="5157192"/>
            <a:ext cx="1013195" cy="672075"/>
          </a:xfrm>
          <a:prstGeom prst="rect">
            <a:avLst/>
          </a:prstGeom>
          <a:solidFill>
            <a:srgbClr val="FFFFFF"/>
          </a:solidFill>
          <a:ln w="381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5497990" y="2784610"/>
            <a:ext cx="1087264" cy="224367"/>
          </a:xfrm>
          <a:prstGeom prst="rect">
            <a:avLst/>
          </a:prstGeom>
          <a:solidFill>
            <a:srgbClr val="FFFFFF"/>
          </a:solidFill>
          <a:ln w="381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2627784" y="1892830"/>
            <a:ext cx="1087264" cy="224367"/>
          </a:xfrm>
          <a:prstGeom prst="rect">
            <a:avLst/>
          </a:prstGeom>
          <a:solidFill>
            <a:srgbClr val="FFFFFF"/>
          </a:solidFill>
          <a:ln w="381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74</a:t>
            </a:fld>
            <a:endParaRPr lang="en-US" altLang="zh-CN"/>
          </a:p>
        </p:txBody>
      </p:sp>
      <p:sp>
        <p:nvSpPr>
          <p:cNvPr id="13" name="Rectangle 32"/>
          <p:cNvSpPr>
            <a:spLocks noChangeArrowheads="1"/>
          </p:cNvSpPr>
          <p:nvPr/>
        </p:nvSpPr>
        <p:spPr bwMode="auto">
          <a:xfrm>
            <a:off x="539552" y="260648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二、股份限售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业务办理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061" name="组合 2060">
            <a:extLst>
              <a:ext uri="{FF2B5EF4-FFF2-40B4-BE49-F238E27FC236}">
                <a16:creationId xmlns:a16="http://schemas.microsoft.com/office/drawing/2014/main" xmlns="" id="{C9155799-A784-4A9D-8621-5F1FD37C22F3}"/>
              </a:ext>
            </a:extLst>
          </p:cNvPr>
          <p:cNvGrpSpPr/>
          <p:nvPr/>
        </p:nvGrpSpPr>
        <p:grpSpPr>
          <a:xfrm>
            <a:off x="107504" y="2770093"/>
            <a:ext cx="1972244" cy="2195079"/>
            <a:chOff x="323528" y="1933553"/>
            <a:chExt cx="1972244" cy="1646309"/>
          </a:xfrm>
        </p:grpSpPr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xmlns="" id="{A830C49F-5381-4C9C-9FAB-8BD223CFE1A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323664" y="1933553"/>
              <a:ext cx="483768" cy="869528"/>
            </a:xfrm>
            <a:prstGeom prst="straightConnector1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6600"/>
                </a:gs>
              </a:gsLst>
              <a:lin ang="5400000" scaled="1"/>
            </a:gradFill>
            <a:ln w="222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4" name="文本框 1">
              <a:extLst>
                <a:ext uri="{FF2B5EF4-FFF2-40B4-BE49-F238E27FC236}">
                  <a16:creationId xmlns:a16="http://schemas.microsoft.com/office/drawing/2014/main" xmlns="" id="{B5D910B1-858C-40D7-8889-0E0752C570DA}"/>
                </a:ext>
              </a:extLst>
            </p:cNvPr>
            <p:cNvSpPr txBox="1"/>
            <p:nvPr/>
          </p:nvSpPr>
          <p:spPr>
            <a:xfrm>
              <a:off x="323528" y="2159591"/>
              <a:ext cx="1008112" cy="1038746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与解除限售填写的信息没有区别</a:t>
              </a:r>
              <a:endParaRPr lang="en-US" altLang="zh-CN" sz="1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8" name="直接箭头连接符 27">
              <a:extLst>
                <a:ext uri="{FF2B5EF4-FFF2-40B4-BE49-F238E27FC236}">
                  <a16:creationId xmlns:a16="http://schemas.microsoft.com/office/drawing/2014/main" xmlns="" id="{3F2DCCB4-E373-4857-8F48-25181A7CA34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352056" y="2813156"/>
              <a:ext cx="483640" cy="766706"/>
            </a:xfrm>
            <a:prstGeom prst="straightConnector1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6600"/>
                </a:gs>
              </a:gsLst>
              <a:lin ang="5400000" scaled="1"/>
            </a:gradFill>
            <a:ln w="222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9" name="直接箭头连接符 28">
              <a:extLst>
                <a:ext uri="{FF2B5EF4-FFF2-40B4-BE49-F238E27FC236}">
                  <a16:creationId xmlns:a16="http://schemas.microsoft.com/office/drawing/2014/main" xmlns="" id="{8C2B7E04-735A-4529-9759-98D879CC832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327652" y="2793003"/>
              <a:ext cx="968120" cy="12015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none" w="med" len="med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6" name="文本框 1">
            <a:extLst>
              <a:ext uri="{FF2B5EF4-FFF2-40B4-BE49-F238E27FC236}">
                <a16:creationId xmlns:a16="http://schemas.microsoft.com/office/drawing/2014/main" xmlns="" id="{7877A11D-D5EA-4B46-9403-F7DB80080750}"/>
              </a:ext>
            </a:extLst>
          </p:cNvPr>
          <p:cNvSpPr txBox="1"/>
          <p:nvPr/>
        </p:nvSpPr>
        <p:spPr>
          <a:xfrm>
            <a:off x="7236296" y="2180861"/>
            <a:ext cx="1954560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特别注意：对于股东</a:t>
            </a:r>
            <a:r>
              <a:rPr lang="zh-CN" altLang="zh-CN" sz="1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自愿承诺追加限售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《股份限售登记明细申报表》交给对应股东签字盖章，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与身份证明文件一起，交由</a:t>
            </a:r>
            <a:r>
              <a:rPr lang="zh-CN" altLang="en-US" sz="1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主办券商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在附件栏上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传扫描件。</a:t>
            </a:r>
          </a:p>
          <a:p>
            <a:pPr>
              <a:lnSpc>
                <a:spcPct val="150000"/>
              </a:lnSpc>
            </a:pPr>
            <a:endParaRPr lang="en-US" altLang="zh-CN" sz="1400" b="1" dirty="0">
              <a:solidFill>
                <a:srgbClr val="0054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Rectangle 7">
            <a:extLst>
              <a:ext uri="{FF2B5EF4-FFF2-40B4-BE49-F238E27FC236}">
                <a16:creationId xmlns:a16="http://schemas.microsoft.com/office/drawing/2014/main" xmlns="" id="{9C222057-6BF9-44D1-9D3B-A883B8CF41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5776" y="2756926"/>
            <a:ext cx="1087264" cy="224367"/>
          </a:xfrm>
          <a:prstGeom prst="rect">
            <a:avLst/>
          </a:prstGeom>
          <a:solidFill>
            <a:srgbClr val="FFFFFF"/>
          </a:solidFill>
          <a:ln w="381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TextBox 10">
            <a:extLst>
              <a:ext uri="{FF2B5EF4-FFF2-40B4-BE49-F238E27FC236}">
                <a16:creationId xmlns:a16="http://schemas.microsoft.com/office/drawing/2014/main" xmlns="" id="{D639C568-157D-469F-9E78-C906C9478594}"/>
              </a:ext>
            </a:extLst>
          </p:cNvPr>
          <p:cNvSpPr txBox="1"/>
          <p:nvPr/>
        </p:nvSpPr>
        <p:spPr>
          <a:xfrm>
            <a:off x="547252" y="740701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（二）填写股东信息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257D506B-CDF6-43A4-9516-A94A87DC653F}"/>
              </a:ext>
            </a:extLst>
          </p:cNvPr>
          <p:cNvSpPr/>
          <p:nvPr/>
        </p:nvSpPr>
        <p:spPr bwMode="gray">
          <a:xfrm>
            <a:off x="3923928" y="4677139"/>
            <a:ext cx="783024" cy="239672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8" name="TextBox 6">
            <a:extLst>
              <a:ext uri="{FF2B5EF4-FFF2-40B4-BE49-F238E27FC236}">
                <a16:creationId xmlns:a16="http://schemas.microsoft.com/office/drawing/2014/main" xmlns="" id="{8AEE534E-0F02-4D79-BEA0-9EB1A57C61B2}"/>
              </a:ext>
            </a:extLst>
          </p:cNvPr>
          <p:cNvSpPr txBox="1"/>
          <p:nvPr/>
        </p:nvSpPr>
        <p:spPr>
          <a:xfrm>
            <a:off x="4571677" y="639294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66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91FF9EFA-275A-4C1E-BA08-9A94DA2018EC}"/>
              </a:ext>
            </a:extLst>
          </p:cNvPr>
          <p:cNvGrpSpPr/>
          <p:nvPr/>
        </p:nvGrpSpPr>
        <p:grpSpPr>
          <a:xfrm>
            <a:off x="1728280" y="2997200"/>
            <a:ext cx="1763600" cy="239779"/>
            <a:chOff x="1728280" y="2247900"/>
            <a:chExt cx="1763600" cy="179834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48C9C19E-1EA5-454E-9AF6-62E630BCE0CD}"/>
                </a:ext>
              </a:extLst>
            </p:cNvPr>
            <p:cNvSpPr/>
            <p:nvPr/>
          </p:nvSpPr>
          <p:spPr bwMode="gray">
            <a:xfrm>
              <a:off x="1728280" y="2247900"/>
              <a:ext cx="1519312" cy="164084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21" name="五角星 8">
              <a:extLst>
                <a:ext uri="{FF2B5EF4-FFF2-40B4-BE49-F238E27FC236}">
                  <a16:creationId xmlns:a16="http://schemas.microsoft.com/office/drawing/2014/main" xmlns="" id="{8646AE2B-0AFE-4B78-895E-882299DCFFCF}"/>
                </a:ext>
              </a:extLst>
            </p:cNvPr>
            <p:cNvSpPr/>
            <p:nvPr/>
          </p:nvSpPr>
          <p:spPr bwMode="gray">
            <a:xfrm>
              <a:off x="3302230" y="2263650"/>
              <a:ext cx="189650" cy="164084"/>
            </a:xfrm>
            <a:prstGeom prst="star5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257267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6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DFFC017-1CDA-4904-B166-DD9953D7AAF5}"/>
              </a:ext>
            </a:extLst>
          </p:cNvPr>
          <p:cNvPicPr/>
          <p:nvPr/>
        </p:nvPicPr>
        <p:blipFill>
          <a:blip r:embed="rId2" cstate="print"/>
          <a:srcRect b="28493"/>
          <a:stretch>
            <a:fillRect/>
          </a:stretch>
        </p:blipFill>
        <p:spPr bwMode="auto">
          <a:xfrm>
            <a:off x="1403648" y="1412777"/>
            <a:ext cx="5688632" cy="4702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>
            <a:extLst>
              <a:ext uri="{FF2B5EF4-FFF2-40B4-BE49-F238E27FC236}">
                <a16:creationId xmlns:a16="http://schemas.microsoft.com/office/drawing/2014/main" xmlns="" id="{9A09C65F-1401-43D7-92ED-3D10FDFCEE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0640" y="3236979"/>
            <a:ext cx="1087264" cy="224367"/>
          </a:xfrm>
          <a:prstGeom prst="rect">
            <a:avLst/>
          </a:prstGeom>
          <a:solidFill>
            <a:srgbClr val="FFFFFF"/>
          </a:solidFill>
          <a:ln w="381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xmlns="" id="{A5051B7F-31A2-4D42-9CD3-04FB145CB0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2080" y="3236979"/>
            <a:ext cx="1087264" cy="224367"/>
          </a:xfrm>
          <a:prstGeom prst="rect">
            <a:avLst/>
          </a:prstGeom>
          <a:solidFill>
            <a:srgbClr val="FFFFFF"/>
          </a:solidFill>
          <a:ln w="381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xmlns="" id="{B171D9A9-6D83-49AE-96FC-18D5E0B3D2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7704" y="5253203"/>
            <a:ext cx="4392488" cy="480053"/>
          </a:xfrm>
          <a:prstGeom prst="rect">
            <a:avLst/>
          </a:prstGeom>
          <a:solidFill>
            <a:srgbClr val="FFFFFF"/>
          </a:solidFill>
          <a:ln w="381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BCB53C4-6C99-4D24-92AF-1656A72AEB93}"/>
              </a:ext>
            </a:extLst>
          </p:cNvPr>
          <p:cNvSpPr/>
          <p:nvPr/>
        </p:nvSpPr>
        <p:spPr bwMode="gray">
          <a:xfrm>
            <a:off x="6300192" y="5039254"/>
            <a:ext cx="648072" cy="790012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66D866B5-1E12-4C5B-B897-AA6E5ACE0B06}"/>
              </a:ext>
            </a:extLst>
          </p:cNvPr>
          <p:cNvGrpSpPr/>
          <p:nvPr/>
        </p:nvGrpSpPr>
        <p:grpSpPr>
          <a:xfrm>
            <a:off x="7020272" y="4965173"/>
            <a:ext cx="1656184" cy="738664"/>
            <a:chOff x="7020272" y="3723878"/>
            <a:chExt cx="1656184" cy="553998"/>
          </a:xfrm>
        </p:grpSpPr>
        <p:sp>
          <p:nvSpPr>
            <p:cNvPr id="7" name="文本框 1">
              <a:extLst>
                <a:ext uri="{FF2B5EF4-FFF2-40B4-BE49-F238E27FC236}">
                  <a16:creationId xmlns:a16="http://schemas.microsoft.com/office/drawing/2014/main" xmlns="" id="{946D9F40-BD3C-4924-9BF6-20B65AA39166}"/>
                </a:ext>
              </a:extLst>
            </p:cNvPr>
            <p:cNvSpPr txBox="1"/>
            <p:nvPr/>
          </p:nvSpPr>
          <p:spPr>
            <a:xfrm>
              <a:off x="7236296" y="3723878"/>
              <a:ext cx="144016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与解除限售操作方法一致！</a:t>
              </a:r>
              <a:endParaRPr lang="en-US" altLang="zh-CN" sz="1400" b="1" dirty="0">
                <a:solidFill>
                  <a:srgbClr val="0054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五角星 9">
              <a:extLst>
                <a:ext uri="{FF2B5EF4-FFF2-40B4-BE49-F238E27FC236}">
                  <a16:creationId xmlns:a16="http://schemas.microsoft.com/office/drawing/2014/main" xmlns="" id="{DC4F9C07-5D8D-4B61-9C17-FDE14B4DE126}"/>
                </a:ext>
              </a:extLst>
            </p:cNvPr>
            <p:cNvSpPr/>
            <p:nvPr/>
          </p:nvSpPr>
          <p:spPr>
            <a:xfrm>
              <a:off x="7020272" y="3795886"/>
              <a:ext cx="288032" cy="253118"/>
            </a:xfrm>
            <a:prstGeom prst="star5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Rectangle 32">
            <a:extLst>
              <a:ext uri="{FF2B5EF4-FFF2-40B4-BE49-F238E27FC236}">
                <a16:creationId xmlns:a16="http://schemas.microsoft.com/office/drawing/2014/main" xmlns="" id="{D3F0E861-A494-4404-A743-482C6D84FD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552" y="260648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二、股份限售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业务办理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xmlns="" id="{E910FA27-E69A-42E6-ACE2-441F7C535B9A}"/>
              </a:ext>
            </a:extLst>
          </p:cNvPr>
          <p:cNvSpPr txBox="1"/>
          <p:nvPr/>
        </p:nvSpPr>
        <p:spPr>
          <a:xfrm>
            <a:off x="547252" y="740701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（二）填写股东信息</a:t>
            </a:r>
          </a:p>
        </p:txBody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xmlns="" id="{900FE5B5-BE68-4A44-AA62-3F1C4C4DFD62}"/>
              </a:ext>
            </a:extLst>
          </p:cNvPr>
          <p:cNvSpPr txBox="1"/>
          <p:nvPr/>
        </p:nvSpPr>
        <p:spPr>
          <a:xfrm>
            <a:off x="4571677" y="639294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3683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F3ABA016-FF81-46BF-8FC2-4B083491DD02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028733"/>
            <a:ext cx="6138406" cy="5856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76</a:t>
            </a:fld>
            <a:endParaRPr lang="en-US" altLang="zh-CN" dirty="0"/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xmlns="" id="{DD2C4FF2-C82C-471E-AF2C-CD0473677E1D}"/>
              </a:ext>
            </a:extLst>
          </p:cNvPr>
          <p:cNvSpPr txBox="1"/>
          <p:nvPr/>
        </p:nvSpPr>
        <p:spPr>
          <a:xfrm>
            <a:off x="547252" y="740701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（二）填写股东信息</a:t>
            </a:r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xmlns="" id="{BECDC3D1-278F-4D0E-AE7F-9DE8DD8AA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7130" y="5157193"/>
            <a:ext cx="1006758" cy="678692"/>
          </a:xfrm>
          <a:prstGeom prst="rect">
            <a:avLst/>
          </a:prstGeom>
          <a:solidFill>
            <a:srgbClr val="FFFFFF"/>
          </a:solidFill>
          <a:ln w="381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xmlns="" id="{E5ACAAA9-2152-42C7-B838-364A143E85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8104" y="5157192"/>
            <a:ext cx="1013195" cy="672075"/>
          </a:xfrm>
          <a:prstGeom prst="rect">
            <a:avLst/>
          </a:prstGeom>
          <a:solidFill>
            <a:srgbClr val="FFFFFF"/>
          </a:solidFill>
          <a:ln w="381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7">
            <a:extLst>
              <a:ext uri="{FF2B5EF4-FFF2-40B4-BE49-F238E27FC236}">
                <a16:creationId xmlns:a16="http://schemas.microsoft.com/office/drawing/2014/main" xmlns="" id="{E948A759-AF62-45DF-A66F-9319A933EA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97990" y="2784610"/>
            <a:ext cx="1087264" cy="224367"/>
          </a:xfrm>
          <a:prstGeom prst="rect">
            <a:avLst/>
          </a:prstGeom>
          <a:solidFill>
            <a:srgbClr val="FFFFFF"/>
          </a:solidFill>
          <a:ln w="381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7">
            <a:extLst>
              <a:ext uri="{FF2B5EF4-FFF2-40B4-BE49-F238E27FC236}">
                <a16:creationId xmlns:a16="http://schemas.microsoft.com/office/drawing/2014/main" xmlns="" id="{C81859A6-8544-4ED7-BA34-9DFAE0670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7784" y="1892830"/>
            <a:ext cx="1087264" cy="224367"/>
          </a:xfrm>
          <a:prstGeom prst="rect">
            <a:avLst/>
          </a:prstGeom>
          <a:solidFill>
            <a:srgbClr val="FFFFFF"/>
          </a:solidFill>
          <a:ln w="381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7">
            <a:extLst>
              <a:ext uri="{FF2B5EF4-FFF2-40B4-BE49-F238E27FC236}">
                <a16:creationId xmlns:a16="http://schemas.microsoft.com/office/drawing/2014/main" xmlns="" id="{6557BB80-3027-4167-B9E7-1EF6F99C11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5776" y="2756926"/>
            <a:ext cx="1087264" cy="224367"/>
          </a:xfrm>
          <a:prstGeom prst="rect">
            <a:avLst/>
          </a:prstGeom>
          <a:solidFill>
            <a:srgbClr val="FFFFFF"/>
          </a:solidFill>
          <a:ln w="381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32">
            <a:extLst>
              <a:ext uri="{FF2B5EF4-FFF2-40B4-BE49-F238E27FC236}">
                <a16:creationId xmlns:a16="http://schemas.microsoft.com/office/drawing/2014/main" xmlns="" id="{42A2FF49-AF6B-43CE-9503-2C74CB6CE8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552" y="260648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二、股份限售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业务办理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B2CDD1C-0189-4D33-897D-6022DBCF1E1A}"/>
              </a:ext>
            </a:extLst>
          </p:cNvPr>
          <p:cNvGrpSpPr/>
          <p:nvPr/>
        </p:nvGrpSpPr>
        <p:grpSpPr>
          <a:xfrm>
            <a:off x="3340882" y="5941722"/>
            <a:ext cx="799071" cy="271588"/>
            <a:chOff x="3340881" y="4456291"/>
            <a:chExt cx="799071" cy="20369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F6C72368-4BAF-4427-9C54-10A00D1677FA}"/>
                </a:ext>
              </a:extLst>
            </p:cNvPr>
            <p:cNvSpPr/>
            <p:nvPr/>
          </p:nvSpPr>
          <p:spPr bwMode="gray">
            <a:xfrm>
              <a:off x="3635896" y="4456291"/>
              <a:ext cx="504056" cy="203691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96B2B748-E4B7-42EA-9441-0C1FB870C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40881" y="4483617"/>
              <a:ext cx="230667" cy="175983"/>
            </a:xfrm>
            <a:prstGeom prst="rect">
              <a:avLst/>
            </a:prstGeom>
          </p:spPr>
        </p:pic>
      </p:grpSp>
      <p:sp>
        <p:nvSpPr>
          <p:cNvPr id="27" name="TextBox 6">
            <a:extLst>
              <a:ext uri="{FF2B5EF4-FFF2-40B4-BE49-F238E27FC236}">
                <a16:creationId xmlns:a16="http://schemas.microsoft.com/office/drawing/2014/main" xmlns="" id="{7C08EE6A-A891-40C5-9EE5-012B594C5866}"/>
              </a:ext>
            </a:extLst>
          </p:cNvPr>
          <p:cNvSpPr txBox="1"/>
          <p:nvPr/>
        </p:nvSpPr>
        <p:spPr>
          <a:xfrm>
            <a:off x="4571677" y="639294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65917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316766"/>
            <a:ext cx="5976664" cy="451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77</a:t>
            </a:fld>
            <a:endParaRPr lang="en-US" altLang="zh-CN"/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xmlns="" id="{EE20C8E9-440C-4BC7-ACE7-38E5A9C10607}"/>
              </a:ext>
            </a:extLst>
          </p:cNvPr>
          <p:cNvSpPr txBox="1"/>
          <p:nvPr/>
        </p:nvSpPr>
        <p:spPr>
          <a:xfrm>
            <a:off x="547252" y="824323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（三）检查并提交（券商数据）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4C51278-AEE8-4489-B584-D8C22D2F66BD}"/>
              </a:ext>
            </a:extLst>
          </p:cNvPr>
          <p:cNvSpPr/>
          <p:nvPr/>
        </p:nvSpPr>
        <p:spPr bwMode="gray">
          <a:xfrm>
            <a:off x="5220072" y="4058087"/>
            <a:ext cx="683890" cy="271588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4D5A4C6-2978-4C49-96E5-6489E699E1F4}"/>
              </a:ext>
            </a:extLst>
          </p:cNvPr>
          <p:cNvSpPr/>
          <p:nvPr/>
        </p:nvSpPr>
        <p:spPr bwMode="gray">
          <a:xfrm>
            <a:off x="6444208" y="4059602"/>
            <a:ext cx="288032" cy="270073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Rectangle 32">
            <a:extLst>
              <a:ext uri="{FF2B5EF4-FFF2-40B4-BE49-F238E27FC236}">
                <a16:creationId xmlns:a16="http://schemas.microsoft.com/office/drawing/2014/main" xmlns="" id="{82799A2C-4ADF-4BE0-A095-208D924219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552" y="260648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二、股份限售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业务办理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4F4B4D1D-E0F0-4C62-A6CD-F8F826C92085}"/>
              </a:ext>
            </a:extLst>
          </p:cNvPr>
          <p:cNvSpPr txBox="1"/>
          <p:nvPr/>
        </p:nvSpPr>
        <p:spPr>
          <a:xfrm>
            <a:off x="4571677" y="639294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035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7596336" y="2948947"/>
            <a:ext cx="1046162" cy="418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973E957A-6178-42C1-BFF7-4D9A73D96953}"/>
              </a:ext>
            </a:extLst>
          </p:cNvPr>
          <p:cNvGrpSpPr/>
          <p:nvPr/>
        </p:nvGrpSpPr>
        <p:grpSpPr>
          <a:xfrm>
            <a:off x="5054705" y="751868"/>
            <a:ext cx="3672963" cy="5952661"/>
            <a:chOff x="5076056" y="555526"/>
            <a:chExt cx="3672963" cy="4464496"/>
          </a:xfrm>
        </p:grpSpPr>
        <p:pic>
          <p:nvPicPr>
            <p:cNvPr id="9" name="图片 8"/>
            <p:cNvPicPr/>
            <p:nvPr/>
          </p:nvPicPr>
          <p:blipFill>
            <a:blip r:embed="rId2" cstate="print"/>
            <a:srcRect l="1669" r="3336" b="13353"/>
            <a:stretch>
              <a:fillRect/>
            </a:stretch>
          </p:blipFill>
          <p:spPr bwMode="auto">
            <a:xfrm>
              <a:off x="5076056" y="555526"/>
              <a:ext cx="3672963" cy="2592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图片 9"/>
            <p:cNvPicPr/>
            <p:nvPr/>
          </p:nvPicPr>
          <p:blipFill>
            <a:blip r:embed="rId3" cstate="print"/>
            <a:srcRect r="1670"/>
            <a:stretch>
              <a:fillRect/>
            </a:stretch>
          </p:blipFill>
          <p:spPr bwMode="auto">
            <a:xfrm>
              <a:off x="5076056" y="3219822"/>
              <a:ext cx="3672408" cy="1800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6" name="Rectangle 2"/>
            <p:cNvSpPr>
              <a:spLocks noChangeArrowheads="1"/>
            </p:cNvSpPr>
            <p:nvPr/>
          </p:nvSpPr>
          <p:spPr bwMode="auto">
            <a:xfrm>
              <a:off x="7596336" y="1707654"/>
              <a:ext cx="352425" cy="13176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7" name="Rectangle 3"/>
            <p:cNvSpPr>
              <a:spLocks noChangeArrowheads="1"/>
            </p:cNvSpPr>
            <p:nvPr/>
          </p:nvSpPr>
          <p:spPr bwMode="auto">
            <a:xfrm>
              <a:off x="5796136" y="2211710"/>
              <a:ext cx="1120775" cy="31375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9" name="Rectangle 5"/>
            <p:cNvSpPr>
              <a:spLocks noChangeArrowheads="1"/>
            </p:cNvSpPr>
            <p:nvPr/>
          </p:nvSpPr>
          <p:spPr bwMode="auto">
            <a:xfrm>
              <a:off x="5796137" y="1707654"/>
              <a:ext cx="720080" cy="7200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1" name="Rectangle 7"/>
            <p:cNvSpPr>
              <a:spLocks noChangeArrowheads="1"/>
            </p:cNvSpPr>
            <p:nvPr/>
          </p:nvSpPr>
          <p:spPr bwMode="auto">
            <a:xfrm>
              <a:off x="5220072" y="2859782"/>
              <a:ext cx="1080120" cy="28803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4" name="Rectangle 10"/>
            <p:cNvSpPr>
              <a:spLocks noChangeArrowheads="1"/>
            </p:cNvSpPr>
            <p:nvPr/>
          </p:nvSpPr>
          <p:spPr bwMode="auto">
            <a:xfrm>
              <a:off x="5817592" y="3651870"/>
              <a:ext cx="338584" cy="28803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10"/>
            <p:cNvSpPr>
              <a:spLocks noChangeArrowheads="1"/>
            </p:cNvSpPr>
            <p:nvPr/>
          </p:nvSpPr>
          <p:spPr bwMode="auto">
            <a:xfrm>
              <a:off x="7668344" y="3651870"/>
              <a:ext cx="792088" cy="28803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78</a:t>
            </a:fld>
            <a:endParaRPr lang="en-US" altLang="zh-CN"/>
          </a:p>
        </p:txBody>
      </p:sp>
      <p:sp>
        <p:nvSpPr>
          <p:cNvPr id="23" name="TextBox 4">
            <a:extLst>
              <a:ext uri="{FF2B5EF4-FFF2-40B4-BE49-F238E27FC236}">
                <a16:creationId xmlns:a16="http://schemas.microsoft.com/office/drawing/2014/main" xmlns="" id="{9596A068-9EEE-4067-A4CF-825EBFF1B0F2}"/>
              </a:ext>
            </a:extLst>
          </p:cNvPr>
          <p:cNvSpPr txBox="1"/>
          <p:nvPr/>
        </p:nvSpPr>
        <p:spPr>
          <a:xfrm>
            <a:off x="529543" y="893234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（三）检查并提交（检查券商数据）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4">
            <a:extLst>
              <a:ext uri="{FF2B5EF4-FFF2-40B4-BE49-F238E27FC236}">
                <a16:creationId xmlns:a16="http://schemas.microsoft.com/office/drawing/2014/main" xmlns="" id="{30B6C540-182F-4541-A6BE-0E3919D34E5D}"/>
              </a:ext>
            </a:extLst>
          </p:cNvPr>
          <p:cNvSpPr txBox="1"/>
          <p:nvPr/>
        </p:nvSpPr>
        <p:spPr>
          <a:xfrm>
            <a:off x="1088736" y="1400387"/>
            <a:ext cx="39153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       主办券商填写股份明细后，业务返回至发行人处理环节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标注 6">
            <a:extLst>
              <a:ext uri="{FF2B5EF4-FFF2-40B4-BE49-F238E27FC236}">
                <a16:creationId xmlns:a16="http://schemas.microsoft.com/office/drawing/2014/main" xmlns="" id="{708CB0E2-F4A9-48A4-B539-06DF78056708}"/>
              </a:ext>
            </a:extLst>
          </p:cNvPr>
          <p:cNvSpPr/>
          <p:nvPr/>
        </p:nvSpPr>
        <p:spPr bwMode="gray">
          <a:xfrm>
            <a:off x="517266" y="2852936"/>
            <a:ext cx="4126743" cy="1536171"/>
          </a:xfrm>
          <a:prstGeom prst="wedgeRectCallout">
            <a:avLst>
              <a:gd name="adj1" fmla="val 57427"/>
              <a:gd name="adj2" fmla="val -98765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下载并查看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股份解除限售登记申请表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16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" name="矩形标注 7">
            <a:extLst>
              <a:ext uri="{FF2B5EF4-FFF2-40B4-BE49-F238E27FC236}">
                <a16:creationId xmlns:a16="http://schemas.microsoft.com/office/drawing/2014/main" xmlns="" id="{769B6B0E-27B0-4093-8F7F-E061BA8CA38E}"/>
              </a:ext>
            </a:extLst>
          </p:cNvPr>
          <p:cNvSpPr/>
          <p:nvPr/>
        </p:nvSpPr>
        <p:spPr bwMode="gray">
          <a:xfrm>
            <a:off x="517265" y="4677139"/>
            <a:ext cx="4126743" cy="1536171"/>
          </a:xfrm>
          <a:prstGeom prst="wedgeRectCallout">
            <a:avLst>
              <a:gd name="adj1" fmla="val 71052"/>
              <a:gd name="adj2" fmla="val 43574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驳回主办券商修改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提交结算审核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0041D3A5-2493-4FE4-81B2-70A8AB7E6F12}"/>
              </a:ext>
            </a:extLst>
          </p:cNvPr>
          <p:cNvSpPr/>
          <p:nvPr/>
        </p:nvSpPr>
        <p:spPr bwMode="gray">
          <a:xfrm>
            <a:off x="5054704" y="1908499"/>
            <a:ext cx="683890" cy="271588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A2E58E5-93CA-4095-B2F8-652CC18A34FE}"/>
              </a:ext>
            </a:extLst>
          </p:cNvPr>
          <p:cNvGrpSpPr/>
          <p:nvPr/>
        </p:nvGrpSpPr>
        <p:grpSpPr>
          <a:xfrm>
            <a:off x="7020272" y="3481420"/>
            <a:ext cx="1296144" cy="1054219"/>
            <a:chOff x="7020272" y="2611065"/>
            <a:chExt cx="1296144" cy="790664"/>
          </a:xfrm>
        </p:grpSpPr>
        <p:sp>
          <p:nvSpPr>
            <p:cNvPr id="19" name="TextBox 3"/>
            <p:cNvSpPr txBox="1"/>
            <p:nvPr/>
          </p:nvSpPr>
          <p:spPr>
            <a:xfrm>
              <a:off x="7020272" y="3147814"/>
              <a:ext cx="1296144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仔细核对！</a:t>
              </a:r>
              <a:endParaRPr lang="en-US" altLang="zh-CN" sz="1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E4302F4C-CFD5-4EDD-A023-748F9CE694F7}"/>
                </a:ext>
              </a:extLst>
            </p:cNvPr>
            <p:cNvSpPr/>
            <p:nvPr/>
          </p:nvSpPr>
          <p:spPr bwMode="gray">
            <a:xfrm>
              <a:off x="7326399" y="2611065"/>
              <a:ext cx="413953" cy="536749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4576E78C-0BF4-4E1A-B08B-C0E51C4C39F0}"/>
              </a:ext>
            </a:extLst>
          </p:cNvPr>
          <p:cNvSpPr/>
          <p:nvPr/>
        </p:nvSpPr>
        <p:spPr bwMode="gray">
          <a:xfrm>
            <a:off x="5549130" y="6053820"/>
            <a:ext cx="463031" cy="159491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Rectangle 32">
            <a:extLst>
              <a:ext uri="{FF2B5EF4-FFF2-40B4-BE49-F238E27FC236}">
                <a16:creationId xmlns:a16="http://schemas.microsoft.com/office/drawing/2014/main" xmlns="" id="{F8F30D3E-6B6F-4181-9AA1-529F667AFF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552" y="260648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二、股份限售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业务办理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TextBox 6">
            <a:extLst>
              <a:ext uri="{FF2B5EF4-FFF2-40B4-BE49-F238E27FC236}">
                <a16:creationId xmlns:a16="http://schemas.microsoft.com/office/drawing/2014/main" xmlns="" id="{B7F29D7F-8167-40F5-8617-BC518FBFF5F4}"/>
              </a:ext>
            </a:extLst>
          </p:cNvPr>
          <p:cNvSpPr txBox="1"/>
          <p:nvPr/>
        </p:nvSpPr>
        <p:spPr>
          <a:xfrm>
            <a:off x="4571677" y="639294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3917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31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图示 13">
            <a:extLst>
              <a:ext uri="{FF2B5EF4-FFF2-40B4-BE49-F238E27FC236}">
                <a16:creationId xmlns:a16="http://schemas.microsoft.com/office/drawing/2014/main" xmlns="" id="{330002B4-B1A0-437E-8DBC-6EEFFB9B194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2551111232"/>
              </p:ext>
            </p:extLst>
          </p:nvPr>
        </p:nvGraphicFramePr>
        <p:xfrm>
          <a:off x="539552" y="1124744"/>
          <a:ext cx="8136904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1835696" y="2564904"/>
            <a:ext cx="1152128" cy="19202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79</a:t>
            </a:fld>
            <a:endParaRPr lang="en-US" altLang="zh-CN" dirty="0"/>
          </a:p>
        </p:txBody>
      </p:sp>
      <p:grpSp>
        <p:nvGrpSpPr>
          <p:cNvPr id="21" name="组合 20"/>
          <p:cNvGrpSpPr/>
          <p:nvPr/>
        </p:nvGrpSpPr>
        <p:grpSpPr>
          <a:xfrm>
            <a:off x="2771800" y="2276873"/>
            <a:ext cx="3528392" cy="2861932"/>
            <a:chOff x="2771800" y="1707654"/>
            <a:chExt cx="3528392" cy="2146449"/>
          </a:xfrm>
        </p:grpSpPr>
        <p:sp>
          <p:nvSpPr>
            <p:cNvPr id="11" name="TextBox 3"/>
            <p:cNvSpPr txBox="1"/>
            <p:nvPr/>
          </p:nvSpPr>
          <p:spPr>
            <a:xfrm>
              <a:off x="2771800" y="1707654"/>
              <a:ext cx="504056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微软雅黑" pitchFamily="34" charset="-122"/>
                  <a:ea typeface="微软雅黑" pitchFamily="34" charset="-122"/>
                </a:rPr>
                <a:t>是</a:t>
              </a:r>
              <a:endParaRPr lang="en-US" altLang="zh-CN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3"/>
            <p:cNvSpPr txBox="1"/>
            <p:nvPr/>
          </p:nvSpPr>
          <p:spPr>
            <a:xfrm>
              <a:off x="2771800" y="2931790"/>
              <a:ext cx="504056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微软雅黑" pitchFamily="34" charset="-122"/>
                  <a:ea typeface="微软雅黑" pitchFamily="34" charset="-122"/>
                </a:rPr>
                <a:t>否</a:t>
              </a:r>
              <a:endParaRPr lang="en-US" altLang="zh-CN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3"/>
            <p:cNvSpPr txBox="1"/>
            <p:nvPr/>
          </p:nvSpPr>
          <p:spPr>
            <a:xfrm>
              <a:off x="5796136" y="2427734"/>
              <a:ext cx="504056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微软雅黑" pitchFamily="34" charset="-122"/>
                  <a:ea typeface="微软雅黑" pitchFamily="34" charset="-122"/>
                </a:rPr>
                <a:t>是</a:t>
              </a:r>
              <a:endParaRPr lang="en-US" altLang="zh-CN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3"/>
            <p:cNvSpPr txBox="1"/>
            <p:nvPr/>
          </p:nvSpPr>
          <p:spPr>
            <a:xfrm>
              <a:off x="5796136" y="3507854"/>
              <a:ext cx="504056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微软雅黑" pitchFamily="34" charset="-122"/>
                  <a:ea typeface="微软雅黑" pitchFamily="34" charset="-122"/>
                </a:rPr>
                <a:t>否</a:t>
              </a:r>
              <a:endParaRPr lang="en-US" altLang="zh-CN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" name="Oval 2"/>
          <p:cNvSpPr>
            <a:spLocks noChangeArrowheads="1"/>
          </p:cNvSpPr>
          <p:nvPr/>
        </p:nvSpPr>
        <p:spPr bwMode="auto">
          <a:xfrm>
            <a:off x="6660232" y="3212976"/>
            <a:ext cx="1944216" cy="576064"/>
          </a:xfrm>
          <a:prstGeom prst="ellips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" name="Oval 2"/>
          <p:cNvSpPr>
            <a:spLocks noChangeArrowheads="1"/>
          </p:cNvSpPr>
          <p:nvPr/>
        </p:nvSpPr>
        <p:spPr bwMode="auto">
          <a:xfrm>
            <a:off x="3635896" y="2564904"/>
            <a:ext cx="1944216" cy="576064"/>
          </a:xfrm>
          <a:prstGeom prst="ellips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TextBox 4">
            <a:extLst>
              <a:ext uri="{FF2B5EF4-FFF2-40B4-BE49-F238E27FC236}">
                <a16:creationId xmlns:a16="http://schemas.microsoft.com/office/drawing/2014/main" xmlns="" id="{C6164666-8333-4303-A757-877433AE8A4A}"/>
              </a:ext>
            </a:extLst>
          </p:cNvPr>
          <p:cNvSpPr txBox="1"/>
          <p:nvPr/>
        </p:nvSpPr>
        <p:spPr>
          <a:xfrm>
            <a:off x="529543" y="893234"/>
            <a:ext cx="39164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（三）检查并提交（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04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高管锁定股）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4">
            <a:extLst>
              <a:ext uri="{FF2B5EF4-FFF2-40B4-BE49-F238E27FC236}">
                <a16:creationId xmlns:a16="http://schemas.microsoft.com/office/drawing/2014/main" xmlns="" id="{2B078BB5-E190-41AF-9CAD-231F363389DF}"/>
              </a:ext>
            </a:extLst>
          </p:cNvPr>
          <p:cNvSpPr txBox="1"/>
          <p:nvPr/>
        </p:nvSpPr>
        <p:spPr>
          <a:xfrm>
            <a:off x="611560" y="5733257"/>
            <a:ext cx="5688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根据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公司法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第一百四十一条，董监高离职半年内不可转让（详见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P45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），因此需要继续限售。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Rectangle 32">
            <a:extLst>
              <a:ext uri="{FF2B5EF4-FFF2-40B4-BE49-F238E27FC236}">
                <a16:creationId xmlns:a16="http://schemas.microsoft.com/office/drawing/2014/main" xmlns="" id="{A18F046B-0DB4-49CB-B292-1E02968CFC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552" y="260648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二、股份限售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业务办理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0F0D02D-4DA9-4C3F-AF0A-B054BD8DFB94}"/>
              </a:ext>
            </a:extLst>
          </p:cNvPr>
          <p:cNvGrpSpPr/>
          <p:nvPr/>
        </p:nvGrpSpPr>
        <p:grpSpPr>
          <a:xfrm>
            <a:off x="467544" y="5281844"/>
            <a:ext cx="5256584" cy="338554"/>
            <a:chOff x="611032" y="4029040"/>
            <a:chExt cx="5256584" cy="253916"/>
          </a:xfrm>
        </p:grpSpPr>
        <p:sp>
          <p:nvSpPr>
            <p:cNvPr id="20" name="TextBox 4">
              <a:extLst>
                <a:ext uri="{FF2B5EF4-FFF2-40B4-BE49-F238E27FC236}">
                  <a16:creationId xmlns:a16="http://schemas.microsoft.com/office/drawing/2014/main" xmlns="" id="{5AFAF614-2B19-463C-A2CF-02D0D71B3ACA}"/>
                </a:ext>
              </a:extLst>
            </p:cNvPr>
            <p:cNvSpPr txBox="1"/>
            <p:nvPr/>
          </p:nvSpPr>
          <p:spPr>
            <a:xfrm>
              <a:off x="755576" y="4029040"/>
              <a:ext cx="511204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董监高都离职了，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为什么还要继续限售为高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管锁定股呢？</a:t>
              </a:r>
              <a:endParaRPr lang="en-US" altLang="zh-CN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9C9036D5-6B17-48E5-96A1-50ACA4C0EBE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11032" y="4043563"/>
              <a:ext cx="230667" cy="175983"/>
            </a:xfrm>
            <a:prstGeom prst="rect">
              <a:avLst/>
            </a:prstGeom>
          </p:spPr>
        </p:pic>
      </p:grpSp>
      <p:sp>
        <p:nvSpPr>
          <p:cNvPr id="26" name="TextBox 6">
            <a:extLst>
              <a:ext uri="{FF2B5EF4-FFF2-40B4-BE49-F238E27FC236}">
                <a16:creationId xmlns:a16="http://schemas.microsoft.com/office/drawing/2014/main" xmlns="" id="{F865FEEE-7276-4969-8C2B-484A5013C888}"/>
              </a:ext>
            </a:extLst>
          </p:cNvPr>
          <p:cNvSpPr txBox="1"/>
          <p:nvPr/>
        </p:nvSpPr>
        <p:spPr>
          <a:xfrm>
            <a:off x="4571677" y="648895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52140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F7DE9DF-97E4-4741-AC3D-3DC2B174CA8A}"/>
              </a:ext>
            </a:extLst>
          </p:cNvPr>
          <p:cNvSpPr txBox="1"/>
          <p:nvPr/>
        </p:nvSpPr>
        <p:spPr>
          <a:xfrm>
            <a:off x="971600" y="1514874"/>
            <a:ext cx="6984776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002060"/>
              </a:buClr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       截止到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18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日，已完成初始登记并在全国中小股份转让系统挂牌的发行人合计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11492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家，新三板市场分类情况如下：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93D392E-FB43-44EF-99B6-306B516FC576}"/>
              </a:ext>
            </a:extLst>
          </p:cNvPr>
          <p:cNvSpPr/>
          <p:nvPr/>
        </p:nvSpPr>
        <p:spPr>
          <a:xfrm>
            <a:off x="2915816" y="2637754"/>
            <a:ext cx="280766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 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股份登记情况汇总表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9D4094C-02CB-49E7-B224-3E40B094463C}"/>
              </a:ext>
            </a:extLst>
          </p:cNvPr>
          <p:cNvSpPr txBox="1"/>
          <p:nvPr/>
        </p:nvSpPr>
        <p:spPr>
          <a:xfrm>
            <a:off x="971600" y="932723"/>
            <a:ext cx="2304256" cy="507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002060"/>
              </a:buClr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（四）股份登记概貌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xmlns="" id="{EAC4C71D-2019-4652-9FA3-3C17061426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18790508"/>
              </p:ext>
            </p:extLst>
          </p:nvPr>
        </p:nvGraphicFramePr>
        <p:xfrm>
          <a:off x="1547666" y="3140968"/>
          <a:ext cx="5760639" cy="2431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15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8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95254">
                  <a:extLst>
                    <a:ext uri="{9D8B030D-6E8A-4147-A177-3AD203B41FA5}">
                      <a16:colId xmlns:a16="http://schemas.microsoft.com/office/drawing/2014/main" xmlns="" val="1232486086"/>
                    </a:ext>
                  </a:extLst>
                </a:gridCol>
              </a:tblGrid>
              <a:tr h="49605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股份登记</a:t>
                      </a: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数量</a:t>
                      </a: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比例</a:t>
                      </a: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605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创新层</a:t>
                      </a: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b="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1283</a:t>
                      </a:r>
                      <a:endParaRPr lang="zh-CN" altLang="en-US" sz="21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b="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11.16%</a:t>
                      </a:r>
                      <a:endParaRPr lang="zh-CN" altLang="en-US" sz="21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605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dirty="0">
                          <a:latin typeface="微软雅黑" pitchFamily="34" charset="-122"/>
                          <a:ea typeface="微软雅黑" pitchFamily="34" charset="-122"/>
                        </a:rPr>
                        <a:t>基础层</a:t>
                      </a: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b="0" dirty="0">
                          <a:latin typeface="微软雅黑" pitchFamily="34" charset="-122"/>
                          <a:ea typeface="微软雅黑" pitchFamily="34" charset="-122"/>
                        </a:rPr>
                        <a:t>10209</a:t>
                      </a:r>
                      <a:endParaRPr lang="zh-CN" altLang="en-US" sz="21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b="0" dirty="0">
                          <a:latin typeface="微软雅黑" pitchFamily="34" charset="-122"/>
                          <a:ea typeface="微软雅黑" pitchFamily="34" charset="-122"/>
                        </a:rPr>
                        <a:t>88.84%</a:t>
                      </a:r>
                      <a:endParaRPr lang="zh-CN" altLang="en-US" sz="21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51673988"/>
                  </a:ext>
                </a:extLst>
              </a:tr>
              <a:tr h="4960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100" b="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集合竞价</a:t>
                      </a: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100" b="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10193</a:t>
                      </a:r>
                      <a:endParaRPr lang="zh-CN" altLang="en-US" sz="21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100" b="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88.70%</a:t>
                      </a:r>
                      <a:endParaRPr lang="zh-CN" altLang="en-US" sz="21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41050345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100" b="0" dirty="0">
                          <a:latin typeface="微软雅黑" pitchFamily="34" charset="-122"/>
                          <a:ea typeface="微软雅黑" pitchFamily="34" charset="-122"/>
                        </a:rPr>
                        <a:t>做市</a:t>
                      </a: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100" b="0" dirty="0">
                          <a:latin typeface="微软雅黑" pitchFamily="34" charset="-122"/>
                          <a:ea typeface="微软雅黑" pitchFamily="34" charset="-122"/>
                        </a:rPr>
                        <a:t>1299</a:t>
                      </a:r>
                      <a:endParaRPr lang="zh-CN" altLang="en-US" sz="21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100" b="0" dirty="0">
                          <a:latin typeface="微软雅黑" pitchFamily="34" charset="-122"/>
                          <a:ea typeface="微软雅黑" pitchFamily="34" charset="-122"/>
                        </a:rPr>
                        <a:t>11.30%</a:t>
                      </a:r>
                      <a:endParaRPr lang="zh-CN" altLang="en-US" sz="21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F3046CE-C6A5-4D02-ACE0-40D3E0A44DE0}"/>
              </a:ext>
            </a:extLst>
          </p:cNvPr>
          <p:cNvSpPr txBox="1"/>
          <p:nvPr/>
        </p:nvSpPr>
        <p:spPr>
          <a:xfrm>
            <a:off x="549672" y="139085"/>
            <a:ext cx="488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一、中国结算公司介绍</a:t>
            </a:r>
            <a:endParaRPr kumimoji="1" lang="en-US" altLang="zh-CN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4571677" y="639294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924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/>
        </p:nvPicPr>
        <p:blipFill>
          <a:blip r:embed="rId2" cstate="print"/>
          <a:srcRect r="1670"/>
          <a:stretch>
            <a:fillRect/>
          </a:stretch>
        </p:blipFill>
        <p:spPr bwMode="auto">
          <a:xfrm>
            <a:off x="827584" y="1412776"/>
            <a:ext cx="7920880" cy="528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7596337" y="2276873"/>
            <a:ext cx="352425" cy="17568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2483768" y="2844886"/>
            <a:ext cx="2304256" cy="68012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5796137" y="2276872"/>
            <a:ext cx="720080" cy="9601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6372200" y="2840321"/>
            <a:ext cx="2376264" cy="7807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5220072" y="3813043"/>
            <a:ext cx="1080120" cy="38404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5817592" y="4869160"/>
            <a:ext cx="338584" cy="38404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7668344" y="4869160"/>
            <a:ext cx="792088" cy="38404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80</a:t>
            </a:fld>
            <a:endParaRPr lang="en-US" altLang="zh-CN"/>
          </a:p>
        </p:txBody>
      </p:sp>
      <p:sp>
        <p:nvSpPr>
          <p:cNvPr id="23" name="TextBox 4">
            <a:extLst>
              <a:ext uri="{FF2B5EF4-FFF2-40B4-BE49-F238E27FC236}">
                <a16:creationId xmlns:a16="http://schemas.microsoft.com/office/drawing/2014/main" xmlns="" id="{9596A068-9EEE-4067-A4CF-825EBFF1B0F2}"/>
              </a:ext>
            </a:extLst>
          </p:cNvPr>
          <p:cNvSpPr txBox="1"/>
          <p:nvPr/>
        </p:nvSpPr>
        <p:spPr>
          <a:xfrm>
            <a:off x="529543" y="89323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（三）检查并提交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Rectangle 32">
            <a:extLst>
              <a:ext uri="{FF2B5EF4-FFF2-40B4-BE49-F238E27FC236}">
                <a16:creationId xmlns:a16="http://schemas.microsoft.com/office/drawing/2014/main" xmlns="" id="{F8F30D3E-6B6F-4181-9AA1-529F667AFF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552" y="260648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二、股份限售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业务办理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9B0E6728-C025-4313-8EB0-BBC240A30558}"/>
              </a:ext>
            </a:extLst>
          </p:cNvPr>
          <p:cNvGrpSpPr/>
          <p:nvPr/>
        </p:nvGrpSpPr>
        <p:grpSpPr>
          <a:xfrm>
            <a:off x="3621254" y="6362708"/>
            <a:ext cx="878739" cy="234645"/>
            <a:chOff x="3621253" y="4772031"/>
            <a:chExt cx="878739" cy="175984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28287437-7790-40AC-840A-93C3EC40C78A}"/>
                </a:ext>
              </a:extLst>
            </p:cNvPr>
            <p:cNvSpPr/>
            <p:nvPr/>
          </p:nvSpPr>
          <p:spPr bwMode="gray">
            <a:xfrm>
              <a:off x="3923928" y="4807243"/>
              <a:ext cx="576064" cy="140772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1F50D001-BD63-4B28-A26F-8A1E7C80F3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21253" y="4772031"/>
              <a:ext cx="230667" cy="175983"/>
            </a:xfrm>
            <a:prstGeom prst="rect">
              <a:avLst/>
            </a:prstGeom>
          </p:spPr>
        </p:pic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A532F13-2858-4597-A0E0-0CAE706D3D64}"/>
              </a:ext>
            </a:extLst>
          </p:cNvPr>
          <p:cNvSpPr/>
          <p:nvPr/>
        </p:nvSpPr>
        <p:spPr>
          <a:xfrm>
            <a:off x="3563888" y="5583819"/>
            <a:ext cx="2236510" cy="40011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000" b="0" cap="none" spc="0" dirty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最后别忘点提交！</a:t>
            </a:r>
          </a:p>
        </p:txBody>
      </p:sp>
      <p:sp>
        <p:nvSpPr>
          <p:cNvPr id="30" name="TextBox 6">
            <a:extLst>
              <a:ext uri="{FF2B5EF4-FFF2-40B4-BE49-F238E27FC236}">
                <a16:creationId xmlns:a16="http://schemas.microsoft.com/office/drawing/2014/main" xmlns="" id="{347AD3EA-64BA-4FDB-8CC3-D8EAE17456F3}"/>
              </a:ext>
            </a:extLst>
          </p:cNvPr>
          <p:cNvSpPr txBox="1"/>
          <p:nvPr/>
        </p:nvSpPr>
        <p:spPr>
          <a:xfrm>
            <a:off x="4571677" y="650134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66778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508787"/>
            <a:ext cx="6336704" cy="4704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3022848" y="4869160"/>
            <a:ext cx="2232248" cy="6720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3099948" y="4581128"/>
            <a:ext cx="1147037" cy="2880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81</a:t>
            </a:fld>
            <a:endParaRPr lang="en-US" altLang="zh-CN"/>
          </a:p>
        </p:txBody>
      </p:sp>
      <p:sp>
        <p:nvSpPr>
          <p:cNvPr id="10" name="Rectangle 32">
            <a:extLst>
              <a:ext uri="{FF2B5EF4-FFF2-40B4-BE49-F238E27FC236}">
                <a16:creationId xmlns:a16="http://schemas.microsoft.com/office/drawing/2014/main" xmlns="" id="{AB559205-66C4-4C86-B31A-E22891416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552" y="260648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二、股份限售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业务办理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xmlns="" id="{32C823E9-D5E9-4EBB-BC2C-132753CD2F09}"/>
              </a:ext>
            </a:extLst>
          </p:cNvPr>
          <p:cNvSpPr txBox="1"/>
          <p:nvPr/>
        </p:nvSpPr>
        <p:spPr>
          <a:xfrm>
            <a:off x="529542" y="893234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（四）确认再提交（确认结算公司反馈数据）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E1F9A869-9A6F-435C-9AF7-BA7CF0AD2E60}"/>
              </a:ext>
            </a:extLst>
          </p:cNvPr>
          <p:cNvSpPr/>
          <p:nvPr/>
        </p:nvSpPr>
        <p:spPr bwMode="gray">
          <a:xfrm>
            <a:off x="6407224" y="3712933"/>
            <a:ext cx="685056" cy="196120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294D444B-C0D1-4B19-BB13-92F667D68C6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29138" y="3719723"/>
            <a:ext cx="186122" cy="189331"/>
          </a:xfrm>
          <a:prstGeom prst="rect">
            <a:avLst/>
          </a:prstGeom>
        </p:spPr>
      </p:pic>
      <p:sp>
        <p:nvSpPr>
          <p:cNvPr id="16" name="TextBox 6">
            <a:extLst>
              <a:ext uri="{FF2B5EF4-FFF2-40B4-BE49-F238E27FC236}">
                <a16:creationId xmlns:a16="http://schemas.microsoft.com/office/drawing/2014/main" xmlns="" id="{D8F0FD32-93B4-4A9A-B710-B85F5C686FD7}"/>
              </a:ext>
            </a:extLst>
          </p:cNvPr>
          <p:cNvSpPr txBox="1"/>
          <p:nvPr/>
        </p:nvSpPr>
        <p:spPr>
          <a:xfrm>
            <a:off x="4571677" y="639294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03829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0273B5F6-7063-40A2-87D9-7D3ECA414AE6}"/>
              </a:ext>
            </a:extLst>
          </p:cNvPr>
          <p:cNvPicPr/>
          <p:nvPr/>
        </p:nvPicPr>
        <p:blipFill>
          <a:blip r:embed="rId2" cstate="print"/>
          <a:srcRect r="1670"/>
          <a:stretch>
            <a:fillRect/>
          </a:stretch>
        </p:blipFill>
        <p:spPr bwMode="auto">
          <a:xfrm>
            <a:off x="5076056" y="4293096"/>
            <a:ext cx="3672408" cy="2400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46766311-2CB6-4234-8534-DD27CFAEE707}"/>
              </a:ext>
            </a:extLst>
          </p:cNvPr>
          <p:cNvPicPr/>
          <p:nvPr/>
        </p:nvPicPr>
        <p:blipFill>
          <a:blip r:embed="rId3" cstate="print"/>
          <a:srcRect l="1669" r="3336" b="13353"/>
          <a:stretch>
            <a:fillRect/>
          </a:stretch>
        </p:blipFill>
        <p:spPr bwMode="auto">
          <a:xfrm>
            <a:off x="5076057" y="740701"/>
            <a:ext cx="3672963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标注 7"/>
          <p:cNvSpPr/>
          <p:nvPr/>
        </p:nvSpPr>
        <p:spPr bwMode="gray">
          <a:xfrm>
            <a:off x="517266" y="2660915"/>
            <a:ext cx="4126743" cy="1536171"/>
          </a:xfrm>
          <a:prstGeom prst="wedgeRectCallout">
            <a:avLst>
              <a:gd name="adj1" fmla="val 57981"/>
              <a:gd name="adj2" fmla="val -91490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下载并查看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股份限售预登记报表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16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矩形标注 8"/>
          <p:cNvSpPr/>
          <p:nvPr/>
        </p:nvSpPr>
        <p:spPr bwMode="gray">
          <a:xfrm>
            <a:off x="517265" y="4677139"/>
            <a:ext cx="4126743" cy="1536171"/>
          </a:xfrm>
          <a:prstGeom prst="wedgeRectCallout">
            <a:avLst>
              <a:gd name="adj1" fmla="val 70498"/>
              <a:gd name="adj2" fmla="val 42912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申请修改数据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确认数据无误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82</a:t>
            </a:fld>
            <a:endParaRPr lang="en-US" altLang="zh-CN"/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xmlns="" id="{1C5BAC72-406F-4EA8-B0EC-60C70B3185CD}"/>
              </a:ext>
            </a:extLst>
          </p:cNvPr>
          <p:cNvSpPr txBox="1"/>
          <p:nvPr/>
        </p:nvSpPr>
        <p:spPr>
          <a:xfrm>
            <a:off x="529542" y="893234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（四）确认再提交（结算公司反馈数据）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40EAC0B-7698-4118-8732-12233956DB4D}"/>
              </a:ext>
            </a:extLst>
          </p:cNvPr>
          <p:cNvSpPr/>
          <p:nvPr/>
        </p:nvSpPr>
        <p:spPr bwMode="gray">
          <a:xfrm>
            <a:off x="5054704" y="1908499"/>
            <a:ext cx="683890" cy="271588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D9E525E-1C74-473B-B68B-06920A251CB5}"/>
              </a:ext>
            </a:extLst>
          </p:cNvPr>
          <p:cNvSpPr/>
          <p:nvPr/>
        </p:nvSpPr>
        <p:spPr bwMode="gray">
          <a:xfrm>
            <a:off x="5549130" y="6053820"/>
            <a:ext cx="463031" cy="159491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12A6BBA-C488-4263-B52E-434AD6810422}"/>
              </a:ext>
            </a:extLst>
          </p:cNvPr>
          <p:cNvSpPr/>
          <p:nvPr/>
        </p:nvSpPr>
        <p:spPr bwMode="gray">
          <a:xfrm>
            <a:off x="6444208" y="6504034"/>
            <a:ext cx="378929" cy="189329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5D98DF7E-6E63-4742-9676-FD83FE7F4F2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10505" y="6486833"/>
            <a:ext cx="186122" cy="189331"/>
          </a:xfrm>
          <a:prstGeom prst="rect">
            <a:avLst/>
          </a:prstGeom>
        </p:spPr>
      </p:pic>
      <p:sp>
        <p:nvSpPr>
          <p:cNvPr id="18" name="Rectangle 32">
            <a:extLst>
              <a:ext uri="{FF2B5EF4-FFF2-40B4-BE49-F238E27FC236}">
                <a16:creationId xmlns:a16="http://schemas.microsoft.com/office/drawing/2014/main" xmlns="" id="{B0DEB83A-6931-4965-8EFF-F969DBE94D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552" y="260648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二、股份限售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业务办理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TextBox 6">
            <a:extLst>
              <a:ext uri="{FF2B5EF4-FFF2-40B4-BE49-F238E27FC236}">
                <a16:creationId xmlns:a16="http://schemas.microsoft.com/office/drawing/2014/main" xmlns="" id="{9115F68D-8A77-4AF7-AC4D-0D39E27A02E6}"/>
              </a:ext>
            </a:extLst>
          </p:cNvPr>
          <p:cNvSpPr txBox="1"/>
          <p:nvPr/>
        </p:nvSpPr>
        <p:spPr>
          <a:xfrm>
            <a:off x="4571677" y="639294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29861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 animBg="1"/>
      <p:bldP spid="15" grpId="0" animBg="1"/>
      <p:bldP spid="16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988841"/>
            <a:ext cx="6480720" cy="4462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5652121" y="2276872"/>
            <a:ext cx="1224135" cy="288032"/>
          </a:xfrm>
          <a:prstGeom prst="rect">
            <a:avLst/>
          </a:prstGeom>
          <a:solidFill>
            <a:srgbClr val="FFFFFF"/>
          </a:solidFill>
          <a:ln w="381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2415456" y="2276872"/>
            <a:ext cx="1044575" cy="192021"/>
          </a:xfrm>
          <a:prstGeom prst="rect">
            <a:avLst/>
          </a:prstGeom>
          <a:solidFill>
            <a:srgbClr val="FFFFFF"/>
          </a:solidFill>
          <a:ln w="381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83</a:t>
            </a:fld>
            <a:endParaRPr lang="en-US" altLang="zh-CN"/>
          </a:p>
        </p:txBody>
      </p:sp>
      <p:sp>
        <p:nvSpPr>
          <p:cNvPr id="10" name="Rectangle 32">
            <a:extLst>
              <a:ext uri="{FF2B5EF4-FFF2-40B4-BE49-F238E27FC236}">
                <a16:creationId xmlns:a16="http://schemas.microsoft.com/office/drawing/2014/main" xmlns="" id="{15388733-E9E2-4639-852E-A274ECA1E6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552" y="260648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二、股份限售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业务办理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F8C52F6-7B55-4DA3-9758-28CDBBEA3346}"/>
              </a:ext>
            </a:extLst>
          </p:cNvPr>
          <p:cNvGrpSpPr/>
          <p:nvPr/>
        </p:nvGrpSpPr>
        <p:grpSpPr>
          <a:xfrm>
            <a:off x="1125508" y="5541235"/>
            <a:ext cx="1184342" cy="576064"/>
            <a:chOff x="1125508" y="4155926"/>
            <a:chExt cx="1184342" cy="43204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5CC01075-DF6B-448C-8BA3-7072AA57E6B1}"/>
                </a:ext>
              </a:extLst>
            </p:cNvPr>
            <p:cNvSpPr/>
            <p:nvPr/>
          </p:nvSpPr>
          <p:spPr bwMode="gray">
            <a:xfrm>
              <a:off x="1125508" y="4155926"/>
              <a:ext cx="926212" cy="432048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67701313-DA9A-4A93-805B-F17089753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23728" y="4300951"/>
              <a:ext cx="186122" cy="141998"/>
            </a:xfrm>
            <a:prstGeom prst="rect">
              <a:avLst/>
            </a:prstGeom>
          </p:spPr>
        </p:pic>
      </p:grpSp>
      <p:sp>
        <p:nvSpPr>
          <p:cNvPr id="13" name="TextBox 4">
            <a:extLst>
              <a:ext uri="{FF2B5EF4-FFF2-40B4-BE49-F238E27FC236}">
                <a16:creationId xmlns:a16="http://schemas.microsoft.com/office/drawing/2014/main" xmlns="" id="{ECE28112-B78F-449E-97D2-F1E9BA5298DB}"/>
              </a:ext>
            </a:extLst>
          </p:cNvPr>
          <p:cNvSpPr txBox="1"/>
          <p:nvPr/>
        </p:nvSpPr>
        <p:spPr>
          <a:xfrm>
            <a:off x="529543" y="893234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（五）查看结果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6">
            <a:extLst>
              <a:ext uri="{FF2B5EF4-FFF2-40B4-BE49-F238E27FC236}">
                <a16:creationId xmlns:a16="http://schemas.microsoft.com/office/drawing/2014/main" xmlns="" id="{7355FDAB-FF25-44A9-989C-20D31000AB1C}"/>
              </a:ext>
            </a:extLst>
          </p:cNvPr>
          <p:cNvSpPr txBox="1"/>
          <p:nvPr/>
        </p:nvSpPr>
        <p:spPr>
          <a:xfrm>
            <a:off x="4571677" y="639294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9555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占位符 5" descr="c4eeeed1aafc26a39a50271c.jpg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/>
          <a:srcRect l="8453" r="8453"/>
          <a:stretch>
            <a:fillRect/>
          </a:stretch>
        </p:blipFill>
        <p:spPr>
          <a:xfrm>
            <a:off x="0" y="1868489"/>
            <a:ext cx="3016250" cy="2725737"/>
          </a:xfrm>
        </p:spPr>
      </p:pic>
      <p:sp>
        <p:nvSpPr>
          <p:cNvPr id="12294" name="标题 3"/>
          <p:cNvSpPr>
            <a:spLocks noGrp="1"/>
          </p:cNvSpPr>
          <p:nvPr>
            <p:ph type="title"/>
          </p:nvPr>
        </p:nvSpPr>
        <p:spPr>
          <a:xfrm>
            <a:off x="3252342" y="1785928"/>
            <a:ext cx="6072187" cy="271462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常见问题汇总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4446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5834" y="2156859"/>
            <a:ext cx="4992310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32"/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常见问题汇总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业务指南</a:t>
            </a:r>
            <a:endParaRPr lang="en-US" altLang="zh-CN" sz="2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76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180148" y="5253203"/>
            <a:ext cx="20642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发布日期：</a:t>
            </a:r>
            <a:r>
              <a:rPr lang="en-US" altLang="zh-CN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2017.4</a:t>
            </a:r>
          </a:p>
        </p:txBody>
      </p:sp>
      <p:sp>
        <p:nvSpPr>
          <p:cNvPr id="14" name="矩形 13"/>
          <p:cNvSpPr/>
          <p:nvPr/>
        </p:nvSpPr>
        <p:spPr>
          <a:xfrm>
            <a:off x="755576" y="1196752"/>
            <a:ext cx="7272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（一）不明白如何办理业务怎么办，是否有业务资料可以参考？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441F7243-F1DC-46AC-A3FF-0AD6BA44069D}"/>
              </a:ext>
            </a:extLst>
          </p:cNvPr>
          <p:cNvSpPr/>
          <p:nvPr/>
        </p:nvSpPr>
        <p:spPr bwMode="gray">
          <a:xfrm>
            <a:off x="898452" y="2852936"/>
            <a:ext cx="3530672" cy="288032"/>
          </a:xfrm>
          <a:prstGeom prst="rect">
            <a:avLst/>
          </a:prstGeom>
          <a:noFill/>
          <a:ln w="190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2950D00-59B9-4272-8DE0-9C3B03982FAC}"/>
              </a:ext>
            </a:extLst>
          </p:cNvPr>
          <p:cNvGrpSpPr/>
          <p:nvPr/>
        </p:nvGrpSpPr>
        <p:grpSpPr>
          <a:xfrm>
            <a:off x="6147236" y="1796819"/>
            <a:ext cx="2097173" cy="3343533"/>
            <a:chOff x="6147235" y="1347614"/>
            <a:chExt cx="2097173" cy="2507650"/>
          </a:xfrm>
        </p:grpSpPr>
        <p:sp>
          <p:nvSpPr>
            <p:cNvPr id="11" name="下箭头 10"/>
            <p:cNvSpPr/>
            <p:nvPr/>
          </p:nvSpPr>
          <p:spPr bwMode="auto">
            <a:xfrm>
              <a:off x="7020272" y="2066856"/>
              <a:ext cx="144016" cy="348020"/>
            </a:xfrm>
            <a:prstGeom prst="downArrow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legacyObliqueTopRight"/>
              <a:lightRig rig="legacyFlat3" dir="b"/>
            </a:scene3d>
            <a:sp3d prstMaterial="legacyMatte">
              <a:bevelT w="0" h="0" prst="angle"/>
              <a:bevelB w="0" h="0" prst="angle"/>
              <a:extrusionClr>
                <a:srgbClr val="99CC00"/>
              </a:extrusionClr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147235" y="1347614"/>
              <a:ext cx="1953157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latin typeface="+mn-lt"/>
                  <a:ea typeface="隶书" pitchFamily="49" charset="-122"/>
                </a:rPr>
                <a:t>www.chinaclear.cn </a:t>
              </a:r>
              <a:endParaRPr lang="zh-CN" altLang="en-US" sz="1600" dirty="0">
                <a:latin typeface="+mn-lt"/>
                <a:ea typeface="隶书" pitchFamily="49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588224" y="1766804"/>
              <a:ext cx="1010027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法律规则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6523415" y="2355726"/>
              <a:ext cx="1576977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登记与存管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6156176" y="2953276"/>
              <a:ext cx="2088232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全国股份转让系统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6588224" y="3601348"/>
              <a:ext cx="1305085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业务指南</a:t>
              </a:r>
            </a:p>
          </p:txBody>
        </p:sp>
        <p:sp>
          <p:nvSpPr>
            <p:cNvPr id="28" name="下箭头 10">
              <a:extLst>
                <a:ext uri="{FF2B5EF4-FFF2-40B4-BE49-F238E27FC236}">
                  <a16:creationId xmlns:a16="http://schemas.microsoft.com/office/drawing/2014/main" xmlns="" id="{DE7B7496-39B0-4E15-AA59-0B8EE43542C8}"/>
                </a:ext>
              </a:extLst>
            </p:cNvPr>
            <p:cNvSpPr/>
            <p:nvPr/>
          </p:nvSpPr>
          <p:spPr bwMode="auto">
            <a:xfrm>
              <a:off x="7020272" y="2655778"/>
              <a:ext cx="144016" cy="348020"/>
            </a:xfrm>
            <a:prstGeom prst="downArrow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legacyObliqueTopRight"/>
              <a:lightRig rig="legacyFlat3" dir="b"/>
            </a:scene3d>
            <a:sp3d prstMaterial="legacyMatte">
              <a:bevelT w="0" h="0" prst="angle"/>
              <a:bevelB w="0" h="0" prst="angle"/>
              <a:extrusionClr>
                <a:srgbClr val="99CC00"/>
              </a:extrusionClr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29" name="下箭头 10">
              <a:extLst>
                <a:ext uri="{FF2B5EF4-FFF2-40B4-BE49-F238E27FC236}">
                  <a16:creationId xmlns:a16="http://schemas.microsoft.com/office/drawing/2014/main" xmlns="" id="{86E41723-131E-4235-A014-9B63D6F32553}"/>
                </a:ext>
              </a:extLst>
            </p:cNvPr>
            <p:cNvSpPr/>
            <p:nvPr/>
          </p:nvSpPr>
          <p:spPr bwMode="auto">
            <a:xfrm>
              <a:off x="7020272" y="3303850"/>
              <a:ext cx="144016" cy="348020"/>
            </a:xfrm>
            <a:prstGeom prst="downArrow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legacyObliqueTopRight"/>
              <a:lightRig rig="legacyFlat3" dir="b"/>
            </a:scene3d>
            <a:sp3d prstMaterial="legacyMatte">
              <a:bevelT w="0" h="0" prst="angle"/>
              <a:bevelB w="0" h="0" prst="angle"/>
              <a:extrusionClr>
                <a:srgbClr val="99CC00"/>
              </a:extrusionClr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B3B74F9-CDA5-4119-BF7C-93A0E29A6440}"/>
              </a:ext>
            </a:extLst>
          </p:cNvPr>
          <p:cNvGrpSpPr/>
          <p:nvPr/>
        </p:nvGrpSpPr>
        <p:grpSpPr>
          <a:xfrm>
            <a:off x="2771800" y="5349214"/>
            <a:ext cx="2376264" cy="192021"/>
            <a:chOff x="2771800" y="4011910"/>
            <a:chExt cx="2376264" cy="144016"/>
          </a:xfrm>
        </p:grpSpPr>
        <p:sp>
          <p:nvSpPr>
            <p:cNvPr id="35" name="矩形 34"/>
            <p:cNvSpPr/>
            <p:nvPr/>
          </p:nvSpPr>
          <p:spPr bwMode="gray">
            <a:xfrm>
              <a:off x="2986684" y="4011910"/>
              <a:ext cx="2161380" cy="144016"/>
            </a:xfrm>
            <a:prstGeom prst="rect">
              <a:avLst/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24287468-ABD6-4AFD-A630-872F2881114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1800" y="4011910"/>
              <a:ext cx="186122" cy="1419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726582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1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1"/>
          <p:cNvSpPr>
            <a:spLocks noChangeArrowheads="1"/>
          </p:cNvSpPr>
          <p:nvPr/>
        </p:nvSpPr>
        <p:spPr bwMode="auto">
          <a:xfrm>
            <a:off x="840590" y="1610605"/>
            <a:ext cx="8195907" cy="355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7923" tIns="38962" rIns="77923" bIns="389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（二）挂牌公司名称、法定代表人、经办人及其联系方式发生变化后怎样办？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2330" y="2722081"/>
            <a:ext cx="80641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答：为保证挂牌公司发行人业务的正常办理，以及能够及时收到我们下发的通知，挂牌公司以上相关信息发生变化后，应及时到中国结算网上业务平台进行更新。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32"/>
          <p:cNvSpPr>
            <a:spLocks noChangeArrowheads="1"/>
          </p:cNvSpPr>
          <p:nvPr/>
        </p:nvSpPr>
        <p:spPr bwMode="auto">
          <a:xfrm>
            <a:off x="1043608" y="142852"/>
            <a:ext cx="7358114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endParaRPr lang="zh-CN" altLang="en-US" sz="3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Rectangle 32"/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相关业务问答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信息维护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8" name="TextBox 24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46034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78</a:t>
            </a:r>
            <a:endParaRPr lang="zh-CN" altLang="en-US" dirty="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 bwMode="gray">
          <a:xfrm>
            <a:off x="683568" y="2743561"/>
            <a:ext cx="1512168" cy="21602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111834" y="1880440"/>
            <a:ext cx="4852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具体操作请参考</a:t>
            </a:r>
            <a:r>
              <a:rPr lang="en-US" altLang="zh-CN" sz="1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发行人业务指南</a:t>
            </a:r>
            <a:r>
              <a:rPr lang="en-US" altLang="zh-CN" sz="1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26-27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877712" y="3284984"/>
            <a:ext cx="51587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发行人信息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公司名称、法定代表人、社会统一信用代码</a:t>
            </a:r>
          </a:p>
        </p:txBody>
      </p:sp>
      <p:pic>
        <p:nvPicPr>
          <p:cNvPr id="26" name="图片 25" descr="捕获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932723"/>
            <a:ext cx="2664296" cy="5376597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 bwMode="gray">
          <a:xfrm>
            <a:off x="784640" y="3332990"/>
            <a:ext cx="2203184" cy="324036"/>
          </a:xfrm>
          <a:prstGeom prst="rect">
            <a:avLst/>
          </a:prstGeom>
          <a:noFill/>
          <a:ln w="190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 bwMode="gray">
          <a:xfrm>
            <a:off x="784640" y="3777039"/>
            <a:ext cx="2203184" cy="324036"/>
          </a:xfrm>
          <a:prstGeom prst="rect">
            <a:avLst/>
          </a:prstGeom>
          <a:noFill/>
          <a:ln w="190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 bwMode="gray">
          <a:xfrm>
            <a:off x="759560" y="5157194"/>
            <a:ext cx="2228264" cy="1056117"/>
          </a:xfrm>
          <a:prstGeom prst="rect">
            <a:avLst/>
          </a:prstGeom>
          <a:noFill/>
          <a:ln w="190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右箭头 38"/>
          <p:cNvSpPr/>
          <p:nvPr/>
        </p:nvSpPr>
        <p:spPr bwMode="gray">
          <a:xfrm>
            <a:off x="3275856" y="3429000"/>
            <a:ext cx="610796" cy="108123"/>
          </a:xfrm>
          <a:prstGeom prst="rightArrow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871874" y="5433610"/>
            <a:ext cx="43005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填写、修改增值税发票信息，保证我司开出正确发票，注：普票只开具电子发票</a:t>
            </a:r>
          </a:p>
        </p:txBody>
      </p:sp>
      <p:sp>
        <p:nvSpPr>
          <p:cNvPr id="19" name="Rectangle 32"/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相关业务问答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信息维护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TextBox 24">
            <a:extLst>
              <a:ext uri="{FF2B5EF4-FFF2-40B4-BE49-F238E27FC236}">
                <a16:creationId xmlns:a16="http://schemas.microsoft.com/office/drawing/2014/main" xmlns="" id="{B26014BE-2A84-42E9-AC9C-BAA9A45C8277}"/>
              </a:ext>
            </a:extLst>
          </p:cNvPr>
          <p:cNvSpPr txBox="1"/>
          <p:nvPr/>
        </p:nvSpPr>
        <p:spPr>
          <a:xfrm>
            <a:off x="3851920" y="3745680"/>
            <a:ext cx="26965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经办人信息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姓名、联系方式</a:t>
            </a:r>
          </a:p>
        </p:txBody>
      </p:sp>
      <p:sp>
        <p:nvSpPr>
          <p:cNvPr id="29" name="右箭头 38">
            <a:extLst>
              <a:ext uri="{FF2B5EF4-FFF2-40B4-BE49-F238E27FC236}">
                <a16:creationId xmlns:a16="http://schemas.microsoft.com/office/drawing/2014/main" xmlns="" id="{DC159F97-EB54-40AE-8CD5-B2685525DD76}"/>
              </a:ext>
            </a:extLst>
          </p:cNvPr>
          <p:cNvSpPr/>
          <p:nvPr/>
        </p:nvSpPr>
        <p:spPr bwMode="gray">
          <a:xfrm>
            <a:off x="3313132" y="3896941"/>
            <a:ext cx="610796" cy="108123"/>
          </a:xfrm>
          <a:prstGeom prst="rightArrow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右箭头 38">
            <a:extLst>
              <a:ext uri="{FF2B5EF4-FFF2-40B4-BE49-F238E27FC236}">
                <a16:creationId xmlns:a16="http://schemas.microsoft.com/office/drawing/2014/main" xmlns="" id="{6DEAAD9F-BD96-4E47-AFA7-514EED50C78E}"/>
              </a:ext>
            </a:extLst>
          </p:cNvPr>
          <p:cNvSpPr/>
          <p:nvPr/>
        </p:nvSpPr>
        <p:spPr bwMode="gray">
          <a:xfrm>
            <a:off x="3313132" y="5625133"/>
            <a:ext cx="610796" cy="108123"/>
          </a:xfrm>
          <a:prstGeom prst="rightArrow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7222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5" grpId="0"/>
      <p:bldP spid="27" grpId="0" animBg="1"/>
      <p:bldP spid="28" grpId="0" animBg="1"/>
      <p:bldP spid="31" grpId="0" animBg="1"/>
      <p:bldP spid="39" grpId="0" animBg="1"/>
      <p:bldP spid="42" grpId="0"/>
      <p:bldP spid="20" grpId="0"/>
      <p:bldP spid="29" grpId="0" animBg="1"/>
      <p:bldP spid="30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4429126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79</a:t>
            </a:r>
            <a:endParaRPr lang="zh-CN" altLang="en-US" dirty="0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043608" y="1604798"/>
            <a:ext cx="682751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339A"/>
                </a:solidFill>
                <a:latin typeface="微软雅黑" pitchFamily="34" charset="-122"/>
                <a:ea typeface="微软雅黑" pitchFamily="34" charset="-122"/>
              </a:rPr>
              <a:t>业务平台登录不上 </a:t>
            </a:r>
            <a:r>
              <a:rPr lang="en-US" altLang="zh-CN" dirty="0">
                <a:solidFill>
                  <a:srgbClr val="00339A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dirty="0">
                <a:solidFill>
                  <a:srgbClr val="00339A"/>
                </a:solidFill>
                <a:latin typeface="微软雅黑" pitchFamily="34" charset="-122"/>
                <a:ea typeface="微软雅黑" pitchFamily="34" charset="-122"/>
              </a:rPr>
              <a:t>登陆上点击选项无反应</a:t>
            </a:r>
            <a:r>
              <a:rPr lang="en-US" altLang="zh-CN" dirty="0">
                <a:solidFill>
                  <a:srgbClr val="00339A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dirty="0">
                <a:solidFill>
                  <a:srgbClr val="00339A"/>
                </a:solidFill>
                <a:latin typeface="微软雅黑" pitchFamily="34" charset="-122"/>
                <a:ea typeface="微软雅黑" pitchFamily="34" charset="-122"/>
              </a:rPr>
              <a:t>附件无法上传 </a:t>
            </a:r>
            <a:endParaRPr lang="en-US" altLang="zh-CN" dirty="0">
              <a:solidFill>
                <a:srgbClr val="00339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Rectangle 32"/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相关业务问答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en-US" altLang="zh-CN" sz="2800" b="1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ukey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使用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539554" y="1052736"/>
            <a:ext cx="8028383" cy="355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7923" tIns="38962" rIns="77923" bIns="389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（三）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u-key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使用过程中出现问题怎么办？</a:t>
            </a:r>
          </a:p>
        </p:txBody>
      </p:sp>
      <p:sp>
        <p:nvSpPr>
          <p:cNvPr id="36" name="矩形 35"/>
          <p:cNvSpPr/>
          <p:nvPr/>
        </p:nvSpPr>
        <p:spPr>
          <a:xfrm>
            <a:off x="899592" y="2180862"/>
            <a:ext cx="29523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采用以下措施：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、下载并使用中国结算安全助手，检测并修复。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、调整浏览器兼容性视图（按照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指南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》19-22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页提示操作）。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、如电脑存在升级系统情况，则设置及修复均需重新进行。</a:t>
            </a:r>
          </a:p>
        </p:txBody>
      </p:sp>
      <p:sp>
        <p:nvSpPr>
          <p:cNvPr id="37" name="矩形标注 36"/>
          <p:cNvSpPr/>
          <p:nvPr/>
        </p:nvSpPr>
        <p:spPr bwMode="gray">
          <a:xfrm>
            <a:off x="467544" y="1628800"/>
            <a:ext cx="5976664" cy="3744416"/>
          </a:xfrm>
          <a:prstGeom prst="wedgeRectCallou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8" name="五角星 37"/>
          <p:cNvSpPr/>
          <p:nvPr/>
        </p:nvSpPr>
        <p:spPr bwMode="gray">
          <a:xfrm>
            <a:off x="827584" y="1700808"/>
            <a:ext cx="288032" cy="283472"/>
          </a:xfrm>
          <a:prstGeom prst="star5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sz="16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851921" y="2660915"/>
            <a:ext cx="4536503" cy="3168352"/>
            <a:chOff x="2285984" y="3377687"/>
            <a:chExt cx="4593836" cy="2643206"/>
          </a:xfrm>
        </p:grpSpPr>
        <p:pic>
          <p:nvPicPr>
            <p:cNvPr id="40" name="Picture 2" descr="C:\Users\chinaclear\Desktop\捕获.JPG"/>
            <p:cNvPicPr>
              <a:picLocks noChangeAspect="1" noChangeArrowheads="1"/>
            </p:cNvPicPr>
            <p:nvPr/>
          </p:nvPicPr>
          <p:blipFill>
            <a:blip r:embed="rId4" cstate="print"/>
            <a:srcRect l="7214" t="11905"/>
            <a:stretch>
              <a:fillRect/>
            </a:stretch>
          </p:blipFill>
          <p:spPr bwMode="auto">
            <a:xfrm>
              <a:off x="2285984" y="3377687"/>
              <a:ext cx="4593836" cy="2643206"/>
            </a:xfrm>
            <a:prstGeom prst="rect">
              <a:avLst/>
            </a:prstGeom>
            <a:noFill/>
          </p:spPr>
        </p:pic>
        <p:sp>
          <p:nvSpPr>
            <p:cNvPr id="41" name="矩形 40"/>
            <p:cNvSpPr/>
            <p:nvPr/>
          </p:nvSpPr>
          <p:spPr bwMode="gray">
            <a:xfrm>
              <a:off x="5386882" y="5046792"/>
              <a:ext cx="785818" cy="642942"/>
            </a:xfrm>
            <a:prstGeom prst="rect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15" name="五角星 14"/>
          <p:cNvSpPr/>
          <p:nvPr/>
        </p:nvSpPr>
        <p:spPr bwMode="gray">
          <a:xfrm>
            <a:off x="3203848" y="1700808"/>
            <a:ext cx="288032" cy="283472"/>
          </a:xfrm>
          <a:prstGeom prst="star5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sz="16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五角星 15"/>
          <p:cNvSpPr/>
          <p:nvPr/>
        </p:nvSpPr>
        <p:spPr bwMode="gray">
          <a:xfrm>
            <a:off x="5940152" y="1700808"/>
            <a:ext cx="288032" cy="283472"/>
          </a:xfrm>
          <a:prstGeom prst="star5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sz="16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3706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6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40059739"/>
              </p:ext>
            </p:extLst>
          </p:nvPr>
        </p:nvGraphicFramePr>
        <p:xfrm>
          <a:off x="1043608" y="2108853"/>
          <a:ext cx="6768752" cy="2664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5948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业务类型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业务处理时间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100" b="0" dirty="0">
                          <a:solidFill>
                            <a:srgbClr val="C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最快</a:t>
                      </a:r>
                      <a:r>
                        <a:rPr lang="zh-CN" altLang="en-US" sz="21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办理周期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5948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dirty="0">
                          <a:latin typeface="微软雅黑" pitchFamily="34" charset="-122"/>
                          <a:ea typeface="微软雅黑" pitchFamily="34" charset="-122"/>
                        </a:rPr>
                        <a:t>新增股份登记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7413" algn="l"/>
                        </a:tabLst>
                        <a:defRPr/>
                      </a:pPr>
                      <a:endParaRPr lang="en-US" sz="2100" b="0" kern="100" dirty="0">
                        <a:solidFill>
                          <a:srgbClr val="C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7413" algn="l"/>
                        </a:tabLst>
                        <a:defRPr/>
                      </a:pPr>
                      <a:endParaRPr lang="en-US" sz="2100" b="0" kern="100" dirty="0">
                        <a:solidFill>
                          <a:srgbClr val="C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7413" algn="l"/>
                        </a:tabLst>
                        <a:defRPr/>
                      </a:pPr>
                      <a:r>
                        <a:rPr lang="en-US" sz="2100" b="0" kern="100" dirty="0">
                          <a:solidFill>
                            <a:srgbClr val="C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8:30</a:t>
                      </a:r>
                      <a:r>
                        <a:rPr lang="en-US" altLang="zh-CN" sz="2100" b="0" kern="100" dirty="0">
                          <a:solidFill>
                            <a:srgbClr val="C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—</a:t>
                      </a:r>
                      <a:r>
                        <a:rPr lang="en-US" sz="2100" b="0" kern="100" dirty="0">
                          <a:solidFill>
                            <a:srgbClr val="C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15:00</a:t>
                      </a:r>
                      <a:endParaRPr lang="zh-CN" altLang="en-US" sz="2100" b="0" dirty="0">
                        <a:solidFill>
                          <a:srgbClr val="C00000"/>
                        </a:solidFill>
                        <a:latin typeface="微软雅黑" pitchFamily="34" charset="-122"/>
                        <a:ea typeface="微软雅黑" pitchFamily="34" charset="-122"/>
                        <a:cs typeface="宋体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100" b="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4</a:t>
                      </a:r>
                      <a:r>
                        <a:rPr lang="zh-CN" sz="2100" b="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个工作日</a:t>
                      </a:r>
                      <a:endParaRPr lang="zh-CN" sz="2100" b="0" dirty="0">
                        <a:latin typeface="微软雅黑" pitchFamily="34" charset="-122"/>
                        <a:ea typeface="微软雅黑" pitchFamily="34" charset="-122"/>
                        <a:cs typeface="宋体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5948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dirty="0">
                          <a:latin typeface="微软雅黑" pitchFamily="34" charset="-122"/>
                          <a:ea typeface="微软雅黑" pitchFamily="34" charset="-122"/>
                        </a:rPr>
                        <a:t>限售登记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altLang="en-US" sz="1800" kern="1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100" b="0" kern="10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2</a:t>
                      </a:r>
                      <a:r>
                        <a:rPr lang="zh-CN" sz="2100" b="0" kern="10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个工作日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8584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dirty="0">
                          <a:latin typeface="微软雅黑" pitchFamily="34" charset="-122"/>
                          <a:ea typeface="微软雅黑" pitchFamily="34" charset="-122"/>
                        </a:rPr>
                        <a:t>解除限售登记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800" kern="1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100" b="0" kern="10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4</a:t>
                      </a:r>
                      <a:r>
                        <a:rPr lang="zh-CN" sz="2100" b="0" kern="10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个工作日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80</a:t>
            </a:r>
            <a:endParaRPr lang="zh-CN" altLang="en-US" dirty="0"/>
          </a:p>
        </p:txBody>
      </p:sp>
      <p:sp>
        <p:nvSpPr>
          <p:cNvPr id="15" name="Rectangle 32"/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相关业务问答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办理周期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539552" y="1049253"/>
            <a:ext cx="8195907" cy="632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7923" tIns="38962" rIns="77923" bIns="389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   （四）业务提交到中国结算后，多久可以办完？为什么我公司申请的业务一直没有办理？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971600" y="4773150"/>
            <a:ext cx="56886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  注意：中国结算开始办理业务需满足两个条件：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、收到股转公司的</a:t>
            </a:r>
            <a:r>
              <a:rPr lang="zh-CN" altLang="en-US" sz="1600" dirty="0">
                <a:solidFill>
                  <a:srgbClr val="CC0018"/>
                </a:solidFill>
                <a:latin typeface="微软雅黑" pitchFamily="34" charset="-122"/>
                <a:ea typeface="微软雅黑" pitchFamily="34" charset="-122"/>
              </a:rPr>
              <a:t>业务函及明细表</a:t>
            </a:r>
            <a:endParaRPr lang="en-US" altLang="zh-CN" sz="1600" dirty="0">
              <a:solidFill>
                <a:srgbClr val="CC0018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      2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、挂牌公司已提交在线申请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6180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49672" y="139085"/>
            <a:ext cx="488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二、股份登记的定义</a:t>
            </a:r>
            <a:endParaRPr kumimoji="1" lang="en-US" altLang="zh-CN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6224" y="1220755"/>
            <a:ext cx="77762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证券登记结算机构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接受证券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发行人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dirty="0">
                <a:solidFill>
                  <a:srgbClr val="0033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委托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，通过设立和维护证券持有人名册确认证券持有人</a:t>
            </a:r>
            <a:r>
              <a:rPr lang="zh-CN" altLang="en-US" sz="20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持有证券事实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的行为。</a:t>
            </a:r>
          </a:p>
        </p:txBody>
      </p:sp>
      <p:sp>
        <p:nvSpPr>
          <p:cNvPr id="7" name="文本框 4"/>
          <p:cNvSpPr txBox="1"/>
          <p:nvPr/>
        </p:nvSpPr>
        <p:spPr>
          <a:xfrm>
            <a:off x="5148065" y="2660915"/>
            <a:ext cx="38170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证券登记结算管理办法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13" name="TextBox 6"/>
          <p:cNvSpPr txBox="1"/>
          <p:nvPr/>
        </p:nvSpPr>
        <p:spPr>
          <a:xfrm>
            <a:off x="4571677" y="639294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pic>
        <p:nvPicPr>
          <p:cNvPr id="1029" name="Picture 5" descr="C:\Users\twwang\Desktop\名册截图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2949" y="3249350"/>
            <a:ext cx="6497538" cy="2155719"/>
          </a:xfrm>
          <a:prstGeom prst="rect">
            <a:avLst/>
          </a:prstGeom>
          <a:noFill/>
        </p:spPr>
      </p:pic>
      <p:sp>
        <p:nvSpPr>
          <p:cNvPr id="9" name="文本框 4">
            <a:extLst>
              <a:ext uri="{FF2B5EF4-FFF2-40B4-BE49-F238E27FC236}">
                <a16:creationId xmlns:a16="http://schemas.microsoft.com/office/drawing/2014/main" xmlns="" id="{C97019FA-A855-4818-BEC6-15A07079505E}"/>
              </a:ext>
            </a:extLst>
          </p:cNvPr>
          <p:cNvSpPr txBox="1"/>
          <p:nvPr/>
        </p:nvSpPr>
        <p:spPr>
          <a:xfrm>
            <a:off x="2362974" y="5679829"/>
            <a:ext cx="48013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两个主体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000" dirty="0">
                <a:solidFill>
                  <a:srgbClr val="0033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委托关系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0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确认持有证券事实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C9F238A-2C37-4270-B4FD-954C0DD2DCAC}"/>
              </a:ext>
            </a:extLst>
          </p:cNvPr>
          <p:cNvSpPr/>
          <p:nvPr/>
        </p:nvSpPr>
        <p:spPr>
          <a:xfrm>
            <a:off x="900241" y="3061989"/>
            <a:ext cx="777621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说一说您眼中的股份登记？</a:t>
            </a:r>
          </a:p>
        </p:txBody>
      </p:sp>
    </p:spTree>
    <p:extLst>
      <p:ext uri="{BB962C8B-B14F-4D97-AF65-F5344CB8AC3E}">
        <p14:creationId xmlns:p14="http://schemas.microsoft.com/office/powerpoint/2010/main" xmlns="" val="258067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2" grpId="0"/>
      <p:bldP spid="2" grpId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2"/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相关业务问答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股份查询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971600" y="1220755"/>
            <a:ext cx="5812318" cy="355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7923" tIns="38962" rIns="77923" bIns="389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（五）股份登记完成后，股东查不到股份是怎么回事？</a:t>
            </a:r>
          </a:p>
        </p:txBody>
      </p:sp>
      <p:sp>
        <p:nvSpPr>
          <p:cNvPr id="4" name="矩形 3"/>
          <p:cNvSpPr/>
          <p:nvPr/>
        </p:nvSpPr>
        <p:spPr>
          <a:xfrm>
            <a:off x="1619672" y="2084852"/>
            <a:ext cx="6120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、股东所持股份是限售股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2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、股份托管在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券商，股东在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券商处查询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、股东证券账户未开通新三板权限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81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86189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58655" t="37953" b="25853"/>
          <a:stretch>
            <a:fillRect/>
          </a:stretch>
        </p:blipFill>
        <p:spPr bwMode="auto">
          <a:xfrm>
            <a:off x="428596" y="1428737"/>
            <a:ext cx="4071396" cy="1841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矩形 11"/>
          <p:cNvSpPr/>
          <p:nvPr/>
        </p:nvSpPr>
        <p:spPr bwMode="gray">
          <a:xfrm>
            <a:off x="1090216" y="1428737"/>
            <a:ext cx="3337768" cy="1784240"/>
          </a:xfrm>
          <a:prstGeom prst="rect">
            <a:avLst/>
          </a:prstGeom>
          <a:noFill/>
          <a:ln w="19050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noFill/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50786" y="1892829"/>
            <a:ext cx="4357718" cy="369332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官网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www.chinaclear.cn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首页右下角</a:t>
            </a:r>
          </a:p>
        </p:txBody>
      </p:sp>
      <p:pic>
        <p:nvPicPr>
          <p:cNvPr id="23" name="Picture 2" descr="176fafdd$1$1523398bd24$Coremail$liuyangwise$16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3898904"/>
            <a:ext cx="208823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/>
          <p:nvPr/>
        </p:nvSpPr>
        <p:spPr>
          <a:xfrm>
            <a:off x="1979712" y="3645024"/>
            <a:ext cx="30003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 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871184" y="5771156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新三板股份登记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21809" y="3816388"/>
            <a:ext cx="3681438" cy="1984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矩形 26"/>
          <p:cNvSpPr/>
          <p:nvPr/>
        </p:nvSpPr>
        <p:spPr bwMode="gray">
          <a:xfrm>
            <a:off x="6513246" y="5282719"/>
            <a:ext cx="882715" cy="428628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noFill/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750790" y="2464333"/>
            <a:ext cx="37657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人工客服服务时间：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00-16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00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 bwMode="gray">
          <a:xfrm>
            <a:off x="467544" y="2136278"/>
            <a:ext cx="357222" cy="428628"/>
          </a:xfrm>
          <a:prstGeom prst="ellipse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en-US" altLang="zh-CN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 bwMode="gray">
          <a:xfrm>
            <a:off x="468314" y="4773151"/>
            <a:ext cx="357222" cy="428628"/>
          </a:xfrm>
          <a:prstGeom prst="ellipse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en-US" altLang="zh-CN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 bwMode="auto">
          <a:xfrm>
            <a:off x="468314" y="3575581"/>
            <a:ext cx="8207374" cy="0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19050" cap="flat" cmpd="sng" algn="ctr">
            <a:solidFill>
              <a:srgbClr val="C00000"/>
            </a:solidFill>
            <a:prstDash val="sysDash"/>
            <a:round/>
            <a:headEnd type="none" w="med" len="med"/>
            <a:tailEnd type="none" w="med" len="med"/>
          </a:ln>
        </p:spPr>
      </p:cxnSp>
      <p:cxnSp>
        <p:nvCxnSpPr>
          <p:cNvPr id="26" name="直接连接符 25"/>
          <p:cNvCxnSpPr/>
          <p:nvPr/>
        </p:nvCxnSpPr>
        <p:spPr bwMode="auto">
          <a:xfrm>
            <a:off x="468314" y="6158087"/>
            <a:ext cx="8207374" cy="0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19050" cap="flat" cmpd="sng" algn="ctr">
            <a:solidFill>
              <a:srgbClr val="C00000"/>
            </a:solidFill>
            <a:prstDash val="sysDash"/>
            <a:round/>
            <a:headEnd type="none" w="med" len="med"/>
            <a:tailEnd type="none" w="med" len="med"/>
          </a:ln>
        </p:spPr>
      </p:cxnSp>
      <p:sp>
        <p:nvSpPr>
          <p:cNvPr id="19" name="Rectangle 32"/>
          <p:cNvSpPr>
            <a:spLocks noChangeArrowheads="1"/>
          </p:cNvSpPr>
          <p:nvPr/>
        </p:nvSpPr>
        <p:spPr bwMode="auto">
          <a:xfrm>
            <a:off x="531688" y="30331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相关业务问答</a:t>
            </a: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业务咨询方式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17" name="TextBox 5"/>
          <p:cNvSpPr txBox="1"/>
          <p:nvPr/>
        </p:nvSpPr>
        <p:spPr>
          <a:xfrm>
            <a:off x="442912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82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92655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16113"/>
            <a:ext cx="9144000" cy="114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989012" y="3402549"/>
            <a:ext cx="6357938" cy="1172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kern="1200" dirty="0">
                <a:latin typeface="黑体" pitchFamily="49" charset="-122"/>
                <a:ea typeface="黑体" pitchFamily="49" charset="-122"/>
                <a:cs typeface="方正兰亭黑简体"/>
              </a:rPr>
              <a:t>中国证券登记结算有限责任公司北京分公司</a:t>
            </a:r>
            <a:endParaRPr lang="en-US" altLang="zh-CN" kern="1200" dirty="0">
              <a:latin typeface="黑体" pitchFamily="49" charset="-122"/>
              <a:ea typeface="黑体" pitchFamily="49" charset="-122"/>
              <a:cs typeface="方正兰亭黑简体"/>
            </a:endParaRP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kern="1200" dirty="0">
                <a:latin typeface="黑体" pitchFamily="49" charset="-122"/>
                <a:ea typeface="黑体" pitchFamily="49" charset="-122"/>
                <a:cs typeface="方正兰亭黑简体"/>
              </a:rPr>
              <a:t>北京分公司地址：北京市西城区金融大街</a:t>
            </a:r>
            <a:r>
              <a:rPr lang="en-US" altLang="zh-CN" kern="1200" dirty="0">
                <a:latin typeface="黑体" pitchFamily="49" charset="-122"/>
                <a:ea typeface="黑体" pitchFamily="49" charset="-122"/>
                <a:cs typeface="方正兰亭黑简体"/>
              </a:rPr>
              <a:t>26</a:t>
            </a:r>
            <a:r>
              <a:rPr lang="zh-CN" altLang="en-US" kern="1200" dirty="0">
                <a:latin typeface="黑体" pitchFamily="49" charset="-122"/>
                <a:ea typeface="黑体" pitchFamily="49" charset="-122"/>
                <a:cs typeface="方正兰亭黑简体"/>
              </a:rPr>
              <a:t>号金阳大厦</a:t>
            </a:r>
            <a:r>
              <a:rPr lang="en-US" altLang="zh-CN" kern="1200" dirty="0">
                <a:latin typeface="黑体" pitchFamily="49" charset="-122"/>
                <a:ea typeface="黑体" pitchFamily="49" charset="-122"/>
                <a:cs typeface="方正兰亭黑简体"/>
              </a:rPr>
              <a:t>5</a:t>
            </a:r>
            <a:r>
              <a:rPr lang="zh-CN" altLang="en-US" kern="1200" dirty="0">
                <a:latin typeface="黑体" pitchFamily="49" charset="-122"/>
                <a:ea typeface="黑体" pitchFamily="49" charset="-122"/>
                <a:cs typeface="方正兰亭黑简体"/>
              </a:rPr>
              <a:t>层</a:t>
            </a:r>
          </a:p>
          <a:p>
            <a:pPr algn="l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kern="1200" dirty="0">
                <a:latin typeface="黑体" pitchFamily="49" charset="-122"/>
                <a:ea typeface="黑体" pitchFamily="49" charset="-122"/>
                <a:cs typeface="方正兰亭黑简体"/>
              </a:rPr>
              <a:t>服务热线：</a:t>
            </a:r>
            <a:r>
              <a:rPr lang="en-US" altLang="zh-CN" kern="1200" dirty="0">
                <a:latin typeface="黑体" pitchFamily="49" charset="-122"/>
                <a:ea typeface="黑体" pitchFamily="49" charset="-122"/>
                <a:cs typeface="方正兰亭黑简体"/>
              </a:rPr>
              <a:t>4008-058-058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433596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noFill/>
        <a:ln w="9525">
          <a:noFill/>
          <a:round/>
          <a:headEnd/>
          <a:tailEnd/>
        </a:ln>
      </a:spPr>
      <a:bodyPr wrap="none" rtlCol="0" anchor="ctr"/>
      <a:lstStyle>
        <a:defPPr algn="ctr">
          <a:defRPr b="1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defRPr>
        </a:defPPr>
      </a:lstStyle>
    </a:spDef>
    <a:lnDef>
      <a:spPr bwMode="auto">
        <a:gradFill rotWithShape="1">
          <a:gsLst>
            <a:gs pos="0">
              <a:srgbClr val="FF9933"/>
            </a:gs>
            <a:gs pos="100000">
              <a:srgbClr val="FF6600"/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arrow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rgbClr val="99CC00"/>
          </a:extrusionClr>
        </a:sp3d>
      </a:spPr>
      <a:bodyPr/>
      <a:lstStyle/>
    </a:lnDef>
    <a:txDef>
      <a:spPr>
        <a:solidFill>
          <a:schemeClr val="bg1"/>
        </a:solidFill>
        <a:ln>
          <a:solidFill>
            <a:schemeClr val="bg1"/>
          </a:solidFill>
        </a:ln>
      </a:spPr>
      <a:bodyPr wrap="square" rtlCol="0">
        <a:spAutoFit/>
      </a:bodyPr>
      <a:lstStyle>
        <a:defPPr>
          <a:lnSpc>
            <a:spcPct val="150000"/>
          </a:lnSpc>
          <a:buClr>
            <a:srgbClr val="002060"/>
          </a:buClr>
          <a:buFont typeface="Wingdings" pitchFamily="2" charset="2"/>
          <a:buChar char="Ø"/>
          <a:defRPr sz="2400" b="1"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22989</TotalTime>
  <Words>4832</Words>
  <Application>Microsoft Office PowerPoint</Application>
  <PresentationFormat>全屏显示(4:3)</PresentationFormat>
  <Paragraphs>824</Paragraphs>
  <Slides>92</Slides>
  <Notes>33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92</vt:i4>
      </vt:variant>
    </vt:vector>
  </HeadingPairs>
  <TitlesOfParts>
    <vt:vector size="93" baseType="lpstr">
      <vt:lpstr>默认设计模板</vt:lpstr>
      <vt:lpstr>幻灯片 1</vt:lpstr>
      <vt:lpstr>幻灯片 2</vt:lpstr>
      <vt:lpstr> 第一章 股份登记业务概述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 第二章 业务办理流程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 第三章 常见问题汇总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</vt:vector>
  </TitlesOfParts>
  <Company>番茄花园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张鹏</dc:creator>
  <cp:lastModifiedBy>CN=王天文/OU=发行人业务部/OU=北京分公司/O=ChinaClear</cp:lastModifiedBy>
  <cp:revision>1811</cp:revision>
  <dcterms:created xsi:type="dcterms:W3CDTF">2013-06-04T04:34:57Z</dcterms:created>
  <dcterms:modified xsi:type="dcterms:W3CDTF">2018-04-18T09:22:38Z</dcterms:modified>
</cp:coreProperties>
</file>