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quickStyle1.xml" ContentType="application/vnd.openxmlformats-officedocument.drawingml.diagramStyl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48"/>
  </p:notesMasterIdLst>
  <p:handoutMasterIdLst>
    <p:handoutMasterId r:id="rId49"/>
  </p:handoutMasterIdLst>
  <p:sldIdLst>
    <p:sldId id="256" r:id="rId3"/>
    <p:sldId id="300" r:id="rId4"/>
    <p:sldId id="288" r:id="rId5"/>
    <p:sldId id="258" r:id="rId6"/>
    <p:sldId id="260" r:id="rId7"/>
    <p:sldId id="261" r:id="rId8"/>
    <p:sldId id="309" r:id="rId9"/>
    <p:sldId id="262" r:id="rId10"/>
    <p:sldId id="301" r:id="rId11"/>
    <p:sldId id="295" r:id="rId12"/>
    <p:sldId id="263" r:id="rId13"/>
    <p:sldId id="265" r:id="rId14"/>
    <p:sldId id="264" r:id="rId15"/>
    <p:sldId id="292" r:id="rId16"/>
    <p:sldId id="303" r:id="rId17"/>
    <p:sldId id="296" r:id="rId18"/>
    <p:sldId id="266" r:id="rId19"/>
    <p:sldId id="289" r:id="rId20"/>
    <p:sldId id="304" r:id="rId21"/>
    <p:sldId id="297" r:id="rId22"/>
    <p:sldId id="267" r:id="rId23"/>
    <p:sldId id="268" r:id="rId24"/>
    <p:sldId id="305" r:id="rId25"/>
    <p:sldId id="298" r:id="rId26"/>
    <p:sldId id="269" r:id="rId27"/>
    <p:sldId id="270" r:id="rId28"/>
    <p:sldId id="290" r:id="rId29"/>
    <p:sldId id="271" r:id="rId30"/>
    <p:sldId id="291" r:id="rId31"/>
    <p:sldId id="273" r:id="rId32"/>
    <p:sldId id="287" r:id="rId33"/>
    <p:sldId id="306" r:id="rId34"/>
    <p:sldId id="299" r:id="rId35"/>
    <p:sldId id="274" r:id="rId36"/>
    <p:sldId id="275" r:id="rId37"/>
    <p:sldId id="293" r:id="rId38"/>
    <p:sldId id="276" r:id="rId39"/>
    <p:sldId id="277" r:id="rId40"/>
    <p:sldId id="279" r:id="rId41"/>
    <p:sldId id="310" r:id="rId42"/>
    <p:sldId id="280" r:id="rId43"/>
    <p:sldId id="281" r:id="rId44"/>
    <p:sldId id="307" r:id="rId45"/>
    <p:sldId id="285" r:id="rId46"/>
    <p:sldId id="286" r:id="rId47"/>
  </p:sldIdLst>
  <p:sldSz cx="9144000" cy="6858000" type="screen4x3"/>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3950" autoAdjust="0"/>
    <p:restoredTop sz="94125" autoAdjust="0"/>
  </p:normalViewPr>
  <p:slideViewPr>
    <p:cSldViewPr>
      <p:cViewPr>
        <p:scale>
          <a:sx n="125" d="100"/>
          <a:sy n="125" d="100"/>
        </p:scale>
        <p:origin x="-1140" y="-78"/>
      </p:cViewPr>
      <p:guideLst>
        <p:guide orient="horz" pos="2160"/>
        <p:guide pos="2880"/>
      </p:guideLst>
    </p:cSldViewPr>
  </p:slideViewPr>
  <p:outlineViewPr>
    <p:cViewPr>
      <p:scale>
        <a:sx n="33" d="100"/>
        <a:sy n="33" d="100"/>
      </p:scale>
      <p:origin x="0" y="468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223A4F-4799-423A-B5FA-BB96648102AB}" type="doc">
      <dgm:prSet loTypeId="urn:microsoft.com/office/officeart/2005/8/layout/chevron2" loCatId="list" qsTypeId="urn:microsoft.com/office/officeart/2005/8/quickstyle/simple5" qsCatId="simple" csTypeId="urn:microsoft.com/office/officeart/2005/8/colors/accent1_2" csCatId="accent1" phldr="1"/>
      <dgm:spPr/>
      <dgm:t>
        <a:bodyPr/>
        <a:lstStyle/>
        <a:p>
          <a:endParaRPr lang="zh-CN" altLang="en-US"/>
        </a:p>
      </dgm:t>
    </dgm:pt>
    <dgm:pt modelId="{02B60B4F-CC58-4204-B7DB-AC3C51BF3879}">
      <dgm:prSet phldrT="[文本]" custT="1"/>
      <dgm:spPr>
        <a:solidFill>
          <a:srgbClr val="C00000"/>
        </a:solidFill>
      </dgm:spPr>
      <dgm:t>
        <a:bodyPr/>
        <a:lstStyle/>
        <a:p>
          <a:r>
            <a:rPr lang="en-US" altLang="zh-CN" sz="2600" b="1" kern="1200" dirty="0" smtClean="0">
              <a:latin typeface="Arial" pitchFamily="34" charset="0"/>
              <a:ea typeface="楷体_GB2312" pitchFamily="49" charset="-122"/>
              <a:cs typeface="Arial" pitchFamily="34" charset="0"/>
            </a:rPr>
            <a:t>3</a:t>
          </a:r>
          <a:endParaRPr lang="zh-CN" altLang="en-US" sz="2600" b="1" kern="1200" dirty="0" smtClean="0">
            <a:latin typeface="Arial" pitchFamily="34" charset="0"/>
            <a:ea typeface="楷体_GB2312" pitchFamily="49" charset="-122"/>
            <a:cs typeface="Arial" pitchFamily="34" charset="0"/>
          </a:endParaRPr>
        </a:p>
      </dgm:t>
    </dgm:pt>
    <dgm:pt modelId="{4F33AF47-24BD-4B17-99AF-BA7D86B690DE}" type="parTrans" cxnId="{42BA8710-6B9B-4DFF-9866-0D7BB97D81EE}">
      <dgm:prSet/>
      <dgm:spPr/>
      <dgm:t>
        <a:bodyPr/>
        <a:lstStyle/>
        <a:p>
          <a:endParaRPr lang="zh-CN" altLang="en-US"/>
        </a:p>
      </dgm:t>
    </dgm:pt>
    <dgm:pt modelId="{AEAD20A8-A622-4429-B940-34A2D476734A}" type="sibTrans" cxnId="{42BA8710-6B9B-4DFF-9866-0D7BB97D81EE}">
      <dgm:prSet/>
      <dgm:spPr/>
      <dgm:t>
        <a:bodyPr/>
        <a:lstStyle/>
        <a:p>
          <a:endParaRPr lang="zh-CN" altLang="en-US"/>
        </a:p>
      </dgm:t>
    </dgm:pt>
    <dgm:pt modelId="{5068ED10-9562-414B-AF36-A511B39A0243}">
      <dgm:prSet phldrT="[文本]" custT="1"/>
      <dgm:spPr/>
      <dgm:t>
        <a:bodyPr/>
        <a:lstStyle/>
        <a:p>
          <a:r>
            <a:rPr lang="zh-CN" altLang="en-US" sz="2000" b="0" dirty="0" smtClean="0">
              <a:latin typeface="黑体" pitchFamily="49" charset="-122"/>
              <a:ea typeface="黑体" pitchFamily="49" charset="-122"/>
            </a:rPr>
            <a:t>依据不同的持股期限，确定不同的实际税率</a:t>
          </a:r>
        </a:p>
      </dgm:t>
    </dgm:pt>
    <dgm:pt modelId="{003CD42D-73FE-4C50-A3BB-2DBECE5D97C4}" type="parTrans" cxnId="{5409CADD-1032-42F0-897D-2AB1B52A009F}">
      <dgm:prSet/>
      <dgm:spPr/>
      <dgm:t>
        <a:bodyPr/>
        <a:lstStyle/>
        <a:p>
          <a:endParaRPr lang="zh-CN" altLang="en-US"/>
        </a:p>
      </dgm:t>
    </dgm:pt>
    <dgm:pt modelId="{72A52132-90F7-4B8D-AD9D-557305DC3B6C}" type="sibTrans" cxnId="{5409CADD-1032-42F0-897D-2AB1B52A009F}">
      <dgm:prSet/>
      <dgm:spPr/>
      <dgm:t>
        <a:bodyPr/>
        <a:lstStyle/>
        <a:p>
          <a:endParaRPr lang="zh-CN" altLang="en-US"/>
        </a:p>
      </dgm:t>
    </dgm:pt>
    <dgm:pt modelId="{A9AA3B36-6915-4385-BFC5-207B30E9C3BD}">
      <dgm:prSet phldrT="[文本]" custT="1"/>
      <dgm:spPr/>
      <dgm:t>
        <a:bodyPr/>
        <a:lstStyle/>
        <a:p>
          <a:r>
            <a:rPr lang="zh-CN" altLang="en-US" sz="2000" b="0" dirty="0" smtClean="0">
              <a:latin typeface="黑体" pitchFamily="49" charset="-122"/>
              <a:ea typeface="黑体" pitchFamily="49" charset="-122"/>
            </a:rPr>
            <a:t>依据不同股票来源，确定不同的持股起点，和不同的持股期限</a:t>
          </a:r>
        </a:p>
      </dgm:t>
    </dgm:pt>
    <dgm:pt modelId="{EB8C3F4D-2C08-4A81-A1C9-F4C0B884BE04}" type="sibTrans" cxnId="{404A52A7-1E30-4AA7-AF9A-4005B347E15B}">
      <dgm:prSet/>
      <dgm:spPr/>
      <dgm:t>
        <a:bodyPr/>
        <a:lstStyle/>
        <a:p>
          <a:endParaRPr lang="zh-CN" altLang="en-US"/>
        </a:p>
      </dgm:t>
    </dgm:pt>
    <dgm:pt modelId="{7BC9ABF2-A976-4EF4-897D-04EE545EAA2E}" type="parTrans" cxnId="{404A52A7-1E30-4AA7-AF9A-4005B347E15B}">
      <dgm:prSet/>
      <dgm:spPr/>
      <dgm:t>
        <a:bodyPr/>
        <a:lstStyle/>
        <a:p>
          <a:endParaRPr lang="zh-CN" altLang="en-US"/>
        </a:p>
      </dgm:t>
    </dgm:pt>
    <dgm:pt modelId="{31A916B9-64D9-4D07-858A-5157566EAF2A}">
      <dgm:prSet phldrT="[文本]" custT="1"/>
      <dgm:spPr>
        <a:solidFill>
          <a:srgbClr val="C00000"/>
        </a:solidFill>
      </dgm:spPr>
      <dgm:t>
        <a:bodyPr/>
        <a:lstStyle/>
        <a:p>
          <a:r>
            <a:rPr lang="en-US" altLang="zh-CN" sz="2600" b="1" kern="1200" dirty="0" smtClean="0">
              <a:latin typeface="Arial" pitchFamily="34" charset="0"/>
              <a:ea typeface="楷体_GB2312" pitchFamily="49" charset="-122"/>
              <a:cs typeface="Arial" pitchFamily="34" charset="0"/>
            </a:rPr>
            <a:t>2</a:t>
          </a:r>
          <a:endParaRPr lang="zh-CN" altLang="en-US" sz="2600" b="1" kern="1200" dirty="0" smtClean="0">
            <a:latin typeface="Arial" pitchFamily="34" charset="0"/>
            <a:ea typeface="楷体_GB2312" pitchFamily="49" charset="-122"/>
            <a:cs typeface="Arial" pitchFamily="34" charset="0"/>
          </a:endParaRPr>
        </a:p>
      </dgm:t>
    </dgm:pt>
    <dgm:pt modelId="{6D287F08-9FC4-4047-895D-8996ADB55A2B}" type="sibTrans" cxnId="{5CDFB61D-5EAA-4920-929B-B18C24F7768B}">
      <dgm:prSet/>
      <dgm:spPr/>
      <dgm:t>
        <a:bodyPr/>
        <a:lstStyle/>
        <a:p>
          <a:endParaRPr lang="zh-CN" altLang="en-US"/>
        </a:p>
      </dgm:t>
    </dgm:pt>
    <dgm:pt modelId="{09AB0A2B-AE50-4728-91AB-566B3C250977}" type="parTrans" cxnId="{5CDFB61D-5EAA-4920-929B-B18C24F7768B}">
      <dgm:prSet/>
      <dgm:spPr/>
      <dgm:t>
        <a:bodyPr/>
        <a:lstStyle/>
        <a:p>
          <a:endParaRPr lang="zh-CN" altLang="en-US"/>
        </a:p>
      </dgm:t>
    </dgm:pt>
    <dgm:pt modelId="{D5AAC1FA-F790-45EC-B6E0-318031C2ACB6}">
      <dgm:prSet phldrT="[文本]" custT="1"/>
      <dgm:spPr/>
      <dgm:t>
        <a:bodyPr/>
        <a:lstStyle/>
        <a:p>
          <a:r>
            <a:rPr lang="zh-CN" altLang="en-US" sz="2000" b="0" dirty="0" smtClean="0">
              <a:latin typeface="黑体" pitchFamily="49" charset="-122"/>
              <a:ea typeface="黑体" pitchFamily="49" charset="-122"/>
            </a:rPr>
            <a:t>依据“先进先出”原则，确定卖出股票中差异化的股票来源</a:t>
          </a:r>
          <a:endParaRPr lang="zh-CN" altLang="en-US" sz="2000" b="0" dirty="0">
            <a:latin typeface="黑体" pitchFamily="49" charset="-122"/>
            <a:ea typeface="黑体" pitchFamily="49" charset="-122"/>
          </a:endParaRPr>
        </a:p>
      </dgm:t>
    </dgm:pt>
    <dgm:pt modelId="{BAD6DA1B-6338-4826-90AD-0981A78D297E}" type="sibTrans" cxnId="{C302AABA-9356-43B0-B9C3-61CC3E4CB20B}">
      <dgm:prSet/>
      <dgm:spPr/>
      <dgm:t>
        <a:bodyPr/>
        <a:lstStyle/>
        <a:p>
          <a:endParaRPr lang="zh-CN" altLang="en-US"/>
        </a:p>
      </dgm:t>
    </dgm:pt>
    <dgm:pt modelId="{5C0A6B70-B4EB-42A9-B5AF-04BDE2312F3E}" type="parTrans" cxnId="{C302AABA-9356-43B0-B9C3-61CC3E4CB20B}">
      <dgm:prSet/>
      <dgm:spPr/>
      <dgm:t>
        <a:bodyPr/>
        <a:lstStyle/>
        <a:p>
          <a:endParaRPr lang="zh-CN" altLang="en-US"/>
        </a:p>
      </dgm:t>
    </dgm:pt>
    <dgm:pt modelId="{85733C4E-D963-4D64-B436-60AF44BEA7E3}">
      <dgm:prSet phldrT="[文本]" custT="1"/>
      <dgm:spPr>
        <a:solidFill>
          <a:srgbClr val="C00000"/>
        </a:solidFill>
      </dgm:spPr>
      <dgm:t>
        <a:bodyPr/>
        <a:lstStyle/>
        <a:p>
          <a:r>
            <a:rPr lang="en-US" altLang="zh-CN" sz="2600" b="1" kern="1200" dirty="0" smtClean="0">
              <a:latin typeface="Arial" pitchFamily="34" charset="0"/>
              <a:ea typeface="楷体_GB2312" pitchFamily="49" charset="-122"/>
              <a:cs typeface="Arial" pitchFamily="34" charset="0"/>
            </a:rPr>
            <a:t>1</a:t>
          </a:r>
          <a:endParaRPr lang="zh-CN" altLang="en-US" sz="2600" b="1" kern="1200" dirty="0" smtClean="0">
            <a:latin typeface="Arial" pitchFamily="34" charset="0"/>
            <a:ea typeface="楷体_GB2312" pitchFamily="49" charset="-122"/>
            <a:cs typeface="Arial" pitchFamily="34" charset="0"/>
          </a:endParaRPr>
        </a:p>
      </dgm:t>
    </dgm:pt>
    <dgm:pt modelId="{AE0A5CC6-883E-4D3B-9B6E-8404A5C29CCD}" type="sibTrans" cxnId="{464B0DA2-6FCF-4267-80A9-F5C59E64FFA8}">
      <dgm:prSet/>
      <dgm:spPr/>
      <dgm:t>
        <a:bodyPr/>
        <a:lstStyle/>
        <a:p>
          <a:endParaRPr lang="zh-CN" altLang="en-US"/>
        </a:p>
      </dgm:t>
    </dgm:pt>
    <dgm:pt modelId="{F0EB538E-26A9-4C96-AE50-E58F8F4F1491}" type="parTrans" cxnId="{464B0DA2-6FCF-4267-80A9-F5C59E64FFA8}">
      <dgm:prSet/>
      <dgm:spPr/>
      <dgm:t>
        <a:bodyPr/>
        <a:lstStyle/>
        <a:p>
          <a:endParaRPr lang="zh-CN" altLang="en-US"/>
        </a:p>
      </dgm:t>
    </dgm:pt>
    <dgm:pt modelId="{4FA9CC74-6ABA-408F-87FD-D2FA54B6085C}" type="pres">
      <dgm:prSet presAssocID="{F4223A4F-4799-423A-B5FA-BB96648102AB}" presName="linearFlow" presStyleCnt="0">
        <dgm:presLayoutVars>
          <dgm:dir/>
          <dgm:animLvl val="lvl"/>
          <dgm:resizeHandles val="exact"/>
        </dgm:presLayoutVars>
      </dgm:prSet>
      <dgm:spPr/>
      <dgm:t>
        <a:bodyPr/>
        <a:lstStyle/>
        <a:p>
          <a:endParaRPr lang="zh-CN" altLang="en-US"/>
        </a:p>
      </dgm:t>
    </dgm:pt>
    <dgm:pt modelId="{7C8200C9-AA3E-4E8F-A501-FD5A07510331}" type="pres">
      <dgm:prSet presAssocID="{85733C4E-D963-4D64-B436-60AF44BEA7E3}" presName="composite" presStyleCnt="0"/>
      <dgm:spPr/>
      <dgm:t>
        <a:bodyPr/>
        <a:lstStyle/>
        <a:p>
          <a:endParaRPr lang="zh-CN" altLang="en-US"/>
        </a:p>
      </dgm:t>
    </dgm:pt>
    <dgm:pt modelId="{EBAFDD20-1070-47FC-8A89-491BFC46859B}" type="pres">
      <dgm:prSet presAssocID="{85733C4E-D963-4D64-B436-60AF44BEA7E3}" presName="parentText" presStyleLbl="alignNode1" presStyleIdx="0" presStyleCnt="3" custLinFactNeighborY="-26">
        <dgm:presLayoutVars>
          <dgm:chMax val="1"/>
          <dgm:bulletEnabled val="1"/>
        </dgm:presLayoutVars>
      </dgm:prSet>
      <dgm:spPr/>
      <dgm:t>
        <a:bodyPr/>
        <a:lstStyle/>
        <a:p>
          <a:endParaRPr lang="zh-CN" altLang="en-US"/>
        </a:p>
      </dgm:t>
    </dgm:pt>
    <dgm:pt modelId="{0EC052F2-D4FB-44A3-9D6F-4B50A1F78BE6}" type="pres">
      <dgm:prSet presAssocID="{85733C4E-D963-4D64-B436-60AF44BEA7E3}" presName="descendantText" presStyleLbl="alignAcc1" presStyleIdx="0" presStyleCnt="3">
        <dgm:presLayoutVars>
          <dgm:bulletEnabled val="1"/>
        </dgm:presLayoutVars>
      </dgm:prSet>
      <dgm:spPr/>
      <dgm:t>
        <a:bodyPr/>
        <a:lstStyle/>
        <a:p>
          <a:endParaRPr lang="zh-CN" altLang="en-US"/>
        </a:p>
      </dgm:t>
    </dgm:pt>
    <dgm:pt modelId="{DEBE9B79-2811-4494-B184-6417B118509D}" type="pres">
      <dgm:prSet presAssocID="{AE0A5CC6-883E-4D3B-9B6E-8404A5C29CCD}" presName="sp" presStyleCnt="0"/>
      <dgm:spPr/>
      <dgm:t>
        <a:bodyPr/>
        <a:lstStyle/>
        <a:p>
          <a:endParaRPr lang="zh-CN" altLang="en-US"/>
        </a:p>
      </dgm:t>
    </dgm:pt>
    <dgm:pt modelId="{7E65DE41-EBE9-4FD3-923A-9F3187A39187}" type="pres">
      <dgm:prSet presAssocID="{31A916B9-64D9-4D07-858A-5157566EAF2A}" presName="composite" presStyleCnt="0"/>
      <dgm:spPr/>
      <dgm:t>
        <a:bodyPr/>
        <a:lstStyle/>
        <a:p>
          <a:endParaRPr lang="zh-CN" altLang="en-US"/>
        </a:p>
      </dgm:t>
    </dgm:pt>
    <dgm:pt modelId="{E7FF2C0B-8A7A-41AB-AEC5-395D46E5D624}" type="pres">
      <dgm:prSet presAssocID="{31A916B9-64D9-4D07-858A-5157566EAF2A}" presName="parentText" presStyleLbl="alignNode1" presStyleIdx="1" presStyleCnt="3">
        <dgm:presLayoutVars>
          <dgm:chMax val="1"/>
          <dgm:bulletEnabled val="1"/>
        </dgm:presLayoutVars>
      </dgm:prSet>
      <dgm:spPr/>
      <dgm:t>
        <a:bodyPr/>
        <a:lstStyle/>
        <a:p>
          <a:endParaRPr lang="zh-CN" altLang="en-US"/>
        </a:p>
      </dgm:t>
    </dgm:pt>
    <dgm:pt modelId="{378101AF-97DD-4502-85F9-FBC937C307DD}" type="pres">
      <dgm:prSet presAssocID="{31A916B9-64D9-4D07-858A-5157566EAF2A}" presName="descendantText" presStyleLbl="alignAcc1" presStyleIdx="1" presStyleCnt="3">
        <dgm:presLayoutVars>
          <dgm:bulletEnabled val="1"/>
        </dgm:presLayoutVars>
      </dgm:prSet>
      <dgm:spPr/>
      <dgm:t>
        <a:bodyPr/>
        <a:lstStyle/>
        <a:p>
          <a:endParaRPr lang="zh-CN" altLang="en-US"/>
        </a:p>
      </dgm:t>
    </dgm:pt>
    <dgm:pt modelId="{854BA072-9166-4E50-8BA1-6F697FB17736}" type="pres">
      <dgm:prSet presAssocID="{6D287F08-9FC4-4047-895D-8996ADB55A2B}" presName="sp" presStyleCnt="0"/>
      <dgm:spPr/>
      <dgm:t>
        <a:bodyPr/>
        <a:lstStyle/>
        <a:p>
          <a:endParaRPr lang="zh-CN" altLang="en-US"/>
        </a:p>
      </dgm:t>
    </dgm:pt>
    <dgm:pt modelId="{331B8DB0-6093-4CCA-98D0-2859F95C3C15}" type="pres">
      <dgm:prSet presAssocID="{02B60B4F-CC58-4204-B7DB-AC3C51BF3879}" presName="composite" presStyleCnt="0"/>
      <dgm:spPr/>
      <dgm:t>
        <a:bodyPr/>
        <a:lstStyle/>
        <a:p>
          <a:endParaRPr lang="zh-CN" altLang="en-US"/>
        </a:p>
      </dgm:t>
    </dgm:pt>
    <dgm:pt modelId="{0BF29CE2-BBD0-41C0-8DCB-6878C0B7CB98}" type="pres">
      <dgm:prSet presAssocID="{02B60B4F-CC58-4204-B7DB-AC3C51BF3879}" presName="parentText" presStyleLbl="alignNode1" presStyleIdx="2" presStyleCnt="3">
        <dgm:presLayoutVars>
          <dgm:chMax val="1"/>
          <dgm:bulletEnabled val="1"/>
        </dgm:presLayoutVars>
      </dgm:prSet>
      <dgm:spPr/>
      <dgm:t>
        <a:bodyPr/>
        <a:lstStyle/>
        <a:p>
          <a:endParaRPr lang="zh-CN" altLang="en-US"/>
        </a:p>
      </dgm:t>
    </dgm:pt>
    <dgm:pt modelId="{7592CDC8-CFB8-4BF6-BC50-98E2D15419FD}" type="pres">
      <dgm:prSet presAssocID="{02B60B4F-CC58-4204-B7DB-AC3C51BF3879}" presName="descendantText" presStyleLbl="alignAcc1" presStyleIdx="2" presStyleCnt="3">
        <dgm:presLayoutVars>
          <dgm:bulletEnabled val="1"/>
        </dgm:presLayoutVars>
      </dgm:prSet>
      <dgm:spPr/>
      <dgm:t>
        <a:bodyPr/>
        <a:lstStyle/>
        <a:p>
          <a:endParaRPr lang="zh-CN" altLang="en-US"/>
        </a:p>
      </dgm:t>
    </dgm:pt>
  </dgm:ptLst>
  <dgm:cxnLst>
    <dgm:cxn modelId="{B08AB56E-23BC-45BB-9BF5-D6025302020D}" type="presOf" srcId="{F4223A4F-4799-423A-B5FA-BB96648102AB}" destId="{4FA9CC74-6ABA-408F-87FD-D2FA54B6085C}" srcOrd="0" destOrd="0" presId="urn:microsoft.com/office/officeart/2005/8/layout/chevron2"/>
    <dgm:cxn modelId="{404A52A7-1E30-4AA7-AF9A-4005B347E15B}" srcId="{31A916B9-64D9-4D07-858A-5157566EAF2A}" destId="{A9AA3B36-6915-4385-BFC5-207B30E9C3BD}" srcOrd="0" destOrd="0" parTransId="{7BC9ABF2-A976-4EF4-897D-04EE545EAA2E}" sibTransId="{EB8C3F4D-2C08-4A81-A1C9-F4C0B884BE04}"/>
    <dgm:cxn modelId="{5409CADD-1032-42F0-897D-2AB1B52A009F}" srcId="{02B60B4F-CC58-4204-B7DB-AC3C51BF3879}" destId="{5068ED10-9562-414B-AF36-A511B39A0243}" srcOrd="0" destOrd="0" parTransId="{003CD42D-73FE-4C50-A3BB-2DBECE5D97C4}" sibTransId="{72A52132-90F7-4B8D-AD9D-557305DC3B6C}"/>
    <dgm:cxn modelId="{5CDFB61D-5EAA-4920-929B-B18C24F7768B}" srcId="{F4223A4F-4799-423A-B5FA-BB96648102AB}" destId="{31A916B9-64D9-4D07-858A-5157566EAF2A}" srcOrd="1" destOrd="0" parTransId="{09AB0A2B-AE50-4728-91AB-566B3C250977}" sibTransId="{6D287F08-9FC4-4047-895D-8996ADB55A2B}"/>
    <dgm:cxn modelId="{64DFCE84-E3F3-456F-8B9A-4846244E6228}" type="presOf" srcId="{5068ED10-9562-414B-AF36-A511B39A0243}" destId="{7592CDC8-CFB8-4BF6-BC50-98E2D15419FD}" srcOrd="0" destOrd="0" presId="urn:microsoft.com/office/officeart/2005/8/layout/chevron2"/>
    <dgm:cxn modelId="{464B0DA2-6FCF-4267-80A9-F5C59E64FFA8}" srcId="{F4223A4F-4799-423A-B5FA-BB96648102AB}" destId="{85733C4E-D963-4D64-B436-60AF44BEA7E3}" srcOrd="0" destOrd="0" parTransId="{F0EB538E-26A9-4C96-AE50-E58F8F4F1491}" sibTransId="{AE0A5CC6-883E-4D3B-9B6E-8404A5C29CCD}"/>
    <dgm:cxn modelId="{58B8289C-5137-417A-B428-D6AD6A5EA045}" type="presOf" srcId="{D5AAC1FA-F790-45EC-B6E0-318031C2ACB6}" destId="{0EC052F2-D4FB-44A3-9D6F-4B50A1F78BE6}" srcOrd="0" destOrd="0" presId="urn:microsoft.com/office/officeart/2005/8/layout/chevron2"/>
    <dgm:cxn modelId="{AC5A8DFB-476E-4A5B-AD0E-DF0A7DBE2897}" type="presOf" srcId="{85733C4E-D963-4D64-B436-60AF44BEA7E3}" destId="{EBAFDD20-1070-47FC-8A89-491BFC46859B}" srcOrd="0" destOrd="0" presId="urn:microsoft.com/office/officeart/2005/8/layout/chevron2"/>
    <dgm:cxn modelId="{0FD79227-6DC1-4BCD-8EB2-35439A7C90B4}" type="presOf" srcId="{02B60B4F-CC58-4204-B7DB-AC3C51BF3879}" destId="{0BF29CE2-BBD0-41C0-8DCB-6878C0B7CB98}" srcOrd="0" destOrd="0" presId="urn:microsoft.com/office/officeart/2005/8/layout/chevron2"/>
    <dgm:cxn modelId="{6A17B2E3-F723-4427-A107-1099CB5B92D2}" type="presOf" srcId="{A9AA3B36-6915-4385-BFC5-207B30E9C3BD}" destId="{378101AF-97DD-4502-85F9-FBC937C307DD}" srcOrd="0" destOrd="0" presId="urn:microsoft.com/office/officeart/2005/8/layout/chevron2"/>
    <dgm:cxn modelId="{42BA8710-6B9B-4DFF-9866-0D7BB97D81EE}" srcId="{F4223A4F-4799-423A-B5FA-BB96648102AB}" destId="{02B60B4F-CC58-4204-B7DB-AC3C51BF3879}" srcOrd="2" destOrd="0" parTransId="{4F33AF47-24BD-4B17-99AF-BA7D86B690DE}" sibTransId="{AEAD20A8-A622-4429-B940-34A2D476734A}"/>
    <dgm:cxn modelId="{F178D8E3-CC2D-4257-8BAE-DC75A6711623}" type="presOf" srcId="{31A916B9-64D9-4D07-858A-5157566EAF2A}" destId="{E7FF2C0B-8A7A-41AB-AEC5-395D46E5D624}" srcOrd="0" destOrd="0" presId="urn:microsoft.com/office/officeart/2005/8/layout/chevron2"/>
    <dgm:cxn modelId="{C302AABA-9356-43B0-B9C3-61CC3E4CB20B}" srcId="{85733C4E-D963-4D64-B436-60AF44BEA7E3}" destId="{D5AAC1FA-F790-45EC-B6E0-318031C2ACB6}" srcOrd="0" destOrd="0" parTransId="{5C0A6B70-B4EB-42A9-B5AF-04BDE2312F3E}" sibTransId="{BAD6DA1B-6338-4826-90AD-0981A78D297E}"/>
    <dgm:cxn modelId="{23477670-5A9B-442B-8446-85108BFE86E7}" type="presParOf" srcId="{4FA9CC74-6ABA-408F-87FD-D2FA54B6085C}" destId="{7C8200C9-AA3E-4E8F-A501-FD5A07510331}" srcOrd="0" destOrd="0" presId="urn:microsoft.com/office/officeart/2005/8/layout/chevron2"/>
    <dgm:cxn modelId="{970F3BB0-5898-47EB-B85C-042E3F3B287A}" type="presParOf" srcId="{7C8200C9-AA3E-4E8F-A501-FD5A07510331}" destId="{EBAFDD20-1070-47FC-8A89-491BFC46859B}" srcOrd="0" destOrd="0" presId="urn:microsoft.com/office/officeart/2005/8/layout/chevron2"/>
    <dgm:cxn modelId="{B7EB8218-5B67-4760-BB2D-A7A4E0DB4315}" type="presParOf" srcId="{7C8200C9-AA3E-4E8F-A501-FD5A07510331}" destId="{0EC052F2-D4FB-44A3-9D6F-4B50A1F78BE6}" srcOrd="1" destOrd="0" presId="urn:microsoft.com/office/officeart/2005/8/layout/chevron2"/>
    <dgm:cxn modelId="{6DFD5DE1-B4F5-42CF-A84B-512566FA0080}" type="presParOf" srcId="{4FA9CC74-6ABA-408F-87FD-D2FA54B6085C}" destId="{DEBE9B79-2811-4494-B184-6417B118509D}" srcOrd="1" destOrd="0" presId="urn:microsoft.com/office/officeart/2005/8/layout/chevron2"/>
    <dgm:cxn modelId="{84E410D7-060B-4F8C-B99C-378408387C21}" type="presParOf" srcId="{4FA9CC74-6ABA-408F-87FD-D2FA54B6085C}" destId="{7E65DE41-EBE9-4FD3-923A-9F3187A39187}" srcOrd="2" destOrd="0" presId="urn:microsoft.com/office/officeart/2005/8/layout/chevron2"/>
    <dgm:cxn modelId="{06DCB95F-A497-477A-A7AF-DCA083F5CD05}" type="presParOf" srcId="{7E65DE41-EBE9-4FD3-923A-9F3187A39187}" destId="{E7FF2C0B-8A7A-41AB-AEC5-395D46E5D624}" srcOrd="0" destOrd="0" presId="urn:microsoft.com/office/officeart/2005/8/layout/chevron2"/>
    <dgm:cxn modelId="{65E8630F-11D9-4B42-B902-C8BBFA65533F}" type="presParOf" srcId="{7E65DE41-EBE9-4FD3-923A-9F3187A39187}" destId="{378101AF-97DD-4502-85F9-FBC937C307DD}" srcOrd="1" destOrd="0" presId="urn:microsoft.com/office/officeart/2005/8/layout/chevron2"/>
    <dgm:cxn modelId="{D2286087-7AAE-425F-A669-904279768B42}" type="presParOf" srcId="{4FA9CC74-6ABA-408F-87FD-D2FA54B6085C}" destId="{854BA072-9166-4E50-8BA1-6F697FB17736}" srcOrd="3" destOrd="0" presId="urn:microsoft.com/office/officeart/2005/8/layout/chevron2"/>
    <dgm:cxn modelId="{7994B14C-9FD7-4076-8AB9-2685DF036EFB}" type="presParOf" srcId="{4FA9CC74-6ABA-408F-87FD-D2FA54B6085C}" destId="{331B8DB0-6093-4CCA-98D0-2859F95C3C15}" srcOrd="4" destOrd="0" presId="urn:microsoft.com/office/officeart/2005/8/layout/chevron2"/>
    <dgm:cxn modelId="{EA92F1D2-C36A-48AC-BBDF-35AE61D4873C}" type="presParOf" srcId="{331B8DB0-6093-4CCA-98D0-2859F95C3C15}" destId="{0BF29CE2-BBD0-41C0-8DCB-6878C0B7CB98}" srcOrd="0" destOrd="0" presId="urn:microsoft.com/office/officeart/2005/8/layout/chevron2"/>
    <dgm:cxn modelId="{8CB95E35-D8A3-45FC-9F93-05D082FFAFF4}" type="presParOf" srcId="{331B8DB0-6093-4CCA-98D0-2859F95C3C15}" destId="{7592CDC8-CFB8-4BF6-BC50-98E2D15419FD}"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BAFDD20-1070-47FC-8A89-491BFC46859B}">
      <dsp:nvSpPr>
        <dsp:cNvPr id="0" name=""/>
        <dsp:cNvSpPr/>
      </dsp:nvSpPr>
      <dsp:spPr>
        <a:xfrm rot="5400000">
          <a:off x="-224562" y="226162"/>
          <a:ext cx="1497084" cy="1047959"/>
        </a:xfrm>
        <a:prstGeom prst="chevron">
          <a:avLst/>
        </a:prstGeom>
        <a:solidFill>
          <a:srgbClr val="C00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altLang="zh-CN" sz="2600" b="1" kern="1200" dirty="0" smtClean="0">
              <a:latin typeface="Arial" pitchFamily="34" charset="0"/>
              <a:ea typeface="楷体_GB2312" pitchFamily="49" charset="-122"/>
              <a:cs typeface="Arial" pitchFamily="34" charset="0"/>
            </a:rPr>
            <a:t>1</a:t>
          </a:r>
          <a:endParaRPr lang="zh-CN" altLang="en-US" sz="2600" b="1" kern="1200" dirty="0" smtClean="0">
            <a:latin typeface="Arial" pitchFamily="34" charset="0"/>
            <a:ea typeface="楷体_GB2312" pitchFamily="49" charset="-122"/>
            <a:cs typeface="Arial" pitchFamily="34" charset="0"/>
          </a:endParaRPr>
        </a:p>
      </dsp:txBody>
      <dsp:txXfrm rot="5400000">
        <a:off x="-224562" y="226162"/>
        <a:ext cx="1497084" cy="1047959"/>
      </dsp:txXfrm>
    </dsp:sp>
    <dsp:sp modelId="{0EC052F2-D4FB-44A3-9D6F-4B50A1F78BE6}">
      <dsp:nvSpPr>
        <dsp:cNvPr id="0" name=""/>
        <dsp:cNvSpPr/>
      </dsp:nvSpPr>
      <dsp:spPr>
        <a:xfrm rot="5400000">
          <a:off x="3457807" y="-2407859"/>
          <a:ext cx="973104" cy="579280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CN" altLang="en-US" sz="2000" b="0" kern="1200" dirty="0" smtClean="0">
              <a:latin typeface="黑体" pitchFamily="49" charset="-122"/>
              <a:ea typeface="黑体" pitchFamily="49" charset="-122"/>
            </a:rPr>
            <a:t>依据“先进先出”原则，确定卖出股票中差异化的股票来源</a:t>
          </a:r>
          <a:endParaRPr lang="zh-CN" altLang="en-US" sz="2000" b="0" kern="1200" dirty="0">
            <a:latin typeface="黑体" pitchFamily="49" charset="-122"/>
            <a:ea typeface="黑体" pitchFamily="49" charset="-122"/>
          </a:endParaRPr>
        </a:p>
      </dsp:txBody>
      <dsp:txXfrm rot="5400000">
        <a:off x="3457807" y="-2407859"/>
        <a:ext cx="973104" cy="5792800"/>
      </dsp:txXfrm>
    </dsp:sp>
    <dsp:sp modelId="{E7FF2C0B-8A7A-41AB-AEC5-395D46E5D624}">
      <dsp:nvSpPr>
        <dsp:cNvPr id="0" name=""/>
        <dsp:cNvSpPr/>
      </dsp:nvSpPr>
      <dsp:spPr>
        <a:xfrm rot="5400000">
          <a:off x="-224562" y="1528248"/>
          <a:ext cx="1497084" cy="1047959"/>
        </a:xfrm>
        <a:prstGeom prst="chevron">
          <a:avLst/>
        </a:prstGeom>
        <a:solidFill>
          <a:srgbClr val="C00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altLang="zh-CN" sz="2600" b="1" kern="1200" dirty="0" smtClean="0">
              <a:latin typeface="Arial" pitchFamily="34" charset="0"/>
              <a:ea typeface="楷体_GB2312" pitchFamily="49" charset="-122"/>
              <a:cs typeface="Arial" pitchFamily="34" charset="0"/>
            </a:rPr>
            <a:t>2</a:t>
          </a:r>
          <a:endParaRPr lang="zh-CN" altLang="en-US" sz="2600" b="1" kern="1200" dirty="0" smtClean="0">
            <a:latin typeface="Arial" pitchFamily="34" charset="0"/>
            <a:ea typeface="楷体_GB2312" pitchFamily="49" charset="-122"/>
            <a:cs typeface="Arial" pitchFamily="34" charset="0"/>
          </a:endParaRPr>
        </a:p>
      </dsp:txBody>
      <dsp:txXfrm rot="5400000">
        <a:off x="-224562" y="1528248"/>
        <a:ext cx="1497084" cy="1047959"/>
      </dsp:txXfrm>
    </dsp:sp>
    <dsp:sp modelId="{378101AF-97DD-4502-85F9-FBC937C307DD}">
      <dsp:nvSpPr>
        <dsp:cNvPr id="0" name=""/>
        <dsp:cNvSpPr/>
      </dsp:nvSpPr>
      <dsp:spPr>
        <a:xfrm rot="5400000">
          <a:off x="3457807" y="-1106162"/>
          <a:ext cx="973104" cy="579280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CN" altLang="en-US" sz="2000" b="0" kern="1200" dirty="0" smtClean="0">
              <a:latin typeface="黑体" pitchFamily="49" charset="-122"/>
              <a:ea typeface="黑体" pitchFamily="49" charset="-122"/>
            </a:rPr>
            <a:t>依据不同股票来源，确定不同的持股起点，和不同的持股期限</a:t>
          </a:r>
        </a:p>
      </dsp:txBody>
      <dsp:txXfrm rot="5400000">
        <a:off x="3457807" y="-1106162"/>
        <a:ext cx="973104" cy="5792800"/>
      </dsp:txXfrm>
    </dsp:sp>
    <dsp:sp modelId="{0BF29CE2-BBD0-41C0-8DCB-6878C0B7CB98}">
      <dsp:nvSpPr>
        <dsp:cNvPr id="0" name=""/>
        <dsp:cNvSpPr/>
      </dsp:nvSpPr>
      <dsp:spPr>
        <a:xfrm rot="5400000">
          <a:off x="-224562" y="2829945"/>
          <a:ext cx="1497084" cy="1047959"/>
        </a:xfrm>
        <a:prstGeom prst="chevron">
          <a:avLst/>
        </a:prstGeom>
        <a:solidFill>
          <a:srgbClr val="C00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altLang="zh-CN" sz="2600" b="1" kern="1200" dirty="0" smtClean="0">
              <a:latin typeface="Arial" pitchFamily="34" charset="0"/>
              <a:ea typeface="楷体_GB2312" pitchFamily="49" charset="-122"/>
              <a:cs typeface="Arial" pitchFamily="34" charset="0"/>
            </a:rPr>
            <a:t>3</a:t>
          </a:r>
          <a:endParaRPr lang="zh-CN" altLang="en-US" sz="2600" b="1" kern="1200" dirty="0" smtClean="0">
            <a:latin typeface="Arial" pitchFamily="34" charset="0"/>
            <a:ea typeface="楷体_GB2312" pitchFamily="49" charset="-122"/>
            <a:cs typeface="Arial" pitchFamily="34" charset="0"/>
          </a:endParaRPr>
        </a:p>
      </dsp:txBody>
      <dsp:txXfrm rot="5400000">
        <a:off x="-224562" y="2829945"/>
        <a:ext cx="1497084" cy="1047959"/>
      </dsp:txXfrm>
    </dsp:sp>
    <dsp:sp modelId="{7592CDC8-CFB8-4BF6-BC50-98E2D15419FD}">
      <dsp:nvSpPr>
        <dsp:cNvPr id="0" name=""/>
        <dsp:cNvSpPr/>
      </dsp:nvSpPr>
      <dsp:spPr>
        <a:xfrm rot="5400000">
          <a:off x="3457807" y="195534"/>
          <a:ext cx="973104" cy="579280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CN" altLang="en-US" sz="2000" b="0" kern="1200" dirty="0" smtClean="0">
              <a:latin typeface="黑体" pitchFamily="49" charset="-122"/>
              <a:ea typeface="黑体" pitchFamily="49" charset="-122"/>
            </a:rPr>
            <a:t>依据不同的持股期限，确定不同的实际税率</a:t>
          </a:r>
        </a:p>
      </dsp:txBody>
      <dsp:txXfrm rot="5400000">
        <a:off x="3457807" y="195534"/>
        <a:ext cx="973104" cy="579280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62371E1D-29F2-45D1-8168-ABCE9D47B4DF}" type="datetimeFigureOut">
              <a:rPr lang="zh-CN" altLang="en-US" smtClean="0"/>
              <a:pPr/>
              <a:t>2018/4/18</a:t>
            </a:fld>
            <a:endParaRPr lang="zh-CN" altLang="en-US"/>
          </a:p>
        </p:txBody>
      </p:sp>
      <p:sp>
        <p:nvSpPr>
          <p:cNvPr id="4" name="页脚占位符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6A41D605-DDBE-4F8E-B9DA-2A9105EA4DE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BDB79A43-80E1-43FA-8BA8-6305AE8E3D99}" type="datetimeFigureOut">
              <a:rPr lang="zh-CN" altLang="en-US" smtClean="0"/>
              <a:pPr/>
              <a:t>2018/4/18</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1598C731-CFCC-4D33-8C94-057559EB57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fld id="{7F530465-6E68-460D-BDA3-D938197ADF0F}" type="slidenum">
              <a:rPr lang="zh-CN" altLang="en-US" smtClean="0"/>
              <a:pPr/>
              <a:t>1</a:t>
            </a:fld>
            <a:endParaRPr lang="zh-CN" altLang="en-US" smtClean="0"/>
          </a:p>
        </p:txBody>
      </p:sp>
    </p:spTree>
    <p:extLst>
      <p:ext uri="{BB962C8B-B14F-4D97-AF65-F5344CB8AC3E}">
        <p14:creationId xmlns="" xmlns:p14="http://schemas.microsoft.com/office/powerpoint/2010/main" val="1717813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11</a:t>
            </a:fld>
            <a:endParaRPr lang="zh-CN" altLang="en-US" smtClean="0">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12</a:t>
            </a:fld>
            <a:endParaRPr lang="zh-CN" altLang="en-US" smtClean="0">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13</a:t>
            </a:fld>
            <a:endParaRPr lang="zh-CN" altLang="en-US" smtClean="0">
              <a:latin typeface="Arial" charset="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15</a:t>
            </a:fld>
            <a:endParaRPr lang="zh-CN" altLang="en-US" smtClean="0">
              <a:latin typeface="Arial" charset="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16</a:t>
            </a:fld>
            <a:endParaRPr lang="zh-CN" altLang="en-US" smtClean="0">
              <a:latin typeface="Arial" charset="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17</a:t>
            </a:fld>
            <a:endParaRPr lang="zh-CN" altLang="en-US" smtClean="0">
              <a:latin typeface="Arial" charset="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18</a:t>
            </a:fld>
            <a:endParaRPr lang="zh-CN" altLang="en-US" smtClean="0">
              <a:latin typeface="Arial" charset="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19</a:t>
            </a:fld>
            <a:endParaRPr lang="zh-CN" altLang="en-US" smtClean="0">
              <a:latin typeface="Arial" charset="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20</a:t>
            </a:fld>
            <a:endParaRPr lang="zh-CN" altLang="en-US" smtClean="0">
              <a:latin typeface="Arial"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solidFill>
                  <a:prstClr val="black"/>
                </a:solidFill>
                <a:latin typeface="Arial" charset="0"/>
              </a:rPr>
              <a:pPr/>
              <a:t>2</a:t>
            </a:fld>
            <a:endParaRPr lang="zh-CN" altLang="en-US" smtClean="0">
              <a:solidFill>
                <a:prstClr val="black"/>
              </a:solidFill>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21</a:t>
            </a:fld>
            <a:endParaRPr lang="zh-CN" altLang="en-US" smtClean="0">
              <a:latin typeface="Arial" charset="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22</a:t>
            </a:fld>
            <a:endParaRPr lang="zh-CN" altLang="en-US" smtClean="0">
              <a:latin typeface="Arial" charset="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23</a:t>
            </a:fld>
            <a:endParaRPr lang="zh-CN" altLang="en-US" smtClean="0">
              <a:latin typeface="Arial" charset="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25</a:t>
            </a:fld>
            <a:endParaRPr lang="zh-CN" altLang="en-US" smtClean="0">
              <a:latin typeface="Arial" charset="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26</a:t>
            </a:fld>
            <a:endParaRPr lang="zh-CN" altLang="en-US" smtClean="0">
              <a:latin typeface="Arial" charset="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27</a:t>
            </a:fld>
            <a:endParaRPr lang="zh-CN" altLang="en-US" smtClean="0">
              <a:latin typeface="Arial" charset="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28</a:t>
            </a:fld>
            <a:endParaRPr lang="zh-CN" altLang="en-US" smtClean="0">
              <a:latin typeface="Arial" charset="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29</a:t>
            </a:fld>
            <a:endParaRPr lang="zh-CN" altLang="en-US" smtClean="0">
              <a:latin typeface="Arial" charset="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30</a:t>
            </a:fld>
            <a:endParaRPr lang="zh-CN" altLang="en-US" smtClean="0">
              <a:latin typeface="Arial" charset="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32</a:t>
            </a:fld>
            <a:endParaRPr lang="zh-CN" altLang="en-US" smtClean="0">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solidFill>
                  <a:prstClr val="black"/>
                </a:solidFill>
                <a:latin typeface="Arial" charset="0"/>
              </a:rPr>
              <a:pPr/>
              <a:t>3</a:t>
            </a:fld>
            <a:endParaRPr lang="zh-CN" altLang="en-US" smtClean="0">
              <a:solidFill>
                <a:prstClr val="black"/>
              </a:solidFill>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34</a:t>
            </a:fld>
            <a:endParaRPr lang="zh-CN" altLang="en-US" smtClean="0">
              <a:latin typeface="Arial" charset="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35</a:t>
            </a:fld>
            <a:endParaRPr lang="zh-CN" altLang="en-US" smtClean="0">
              <a:latin typeface="Arial" charset="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36</a:t>
            </a:fld>
            <a:endParaRPr lang="zh-CN" altLang="en-US" smtClean="0">
              <a:latin typeface="Arial" charset="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37</a:t>
            </a:fld>
            <a:endParaRPr lang="zh-CN" altLang="en-US" smtClean="0">
              <a:latin typeface="Arial" charset="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38</a:t>
            </a:fld>
            <a:endParaRPr lang="zh-CN" altLang="en-US" smtClean="0">
              <a:latin typeface="Arial" charset="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39</a:t>
            </a:fld>
            <a:endParaRPr lang="zh-CN" altLang="en-US" smtClean="0">
              <a:latin typeface="Arial" charset="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40</a:t>
            </a:fld>
            <a:endParaRPr lang="zh-CN" altLang="en-US" smtClean="0">
              <a:latin typeface="Arial" charset="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598C731-CFCC-4D33-8C94-057559EB57BB}" type="slidenum">
              <a:rPr lang="zh-CN" altLang="en-US" smtClean="0"/>
              <a:pPr/>
              <a:t>41</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42</a:t>
            </a:fld>
            <a:endParaRPr lang="zh-CN" altLang="en-US" smtClean="0">
              <a:latin typeface="Arial" charset="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43</a:t>
            </a:fld>
            <a:endParaRPr lang="zh-CN" altLang="en-US" smtClean="0">
              <a:latin typeface="Arial" charset="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5</a:t>
            </a:fld>
            <a:endParaRPr lang="zh-CN" altLang="en-US" smtClean="0">
              <a:latin typeface="Arial" charset="0"/>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44</a:t>
            </a:fld>
            <a:endParaRPr lang="zh-CN" altLang="en-US"/>
          </a:p>
        </p:txBody>
      </p:sp>
    </p:spTree>
    <p:extLst>
      <p:ext uri="{BB962C8B-B14F-4D97-AF65-F5344CB8AC3E}">
        <p14:creationId xmlns:p14="http://schemas.microsoft.com/office/powerpoint/2010/main" xmlns="" val="3128124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6</a:t>
            </a:fld>
            <a:endParaRPr lang="zh-CN" altLang="en-US" smtClean="0">
              <a:latin typeface="Arial" charset="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7</a:t>
            </a:fld>
            <a:endParaRPr lang="zh-CN" altLang="en-US" smtClean="0">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8</a:t>
            </a:fld>
            <a:endParaRPr lang="zh-CN" altLang="en-US" smtClean="0">
              <a:latin typeface="Arial" charset="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9</a:t>
            </a:fld>
            <a:endParaRPr lang="zh-CN" altLang="en-US" smtClean="0">
              <a:latin typeface="Arial" charset="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42858C-9AFC-4472-8961-4BB5BD25A6D3}" type="slidenum">
              <a:rPr lang="zh-CN" altLang="en-US" smtClean="0">
                <a:latin typeface="Arial" charset="0"/>
                <a:ea typeface="宋体" charset="-122"/>
              </a:rPr>
              <a:pPr/>
              <a:t>10</a:t>
            </a:fld>
            <a:endParaRPr lang="zh-CN" altLang="en-US"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9"/>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9626" indent="0" algn="ctr">
              <a:buNone/>
              <a:defRPr/>
            </a:lvl2pPr>
            <a:lvl3pPr marL="779252" indent="0" algn="ctr">
              <a:buNone/>
              <a:defRPr/>
            </a:lvl3pPr>
            <a:lvl4pPr marL="1168878" indent="0" algn="ctr">
              <a:buNone/>
              <a:defRPr/>
            </a:lvl4pPr>
            <a:lvl5pPr marL="1558503" indent="0" algn="ctr">
              <a:buNone/>
              <a:defRPr/>
            </a:lvl5pPr>
            <a:lvl6pPr marL="1948129" indent="0" algn="ctr">
              <a:buNone/>
              <a:defRPr/>
            </a:lvl6pPr>
            <a:lvl7pPr marL="2337755" indent="0" algn="ctr">
              <a:buNone/>
              <a:defRPr/>
            </a:lvl7pPr>
            <a:lvl8pPr marL="2727381" indent="0" algn="ctr">
              <a:buNone/>
              <a:defRPr/>
            </a:lvl8pPr>
            <a:lvl9pPr marL="3117007"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E3BD6D3-954F-4E8F-9C28-753B300D2996}"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C03BF36-7B13-4DA4-AE23-B3CA374A00D3}"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3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AEF46A7-C251-4DCE-ACF6-A0FED5FF765C}"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4EB26CC1-E311-415E-97F4-C28AA4E31286}"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6E280937-BEAA-44BC-9BFA-F398483BBDBB}"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1135FCD4-7DB6-4817-8DE7-CC68D80D3BBC}"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EEE598E4-D949-46A6-A5D1-2760F8946FD5}"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73054"/>
            <a:ext cx="5111750" cy="5853113"/>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3"/>
            <a:ext cx="3008313" cy="4691063"/>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43D42B51-FB0D-4B41-B4DC-791397E6B222}"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endParaRPr lang="zh-CN" altLang="en-US" noProof="0" smtClean="0"/>
          </a:p>
        </p:txBody>
      </p:sp>
      <p:sp>
        <p:nvSpPr>
          <p:cNvPr id="4" name="文本占位符 3"/>
          <p:cNvSpPr>
            <a:spLocks noGrp="1"/>
          </p:cNvSpPr>
          <p:nvPr>
            <p:ph type="body" sz="half" idx="2"/>
          </p:nvPr>
        </p:nvSpPr>
        <p:spPr>
          <a:xfrm>
            <a:off x="1792288" y="5367339"/>
            <a:ext cx="5486400" cy="804863"/>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F5D1848-CE2A-44FB-A298-CCEB4CE8277E}"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A9F6BE31-1EA5-41F5-A3A9-ED1DCDA66936}"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D99444D-DBB4-4913-9FB9-7AD437A375E6}" type="slidenum">
              <a:rPr lang="en-US" altLang="zh-CN">
                <a:solidFill>
                  <a:srgbClr val="000000"/>
                </a:solidFill>
              </a:rPr>
              <a:pPr>
                <a:defRPr/>
              </a:pPr>
              <a:t>‹#›</a:t>
            </a:fld>
            <a:endParaRPr lang="en-US" altLang="zh-CN">
              <a:solidFill>
                <a:srgbClr val="000000"/>
              </a:solidFill>
            </a:endParaRPr>
          </a:p>
        </p:txBody>
      </p:sp>
    </p:spTree>
  </p:cSld>
  <p:clrMapOvr>
    <a:masterClrMapping/>
  </p:clrMapOvr>
  <p:transition spd="slow">
    <p:wedg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sz="1500" dirty="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5" name="灯片编号占位符 5"/>
          <p:cNvSpPr>
            <a:spLocks noGrp="1" noChangeArrowheads="1"/>
          </p:cNvSpPr>
          <p:nvPr>
            <p:ph type="sldNum" sz="quarter" idx="12"/>
          </p:nvPr>
        </p:nvSpPr>
        <p:spPr>
          <a:ln/>
        </p:spPr>
        <p:txBody>
          <a:bodyPr/>
          <a:lstStyle>
            <a:lvl1pPr>
              <a:defRPr/>
            </a:lvl1pPr>
          </a:lstStyle>
          <a:p>
            <a:fld id="{0502FF57-6340-42A2-9D14-BB5BFD052EFD}" type="slidenum">
              <a:rPr lang="zh-CN" altLang="en-US">
                <a:solidFill>
                  <a:srgbClr val="000000"/>
                </a:solidFill>
              </a:rPr>
              <a:pPr/>
              <a:t>‹#›</a:t>
            </a:fld>
            <a:endParaRPr lang="zh-CN" altLang="en-US" sz="1500" dirty="0">
              <a:solidFill>
                <a:srgbClr val="000000"/>
              </a:solidFill>
            </a:endParaRPr>
          </a:p>
        </p:txBody>
      </p:sp>
    </p:spTree>
    <p:extLst>
      <p:ext uri="{BB962C8B-B14F-4D97-AF65-F5344CB8AC3E}">
        <p14:creationId xmlns="" xmlns:p14="http://schemas.microsoft.com/office/powerpoint/2010/main" val="937440578"/>
      </p:ext>
    </p:extLst>
  </p:cSld>
  <p:clrMapOvr>
    <a:masterClrMapping/>
  </p:clrMapOvr>
  <p:transition spd="slow">
    <p:wedg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1"/>
          <p:cNvGrpSpPr/>
          <p:nvPr userDrawn="1"/>
        </p:nvGrpSpPr>
        <p:grpSpPr>
          <a:xfrm>
            <a:off x="281528" y="1"/>
            <a:ext cx="105725" cy="962147"/>
            <a:chOff x="281524" y="0"/>
            <a:chExt cx="105725" cy="721610"/>
          </a:xfrm>
          <a:solidFill>
            <a:srgbClr val="1A7BAE"/>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grpSp>
      <p:grpSp>
        <p:nvGrpSpPr>
          <p:cNvPr id="3" name="组合 6"/>
          <p:cNvGrpSpPr/>
          <p:nvPr userDrawn="1"/>
        </p:nvGrpSpPr>
        <p:grpSpPr>
          <a:xfrm rot="10800000">
            <a:off x="8801760" y="6617464"/>
            <a:ext cx="105725" cy="240536"/>
            <a:chOff x="281524" y="0"/>
            <a:chExt cx="105725" cy="721610"/>
          </a:xfrm>
          <a:solidFill>
            <a:srgbClr val="1A7BAE"/>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grpSp>
    </p:spTree>
    <p:extLst>
      <p:ext uri="{BB962C8B-B14F-4D97-AF65-F5344CB8AC3E}">
        <p14:creationId xmlns="" xmlns:p14="http://schemas.microsoft.com/office/powerpoint/2010/main" val="2427067350"/>
      </p:ext>
    </p:extLst>
  </p:cSld>
  <p:clrMapOvr>
    <a:masterClrMapping/>
  </p:clrMapOvr>
  <p:transition spd="slow">
    <p:wedg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2" name="组合 1"/>
          <p:cNvGrpSpPr/>
          <p:nvPr userDrawn="1"/>
        </p:nvGrpSpPr>
        <p:grpSpPr>
          <a:xfrm>
            <a:off x="281528" y="1"/>
            <a:ext cx="105725" cy="962147"/>
            <a:chOff x="281524" y="0"/>
            <a:chExt cx="105725" cy="721610"/>
          </a:xfrm>
          <a:solidFill>
            <a:srgbClr val="FDA907"/>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grpSp>
      <p:grpSp>
        <p:nvGrpSpPr>
          <p:cNvPr id="3" name="组合 6"/>
          <p:cNvGrpSpPr/>
          <p:nvPr userDrawn="1"/>
        </p:nvGrpSpPr>
        <p:grpSpPr>
          <a:xfrm rot="10800000">
            <a:off x="8801760" y="6617464"/>
            <a:ext cx="105725" cy="240536"/>
            <a:chOff x="281524" y="0"/>
            <a:chExt cx="105725" cy="721610"/>
          </a:xfrm>
          <a:solidFill>
            <a:srgbClr val="FDA907"/>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grpSp>
    </p:spTree>
    <p:extLst>
      <p:ext uri="{BB962C8B-B14F-4D97-AF65-F5344CB8AC3E}">
        <p14:creationId xmlns="" xmlns:p14="http://schemas.microsoft.com/office/powerpoint/2010/main" val="2596466869"/>
      </p:ext>
    </p:extLst>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edge/>
  </p:transition>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9"/>
            <a:ext cx="8229600" cy="1143000"/>
          </a:xfrm>
          <a:prstGeom prst="rect">
            <a:avLst/>
          </a:prstGeom>
          <a:noFill/>
          <a:ln w="9525">
            <a:noFill/>
            <a:miter lim="800000"/>
          </a:ln>
        </p:spPr>
        <p:txBody>
          <a:bodyPr vert="horz" wrap="square" lIns="77925" tIns="38963" rIns="77925" bIns="38963"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1"/>
            <a:ext cx="8229600" cy="4525963"/>
          </a:xfrm>
          <a:prstGeom prst="rect">
            <a:avLst/>
          </a:prstGeom>
          <a:noFill/>
          <a:ln w="9525">
            <a:noFill/>
            <a:miter lim="800000"/>
          </a:ln>
        </p:spPr>
        <p:txBody>
          <a:bodyPr vert="horz" wrap="square" lIns="77925" tIns="38963" rIns="77925" bIns="38963"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1"/>
          </a:xfrm>
          <a:prstGeom prst="rect">
            <a:avLst/>
          </a:prstGeom>
          <a:noFill/>
          <a:ln w="9525">
            <a:noFill/>
            <a:miter lim="800000"/>
          </a:ln>
          <a:effectLst/>
        </p:spPr>
        <p:txBody>
          <a:bodyPr vert="horz" wrap="square" lIns="77925" tIns="38963" rIns="77925" bIns="38963" numCol="1" anchor="t" anchorCtr="0" compatLnSpc="1"/>
          <a:lstStyle>
            <a:lvl1pPr>
              <a:defRPr sz="12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1"/>
          </a:xfrm>
          <a:prstGeom prst="rect">
            <a:avLst/>
          </a:prstGeom>
          <a:noFill/>
          <a:ln w="9525">
            <a:noFill/>
            <a:miter lim="800000"/>
          </a:ln>
          <a:effectLst/>
        </p:spPr>
        <p:txBody>
          <a:bodyPr vert="horz" wrap="square" lIns="77925" tIns="38963" rIns="77925" bIns="38963" numCol="1" anchor="t" anchorCtr="0" compatLnSpc="1"/>
          <a:lstStyle>
            <a:lvl1pPr algn="ctr">
              <a:defRPr sz="12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1"/>
          </a:xfrm>
          <a:prstGeom prst="rect">
            <a:avLst/>
          </a:prstGeom>
          <a:noFill/>
          <a:ln w="9525">
            <a:noFill/>
            <a:miter lim="800000"/>
          </a:ln>
          <a:effectLst/>
        </p:spPr>
        <p:txBody>
          <a:bodyPr vert="horz" wrap="square" lIns="77925" tIns="38963" rIns="77925" bIns="38963" numCol="1" anchor="t" anchorCtr="0" compatLnSpc="1"/>
          <a:lstStyle>
            <a:lvl1pPr algn="r">
              <a:defRPr sz="1200">
                <a:latin typeface="Arial" pitchFamily="34" charset="0"/>
                <a:ea typeface="宋体" pitchFamily="2" charset="-122"/>
              </a:defRPr>
            </a:lvl1pPr>
          </a:lstStyle>
          <a:p>
            <a:pPr fontAlgn="base">
              <a:spcBef>
                <a:spcPct val="0"/>
              </a:spcBef>
              <a:spcAft>
                <a:spcPct val="0"/>
              </a:spcAft>
              <a:defRPr/>
            </a:pPr>
            <a:fld id="{998398DD-81A0-4F56-94A4-7F9AEA56D73B}"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ransition spd="slow">
    <p:wedge/>
  </p:transition>
  <p:hf sldNum="0" hd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itchFamily="34" charset="0"/>
          <a:ea typeface="宋体" pitchFamily="2" charset="-122"/>
        </a:defRPr>
      </a:lvl2pPr>
      <a:lvl3pPr algn="ctr" rtl="0" eaLnBrk="0" fontAlgn="base" hangingPunct="0">
        <a:spcBef>
          <a:spcPct val="0"/>
        </a:spcBef>
        <a:spcAft>
          <a:spcPct val="0"/>
        </a:spcAft>
        <a:defRPr sz="3700">
          <a:solidFill>
            <a:schemeClr val="tx2"/>
          </a:solidFill>
          <a:latin typeface="Arial" pitchFamily="34" charset="0"/>
          <a:ea typeface="宋体" pitchFamily="2" charset="-122"/>
        </a:defRPr>
      </a:lvl3pPr>
      <a:lvl4pPr algn="ctr" rtl="0" eaLnBrk="0" fontAlgn="base" hangingPunct="0">
        <a:spcBef>
          <a:spcPct val="0"/>
        </a:spcBef>
        <a:spcAft>
          <a:spcPct val="0"/>
        </a:spcAft>
        <a:defRPr sz="3700">
          <a:solidFill>
            <a:schemeClr val="tx2"/>
          </a:solidFill>
          <a:latin typeface="Arial" pitchFamily="34" charset="0"/>
          <a:ea typeface="宋体" pitchFamily="2" charset="-122"/>
        </a:defRPr>
      </a:lvl4pPr>
      <a:lvl5pPr algn="ctr" rtl="0" eaLnBrk="0" fontAlgn="base" hangingPunct="0">
        <a:spcBef>
          <a:spcPct val="0"/>
        </a:spcBef>
        <a:spcAft>
          <a:spcPct val="0"/>
        </a:spcAft>
        <a:defRPr sz="3700">
          <a:solidFill>
            <a:schemeClr val="tx2"/>
          </a:solidFill>
          <a:latin typeface="Arial" pitchFamily="34" charset="0"/>
          <a:ea typeface="宋体" pitchFamily="2" charset="-122"/>
        </a:defRPr>
      </a:lvl5pPr>
      <a:lvl6pPr marL="389626" algn="ctr" rtl="0" fontAlgn="base">
        <a:spcBef>
          <a:spcPct val="0"/>
        </a:spcBef>
        <a:spcAft>
          <a:spcPct val="0"/>
        </a:spcAft>
        <a:defRPr sz="3700">
          <a:solidFill>
            <a:schemeClr val="tx2"/>
          </a:solidFill>
          <a:latin typeface="Arial" pitchFamily="34" charset="0"/>
          <a:ea typeface="宋体" pitchFamily="2" charset="-122"/>
        </a:defRPr>
      </a:lvl6pPr>
      <a:lvl7pPr marL="779252" algn="ctr" rtl="0" fontAlgn="base">
        <a:spcBef>
          <a:spcPct val="0"/>
        </a:spcBef>
        <a:spcAft>
          <a:spcPct val="0"/>
        </a:spcAft>
        <a:defRPr sz="3700">
          <a:solidFill>
            <a:schemeClr val="tx2"/>
          </a:solidFill>
          <a:latin typeface="Arial" pitchFamily="34" charset="0"/>
          <a:ea typeface="宋体" pitchFamily="2" charset="-122"/>
        </a:defRPr>
      </a:lvl7pPr>
      <a:lvl8pPr marL="1168878" algn="ctr" rtl="0" fontAlgn="base">
        <a:spcBef>
          <a:spcPct val="0"/>
        </a:spcBef>
        <a:spcAft>
          <a:spcPct val="0"/>
        </a:spcAft>
        <a:defRPr sz="3700">
          <a:solidFill>
            <a:schemeClr val="tx2"/>
          </a:solidFill>
          <a:latin typeface="Arial" pitchFamily="34" charset="0"/>
          <a:ea typeface="宋体" pitchFamily="2" charset="-122"/>
        </a:defRPr>
      </a:lvl8pPr>
      <a:lvl9pPr marL="1558503" algn="ctr" rtl="0" fontAlgn="base">
        <a:spcBef>
          <a:spcPct val="0"/>
        </a:spcBef>
        <a:spcAft>
          <a:spcPct val="0"/>
        </a:spcAft>
        <a:defRPr sz="3700">
          <a:solidFill>
            <a:schemeClr val="tx2"/>
          </a:solidFill>
          <a:latin typeface="Arial" pitchFamily="34" charset="0"/>
          <a:ea typeface="宋体" pitchFamily="2" charset="-122"/>
        </a:defRPr>
      </a:lvl9pPr>
    </p:titleStyle>
    <p:bodyStyle>
      <a:lvl1pPr marL="292219" indent="-292219" algn="l" rtl="0" eaLnBrk="0" fontAlgn="base" hangingPunct="0">
        <a:spcBef>
          <a:spcPct val="20000"/>
        </a:spcBef>
        <a:spcAft>
          <a:spcPct val="0"/>
        </a:spcAft>
        <a:buChar char="•"/>
        <a:defRPr sz="2700">
          <a:solidFill>
            <a:schemeClr val="tx1"/>
          </a:solidFill>
          <a:latin typeface="+mn-lt"/>
          <a:ea typeface="+mn-ea"/>
          <a:cs typeface="+mn-cs"/>
        </a:defRPr>
      </a:lvl1pPr>
      <a:lvl2pPr marL="633142" indent="-243516" algn="l" rtl="0" eaLnBrk="0" fontAlgn="base" hangingPunct="0">
        <a:spcBef>
          <a:spcPct val="20000"/>
        </a:spcBef>
        <a:spcAft>
          <a:spcPct val="0"/>
        </a:spcAft>
        <a:buChar char="–"/>
        <a:defRPr sz="2400">
          <a:solidFill>
            <a:schemeClr val="tx1"/>
          </a:solidFill>
          <a:latin typeface="+mn-lt"/>
          <a:ea typeface="+mn-ea"/>
        </a:defRPr>
      </a:lvl2pPr>
      <a:lvl3pPr marL="974065" indent="-194813" algn="l" rtl="0" eaLnBrk="0" fontAlgn="base" hangingPunct="0">
        <a:spcBef>
          <a:spcPct val="20000"/>
        </a:spcBef>
        <a:spcAft>
          <a:spcPct val="0"/>
        </a:spcAft>
        <a:buChar char="•"/>
        <a:defRPr sz="2000">
          <a:solidFill>
            <a:schemeClr val="tx1"/>
          </a:solidFill>
          <a:latin typeface="+mn-lt"/>
          <a:ea typeface="+mn-ea"/>
        </a:defRPr>
      </a:lvl3pPr>
      <a:lvl4pPr marL="1363690" indent="-194813" algn="l" rtl="0" eaLnBrk="0" fontAlgn="base" hangingPunct="0">
        <a:spcBef>
          <a:spcPct val="20000"/>
        </a:spcBef>
        <a:spcAft>
          <a:spcPct val="0"/>
        </a:spcAft>
        <a:buChar char="–"/>
        <a:defRPr sz="1700">
          <a:solidFill>
            <a:schemeClr val="tx1"/>
          </a:solidFill>
          <a:latin typeface="+mn-lt"/>
          <a:ea typeface="+mn-ea"/>
        </a:defRPr>
      </a:lvl4pPr>
      <a:lvl5pPr marL="1753316" indent="-194813" algn="l" rtl="0" eaLnBrk="0" fontAlgn="base" hangingPunct="0">
        <a:spcBef>
          <a:spcPct val="20000"/>
        </a:spcBef>
        <a:spcAft>
          <a:spcPct val="0"/>
        </a:spcAft>
        <a:buChar char="»"/>
        <a:defRPr sz="1700">
          <a:solidFill>
            <a:schemeClr val="tx1"/>
          </a:solidFill>
          <a:latin typeface="+mn-lt"/>
          <a:ea typeface="+mn-ea"/>
        </a:defRPr>
      </a:lvl5pPr>
      <a:lvl6pPr marL="2142942" indent="-194813" algn="l" rtl="0" fontAlgn="base">
        <a:spcBef>
          <a:spcPct val="20000"/>
        </a:spcBef>
        <a:spcAft>
          <a:spcPct val="0"/>
        </a:spcAft>
        <a:buChar char="»"/>
        <a:defRPr sz="1700">
          <a:solidFill>
            <a:schemeClr val="tx1"/>
          </a:solidFill>
          <a:latin typeface="+mn-lt"/>
          <a:ea typeface="+mn-ea"/>
        </a:defRPr>
      </a:lvl6pPr>
      <a:lvl7pPr marL="2532568" indent="-194813" algn="l" rtl="0" fontAlgn="base">
        <a:spcBef>
          <a:spcPct val="20000"/>
        </a:spcBef>
        <a:spcAft>
          <a:spcPct val="0"/>
        </a:spcAft>
        <a:buChar char="»"/>
        <a:defRPr sz="1700">
          <a:solidFill>
            <a:schemeClr val="tx1"/>
          </a:solidFill>
          <a:latin typeface="+mn-lt"/>
          <a:ea typeface="+mn-ea"/>
        </a:defRPr>
      </a:lvl7pPr>
      <a:lvl8pPr marL="2922194" indent="-194813" algn="l" rtl="0" fontAlgn="base">
        <a:spcBef>
          <a:spcPct val="20000"/>
        </a:spcBef>
        <a:spcAft>
          <a:spcPct val="0"/>
        </a:spcAft>
        <a:buChar char="»"/>
        <a:defRPr sz="1700">
          <a:solidFill>
            <a:schemeClr val="tx1"/>
          </a:solidFill>
          <a:latin typeface="+mn-lt"/>
          <a:ea typeface="+mn-ea"/>
        </a:defRPr>
      </a:lvl8pPr>
      <a:lvl9pPr marL="3311820" indent="-194813"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hemeOverride" Target="../theme/themeOverride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63550" y="2852936"/>
            <a:ext cx="8680450" cy="3511551"/>
          </a:xfrm>
          <a:prstGeom prst="rect">
            <a:avLst/>
          </a:prstGeom>
          <a:noFill/>
          <a:ln w="9525">
            <a:noFill/>
            <a:miter lim="800000"/>
            <a:headEnd/>
            <a:tailEnd/>
          </a:ln>
        </p:spPr>
      </p:pic>
      <p:sp>
        <p:nvSpPr>
          <p:cNvPr id="2051" name="Text Box 4"/>
          <p:cNvSpPr txBox="1">
            <a:spLocks noChangeArrowheads="1"/>
          </p:cNvSpPr>
          <p:nvPr/>
        </p:nvSpPr>
        <p:spPr bwMode="auto">
          <a:xfrm>
            <a:off x="755576" y="3140968"/>
            <a:ext cx="5329238" cy="591135"/>
          </a:xfrm>
          <a:prstGeom prst="rect">
            <a:avLst/>
          </a:prstGeom>
          <a:noFill/>
          <a:ln w="9525">
            <a:noFill/>
            <a:miter lim="800000"/>
          </a:ln>
        </p:spPr>
        <p:txBody>
          <a:bodyPr lIns="77925" tIns="38963" rIns="77925" bIns="38963">
            <a:spAutoFit/>
          </a:bodyPr>
          <a:lstStyle/>
          <a:p>
            <a:pPr fontAlgn="base">
              <a:lnSpc>
                <a:spcPct val="120000"/>
              </a:lnSpc>
              <a:spcBef>
                <a:spcPct val="0"/>
              </a:spcBef>
              <a:spcAft>
                <a:spcPct val="0"/>
              </a:spcAft>
            </a:pPr>
            <a:r>
              <a:rPr lang="zh-CN" altLang="en-US" sz="3200" b="1" dirty="0" smtClean="0">
                <a:solidFill>
                  <a:srgbClr val="404040"/>
                </a:solidFill>
                <a:latin typeface="黑体" pitchFamily="49" charset="-122"/>
                <a:ea typeface="黑体" pitchFamily="49" charset="-122"/>
                <a:sym typeface="微软雅黑" pitchFamily="34" charset="-122"/>
              </a:rPr>
              <a:t>新三板权益分派业务介绍</a:t>
            </a:r>
          </a:p>
        </p:txBody>
      </p:sp>
      <p:sp>
        <p:nvSpPr>
          <p:cNvPr id="2052" name="Text Box 5"/>
          <p:cNvSpPr txBox="1">
            <a:spLocks noChangeArrowheads="1"/>
          </p:cNvSpPr>
          <p:nvPr/>
        </p:nvSpPr>
        <p:spPr bwMode="auto">
          <a:xfrm>
            <a:off x="779466" y="5938840"/>
            <a:ext cx="2016125" cy="217186"/>
          </a:xfrm>
          <a:prstGeom prst="rect">
            <a:avLst/>
          </a:prstGeom>
          <a:noFill/>
          <a:ln w="9525">
            <a:noFill/>
            <a:miter lim="800000"/>
          </a:ln>
        </p:spPr>
        <p:txBody>
          <a:bodyPr lIns="77925" tIns="38963" rIns="77925" bIns="38963">
            <a:spAutoFit/>
          </a:bodyPr>
          <a:lstStyle/>
          <a:p>
            <a:pPr>
              <a:spcBef>
                <a:spcPct val="50000"/>
              </a:spcBef>
            </a:pPr>
            <a:r>
              <a:rPr lang="en-US" altLang="zh-CN" sz="900" dirty="0">
                <a:solidFill>
                  <a:srgbClr val="4D4D4D"/>
                </a:solidFill>
              </a:rPr>
              <a:t>www.chinaclear.cn </a:t>
            </a:r>
          </a:p>
        </p:txBody>
      </p:sp>
      <p:pic>
        <p:nvPicPr>
          <p:cNvPr id="2054" name="Picture 8"/>
          <p:cNvPicPr>
            <a:picLocks noChangeAspect="1" noChangeArrowheads="1"/>
          </p:cNvPicPr>
          <p:nvPr/>
        </p:nvPicPr>
        <p:blipFill>
          <a:blip r:embed="rId4" cstate="print"/>
          <a:srcRect/>
          <a:stretch>
            <a:fillRect/>
          </a:stretch>
        </p:blipFill>
        <p:spPr bwMode="auto">
          <a:xfrm>
            <a:off x="0" y="1482728"/>
            <a:ext cx="9144000" cy="1370013"/>
          </a:xfrm>
          <a:prstGeom prst="rect">
            <a:avLst/>
          </a:prstGeom>
          <a:noFill/>
          <a:ln w="9525">
            <a:noFill/>
            <a:miter lim="800000"/>
            <a:headEnd/>
            <a:tailEnd/>
          </a:ln>
        </p:spPr>
      </p:pic>
      <p:sp>
        <p:nvSpPr>
          <p:cNvPr id="2055" name="Text Box 9"/>
          <p:cNvSpPr txBox="1">
            <a:spLocks noChangeArrowheads="1"/>
          </p:cNvSpPr>
          <p:nvPr/>
        </p:nvSpPr>
        <p:spPr bwMode="auto">
          <a:xfrm>
            <a:off x="755651" y="2060577"/>
            <a:ext cx="6265863" cy="632685"/>
          </a:xfrm>
          <a:prstGeom prst="rect">
            <a:avLst/>
          </a:prstGeom>
          <a:noFill/>
          <a:ln w="9525">
            <a:noFill/>
            <a:miter lim="800000"/>
          </a:ln>
        </p:spPr>
        <p:txBody>
          <a:bodyPr lIns="77925" tIns="38963" rIns="77925" bIns="38963">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6" y="333378"/>
            <a:ext cx="2628900" cy="1179513"/>
          </a:xfrm>
          <a:prstGeom prst="rect">
            <a:avLst/>
          </a:prstGeom>
          <a:noFill/>
          <a:ln w="9525">
            <a:noFill/>
            <a:miter lim="800000"/>
            <a:headEnd/>
            <a:tailEnd/>
          </a:ln>
        </p:spPr>
      </p:pic>
      <p:sp>
        <p:nvSpPr>
          <p:cNvPr id="10" name="Text Box 6"/>
          <p:cNvSpPr txBox="1">
            <a:spLocks noChangeArrowheads="1"/>
          </p:cNvSpPr>
          <p:nvPr/>
        </p:nvSpPr>
        <p:spPr bwMode="auto">
          <a:xfrm>
            <a:off x="755576" y="5013176"/>
            <a:ext cx="3302634" cy="965083"/>
          </a:xfrm>
          <a:prstGeom prst="rect">
            <a:avLst/>
          </a:prstGeom>
          <a:noFill/>
          <a:ln w="9525">
            <a:noFill/>
            <a:miter lim="800000"/>
          </a:ln>
        </p:spPr>
        <p:txBody>
          <a:bodyPr wrap="square" lIns="77925" tIns="38963" rIns="77925" bIns="38963">
            <a:spAutoFit/>
          </a:bodyPr>
          <a:lstStyle/>
          <a:p>
            <a:pPr fontAlgn="base">
              <a:lnSpc>
                <a:spcPct val="120000"/>
              </a:lnSpc>
              <a:spcBef>
                <a:spcPct val="0"/>
              </a:spcBef>
              <a:spcAft>
                <a:spcPct val="0"/>
              </a:spcAft>
              <a:defRPr/>
            </a:pPr>
            <a:r>
              <a:rPr lang="zh-CN" altLang="en-US" sz="2400" b="1" dirty="0" smtClean="0">
                <a:solidFill>
                  <a:srgbClr val="4D4D4D"/>
                </a:solidFill>
                <a:latin typeface="黑体" pitchFamily="49" charset="-122"/>
                <a:ea typeface="黑体" pitchFamily="49" charset="-122"/>
              </a:rPr>
              <a:t>北京分公司</a:t>
            </a:r>
            <a:r>
              <a:rPr lang="en-US" altLang="zh-CN" sz="2400" b="1" dirty="0" smtClean="0">
                <a:solidFill>
                  <a:srgbClr val="4D4D4D"/>
                </a:solidFill>
                <a:latin typeface="黑体" pitchFamily="49" charset="-122"/>
                <a:ea typeface="黑体" pitchFamily="49" charset="-122"/>
              </a:rPr>
              <a:t> </a:t>
            </a:r>
            <a:r>
              <a:rPr lang="zh-CN" altLang="en-US" sz="2400" b="1" dirty="0" smtClean="0">
                <a:solidFill>
                  <a:srgbClr val="4D4D4D"/>
                </a:solidFill>
                <a:latin typeface="黑体" pitchFamily="49" charset="-122"/>
                <a:ea typeface="黑体" pitchFamily="49" charset="-122"/>
              </a:rPr>
              <a:t>杨广袤</a:t>
            </a:r>
            <a:endParaRPr lang="en-US" altLang="zh-CN" sz="2400" b="1" dirty="0">
              <a:solidFill>
                <a:srgbClr val="4D4D4D"/>
              </a:solidFill>
              <a:latin typeface="黑体" pitchFamily="49" charset="-122"/>
              <a:ea typeface="黑体" pitchFamily="49" charset="-122"/>
            </a:endParaRPr>
          </a:p>
          <a:p>
            <a:pPr fontAlgn="base">
              <a:lnSpc>
                <a:spcPct val="120000"/>
              </a:lnSpc>
              <a:spcBef>
                <a:spcPct val="0"/>
              </a:spcBef>
              <a:spcAft>
                <a:spcPct val="0"/>
              </a:spcAft>
              <a:defRPr/>
            </a:pPr>
            <a:r>
              <a:rPr lang="en-US" altLang="zh-CN" sz="2400" b="1" dirty="0" smtClean="0">
                <a:solidFill>
                  <a:srgbClr val="4D4D4D"/>
                </a:solidFill>
                <a:latin typeface="黑体" pitchFamily="49" charset="-122"/>
                <a:ea typeface="黑体" pitchFamily="49" charset="-122"/>
              </a:rPr>
              <a:t>2018</a:t>
            </a:r>
            <a:r>
              <a:rPr lang="zh-CN" altLang="en-US" sz="2400" b="1" dirty="0" smtClean="0">
                <a:solidFill>
                  <a:srgbClr val="4D4D4D"/>
                </a:solidFill>
                <a:latin typeface="黑体" pitchFamily="49" charset="-122"/>
                <a:ea typeface="黑体" pitchFamily="49" charset="-122"/>
              </a:rPr>
              <a:t>年</a:t>
            </a:r>
            <a:r>
              <a:rPr lang="en-US" altLang="zh-CN" sz="2400" b="1" dirty="0" smtClean="0">
                <a:solidFill>
                  <a:srgbClr val="4D4D4D"/>
                </a:solidFill>
                <a:latin typeface="黑体" pitchFamily="49" charset="-122"/>
                <a:ea typeface="黑体" pitchFamily="49" charset="-122"/>
              </a:rPr>
              <a:t>4</a:t>
            </a:r>
            <a:r>
              <a:rPr lang="zh-CN" altLang="en-US" sz="2400" b="1" dirty="0" smtClean="0">
                <a:solidFill>
                  <a:srgbClr val="4D4D4D"/>
                </a:solidFill>
                <a:latin typeface="黑体" pitchFamily="49" charset="-122"/>
                <a:ea typeface="黑体" pitchFamily="49" charset="-122"/>
              </a:rPr>
              <a:t>月</a:t>
            </a:r>
            <a:r>
              <a:rPr lang="en-US" altLang="zh-CN" sz="2400" b="1" dirty="0" smtClean="0">
                <a:solidFill>
                  <a:srgbClr val="4D4D4D"/>
                </a:solidFill>
                <a:latin typeface="黑体" pitchFamily="49" charset="-122"/>
                <a:ea typeface="黑体" pitchFamily="49" charset="-122"/>
              </a:rPr>
              <a:t>26</a:t>
            </a:r>
            <a:r>
              <a:rPr lang="zh-CN" altLang="en-US" sz="2400" b="1" dirty="0" smtClean="0">
                <a:solidFill>
                  <a:srgbClr val="4D4D4D"/>
                </a:solidFill>
                <a:latin typeface="黑体" pitchFamily="49" charset="-122"/>
                <a:ea typeface="黑体" pitchFamily="49" charset="-122"/>
              </a:rPr>
              <a:t>日</a:t>
            </a:r>
            <a:endParaRPr lang="zh-CN" altLang="en-US" sz="2400" b="1" dirty="0">
              <a:solidFill>
                <a:srgbClr val="4D4D4D"/>
              </a:solidFill>
              <a:latin typeface="黑体" pitchFamily="49" charset="-122"/>
              <a:ea typeface="黑体" pitchFamily="49" charset="-122"/>
            </a:endParaRPr>
          </a:p>
        </p:txBody>
      </p:sp>
      <p:sp>
        <p:nvSpPr>
          <p:cNvPr id="12" name="页脚占位符 11"/>
          <p:cNvSpPr>
            <a:spLocks noGrp="1"/>
          </p:cNvSpPr>
          <p:nvPr>
            <p:ph type="ftr" sz="quarter" idx="11"/>
          </p:nvPr>
        </p:nvSpPr>
        <p:spPr/>
        <p:txBody>
          <a:bodyPr/>
          <a:lstStyle/>
          <a:p>
            <a:pPr>
              <a:defRPr/>
            </a:pPr>
            <a:r>
              <a:rPr lang="en-US" altLang="zh-CN" dirty="0" smtClean="0">
                <a:solidFill>
                  <a:srgbClr val="000000"/>
                </a:solidFill>
                <a:latin typeface="Arial" pitchFamily="34" charset="0"/>
                <a:ea typeface="宋体" pitchFamily="2" charset="-122"/>
              </a:rPr>
              <a:t>1</a:t>
            </a:r>
            <a:endParaRPr lang="zh-CN" altLang="en-US" dirty="0">
              <a:solidFill>
                <a:srgbClr val="000000"/>
              </a:solidFill>
              <a:latin typeface="Arial" pitchFamily="34" charset="0"/>
              <a:ea typeface="宋体" pitchFamily="2"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一、前期准备工作</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1520" y="1508787"/>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grpSp>
        <p:nvGrpSpPr>
          <p:cNvPr id="2" name="组合 20"/>
          <p:cNvGrpSpPr/>
          <p:nvPr/>
        </p:nvGrpSpPr>
        <p:grpSpPr>
          <a:xfrm>
            <a:off x="899592" y="1916832"/>
            <a:ext cx="7354124" cy="648072"/>
            <a:chOff x="1002380" y="1556792"/>
            <a:chExt cx="7354124" cy="648072"/>
          </a:xfrm>
        </p:grpSpPr>
        <p:sp>
          <p:nvSpPr>
            <p:cNvPr id="9"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（一）</a:t>
              </a:r>
              <a:endParaRPr lang="zh-CN" altLang="en-US" sz="2400" b="1" dirty="0">
                <a:latin typeface="黑体" pitchFamily="49" charset="-122"/>
                <a:ea typeface="黑体" pitchFamily="49" charset="-122"/>
              </a:endParaRPr>
            </a:p>
          </p:txBody>
        </p:sp>
        <p:sp>
          <p:nvSpPr>
            <p:cNvPr id="11" name="TextBox 10"/>
            <p:cNvSpPr txBox="1"/>
            <p:nvPr/>
          </p:nvSpPr>
          <p:spPr>
            <a:xfrm>
              <a:off x="271290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决定权益分派所依据的财务报告</a:t>
              </a:r>
              <a:endParaRPr lang="zh-CN" altLang="en-US" sz="2400" dirty="0" smtClean="0">
                <a:latin typeface="黑体" pitchFamily="49" charset="-122"/>
                <a:ea typeface="黑体" pitchFamily="49" charset="-122"/>
              </a:endParaRPr>
            </a:p>
          </p:txBody>
        </p:sp>
      </p:grpSp>
      <p:grpSp>
        <p:nvGrpSpPr>
          <p:cNvPr id="3" name="组合 24"/>
          <p:cNvGrpSpPr/>
          <p:nvPr/>
        </p:nvGrpSpPr>
        <p:grpSpPr>
          <a:xfrm>
            <a:off x="899592" y="2924944"/>
            <a:ext cx="7341014" cy="648072"/>
            <a:chOff x="1002380" y="1556792"/>
            <a:chExt cx="7341014" cy="648072"/>
          </a:xfrm>
        </p:grpSpPr>
        <p:sp>
          <p:nvSpPr>
            <p:cNvPr id="13"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（二）</a:t>
              </a:r>
              <a:endParaRPr lang="zh-CN" altLang="en-US" sz="2400" b="1" dirty="0">
                <a:latin typeface="黑体" pitchFamily="49" charset="-122"/>
                <a:ea typeface="黑体" pitchFamily="49" charset="-122"/>
              </a:endParaRPr>
            </a:p>
          </p:txBody>
        </p:sp>
        <p:sp>
          <p:nvSpPr>
            <p:cNvPr id="15" name="TextBox 14"/>
            <p:cNvSpPr txBox="1"/>
            <p:nvPr/>
          </p:nvSpPr>
          <p:spPr>
            <a:xfrm>
              <a:off x="269979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拟定权益分派预案</a:t>
              </a:r>
              <a:endParaRPr lang="zh-CN" altLang="en-US" sz="2400" dirty="0" smtClean="0">
                <a:latin typeface="黑体" pitchFamily="49" charset="-122"/>
                <a:ea typeface="黑体" pitchFamily="49" charset="-122"/>
              </a:endParaRPr>
            </a:p>
          </p:txBody>
        </p:sp>
      </p:grpSp>
      <p:grpSp>
        <p:nvGrpSpPr>
          <p:cNvPr id="4" name="组合 28"/>
          <p:cNvGrpSpPr/>
          <p:nvPr/>
        </p:nvGrpSpPr>
        <p:grpSpPr>
          <a:xfrm>
            <a:off x="899592" y="3933056"/>
            <a:ext cx="7386044" cy="648072"/>
            <a:chOff x="1002380" y="1556792"/>
            <a:chExt cx="7386044" cy="648072"/>
          </a:xfrm>
        </p:grpSpPr>
        <p:sp>
          <p:nvSpPr>
            <p:cNvPr id="17"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（三）</a:t>
              </a:r>
              <a:endParaRPr lang="zh-CN" altLang="en-US" sz="2400" b="1" dirty="0">
                <a:latin typeface="黑体" pitchFamily="49" charset="-122"/>
                <a:ea typeface="黑体" pitchFamily="49" charset="-122"/>
              </a:endParaRPr>
            </a:p>
          </p:txBody>
        </p:sp>
        <p:sp>
          <p:nvSpPr>
            <p:cNvPr id="19" name="TextBox 18"/>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股东大会决议公告</a:t>
              </a:r>
              <a:endParaRPr lang="zh-CN" altLang="en-US" sz="2400" dirty="0" smtClean="0">
                <a:latin typeface="黑体" pitchFamily="49" charset="-122"/>
                <a:ea typeface="黑体" pitchFamily="49" charset="-122"/>
              </a:endParaRPr>
            </a:p>
          </p:txBody>
        </p:sp>
      </p:grpSp>
      <p:grpSp>
        <p:nvGrpSpPr>
          <p:cNvPr id="5" name="组合 28"/>
          <p:cNvGrpSpPr/>
          <p:nvPr/>
        </p:nvGrpSpPr>
        <p:grpSpPr>
          <a:xfrm>
            <a:off x="899592" y="4869160"/>
            <a:ext cx="7386044" cy="648072"/>
            <a:chOff x="1002380" y="1556792"/>
            <a:chExt cx="7386044" cy="648072"/>
          </a:xfrm>
        </p:grpSpPr>
        <p:sp>
          <p:nvSpPr>
            <p:cNvPr id="21"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（四）</a:t>
              </a:r>
              <a:endParaRPr lang="zh-CN" altLang="en-US" sz="2400" b="1" dirty="0">
                <a:latin typeface="黑体" pitchFamily="49" charset="-122"/>
                <a:ea typeface="黑体" pitchFamily="49" charset="-122"/>
              </a:endParaRPr>
            </a:p>
          </p:txBody>
        </p:sp>
        <p:sp>
          <p:nvSpPr>
            <p:cNvPr id="23" name="TextBox 22"/>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申请业务前需准备的信息及材料</a:t>
              </a:r>
              <a:endParaRPr lang="zh-CN" altLang="en-US" sz="2400" dirty="0" smtClean="0">
                <a:latin typeface="黑体" pitchFamily="49" charset="-122"/>
                <a:ea typeface="黑体" pitchFamily="49" charset="-122"/>
              </a:endParaRPr>
            </a:p>
          </p:txBody>
        </p:sp>
      </p:grpSp>
      <p:sp>
        <p:nvSpPr>
          <p:cNvPr id="24" name="页脚占位符 23"/>
          <p:cNvSpPr>
            <a:spLocks noGrp="1"/>
          </p:cNvSpPr>
          <p:nvPr>
            <p:ph type="ftr" sz="quarter" idx="11"/>
          </p:nvPr>
        </p:nvSpPr>
        <p:spPr/>
        <p:txBody>
          <a:bodyPr/>
          <a:lstStyle/>
          <a:p>
            <a:pPr>
              <a:defRPr/>
            </a:pPr>
            <a:r>
              <a:rPr lang="en-US" altLang="zh-CN" dirty="0" smtClean="0">
                <a:solidFill>
                  <a:srgbClr val="000000"/>
                </a:solidFill>
              </a:rPr>
              <a:t>9</a:t>
            </a:r>
            <a:endParaRPr lang="en-US" altLang="zh-CN" dirty="0">
              <a:solidFill>
                <a:srgbClr val="000000"/>
              </a:solidFill>
            </a:endParaRPr>
          </a:p>
        </p:txBody>
      </p:sp>
      <p:cxnSp>
        <p:nvCxnSpPr>
          <p:cNvPr id="29" name="直接箭头连接符 28"/>
          <p:cNvCxnSpPr/>
          <p:nvPr/>
        </p:nvCxnSpPr>
        <p:spPr bwMode="auto">
          <a:xfrm flipH="1">
            <a:off x="5220072" y="3140968"/>
            <a:ext cx="864096" cy="0"/>
          </a:xfrm>
          <a:prstGeom prst="straightConnector1">
            <a:avLst/>
          </a:prstGeom>
          <a:ln w="28575">
            <a:solidFill>
              <a:srgbClr val="FF0000"/>
            </a:solidFill>
            <a:headEnd type="none" w="med" len="med"/>
            <a:tailEnd type="arrow"/>
          </a:ln>
        </p:spPr>
        <p:style>
          <a:lnRef idx="1">
            <a:schemeClr val="dk1"/>
          </a:lnRef>
          <a:fillRef idx="0">
            <a:schemeClr val="dk1"/>
          </a:fillRef>
          <a:effectRef idx="0">
            <a:schemeClr val="dk1"/>
          </a:effectRef>
          <a:fontRef idx="minor">
            <a:schemeClr val="tx1"/>
          </a:fontRef>
        </p:style>
      </p:cxnSp>
      <p:sp>
        <p:nvSpPr>
          <p:cNvPr id="33" name="矩形 32"/>
          <p:cNvSpPr/>
          <p:nvPr/>
        </p:nvSpPr>
        <p:spPr bwMode="auto">
          <a:xfrm>
            <a:off x="6156176" y="2564904"/>
            <a:ext cx="2880320" cy="1224136"/>
          </a:xfrm>
          <a:prstGeom prst="rect">
            <a:avLst/>
          </a:prstGeom>
          <a:solidFill>
            <a:schemeClr val="bg1"/>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fontAlgn="base">
              <a:spcBef>
                <a:spcPct val="0"/>
              </a:spcBef>
              <a:spcAft>
                <a:spcPct val="0"/>
              </a:spcAft>
            </a:pPr>
            <a:r>
              <a:rPr lang="zh-CN" altLang="en-US" b="1" dirty="0" smtClean="0">
                <a:solidFill>
                  <a:srgbClr val="FF0000"/>
                </a:solidFill>
                <a:latin typeface="黑体" pitchFamily="49" charset="-122"/>
                <a:ea typeface="黑体" pitchFamily="49" charset="-122"/>
              </a:rPr>
              <a:t>（</a:t>
            </a:r>
            <a:r>
              <a:rPr lang="en-US" altLang="zh-CN" b="1" dirty="0" smtClean="0">
                <a:solidFill>
                  <a:srgbClr val="FF0000"/>
                </a:solidFill>
                <a:latin typeface="黑体" pitchFamily="49" charset="-122"/>
                <a:ea typeface="黑体" pitchFamily="49" charset="-122"/>
              </a:rPr>
              <a:t>1</a:t>
            </a:r>
            <a:r>
              <a:rPr lang="zh-CN" altLang="en-US" b="1" dirty="0" smtClean="0">
                <a:solidFill>
                  <a:srgbClr val="FF0000"/>
                </a:solidFill>
                <a:latin typeface="黑体" pitchFamily="49" charset="-122"/>
                <a:ea typeface="黑体" pitchFamily="49" charset="-122"/>
              </a:rPr>
              <a:t>）错误驳回率非常高</a:t>
            </a:r>
            <a:endParaRPr lang="en-US" altLang="zh-CN" b="1" dirty="0" smtClean="0">
              <a:solidFill>
                <a:srgbClr val="FF0000"/>
              </a:solidFill>
              <a:latin typeface="黑体" pitchFamily="49" charset="-122"/>
              <a:ea typeface="黑体" pitchFamily="49" charset="-122"/>
            </a:endParaRPr>
          </a:p>
          <a:p>
            <a:pPr fontAlgn="base">
              <a:spcBef>
                <a:spcPct val="0"/>
              </a:spcBef>
              <a:spcAft>
                <a:spcPct val="0"/>
              </a:spcAft>
            </a:pPr>
            <a:r>
              <a:rPr lang="zh-CN" altLang="en-US" b="1" dirty="0" smtClean="0">
                <a:solidFill>
                  <a:srgbClr val="FF0000"/>
                </a:solidFill>
                <a:latin typeface="黑体" pitchFamily="49" charset="-122"/>
                <a:ea typeface="黑体" pitchFamily="49" charset="-122"/>
              </a:rPr>
              <a:t>（</a:t>
            </a:r>
            <a:r>
              <a:rPr lang="en-US" altLang="zh-CN" b="1" dirty="0" smtClean="0">
                <a:solidFill>
                  <a:srgbClr val="FF0000"/>
                </a:solidFill>
                <a:latin typeface="黑体" pitchFamily="49" charset="-122"/>
                <a:ea typeface="黑体" pitchFamily="49" charset="-122"/>
              </a:rPr>
              <a:t>2</a:t>
            </a:r>
            <a:r>
              <a:rPr lang="zh-CN" altLang="en-US" b="1" dirty="0" smtClean="0">
                <a:solidFill>
                  <a:srgbClr val="FF0000"/>
                </a:solidFill>
                <a:latin typeface="黑体" pitchFamily="49" charset="-122"/>
                <a:ea typeface="黑体" pitchFamily="49" charset="-122"/>
              </a:rPr>
              <a:t>）建议：公司拟定权益分派预案时，明确“关键</a:t>
            </a:r>
            <a:r>
              <a:rPr lang="en-US" altLang="zh-CN" b="1" dirty="0" smtClean="0">
                <a:solidFill>
                  <a:srgbClr val="FF0000"/>
                </a:solidFill>
                <a:latin typeface="黑体" pitchFamily="49" charset="-122"/>
                <a:ea typeface="黑体" pitchFamily="49" charset="-122"/>
              </a:rPr>
              <a:t>7</a:t>
            </a:r>
            <a:r>
              <a:rPr lang="zh-CN" altLang="en-US" b="1" dirty="0" smtClean="0">
                <a:solidFill>
                  <a:srgbClr val="FF0000"/>
                </a:solidFill>
                <a:latin typeface="黑体" pitchFamily="49" charset="-122"/>
                <a:ea typeface="黑体" pitchFamily="49" charset="-122"/>
              </a:rPr>
              <a:t>要点”</a:t>
            </a:r>
            <a:endParaRPr kumimoji="0" lang="en-US" altLang="zh-CN" sz="1800" b="1" i="0" u="none" strike="noStrike" cap="none" normalizeH="0" baseline="0" dirty="0" smtClean="0">
              <a:ln>
                <a:noFill/>
              </a:ln>
              <a:solidFill>
                <a:srgbClr val="FF0000"/>
              </a:solidFill>
              <a:effectLst/>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
                                            <p:bg/>
                                          </p:spTgt>
                                        </p:tgtEl>
                                        <p:attrNameLst>
                                          <p:attrName>style.visibility</p:attrName>
                                        </p:attrNameLst>
                                      </p:cBhvr>
                                      <p:to>
                                        <p:strVal val="visible"/>
                                      </p:to>
                                    </p:set>
                                    <p:anim calcmode="lin" valueType="num">
                                      <p:cBhvr additive="base">
                                        <p:cTn id="11" dur="500" fill="hold"/>
                                        <p:tgtEl>
                                          <p:spTgt spid="3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3">
                                            <p:bg/>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3">
                                            <p:txEl>
                                              <p:pRg st="0" end="0"/>
                                            </p:txEl>
                                          </p:spTgt>
                                        </p:tgtEl>
                                        <p:attrNameLst>
                                          <p:attrName>style.visibility</p:attrName>
                                        </p:attrNameLst>
                                      </p:cBhvr>
                                      <p:to>
                                        <p:strVal val="visible"/>
                                      </p:to>
                                    </p:set>
                                    <p:anim calcmode="lin" valueType="num">
                                      <p:cBhvr additive="base">
                                        <p:cTn id="17"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3">
                                            <p:txEl>
                                              <p:pRg st="1" end="1"/>
                                            </p:txEl>
                                          </p:spTgt>
                                        </p:tgtEl>
                                        <p:attrNameLst>
                                          <p:attrName>style.visibility</p:attrName>
                                        </p:attrNameLst>
                                      </p:cBhvr>
                                      <p:to>
                                        <p:strVal val="visible"/>
                                      </p:to>
                                    </p:set>
                                    <p:anim calcmode="lin" valueType="num">
                                      <p:cBhvr additive="base">
                                        <p:cTn id="23" dur="500" fill="hold"/>
                                        <p:tgtEl>
                                          <p:spTgt spid="3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uiExpand="1"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（二）拟定权益分派预案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8125301"/>
          </a:xfrm>
          <a:prstGeom prst="rect">
            <a:avLst/>
          </a:prstGeom>
          <a:noFill/>
        </p:spPr>
        <p:txBody>
          <a:bodyPr wrap="square" rtlCol="0">
            <a:spAutoFit/>
          </a:bodyPr>
          <a:lstStyle/>
          <a:p>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、样例参考</a:t>
            </a:r>
            <a:endParaRPr lang="en-US" altLang="zh-CN" sz="2400" b="1"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solidFill>
                  <a:srgbClr val="FF0000"/>
                </a:solidFill>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1</a:t>
            </a:r>
            <a:r>
              <a:rPr lang="zh-CN" altLang="zh-CN" sz="2400" dirty="0" smtClean="0">
                <a:solidFill>
                  <a:srgbClr val="FF0000"/>
                </a:solidFill>
                <a:latin typeface="黑体" pitchFamily="49" charset="-122"/>
                <a:ea typeface="黑体" pitchFamily="49" charset="-122"/>
              </a:rPr>
              <a:t>）财务数据部分</a:t>
            </a:r>
            <a:endParaRPr lang="en-US" altLang="zh-CN" sz="2400" dirty="0" smtClean="0">
              <a:solidFill>
                <a:srgbClr val="FF0000"/>
              </a:solidFill>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根据公司在全国股份转让系统指定信息披露平台上披露的《</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年年度报告》（公告编号</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号</a:t>
            </a:r>
            <a:r>
              <a:rPr lang="zh-CN" altLang="zh-CN" sz="2400" dirty="0" smtClean="0">
                <a:latin typeface="黑体" pitchFamily="49" charset="-122"/>
                <a:ea typeface="黑体" pitchFamily="49" charset="-122"/>
              </a:rPr>
              <a:t>），截止</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12</a:t>
            </a:r>
            <a:r>
              <a:rPr lang="zh-CN" altLang="zh-CN"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31</a:t>
            </a:r>
            <a:r>
              <a:rPr lang="zh-CN" altLang="zh-CN" sz="2400" dirty="0" smtClean="0">
                <a:latin typeface="黑体" pitchFamily="49" charset="-122"/>
                <a:ea typeface="黑体" pitchFamily="49" charset="-122"/>
              </a:rPr>
              <a:t>日止，公司</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年年度未分配利润总额是</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元，资本公积总额</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元，其中股票发行溢价所形成资本公积</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元，其他资本公积</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solidFill>
                  <a:srgbClr val="FF0000"/>
                </a:solidFill>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2</a:t>
            </a:r>
            <a:r>
              <a:rPr lang="zh-CN" altLang="en-US" sz="2400" dirty="0" smtClean="0">
                <a:solidFill>
                  <a:srgbClr val="FF0000"/>
                </a:solidFill>
                <a:latin typeface="黑体" pitchFamily="49" charset="-122"/>
                <a:ea typeface="黑体" pitchFamily="49" charset="-122"/>
              </a:rPr>
              <a:t>）权益</a:t>
            </a:r>
            <a:r>
              <a:rPr lang="zh-CN" altLang="zh-CN" sz="2400" dirty="0" smtClean="0">
                <a:solidFill>
                  <a:srgbClr val="FF0000"/>
                </a:solidFill>
                <a:latin typeface="黑体" pitchFamily="49" charset="-122"/>
                <a:ea typeface="黑体" pitchFamily="49" charset="-122"/>
              </a:rPr>
              <a:t>分派</a:t>
            </a:r>
            <a:r>
              <a:rPr lang="zh-CN" altLang="en-US" sz="2400" dirty="0" smtClean="0">
                <a:solidFill>
                  <a:srgbClr val="FF0000"/>
                </a:solidFill>
                <a:latin typeface="黑体" pitchFamily="49" charset="-122"/>
                <a:ea typeface="黑体" pitchFamily="49" charset="-122"/>
              </a:rPr>
              <a:t>方案</a:t>
            </a:r>
            <a:r>
              <a:rPr lang="zh-CN" altLang="zh-CN" sz="2400" dirty="0" smtClean="0">
                <a:solidFill>
                  <a:srgbClr val="FF0000"/>
                </a:solidFill>
                <a:latin typeface="黑体" pitchFamily="49" charset="-122"/>
                <a:ea typeface="黑体" pitchFamily="49" charset="-122"/>
              </a:rPr>
              <a:t>部分</a:t>
            </a:r>
            <a:endParaRPr lang="en-US" altLang="zh-CN" sz="2400" dirty="0" smtClean="0">
              <a:solidFill>
                <a:srgbClr val="FF0000"/>
              </a:solidFill>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公司拟以未来权益分派股权登记日总股本为基数，</a:t>
            </a:r>
            <a:r>
              <a:rPr lang="en-US" altLang="zh-CN" sz="2400" b="1" dirty="0" smtClean="0">
                <a:latin typeface="黑体" pitchFamily="49" charset="-122"/>
                <a:ea typeface="黑体" pitchFamily="49" charset="-122"/>
              </a:rPr>
              <a:t>A</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以未分配利润向全体股东每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股送红股</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股；</a:t>
            </a:r>
            <a:r>
              <a:rPr lang="en-US" altLang="zh-CN" sz="2400" b="1" dirty="0" smtClean="0">
                <a:latin typeface="黑体" pitchFamily="49" charset="-122"/>
                <a:ea typeface="黑体" pitchFamily="49" charset="-122"/>
              </a:rPr>
              <a:t>B</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以未分配利润向全体股东每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股派现金</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元；</a:t>
            </a:r>
            <a:r>
              <a:rPr lang="en-US" altLang="zh-CN" sz="2400" b="1" dirty="0" smtClean="0">
                <a:latin typeface="黑体" pitchFamily="49" charset="-122"/>
                <a:ea typeface="黑体" pitchFamily="49" charset="-122"/>
              </a:rPr>
              <a:t>C</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以股票发行溢价所形成资本公积</a:t>
            </a:r>
            <a:r>
              <a:rPr lang="zh-CN" altLang="en-US" sz="2400" dirty="0" smtClean="0">
                <a:latin typeface="黑体" pitchFamily="49" charset="-122"/>
                <a:ea typeface="黑体" pitchFamily="49" charset="-122"/>
              </a:rPr>
              <a:t>向全体股东</a:t>
            </a:r>
            <a:r>
              <a:rPr lang="zh-CN" altLang="zh-CN" sz="2400" dirty="0" smtClean="0">
                <a:latin typeface="黑体" pitchFamily="49" charset="-122"/>
                <a:ea typeface="黑体" pitchFamily="49" charset="-122"/>
              </a:rPr>
              <a:t>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股转增</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股；</a:t>
            </a:r>
            <a:r>
              <a:rPr lang="en-US" altLang="zh-CN" sz="2400" b="1" dirty="0" smtClean="0">
                <a:latin typeface="黑体" pitchFamily="49" charset="-122"/>
                <a:ea typeface="黑体" pitchFamily="49" charset="-122"/>
              </a:rPr>
              <a:t>D</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以其他资本公积</a:t>
            </a:r>
            <a:r>
              <a:rPr lang="zh-CN" altLang="en-US" sz="2400" dirty="0" smtClean="0">
                <a:latin typeface="黑体" pitchFamily="49" charset="-122"/>
                <a:ea typeface="黑体" pitchFamily="49" charset="-122"/>
              </a:rPr>
              <a:t>向全体股东</a:t>
            </a:r>
            <a:r>
              <a:rPr lang="zh-CN" altLang="zh-CN" sz="2400" dirty="0" smtClean="0">
                <a:latin typeface="黑体" pitchFamily="49" charset="-122"/>
                <a:ea typeface="黑体" pitchFamily="49" charset="-122"/>
              </a:rPr>
              <a:t>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股转增</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股。实际分派结果以中国证券登记结算有限责任公司登记结果为准。</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zh-CN" sz="1600" dirty="0" smtClean="0"/>
          </a:p>
          <a:p>
            <a:pPr>
              <a:lnSpc>
                <a:spcPct val="15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150000"/>
              </a:lnSpc>
            </a:pPr>
            <a:endParaRPr lang="en-US" altLang="zh-CN" sz="1400" dirty="0" smtClean="0"/>
          </a:p>
          <a:p>
            <a:pPr>
              <a:lnSpc>
                <a:spcPct val="150000"/>
              </a:lnSpc>
            </a:pPr>
            <a:endParaRPr lang="en-US" altLang="zh-CN" dirty="0" smtClean="0"/>
          </a:p>
          <a:p>
            <a:pPr>
              <a:lnSpc>
                <a:spcPct val="150000"/>
              </a:lnSpc>
            </a:pPr>
            <a:endParaRPr lang="en-US" altLang="zh-CN"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11</a:t>
            </a:r>
            <a:endParaRPr lang="en-US" altLang="zh-CN" dirty="0">
              <a:solidFill>
                <a:srgbClr val="000000"/>
              </a:solidFill>
            </a:endParaRPr>
          </a:p>
        </p:txBody>
      </p:sp>
      <p:sp>
        <p:nvSpPr>
          <p:cNvPr id="6" name="TextBox 5"/>
          <p:cNvSpPr txBox="1"/>
          <p:nvPr/>
        </p:nvSpPr>
        <p:spPr>
          <a:xfrm>
            <a:off x="4427984" y="1412776"/>
            <a:ext cx="4104456" cy="369332"/>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b="1" dirty="0" smtClean="0">
                <a:solidFill>
                  <a:srgbClr val="FF0000"/>
                </a:solidFill>
                <a:latin typeface="黑体" pitchFamily="49" charset="-122"/>
                <a:ea typeface="黑体" pitchFamily="49" charset="-122"/>
              </a:rPr>
              <a:t>课前思考：</a:t>
            </a:r>
            <a:r>
              <a:rPr lang="zh-CN" altLang="en-US" b="1" dirty="0" smtClean="0">
                <a:solidFill>
                  <a:srgbClr val="FF0000"/>
                </a:solidFill>
                <a:latin typeface="黑体" pitchFamily="49" charset="-122"/>
                <a:ea typeface="黑体" pitchFamily="49" charset="-122"/>
                <a:sym typeface="Wingdings" pitchFamily="2" charset="2"/>
              </a:rPr>
              <a:t>（</a:t>
            </a:r>
            <a:r>
              <a:rPr lang="en-US" altLang="zh-CN" b="1" dirty="0" smtClean="0">
                <a:solidFill>
                  <a:srgbClr val="FF0000"/>
                </a:solidFill>
                <a:latin typeface="黑体" pitchFamily="49" charset="-122"/>
                <a:ea typeface="黑体" pitchFamily="49" charset="-122"/>
                <a:sym typeface="Wingdings" pitchFamily="2" charset="2"/>
              </a:rPr>
              <a:t>1</a:t>
            </a:r>
            <a:r>
              <a:rPr lang="zh-CN" altLang="en-US" b="1" dirty="0" smtClean="0">
                <a:solidFill>
                  <a:srgbClr val="FF0000"/>
                </a:solidFill>
                <a:latin typeface="黑体" pitchFamily="49" charset="-122"/>
                <a:ea typeface="黑体" pitchFamily="49" charset="-122"/>
                <a:sym typeface="Wingdings" pitchFamily="2" charset="2"/>
              </a:rPr>
              <a:t>）</a:t>
            </a:r>
            <a:r>
              <a:rPr lang="zh-CN" altLang="en-US" b="1" dirty="0" smtClean="0">
                <a:solidFill>
                  <a:srgbClr val="FF0000"/>
                </a:solidFill>
                <a:latin typeface="黑体" pitchFamily="49" charset="-122"/>
                <a:ea typeface="黑体" pitchFamily="49" charset="-122"/>
              </a:rPr>
              <a:t>公司有多少钱可以分？</a:t>
            </a:r>
            <a:endParaRPr lang="zh-CN" altLang="en-US" b="1" dirty="0">
              <a:solidFill>
                <a:srgbClr val="FF0000"/>
              </a:solidFill>
              <a:latin typeface="黑体" pitchFamily="49" charset="-122"/>
              <a:ea typeface="黑体" pitchFamily="49" charset="-122"/>
            </a:endParaRPr>
          </a:p>
        </p:txBody>
      </p:sp>
      <p:sp>
        <p:nvSpPr>
          <p:cNvPr id="7" name="TextBox 6"/>
          <p:cNvSpPr txBox="1"/>
          <p:nvPr/>
        </p:nvSpPr>
        <p:spPr>
          <a:xfrm>
            <a:off x="4427984" y="3356992"/>
            <a:ext cx="4104456" cy="646331"/>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b="1" dirty="0" smtClean="0">
                <a:solidFill>
                  <a:srgbClr val="FF0000"/>
                </a:solidFill>
                <a:latin typeface="黑体" pitchFamily="49" charset="-122"/>
                <a:ea typeface="黑体" pitchFamily="49" charset="-122"/>
                <a:sym typeface="Wingdings" pitchFamily="2" charset="2"/>
              </a:rPr>
              <a:t>课前思考：（</a:t>
            </a:r>
            <a:r>
              <a:rPr lang="en-US" altLang="zh-CN" b="1" dirty="0" smtClean="0">
                <a:solidFill>
                  <a:srgbClr val="FF0000"/>
                </a:solidFill>
                <a:latin typeface="黑体" pitchFamily="49" charset="-122"/>
                <a:ea typeface="黑体" pitchFamily="49" charset="-122"/>
                <a:sym typeface="Wingdings" pitchFamily="2" charset="2"/>
              </a:rPr>
              <a:t>2</a:t>
            </a:r>
            <a:r>
              <a:rPr lang="zh-CN" altLang="en-US" b="1" dirty="0" smtClean="0">
                <a:solidFill>
                  <a:srgbClr val="FF0000"/>
                </a:solidFill>
                <a:latin typeface="黑体" pitchFamily="49" charset="-122"/>
                <a:ea typeface="黑体" pitchFamily="49" charset="-122"/>
                <a:sym typeface="Wingdings" pitchFamily="2" charset="2"/>
              </a:rPr>
              <a:t>）分红还是派股？</a:t>
            </a:r>
            <a:endParaRPr lang="en-US" altLang="zh-CN" b="1" dirty="0" smtClean="0">
              <a:solidFill>
                <a:srgbClr val="FF0000"/>
              </a:solidFill>
              <a:latin typeface="黑体" pitchFamily="49" charset="-122"/>
              <a:ea typeface="黑体" pitchFamily="49" charset="-122"/>
              <a:sym typeface="Wingdings" pitchFamily="2" charset="2"/>
            </a:endParaRPr>
          </a:p>
          <a:p>
            <a:r>
              <a:rPr lang="zh-CN" altLang="en-US" b="1" dirty="0" smtClean="0">
                <a:solidFill>
                  <a:srgbClr val="FF0000"/>
                </a:solidFill>
                <a:latin typeface="黑体" pitchFamily="49" charset="-122"/>
                <a:ea typeface="黑体" pitchFamily="49" charset="-122"/>
                <a:sym typeface="Wingdings" pitchFamily="2" charset="2"/>
              </a:rPr>
              <a:t>          （</a:t>
            </a:r>
            <a:r>
              <a:rPr lang="en-US" altLang="zh-CN" b="1" dirty="0" smtClean="0">
                <a:solidFill>
                  <a:srgbClr val="FF0000"/>
                </a:solidFill>
                <a:latin typeface="黑体" pitchFamily="49" charset="-122"/>
                <a:ea typeface="黑体" pitchFamily="49" charset="-122"/>
                <a:sym typeface="Wingdings" pitchFamily="2" charset="2"/>
              </a:rPr>
              <a:t>3</a:t>
            </a:r>
            <a:r>
              <a:rPr lang="zh-CN" altLang="en-US" b="1" dirty="0" smtClean="0">
                <a:solidFill>
                  <a:srgbClr val="FF0000"/>
                </a:solidFill>
                <a:latin typeface="黑体" pitchFamily="49" charset="-122"/>
                <a:ea typeface="黑体" pitchFamily="49" charset="-122"/>
                <a:sym typeface="Wingdings" pitchFamily="2" charset="2"/>
              </a:rPr>
              <a:t>）怎么分？</a:t>
            </a:r>
            <a:endParaRPr lang="zh-CN" altLang="en-US" b="1" dirty="0">
              <a:solidFill>
                <a:srgbClr val="FF0000"/>
              </a:solidFill>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2" end="2"/>
                                            </p:txEl>
                                          </p:spTgt>
                                        </p:tgtEl>
                                        <p:attrNameLst>
                                          <p:attrName>style.visibility</p:attrName>
                                        </p:attrNameLst>
                                      </p:cBhvr>
                                      <p:to>
                                        <p:strVal val="visible"/>
                                      </p:to>
                                    </p:set>
                                    <p:animEffect transition="in" filter="blinds(horizontal)">
                                      <p:cBhvr>
                                        <p:cTn id="10" dur="500"/>
                                        <p:tgtEl>
                                          <p:spTgt spid="2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4">
                                            <p:txEl>
                                              <p:pRg st="4" end="4"/>
                                            </p:txEl>
                                          </p:spTgt>
                                        </p:tgtEl>
                                        <p:attrNameLst>
                                          <p:attrName>style.visibility</p:attrName>
                                        </p:attrNameLst>
                                      </p:cBhvr>
                                      <p:to>
                                        <p:strVal val="visible"/>
                                      </p:to>
                                    </p:set>
                                    <p:animEffect transition="in" filter="blinds(horizontal)">
                                      <p:cBhvr>
                                        <p:cTn id="13" dur="500"/>
                                        <p:tgtEl>
                                          <p:spTgt spid="24">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xit" presetSubtype="10" fill="hold" nodeType="clickEffect">
                                  <p:stCondLst>
                                    <p:cond delay="0"/>
                                  </p:stCondLst>
                                  <p:childTnLst>
                                    <p:animEffect transition="out" filter="blinds(horizontal)">
                                      <p:cBhvr>
                                        <p:cTn id="17" dur="500"/>
                                        <p:tgtEl>
                                          <p:spTgt spid="24">
                                            <p:txEl>
                                              <p:pRg st="4" end="4"/>
                                            </p:txEl>
                                          </p:spTgt>
                                        </p:tgtEl>
                                      </p:cBhvr>
                                    </p:animEffect>
                                    <p:set>
                                      <p:cBhvr>
                                        <p:cTn id="18" dur="1" fill="hold">
                                          <p:stCondLst>
                                            <p:cond delay="499"/>
                                          </p:stCondLst>
                                        </p:cTn>
                                        <p:tgtEl>
                                          <p:spTgt spid="24">
                                            <p:txEl>
                                              <p:pRg st="4" end="4"/>
                                            </p:txEl>
                                          </p:spTgt>
                                        </p:tgtEl>
                                        <p:attrNameLst>
                                          <p:attrName>style.visibility</p:attrName>
                                        </p:attrNameLst>
                                      </p:cBhvr>
                                      <p:to>
                                        <p:strVal val="hidden"/>
                                      </p:to>
                                    </p:set>
                                  </p:childTnLst>
                                </p:cTn>
                              </p:par>
                              <p:par>
                                <p:cTn id="19" presetID="3" presetClass="entr" presetSubtype="10" fill="hold" nodeType="withEffect">
                                  <p:stCondLst>
                                    <p:cond delay="0"/>
                                  </p:stCondLst>
                                  <p:childTnLst>
                                    <p:set>
                                      <p:cBhvr>
                                        <p:cTn id="20" dur="1" fill="hold">
                                          <p:stCondLst>
                                            <p:cond delay="0"/>
                                          </p:stCondLst>
                                        </p:cTn>
                                        <p:tgtEl>
                                          <p:spTgt spid="24">
                                            <p:txEl>
                                              <p:pRg st="1" end="1"/>
                                            </p:txEl>
                                          </p:spTgt>
                                        </p:tgtEl>
                                        <p:attrNameLst>
                                          <p:attrName>style.visibility</p:attrName>
                                        </p:attrNameLst>
                                      </p:cBhvr>
                                      <p:to>
                                        <p:strVal val="visible"/>
                                      </p:to>
                                    </p:set>
                                    <p:animEffect transition="in" filter="blinds(horizontal)">
                                      <p:cBhvr>
                                        <p:cTn id="21" dur="500"/>
                                        <p:tgtEl>
                                          <p:spTgt spid="2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000" fill="hold"/>
                                        <p:tgtEl>
                                          <p:spTgt spid="6"/>
                                        </p:tgtEl>
                                        <p:attrNameLst>
                                          <p:attrName>ppt_x</p:attrName>
                                        </p:attrNameLst>
                                      </p:cBhvr>
                                      <p:tavLst>
                                        <p:tav tm="0">
                                          <p:val>
                                            <p:strVal val="1+#ppt_w/2"/>
                                          </p:val>
                                        </p:tav>
                                        <p:tav tm="100000">
                                          <p:val>
                                            <p:strVal val="#ppt_x"/>
                                          </p:val>
                                        </p:tav>
                                      </p:tavLst>
                                    </p:anim>
                                    <p:anim calcmode="lin" valueType="num">
                                      <p:cBhvr additive="base">
                                        <p:cTn id="27"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4">
                                            <p:txEl>
                                              <p:pRg st="3" end="3"/>
                                            </p:txEl>
                                          </p:spTgt>
                                        </p:tgtEl>
                                        <p:attrNameLst>
                                          <p:attrName>style.visibility</p:attrName>
                                        </p:attrNameLst>
                                      </p:cBhvr>
                                      <p:to>
                                        <p:strVal val="visible"/>
                                      </p:to>
                                    </p:set>
                                    <p:animEffect transition="in" filter="blinds(horizontal)">
                                      <p:cBhvr>
                                        <p:cTn id="32" dur="500"/>
                                        <p:tgtEl>
                                          <p:spTgt spid="24">
                                            <p:txEl>
                                              <p:pRg st="3" end="3"/>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24">
                                            <p:txEl>
                                              <p:pRg st="4" end="4"/>
                                            </p:txEl>
                                          </p:spTgt>
                                        </p:tgtEl>
                                        <p:attrNameLst>
                                          <p:attrName>style.visibility</p:attrName>
                                        </p:attrNameLst>
                                      </p:cBhvr>
                                      <p:to>
                                        <p:strVal val="visible"/>
                                      </p:to>
                                    </p:set>
                                    <p:animEffect transition="in" filter="blinds(horizontal)">
                                      <p:cBhvr>
                                        <p:cTn id="35" dur="500"/>
                                        <p:tgtEl>
                                          <p:spTgt spid="24">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1000" fill="hold"/>
                                        <p:tgtEl>
                                          <p:spTgt spid="7"/>
                                        </p:tgtEl>
                                        <p:attrNameLst>
                                          <p:attrName>ppt_x</p:attrName>
                                        </p:attrNameLst>
                                      </p:cBhvr>
                                      <p:tavLst>
                                        <p:tav tm="0">
                                          <p:val>
                                            <p:strVal val="1+#ppt_w/2"/>
                                          </p:val>
                                        </p:tav>
                                        <p:tav tm="100000">
                                          <p:val>
                                            <p:strVal val="#ppt_x"/>
                                          </p:val>
                                        </p:tav>
                                      </p:tavLst>
                                    </p:anim>
                                    <p:anim calcmode="lin" valueType="num">
                                      <p:cBhvr additive="base">
                                        <p:cTn id="41"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8" presetClass="emph" presetSubtype="0" fill="hold" nodeType="clickEffect">
                                  <p:stCondLst>
                                    <p:cond delay="0"/>
                                  </p:stCondLst>
                                  <p:childTnLst>
                                    <p:animRot by="43200000">
                                      <p:cBhvr>
                                        <p:cTn id="45" dur="3000" fill="hold"/>
                                        <p:tgtEl>
                                          <p:spTgt spid="24">
                                            <p:txEl>
                                              <p:pRg st="1" end="1"/>
                                            </p:txEl>
                                          </p:spTgt>
                                        </p:tgtEl>
                                        <p:attrNameLst>
                                          <p:attrName>r</p:attrName>
                                        </p:attrNameLst>
                                      </p:cBhvr>
                                    </p:animRot>
                                  </p:childTnLst>
                                </p:cTn>
                              </p:par>
                              <p:par>
                                <p:cTn id="46" presetID="8" presetClass="emph" presetSubtype="0" fill="hold" nodeType="withEffect">
                                  <p:stCondLst>
                                    <p:cond delay="0"/>
                                  </p:stCondLst>
                                  <p:childTnLst>
                                    <p:animRot by="43200000">
                                      <p:cBhvr>
                                        <p:cTn id="47" dur="3000" fill="hold"/>
                                        <p:tgtEl>
                                          <p:spTgt spid="2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（二）拟定权益分派预案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4985980"/>
          </a:xfrm>
          <a:prstGeom prst="rect">
            <a:avLst/>
          </a:prstGeom>
          <a:noFill/>
        </p:spPr>
        <p:txBody>
          <a:bodyPr wrap="square" rtlCol="0">
            <a:spAutoFit/>
          </a:bodyPr>
          <a:lstStyle/>
          <a:p>
            <a:r>
              <a:rPr lang="en-US" altLang="zh-CN" sz="2400" dirty="0" smtClean="0">
                <a:solidFill>
                  <a:srgbClr val="FF0000"/>
                </a:solidFill>
                <a:latin typeface="黑体" pitchFamily="49" charset="-122"/>
                <a:ea typeface="黑体" pitchFamily="49" charset="-122"/>
              </a:rPr>
              <a:t>2</a:t>
            </a:r>
            <a:r>
              <a:rPr lang="zh-CN" altLang="zh-CN" sz="2400" dirty="0" smtClean="0">
                <a:solidFill>
                  <a:srgbClr val="FF0000"/>
                </a:solidFill>
                <a:latin typeface="黑体" pitchFamily="49" charset="-122"/>
                <a:ea typeface="黑体" pitchFamily="49" charset="-122"/>
              </a:rPr>
              <a:t>、</a:t>
            </a:r>
            <a:r>
              <a:rPr lang="zh-CN" altLang="en-US" sz="2400" dirty="0" smtClean="0">
                <a:solidFill>
                  <a:srgbClr val="FF0000"/>
                </a:solidFill>
                <a:latin typeface="黑体" pitchFamily="49" charset="-122"/>
                <a:ea typeface="黑体" pitchFamily="49" charset="-122"/>
              </a:rPr>
              <a:t>财务数据部分</a:t>
            </a:r>
            <a:endParaRPr lang="en-US" altLang="zh-CN" sz="2400" dirty="0" smtClean="0">
              <a:solidFill>
                <a:srgbClr val="FF0000"/>
              </a:solidFill>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举例</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公司</a:t>
            </a:r>
            <a:r>
              <a:rPr lang="zh-CN" altLang="zh-CN" sz="2400" dirty="0" smtClean="0">
                <a:latin typeface="黑体" pitchFamily="49" charset="-122"/>
                <a:ea typeface="黑体" pitchFamily="49" charset="-122"/>
              </a:rPr>
              <a:t>以</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年年度报告作为分配依据</a:t>
            </a: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样例参考</a:t>
            </a:r>
            <a:r>
              <a:rPr lang="zh-CN" altLang="zh-CN"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根据公司在全国股份转让系统指定信息披露平台上披露的《</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年年度报告》（公告编号</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号</a:t>
            </a:r>
            <a:r>
              <a:rPr lang="zh-CN" altLang="zh-CN" sz="2400" dirty="0" smtClean="0">
                <a:latin typeface="黑体" pitchFamily="49" charset="-122"/>
                <a:ea typeface="黑体" pitchFamily="49" charset="-122"/>
              </a:rPr>
              <a:t>），截止</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12</a:t>
            </a:r>
            <a:r>
              <a:rPr lang="zh-CN" altLang="zh-CN"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31</a:t>
            </a:r>
            <a:r>
              <a:rPr lang="zh-CN" altLang="zh-CN" sz="2400" dirty="0" smtClean="0">
                <a:latin typeface="黑体" pitchFamily="49" charset="-122"/>
                <a:ea typeface="黑体" pitchFamily="49" charset="-122"/>
              </a:rPr>
              <a:t>日止，公司</a:t>
            </a:r>
            <a:r>
              <a:rPr lang="en-US" altLang="zh-CN" sz="2400" dirty="0" smtClean="0">
                <a:latin typeface="黑体" pitchFamily="49" charset="-122"/>
                <a:ea typeface="黑体" pitchFamily="49" charset="-122"/>
              </a:rPr>
              <a:t>2017</a:t>
            </a:r>
            <a:r>
              <a:rPr lang="zh-CN" altLang="zh-CN" sz="2400" dirty="0" smtClean="0">
                <a:latin typeface="黑体" pitchFamily="49" charset="-122"/>
                <a:ea typeface="黑体" pitchFamily="49" charset="-122"/>
              </a:rPr>
              <a:t>年年度未分配利润总额是</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元，资本公积总额</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元，其中股票发行溢价所形成资本公积</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元，其他资本公积</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元。</a:t>
            </a:r>
            <a:r>
              <a:rPr lang="en-US" altLang="zh-CN" sz="2400" dirty="0" smtClean="0">
                <a:latin typeface="黑体" pitchFamily="49" charset="-122"/>
                <a:ea typeface="黑体" pitchFamily="49" charset="-122"/>
              </a:rPr>
              <a:t>      </a:t>
            </a:r>
            <a:endParaRPr lang="zh-CN" altLang="zh-CN" sz="2400" dirty="0" smtClean="0">
              <a:latin typeface="黑体" pitchFamily="49" charset="-122"/>
              <a:ea typeface="黑体" pitchFamily="49" charset="-122"/>
            </a:endParaRPr>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zh-CN" altLang="zh-CN" dirty="0" smtClean="0"/>
          </a:p>
          <a:p>
            <a:endParaRPr lang="zh-CN" altLang="en-US" dirty="0"/>
          </a:p>
        </p:txBody>
      </p:sp>
      <p:sp>
        <p:nvSpPr>
          <p:cNvPr id="12" name="TextBox 11"/>
          <p:cNvSpPr txBox="1"/>
          <p:nvPr/>
        </p:nvSpPr>
        <p:spPr>
          <a:xfrm>
            <a:off x="467544" y="4197086"/>
            <a:ext cx="2232248" cy="1569660"/>
          </a:xfrm>
          <a:prstGeom prst="rect">
            <a:avLst/>
          </a:prstGeom>
          <a:noFill/>
          <a:ln w="12700">
            <a:solidFill>
              <a:srgbClr val="FF0000"/>
            </a:solidFill>
          </a:ln>
        </p:spPr>
        <p:txBody>
          <a:bodyPr wrap="square" rtlCol="0">
            <a:spAutoFit/>
          </a:bodyPr>
          <a:lstStyle/>
          <a:p>
            <a:r>
              <a:rPr lang="en-US" altLang="zh-CN" sz="1600" b="1" dirty="0" smtClean="0"/>
              <a:t>1</a:t>
            </a:r>
            <a:r>
              <a:rPr lang="zh-CN" altLang="en-US" sz="1600" b="1" dirty="0" smtClean="0"/>
              <a:t>、财务报告：</a:t>
            </a:r>
            <a:endParaRPr lang="en-US" altLang="zh-CN" sz="1600" b="1" dirty="0" smtClean="0"/>
          </a:p>
          <a:p>
            <a:r>
              <a:rPr lang="zh-CN" altLang="en-US" sz="1600" dirty="0" smtClean="0"/>
              <a:t>（</a:t>
            </a:r>
            <a:r>
              <a:rPr lang="en-US" altLang="zh-CN" sz="1600" dirty="0" smtClean="0"/>
              <a:t>1</a:t>
            </a:r>
            <a:r>
              <a:rPr lang="zh-CN" altLang="en-US" sz="1600" dirty="0" smtClean="0"/>
              <a:t>）明确本次权益分派所基于的财务报告；</a:t>
            </a:r>
            <a:endParaRPr lang="en-US" altLang="zh-CN" sz="1600" dirty="0" smtClean="0"/>
          </a:p>
          <a:p>
            <a:r>
              <a:rPr lang="zh-CN" altLang="en-US" sz="1600" dirty="0" smtClean="0"/>
              <a:t>（</a:t>
            </a:r>
            <a:r>
              <a:rPr lang="en-US" altLang="zh-CN" sz="1600" dirty="0" smtClean="0"/>
              <a:t>2</a:t>
            </a:r>
            <a:r>
              <a:rPr lang="zh-CN" altLang="en-US" sz="1600" dirty="0" smtClean="0"/>
              <a:t>）必须是披露后的版本。</a:t>
            </a:r>
            <a:endParaRPr lang="en-US" altLang="zh-CN" sz="1600" dirty="0" smtClean="0"/>
          </a:p>
          <a:p>
            <a:endParaRPr lang="en-US" altLang="zh-CN" sz="1600" dirty="0" smtClean="0"/>
          </a:p>
        </p:txBody>
      </p:sp>
      <p:sp>
        <p:nvSpPr>
          <p:cNvPr id="16" name="TextBox 15"/>
          <p:cNvSpPr txBox="1"/>
          <p:nvPr/>
        </p:nvSpPr>
        <p:spPr>
          <a:xfrm>
            <a:off x="2843808" y="4197086"/>
            <a:ext cx="3168352" cy="2062103"/>
          </a:xfrm>
          <a:prstGeom prst="rect">
            <a:avLst/>
          </a:prstGeom>
          <a:noFill/>
          <a:ln w="12700">
            <a:solidFill>
              <a:srgbClr val="FF0000"/>
            </a:solidFill>
          </a:ln>
        </p:spPr>
        <p:txBody>
          <a:bodyPr wrap="square" rtlCol="0">
            <a:spAutoFit/>
          </a:bodyPr>
          <a:lstStyle/>
          <a:p>
            <a:r>
              <a:rPr lang="en-US" altLang="zh-CN" sz="1600" b="1" dirty="0" smtClean="0"/>
              <a:t>2</a:t>
            </a:r>
            <a:r>
              <a:rPr lang="zh-CN" altLang="en-US" sz="1600" b="1" dirty="0" smtClean="0"/>
              <a:t>、举例“截止</a:t>
            </a:r>
            <a:r>
              <a:rPr lang="en-US" altLang="zh-CN" sz="1600" b="1" dirty="0" smtClean="0"/>
              <a:t>2017</a:t>
            </a:r>
            <a:r>
              <a:rPr lang="zh-CN" altLang="en-US" sz="1600" b="1" dirty="0" smtClean="0"/>
              <a:t>年</a:t>
            </a:r>
            <a:r>
              <a:rPr lang="en-US" altLang="zh-CN" sz="1600" b="1" dirty="0" smtClean="0"/>
              <a:t>12</a:t>
            </a:r>
            <a:r>
              <a:rPr lang="zh-CN" altLang="en-US" sz="1600" b="1" dirty="0" smtClean="0"/>
              <a:t>月</a:t>
            </a:r>
            <a:r>
              <a:rPr lang="en-US" altLang="zh-CN" sz="1600" b="1" dirty="0" smtClean="0"/>
              <a:t>31</a:t>
            </a:r>
            <a:r>
              <a:rPr lang="zh-CN" altLang="en-US" sz="1600" b="1" dirty="0" smtClean="0"/>
              <a:t>日”的原因：</a:t>
            </a:r>
            <a:endParaRPr lang="en-US" altLang="zh-CN" sz="1600" b="1" dirty="0" smtClean="0"/>
          </a:p>
          <a:p>
            <a:r>
              <a:rPr lang="zh-CN" altLang="en-US" sz="1600" dirty="0" smtClean="0">
                <a:solidFill>
                  <a:srgbClr val="FF0000"/>
                </a:solidFill>
              </a:rPr>
              <a:t>（</a:t>
            </a:r>
            <a:r>
              <a:rPr lang="en-US" altLang="zh-CN" sz="1600" dirty="0" smtClean="0">
                <a:solidFill>
                  <a:srgbClr val="FF0000"/>
                </a:solidFill>
              </a:rPr>
              <a:t>1</a:t>
            </a:r>
            <a:r>
              <a:rPr lang="zh-CN" altLang="en-US" sz="1600" dirty="0" smtClean="0">
                <a:solidFill>
                  <a:srgbClr val="FF0000"/>
                </a:solidFill>
              </a:rPr>
              <a:t>）</a:t>
            </a:r>
            <a:r>
              <a:rPr lang="en-US" altLang="zh-CN" sz="1600" b="1" dirty="0" smtClean="0">
                <a:solidFill>
                  <a:srgbClr val="FF0000"/>
                </a:solidFill>
              </a:rPr>
              <a:t>2017</a:t>
            </a:r>
            <a:r>
              <a:rPr lang="zh-CN" altLang="en-US" sz="1600" b="1" dirty="0" smtClean="0">
                <a:solidFill>
                  <a:srgbClr val="FF0000"/>
                </a:solidFill>
              </a:rPr>
              <a:t>年度报告的财务基准日</a:t>
            </a:r>
            <a:endParaRPr lang="en-US" altLang="zh-CN" sz="1600" b="1" dirty="0" smtClean="0">
              <a:solidFill>
                <a:srgbClr val="FF0000"/>
              </a:solidFill>
            </a:endParaRPr>
          </a:p>
          <a:p>
            <a:r>
              <a:rPr lang="zh-CN" altLang="en-US" sz="1600" dirty="0" smtClean="0"/>
              <a:t>（</a:t>
            </a:r>
            <a:r>
              <a:rPr lang="en-US" altLang="zh-CN" sz="1600" dirty="0" smtClean="0"/>
              <a:t>2</a:t>
            </a:r>
            <a:r>
              <a:rPr lang="zh-CN" altLang="en-US" sz="1600" dirty="0" smtClean="0"/>
              <a:t>）若是季报，财务基准日就是每年的</a:t>
            </a:r>
            <a:r>
              <a:rPr lang="en-US" altLang="zh-CN" sz="1600" dirty="0" smtClean="0"/>
              <a:t>3</a:t>
            </a:r>
            <a:r>
              <a:rPr lang="zh-CN" altLang="en-US" sz="1600" dirty="0" smtClean="0"/>
              <a:t>月</a:t>
            </a:r>
            <a:r>
              <a:rPr lang="en-US" altLang="zh-CN" sz="1600" dirty="0" smtClean="0"/>
              <a:t>31</a:t>
            </a:r>
            <a:r>
              <a:rPr lang="zh-CN" altLang="en-US" sz="1600" dirty="0" smtClean="0"/>
              <a:t>日、</a:t>
            </a:r>
            <a:r>
              <a:rPr lang="en-US" altLang="zh-CN" sz="1600" dirty="0" smtClean="0"/>
              <a:t>9</a:t>
            </a:r>
            <a:r>
              <a:rPr lang="zh-CN" altLang="en-US" sz="1600" dirty="0" smtClean="0"/>
              <a:t>月</a:t>
            </a:r>
            <a:r>
              <a:rPr lang="en-US" altLang="zh-CN" sz="1600" dirty="0" smtClean="0"/>
              <a:t>30</a:t>
            </a:r>
            <a:r>
              <a:rPr lang="zh-CN" altLang="en-US" sz="1600" dirty="0" smtClean="0"/>
              <a:t>日；</a:t>
            </a:r>
            <a:endParaRPr lang="en-US" altLang="zh-CN" sz="1600" dirty="0" smtClean="0"/>
          </a:p>
          <a:p>
            <a:r>
              <a:rPr lang="zh-CN" altLang="en-US" sz="1600" dirty="0" smtClean="0"/>
              <a:t>（</a:t>
            </a:r>
            <a:r>
              <a:rPr lang="en-US" altLang="zh-CN" sz="1600" dirty="0" smtClean="0"/>
              <a:t>3</a:t>
            </a:r>
            <a:r>
              <a:rPr lang="zh-CN" altLang="en-US" sz="1600" dirty="0" smtClean="0"/>
              <a:t>）若是半年报，财务基准日就是每年的</a:t>
            </a:r>
            <a:r>
              <a:rPr lang="en-US" altLang="zh-CN" sz="1600" dirty="0" smtClean="0"/>
              <a:t>6</a:t>
            </a:r>
            <a:r>
              <a:rPr lang="zh-CN" altLang="en-US" sz="1600" dirty="0" smtClean="0"/>
              <a:t>月</a:t>
            </a:r>
            <a:r>
              <a:rPr lang="en-US" altLang="zh-CN" sz="1600" dirty="0" smtClean="0"/>
              <a:t>30</a:t>
            </a:r>
            <a:r>
              <a:rPr lang="zh-CN" altLang="en-US" sz="1600" dirty="0" smtClean="0"/>
              <a:t>日。</a:t>
            </a:r>
            <a:endParaRPr lang="en-US" altLang="zh-CN" sz="1600" dirty="0" smtClean="0"/>
          </a:p>
        </p:txBody>
      </p:sp>
      <p:sp>
        <p:nvSpPr>
          <p:cNvPr id="9" name="页脚占位符 8"/>
          <p:cNvSpPr>
            <a:spLocks noGrp="1"/>
          </p:cNvSpPr>
          <p:nvPr>
            <p:ph type="ftr" sz="quarter" idx="11"/>
          </p:nvPr>
        </p:nvSpPr>
        <p:spPr/>
        <p:txBody>
          <a:bodyPr/>
          <a:lstStyle/>
          <a:p>
            <a:pPr>
              <a:defRPr/>
            </a:pPr>
            <a:r>
              <a:rPr lang="en-US" altLang="zh-CN" dirty="0" smtClean="0">
                <a:solidFill>
                  <a:srgbClr val="000000"/>
                </a:solidFill>
              </a:rPr>
              <a:t>12</a:t>
            </a:r>
            <a:endParaRPr lang="en-US" altLang="zh-CN" dirty="0">
              <a:solidFill>
                <a:srgbClr val="000000"/>
              </a:solidFill>
            </a:endParaRPr>
          </a:p>
        </p:txBody>
      </p:sp>
      <p:cxnSp>
        <p:nvCxnSpPr>
          <p:cNvPr id="11" name="直接连接符 10"/>
          <p:cNvCxnSpPr/>
          <p:nvPr/>
        </p:nvCxnSpPr>
        <p:spPr bwMode="auto">
          <a:xfrm>
            <a:off x="971600" y="2564904"/>
            <a:ext cx="7632848"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bwMode="auto">
          <a:xfrm>
            <a:off x="6084168" y="2924944"/>
            <a:ext cx="2520280"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bwMode="auto">
          <a:xfrm>
            <a:off x="1403648" y="3356992"/>
            <a:ext cx="7200800"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bwMode="auto">
          <a:xfrm>
            <a:off x="467544" y="4077072"/>
            <a:ext cx="1728192"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4283968" y="836712"/>
            <a:ext cx="4464496" cy="584775"/>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1600" dirty="0" smtClean="0">
                <a:solidFill>
                  <a:srgbClr val="FF0000"/>
                </a:solidFill>
                <a:latin typeface="微软雅黑" pitchFamily="34" charset="-122"/>
                <a:ea typeface="微软雅黑" pitchFamily="34" charset="-122"/>
              </a:rPr>
              <a:t>财务基准日：</a:t>
            </a:r>
            <a:r>
              <a:rPr lang="zh-CN" altLang="en-US" sz="1600" dirty="0" smtClean="0">
                <a:latin typeface="微软雅黑" pitchFamily="34" charset="-122"/>
                <a:ea typeface="微软雅黑" pitchFamily="34" charset="-122"/>
              </a:rPr>
              <a:t>若是年报的，就是年末最后一天；若是季报的，就是季度最后一天。</a:t>
            </a:r>
            <a:endParaRPr lang="zh-CN" altLang="en-US" sz="1600" dirty="0">
              <a:latin typeface="微软雅黑" pitchFamily="34" charset="-122"/>
              <a:ea typeface="微软雅黑" pitchFamily="34" charset="-122"/>
            </a:endParaRPr>
          </a:p>
        </p:txBody>
      </p:sp>
      <p:sp>
        <p:nvSpPr>
          <p:cNvPr id="30" name="TextBox 29"/>
          <p:cNvSpPr txBox="1"/>
          <p:nvPr/>
        </p:nvSpPr>
        <p:spPr>
          <a:xfrm>
            <a:off x="6156176" y="4197086"/>
            <a:ext cx="2592288" cy="1569660"/>
          </a:xfrm>
          <a:prstGeom prst="rect">
            <a:avLst/>
          </a:prstGeom>
          <a:ln w="127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600" b="1" dirty="0" smtClean="0"/>
              <a:t>3</a:t>
            </a:r>
            <a:r>
              <a:rPr lang="zh-CN" altLang="en-US" sz="1600" b="1" dirty="0" smtClean="0"/>
              <a:t>、财务数据类型：</a:t>
            </a:r>
            <a:endParaRPr lang="en-US" altLang="zh-CN" sz="1600" b="1" dirty="0" smtClean="0"/>
          </a:p>
          <a:p>
            <a:r>
              <a:rPr lang="zh-CN" altLang="en-US" sz="1600" dirty="0" smtClean="0"/>
              <a:t>（</a:t>
            </a:r>
            <a:r>
              <a:rPr lang="en-US" altLang="zh-CN" sz="1600" dirty="0" smtClean="0"/>
              <a:t>1</a:t>
            </a:r>
            <a:r>
              <a:rPr lang="zh-CN" altLang="en-US" sz="1600" dirty="0" smtClean="0"/>
              <a:t>）未分配利润总额；</a:t>
            </a:r>
            <a:endParaRPr lang="en-US" altLang="zh-CN" sz="1600" dirty="0" smtClean="0"/>
          </a:p>
          <a:p>
            <a:r>
              <a:rPr lang="zh-CN" altLang="en-US" sz="1600" dirty="0" smtClean="0"/>
              <a:t>（</a:t>
            </a:r>
            <a:r>
              <a:rPr lang="en-US" altLang="zh-CN" sz="1600" dirty="0" smtClean="0"/>
              <a:t>2</a:t>
            </a:r>
            <a:r>
              <a:rPr lang="zh-CN" altLang="en-US" sz="1600" dirty="0" smtClean="0"/>
              <a:t>）资本公积总额；</a:t>
            </a:r>
            <a:endParaRPr lang="en-US" altLang="zh-CN" sz="1600" dirty="0" smtClean="0"/>
          </a:p>
          <a:p>
            <a:r>
              <a:rPr lang="zh-CN" altLang="en-US" sz="1600" dirty="0" smtClean="0"/>
              <a:t>（</a:t>
            </a:r>
            <a:r>
              <a:rPr lang="en-US" altLang="zh-CN" sz="1600" dirty="0" smtClean="0"/>
              <a:t>3</a:t>
            </a:r>
            <a:r>
              <a:rPr lang="zh-CN" altLang="en-US" sz="1600" dirty="0" smtClean="0"/>
              <a:t>）股票发行溢价所形成的资本公积；</a:t>
            </a:r>
            <a:endParaRPr lang="en-US" altLang="zh-CN" sz="1600" dirty="0" smtClean="0"/>
          </a:p>
          <a:p>
            <a:r>
              <a:rPr lang="zh-CN" altLang="en-US" sz="1600" dirty="0" smtClean="0"/>
              <a:t>（</a:t>
            </a:r>
            <a:r>
              <a:rPr lang="en-US" altLang="zh-CN" sz="1600" dirty="0" smtClean="0"/>
              <a:t>4</a:t>
            </a:r>
            <a:r>
              <a:rPr lang="zh-CN" altLang="en-US" sz="1600" dirty="0" smtClean="0"/>
              <a:t>）其他类资本公积。</a:t>
            </a:r>
            <a:endParaRPr lang="en-US" altLang="zh-CN" sz="1600" dirty="0" smtClean="0"/>
          </a:p>
        </p:txBody>
      </p:sp>
      <p:cxnSp>
        <p:nvCxnSpPr>
          <p:cNvPr id="14" name="直接连接符 13"/>
          <p:cNvCxnSpPr/>
          <p:nvPr/>
        </p:nvCxnSpPr>
        <p:spPr bwMode="auto">
          <a:xfrm>
            <a:off x="2915816" y="1844824"/>
            <a:ext cx="2088232"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bwMode="auto">
          <a:xfrm>
            <a:off x="467544" y="3717032"/>
            <a:ext cx="8136904"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bwMode="auto">
          <a:xfrm>
            <a:off x="467544" y="2924944"/>
            <a:ext cx="5184576"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blinds(horizontal)">
                                      <p:cBhvr>
                                        <p:cTn id="10" dur="500"/>
                                        <p:tgtEl>
                                          <p:spTgt spid="2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4">
                                            <p:txEl>
                                              <p:pRg st="2" end="2"/>
                                            </p:txEl>
                                          </p:spTgt>
                                        </p:tgtEl>
                                        <p:attrNameLst>
                                          <p:attrName>style.visibility</p:attrName>
                                        </p:attrNameLst>
                                      </p:cBhvr>
                                      <p:to>
                                        <p:strVal val="visible"/>
                                      </p:to>
                                    </p:set>
                                    <p:animEffect transition="in" filter="blinds(horizontal)">
                                      <p:cBhvr>
                                        <p:cTn id="13" dur="500"/>
                                        <p:tgtEl>
                                          <p:spTgt spid="2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4">
                                            <p:txEl>
                                              <p:pRg st="3" end="3"/>
                                            </p:txEl>
                                          </p:spTgt>
                                        </p:tgtEl>
                                        <p:attrNameLst>
                                          <p:attrName>style.visibility</p:attrName>
                                        </p:attrNameLst>
                                      </p:cBhvr>
                                      <p:to>
                                        <p:strVal val="visible"/>
                                      </p:to>
                                    </p:set>
                                    <p:animEffect transition="in" filter="blinds(horizontal)">
                                      <p:cBhvr>
                                        <p:cTn id="16" dur="500"/>
                                        <p:tgtEl>
                                          <p:spTgt spid="24">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par>
                                <p:cTn id="25" presetID="3" presetClass="entr" presetSubtype="1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3" presetClass="entr" presetSubtype="1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xit" presetSubtype="10" fill="hold" nodeType="clickEffect">
                                  <p:stCondLst>
                                    <p:cond delay="0"/>
                                  </p:stCondLst>
                                  <p:childTnLst>
                                    <p:animEffect transition="out" filter="blinds(horizontal)">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3" presetClass="exit" presetSubtype="10" fill="hold" nodeType="withEffect">
                                  <p:stCondLst>
                                    <p:cond delay="0"/>
                                  </p:stCondLst>
                                  <p:childTnLst>
                                    <p:animEffect transition="out" filter="blinds(horizontal)">
                                      <p:cBhvr>
                                        <p:cTn id="37" dur="500"/>
                                        <p:tgtEl>
                                          <p:spTgt spid="17"/>
                                        </p:tgtEl>
                                      </p:cBhvr>
                                    </p:animEffect>
                                    <p:set>
                                      <p:cBhvr>
                                        <p:cTn id="38" dur="1" fill="hold">
                                          <p:stCondLst>
                                            <p:cond delay="499"/>
                                          </p:stCondLst>
                                        </p:cTn>
                                        <p:tgtEl>
                                          <p:spTgt spid="17"/>
                                        </p:tgtEl>
                                        <p:attrNameLst>
                                          <p:attrName>style.visibility</p:attrName>
                                        </p:attrNameLst>
                                      </p:cBhvr>
                                      <p:to>
                                        <p:strVal val="hidden"/>
                                      </p:to>
                                    </p:set>
                                  </p:childTnLst>
                                </p:cTn>
                              </p:par>
                              <p:par>
                                <p:cTn id="39" presetID="3" presetClass="exit" presetSubtype="10" fill="hold" grpId="1" nodeType="withEffect">
                                  <p:stCondLst>
                                    <p:cond delay="0"/>
                                  </p:stCondLst>
                                  <p:childTnLst>
                                    <p:animEffect transition="out" filter="blinds(horizontal)">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3" presetClass="entr" presetSubtype="1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linds(horizontal)">
                                      <p:cBhvr>
                                        <p:cTn id="44" dur="500"/>
                                        <p:tgtEl>
                                          <p:spTgt spid="20"/>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6">
                                            <p:bg/>
                                          </p:spTgt>
                                        </p:tgtEl>
                                        <p:attrNameLst>
                                          <p:attrName>style.visibility</p:attrName>
                                        </p:attrNameLst>
                                      </p:cBhvr>
                                      <p:to>
                                        <p:strVal val="visible"/>
                                      </p:to>
                                    </p:set>
                                    <p:animEffect transition="in" filter="blinds(horizontal)">
                                      <p:cBhvr>
                                        <p:cTn id="47" dur="500"/>
                                        <p:tgtEl>
                                          <p:spTgt spid="16">
                                            <p:bg/>
                                          </p:spTgt>
                                        </p:tgtEl>
                                      </p:cBhvr>
                                    </p:animEffect>
                                  </p:childTnLst>
                                </p:cTn>
                              </p:par>
                              <p:par>
                                <p:cTn id="48" presetID="3" presetClass="entr" presetSubtype="10" fill="hold" nodeType="with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blinds(horizontal)">
                                      <p:cBhvr>
                                        <p:cTn id="50" dur="500"/>
                                        <p:tgtEl>
                                          <p:spTgt spid="16">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16">
                                            <p:txEl>
                                              <p:pRg st="1" end="1"/>
                                            </p:txEl>
                                          </p:spTgt>
                                        </p:tgtEl>
                                        <p:attrNameLst>
                                          <p:attrName>style.visibility</p:attrName>
                                        </p:attrNameLst>
                                      </p:cBhvr>
                                      <p:to>
                                        <p:strVal val="visible"/>
                                      </p:to>
                                    </p:set>
                                    <p:animEffect transition="in" filter="blinds(horizontal)">
                                      <p:cBhvr>
                                        <p:cTn id="55" dur="500"/>
                                        <p:tgtEl>
                                          <p:spTgt spid="16">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2"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blinds(horizontal)">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16">
                                            <p:txEl>
                                              <p:pRg st="2" end="2"/>
                                            </p:txEl>
                                          </p:spTgt>
                                        </p:tgtEl>
                                        <p:attrNameLst>
                                          <p:attrName>style.visibility</p:attrName>
                                        </p:attrNameLst>
                                      </p:cBhvr>
                                      <p:to>
                                        <p:strVal val="visible"/>
                                      </p:to>
                                    </p:set>
                                    <p:animEffect transition="in" filter="blinds(horizontal)">
                                      <p:cBhvr>
                                        <p:cTn id="65" dur="500"/>
                                        <p:tgtEl>
                                          <p:spTgt spid="16">
                                            <p:txEl>
                                              <p:pRg st="2" end="2"/>
                                            </p:txEl>
                                          </p:spTgt>
                                        </p:tgtEl>
                                      </p:cBhvr>
                                    </p:animEffect>
                                  </p:childTnLst>
                                </p:cTn>
                              </p:par>
                              <p:par>
                                <p:cTn id="66" presetID="3" presetClass="entr" presetSubtype="10" fill="hold" nodeType="withEffect">
                                  <p:stCondLst>
                                    <p:cond delay="0"/>
                                  </p:stCondLst>
                                  <p:childTnLst>
                                    <p:set>
                                      <p:cBhvr>
                                        <p:cTn id="67" dur="1" fill="hold">
                                          <p:stCondLst>
                                            <p:cond delay="0"/>
                                          </p:stCondLst>
                                        </p:cTn>
                                        <p:tgtEl>
                                          <p:spTgt spid="16">
                                            <p:txEl>
                                              <p:pRg st="3" end="3"/>
                                            </p:txEl>
                                          </p:spTgt>
                                        </p:tgtEl>
                                        <p:attrNameLst>
                                          <p:attrName>style.visibility</p:attrName>
                                        </p:attrNameLst>
                                      </p:cBhvr>
                                      <p:to>
                                        <p:strVal val="visible"/>
                                      </p:to>
                                    </p:set>
                                    <p:animEffect transition="in" filter="blinds(horizontal)">
                                      <p:cBhvr>
                                        <p:cTn id="68" dur="500"/>
                                        <p:tgtEl>
                                          <p:spTgt spid="16">
                                            <p:txEl>
                                              <p:pRg st="3" end="3"/>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xit" presetSubtype="10" fill="hold" nodeType="clickEffect">
                                  <p:stCondLst>
                                    <p:cond delay="0"/>
                                  </p:stCondLst>
                                  <p:childTnLst>
                                    <p:animEffect transition="out" filter="blinds(horizontal)">
                                      <p:cBhvr>
                                        <p:cTn id="72" dur="500"/>
                                        <p:tgtEl>
                                          <p:spTgt spid="20"/>
                                        </p:tgtEl>
                                      </p:cBhvr>
                                    </p:animEffect>
                                    <p:set>
                                      <p:cBhvr>
                                        <p:cTn id="73" dur="1" fill="hold">
                                          <p:stCondLst>
                                            <p:cond delay="499"/>
                                          </p:stCondLst>
                                        </p:cTn>
                                        <p:tgtEl>
                                          <p:spTgt spid="20"/>
                                        </p:tgtEl>
                                        <p:attrNameLst>
                                          <p:attrName>style.visibility</p:attrName>
                                        </p:attrNameLst>
                                      </p:cBhvr>
                                      <p:to>
                                        <p:strVal val="hidden"/>
                                      </p:to>
                                    </p:set>
                                  </p:childTnLst>
                                </p:cTn>
                              </p:par>
                              <p:par>
                                <p:cTn id="74" presetID="3" presetClass="exit" presetSubtype="10" fill="hold" grpId="1" nodeType="withEffect">
                                  <p:stCondLst>
                                    <p:cond delay="0"/>
                                  </p:stCondLst>
                                  <p:childTnLst>
                                    <p:animEffect transition="out" filter="blinds(horizontal)">
                                      <p:cBhvr>
                                        <p:cTn id="75" dur="500"/>
                                        <p:tgtEl>
                                          <p:spTgt spid="16">
                                            <p:txEl>
                                              <p:pRg st="0" end="0"/>
                                            </p:txEl>
                                          </p:spTgt>
                                        </p:tgtEl>
                                      </p:cBhvr>
                                    </p:animEffect>
                                    <p:set>
                                      <p:cBhvr>
                                        <p:cTn id="76" dur="1" fill="hold">
                                          <p:stCondLst>
                                            <p:cond delay="499"/>
                                          </p:stCondLst>
                                        </p:cTn>
                                        <p:tgtEl>
                                          <p:spTgt spid="16">
                                            <p:txEl>
                                              <p:pRg st="0" end="0"/>
                                            </p:txEl>
                                          </p:spTgt>
                                        </p:tgtEl>
                                        <p:attrNameLst>
                                          <p:attrName>style.visibility</p:attrName>
                                        </p:attrNameLst>
                                      </p:cBhvr>
                                      <p:to>
                                        <p:strVal val="hidden"/>
                                      </p:to>
                                    </p:set>
                                  </p:childTnLst>
                                </p:cTn>
                              </p:par>
                              <p:par>
                                <p:cTn id="77" presetID="3" presetClass="exit" presetSubtype="10" fill="hold" grpId="1" nodeType="withEffect">
                                  <p:stCondLst>
                                    <p:cond delay="0"/>
                                  </p:stCondLst>
                                  <p:childTnLst>
                                    <p:animEffect transition="out" filter="blinds(horizontal)">
                                      <p:cBhvr>
                                        <p:cTn id="78" dur="500"/>
                                        <p:tgtEl>
                                          <p:spTgt spid="16">
                                            <p:txEl>
                                              <p:pRg st="1" end="1"/>
                                            </p:txEl>
                                          </p:spTgt>
                                        </p:tgtEl>
                                      </p:cBhvr>
                                    </p:animEffect>
                                    <p:set>
                                      <p:cBhvr>
                                        <p:cTn id="79" dur="1" fill="hold">
                                          <p:stCondLst>
                                            <p:cond delay="499"/>
                                          </p:stCondLst>
                                        </p:cTn>
                                        <p:tgtEl>
                                          <p:spTgt spid="16">
                                            <p:txEl>
                                              <p:pRg st="1" end="1"/>
                                            </p:txEl>
                                          </p:spTgt>
                                        </p:tgtEl>
                                        <p:attrNameLst>
                                          <p:attrName>style.visibility</p:attrName>
                                        </p:attrNameLst>
                                      </p:cBhvr>
                                      <p:to>
                                        <p:strVal val="hidden"/>
                                      </p:to>
                                    </p:set>
                                  </p:childTnLst>
                                </p:cTn>
                              </p:par>
                              <p:par>
                                <p:cTn id="80" presetID="3" presetClass="exit" presetSubtype="10" fill="hold" grpId="1" nodeType="withEffect">
                                  <p:stCondLst>
                                    <p:cond delay="0"/>
                                  </p:stCondLst>
                                  <p:childTnLst>
                                    <p:animEffect transition="out" filter="blinds(horizontal)">
                                      <p:cBhvr>
                                        <p:cTn id="81" dur="500"/>
                                        <p:tgtEl>
                                          <p:spTgt spid="16">
                                            <p:txEl>
                                              <p:pRg st="2" end="2"/>
                                            </p:txEl>
                                          </p:spTgt>
                                        </p:tgtEl>
                                      </p:cBhvr>
                                    </p:animEffect>
                                    <p:set>
                                      <p:cBhvr>
                                        <p:cTn id="82" dur="1" fill="hold">
                                          <p:stCondLst>
                                            <p:cond delay="499"/>
                                          </p:stCondLst>
                                        </p:cTn>
                                        <p:tgtEl>
                                          <p:spTgt spid="16">
                                            <p:txEl>
                                              <p:pRg st="2" end="2"/>
                                            </p:txEl>
                                          </p:spTgt>
                                        </p:tgtEl>
                                        <p:attrNameLst>
                                          <p:attrName>style.visibility</p:attrName>
                                        </p:attrNameLst>
                                      </p:cBhvr>
                                      <p:to>
                                        <p:strVal val="hidden"/>
                                      </p:to>
                                    </p:set>
                                  </p:childTnLst>
                                </p:cTn>
                              </p:par>
                              <p:par>
                                <p:cTn id="83" presetID="3" presetClass="exit" presetSubtype="10" fill="hold" grpId="1" nodeType="withEffect">
                                  <p:stCondLst>
                                    <p:cond delay="0"/>
                                  </p:stCondLst>
                                  <p:childTnLst>
                                    <p:animEffect transition="out" filter="blinds(horizontal)">
                                      <p:cBhvr>
                                        <p:cTn id="84" dur="500"/>
                                        <p:tgtEl>
                                          <p:spTgt spid="16">
                                            <p:txEl>
                                              <p:pRg st="3" end="3"/>
                                            </p:txEl>
                                          </p:spTgt>
                                        </p:tgtEl>
                                      </p:cBhvr>
                                    </p:animEffect>
                                    <p:set>
                                      <p:cBhvr>
                                        <p:cTn id="85" dur="1" fill="hold">
                                          <p:stCondLst>
                                            <p:cond delay="499"/>
                                          </p:stCondLst>
                                        </p:cTn>
                                        <p:tgtEl>
                                          <p:spTgt spid="16">
                                            <p:txEl>
                                              <p:pRg st="3" end="3"/>
                                            </p:txEl>
                                          </p:spTgt>
                                        </p:tgtEl>
                                        <p:attrNameLst>
                                          <p:attrName>style.visibility</p:attrName>
                                        </p:attrNameLst>
                                      </p:cBhvr>
                                      <p:to>
                                        <p:strVal val="hidden"/>
                                      </p:to>
                                    </p:set>
                                  </p:childTnLst>
                                </p:cTn>
                              </p:par>
                              <p:par>
                                <p:cTn id="86" presetID="3" presetClass="exit" presetSubtype="10" fill="hold" grpId="1" nodeType="withEffect">
                                  <p:stCondLst>
                                    <p:cond delay="0"/>
                                  </p:stCondLst>
                                  <p:childTnLst>
                                    <p:animEffect transition="out" filter="blinds(horizontal)">
                                      <p:cBhvr>
                                        <p:cTn id="87" dur="500"/>
                                        <p:tgtEl>
                                          <p:spTgt spid="16">
                                            <p:bg/>
                                          </p:spTgt>
                                        </p:tgtEl>
                                      </p:cBhvr>
                                    </p:animEffect>
                                    <p:set>
                                      <p:cBhvr>
                                        <p:cTn id="88" dur="1" fill="hold">
                                          <p:stCondLst>
                                            <p:cond delay="499"/>
                                          </p:stCondLst>
                                        </p:cTn>
                                        <p:tgtEl>
                                          <p:spTgt spid="16">
                                            <p:bg/>
                                          </p:spTgt>
                                        </p:tgtEl>
                                        <p:attrNameLst>
                                          <p:attrName>style.visibility</p:attrName>
                                        </p:attrNameLst>
                                      </p:cBhvr>
                                      <p:to>
                                        <p:strVal val="hidden"/>
                                      </p:to>
                                    </p:set>
                                  </p:childTnLst>
                                </p:cTn>
                              </p:par>
                              <p:par>
                                <p:cTn id="89" presetID="3" presetClass="entr" presetSubtype="10" fill="hold"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blinds(horizontal)">
                                      <p:cBhvr>
                                        <p:cTn id="91" dur="500"/>
                                        <p:tgtEl>
                                          <p:spTgt spid="22"/>
                                        </p:tgtEl>
                                      </p:cBhvr>
                                    </p:animEffect>
                                  </p:childTnLst>
                                </p:cTn>
                              </p:par>
                              <p:par>
                                <p:cTn id="92" presetID="3" presetClass="entr" presetSubtype="10" fill="hold"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blinds(horizontal)">
                                      <p:cBhvr>
                                        <p:cTn id="94" dur="500"/>
                                        <p:tgtEl>
                                          <p:spTgt spid="23"/>
                                        </p:tgtEl>
                                      </p:cBhvr>
                                    </p:animEffect>
                                  </p:childTnLst>
                                </p:cTn>
                              </p:par>
                              <p:par>
                                <p:cTn id="95" presetID="3" presetClass="exit" presetSubtype="10" fill="hold" grpId="1" nodeType="withEffect">
                                  <p:stCondLst>
                                    <p:cond delay="0"/>
                                  </p:stCondLst>
                                  <p:childTnLst>
                                    <p:animEffect transition="out" filter="blinds(horizontal)">
                                      <p:cBhvr>
                                        <p:cTn id="96" dur="500"/>
                                        <p:tgtEl>
                                          <p:spTgt spid="27"/>
                                        </p:tgtEl>
                                      </p:cBhvr>
                                    </p:animEffect>
                                    <p:set>
                                      <p:cBhvr>
                                        <p:cTn id="97" dur="1" fill="hold">
                                          <p:stCondLst>
                                            <p:cond delay="499"/>
                                          </p:stCondLst>
                                        </p:cTn>
                                        <p:tgtEl>
                                          <p:spTgt spid="27"/>
                                        </p:tgtEl>
                                        <p:attrNameLst>
                                          <p:attrName>style.visibility</p:attrName>
                                        </p:attrNameLst>
                                      </p:cBhvr>
                                      <p:to>
                                        <p:strVal val="hidden"/>
                                      </p:to>
                                    </p:set>
                                  </p:childTnLst>
                                </p:cTn>
                              </p:par>
                              <p:par>
                                <p:cTn id="98" presetID="3" presetClass="entr" presetSubtype="10"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blinds(horizontal)">
                                      <p:cBhvr>
                                        <p:cTn id="100" dur="500"/>
                                        <p:tgtEl>
                                          <p:spTgt spid="30"/>
                                        </p:tgtEl>
                                      </p:cBhvr>
                                    </p:animEffect>
                                  </p:childTnLst>
                                </p:cTn>
                              </p:par>
                              <p:par>
                                <p:cTn id="101" presetID="3" presetClass="entr" presetSubtype="10" fill="hold"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blinds(horizontal)">
                                      <p:cBhvr>
                                        <p:cTn id="103" dur="500"/>
                                        <p:tgtEl>
                                          <p:spTgt spid="18"/>
                                        </p:tgtEl>
                                      </p:cBhvr>
                                    </p:animEffect>
                                  </p:childTnLst>
                                </p:cTn>
                              </p:par>
                              <p:par>
                                <p:cTn id="104" presetID="3" presetClass="entr" presetSubtype="10" fill="hold" nodeType="withEffect">
                                  <p:stCondLst>
                                    <p:cond delay="0"/>
                                  </p:stCondLst>
                                  <p:childTnLst>
                                    <p:set>
                                      <p:cBhvr>
                                        <p:cTn id="105" dur="1" fill="hold">
                                          <p:stCondLst>
                                            <p:cond delay="0"/>
                                          </p:stCondLst>
                                        </p:cTn>
                                        <p:tgtEl>
                                          <p:spTgt spid="16">
                                            <p:txEl>
                                              <p:pRg st="1" end="1"/>
                                            </p:txEl>
                                          </p:spTgt>
                                        </p:tgtEl>
                                        <p:attrNameLst>
                                          <p:attrName>style.visibility</p:attrName>
                                        </p:attrNameLst>
                                      </p:cBhvr>
                                      <p:to>
                                        <p:strVal val="visible"/>
                                      </p:to>
                                    </p:set>
                                    <p:animEffect transition="in" filter="blinds(horizontal)">
                                      <p:cBhvr>
                                        <p:cTn id="106"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6" grpId="0" uiExpand="1" build="allAtOnce" animBg="1"/>
      <p:bldP spid="16" grpId="1" uiExpand="1" build="allAtOnce" animBg="1"/>
      <p:bldP spid="27" grpId="1" animBg="1"/>
      <p:bldP spid="27" grpId="2"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（二）拟定权益分派预案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1520" y="1508787"/>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4985980"/>
          </a:xfrm>
          <a:prstGeom prst="rect">
            <a:avLst/>
          </a:prstGeom>
          <a:noFill/>
        </p:spPr>
        <p:txBody>
          <a:bodyPr wrap="square" rtlCol="0">
            <a:spAutoFit/>
          </a:bodyPr>
          <a:lstStyle/>
          <a:p>
            <a:r>
              <a:rPr lang="en-US" altLang="zh-CN" sz="2400" dirty="0" smtClean="0">
                <a:solidFill>
                  <a:srgbClr val="FF0000"/>
                </a:solidFill>
                <a:latin typeface="黑体" pitchFamily="49" charset="-122"/>
                <a:ea typeface="黑体" pitchFamily="49" charset="-122"/>
              </a:rPr>
              <a:t>3</a:t>
            </a:r>
            <a:r>
              <a:rPr lang="zh-CN" altLang="zh-CN" sz="2400" dirty="0" smtClean="0">
                <a:solidFill>
                  <a:srgbClr val="FF0000"/>
                </a:solidFill>
                <a:latin typeface="黑体" pitchFamily="49" charset="-122"/>
                <a:ea typeface="黑体" pitchFamily="49" charset="-122"/>
              </a:rPr>
              <a:t>、权益分派</a:t>
            </a:r>
            <a:r>
              <a:rPr lang="zh-CN" altLang="en-US" sz="2400" dirty="0" smtClean="0">
                <a:solidFill>
                  <a:srgbClr val="FF0000"/>
                </a:solidFill>
                <a:latin typeface="黑体" pitchFamily="49" charset="-122"/>
                <a:ea typeface="黑体" pitchFamily="49" charset="-122"/>
              </a:rPr>
              <a:t>方案</a:t>
            </a:r>
            <a:r>
              <a:rPr lang="zh-CN" altLang="zh-CN" sz="2400" dirty="0" smtClean="0">
                <a:solidFill>
                  <a:srgbClr val="FF0000"/>
                </a:solidFill>
                <a:latin typeface="黑体" pitchFamily="49" charset="-122"/>
                <a:ea typeface="黑体" pitchFamily="49" charset="-122"/>
              </a:rPr>
              <a:t>部分</a:t>
            </a:r>
            <a:endParaRPr lang="en-US" altLang="zh-CN" sz="2400" dirty="0" smtClean="0">
              <a:solidFill>
                <a:srgbClr val="FF0000"/>
              </a:solidFill>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样例参考</a:t>
            </a:r>
            <a:r>
              <a:rPr lang="zh-CN" altLang="zh-CN"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公司拟以权益分派股权登记日</a:t>
            </a:r>
            <a:r>
              <a:rPr lang="zh-CN" altLang="en-US" sz="2400" dirty="0" smtClean="0">
                <a:latin typeface="黑体" pitchFamily="49" charset="-122"/>
                <a:ea typeface="黑体" pitchFamily="49" charset="-122"/>
              </a:rPr>
              <a:t>日终的</a:t>
            </a:r>
            <a:r>
              <a:rPr lang="zh-CN" altLang="zh-CN" sz="2400" dirty="0" smtClean="0">
                <a:latin typeface="黑体" pitchFamily="49" charset="-122"/>
                <a:ea typeface="黑体" pitchFamily="49" charset="-122"/>
              </a:rPr>
              <a:t>总股本</a:t>
            </a:r>
            <a:r>
              <a:rPr lang="zh-CN" altLang="en-US" sz="2400" dirty="0" smtClean="0">
                <a:latin typeface="黑体" pitchFamily="49" charset="-122"/>
                <a:ea typeface="黑体" pitchFamily="49" charset="-122"/>
              </a:rPr>
              <a:t>数</a:t>
            </a:r>
            <a:r>
              <a:rPr lang="zh-CN" altLang="zh-CN" sz="2400" dirty="0" smtClean="0">
                <a:latin typeface="黑体" pitchFamily="49" charset="-122"/>
                <a:ea typeface="黑体" pitchFamily="49" charset="-122"/>
              </a:rPr>
              <a:t>为基数，</a:t>
            </a:r>
            <a:r>
              <a:rPr lang="en-US" altLang="zh-CN" sz="2400" b="1" dirty="0" smtClean="0">
                <a:latin typeface="黑体" pitchFamily="49" charset="-122"/>
                <a:ea typeface="黑体" pitchFamily="49" charset="-122"/>
              </a:rPr>
              <a:t>A</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以未分配利润向全体股东每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股送红股</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股；</a:t>
            </a:r>
            <a:r>
              <a:rPr lang="en-US" altLang="zh-CN" sz="2400" b="1" dirty="0" smtClean="0">
                <a:latin typeface="黑体" pitchFamily="49" charset="-122"/>
                <a:ea typeface="黑体" pitchFamily="49" charset="-122"/>
              </a:rPr>
              <a:t>B</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以未分配利润向全体股东每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股派现金</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元；</a:t>
            </a:r>
            <a:r>
              <a:rPr lang="en-US" altLang="zh-CN" sz="2400" b="1" dirty="0" smtClean="0">
                <a:latin typeface="黑体" pitchFamily="49" charset="-122"/>
                <a:ea typeface="黑体" pitchFamily="49" charset="-122"/>
              </a:rPr>
              <a:t>C</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以股票发行溢价所形成资本公积向全体股东每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股转增</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股；</a:t>
            </a:r>
            <a:r>
              <a:rPr lang="en-US" altLang="zh-CN" sz="2400" b="1" dirty="0" smtClean="0">
                <a:latin typeface="黑体" pitchFamily="49" charset="-122"/>
                <a:ea typeface="黑体" pitchFamily="49" charset="-122"/>
              </a:rPr>
              <a:t>D</a:t>
            </a:r>
            <a:r>
              <a:rPr lang="zh-CN" altLang="zh-CN" sz="2400" b="1" dirty="0" smtClean="0">
                <a:latin typeface="黑体" pitchFamily="49" charset="-122"/>
                <a:ea typeface="黑体" pitchFamily="49" charset="-122"/>
              </a:rPr>
              <a:t>、</a:t>
            </a:r>
            <a:r>
              <a:rPr lang="zh-CN" altLang="zh-CN" sz="2400" dirty="0" smtClean="0">
                <a:latin typeface="黑体" pitchFamily="49" charset="-122"/>
                <a:ea typeface="黑体" pitchFamily="49" charset="-122"/>
              </a:rPr>
              <a:t>以其他资本公积每</a:t>
            </a:r>
            <a:r>
              <a:rPr lang="en-US" altLang="zh-CN" sz="2400" dirty="0" smtClean="0">
                <a:latin typeface="黑体" pitchFamily="49" charset="-122"/>
                <a:ea typeface="黑体" pitchFamily="49" charset="-122"/>
              </a:rPr>
              <a:t>10</a:t>
            </a:r>
            <a:r>
              <a:rPr lang="zh-CN" altLang="zh-CN" sz="2400" dirty="0" smtClean="0">
                <a:latin typeface="黑体" pitchFamily="49" charset="-122"/>
                <a:ea typeface="黑体" pitchFamily="49" charset="-122"/>
              </a:rPr>
              <a:t>股转增</a:t>
            </a:r>
            <a:r>
              <a:rPr lang="en-US" altLang="zh-CN" sz="2400" dirty="0" smtClean="0">
                <a:latin typeface="黑体" pitchFamily="49" charset="-122"/>
                <a:ea typeface="黑体" pitchFamily="49" charset="-122"/>
              </a:rPr>
              <a:t>12.123456</a:t>
            </a:r>
            <a:r>
              <a:rPr lang="zh-CN" altLang="zh-CN" sz="2400" dirty="0" smtClean="0">
                <a:latin typeface="黑体" pitchFamily="49" charset="-122"/>
                <a:ea typeface="黑体" pitchFamily="49" charset="-122"/>
              </a:rPr>
              <a:t>股。实际分派结果以中国证券登记结算有限责任公司登记结果为准</a:t>
            </a:r>
            <a:r>
              <a:rPr lang="zh-CN" altLang="zh-CN"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      </a:t>
            </a:r>
            <a:endParaRPr lang="zh-CN" altLang="zh-CN" sz="2000" dirty="0" smtClean="0">
              <a:latin typeface="黑体" pitchFamily="49" charset="-122"/>
              <a:ea typeface="黑体" pitchFamily="49" charset="-122"/>
            </a:endParaRPr>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zh-CN" altLang="zh-CN" dirty="0" smtClean="0"/>
          </a:p>
          <a:p>
            <a:endParaRPr lang="zh-CN" altLang="en-US" dirty="0"/>
          </a:p>
        </p:txBody>
      </p:sp>
      <p:sp>
        <p:nvSpPr>
          <p:cNvPr id="12" name="TextBox 11"/>
          <p:cNvSpPr txBox="1"/>
          <p:nvPr/>
        </p:nvSpPr>
        <p:spPr>
          <a:xfrm>
            <a:off x="107504" y="4101076"/>
            <a:ext cx="1728192" cy="2308324"/>
          </a:xfrm>
          <a:prstGeom prst="rect">
            <a:avLst/>
          </a:prstGeom>
          <a:noFill/>
          <a:ln w="12700">
            <a:solidFill>
              <a:srgbClr val="FF0000"/>
            </a:solidFill>
          </a:ln>
        </p:spPr>
        <p:txBody>
          <a:bodyPr wrap="square" rtlCol="0">
            <a:spAutoFit/>
          </a:bodyPr>
          <a:lstStyle/>
          <a:p>
            <a:r>
              <a:rPr lang="en-US" altLang="zh-CN" sz="1600" b="1" dirty="0" smtClean="0"/>
              <a:t>4</a:t>
            </a:r>
            <a:r>
              <a:rPr lang="zh-CN" altLang="en-US" sz="1600" b="1" dirty="0" smtClean="0"/>
              <a:t>、股权登记日：</a:t>
            </a:r>
            <a:r>
              <a:rPr lang="zh-CN" altLang="en-US" sz="1600" dirty="0" smtClean="0"/>
              <a:t>（</a:t>
            </a:r>
            <a:r>
              <a:rPr lang="en-US" altLang="zh-CN" sz="1600" dirty="0" smtClean="0"/>
              <a:t>1</a:t>
            </a:r>
            <a:r>
              <a:rPr lang="zh-CN" altLang="en-US" sz="1600" dirty="0" smtClean="0"/>
              <a:t>）作用：</a:t>
            </a:r>
            <a:r>
              <a:rPr lang="zh-CN" altLang="en-US" sz="1600" dirty="0" smtClean="0">
                <a:solidFill>
                  <a:srgbClr val="FF0000"/>
                </a:solidFill>
              </a:rPr>
              <a:t>确定</a:t>
            </a:r>
            <a:r>
              <a:rPr lang="zh-CN" altLang="en-US" sz="1600" dirty="0" smtClean="0"/>
              <a:t>有权参与本次权益分派的</a:t>
            </a:r>
            <a:r>
              <a:rPr lang="zh-CN" altLang="en-US" sz="1600" dirty="0" smtClean="0">
                <a:solidFill>
                  <a:srgbClr val="FF0000"/>
                </a:solidFill>
              </a:rPr>
              <a:t>股东及其持股数量。</a:t>
            </a:r>
            <a:endParaRPr lang="en-US" altLang="zh-CN" sz="1600" b="1" dirty="0" smtClean="0">
              <a:solidFill>
                <a:srgbClr val="FF0000"/>
              </a:solidFill>
            </a:endParaRPr>
          </a:p>
          <a:p>
            <a:r>
              <a:rPr lang="zh-CN" altLang="en-US" sz="1600" dirty="0" smtClean="0"/>
              <a:t>（</a:t>
            </a:r>
            <a:r>
              <a:rPr lang="en-US" altLang="zh-CN" sz="1600" dirty="0" smtClean="0"/>
              <a:t>2</a:t>
            </a:r>
            <a:r>
              <a:rPr lang="zh-CN" altLang="en-US" sz="1600" dirty="0" smtClean="0"/>
              <a:t>）相对于拟定方案的时刻，</a:t>
            </a:r>
            <a:r>
              <a:rPr lang="zh-CN" altLang="en-US" sz="1600" dirty="0" smtClean="0">
                <a:solidFill>
                  <a:srgbClr val="FF0000"/>
                </a:solidFill>
              </a:rPr>
              <a:t>股权登记日是未来不确定的日期；</a:t>
            </a:r>
            <a:endParaRPr lang="en-US" altLang="zh-CN" sz="1600" dirty="0" smtClean="0">
              <a:solidFill>
                <a:srgbClr val="FF0000"/>
              </a:solidFill>
            </a:endParaRPr>
          </a:p>
        </p:txBody>
      </p:sp>
      <p:sp>
        <p:nvSpPr>
          <p:cNvPr id="16" name="TextBox 15"/>
          <p:cNvSpPr txBox="1"/>
          <p:nvPr/>
        </p:nvSpPr>
        <p:spPr>
          <a:xfrm>
            <a:off x="4283968" y="4101076"/>
            <a:ext cx="2376264" cy="1354217"/>
          </a:xfrm>
          <a:prstGeom prst="rect">
            <a:avLst/>
          </a:prstGeom>
          <a:noFill/>
          <a:ln w="12700">
            <a:solidFill>
              <a:srgbClr val="FF0000"/>
            </a:solidFill>
          </a:ln>
        </p:spPr>
        <p:txBody>
          <a:bodyPr wrap="square" rtlCol="0">
            <a:spAutoFit/>
          </a:bodyPr>
          <a:lstStyle/>
          <a:p>
            <a:r>
              <a:rPr lang="en-US" altLang="zh-CN" sz="1600" b="1" dirty="0" smtClean="0"/>
              <a:t>6</a:t>
            </a:r>
            <a:r>
              <a:rPr lang="zh-CN" altLang="en-US" sz="1600" b="1" dirty="0" smtClean="0"/>
              <a:t>、举例“</a:t>
            </a:r>
            <a:r>
              <a:rPr lang="en-US" altLang="zh-CN" b="1" dirty="0" smtClean="0"/>
              <a:t>12.123456</a:t>
            </a:r>
            <a:r>
              <a:rPr lang="zh-CN" altLang="en-US" sz="1600" b="1" dirty="0" smtClean="0"/>
              <a:t>”的原因：</a:t>
            </a:r>
            <a:endParaRPr lang="en-US" altLang="zh-CN" sz="1600" b="1" dirty="0" smtClean="0"/>
          </a:p>
          <a:p>
            <a:r>
              <a:rPr lang="zh-CN" altLang="en-US" sz="1600" dirty="0" smtClean="0"/>
              <a:t>分派</a:t>
            </a:r>
            <a:r>
              <a:rPr lang="zh-CN" altLang="zh-CN" sz="1600" dirty="0" smtClean="0"/>
              <a:t>比例的总位数不能超过</a:t>
            </a:r>
            <a:r>
              <a:rPr lang="en-US" altLang="zh-CN" sz="1600" dirty="0" smtClean="0"/>
              <a:t>8</a:t>
            </a:r>
            <a:r>
              <a:rPr lang="zh-CN" altLang="zh-CN" sz="1600" dirty="0" smtClean="0"/>
              <a:t>位</a:t>
            </a:r>
            <a:r>
              <a:rPr lang="zh-CN" altLang="en-US" sz="1600" dirty="0" smtClean="0"/>
              <a:t>，其中，</a:t>
            </a:r>
            <a:r>
              <a:rPr lang="zh-CN" altLang="zh-CN" sz="1600" dirty="0" smtClean="0"/>
              <a:t>小数位不能超过</a:t>
            </a:r>
            <a:r>
              <a:rPr lang="en-US" altLang="zh-CN" sz="1600" dirty="0" smtClean="0"/>
              <a:t>6</a:t>
            </a:r>
            <a:r>
              <a:rPr lang="zh-CN" altLang="zh-CN" sz="1600" dirty="0" smtClean="0"/>
              <a:t>位</a:t>
            </a:r>
            <a:r>
              <a:rPr lang="zh-CN" altLang="en-US" sz="1600" dirty="0" smtClean="0"/>
              <a:t>。</a:t>
            </a:r>
            <a:endParaRPr lang="en-US" altLang="zh-CN" sz="1600" dirty="0" smtClean="0"/>
          </a:p>
        </p:txBody>
      </p:sp>
      <p:sp>
        <p:nvSpPr>
          <p:cNvPr id="10" name="页脚占位符 9"/>
          <p:cNvSpPr>
            <a:spLocks noGrp="1"/>
          </p:cNvSpPr>
          <p:nvPr>
            <p:ph type="ftr" sz="quarter" idx="11"/>
          </p:nvPr>
        </p:nvSpPr>
        <p:spPr/>
        <p:txBody>
          <a:bodyPr/>
          <a:lstStyle/>
          <a:p>
            <a:pPr>
              <a:defRPr/>
            </a:pPr>
            <a:r>
              <a:rPr lang="en-US" altLang="zh-CN" dirty="0" smtClean="0">
                <a:solidFill>
                  <a:srgbClr val="000000"/>
                </a:solidFill>
              </a:rPr>
              <a:t>13</a:t>
            </a:r>
            <a:endParaRPr lang="en-US" altLang="zh-CN" dirty="0">
              <a:solidFill>
                <a:srgbClr val="000000"/>
              </a:solidFill>
            </a:endParaRPr>
          </a:p>
        </p:txBody>
      </p:sp>
      <p:cxnSp>
        <p:nvCxnSpPr>
          <p:cNvPr id="13" name="直接连接符 12"/>
          <p:cNvCxnSpPr/>
          <p:nvPr/>
        </p:nvCxnSpPr>
        <p:spPr bwMode="auto">
          <a:xfrm>
            <a:off x="971600" y="2204864"/>
            <a:ext cx="6984776"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bwMode="auto">
          <a:xfrm>
            <a:off x="8172400" y="2204864"/>
            <a:ext cx="432048"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bwMode="auto">
          <a:xfrm>
            <a:off x="467544" y="2564904"/>
            <a:ext cx="8136904"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bwMode="auto">
          <a:xfrm>
            <a:off x="467544" y="2924944"/>
            <a:ext cx="8136904"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bwMode="auto">
          <a:xfrm>
            <a:off x="5724128" y="2564904"/>
            <a:ext cx="1296144" cy="0"/>
          </a:xfrm>
          <a:prstGeom prst="line">
            <a:avLst/>
          </a:prstGeom>
          <a:ln w="3810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bwMode="auto">
          <a:xfrm>
            <a:off x="467544" y="3284984"/>
            <a:ext cx="8136904"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4283968" y="1052736"/>
            <a:ext cx="3744416" cy="584775"/>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1600" dirty="0" smtClean="0">
                <a:solidFill>
                  <a:srgbClr val="FF0000"/>
                </a:solidFill>
                <a:latin typeface="黑体" pitchFamily="49" charset="-122"/>
                <a:ea typeface="黑体" pitchFamily="49" charset="-122"/>
              </a:rPr>
              <a:t>思考：为什么不能写具体的股数？股权登记日日终的总股本数是不确定的。</a:t>
            </a:r>
            <a:endParaRPr lang="zh-CN" altLang="en-US" sz="1600" dirty="0">
              <a:solidFill>
                <a:srgbClr val="FF0000"/>
              </a:solidFill>
              <a:latin typeface="黑体" pitchFamily="49" charset="-122"/>
              <a:ea typeface="黑体" pitchFamily="49" charset="-122"/>
            </a:endParaRPr>
          </a:p>
        </p:txBody>
      </p:sp>
      <p:cxnSp>
        <p:nvCxnSpPr>
          <p:cNvPr id="30" name="直接连接符 29"/>
          <p:cNvCxnSpPr/>
          <p:nvPr/>
        </p:nvCxnSpPr>
        <p:spPr bwMode="auto">
          <a:xfrm>
            <a:off x="467544" y="3645024"/>
            <a:ext cx="6552728"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6804248" y="4101076"/>
            <a:ext cx="1872208" cy="1323439"/>
          </a:xfrm>
          <a:prstGeom prst="rect">
            <a:avLst/>
          </a:prstGeom>
          <a:ln w="127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600" b="1" dirty="0" smtClean="0"/>
              <a:t>7</a:t>
            </a:r>
            <a:r>
              <a:rPr lang="zh-CN" altLang="en-US" sz="1600" b="1" dirty="0" smtClean="0">
                <a:latin typeface="+mn-ea"/>
              </a:rPr>
              <a:t>、</a:t>
            </a:r>
            <a:r>
              <a:rPr lang="zh-CN" altLang="zh-CN" sz="1600" b="1" dirty="0" smtClean="0">
                <a:latin typeface="+mn-ea"/>
              </a:rPr>
              <a:t>实际分派结果</a:t>
            </a:r>
            <a:r>
              <a:rPr lang="zh-CN" altLang="en-US" sz="1600" b="1" dirty="0" smtClean="0">
                <a:latin typeface="+mn-ea"/>
              </a:rPr>
              <a:t>的确定：</a:t>
            </a:r>
            <a:endParaRPr lang="en-US" altLang="zh-CN" sz="1600" b="1" dirty="0" smtClean="0">
              <a:latin typeface="+mn-ea"/>
            </a:endParaRPr>
          </a:p>
          <a:p>
            <a:r>
              <a:rPr lang="zh-CN" altLang="en-US" sz="1600" dirty="0" smtClean="0">
                <a:latin typeface="+mn-ea"/>
              </a:rPr>
              <a:t>以中国证券登记结算有限责任公司登记结果为准。</a:t>
            </a:r>
            <a:endParaRPr lang="zh-CN" altLang="en-US" sz="1600" dirty="0">
              <a:latin typeface="+mn-ea"/>
            </a:endParaRPr>
          </a:p>
        </p:txBody>
      </p:sp>
      <p:sp>
        <p:nvSpPr>
          <p:cNvPr id="36" name="TextBox 35"/>
          <p:cNvSpPr txBox="1"/>
          <p:nvPr/>
        </p:nvSpPr>
        <p:spPr>
          <a:xfrm>
            <a:off x="1979712" y="4057233"/>
            <a:ext cx="2160240" cy="2800767"/>
          </a:xfrm>
          <a:prstGeom prst="rect">
            <a:avLst/>
          </a:prstGeom>
          <a:ln w="127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600" b="1" dirty="0" smtClean="0"/>
              <a:t>5</a:t>
            </a:r>
            <a:r>
              <a:rPr lang="zh-CN" altLang="en-US" sz="1600" b="1" dirty="0" smtClean="0"/>
              <a:t>、权益分派方案类型</a:t>
            </a:r>
            <a:endParaRPr lang="en-US" altLang="zh-CN" sz="1600" b="1" dirty="0" smtClean="0"/>
          </a:p>
          <a:p>
            <a:r>
              <a:rPr lang="zh-CN" altLang="en-US" sz="1600" dirty="0" smtClean="0"/>
              <a:t>（</a:t>
            </a:r>
            <a:r>
              <a:rPr lang="en-US" altLang="zh-CN" sz="1600" dirty="0" smtClean="0"/>
              <a:t>1</a:t>
            </a:r>
            <a:r>
              <a:rPr lang="zh-CN" altLang="en-US" sz="1600" dirty="0" smtClean="0"/>
              <a:t>）未分配利润送红股；</a:t>
            </a:r>
            <a:endParaRPr lang="en-US" altLang="zh-CN" sz="1600" dirty="0" smtClean="0"/>
          </a:p>
          <a:p>
            <a:r>
              <a:rPr lang="zh-CN" altLang="en-US" sz="1600" dirty="0" smtClean="0"/>
              <a:t>（</a:t>
            </a:r>
            <a:r>
              <a:rPr lang="en-US" altLang="zh-CN" sz="1600" dirty="0" smtClean="0"/>
              <a:t>2</a:t>
            </a:r>
            <a:r>
              <a:rPr lang="zh-CN" altLang="en-US" sz="1600" dirty="0" smtClean="0"/>
              <a:t>）未分配利润派现金；</a:t>
            </a:r>
            <a:endParaRPr lang="en-US" altLang="zh-CN" sz="1600" dirty="0" smtClean="0"/>
          </a:p>
          <a:p>
            <a:r>
              <a:rPr lang="zh-CN" altLang="en-US" sz="1600" dirty="0" smtClean="0"/>
              <a:t>（</a:t>
            </a:r>
            <a:r>
              <a:rPr lang="en-US" altLang="zh-CN" sz="1600" dirty="0" smtClean="0"/>
              <a:t>3</a:t>
            </a:r>
            <a:r>
              <a:rPr lang="zh-CN" altLang="en-US" sz="1600" dirty="0" smtClean="0"/>
              <a:t>）股票溢价形成的资本公积转增股本；</a:t>
            </a:r>
            <a:endParaRPr lang="en-US" altLang="zh-CN" sz="1600" dirty="0" smtClean="0"/>
          </a:p>
          <a:p>
            <a:r>
              <a:rPr lang="zh-CN" altLang="en-US" sz="1600" dirty="0" smtClean="0"/>
              <a:t>（</a:t>
            </a:r>
            <a:r>
              <a:rPr lang="en-US" altLang="zh-CN" sz="1600" dirty="0" smtClean="0"/>
              <a:t>4</a:t>
            </a:r>
            <a:r>
              <a:rPr lang="zh-CN" altLang="en-US" sz="1600" dirty="0" smtClean="0"/>
              <a:t>）其他资本公积转增股本；</a:t>
            </a:r>
            <a:endParaRPr lang="en-US" altLang="zh-CN" sz="1600" dirty="0" smtClean="0"/>
          </a:p>
          <a:p>
            <a:r>
              <a:rPr lang="zh-CN" altLang="en-US" sz="1600" dirty="0" smtClean="0"/>
              <a:t>（</a:t>
            </a:r>
            <a:r>
              <a:rPr lang="en-US" altLang="zh-CN" sz="1600" dirty="0" smtClean="0"/>
              <a:t>5</a:t>
            </a:r>
            <a:r>
              <a:rPr lang="zh-CN" altLang="en-US" sz="1600" dirty="0" smtClean="0"/>
              <a:t>）分派方案是上述任意一种或多种组合。</a:t>
            </a:r>
            <a:endParaRPr lang="zh-CN" altLang="en-US" sz="1600" dirty="0"/>
          </a:p>
        </p:txBody>
      </p:sp>
      <p:cxnSp>
        <p:nvCxnSpPr>
          <p:cNvPr id="21" name="直接连接符 20"/>
          <p:cNvCxnSpPr/>
          <p:nvPr/>
        </p:nvCxnSpPr>
        <p:spPr bwMode="auto">
          <a:xfrm>
            <a:off x="3923928" y="2636912"/>
            <a:ext cx="792088" cy="0"/>
          </a:xfrm>
          <a:prstGeom prst="line">
            <a:avLst/>
          </a:prstGeom>
          <a:ln w="3810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bwMode="auto">
          <a:xfrm>
            <a:off x="467544" y="4005064"/>
            <a:ext cx="7128792"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bwMode="auto">
          <a:xfrm>
            <a:off x="5436096" y="2924944"/>
            <a:ext cx="1296144" cy="0"/>
          </a:xfrm>
          <a:prstGeom prst="line">
            <a:avLst/>
          </a:prstGeom>
          <a:ln w="3810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bwMode="auto">
          <a:xfrm>
            <a:off x="7236296" y="3284984"/>
            <a:ext cx="1368152" cy="0"/>
          </a:xfrm>
          <a:prstGeom prst="line">
            <a:avLst/>
          </a:prstGeom>
          <a:ln w="3810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bwMode="auto">
          <a:xfrm>
            <a:off x="5292080" y="3645024"/>
            <a:ext cx="1296144" cy="0"/>
          </a:xfrm>
          <a:prstGeom prst="line">
            <a:avLst/>
          </a:prstGeom>
          <a:ln w="3810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bwMode="auto">
          <a:xfrm>
            <a:off x="7164288" y="3645024"/>
            <a:ext cx="1368152"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blinds(horizontal)">
                                      <p:cBhvr>
                                        <p:cTn id="10" dur="500"/>
                                        <p:tgtEl>
                                          <p:spTgt spid="2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4">
                                            <p:txEl>
                                              <p:pRg st="2" end="2"/>
                                            </p:txEl>
                                          </p:spTgt>
                                        </p:tgtEl>
                                        <p:attrNameLst>
                                          <p:attrName>style.visibility</p:attrName>
                                        </p:attrNameLst>
                                      </p:cBhvr>
                                      <p:to>
                                        <p:strVal val="visible"/>
                                      </p:to>
                                    </p:set>
                                    <p:animEffect transition="in" filter="blinds(horizontal)">
                                      <p:cBhvr>
                                        <p:cTn id="13" dur="500"/>
                                        <p:tgtEl>
                                          <p:spTgt spid="2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linds(horizontal)">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nodeType="clickEffect">
                                  <p:stCondLst>
                                    <p:cond delay="0"/>
                                  </p:stCondLst>
                                  <p:childTnLst>
                                    <p:animEffect transition="out" filter="blinds(horizontal)">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par>
                                <p:cTn id="30" presetID="3" presetClass="exit" presetSubtype="10" fill="hold" grpId="1" nodeType="withEffect">
                                  <p:stCondLst>
                                    <p:cond delay="0"/>
                                  </p:stCondLst>
                                  <p:childTnLst>
                                    <p:animEffect transition="out" filter="blinds(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3" presetClass="exit" presetSubtype="10" fill="hold" grpId="1" nodeType="withEffect">
                                  <p:stCondLst>
                                    <p:cond delay="0"/>
                                  </p:stCondLst>
                                  <p:childTnLst>
                                    <p:animEffect transition="out" filter="blinds(horizontal)">
                                      <p:cBhvr>
                                        <p:cTn id="34" dur="500"/>
                                        <p:tgtEl>
                                          <p:spTgt spid="31"/>
                                        </p:tgtEl>
                                      </p:cBhvr>
                                    </p:animEffect>
                                    <p:set>
                                      <p:cBhvr>
                                        <p:cTn id="35" dur="1" fill="hold">
                                          <p:stCondLst>
                                            <p:cond delay="499"/>
                                          </p:stCondLst>
                                        </p:cTn>
                                        <p:tgtEl>
                                          <p:spTgt spid="31"/>
                                        </p:tgtEl>
                                        <p:attrNameLst>
                                          <p:attrName>style.visibility</p:attrName>
                                        </p:attrNameLst>
                                      </p:cBhvr>
                                      <p:to>
                                        <p:strVal val="hidden"/>
                                      </p:to>
                                    </p:set>
                                  </p:childTnLst>
                                </p:cTn>
                              </p:par>
                              <p:par>
                                <p:cTn id="36" presetID="3" presetClass="entr" presetSubtype="1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linds(horizontal)">
                                      <p:cBhvr>
                                        <p:cTn id="38" dur="500"/>
                                        <p:tgtEl>
                                          <p:spTgt spid="36"/>
                                        </p:tgtEl>
                                      </p:cBhvr>
                                    </p:animEffect>
                                  </p:childTnLst>
                                </p:cTn>
                              </p:par>
                              <p:par>
                                <p:cTn id="39" presetID="3" presetClass="entr" presetSubtype="1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linds(horizontal)">
                                      <p:cBhvr>
                                        <p:cTn id="41" dur="500"/>
                                        <p:tgtEl>
                                          <p:spTgt spid="19"/>
                                        </p:tgtEl>
                                      </p:cBhvr>
                                    </p:animEffect>
                                  </p:childTnLst>
                                </p:cTn>
                              </p:par>
                              <p:par>
                                <p:cTn id="42" presetID="3" presetClass="entr" presetSubtype="1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linds(horizontal)">
                                      <p:cBhvr>
                                        <p:cTn id="44" dur="500"/>
                                        <p:tgtEl>
                                          <p:spTgt spid="20"/>
                                        </p:tgtEl>
                                      </p:cBhvr>
                                    </p:animEffect>
                                  </p:childTnLst>
                                </p:cTn>
                              </p:par>
                              <p:par>
                                <p:cTn id="45" presetID="3" presetClass="entr" presetSubtype="1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par>
                                <p:cTn id="48" presetID="3" presetClass="entr" presetSubtype="1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linds(horizontal)">
                                      <p:cBhvr>
                                        <p:cTn id="50" dur="500"/>
                                        <p:tgtEl>
                                          <p:spTgt spid="28"/>
                                        </p:tgtEl>
                                      </p:cBhvr>
                                    </p:animEffect>
                                  </p:childTnLst>
                                </p:cTn>
                              </p:par>
                              <p:par>
                                <p:cTn id="51" presetID="3" presetClass="entr" presetSubtype="1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linds(horizontal)">
                                      <p:cBhvr>
                                        <p:cTn id="53" dur="500"/>
                                        <p:tgtEl>
                                          <p:spTgt spid="30"/>
                                        </p:tgtEl>
                                      </p:cBhvr>
                                    </p:animEffect>
                                  </p:childTnLst>
                                </p:cTn>
                              </p:par>
                              <p:par>
                                <p:cTn id="54" presetID="3" presetClass="entr" presetSubtype="10"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linds(horizontal)">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linds(horizontal)">
                                      <p:cBhvr>
                                        <p:cTn id="61" dur="500"/>
                                        <p:tgtEl>
                                          <p:spTgt spid="26"/>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blinds(horizontal)">
                                      <p:cBhvr>
                                        <p:cTn id="64" dur="500"/>
                                        <p:tgtEl>
                                          <p:spTgt spid="16"/>
                                        </p:tgtEl>
                                      </p:cBhvr>
                                    </p:animEffect>
                                  </p:childTnLst>
                                </p:cTn>
                              </p:par>
                              <p:par>
                                <p:cTn id="65" presetID="3" presetClass="entr" presetSubtype="1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par>
                                <p:cTn id="68" presetID="3" presetClass="entr" presetSubtype="10" fill="hold"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blinds(horizontal)">
                                      <p:cBhvr>
                                        <p:cTn id="70" dur="500"/>
                                        <p:tgtEl>
                                          <p:spTgt spid="27"/>
                                        </p:tgtEl>
                                      </p:cBhvr>
                                    </p:animEffect>
                                  </p:childTnLst>
                                </p:cTn>
                              </p:par>
                              <p:par>
                                <p:cTn id="71" presetID="3" presetClass="entr" presetSubtype="10" fill="hold"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blinds(horizontal)">
                                      <p:cBhvr>
                                        <p:cTn id="73" dur="500"/>
                                        <p:tgtEl>
                                          <p:spTgt spid="25"/>
                                        </p:tgtEl>
                                      </p:cBhvr>
                                    </p:animEffect>
                                  </p:childTnLst>
                                </p:cTn>
                              </p:par>
                              <p:par>
                                <p:cTn id="74" presetID="3" presetClass="exit" presetSubtype="10" fill="hold" nodeType="withEffect">
                                  <p:stCondLst>
                                    <p:cond delay="0"/>
                                  </p:stCondLst>
                                  <p:childTnLst>
                                    <p:animEffect transition="out" filter="blinds(horizontal)">
                                      <p:cBhvr>
                                        <p:cTn id="75" dur="500"/>
                                        <p:tgtEl>
                                          <p:spTgt spid="21"/>
                                        </p:tgtEl>
                                      </p:cBhvr>
                                    </p:animEffect>
                                    <p:set>
                                      <p:cBhvr>
                                        <p:cTn id="76" dur="1" fill="hold">
                                          <p:stCondLst>
                                            <p:cond delay="499"/>
                                          </p:stCondLst>
                                        </p:cTn>
                                        <p:tgtEl>
                                          <p:spTgt spid="21"/>
                                        </p:tgtEl>
                                        <p:attrNameLst>
                                          <p:attrName>style.visibility</p:attrName>
                                        </p:attrNameLst>
                                      </p:cBhvr>
                                      <p:to>
                                        <p:strVal val="hidden"/>
                                      </p:to>
                                    </p:set>
                                  </p:childTnLst>
                                </p:cTn>
                              </p:par>
                              <p:par>
                                <p:cTn id="77" presetID="3" presetClass="exit" presetSubtype="10" fill="hold" nodeType="withEffect">
                                  <p:stCondLst>
                                    <p:cond delay="0"/>
                                  </p:stCondLst>
                                  <p:childTnLst>
                                    <p:animEffect transition="out" filter="blinds(horizontal)">
                                      <p:cBhvr>
                                        <p:cTn id="78" dur="500"/>
                                        <p:tgtEl>
                                          <p:spTgt spid="28"/>
                                        </p:tgtEl>
                                      </p:cBhvr>
                                    </p:animEffect>
                                    <p:set>
                                      <p:cBhvr>
                                        <p:cTn id="79" dur="1" fill="hold">
                                          <p:stCondLst>
                                            <p:cond delay="499"/>
                                          </p:stCondLst>
                                        </p:cTn>
                                        <p:tgtEl>
                                          <p:spTgt spid="28"/>
                                        </p:tgtEl>
                                        <p:attrNameLst>
                                          <p:attrName>style.visibility</p:attrName>
                                        </p:attrNameLst>
                                      </p:cBhvr>
                                      <p:to>
                                        <p:strVal val="hidden"/>
                                      </p:to>
                                    </p:set>
                                  </p:childTnLst>
                                </p:cTn>
                              </p:par>
                              <p:par>
                                <p:cTn id="80" presetID="3" presetClass="exit" presetSubtype="10" fill="hold" nodeType="withEffect">
                                  <p:stCondLst>
                                    <p:cond delay="0"/>
                                  </p:stCondLst>
                                  <p:childTnLst>
                                    <p:animEffect transition="out" filter="blinds(horizontal)">
                                      <p:cBhvr>
                                        <p:cTn id="81" dur="500"/>
                                        <p:tgtEl>
                                          <p:spTgt spid="30"/>
                                        </p:tgtEl>
                                      </p:cBhvr>
                                    </p:animEffect>
                                    <p:set>
                                      <p:cBhvr>
                                        <p:cTn id="82" dur="1" fill="hold">
                                          <p:stCondLst>
                                            <p:cond delay="499"/>
                                          </p:stCondLst>
                                        </p:cTn>
                                        <p:tgtEl>
                                          <p:spTgt spid="30"/>
                                        </p:tgtEl>
                                        <p:attrNameLst>
                                          <p:attrName>style.visibility</p:attrName>
                                        </p:attrNameLst>
                                      </p:cBhvr>
                                      <p:to>
                                        <p:strVal val="hidden"/>
                                      </p:to>
                                    </p:set>
                                  </p:childTnLst>
                                </p:cTn>
                              </p:par>
                              <p:par>
                                <p:cTn id="83" presetID="3" presetClass="exit" presetSubtype="10" fill="hold" nodeType="withEffect">
                                  <p:stCondLst>
                                    <p:cond delay="0"/>
                                  </p:stCondLst>
                                  <p:childTnLst>
                                    <p:animEffect transition="out" filter="blinds(horizontal)">
                                      <p:cBhvr>
                                        <p:cTn id="84" dur="500"/>
                                        <p:tgtEl>
                                          <p:spTgt spid="36"/>
                                        </p:tgtEl>
                                      </p:cBhvr>
                                    </p:animEffect>
                                    <p:set>
                                      <p:cBhvr>
                                        <p:cTn id="85" dur="1" fill="hold">
                                          <p:stCondLst>
                                            <p:cond delay="499"/>
                                          </p:stCondLst>
                                        </p:cTn>
                                        <p:tgtEl>
                                          <p:spTgt spid="36"/>
                                        </p:tgtEl>
                                        <p:attrNameLst>
                                          <p:attrName>style.visibility</p:attrName>
                                        </p:attrNameLst>
                                      </p:cBhvr>
                                      <p:to>
                                        <p:strVal val="hidden"/>
                                      </p:to>
                                    </p:set>
                                  </p:childTnLst>
                                </p:cTn>
                              </p:par>
                              <p:par>
                                <p:cTn id="86" presetID="3" presetClass="exit" presetSubtype="10" fill="hold" nodeType="withEffect">
                                  <p:stCondLst>
                                    <p:cond delay="0"/>
                                  </p:stCondLst>
                                  <p:childTnLst>
                                    <p:animEffect transition="out" filter="blinds(horizontal)">
                                      <p:cBhvr>
                                        <p:cTn id="87" dur="500"/>
                                        <p:tgtEl>
                                          <p:spTgt spid="19"/>
                                        </p:tgtEl>
                                      </p:cBhvr>
                                    </p:animEffect>
                                    <p:set>
                                      <p:cBhvr>
                                        <p:cTn id="88" dur="1" fill="hold">
                                          <p:stCondLst>
                                            <p:cond delay="499"/>
                                          </p:stCondLst>
                                        </p:cTn>
                                        <p:tgtEl>
                                          <p:spTgt spid="19"/>
                                        </p:tgtEl>
                                        <p:attrNameLst>
                                          <p:attrName>style.visibility</p:attrName>
                                        </p:attrNameLst>
                                      </p:cBhvr>
                                      <p:to>
                                        <p:strVal val="hidden"/>
                                      </p:to>
                                    </p:set>
                                  </p:childTnLst>
                                </p:cTn>
                              </p:par>
                              <p:par>
                                <p:cTn id="89" presetID="3" presetClass="exit" presetSubtype="10" fill="hold" nodeType="withEffect">
                                  <p:stCondLst>
                                    <p:cond delay="0"/>
                                  </p:stCondLst>
                                  <p:childTnLst>
                                    <p:animEffect transition="out" filter="blinds(horizontal)">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3" presetClass="exit" presetSubtype="10" fill="hold" nodeType="withEffect">
                                  <p:stCondLst>
                                    <p:cond delay="0"/>
                                  </p:stCondLst>
                                  <p:childTnLst>
                                    <p:animEffect transition="out" filter="blinds(horizontal)">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3" presetClass="exit" presetSubtype="10" fill="hold" nodeType="clickEffect">
                                  <p:stCondLst>
                                    <p:cond delay="0"/>
                                  </p:stCondLst>
                                  <p:childTnLst>
                                    <p:animEffect transition="out" filter="blinds(horizontal)">
                                      <p:cBhvr>
                                        <p:cTn id="98" dur="500"/>
                                        <p:tgtEl>
                                          <p:spTgt spid="26"/>
                                        </p:tgtEl>
                                      </p:cBhvr>
                                    </p:animEffect>
                                    <p:set>
                                      <p:cBhvr>
                                        <p:cTn id="99" dur="1" fill="hold">
                                          <p:stCondLst>
                                            <p:cond delay="499"/>
                                          </p:stCondLst>
                                        </p:cTn>
                                        <p:tgtEl>
                                          <p:spTgt spid="26"/>
                                        </p:tgtEl>
                                        <p:attrNameLst>
                                          <p:attrName>style.visibility</p:attrName>
                                        </p:attrNameLst>
                                      </p:cBhvr>
                                      <p:to>
                                        <p:strVal val="hidden"/>
                                      </p:to>
                                    </p:set>
                                  </p:childTnLst>
                                </p:cTn>
                              </p:par>
                              <p:par>
                                <p:cTn id="100" presetID="3" presetClass="exit" presetSubtype="10" fill="hold" grpId="1" nodeType="withEffect">
                                  <p:stCondLst>
                                    <p:cond delay="0"/>
                                  </p:stCondLst>
                                  <p:childTnLst>
                                    <p:animEffect transition="out" filter="blinds(horizontal)">
                                      <p:cBhvr>
                                        <p:cTn id="101" dur="500"/>
                                        <p:tgtEl>
                                          <p:spTgt spid="16"/>
                                        </p:tgtEl>
                                      </p:cBhvr>
                                    </p:animEffect>
                                    <p:set>
                                      <p:cBhvr>
                                        <p:cTn id="102" dur="1" fill="hold">
                                          <p:stCondLst>
                                            <p:cond delay="499"/>
                                          </p:stCondLst>
                                        </p:cTn>
                                        <p:tgtEl>
                                          <p:spTgt spid="16"/>
                                        </p:tgtEl>
                                        <p:attrNameLst>
                                          <p:attrName>style.visibility</p:attrName>
                                        </p:attrNameLst>
                                      </p:cBhvr>
                                      <p:to>
                                        <p:strVal val="hidden"/>
                                      </p:to>
                                    </p:set>
                                  </p:childTnLst>
                                </p:cTn>
                              </p:par>
                              <p:par>
                                <p:cTn id="103" presetID="3" presetClass="exit" presetSubtype="10" fill="hold" nodeType="withEffect">
                                  <p:stCondLst>
                                    <p:cond delay="0"/>
                                  </p:stCondLst>
                                  <p:childTnLst>
                                    <p:animEffect transition="out" filter="blinds(horizontal)">
                                      <p:cBhvr>
                                        <p:cTn id="104" dur="500"/>
                                        <p:tgtEl>
                                          <p:spTgt spid="23"/>
                                        </p:tgtEl>
                                      </p:cBhvr>
                                    </p:animEffect>
                                    <p:set>
                                      <p:cBhvr>
                                        <p:cTn id="105" dur="1" fill="hold">
                                          <p:stCondLst>
                                            <p:cond delay="499"/>
                                          </p:stCondLst>
                                        </p:cTn>
                                        <p:tgtEl>
                                          <p:spTgt spid="23"/>
                                        </p:tgtEl>
                                        <p:attrNameLst>
                                          <p:attrName>style.visibility</p:attrName>
                                        </p:attrNameLst>
                                      </p:cBhvr>
                                      <p:to>
                                        <p:strVal val="hidden"/>
                                      </p:to>
                                    </p:set>
                                  </p:childTnLst>
                                </p:cTn>
                              </p:par>
                              <p:par>
                                <p:cTn id="106" presetID="3" presetClass="entr" presetSubtype="1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blinds(horizontal)">
                                      <p:cBhvr>
                                        <p:cTn id="108" dur="500"/>
                                        <p:tgtEl>
                                          <p:spTgt spid="35"/>
                                        </p:tgtEl>
                                      </p:cBhvr>
                                    </p:animEffect>
                                  </p:childTnLst>
                                </p:cTn>
                              </p:par>
                              <p:par>
                                <p:cTn id="109" presetID="3" presetClass="entr" presetSubtype="10" fill="hold" nodeType="with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blinds(horizontal)">
                                      <p:cBhvr>
                                        <p:cTn id="111" dur="500"/>
                                        <p:tgtEl>
                                          <p:spTgt spid="39"/>
                                        </p:tgtEl>
                                      </p:cBhvr>
                                    </p:animEffect>
                                  </p:childTnLst>
                                </p:cTn>
                              </p:par>
                              <p:par>
                                <p:cTn id="112" presetID="3" presetClass="exit" presetSubtype="10" fill="hold" nodeType="withEffect">
                                  <p:stCondLst>
                                    <p:cond delay="0"/>
                                  </p:stCondLst>
                                  <p:childTnLst>
                                    <p:animEffect transition="out" filter="blinds(horizontal)">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3" presetClass="exit" presetSubtype="10" fill="hold" nodeType="withEffect">
                                  <p:stCondLst>
                                    <p:cond delay="0"/>
                                  </p:stCondLst>
                                  <p:childTnLst>
                                    <p:animEffect transition="out" filter="blinds(horizontal)">
                                      <p:cBhvr>
                                        <p:cTn id="116" dur="500"/>
                                        <p:tgtEl>
                                          <p:spTgt spid="27"/>
                                        </p:tgtEl>
                                      </p:cBhvr>
                                    </p:animEffect>
                                    <p:set>
                                      <p:cBhvr>
                                        <p:cTn id="117" dur="1" fill="hold">
                                          <p:stCondLst>
                                            <p:cond delay="499"/>
                                          </p:stCondLst>
                                        </p:cTn>
                                        <p:tgtEl>
                                          <p:spTgt spid="27"/>
                                        </p:tgtEl>
                                        <p:attrNameLst>
                                          <p:attrName>style.visibility</p:attrName>
                                        </p:attrNameLst>
                                      </p:cBhvr>
                                      <p:to>
                                        <p:strVal val="hidden"/>
                                      </p:to>
                                    </p:set>
                                  </p:childTnLst>
                                </p:cTn>
                              </p:par>
                              <p:par>
                                <p:cTn id="118" presetID="3" presetClass="entr" presetSubtype="10" fill="hold" nodeType="with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blinds(horizontal)">
                                      <p:cBhvr>
                                        <p:cTn id="1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6" grpId="0" animBg="1"/>
      <p:bldP spid="16" grpId="1" animBg="1"/>
      <p:bldP spid="31" grpId="0" animBg="1"/>
      <p:bldP spid="31" grpId="1" animBg="1"/>
      <p:bldP spid="35"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28596" y="-24"/>
            <a:ext cx="8229600" cy="785819"/>
          </a:xfrm>
          <a:prstGeom prst="rect">
            <a:avLst/>
          </a:prstGeom>
          <a:noFill/>
          <a:ln w="9525">
            <a:noFill/>
            <a:miter lim="800000"/>
          </a:ln>
        </p:spPr>
        <p:txBody>
          <a:bodyPr vert="horz" wrap="square" lIns="77925" tIns="38963" rIns="77925" bIns="38963" numCol="1" anchor="ctr" anchorCtr="0" compatLnSpc="1"/>
          <a:lstStyle/>
          <a:p>
            <a:pPr lvl="0" eaLnBrk="0" fontAlgn="base" hangingPunct="0">
              <a:spcBef>
                <a:spcPct val="0"/>
              </a:spcBef>
              <a:spcAft>
                <a:spcPct val="0"/>
              </a:spcAft>
              <a:defRPr/>
            </a:pPr>
            <a:r>
              <a:rPr lang="zh-CN" altLang="en-US" sz="2800" b="1" dirty="0" smtClean="0">
                <a:solidFill>
                  <a:srgbClr val="FFFFFF"/>
                </a:solidFill>
                <a:latin typeface="微软雅黑" pitchFamily="34" charset="-122"/>
                <a:ea typeface="微软雅黑" pitchFamily="34" charset="-122"/>
                <a:sym typeface="微软雅黑" pitchFamily="34" charset="-122"/>
              </a:rPr>
              <a:t>（二）拟定权益分派预案</a:t>
            </a:r>
            <a:endParaRPr kumimoji="0" lang="zh-CN" altLang="en-US" sz="2800" b="0" i="0" u="none" strike="noStrike" kern="0" cap="none" spc="0" normalizeH="0" baseline="0" noProof="0" dirty="0">
              <a:ln>
                <a:noFill/>
              </a:ln>
              <a:solidFill>
                <a:schemeClr val="tx2"/>
              </a:solidFill>
              <a:effectLst/>
              <a:uLnTx/>
              <a:uFillTx/>
              <a:latin typeface="+mj-lt"/>
              <a:ea typeface="+mj-ea"/>
              <a:cs typeface="+mj-cs"/>
            </a:endParaRPr>
          </a:p>
        </p:txBody>
      </p:sp>
      <p:sp>
        <p:nvSpPr>
          <p:cNvPr id="8" name="矩形 7"/>
          <p:cNvSpPr/>
          <p:nvPr/>
        </p:nvSpPr>
        <p:spPr>
          <a:xfrm>
            <a:off x="179512" y="2780928"/>
            <a:ext cx="8143932" cy="2862322"/>
          </a:xfrm>
          <a:prstGeom prst="rect">
            <a:avLst/>
          </a:prstGeom>
        </p:spPr>
        <p:txBody>
          <a:bodyPr wrap="square">
            <a:spAutoFit/>
          </a:bodyPr>
          <a:lstStyle/>
          <a:p>
            <a:pPr indent="305748">
              <a:lnSpc>
                <a:spcPct val="150000"/>
              </a:lnSpc>
            </a:pPr>
            <a:r>
              <a:rPr lang="zh-CN" altLang="en-US" sz="2400" b="1" dirty="0" smtClean="0">
                <a:solidFill>
                  <a:srgbClr val="C00000"/>
                </a:solidFill>
                <a:latin typeface="黑体" pitchFamily="49" charset="-122"/>
                <a:ea typeface="黑体" pitchFamily="49" charset="-122"/>
              </a:rPr>
              <a:t>计算过程：</a:t>
            </a:r>
            <a:r>
              <a:rPr lang="en-US" altLang="zh-CN" sz="2000" u="sng" dirty="0" smtClean="0">
                <a:latin typeface="黑体" pitchFamily="49" charset="-122"/>
                <a:ea typeface="黑体" pitchFamily="49" charset="-122"/>
                <a:cs typeface="仿宋_GB2312" charset="0"/>
              </a:rPr>
              <a:t>120,000 ÷ 10 ×  12.123456   =    145,481.472</a:t>
            </a:r>
            <a:r>
              <a:rPr lang="zh-CN" altLang="en-US" sz="2000" u="sng" dirty="0" smtClean="0">
                <a:latin typeface="黑体" pitchFamily="49" charset="-122"/>
                <a:ea typeface="黑体" pitchFamily="49" charset="-122"/>
                <a:cs typeface="仿宋_GB2312" charset="0"/>
              </a:rPr>
              <a:t>股</a:t>
            </a:r>
            <a:endParaRPr lang="en-US" altLang="zh-CN" sz="2000" u="sng" dirty="0" smtClean="0">
              <a:latin typeface="黑体" pitchFamily="49" charset="-122"/>
              <a:ea typeface="黑体" pitchFamily="49" charset="-122"/>
              <a:cs typeface="仿宋_GB2312" charset="0"/>
            </a:endParaRPr>
          </a:p>
          <a:p>
            <a:pPr indent="305748">
              <a:lnSpc>
                <a:spcPct val="150000"/>
              </a:lnSpc>
            </a:pPr>
            <a:r>
              <a:rPr lang="zh-CN" altLang="en-US" sz="2400" dirty="0" smtClean="0">
                <a:latin typeface="黑体" pitchFamily="49" charset="-122"/>
                <a:ea typeface="黑体" pitchFamily="49" charset="-122"/>
                <a:cs typeface="仿宋_GB2312" charset="0"/>
              </a:rPr>
              <a:t>因此本次新增股本应为</a:t>
            </a:r>
            <a:r>
              <a:rPr lang="en-US" altLang="zh-CN" sz="2400" u="sng" dirty="0" smtClean="0">
                <a:latin typeface="黑体" pitchFamily="49" charset="-122"/>
                <a:ea typeface="黑体" pitchFamily="49" charset="-122"/>
                <a:cs typeface="仿宋_GB2312" charset="0"/>
              </a:rPr>
              <a:t>145,481</a:t>
            </a:r>
            <a:r>
              <a:rPr lang="zh-CN" altLang="en-US" sz="2400" dirty="0" smtClean="0">
                <a:latin typeface="黑体" pitchFamily="49" charset="-122"/>
                <a:ea typeface="黑体" pitchFamily="49" charset="-122"/>
                <a:cs typeface="仿宋_GB2312" charset="0"/>
              </a:rPr>
              <a:t>股。</a:t>
            </a:r>
            <a:endParaRPr lang="en-US" altLang="zh-CN" sz="2400" dirty="0" smtClean="0">
              <a:latin typeface="黑体" pitchFamily="49" charset="-122"/>
              <a:ea typeface="黑体" pitchFamily="49" charset="-122"/>
              <a:cs typeface="仿宋_GB2312" charset="0"/>
            </a:endParaRPr>
          </a:p>
          <a:p>
            <a:pPr indent="305748">
              <a:lnSpc>
                <a:spcPct val="150000"/>
              </a:lnSpc>
            </a:pPr>
            <a:r>
              <a:rPr lang="zh-CN" altLang="en-US" sz="2400" b="1" dirty="0" smtClean="0">
                <a:solidFill>
                  <a:srgbClr val="C00000"/>
                </a:solidFill>
                <a:latin typeface="黑体" pitchFamily="49" charset="-122"/>
                <a:ea typeface="黑体" pitchFamily="49" charset="-122"/>
              </a:rPr>
              <a:t>建议：</a:t>
            </a:r>
            <a:r>
              <a:rPr lang="zh-CN" altLang="en-US" sz="2400" dirty="0" smtClean="0">
                <a:latin typeface="黑体" pitchFamily="49" charset="-122"/>
                <a:ea typeface="黑体" pitchFamily="49" charset="-122"/>
                <a:cs typeface="仿宋_GB2312" charset="0"/>
              </a:rPr>
              <a:t>权益分派预案中不要写明新增加多少股份，或写明“实际分派结果以中国证券登记结算有限责任公司北京分公司登记结果为准”。</a:t>
            </a:r>
            <a:endParaRPr lang="en-US" altLang="zh-CN" sz="2400" dirty="0" smtClean="0">
              <a:latin typeface="黑体" pitchFamily="49" charset="-122"/>
              <a:ea typeface="黑体" pitchFamily="49" charset="-122"/>
              <a:cs typeface="仿宋_GB2312" charset="0"/>
            </a:endParaRPr>
          </a:p>
        </p:txBody>
      </p:sp>
      <p:sp>
        <p:nvSpPr>
          <p:cNvPr id="9" name="下箭头标注 8"/>
          <p:cNvSpPr/>
          <p:nvPr/>
        </p:nvSpPr>
        <p:spPr bwMode="auto">
          <a:xfrm>
            <a:off x="2195736" y="2348880"/>
            <a:ext cx="1000132"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黑体" pitchFamily="49" charset="-122"/>
                <a:ea typeface="黑体" pitchFamily="49" charset="-122"/>
              </a:rPr>
              <a:t>股本基数</a:t>
            </a:r>
          </a:p>
        </p:txBody>
      </p:sp>
      <p:sp>
        <p:nvSpPr>
          <p:cNvPr id="10" name="下箭头标注 9"/>
          <p:cNvSpPr/>
          <p:nvPr/>
        </p:nvSpPr>
        <p:spPr bwMode="auto">
          <a:xfrm>
            <a:off x="3275856" y="2372883"/>
            <a:ext cx="785818"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latin typeface="黑体" pitchFamily="49" charset="-122"/>
                <a:ea typeface="黑体" pitchFamily="49" charset="-122"/>
              </a:rPr>
              <a:t>每</a:t>
            </a:r>
            <a:r>
              <a:rPr lang="en-US" altLang="zh-CN" sz="1400" b="1" dirty="0" smtClean="0">
                <a:solidFill>
                  <a:schemeClr val="bg1"/>
                </a:solidFill>
                <a:latin typeface="黑体" pitchFamily="49" charset="-122"/>
                <a:ea typeface="黑体" pitchFamily="49" charset="-122"/>
              </a:rPr>
              <a:t>10</a:t>
            </a:r>
            <a:r>
              <a:rPr lang="zh-CN" altLang="en-US" sz="1400" b="1" dirty="0" smtClean="0">
                <a:solidFill>
                  <a:schemeClr val="bg1"/>
                </a:solidFill>
                <a:latin typeface="黑体" pitchFamily="49" charset="-122"/>
                <a:ea typeface="黑体" pitchFamily="49" charset="-122"/>
              </a:rPr>
              <a:t>股</a:t>
            </a:r>
            <a:endParaRPr kumimoji="0" lang="zh-CN" altLang="en-US" sz="1400" b="1" i="0" u="none" strike="noStrike" cap="none" normalizeH="0" baseline="0" dirty="0" smtClean="0">
              <a:ln>
                <a:noFill/>
              </a:ln>
              <a:solidFill>
                <a:schemeClr val="bg1"/>
              </a:solidFill>
              <a:effectLst/>
              <a:latin typeface="黑体" pitchFamily="49" charset="-122"/>
              <a:ea typeface="黑体" pitchFamily="49" charset="-122"/>
            </a:endParaRPr>
          </a:p>
        </p:txBody>
      </p:sp>
      <p:sp>
        <p:nvSpPr>
          <p:cNvPr id="11" name="下箭头标注 10"/>
          <p:cNvSpPr/>
          <p:nvPr/>
        </p:nvSpPr>
        <p:spPr bwMode="auto">
          <a:xfrm>
            <a:off x="4283968" y="2372883"/>
            <a:ext cx="1800200"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latin typeface="黑体" pitchFamily="49" charset="-122"/>
                <a:ea typeface="黑体" pitchFamily="49" charset="-122"/>
              </a:rPr>
              <a:t>每</a:t>
            </a:r>
            <a:r>
              <a:rPr lang="en-US" altLang="zh-CN" sz="1400" b="1" dirty="0" smtClean="0">
                <a:solidFill>
                  <a:schemeClr val="bg1"/>
                </a:solidFill>
                <a:latin typeface="黑体" pitchFamily="49" charset="-122"/>
                <a:ea typeface="黑体" pitchFamily="49" charset="-122"/>
              </a:rPr>
              <a:t>10</a:t>
            </a:r>
            <a:r>
              <a:rPr lang="zh-CN" altLang="en-US" sz="1400" b="1" dirty="0" smtClean="0">
                <a:solidFill>
                  <a:schemeClr val="bg1"/>
                </a:solidFill>
                <a:latin typeface="黑体" pitchFamily="49" charset="-122"/>
                <a:ea typeface="黑体" pitchFamily="49" charset="-122"/>
              </a:rPr>
              <a:t>股送（转）股数</a:t>
            </a:r>
            <a:endParaRPr kumimoji="0" lang="zh-CN" altLang="en-US" sz="1400" b="1" i="0" u="none" strike="noStrike" cap="none" normalizeH="0" baseline="0" dirty="0" smtClean="0">
              <a:ln>
                <a:noFill/>
              </a:ln>
              <a:solidFill>
                <a:schemeClr val="bg1"/>
              </a:solidFill>
              <a:effectLst/>
              <a:latin typeface="黑体" pitchFamily="49" charset="-122"/>
              <a:ea typeface="黑体" pitchFamily="49" charset="-122"/>
            </a:endParaRPr>
          </a:p>
        </p:txBody>
      </p:sp>
      <p:sp>
        <p:nvSpPr>
          <p:cNvPr id="12" name="灯片编号占位符 2"/>
          <p:cNvSpPr txBox="1">
            <a:spLocks/>
          </p:cNvSpPr>
          <p:nvPr/>
        </p:nvSpPr>
        <p:spPr bwMode="auto">
          <a:xfrm>
            <a:off x="4000497" y="6357959"/>
            <a:ext cx="1704972" cy="285752"/>
          </a:xfrm>
          <a:prstGeom prst="rect">
            <a:avLst/>
          </a:prstGeom>
          <a:noFill/>
          <a:ln w="9525">
            <a:noFill/>
            <a:miter lim="800000"/>
          </a:ln>
          <a:effectLst/>
        </p:spPr>
        <p:txBody>
          <a:bodyPr vert="horz" wrap="square" lIns="77925" tIns="38963" rIns="77925" bIns="38963"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uLnTx/>
                <a:uFillTx/>
                <a:latin typeface="Arial" pitchFamily="34" charset="0"/>
                <a:ea typeface="宋体" pitchFamily="2" charset="-122"/>
                <a:cs typeface="+mn-cs"/>
              </a:rPr>
              <a:t>14</a:t>
            </a:r>
            <a:endParaRPr kumimoji="0" lang="en-US" altLang="zh-CN" sz="12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13" name="TextBox 12"/>
          <p:cNvSpPr txBox="1"/>
          <p:nvPr/>
        </p:nvSpPr>
        <p:spPr>
          <a:xfrm>
            <a:off x="539552" y="932723"/>
            <a:ext cx="7488832" cy="2123658"/>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那么问题来了</a:t>
            </a:r>
            <a:r>
              <a:rPr lang="en-US" altLang="zh-CN" sz="2400" b="1" dirty="0" smtClean="0">
                <a:latin typeface="黑体" pitchFamily="49" charset="-122"/>
                <a:ea typeface="黑体" pitchFamily="49" charset="-122"/>
              </a:rPr>
              <a:t>】</a:t>
            </a:r>
            <a:r>
              <a:rPr lang="zh-CN" altLang="en-US" sz="2400" dirty="0" smtClean="0">
                <a:latin typeface="黑体" pitchFamily="49" charset="-122"/>
                <a:ea typeface="黑体" pitchFamily="49" charset="-122"/>
              </a:rPr>
              <a:t>股权登记日日终公司股本为</a:t>
            </a:r>
            <a:r>
              <a:rPr lang="en-US" altLang="zh-CN" sz="2400" dirty="0" smtClean="0">
                <a:latin typeface="黑体" pitchFamily="49" charset="-122"/>
                <a:ea typeface="黑体" pitchFamily="49" charset="-122"/>
              </a:rPr>
              <a:t>12</a:t>
            </a:r>
            <a:r>
              <a:rPr lang="zh-CN" altLang="en-US" sz="2400" dirty="0" smtClean="0">
                <a:latin typeface="黑体" pitchFamily="49" charset="-122"/>
                <a:ea typeface="黑体" pitchFamily="49" charset="-122"/>
              </a:rPr>
              <a:t>万，权益分派方案为每</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股送</a:t>
            </a:r>
            <a:r>
              <a:rPr lang="en-US" altLang="zh-CN" sz="2400" dirty="0" smtClean="0">
                <a:latin typeface="黑体" pitchFamily="49" charset="-122"/>
                <a:ea typeface="黑体" pitchFamily="49" charset="-122"/>
              </a:rPr>
              <a:t>12.123456</a:t>
            </a:r>
            <a:r>
              <a:rPr lang="zh-CN" altLang="en-US" sz="2400" dirty="0" smtClean="0">
                <a:latin typeface="黑体" pitchFamily="49" charset="-122"/>
                <a:ea typeface="黑体" pitchFamily="49" charset="-122"/>
              </a:rPr>
              <a:t>股，本次新增股本为多少股？</a:t>
            </a:r>
            <a:endParaRPr lang="en-US" altLang="zh-CN" sz="2400" dirty="0" smtClean="0">
              <a:latin typeface="黑体" pitchFamily="49" charset="-122"/>
              <a:ea typeface="黑体" pitchFamily="49" charset="-122"/>
            </a:endParaRPr>
          </a:p>
          <a:p>
            <a:pPr>
              <a:lnSpc>
                <a:spcPct val="150000"/>
              </a:lnSpc>
            </a:pPr>
            <a:endParaRPr lang="en-US" altLang="zh-CN" sz="1600" dirty="0" smtClean="0">
              <a:latin typeface="微软雅黑" pitchFamily="34" charset="-122"/>
              <a:ea typeface="微软雅黑" pitchFamily="34" charset="-122"/>
            </a:endParaRPr>
          </a:p>
        </p:txBody>
      </p:sp>
      <p:sp>
        <p:nvSpPr>
          <p:cNvPr id="14" name="下箭头标注 13"/>
          <p:cNvSpPr/>
          <p:nvPr/>
        </p:nvSpPr>
        <p:spPr bwMode="auto">
          <a:xfrm>
            <a:off x="6300192" y="2372883"/>
            <a:ext cx="2520280"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latin typeface="黑体" pitchFamily="49" charset="-122"/>
                <a:ea typeface="黑体" pitchFamily="49" charset="-122"/>
              </a:rPr>
              <a:t>计算的新增股份数带有小数点</a:t>
            </a:r>
            <a:endParaRPr kumimoji="0" lang="zh-CN" altLang="en-US" sz="1400" b="1" i="0" u="none" strike="noStrike" cap="none" normalizeH="0" baseline="0" dirty="0" smtClean="0">
              <a:ln>
                <a:noFill/>
              </a:ln>
              <a:solidFill>
                <a:schemeClr val="bg1"/>
              </a:solidFill>
              <a:effectLst/>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Effect transition="in" filter="blinds(horizontal)">
                                      <p:cBhvr>
                                        <p:cTn id="37" dur="500"/>
                                        <p:tgtEl>
                                          <p:spTgt spid="8">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2" end="2"/>
                                            </p:txEl>
                                          </p:spTgt>
                                        </p:tgtEl>
                                        <p:attrNameLst>
                                          <p:attrName>style.visibility</p:attrName>
                                        </p:attrNameLst>
                                      </p:cBhvr>
                                      <p:to>
                                        <p:strVal val="visible"/>
                                      </p:to>
                                    </p:set>
                                    <p:animEffect transition="in" filter="blinds(horizontal)">
                                      <p:cBhvr>
                                        <p:cTn id="4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回忆：刚才学习到了什么？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4247317"/>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、建议在权益分派预案中明确的“</a:t>
            </a:r>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要点”</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财务报告、财务基准日、财务数据、股本基数、分派方案、分派比例、实际分派结果</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、为什么要如此详细强调权益分派预案？</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权益分派方案是披露的董事会决议公告、股东大会决议公告中的重要内容，</a:t>
            </a:r>
            <a:r>
              <a:rPr lang="zh-CN" altLang="en-US" sz="2400" dirty="0" smtClean="0">
                <a:solidFill>
                  <a:srgbClr val="FF0000"/>
                </a:solidFill>
                <a:latin typeface="黑体" pitchFamily="49" charset="-122"/>
                <a:ea typeface="黑体" pitchFamily="49" charset="-122"/>
              </a:rPr>
              <a:t>是我司权益分派业务的重点审核内容。</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建议不要遗漏要点、错写要点。</a:t>
            </a:r>
            <a:endParaRPr lang="zh-CN" altLang="zh-CN" sz="2400" dirty="0" smtClean="0">
              <a:latin typeface="黑体" pitchFamily="49" charset="-122"/>
              <a:ea typeface="黑体" pitchFamily="49" charset="-122"/>
            </a:endParaRPr>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15</a:t>
            </a:r>
            <a:endParaRPr lang="en-US" altLang="zh-CN" dirty="0">
              <a:solidFill>
                <a:srgbClr val="000000"/>
              </a:solidFill>
            </a:endParaRPr>
          </a:p>
        </p:txBody>
      </p:sp>
    </p:spTree>
  </p:cSld>
  <p:clrMapOvr>
    <a:masterClrMapping/>
  </p:clrMapOvr>
  <p:transition spd="slow">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一、前期准备工作</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1520" y="1508787"/>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grpSp>
        <p:nvGrpSpPr>
          <p:cNvPr id="2" name="组合 20"/>
          <p:cNvGrpSpPr/>
          <p:nvPr/>
        </p:nvGrpSpPr>
        <p:grpSpPr>
          <a:xfrm>
            <a:off x="899592" y="1916832"/>
            <a:ext cx="7354124" cy="648072"/>
            <a:chOff x="1002380" y="1556792"/>
            <a:chExt cx="7354124" cy="648072"/>
          </a:xfrm>
        </p:grpSpPr>
        <p:sp>
          <p:nvSpPr>
            <p:cNvPr id="9"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（一）</a:t>
              </a:r>
              <a:endParaRPr lang="zh-CN" altLang="en-US" sz="2400" b="1" dirty="0">
                <a:latin typeface="黑体" pitchFamily="49" charset="-122"/>
                <a:ea typeface="黑体" pitchFamily="49" charset="-122"/>
              </a:endParaRPr>
            </a:p>
          </p:txBody>
        </p:sp>
        <p:sp>
          <p:nvSpPr>
            <p:cNvPr id="11" name="TextBox 10"/>
            <p:cNvSpPr txBox="1"/>
            <p:nvPr/>
          </p:nvSpPr>
          <p:spPr>
            <a:xfrm>
              <a:off x="271290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决定权益分派所依据的财务报告</a:t>
              </a:r>
              <a:endParaRPr lang="zh-CN" altLang="en-US" sz="2400" dirty="0" smtClean="0">
                <a:latin typeface="黑体" pitchFamily="49" charset="-122"/>
                <a:ea typeface="黑体" pitchFamily="49" charset="-122"/>
              </a:endParaRPr>
            </a:p>
          </p:txBody>
        </p:sp>
      </p:grpSp>
      <p:grpSp>
        <p:nvGrpSpPr>
          <p:cNvPr id="3" name="组合 24"/>
          <p:cNvGrpSpPr/>
          <p:nvPr/>
        </p:nvGrpSpPr>
        <p:grpSpPr>
          <a:xfrm>
            <a:off x="899592" y="2924944"/>
            <a:ext cx="7341014" cy="648072"/>
            <a:chOff x="1002380" y="1556792"/>
            <a:chExt cx="7341014" cy="648072"/>
          </a:xfrm>
        </p:grpSpPr>
        <p:sp>
          <p:nvSpPr>
            <p:cNvPr id="13"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（二）</a:t>
              </a:r>
              <a:endParaRPr lang="zh-CN" altLang="en-US" sz="2400" b="1" dirty="0">
                <a:latin typeface="黑体" pitchFamily="49" charset="-122"/>
                <a:ea typeface="黑体" pitchFamily="49" charset="-122"/>
              </a:endParaRPr>
            </a:p>
          </p:txBody>
        </p:sp>
        <p:sp>
          <p:nvSpPr>
            <p:cNvPr id="15" name="TextBox 14"/>
            <p:cNvSpPr txBox="1"/>
            <p:nvPr/>
          </p:nvSpPr>
          <p:spPr>
            <a:xfrm>
              <a:off x="269979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拟定权益分派预案</a:t>
              </a:r>
              <a:endParaRPr lang="zh-CN" altLang="en-US" sz="2400" dirty="0" smtClean="0">
                <a:latin typeface="黑体" pitchFamily="49" charset="-122"/>
                <a:ea typeface="黑体" pitchFamily="49" charset="-122"/>
              </a:endParaRPr>
            </a:p>
          </p:txBody>
        </p:sp>
      </p:grpSp>
      <p:grpSp>
        <p:nvGrpSpPr>
          <p:cNvPr id="4" name="组合 28"/>
          <p:cNvGrpSpPr/>
          <p:nvPr/>
        </p:nvGrpSpPr>
        <p:grpSpPr>
          <a:xfrm>
            <a:off x="899592" y="3933056"/>
            <a:ext cx="7386044" cy="648072"/>
            <a:chOff x="1002380" y="1556792"/>
            <a:chExt cx="7386044" cy="648072"/>
          </a:xfrm>
        </p:grpSpPr>
        <p:sp>
          <p:nvSpPr>
            <p:cNvPr id="17"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（三）</a:t>
              </a:r>
              <a:endParaRPr lang="zh-CN" altLang="en-US" sz="2400" b="1" dirty="0">
                <a:latin typeface="黑体" pitchFamily="49" charset="-122"/>
                <a:ea typeface="黑体" pitchFamily="49" charset="-122"/>
              </a:endParaRPr>
            </a:p>
          </p:txBody>
        </p:sp>
        <p:sp>
          <p:nvSpPr>
            <p:cNvPr id="19" name="TextBox 18"/>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股东大会决议公告</a:t>
              </a:r>
              <a:endParaRPr lang="zh-CN" altLang="en-US" sz="2400" dirty="0" smtClean="0">
                <a:latin typeface="黑体" pitchFamily="49" charset="-122"/>
                <a:ea typeface="黑体" pitchFamily="49" charset="-122"/>
              </a:endParaRPr>
            </a:p>
          </p:txBody>
        </p:sp>
      </p:grpSp>
      <p:grpSp>
        <p:nvGrpSpPr>
          <p:cNvPr id="5" name="组合 28"/>
          <p:cNvGrpSpPr/>
          <p:nvPr/>
        </p:nvGrpSpPr>
        <p:grpSpPr>
          <a:xfrm>
            <a:off x="899592" y="4869160"/>
            <a:ext cx="7386044" cy="648072"/>
            <a:chOff x="1002380" y="1556792"/>
            <a:chExt cx="7386044" cy="648072"/>
          </a:xfrm>
        </p:grpSpPr>
        <p:sp>
          <p:nvSpPr>
            <p:cNvPr id="21"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（四）</a:t>
              </a:r>
              <a:endParaRPr lang="zh-CN" altLang="en-US" sz="2400" b="1" dirty="0">
                <a:latin typeface="黑体" pitchFamily="49" charset="-122"/>
                <a:ea typeface="黑体" pitchFamily="49" charset="-122"/>
              </a:endParaRPr>
            </a:p>
          </p:txBody>
        </p:sp>
        <p:sp>
          <p:nvSpPr>
            <p:cNvPr id="23" name="TextBox 22"/>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申请业务前需准备的信息及材料</a:t>
              </a:r>
              <a:endParaRPr lang="zh-CN" altLang="en-US" sz="2400" dirty="0" smtClean="0">
                <a:latin typeface="黑体" pitchFamily="49" charset="-122"/>
                <a:ea typeface="黑体" pitchFamily="49" charset="-122"/>
              </a:endParaRPr>
            </a:p>
          </p:txBody>
        </p:sp>
      </p:grpSp>
      <p:sp>
        <p:nvSpPr>
          <p:cNvPr id="24" name="页脚占位符 23"/>
          <p:cNvSpPr>
            <a:spLocks noGrp="1"/>
          </p:cNvSpPr>
          <p:nvPr>
            <p:ph type="ftr" sz="quarter" idx="11"/>
          </p:nvPr>
        </p:nvSpPr>
        <p:spPr/>
        <p:txBody>
          <a:bodyPr/>
          <a:lstStyle/>
          <a:p>
            <a:pPr>
              <a:defRPr/>
            </a:pPr>
            <a:r>
              <a:rPr lang="en-US" altLang="zh-CN" dirty="0" smtClean="0">
                <a:solidFill>
                  <a:srgbClr val="000000"/>
                </a:solidFill>
              </a:rPr>
              <a:t>16</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（三）股东大会决议公告</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5509200"/>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股东大会召开后，</a:t>
            </a:r>
            <a:r>
              <a:rPr lang="zh-CN" altLang="zh-CN" sz="2400" dirty="0" smtClean="0">
                <a:latin typeface="黑体" pitchFamily="49" charset="-122"/>
                <a:ea typeface="黑体" pitchFamily="49" charset="-122"/>
              </a:rPr>
              <a:t>披露的</a:t>
            </a:r>
            <a:r>
              <a:rPr lang="zh-CN" altLang="zh-CN" sz="2400" dirty="0" smtClean="0">
                <a:solidFill>
                  <a:srgbClr val="FF0000"/>
                </a:solidFill>
                <a:latin typeface="黑体" pitchFamily="49" charset="-122"/>
                <a:ea typeface="黑体" pitchFamily="49" charset="-122"/>
              </a:rPr>
              <a:t>股东大会决议公告</a:t>
            </a:r>
            <a:r>
              <a:rPr lang="zh-CN" altLang="en-US" sz="2400" dirty="0" smtClean="0">
                <a:latin typeface="黑体" pitchFamily="49" charset="-122"/>
                <a:ea typeface="黑体" pitchFamily="49" charset="-122"/>
              </a:rPr>
              <a:t>须</a:t>
            </a:r>
            <a:r>
              <a:rPr lang="zh-CN" altLang="zh-CN" sz="2400" dirty="0" smtClean="0">
                <a:latin typeface="黑体" pitchFamily="49" charset="-122"/>
                <a:ea typeface="黑体" pitchFamily="49" charset="-122"/>
              </a:rPr>
              <a:t>包含审议权益分派方案的事项及表决</a:t>
            </a:r>
            <a:r>
              <a:rPr lang="zh-CN" altLang="en-US" sz="2400" dirty="0" smtClean="0">
                <a:latin typeface="黑体" pitchFamily="49" charset="-122"/>
                <a:ea typeface="黑体" pitchFamily="49" charset="-122"/>
              </a:rPr>
              <a:t>通过</a:t>
            </a:r>
            <a:r>
              <a:rPr lang="zh-CN" altLang="zh-CN" sz="2400" dirty="0" smtClean="0">
                <a:latin typeface="黑体" pitchFamily="49" charset="-122"/>
                <a:ea typeface="黑体" pitchFamily="49" charset="-122"/>
              </a:rPr>
              <a:t>结果。</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、审议权益分派预案的</a:t>
            </a:r>
            <a:r>
              <a:rPr lang="zh-CN" altLang="zh-CN" sz="2400" dirty="0" smtClean="0">
                <a:solidFill>
                  <a:srgbClr val="FF0000"/>
                </a:solidFill>
                <a:latin typeface="黑体" pitchFamily="49" charset="-122"/>
                <a:ea typeface="黑体" pitchFamily="49" charset="-122"/>
              </a:rPr>
              <a:t>股东大会</a:t>
            </a:r>
            <a:r>
              <a:rPr lang="zh-CN" altLang="en-US" sz="2400" dirty="0" smtClean="0">
                <a:solidFill>
                  <a:srgbClr val="FF0000"/>
                </a:solidFill>
                <a:latin typeface="黑体" pitchFamily="49" charset="-122"/>
                <a:ea typeface="黑体" pitchFamily="49" charset="-122"/>
              </a:rPr>
              <a:t>的</a:t>
            </a:r>
            <a:r>
              <a:rPr lang="zh-CN" altLang="zh-CN" sz="2400" dirty="0" smtClean="0">
                <a:solidFill>
                  <a:srgbClr val="FF0000"/>
                </a:solidFill>
                <a:latin typeface="黑体" pitchFamily="49" charset="-122"/>
                <a:ea typeface="黑体" pitchFamily="49" charset="-122"/>
              </a:rPr>
              <a:t>召开</a:t>
            </a:r>
            <a:r>
              <a:rPr lang="zh-CN" altLang="en-US" sz="2400" dirty="0" smtClean="0">
                <a:solidFill>
                  <a:srgbClr val="FF0000"/>
                </a:solidFill>
                <a:latin typeface="黑体" pitchFamily="49" charset="-122"/>
                <a:ea typeface="黑体" pitchFamily="49" charset="-122"/>
              </a:rPr>
              <a:t>日期</a:t>
            </a:r>
            <a:r>
              <a:rPr lang="zh-CN" altLang="zh-CN" sz="2400" dirty="0" smtClean="0">
                <a:latin typeface="黑体" pitchFamily="49" charset="-122"/>
                <a:ea typeface="黑体" pitchFamily="49" charset="-122"/>
              </a:rPr>
              <a:t>有</a:t>
            </a:r>
            <a:r>
              <a:rPr lang="zh-CN" altLang="en-US" sz="2400" dirty="0" smtClean="0">
                <a:latin typeface="黑体" pitchFamily="49" charset="-122"/>
                <a:ea typeface="黑体" pitchFamily="49" charset="-122"/>
              </a:rPr>
              <a:t>什么</a:t>
            </a:r>
            <a:r>
              <a:rPr lang="zh-CN" altLang="zh-CN" sz="2400" dirty="0" smtClean="0">
                <a:latin typeface="黑体" pitchFamily="49" charset="-122"/>
                <a:ea typeface="黑体" pitchFamily="49" charset="-122"/>
              </a:rPr>
              <a:t>要求吗？</a:t>
            </a:r>
          </a:p>
          <a:p>
            <a:pPr>
              <a:lnSpc>
                <a:spcPct val="150000"/>
              </a:lnSpc>
            </a:pPr>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）股东大会必须在财务数据</a:t>
            </a:r>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个月</a:t>
            </a:r>
            <a:r>
              <a:rPr lang="zh-CN" altLang="zh-CN" sz="2400" dirty="0" smtClean="0">
                <a:latin typeface="黑体" pitchFamily="49" charset="-122"/>
                <a:ea typeface="黑体" pitchFamily="49" charset="-122"/>
              </a:rPr>
              <a:t>有效期内</a:t>
            </a:r>
            <a:r>
              <a:rPr lang="zh-CN" altLang="en-US" sz="2400" dirty="0" smtClean="0">
                <a:latin typeface="黑体" pitchFamily="49" charset="-122"/>
                <a:ea typeface="黑体" pitchFamily="49" charset="-122"/>
              </a:rPr>
              <a:t>召开。</a:t>
            </a:r>
            <a:endParaRPr lang="zh-CN"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）股东大会</a:t>
            </a:r>
            <a:r>
              <a:rPr lang="zh-CN" altLang="en-US" sz="2400" dirty="0" smtClean="0">
                <a:latin typeface="黑体" pitchFamily="49" charset="-122"/>
                <a:ea typeface="黑体" pitchFamily="49" charset="-122"/>
              </a:rPr>
              <a:t>审议方案</a:t>
            </a:r>
            <a:r>
              <a:rPr lang="zh-CN" altLang="zh-CN" sz="2400" dirty="0" smtClean="0">
                <a:latin typeface="黑体" pitchFamily="49" charset="-122"/>
                <a:ea typeface="黑体" pitchFamily="49" charset="-122"/>
              </a:rPr>
              <a:t>后</a:t>
            </a: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个月内</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必须完成权益分派业务</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zh-CN" sz="1400" dirty="0" smtClean="0"/>
          </a:p>
          <a:p>
            <a:pPr>
              <a:lnSpc>
                <a:spcPct val="150000"/>
              </a:lnSpc>
            </a:pPr>
            <a:endParaRPr lang="zh-CN" altLang="zh-CN" sz="1400" dirty="0" smtClean="0"/>
          </a:p>
          <a:p>
            <a:r>
              <a:rPr lang="en-US" altLang="zh-CN" sz="1400" dirty="0" smtClean="0"/>
              <a:t>    </a:t>
            </a:r>
            <a:endParaRPr lang="zh-CN" altLang="zh-CN" sz="1400" dirty="0" smtClean="0"/>
          </a:p>
          <a:p>
            <a:endParaRPr lang="zh-CN" altLang="zh-CN" sz="1400"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17</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blinds(horizontal)">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animEffect transition="in" filter="blinds(horizontal)">
                                      <p:cBhvr>
                                        <p:cTn id="17" dur="500"/>
                                        <p:tgtEl>
                                          <p:spTgt spid="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3" end="3"/>
                                            </p:txEl>
                                          </p:spTgt>
                                        </p:tgtEl>
                                        <p:attrNameLst>
                                          <p:attrName>style.visibility</p:attrName>
                                        </p:attrNameLst>
                                      </p:cBhvr>
                                      <p:to>
                                        <p:strVal val="visible"/>
                                      </p:to>
                                    </p:set>
                                    <p:animEffect transition="in" filter="blinds(horizontal)">
                                      <p:cBhvr>
                                        <p:cTn id="22" dur="50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（三）股东大会决议公告</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7"/>
            <a:ext cx="8352928" cy="6294031"/>
          </a:xfrm>
          <a:prstGeom prst="rect">
            <a:avLst/>
          </a:prstGeom>
          <a:noFill/>
        </p:spPr>
        <p:txBody>
          <a:bodyPr wrap="square" rtlCol="0">
            <a:spAutoFit/>
          </a:bodyPr>
          <a:lstStyle/>
          <a:p>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日期问题来了</a:t>
            </a:r>
            <a:r>
              <a:rPr lang="en-US" altLang="zh-CN" sz="2400" b="1" dirty="0" smtClean="0">
                <a:latin typeface="黑体" pitchFamily="49" charset="-122"/>
                <a:ea typeface="黑体" pitchFamily="49" charset="-122"/>
              </a:rPr>
              <a:t>】</a:t>
            </a:r>
            <a:r>
              <a:rPr lang="zh-CN" altLang="en-US" sz="2400" dirty="0" smtClean="0">
                <a:latin typeface="黑体" pitchFamily="49" charset="-122"/>
                <a:ea typeface="黑体" pitchFamily="49" charset="-122"/>
              </a:rPr>
              <a:t>若公司拟计划以</a:t>
            </a:r>
            <a:r>
              <a:rPr lang="en-US" altLang="zh-CN" sz="2400" dirty="0" smtClean="0">
                <a:solidFill>
                  <a:srgbClr val="FF0000"/>
                </a:solidFill>
                <a:latin typeface="黑体" pitchFamily="49" charset="-122"/>
                <a:ea typeface="黑体" pitchFamily="49" charset="-122"/>
              </a:rPr>
              <a:t>2017</a:t>
            </a:r>
            <a:r>
              <a:rPr lang="zh-CN" altLang="en-US" sz="2400" dirty="0" smtClean="0">
                <a:solidFill>
                  <a:srgbClr val="FF0000"/>
                </a:solidFill>
                <a:latin typeface="黑体" pitchFamily="49" charset="-122"/>
                <a:ea typeface="黑体" pitchFamily="49" charset="-122"/>
              </a:rPr>
              <a:t>年年报</a:t>
            </a:r>
            <a:r>
              <a:rPr lang="zh-CN" altLang="en-US" sz="2400" dirty="0" smtClean="0">
                <a:latin typeface="黑体" pitchFamily="49" charset="-122"/>
                <a:ea typeface="黑体" pitchFamily="49" charset="-122"/>
              </a:rPr>
              <a:t>的财务数据作为分配依据，</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）必须在什么日期前召开股东大会审议权益分派预案？</a:t>
            </a:r>
            <a:r>
              <a:rPr lang="en-US" altLang="zh-CN" sz="2400" dirty="0" smtClean="0">
                <a:latin typeface="黑体" pitchFamily="49" charset="-122"/>
                <a:ea typeface="黑体" pitchFamily="49" charset="-122"/>
              </a:rPr>
              <a:t> </a:t>
            </a:r>
          </a:p>
          <a:p>
            <a:r>
              <a:rPr lang="en-US" altLang="zh-CN" sz="2400" dirty="0" smtClean="0">
                <a:latin typeface="黑体" pitchFamily="49" charset="-122"/>
                <a:ea typeface="黑体" pitchFamily="49" charset="-122"/>
              </a:rPr>
              <a:t>     2018</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30</a:t>
            </a:r>
            <a:r>
              <a:rPr lang="zh-CN" altLang="en-US" sz="2400" dirty="0" smtClean="0">
                <a:latin typeface="黑体" pitchFamily="49" charset="-122"/>
                <a:ea typeface="黑体" pitchFamily="49" charset="-122"/>
              </a:rPr>
              <a:t>日前</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）必须在什么日期前完成权益分派业务？</a:t>
            </a:r>
            <a:r>
              <a:rPr lang="en-US" altLang="zh-CN" sz="2400" dirty="0" smtClean="0">
                <a:latin typeface="黑体" pitchFamily="49" charset="-122"/>
                <a:ea typeface="黑体" pitchFamily="49" charset="-122"/>
              </a:rPr>
              <a:t> </a:t>
            </a:r>
          </a:p>
          <a:p>
            <a:r>
              <a:rPr lang="en-US" altLang="zh-CN" sz="2400" dirty="0" smtClean="0">
                <a:latin typeface="黑体" pitchFamily="49" charset="-122"/>
                <a:ea typeface="黑体" pitchFamily="49" charset="-122"/>
              </a:rPr>
              <a:t>     2018</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8</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31</a:t>
            </a:r>
            <a:r>
              <a:rPr lang="zh-CN" altLang="en-US" sz="2400" dirty="0" smtClean="0">
                <a:latin typeface="黑体" pitchFamily="49" charset="-122"/>
                <a:ea typeface="黑体" pitchFamily="49" charset="-122"/>
              </a:rPr>
              <a:t>日前</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zh-CN" altLang="en-US" sz="2400" dirty="0" smtClean="0">
                <a:solidFill>
                  <a:srgbClr val="FF0000"/>
                </a:solidFill>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3</a:t>
            </a:r>
            <a:r>
              <a:rPr lang="zh-CN" altLang="en-US" sz="2400" dirty="0" smtClean="0">
                <a:solidFill>
                  <a:srgbClr val="FF0000"/>
                </a:solidFill>
                <a:latin typeface="黑体" pitchFamily="49" charset="-122"/>
                <a:ea typeface="黑体" pitchFamily="49" charset="-122"/>
              </a:rPr>
              <a:t>）若在</a:t>
            </a:r>
            <a:r>
              <a:rPr lang="en-US" altLang="zh-CN" sz="2400" dirty="0" smtClean="0">
                <a:solidFill>
                  <a:srgbClr val="FF0000"/>
                </a:solidFill>
                <a:latin typeface="黑体" pitchFamily="49" charset="-122"/>
                <a:ea typeface="黑体" pitchFamily="49" charset="-122"/>
              </a:rPr>
              <a:t>2018</a:t>
            </a:r>
            <a:r>
              <a:rPr lang="zh-CN" altLang="en-US" sz="2400" dirty="0" smtClean="0">
                <a:solidFill>
                  <a:srgbClr val="FF0000"/>
                </a:solidFill>
                <a:latin typeface="黑体" pitchFamily="49" charset="-122"/>
                <a:ea typeface="黑体" pitchFamily="49" charset="-122"/>
              </a:rPr>
              <a:t>年</a:t>
            </a:r>
            <a:r>
              <a:rPr lang="en-US" altLang="zh-CN" sz="2400" dirty="0" smtClean="0">
                <a:solidFill>
                  <a:srgbClr val="FF0000"/>
                </a:solidFill>
                <a:latin typeface="黑体" pitchFamily="49" charset="-122"/>
                <a:ea typeface="黑体" pitchFamily="49" charset="-122"/>
              </a:rPr>
              <a:t>6</a:t>
            </a:r>
            <a:r>
              <a:rPr lang="zh-CN" altLang="en-US" sz="2400" dirty="0" smtClean="0">
                <a:solidFill>
                  <a:srgbClr val="FF0000"/>
                </a:solidFill>
                <a:latin typeface="黑体" pitchFamily="49" charset="-122"/>
                <a:ea typeface="黑体" pitchFamily="49" charset="-122"/>
              </a:rPr>
              <a:t>月</a:t>
            </a:r>
            <a:r>
              <a:rPr lang="en-US" altLang="zh-CN" sz="2400" dirty="0" smtClean="0">
                <a:solidFill>
                  <a:srgbClr val="FF0000"/>
                </a:solidFill>
                <a:latin typeface="黑体" pitchFamily="49" charset="-122"/>
                <a:ea typeface="黑体" pitchFamily="49" charset="-122"/>
              </a:rPr>
              <a:t>30</a:t>
            </a:r>
            <a:r>
              <a:rPr lang="zh-CN" altLang="en-US" sz="2400" dirty="0" smtClean="0">
                <a:solidFill>
                  <a:srgbClr val="FF0000"/>
                </a:solidFill>
                <a:latin typeface="黑体" pitchFamily="49" charset="-122"/>
                <a:ea typeface="黑体" pitchFamily="49" charset="-122"/>
              </a:rPr>
              <a:t>日前未能召开股东大会审议权益分派方案，如何处理？</a:t>
            </a:r>
            <a:endParaRPr lang="en-US" altLang="zh-CN" sz="2400" dirty="0" smtClean="0">
              <a:solidFill>
                <a:srgbClr val="FF0000"/>
              </a:solidFill>
              <a:latin typeface="黑体" pitchFamily="49" charset="-122"/>
              <a:ea typeface="黑体" pitchFamily="49" charset="-122"/>
            </a:endParaRPr>
          </a:p>
          <a:p>
            <a:r>
              <a:rPr lang="zh-CN" altLang="en-US" sz="2400" dirty="0" smtClean="0">
                <a:latin typeface="黑体" pitchFamily="49" charset="-122"/>
                <a:ea typeface="黑体" pitchFamily="49" charset="-122"/>
              </a:rPr>
              <a:t>    不能再使用</a:t>
            </a:r>
            <a:r>
              <a:rPr lang="en-US" altLang="zh-CN" sz="2400" dirty="0" smtClean="0">
                <a:latin typeface="黑体" pitchFamily="49" charset="-122"/>
                <a:ea typeface="黑体" pitchFamily="49" charset="-122"/>
              </a:rPr>
              <a:t>2017</a:t>
            </a:r>
            <a:r>
              <a:rPr lang="zh-CN" altLang="en-US" sz="2400" dirty="0" smtClean="0">
                <a:latin typeface="黑体" pitchFamily="49" charset="-122"/>
                <a:ea typeface="黑体" pitchFamily="49" charset="-122"/>
              </a:rPr>
              <a:t>年年报作为权益分派依据。但可以使用后续披露的财务报告作为分配依据。</a:t>
            </a:r>
            <a:endParaRPr lang="en-US" altLang="zh-CN" sz="2400" dirty="0" smtClean="0">
              <a:latin typeface="黑体" pitchFamily="49" charset="-122"/>
              <a:ea typeface="黑体" pitchFamily="49" charset="-122"/>
            </a:endParaRPr>
          </a:p>
          <a:p>
            <a:pPr>
              <a:lnSpc>
                <a:spcPct val="150000"/>
              </a:lnSpc>
            </a:pPr>
            <a:endParaRPr lang="zh-CN" altLang="zh-CN" sz="1400" dirty="0" smtClean="0"/>
          </a:p>
          <a:p>
            <a:pPr>
              <a:lnSpc>
                <a:spcPct val="150000"/>
              </a:lnSpc>
            </a:pPr>
            <a:endParaRPr lang="zh-CN" altLang="zh-CN" sz="1400" dirty="0" smtClean="0"/>
          </a:p>
          <a:p>
            <a:r>
              <a:rPr lang="en-US" altLang="zh-CN" sz="1400" dirty="0" smtClean="0"/>
              <a:t>    </a:t>
            </a:r>
            <a:endParaRPr lang="zh-CN" altLang="zh-CN" sz="1400" dirty="0" smtClean="0"/>
          </a:p>
          <a:p>
            <a:endParaRPr lang="zh-CN" altLang="zh-CN" sz="1400"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18</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blinds(horizontal)">
                                      <p:cBhvr>
                                        <p:cTn id="12" dur="500"/>
                                        <p:tgtEl>
                                          <p:spTgt spid="2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4">
                                            <p:txEl>
                                              <p:pRg st="4" end="4"/>
                                            </p:txEl>
                                          </p:spTgt>
                                        </p:tgtEl>
                                        <p:attrNameLst>
                                          <p:attrName>style.visibility</p:attrName>
                                        </p:attrNameLst>
                                      </p:cBhvr>
                                      <p:to>
                                        <p:strVal val="visible"/>
                                      </p:to>
                                    </p:set>
                                    <p:animEffect transition="in" filter="blinds(horizontal)">
                                      <p:cBhvr>
                                        <p:cTn id="15" dur="500"/>
                                        <p:tgtEl>
                                          <p:spTgt spid="24">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4">
                                            <p:txEl>
                                              <p:pRg st="7" end="7"/>
                                            </p:txEl>
                                          </p:spTgt>
                                        </p:tgtEl>
                                        <p:attrNameLst>
                                          <p:attrName>style.visibility</p:attrName>
                                        </p:attrNameLst>
                                      </p:cBhvr>
                                      <p:to>
                                        <p:strVal val="visible"/>
                                      </p:to>
                                    </p:set>
                                    <p:animEffect transition="in" filter="blinds(horizontal)">
                                      <p:cBhvr>
                                        <p:cTn id="18" dur="500"/>
                                        <p:tgtEl>
                                          <p:spTgt spid="24">
                                            <p:txEl>
                                              <p:pRg st="7" end="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animEffect transition="in" filter="blinds(horizontal)">
                                      <p:cBhvr>
                                        <p:cTn id="23" dur="500"/>
                                        <p:tgtEl>
                                          <p:spTgt spid="2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4">
                                            <p:txEl>
                                              <p:pRg st="5" end="5"/>
                                            </p:txEl>
                                          </p:spTgt>
                                        </p:tgtEl>
                                        <p:attrNameLst>
                                          <p:attrName>style.visibility</p:attrName>
                                        </p:attrNameLst>
                                      </p:cBhvr>
                                      <p:to>
                                        <p:strVal val="visible"/>
                                      </p:to>
                                    </p:set>
                                    <p:animEffect transition="in" filter="blinds(horizontal)">
                                      <p:cBhvr>
                                        <p:cTn id="28" dur="500"/>
                                        <p:tgtEl>
                                          <p:spTgt spid="2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4">
                                            <p:txEl>
                                              <p:pRg st="8" end="8"/>
                                            </p:txEl>
                                          </p:spTgt>
                                        </p:tgtEl>
                                        <p:attrNameLst>
                                          <p:attrName>style.visibility</p:attrName>
                                        </p:attrNameLst>
                                      </p:cBhvr>
                                      <p:to>
                                        <p:strVal val="visible"/>
                                      </p:to>
                                    </p:set>
                                    <p:animEffect transition="in" filter="blinds(horizontal)">
                                      <p:cBhvr>
                                        <p:cTn id="33" dur="500"/>
                                        <p:tgtEl>
                                          <p:spTgt spid="2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回忆：刚才学习到了什么？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7"/>
            <a:ext cx="8352928" cy="6278642"/>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、披露的董事会决议公告、股东大会决议公告的注意要点</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审核事项、表决结果、具体的权益分派预案</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、股东大会召开日期要求</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、股东大会审议预案通过后，完成权益分派业务的日期要求</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、解决了什么问题？</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）股东大会要按时召开</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）要按时提交业务申请</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）董事会决议公告、股东大会决议公告是挂牌公司申请权益分派业务时需上传的材料附件。</a:t>
            </a:r>
            <a:endParaRPr lang="en-US" altLang="zh-CN" sz="2400" dirty="0" smtClean="0">
              <a:latin typeface="黑体" pitchFamily="49" charset="-122"/>
              <a:ea typeface="黑体" pitchFamily="49" charset="-122"/>
            </a:endParaRPr>
          </a:p>
          <a:p>
            <a:pPr>
              <a:lnSpc>
                <a:spcPct val="150000"/>
              </a:lnSpc>
            </a:pPr>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    </a:t>
            </a:r>
          </a:p>
          <a:p>
            <a:pPr>
              <a:lnSpc>
                <a:spcPct val="150000"/>
              </a:lnSpc>
            </a:pPr>
            <a:r>
              <a:rPr lang="en-US" altLang="zh-CN" sz="2000" dirty="0" smtClean="0">
                <a:latin typeface="黑体" pitchFamily="49" charset="-122"/>
                <a:ea typeface="黑体" pitchFamily="49" charset="-122"/>
              </a:rPr>
              <a:t>    </a:t>
            </a:r>
            <a:endParaRPr lang="zh-CN" altLang="zh-CN" sz="2000" dirty="0" smtClean="0">
              <a:latin typeface="黑体" pitchFamily="49" charset="-122"/>
              <a:ea typeface="黑体" pitchFamily="49" charset="-122"/>
            </a:endParaRPr>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19</a:t>
            </a:r>
            <a:endParaRPr lang="en-US" altLang="zh-CN" dirty="0">
              <a:solidFill>
                <a:srgbClr val="000000"/>
              </a:solidFill>
            </a:endParaRPr>
          </a:p>
        </p:txBody>
      </p:sp>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body" idx="1"/>
          </p:nvPr>
        </p:nvSpPr>
        <p:spPr>
          <a:xfrm>
            <a:off x="251520" y="1028733"/>
            <a:ext cx="8178800" cy="4464968"/>
          </a:xfrm>
          <a:noFill/>
        </p:spPr>
        <p:txBody>
          <a:bodyPr/>
          <a:lstStyle/>
          <a:p>
            <a:pPr lvl="1"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4" name="页脚占位符 3"/>
          <p:cNvSpPr>
            <a:spLocks noGrp="1"/>
          </p:cNvSpPr>
          <p:nvPr>
            <p:ph type="ftr" sz="quarter" idx="11"/>
          </p:nvPr>
        </p:nvSpPr>
        <p:spPr/>
        <p:txBody>
          <a:bodyPr/>
          <a:lstStyle/>
          <a:p>
            <a:pPr>
              <a:defRPr/>
            </a:pPr>
            <a:r>
              <a:rPr lang="en-US" altLang="zh-CN" dirty="0" smtClean="0">
                <a:solidFill>
                  <a:srgbClr val="000000"/>
                </a:solidFill>
              </a:rPr>
              <a:t>2</a:t>
            </a:r>
            <a:endParaRPr lang="en-US" altLang="zh-CN" dirty="0">
              <a:solidFill>
                <a:srgbClr val="000000"/>
              </a:solidFill>
            </a:endParaRPr>
          </a:p>
        </p:txBody>
      </p:sp>
      <p:sp>
        <p:nvSpPr>
          <p:cNvPr id="10" name="任意多边形 9"/>
          <p:cNvSpPr/>
          <p:nvPr/>
        </p:nvSpPr>
        <p:spPr bwMode="auto">
          <a:xfrm>
            <a:off x="4829175" y="2095501"/>
            <a:ext cx="38100" cy="393700"/>
          </a:xfrm>
          <a:custGeom>
            <a:avLst/>
            <a:gdLst>
              <a:gd name="connsiteX0" fmla="*/ 0 w 38100"/>
              <a:gd name="connsiteY0" fmla="*/ 0 h 295275"/>
              <a:gd name="connsiteX1" fmla="*/ 38100 w 38100"/>
              <a:gd name="connsiteY1" fmla="*/ 295275 h 295275"/>
            </a:gdLst>
            <a:ahLst/>
            <a:cxnLst>
              <a:cxn ang="0">
                <a:pos x="connsiteX0" y="connsiteY0"/>
              </a:cxn>
              <a:cxn ang="0">
                <a:pos x="connsiteX1" y="connsiteY1"/>
              </a:cxn>
            </a:cxnLst>
            <a:rect l="l" t="t" r="r" b="b"/>
            <a:pathLst>
              <a:path w="38100" h="295275">
                <a:moveTo>
                  <a:pt x="0" y="0"/>
                </a:moveTo>
                <a:lnTo>
                  <a:pt x="38100" y="295275"/>
                </a:lnTo>
              </a:path>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txBody>
          <a:bodyPr vert="horz" wrap="square" lIns="91440" tIns="45720" rIns="91440" bIns="45720" numCol="1" rtlCol="0" anchor="t" anchorCtr="0" compatLnSpc="1"/>
          <a:lstStyle/>
          <a:p>
            <a:pPr fontAlgn="base">
              <a:spcBef>
                <a:spcPct val="0"/>
              </a:spcBef>
              <a:spcAft>
                <a:spcPct val="0"/>
              </a:spcAft>
            </a:pPr>
            <a:endParaRPr lang="zh-CN" altLang="en-US" smtClean="0">
              <a:solidFill>
                <a:srgbClr val="000000"/>
              </a:solidFill>
            </a:endParaRPr>
          </a:p>
        </p:txBody>
      </p:sp>
      <p:sp>
        <p:nvSpPr>
          <p:cNvPr id="16" name="矩形 15"/>
          <p:cNvSpPr/>
          <p:nvPr/>
        </p:nvSpPr>
        <p:spPr>
          <a:xfrm>
            <a:off x="467544" y="1412776"/>
            <a:ext cx="8136904" cy="3323987"/>
          </a:xfrm>
          <a:prstGeom prst="rect">
            <a:avLst/>
          </a:prstGeom>
        </p:spPr>
        <p:txBody>
          <a:bodyPr wrap="square">
            <a:spAutoFit/>
          </a:bodyPr>
          <a:lstStyle/>
          <a:p>
            <a:pPr>
              <a:lnSpc>
                <a:spcPct val="150000"/>
              </a:lnSpc>
            </a:pPr>
            <a:r>
              <a:rPr lang="en-US" altLang="zh-CN" sz="2800" dirty="0" smtClean="0">
                <a:latin typeface="黑体" pitchFamily="49" charset="-122"/>
                <a:ea typeface="黑体" pitchFamily="49" charset="-122"/>
              </a:rPr>
              <a:t>1</a:t>
            </a:r>
            <a:r>
              <a:rPr lang="zh-CN" altLang="en-US" sz="2800" dirty="0" smtClean="0">
                <a:latin typeface="黑体" pitchFamily="49" charset="-122"/>
                <a:ea typeface="黑体" pitchFamily="49" charset="-122"/>
              </a:rPr>
              <a:t>、申请</a:t>
            </a:r>
            <a:r>
              <a:rPr lang="zh-CN" altLang="en-US" sz="2800" smtClean="0">
                <a:latin typeface="黑体" pitchFamily="49" charset="-122"/>
                <a:ea typeface="黑体" pitchFamily="49" charset="-122"/>
              </a:rPr>
              <a:t>相对简单</a:t>
            </a:r>
            <a:endParaRPr lang="en-US" altLang="zh-CN" sz="2800" dirty="0" smtClean="0">
              <a:latin typeface="黑体" pitchFamily="49" charset="-122"/>
              <a:ea typeface="黑体" pitchFamily="49" charset="-122"/>
            </a:endParaRPr>
          </a:p>
          <a:p>
            <a:pPr>
              <a:lnSpc>
                <a:spcPct val="150000"/>
              </a:lnSpc>
            </a:pPr>
            <a:r>
              <a:rPr lang="en-US" altLang="zh-CN" sz="2800" dirty="0" smtClean="0">
                <a:latin typeface="黑体" pitchFamily="49" charset="-122"/>
                <a:ea typeface="黑体" pitchFamily="49" charset="-122"/>
              </a:rPr>
              <a:t>2</a:t>
            </a:r>
            <a:r>
              <a:rPr lang="zh-CN" altLang="en-US" sz="2800" dirty="0" smtClean="0">
                <a:latin typeface="黑体" pitchFamily="49" charset="-122"/>
                <a:ea typeface="黑体" pitchFamily="49" charset="-122"/>
              </a:rPr>
              <a:t>、原理相对复杂、会计学专业词汇多</a:t>
            </a:r>
            <a:endParaRPr lang="en-US" altLang="zh-CN" sz="2800" dirty="0" smtClean="0">
              <a:latin typeface="黑体" pitchFamily="49" charset="-122"/>
              <a:ea typeface="黑体" pitchFamily="49" charset="-122"/>
            </a:endParaRPr>
          </a:p>
          <a:p>
            <a:pPr>
              <a:lnSpc>
                <a:spcPct val="150000"/>
              </a:lnSpc>
            </a:pPr>
            <a:r>
              <a:rPr lang="en-US" altLang="zh-CN" sz="2800" dirty="0" smtClean="0">
                <a:latin typeface="黑体" pitchFamily="49" charset="-122"/>
                <a:ea typeface="黑体" pitchFamily="49" charset="-122"/>
              </a:rPr>
              <a:t>3</a:t>
            </a:r>
            <a:r>
              <a:rPr lang="zh-CN" altLang="en-US" sz="2800" dirty="0" smtClean="0">
                <a:latin typeface="黑体" pitchFamily="49" charset="-122"/>
                <a:ea typeface="黑体" pitchFamily="49" charset="-122"/>
              </a:rPr>
              <a:t>、业务流程相对复杂</a:t>
            </a:r>
            <a:endParaRPr lang="en-US" altLang="zh-CN" sz="2800" dirty="0" smtClean="0">
              <a:latin typeface="黑体" pitchFamily="49" charset="-122"/>
              <a:ea typeface="黑体" pitchFamily="49" charset="-122"/>
            </a:endParaRPr>
          </a:p>
          <a:p>
            <a:pPr>
              <a:lnSpc>
                <a:spcPct val="150000"/>
              </a:lnSpc>
            </a:pPr>
            <a:r>
              <a:rPr lang="en-US" altLang="zh-CN" sz="2800" dirty="0" smtClean="0">
                <a:latin typeface="黑体" pitchFamily="49" charset="-122"/>
                <a:ea typeface="黑体" pitchFamily="49" charset="-122"/>
              </a:rPr>
              <a:t>4</a:t>
            </a:r>
            <a:r>
              <a:rPr lang="zh-CN" altLang="en-US" sz="2800" dirty="0" smtClean="0">
                <a:latin typeface="黑体" pitchFamily="49" charset="-122"/>
                <a:ea typeface="黑体" pitchFamily="49" charset="-122"/>
              </a:rPr>
              <a:t>、业务驳回率高、驳回代价大</a:t>
            </a:r>
            <a:endParaRPr lang="en-US" altLang="zh-CN" sz="2800" dirty="0" smtClean="0">
              <a:latin typeface="黑体" pitchFamily="49" charset="-122"/>
              <a:ea typeface="黑体" pitchFamily="49" charset="-122"/>
            </a:endParaRPr>
          </a:p>
          <a:p>
            <a:pPr>
              <a:lnSpc>
                <a:spcPct val="150000"/>
              </a:lnSpc>
            </a:pPr>
            <a:r>
              <a:rPr lang="en-US" altLang="zh-CN" sz="2800" dirty="0" smtClean="0">
                <a:latin typeface="黑体" pitchFamily="49" charset="-122"/>
                <a:ea typeface="黑体" pitchFamily="49" charset="-122"/>
              </a:rPr>
              <a:t>5</a:t>
            </a:r>
            <a:r>
              <a:rPr lang="zh-CN" altLang="en-US" sz="2800" dirty="0" smtClean="0">
                <a:latin typeface="黑体" pitchFamily="49" charset="-122"/>
                <a:ea typeface="黑体" pitchFamily="49" charset="-122"/>
              </a:rPr>
              <a:t>、客服咨询量大</a:t>
            </a:r>
            <a:endParaRPr lang="en-US" altLang="zh-CN" sz="2800" dirty="0" smtClean="0">
              <a:latin typeface="黑体" pitchFamily="49" charset="-122"/>
              <a:ea typeface="黑体" pitchFamily="49" charset="-122"/>
            </a:endParaRPr>
          </a:p>
        </p:txBody>
      </p:sp>
      <p:sp>
        <p:nvSpPr>
          <p:cNvPr id="19"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dirty="0" smtClean="0">
                <a:solidFill>
                  <a:schemeClr val="bg1"/>
                </a:solidFill>
                <a:latin typeface="微软雅黑" pitchFamily="34" charset="-122"/>
                <a:ea typeface="微软雅黑" pitchFamily="34" charset="-122"/>
              </a:rPr>
              <a:t>权益分派业务特征</a:t>
            </a:r>
            <a:endParaRPr lang="en-GB" altLang="en-GB" sz="2800" b="1" dirty="0" smtClean="0">
              <a:solidFill>
                <a:schemeClr val="bg1"/>
              </a:solidFill>
              <a:latin typeface="微软雅黑" pitchFamily="34" charset="-122"/>
              <a:ea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blinds(horizontal)">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blinds(horizontal)">
                                      <p:cBhvr>
                                        <p:cTn id="27"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一、前期准备工作</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1520" y="1508787"/>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grpSp>
        <p:nvGrpSpPr>
          <p:cNvPr id="2" name="组合 20"/>
          <p:cNvGrpSpPr/>
          <p:nvPr/>
        </p:nvGrpSpPr>
        <p:grpSpPr>
          <a:xfrm>
            <a:off x="899592" y="1916832"/>
            <a:ext cx="7354124" cy="648072"/>
            <a:chOff x="1002380" y="1556792"/>
            <a:chExt cx="7354124" cy="648072"/>
          </a:xfrm>
        </p:grpSpPr>
        <p:sp>
          <p:nvSpPr>
            <p:cNvPr id="9"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（一）</a:t>
              </a:r>
              <a:endParaRPr lang="zh-CN" altLang="en-US" sz="2400" b="1" dirty="0">
                <a:latin typeface="黑体" pitchFamily="49" charset="-122"/>
                <a:ea typeface="黑体" pitchFamily="49" charset="-122"/>
              </a:endParaRPr>
            </a:p>
          </p:txBody>
        </p:sp>
        <p:sp>
          <p:nvSpPr>
            <p:cNvPr id="11" name="TextBox 10"/>
            <p:cNvSpPr txBox="1"/>
            <p:nvPr/>
          </p:nvSpPr>
          <p:spPr>
            <a:xfrm>
              <a:off x="271290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决定权益分派所依据的财务报告</a:t>
              </a:r>
              <a:endParaRPr lang="zh-CN" altLang="en-US" sz="2400" dirty="0" smtClean="0">
                <a:latin typeface="黑体" pitchFamily="49" charset="-122"/>
                <a:ea typeface="黑体" pitchFamily="49" charset="-122"/>
              </a:endParaRPr>
            </a:p>
          </p:txBody>
        </p:sp>
      </p:grpSp>
      <p:grpSp>
        <p:nvGrpSpPr>
          <p:cNvPr id="3" name="组合 24"/>
          <p:cNvGrpSpPr/>
          <p:nvPr/>
        </p:nvGrpSpPr>
        <p:grpSpPr>
          <a:xfrm>
            <a:off x="899592" y="2924944"/>
            <a:ext cx="7341014" cy="648072"/>
            <a:chOff x="1002380" y="1556792"/>
            <a:chExt cx="7341014" cy="648072"/>
          </a:xfrm>
        </p:grpSpPr>
        <p:sp>
          <p:nvSpPr>
            <p:cNvPr id="13"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（二）</a:t>
              </a:r>
              <a:endParaRPr lang="zh-CN" altLang="en-US" sz="2400" b="1" dirty="0">
                <a:latin typeface="黑体" pitchFamily="49" charset="-122"/>
                <a:ea typeface="黑体" pitchFamily="49" charset="-122"/>
              </a:endParaRPr>
            </a:p>
          </p:txBody>
        </p:sp>
        <p:sp>
          <p:nvSpPr>
            <p:cNvPr id="15" name="TextBox 14"/>
            <p:cNvSpPr txBox="1"/>
            <p:nvPr/>
          </p:nvSpPr>
          <p:spPr>
            <a:xfrm>
              <a:off x="269979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拟定权益分派预案</a:t>
              </a:r>
              <a:endParaRPr lang="zh-CN" altLang="en-US" sz="2400" dirty="0" smtClean="0">
                <a:latin typeface="黑体" pitchFamily="49" charset="-122"/>
                <a:ea typeface="黑体" pitchFamily="49" charset="-122"/>
              </a:endParaRPr>
            </a:p>
          </p:txBody>
        </p:sp>
      </p:grpSp>
      <p:grpSp>
        <p:nvGrpSpPr>
          <p:cNvPr id="4" name="组合 28"/>
          <p:cNvGrpSpPr/>
          <p:nvPr/>
        </p:nvGrpSpPr>
        <p:grpSpPr>
          <a:xfrm>
            <a:off x="899592" y="3933056"/>
            <a:ext cx="7386044" cy="648072"/>
            <a:chOff x="1002380" y="1556792"/>
            <a:chExt cx="7386044" cy="648072"/>
          </a:xfrm>
        </p:grpSpPr>
        <p:sp>
          <p:nvSpPr>
            <p:cNvPr id="17"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（三）</a:t>
              </a:r>
              <a:endParaRPr lang="zh-CN" altLang="en-US" sz="2400" b="1" dirty="0">
                <a:latin typeface="黑体" pitchFamily="49" charset="-122"/>
                <a:ea typeface="黑体" pitchFamily="49" charset="-122"/>
              </a:endParaRPr>
            </a:p>
          </p:txBody>
        </p:sp>
        <p:sp>
          <p:nvSpPr>
            <p:cNvPr id="19" name="TextBox 18"/>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股东大会决议公告</a:t>
              </a:r>
              <a:endParaRPr lang="zh-CN" altLang="en-US" sz="2400" dirty="0" smtClean="0">
                <a:latin typeface="黑体" pitchFamily="49" charset="-122"/>
                <a:ea typeface="黑体" pitchFamily="49" charset="-122"/>
              </a:endParaRPr>
            </a:p>
          </p:txBody>
        </p:sp>
      </p:grpSp>
      <p:grpSp>
        <p:nvGrpSpPr>
          <p:cNvPr id="5" name="组合 28"/>
          <p:cNvGrpSpPr/>
          <p:nvPr/>
        </p:nvGrpSpPr>
        <p:grpSpPr>
          <a:xfrm>
            <a:off x="899592" y="4869160"/>
            <a:ext cx="7386044" cy="648072"/>
            <a:chOff x="1002380" y="1556792"/>
            <a:chExt cx="7386044" cy="648072"/>
          </a:xfrm>
        </p:grpSpPr>
        <p:sp>
          <p:nvSpPr>
            <p:cNvPr id="21"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（四）</a:t>
              </a:r>
              <a:endParaRPr lang="zh-CN" altLang="en-US" sz="2400" b="1" dirty="0">
                <a:latin typeface="黑体" pitchFamily="49" charset="-122"/>
                <a:ea typeface="黑体" pitchFamily="49" charset="-122"/>
              </a:endParaRPr>
            </a:p>
          </p:txBody>
        </p:sp>
        <p:sp>
          <p:nvSpPr>
            <p:cNvPr id="23" name="TextBox 22"/>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申请业务前需准备的信息及材料</a:t>
              </a:r>
              <a:endParaRPr lang="zh-CN" altLang="en-US" sz="2400" dirty="0" smtClean="0">
                <a:latin typeface="黑体" pitchFamily="49" charset="-122"/>
                <a:ea typeface="黑体" pitchFamily="49" charset="-122"/>
              </a:endParaRPr>
            </a:p>
          </p:txBody>
        </p:sp>
      </p:grpSp>
      <p:sp>
        <p:nvSpPr>
          <p:cNvPr id="24" name="页脚占位符 23"/>
          <p:cNvSpPr>
            <a:spLocks noGrp="1"/>
          </p:cNvSpPr>
          <p:nvPr>
            <p:ph type="ftr" sz="quarter" idx="11"/>
          </p:nvPr>
        </p:nvSpPr>
        <p:spPr/>
        <p:txBody>
          <a:bodyPr/>
          <a:lstStyle/>
          <a:p>
            <a:pPr>
              <a:defRPr/>
            </a:pPr>
            <a:r>
              <a:rPr lang="en-US" altLang="zh-CN" dirty="0" smtClean="0">
                <a:solidFill>
                  <a:srgbClr val="000000"/>
                </a:solidFill>
              </a:rPr>
              <a:t>20</a:t>
            </a:r>
            <a:endParaRPr lang="en-US" altLang="zh-CN" dirty="0">
              <a:solidFill>
                <a:srgbClr val="000000"/>
              </a:solidFill>
            </a:endParaRPr>
          </a:p>
        </p:txBody>
      </p:sp>
      <p:sp>
        <p:nvSpPr>
          <p:cNvPr id="33" name="矩形 32"/>
          <p:cNvSpPr/>
          <p:nvPr/>
        </p:nvSpPr>
        <p:spPr bwMode="auto">
          <a:xfrm>
            <a:off x="5868144" y="3933056"/>
            <a:ext cx="2808312" cy="864096"/>
          </a:xfrm>
          <a:prstGeom prst="rect">
            <a:avLst/>
          </a:prstGeom>
          <a:solidFill>
            <a:schemeClr val="bg1"/>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fontAlgn="base">
              <a:spcBef>
                <a:spcPct val="0"/>
              </a:spcBef>
              <a:spcAft>
                <a:spcPct val="0"/>
              </a:spcAft>
            </a:pPr>
            <a:r>
              <a:rPr kumimoji="0" lang="zh-CN" altLang="en-US" sz="1800" b="1" i="0" u="none" strike="noStrike" cap="none" normalizeH="0" baseline="0" dirty="0" smtClean="0">
                <a:ln>
                  <a:noFill/>
                </a:ln>
                <a:solidFill>
                  <a:srgbClr val="FF0000"/>
                </a:solidFill>
                <a:effectLst/>
                <a:latin typeface="黑体" pitchFamily="49" charset="-122"/>
                <a:ea typeface="黑体" pitchFamily="49" charset="-122"/>
              </a:rPr>
              <a:t>（</a:t>
            </a:r>
            <a:r>
              <a:rPr lang="en-US" altLang="zh-CN" b="1" dirty="0" smtClean="0">
                <a:solidFill>
                  <a:srgbClr val="FF0000"/>
                </a:solidFill>
                <a:latin typeface="黑体" pitchFamily="49" charset="-122"/>
                <a:ea typeface="黑体" pitchFamily="49" charset="-122"/>
              </a:rPr>
              <a:t>6</a:t>
            </a:r>
            <a:r>
              <a:rPr lang="zh-CN" altLang="en-US" b="1" dirty="0" smtClean="0">
                <a:solidFill>
                  <a:srgbClr val="FF0000"/>
                </a:solidFill>
                <a:latin typeface="黑体" pitchFamily="49" charset="-122"/>
                <a:ea typeface="黑体" pitchFamily="49" charset="-122"/>
              </a:rPr>
              <a:t>）申请业务前需准备哪些业务材料？</a:t>
            </a:r>
            <a:endParaRPr kumimoji="0" lang="zh-CN" altLang="en-US" sz="1800" b="1" i="0" u="none" strike="noStrike" cap="none" normalizeH="0" baseline="0" dirty="0" smtClean="0">
              <a:ln>
                <a:noFill/>
              </a:ln>
              <a:solidFill>
                <a:srgbClr val="FF0000"/>
              </a:solidFill>
              <a:effectLst/>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（四）申请权益分派业务前需准备的信息及材料</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23528" y="1010245"/>
            <a:ext cx="8352928" cy="5463034"/>
          </a:xfrm>
          <a:prstGeom prst="rect">
            <a:avLst/>
          </a:prstGeom>
          <a:noFill/>
        </p:spPr>
        <p:txBody>
          <a:bodyPr wrap="square" rtlCol="0">
            <a:spAutoFit/>
          </a:bodyPr>
          <a:lstStyle/>
          <a:p>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申请权益分派业务前需准备的信息</a:t>
            </a:r>
            <a:r>
              <a:rPr lang="zh-CN" altLang="en-US" sz="2400" b="1" dirty="0" smtClean="0">
                <a:latin typeface="黑体" pitchFamily="49" charset="-122"/>
                <a:ea typeface="黑体" pitchFamily="49" charset="-122"/>
              </a:rPr>
              <a:t>（申请业务时会要求填写）</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）股东大会日期</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财务数据基准日期和权益分派年度</a:t>
            </a:r>
            <a:endParaRPr lang="en-US" altLang="zh-CN" sz="2400" dirty="0" smtClean="0">
              <a:latin typeface="黑体" pitchFamily="49" charset="-122"/>
              <a:ea typeface="黑体" pitchFamily="49" charset="-122"/>
            </a:endParaRPr>
          </a:p>
          <a:p>
            <a:endParaRPr lang="en-US" altLang="zh-CN" sz="20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具体</a:t>
            </a:r>
            <a:r>
              <a:rPr lang="zh-CN" altLang="en-US" sz="2400" dirty="0" smtClean="0">
                <a:latin typeface="黑体" pitchFamily="49" charset="-122"/>
                <a:ea typeface="黑体" pitchFamily="49" charset="-122"/>
              </a:rPr>
              <a:t>的权益</a:t>
            </a:r>
            <a:r>
              <a:rPr lang="zh-CN" altLang="zh-CN" sz="2400" dirty="0" smtClean="0">
                <a:latin typeface="黑体" pitchFamily="49" charset="-122"/>
                <a:ea typeface="黑体" pitchFamily="49" charset="-122"/>
              </a:rPr>
              <a:t>分派方案</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）退款账户信息</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）经办人的联系方式</a:t>
            </a:r>
            <a:endParaRPr lang="en-US" altLang="zh-CN" sz="2400" dirty="0" smtClean="0">
              <a:latin typeface="黑体" pitchFamily="49" charset="-122"/>
              <a:ea typeface="黑体" pitchFamily="49" charset="-122"/>
            </a:endParaRPr>
          </a:p>
          <a:p>
            <a:r>
              <a:rPr lang="en-US" altLang="zh-CN" sz="2000" dirty="0" smtClean="0">
                <a:latin typeface="黑体" pitchFamily="49" charset="-122"/>
                <a:ea typeface="黑体" pitchFamily="49" charset="-122"/>
              </a:rPr>
              <a:t>  </a:t>
            </a:r>
          </a:p>
          <a:p>
            <a:pPr>
              <a:lnSpc>
                <a:spcPct val="150000"/>
              </a:lnSpc>
            </a:pPr>
            <a:endParaRPr lang="zh-CN" altLang="zh-CN" dirty="0" smtClean="0"/>
          </a:p>
          <a:p>
            <a:endParaRPr lang="zh-CN" altLang="en-US" dirty="0"/>
          </a:p>
        </p:txBody>
      </p:sp>
      <p:cxnSp>
        <p:nvCxnSpPr>
          <p:cNvPr id="7" name="直接箭头连接符 6"/>
          <p:cNvCxnSpPr/>
          <p:nvPr/>
        </p:nvCxnSpPr>
        <p:spPr bwMode="auto">
          <a:xfrm>
            <a:off x="2123728" y="740701"/>
            <a:ext cx="914400" cy="12192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8" name="TextBox 7"/>
          <p:cNvSpPr txBox="1"/>
          <p:nvPr/>
        </p:nvSpPr>
        <p:spPr>
          <a:xfrm>
            <a:off x="5220072" y="1556792"/>
            <a:ext cx="3168352" cy="584775"/>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1600" dirty="0" smtClean="0">
                <a:solidFill>
                  <a:srgbClr val="FF0000"/>
                </a:solidFill>
                <a:latin typeface="黑体" pitchFamily="49" charset="-122"/>
                <a:ea typeface="黑体" pitchFamily="49" charset="-122"/>
              </a:rPr>
              <a:t>股东大会日期必须与股东大会决议公告中的日期一致</a:t>
            </a:r>
            <a:endParaRPr lang="zh-CN" altLang="en-US" sz="1600" dirty="0">
              <a:solidFill>
                <a:srgbClr val="FF0000"/>
              </a:solidFill>
              <a:latin typeface="黑体" pitchFamily="49" charset="-122"/>
              <a:ea typeface="黑体" pitchFamily="49" charset="-122"/>
            </a:endParaRPr>
          </a:p>
        </p:txBody>
      </p:sp>
      <p:sp>
        <p:nvSpPr>
          <p:cNvPr id="9" name="TextBox 8"/>
          <p:cNvSpPr txBox="1"/>
          <p:nvPr/>
        </p:nvSpPr>
        <p:spPr>
          <a:xfrm>
            <a:off x="5220072" y="4437112"/>
            <a:ext cx="3096344" cy="1077218"/>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1600" b="1" dirty="0" smtClean="0"/>
              <a:t>填写退款账户信息的原因：</a:t>
            </a:r>
            <a:endParaRPr lang="en-US" altLang="zh-CN" sz="1600" b="1" dirty="0" smtClean="0"/>
          </a:p>
          <a:p>
            <a:r>
              <a:rPr lang="zh-CN" altLang="en-US" sz="1600" dirty="0" smtClean="0"/>
              <a:t>我司会通过该退款账户向发行人退回</a:t>
            </a:r>
            <a:r>
              <a:rPr lang="zh-CN" altLang="en-US" sz="1600" b="1" dirty="0" smtClean="0">
                <a:solidFill>
                  <a:srgbClr val="FF0000"/>
                </a:solidFill>
              </a:rPr>
              <a:t>零碎息</a:t>
            </a:r>
            <a:r>
              <a:rPr lang="zh-CN" altLang="en-US" sz="1600" dirty="0" smtClean="0"/>
              <a:t>和</a:t>
            </a:r>
            <a:r>
              <a:rPr lang="zh-CN" altLang="en-US" sz="1600" b="1" dirty="0" smtClean="0">
                <a:solidFill>
                  <a:srgbClr val="00B050"/>
                </a:solidFill>
              </a:rPr>
              <a:t>股息红利差异化扣税</a:t>
            </a:r>
            <a:r>
              <a:rPr lang="zh-CN" altLang="en-US" sz="1600" dirty="0" smtClean="0"/>
              <a:t>。</a:t>
            </a:r>
            <a:endParaRPr lang="zh-CN" altLang="en-US" sz="1600" dirty="0"/>
          </a:p>
        </p:txBody>
      </p:sp>
      <p:sp>
        <p:nvSpPr>
          <p:cNvPr id="10" name="页脚占位符 9"/>
          <p:cNvSpPr>
            <a:spLocks noGrp="1"/>
          </p:cNvSpPr>
          <p:nvPr>
            <p:ph type="ftr" sz="quarter" idx="11"/>
          </p:nvPr>
        </p:nvSpPr>
        <p:spPr/>
        <p:txBody>
          <a:bodyPr/>
          <a:lstStyle/>
          <a:p>
            <a:pPr>
              <a:defRPr/>
            </a:pPr>
            <a:r>
              <a:rPr lang="en-US" altLang="zh-CN" dirty="0" smtClean="0">
                <a:solidFill>
                  <a:srgbClr val="000000"/>
                </a:solidFill>
              </a:rPr>
              <a:t>21</a:t>
            </a:r>
            <a:endParaRPr lang="en-US" altLang="zh-CN" dirty="0">
              <a:solidFill>
                <a:srgbClr val="000000"/>
              </a:solidFill>
            </a:endParaRPr>
          </a:p>
        </p:txBody>
      </p:sp>
      <p:graphicFrame>
        <p:nvGraphicFramePr>
          <p:cNvPr id="11" name="表格 10"/>
          <p:cNvGraphicFramePr>
            <a:graphicFrameLocks noGrp="1"/>
          </p:cNvGraphicFramePr>
          <p:nvPr/>
        </p:nvGraphicFramePr>
        <p:xfrm>
          <a:off x="395536" y="2564904"/>
          <a:ext cx="8352928" cy="1728192"/>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592288"/>
                <a:gridCol w="2329974"/>
                <a:gridCol w="1198418"/>
                <a:gridCol w="2232248"/>
              </a:tblGrid>
              <a:tr h="659512">
                <a:tc>
                  <a:txBody>
                    <a:bodyPr/>
                    <a:lstStyle/>
                    <a:p>
                      <a:r>
                        <a:rPr lang="zh-CN" altLang="en-US" sz="2000" dirty="0" smtClean="0">
                          <a:latin typeface="微软雅黑" pitchFamily="34" charset="-122"/>
                          <a:ea typeface="微软雅黑" pitchFamily="34" charset="-122"/>
                        </a:rPr>
                        <a:t>使用的财务报告类型</a:t>
                      </a:r>
                      <a:endParaRPr lang="zh-CN" altLang="en-US" sz="2000" dirty="0">
                        <a:latin typeface="微软雅黑" pitchFamily="34" charset="-122"/>
                        <a:ea typeface="微软雅黑" pitchFamily="34"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r>
                        <a:rPr lang="zh-CN" altLang="en-US" sz="2000" dirty="0" smtClean="0">
                          <a:latin typeface="微软雅黑" pitchFamily="34" charset="-122"/>
                          <a:ea typeface="微软雅黑" pitchFamily="34" charset="-122"/>
                        </a:rPr>
                        <a:t>财务数据基准日期</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r>
                        <a:rPr lang="zh-CN" altLang="en-US" sz="2000" dirty="0" smtClean="0">
                          <a:latin typeface="微软雅黑" pitchFamily="34" charset="-122"/>
                          <a:ea typeface="微软雅黑" pitchFamily="34" charset="-122"/>
                        </a:rPr>
                        <a:t>权益分派年度</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r>
                        <a:rPr lang="zh-CN" altLang="en-US" sz="2000" dirty="0" smtClean="0">
                          <a:latin typeface="微软雅黑" pitchFamily="34" charset="-122"/>
                          <a:ea typeface="微软雅黑" pitchFamily="34" charset="-122"/>
                        </a:rPr>
                        <a:t>财务数据到期日</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r>
              <a:tr h="492616">
                <a:tc>
                  <a:txBody>
                    <a:bodyPr/>
                    <a:lstStyle/>
                    <a:p>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年 年度报告</a:t>
                      </a:r>
                      <a:endParaRPr lang="zh-CN" altLang="en-US" sz="2000" dirty="0">
                        <a:latin typeface="微软雅黑" pitchFamily="34" charset="-122"/>
                        <a:ea typeface="微软雅黑" pitchFamily="34"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日</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年</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30</a:t>
                      </a:r>
                      <a:r>
                        <a:rPr lang="zh-CN" altLang="en-US" sz="2000" dirty="0" smtClean="0">
                          <a:latin typeface="微软雅黑" pitchFamily="34" charset="-122"/>
                          <a:ea typeface="微软雅黑" pitchFamily="34" charset="-122"/>
                        </a:rPr>
                        <a:t>日</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04056">
                <a:tc>
                  <a:txBody>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 一季度报告</a:t>
                      </a:r>
                      <a:endParaRPr lang="zh-CN" altLang="en-US" sz="2000" dirty="0">
                        <a:latin typeface="微软雅黑" pitchFamily="34" charset="-122"/>
                        <a:ea typeface="微软雅黑" pitchFamily="34"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日</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9</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30</a:t>
                      </a:r>
                      <a:r>
                        <a:rPr lang="zh-CN" altLang="en-US" sz="2000" dirty="0" smtClean="0">
                          <a:latin typeface="微软雅黑" pitchFamily="34" charset="-122"/>
                          <a:ea typeface="微软雅黑" pitchFamily="34" charset="-122"/>
                        </a:rPr>
                        <a:t>日</a:t>
                      </a:r>
                      <a:endParaRPr lang="zh-CN" altLang="en-US" sz="2000" dirty="0">
                        <a:latin typeface="微软雅黑" pitchFamily="34" charset="-122"/>
                        <a:ea typeface="微软雅黑" pitchFamily="34" charset="-122"/>
                      </a:endParaRPr>
                    </a:p>
                  </a:txBody>
                  <a:tcPr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animEffect transition="in" filter="blinds(horizontal)">
                                      <p:cBhvr>
                                        <p:cTn id="7" dur="500"/>
                                        <p:tgtEl>
                                          <p:spTgt spid="24">
                                            <p:txEl>
                                              <p:pRg st="1" end="1"/>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500"/>
                                        <p:tgtEl>
                                          <p:spTgt spid="2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4">
                                            <p:txEl>
                                              <p:pRg st="4" end="4"/>
                                            </p:txEl>
                                          </p:spTgt>
                                        </p:tgtEl>
                                        <p:attrNameLst>
                                          <p:attrName>style.visibility</p:attrName>
                                        </p:attrNameLst>
                                      </p:cBhvr>
                                      <p:to>
                                        <p:strVal val="visible"/>
                                      </p:to>
                                    </p:set>
                                    <p:animEffect transition="in" filter="blinds(horizontal)">
                                      <p:cBhvr>
                                        <p:cTn id="20" dur="500"/>
                                        <p:tgtEl>
                                          <p:spTgt spid="2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4">
                                            <p:txEl>
                                              <p:pRg st="8" end="8"/>
                                            </p:txEl>
                                          </p:spTgt>
                                        </p:tgtEl>
                                        <p:attrNameLst>
                                          <p:attrName>style.visibility</p:attrName>
                                        </p:attrNameLst>
                                      </p:cBhvr>
                                      <p:to>
                                        <p:strVal val="visible"/>
                                      </p:to>
                                    </p:set>
                                    <p:animEffect transition="in" filter="blinds(horizontal)">
                                      <p:cBhvr>
                                        <p:cTn id="25" dur="500"/>
                                        <p:tgtEl>
                                          <p:spTgt spid="24">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4">
                                            <p:txEl>
                                              <p:pRg st="9" end="9"/>
                                            </p:txEl>
                                          </p:spTgt>
                                        </p:tgtEl>
                                        <p:attrNameLst>
                                          <p:attrName>style.visibility</p:attrName>
                                        </p:attrNameLst>
                                      </p:cBhvr>
                                      <p:to>
                                        <p:strVal val="visible"/>
                                      </p:to>
                                    </p:set>
                                    <p:animEffect transition="in" filter="blinds(horizontal)">
                                      <p:cBhvr>
                                        <p:cTn id="30" dur="500"/>
                                        <p:tgtEl>
                                          <p:spTgt spid="24">
                                            <p:txEl>
                                              <p:pRg st="9" end="9"/>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4">
                                            <p:txEl>
                                              <p:pRg st="10" end="10"/>
                                            </p:txEl>
                                          </p:spTgt>
                                        </p:tgtEl>
                                        <p:attrNameLst>
                                          <p:attrName>style.visibility</p:attrName>
                                        </p:attrNameLst>
                                      </p:cBhvr>
                                      <p:to>
                                        <p:strVal val="visible"/>
                                      </p:to>
                                    </p:set>
                                    <p:animEffect transition="in" filter="blinds(horizontal)">
                                      <p:cBhvr>
                                        <p:cTn id="38" dur="500"/>
                                        <p:tgtEl>
                                          <p:spTgt spid="2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（四）申请权益分派业务前需准备的信息及材料</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23528" y="1028734"/>
            <a:ext cx="8352928" cy="7155805"/>
          </a:xfrm>
          <a:prstGeom prst="rect">
            <a:avLst/>
          </a:prstGeom>
          <a:noFill/>
        </p:spPr>
        <p:txBody>
          <a:bodyPr wrap="square" rtlCol="0">
            <a:spAutoFit/>
          </a:bodyPr>
          <a:lstStyle/>
          <a:p>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、申请业务前需准备的</a:t>
            </a:r>
            <a:r>
              <a:rPr lang="zh-CN" altLang="en-US" sz="2400" dirty="0" smtClean="0">
                <a:latin typeface="黑体" pitchFamily="49" charset="-122"/>
                <a:ea typeface="黑体" pitchFamily="49" charset="-122"/>
              </a:rPr>
              <a:t>已披露的</a:t>
            </a:r>
            <a:r>
              <a:rPr lang="zh-CN" altLang="zh-CN" sz="2400" dirty="0" smtClean="0">
                <a:latin typeface="黑体" pitchFamily="49" charset="-122"/>
                <a:ea typeface="黑体" pitchFamily="49" charset="-122"/>
              </a:rPr>
              <a:t>材料</a:t>
            </a:r>
            <a:r>
              <a:rPr lang="zh-CN" altLang="en-US" sz="2400" b="1" dirty="0" smtClean="0">
                <a:latin typeface="黑体" pitchFamily="49" charset="-122"/>
                <a:ea typeface="黑体" pitchFamily="49" charset="-122"/>
              </a:rPr>
              <a:t>（需上传我司业务系统）</a:t>
            </a:r>
            <a:endParaRPr lang="en-US" altLang="zh-CN" sz="2400" b="1" dirty="0" smtClean="0">
              <a:latin typeface="黑体" pitchFamily="49" charset="-122"/>
              <a:ea typeface="黑体" pitchFamily="49" charset="-122"/>
            </a:endParaRPr>
          </a:p>
          <a:p>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）股东大会决议公告</a:t>
            </a:r>
            <a:r>
              <a:rPr lang="zh-CN" altLang="en-US" sz="2400" dirty="0" smtClean="0">
                <a:latin typeface="黑体" pitchFamily="49" charset="-122"/>
                <a:ea typeface="黑体" pitchFamily="49" charset="-122"/>
              </a:rPr>
              <a:t>（必需）</a:t>
            </a:r>
            <a:endParaRPr lang="zh-CN" altLang="zh-CN" sz="2400" dirty="0" smtClean="0">
              <a:latin typeface="黑体" pitchFamily="49" charset="-122"/>
              <a:ea typeface="黑体" pitchFamily="49" charset="-122"/>
            </a:endParaRPr>
          </a:p>
          <a:p>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）董事会决议公告</a:t>
            </a:r>
            <a:r>
              <a:rPr lang="zh-CN" altLang="en-US" sz="2400" dirty="0" smtClean="0">
                <a:latin typeface="黑体" pitchFamily="49" charset="-122"/>
                <a:ea typeface="黑体" pitchFamily="49" charset="-122"/>
              </a:rPr>
              <a:t>（如需）</a:t>
            </a:r>
            <a:endParaRPr lang="zh-CN" altLang="zh-CN" sz="2400" dirty="0" smtClean="0">
              <a:latin typeface="黑体" pitchFamily="49" charset="-122"/>
              <a:ea typeface="黑体" pitchFamily="49" charset="-122"/>
            </a:endParaRPr>
          </a:p>
          <a:p>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3</a:t>
            </a:r>
            <a:r>
              <a:rPr lang="zh-CN" altLang="zh-CN" sz="2400" dirty="0" smtClean="0">
                <a:latin typeface="黑体" pitchFamily="49" charset="-122"/>
                <a:ea typeface="黑体" pitchFamily="49" charset="-122"/>
              </a:rPr>
              <a:t>）权益分派预案公告</a:t>
            </a:r>
            <a:r>
              <a:rPr lang="zh-CN" altLang="en-US" sz="2400" dirty="0" smtClean="0">
                <a:latin typeface="黑体" pitchFamily="49" charset="-122"/>
                <a:ea typeface="黑体" pitchFamily="49" charset="-122"/>
              </a:rPr>
              <a:t>（如需）</a:t>
            </a:r>
            <a:endParaRPr lang="en-US" altLang="zh-CN" sz="2400" dirty="0" smtClean="0">
              <a:latin typeface="黑体" pitchFamily="49" charset="-122"/>
              <a:ea typeface="黑体" pitchFamily="49" charset="-122"/>
            </a:endParaRPr>
          </a:p>
          <a:p>
            <a:r>
              <a:rPr lang="zh-CN" altLang="en-US" sz="2400" b="1" dirty="0" smtClean="0">
                <a:solidFill>
                  <a:srgbClr val="FF0000"/>
                </a:solidFill>
                <a:latin typeface="黑体" pitchFamily="49" charset="-122"/>
                <a:ea typeface="黑体" pitchFamily="49" charset="-122"/>
              </a:rPr>
              <a:t>注意：</a:t>
            </a:r>
            <a:r>
              <a:rPr lang="zh-CN" altLang="en-US" sz="2400" dirty="0" smtClean="0">
                <a:latin typeface="黑体" pitchFamily="49" charset="-122"/>
                <a:ea typeface="黑体" pitchFamily="49" charset="-122"/>
              </a:rPr>
              <a:t>股东大会决议公告是必需上传的；若股东大会决议公告中不含具体分派方案的，则应再提供经披露的董事会决议公告或权益分派预案公告。</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、格式要求</a:t>
            </a:r>
            <a:endParaRPr lang="en-US" altLang="zh-CN" sz="2400" dirty="0" smtClean="0">
              <a:latin typeface="黑体" pitchFamily="49" charset="-122"/>
              <a:ea typeface="黑体" pitchFamily="49" charset="-122"/>
            </a:endParaRPr>
          </a:p>
          <a:p>
            <a:r>
              <a:rPr lang="zh-CN" altLang="en-US" sz="2400" dirty="0" smtClean="0">
                <a:solidFill>
                  <a:srgbClr val="FF0000"/>
                </a:solidFill>
                <a:latin typeface="黑体" pitchFamily="49" charset="-122"/>
                <a:ea typeface="黑体" pitchFamily="49" charset="-122"/>
              </a:rPr>
              <a:t>经披露</a:t>
            </a:r>
            <a:r>
              <a:rPr lang="zh-CN" altLang="en-US" sz="2400" dirty="0" smtClean="0">
                <a:latin typeface="黑体" pitchFamily="49" charset="-122"/>
                <a:ea typeface="黑体" pitchFamily="49" charset="-122"/>
              </a:rPr>
              <a:t>的、</a:t>
            </a:r>
            <a:r>
              <a:rPr lang="zh-CN" altLang="en-US" sz="2400" dirty="0" smtClean="0">
                <a:solidFill>
                  <a:srgbClr val="00B050"/>
                </a:solidFill>
                <a:latin typeface="黑体" pitchFamily="49" charset="-122"/>
                <a:ea typeface="黑体" pitchFamily="49" charset="-122"/>
              </a:rPr>
              <a:t>首尾公章</a:t>
            </a:r>
            <a:r>
              <a:rPr lang="zh-CN" altLang="en-US" sz="2400" dirty="0" smtClean="0">
                <a:latin typeface="黑体" pitchFamily="49" charset="-122"/>
                <a:ea typeface="黑体" pitchFamily="49" charset="-122"/>
              </a:rPr>
              <a:t>、</a:t>
            </a:r>
            <a:r>
              <a:rPr lang="zh-CN" altLang="en-US" sz="2400" dirty="0" smtClean="0">
                <a:solidFill>
                  <a:srgbClr val="00B0F0"/>
                </a:solidFill>
                <a:latin typeface="黑体" pitchFamily="49" charset="-122"/>
                <a:ea typeface="黑体" pitchFamily="49" charset="-122"/>
              </a:rPr>
              <a:t>骑缝盖章</a:t>
            </a:r>
            <a:r>
              <a:rPr lang="zh-CN" altLang="en-US" sz="2400" dirty="0" smtClean="0">
                <a:latin typeface="黑体" pitchFamily="49" charset="-122"/>
                <a:ea typeface="黑体" pitchFamily="49" charset="-122"/>
              </a:rPr>
              <a:t>的不可修改的</a:t>
            </a:r>
            <a:r>
              <a:rPr lang="en-US" altLang="zh-CN" sz="2400" dirty="0" smtClean="0">
                <a:latin typeface="黑体" pitchFamily="49" charset="-122"/>
                <a:ea typeface="黑体" pitchFamily="49" charset="-122"/>
              </a:rPr>
              <a:t>PDF</a:t>
            </a:r>
            <a:r>
              <a:rPr lang="zh-CN" altLang="en-US" sz="2400" dirty="0" smtClean="0">
                <a:latin typeface="黑体" pitchFamily="49" charset="-122"/>
                <a:ea typeface="黑体" pitchFamily="49" charset="-122"/>
              </a:rPr>
              <a:t>版本</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en-US" dirty="0"/>
          </a:p>
        </p:txBody>
      </p:sp>
      <p:cxnSp>
        <p:nvCxnSpPr>
          <p:cNvPr id="7" name="直接箭头连接符 6"/>
          <p:cNvCxnSpPr/>
          <p:nvPr/>
        </p:nvCxnSpPr>
        <p:spPr bwMode="auto">
          <a:xfrm>
            <a:off x="2123728" y="740701"/>
            <a:ext cx="914400" cy="12192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6" name="页脚占位符 5"/>
          <p:cNvSpPr>
            <a:spLocks noGrp="1"/>
          </p:cNvSpPr>
          <p:nvPr>
            <p:ph type="ftr" sz="quarter" idx="11"/>
          </p:nvPr>
        </p:nvSpPr>
        <p:spPr/>
        <p:txBody>
          <a:bodyPr/>
          <a:lstStyle/>
          <a:p>
            <a:pPr>
              <a:defRPr/>
            </a:pPr>
            <a:r>
              <a:rPr lang="en-US" altLang="zh-CN" dirty="0" smtClean="0">
                <a:solidFill>
                  <a:srgbClr val="000000"/>
                </a:solidFill>
              </a:rPr>
              <a:t>22</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animEffect transition="in" filter="blinds(horizontal)">
                                      <p:cBhvr>
                                        <p:cTn id="7" dur="500"/>
                                        <p:tgtEl>
                                          <p:spTgt spid="2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2" end="2"/>
                                            </p:txEl>
                                          </p:spTgt>
                                        </p:tgtEl>
                                        <p:attrNameLst>
                                          <p:attrName>style.visibility</p:attrName>
                                        </p:attrNameLst>
                                      </p:cBhvr>
                                      <p:to>
                                        <p:strVal val="visible"/>
                                      </p:to>
                                    </p:set>
                                    <p:animEffect transition="in" filter="blinds(horizontal)">
                                      <p:cBhvr>
                                        <p:cTn id="12" dur="500"/>
                                        <p:tgtEl>
                                          <p:spTgt spid="24">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animEffect transition="in" filter="blinds(horizontal)">
                                      <p:cBhvr>
                                        <p:cTn id="15" dur="500"/>
                                        <p:tgtEl>
                                          <p:spTgt spid="2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4">
                                            <p:txEl>
                                              <p:pRg st="4" end="4"/>
                                            </p:txEl>
                                          </p:spTgt>
                                        </p:tgtEl>
                                        <p:attrNameLst>
                                          <p:attrName>style.visibility</p:attrName>
                                        </p:attrNameLst>
                                      </p:cBhvr>
                                      <p:to>
                                        <p:strVal val="visible"/>
                                      </p:to>
                                    </p:set>
                                    <p:animEffect transition="in" filter="blinds(horizontal)">
                                      <p:cBhvr>
                                        <p:cTn id="20" dur="500"/>
                                        <p:tgtEl>
                                          <p:spTgt spid="2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4">
                                            <p:txEl>
                                              <p:pRg st="6" end="6"/>
                                            </p:txEl>
                                          </p:spTgt>
                                        </p:tgtEl>
                                        <p:attrNameLst>
                                          <p:attrName>style.visibility</p:attrName>
                                        </p:attrNameLst>
                                      </p:cBhvr>
                                      <p:to>
                                        <p:strVal val="visible"/>
                                      </p:to>
                                    </p:set>
                                    <p:animEffect transition="in" filter="blinds(horizontal)">
                                      <p:cBhvr>
                                        <p:cTn id="25" dur="500"/>
                                        <p:tgtEl>
                                          <p:spTgt spid="24">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4">
                                            <p:txEl>
                                              <p:pRg st="7" end="7"/>
                                            </p:txEl>
                                          </p:spTgt>
                                        </p:tgtEl>
                                        <p:attrNameLst>
                                          <p:attrName>style.visibility</p:attrName>
                                        </p:attrNameLst>
                                      </p:cBhvr>
                                      <p:to>
                                        <p:strVal val="visible"/>
                                      </p:to>
                                    </p:set>
                                    <p:animEffect transition="in" filter="blinds(horizontal)">
                                      <p:cBhvr>
                                        <p:cTn id="30" dur="500"/>
                                        <p:tgtEl>
                                          <p:spTgt spid="2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回忆：刚才学习到了什么？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7"/>
            <a:ext cx="8352928" cy="4801314"/>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、申请权益分派业务需事先准备的信息</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股东大会日期、财务基准日、财务年度、具体权益分派方案、退款账户信息、经办人联系方式</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、申请权益分派业务需事先准备的材料附件</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）必需的、如需的</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）格式要求</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、解决了什么问题？</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申请权益分派业务前的准备工作</a:t>
            </a:r>
            <a:r>
              <a:rPr lang="en-US" altLang="zh-CN" sz="2400" dirty="0" smtClean="0">
                <a:latin typeface="黑体" pitchFamily="49" charset="-122"/>
                <a:ea typeface="黑体" pitchFamily="49" charset="-122"/>
              </a:rPr>
              <a:t>    </a:t>
            </a:r>
            <a:endParaRPr lang="zh-CN" altLang="zh-CN" sz="2400" dirty="0" smtClean="0">
              <a:latin typeface="黑体" pitchFamily="49" charset="-122"/>
              <a:ea typeface="黑体" pitchFamily="49" charset="-122"/>
            </a:endParaRPr>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23</a:t>
            </a:r>
            <a:endParaRPr lang="en-US" altLang="zh-CN" dirty="0">
              <a:solidFill>
                <a:srgbClr val="000000"/>
              </a:solidFill>
            </a:endParaRPr>
          </a:p>
        </p:txBody>
      </p:sp>
    </p:spTree>
  </p:cSld>
  <p:clrMapOvr>
    <a:masterClrMapping/>
  </p:clrMapOvr>
  <p:transition spd="slow">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7" y="1571617"/>
            <a:ext cx="1109171" cy="571129"/>
          </a:xfrm>
          <a:prstGeom prst="rect">
            <a:avLst/>
          </a:prstGeom>
          <a:noFill/>
        </p:spPr>
        <p:txBody>
          <a:bodyPr wrap="none" lIns="77925" tIns="38963" rIns="77925" bIns="38963" rtlCol="0">
            <a:spAutoFit/>
          </a:bodyPr>
          <a:lstStyle/>
          <a:p>
            <a:pPr marL="447675" indent="-447675" fontAlgn="base">
              <a:spcBef>
                <a:spcPct val="0"/>
              </a:spcBef>
              <a:spcAft>
                <a:spcPct val="0"/>
              </a:spcAft>
            </a:pPr>
            <a:r>
              <a:rPr lang="zh-CN" altLang="en-US" sz="3200" b="1" spc="511" dirty="0" smtClean="0">
                <a:solidFill>
                  <a:srgbClr val="000000"/>
                </a:solidFill>
                <a:latin typeface="微软雅黑" pitchFamily="34" charset="-122"/>
                <a:ea typeface="微软雅黑" pitchFamily="34" charset="-122"/>
              </a:rPr>
              <a:t>目录</a:t>
            </a:r>
            <a:endParaRPr lang="zh-CN" altLang="en-US" sz="3200" b="1" spc="511" dirty="0">
              <a:solidFill>
                <a:srgbClr val="000000"/>
              </a:solidFill>
              <a:latin typeface="微软雅黑" pitchFamily="34" charset="-122"/>
              <a:ea typeface="微软雅黑" pitchFamily="34" charset="-122"/>
            </a:endParaRPr>
          </a:p>
        </p:txBody>
      </p:sp>
      <p:cxnSp>
        <p:nvCxnSpPr>
          <p:cNvPr id="4" name="直接连接符 3"/>
          <p:cNvCxnSpPr/>
          <p:nvPr/>
        </p:nvCxnSpPr>
        <p:spPr bwMode="auto">
          <a:xfrm>
            <a:off x="2037242" y="2500307"/>
            <a:ext cx="5209479"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TextBox 4"/>
          <p:cNvSpPr txBox="1"/>
          <p:nvPr/>
        </p:nvSpPr>
        <p:spPr>
          <a:xfrm>
            <a:off x="2195737" y="2948947"/>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1</a:t>
            </a:r>
            <a:endParaRPr lang="zh-CN" altLang="en-US" sz="2400" b="1" dirty="0" smtClean="0">
              <a:solidFill>
                <a:srgbClr val="C00000"/>
              </a:solidFill>
              <a:latin typeface="微软雅黑" pitchFamily="34" charset="-122"/>
              <a:ea typeface="微软雅黑" pitchFamily="34" charset="-122"/>
            </a:endParaRPr>
          </a:p>
        </p:txBody>
      </p:sp>
      <p:sp>
        <p:nvSpPr>
          <p:cNvPr id="14" name="TextBox 13"/>
          <p:cNvSpPr txBox="1"/>
          <p:nvPr/>
        </p:nvSpPr>
        <p:spPr>
          <a:xfrm>
            <a:off x="2195737" y="4197086"/>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3</a:t>
            </a:r>
            <a:endParaRPr lang="zh-CN" altLang="en-US" sz="2400" b="1" dirty="0" smtClean="0">
              <a:solidFill>
                <a:srgbClr val="C00000"/>
              </a:solidFill>
              <a:latin typeface="微软雅黑" pitchFamily="34" charset="-122"/>
              <a:ea typeface="微软雅黑" pitchFamily="34" charset="-122"/>
            </a:endParaRPr>
          </a:p>
        </p:txBody>
      </p:sp>
      <p:sp>
        <p:nvSpPr>
          <p:cNvPr id="15" name="Text Box 6"/>
          <p:cNvSpPr txBox="1">
            <a:spLocks noChangeArrowheads="1"/>
          </p:cNvSpPr>
          <p:nvPr/>
        </p:nvSpPr>
        <p:spPr bwMode="auto">
          <a:xfrm>
            <a:off x="3347865" y="4197086"/>
            <a:ext cx="4550051" cy="448019"/>
          </a:xfrm>
          <a:prstGeom prst="rect">
            <a:avLst/>
          </a:prstGeom>
          <a:noFill/>
          <a:ln w="9525">
            <a:noFill/>
            <a:miter lim="800000"/>
            <a:headEnd/>
            <a:tailEnd/>
          </a:ln>
        </p:spPr>
        <p:txBody>
          <a:bodyPr wrap="square" lIns="77925" tIns="38963" rIns="77925" bIns="38963">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业务办结后的分红派息税问题</a:t>
            </a:r>
            <a:endParaRPr lang="en-US" altLang="zh-CN" sz="2400" b="1" dirty="0" smtClean="0">
              <a:solidFill>
                <a:srgbClr val="000000"/>
              </a:solidFill>
              <a:latin typeface="黑体" pitchFamily="49" charset="-122"/>
              <a:ea typeface="黑体" pitchFamily="49" charset="-122"/>
            </a:endParaRPr>
          </a:p>
        </p:txBody>
      </p:sp>
      <p:sp>
        <p:nvSpPr>
          <p:cNvPr id="16" name="TextBox 15"/>
          <p:cNvSpPr txBox="1"/>
          <p:nvPr/>
        </p:nvSpPr>
        <p:spPr>
          <a:xfrm>
            <a:off x="3347864" y="2948947"/>
            <a:ext cx="3600400" cy="461665"/>
          </a:xfrm>
          <a:prstGeom prst="rect">
            <a:avLst/>
          </a:prstGeom>
          <a:noFill/>
        </p:spPr>
        <p:txBody>
          <a:bodyPr wrap="square" rtlCol="0">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业务申请前的准备工作</a:t>
            </a:r>
          </a:p>
        </p:txBody>
      </p:sp>
      <p:sp>
        <p:nvSpPr>
          <p:cNvPr id="20" name="页脚占位符 19"/>
          <p:cNvSpPr>
            <a:spLocks noGrp="1"/>
          </p:cNvSpPr>
          <p:nvPr>
            <p:ph type="ftr" sz="quarter" idx="11"/>
          </p:nvPr>
        </p:nvSpPr>
        <p:spPr>
          <a:xfrm>
            <a:off x="3131840" y="6213309"/>
            <a:ext cx="2895600" cy="476251"/>
          </a:xfrm>
        </p:spPr>
        <p:txBody>
          <a:bodyPr/>
          <a:lstStyle/>
          <a:p>
            <a:pPr>
              <a:defRPr/>
            </a:pPr>
            <a:r>
              <a:rPr lang="en-US" altLang="zh-CN" dirty="0" smtClean="0">
                <a:solidFill>
                  <a:srgbClr val="000000"/>
                </a:solidFill>
              </a:rPr>
              <a:t>24</a:t>
            </a:r>
            <a:endParaRPr lang="en-US" altLang="zh-CN" dirty="0">
              <a:solidFill>
                <a:srgbClr val="000000"/>
              </a:solidFill>
            </a:endParaRPr>
          </a:p>
        </p:txBody>
      </p:sp>
      <p:sp>
        <p:nvSpPr>
          <p:cNvPr id="12" name="TextBox 11"/>
          <p:cNvSpPr txBox="1"/>
          <p:nvPr/>
        </p:nvSpPr>
        <p:spPr>
          <a:xfrm>
            <a:off x="2195737" y="3525011"/>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2</a:t>
            </a:r>
            <a:endParaRPr lang="zh-CN" altLang="en-US" sz="2400" b="1" dirty="0" smtClean="0">
              <a:solidFill>
                <a:srgbClr val="C00000"/>
              </a:solidFill>
              <a:latin typeface="微软雅黑" pitchFamily="34" charset="-122"/>
              <a:ea typeface="微软雅黑" pitchFamily="34" charset="-122"/>
            </a:endParaRPr>
          </a:p>
        </p:txBody>
      </p:sp>
      <p:sp>
        <p:nvSpPr>
          <p:cNvPr id="13" name="TextBox 12"/>
          <p:cNvSpPr txBox="1"/>
          <p:nvPr/>
        </p:nvSpPr>
        <p:spPr>
          <a:xfrm>
            <a:off x="3347864" y="3525011"/>
            <a:ext cx="3600400" cy="461665"/>
          </a:xfrm>
          <a:prstGeom prst="rect">
            <a:avLst/>
          </a:prstGeom>
          <a:noFill/>
        </p:spPr>
        <p:txBody>
          <a:bodyPr wrap="square" rtlCol="0">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业务申请阶段</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p:cBhvr>
                                        <p:cTn id="6" dur="1000" fill="hold"/>
                                        <p:tgtEl>
                                          <p:spTgt spid="12"/>
                                        </p:tgtEl>
                                        <p:attrNameLst>
                                          <p:attrName>fillcolor</p:attrName>
                                        </p:attrNameLst>
                                      </p:cBhvr>
                                      <p:to>
                                        <a:schemeClr val="folHlink"/>
                                      </p:to>
                                    </p:animClr>
                                    <p:set>
                                      <p:cBhvr>
                                        <p:cTn id="7" dur="1000" fill="hold"/>
                                        <p:tgtEl>
                                          <p:spTgt spid="12"/>
                                        </p:tgtEl>
                                        <p:attrNameLst>
                                          <p:attrName>fill.type</p:attrName>
                                        </p:attrNameLst>
                                      </p:cBhvr>
                                      <p:to>
                                        <p:strVal val="solid"/>
                                      </p:to>
                                    </p:set>
                                    <p:set>
                                      <p:cBhvr>
                                        <p:cTn id="8" dur="1000" fill="hold"/>
                                        <p:tgtEl>
                                          <p:spTgt spid="12"/>
                                        </p:tgtEl>
                                        <p:attrNameLst>
                                          <p:attrName>fill.on</p:attrName>
                                        </p:attrNameLst>
                                      </p:cBhvr>
                                      <p:to>
                                        <p:strVal val="true"/>
                                      </p:to>
                                    </p:set>
                                  </p:childTnLst>
                                </p:cTn>
                              </p:par>
                              <p:par>
                                <p:cTn id="9" presetID="1" presetClass="emph" presetSubtype="2" fill="hold" nodeType="withEffect">
                                  <p:stCondLst>
                                    <p:cond delay="0"/>
                                  </p:stCondLst>
                                  <p:childTnLst>
                                    <p:animClr clrSpc="rgb">
                                      <p:cBhvr>
                                        <p:cTn id="10" dur="1000" fill="hold"/>
                                        <p:tgtEl>
                                          <p:spTgt spid="13"/>
                                        </p:tgtEl>
                                        <p:attrNameLst>
                                          <p:attrName>fillcolor</p:attrName>
                                        </p:attrNameLst>
                                      </p:cBhvr>
                                      <p:to>
                                        <a:schemeClr val="folHlink"/>
                                      </p:to>
                                    </p:animClr>
                                    <p:set>
                                      <p:cBhvr>
                                        <p:cTn id="11" dur="1000" fill="hold"/>
                                        <p:tgtEl>
                                          <p:spTgt spid="13"/>
                                        </p:tgtEl>
                                        <p:attrNameLst>
                                          <p:attrName>fill.type</p:attrName>
                                        </p:attrNameLst>
                                      </p:cBhvr>
                                      <p:to>
                                        <p:strVal val="solid"/>
                                      </p:to>
                                    </p:set>
                                    <p:set>
                                      <p:cBhvr>
                                        <p:cTn id="12" dur="1000" fill="hold"/>
                                        <p:tgtEl>
                                          <p:spTgt spid="1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二、业务申请阶段</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1520" y="1508787"/>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grpSp>
        <p:nvGrpSpPr>
          <p:cNvPr id="2" name="组合 20"/>
          <p:cNvGrpSpPr/>
          <p:nvPr/>
        </p:nvGrpSpPr>
        <p:grpSpPr>
          <a:xfrm>
            <a:off x="899592" y="1892828"/>
            <a:ext cx="7371794" cy="672075"/>
            <a:chOff x="1002380" y="1532789"/>
            <a:chExt cx="7371794" cy="672075"/>
          </a:xfrm>
        </p:grpSpPr>
        <p:sp>
          <p:nvSpPr>
            <p:cNvPr id="9"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（一）</a:t>
              </a:r>
              <a:endParaRPr lang="zh-CN" altLang="en-US" sz="2400" b="1" dirty="0">
                <a:latin typeface="黑体" pitchFamily="49" charset="-122"/>
                <a:ea typeface="黑体" pitchFamily="49" charset="-122"/>
              </a:endParaRPr>
            </a:p>
          </p:txBody>
        </p:sp>
        <p:sp>
          <p:nvSpPr>
            <p:cNvPr id="11" name="TextBox 10"/>
            <p:cNvSpPr txBox="1"/>
            <p:nvPr/>
          </p:nvSpPr>
          <p:spPr>
            <a:xfrm>
              <a:off x="2730572" y="1532789"/>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提交权益分派业务的日期要求</a:t>
              </a:r>
              <a:endParaRPr lang="zh-CN" altLang="en-US" sz="2400" dirty="0" smtClean="0">
                <a:latin typeface="黑体" pitchFamily="49" charset="-122"/>
                <a:ea typeface="黑体" pitchFamily="49" charset="-122"/>
              </a:endParaRPr>
            </a:p>
          </p:txBody>
        </p:sp>
      </p:grpSp>
      <p:grpSp>
        <p:nvGrpSpPr>
          <p:cNvPr id="3" name="组合 24"/>
          <p:cNvGrpSpPr/>
          <p:nvPr/>
        </p:nvGrpSpPr>
        <p:grpSpPr>
          <a:xfrm>
            <a:off x="899592" y="2852936"/>
            <a:ext cx="7371794" cy="720080"/>
            <a:chOff x="1002380" y="1484784"/>
            <a:chExt cx="7371794" cy="720080"/>
          </a:xfrm>
        </p:grpSpPr>
        <p:sp>
          <p:nvSpPr>
            <p:cNvPr id="13"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（二）</a:t>
              </a:r>
              <a:endParaRPr lang="zh-CN" altLang="en-US" sz="2400" b="1" dirty="0">
                <a:latin typeface="黑体" pitchFamily="49" charset="-122"/>
                <a:ea typeface="黑体" pitchFamily="49" charset="-122"/>
              </a:endParaRPr>
            </a:p>
          </p:txBody>
        </p:sp>
        <p:sp>
          <p:nvSpPr>
            <p:cNvPr id="15" name="TextBox 14"/>
            <p:cNvSpPr txBox="1"/>
            <p:nvPr/>
          </p:nvSpPr>
          <p:spPr>
            <a:xfrm>
              <a:off x="2730572" y="1484784"/>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权益分派业务流程</a:t>
              </a:r>
              <a:endParaRPr lang="zh-CN" altLang="en-US" sz="2400" dirty="0" smtClean="0">
                <a:latin typeface="黑体" pitchFamily="49" charset="-122"/>
                <a:ea typeface="黑体" pitchFamily="49" charset="-122"/>
              </a:endParaRPr>
            </a:p>
          </p:txBody>
        </p:sp>
      </p:grpSp>
      <p:grpSp>
        <p:nvGrpSpPr>
          <p:cNvPr id="4" name="组合 28"/>
          <p:cNvGrpSpPr/>
          <p:nvPr/>
        </p:nvGrpSpPr>
        <p:grpSpPr>
          <a:xfrm>
            <a:off x="899592" y="3933056"/>
            <a:ext cx="7386044" cy="648072"/>
            <a:chOff x="1002380" y="1556792"/>
            <a:chExt cx="7386044" cy="648072"/>
          </a:xfrm>
        </p:grpSpPr>
        <p:sp>
          <p:nvSpPr>
            <p:cNvPr id="17"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（三）</a:t>
              </a:r>
              <a:endParaRPr lang="zh-CN" altLang="en-US" sz="2400" b="1" dirty="0">
                <a:latin typeface="黑体" pitchFamily="49" charset="-122"/>
                <a:ea typeface="黑体" pitchFamily="49" charset="-122"/>
              </a:endParaRPr>
            </a:p>
          </p:txBody>
        </p:sp>
        <p:sp>
          <p:nvSpPr>
            <p:cNvPr id="19" name="TextBox 18"/>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rPr>
                <a:t>权益分派</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付款通知</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p:txBody>
        </p:sp>
      </p:grpSp>
      <p:grpSp>
        <p:nvGrpSpPr>
          <p:cNvPr id="5" name="组合 28"/>
          <p:cNvGrpSpPr/>
          <p:nvPr/>
        </p:nvGrpSpPr>
        <p:grpSpPr>
          <a:xfrm>
            <a:off x="899592" y="4869160"/>
            <a:ext cx="7386044" cy="648072"/>
            <a:chOff x="1002380" y="1556792"/>
            <a:chExt cx="7386044" cy="648072"/>
          </a:xfrm>
        </p:grpSpPr>
        <p:sp>
          <p:nvSpPr>
            <p:cNvPr id="21"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（四）</a:t>
              </a:r>
              <a:endParaRPr lang="zh-CN" altLang="en-US" sz="2400" b="1" dirty="0">
                <a:latin typeface="黑体" pitchFamily="49" charset="-122"/>
                <a:ea typeface="黑体" pitchFamily="49" charset="-122"/>
              </a:endParaRPr>
            </a:p>
          </p:txBody>
        </p:sp>
        <p:sp>
          <p:nvSpPr>
            <p:cNvPr id="23" name="TextBox 22"/>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rPr>
                <a:t>权益分派业务指南的获取方式</a:t>
              </a:r>
            </a:p>
          </p:txBody>
        </p:sp>
      </p:grpSp>
      <p:sp>
        <p:nvSpPr>
          <p:cNvPr id="20" name="页脚占位符 19"/>
          <p:cNvSpPr>
            <a:spLocks noGrp="1"/>
          </p:cNvSpPr>
          <p:nvPr>
            <p:ph type="ftr" sz="quarter" idx="11"/>
          </p:nvPr>
        </p:nvSpPr>
        <p:spPr/>
        <p:txBody>
          <a:bodyPr/>
          <a:lstStyle/>
          <a:p>
            <a:pPr>
              <a:defRPr/>
            </a:pPr>
            <a:r>
              <a:rPr lang="en-US" altLang="zh-CN" dirty="0" smtClean="0">
                <a:solidFill>
                  <a:srgbClr val="000000"/>
                </a:solidFill>
              </a:rPr>
              <a:t>25</a:t>
            </a:r>
            <a:endParaRPr lang="en-US" altLang="zh-CN" dirty="0">
              <a:solidFill>
                <a:srgbClr val="000000"/>
              </a:solidFill>
            </a:endParaRPr>
          </a:p>
        </p:txBody>
      </p:sp>
      <p:sp>
        <p:nvSpPr>
          <p:cNvPr id="24" name="TextBox 23"/>
          <p:cNvSpPr txBox="1"/>
          <p:nvPr/>
        </p:nvSpPr>
        <p:spPr>
          <a:xfrm>
            <a:off x="899592" y="932723"/>
            <a:ext cx="7128792" cy="707886"/>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b="1" dirty="0" smtClean="0">
                <a:solidFill>
                  <a:srgbClr val="FF0000"/>
                </a:solidFill>
                <a:latin typeface="黑体" pitchFamily="49" charset="-122"/>
                <a:ea typeface="黑体" pitchFamily="49" charset="-122"/>
              </a:rPr>
              <a:t>课前思考：</a:t>
            </a:r>
            <a:endParaRPr lang="en-US" altLang="zh-CN" sz="2000" b="1" dirty="0" smtClean="0">
              <a:solidFill>
                <a:srgbClr val="FF0000"/>
              </a:solidFill>
              <a:latin typeface="黑体" pitchFamily="49" charset="-122"/>
              <a:ea typeface="黑体" pitchFamily="49" charset="-122"/>
            </a:endParaRPr>
          </a:p>
          <a:p>
            <a:r>
              <a:rPr lang="zh-CN" altLang="en-US" sz="2000" b="1" dirty="0" smtClean="0">
                <a:solidFill>
                  <a:srgbClr val="FF0000"/>
                </a:solidFill>
                <a:latin typeface="黑体" pitchFamily="49" charset="-122"/>
                <a:ea typeface="黑体" pitchFamily="49" charset="-122"/>
              </a:rPr>
              <a:t>（</a:t>
            </a:r>
            <a:r>
              <a:rPr lang="en-US" altLang="zh-CN" sz="2000" b="1" dirty="0" smtClean="0">
                <a:solidFill>
                  <a:srgbClr val="FF0000"/>
                </a:solidFill>
                <a:latin typeface="黑体" pitchFamily="49" charset="-122"/>
                <a:ea typeface="黑体" pitchFamily="49" charset="-122"/>
              </a:rPr>
              <a:t>7</a:t>
            </a:r>
            <a:r>
              <a:rPr lang="zh-CN" altLang="en-US" sz="2000" b="1" dirty="0" smtClean="0">
                <a:solidFill>
                  <a:srgbClr val="FF0000"/>
                </a:solidFill>
                <a:latin typeface="黑体" pitchFamily="49" charset="-122"/>
                <a:ea typeface="黑体" pitchFamily="49" charset="-122"/>
              </a:rPr>
              <a:t>）如何向中国结算申请权益分派业务？</a:t>
            </a:r>
            <a:endParaRPr lang="zh-CN" altLang="en-US" sz="2000" b="1" dirty="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2000" fill="hold"/>
                                        <p:tgtEl>
                                          <p:spTgt spid="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（一）提交权益分派业务的日期要求</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6324808"/>
          </a:xfrm>
          <a:prstGeom prst="rect">
            <a:avLst/>
          </a:prstGeom>
          <a:noFill/>
        </p:spPr>
        <p:txBody>
          <a:bodyPr wrap="square" rtlCol="0">
            <a:spAutoFit/>
          </a:bodyPr>
          <a:lstStyle/>
          <a:p>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、什么是股权登记日（俗称“</a:t>
            </a:r>
            <a:r>
              <a:rPr lang="en-US" altLang="zh-CN" sz="2400" dirty="0" smtClean="0">
                <a:latin typeface="黑体" pitchFamily="49" charset="-122"/>
                <a:ea typeface="黑体" pitchFamily="49" charset="-122"/>
              </a:rPr>
              <a:t>R</a:t>
            </a:r>
            <a:r>
              <a:rPr lang="zh-CN" altLang="zh-CN" sz="2400" dirty="0" smtClean="0">
                <a:latin typeface="黑体" pitchFamily="49" charset="-122"/>
                <a:ea typeface="黑体" pitchFamily="49" charset="-122"/>
              </a:rPr>
              <a:t>日</a:t>
            </a:r>
            <a:r>
              <a:rPr lang="zh-CN" altLang="en-US" sz="2400" dirty="0" smtClean="0">
                <a:latin typeface="黑体" pitchFamily="49" charset="-122"/>
                <a:ea typeface="黑体" pitchFamily="49" charset="-122"/>
              </a:rPr>
              <a:t>”）？</a:t>
            </a:r>
            <a:r>
              <a:rPr lang="zh-CN" altLang="en-US" sz="2400" dirty="0" smtClean="0">
                <a:solidFill>
                  <a:srgbClr val="FF0000"/>
                </a:solidFill>
                <a:latin typeface="黑体" pitchFamily="49" charset="-122"/>
                <a:ea typeface="黑体" pitchFamily="49" charset="-122"/>
              </a:rPr>
              <a:t>“重要的事情说三遍”</a:t>
            </a:r>
            <a:endParaRPr lang="en-US" altLang="zh-CN" sz="2400" dirty="0" smtClean="0">
              <a:solidFill>
                <a:srgbClr val="FF0000"/>
              </a:solidFill>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）作用：确定有权参与本次权益分派的股东及其持股数量。</a:t>
            </a:r>
            <a:r>
              <a:rPr lang="en-US" altLang="zh-CN" sz="2400" dirty="0" smtClean="0">
                <a:latin typeface="黑体" pitchFamily="49" charset="-122"/>
                <a:ea typeface="黑体" pitchFamily="49" charset="-122"/>
              </a:rPr>
              <a:t>R</a:t>
            </a:r>
            <a:r>
              <a:rPr lang="zh-CN" altLang="zh-CN" sz="2400" dirty="0" smtClean="0">
                <a:latin typeface="黑体" pitchFamily="49" charset="-122"/>
                <a:ea typeface="黑体" pitchFamily="49" charset="-122"/>
              </a:rPr>
              <a:t>日</a:t>
            </a:r>
            <a:r>
              <a:rPr lang="zh-CN" altLang="en-US" sz="2400" dirty="0" smtClean="0">
                <a:latin typeface="黑体" pitchFamily="49" charset="-122"/>
                <a:ea typeface="黑体" pitchFamily="49" charset="-122"/>
              </a:rPr>
              <a:t>日终，登记在股东名册上的全体股东均有权参与权益分派。</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）发行人向我司申报权益分派业务时，</a:t>
            </a:r>
            <a:r>
              <a:rPr lang="zh-CN" altLang="en-US" sz="2400" b="1" dirty="0" smtClean="0">
                <a:solidFill>
                  <a:srgbClr val="FF0000"/>
                </a:solidFill>
                <a:latin typeface="黑体" pitchFamily="49" charset="-122"/>
                <a:ea typeface="黑体" pitchFamily="49" charset="-122"/>
              </a:rPr>
              <a:t>自行确定</a:t>
            </a:r>
            <a:r>
              <a:rPr lang="en-US" altLang="zh-CN" sz="2400" b="1" dirty="0" smtClean="0">
                <a:solidFill>
                  <a:srgbClr val="FF0000"/>
                </a:solidFill>
                <a:latin typeface="黑体" pitchFamily="49" charset="-122"/>
                <a:ea typeface="黑体" pitchFamily="49" charset="-122"/>
              </a:rPr>
              <a:t>R</a:t>
            </a:r>
            <a:r>
              <a:rPr lang="zh-CN" altLang="zh-CN" sz="2400" b="1" dirty="0" smtClean="0">
                <a:solidFill>
                  <a:srgbClr val="FF0000"/>
                </a:solidFill>
                <a:latin typeface="黑体" pitchFamily="49" charset="-122"/>
                <a:ea typeface="黑体" pitchFamily="49" charset="-122"/>
              </a:rPr>
              <a:t>日</a:t>
            </a:r>
            <a:r>
              <a:rPr lang="zh-CN" altLang="en-US" sz="2400" b="1" dirty="0" smtClean="0">
                <a:solidFill>
                  <a:srgbClr val="FF0000"/>
                </a:solidFill>
                <a:latin typeface="黑体" pitchFamily="49" charset="-122"/>
                <a:ea typeface="黑体" pitchFamily="49" charset="-122"/>
              </a:rPr>
              <a:t>。</a:t>
            </a:r>
            <a:endParaRPr lang="en-US" altLang="zh-CN" sz="2400" b="1" dirty="0" smtClean="0">
              <a:solidFill>
                <a:srgbClr val="FF0000"/>
              </a:solidFill>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不可以在权益分派方案中写明具体的</a:t>
            </a:r>
            <a:r>
              <a:rPr lang="en-US" altLang="zh-CN" sz="2400" b="1" dirty="0" smtClean="0">
                <a:solidFill>
                  <a:srgbClr val="FF0000"/>
                </a:solidFill>
                <a:latin typeface="黑体" pitchFamily="49" charset="-122"/>
                <a:ea typeface="黑体" pitchFamily="49" charset="-122"/>
              </a:rPr>
              <a:t>R</a:t>
            </a:r>
            <a:r>
              <a:rPr lang="zh-CN" altLang="zh-CN" sz="2400" b="1" dirty="0" smtClean="0">
                <a:solidFill>
                  <a:srgbClr val="FF0000"/>
                </a:solidFill>
                <a:latin typeface="黑体" pitchFamily="49" charset="-122"/>
                <a:ea typeface="黑体" pitchFamily="49" charset="-122"/>
              </a:rPr>
              <a:t>日</a:t>
            </a:r>
            <a:r>
              <a:rPr lang="zh-CN" altLang="en-US" sz="2400" b="1" dirty="0" smtClean="0">
                <a:solidFill>
                  <a:srgbClr val="FF0000"/>
                </a:solidFill>
                <a:latin typeface="黑体" pitchFamily="49" charset="-122"/>
                <a:ea typeface="黑体" pitchFamily="49" charset="-122"/>
              </a:rPr>
              <a:t>。</a:t>
            </a:r>
            <a:endParaRPr lang="en-US" altLang="zh-CN" sz="2400" b="1" dirty="0" smtClean="0">
              <a:solidFill>
                <a:srgbClr val="FF0000"/>
              </a:solidFill>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R+1</a:t>
            </a:r>
            <a:r>
              <a:rPr lang="zh-CN" altLang="zh-CN" sz="2400" dirty="0" smtClean="0">
                <a:latin typeface="黑体" pitchFamily="49" charset="-122"/>
                <a:ea typeface="黑体" pitchFamily="49" charset="-122"/>
              </a:rPr>
              <a:t>日</a:t>
            </a:r>
            <a:r>
              <a:rPr lang="zh-CN" altLang="en-US" sz="2400" dirty="0" smtClean="0">
                <a:latin typeface="黑体" pitchFamily="49" charset="-122"/>
                <a:ea typeface="黑体" pitchFamily="49" charset="-122"/>
              </a:rPr>
              <a:t>，除权除息日，发行人可查看权益分派结果。</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、提交权益分派业务的日期与</a:t>
            </a:r>
            <a:r>
              <a:rPr lang="en-US" altLang="zh-CN" sz="2400" dirty="0" smtClean="0">
                <a:latin typeface="黑体" pitchFamily="49" charset="-122"/>
                <a:ea typeface="黑体" pitchFamily="49" charset="-122"/>
              </a:rPr>
              <a:t>R</a:t>
            </a:r>
            <a:r>
              <a:rPr lang="zh-CN" altLang="en-US" sz="2400" dirty="0" smtClean="0">
                <a:latin typeface="黑体" pitchFamily="49" charset="-122"/>
                <a:ea typeface="黑体" pitchFamily="49" charset="-122"/>
              </a:rPr>
              <a:t>日之间的逻辑关系？</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提交</a:t>
            </a:r>
            <a:r>
              <a:rPr lang="zh-CN" altLang="zh-CN" sz="2400" dirty="0" smtClean="0">
                <a:latin typeface="黑体" pitchFamily="49" charset="-122"/>
                <a:ea typeface="黑体" pitchFamily="49" charset="-122"/>
              </a:rPr>
              <a:t>权益分派业务的日期必须早于或等于（</a:t>
            </a:r>
            <a:r>
              <a:rPr lang="en-US" altLang="zh-CN" sz="2400" dirty="0" smtClean="0">
                <a:latin typeface="黑体" pitchFamily="49" charset="-122"/>
                <a:ea typeface="黑体" pitchFamily="49" charset="-122"/>
              </a:rPr>
              <a:t>R-5</a:t>
            </a:r>
            <a:r>
              <a:rPr lang="zh-CN" altLang="zh-CN" sz="2400" dirty="0" smtClean="0">
                <a:latin typeface="黑体" pitchFamily="49" charset="-122"/>
                <a:ea typeface="黑体" pitchFamily="49" charset="-122"/>
              </a:rPr>
              <a:t>日）。</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zh-CN" altLang="en-US" sz="2400" b="1" dirty="0" smtClean="0">
                <a:solidFill>
                  <a:srgbClr val="FF0000"/>
                </a:solidFill>
                <a:latin typeface="黑体" pitchFamily="49" charset="-122"/>
                <a:ea typeface="黑体" pitchFamily="49" charset="-122"/>
              </a:rPr>
              <a:t> </a:t>
            </a:r>
            <a:endParaRPr lang="en-US" altLang="zh-CN" sz="2400" b="1" dirty="0" smtClean="0">
              <a:solidFill>
                <a:srgbClr val="FF0000"/>
              </a:solidFill>
              <a:latin typeface="黑体" pitchFamily="49" charset="-122"/>
              <a:ea typeface="黑体" pitchFamily="49" charset="-122"/>
            </a:endParaRPr>
          </a:p>
          <a:p>
            <a:r>
              <a:rPr lang="en-US" altLang="zh-CN" sz="2400" b="1" dirty="0" smtClean="0">
                <a:solidFill>
                  <a:srgbClr val="FF0000"/>
                </a:solidFill>
                <a:latin typeface="黑体" pitchFamily="49" charset="-122"/>
                <a:ea typeface="黑体" pitchFamily="49" charset="-122"/>
              </a:rPr>
              <a:t>   </a:t>
            </a:r>
            <a:r>
              <a:rPr lang="zh-CN" altLang="en-US" sz="2400" b="1" dirty="0" smtClean="0">
                <a:solidFill>
                  <a:srgbClr val="FF0000"/>
                </a:solidFill>
                <a:latin typeface="黑体" pitchFamily="49" charset="-122"/>
                <a:ea typeface="黑体" pitchFamily="49" charset="-122"/>
              </a:rPr>
              <a:t>以上“日”均指的是交易日。</a:t>
            </a:r>
            <a:endParaRPr lang="en-US" altLang="zh-CN" sz="2400" b="1" dirty="0" smtClean="0">
              <a:solidFill>
                <a:srgbClr val="FF0000"/>
              </a:solidFill>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dirty="0" smtClean="0"/>
          </a:p>
          <a:p>
            <a:pPr>
              <a:lnSpc>
                <a:spcPct val="150000"/>
              </a:lnSpc>
            </a:pPr>
            <a:endParaRPr lang="zh-CN" altLang="zh-CN" dirty="0" smtClean="0"/>
          </a:p>
          <a:p>
            <a:endParaRPr lang="zh-CN" altLang="en-US" dirty="0"/>
          </a:p>
        </p:txBody>
      </p:sp>
      <p:sp>
        <p:nvSpPr>
          <p:cNvPr id="6" name="页脚占位符 5"/>
          <p:cNvSpPr>
            <a:spLocks noGrp="1"/>
          </p:cNvSpPr>
          <p:nvPr>
            <p:ph type="ftr" sz="quarter" idx="11"/>
          </p:nvPr>
        </p:nvSpPr>
        <p:spPr/>
        <p:txBody>
          <a:bodyPr/>
          <a:lstStyle/>
          <a:p>
            <a:pPr>
              <a:defRPr/>
            </a:pPr>
            <a:r>
              <a:rPr lang="en-US" altLang="zh-CN" dirty="0" smtClean="0">
                <a:solidFill>
                  <a:srgbClr val="000000"/>
                </a:solidFill>
              </a:rPr>
              <a:t>26</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blinds(horizontal)">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animEffect transition="in" filter="blinds(horizontal)">
                                      <p:cBhvr>
                                        <p:cTn id="17" dur="500"/>
                                        <p:tgtEl>
                                          <p:spTgt spid="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3" end="3"/>
                                            </p:txEl>
                                          </p:spTgt>
                                        </p:tgtEl>
                                        <p:attrNameLst>
                                          <p:attrName>style.visibility</p:attrName>
                                        </p:attrNameLst>
                                      </p:cBhvr>
                                      <p:to>
                                        <p:strVal val="visible"/>
                                      </p:to>
                                    </p:set>
                                    <p:animEffect transition="in" filter="blinds(horizontal)">
                                      <p:cBhvr>
                                        <p:cTn id="22" dur="500"/>
                                        <p:tgtEl>
                                          <p:spTgt spid="2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
                                            <p:txEl>
                                              <p:pRg st="4" end="4"/>
                                            </p:txEl>
                                          </p:spTgt>
                                        </p:tgtEl>
                                        <p:attrNameLst>
                                          <p:attrName>style.visibility</p:attrName>
                                        </p:attrNameLst>
                                      </p:cBhvr>
                                      <p:to>
                                        <p:strVal val="visible"/>
                                      </p:to>
                                    </p:set>
                                    <p:animEffect transition="in" filter="blinds(horizontal)">
                                      <p:cBhvr>
                                        <p:cTn id="27" dur="500"/>
                                        <p:tgtEl>
                                          <p:spTgt spid="2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4">
                                            <p:txEl>
                                              <p:pRg st="6" end="6"/>
                                            </p:txEl>
                                          </p:spTgt>
                                        </p:tgtEl>
                                        <p:attrNameLst>
                                          <p:attrName>style.visibility</p:attrName>
                                        </p:attrNameLst>
                                      </p:cBhvr>
                                      <p:to>
                                        <p:strVal val="visible"/>
                                      </p:to>
                                    </p:set>
                                    <p:animEffect transition="in" filter="blinds(horizontal)">
                                      <p:cBhvr>
                                        <p:cTn id="32" dur="500"/>
                                        <p:tgtEl>
                                          <p:spTgt spid="2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4">
                                            <p:txEl>
                                              <p:pRg st="7" end="7"/>
                                            </p:txEl>
                                          </p:spTgt>
                                        </p:tgtEl>
                                        <p:attrNameLst>
                                          <p:attrName>style.visibility</p:attrName>
                                        </p:attrNameLst>
                                      </p:cBhvr>
                                      <p:to>
                                        <p:strVal val="visible"/>
                                      </p:to>
                                    </p:set>
                                    <p:animEffect transition="in" filter="blinds(horizontal)">
                                      <p:cBhvr>
                                        <p:cTn id="37" dur="500"/>
                                        <p:tgtEl>
                                          <p:spTgt spid="2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4">
                                            <p:txEl>
                                              <p:pRg st="9" end="9"/>
                                            </p:txEl>
                                          </p:spTgt>
                                        </p:tgtEl>
                                        <p:attrNameLst>
                                          <p:attrName>style.visibility</p:attrName>
                                        </p:attrNameLst>
                                      </p:cBhvr>
                                      <p:to>
                                        <p:strVal val="visible"/>
                                      </p:to>
                                    </p:set>
                                    <p:animEffect transition="in" filter="blinds(horizontal)">
                                      <p:cBhvr>
                                        <p:cTn id="42" dur="500"/>
                                        <p:tgtEl>
                                          <p:spTgt spid="2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（一）提交权益分派业务的日期要求</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7"/>
            <a:ext cx="8352928" cy="5724644"/>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日期问题来了</a:t>
            </a:r>
            <a:r>
              <a:rPr lang="en-US" altLang="zh-CN" sz="2400" b="1" dirty="0" smtClean="0">
                <a:latin typeface="黑体" pitchFamily="49" charset="-122"/>
                <a:ea typeface="黑体" pitchFamily="49" charset="-122"/>
              </a:rPr>
              <a:t>】</a:t>
            </a:r>
            <a:r>
              <a:rPr lang="zh-CN" altLang="en-US" sz="2400" dirty="0" smtClean="0">
                <a:latin typeface="黑体" pitchFamily="49" charset="-122"/>
                <a:ea typeface="黑体" pitchFamily="49" charset="-122"/>
              </a:rPr>
              <a:t>若公司拟计划以</a:t>
            </a:r>
            <a:r>
              <a:rPr lang="en-US" altLang="zh-CN" sz="2400" dirty="0" smtClean="0">
                <a:latin typeface="黑体" pitchFamily="49" charset="-122"/>
                <a:ea typeface="黑体" pitchFamily="49" charset="-122"/>
              </a:rPr>
              <a:t>2017</a:t>
            </a:r>
            <a:r>
              <a:rPr lang="zh-CN" altLang="en-US" sz="2400" dirty="0" smtClean="0">
                <a:latin typeface="黑体" pitchFamily="49" charset="-122"/>
                <a:ea typeface="黑体" pitchFamily="49" charset="-122"/>
              </a:rPr>
              <a:t>年年报的财务数据作为分配依据，若公司计划在</a:t>
            </a:r>
            <a:r>
              <a:rPr lang="en-US" altLang="zh-CN" sz="2400" dirty="0" smtClean="0">
                <a:latin typeface="黑体" pitchFamily="49" charset="-122"/>
                <a:ea typeface="黑体" pitchFamily="49" charset="-122"/>
              </a:rPr>
              <a:t>2018</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19</a:t>
            </a:r>
            <a:r>
              <a:rPr lang="zh-CN" altLang="en-US" sz="2400" dirty="0" smtClean="0">
                <a:latin typeface="黑体" pitchFamily="49" charset="-122"/>
                <a:ea typeface="黑体" pitchFamily="49" charset="-122"/>
              </a:rPr>
              <a:t>日（</a:t>
            </a:r>
            <a:r>
              <a:rPr lang="en-US" altLang="zh-CN" sz="2400" dirty="0" smtClean="0">
                <a:latin typeface="黑体" pitchFamily="49" charset="-122"/>
                <a:ea typeface="黑体" pitchFamily="49" charset="-122"/>
              </a:rPr>
              <a:t>R+1</a:t>
            </a:r>
            <a:r>
              <a:rPr lang="zh-CN" altLang="en-US" sz="2400" dirty="0" smtClean="0">
                <a:latin typeface="黑体" pitchFamily="49" charset="-122"/>
                <a:ea typeface="黑体" pitchFamily="49" charset="-122"/>
              </a:rPr>
              <a:t>日）查看权益分派结果，</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）公司应该将</a:t>
            </a:r>
            <a:r>
              <a:rPr lang="en-US" altLang="zh-CN" sz="2400" dirty="0" smtClean="0">
                <a:latin typeface="黑体" pitchFamily="49" charset="-122"/>
                <a:ea typeface="黑体" pitchFamily="49" charset="-122"/>
              </a:rPr>
              <a:t>R</a:t>
            </a:r>
            <a:r>
              <a:rPr lang="zh-CN" altLang="en-US" sz="2400" dirty="0" smtClean="0">
                <a:latin typeface="黑体" pitchFamily="49" charset="-122"/>
                <a:ea typeface="黑体" pitchFamily="49" charset="-122"/>
              </a:rPr>
              <a:t>日定在哪天？</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2018</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15</a:t>
            </a:r>
            <a:r>
              <a:rPr lang="zh-CN" altLang="en-US" sz="2400" dirty="0" smtClean="0">
                <a:latin typeface="黑体" pitchFamily="49" charset="-122"/>
                <a:ea typeface="黑体" pitchFamily="49" charset="-122"/>
              </a:rPr>
              <a:t>日</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）公司应在哪天之前提交业务申请？</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2018</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8</a:t>
            </a:r>
            <a:r>
              <a:rPr lang="zh-CN" altLang="en-US" sz="2400" dirty="0" smtClean="0">
                <a:latin typeface="黑体" pitchFamily="49" charset="-122"/>
                <a:ea typeface="黑体" pitchFamily="49" charset="-122"/>
              </a:rPr>
              <a:t>日</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dirty="0" smtClean="0"/>
          </a:p>
          <a:p>
            <a:pPr>
              <a:lnSpc>
                <a:spcPct val="150000"/>
              </a:lnSpc>
            </a:pPr>
            <a:endParaRPr lang="zh-CN" altLang="zh-CN" dirty="0" smtClean="0"/>
          </a:p>
          <a:p>
            <a:endParaRPr lang="zh-CN" altLang="en-US" dirty="0"/>
          </a:p>
        </p:txBody>
      </p:sp>
      <p:pic>
        <p:nvPicPr>
          <p:cNvPr id="38914" name="Picture 2" descr="C:\Users\zhaopin-03\Desktop\2018年6月的日历.JPG"/>
          <p:cNvPicPr>
            <a:picLocks noChangeAspect="1" noChangeArrowheads="1"/>
          </p:cNvPicPr>
          <p:nvPr/>
        </p:nvPicPr>
        <p:blipFill>
          <a:blip r:embed="rId3" cstate="print"/>
          <a:srcRect/>
          <a:stretch>
            <a:fillRect/>
          </a:stretch>
        </p:blipFill>
        <p:spPr bwMode="auto">
          <a:xfrm>
            <a:off x="5940152" y="2636912"/>
            <a:ext cx="2990545" cy="3096344"/>
          </a:xfrm>
          <a:prstGeom prst="rect">
            <a:avLst/>
          </a:prstGeom>
          <a:noFill/>
        </p:spPr>
      </p:pic>
      <p:sp>
        <p:nvSpPr>
          <p:cNvPr id="6" name="页脚占位符 5"/>
          <p:cNvSpPr>
            <a:spLocks noGrp="1"/>
          </p:cNvSpPr>
          <p:nvPr>
            <p:ph type="ftr" sz="quarter" idx="11"/>
          </p:nvPr>
        </p:nvSpPr>
        <p:spPr/>
        <p:txBody>
          <a:bodyPr/>
          <a:lstStyle/>
          <a:p>
            <a:pPr>
              <a:defRPr/>
            </a:pPr>
            <a:r>
              <a:rPr lang="en-US" altLang="zh-CN" dirty="0" smtClean="0">
                <a:solidFill>
                  <a:srgbClr val="000000"/>
                </a:solidFill>
              </a:rPr>
              <a:t>27</a:t>
            </a:r>
            <a:endParaRPr lang="en-US" altLang="zh-CN" dirty="0">
              <a:solidFill>
                <a:srgbClr val="000000"/>
              </a:solidFill>
            </a:endParaRPr>
          </a:p>
        </p:txBody>
      </p:sp>
      <p:sp>
        <p:nvSpPr>
          <p:cNvPr id="11" name="五角星 10"/>
          <p:cNvSpPr/>
          <p:nvPr/>
        </p:nvSpPr>
        <p:spPr bwMode="auto">
          <a:xfrm>
            <a:off x="7380312" y="4581128"/>
            <a:ext cx="72008" cy="96011"/>
          </a:xfrm>
          <a:prstGeom prst="star5">
            <a:avLst/>
          </a:prstGeom>
          <a:solidFill>
            <a:srgbClr val="FF0000"/>
          </a:solidFill>
          <a:ln w="381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五角星 11"/>
          <p:cNvSpPr/>
          <p:nvPr/>
        </p:nvSpPr>
        <p:spPr bwMode="auto">
          <a:xfrm>
            <a:off x="7020272" y="4581128"/>
            <a:ext cx="72008" cy="96011"/>
          </a:xfrm>
          <a:prstGeom prst="star5">
            <a:avLst/>
          </a:prstGeom>
          <a:solidFill>
            <a:srgbClr val="FF0000"/>
          </a:solidFill>
          <a:ln w="381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五角星 12"/>
          <p:cNvSpPr/>
          <p:nvPr/>
        </p:nvSpPr>
        <p:spPr bwMode="auto">
          <a:xfrm>
            <a:off x="6588224" y="4581128"/>
            <a:ext cx="72008" cy="96011"/>
          </a:xfrm>
          <a:prstGeom prst="star5">
            <a:avLst/>
          </a:prstGeom>
          <a:solidFill>
            <a:srgbClr val="FF0000"/>
          </a:solidFill>
          <a:ln w="381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五角星 13"/>
          <p:cNvSpPr/>
          <p:nvPr/>
        </p:nvSpPr>
        <p:spPr bwMode="auto">
          <a:xfrm>
            <a:off x="6228184" y="4581128"/>
            <a:ext cx="72008" cy="96011"/>
          </a:xfrm>
          <a:prstGeom prst="star5">
            <a:avLst/>
          </a:prstGeom>
          <a:solidFill>
            <a:srgbClr val="FF0000"/>
          </a:solidFill>
          <a:ln w="381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五角星 14"/>
          <p:cNvSpPr/>
          <p:nvPr/>
        </p:nvSpPr>
        <p:spPr bwMode="auto">
          <a:xfrm>
            <a:off x="7812360" y="4077072"/>
            <a:ext cx="72008" cy="96011"/>
          </a:xfrm>
          <a:prstGeom prst="star5">
            <a:avLst/>
          </a:prstGeom>
          <a:solidFill>
            <a:schemeClr val="tx1"/>
          </a:solidFill>
          <a:ln w="381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乘号 17"/>
          <p:cNvSpPr/>
          <p:nvPr/>
        </p:nvSpPr>
        <p:spPr bwMode="auto">
          <a:xfrm>
            <a:off x="6156176" y="4941168"/>
            <a:ext cx="216024" cy="288032"/>
          </a:xfrm>
          <a:prstGeom prst="mathMultiply">
            <a:avLst/>
          </a:prstGeom>
          <a:solidFill>
            <a:schemeClr val="tx1"/>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乘号 18"/>
          <p:cNvSpPr/>
          <p:nvPr/>
        </p:nvSpPr>
        <p:spPr bwMode="auto">
          <a:xfrm>
            <a:off x="8100392" y="4437112"/>
            <a:ext cx="216024" cy="288032"/>
          </a:xfrm>
          <a:prstGeom prst="mathMultiply">
            <a:avLst/>
          </a:prstGeom>
          <a:solidFill>
            <a:schemeClr val="tx1"/>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乘号 19"/>
          <p:cNvSpPr/>
          <p:nvPr/>
        </p:nvSpPr>
        <p:spPr bwMode="auto">
          <a:xfrm>
            <a:off x="8532440" y="4437112"/>
            <a:ext cx="216024" cy="288032"/>
          </a:xfrm>
          <a:prstGeom prst="mathMultiply">
            <a:avLst/>
          </a:prstGeom>
          <a:solidFill>
            <a:schemeClr val="tx1"/>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乘号 20"/>
          <p:cNvSpPr/>
          <p:nvPr/>
        </p:nvSpPr>
        <p:spPr bwMode="auto">
          <a:xfrm>
            <a:off x="8532440" y="4005064"/>
            <a:ext cx="216024" cy="288032"/>
          </a:xfrm>
          <a:prstGeom prst="mathMultiply">
            <a:avLst/>
          </a:prstGeom>
          <a:solidFill>
            <a:schemeClr val="tx1"/>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流程图: 摘录 22"/>
          <p:cNvSpPr/>
          <p:nvPr/>
        </p:nvSpPr>
        <p:spPr bwMode="auto">
          <a:xfrm>
            <a:off x="6588224" y="4941168"/>
            <a:ext cx="144016" cy="192021"/>
          </a:xfrm>
          <a:prstGeom prst="flowChartExtract">
            <a:avLst/>
          </a:prstGeom>
          <a:solidFill>
            <a:srgbClr val="FF0000"/>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乘号 24"/>
          <p:cNvSpPr/>
          <p:nvPr/>
        </p:nvSpPr>
        <p:spPr bwMode="auto">
          <a:xfrm>
            <a:off x="8100392" y="4005064"/>
            <a:ext cx="216024" cy="288032"/>
          </a:xfrm>
          <a:prstGeom prst="mathMultiply">
            <a:avLst/>
          </a:prstGeom>
          <a:solidFill>
            <a:schemeClr val="tx1"/>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流程图: 摘录 21"/>
          <p:cNvSpPr/>
          <p:nvPr/>
        </p:nvSpPr>
        <p:spPr bwMode="auto">
          <a:xfrm>
            <a:off x="7740352" y="4509120"/>
            <a:ext cx="144016" cy="192021"/>
          </a:xfrm>
          <a:prstGeom prst="flowChartExtract">
            <a:avLst/>
          </a:prstGeom>
          <a:solidFill>
            <a:srgbClr val="FF0000"/>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8914"/>
                                        </p:tgtEl>
                                        <p:attrNameLst>
                                          <p:attrName>style.visibility</p:attrName>
                                        </p:attrNameLst>
                                      </p:cBhvr>
                                      <p:to>
                                        <p:strVal val="visible"/>
                                      </p:to>
                                    </p:set>
                                    <p:animEffect transition="in" filter="blinds(horizontal)">
                                      <p:cBhvr>
                                        <p:cTn id="10" dur="500"/>
                                        <p:tgtEl>
                                          <p:spTgt spid="38914"/>
                                        </p:tgtEl>
                                      </p:cBhvr>
                                    </p:animEffect>
                                  </p:childTnLst>
                                </p:cTn>
                              </p:par>
                              <p:par>
                                <p:cTn id="11" presetID="3" presetClass="entr" presetSubtype="1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4">
                                            <p:txEl>
                                              <p:pRg st="1" end="1"/>
                                            </p:txEl>
                                          </p:spTgt>
                                        </p:tgtEl>
                                        <p:attrNameLst>
                                          <p:attrName>style.visibility</p:attrName>
                                        </p:attrNameLst>
                                      </p:cBhvr>
                                      <p:to>
                                        <p:strVal val="visible"/>
                                      </p:to>
                                    </p:set>
                                    <p:animEffect transition="in" filter="blinds(horizontal)">
                                      <p:cBhvr>
                                        <p:cTn id="18" dur="500"/>
                                        <p:tgtEl>
                                          <p:spTgt spid="2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linds(horizontal)">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4">
                                            <p:txEl>
                                              <p:pRg st="2" end="2"/>
                                            </p:txEl>
                                          </p:spTgt>
                                        </p:tgtEl>
                                        <p:attrNameLst>
                                          <p:attrName>style.visibility</p:attrName>
                                        </p:attrNameLst>
                                      </p:cBhvr>
                                      <p:to>
                                        <p:strVal val="visible"/>
                                      </p:to>
                                    </p:set>
                                    <p:animEffect transition="in" filter="blinds(horizontal)">
                                      <p:cBhvr>
                                        <p:cTn id="43" dur="500"/>
                                        <p:tgtEl>
                                          <p:spTgt spid="24">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4">
                                            <p:txEl>
                                              <p:pRg st="3" end="3"/>
                                            </p:txEl>
                                          </p:spTgt>
                                        </p:tgtEl>
                                        <p:attrNameLst>
                                          <p:attrName>style.visibility</p:attrName>
                                        </p:attrNameLst>
                                      </p:cBhvr>
                                      <p:to>
                                        <p:strVal val="visible"/>
                                      </p:to>
                                    </p:set>
                                    <p:animEffect transition="in" filter="blinds(horizontal)">
                                      <p:cBhvr>
                                        <p:cTn id="48" dur="500"/>
                                        <p:tgtEl>
                                          <p:spTgt spid="24">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linds(horizontal)">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linds(horizontal)">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blinds(horizontal)">
                                      <p:cBhvr>
                                        <p:cTn id="63" dur="5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blinds(horizontal)">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blinds(horizontal)">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1" nodeType="click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linds(horizontal)">
                                      <p:cBhvr>
                                        <p:cTn id="78" dur="5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blinds(horizontal)">
                                      <p:cBhvr>
                                        <p:cTn id="83" dur="500"/>
                                        <p:tgtEl>
                                          <p:spTgt spid="15"/>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nodeType="clickEffect">
                                  <p:stCondLst>
                                    <p:cond delay="0"/>
                                  </p:stCondLst>
                                  <p:childTnLst>
                                    <p:set>
                                      <p:cBhvr>
                                        <p:cTn id="87" dur="1" fill="hold">
                                          <p:stCondLst>
                                            <p:cond delay="0"/>
                                          </p:stCondLst>
                                        </p:cTn>
                                        <p:tgtEl>
                                          <p:spTgt spid="24">
                                            <p:txEl>
                                              <p:pRg st="4" end="4"/>
                                            </p:txEl>
                                          </p:spTgt>
                                        </p:tgtEl>
                                        <p:attrNameLst>
                                          <p:attrName>style.visibility</p:attrName>
                                        </p:attrNameLst>
                                      </p:cBhvr>
                                      <p:to>
                                        <p:strVal val="visible"/>
                                      </p:to>
                                    </p:set>
                                    <p:animEffect transition="in" filter="blinds(horizontal)">
                                      <p:cBhvr>
                                        <p:cTn id="88"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8" grpId="0" animBg="1"/>
      <p:bldP spid="19" grpId="0" animBg="1"/>
      <p:bldP spid="20" grpId="0" animBg="1"/>
      <p:bldP spid="21" grpId="0" animBg="1"/>
      <p:bldP spid="25" grpId="1"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（二）权益分派业务流程</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7"/>
            <a:ext cx="8352928" cy="6324808"/>
          </a:xfrm>
          <a:prstGeom prst="rect">
            <a:avLst/>
          </a:prstGeom>
          <a:noFill/>
        </p:spPr>
        <p:txBody>
          <a:bodyPr wrap="square" rtlCol="0">
            <a:spAutoFit/>
          </a:bodyPr>
          <a:lstStyle/>
          <a:p>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R-5</a:t>
            </a:r>
            <a:r>
              <a:rPr lang="zh-CN" altLang="zh-CN" sz="2400" dirty="0" smtClean="0">
                <a:solidFill>
                  <a:srgbClr val="FF0000"/>
                </a:solidFill>
                <a:latin typeface="黑体" pitchFamily="49" charset="-122"/>
                <a:ea typeface="黑体" pitchFamily="49" charset="-122"/>
              </a:rPr>
              <a:t>日及以前，</a:t>
            </a:r>
            <a:r>
              <a:rPr lang="zh-CN" altLang="zh-CN" sz="2400" dirty="0" smtClean="0">
                <a:latin typeface="黑体" pitchFamily="49" charset="-122"/>
                <a:ea typeface="黑体" pitchFamily="49" charset="-122"/>
              </a:rPr>
              <a:t>发行人提交业务申请</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R-5</a:t>
            </a:r>
            <a:r>
              <a:rPr lang="zh-CN" altLang="zh-CN" sz="2400" dirty="0" smtClean="0">
                <a:latin typeface="黑体" pitchFamily="49" charset="-122"/>
                <a:ea typeface="黑体" pitchFamily="49" charset="-122"/>
              </a:rPr>
              <a:t>日，</a:t>
            </a:r>
            <a:r>
              <a:rPr lang="zh-CN" altLang="zh-CN" sz="2400" u="heavy" dirty="0" smtClean="0">
                <a:latin typeface="黑体" pitchFamily="49" charset="-122"/>
                <a:ea typeface="黑体" pitchFamily="49" charset="-122"/>
              </a:rPr>
              <a:t>结算公司</a:t>
            </a:r>
            <a:r>
              <a:rPr lang="zh-CN" altLang="zh-CN" sz="2400" dirty="0" smtClean="0">
                <a:latin typeface="黑体" pitchFamily="49" charset="-122"/>
                <a:ea typeface="黑体" pitchFamily="49" charset="-122"/>
              </a:rPr>
              <a:t>审核申请，通过后下发《权益分派实施公告》</a:t>
            </a:r>
          </a:p>
          <a:p>
            <a:r>
              <a:rPr lang="en-US" altLang="zh-CN" sz="2400" dirty="0" smtClean="0">
                <a:latin typeface="黑体" pitchFamily="49" charset="-122"/>
                <a:ea typeface="黑体" pitchFamily="49" charset="-122"/>
              </a:rPr>
              <a:t>3</a:t>
            </a:r>
            <a:r>
              <a:rPr lang="zh-CN" altLang="zh-CN" sz="2400" dirty="0" smtClean="0">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R-4</a:t>
            </a:r>
            <a:r>
              <a:rPr lang="zh-CN" altLang="zh-CN" sz="2400" dirty="0" smtClean="0">
                <a:solidFill>
                  <a:srgbClr val="FF0000"/>
                </a:solidFill>
                <a:latin typeface="黑体" pitchFamily="49" charset="-122"/>
                <a:ea typeface="黑体" pitchFamily="49" charset="-122"/>
              </a:rPr>
              <a:t>日及以前，</a:t>
            </a:r>
            <a:r>
              <a:rPr lang="zh-CN" altLang="zh-CN" sz="2400" dirty="0" smtClean="0">
                <a:latin typeface="黑体" pitchFamily="49" charset="-122"/>
                <a:ea typeface="黑体" pitchFamily="49" charset="-122"/>
              </a:rPr>
              <a:t>发行人查看《权益分派实施公告》并披露</a:t>
            </a:r>
          </a:p>
          <a:p>
            <a:r>
              <a:rPr lang="en-US" altLang="zh-CN" sz="2400" dirty="0" smtClean="0">
                <a:latin typeface="黑体" pitchFamily="49" charset="-122"/>
                <a:ea typeface="黑体" pitchFamily="49" charset="-122"/>
              </a:rPr>
              <a:t>4</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R-3</a:t>
            </a:r>
            <a:r>
              <a:rPr lang="zh-CN" altLang="zh-CN" sz="2400" dirty="0" smtClean="0">
                <a:latin typeface="黑体" pitchFamily="49" charset="-122"/>
                <a:ea typeface="黑体" pitchFamily="49" charset="-122"/>
              </a:rPr>
              <a:t>日，</a:t>
            </a:r>
            <a:r>
              <a:rPr lang="zh-CN" altLang="zh-CN" sz="2400" u="heavy" dirty="0" smtClean="0">
                <a:latin typeface="黑体" pitchFamily="49" charset="-122"/>
                <a:ea typeface="黑体" pitchFamily="49" charset="-122"/>
              </a:rPr>
              <a:t>结算公司</a:t>
            </a:r>
            <a:r>
              <a:rPr lang="zh-CN" altLang="zh-CN" sz="2400" dirty="0" smtClean="0">
                <a:latin typeface="黑体" pitchFamily="49" charset="-122"/>
                <a:ea typeface="黑体" pitchFamily="49" charset="-122"/>
              </a:rPr>
              <a:t>审核披露后的公告，下发《付款通知》</a:t>
            </a:r>
          </a:p>
          <a:p>
            <a:r>
              <a:rPr lang="en-US" altLang="zh-CN" sz="2400" dirty="0" smtClean="0">
                <a:latin typeface="黑体" pitchFamily="49" charset="-122"/>
                <a:ea typeface="黑体" pitchFamily="49" charset="-122"/>
              </a:rPr>
              <a:t>5</a:t>
            </a:r>
            <a:r>
              <a:rPr lang="zh-CN" altLang="zh-CN" sz="2400" dirty="0" smtClean="0">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R-1</a:t>
            </a:r>
            <a:r>
              <a:rPr lang="zh-CN" altLang="zh-CN" sz="2400" dirty="0" smtClean="0">
                <a:solidFill>
                  <a:srgbClr val="FF0000"/>
                </a:solidFill>
                <a:latin typeface="黑体" pitchFamily="49" charset="-122"/>
                <a:ea typeface="黑体" pitchFamily="49" charset="-122"/>
              </a:rPr>
              <a:t>日中午</a:t>
            </a:r>
            <a:r>
              <a:rPr lang="en-US" altLang="zh-CN" sz="2400" dirty="0" smtClean="0">
                <a:solidFill>
                  <a:srgbClr val="FF0000"/>
                </a:solidFill>
                <a:latin typeface="黑体" pitchFamily="49" charset="-122"/>
                <a:ea typeface="黑体" pitchFamily="49" charset="-122"/>
              </a:rPr>
              <a:t>12:00</a:t>
            </a:r>
            <a:r>
              <a:rPr lang="zh-CN" altLang="zh-CN" sz="2400" dirty="0" smtClean="0">
                <a:solidFill>
                  <a:srgbClr val="FF0000"/>
                </a:solidFill>
                <a:latin typeface="黑体" pitchFamily="49" charset="-122"/>
                <a:ea typeface="黑体" pitchFamily="49" charset="-122"/>
              </a:rPr>
              <a:t>前，</a:t>
            </a:r>
            <a:r>
              <a:rPr lang="zh-CN" altLang="zh-CN" sz="2400" dirty="0" smtClean="0">
                <a:latin typeface="黑体" pitchFamily="49" charset="-122"/>
                <a:ea typeface="黑体" pitchFamily="49" charset="-122"/>
              </a:rPr>
              <a:t>发行人</a:t>
            </a:r>
            <a:r>
              <a:rPr lang="zh-CN" altLang="en-US" sz="2400" dirty="0" smtClean="0">
                <a:latin typeface="黑体" pitchFamily="49" charset="-122"/>
                <a:ea typeface="黑体" pitchFamily="49" charset="-122"/>
              </a:rPr>
              <a:t>查看</a:t>
            </a:r>
            <a:r>
              <a:rPr lang="zh-CN" altLang="zh-CN" sz="2400" dirty="0" smtClean="0">
                <a:latin typeface="黑体" pitchFamily="49" charset="-122"/>
                <a:ea typeface="黑体" pitchFamily="49" charset="-122"/>
              </a:rPr>
              <a:t>《付款通知》</a:t>
            </a:r>
            <a:r>
              <a:rPr lang="zh-CN" altLang="en-US" sz="2400" dirty="0" smtClean="0">
                <a:latin typeface="黑体" pitchFamily="49" charset="-122"/>
                <a:ea typeface="黑体" pitchFamily="49" charset="-122"/>
              </a:rPr>
              <a:t>，并</a:t>
            </a:r>
            <a:r>
              <a:rPr lang="zh-CN" altLang="zh-CN" sz="2400" dirty="0" smtClean="0">
                <a:latin typeface="黑体" pitchFamily="49" charset="-122"/>
                <a:ea typeface="黑体" pitchFamily="49" charset="-122"/>
              </a:rPr>
              <a:t>完成</a:t>
            </a:r>
            <a:r>
              <a:rPr lang="zh-CN" altLang="en-US" sz="2400" dirty="0" smtClean="0">
                <a:latin typeface="黑体" pitchFamily="49" charset="-122"/>
                <a:ea typeface="黑体" pitchFamily="49" charset="-122"/>
              </a:rPr>
              <a:t>汇</a:t>
            </a:r>
            <a:r>
              <a:rPr lang="zh-CN" altLang="zh-CN" sz="2400" dirty="0" smtClean="0">
                <a:latin typeface="黑体" pitchFamily="49" charset="-122"/>
                <a:ea typeface="黑体" pitchFamily="49" charset="-122"/>
              </a:rPr>
              <a:t>款</a:t>
            </a:r>
          </a:p>
          <a:p>
            <a:r>
              <a:rPr lang="en-US" altLang="zh-CN" sz="2400" dirty="0" smtClean="0">
                <a:latin typeface="黑体" pitchFamily="49" charset="-122"/>
                <a:ea typeface="黑体" pitchFamily="49" charset="-122"/>
              </a:rPr>
              <a:t>6</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R</a:t>
            </a:r>
            <a:r>
              <a:rPr lang="zh-CN" altLang="zh-CN" sz="2400" dirty="0" smtClean="0">
                <a:latin typeface="黑体" pitchFamily="49" charset="-122"/>
                <a:ea typeface="黑体" pitchFamily="49" charset="-122"/>
              </a:rPr>
              <a:t>日日终，</a:t>
            </a:r>
            <a:r>
              <a:rPr lang="zh-CN" altLang="zh-CN" sz="2400" u="heavy" dirty="0" smtClean="0">
                <a:latin typeface="黑体" pitchFamily="49" charset="-122"/>
                <a:ea typeface="黑体" pitchFamily="49" charset="-122"/>
              </a:rPr>
              <a:t>结算公司</a:t>
            </a:r>
            <a:r>
              <a:rPr lang="zh-CN" altLang="zh-CN" sz="2400" dirty="0" smtClean="0">
                <a:latin typeface="黑体" pitchFamily="49" charset="-122"/>
                <a:ea typeface="黑体" pitchFamily="49" charset="-122"/>
              </a:rPr>
              <a:t>确定</a:t>
            </a:r>
            <a:r>
              <a:rPr lang="zh-CN" altLang="en-US" sz="2400" dirty="0" smtClean="0">
                <a:latin typeface="黑体" pitchFamily="49" charset="-122"/>
                <a:ea typeface="黑体" pitchFamily="49" charset="-122"/>
              </a:rPr>
              <a:t>参与权益分派的股东及其持股数量</a:t>
            </a:r>
            <a:endParaRPr lang="zh-CN"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7</a:t>
            </a:r>
            <a:r>
              <a:rPr lang="zh-CN" altLang="zh-CN" sz="2400" dirty="0" smtClean="0">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R+1</a:t>
            </a:r>
            <a:r>
              <a:rPr lang="zh-CN" altLang="zh-CN" sz="2400" dirty="0" smtClean="0">
                <a:solidFill>
                  <a:srgbClr val="FF0000"/>
                </a:solidFill>
                <a:latin typeface="黑体" pitchFamily="49" charset="-122"/>
                <a:ea typeface="黑体" pitchFamily="49" charset="-122"/>
              </a:rPr>
              <a:t>日，</a:t>
            </a:r>
            <a:r>
              <a:rPr lang="zh-CN" altLang="zh-CN" sz="2400" dirty="0" smtClean="0">
                <a:latin typeface="黑体" pitchFamily="49" charset="-122"/>
                <a:ea typeface="黑体" pitchFamily="49" charset="-122"/>
              </a:rPr>
              <a:t>发行人查看权益分派结果（分红</a:t>
            </a:r>
            <a:r>
              <a:rPr lang="zh-CN" altLang="en-US" sz="2400" dirty="0" smtClean="0">
                <a:latin typeface="黑体" pitchFamily="49" charset="-122"/>
                <a:ea typeface="黑体" pitchFamily="49" charset="-122"/>
              </a:rPr>
              <a:t>、送（转）</a:t>
            </a:r>
            <a:r>
              <a:rPr lang="zh-CN" altLang="zh-CN" sz="2400" dirty="0" smtClean="0">
                <a:latin typeface="黑体" pitchFamily="49" charset="-122"/>
                <a:ea typeface="黑体" pitchFamily="49" charset="-122"/>
              </a:rPr>
              <a:t>股）</a:t>
            </a:r>
            <a:endParaRPr lang="en-US" altLang="zh-CN" sz="2400" dirty="0" smtClean="0">
              <a:latin typeface="黑体" pitchFamily="49" charset="-122"/>
              <a:ea typeface="黑体" pitchFamily="49" charset="-122"/>
            </a:endParaRPr>
          </a:p>
          <a:p>
            <a:endParaRPr lang="en-US" altLang="zh-CN" sz="2400" dirty="0" smtClean="0">
              <a:solidFill>
                <a:srgbClr val="FF0000"/>
              </a:solidFill>
              <a:latin typeface="黑体" pitchFamily="49" charset="-122"/>
              <a:ea typeface="黑体" pitchFamily="49" charset="-122"/>
            </a:endParaRPr>
          </a:p>
          <a:p>
            <a:endParaRPr lang="en-US" altLang="zh-CN" sz="2400" dirty="0" smtClean="0">
              <a:solidFill>
                <a:srgbClr val="FF0000"/>
              </a:solidFill>
              <a:latin typeface="黑体" pitchFamily="49" charset="-122"/>
              <a:ea typeface="黑体" pitchFamily="49" charset="-122"/>
            </a:endParaRPr>
          </a:p>
          <a:p>
            <a:r>
              <a:rPr lang="zh-CN" altLang="en-US" sz="2400" dirty="0" smtClean="0">
                <a:solidFill>
                  <a:srgbClr val="FF0000"/>
                </a:solidFill>
                <a:latin typeface="黑体" pitchFamily="49" charset="-122"/>
                <a:ea typeface="黑体" pitchFamily="49" charset="-122"/>
              </a:rPr>
              <a:t>思考：</a:t>
            </a:r>
            <a:r>
              <a:rPr lang="zh-CN" altLang="en-US" sz="2400" dirty="0" smtClean="0">
                <a:latin typeface="黑体" pitchFamily="49" charset="-122"/>
                <a:ea typeface="黑体" pitchFamily="49" charset="-122"/>
              </a:rPr>
              <a:t>付款金额如何构成？</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28</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6" end="6"/>
                                            </p:txEl>
                                          </p:spTgt>
                                        </p:tgtEl>
                                        <p:attrNameLst>
                                          <p:attrName>style.visibility</p:attrName>
                                        </p:attrNameLst>
                                      </p:cBhvr>
                                      <p:to>
                                        <p:strVal val="visible"/>
                                      </p:to>
                                    </p:set>
                                    <p:animEffect transition="in" filter="blinds(horizontal)">
                                      <p:cBhvr>
                                        <p:cTn id="7" dur="500"/>
                                        <p:tgtEl>
                                          <p:spTgt spid="24">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5" end="5"/>
                                            </p:txEl>
                                          </p:spTgt>
                                        </p:tgtEl>
                                        <p:attrNameLst>
                                          <p:attrName>style.visibility</p:attrName>
                                        </p:attrNameLst>
                                      </p:cBhvr>
                                      <p:to>
                                        <p:strVal val="visible"/>
                                      </p:to>
                                    </p:set>
                                    <p:animEffect transition="in" filter="blinds(horizontal)">
                                      <p:cBhvr>
                                        <p:cTn id="12" dur="500"/>
                                        <p:tgtEl>
                                          <p:spTgt spid="24">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animEffect transition="in" filter="blinds(horizontal)">
                                      <p:cBhvr>
                                        <p:cTn id="17" dur="500"/>
                                        <p:tgtEl>
                                          <p:spTgt spid="2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1" end="1"/>
                                            </p:txEl>
                                          </p:spTgt>
                                        </p:tgtEl>
                                        <p:attrNameLst>
                                          <p:attrName>style.visibility</p:attrName>
                                        </p:attrNameLst>
                                      </p:cBhvr>
                                      <p:to>
                                        <p:strVal val="visible"/>
                                      </p:to>
                                    </p:set>
                                    <p:animEffect transition="in" filter="blinds(horizontal)">
                                      <p:cBhvr>
                                        <p:cTn id="22" dur="500"/>
                                        <p:tgtEl>
                                          <p:spTgt spid="2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
                                            <p:txEl>
                                              <p:pRg st="2" end="2"/>
                                            </p:txEl>
                                          </p:spTgt>
                                        </p:tgtEl>
                                        <p:attrNameLst>
                                          <p:attrName>style.visibility</p:attrName>
                                        </p:attrNameLst>
                                      </p:cBhvr>
                                      <p:to>
                                        <p:strVal val="visible"/>
                                      </p:to>
                                    </p:set>
                                    <p:animEffect transition="in" filter="blinds(horizontal)">
                                      <p:cBhvr>
                                        <p:cTn id="27" dur="500"/>
                                        <p:tgtEl>
                                          <p:spTgt spid="2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4">
                                            <p:txEl>
                                              <p:pRg st="3" end="3"/>
                                            </p:txEl>
                                          </p:spTgt>
                                        </p:tgtEl>
                                        <p:attrNameLst>
                                          <p:attrName>style.visibility</p:attrName>
                                        </p:attrNameLst>
                                      </p:cBhvr>
                                      <p:to>
                                        <p:strVal val="visible"/>
                                      </p:to>
                                    </p:set>
                                    <p:animEffect transition="in" filter="blinds(horizontal)">
                                      <p:cBhvr>
                                        <p:cTn id="32" dur="500"/>
                                        <p:tgtEl>
                                          <p:spTgt spid="2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Effect transition="in" filter="blinds(horizontal)">
                                      <p:cBhvr>
                                        <p:cTn id="37" dur="500"/>
                                        <p:tgtEl>
                                          <p:spTgt spid="2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24">
                                            <p:txEl>
                                              <p:pRg st="1" end="1"/>
                                            </p:txEl>
                                          </p:spTgt>
                                        </p:tgtEl>
                                      </p:cBhvr>
                                    </p:animEffect>
                                    <p:set>
                                      <p:cBhvr>
                                        <p:cTn id="42" dur="1" fill="hold">
                                          <p:stCondLst>
                                            <p:cond delay="499"/>
                                          </p:stCondLst>
                                        </p:cTn>
                                        <p:tgtEl>
                                          <p:spTgt spid="24">
                                            <p:txEl>
                                              <p:pRg st="1" end="1"/>
                                            </p:txEl>
                                          </p:spTgt>
                                        </p:tgtEl>
                                        <p:attrNameLst>
                                          <p:attrName>style.visibility</p:attrName>
                                        </p:attrNameLst>
                                      </p:cBhvr>
                                      <p:to>
                                        <p:strVal val="hidden"/>
                                      </p:to>
                                    </p:set>
                                  </p:childTnLst>
                                </p:cTn>
                              </p:par>
                              <p:par>
                                <p:cTn id="43" presetID="3" presetClass="exit" presetSubtype="10" fill="hold" nodeType="withEffect">
                                  <p:stCondLst>
                                    <p:cond delay="0"/>
                                  </p:stCondLst>
                                  <p:childTnLst>
                                    <p:animEffect transition="out" filter="blinds(horizontal)">
                                      <p:cBhvr>
                                        <p:cTn id="44" dur="500"/>
                                        <p:tgtEl>
                                          <p:spTgt spid="24">
                                            <p:txEl>
                                              <p:pRg st="3" end="3"/>
                                            </p:txEl>
                                          </p:spTgt>
                                        </p:tgtEl>
                                      </p:cBhvr>
                                    </p:animEffect>
                                    <p:set>
                                      <p:cBhvr>
                                        <p:cTn id="45" dur="1" fill="hold">
                                          <p:stCondLst>
                                            <p:cond delay="499"/>
                                          </p:stCondLst>
                                        </p:cTn>
                                        <p:tgtEl>
                                          <p:spTgt spid="24">
                                            <p:txEl>
                                              <p:pRg st="3" end="3"/>
                                            </p:txEl>
                                          </p:spTgt>
                                        </p:tgtEl>
                                        <p:attrNameLst>
                                          <p:attrName>style.visibility</p:attrName>
                                        </p:attrNameLst>
                                      </p:cBhvr>
                                      <p:to>
                                        <p:strVal val="hidden"/>
                                      </p:to>
                                    </p:set>
                                  </p:childTnLst>
                                </p:cTn>
                              </p:par>
                              <p:par>
                                <p:cTn id="46" presetID="3" presetClass="exit" presetSubtype="10" fill="hold" nodeType="withEffect">
                                  <p:stCondLst>
                                    <p:cond delay="0"/>
                                  </p:stCondLst>
                                  <p:childTnLst>
                                    <p:animEffect transition="out" filter="blinds(horizontal)">
                                      <p:cBhvr>
                                        <p:cTn id="47" dur="500"/>
                                        <p:tgtEl>
                                          <p:spTgt spid="24">
                                            <p:txEl>
                                              <p:pRg st="5" end="5"/>
                                            </p:txEl>
                                          </p:spTgt>
                                        </p:tgtEl>
                                      </p:cBhvr>
                                    </p:animEffect>
                                    <p:set>
                                      <p:cBhvr>
                                        <p:cTn id="48" dur="1" fill="hold">
                                          <p:stCondLst>
                                            <p:cond delay="499"/>
                                          </p:stCondLst>
                                        </p:cTn>
                                        <p:tgtEl>
                                          <p:spTgt spid="24">
                                            <p:txEl>
                                              <p:pRg st="5" end="5"/>
                                            </p:txEl>
                                          </p:spTgt>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4">
                                            <p:txEl>
                                              <p:pRg st="9" end="9"/>
                                            </p:txEl>
                                          </p:spTgt>
                                        </p:tgtEl>
                                        <p:attrNameLst>
                                          <p:attrName>style.visibility</p:attrName>
                                        </p:attrNameLst>
                                      </p:cBhvr>
                                      <p:to>
                                        <p:strVal val="visible"/>
                                      </p:to>
                                    </p:set>
                                    <p:animEffect transition="in" filter="blinds(horizontal)">
                                      <p:cBhvr>
                                        <p:cTn id="53" dur="500"/>
                                        <p:tgtEl>
                                          <p:spTgt spid="2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（三）权益分派</a:t>
            </a:r>
            <a:r>
              <a:rPr lang="en-US" altLang="zh-CN" sz="2800" b="1" kern="1200" dirty="0" smtClean="0">
                <a:solidFill>
                  <a:srgbClr val="FFFFFF"/>
                </a:solidFill>
                <a:latin typeface="微软雅黑" pitchFamily="34" charset="-122"/>
                <a:ea typeface="微软雅黑" pitchFamily="34" charset="-122"/>
                <a:cs typeface="+mn-cs"/>
                <a:sym typeface="微软雅黑" pitchFamily="34" charset="-122"/>
              </a:rPr>
              <a:t>《</a:t>
            </a:r>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付款通知</a:t>
            </a:r>
            <a:r>
              <a:rPr lang="en-US" altLang="zh-CN" sz="2800" b="1" kern="1200" dirty="0" smtClean="0">
                <a:solidFill>
                  <a:srgbClr val="FFFFFF"/>
                </a:solidFill>
                <a:latin typeface="微软雅黑" pitchFamily="34" charset="-122"/>
                <a:ea typeface="微软雅黑" pitchFamily="34" charset="-122"/>
                <a:cs typeface="+mn-cs"/>
                <a:sym typeface="微软雅黑" pitchFamily="34" charset="-122"/>
              </a:rPr>
              <a:t>》</a:t>
            </a:r>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中汇款金额的构成</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6601807"/>
          </a:xfrm>
          <a:prstGeom prst="rect">
            <a:avLst/>
          </a:prstGeom>
          <a:noFill/>
        </p:spPr>
        <p:txBody>
          <a:bodyPr wrap="square" rtlCol="0">
            <a:spAutoFit/>
          </a:bodyPr>
          <a:lstStyle/>
          <a:p>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、现金红利部分</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）若是全部代派</a:t>
            </a:r>
            <a:r>
              <a:rPr lang="zh-CN" altLang="en-US" sz="2400" dirty="0" smtClean="0">
                <a:latin typeface="黑体" pitchFamily="49" charset="-122"/>
                <a:ea typeface="黑体" pitchFamily="49" charset="-122"/>
              </a:rPr>
              <a:t>的</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所有代派股份的现金红利均需先汇款至中国结算指定资金账户</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）若是全部自派的</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现金红利无需汇款至</a:t>
            </a:r>
            <a:r>
              <a:rPr lang="zh-CN" altLang="zh-CN" sz="2400" dirty="0" smtClean="0">
                <a:latin typeface="黑体" pitchFamily="49" charset="-122"/>
                <a:ea typeface="黑体" pitchFamily="49" charset="-122"/>
              </a:rPr>
              <a:t>中国结算指定资金账户</a:t>
            </a:r>
            <a:r>
              <a:rPr lang="zh-CN" altLang="en-US" sz="2400" dirty="0" smtClean="0">
                <a:latin typeface="黑体" pitchFamily="49" charset="-122"/>
                <a:ea typeface="黑体" pitchFamily="49" charset="-122"/>
              </a:rPr>
              <a:t>。</a:t>
            </a:r>
            <a:endParaRPr lang="zh-CN"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3</a:t>
            </a:r>
            <a:r>
              <a:rPr lang="zh-CN" altLang="zh-CN" sz="2400" dirty="0" smtClean="0">
                <a:latin typeface="黑体" pitchFamily="49" charset="-122"/>
                <a:ea typeface="黑体" pitchFamily="49" charset="-122"/>
              </a:rPr>
              <a:t>）若是部分自派</a:t>
            </a:r>
            <a:r>
              <a:rPr lang="zh-CN" altLang="en-US" sz="2400" dirty="0" smtClean="0">
                <a:latin typeface="黑体" pitchFamily="49" charset="-122"/>
                <a:ea typeface="黑体" pitchFamily="49" charset="-122"/>
              </a:rPr>
              <a:t>的</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自派股份中流通股的现金红利需先汇款至中国结算指定资金账户</a:t>
            </a:r>
            <a:r>
              <a:rPr lang="zh-CN" altLang="en-US" sz="2400" dirty="0" smtClean="0">
                <a:latin typeface="黑体" pitchFamily="49" charset="-122"/>
                <a:ea typeface="黑体" pitchFamily="49" charset="-122"/>
              </a:rPr>
              <a:t>，限售股的现金红利则无需汇款。</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权益分派手续费</a:t>
            </a:r>
            <a:r>
              <a:rPr lang="zh-CN" altLang="en-US" sz="2400" dirty="0" smtClean="0">
                <a:latin typeface="黑体" pitchFamily="49" charset="-122"/>
                <a:ea typeface="黑体" pitchFamily="49" charset="-122"/>
              </a:rPr>
              <a:t>部分</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zh-CN" altLang="en-US" sz="2400" dirty="0" smtClean="0">
                <a:solidFill>
                  <a:srgbClr val="FF0000"/>
                </a:solidFill>
                <a:latin typeface="黑体" pitchFamily="49" charset="-122"/>
                <a:ea typeface="黑体" pitchFamily="49" charset="-122"/>
              </a:rPr>
              <a:t>送</a:t>
            </a:r>
            <a:r>
              <a:rPr lang="zh-CN" altLang="zh-CN" sz="2400" dirty="0" smtClean="0">
                <a:solidFill>
                  <a:srgbClr val="FF0000"/>
                </a:solidFill>
                <a:latin typeface="黑体" pitchFamily="49" charset="-122"/>
                <a:ea typeface="黑体" pitchFamily="49" charset="-122"/>
              </a:rPr>
              <a:t>股</a:t>
            </a:r>
            <a:r>
              <a:rPr lang="zh-CN" altLang="en-US" sz="2400" dirty="0" smtClean="0">
                <a:solidFill>
                  <a:srgbClr val="FF0000"/>
                </a:solidFill>
                <a:latin typeface="黑体" pitchFamily="49" charset="-122"/>
                <a:ea typeface="黑体" pitchFamily="49" charset="-122"/>
              </a:rPr>
              <a:t>数</a:t>
            </a:r>
            <a:r>
              <a:rPr lang="zh-CN" altLang="en-US" sz="2400" dirty="0" smtClean="0">
                <a:latin typeface="黑体" pitchFamily="49" charset="-122"/>
                <a:ea typeface="黑体" pitchFamily="49" charset="-122"/>
              </a:rPr>
              <a:t>、</a:t>
            </a:r>
            <a:r>
              <a:rPr lang="zh-CN" altLang="zh-CN" sz="2400" dirty="0" smtClean="0">
                <a:solidFill>
                  <a:srgbClr val="00B050"/>
                </a:solidFill>
                <a:latin typeface="黑体" pitchFamily="49" charset="-122"/>
                <a:ea typeface="黑体" pitchFamily="49" charset="-122"/>
              </a:rPr>
              <a:t>转增股本</a:t>
            </a:r>
            <a:r>
              <a:rPr lang="zh-CN" altLang="en-US" sz="2400" dirty="0" smtClean="0">
                <a:solidFill>
                  <a:srgbClr val="00B050"/>
                </a:solidFill>
                <a:latin typeface="黑体" pitchFamily="49" charset="-122"/>
                <a:ea typeface="黑体" pitchFamily="49" charset="-122"/>
              </a:rPr>
              <a:t>数</a:t>
            </a:r>
            <a:r>
              <a:rPr lang="zh-CN" altLang="en-US" sz="2400" dirty="0" smtClean="0">
                <a:latin typeface="黑体" pitchFamily="49" charset="-122"/>
                <a:ea typeface="黑体" pitchFamily="49" charset="-122"/>
              </a:rPr>
              <a:t>与</a:t>
            </a:r>
            <a:r>
              <a:rPr lang="zh-CN" altLang="en-US" sz="2400" dirty="0" smtClean="0">
                <a:solidFill>
                  <a:srgbClr val="00B0F0"/>
                </a:solidFill>
                <a:latin typeface="黑体" pitchFamily="49" charset="-122"/>
                <a:ea typeface="黑体" pitchFamily="49" charset="-122"/>
              </a:rPr>
              <a:t>现金</a:t>
            </a:r>
            <a:r>
              <a:rPr lang="zh-CN" altLang="zh-CN" sz="2400" dirty="0" smtClean="0">
                <a:solidFill>
                  <a:srgbClr val="00B0F0"/>
                </a:solidFill>
                <a:latin typeface="黑体" pitchFamily="49" charset="-122"/>
                <a:ea typeface="黑体" pitchFamily="49" charset="-122"/>
              </a:rPr>
              <a:t>红利</a:t>
            </a:r>
            <a:r>
              <a:rPr lang="zh-CN" altLang="en-US" sz="2400" dirty="0" smtClean="0">
                <a:solidFill>
                  <a:srgbClr val="00B0F0"/>
                </a:solidFill>
                <a:latin typeface="黑体" pitchFamily="49" charset="-122"/>
                <a:ea typeface="黑体" pitchFamily="49" charset="-122"/>
              </a:rPr>
              <a:t>数</a:t>
            </a:r>
            <a:r>
              <a:rPr lang="zh-CN" altLang="en-US" sz="2400" dirty="0" smtClean="0">
                <a:latin typeface="黑体" pitchFamily="49" charset="-122"/>
                <a:ea typeface="黑体" pitchFamily="49" charset="-122"/>
              </a:rPr>
              <a:t>三者之和的</a:t>
            </a:r>
            <a:r>
              <a:rPr lang="zh-CN" altLang="zh-CN" sz="2400" dirty="0" smtClean="0">
                <a:latin typeface="黑体" pitchFamily="49" charset="-122"/>
                <a:ea typeface="黑体" pitchFamily="49" charset="-122"/>
              </a:rPr>
              <a:t>万分之一收取。</a:t>
            </a:r>
            <a:endParaRPr lang="en-US" altLang="zh-CN" sz="2400" dirty="0" smtClean="0">
              <a:latin typeface="黑体" pitchFamily="49" charset="-122"/>
              <a:ea typeface="黑体" pitchFamily="49" charset="-122"/>
            </a:endParaRPr>
          </a:p>
          <a:p>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200000"/>
              </a:lnSpc>
            </a:pPr>
            <a:endParaRPr lang="en-US" altLang="zh-CN" sz="1400" dirty="0" smtClean="0">
              <a:latin typeface="微软雅黑" pitchFamily="34" charset="-122"/>
              <a:ea typeface="微软雅黑" pitchFamily="34" charset="-122"/>
            </a:endParaRPr>
          </a:p>
          <a:p>
            <a:pPr>
              <a:lnSpc>
                <a:spcPct val="150000"/>
              </a:lnSpc>
            </a:pPr>
            <a:endParaRPr lang="en-US" altLang="zh-CN"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29</a:t>
            </a:r>
            <a:endParaRPr lang="en-US" altLang="zh-CN" dirty="0">
              <a:solidFill>
                <a:srgbClr val="000000"/>
              </a:solidFill>
            </a:endParaRPr>
          </a:p>
        </p:txBody>
      </p:sp>
      <p:cxnSp>
        <p:nvCxnSpPr>
          <p:cNvPr id="13" name="直接连接符 12"/>
          <p:cNvCxnSpPr/>
          <p:nvPr/>
        </p:nvCxnSpPr>
        <p:spPr bwMode="auto">
          <a:xfrm>
            <a:off x="5724128" y="5157192"/>
            <a:ext cx="1152128"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bwMode="auto">
          <a:xfrm>
            <a:off x="7308304" y="5157192"/>
            <a:ext cx="1080120"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7" end="7"/>
                                            </p:txEl>
                                          </p:spTgt>
                                        </p:tgtEl>
                                        <p:attrNameLst>
                                          <p:attrName>style.visibility</p:attrName>
                                        </p:attrNameLst>
                                      </p:cBhvr>
                                      <p:to>
                                        <p:strVal val="visible"/>
                                      </p:to>
                                    </p:set>
                                    <p:animEffect transition="in" filter="blinds(horizontal)">
                                      <p:cBhvr>
                                        <p:cTn id="10" dur="500"/>
                                        <p:tgtEl>
                                          <p:spTgt spid="24">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4">
                                            <p:txEl>
                                              <p:pRg st="8" end="8"/>
                                            </p:txEl>
                                          </p:spTgt>
                                        </p:tgtEl>
                                        <p:attrNameLst>
                                          <p:attrName>style.visibility</p:attrName>
                                        </p:attrNameLst>
                                      </p:cBhvr>
                                      <p:to>
                                        <p:strVal val="visible"/>
                                      </p:to>
                                    </p:set>
                                    <p:animEffect transition="in" filter="blinds(horizontal)">
                                      <p:cBhvr>
                                        <p:cTn id="15" dur="500"/>
                                        <p:tgtEl>
                                          <p:spTgt spid="24">
                                            <p:txEl>
                                              <p:pRg st="8" end="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4">
                                            <p:txEl>
                                              <p:pRg st="1" end="1"/>
                                            </p:txEl>
                                          </p:spTgt>
                                        </p:tgtEl>
                                        <p:attrNameLst>
                                          <p:attrName>style.visibility</p:attrName>
                                        </p:attrNameLst>
                                      </p:cBhvr>
                                      <p:to>
                                        <p:strVal val="visible"/>
                                      </p:to>
                                    </p:set>
                                    <p:animEffect transition="in" filter="blinds(horizontal)">
                                      <p:cBhvr>
                                        <p:cTn id="30" dur="500"/>
                                        <p:tgtEl>
                                          <p:spTgt spid="24">
                                            <p:txEl>
                                              <p:pRg st="1" end="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4">
                                            <p:txEl>
                                              <p:pRg st="3" end="3"/>
                                            </p:txEl>
                                          </p:spTgt>
                                        </p:tgtEl>
                                        <p:attrNameLst>
                                          <p:attrName>style.visibility</p:attrName>
                                        </p:attrNameLst>
                                      </p:cBhvr>
                                      <p:to>
                                        <p:strVal val="visible"/>
                                      </p:to>
                                    </p:set>
                                    <p:animEffect transition="in" filter="blinds(horizontal)">
                                      <p:cBhvr>
                                        <p:cTn id="33" dur="500"/>
                                        <p:tgtEl>
                                          <p:spTgt spid="24">
                                            <p:txEl>
                                              <p:pRg st="3" end="3"/>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24">
                                            <p:txEl>
                                              <p:pRg st="5" end="5"/>
                                            </p:txEl>
                                          </p:spTgt>
                                        </p:tgtEl>
                                        <p:attrNameLst>
                                          <p:attrName>style.visibility</p:attrName>
                                        </p:attrNameLst>
                                      </p:cBhvr>
                                      <p:to>
                                        <p:strVal val="visible"/>
                                      </p:to>
                                    </p:set>
                                    <p:animEffect transition="in" filter="blinds(horizontal)">
                                      <p:cBhvr>
                                        <p:cTn id="36" dur="500"/>
                                        <p:tgtEl>
                                          <p:spTgt spid="24">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24">
                                            <p:txEl>
                                              <p:pRg st="2" end="2"/>
                                            </p:txEl>
                                          </p:spTgt>
                                        </p:tgtEl>
                                        <p:attrNameLst>
                                          <p:attrName>style.visibility</p:attrName>
                                        </p:attrNameLst>
                                      </p:cBhvr>
                                      <p:to>
                                        <p:strVal val="visible"/>
                                      </p:to>
                                    </p:set>
                                    <p:animEffect transition="in" filter="blinds(horizontal)">
                                      <p:cBhvr>
                                        <p:cTn id="41" dur="500"/>
                                        <p:tgtEl>
                                          <p:spTgt spid="24">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24">
                                            <p:txEl>
                                              <p:pRg st="4" end="4"/>
                                            </p:txEl>
                                          </p:spTgt>
                                        </p:tgtEl>
                                        <p:attrNameLst>
                                          <p:attrName>style.visibility</p:attrName>
                                        </p:attrNameLst>
                                      </p:cBhvr>
                                      <p:to>
                                        <p:strVal val="visible"/>
                                      </p:to>
                                    </p:set>
                                    <p:animEffect transition="in" filter="blinds(horizontal)">
                                      <p:cBhvr>
                                        <p:cTn id="46" dur="500"/>
                                        <p:tgtEl>
                                          <p:spTgt spid="24">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4">
                                            <p:txEl>
                                              <p:pRg st="6" end="6"/>
                                            </p:txEl>
                                          </p:spTgt>
                                        </p:tgtEl>
                                        <p:attrNameLst>
                                          <p:attrName>style.visibility</p:attrName>
                                        </p:attrNameLst>
                                      </p:cBhvr>
                                      <p:to>
                                        <p:strVal val="visible"/>
                                      </p:to>
                                    </p:set>
                                    <p:animEffect transition="in" filter="blinds(horizontal)">
                                      <p:cBhvr>
                                        <p:cTn id="51" dur="500"/>
                                        <p:tgtEl>
                                          <p:spTgt spid="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dirty="0" smtClean="0">
                <a:solidFill>
                  <a:schemeClr val="bg1"/>
                </a:solidFill>
                <a:latin typeface="微软雅黑" pitchFamily="34" charset="-122"/>
                <a:ea typeface="微软雅黑" pitchFamily="34" charset="-122"/>
              </a:rPr>
              <a:t>课前思考</a:t>
            </a:r>
            <a:endParaRPr lang="en-GB" altLang="en-GB" sz="2800" b="1" dirty="0" smtClean="0">
              <a:solidFill>
                <a:schemeClr val="bg1"/>
              </a:solidFill>
              <a:latin typeface="微软雅黑" pitchFamily="34" charset="-122"/>
              <a:ea typeface="微软雅黑" pitchFamily="34" charset="-122"/>
            </a:endParaRPr>
          </a:p>
        </p:txBody>
      </p:sp>
      <p:sp>
        <p:nvSpPr>
          <p:cNvPr id="3075" name="Rectangle 7"/>
          <p:cNvSpPr>
            <a:spLocks noGrp="1" noChangeArrowheads="1"/>
          </p:cNvSpPr>
          <p:nvPr>
            <p:ph type="body" idx="1"/>
          </p:nvPr>
        </p:nvSpPr>
        <p:spPr>
          <a:xfrm>
            <a:off x="251520" y="1028733"/>
            <a:ext cx="8178800" cy="4464968"/>
          </a:xfrm>
          <a:noFill/>
        </p:spPr>
        <p:txBody>
          <a:bodyPr/>
          <a:lstStyle/>
          <a:p>
            <a:pPr lvl="1" eaLnBrk="1" hangingPunct="1">
              <a:spcBef>
                <a:spcPct val="40000"/>
              </a:spcBef>
              <a:buClr>
                <a:srgbClr val="CC0000"/>
              </a:buClr>
              <a:buSzPct val="80000"/>
              <a:buNone/>
            </a:pPr>
            <a:r>
              <a:rPr lang="zh-CN" altLang="en-US" sz="2800" b="1" dirty="0" smtClean="0">
                <a:solidFill>
                  <a:srgbClr val="4D4D4D"/>
                </a:solidFill>
                <a:latin typeface="黑体" pitchFamily="49" charset="-122"/>
                <a:ea typeface="黑体" pitchFamily="49" charset="-122"/>
              </a:rPr>
              <a:t>挂牌公司盈利了，计划分红送股，如何实施？</a:t>
            </a:r>
            <a:endParaRPr lang="en-US" altLang="zh-CN" sz="2800" b="1"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1</a:t>
            </a:r>
            <a:r>
              <a:rPr lang="zh-CN" altLang="en-US" dirty="0" smtClean="0">
                <a:solidFill>
                  <a:srgbClr val="4D4D4D"/>
                </a:solidFill>
                <a:latin typeface="黑体" pitchFamily="49" charset="-122"/>
                <a:ea typeface="黑体" pitchFamily="49" charset="-122"/>
              </a:rPr>
              <a:t>）公司有多少钱？</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2</a:t>
            </a:r>
            <a:r>
              <a:rPr lang="zh-CN" altLang="en-US" dirty="0" smtClean="0">
                <a:solidFill>
                  <a:srgbClr val="4D4D4D"/>
                </a:solidFill>
                <a:latin typeface="黑体" pitchFamily="49" charset="-122"/>
                <a:ea typeface="黑体" pitchFamily="49" charset="-122"/>
              </a:rPr>
              <a:t>）分钱还是送股？</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3</a:t>
            </a:r>
            <a:r>
              <a:rPr lang="zh-CN" altLang="en-US" dirty="0" smtClean="0">
                <a:solidFill>
                  <a:srgbClr val="4D4D4D"/>
                </a:solidFill>
                <a:latin typeface="黑体" pitchFamily="49" charset="-122"/>
                <a:ea typeface="黑体" pitchFamily="49" charset="-122"/>
              </a:rPr>
              <a:t>）怎么分？</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4</a:t>
            </a:r>
            <a:r>
              <a:rPr lang="zh-CN" altLang="en-US" dirty="0" smtClean="0">
                <a:solidFill>
                  <a:srgbClr val="4D4D4D"/>
                </a:solidFill>
                <a:latin typeface="黑体" pitchFamily="49" charset="-122"/>
                <a:ea typeface="黑体" pitchFamily="49" charset="-122"/>
              </a:rPr>
              <a:t>）拟定权益分派预案</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5</a:t>
            </a:r>
            <a:r>
              <a:rPr lang="zh-CN" altLang="en-US" dirty="0" smtClean="0">
                <a:solidFill>
                  <a:srgbClr val="4D4D4D"/>
                </a:solidFill>
                <a:latin typeface="黑体" pitchFamily="49" charset="-122"/>
                <a:ea typeface="黑体" pitchFamily="49" charset="-122"/>
              </a:rPr>
              <a:t>）召开董事会、股东大会讨论预案</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6</a:t>
            </a:r>
            <a:r>
              <a:rPr lang="zh-CN" altLang="en-US" dirty="0" smtClean="0">
                <a:solidFill>
                  <a:srgbClr val="4D4D4D"/>
                </a:solidFill>
                <a:latin typeface="黑体" pitchFamily="49" charset="-122"/>
                <a:ea typeface="黑体" pitchFamily="49" charset="-122"/>
              </a:rPr>
              <a:t>）申请业务前需准备哪些业务材料？</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7</a:t>
            </a:r>
            <a:r>
              <a:rPr lang="zh-CN" altLang="en-US" dirty="0" smtClean="0">
                <a:solidFill>
                  <a:srgbClr val="4D4D4D"/>
                </a:solidFill>
                <a:latin typeface="黑体" pitchFamily="49" charset="-122"/>
                <a:ea typeface="黑体" pitchFamily="49" charset="-122"/>
              </a:rPr>
              <a:t>）如何向中国结算申请权益分派业务？</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zh-CN" altLang="en-US" dirty="0" smtClean="0">
                <a:solidFill>
                  <a:srgbClr val="4D4D4D"/>
                </a:solidFill>
                <a:latin typeface="黑体" pitchFamily="49" charset="-122"/>
                <a:ea typeface="黑体" pitchFamily="49" charset="-122"/>
              </a:rPr>
              <a:t>（</a:t>
            </a:r>
            <a:r>
              <a:rPr lang="en-US" altLang="zh-CN" dirty="0" smtClean="0">
                <a:solidFill>
                  <a:srgbClr val="4D4D4D"/>
                </a:solidFill>
                <a:latin typeface="黑体" pitchFamily="49" charset="-122"/>
                <a:ea typeface="黑体" pitchFamily="49" charset="-122"/>
              </a:rPr>
              <a:t>8</a:t>
            </a:r>
            <a:r>
              <a:rPr lang="zh-CN" altLang="en-US" dirty="0" smtClean="0">
                <a:solidFill>
                  <a:srgbClr val="4D4D4D"/>
                </a:solidFill>
                <a:latin typeface="黑体" pitchFamily="49" charset="-122"/>
                <a:ea typeface="黑体" pitchFamily="49" charset="-122"/>
              </a:rPr>
              <a:t>）分红派息税如何缴纳？</a:t>
            </a:r>
            <a:endParaRPr lang="en-US" altLang="zh-CN"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4" name="页脚占位符 3"/>
          <p:cNvSpPr>
            <a:spLocks noGrp="1"/>
          </p:cNvSpPr>
          <p:nvPr>
            <p:ph type="ftr" sz="quarter" idx="11"/>
          </p:nvPr>
        </p:nvSpPr>
        <p:spPr/>
        <p:txBody>
          <a:bodyPr/>
          <a:lstStyle/>
          <a:p>
            <a:pPr>
              <a:defRPr/>
            </a:pPr>
            <a:r>
              <a:rPr lang="en-US" altLang="zh-CN" dirty="0" smtClean="0">
                <a:solidFill>
                  <a:srgbClr val="000000"/>
                </a:solidFill>
              </a:rPr>
              <a:t>3</a:t>
            </a:r>
            <a:endParaRPr lang="en-US" altLang="zh-CN" dirty="0">
              <a:solidFill>
                <a:srgbClr val="000000"/>
              </a:solidFill>
            </a:endParaRPr>
          </a:p>
        </p:txBody>
      </p:sp>
      <p:sp>
        <p:nvSpPr>
          <p:cNvPr id="10" name="任意多边形 9"/>
          <p:cNvSpPr/>
          <p:nvPr/>
        </p:nvSpPr>
        <p:spPr bwMode="auto">
          <a:xfrm>
            <a:off x="4829175" y="2095501"/>
            <a:ext cx="38100" cy="393700"/>
          </a:xfrm>
          <a:custGeom>
            <a:avLst/>
            <a:gdLst>
              <a:gd name="connsiteX0" fmla="*/ 0 w 38100"/>
              <a:gd name="connsiteY0" fmla="*/ 0 h 295275"/>
              <a:gd name="connsiteX1" fmla="*/ 38100 w 38100"/>
              <a:gd name="connsiteY1" fmla="*/ 295275 h 295275"/>
            </a:gdLst>
            <a:ahLst/>
            <a:cxnLst>
              <a:cxn ang="0">
                <a:pos x="connsiteX0" y="connsiteY0"/>
              </a:cxn>
              <a:cxn ang="0">
                <a:pos x="connsiteX1" y="connsiteY1"/>
              </a:cxn>
            </a:cxnLst>
            <a:rect l="l" t="t" r="r" b="b"/>
            <a:pathLst>
              <a:path w="38100" h="295275">
                <a:moveTo>
                  <a:pt x="0" y="0"/>
                </a:moveTo>
                <a:lnTo>
                  <a:pt x="38100" y="295275"/>
                </a:lnTo>
              </a:path>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右大括号 11"/>
          <p:cNvSpPr/>
          <p:nvPr/>
        </p:nvSpPr>
        <p:spPr bwMode="auto">
          <a:xfrm>
            <a:off x="6012160" y="1772816"/>
            <a:ext cx="504056" cy="2664296"/>
          </a:xfrm>
          <a:prstGeom prst="rightBrac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TextBox 12"/>
          <p:cNvSpPr txBox="1"/>
          <p:nvPr/>
        </p:nvSpPr>
        <p:spPr>
          <a:xfrm>
            <a:off x="6588224" y="2780928"/>
            <a:ext cx="2304256" cy="52322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400" dirty="0" smtClean="0">
                <a:latin typeface="微软雅黑" pitchFamily="34" charset="-122"/>
                <a:ea typeface="微软雅黑" pitchFamily="34" charset="-122"/>
              </a:rPr>
              <a:t>Part1</a:t>
            </a:r>
            <a:r>
              <a:rPr lang="zh-CN" altLang="en-US" sz="1400" dirty="0" smtClean="0">
                <a:latin typeface="微软雅黑" pitchFamily="34" charset="-122"/>
                <a:ea typeface="微软雅黑" pitchFamily="34" charset="-122"/>
              </a:rPr>
              <a:t>：向我司申请权益分派业务前的准备工作</a:t>
            </a:r>
            <a:endParaRPr lang="zh-CN" altLang="en-US" sz="1400" dirty="0">
              <a:latin typeface="微软雅黑" pitchFamily="34" charset="-122"/>
              <a:ea typeface="微软雅黑" pitchFamily="34" charset="-122"/>
            </a:endParaRPr>
          </a:p>
        </p:txBody>
      </p:sp>
      <p:cxnSp>
        <p:nvCxnSpPr>
          <p:cNvPr id="15" name="直接箭头连接符 14"/>
          <p:cNvCxnSpPr/>
          <p:nvPr/>
        </p:nvCxnSpPr>
        <p:spPr bwMode="auto">
          <a:xfrm>
            <a:off x="6228184" y="4941168"/>
            <a:ext cx="792088" cy="0"/>
          </a:xfrm>
          <a:prstGeom prst="straightConnector1">
            <a:avLst/>
          </a:prstGeom>
          <a:ln w="28575">
            <a:headEnd type="none" w="med" len="med"/>
            <a:tailEnd type="arrow"/>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7092280" y="4581128"/>
            <a:ext cx="1296144" cy="52322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400" dirty="0" smtClean="0">
                <a:latin typeface="微软雅黑" pitchFamily="34" charset="-122"/>
                <a:ea typeface="微软雅黑" pitchFamily="34" charset="-122"/>
              </a:rPr>
              <a:t>Part2</a:t>
            </a:r>
            <a:r>
              <a:rPr lang="zh-CN" altLang="en-US" sz="1400" dirty="0" smtClean="0">
                <a:latin typeface="微软雅黑" pitchFamily="34" charset="-122"/>
                <a:ea typeface="微软雅黑" pitchFamily="34" charset="-122"/>
              </a:rPr>
              <a:t>：申请业务的阶段</a:t>
            </a:r>
            <a:endParaRPr lang="zh-CN" altLang="en-US" sz="1400" dirty="0">
              <a:latin typeface="微软雅黑" pitchFamily="34" charset="-122"/>
              <a:ea typeface="微软雅黑" pitchFamily="34" charset="-122"/>
            </a:endParaRPr>
          </a:p>
        </p:txBody>
      </p:sp>
      <p:cxnSp>
        <p:nvCxnSpPr>
          <p:cNvPr id="18" name="直接箭头连接符 17"/>
          <p:cNvCxnSpPr/>
          <p:nvPr/>
        </p:nvCxnSpPr>
        <p:spPr bwMode="auto">
          <a:xfrm>
            <a:off x="4499992" y="5445224"/>
            <a:ext cx="792088" cy="0"/>
          </a:xfrm>
          <a:prstGeom prst="straightConnector1">
            <a:avLst/>
          </a:prstGeom>
          <a:ln w="28575">
            <a:headEnd type="none" w="med" len="med"/>
            <a:tailEnd type="arrow"/>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364088" y="5157192"/>
            <a:ext cx="1800200" cy="52322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400" dirty="0" smtClean="0">
                <a:latin typeface="微软雅黑" pitchFamily="34" charset="-122"/>
                <a:ea typeface="微软雅黑" pitchFamily="34" charset="-122"/>
              </a:rPr>
              <a:t>Part3</a:t>
            </a:r>
            <a:r>
              <a:rPr lang="zh-CN" altLang="en-US" sz="1400" dirty="0" smtClean="0">
                <a:latin typeface="微软雅黑" pitchFamily="34" charset="-122"/>
                <a:ea typeface="微软雅黑" pitchFamily="34" charset="-122"/>
              </a:rPr>
              <a:t>：业务办结后的分红派息税问题</a:t>
            </a:r>
            <a:endParaRPr lang="zh-CN" altLang="en-US" sz="1400" dirty="0">
              <a:latin typeface="微软雅黑" pitchFamily="34" charset="-122"/>
              <a:ea typeface="微软雅黑" pitchFamily="34" charset="-122"/>
            </a:endParaRPr>
          </a:p>
        </p:txBody>
      </p:sp>
      <p:sp>
        <p:nvSpPr>
          <p:cNvPr id="23" name="下箭头 22"/>
          <p:cNvSpPr/>
          <p:nvPr/>
        </p:nvSpPr>
        <p:spPr bwMode="auto">
          <a:xfrm>
            <a:off x="467544" y="1700808"/>
            <a:ext cx="144016" cy="3960440"/>
          </a:xfrm>
          <a:prstGeom prst="downArrow">
            <a:avLst/>
          </a:prstGeom>
          <a:solidFill>
            <a:srgbClr val="FF0000"/>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blinds(horizontal)">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blinds(horizontal)">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blinds(horizontal)">
                                      <p:cBhvr>
                                        <p:cTn id="27" dur="500"/>
                                        <p:tgtEl>
                                          <p:spTgt spid="30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blinds(horizontal)">
                                      <p:cBhvr>
                                        <p:cTn id="32" dur="500"/>
                                        <p:tgtEl>
                                          <p:spTgt spid="30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075">
                                            <p:txEl>
                                              <p:pRg st="6" end="6"/>
                                            </p:txEl>
                                          </p:spTgt>
                                        </p:tgtEl>
                                        <p:attrNameLst>
                                          <p:attrName>style.visibility</p:attrName>
                                        </p:attrNameLst>
                                      </p:cBhvr>
                                      <p:to>
                                        <p:strVal val="visible"/>
                                      </p:to>
                                    </p:set>
                                    <p:animEffect transition="in" filter="blinds(horizontal)">
                                      <p:cBhvr>
                                        <p:cTn id="37" dur="500"/>
                                        <p:tgtEl>
                                          <p:spTgt spid="307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075">
                                            <p:txEl>
                                              <p:pRg st="7" end="7"/>
                                            </p:txEl>
                                          </p:spTgt>
                                        </p:tgtEl>
                                        <p:attrNameLst>
                                          <p:attrName>style.visibility</p:attrName>
                                        </p:attrNameLst>
                                      </p:cBhvr>
                                      <p:to>
                                        <p:strVal val="visible"/>
                                      </p:to>
                                    </p:set>
                                    <p:animEffect transition="in" filter="blinds(horizontal)">
                                      <p:cBhvr>
                                        <p:cTn id="42" dur="500"/>
                                        <p:tgtEl>
                                          <p:spTgt spid="307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075">
                                            <p:txEl>
                                              <p:pRg st="8" end="8"/>
                                            </p:txEl>
                                          </p:spTgt>
                                        </p:tgtEl>
                                        <p:attrNameLst>
                                          <p:attrName>style.visibility</p:attrName>
                                        </p:attrNameLst>
                                      </p:cBhvr>
                                      <p:to>
                                        <p:strVal val="visible"/>
                                      </p:to>
                                    </p:set>
                                    <p:animEffect transition="in" filter="blinds(horizontal)">
                                      <p:cBhvr>
                                        <p:cTn id="47" dur="500"/>
                                        <p:tgtEl>
                                          <p:spTgt spid="307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linds(horizontal)">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1+#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1+#ppt_w/2"/>
                                          </p:val>
                                        </p:tav>
                                        <p:tav tm="100000">
                                          <p:val>
                                            <p:strVal val="#ppt_x"/>
                                          </p:val>
                                        </p:tav>
                                      </p:tavLst>
                                    </p:anim>
                                    <p:anim calcmode="lin" valueType="num">
                                      <p:cBhvr additive="base">
                                        <p:cTn id="6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1+#ppt_w/2"/>
                                          </p:val>
                                        </p:tav>
                                        <p:tav tm="100000">
                                          <p:val>
                                            <p:strVal val="#ppt_x"/>
                                          </p:val>
                                        </p:tav>
                                      </p:tavLst>
                                    </p:anim>
                                    <p:anim calcmode="lin" valueType="num">
                                      <p:cBhvr additive="base">
                                        <p:cTn id="7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1+#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20"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（三）权益分派</a:t>
            </a:r>
            <a:r>
              <a:rPr lang="en-US" altLang="zh-CN" sz="2800" b="1" kern="1200" dirty="0" smtClean="0">
                <a:solidFill>
                  <a:srgbClr val="FFFFFF"/>
                </a:solidFill>
                <a:latin typeface="微软雅黑" pitchFamily="34" charset="-122"/>
                <a:ea typeface="微软雅黑" pitchFamily="34" charset="-122"/>
                <a:cs typeface="+mn-cs"/>
                <a:sym typeface="微软雅黑" pitchFamily="34" charset="-122"/>
              </a:rPr>
              <a:t>《</a:t>
            </a:r>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付款通知</a:t>
            </a:r>
            <a:r>
              <a:rPr lang="en-US" altLang="zh-CN" sz="2800" b="1" kern="1200" dirty="0" smtClean="0">
                <a:solidFill>
                  <a:srgbClr val="FFFFFF"/>
                </a:solidFill>
                <a:latin typeface="微软雅黑" pitchFamily="34" charset="-122"/>
                <a:ea typeface="微软雅黑" pitchFamily="34" charset="-122"/>
                <a:cs typeface="+mn-cs"/>
                <a:sym typeface="微软雅黑" pitchFamily="34" charset="-122"/>
              </a:rPr>
              <a:t>》</a:t>
            </a:r>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中汇款金额构成</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7032694"/>
          </a:xfrm>
          <a:prstGeom prst="rect">
            <a:avLst/>
          </a:prstGeom>
          <a:noFill/>
        </p:spPr>
        <p:txBody>
          <a:bodyPr wrap="square" rtlCol="0">
            <a:spAutoFit/>
          </a:bodyPr>
          <a:lstStyle/>
          <a:p>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那么问题来了</a:t>
            </a:r>
            <a:r>
              <a:rPr lang="en-US" altLang="zh-CN" sz="2400" b="1" dirty="0" smtClean="0">
                <a:latin typeface="黑体" pitchFamily="49" charset="-122"/>
                <a:ea typeface="黑体" pitchFamily="49" charset="-122"/>
              </a:rPr>
              <a:t>】</a:t>
            </a:r>
            <a:r>
              <a:rPr lang="zh-CN" altLang="en-US" sz="2400" dirty="0" smtClean="0">
                <a:latin typeface="黑体" pitchFamily="49" charset="-122"/>
                <a:ea typeface="黑体" pitchFamily="49" charset="-122"/>
              </a:rPr>
              <a:t>公司权益分派方案是“以未分配利润向全体股东每</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股送股</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股，每</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股派现金</a:t>
            </a:r>
            <a:r>
              <a:rPr lang="en-US" altLang="zh-CN" sz="2400" dirty="0" smtClean="0">
                <a:latin typeface="黑体" pitchFamily="49" charset="-122"/>
                <a:ea typeface="黑体" pitchFamily="49" charset="-122"/>
              </a:rPr>
              <a:t>15</a:t>
            </a:r>
            <a:r>
              <a:rPr lang="zh-CN" altLang="en-US" sz="2400" dirty="0" smtClean="0">
                <a:latin typeface="黑体" pitchFamily="49" charset="-122"/>
                <a:ea typeface="黑体" pitchFamily="49" charset="-122"/>
              </a:rPr>
              <a:t>元；以股票溢价形成的资本公积每</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股转增</a:t>
            </a:r>
            <a:r>
              <a:rPr lang="en-US" altLang="zh-CN" sz="2400" dirty="0" smtClean="0">
                <a:latin typeface="黑体" pitchFamily="49" charset="-122"/>
                <a:ea typeface="黑体" pitchFamily="49" charset="-122"/>
              </a:rPr>
              <a:t>20</a:t>
            </a:r>
            <a:r>
              <a:rPr lang="zh-CN" altLang="en-US" sz="2400" dirty="0" smtClean="0">
                <a:latin typeface="黑体" pitchFamily="49" charset="-122"/>
                <a:ea typeface="黑体" pitchFamily="49" charset="-122"/>
              </a:rPr>
              <a:t>股，以其他资本公积每</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股转增</a:t>
            </a:r>
            <a:r>
              <a:rPr lang="en-US" altLang="zh-CN" sz="2400" dirty="0" smtClean="0">
                <a:latin typeface="黑体" pitchFamily="49" charset="-122"/>
                <a:ea typeface="黑体" pitchFamily="49" charset="-122"/>
              </a:rPr>
              <a:t>25</a:t>
            </a:r>
            <a:r>
              <a:rPr lang="zh-CN" altLang="en-US" sz="2400" dirty="0" smtClean="0">
                <a:latin typeface="黑体" pitchFamily="49" charset="-122"/>
                <a:ea typeface="黑体" pitchFamily="49" charset="-122"/>
              </a:rPr>
              <a:t>股”。公司总股本为</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万股。并且公司选择部分自派现金红利的分派方式，部分自派的股本数是</a:t>
            </a:r>
            <a:r>
              <a:rPr lang="en-US" altLang="zh-CN" sz="2400" dirty="0" smtClean="0">
                <a:latin typeface="黑体" pitchFamily="49" charset="-122"/>
                <a:ea typeface="黑体" pitchFamily="49" charset="-122"/>
              </a:rPr>
              <a:t>8</a:t>
            </a:r>
            <a:r>
              <a:rPr lang="zh-CN" altLang="en-US" sz="2400" dirty="0" smtClean="0">
                <a:latin typeface="黑体" pitchFamily="49" charset="-122"/>
                <a:ea typeface="黑体" pitchFamily="49" charset="-122"/>
              </a:rPr>
              <a:t>万股，其中流通股占</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万股，限售股占</a:t>
            </a:r>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万股。</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）计算手续费</a:t>
            </a:r>
            <a:endParaRPr lang="en-US" altLang="zh-CN" sz="2400" dirty="0" smtClean="0">
              <a:latin typeface="黑体" pitchFamily="49" charset="-122"/>
              <a:ea typeface="黑体" pitchFamily="49" charset="-122"/>
            </a:endParaRPr>
          </a:p>
          <a:p>
            <a:pPr>
              <a:lnSpc>
                <a:spcPct val="150000"/>
              </a:lnSpc>
            </a:pPr>
            <a:r>
              <a:rPr lang="zh-CN" altLang="en-US" sz="1600" b="1" dirty="0" smtClean="0">
                <a:solidFill>
                  <a:srgbClr val="C00000"/>
                </a:solidFill>
                <a:latin typeface="微软雅黑" pitchFamily="34" charset="-122"/>
                <a:ea typeface="微软雅黑" pitchFamily="34" charset="-122"/>
              </a:rPr>
              <a:t>       </a:t>
            </a:r>
            <a:endParaRPr lang="en-US" altLang="zh-CN" sz="1600" b="1" dirty="0" smtClean="0">
              <a:solidFill>
                <a:srgbClr val="C00000"/>
              </a:solidFill>
              <a:latin typeface="微软雅黑" pitchFamily="34" charset="-122"/>
              <a:ea typeface="微软雅黑" pitchFamily="34" charset="-122"/>
            </a:endParaRPr>
          </a:p>
          <a:p>
            <a:pPr>
              <a:lnSpc>
                <a:spcPct val="150000"/>
              </a:lnSpc>
            </a:pPr>
            <a:r>
              <a:rPr lang="en-US" altLang="zh-CN" sz="2000" b="1" dirty="0" smtClean="0">
                <a:solidFill>
                  <a:srgbClr val="C00000"/>
                </a:solidFill>
                <a:latin typeface="黑体" pitchFamily="49" charset="-122"/>
                <a:ea typeface="黑体" pitchFamily="49" charset="-122"/>
              </a:rPr>
              <a:t> </a:t>
            </a:r>
            <a:r>
              <a:rPr lang="zh-CN" altLang="en-US" sz="2400" b="1" dirty="0" smtClean="0">
                <a:solidFill>
                  <a:srgbClr val="C00000"/>
                </a:solidFill>
                <a:latin typeface="黑体" pitchFamily="49" charset="-122"/>
                <a:ea typeface="黑体" pitchFamily="49" charset="-122"/>
              </a:rPr>
              <a:t>计算过程：</a:t>
            </a:r>
            <a:r>
              <a:rPr lang="en-US" altLang="zh-CN" sz="2400" dirty="0" smtClean="0">
                <a:latin typeface="黑体" pitchFamily="49" charset="-122"/>
                <a:ea typeface="黑体" pitchFamily="49" charset="-122"/>
              </a:rPr>
              <a:t> </a:t>
            </a:r>
            <a:r>
              <a:rPr lang="en-US" altLang="zh-CN" dirty="0" smtClean="0">
                <a:latin typeface="微软雅黑" pitchFamily="34" charset="-122"/>
                <a:ea typeface="微软雅黑" pitchFamily="34" charset="-122"/>
              </a:rPr>
              <a:t>100,000   ÷   10    ×   </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10+15+20+25</a:t>
            </a:r>
            <a:r>
              <a:rPr lang="zh-CN" altLang="en-US" dirty="0" smtClean="0">
                <a:latin typeface="微软雅黑" pitchFamily="34" charset="-122"/>
                <a:ea typeface="微软雅黑" pitchFamily="34" charset="-122"/>
              </a:rPr>
              <a:t>）     </a:t>
            </a:r>
            <a:r>
              <a:rPr lang="en-US" altLang="zh-CN" dirty="0" smtClean="0">
                <a:latin typeface="微软雅黑" pitchFamily="34" charset="-122"/>
                <a:ea typeface="微软雅黑" pitchFamily="34" charset="-122"/>
              </a:rPr>
              <a:t>×      0.0001</a:t>
            </a:r>
          </a:p>
          <a:p>
            <a:pPr>
              <a:lnSpc>
                <a:spcPct val="150000"/>
              </a:lnSpc>
            </a:pP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）若为部分自派，仍需先汇款的现金红利数</a:t>
            </a:r>
            <a:endParaRPr lang="en-US" altLang="zh-CN" sz="2400" dirty="0" smtClean="0">
              <a:latin typeface="黑体" pitchFamily="49" charset="-122"/>
              <a:ea typeface="黑体" pitchFamily="49" charset="-122"/>
            </a:endParaRPr>
          </a:p>
          <a:p>
            <a:endParaRPr lang="en-US" altLang="zh-CN" b="1" dirty="0" smtClean="0">
              <a:solidFill>
                <a:srgbClr val="C00000"/>
              </a:solidFill>
              <a:latin typeface="微软雅黑" pitchFamily="34" charset="-122"/>
              <a:ea typeface="微软雅黑" pitchFamily="34" charset="-122"/>
            </a:endParaRPr>
          </a:p>
          <a:p>
            <a:pPr>
              <a:lnSpc>
                <a:spcPct val="150000"/>
              </a:lnSpc>
            </a:pPr>
            <a:r>
              <a:rPr lang="en-US" altLang="zh-CN" sz="2400" b="1" dirty="0" smtClean="0">
                <a:solidFill>
                  <a:srgbClr val="C00000"/>
                </a:solidFill>
                <a:latin typeface="黑体" pitchFamily="49" charset="-122"/>
                <a:ea typeface="黑体" pitchFamily="49" charset="-122"/>
              </a:rPr>
              <a:t> </a:t>
            </a:r>
            <a:r>
              <a:rPr lang="zh-CN" altLang="en-US" sz="2400" b="1" dirty="0" smtClean="0">
                <a:solidFill>
                  <a:srgbClr val="C00000"/>
                </a:solidFill>
                <a:latin typeface="黑体" pitchFamily="49" charset="-122"/>
                <a:ea typeface="黑体" pitchFamily="49" charset="-122"/>
              </a:rPr>
              <a:t>计算过程：</a:t>
            </a:r>
            <a:r>
              <a:rPr lang="en-US" altLang="zh-CN" sz="2400" b="1" dirty="0" smtClean="0">
                <a:solidFill>
                  <a:srgbClr val="C00000"/>
                </a:solidFill>
                <a:latin typeface="黑体" pitchFamily="49" charset="-122"/>
                <a:ea typeface="黑体" pitchFamily="49" charset="-122"/>
              </a:rPr>
              <a:t>  </a:t>
            </a:r>
            <a:r>
              <a:rPr lang="en-US" altLang="zh-CN" dirty="0" smtClean="0">
                <a:latin typeface="微软雅黑" pitchFamily="34" charset="-122"/>
                <a:ea typeface="微软雅黑" pitchFamily="34" charset="-122"/>
              </a:rPr>
              <a:t>30,000        ÷          10       ×         15</a:t>
            </a:r>
          </a:p>
          <a:p>
            <a:pPr>
              <a:lnSpc>
                <a:spcPct val="150000"/>
              </a:lnSpc>
            </a:pPr>
            <a:r>
              <a:rPr lang="zh-CN" altLang="en-US"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200000"/>
              </a:lnSpc>
            </a:pPr>
            <a:endParaRPr lang="en-US" altLang="zh-CN" sz="1400" dirty="0" smtClean="0">
              <a:latin typeface="微软雅黑" pitchFamily="34" charset="-122"/>
              <a:ea typeface="微软雅黑" pitchFamily="34" charset="-122"/>
            </a:endParaRPr>
          </a:p>
          <a:p>
            <a:pPr>
              <a:lnSpc>
                <a:spcPct val="150000"/>
              </a:lnSpc>
            </a:pPr>
            <a:endParaRPr lang="en-US" altLang="zh-CN"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30</a:t>
            </a:r>
            <a:endParaRPr lang="en-US" altLang="zh-CN" dirty="0">
              <a:solidFill>
                <a:srgbClr val="000000"/>
              </a:solidFill>
            </a:endParaRPr>
          </a:p>
        </p:txBody>
      </p:sp>
      <p:sp>
        <p:nvSpPr>
          <p:cNvPr id="6" name="下箭头标注 5"/>
          <p:cNvSpPr/>
          <p:nvPr/>
        </p:nvSpPr>
        <p:spPr bwMode="auto">
          <a:xfrm>
            <a:off x="4355976" y="3789040"/>
            <a:ext cx="3024336"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fontAlgn="base">
              <a:spcBef>
                <a:spcPct val="0"/>
              </a:spcBef>
              <a:spcAft>
                <a:spcPct val="0"/>
              </a:spcAft>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股送转数</a:t>
            </a:r>
            <a:r>
              <a:rPr lang="en-US" altLang="zh-CN" sz="1400" b="1" dirty="0" smtClean="0">
                <a:solidFill>
                  <a:schemeClr val="bg1"/>
                </a:solidFill>
              </a:rPr>
              <a:t>+</a:t>
            </a:r>
            <a:r>
              <a:rPr lang="zh-CN" altLang="en-US" sz="1400" b="1" dirty="0" smtClean="0">
                <a:solidFill>
                  <a:schemeClr val="bg1"/>
                </a:solidFill>
              </a:rPr>
              <a:t>转增股数</a:t>
            </a:r>
            <a:r>
              <a:rPr lang="en-US" altLang="zh-CN" sz="1400" b="1" dirty="0" smtClean="0">
                <a:solidFill>
                  <a:schemeClr val="bg1"/>
                </a:solidFill>
              </a:rPr>
              <a:t>+</a:t>
            </a:r>
            <a:r>
              <a:rPr lang="zh-CN" altLang="en-US" sz="1400" b="1" dirty="0" smtClean="0">
                <a:solidFill>
                  <a:schemeClr val="bg1"/>
                </a:solidFill>
              </a:rPr>
              <a:t>派现金数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7" name="下箭头标注 6"/>
          <p:cNvSpPr/>
          <p:nvPr/>
        </p:nvSpPr>
        <p:spPr bwMode="auto">
          <a:xfrm>
            <a:off x="5580112" y="5229200"/>
            <a:ext cx="1512168"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股派现金数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8" name="下箭头标注 7"/>
          <p:cNvSpPr/>
          <p:nvPr/>
        </p:nvSpPr>
        <p:spPr bwMode="auto">
          <a:xfrm>
            <a:off x="2195736" y="3789040"/>
            <a:ext cx="1000132"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股本基数</a:t>
            </a:r>
          </a:p>
        </p:txBody>
      </p:sp>
      <p:sp>
        <p:nvSpPr>
          <p:cNvPr id="9" name="下箭头标注 8"/>
          <p:cNvSpPr/>
          <p:nvPr/>
        </p:nvSpPr>
        <p:spPr bwMode="auto">
          <a:xfrm>
            <a:off x="3419872" y="3789040"/>
            <a:ext cx="785818"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0" name="下箭头标注 9"/>
          <p:cNvSpPr/>
          <p:nvPr/>
        </p:nvSpPr>
        <p:spPr bwMode="auto">
          <a:xfrm>
            <a:off x="7452320" y="3789040"/>
            <a:ext cx="1152128"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手续费比例</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1" name="下箭头标注 10"/>
          <p:cNvSpPr/>
          <p:nvPr/>
        </p:nvSpPr>
        <p:spPr bwMode="auto">
          <a:xfrm>
            <a:off x="1763688" y="5229200"/>
            <a:ext cx="2304256"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自派股份中流通股的股数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2" name="下箭头标注 11"/>
          <p:cNvSpPr/>
          <p:nvPr/>
        </p:nvSpPr>
        <p:spPr bwMode="auto">
          <a:xfrm>
            <a:off x="4355976" y="5229200"/>
            <a:ext cx="785818" cy="57150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blinds(horizontal)">
                                      <p:cBhvr>
                                        <p:cTn id="10" dur="500"/>
                                        <p:tgtEl>
                                          <p:spTgt spid="2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animEffect transition="in" filter="blinds(horizontal)">
                                      <p:cBhvr>
                                        <p:cTn id="15" dur="500"/>
                                        <p:tgtEl>
                                          <p:spTgt spid="2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24">
                                            <p:txEl>
                                              <p:pRg st="4" end="4"/>
                                            </p:txEl>
                                          </p:spTgt>
                                        </p:tgtEl>
                                        <p:attrNameLst>
                                          <p:attrName>style.visibility</p:attrName>
                                        </p:attrNameLst>
                                      </p:cBhvr>
                                      <p:to>
                                        <p:strVal val="visible"/>
                                      </p:to>
                                    </p:set>
                                    <p:animEffect transition="in" filter="blinds(horizontal)">
                                      <p:cBhvr>
                                        <p:cTn id="40" dur="500"/>
                                        <p:tgtEl>
                                          <p:spTgt spid="24">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4">
                                            <p:txEl>
                                              <p:pRg st="6" end="6"/>
                                            </p:txEl>
                                          </p:spTgt>
                                        </p:tgtEl>
                                        <p:attrNameLst>
                                          <p:attrName>style.visibility</p:attrName>
                                        </p:attrNameLst>
                                      </p:cBhvr>
                                      <p:to>
                                        <p:strVal val="visible"/>
                                      </p:to>
                                    </p:set>
                                    <p:animEffect transition="in" filter="blinds(horizontal)">
                                      <p:cBhvr>
                                        <p:cTn id="45" dur="500"/>
                                        <p:tgtEl>
                                          <p:spTgt spid="24">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linds(horizontal)">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linds(horizontal)">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linds(horizontal)">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395545" y="180895"/>
            <a:ext cx="8432800" cy="533400"/>
          </a:xfrm>
          <a:prstGeom prst="rect">
            <a:avLst/>
          </a:prstGeom>
          <a:noFill/>
          <a:ln w="9525">
            <a:noFill/>
            <a:miter lim="800000"/>
            <a:headEnd/>
            <a:tailEnd/>
          </a:ln>
        </p:spPr>
        <p:txBody>
          <a:bodyPr anchor="b"/>
          <a:lstStyle/>
          <a:p>
            <a:r>
              <a:rPr lang="en-US" altLang="zh-CN" sz="2800" b="1" dirty="0" smtClean="0">
                <a:solidFill>
                  <a:srgbClr val="FFFFFF"/>
                </a:solidFill>
                <a:latin typeface="微软雅黑" pitchFamily="34" charset="-122"/>
                <a:ea typeface="微软雅黑" pitchFamily="34" charset="-122"/>
              </a:rPr>
              <a:t/>
            </a:r>
            <a:br>
              <a:rPr lang="en-US" altLang="zh-CN" sz="2800" b="1" dirty="0" smtClean="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sym typeface="微软雅黑" pitchFamily="34" charset="-122"/>
              </a:rPr>
              <a:t>（四）权益分派业务指南的获取方式</a:t>
            </a:r>
            <a:endParaRPr lang="zh-CN" altLang="en-US" sz="2800" dirty="0">
              <a:solidFill>
                <a:schemeClr val="bg1"/>
              </a:solidFill>
              <a:latin typeface="黑体" pitchFamily="49" charset="-122"/>
              <a:ea typeface="黑体" pitchFamily="49" charset="-122"/>
            </a:endParaRPr>
          </a:p>
        </p:txBody>
      </p:sp>
      <p:sp>
        <p:nvSpPr>
          <p:cNvPr id="4" name="TextBox 3"/>
          <p:cNvSpPr txBox="1"/>
          <p:nvPr/>
        </p:nvSpPr>
        <p:spPr>
          <a:xfrm>
            <a:off x="323528" y="836712"/>
            <a:ext cx="6699719"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登录中国结算官网 </a:t>
            </a:r>
            <a:r>
              <a:rPr lang="zh-CN" altLang="en-US" sz="2400" b="1" dirty="0" smtClean="0">
                <a:ea typeface="黑体" pitchFamily="49" charset="-122"/>
              </a:rPr>
              <a:t> </a:t>
            </a:r>
            <a:r>
              <a:rPr lang="en-US" altLang="zh-CN" sz="2400" b="1" dirty="0" smtClean="0">
                <a:ea typeface="黑体" pitchFamily="49" charset="-122"/>
              </a:rPr>
              <a:t>http</a:t>
            </a:r>
            <a:r>
              <a:rPr lang="zh-CN" altLang="en-US" sz="2400" b="1" dirty="0" smtClean="0">
                <a:ea typeface="黑体" pitchFamily="49" charset="-122"/>
              </a:rPr>
              <a:t>：</a:t>
            </a:r>
            <a:r>
              <a:rPr lang="en-US" altLang="zh-CN" sz="2400" b="1" dirty="0" smtClean="0">
                <a:ea typeface="黑体" pitchFamily="49" charset="-122"/>
              </a:rPr>
              <a:t>//www.chinaclear.cn</a:t>
            </a:r>
            <a:endParaRPr lang="zh-CN" altLang="en-US" sz="2400" b="1" dirty="0">
              <a:ea typeface="黑体" pitchFamily="49" charset="-122"/>
            </a:endParaRPr>
          </a:p>
        </p:txBody>
      </p:sp>
      <p:pic>
        <p:nvPicPr>
          <p:cNvPr id="5" name="图片 4" descr="捕获1.JPG"/>
          <p:cNvPicPr>
            <a:picLocks noChangeAspect="1"/>
          </p:cNvPicPr>
          <p:nvPr/>
        </p:nvPicPr>
        <p:blipFill>
          <a:blip r:embed="rId2" cstate="print"/>
          <a:srcRect l="1159" t="3223" r="2079"/>
          <a:stretch>
            <a:fillRect/>
          </a:stretch>
        </p:blipFill>
        <p:spPr>
          <a:xfrm>
            <a:off x="179512" y="1340768"/>
            <a:ext cx="8795470" cy="4752528"/>
          </a:xfrm>
          <a:prstGeom prst="rect">
            <a:avLst/>
          </a:prstGeom>
        </p:spPr>
      </p:pic>
      <p:sp>
        <p:nvSpPr>
          <p:cNvPr id="6" name="椭圆 5"/>
          <p:cNvSpPr/>
          <p:nvPr/>
        </p:nvSpPr>
        <p:spPr bwMode="gray">
          <a:xfrm>
            <a:off x="5724128" y="5157192"/>
            <a:ext cx="2928958" cy="571504"/>
          </a:xfrm>
          <a:prstGeom prst="ellipse">
            <a:avLst/>
          </a:prstGeom>
          <a:noFill/>
          <a:ln w="412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5436096" y="4437112"/>
            <a:ext cx="3384376" cy="52322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1400" b="1" dirty="0" smtClean="0">
                <a:solidFill>
                  <a:srgbClr val="CC0000"/>
                </a:solidFill>
                <a:latin typeface="微软雅黑" pitchFamily="34" charset="-122"/>
                <a:ea typeface="微软雅黑" pitchFamily="34" charset="-122"/>
              </a:rPr>
              <a:t>搜索关键词：</a:t>
            </a:r>
            <a:r>
              <a:rPr lang="zh-CN" altLang="en-US" sz="1400" dirty="0" smtClean="0">
                <a:solidFill>
                  <a:srgbClr val="CC0000"/>
                </a:solidFill>
                <a:latin typeface="微软雅黑" pitchFamily="34" charset="-122"/>
                <a:ea typeface="微软雅黑" pitchFamily="34" charset="-122"/>
              </a:rPr>
              <a:t>北京分公司发行人业务指南（</a:t>
            </a:r>
            <a:r>
              <a:rPr lang="en-US" altLang="zh-CN" sz="1400" dirty="0" smtClean="0">
                <a:solidFill>
                  <a:srgbClr val="CC0000"/>
                </a:solidFill>
                <a:latin typeface="微软雅黑" pitchFamily="34" charset="-122"/>
                <a:ea typeface="微软雅黑" pitchFamily="34" charset="-122"/>
              </a:rPr>
              <a:t>2017.02</a:t>
            </a:r>
            <a:r>
              <a:rPr lang="zh-CN" altLang="en-US" sz="1400" dirty="0" smtClean="0">
                <a:solidFill>
                  <a:srgbClr val="CC0000"/>
                </a:solidFill>
                <a:latin typeface="微软雅黑" pitchFamily="34" charset="-122"/>
                <a:ea typeface="微软雅黑" pitchFamily="34" charset="-122"/>
              </a:rPr>
              <a:t>版）</a:t>
            </a:r>
          </a:p>
        </p:txBody>
      </p:sp>
      <p:sp>
        <p:nvSpPr>
          <p:cNvPr id="13" name="页脚占位符 12"/>
          <p:cNvSpPr>
            <a:spLocks noGrp="1"/>
          </p:cNvSpPr>
          <p:nvPr>
            <p:ph type="ftr" sz="quarter" idx="11"/>
          </p:nvPr>
        </p:nvSpPr>
        <p:spPr/>
        <p:txBody>
          <a:bodyPr/>
          <a:lstStyle/>
          <a:p>
            <a:pPr>
              <a:defRPr/>
            </a:pPr>
            <a:r>
              <a:rPr lang="en-US" altLang="zh-CN" dirty="0" smtClean="0">
                <a:solidFill>
                  <a:srgbClr val="000000"/>
                </a:solidFill>
              </a:rPr>
              <a:t>31</a:t>
            </a:r>
            <a:endParaRPr lang="en-US" altLang="zh-CN" dirty="0">
              <a:solidFill>
                <a:srgbClr val="000000"/>
              </a:solidFill>
            </a:endParaRPr>
          </a:p>
        </p:txBody>
      </p:sp>
      <p:sp>
        <p:nvSpPr>
          <p:cNvPr id="14" name="TextBox 13"/>
          <p:cNvSpPr txBox="1"/>
          <p:nvPr/>
        </p:nvSpPr>
        <p:spPr>
          <a:xfrm>
            <a:off x="1835696" y="5301208"/>
            <a:ext cx="3312368" cy="830997"/>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1600" dirty="0" smtClean="0">
                <a:solidFill>
                  <a:srgbClr val="FF0000"/>
                </a:solidFill>
                <a:latin typeface="微软雅黑" pitchFamily="34" charset="-122"/>
                <a:ea typeface="微软雅黑" pitchFamily="34" charset="-122"/>
              </a:rPr>
              <a:t>查看章节“权益分派业务”，内含详细的业务申报界面截图，请按提示一步一步操作。</a:t>
            </a:r>
            <a:endParaRPr lang="zh-CN" altLang="en-US" sz="1600" dirty="0">
              <a:solidFill>
                <a:srgbClr val="FF0000"/>
              </a:solidFill>
              <a:latin typeface="微软雅黑" pitchFamily="34" charset="-122"/>
              <a:ea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animBg="1"/>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回忆：刚才学习到了什么？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7"/>
            <a:ext cx="8352928" cy="4991751"/>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、股权登记日（</a:t>
            </a:r>
            <a:r>
              <a:rPr lang="en-US" altLang="zh-CN" sz="2400" dirty="0" smtClean="0">
                <a:latin typeface="黑体" pitchFamily="49" charset="-122"/>
                <a:ea typeface="黑体" pitchFamily="49" charset="-122"/>
              </a:rPr>
              <a:t>R</a:t>
            </a:r>
            <a:r>
              <a:rPr lang="zh-CN" altLang="en-US" sz="2400" dirty="0" smtClean="0">
                <a:latin typeface="黑体" pitchFamily="49" charset="-122"/>
                <a:ea typeface="黑体" pitchFamily="49" charset="-122"/>
              </a:rPr>
              <a:t>日）的作用？如何确定？</a:t>
            </a:r>
            <a:r>
              <a:rPr lang="en-US" altLang="zh-CN" sz="2400" dirty="0" smtClean="0">
                <a:latin typeface="黑体" pitchFamily="49" charset="-122"/>
                <a:ea typeface="黑体" pitchFamily="49" charset="-122"/>
              </a:rPr>
              <a:t> R+1</a:t>
            </a:r>
            <a:r>
              <a:rPr lang="zh-CN" altLang="en-US" sz="2400" dirty="0" smtClean="0">
                <a:latin typeface="黑体" pitchFamily="49" charset="-122"/>
                <a:ea typeface="黑体" pitchFamily="49" charset="-122"/>
              </a:rPr>
              <a:t>日的作用？</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、提交权益分派业务日期与股权登记日之间的逻辑关系</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、权益分派业务的流程？需发行人按时完成的工作？</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付款通知</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中汇款金额的解析</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现金红利（</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类）、权益分派手续费</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、解决了什么问题？</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）了解权益分派的业务流程，明确需按时完成的工作</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）了解汇款金额的构成</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）业务申报指南的获取方式</a:t>
            </a:r>
            <a:endParaRPr lang="en-US" altLang="zh-CN" sz="2400" dirty="0" smtClean="0">
              <a:latin typeface="黑体" pitchFamily="49" charset="-122"/>
              <a:ea typeface="黑体" pitchFamily="49" charset="-122"/>
            </a:endParaRPr>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32</a:t>
            </a:r>
            <a:endParaRPr lang="en-US" altLang="zh-CN" dirty="0">
              <a:solidFill>
                <a:srgbClr val="000000"/>
              </a:solidFill>
            </a:endParaRPr>
          </a:p>
        </p:txBody>
      </p:sp>
    </p:spTree>
  </p:cSld>
  <p:clrMapOvr>
    <a:masterClrMapping/>
  </p:clrMapOvr>
  <p:transition spd="slow">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7" y="1571617"/>
            <a:ext cx="1109171" cy="571129"/>
          </a:xfrm>
          <a:prstGeom prst="rect">
            <a:avLst/>
          </a:prstGeom>
          <a:noFill/>
        </p:spPr>
        <p:txBody>
          <a:bodyPr wrap="none" lIns="77925" tIns="38963" rIns="77925" bIns="38963" rtlCol="0">
            <a:spAutoFit/>
          </a:bodyPr>
          <a:lstStyle/>
          <a:p>
            <a:pPr marL="447675" indent="-447675" fontAlgn="base">
              <a:spcBef>
                <a:spcPct val="0"/>
              </a:spcBef>
              <a:spcAft>
                <a:spcPct val="0"/>
              </a:spcAft>
            </a:pPr>
            <a:r>
              <a:rPr lang="zh-CN" altLang="en-US" sz="3200" b="1" spc="511" dirty="0" smtClean="0">
                <a:solidFill>
                  <a:srgbClr val="000000"/>
                </a:solidFill>
                <a:latin typeface="微软雅黑" pitchFamily="34" charset="-122"/>
                <a:ea typeface="微软雅黑" pitchFamily="34" charset="-122"/>
              </a:rPr>
              <a:t>目录</a:t>
            </a:r>
            <a:endParaRPr lang="zh-CN" altLang="en-US" sz="3200" b="1" spc="511" dirty="0">
              <a:solidFill>
                <a:srgbClr val="000000"/>
              </a:solidFill>
              <a:latin typeface="微软雅黑" pitchFamily="34" charset="-122"/>
              <a:ea typeface="微软雅黑" pitchFamily="34" charset="-122"/>
            </a:endParaRPr>
          </a:p>
        </p:txBody>
      </p:sp>
      <p:cxnSp>
        <p:nvCxnSpPr>
          <p:cNvPr id="4" name="直接连接符 3"/>
          <p:cNvCxnSpPr/>
          <p:nvPr/>
        </p:nvCxnSpPr>
        <p:spPr bwMode="auto">
          <a:xfrm>
            <a:off x="2037242" y="2500307"/>
            <a:ext cx="5209479"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TextBox 4"/>
          <p:cNvSpPr txBox="1"/>
          <p:nvPr/>
        </p:nvSpPr>
        <p:spPr>
          <a:xfrm>
            <a:off x="2195737" y="2948947"/>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1</a:t>
            </a:r>
            <a:endParaRPr lang="zh-CN" altLang="en-US" sz="2400" b="1" dirty="0" smtClean="0">
              <a:solidFill>
                <a:srgbClr val="C00000"/>
              </a:solidFill>
              <a:latin typeface="微软雅黑" pitchFamily="34" charset="-122"/>
              <a:ea typeface="微软雅黑" pitchFamily="34" charset="-122"/>
            </a:endParaRPr>
          </a:p>
        </p:txBody>
      </p:sp>
      <p:sp>
        <p:nvSpPr>
          <p:cNvPr id="14" name="TextBox 13"/>
          <p:cNvSpPr txBox="1"/>
          <p:nvPr/>
        </p:nvSpPr>
        <p:spPr>
          <a:xfrm>
            <a:off x="2195737" y="4197086"/>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3</a:t>
            </a:r>
            <a:endParaRPr lang="zh-CN" altLang="en-US" sz="2400" b="1" dirty="0" smtClean="0">
              <a:solidFill>
                <a:srgbClr val="C00000"/>
              </a:solidFill>
              <a:latin typeface="微软雅黑" pitchFamily="34" charset="-122"/>
              <a:ea typeface="微软雅黑" pitchFamily="34" charset="-122"/>
            </a:endParaRPr>
          </a:p>
        </p:txBody>
      </p:sp>
      <p:sp>
        <p:nvSpPr>
          <p:cNvPr id="15" name="Text Box 6"/>
          <p:cNvSpPr txBox="1">
            <a:spLocks noChangeArrowheads="1"/>
          </p:cNvSpPr>
          <p:nvPr/>
        </p:nvSpPr>
        <p:spPr bwMode="auto">
          <a:xfrm>
            <a:off x="3347865" y="4197086"/>
            <a:ext cx="4550051" cy="448019"/>
          </a:xfrm>
          <a:prstGeom prst="rect">
            <a:avLst/>
          </a:prstGeom>
          <a:noFill/>
          <a:ln w="9525">
            <a:noFill/>
            <a:miter lim="800000"/>
            <a:headEnd/>
            <a:tailEnd/>
          </a:ln>
        </p:spPr>
        <p:txBody>
          <a:bodyPr wrap="square" lIns="77925" tIns="38963" rIns="77925" bIns="38963">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业务办结后的分红派息税问题</a:t>
            </a:r>
            <a:endParaRPr lang="en-US" altLang="zh-CN" sz="2400" b="1" dirty="0" smtClean="0">
              <a:solidFill>
                <a:srgbClr val="000000"/>
              </a:solidFill>
              <a:latin typeface="黑体" pitchFamily="49" charset="-122"/>
              <a:ea typeface="黑体" pitchFamily="49" charset="-122"/>
            </a:endParaRPr>
          </a:p>
        </p:txBody>
      </p:sp>
      <p:sp>
        <p:nvSpPr>
          <p:cNvPr id="16" name="TextBox 15"/>
          <p:cNvSpPr txBox="1"/>
          <p:nvPr/>
        </p:nvSpPr>
        <p:spPr>
          <a:xfrm>
            <a:off x="3347864" y="2948947"/>
            <a:ext cx="3600400" cy="461665"/>
          </a:xfrm>
          <a:prstGeom prst="rect">
            <a:avLst/>
          </a:prstGeom>
          <a:noFill/>
        </p:spPr>
        <p:txBody>
          <a:bodyPr wrap="square" rtlCol="0">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业务申请前的准备工作</a:t>
            </a:r>
          </a:p>
        </p:txBody>
      </p:sp>
      <p:sp>
        <p:nvSpPr>
          <p:cNvPr id="20" name="页脚占位符 19"/>
          <p:cNvSpPr>
            <a:spLocks noGrp="1"/>
          </p:cNvSpPr>
          <p:nvPr>
            <p:ph type="ftr" sz="quarter" idx="11"/>
          </p:nvPr>
        </p:nvSpPr>
        <p:spPr>
          <a:xfrm>
            <a:off x="3131840" y="6213309"/>
            <a:ext cx="2895600" cy="476251"/>
          </a:xfrm>
        </p:spPr>
        <p:txBody>
          <a:bodyPr/>
          <a:lstStyle/>
          <a:p>
            <a:pPr>
              <a:defRPr/>
            </a:pPr>
            <a:r>
              <a:rPr lang="en-US" altLang="zh-CN" dirty="0" smtClean="0">
                <a:solidFill>
                  <a:srgbClr val="000000"/>
                </a:solidFill>
              </a:rPr>
              <a:t>33</a:t>
            </a:r>
            <a:endParaRPr lang="en-US" altLang="zh-CN" dirty="0">
              <a:solidFill>
                <a:srgbClr val="000000"/>
              </a:solidFill>
            </a:endParaRPr>
          </a:p>
        </p:txBody>
      </p:sp>
      <p:sp>
        <p:nvSpPr>
          <p:cNvPr id="12" name="TextBox 11"/>
          <p:cNvSpPr txBox="1"/>
          <p:nvPr/>
        </p:nvSpPr>
        <p:spPr>
          <a:xfrm>
            <a:off x="2195737" y="3525011"/>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2</a:t>
            </a:r>
            <a:endParaRPr lang="zh-CN" altLang="en-US" sz="2400" b="1" dirty="0" smtClean="0">
              <a:solidFill>
                <a:srgbClr val="C00000"/>
              </a:solidFill>
              <a:latin typeface="微软雅黑" pitchFamily="34" charset="-122"/>
              <a:ea typeface="微软雅黑" pitchFamily="34" charset="-122"/>
            </a:endParaRPr>
          </a:p>
        </p:txBody>
      </p:sp>
      <p:sp>
        <p:nvSpPr>
          <p:cNvPr id="13" name="TextBox 12"/>
          <p:cNvSpPr txBox="1"/>
          <p:nvPr/>
        </p:nvSpPr>
        <p:spPr>
          <a:xfrm>
            <a:off x="3347864" y="3525011"/>
            <a:ext cx="3600400" cy="461665"/>
          </a:xfrm>
          <a:prstGeom prst="rect">
            <a:avLst/>
          </a:prstGeom>
          <a:noFill/>
        </p:spPr>
        <p:txBody>
          <a:bodyPr wrap="square" rtlCol="0">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业务申请阶段</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p:cBhvr>
                                        <p:cTn id="6" dur="2000" fill="hold"/>
                                        <p:tgtEl>
                                          <p:spTgt spid="14"/>
                                        </p:tgtEl>
                                        <p:attrNameLst>
                                          <p:attrName>fillcolor</p:attrName>
                                        </p:attrNameLst>
                                      </p:cBhvr>
                                      <p:to>
                                        <a:schemeClr val="folHlink"/>
                                      </p:to>
                                    </p:animClr>
                                    <p:set>
                                      <p:cBhvr>
                                        <p:cTn id="7" dur="2000" fill="hold"/>
                                        <p:tgtEl>
                                          <p:spTgt spid="14"/>
                                        </p:tgtEl>
                                        <p:attrNameLst>
                                          <p:attrName>fill.type</p:attrName>
                                        </p:attrNameLst>
                                      </p:cBhvr>
                                      <p:to>
                                        <p:strVal val="solid"/>
                                      </p:to>
                                    </p:set>
                                    <p:set>
                                      <p:cBhvr>
                                        <p:cTn id="8" dur="2000" fill="hold"/>
                                        <p:tgtEl>
                                          <p:spTgt spid="14"/>
                                        </p:tgtEl>
                                        <p:attrNameLst>
                                          <p:attrName>fill.on</p:attrName>
                                        </p:attrNameLst>
                                      </p:cBhvr>
                                      <p:to>
                                        <p:strVal val="true"/>
                                      </p:to>
                                    </p:set>
                                  </p:childTnLst>
                                </p:cTn>
                              </p:par>
                              <p:par>
                                <p:cTn id="9" presetID="1" presetClass="emph" presetSubtype="2" fill="hold" nodeType="withEffect">
                                  <p:stCondLst>
                                    <p:cond delay="0"/>
                                  </p:stCondLst>
                                  <p:childTnLst>
                                    <p:animClr clrSpc="rgb">
                                      <p:cBhvr>
                                        <p:cTn id="10" dur="2000" fill="hold"/>
                                        <p:tgtEl>
                                          <p:spTgt spid="15"/>
                                        </p:tgtEl>
                                        <p:attrNameLst>
                                          <p:attrName>fillcolor</p:attrName>
                                        </p:attrNameLst>
                                      </p:cBhvr>
                                      <p:to>
                                        <a:schemeClr val="folHlink"/>
                                      </p:to>
                                    </p:animClr>
                                    <p:set>
                                      <p:cBhvr>
                                        <p:cTn id="11" dur="2000" fill="hold"/>
                                        <p:tgtEl>
                                          <p:spTgt spid="15"/>
                                        </p:tgtEl>
                                        <p:attrNameLst>
                                          <p:attrName>fill.type</p:attrName>
                                        </p:attrNameLst>
                                      </p:cBhvr>
                                      <p:to>
                                        <p:strVal val="solid"/>
                                      </p:to>
                                    </p:set>
                                    <p:set>
                                      <p:cBhvr>
                                        <p:cTn id="12" dur="2000" fill="hold"/>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三、权益分派业务办结后的分红派息税问题</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323528" y="1340768"/>
            <a:ext cx="8712968" cy="5078313"/>
          </a:xfrm>
          <a:prstGeom prst="rect">
            <a:avLst/>
          </a:prstGeom>
          <a:noFill/>
        </p:spPr>
        <p:txBody>
          <a:bodyPr wrap="square" rtlCol="0">
            <a:spAutoFit/>
          </a:bodyPr>
          <a:lstStyle/>
          <a:p>
            <a:r>
              <a:rPr kumimoji="1"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关于上市公司股息红利差别化个人所得税政策有关问题的通知 </a:t>
            </a:r>
            <a:r>
              <a:rPr kumimoji="1" lang="en-US" altLang="zh-CN" sz="2400" dirty="0" smtClean="0">
                <a:latin typeface="黑体" pitchFamily="49" charset="-122"/>
                <a:ea typeface="黑体" pitchFamily="49" charset="-122"/>
              </a:rPr>
              <a:t>》</a:t>
            </a:r>
            <a:r>
              <a:rPr kumimoji="1" lang="zh-CN" altLang="en-US" sz="2400" dirty="0" smtClean="0">
                <a:latin typeface="黑体" pitchFamily="49" charset="-122"/>
                <a:ea typeface="黑体" pitchFamily="49" charset="-122"/>
              </a:rPr>
              <a:t>财税</a:t>
            </a:r>
            <a:r>
              <a:rPr kumimoji="1" lang="en-US" altLang="zh-CN" sz="2400" dirty="0" smtClean="0">
                <a:latin typeface="黑体" pitchFamily="49" charset="-122"/>
                <a:ea typeface="黑体" pitchFamily="49" charset="-122"/>
              </a:rPr>
              <a:t>[2015]101</a:t>
            </a:r>
            <a:r>
              <a:rPr lang="zh-CN" altLang="en-US" sz="2400" dirty="0" smtClean="0">
                <a:latin typeface="黑体" pitchFamily="49" charset="-122"/>
                <a:ea typeface="黑体" pitchFamily="49" charset="-122"/>
              </a:rPr>
              <a:t>号</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1</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缴税主体和缴税方式</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2</a:t>
            </a:r>
            <a:r>
              <a:rPr lang="zh-CN" altLang="en-US" sz="2400" dirty="0" smtClean="0">
                <a:latin typeface="黑体" pitchFamily="49" charset="-122"/>
                <a:ea typeface="黑体" pitchFamily="49" charset="-122"/>
              </a:rPr>
              <a:t>、应纳税的分派方案</a:t>
            </a:r>
            <a:endParaRPr lang="zh-CN"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3</a:t>
            </a:r>
            <a:r>
              <a:rPr lang="zh-CN" altLang="zh-CN" sz="2400" dirty="0" smtClean="0">
                <a:latin typeface="黑体" pitchFamily="49" charset="-122"/>
                <a:ea typeface="黑体" pitchFamily="49" charset="-122"/>
              </a:rPr>
              <a:t>、什么时候扣分红派息税？谁扣走了税款？</a:t>
            </a:r>
          </a:p>
          <a:p>
            <a:r>
              <a:rPr lang="en-US" altLang="zh-CN" sz="2400" dirty="0" smtClean="0">
                <a:latin typeface="黑体" pitchFamily="49" charset="-122"/>
                <a:ea typeface="黑体" pitchFamily="49" charset="-122"/>
              </a:rPr>
              <a:t>  4</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如何</a:t>
            </a:r>
            <a:r>
              <a:rPr lang="zh-CN" altLang="zh-CN" sz="2400" dirty="0" smtClean="0">
                <a:latin typeface="黑体" pitchFamily="49" charset="-122"/>
                <a:ea typeface="黑体" pitchFamily="49" charset="-122"/>
              </a:rPr>
              <a:t>计算分红派息税款</a:t>
            </a:r>
            <a:r>
              <a:rPr lang="zh-CN" altLang="en-US" sz="2400" dirty="0" smtClean="0">
                <a:latin typeface="黑体" pitchFamily="49" charset="-122"/>
                <a:ea typeface="黑体" pitchFamily="49" charset="-122"/>
              </a:rPr>
              <a:t>金额？</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5</a:t>
            </a:r>
            <a:r>
              <a:rPr lang="zh-CN" altLang="zh-CN" sz="2400" dirty="0" smtClean="0">
                <a:latin typeface="黑体" pitchFamily="49" charset="-122"/>
                <a:ea typeface="黑体" pitchFamily="49" charset="-122"/>
              </a:rPr>
              <a:t>、分红派息税的税款</a:t>
            </a:r>
            <a:r>
              <a:rPr lang="zh-CN" altLang="en-US" sz="2400" dirty="0" smtClean="0">
                <a:latin typeface="黑体" pitchFamily="49" charset="-122"/>
                <a:ea typeface="黑体" pitchFamily="49" charset="-122"/>
              </a:rPr>
              <a:t>现金</a:t>
            </a:r>
            <a:r>
              <a:rPr lang="zh-CN" altLang="zh-CN" sz="2400" dirty="0" smtClean="0">
                <a:latin typeface="黑体" pitchFamily="49" charset="-122"/>
                <a:ea typeface="黑体" pitchFamily="49" charset="-122"/>
              </a:rPr>
              <a:t>流向</a:t>
            </a:r>
            <a:endParaRPr lang="en-US" altLang="zh-CN" sz="2400" dirty="0" smtClean="0">
              <a:latin typeface="黑体" pitchFamily="49" charset="-122"/>
              <a:ea typeface="黑体" pitchFamily="49"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34</a:t>
            </a:r>
            <a:endParaRPr lang="en-US" altLang="zh-CN" dirty="0">
              <a:solidFill>
                <a:srgbClr val="000000"/>
              </a:solidFill>
            </a:endParaRPr>
          </a:p>
        </p:txBody>
      </p:sp>
      <p:sp>
        <p:nvSpPr>
          <p:cNvPr id="6" name="矩形 5"/>
          <p:cNvSpPr/>
          <p:nvPr/>
        </p:nvSpPr>
        <p:spPr bwMode="auto">
          <a:xfrm>
            <a:off x="3923928" y="1340768"/>
            <a:ext cx="936104" cy="504056"/>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a:xfrm>
            <a:off x="0" y="740701"/>
            <a:ext cx="9144000" cy="48182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r>
              <a:rPr lang="zh-CN" altLang="en-US" sz="2400" dirty="0" smtClean="0">
                <a:latin typeface="黑体" pitchFamily="49" charset="-122"/>
                <a:ea typeface="黑体" pitchFamily="49" charset="-122"/>
              </a:rPr>
              <a:t>    政策解读</a:t>
            </a:r>
            <a:endParaRPr lang="zh-CN" altLang="en-US" sz="2400" dirty="0">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8">
                                            <p:txEl>
                                              <p:pRg st="3" end="3"/>
                                            </p:txEl>
                                          </p:spTgt>
                                        </p:tgtEl>
                                        <p:attrNameLst>
                                          <p:attrName>style.visibility</p:attrName>
                                        </p:attrNameLst>
                                      </p:cBhvr>
                                      <p:to>
                                        <p:strVal val="visible"/>
                                      </p:to>
                                    </p:set>
                                    <p:animEffect transition="in" filter="blinds(horizontal)">
                                      <p:cBhvr>
                                        <p:cTn id="20" dur="500"/>
                                        <p:tgtEl>
                                          <p:spTgt spid="28">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28">
                                            <p:txEl>
                                              <p:pRg st="4" end="4"/>
                                            </p:txEl>
                                          </p:spTgt>
                                        </p:tgtEl>
                                        <p:attrNameLst>
                                          <p:attrName>style.visibility</p:attrName>
                                        </p:attrNameLst>
                                      </p:cBhvr>
                                      <p:to>
                                        <p:strVal val="visible"/>
                                      </p:to>
                                    </p:set>
                                    <p:animEffect transition="in" filter="blinds(horizontal)">
                                      <p:cBhvr>
                                        <p:cTn id="23" dur="500"/>
                                        <p:tgtEl>
                                          <p:spTgt spid="28">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28">
                                            <p:txEl>
                                              <p:pRg st="5" end="5"/>
                                            </p:txEl>
                                          </p:spTgt>
                                        </p:tgtEl>
                                        <p:attrNameLst>
                                          <p:attrName>style.visibility</p:attrName>
                                        </p:attrNameLst>
                                      </p:cBhvr>
                                      <p:to>
                                        <p:strVal val="visible"/>
                                      </p:to>
                                    </p:set>
                                    <p:animEffect transition="in" filter="blinds(horizontal)">
                                      <p:cBhvr>
                                        <p:cTn id="26" dur="500"/>
                                        <p:tgtEl>
                                          <p:spTgt spid="28">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28">
                                            <p:txEl>
                                              <p:pRg st="6" end="6"/>
                                            </p:txEl>
                                          </p:spTgt>
                                        </p:tgtEl>
                                        <p:attrNameLst>
                                          <p:attrName>style.visibility</p:attrName>
                                        </p:attrNameLst>
                                      </p:cBhvr>
                                      <p:to>
                                        <p:strVal val="visible"/>
                                      </p:to>
                                    </p:set>
                                    <p:animEffect transition="in" filter="blinds(horizontal)">
                                      <p:cBhvr>
                                        <p:cTn id="29" dur="500"/>
                                        <p:tgtEl>
                                          <p:spTgt spid="28">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28">
                                            <p:txEl>
                                              <p:pRg st="7" end="7"/>
                                            </p:txEl>
                                          </p:spTgt>
                                        </p:tgtEl>
                                        <p:attrNameLst>
                                          <p:attrName>style.visibility</p:attrName>
                                        </p:attrNameLst>
                                      </p:cBhvr>
                                      <p:to>
                                        <p:strVal val="visible"/>
                                      </p:to>
                                    </p:set>
                                    <p:animEffect transition="in" filter="blinds(horizontal)">
                                      <p:cBhvr>
                                        <p:cTn id="32" dur="500"/>
                                        <p:tgtEl>
                                          <p:spTgt spid="2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251520" y="932723"/>
            <a:ext cx="8568952" cy="9833461"/>
          </a:xfrm>
          <a:prstGeom prst="rect">
            <a:avLst/>
          </a:prstGeom>
          <a:noFill/>
        </p:spPr>
        <p:txBody>
          <a:bodyPr wrap="square" rtlCol="0">
            <a:spAutoFit/>
          </a:bodyPr>
          <a:lstStyle/>
          <a:p>
            <a:r>
              <a:rPr lang="en-US" altLang="zh-CN" sz="2400" dirty="0" smtClean="0">
                <a:latin typeface="黑体" pitchFamily="49" charset="-122"/>
                <a:ea typeface="黑体" pitchFamily="49" charset="-122"/>
              </a:rPr>
              <a:t>  1</a:t>
            </a:r>
            <a:r>
              <a:rPr lang="zh-CN" altLang="en-US" sz="2400" dirty="0" smtClean="0">
                <a:latin typeface="黑体" pitchFamily="49" charset="-122"/>
                <a:ea typeface="黑体" pitchFamily="49" charset="-122"/>
              </a:rPr>
              <a:t>、缴税主体和缴税方式</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摘录</a:t>
            </a:r>
            <a:r>
              <a:rPr lang="en-US" altLang="zh-CN"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《关于上市公司股息红利差别化个人所得税政策有关问题的通知 》财税</a:t>
            </a:r>
            <a:r>
              <a:rPr lang="en-US" altLang="zh-CN" sz="2400" dirty="0" smtClean="0">
                <a:latin typeface="黑体" pitchFamily="49" charset="-122"/>
                <a:ea typeface="黑体" pitchFamily="49" charset="-122"/>
              </a:rPr>
              <a:t>[2015]101</a:t>
            </a:r>
            <a:r>
              <a:rPr lang="zh-CN" altLang="zh-CN" sz="2400" dirty="0" smtClean="0">
                <a:latin typeface="黑体" pitchFamily="49" charset="-122"/>
                <a:ea typeface="黑体" pitchFamily="49" charset="-122"/>
              </a:rPr>
              <a:t>号文，规定“需要挂牌公司代扣代缴股息红利所得税的对象是个人股东及证券投资基金。其他股东的股息红利所得税无需挂牌公司代扣代缴，由股东自行</a:t>
            </a:r>
            <a:r>
              <a:rPr lang="zh-CN" altLang="zh-CN" sz="2400" dirty="0" smtClean="0">
                <a:latin typeface="黑体" pitchFamily="49" charset="-122"/>
                <a:ea typeface="黑体" pitchFamily="49" charset="-122"/>
              </a:rPr>
              <a:t>缴纳</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）纳税主体</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所有参与发行人权益分派的个人股东、证券投资基金、其他股东。</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）缴税方式</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挂牌公司代缴</a:t>
            </a:r>
            <a:r>
              <a:rPr lang="zh-CN" altLang="en-US" sz="2400" dirty="0" smtClean="0">
                <a:latin typeface="黑体" pitchFamily="49" charset="-122"/>
                <a:ea typeface="黑体" pitchFamily="49" charset="-122"/>
              </a:rPr>
              <a:t>方式：</a:t>
            </a:r>
            <a:r>
              <a:rPr lang="zh-CN" altLang="zh-CN" sz="2400" dirty="0" smtClean="0">
                <a:latin typeface="黑体" pitchFamily="49" charset="-122"/>
                <a:ea typeface="黑体" pitchFamily="49" charset="-122"/>
              </a:rPr>
              <a:t>个人股东</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证券投资基金</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B</a:t>
            </a:r>
            <a:r>
              <a:rPr lang="zh-CN" altLang="en-US" sz="2400" dirty="0" smtClean="0">
                <a:latin typeface="黑体" pitchFamily="49" charset="-122"/>
                <a:ea typeface="黑体" pitchFamily="49" charset="-122"/>
              </a:rPr>
              <a:t>、股东自行缴纳方式：除了</a:t>
            </a:r>
            <a:r>
              <a:rPr lang="zh-CN" altLang="zh-CN" sz="2400" dirty="0" smtClean="0">
                <a:latin typeface="黑体" pitchFamily="49" charset="-122"/>
                <a:ea typeface="黑体" pitchFamily="49" charset="-122"/>
              </a:rPr>
              <a:t>个人股东及证券投资基金</a:t>
            </a:r>
            <a:r>
              <a:rPr lang="zh-CN" altLang="en-US" sz="2400" dirty="0" smtClean="0">
                <a:latin typeface="黑体" pitchFamily="49" charset="-122"/>
                <a:ea typeface="黑体" pitchFamily="49" charset="-122"/>
              </a:rPr>
              <a:t>之外的其他类股东。</a:t>
            </a:r>
            <a:endParaRPr lang="en-US" altLang="zh-CN" sz="2400" dirty="0" smtClean="0">
              <a:latin typeface="黑体" pitchFamily="49" charset="-122"/>
              <a:ea typeface="黑体" pitchFamily="49" charset="-122"/>
            </a:endParaRPr>
          </a:p>
          <a:p>
            <a:pPr>
              <a:lnSpc>
                <a:spcPct val="150000"/>
              </a:lnSpc>
            </a:pPr>
            <a:r>
              <a:rPr lang="en-US" altLang="zh-CN" sz="1400" dirty="0" smtClean="0"/>
              <a:t>      </a:t>
            </a:r>
          </a:p>
          <a:p>
            <a:pPr>
              <a:lnSpc>
                <a:spcPct val="15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35</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1" end="1"/>
                                            </p:txEl>
                                          </p:spTgt>
                                        </p:tgtEl>
                                        <p:attrNameLst>
                                          <p:attrName>style.visibility</p:attrName>
                                        </p:attrNameLst>
                                      </p:cBhvr>
                                      <p:to>
                                        <p:strVal val="visible"/>
                                      </p:to>
                                    </p:set>
                                    <p:animEffect transition="in" filter="blinds(horizontal)">
                                      <p:cBhvr>
                                        <p:cTn id="7" dur="500"/>
                                        <p:tgtEl>
                                          <p:spTgt spid="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
                                            <p:txEl>
                                              <p:pRg st="2" end="2"/>
                                            </p:txEl>
                                          </p:spTgt>
                                        </p:tgtEl>
                                        <p:attrNameLst>
                                          <p:attrName>style.visibility</p:attrName>
                                        </p:attrNameLst>
                                      </p:cBhvr>
                                      <p:to>
                                        <p:strVal val="visible"/>
                                      </p:to>
                                    </p:set>
                                    <p:animEffect transition="in" filter="blinds(horizontal)">
                                      <p:cBhvr>
                                        <p:cTn id="12" dur="500"/>
                                        <p:tgtEl>
                                          <p:spTgt spid="2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8">
                                            <p:txEl>
                                              <p:pRg st="3" end="3"/>
                                            </p:txEl>
                                          </p:spTgt>
                                        </p:tgtEl>
                                        <p:attrNameLst>
                                          <p:attrName>style.visibility</p:attrName>
                                        </p:attrNameLst>
                                      </p:cBhvr>
                                      <p:to>
                                        <p:strVal val="visible"/>
                                      </p:to>
                                    </p:set>
                                    <p:animEffect transition="in" filter="blinds(horizontal)">
                                      <p:cBhvr>
                                        <p:cTn id="17" dur="500"/>
                                        <p:tgtEl>
                                          <p:spTgt spid="2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5" end="5"/>
                                            </p:txEl>
                                          </p:spTgt>
                                        </p:tgtEl>
                                        <p:attrNameLst>
                                          <p:attrName>style.visibility</p:attrName>
                                        </p:attrNameLst>
                                      </p:cBhvr>
                                      <p:to>
                                        <p:strVal val="visible"/>
                                      </p:to>
                                    </p:set>
                                    <p:animEffect transition="in" filter="blinds(horizontal)">
                                      <p:cBhvr>
                                        <p:cTn id="22" dur="500"/>
                                        <p:tgtEl>
                                          <p:spTgt spid="2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8">
                                            <p:txEl>
                                              <p:pRg st="6" end="6"/>
                                            </p:txEl>
                                          </p:spTgt>
                                        </p:tgtEl>
                                        <p:attrNameLst>
                                          <p:attrName>style.visibility</p:attrName>
                                        </p:attrNameLst>
                                      </p:cBhvr>
                                      <p:to>
                                        <p:strVal val="visible"/>
                                      </p:to>
                                    </p:set>
                                    <p:animEffect transition="in" filter="blinds(horizontal)">
                                      <p:cBhvr>
                                        <p:cTn id="27" dur="500"/>
                                        <p:tgtEl>
                                          <p:spTgt spid="2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8">
                                            <p:txEl>
                                              <p:pRg st="7" end="7"/>
                                            </p:txEl>
                                          </p:spTgt>
                                        </p:tgtEl>
                                        <p:attrNameLst>
                                          <p:attrName>style.visibility</p:attrName>
                                        </p:attrNameLst>
                                      </p:cBhvr>
                                      <p:to>
                                        <p:strVal val="visible"/>
                                      </p:to>
                                    </p:set>
                                    <p:animEffect transition="in" filter="blinds(horizontal)">
                                      <p:cBhvr>
                                        <p:cTn id="32" dur="500"/>
                                        <p:tgtEl>
                                          <p:spTgt spid="2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mph" presetSubtype="0" fill="hold" nodeType="clickEffect">
                                  <p:stCondLst>
                                    <p:cond delay="0"/>
                                  </p:stCondLst>
                                  <p:childTnLst>
                                    <p:animScale>
                                      <p:cBhvr>
                                        <p:cTn id="36" dur="2000" fill="hold"/>
                                        <p:tgtEl>
                                          <p:spTgt spid="28">
                                            <p:txEl>
                                              <p:pRg st="6" end="6"/>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251520" y="932723"/>
            <a:ext cx="8712968" cy="3693319"/>
          </a:xfrm>
          <a:prstGeom prst="rect">
            <a:avLst/>
          </a:prstGeom>
          <a:noFill/>
        </p:spPr>
        <p:txBody>
          <a:bodyPr wrap="square" rtlCol="0">
            <a:spAutoFit/>
          </a:bodyPr>
          <a:lstStyle/>
          <a:p>
            <a:r>
              <a:rPr lang="en-US" altLang="zh-CN" sz="2400" dirty="0" smtClean="0">
                <a:latin typeface="黑体" pitchFamily="49" charset="-122"/>
                <a:ea typeface="黑体" pitchFamily="49" charset="-122"/>
              </a:rPr>
              <a:t>  2</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应纳税的分派方案</a:t>
            </a:r>
            <a:endParaRPr lang="en-US" altLang="zh-CN" sz="2400" dirty="0" smtClean="0">
              <a:latin typeface="黑体" pitchFamily="49" charset="-122"/>
              <a:ea typeface="黑体" pitchFamily="49" charset="-122"/>
            </a:endParaRPr>
          </a:p>
          <a:p>
            <a:pPr>
              <a:lnSpc>
                <a:spcPct val="15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36</a:t>
            </a:r>
            <a:endParaRPr lang="en-US" altLang="zh-CN" dirty="0">
              <a:solidFill>
                <a:srgbClr val="000000"/>
              </a:solidFill>
            </a:endParaRPr>
          </a:p>
        </p:txBody>
      </p:sp>
      <p:graphicFrame>
        <p:nvGraphicFramePr>
          <p:cNvPr id="6" name="表格 5"/>
          <p:cNvGraphicFramePr>
            <a:graphicFrameLocks noGrp="1"/>
          </p:cNvGraphicFramePr>
          <p:nvPr>
            <p:extLst>
              <p:ext uri="{D42A27DB-BD31-4B8C-83A1-F6EECF244321}">
                <p14:modId xmlns="" xmlns:p14="http://schemas.microsoft.com/office/powerpoint/2010/main" val="754278222"/>
              </p:ext>
            </p:extLst>
          </p:nvPr>
        </p:nvGraphicFramePr>
        <p:xfrm>
          <a:off x="611561" y="1508787"/>
          <a:ext cx="8208913" cy="3119449"/>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894040"/>
                <a:gridCol w="4362544"/>
                <a:gridCol w="2952329"/>
              </a:tblGrid>
              <a:tr h="557891">
                <a:tc>
                  <a:txBody>
                    <a:bodyPr/>
                    <a:lstStyle/>
                    <a:p>
                      <a:pPr marL="0" algn="l" defTabSz="779252" rtl="0" eaLnBrk="1" latinLnBrk="0" hangingPunct="1"/>
                      <a:r>
                        <a:rPr lang="zh-CN" altLang="en-US" sz="2400" b="1" kern="1200" dirty="0" smtClean="0">
                          <a:solidFill>
                            <a:schemeClr val="lt1"/>
                          </a:solidFill>
                          <a:latin typeface="黑体" pitchFamily="49" charset="-122"/>
                          <a:ea typeface="黑体" pitchFamily="49" charset="-122"/>
                          <a:cs typeface="+mn-cs"/>
                        </a:rPr>
                        <a:t>序号</a:t>
                      </a:r>
                      <a:endParaRPr lang="zh-CN" altLang="en-US" sz="2400" b="1" kern="1200" dirty="0">
                        <a:solidFill>
                          <a:schemeClr val="lt1"/>
                        </a:solidFill>
                        <a:latin typeface="黑体" pitchFamily="49" charset="-122"/>
                        <a:ea typeface="黑体" pitchFamily="49" charset="-122"/>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l" defTabSz="779252" rtl="0" eaLnBrk="1" latinLnBrk="0" hangingPunct="1"/>
                      <a:r>
                        <a:rPr lang="zh-CN" altLang="en-US" sz="2400" b="1" kern="1200" smtClean="0">
                          <a:solidFill>
                            <a:schemeClr val="lt1"/>
                          </a:solidFill>
                          <a:latin typeface="黑体" pitchFamily="49" charset="-122"/>
                          <a:ea typeface="黑体" pitchFamily="49" charset="-122"/>
                          <a:cs typeface="+mn-cs"/>
                        </a:rPr>
                        <a:t>分配方案</a:t>
                      </a:r>
                      <a:endParaRPr lang="zh-CN" altLang="en-US" sz="2400" b="1" kern="1200" dirty="0">
                        <a:solidFill>
                          <a:schemeClr val="lt1"/>
                        </a:solidFill>
                        <a:latin typeface="黑体" pitchFamily="49" charset="-122"/>
                        <a:ea typeface="黑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ctr" defTabSz="779252" rtl="0" eaLnBrk="1" latinLnBrk="0" hangingPunct="1"/>
                      <a:r>
                        <a:rPr lang="zh-CN" altLang="en-US" sz="2400" b="1" kern="1200" dirty="0" smtClean="0">
                          <a:solidFill>
                            <a:schemeClr val="lt1"/>
                          </a:solidFill>
                          <a:latin typeface="黑体" pitchFamily="49" charset="-122"/>
                          <a:ea typeface="黑体" pitchFamily="49" charset="-122"/>
                          <a:cs typeface="+mn-cs"/>
                        </a:rPr>
                        <a:t>股东缴税义务</a:t>
                      </a:r>
                      <a:endParaRPr lang="zh-CN" altLang="en-US" sz="2400" b="1" kern="1200" dirty="0">
                        <a:solidFill>
                          <a:schemeClr val="lt1"/>
                        </a:solidFill>
                        <a:latin typeface="黑体" pitchFamily="49" charset="-122"/>
                        <a:ea typeface="黑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r>
              <a:tr h="581752">
                <a:tc>
                  <a:txBody>
                    <a:bodyPr/>
                    <a:lstStyle/>
                    <a:p>
                      <a:pPr marL="0" marR="0" indent="0" algn="ctr" defTabSz="779252" rtl="0" eaLnBrk="1" fontAlgn="auto" latinLnBrk="0" hangingPunct="1">
                        <a:lnSpc>
                          <a:spcPct val="100000"/>
                        </a:lnSpc>
                        <a:spcBef>
                          <a:spcPts val="0"/>
                        </a:spcBef>
                        <a:spcAft>
                          <a:spcPts val="0"/>
                        </a:spcAft>
                        <a:buClrTx/>
                        <a:buSzTx/>
                        <a:buFontTx/>
                        <a:buNone/>
                        <a:defRPr/>
                      </a:pPr>
                      <a:r>
                        <a:rPr lang="en-US" altLang="zh-CN" sz="2400" kern="1200" dirty="0" smtClean="0">
                          <a:solidFill>
                            <a:schemeClr val="dk1"/>
                          </a:solidFill>
                          <a:latin typeface="黑体" pitchFamily="49" charset="-122"/>
                          <a:ea typeface="黑体" pitchFamily="49" charset="-122"/>
                          <a:cs typeface="+mn-cs"/>
                        </a:rPr>
                        <a:t>1</a:t>
                      </a:r>
                      <a:endParaRPr lang="zh-CN" altLang="en-US" sz="2400" kern="1200" dirty="0" smtClean="0">
                        <a:solidFill>
                          <a:schemeClr val="dk1"/>
                        </a:solidFill>
                        <a:latin typeface="黑体" pitchFamily="49" charset="-122"/>
                        <a:ea typeface="黑体" pitchFamily="49" charset="-122"/>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779252" rtl="0" eaLnBrk="1" fontAlgn="auto" latinLnBrk="0" hangingPunct="1">
                        <a:lnSpc>
                          <a:spcPct val="100000"/>
                        </a:lnSpc>
                        <a:spcBef>
                          <a:spcPts val="0"/>
                        </a:spcBef>
                        <a:spcAft>
                          <a:spcPts val="0"/>
                        </a:spcAft>
                        <a:buClrTx/>
                        <a:buSzTx/>
                        <a:buFontTx/>
                        <a:buNone/>
                        <a:defRPr/>
                      </a:pPr>
                      <a:r>
                        <a:rPr lang="zh-CN" altLang="en-US" sz="2400" kern="1200" dirty="0" smtClean="0">
                          <a:solidFill>
                            <a:schemeClr val="dk1"/>
                          </a:solidFill>
                          <a:latin typeface="黑体" pitchFamily="49" charset="-122"/>
                          <a:ea typeface="黑体" pitchFamily="49" charset="-122"/>
                          <a:cs typeface="+mn-cs"/>
                        </a:rPr>
                        <a:t>以未分派利润送股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algn="ctr" defTabSz="779252" rtl="0" eaLnBrk="1" latinLnBrk="0" hangingPunct="1"/>
                      <a:r>
                        <a:rPr lang="zh-CN" altLang="en-US" sz="2400" kern="1200" dirty="0" smtClean="0">
                          <a:solidFill>
                            <a:schemeClr val="dk1"/>
                          </a:solidFill>
                          <a:latin typeface="黑体" pitchFamily="49" charset="-122"/>
                          <a:ea typeface="黑体" pitchFamily="49" charset="-122"/>
                          <a:cs typeface="+mn-cs"/>
                        </a:rPr>
                        <a:t>有</a:t>
                      </a:r>
                      <a:endParaRPr lang="zh-CN" altLang="en-US" sz="2400" kern="1200" dirty="0">
                        <a:solidFill>
                          <a:schemeClr val="dk1"/>
                        </a:solidFill>
                        <a:latin typeface="黑体" pitchFamily="49" charset="-122"/>
                        <a:ea typeface="黑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534237">
                <a:tc>
                  <a:txBody>
                    <a:bodyPr/>
                    <a:lstStyle/>
                    <a:p>
                      <a:pPr marL="0" marR="0" indent="0" algn="ctr" defTabSz="779252" rtl="0" eaLnBrk="1" fontAlgn="auto" latinLnBrk="0" hangingPunct="1">
                        <a:lnSpc>
                          <a:spcPct val="100000"/>
                        </a:lnSpc>
                        <a:spcBef>
                          <a:spcPts val="0"/>
                        </a:spcBef>
                        <a:spcAft>
                          <a:spcPts val="0"/>
                        </a:spcAft>
                        <a:buClrTx/>
                        <a:buSzTx/>
                        <a:buFontTx/>
                        <a:buNone/>
                        <a:defRPr/>
                      </a:pPr>
                      <a:r>
                        <a:rPr lang="en-US" altLang="zh-CN" sz="2400" kern="1200" dirty="0" smtClean="0">
                          <a:solidFill>
                            <a:schemeClr val="dk1"/>
                          </a:solidFill>
                          <a:latin typeface="黑体" pitchFamily="49" charset="-122"/>
                          <a:ea typeface="黑体" pitchFamily="49" charset="-122"/>
                          <a:cs typeface="+mn-cs"/>
                        </a:rPr>
                        <a:t>2</a:t>
                      </a:r>
                      <a:endParaRPr lang="zh-CN" altLang="en-US" sz="2400" kern="1200" dirty="0" smtClean="0">
                        <a:solidFill>
                          <a:schemeClr val="dk1"/>
                        </a:solidFill>
                        <a:latin typeface="黑体" pitchFamily="49" charset="-122"/>
                        <a:ea typeface="黑体" pitchFamily="49" charset="-122"/>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779252" rtl="0" eaLnBrk="1" fontAlgn="auto" latinLnBrk="0" hangingPunct="1">
                        <a:lnSpc>
                          <a:spcPct val="100000"/>
                        </a:lnSpc>
                        <a:spcBef>
                          <a:spcPts val="0"/>
                        </a:spcBef>
                        <a:spcAft>
                          <a:spcPts val="0"/>
                        </a:spcAft>
                        <a:buClrTx/>
                        <a:buSzTx/>
                        <a:buFontTx/>
                        <a:buNone/>
                        <a:defRPr/>
                      </a:pPr>
                      <a:r>
                        <a:rPr lang="zh-CN" altLang="en-US" sz="2400" kern="1200" dirty="0" smtClean="0">
                          <a:solidFill>
                            <a:schemeClr val="dk1"/>
                          </a:solidFill>
                          <a:latin typeface="黑体" pitchFamily="49" charset="-122"/>
                          <a:ea typeface="黑体" pitchFamily="49" charset="-122"/>
                          <a:cs typeface="+mn-cs"/>
                        </a:rPr>
                        <a:t>以未分派利润派现金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algn="ctr" defTabSz="779252" rtl="0" eaLnBrk="1" latinLnBrk="0" hangingPunct="1"/>
                      <a:r>
                        <a:rPr lang="zh-CN" altLang="en-US" sz="2400" kern="1200" dirty="0" smtClean="0">
                          <a:solidFill>
                            <a:schemeClr val="dk1"/>
                          </a:solidFill>
                          <a:latin typeface="黑体" pitchFamily="49" charset="-122"/>
                          <a:ea typeface="黑体" pitchFamily="49" charset="-122"/>
                          <a:cs typeface="+mn-cs"/>
                        </a:rPr>
                        <a:t>有</a:t>
                      </a:r>
                      <a:endParaRPr lang="en-US" altLang="zh-CN" sz="2400" kern="1200" dirty="0" smtClean="0">
                        <a:solidFill>
                          <a:schemeClr val="dk1"/>
                        </a:solidFill>
                        <a:latin typeface="黑体" pitchFamily="49" charset="-122"/>
                        <a:ea typeface="黑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650767">
                <a:tc>
                  <a:txBody>
                    <a:bodyPr/>
                    <a:lstStyle/>
                    <a:p>
                      <a:pPr marL="0" marR="0" indent="0" algn="ctr" defTabSz="779252" rtl="0" eaLnBrk="1" fontAlgn="auto" latinLnBrk="0" hangingPunct="1">
                        <a:lnSpc>
                          <a:spcPct val="100000"/>
                        </a:lnSpc>
                        <a:spcBef>
                          <a:spcPts val="0"/>
                        </a:spcBef>
                        <a:spcAft>
                          <a:spcPts val="0"/>
                        </a:spcAft>
                        <a:buClrTx/>
                        <a:buSzTx/>
                        <a:buFontTx/>
                        <a:buNone/>
                        <a:defRPr/>
                      </a:pPr>
                      <a:r>
                        <a:rPr lang="en-US" altLang="zh-CN" sz="2400" kern="1200" dirty="0" smtClean="0">
                          <a:solidFill>
                            <a:schemeClr val="dk1"/>
                          </a:solidFill>
                          <a:latin typeface="黑体" pitchFamily="49" charset="-122"/>
                          <a:ea typeface="黑体" pitchFamily="49" charset="-122"/>
                          <a:cs typeface="+mn-cs"/>
                        </a:rPr>
                        <a:t>3</a:t>
                      </a:r>
                      <a:endParaRPr lang="zh-CN" altLang="en-US" sz="2400" kern="1200" dirty="0">
                        <a:solidFill>
                          <a:schemeClr val="dk1"/>
                        </a:solidFill>
                        <a:latin typeface="黑体" pitchFamily="49" charset="-122"/>
                        <a:ea typeface="黑体" pitchFamily="49" charset="-122"/>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779252" rtl="0" eaLnBrk="1" fontAlgn="auto" latinLnBrk="0" hangingPunct="1">
                        <a:lnSpc>
                          <a:spcPct val="100000"/>
                        </a:lnSpc>
                        <a:spcBef>
                          <a:spcPts val="0"/>
                        </a:spcBef>
                        <a:spcAft>
                          <a:spcPts val="0"/>
                        </a:spcAft>
                        <a:buClrTx/>
                        <a:buSzTx/>
                        <a:buFontTx/>
                        <a:buNone/>
                        <a:defRPr/>
                      </a:pPr>
                      <a:r>
                        <a:rPr lang="zh-CN" altLang="en-US" sz="2400" kern="1200" dirty="0" smtClean="0">
                          <a:solidFill>
                            <a:schemeClr val="dk1"/>
                          </a:solidFill>
                          <a:latin typeface="黑体" pitchFamily="49" charset="-122"/>
                          <a:ea typeface="黑体" pitchFamily="49" charset="-122"/>
                          <a:cs typeface="+mn-cs"/>
                        </a:rPr>
                        <a:t>以股票溢价形成的资本公积转增股本</a:t>
                      </a:r>
                      <a:endParaRPr lang="zh-CN" altLang="en-US" sz="2400" kern="1200" dirty="0">
                        <a:solidFill>
                          <a:schemeClr val="dk1"/>
                        </a:solidFill>
                        <a:latin typeface="黑体" pitchFamily="49" charset="-122"/>
                        <a:ea typeface="黑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zh-CN" altLang="en-US" sz="2400" kern="1200" dirty="0" smtClean="0">
                          <a:solidFill>
                            <a:srgbClr val="FF0000"/>
                          </a:solidFill>
                          <a:latin typeface="黑体" pitchFamily="49" charset="-122"/>
                          <a:ea typeface="黑体" pitchFamily="49" charset="-122"/>
                          <a:cs typeface="+mn-cs"/>
                        </a:rPr>
                        <a:t>无</a:t>
                      </a:r>
                      <a:endParaRPr lang="zh-CN" altLang="en-US" sz="2400" kern="1200" dirty="0">
                        <a:solidFill>
                          <a:srgbClr val="FF0000"/>
                        </a:solidFill>
                        <a:latin typeface="黑体" pitchFamily="49" charset="-122"/>
                        <a:ea typeface="黑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622609">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en-US" altLang="zh-CN" sz="2400" kern="1200" dirty="0" smtClean="0">
                          <a:solidFill>
                            <a:schemeClr val="dk1"/>
                          </a:solidFill>
                          <a:latin typeface="黑体" pitchFamily="49" charset="-122"/>
                          <a:ea typeface="黑体" pitchFamily="49" charset="-122"/>
                          <a:cs typeface="+mn-cs"/>
                        </a:rPr>
                        <a:t>4</a:t>
                      </a:r>
                      <a:endParaRPr lang="zh-CN" altLang="en-US" sz="2400" kern="1200" dirty="0" smtClean="0">
                        <a:solidFill>
                          <a:schemeClr val="dk1"/>
                        </a:solidFill>
                        <a:latin typeface="黑体" pitchFamily="49" charset="-122"/>
                        <a:ea typeface="黑体" pitchFamily="49" charset="-122"/>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779252" rtl="0" eaLnBrk="1" fontAlgn="auto" latinLnBrk="0" hangingPunct="1">
                        <a:lnSpc>
                          <a:spcPct val="100000"/>
                        </a:lnSpc>
                        <a:spcBef>
                          <a:spcPts val="0"/>
                        </a:spcBef>
                        <a:spcAft>
                          <a:spcPts val="0"/>
                        </a:spcAft>
                        <a:buClrTx/>
                        <a:buSzTx/>
                        <a:buFontTx/>
                        <a:buNone/>
                        <a:tabLst/>
                        <a:defRPr/>
                      </a:pPr>
                      <a:r>
                        <a:rPr lang="zh-CN" altLang="en-US" sz="2400" kern="1200" dirty="0" smtClean="0">
                          <a:solidFill>
                            <a:schemeClr val="dk1"/>
                          </a:solidFill>
                          <a:latin typeface="黑体" pitchFamily="49" charset="-122"/>
                          <a:ea typeface="黑体" pitchFamily="49" charset="-122"/>
                          <a:cs typeface="+mn-cs"/>
                        </a:rPr>
                        <a:t>以其他类的资本公积转增股本</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zh-CN" altLang="en-US" sz="2400" kern="1200" dirty="0" smtClean="0">
                          <a:solidFill>
                            <a:schemeClr val="dk1"/>
                          </a:solidFill>
                          <a:latin typeface="黑体" pitchFamily="49" charset="-122"/>
                          <a:ea typeface="黑体" pitchFamily="49" charset="-122"/>
                          <a:cs typeface="+mn-cs"/>
                        </a:rPr>
                        <a:t>有</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bl>
          </a:graphicData>
        </a:graphic>
      </p:graphicFrame>
      <p:sp>
        <p:nvSpPr>
          <p:cNvPr id="7" name="矩形 6"/>
          <p:cNvSpPr/>
          <p:nvPr/>
        </p:nvSpPr>
        <p:spPr bwMode="auto">
          <a:xfrm>
            <a:off x="1907704" y="3212976"/>
            <a:ext cx="3384376" cy="432048"/>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a:off x="1907704" y="4149080"/>
            <a:ext cx="2448272" cy="36004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4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4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251520" y="932723"/>
            <a:ext cx="8712968" cy="7386638"/>
          </a:xfrm>
          <a:prstGeom prst="rect">
            <a:avLst/>
          </a:prstGeom>
          <a:noFill/>
        </p:spPr>
        <p:txBody>
          <a:bodyPr wrap="square" rtlCol="0">
            <a:spAutoFit/>
          </a:bodyPr>
          <a:lstStyle/>
          <a:p>
            <a:r>
              <a:rPr lang="en-US" altLang="zh-CN" sz="2400" dirty="0" smtClean="0">
                <a:latin typeface="黑体" pitchFamily="49" charset="-122"/>
                <a:ea typeface="黑体" pitchFamily="49" charset="-122"/>
              </a:rPr>
              <a:t>  3</a:t>
            </a:r>
            <a:r>
              <a:rPr lang="zh-CN" altLang="zh-CN" sz="2400" dirty="0" smtClean="0">
                <a:latin typeface="黑体" pitchFamily="49" charset="-122"/>
                <a:ea typeface="黑体" pitchFamily="49" charset="-122"/>
              </a:rPr>
              <a:t>、什么时候扣分红派息税？谁扣走了税款？</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什么时候扣分红派息税？</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股东</a:t>
            </a:r>
            <a:r>
              <a:rPr lang="zh-CN" altLang="zh-CN" sz="2400" dirty="0" smtClean="0">
                <a:solidFill>
                  <a:srgbClr val="FF0000"/>
                </a:solidFill>
                <a:latin typeface="黑体" pitchFamily="49" charset="-122"/>
                <a:ea typeface="黑体" pitchFamily="49" charset="-122"/>
              </a:rPr>
              <a:t>卖出股份时候</a:t>
            </a:r>
            <a:r>
              <a:rPr lang="zh-CN" altLang="zh-CN" sz="2400" dirty="0" smtClean="0">
                <a:latin typeface="黑体" pitchFamily="49" charset="-122"/>
                <a:ea typeface="黑体" pitchFamily="49" charset="-122"/>
              </a:rPr>
              <a:t>扣分红派息税，不卖出就不扣税。并不是权益分派业务办理时就先扣税了。</a:t>
            </a:r>
            <a:endParaRPr lang="en-US" altLang="zh-CN" sz="2400" dirty="0" smtClean="0">
              <a:latin typeface="黑体" pitchFamily="49" charset="-122"/>
              <a:ea typeface="黑体" pitchFamily="49" charset="-122"/>
            </a:endParaRPr>
          </a:p>
          <a:p>
            <a:endParaRPr lang="zh-CN"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）谁扣走了税款？</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股东卖出股份时，由</a:t>
            </a:r>
            <a:r>
              <a:rPr lang="zh-CN" altLang="en-US" sz="2400" dirty="0" smtClean="0">
                <a:solidFill>
                  <a:srgbClr val="FF0000"/>
                </a:solidFill>
                <a:latin typeface="黑体" pitchFamily="49" charset="-122"/>
                <a:ea typeface="黑体" pitchFamily="49" charset="-122"/>
              </a:rPr>
              <a:t>托管</a:t>
            </a:r>
            <a:r>
              <a:rPr lang="zh-CN" altLang="zh-CN" sz="2400" dirty="0" smtClean="0">
                <a:solidFill>
                  <a:srgbClr val="FF0000"/>
                </a:solidFill>
                <a:latin typeface="黑体" pitchFamily="49" charset="-122"/>
                <a:ea typeface="黑体" pitchFamily="49" charset="-122"/>
              </a:rPr>
              <a:t>券商</a:t>
            </a:r>
            <a:r>
              <a:rPr lang="zh-CN" altLang="zh-CN" sz="2400" dirty="0" smtClean="0">
                <a:latin typeface="黑体" pitchFamily="49" charset="-122"/>
                <a:ea typeface="黑体" pitchFamily="49" charset="-122"/>
              </a:rPr>
              <a:t>扣走了税款。</a:t>
            </a:r>
            <a:endParaRPr lang="en-US" altLang="zh-CN" sz="2400" dirty="0" smtClean="0">
              <a:latin typeface="黑体" pitchFamily="49" charset="-122"/>
              <a:ea typeface="黑体" pitchFamily="49" charset="-122"/>
            </a:endParaRPr>
          </a:p>
          <a:p>
            <a:endParaRPr lang="zh-CN"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3</a:t>
            </a:r>
            <a:r>
              <a:rPr lang="zh-CN" altLang="zh-CN" sz="2400" dirty="0" smtClean="0">
                <a:latin typeface="黑体" pitchFamily="49" charset="-122"/>
                <a:ea typeface="黑体" pitchFamily="49" charset="-122"/>
              </a:rPr>
              <a:t>）是不是所有股东卖出股份时，券商都扣税呢？</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只有由挂牌公司代缴的个人股东及证券投资基金卖出股份时，券商才扣税</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pPr>
              <a:lnSpc>
                <a:spcPct val="15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37</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blinds(horizontal)">
                                      <p:cBhvr>
                                        <p:cTn id="12" dur="500"/>
                                        <p:tgtEl>
                                          <p:spTgt spid="28">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8">
                                            <p:txEl>
                                              <p:pRg st="4" end="4"/>
                                            </p:txEl>
                                          </p:spTgt>
                                        </p:tgtEl>
                                        <p:attrNameLst>
                                          <p:attrName>style.visibility</p:attrName>
                                        </p:attrNameLst>
                                      </p:cBhvr>
                                      <p:to>
                                        <p:strVal val="visible"/>
                                      </p:to>
                                    </p:set>
                                    <p:animEffect transition="in" filter="blinds(horizontal)">
                                      <p:cBhvr>
                                        <p:cTn id="15" dur="500"/>
                                        <p:tgtEl>
                                          <p:spTgt spid="28">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8">
                                            <p:txEl>
                                              <p:pRg st="7" end="7"/>
                                            </p:txEl>
                                          </p:spTgt>
                                        </p:tgtEl>
                                        <p:attrNameLst>
                                          <p:attrName>style.visibility</p:attrName>
                                        </p:attrNameLst>
                                      </p:cBhvr>
                                      <p:to>
                                        <p:strVal val="visible"/>
                                      </p:to>
                                    </p:set>
                                    <p:animEffect transition="in" filter="blinds(horizontal)">
                                      <p:cBhvr>
                                        <p:cTn id="18" dur="500"/>
                                        <p:tgtEl>
                                          <p:spTgt spid="28">
                                            <p:txEl>
                                              <p:pRg st="7" end="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8">
                                            <p:txEl>
                                              <p:pRg st="2" end="2"/>
                                            </p:txEl>
                                          </p:spTgt>
                                        </p:tgtEl>
                                        <p:attrNameLst>
                                          <p:attrName>style.visibility</p:attrName>
                                        </p:attrNameLst>
                                      </p:cBhvr>
                                      <p:to>
                                        <p:strVal val="visible"/>
                                      </p:to>
                                    </p:set>
                                    <p:animEffect transition="in" filter="blinds(horizontal)">
                                      <p:cBhvr>
                                        <p:cTn id="23" dur="500"/>
                                        <p:tgtEl>
                                          <p:spTgt spid="2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8">
                                            <p:txEl>
                                              <p:pRg st="5" end="5"/>
                                            </p:txEl>
                                          </p:spTgt>
                                        </p:tgtEl>
                                        <p:attrNameLst>
                                          <p:attrName>style.visibility</p:attrName>
                                        </p:attrNameLst>
                                      </p:cBhvr>
                                      <p:to>
                                        <p:strVal val="visible"/>
                                      </p:to>
                                    </p:set>
                                    <p:animEffect transition="in" filter="blinds(horizontal)">
                                      <p:cBhvr>
                                        <p:cTn id="28" dur="500"/>
                                        <p:tgtEl>
                                          <p:spTgt spid="28">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8">
                                            <p:txEl>
                                              <p:pRg st="8" end="8"/>
                                            </p:txEl>
                                          </p:spTgt>
                                        </p:tgtEl>
                                        <p:attrNameLst>
                                          <p:attrName>style.visibility</p:attrName>
                                        </p:attrNameLst>
                                      </p:cBhvr>
                                      <p:to>
                                        <p:strVal val="visible"/>
                                      </p:to>
                                    </p:set>
                                    <p:animEffect transition="in" filter="blinds(horizontal)">
                                      <p:cBhvr>
                                        <p:cTn id="33" dur="500"/>
                                        <p:tgtEl>
                                          <p:spTgt spid="2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4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4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107504" y="932724"/>
            <a:ext cx="8712968" cy="9402574"/>
          </a:xfrm>
          <a:prstGeom prst="rect">
            <a:avLst/>
          </a:prstGeom>
          <a:noFill/>
        </p:spPr>
        <p:txBody>
          <a:bodyPr wrap="square" rtlCol="0">
            <a:spAutoFit/>
          </a:bodyPr>
          <a:lstStyle/>
          <a:p>
            <a:r>
              <a:rPr lang="en-US" altLang="zh-CN" sz="2400" dirty="0" smtClean="0">
                <a:latin typeface="黑体" pitchFamily="49" charset="-122"/>
                <a:ea typeface="黑体" pitchFamily="49" charset="-122"/>
              </a:rPr>
              <a:t>    4</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如何计算分红派息税款</a:t>
            </a:r>
            <a:r>
              <a:rPr lang="zh-CN" altLang="zh-CN"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）持股期限与对应的差异化税率</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zh-CN" altLang="en-US" sz="2000" dirty="0" smtClean="0">
                <a:latin typeface="黑体" pitchFamily="49" charset="-122"/>
                <a:ea typeface="黑体" pitchFamily="49" charset="-122"/>
              </a:rPr>
              <a:t>    </a:t>
            </a:r>
            <a:endParaRPr lang="en-US" altLang="zh-CN" sz="2000" dirty="0" smtClean="0">
              <a:latin typeface="黑体" pitchFamily="49" charset="-122"/>
              <a:ea typeface="黑体" pitchFamily="49" charset="-122"/>
            </a:endParaRPr>
          </a:p>
          <a:p>
            <a:r>
              <a:rPr lang="en-US" altLang="zh-CN" sz="2000" dirty="0" smtClean="0">
                <a:solidFill>
                  <a:srgbClr val="FF0000"/>
                </a:solidFill>
                <a:latin typeface="黑体" pitchFamily="49" charset="-122"/>
                <a:ea typeface="黑体" pitchFamily="49" charset="-122"/>
              </a:rPr>
              <a:t> </a:t>
            </a:r>
          </a:p>
          <a:p>
            <a:pPr>
              <a:lnSpc>
                <a:spcPct val="150000"/>
              </a:lnSpc>
            </a:pPr>
            <a:r>
              <a:rPr lang="en-US" altLang="zh-CN" sz="2000" dirty="0" smtClean="0">
                <a:solidFill>
                  <a:srgbClr val="FF0000"/>
                </a:solidFill>
                <a:latin typeface="黑体" pitchFamily="49" charset="-122"/>
                <a:ea typeface="黑体" pitchFamily="49" charset="-122"/>
              </a:rPr>
              <a:t>    </a:t>
            </a:r>
          </a:p>
          <a:p>
            <a:pPr>
              <a:lnSpc>
                <a:spcPct val="150000"/>
              </a:lnSpc>
            </a:pPr>
            <a:endParaRPr lang="en-US" altLang="zh-CN" sz="2000" dirty="0" smtClean="0">
              <a:solidFill>
                <a:srgbClr val="FF0000"/>
              </a:solidFill>
              <a:latin typeface="黑体" pitchFamily="49" charset="-122"/>
              <a:ea typeface="黑体" pitchFamily="49" charset="-122"/>
            </a:endParaRPr>
          </a:p>
          <a:p>
            <a:pPr>
              <a:lnSpc>
                <a:spcPct val="150000"/>
              </a:lnSpc>
            </a:pPr>
            <a:r>
              <a:rPr lang="en-US" altLang="zh-CN" sz="2000" dirty="0" smtClean="0">
                <a:solidFill>
                  <a:srgbClr val="FF0000"/>
                </a:solidFill>
                <a:latin typeface="黑体" pitchFamily="49" charset="-122"/>
                <a:ea typeface="黑体" pitchFamily="49" charset="-122"/>
              </a:rPr>
              <a:t>    </a:t>
            </a:r>
            <a:r>
              <a:rPr lang="zh-CN" altLang="en-US" sz="2400" dirty="0" smtClean="0">
                <a:solidFill>
                  <a:srgbClr val="FF0000"/>
                </a:solidFill>
                <a:latin typeface="黑体" pitchFamily="49" charset="-122"/>
                <a:ea typeface="黑体" pitchFamily="49" charset="-122"/>
              </a:rPr>
              <a:t>思考：</a:t>
            </a:r>
            <a:r>
              <a:rPr lang="zh-CN" altLang="en-US" sz="2400" dirty="0" smtClean="0">
                <a:latin typeface="黑体" pitchFamily="49" charset="-122"/>
                <a:ea typeface="黑体" pitchFamily="49" charset="-122"/>
              </a:rPr>
              <a:t>那持股期限怎么确定呢？</a:t>
            </a:r>
            <a:endParaRPr lang="en-US" altLang="zh-CN" sz="2000" dirty="0" smtClean="0">
              <a:latin typeface="黑体" pitchFamily="49" charset="-122"/>
              <a:ea typeface="黑体" pitchFamily="49"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en-US"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graphicFrame>
        <p:nvGraphicFramePr>
          <p:cNvPr id="5" name="表格 4"/>
          <p:cNvGraphicFramePr>
            <a:graphicFrameLocks noGrp="1"/>
          </p:cNvGraphicFramePr>
          <p:nvPr/>
        </p:nvGraphicFramePr>
        <p:xfrm>
          <a:off x="611560" y="1772816"/>
          <a:ext cx="7848872" cy="2567424"/>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962218"/>
                <a:gridCol w="1422158"/>
                <a:gridCol w="2502278"/>
                <a:gridCol w="1962218"/>
              </a:tblGrid>
              <a:tr h="576064">
                <a:tc>
                  <a:txBody>
                    <a:bodyPr/>
                    <a:lstStyle/>
                    <a:p>
                      <a:r>
                        <a:rPr lang="zh-CN" altLang="en-US" sz="2000" dirty="0" smtClean="0">
                          <a:latin typeface="黑体" pitchFamily="49" charset="-122"/>
                          <a:ea typeface="黑体" pitchFamily="49" charset="-122"/>
                        </a:rPr>
                        <a:t>征税对象</a:t>
                      </a:r>
                      <a:endParaRPr lang="zh-CN" altLang="en-US" sz="2000" dirty="0">
                        <a:latin typeface="黑体" pitchFamily="49" charset="-122"/>
                        <a:ea typeface="黑体" pitchFamily="49"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zh-CN" altLang="en-US" sz="2000" dirty="0" smtClean="0">
                          <a:latin typeface="黑体" pitchFamily="49" charset="-122"/>
                          <a:ea typeface="黑体" pitchFamily="49" charset="-122"/>
                        </a:rPr>
                        <a:t>原始税率</a:t>
                      </a:r>
                      <a:endParaRPr lang="zh-CN" altLang="en-US" sz="20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r>
                        <a:rPr lang="zh-CN" altLang="en-US" sz="2000" dirty="0" smtClean="0">
                          <a:latin typeface="黑体" pitchFamily="49" charset="-122"/>
                          <a:ea typeface="黑体" pitchFamily="49" charset="-122"/>
                        </a:rPr>
                        <a:t>持股期限</a:t>
                      </a:r>
                      <a:endParaRPr lang="zh-CN" altLang="en-US" sz="18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zh-CN" altLang="en-US" sz="2000" dirty="0" smtClean="0">
                          <a:latin typeface="黑体" pitchFamily="49" charset="-122"/>
                          <a:ea typeface="黑体" pitchFamily="49" charset="-122"/>
                        </a:rPr>
                        <a:t>实际税率</a:t>
                      </a:r>
                      <a:endParaRPr lang="en-US" altLang="zh-CN" sz="2000" dirty="0" smtClean="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r>
              <a:tr h="528320">
                <a:tc rowSpan="3">
                  <a:txBody>
                    <a:bodyPr/>
                    <a:lstStyle/>
                    <a:p>
                      <a:pPr marL="0" algn="l" defTabSz="779252" rtl="0" eaLnBrk="1" latinLnBrk="0" hangingPunct="1"/>
                      <a:r>
                        <a:rPr lang="zh-CN" altLang="en-US" sz="2000" kern="1200" dirty="0" smtClean="0">
                          <a:solidFill>
                            <a:schemeClr val="dk1"/>
                          </a:solidFill>
                          <a:latin typeface="黑体" pitchFamily="49" charset="-122"/>
                          <a:ea typeface="黑体" pitchFamily="49" charset="-122"/>
                          <a:cs typeface="+mn-cs"/>
                        </a:rPr>
                        <a:t>个人股东、证券投资基金</a:t>
                      </a:r>
                      <a:endParaRPr lang="zh-CN" altLang="en-US" sz="2000" kern="1200" dirty="0">
                        <a:solidFill>
                          <a:schemeClr val="dk1"/>
                        </a:solidFill>
                        <a:latin typeface="黑体" pitchFamily="49" charset="-122"/>
                        <a:ea typeface="黑体" pitchFamily="49" charset="-122"/>
                        <a:cs typeface="+mn-cs"/>
                      </a:endParaRPr>
                    </a:p>
                  </a:txBody>
                  <a:tcPr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altLang="zh-CN" sz="2000" dirty="0" smtClean="0">
                          <a:latin typeface="黑体" pitchFamily="49" charset="-122"/>
                          <a:ea typeface="黑体" pitchFamily="49" charset="-122"/>
                        </a:rPr>
                        <a:t>20%</a:t>
                      </a:r>
                      <a:endParaRPr lang="zh-CN" altLang="en-US" sz="2000" dirty="0">
                        <a:latin typeface="黑体" pitchFamily="49" charset="-122"/>
                        <a:ea typeface="黑体" pitchFamily="49" charset="-122"/>
                      </a:endParaRPr>
                    </a:p>
                  </a:txBody>
                  <a:tcPr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000" b="0" dirty="0" smtClean="0">
                          <a:latin typeface="黑体" pitchFamily="49" charset="-122"/>
                          <a:ea typeface="黑体" pitchFamily="49" charset="-122"/>
                        </a:rPr>
                        <a:t>1</a:t>
                      </a:r>
                      <a:r>
                        <a:rPr lang="zh-CN" altLang="en-US" sz="2000" b="0" dirty="0" smtClean="0">
                          <a:latin typeface="黑体" pitchFamily="49" charset="-122"/>
                          <a:ea typeface="黑体" pitchFamily="49" charset="-122"/>
                        </a:rPr>
                        <a:t>个月以内</a:t>
                      </a:r>
                      <a:r>
                        <a:rPr lang="en-US" sz="2000" b="0" dirty="0" smtClean="0">
                          <a:latin typeface="黑体" pitchFamily="49" charset="-122"/>
                          <a:ea typeface="黑体" pitchFamily="49" charset="-122"/>
                        </a:rPr>
                        <a:t>(</a:t>
                      </a:r>
                      <a:r>
                        <a:rPr lang="zh-CN" altLang="en-US" sz="2000" b="0" dirty="0" smtClean="0">
                          <a:latin typeface="黑体" pitchFamily="49" charset="-122"/>
                          <a:ea typeface="黑体" pitchFamily="49" charset="-122"/>
                        </a:rPr>
                        <a:t>含</a:t>
                      </a:r>
                      <a:r>
                        <a:rPr lang="en-US" sz="2000" b="0" dirty="0" smtClean="0">
                          <a:latin typeface="黑体" pitchFamily="49" charset="-122"/>
                          <a:ea typeface="黑体" pitchFamily="49" charset="-122"/>
                        </a:rPr>
                        <a:t>1</a:t>
                      </a:r>
                      <a:r>
                        <a:rPr lang="zh-CN" altLang="en-US" sz="2000" b="0" dirty="0" smtClean="0">
                          <a:latin typeface="黑体" pitchFamily="49" charset="-122"/>
                          <a:ea typeface="黑体" pitchFamily="49" charset="-122"/>
                        </a:rPr>
                        <a:t>个月</a:t>
                      </a:r>
                      <a:r>
                        <a:rPr lang="en-US" sz="2000" b="0" dirty="0" smtClean="0">
                          <a:latin typeface="黑体" pitchFamily="49" charset="-122"/>
                          <a:ea typeface="黑体" pitchFamily="49" charset="-122"/>
                        </a:rPr>
                        <a:t>)</a:t>
                      </a:r>
                      <a:endParaRPr lang="zh-CN" altLang="en-US" sz="2000" b="0" dirty="0">
                        <a:latin typeface="黑体" pitchFamily="49" charset="-122"/>
                        <a:ea typeface="黑体" pitchFamily="49" charset="-122"/>
                      </a:endParaRPr>
                    </a:p>
                  </a:txBody>
                  <a:tcPr marL="99060" marR="990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b="0" dirty="0" smtClean="0">
                          <a:latin typeface="黑体" pitchFamily="49" charset="-122"/>
                          <a:ea typeface="黑体" pitchFamily="49" charset="-122"/>
                        </a:rPr>
                        <a:t>20%</a:t>
                      </a:r>
                      <a:endParaRPr lang="zh-CN" altLang="en-US" sz="2000" b="0" dirty="0">
                        <a:solidFill>
                          <a:srgbClr val="C00000"/>
                        </a:solidFill>
                        <a:latin typeface="黑体" pitchFamily="49" charset="-122"/>
                        <a:ea typeface="黑体" pitchFamily="49" charset="-122"/>
                      </a:endParaRPr>
                    </a:p>
                  </a:txBody>
                  <a:tcPr marL="99060" marR="9906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934720">
                <a:tc vMerge="1">
                  <a:txBody>
                    <a:bodyPr/>
                    <a:lstStyle/>
                    <a:p>
                      <a:endParaRPr lang="zh-CN" altLang="en-US" sz="1400" dirty="0">
                        <a:latin typeface="微软雅黑" pitchFamily="34" charset="-122"/>
                        <a:ea typeface="微软雅黑" pitchFamily="34" charset="-122"/>
                      </a:endParaRPr>
                    </a:p>
                  </a:txBody>
                  <a:tcPr/>
                </a:tc>
                <a:tc vMerge="1">
                  <a:txBody>
                    <a:bodyPr/>
                    <a:lstStyle/>
                    <a:p>
                      <a:endParaRPr lang="zh-CN" altLang="en-US" sz="1400" dirty="0">
                        <a:latin typeface="微软雅黑" pitchFamily="34" charset="-122"/>
                        <a:ea typeface="微软雅黑" pitchFamily="34" charset="-122"/>
                      </a:endParaRPr>
                    </a:p>
                  </a:txBody>
                  <a:tcPr/>
                </a:tc>
                <a:tc>
                  <a:txBody>
                    <a:bodyPr/>
                    <a:lstStyle/>
                    <a:p>
                      <a:pPr algn="l"/>
                      <a:r>
                        <a:rPr lang="en-US" sz="2000" b="0" dirty="0" smtClean="0">
                          <a:latin typeface="黑体" pitchFamily="49" charset="-122"/>
                          <a:ea typeface="黑体" pitchFamily="49" charset="-122"/>
                        </a:rPr>
                        <a:t>1</a:t>
                      </a:r>
                      <a:r>
                        <a:rPr lang="zh-CN" altLang="en-US" sz="2000" b="0" dirty="0" smtClean="0">
                          <a:latin typeface="黑体" pitchFamily="49" charset="-122"/>
                          <a:ea typeface="黑体" pitchFamily="49" charset="-122"/>
                        </a:rPr>
                        <a:t>个月以上至</a:t>
                      </a:r>
                      <a:r>
                        <a:rPr lang="en-US" sz="2000" b="0" dirty="0" smtClean="0">
                          <a:latin typeface="黑体" pitchFamily="49" charset="-122"/>
                          <a:ea typeface="黑体" pitchFamily="49" charset="-122"/>
                        </a:rPr>
                        <a:t>1</a:t>
                      </a:r>
                      <a:r>
                        <a:rPr lang="zh-CN" altLang="en-US" sz="2000" b="0" dirty="0" smtClean="0">
                          <a:latin typeface="黑体" pitchFamily="49" charset="-122"/>
                          <a:ea typeface="黑体" pitchFamily="49" charset="-122"/>
                        </a:rPr>
                        <a:t>年</a:t>
                      </a:r>
                      <a:r>
                        <a:rPr lang="en-US" sz="2000" b="0" dirty="0" smtClean="0">
                          <a:latin typeface="黑体" pitchFamily="49" charset="-122"/>
                          <a:ea typeface="黑体" pitchFamily="49" charset="-122"/>
                        </a:rPr>
                        <a:t>(</a:t>
                      </a:r>
                      <a:r>
                        <a:rPr lang="zh-CN" altLang="en-US" sz="2000" b="0" dirty="0" smtClean="0">
                          <a:latin typeface="黑体" pitchFamily="49" charset="-122"/>
                          <a:ea typeface="黑体" pitchFamily="49" charset="-122"/>
                        </a:rPr>
                        <a:t>含</a:t>
                      </a:r>
                      <a:r>
                        <a:rPr lang="en-US" sz="2000" b="0" dirty="0" smtClean="0">
                          <a:latin typeface="黑体" pitchFamily="49" charset="-122"/>
                          <a:ea typeface="黑体" pitchFamily="49" charset="-122"/>
                        </a:rPr>
                        <a:t>1</a:t>
                      </a:r>
                      <a:r>
                        <a:rPr lang="zh-CN" altLang="en-US" sz="2000" b="0" dirty="0" smtClean="0">
                          <a:latin typeface="黑体" pitchFamily="49" charset="-122"/>
                          <a:ea typeface="黑体" pitchFamily="49" charset="-122"/>
                        </a:rPr>
                        <a:t>年</a:t>
                      </a:r>
                      <a:r>
                        <a:rPr lang="en-US" sz="2000" b="0" dirty="0" smtClean="0">
                          <a:latin typeface="黑体" pitchFamily="49" charset="-122"/>
                          <a:ea typeface="黑体" pitchFamily="49" charset="-122"/>
                        </a:rPr>
                        <a:t>)</a:t>
                      </a:r>
                      <a:endParaRPr lang="zh-CN" altLang="en-US" sz="2000" b="0" dirty="0">
                        <a:latin typeface="黑体" pitchFamily="49" charset="-122"/>
                        <a:ea typeface="黑体" pitchFamily="49" charset="-122"/>
                      </a:endParaRPr>
                    </a:p>
                  </a:txBody>
                  <a:tcPr marL="99060" marR="990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b="0" dirty="0" smtClean="0">
                          <a:latin typeface="黑体" pitchFamily="49" charset="-122"/>
                          <a:ea typeface="黑体" pitchFamily="49" charset="-122"/>
                        </a:rPr>
                        <a:t>10%</a:t>
                      </a:r>
                      <a:endParaRPr lang="zh-CN" altLang="en-US" sz="2000" b="0" dirty="0">
                        <a:solidFill>
                          <a:srgbClr val="C00000"/>
                        </a:solidFill>
                        <a:latin typeface="黑体" pitchFamily="49" charset="-122"/>
                        <a:ea typeface="黑体" pitchFamily="49" charset="-122"/>
                      </a:endParaRPr>
                    </a:p>
                  </a:txBody>
                  <a:tcPr marL="99060" marR="9906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28320">
                <a:tc vMerge="1">
                  <a:txBody>
                    <a:bodyPr/>
                    <a:lstStyle/>
                    <a:p>
                      <a:endParaRPr lang="zh-CN" altLang="en-US" sz="1400" dirty="0">
                        <a:latin typeface="微软雅黑" pitchFamily="34" charset="-122"/>
                        <a:ea typeface="微软雅黑" pitchFamily="34" charset="-122"/>
                      </a:endParaRPr>
                    </a:p>
                  </a:txBody>
                  <a:tcPr/>
                </a:tc>
                <a:tc vMerge="1">
                  <a:txBody>
                    <a:bodyPr/>
                    <a:lstStyle/>
                    <a:p>
                      <a:endParaRPr lang="zh-CN" altLang="en-US" sz="1400" dirty="0">
                        <a:latin typeface="微软雅黑" pitchFamily="34" charset="-122"/>
                        <a:ea typeface="微软雅黑" pitchFamily="34" charset="-122"/>
                      </a:endParaRPr>
                    </a:p>
                  </a:txBody>
                  <a:tcPr/>
                </a:tc>
                <a:tc>
                  <a:txBody>
                    <a:bodyPr/>
                    <a:lstStyle/>
                    <a:p>
                      <a:pPr algn="l"/>
                      <a:r>
                        <a:rPr lang="zh-CN" altLang="en-US" sz="2000" b="0" dirty="0" smtClean="0">
                          <a:latin typeface="黑体" pitchFamily="49" charset="-122"/>
                          <a:ea typeface="黑体" pitchFamily="49" charset="-122"/>
                        </a:rPr>
                        <a:t>超过</a:t>
                      </a:r>
                      <a:r>
                        <a:rPr lang="en-US" sz="2000" b="0" dirty="0" smtClean="0">
                          <a:latin typeface="黑体" pitchFamily="49" charset="-122"/>
                          <a:ea typeface="黑体" pitchFamily="49" charset="-122"/>
                        </a:rPr>
                        <a:t>1</a:t>
                      </a:r>
                      <a:r>
                        <a:rPr lang="zh-CN" altLang="en-US" sz="2000" b="0" dirty="0" smtClean="0">
                          <a:latin typeface="黑体" pitchFamily="49" charset="-122"/>
                          <a:ea typeface="黑体" pitchFamily="49" charset="-122"/>
                        </a:rPr>
                        <a:t>年的</a:t>
                      </a:r>
                      <a:endParaRPr lang="zh-CN" altLang="en-US" sz="2000" b="0" dirty="0">
                        <a:latin typeface="黑体" pitchFamily="49" charset="-122"/>
                        <a:ea typeface="黑体" pitchFamily="49" charset="-122"/>
                      </a:endParaRPr>
                    </a:p>
                  </a:txBody>
                  <a:tcPr marL="99060" marR="990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b="0" dirty="0" smtClean="0">
                          <a:latin typeface="黑体" pitchFamily="49" charset="-122"/>
                          <a:ea typeface="黑体" pitchFamily="49" charset="-122"/>
                        </a:rPr>
                        <a:t>0%</a:t>
                      </a:r>
                      <a:endParaRPr lang="zh-CN" altLang="en-US" sz="2000" b="0" dirty="0">
                        <a:solidFill>
                          <a:srgbClr val="C00000"/>
                        </a:solidFill>
                        <a:latin typeface="黑体" pitchFamily="49" charset="-122"/>
                        <a:ea typeface="黑体" pitchFamily="49" charset="-122"/>
                      </a:endParaRPr>
                    </a:p>
                  </a:txBody>
                  <a:tcPr marL="99060" marR="9906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页脚占位符 5"/>
          <p:cNvSpPr>
            <a:spLocks noGrp="1"/>
          </p:cNvSpPr>
          <p:nvPr>
            <p:ph type="ftr" sz="quarter" idx="11"/>
          </p:nvPr>
        </p:nvSpPr>
        <p:spPr/>
        <p:txBody>
          <a:bodyPr/>
          <a:lstStyle/>
          <a:p>
            <a:pPr>
              <a:defRPr/>
            </a:pPr>
            <a:r>
              <a:rPr lang="en-US" altLang="zh-CN" dirty="0" smtClean="0">
                <a:solidFill>
                  <a:srgbClr val="000000"/>
                </a:solidFill>
              </a:rPr>
              <a:t>38</a:t>
            </a:r>
            <a:endParaRPr lang="en-US" altLang="zh-CN" dirty="0">
              <a:solidFill>
                <a:srgbClr val="000000"/>
              </a:solidFill>
            </a:endParaRPr>
          </a:p>
        </p:txBody>
      </p:sp>
      <p:sp>
        <p:nvSpPr>
          <p:cNvPr id="7" name="矩形 6"/>
          <p:cNvSpPr/>
          <p:nvPr/>
        </p:nvSpPr>
        <p:spPr bwMode="auto">
          <a:xfrm>
            <a:off x="3995936" y="1772816"/>
            <a:ext cx="1440160" cy="480053"/>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TextBox 7"/>
          <p:cNvSpPr txBox="1"/>
          <p:nvPr/>
        </p:nvSpPr>
        <p:spPr>
          <a:xfrm>
            <a:off x="611560" y="4725144"/>
            <a:ext cx="4824536" cy="46166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dirty="0" smtClean="0">
                <a:solidFill>
                  <a:srgbClr val="FF0000"/>
                </a:solidFill>
                <a:latin typeface="黑体" pitchFamily="49" charset="-122"/>
                <a:ea typeface="黑体" pitchFamily="49" charset="-122"/>
              </a:rPr>
              <a:t>注：持股期限不同，实际税率不同</a:t>
            </a:r>
            <a:endParaRPr lang="zh-CN" altLang="en-US" sz="2400" dirty="0">
              <a:solidFill>
                <a:srgbClr val="FF0000"/>
              </a:solidFill>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blinds(horizontal)">
                                      <p:cBhvr>
                                        <p:cTn id="12" dur="500"/>
                                        <p:tgtEl>
                                          <p:spTgt spid="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xEl>
                                              <p:pRg st="12" end="12"/>
                                            </p:txEl>
                                          </p:spTgt>
                                        </p:tgtEl>
                                        <p:attrNameLst>
                                          <p:attrName>style.visibility</p:attrName>
                                        </p:attrNameLst>
                                      </p:cBhvr>
                                      <p:to>
                                        <p:strVal val="visible"/>
                                      </p:to>
                                    </p:set>
                                    <p:anim calcmode="lin" valueType="num">
                                      <p:cBhvr additive="base">
                                        <p:cTn id="33" dur="500" fill="hold"/>
                                        <p:tgtEl>
                                          <p:spTgt spid="28">
                                            <p:txEl>
                                              <p:pRg st="12" end="1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8">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4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4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179512" y="932723"/>
            <a:ext cx="8712968" cy="10264348"/>
          </a:xfrm>
          <a:prstGeom prst="rect">
            <a:avLst/>
          </a:prstGeom>
          <a:noFill/>
        </p:spPr>
        <p:txBody>
          <a:bodyPr wrap="square" rtlCol="0">
            <a:spAutoFit/>
          </a:bodyPr>
          <a:lstStyle/>
          <a:p>
            <a:r>
              <a:rPr lang="en-US" altLang="zh-CN" sz="2400" dirty="0" smtClean="0">
                <a:latin typeface="黑体" pitchFamily="49" charset="-122"/>
                <a:ea typeface="黑体" pitchFamily="49" charset="-122"/>
              </a:rPr>
              <a:t>   4</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如何计算分红派息税款</a:t>
            </a:r>
            <a:r>
              <a:rPr lang="zh-CN" altLang="zh-CN"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）如何计算“持股期限”？</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endParaRPr lang="en-US" altLang="zh-CN" sz="1400" dirty="0" smtClean="0">
              <a:latin typeface="微软雅黑" pitchFamily="34" charset="-122"/>
              <a:ea typeface="微软雅黑" pitchFamily="34" charset="-122"/>
            </a:endParaRPr>
          </a:p>
          <a:p>
            <a:endParaRPr lang="en-US" altLang="zh-CN" sz="1400" dirty="0" smtClean="0">
              <a:latin typeface="微软雅黑" pitchFamily="34" charset="-122"/>
              <a:ea typeface="微软雅黑" pitchFamily="34" charset="-122"/>
            </a:endParaRPr>
          </a:p>
          <a:p>
            <a:r>
              <a:rPr lang="en-US" altLang="zh-CN" sz="1400" dirty="0" smtClean="0">
                <a:latin typeface="微软雅黑" pitchFamily="34" charset="-122"/>
                <a:ea typeface="微软雅黑" pitchFamily="34"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）差异化征税原则</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中国结算按</a:t>
            </a:r>
            <a:r>
              <a:rPr lang="zh-CN" altLang="en-US" sz="2400" dirty="0" smtClean="0">
                <a:solidFill>
                  <a:srgbClr val="FF0000"/>
                </a:solidFill>
                <a:latin typeface="黑体" pitchFamily="49" charset="-122"/>
                <a:ea typeface="黑体" pitchFamily="49" charset="-122"/>
              </a:rPr>
              <a:t>“先进先出”原则（即证券账户中先取得的股票视为先转让），</a:t>
            </a:r>
            <a:r>
              <a:rPr lang="zh-CN" altLang="en-US" sz="2400" dirty="0" smtClean="0">
                <a:latin typeface="黑体" pitchFamily="49" charset="-122"/>
                <a:ea typeface="黑体" pitchFamily="49" charset="-122"/>
              </a:rPr>
              <a:t>分别确定持股期限及对应的实际税率，计算应补缴税款。</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）分红派息税款的计算公式</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税</a:t>
            </a:r>
            <a:r>
              <a:rPr lang="zh-CN" altLang="en-US" sz="2400" dirty="0" smtClean="0">
                <a:latin typeface="黑体" pitchFamily="49" charset="-122"/>
                <a:ea typeface="黑体" pitchFamily="49" charset="-122"/>
              </a:rPr>
              <a:t>款额</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对应股份来源</a:t>
            </a:r>
            <a:r>
              <a:rPr lang="zh-CN" altLang="zh-CN" sz="2400" dirty="0" smtClean="0">
                <a:latin typeface="黑体" pitchFamily="49" charset="-122"/>
                <a:ea typeface="黑体" pitchFamily="49" charset="-122"/>
              </a:rPr>
              <a:t>的股份数量×</a:t>
            </a:r>
            <a:r>
              <a:rPr lang="zh-CN" altLang="en-US" sz="2400" dirty="0" smtClean="0">
                <a:latin typeface="黑体" pitchFamily="49" charset="-122"/>
                <a:ea typeface="黑体" pitchFamily="49" charset="-122"/>
              </a:rPr>
              <a:t>应纳税的分派比例</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对应</a:t>
            </a:r>
            <a:r>
              <a:rPr lang="zh-CN" altLang="zh-CN" sz="2400" dirty="0" smtClean="0">
                <a:latin typeface="黑体" pitchFamily="49" charset="-122"/>
                <a:ea typeface="黑体" pitchFamily="49" charset="-122"/>
              </a:rPr>
              <a:t>持股期限</a:t>
            </a:r>
            <a:r>
              <a:rPr lang="zh-CN" altLang="en-US" sz="2400" dirty="0" smtClean="0">
                <a:latin typeface="黑体" pitchFamily="49" charset="-122"/>
                <a:ea typeface="黑体" pitchFamily="49" charset="-122"/>
              </a:rPr>
              <a:t>的实际</a:t>
            </a:r>
            <a:r>
              <a:rPr lang="zh-CN" altLang="zh-CN" sz="2400" dirty="0" smtClean="0">
                <a:latin typeface="黑体" pitchFamily="49" charset="-122"/>
                <a:ea typeface="黑体" pitchFamily="49" charset="-122"/>
              </a:rPr>
              <a:t>税率</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en-US"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graphicFrame>
        <p:nvGraphicFramePr>
          <p:cNvPr id="6" name="表格 5"/>
          <p:cNvGraphicFramePr>
            <a:graphicFrameLocks noGrp="1"/>
          </p:cNvGraphicFramePr>
          <p:nvPr/>
        </p:nvGraphicFramePr>
        <p:xfrm>
          <a:off x="539552" y="1700808"/>
          <a:ext cx="8208912" cy="211328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388124"/>
                <a:gridCol w="4516568"/>
                <a:gridCol w="1304220"/>
              </a:tblGrid>
              <a:tr h="528320">
                <a:tc>
                  <a:txBody>
                    <a:bodyPr/>
                    <a:lstStyle/>
                    <a:p>
                      <a:r>
                        <a:rPr lang="zh-CN" altLang="en-US" sz="2000" dirty="0" smtClean="0">
                          <a:latin typeface="黑体" pitchFamily="49" charset="-122"/>
                          <a:ea typeface="黑体" pitchFamily="49" charset="-122"/>
                        </a:rPr>
                        <a:t>股份来源</a:t>
                      </a:r>
                      <a:endParaRPr lang="zh-CN" altLang="en-US" sz="2000" dirty="0">
                        <a:latin typeface="黑体" pitchFamily="49" charset="-122"/>
                        <a:ea typeface="黑体" pitchFamily="49"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r>
                        <a:rPr lang="zh-CN" altLang="en-US" sz="2000" dirty="0" smtClean="0">
                          <a:latin typeface="黑体" pitchFamily="49" charset="-122"/>
                          <a:ea typeface="黑体" pitchFamily="49" charset="-122"/>
                        </a:rPr>
                        <a:t>持股起点</a:t>
                      </a:r>
                      <a:endParaRPr lang="zh-CN" altLang="en-US" sz="20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r>
                        <a:rPr lang="zh-CN" altLang="en-US" sz="2000" dirty="0" smtClean="0">
                          <a:latin typeface="黑体" pitchFamily="49" charset="-122"/>
                          <a:ea typeface="黑体" pitchFamily="49" charset="-122"/>
                        </a:rPr>
                        <a:t>持股终点</a:t>
                      </a:r>
                      <a:endParaRPr lang="zh-CN" altLang="en-US" sz="20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r>
              <a:tr h="528320">
                <a:tc>
                  <a:txBody>
                    <a:bodyPr/>
                    <a:lstStyle/>
                    <a:p>
                      <a:r>
                        <a:rPr lang="zh-CN" altLang="en-US" sz="2000" dirty="0" smtClean="0">
                          <a:latin typeface="黑体" pitchFamily="49" charset="-122"/>
                          <a:ea typeface="黑体" pitchFamily="49" charset="-122"/>
                        </a:rPr>
                        <a:t>原始股份</a:t>
                      </a:r>
                      <a:endParaRPr lang="zh-CN" altLang="en-US" sz="2000" dirty="0">
                        <a:latin typeface="黑体" pitchFamily="49" charset="-122"/>
                        <a:ea typeface="黑体" pitchFamily="49"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zh-CN" sz="2000" kern="1200" dirty="0" smtClean="0">
                          <a:solidFill>
                            <a:schemeClr val="dk1"/>
                          </a:solidFill>
                          <a:latin typeface="黑体" pitchFamily="49" charset="-122"/>
                          <a:ea typeface="黑体" pitchFamily="49" charset="-122"/>
                          <a:cs typeface="+mn-cs"/>
                        </a:rPr>
                        <a:t>初始登记申报的股东初次取得股票日期</a:t>
                      </a:r>
                      <a:endParaRPr lang="zh-CN" altLang="en-US" sz="20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r>
                        <a:rPr lang="zh-CN" altLang="zh-CN" sz="2000" kern="1200" dirty="0" smtClean="0">
                          <a:solidFill>
                            <a:schemeClr val="dk1"/>
                          </a:solidFill>
                          <a:latin typeface="黑体" pitchFamily="49" charset="-122"/>
                          <a:ea typeface="黑体" pitchFamily="49" charset="-122"/>
                          <a:cs typeface="+mn-cs"/>
                        </a:rPr>
                        <a:t>卖出股份日的前一个交易日</a:t>
                      </a:r>
                      <a:endParaRPr lang="zh-CN" altLang="en-US" sz="2000" dirty="0">
                        <a:latin typeface="黑体" pitchFamily="49" charset="-122"/>
                        <a:ea typeface="黑体" pitchFamily="49" charset="-122"/>
                      </a:endParaRPr>
                    </a:p>
                  </a:txBody>
                  <a:tcPr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8320">
                <a:tc>
                  <a:txBody>
                    <a:bodyPr/>
                    <a:lstStyle/>
                    <a:p>
                      <a:r>
                        <a:rPr lang="zh-CN" altLang="en-US" sz="2000" dirty="0" smtClean="0">
                          <a:latin typeface="黑体" pitchFamily="49" charset="-122"/>
                          <a:ea typeface="黑体" pitchFamily="49" charset="-122"/>
                        </a:rPr>
                        <a:t>定增股份</a:t>
                      </a:r>
                      <a:endParaRPr lang="zh-CN" altLang="en-US" sz="2000" dirty="0">
                        <a:latin typeface="黑体" pitchFamily="49" charset="-122"/>
                        <a:ea typeface="黑体" pitchFamily="49"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zh-CN" sz="2000" kern="1200" dirty="0" smtClean="0">
                          <a:solidFill>
                            <a:schemeClr val="dk1"/>
                          </a:solidFill>
                          <a:latin typeface="黑体" pitchFamily="49" charset="-122"/>
                          <a:ea typeface="黑体" pitchFamily="49" charset="-122"/>
                          <a:cs typeface="+mn-cs"/>
                        </a:rPr>
                        <a:t>新增股份登记日</a:t>
                      </a:r>
                      <a:endParaRPr lang="zh-CN" altLang="en-US" sz="20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8320">
                <a:tc>
                  <a:txBody>
                    <a:bodyPr/>
                    <a:lstStyle/>
                    <a:p>
                      <a:r>
                        <a:rPr lang="zh-CN" altLang="zh-CN" sz="2000" kern="1200" dirty="0" smtClean="0">
                          <a:solidFill>
                            <a:schemeClr val="dk1"/>
                          </a:solidFill>
                          <a:latin typeface="黑体" pitchFamily="49" charset="-122"/>
                          <a:ea typeface="黑体" pitchFamily="49" charset="-122"/>
                          <a:cs typeface="+mn-cs"/>
                        </a:rPr>
                        <a:t>二级市场买入股份</a:t>
                      </a:r>
                      <a:endParaRPr lang="zh-CN" altLang="en-US" sz="2000" dirty="0">
                        <a:latin typeface="黑体" pitchFamily="49" charset="-122"/>
                        <a:ea typeface="黑体" pitchFamily="49" charset="-122"/>
                      </a:endParaRPr>
                    </a:p>
                  </a:txBody>
                  <a:tcPr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zh-CN" sz="2000" kern="1200" dirty="0" smtClean="0">
                          <a:solidFill>
                            <a:schemeClr val="dk1"/>
                          </a:solidFill>
                          <a:latin typeface="黑体" pitchFamily="49" charset="-122"/>
                          <a:ea typeface="黑体" pitchFamily="49" charset="-122"/>
                          <a:cs typeface="+mn-cs"/>
                        </a:rPr>
                        <a:t>交易日当天</a:t>
                      </a:r>
                      <a:endParaRPr lang="zh-CN" altLang="en-US" sz="2000" dirty="0">
                        <a:latin typeface="黑体" pitchFamily="49" charset="-122"/>
                        <a:ea typeface="黑体" pitchFamily="49" charset="-122"/>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页脚占位符 6"/>
          <p:cNvSpPr>
            <a:spLocks noGrp="1"/>
          </p:cNvSpPr>
          <p:nvPr>
            <p:ph type="ftr" sz="quarter" idx="11"/>
          </p:nvPr>
        </p:nvSpPr>
        <p:spPr/>
        <p:txBody>
          <a:bodyPr/>
          <a:lstStyle/>
          <a:p>
            <a:pPr>
              <a:defRPr/>
            </a:pPr>
            <a:r>
              <a:rPr lang="en-US" altLang="zh-CN" dirty="0" smtClean="0">
                <a:solidFill>
                  <a:srgbClr val="000000"/>
                </a:solidFill>
              </a:rPr>
              <a:t>39</a:t>
            </a:r>
            <a:endParaRPr lang="en-US" altLang="zh-CN"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
                                            <p:txEl>
                                              <p:pRg st="1" end="1"/>
                                            </p:txEl>
                                          </p:spTgt>
                                        </p:tgtEl>
                                        <p:attrNameLst>
                                          <p:attrName>style.visibility</p:attrName>
                                        </p:attrNameLst>
                                      </p:cBhvr>
                                      <p:to>
                                        <p:strVal val="visible"/>
                                      </p:to>
                                    </p:set>
                                    <p:animEffect transition="in" filter="blinds(horizontal)">
                                      <p:cBhvr>
                                        <p:cTn id="10" dur="500"/>
                                        <p:tgtEl>
                                          <p:spTgt spid="2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8">
                                            <p:txEl>
                                              <p:pRg st="9" end="9"/>
                                            </p:txEl>
                                          </p:spTgt>
                                        </p:tgtEl>
                                        <p:attrNameLst>
                                          <p:attrName>style.visibility</p:attrName>
                                        </p:attrNameLst>
                                      </p:cBhvr>
                                      <p:to>
                                        <p:strVal val="visible"/>
                                      </p:to>
                                    </p:set>
                                    <p:animEffect transition="in" filter="blinds(horizontal)">
                                      <p:cBhvr>
                                        <p:cTn id="20" dur="500"/>
                                        <p:tgtEl>
                                          <p:spTgt spid="28">
                                            <p:txEl>
                                              <p:pRg st="9" end="9"/>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8">
                                            <p:txEl>
                                              <p:pRg st="10" end="10"/>
                                            </p:txEl>
                                          </p:spTgt>
                                        </p:tgtEl>
                                        <p:attrNameLst>
                                          <p:attrName>style.visibility</p:attrName>
                                        </p:attrNameLst>
                                      </p:cBhvr>
                                      <p:to>
                                        <p:strVal val="visible"/>
                                      </p:to>
                                    </p:set>
                                    <p:animEffect transition="in" filter="blinds(horizontal)">
                                      <p:cBhvr>
                                        <p:cTn id="25" dur="500"/>
                                        <p:tgtEl>
                                          <p:spTgt spid="28">
                                            <p:txEl>
                                              <p:pRg st="10" end="1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8">
                                            <p:txEl>
                                              <p:pRg st="11" end="11"/>
                                            </p:txEl>
                                          </p:spTgt>
                                        </p:tgtEl>
                                        <p:attrNameLst>
                                          <p:attrName>style.visibility</p:attrName>
                                        </p:attrNameLst>
                                      </p:cBhvr>
                                      <p:to>
                                        <p:strVal val="visible"/>
                                      </p:to>
                                    </p:set>
                                    <p:animEffect transition="in" filter="blinds(horizontal)">
                                      <p:cBhvr>
                                        <p:cTn id="30" dur="500"/>
                                        <p:tgtEl>
                                          <p:spTgt spid="28">
                                            <p:txEl>
                                              <p:pRg st="11" end="1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8">
                                            <p:txEl>
                                              <p:pRg st="12" end="12"/>
                                            </p:txEl>
                                          </p:spTgt>
                                        </p:tgtEl>
                                        <p:attrNameLst>
                                          <p:attrName>style.visibility</p:attrName>
                                        </p:attrNameLst>
                                      </p:cBhvr>
                                      <p:to>
                                        <p:strVal val="visible"/>
                                      </p:to>
                                    </p:set>
                                    <p:animEffect transition="in" filter="blinds(horizontal)">
                                      <p:cBhvr>
                                        <p:cTn id="33" dur="500"/>
                                        <p:tgtEl>
                                          <p:spTgt spid="2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7" y="1571617"/>
            <a:ext cx="1109171" cy="571129"/>
          </a:xfrm>
          <a:prstGeom prst="rect">
            <a:avLst/>
          </a:prstGeom>
          <a:noFill/>
        </p:spPr>
        <p:txBody>
          <a:bodyPr wrap="none" lIns="77925" tIns="38963" rIns="77925" bIns="38963" rtlCol="0">
            <a:spAutoFit/>
          </a:bodyPr>
          <a:lstStyle/>
          <a:p>
            <a:pPr marL="447675" indent="-447675" fontAlgn="base">
              <a:spcBef>
                <a:spcPct val="0"/>
              </a:spcBef>
              <a:spcAft>
                <a:spcPct val="0"/>
              </a:spcAft>
            </a:pPr>
            <a:r>
              <a:rPr lang="zh-CN" altLang="en-US" sz="3200" b="1" spc="511" dirty="0" smtClean="0">
                <a:solidFill>
                  <a:srgbClr val="000000"/>
                </a:solidFill>
                <a:latin typeface="微软雅黑" pitchFamily="34" charset="-122"/>
                <a:ea typeface="微软雅黑" pitchFamily="34" charset="-122"/>
              </a:rPr>
              <a:t>目录</a:t>
            </a:r>
            <a:endParaRPr lang="zh-CN" altLang="en-US" sz="3200" b="1" spc="511" dirty="0">
              <a:solidFill>
                <a:srgbClr val="000000"/>
              </a:solidFill>
              <a:latin typeface="微软雅黑" pitchFamily="34" charset="-122"/>
              <a:ea typeface="微软雅黑" pitchFamily="34" charset="-122"/>
            </a:endParaRPr>
          </a:p>
        </p:txBody>
      </p:sp>
      <p:cxnSp>
        <p:nvCxnSpPr>
          <p:cNvPr id="4" name="直接连接符 3"/>
          <p:cNvCxnSpPr/>
          <p:nvPr/>
        </p:nvCxnSpPr>
        <p:spPr bwMode="auto">
          <a:xfrm flipV="1">
            <a:off x="2037242" y="2492896"/>
            <a:ext cx="5847126" cy="741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TextBox 4"/>
          <p:cNvSpPr txBox="1"/>
          <p:nvPr/>
        </p:nvSpPr>
        <p:spPr>
          <a:xfrm>
            <a:off x="2195737" y="2948947"/>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1</a:t>
            </a:r>
            <a:endParaRPr lang="zh-CN" altLang="en-US" sz="2400" b="1" dirty="0" smtClean="0">
              <a:solidFill>
                <a:srgbClr val="C00000"/>
              </a:solidFill>
              <a:latin typeface="微软雅黑" pitchFamily="34" charset="-122"/>
              <a:ea typeface="微软雅黑" pitchFamily="34" charset="-122"/>
            </a:endParaRPr>
          </a:p>
        </p:txBody>
      </p:sp>
      <p:sp>
        <p:nvSpPr>
          <p:cNvPr id="14" name="TextBox 13"/>
          <p:cNvSpPr txBox="1"/>
          <p:nvPr/>
        </p:nvSpPr>
        <p:spPr>
          <a:xfrm>
            <a:off x="2195737" y="4197086"/>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3</a:t>
            </a:r>
            <a:endParaRPr lang="zh-CN" altLang="en-US" sz="2400" b="1" dirty="0" smtClean="0">
              <a:solidFill>
                <a:srgbClr val="C00000"/>
              </a:solidFill>
              <a:latin typeface="微软雅黑" pitchFamily="34" charset="-122"/>
              <a:ea typeface="微软雅黑" pitchFamily="34" charset="-122"/>
            </a:endParaRPr>
          </a:p>
        </p:txBody>
      </p:sp>
      <p:sp>
        <p:nvSpPr>
          <p:cNvPr id="15" name="Text Box 6"/>
          <p:cNvSpPr txBox="1">
            <a:spLocks noChangeArrowheads="1"/>
          </p:cNvSpPr>
          <p:nvPr/>
        </p:nvSpPr>
        <p:spPr bwMode="auto">
          <a:xfrm>
            <a:off x="3347865" y="4197086"/>
            <a:ext cx="4550051" cy="448019"/>
          </a:xfrm>
          <a:prstGeom prst="rect">
            <a:avLst/>
          </a:prstGeom>
          <a:noFill/>
          <a:ln w="9525">
            <a:noFill/>
            <a:miter lim="800000"/>
            <a:headEnd/>
            <a:tailEnd/>
          </a:ln>
        </p:spPr>
        <p:txBody>
          <a:bodyPr wrap="square" lIns="77925" tIns="38963" rIns="77925" bIns="38963">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业务办结后的分红派息税问题</a:t>
            </a:r>
            <a:endParaRPr lang="en-US" altLang="zh-CN" sz="2400" b="1" dirty="0" smtClean="0">
              <a:solidFill>
                <a:srgbClr val="000000"/>
              </a:solidFill>
              <a:latin typeface="黑体" pitchFamily="49" charset="-122"/>
              <a:ea typeface="黑体" pitchFamily="49" charset="-122"/>
            </a:endParaRPr>
          </a:p>
        </p:txBody>
      </p:sp>
      <p:sp>
        <p:nvSpPr>
          <p:cNvPr id="16" name="TextBox 15"/>
          <p:cNvSpPr txBox="1"/>
          <p:nvPr/>
        </p:nvSpPr>
        <p:spPr>
          <a:xfrm>
            <a:off x="3347864" y="2948947"/>
            <a:ext cx="3600400" cy="461665"/>
          </a:xfrm>
          <a:prstGeom prst="rect">
            <a:avLst/>
          </a:prstGeom>
          <a:noFill/>
        </p:spPr>
        <p:txBody>
          <a:bodyPr wrap="square" rtlCol="0">
            <a:spAutoFit/>
          </a:bodyPr>
          <a:lstStyle/>
          <a:p>
            <a:pPr fontAlgn="base">
              <a:spcBef>
                <a:spcPct val="0"/>
              </a:spcBef>
              <a:spcAft>
                <a:spcPct val="0"/>
              </a:spcAft>
            </a:pPr>
            <a:r>
              <a:rPr lang="zh-CN" altLang="en-US" sz="2000" b="1" dirty="0" smtClean="0">
                <a:solidFill>
                  <a:srgbClr val="000000"/>
                </a:solidFill>
                <a:latin typeface="黑体" pitchFamily="49" charset="-122"/>
                <a:ea typeface="黑体" pitchFamily="49" charset="-122"/>
              </a:rPr>
              <a:t>  </a:t>
            </a:r>
            <a:r>
              <a:rPr lang="zh-CN" altLang="en-US" sz="2400" b="1" dirty="0" smtClean="0">
                <a:solidFill>
                  <a:srgbClr val="000000"/>
                </a:solidFill>
                <a:latin typeface="黑体" pitchFamily="49" charset="-122"/>
                <a:ea typeface="黑体" pitchFamily="49" charset="-122"/>
              </a:rPr>
              <a:t>业务申请前的准备工作</a:t>
            </a:r>
          </a:p>
        </p:txBody>
      </p:sp>
      <p:sp>
        <p:nvSpPr>
          <p:cNvPr id="20" name="页脚占位符 19"/>
          <p:cNvSpPr>
            <a:spLocks noGrp="1"/>
          </p:cNvSpPr>
          <p:nvPr>
            <p:ph type="ftr" sz="quarter" idx="11"/>
          </p:nvPr>
        </p:nvSpPr>
        <p:spPr>
          <a:xfrm>
            <a:off x="3131840" y="6213309"/>
            <a:ext cx="2895600" cy="476251"/>
          </a:xfrm>
        </p:spPr>
        <p:txBody>
          <a:bodyPr/>
          <a:lstStyle/>
          <a:p>
            <a:pPr>
              <a:defRPr/>
            </a:pPr>
            <a:r>
              <a:rPr lang="en-US" altLang="zh-CN" dirty="0" smtClean="0">
                <a:solidFill>
                  <a:srgbClr val="000000"/>
                </a:solidFill>
              </a:rPr>
              <a:t>4</a:t>
            </a:r>
            <a:endParaRPr lang="en-US" altLang="zh-CN" dirty="0">
              <a:solidFill>
                <a:srgbClr val="000000"/>
              </a:solidFill>
            </a:endParaRPr>
          </a:p>
        </p:txBody>
      </p:sp>
      <p:sp>
        <p:nvSpPr>
          <p:cNvPr id="12" name="TextBox 11"/>
          <p:cNvSpPr txBox="1"/>
          <p:nvPr/>
        </p:nvSpPr>
        <p:spPr>
          <a:xfrm>
            <a:off x="2195737" y="3525011"/>
            <a:ext cx="1250876" cy="448019"/>
          </a:xfrm>
          <a:prstGeom prst="rect">
            <a:avLst/>
          </a:prstGeom>
          <a:noFill/>
        </p:spPr>
        <p:txBody>
          <a:bodyPr wrap="none" lIns="77925" tIns="38963" rIns="77925" bIns="38963" rtlCol="0">
            <a:spAutoFit/>
          </a:bodyPr>
          <a:lstStyle/>
          <a:p>
            <a:pPr fontAlgn="base">
              <a:spcBef>
                <a:spcPct val="0"/>
              </a:spcBef>
              <a:spcAft>
                <a:spcPct val="0"/>
              </a:spcAft>
            </a:pPr>
            <a:r>
              <a:rPr lang="en-US" altLang="zh-CN" sz="2400" b="1" dirty="0" smtClean="0">
                <a:solidFill>
                  <a:srgbClr val="C00000"/>
                </a:solidFill>
                <a:latin typeface="微软雅黑" pitchFamily="34" charset="-122"/>
                <a:ea typeface="微软雅黑" pitchFamily="34" charset="-122"/>
              </a:rPr>
              <a:t>PART 2</a:t>
            </a:r>
            <a:endParaRPr lang="zh-CN" altLang="en-US" sz="2400" b="1" dirty="0" smtClean="0">
              <a:solidFill>
                <a:srgbClr val="C00000"/>
              </a:solidFill>
              <a:latin typeface="微软雅黑" pitchFamily="34" charset="-122"/>
              <a:ea typeface="微软雅黑" pitchFamily="34" charset="-122"/>
            </a:endParaRPr>
          </a:p>
        </p:txBody>
      </p:sp>
      <p:sp>
        <p:nvSpPr>
          <p:cNvPr id="13" name="TextBox 12"/>
          <p:cNvSpPr txBox="1"/>
          <p:nvPr/>
        </p:nvSpPr>
        <p:spPr>
          <a:xfrm>
            <a:off x="3347864" y="3525011"/>
            <a:ext cx="3600400" cy="461665"/>
          </a:xfrm>
          <a:prstGeom prst="rect">
            <a:avLst/>
          </a:prstGeom>
          <a:noFill/>
        </p:spPr>
        <p:txBody>
          <a:bodyPr wrap="square" rtlCol="0">
            <a:spAutoFit/>
          </a:bodyPr>
          <a:lstStyle/>
          <a:p>
            <a:pPr fontAlgn="base">
              <a:spcBef>
                <a:spcPct val="0"/>
              </a:spcBef>
              <a:spcAft>
                <a:spcPct val="0"/>
              </a:spcAft>
            </a:pPr>
            <a:r>
              <a:rPr lang="zh-CN" altLang="en-US" sz="2400" b="1" dirty="0" smtClean="0">
                <a:solidFill>
                  <a:srgbClr val="000000"/>
                </a:solidFill>
                <a:latin typeface="黑体" pitchFamily="49" charset="-122"/>
                <a:ea typeface="黑体" pitchFamily="49" charset="-122"/>
              </a:rPr>
              <a:t>  业务申请阶段</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p:cBhvr>
                                        <p:cTn id="6" dur="1000" fill="hold"/>
                                        <p:tgtEl>
                                          <p:spTgt spid="5"/>
                                        </p:tgtEl>
                                        <p:attrNameLst>
                                          <p:attrName>fillcolor</p:attrName>
                                        </p:attrNameLst>
                                      </p:cBhvr>
                                      <p:to>
                                        <a:schemeClr val="folHlink"/>
                                      </p:to>
                                    </p:animClr>
                                    <p:set>
                                      <p:cBhvr>
                                        <p:cTn id="7" dur="1000" fill="hold"/>
                                        <p:tgtEl>
                                          <p:spTgt spid="5"/>
                                        </p:tgtEl>
                                        <p:attrNameLst>
                                          <p:attrName>fill.type</p:attrName>
                                        </p:attrNameLst>
                                      </p:cBhvr>
                                      <p:to>
                                        <p:strVal val="solid"/>
                                      </p:to>
                                    </p:set>
                                    <p:set>
                                      <p:cBhvr>
                                        <p:cTn id="8" dur="1000" fill="hold"/>
                                        <p:tgtEl>
                                          <p:spTgt spid="5"/>
                                        </p:tgtEl>
                                        <p:attrNameLst>
                                          <p:attrName>fill.on</p:attrName>
                                        </p:attrNameLst>
                                      </p:cBhvr>
                                      <p:to>
                                        <p:strVal val="true"/>
                                      </p:to>
                                    </p:set>
                                  </p:childTnLst>
                                </p:cTn>
                              </p:par>
                              <p:par>
                                <p:cTn id="9" presetID="1" presetClass="emph" presetSubtype="2" fill="hold" nodeType="withEffect">
                                  <p:stCondLst>
                                    <p:cond delay="0"/>
                                  </p:stCondLst>
                                  <p:childTnLst>
                                    <p:animClr clrSpc="rgb">
                                      <p:cBhvr>
                                        <p:cTn id="10" dur="1000" fill="hold"/>
                                        <p:tgtEl>
                                          <p:spTgt spid="16"/>
                                        </p:tgtEl>
                                        <p:attrNameLst>
                                          <p:attrName>fillcolor</p:attrName>
                                        </p:attrNameLst>
                                      </p:cBhvr>
                                      <p:to>
                                        <a:schemeClr val="folHlink"/>
                                      </p:to>
                                    </p:animClr>
                                    <p:set>
                                      <p:cBhvr>
                                        <p:cTn id="11" dur="1000" fill="hold"/>
                                        <p:tgtEl>
                                          <p:spTgt spid="16"/>
                                        </p:tgtEl>
                                        <p:attrNameLst>
                                          <p:attrName>fill.type</p:attrName>
                                        </p:attrNameLst>
                                      </p:cBhvr>
                                      <p:to>
                                        <p:strVal val="solid"/>
                                      </p:to>
                                    </p:set>
                                    <p:set>
                                      <p:cBhvr>
                                        <p:cTn id="12" dur="1000" fill="hold"/>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4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4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179512" y="932723"/>
            <a:ext cx="8712968" cy="8571577"/>
          </a:xfrm>
          <a:prstGeom prst="rect">
            <a:avLst/>
          </a:prstGeom>
          <a:noFill/>
        </p:spPr>
        <p:txBody>
          <a:bodyPr wrap="square" rtlCol="0">
            <a:spAutoFit/>
          </a:bodyPr>
          <a:lstStyle/>
          <a:p>
            <a:r>
              <a:rPr lang="en-US" altLang="zh-CN" sz="2400" dirty="0" smtClean="0">
                <a:latin typeface="黑体" pitchFamily="49" charset="-122"/>
                <a:ea typeface="黑体" pitchFamily="49" charset="-122"/>
              </a:rPr>
              <a:t>   5</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差异化分红派息税款的计算逻辑</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p>
          <a:p>
            <a:r>
              <a:rPr lang="en-US" altLang="zh-CN" sz="2400" dirty="0" smtClean="0">
                <a:latin typeface="黑体" pitchFamily="49" charset="-122"/>
                <a:ea typeface="黑体" pitchFamily="49" charset="-122"/>
              </a:rPr>
              <a:t>    </a:t>
            </a:r>
          </a:p>
          <a:p>
            <a:r>
              <a:rPr lang="en-US" altLang="zh-CN" sz="2400" dirty="0" smtClean="0">
                <a:latin typeface="黑体" pitchFamily="49" charset="-122"/>
                <a:ea typeface="黑体" pitchFamily="49" charset="-122"/>
              </a:rPr>
              <a:t>    </a:t>
            </a:r>
          </a:p>
          <a:p>
            <a:r>
              <a:rPr lang="zh-CN" altLang="en-US" sz="2400" dirty="0" smtClean="0">
                <a:latin typeface="黑体" pitchFamily="49" charset="-122"/>
                <a:ea typeface="黑体" pitchFamily="49" charset="-122"/>
              </a:rPr>
              <a:t>   </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en-US"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sp>
        <p:nvSpPr>
          <p:cNvPr id="7" name="页脚占位符 6"/>
          <p:cNvSpPr>
            <a:spLocks noGrp="1"/>
          </p:cNvSpPr>
          <p:nvPr>
            <p:ph type="ftr" sz="quarter" idx="11"/>
          </p:nvPr>
        </p:nvSpPr>
        <p:spPr/>
        <p:txBody>
          <a:bodyPr/>
          <a:lstStyle/>
          <a:p>
            <a:pPr>
              <a:defRPr/>
            </a:pPr>
            <a:r>
              <a:rPr lang="en-US" altLang="zh-CN" dirty="0" smtClean="0">
                <a:solidFill>
                  <a:srgbClr val="000000"/>
                </a:solidFill>
              </a:rPr>
              <a:t>40</a:t>
            </a:r>
            <a:endParaRPr lang="en-US" altLang="zh-CN" dirty="0">
              <a:solidFill>
                <a:srgbClr val="000000"/>
              </a:solidFill>
            </a:endParaRPr>
          </a:p>
        </p:txBody>
      </p:sp>
      <p:graphicFrame>
        <p:nvGraphicFramePr>
          <p:cNvPr id="11" name="图示 10"/>
          <p:cNvGraphicFramePr/>
          <p:nvPr/>
        </p:nvGraphicFramePr>
        <p:xfrm>
          <a:off x="755576" y="1700808"/>
          <a:ext cx="6840760"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900"/>
            <a:ext cx="8229600" cy="1143000"/>
          </a:xfrm>
        </p:spPr>
        <p:txBody>
          <a:bodyPr/>
          <a:lstStyle/>
          <a:p>
            <a:pPr algn="l"/>
            <a:r>
              <a:rPr lang="zh-CN" altLang="en-US" sz="2800" b="1" kern="1200" dirty="0" smtClean="0">
                <a:solidFill>
                  <a:srgbClr val="FFFFFF"/>
                </a:solidFill>
                <a:latin typeface="微软雅黑" pitchFamily="34" charset="-122"/>
                <a:ea typeface="微软雅黑" pitchFamily="34" charset="-122"/>
                <a:sym typeface="微软雅黑" pitchFamily="34" charset="-122"/>
              </a:rPr>
              <a:t>  三、权益分派业务办结后的差异化征税问题</a:t>
            </a:r>
            <a:endParaRPr lang="zh-CN" altLang="en-US" sz="2800" b="1" dirty="0">
              <a:solidFill>
                <a:schemeClr val="bg1"/>
              </a:solidFill>
              <a:latin typeface="微软雅黑" pitchFamily="34" charset="-122"/>
              <a:ea typeface="微软雅黑" pitchFamily="34" charset="-122"/>
              <a:cs typeface="仿宋_GB2312" charset="0"/>
            </a:endParaRPr>
          </a:p>
        </p:txBody>
      </p:sp>
      <p:sp>
        <p:nvSpPr>
          <p:cNvPr id="7" name="矩形 6"/>
          <p:cNvSpPr/>
          <p:nvPr/>
        </p:nvSpPr>
        <p:spPr>
          <a:xfrm>
            <a:off x="467544" y="932723"/>
            <a:ext cx="8001029" cy="2048457"/>
          </a:xfrm>
          <a:prstGeom prst="rect">
            <a:avLst/>
          </a:prstGeom>
        </p:spPr>
        <p:style>
          <a:lnRef idx="2">
            <a:schemeClr val="dk1"/>
          </a:lnRef>
          <a:fillRef idx="1">
            <a:schemeClr val="lt1"/>
          </a:fillRef>
          <a:effectRef idx="0">
            <a:schemeClr val="dk1"/>
          </a:effectRef>
          <a:fontRef idx="minor">
            <a:schemeClr val="dk1"/>
          </a:fontRef>
        </p:style>
        <p:txBody>
          <a:bodyPr wrap="square" lIns="77925" tIns="38963" rIns="77925" bIns="38963">
            <a:spAutoFit/>
          </a:bodyPr>
          <a:lstStyle/>
          <a:p>
            <a:pPr>
              <a:defRPr/>
            </a:pPr>
            <a:r>
              <a:rPr lang="en-US" altLang="zh-CN" sz="1600" b="1" dirty="0" smtClean="0">
                <a:solidFill>
                  <a:schemeClr val="tx1">
                    <a:lumMod val="95000"/>
                    <a:lumOff val="5000"/>
                  </a:schemeClr>
                </a:solidFill>
                <a:latin typeface="黑体" pitchFamily="49" charset="-122"/>
                <a:ea typeface="黑体" pitchFamily="49" charset="-122"/>
                <a:sym typeface="楷体_GB2312" pitchFamily="49" charset="-122"/>
              </a:rPr>
              <a:t>【</a:t>
            </a:r>
            <a:r>
              <a:rPr lang="zh-CN" altLang="en-US" sz="1600" b="1" dirty="0" smtClean="0">
                <a:solidFill>
                  <a:schemeClr val="tx1">
                    <a:lumMod val="95000"/>
                    <a:lumOff val="5000"/>
                  </a:schemeClr>
                </a:solidFill>
                <a:latin typeface="黑体" pitchFamily="49" charset="-122"/>
                <a:ea typeface="黑体" pitchFamily="49" charset="-122"/>
                <a:sym typeface="楷体_GB2312" pitchFamily="49" charset="-122"/>
              </a:rPr>
              <a:t>那么问题来了</a:t>
            </a:r>
            <a:r>
              <a:rPr lang="en-US" altLang="zh-CN" sz="1600" b="1" dirty="0" smtClean="0">
                <a:solidFill>
                  <a:schemeClr val="tx1">
                    <a:lumMod val="95000"/>
                    <a:lumOff val="5000"/>
                  </a:schemeClr>
                </a:solidFill>
                <a:latin typeface="黑体" pitchFamily="49" charset="-122"/>
                <a:ea typeface="黑体" pitchFamily="49" charset="-122"/>
                <a:sym typeface="楷体_GB2312" pitchFamily="49" charset="-122"/>
              </a:rPr>
              <a:t>】</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某</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公司权益分派方案</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：以未分配利润向全体股东每</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10</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股派现金</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5</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元，</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送股</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4</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股；以股票溢价形成的资本公积每</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10</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股转增</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3</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股；以其他类资本公积每</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10</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股转增</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2</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a:t>
            </a:r>
            <a:r>
              <a:rPr lang="zh-CN" altLang="en-US" sz="1600" dirty="0" smtClean="0">
                <a:latin typeface="黑体" pitchFamily="49" charset="-122"/>
                <a:ea typeface="黑体" pitchFamily="49" charset="-122"/>
                <a:sym typeface="楷体_GB2312" pitchFamily="49" charset="-122"/>
              </a:rPr>
              <a:t>。</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自然人</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股东</a:t>
            </a:r>
            <a:r>
              <a:rPr lang="en-US" altLang="en-US" sz="1600" dirty="0">
                <a:solidFill>
                  <a:schemeClr val="tx1">
                    <a:lumMod val="95000"/>
                    <a:lumOff val="5000"/>
                  </a:schemeClr>
                </a:solidFill>
                <a:latin typeface="黑体" pitchFamily="49" charset="-122"/>
                <a:ea typeface="黑体" pitchFamily="49" charset="-122"/>
                <a:sym typeface="楷体_GB2312" pitchFamily="49" charset="-122"/>
              </a:rPr>
              <a:t>A</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为该公司权益登记日（</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2015</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年</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4</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月</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日）登记在册的股东，在权益登记日日终其</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持有</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20,000</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股该</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公司股份。</a:t>
            </a:r>
            <a:endParaRPr lang="en-US" altLang="zh-CN" sz="1600" dirty="0">
              <a:solidFill>
                <a:schemeClr val="tx1">
                  <a:lumMod val="95000"/>
                  <a:lumOff val="5000"/>
                </a:schemeClr>
              </a:solidFill>
              <a:latin typeface="黑体" pitchFamily="49" charset="-122"/>
              <a:ea typeface="黑体" pitchFamily="49" charset="-122"/>
              <a:sym typeface="楷体_GB2312" pitchFamily="49" charset="-122"/>
            </a:endParaRPr>
          </a:p>
          <a:p>
            <a:pPr>
              <a:defRPr/>
            </a:pP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假设股东</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A</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持</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有的</a:t>
            </a:r>
            <a:r>
              <a:rPr lang="en-US" altLang="zh-CN" sz="1600" dirty="0" smtClean="0">
                <a:solidFill>
                  <a:schemeClr val="tx1">
                    <a:lumMod val="95000"/>
                    <a:lumOff val="5000"/>
                  </a:schemeClr>
                </a:solidFill>
                <a:latin typeface="黑体" pitchFamily="49" charset="-122"/>
                <a:ea typeface="黑体" pitchFamily="49" charset="-122"/>
                <a:sym typeface="楷体_GB2312" pitchFamily="49" charset="-122"/>
              </a:rPr>
              <a:t>20,000</a:t>
            </a:r>
            <a:r>
              <a:rPr lang="zh-CN" altLang="en-US" sz="1600" dirty="0" smtClean="0">
                <a:solidFill>
                  <a:schemeClr val="tx1">
                    <a:lumMod val="95000"/>
                    <a:lumOff val="5000"/>
                  </a:schemeClr>
                </a:solidFill>
                <a:latin typeface="黑体" pitchFamily="49" charset="-122"/>
                <a:ea typeface="黑体" pitchFamily="49" charset="-122"/>
                <a:sym typeface="楷体_GB2312" pitchFamily="49" charset="-122"/>
              </a:rPr>
              <a:t>股是分批取得的，取得时间分别为：</a:t>
            </a:r>
            <a:endParaRPr lang="en-US" altLang="zh-CN" sz="1600" dirty="0">
              <a:solidFill>
                <a:schemeClr val="tx1">
                  <a:lumMod val="95000"/>
                  <a:lumOff val="5000"/>
                </a:schemeClr>
              </a:solidFill>
              <a:latin typeface="黑体" pitchFamily="49" charset="-122"/>
              <a:ea typeface="黑体" pitchFamily="49" charset="-122"/>
              <a:sym typeface="楷体_GB2312" pitchFamily="49" charset="-122"/>
            </a:endParaRPr>
          </a:p>
          <a:p>
            <a:pPr>
              <a:defRPr/>
            </a:pPr>
            <a:r>
              <a:rPr lang="en-US" altLang="zh-CN" sz="1600" b="1"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2014</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年</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月</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日公司</a:t>
            </a:r>
            <a:r>
              <a:rPr lang="zh-CN" altLang="en-US" sz="1600" dirty="0">
                <a:solidFill>
                  <a:srgbClr val="FF0000"/>
                </a:solidFill>
                <a:latin typeface="黑体" pitchFamily="49" charset="-122"/>
                <a:ea typeface="黑体" pitchFamily="49" charset="-122"/>
                <a:sym typeface="楷体_GB2312" pitchFamily="49" charset="-122"/>
              </a:rPr>
              <a:t>改制时持有</a:t>
            </a:r>
            <a:r>
              <a:rPr lang="en-US" altLang="zh-CN" sz="1600" dirty="0">
                <a:solidFill>
                  <a:srgbClr val="FF0000"/>
                </a:solidFill>
                <a:latin typeface="黑体" pitchFamily="49" charset="-122"/>
                <a:ea typeface="黑体" pitchFamily="49" charset="-122"/>
                <a:sym typeface="楷体_GB2312" pitchFamily="49" charset="-122"/>
              </a:rPr>
              <a:t>5,000</a:t>
            </a:r>
            <a:r>
              <a:rPr lang="zh-CN" altLang="en-US" sz="1600" dirty="0">
                <a:solidFill>
                  <a:srgbClr val="FF0000"/>
                </a:solidFill>
                <a:latin typeface="黑体" pitchFamily="49" charset="-122"/>
                <a:ea typeface="黑体" pitchFamily="49" charset="-122"/>
                <a:sym typeface="楷体_GB2312" pitchFamily="49" charset="-122"/>
              </a:rPr>
              <a:t>股</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a:t>
            </a:r>
            <a:r>
              <a:rPr lang="en-US" altLang="zh-CN" sz="1600" b="1" dirty="0">
                <a:solidFill>
                  <a:schemeClr val="tx1">
                    <a:lumMod val="95000"/>
                    <a:lumOff val="5000"/>
                  </a:schemeClr>
                </a:solidFill>
                <a:latin typeface="黑体" pitchFamily="49" charset="-122"/>
                <a:ea typeface="黑体" pitchFamily="49" charset="-122"/>
                <a:sym typeface="楷体_GB2312" pitchFamily="49" charset="-122"/>
              </a:rPr>
              <a:t>2</a:t>
            </a: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2015</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年</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月</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日</a:t>
            </a:r>
            <a:r>
              <a:rPr lang="zh-CN" altLang="en-US" sz="1600" dirty="0">
                <a:solidFill>
                  <a:srgbClr val="FF0000"/>
                </a:solidFill>
                <a:latin typeface="黑体" pitchFamily="49" charset="-122"/>
                <a:ea typeface="黑体" pitchFamily="49" charset="-122"/>
                <a:sym typeface="楷体_GB2312" pitchFamily="49" charset="-122"/>
              </a:rPr>
              <a:t>定增认购</a:t>
            </a:r>
            <a:r>
              <a:rPr lang="en-US" altLang="zh-CN" sz="1600" dirty="0">
                <a:solidFill>
                  <a:srgbClr val="FF0000"/>
                </a:solidFill>
                <a:latin typeface="黑体" pitchFamily="49" charset="-122"/>
                <a:ea typeface="黑体" pitchFamily="49" charset="-122"/>
                <a:sym typeface="楷体_GB2312" pitchFamily="49" charset="-122"/>
              </a:rPr>
              <a:t>5,000</a:t>
            </a:r>
            <a:r>
              <a:rPr lang="zh-CN" altLang="en-US" sz="1600" dirty="0">
                <a:solidFill>
                  <a:srgbClr val="FF0000"/>
                </a:solidFill>
                <a:latin typeface="黑体" pitchFamily="49" charset="-122"/>
                <a:ea typeface="黑体" pitchFamily="49" charset="-122"/>
                <a:sym typeface="楷体_GB2312" pitchFamily="49" charset="-122"/>
              </a:rPr>
              <a:t>股</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a:t>
            </a:r>
            <a:r>
              <a:rPr lang="en-US" altLang="zh-CN" sz="1600" b="1" dirty="0">
                <a:solidFill>
                  <a:schemeClr val="tx1">
                    <a:lumMod val="95000"/>
                    <a:lumOff val="5000"/>
                  </a:schemeClr>
                </a:solidFill>
                <a:latin typeface="黑体" pitchFamily="49" charset="-122"/>
                <a:ea typeface="黑体" pitchFamily="49" charset="-122"/>
                <a:sym typeface="楷体_GB2312" pitchFamily="49" charset="-122"/>
              </a:rPr>
              <a:t>3</a:t>
            </a: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2015</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年</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4</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月</a:t>
            </a:r>
            <a:r>
              <a:rPr lang="en-US" altLang="zh-CN" sz="1600" dirty="0">
                <a:solidFill>
                  <a:schemeClr val="tx1">
                    <a:lumMod val="95000"/>
                    <a:lumOff val="5000"/>
                  </a:schemeClr>
                </a:solidFill>
                <a:latin typeface="黑体" pitchFamily="49" charset="-122"/>
                <a:ea typeface="黑体" pitchFamily="49" charset="-122"/>
                <a:sym typeface="楷体_GB2312" pitchFamily="49" charset="-122"/>
              </a:rPr>
              <a:t>1</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日通过</a:t>
            </a:r>
            <a:r>
              <a:rPr lang="zh-CN" altLang="en-US" sz="1600" dirty="0">
                <a:solidFill>
                  <a:srgbClr val="FF0000"/>
                </a:solidFill>
                <a:latin typeface="黑体" pitchFamily="49" charset="-122"/>
                <a:ea typeface="黑体" pitchFamily="49" charset="-122"/>
                <a:sym typeface="楷体_GB2312" pitchFamily="49" charset="-122"/>
              </a:rPr>
              <a:t>协议转让方式买入</a:t>
            </a:r>
            <a:r>
              <a:rPr lang="en-US" altLang="zh-CN" sz="1600" dirty="0">
                <a:solidFill>
                  <a:srgbClr val="FF0000"/>
                </a:solidFill>
                <a:latin typeface="黑体" pitchFamily="49" charset="-122"/>
                <a:ea typeface="黑体" pitchFamily="49" charset="-122"/>
                <a:sym typeface="楷体_GB2312" pitchFamily="49" charset="-122"/>
              </a:rPr>
              <a:t>10000</a:t>
            </a:r>
            <a:r>
              <a:rPr lang="zh-CN" altLang="en-US" sz="1600" dirty="0">
                <a:solidFill>
                  <a:srgbClr val="FF0000"/>
                </a:solidFill>
                <a:latin typeface="黑体" pitchFamily="49" charset="-122"/>
                <a:ea typeface="黑体" pitchFamily="49" charset="-122"/>
                <a:sym typeface="楷体_GB2312" pitchFamily="49" charset="-122"/>
              </a:rPr>
              <a:t>股</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a:t>
            </a:r>
            <a:endParaRPr lang="en-US" altLang="zh-CN" sz="1600" dirty="0">
              <a:solidFill>
                <a:schemeClr val="tx1">
                  <a:lumMod val="95000"/>
                  <a:lumOff val="5000"/>
                </a:schemeClr>
              </a:solidFill>
              <a:latin typeface="黑体" pitchFamily="49" charset="-122"/>
              <a:ea typeface="黑体" pitchFamily="49" charset="-122"/>
              <a:sym typeface="楷体_GB2312" pitchFamily="49" charset="-122"/>
            </a:endParaRPr>
          </a:p>
          <a:p>
            <a:pPr>
              <a:defRPr/>
            </a:pP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股东</a:t>
            </a:r>
            <a:r>
              <a:rPr lang="en-US" altLang="zh-CN" sz="1600" b="1" dirty="0">
                <a:solidFill>
                  <a:schemeClr val="tx1">
                    <a:lumMod val="95000"/>
                    <a:lumOff val="5000"/>
                  </a:schemeClr>
                </a:solidFill>
                <a:latin typeface="黑体" pitchFamily="49" charset="-122"/>
                <a:ea typeface="黑体" pitchFamily="49" charset="-122"/>
                <a:sym typeface="楷体_GB2312" pitchFamily="49" charset="-122"/>
              </a:rPr>
              <a:t>A</a:t>
            </a: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卖出股份的时间为</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a:t>
            </a:r>
            <a:r>
              <a:rPr lang="en-US" altLang="zh-CN" sz="1600" b="1" dirty="0">
                <a:solidFill>
                  <a:schemeClr val="tx1">
                    <a:lumMod val="95000"/>
                    <a:lumOff val="5000"/>
                  </a:schemeClr>
                </a:solidFill>
                <a:latin typeface="黑体" pitchFamily="49" charset="-122"/>
                <a:ea typeface="黑体" pitchFamily="49" charset="-122"/>
                <a:sym typeface="楷体_GB2312" pitchFamily="49" charset="-122"/>
              </a:rPr>
              <a:t>2015</a:t>
            </a: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年</a:t>
            </a:r>
            <a:r>
              <a:rPr lang="en-US" altLang="zh-CN" sz="1600" b="1" dirty="0">
                <a:solidFill>
                  <a:schemeClr val="tx1">
                    <a:lumMod val="95000"/>
                    <a:lumOff val="5000"/>
                  </a:schemeClr>
                </a:solidFill>
                <a:latin typeface="黑体" pitchFamily="49" charset="-122"/>
                <a:ea typeface="黑体" pitchFamily="49" charset="-122"/>
                <a:sym typeface="楷体_GB2312" pitchFamily="49" charset="-122"/>
              </a:rPr>
              <a:t>4</a:t>
            </a:r>
            <a:r>
              <a:rPr lang="zh-CN" altLang="en-US" sz="1600" b="1" dirty="0">
                <a:solidFill>
                  <a:schemeClr val="tx1">
                    <a:lumMod val="95000"/>
                    <a:lumOff val="5000"/>
                  </a:schemeClr>
                </a:solidFill>
                <a:latin typeface="黑体" pitchFamily="49" charset="-122"/>
                <a:ea typeface="黑体" pitchFamily="49" charset="-122"/>
                <a:sym typeface="楷体_GB2312" pitchFamily="49" charset="-122"/>
              </a:rPr>
              <a:t>月</a:t>
            </a:r>
            <a:r>
              <a:rPr lang="en-US" altLang="zh-CN" sz="1600" b="1" dirty="0" smtClean="0">
                <a:solidFill>
                  <a:schemeClr val="tx1">
                    <a:lumMod val="95000"/>
                    <a:lumOff val="5000"/>
                  </a:schemeClr>
                </a:solidFill>
                <a:latin typeface="黑体" pitchFamily="49" charset="-122"/>
                <a:ea typeface="黑体" pitchFamily="49" charset="-122"/>
                <a:sym typeface="楷体_GB2312" pitchFamily="49" charset="-122"/>
              </a:rPr>
              <a:t>30</a:t>
            </a:r>
            <a:r>
              <a:rPr lang="zh-CN" altLang="en-US" sz="1600" b="1" dirty="0" smtClean="0">
                <a:solidFill>
                  <a:schemeClr val="tx1">
                    <a:lumMod val="95000"/>
                    <a:lumOff val="5000"/>
                  </a:schemeClr>
                </a:solidFill>
                <a:latin typeface="黑体" pitchFamily="49" charset="-122"/>
                <a:ea typeface="黑体" pitchFamily="49" charset="-122"/>
                <a:sym typeface="楷体_GB2312" pitchFamily="49" charset="-122"/>
              </a:rPr>
              <a:t>日</a:t>
            </a:r>
            <a:r>
              <a:rPr lang="zh-CN" altLang="en-US" sz="1600" dirty="0">
                <a:solidFill>
                  <a:srgbClr val="FF0000"/>
                </a:solidFill>
                <a:latin typeface="黑体" pitchFamily="49" charset="-122"/>
                <a:ea typeface="黑体" pitchFamily="49" charset="-122"/>
                <a:sym typeface="楷体_GB2312" pitchFamily="49" charset="-122"/>
              </a:rPr>
              <a:t>卖出</a:t>
            </a:r>
            <a:r>
              <a:rPr lang="en-US" altLang="zh-CN" sz="1600" dirty="0">
                <a:solidFill>
                  <a:srgbClr val="FF0000"/>
                </a:solidFill>
                <a:latin typeface="黑体" pitchFamily="49" charset="-122"/>
                <a:ea typeface="黑体" pitchFamily="49" charset="-122"/>
                <a:sym typeface="楷体_GB2312" pitchFamily="49" charset="-122"/>
              </a:rPr>
              <a:t>18,000</a:t>
            </a:r>
            <a:r>
              <a:rPr lang="zh-CN" altLang="en-US" sz="1600" dirty="0">
                <a:solidFill>
                  <a:srgbClr val="FF0000"/>
                </a:solidFill>
                <a:latin typeface="黑体" pitchFamily="49" charset="-122"/>
                <a:ea typeface="黑体" pitchFamily="49" charset="-122"/>
                <a:sym typeface="楷体_GB2312" pitchFamily="49" charset="-122"/>
              </a:rPr>
              <a:t>股</a:t>
            </a:r>
            <a:r>
              <a:rPr lang="zh-CN" altLang="en-US" sz="1600" dirty="0">
                <a:solidFill>
                  <a:schemeClr val="tx1">
                    <a:lumMod val="95000"/>
                    <a:lumOff val="5000"/>
                  </a:schemeClr>
                </a:solidFill>
                <a:latin typeface="黑体" pitchFamily="49" charset="-122"/>
                <a:ea typeface="黑体" pitchFamily="49" charset="-122"/>
                <a:sym typeface="楷体_GB2312" pitchFamily="49" charset="-122"/>
              </a:rPr>
              <a:t>。</a:t>
            </a:r>
            <a:endParaRPr lang="en-US" altLang="zh-CN" sz="1600" dirty="0">
              <a:solidFill>
                <a:schemeClr val="tx1">
                  <a:lumMod val="95000"/>
                  <a:lumOff val="5000"/>
                </a:schemeClr>
              </a:solidFill>
              <a:latin typeface="黑体" pitchFamily="49" charset="-122"/>
              <a:ea typeface="黑体" pitchFamily="49" charset="-122"/>
              <a:sym typeface="楷体_GB2312" pitchFamily="49" charset="-122"/>
            </a:endParaRPr>
          </a:p>
        </p:txBody>
      </p:sp>
      <p:sp>
        <p:nvSpPr>
          <p:cNvPr id="8" name="内容占位符 2"/>
          <p:cNvSpPr txBox="1">
            <a:spLocks noChangeArrowheads="1"/>
          </p:cNvSpPr>
          <p:nvPr/>
        </p:nvSpPr>
        <p:spPr>
          <a:xfrm>
            <a:off x="395537" y="2564904"/>
            <a:ext cx="7929619" cy="1500197"/>
          </a:xfrm>
          <a:prstGeom prst="rect">
            <a:avLst/>
          </a:prstGeom>
        </p:spPr>
        <p:txBody>
          <a:bodyPr lIns="77925" tIns="38963" rIns="77925" bIns="38963"/>
          <a:lstStyle/>
          <a:p>
            <a:pPr marL="0" lvl="1">
              <a:lnSpc>
                <a:spcPct val="150000"/>
              </a:lnSpc>
              <a:spcBef>
                <a:spcPct val="20000"/>
              </a:spcBef>
              <a:defRPr/>
            </a:pPr>
            <a:endParaRPr lang="zh-CN" altLang="en-US" sz="1600" kern="0" dirty="0" smtClean="0">
              <a:solidFill>
                <a:schemeClr val="tx1">
                  <a:lumMod val="95000"/>
                  <a:lumOff val="5000"/>
                </a:schemeClr>
              </a:solidFill>
              <a:latin typeface="微软雅黑" pitchFamily="34" charset="-122"/>
              <a:ea typeface="微软雅黑" pitchFamily="34" charset="-122"/>
            </a:endParaRPr>
          </a:p>
          <a:p>
            <a:pPr marL="292219" lvl="1" indent="-292219">
              <a:spcBef>
                <a:spcPct val="20000"/>
              </a:spcBef>
              <a:defRPr/>
            </a:pPr>
            <a:r>
              <a:rPr lang="zh-CN" altLang="en-US" sz="1600" kern="0" dirty="0" smtClean="0">
                <a:solidFill>
                  <a:schemeClr val="tx1">
                    <a:lumMod val="95000"/>
                    <a:lumOff val="5000"/>
                  </a:schemeClr>
                </a:solidFill>
                <a:latin typeface="微软雅黑" pitchFamily="34" charset="-122"/>
                <a:ea typeface="微软雅黑" pitchFamily="34" charset="-122"/>
              </a:rPr>
              <a:t>   </a:t>
            </a:r>
            <a:r>
              <a:rPr lang="zh-CN" altLang="en-US" sz="1600" b="1" kern="0" dirty="0" smtClean="0">
                <a:solidFill>
                  <a:schemeClr val="tx1">
                    <a:lumMod val="95000"/>
                    <a:lumOff val="5000"/>
                  </a:schemeClr>
                </a:solidFill>
                <a:latin typeface="微软雅黑" pitchFamily="34" charset="-122"/>
                <a:ea typeface="微软雅黑" pitchFamily="34" charset="-122"/>
              </a:rPr>
              <a:t>（</a:t>
            </a:r>
            <a:r>
              <a:rPr lang="en-US" altLang="zh-CN" sz="1600" b="1" kern="0" dirty="0" smtClean="0">
                <a:solidFill>
                  <a:schemeClr val="tx1">
                    <a:lumMod val="95000"/>
                    <a:lumOff val="5000"/>
                  </a:schemeClr>
                </a:solidFill>
                <a:latin typeface="微软雅黑" pitchFamily="34" charset="-122"/>
                <a:ea typeface="微软雅黑" pitchFamily="34" charset="-122"/>
              </a:rPr>
              <a:t>1</a:t>
            </a:r>
            <a:r>
              <a:rPr lang="zh-CN" altLang="en-US" sz="1600" b="1" kern="0" dirty="0" smtClean="0">
                <a:solidFill>
                  <a:schemeClr val="tx1">
                    <a:lumMod val="95000"/>
                    <a:lumOff val="5000"/>
                  </a:schemeClr>
                </a:solidFill>
                <a:latin typeface="微软雅黑" pitchFamily="34" charset="-122"/>
                <a:ea typeface="微软雅黑" pitchFamily="34" charset="-122"/>
              </a:rPr>
              <a:t>）</a:t>
            </a:r>
            <a:r>
              <a:rPr lang="zh-CN" altLang="en-US" sz="1600" kern="0" dirty="0" smtClean="0">
                <a:solidFill>
                  <a:schemeClr val="tx1">
                    <a:lumMod val="95000"/>
                    <a:lumOff val="5000"/>
                  </a:schemeClr>
                </a:solidFill>
                <a:latin typeface="微软雅黑" pitchFamily="34" charset="-122"/>
                <a:ea typeface="微软雅黑" pitchFamily="34" charset="-122"/>
              </a:rPr>
              <a:t>根据</a:t>
            </a:r>
            <a:r>
              <a:rPr lang="zh-CN" altLang="en-US" sz="1600" kern="0" dirty="0">
                <a:solidFill>
                  <a:srgbClr val="FF0000"/>
                </a:solidFill>
                <a:latin typeface="微软雅黑" pitchFamily="34" charset="-122"/>
                <a:ea typeface="微软雅黑" pitchFamily="34" charset="-122"/>
              </a:rPr>
              <a:t>先进先出</a:t>
            </a:r>
            <a:r>
              <a:rPr lang="zh-CN" altLang="en-US" sz="1600" kern="0" dirty="0">
                <a:solidFill>
                  <a:schemeClr val="tx1">
                    <a:lumMod val="95000"/>
                    <a:lumOff val="5000"/>
                  </a:schemeClr>
                </a:solidFill>
                <a:latin typeface="微软雅黑" pitchFamily="34" charset="-122"/>
                <a:ea typeface="微软雅黑" pitchFamily="34" charset="-122"/>
              </a:rPr>
              <a:t>原则计算卖出股份的持股</a:t>
            </a:r>
            <a:r>
              <a:rPr lang="zh-CN" altLang="en-US" sz="1600" kern="0" dirty="0" smtClean="0">
                <a:solidFill>
                  <a:schemeClr val="tx1">
                    <a:lumMod val="95000"/>
                    <a:lumOff val="5000"/>
                  </a:schemeClr>
                </a:solidFill>
                <a:latin typeface="微软雅黑" pitchFamily="34" charset="-122"/>
                <a:ea typeface="微软雅黑" pitchFamily="34" charset="-122"/>
              </a:rPr>
              <a:t>期限   </a:t>
            </a:r>
            <a:r>
              <a:rPr lang="zh-CN" altLang="en-US" sz="1600" b="1" kern="0" dirty="0" smtClean="0">
                <a:solidFill>
                  <a:schemeClr val="tx1">
                    <a:lumMod val="95000"/>
                    <a:lumOff val="5000"/>
                  </a:schemeClr>
                </a:solidFill>
                <a:latin typeface="微软雅黑" pitchFamily="34" charset="-122"/>
                <a:ea typeface="微软雅黑" pitchFamily="34" charset="-122"/>
              </a:rPr>
              <a:t>（</a:t>
            </a:r>
            <a:r>
              <a:rPr lang="en-US" altLang="zh-CN" sz="1600" b="1" kern="0" dirty="0" smtClean="0">
                <a:solidFill>
                  <a:schemeClr val="tx1">
                    <a:lumMod val="95000"/>
                    <a:lumOff val="5000"/>
                  </a:schemeClr>
                </a:solidFill>
                <a:latin typeface="微软雅黑" pitchFamily="34" charset="-122"/>
                <a:ea typeface="微软雅黑" pitchFamily="34" charset="-122"/>
              </a:rPr>
              <a:t>2</a:t>
            </a:r>
            <a:r>
              <a:rPr lang="zh-CN" altLang="en-US" sz="1600" b="1" kern="0" dirty="0" smtClean="0">
                <a:solidFill>
                  <a:schemeClr val="tx1">
                    <a:lumMod val="95000"/>
                    <a:lumOff val="5000"/>
                  </a:schemeClr>
                </a:solidFill>
                <a:latin typeface="微软雅黑" pitchFamily="34" charset="-122"/>
                <a:ea typeface="微软雅黑" pitchFamily="34" charset="-122"/>
              </a:rPr>
              <a:t>）</a:t>
            </a:r>
            <a:r>
              <a:rPr lang="zh-CN" altLang="en-US" sz="1600" kern="0" dirty="0" smtClean="0">
                <a:solidFill>
                  <a:schemeClr val="tx1">
                    <a:lumMod val="95000"/>
                    <a:lumOff val="5000"/>
                  </a:schemeClr>
                </a:solidFill>
                <a:latin typeface="微软雅黑" pitchFamily="34" charset="-122"/>
                <a:ea typeface="微软雅黑" pitchFamily="34" charset="-122"/>
              </a:rPr>
              <a:t>根据</a:t>
            </a:r>
            <a:r>
              <a:rPr lang="zh-CN" altLang="en-US" sz="1600" kern="0" dirty="0">
                <a:solidFill>
                  <a:schemeClr val="tx1">
                    <a:lumMod val="95000"/>
                    <a:lumOff val="5000"/>
                  </a:schemeClr>
                </a:solidFill>
                <a:latin typeface="微软雅黑" pitchFamily="34" charset="-122"/>
                <a:ea typeface="微软雅黑" pitchFamily="34" charset="-122"/>
              </a:rPr>
              <a:t>持股期限计算应补缴</a:t>
            </a:r>
            <a:r>
              <a:rPr lang="zh-CN" altLang="en-US" sz="1600" kern="0" dirty="0">
                <a:solidFill>
                  <a:srgbClr val="FF0000"/>
                </a:solidFill>
                <a:latin typeface="微软雅黑" pitchFamily="34" charset="-122"/>
                <a:ea typeface="微软雅黑" pitchFamily="34" charset="-122"/>
              </a:rPr>
              <a:t>差别化税款</a:t>
            </a:r>
          </a:p>
        </p:txBody>
      </p:sp>
      <p:cxnSp>
        <p:nvCxnSpPr>
          <p:cNvPr id="9" name="直接连接符 8"/>
          <p:cNvCxnSpPr/>
          <p:nvPr/>
        </p:nvCxnSpPr>
        <p:spPr bwMode="auto">
          <a:xfrm>
            <a:off x="0" y="3643315"/>
            <a:ext cx="9144000" cy="1588"/>
          </a:xfrm>
          <a:prstGeom prst="line">
            <a:avLst/>
          </a:prstGeom>
          <a:ln w="15875">
            <a:solidFill>
              <a:schemeClr val="tx1"/>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179512" y="4221088"/>
            <a:ext cx="360040" cy="1309793"/>
          </a:xfrm>
          <a:prstGeom prst="rect">
            <a:avLst/>
          </a:prstGeom>
          <a:noFill/>
          <a:ln w="9525">
            <a:solidFill>
              <a:srgbClr val="C00000"/>
            </a:solidFill>
            <a:miter lim="800000"/>
          </a:ln>
        </p:spPr>
        <p:txBody>
          <a:bodyPr wrap="square" lIns="77925" tIns="38963" rIns="77925" bIns="38963">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2000" b="1" dirty="0" smtClean="0">
                <a:latin typeface="楷体" charset="0"/>
                <a:ea typeface="楷体" charset="0"/>
                <a:cs typeface="楷体" charset="0"/>
              </a:rPr>
              <a:t>计</a:t>
            </a:r>
            <a:endParaRPr kumimoji="0" lang="en-US" altLang="zh-CN" sz="2000" b="1" dirty="0" smtClean="0">
              <a:latin typeface="楷体" charset="0"/>
              <a:ea typeface="楷体" charset="0"/>
              <a:cs typeface="楷体" charset="0"/>
            </a:endParaRPr>
          </a:p>
          <a:p>
            <a:r>
              <a:rPr kumimoji="0" lang="zh-CN" altLang="en-US" sz="2000" b="1" dirty="0" smtClean="0">
                <a:latin typeface="楷体" charset="0"/>
                <a:ea typeface="楷体" charset="0"/>
                <a:cs typeface="楷体" charset="0"/>
              </a:rPr>
              <a:t>算</a:t>
            </a:r>
            <a:endParaRPr kumimoji="0" lang="en-US" altLang="zh-CN" sz="2000" b="1" dirty="0" smtClean="0">
              <a:latin typeface="楷体" charset="0"/>
              <a:ea typeface="楷体" charset="0"/>
              <a:cs typeface="楷体" charset="0"/>
            </a:endParaRPr>
          </a:p>
          <a:p>
            <a:r>
              <a:rPr kumimoji="0" lang="zh-CN" altLang="en-US" sz="2000" b="1" dirty="0" smtClean="0">
                <a:latin typeface="楷体" charset="0"/>
                <a:ea typeface="楷体" charset="0"/>
                <a:cs typeface="楷体" charset="0"/>
              </a:rPr>
              <a:t>过</a:t>
            </a:r>
            <a:endParaRPr kumimoji="0" lang="en-US" altLang="zh-CN" sz="2000" b="1" dirty="0" smtClean="0">
              <a:latin typeface="楷体" charset="0"/>
              <a:ea typeface="楷体" charset="0"/>
              <a:cs typeface="楷体" charset="0"/>
            </a:endParaRPr>
          </a:p>
          <a:p>
            <a:r>
              <a:rPr kumimoji="0" lang="zh-CN" altLang="en-US" sz="2000" b="1" dirty="0" smtClean="0">
                <a:latin typeface="楷体" charset="0"/>
                <a:ea typeface="楷体" charset="0"/>
                <a:cs typeface="楷体" charset="0"/>
              </a:rPr>
              <a:t>程</a:t>
            </a:r>
            <a:endParaRPr kumimoji="0" lang="zh-CN" altLang="en-US" sz="2000" b="1" dirty="0">
              <a:latin typeface="楷体" charset="0"/>
              <a:ea typeface="楷体" charset="0"/>
              <a:cs typeface="楷体" charset="0"/>
            </a:endParaRPr>
          </a:p>
        </p:txBody>
      </p:sp>
      <p:sp>
        <p:nvSpPr>
          <p:cNvPr id="12" name="矩形 11"/>
          <p:cNvSpPr>
            <a:spLocks noChangeArrowheads="1"/>
          </p:cNvSpPr>
          <p:nvPr/>
        </p:nvSpPr>
        <p:spPr bwMode="auto">
          <a:xfrm>
            <a:off x="539552" y="3777911"/>
            <a:ext cx="7370885" cy="2540899"/>
          </a:xfrm>
          <a:prstGeom prst="rect">
            <a:avLst/>
          </a:prstGeom>
          <a:noFill/>
          <a:ln>
            <a:noFill/>
          </a:ln>
        </p:spPr>
        <p:txBody>
          <a:bodyPr wrap="none" lIns="77925" tIns="38963" rIns="77925" bIns="38963">
            <a:spAutoFit/>
          </a:bodyPr>
          <a:lstStyle/>
          <a:p>
            <a:r>
              <a:rPr lang="zh-CN" altLang="en-US" sz="1600" b="1" dirty="0" smtClean="0">
                <a:latin typeface="微软雅黑" pitchFamily="34" charset="-122"/>
                <a:ea typeface="微软雅黑" pitchFamily="34" charset="-122"/>
                <a:cs typeface="仿宋_GB2312" charset="0"/>
              </a:rPr>
              <a:t>（</a:t>
            </a:r>
            <a:r>
              <a:rPr lang="en-US" altLang="zh-CN" sz="1600" b="1" dirty="0" smtClean="0">
                <a:latin typeface="微软雅黑" pitchFamily="34" charset="-122"/>
                <a:ea typeface="微软雅黑" pitchFamily="34" charset="-122"/>
                <a:cs typeface="仿宋_GB2312" charset="0"/>
              </a:rPr>
              <a:t>1</a:t>
            </a:r>
            <a:r>
              <a:rPr lang="zh-CN" altLang="en-US" sz="1600" b="1" dirty="0" smtClean="0">
                <a:latin typeface="微软雅黑" pitchFamily="34" charset="-122"/>
                <a:ea typeface="微软雅黑" pitchFamily="34" charset="-122"/>
                <a:cs typeface="仿宋_GB2312" charset="0"/>
              </a:rPr>
              <a:t>）股东</a:t>
            </a:r>
            <a:r>
              <a:rPr lang="en-US" altLang="zh-CN" sz="1600" b="1" dirty="0">
                <a:latin typeface="微软雅黑" pitchFamily="34" charset="-122"/>
                <a:ea typeface="微软雅黑" pitchFamily="34" charset="-122"/>
                <a:cs typeface="仿宋_GB2312" charset="0"/>
              </a:rPr>
              <a:t>A</a:t>
            </a:r>
            <a:r>
              <a:rPr lang="zh-CN" altLang="en-US" sz="1600" b="1" dirty="0">
                <a:latin typeface="微软雅黑" pitchFamily="34" charset="-122"/>
                <a:ea typeface="微软雅黑" pitchFamily="34" charset="-122"/>
                <a:cs typeface="仿宋_GB2312" charset="0"/>
              </a:rPr>
              <a:t>卖出股份的持股期限：</a:t>
            </a:r>
            <a:endParaRPr lang="en-US" altLang="zh-CN" sz="1600" b="1"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a:t>
            </a:r>
            <a:r>
              <a:rPr lang="en-US" altLang="zh-CN" sz="1600" dirty="0">
                <a:latin typeface="微软雅黑" pitchFamily="34" charset="-122"/>
                <a:ea typeface="微软雅黑" pitchFamily="34" charset="-122"/>
                <a:cs typeface="仿宋_GB2312" charset="0"/>
              </a:rPr>
              <a:t>5,000</a:t>
            </a:r>
            <a:r>
              <a:rPr lang="zh-CN" altLang="en-US" sz="1600" dirty="0">
                <a:latin typeface="微软雅黑" pitchFamily="34" charset="-122"/>
                <a:ea typeface="微软雅黑" pitchFamily="34" charset="-122"/>
                <a:cs typeface="仿宋_GB2312" charset="0"/>
              </a:rPr>
              <a:t>股：</a:t>
            </a:r>
            <a:r>
              <a:rPr lang="en-US" altLang="zh-CN" sz="1600" dirty="0">
                <a:latin typeface="微软雅黑" pitchFamily="34" charset="-122"/>
                <a:ea typeface="微软雅黑" pitchFamily="34" charset="-122"/>
                <a:cs typeface="仿宋_GB2312" charset="0"/>
              </a:rPr>
              <a:t>2014</a:t>
            </a:r>
            <a:r>
              <a:rPr lang="zh-CN" altLang="en-US" sz="1600" dirty="0">
                <a:latin typeface="微软雅黑" pitchFamily="34" charset="-122"/>
                <a:ea typeface="微软雅黑" pitchFamily="34" charset="-122"/>
                <a:cs typeface="仿宋_GB2312" charset="0"/>
              </a:rPr>
              <a:t>年</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月</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日</a:t>
            </a:r>
            <a:r>
              <a:rPr lang="en-US" altLang="zh-CN" sz="1600" dirty="0">
                <a:latin typeface="微软雅黑" pitchFamily="34" charset="-122"/>
                <a:ea typeface="微软雅黑" pitchFamily="34" charset="-122"/>
                <a:cs typeface="仿宋_GB2312" charset="0"/>
              </a:rPr>
              <a:t>-2015</a:t>
            </a:r>
            <a:r>
              <a:rPr lang="zh-CN" altLang="en-US" sz="1600" dirty="0">
                <a:latin typeface="微软雅黑" pitchFamily="34" charset="-122"/>
                <a:ea typeface="微软雅黑" pitchFamily="34" charset="-122"/>
                <a:cs typeface="仿宋_GB2312" charset="0"/>
              </a:rPr>
              <a:t>年</a:t>
            </a:r>
            <a:r>
              <a:rPr lang="en-US" altLang="zh-CN" sz="1600" dirty="0" smtClean="0">
                <a:latin typeface="微软雅黑" pitchFamily="34" charset="-122"/>
                <a:ea typeface="微软雅黑" pitchFamily="34" charset="-122"/>
                <a:cs typeface="仿宋_GB2312" charset="0"/>
              </a:rPr>
              <a:t>4</a:t>
            </a:r>
            <a:r>
              <a:rPr lang="zh-CN" altLang="en-US" sz="1600" dirty="0" smtClean="0">
                <a:latin typeface="微软雅黑" pitchFamily="34" charset="-122"/>
                <a:ea typeface="微软雅黑" pitchFamily="34" charset="-122"/>
                <a:cs typeface="仿宋_GB2312" charset="0"/>
              </a:rPr>
              <a:t>月</a:t>
            </a:r>
            <a:r>
              <a:rPr lang="zh-CN" altLang="zh-CN" sz="1600" dirty="0" smtClean="0">
                <a:latin typeface="微软雅黑" pitchFamily="34" charset="-122"/>
                <a:ea typeface="微软雅黑" pitchFamily="34" charset="-122"/>
                <a:cs typeface="仿宋_GB2312" charset="0"/>
              </a:rPr>
              <a:t>2</a:t>
            </a:r>
            <a:r>
              <a:rPr lang="en-US" altLang="zh-CN" sz="1600" dirty="0" smtClean="0">
                <a:latin typeface="微软雅黑" pitchFamily="34" charset="-122"/>
                <a:ea typeface="微软雅黑" pitchFamily="34" charset="-122"/>
                <a:cs typeface="仿宋_GB2312" charset="0"/>
              </a:rPr>
              <a:t>9</a:t>
            </a:r>
            <a:r>
              <a:rPr lang="zh-CN" altLang="en-US" sz="1600" dirty="0" smtClean="0">
                <a:latin typeface="微软雅黑" pitchFamily="34" charset="-122"/>
                <a:ea typeface="微软雅黑" pitchFamily="34" charset="-122"/>
                <a:cs typeface="仿宋_GB2312" charset="0"/>
              </a:rPr>
              <a:t>日</a:t>
            </a:r>
            <a:r>
              <a:rPr lang="en-US" altLang="zh-CN" sz="1600" dirty="0" smtClean="0">
                <a:latin typeface="微软雅黑" pitchFamily="34" charset="-122"/>
                <a:ea typeface="微软雅黑" pitchFamily="34" charset="-122"/>
                <a:cs typeface="仿宋_GB2312" charset="0"/>
              </a:rPr>
              <a:t>  </a:t>
            </a:r>
            <a:r>
              <a:rPr lang="zh-CN" altLang="en-US" sz="1600" dirty="0">
                <a:latin typeface="微软雅黑" pitchFamily="34" charset="-122"/>
                <a:ea typeface="微软雅黑" pitchFamily="34" charset="-122"/>
                <a:cs typeface="仿宋_GB2312" charset="0"/>
              </a:rPr>
              <a:t>超过</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年</a:t>
            </a:r>
            <a:endParaRPr lang="en-US" altLang="zh-CN" sz="1600" dirty="0">
              <a:latin typeface="微软雅黑" pitchFamily="34" charset="-122"/>
              <a:ea typeface="微软雅黑" pitchFamily="34" charset="-122"/>
              <a:cs typeface="仿宋_GB2312" charset="0"/>
            </a:endParaRPr>
          </a:p>
          <a:p>
            <a:r>
              <a:rPr lang="en-US" altLang="zh-CN" sz="1600" dirty="0">
                <a:latin typeface="微软雅黑" pitchFamily="34" charset="-122"/>
                <a:ea typeface="微软雅黑" pitchFamily="34" charset="-122"/>
                <a:cs typeface="仿宋_GB2312" charset="0"/>
              </a:rPr>
              <a:t>  5,000</a:t>
            </a:r>
            <a:r>
              <a:rPr lang="zh-CN" altLang="en-US" sz="1600" dirty="0">
                <a:latin typeface="微软雅黑" pitchFamily="34" charset="-122"/>
                <a:ea typeface="微软雅黑" pitchFamily="34" charset="-122"/>
                <a:cs typeface="仿宋_GB2312" charset="0"/>
              </a:rPr>
              <a:t>股：</a:t>
            </a:r>
            <a:r>
              <a:rPr lang="en-US" altLang="zh-CN" sz="1600" dirty="0">
                <a:latin typeface="微软雅黑" pitchFamily="34" charset="-122"/>
                <a:ea typeface="微软雅黑" pitchFamily="34" charset="-122"/>
                <a:cs typeface="仿宋_GB2312" charset="0"/>
              </a:rPr>
              <a:t>2015</a:t>
            </a:r>
            <a:r>
              <a:rPr lang="zh-CN" altLang="en-US" sz="1600" dirty="0">
                <a:latin typeface="微软雅黑" pitchFamily="34" charset="-122"/>
                <a:ea typeface="微软雅黑" pitchFamily="34" charset="-122"/>
                <a:cs typeface="仿宋_GB2312" charset="0"/>
              </a:rPr>
              <a:t>年</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月</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日</a:t>
            </a:r>
            <a:r>
              <a:rPr lang="en-US" altLang="zh-CN" sz="1600" dirty="0">
                <a:latin typeface="微软雅黑" pitchFamily="34" charset="-122"/>
                <a:ea typeface="微软雅黑" pitchFamily="34" charset="-122"/>
                <a:cs typeface="仿宋_GB2312" charset="0"/>
              </a:rPr>
              <a:t>-2015</a:t>
            </a:r>
            <a:r>
              <a:rPr lang="zh-CN" altLang="en-US" sz="1600" dirty="0">
                <a:latin typeface="微软雅黑" pitchFamily="34" charset="-122"/>
                <a:ea typeface="微软雅黑" pitchFamily="34" charset="-122"/>
                <a:cs typeface="仿宋_GB2312" charset="0"/>
              </a:rPr>
              <a:t>年</a:t>
            </a:r>
            <a:r>
              <a:rPr lang="en-US" altLang="zh-CN" sz="1600" dirty="0" smtClean="0">
                <a:latin typeface="微软雅黑" pitchFamily="34" charset="-122"/>
                <a:ea typeface="微软雅黑" pitchFamily="34" charset="-122"/>
                <a:cs typeface="仿宋_GB2312" charset="0"/>
              </a:rPr>
              <a:t>4</a:t>
            </a:r>
            <a:r>
              <a:rPr lang="zh-CN" altLang="en-US" sz="1600" dirty="0" smtClean="0">
                <a:latin typeface="微软雅黑" pitchFamily="34" charset="-122"/>
                <a:ea typeface="微软雅黑" pitchFamily="34" charset="-122"/>
                <a:cs typeface="仿宋_GB2312" charset="0"/>
              </a:rPr>
              <a:t>月</a:t>
            </a:r>
            <a:r>
              <a:rPr lang="zh-CN" altLang="zh-CN" sz="1600" dirty="0" smtClean="0">
                <a:latin typeface="微软雅黑" pitchFamily="34" charset="-122"/>
                <a:ea typeface="微软雅黑" pitchFamily="34" charset="-122"/>
                <a:cs typeface="仿宋_GB2312" charset="0"/>
              </a:rPr>
              <a:t>2</a:t>
            </a:r>
            <a:r>
              <a:rPr lang="en-US" altLang="zh-CN" sz="1600" dirty="0" smtClean="0">
                <a:latin typeface="微软雅黑" pitchFamily="34" charset="-122"/>
                <a:ea typeface="微软雅黑" pitchFamily="34" charset="-122"/>
                <a:cs typeface="仿宋_GB2312" charset="0"/>
              </a:rPr>
              <a:t>9</a:t>
            </a:r>
            <a:r>
              <a:rPr lang="zh-CN" altLang="en-US" sz="1600" dirty="0" smtClean="0">
                <a:latin typeface="微软雅黑" pitchFamily="34" charset="-122"/>
                <a:ea typeface="微软雅黑" pitchFamily="34" charset="-122"/>
                <a:cs typeface="仿宋_GB2312" charset="0"/>
              </a:rPr>
              <a:t>日  </a:t>
            </a:r>
            <a:r>
              <a:rPr lang="zh-CN" altLang="en-US" sz="1600" dirty="0">
                <a:latin typeface="微软雅黑" pitchFamily="34" charset="-122"/>
                <a:ea typeface="微软雅黑" pitchFamily="34" charset="-122"/>
                <a:cs typeface="仿宋_GB2312" charset="0"/>
              </a:rPr>
              <a:t>超过</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个月不足</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年</a:t>
            </a:r>
            <a:endParaRPr lang="en-US" altLang="zh-CN" sz="1600" dirty="0">
              <a:latin typeface="微软雅黑" pitchFamily="34" charset="-122"/>
              <a:ea typeface="微软雅黑" pitchFamily="34" charset="-122"/>
              <a:cs typeface="仿宋_GB2312" charset="0"/>
            </a:endParaRPr>
          </a:p>
          <a:p>
            <a:r>
              <a:rPr lang="en-US" altLang="zh-CN" sz="1600" dirty="0">
                <a:latin typeface="微软雅黑" pitchFamily="34" charset="-122"/>
                <a:ea typeface="微软雅黑" pitchFamily="34" charset="-122"/>
                <a:cs typeface="仿宋_GB2312" charset="0"/>
              </a:rPr>
              <a:t>  8,000</a:t>
            </a:r>
            <a:r>
              <a:rPr lang="zh-CN" altLang="en-US" sz="1600" dirty="0">
                <a:latin typeface="微软雅黑" pitchFamily="34" charset="-122"/>
                <a:ea typeface="微软雅黑" pitchFamily="34" charset="-122"/>
                <a:cs typeface="仿宋_GB2312" charset="0"/>
              </a:rPr>
              <a:t>股：</a:t>
            </a:r>
            <a:r>
              <a:rPr lang="en-US" altLang="zh-CN" sz="1600" dirty="0">
                <a:latin typeface="微软雅黑" pitchFamily="34" charset="-122"/>
                <a:ea typeface="微软雅黑" pitchFamily="34" charset="-122"/>
                <a:cs typeface="仿宋_GB2312" charset="0"/>
              </a:rPr>
              <a:t>2015</a:t>
            </a:r>
            <a:r>
              <a:rPr lang="zh-CN" altLang="en-US" sz="1600" dirty="0">
                <a:latin typeface="微软雅黑" pitchFamily="34" charset="-122"/>
                <a:ea typeface="微软雅黑" pitchFamily="34" charset="-122"/>
                <a:cs typeface="仿宋_GB2312" charset="0"/>
              </a:rPr>
              <a:t>年</a:t>
            </a:r>
            <a:r>
              <a:rPr lang="en-US" altLang="zh-CN" sz="1600" dirty="0">
                <a:latin typeface="微软雅黑" pitchFamily="34" charset="-122"/>
                <a:ea typeface="微软雅黑" pitchFamily="34" charset="-122"/>
                <a:cs typeface="仿宋_GB2312" charset="0"/>
              </a:rPr>
              <a:t>4</a:t>
            </a:r>
            <a:r>
              <a:rPr lang="zh-CN" altLang="en-US" sz="1600" dirty="0">
                <a:latin typeface="微软雅黑" pitchFamily="34" charset="-122"/>
                <a:ea typeface="微软雅黑" pitchFamily="34" charset="-122"/>
                <a:cs typeface="仿宋_GB2312" charset="0"/>
              </a:rPr>
              <a:t>月</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日</a:t>
            </a:r>
            <a:r>
              <a:rPr lang="en-US" altLang="zh-CN" sz="1600" dirty="0">
                <a:latin typeface="微软雅黑" pitchFamily="34" charset="-122"/>
                <a:ea typeface="微软雅黑" pitchFamily="34" charset="-122"/>
                <a:cs typeface="仿宋_GB2312" charset="0"/>
              </a:rPr>
              <a:t>-2015</a:t>
            </a:r>
            <a:r>
              <a:rPr lang="zh-CN" altLang="en-US" sz="1600" dirty="0">
                <a:latin typeface="微软雅黑" pitchFamily="34" charset="-122"/>
                <a:ea typeface="微软雅黑" pitchFamily="34" charset="-122"/>
                <a:cs typeface="仿宋_GB2312" charset="0"/>
              </a:rPr>
              <a:t>年</a:t>
            </a:r>
            <a:r>
              <a:rPr lang="en-US" altLang="zh-CN" sz="1600" dirty="0" smtClean="0">
                <a:latin typeface="微软雅黑" pitchFamily="34" charset="-122"/>
                <a:ea typeface="微软雅黑" pitchFamily="34" charset="-122"/>
                <a:cs typeface="仿宋_GB2312" charset="0"/>
              </a:rPr>
              <a:t>4</a:t>
            </a:r>
            <a:r>
              <a:rPr lang="zh-CN" altLang="en-US" sz="1600" dirty="0" smtClean="0">
                <a:latin typeface="微软雅黑" pitchFamily="34" charset="-122"/>
                <a:ea typeface="微软雅黑" pitchFamily="34" charset="-122"/>
                <a:cs typeface="仿宋_GB2312" charset="0"/>
              </a:rPr>
              <a:t>月</a:t>
            </a:r>
            <a:r>
              <a:rPr lang="zh-CN" altLang="zh-CN" sz="1600" dirty="0" smtClean="0">
                <a:latin typeface="微软雅黑" pitchFamily="34" charset="-122"/>
                <a:ea typeface="微软雅黑" pitchFamily="34" charset="-122"/>
                <a:cs typeface="仿宋_GB2312" charset="0"/>
              </a:rPr>
              <a:t>2</a:t>
            </a:r>
            <a:r>
              <a:rPr lang="en-US" altLang="zh-CN" sz="1600" dirty="0" smtClean="0">
                <a:latin typeface="微软雅黑" pitchFamily="34" charset="-122"/>
                <a:ea typeface="微软雅黑" pitchFamily="34" charset="-122"/>
                <a:cs typeface="仿宋_GB2312" charset="0"/>
              </a:rPr>
              <a:t>9</a:t>
            </a:r>
            <a:r>
              <a:rPr lang="zh-CN" altLang="en-US" sz="1600" dirty="0" smtClean="0">
                <a:latin typeface="微软雅黑" pitchFamily="34" charset="-122"/>
                <a:ea typeface="微软雅黑" pitchFamily="34" charset="-122"/>
                <a:cs typeface="仿宋_GB2312" charset="0"/>
              </a:rPr>
              <a:t>日 </a:t>
            </a:r>
            <a:r>
              <a:rPr lang="zh-CN" altLang="en-US" sz="1600" dirty="0">
                <a:latin typeface="微软雅黑" pitchFamily="34" charset="-122"/>
                <a:ea typeface="微软雅黑" pitchFamily="34" charset="-122"/>
                <a:cs typeface="仿宋_GB2312" charset="0"/>
              </a:rPr>
              <a:t>不足</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个月</a:t>
            </a:r>
            <a:endParaRPr lang="en-US" altLang="zh-CN" sz="1600" dirty="0">
              <a:latin typeface="微软雅黑" pitchFamily="34" charset="-122"/>
              <a:ea typeface="微软雅黑" pitchFamily="34" charset="-122"/>
              <a:cs typeface="仿宋_GB2312" charset="0"/>
            </a:endParaRPr>
          </a:p>
          <a:p>
            <a:r>
              <a:rPr lang="zh-CN" altLang="en-US" sz="1600" b="1" dirty="0" smtClean="0">
                <a:latin typeface="微软雅黑" pitchFamily="34" charset="-122"/>
                <a:ea typeface="微软雅黑" pitchFamily="34" charset="-122"/>
                <a:cs typeface="仿宋_GB2312" charset="0"/>
              </a:rPr>
              <a:t>（</a:t>
            </a:r>
            <a:r>
              <a:rPr lang="en-US" altLang="zh-CN" sz="1600" b="1" dirty="0" smtClean="0">
                <a:latin typeface="微软雅黑" pitchFamily="34" charset="-122"/>
                <a:ea typeface="微软雅黑" pitchFamily="34" charset="-122"/>
                <a:cs typeface="仿宋_GB2312" charset="0"/>
              </a:rPr>
              <a:t>2</a:t>
            </a:r>
            <a:r>
              <a:rPr lang="zh-CN" altLang="en-US" sz="1600" b="1" dirty="0" smtClean="0">
                <a:latin typeface="微软雅黑" pitchFamily="34" charset="-122"/>
                <a:ea typeface="微软雅黑" pitchFamily="34" charset="-122"/>
                <a:cs typeface="仿宋_GB2312" charset="0"/>
              </a:rPr>
              <a:t>）股东</a:t>
            </a:r>
            <a:r>
              <a:rPr lang="en-US" altLang="zh-CN" sz="1600" b="1" dirty="0">
                <a:latin typeface="微软雅黑" pitchFamily="34" charset="-122"/>
                <a:ea typeface="微软雅黑" pitchFamily="34" charset="-122"/>
                <a:cs typeface="仿宋_GB2312" charset="0"/>
              </a:rPr>
              <a:t>A</a:t>
            </a:r>
            <a:r>
              <a:rPr lang="zh-CN" altLang="en-US" sz="1600" b="1" dirty="0" smtClean="0">
                <a:latin typeface="微软雅黑" pitchFamily="34" charset="-122"/>
                <a:ea typeface="微软雅黑" pitchFamily="34" charset="-122"/>
                <a:cs typeface="仿宋_GB2312" charset="0"/>
              </a:rPr>
              <a:t>应补缴税款</a:t>
            </a:r>
            <a:endParaRPr lang="en-US" altLang="zh-CN" sz="1600" b="1" dirty="0">
              <a:latin typeface="微软雅黑" pitchFamily="34" charset="-122"/>
              <a:ea typeface="微软雅黑" pitchFamily="34" charset="-122"/>
              <a:cs typeface="仿宋_GB2312" charset="0"/>
            </a:endParaRPr>
          </a:p>
          <a:p>
            <a:r>
              <a:rPr lang="en-US" altLang="zh-CN" sz="1600" dirty="0">
                <a:latin typeface="微软雅黑" pitchFamily="34" charset="-122"/>
                <a:ea typeface="微软雅黑" pitchFamily="34" charset="-122"/>
                <a:cs typeface="仿宋_GB2312" charset="0"/>
              </a:rPr>
              <a:t>  5,000</a:t>
            </a:r>
            <a:r>
              <a:rPr lang="zh-CN" altLang="en-US" sz="1600" dirty="0">
                <a:latin typeface="微软雅黑" pitchFamily="34" charset="-122"/>
                <a:ea typeface="微软雅黑" pitchFamily="34" charset="-122"/>
                <a:cs typeface="仿宋_GB2312" charset="0"/>
              </a:rPr>
              <a:t>股：超过</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年，无需补缴</a:t>
            </a:r>
            <a:endParaRPr lang="en-US" altLang="zh-CN" sz="1600" dirty="0">
              <a:latin typeface="微软雅黑" pitchFamily="34" charset="-122"/>
              <a:ea typeface="微软雅黑" pitchFamily="34" charset="-122"/>
              <a:cs typeface="仿宋_GB2312" charset="0"/>
            </a:endParaRPr>
          </a:p>
          <a:p>
            <a:r>
              <a:rPr lang="en-US" altLang="zh-CN" sz="1600" dirty="0">
                <a:latin typeface="微软雅黑" pitchFamily="34" charset="-122"/>
                <a:ea typeface="微软雅黑" pitchFamily="34" charset="-122"/>
                <a:cs typeface="仿宋_GB2312" charset="0"/>
              </a:rPr>
              <a:t>  5,000</a:t>
            </a:r>
            <a:r>
              <a:rPr lang="zh-CN" altLang="en-US" sz="1600" dirty="0">
                <a:latin typeface="微软雅黑" pitchFamily="34" charset="-122"/>
                <a:ea typeface="微软雅黑" pitchFamily="34" charset="-122"/>
                <a:cs typeface="仿宋_GB2312" charset="0"/>
              </a:rPr>
              <a:t>股：超过</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个月不足</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年，应补</a:t>
            </a:r>
            <a:r>
              <a:rPr lang="zh-CN" altLang="en-US" sz="1600" dirty="0" smtClean="0">
                <a:latin typeface="微软雅黑" pitchFamily="34" charset="-122"/>
                <a:ea typeface="微软雅黑" pitchFamily="34" charset="-122"/>
                <a:cs typeface="仿宋_GB2312" charset="0"/>
              </a:rPr>
              <a:t>缴      </a:t>
            </a:r>
            <a:r>
              <a:rPr lang="en-US" altLang="zh-CN" sz="1600" dirty="0">
                <a:latin typeface="微软雅黑" pitchFamily="34" charset="-122"/>
                <a:ea typeface="微软雅黑" pitchFamily="34" charset="-122"/>
                <a:cs typeface="仿宋_GB2312" charset="0"/>
              </a:rPr>
              <a:t>5000</a:t>
            </a:r>
            <a:r>
              <a:rPr lang="en-US" altLang="zh-CN" sz="1600" dirty="0" smtClean="0">
                <a:latin typeface="微软雅黑" pitchFamily="34" charset="-122"/>
                <a:ea typeface="微软雅黑" pitchFamily="34" charset="-122"/>
                <a:cs typeface="仿宋_GB2312" charset="0"/>
              </a:rPr>
              <a:t>÷ 10 × (</a:t>
            </a:r>
            <a:r>
              <a:rPr lang="en-US" altLang="zh-CN" sz="1600" u="sng" dirty="0" smtClean="0">
                <a:latin typeface="微软雅黑" pitchFamily="34" charset="-122"/>
                <a:ea typeface="微软雅黑" pitchFamily="34" charset="-122"/>
                <a:cs typeface="仿宋_GB2312" charset="0"/>
              </a:rPr>
              <a:t>5+4+2</a:t>
            </a:r>
            <a:r>
              <a:rPr lang="en-US" altLang="zh-CN" sz="1600" dirty="0" smtClean="0">
                <a:latin typeface="微软雅黑" pitchFamily="34" charset="-122"/>
                <a:ea typeface="微软雅黑" pitchFamily="34" charset="-122"/>
                <a:cs typeface="仿宋_GB2312" charset="0"/>
              </a:rPr>
              <a:t>)    × 10%    </a:t>
            </a:r>
            <a:endParaRPr lang="en-US" altLang="zh-CN" sz="1600" dirty="0">
              <a:latin typeface="微软雅黑" pitchFamily="34" charset="-122"/>
              <a:ea typeface="微软雅黑" pitchFamily="34" charset="-122"/>
              <a:cs typeface="仿宋_GB2312" charset="0"/>
            </a:endParaRPr>
          </a:p>
          <a:p>
            <a:r>
              <a:rPr lang="en-US" altLang="zh-CN" sz="1600" dirty="0">
                <a:latin typeface="微软雅黑" pitchFamily="34" charset="-122"/>
                <a:ea typeface="微软雅黑" pitchFamily="34" charset="-122"/>
                <a:cs typeface="仿宋_GB2312" charset="0"/>
              </a:rPr>
              <a:t>  8,000</a:t>
            </a:r>
            <a:r>
              <a:rPr lang="zh-CN" altLang="en-US" sz="1600" dirty="0">
                <a:latin typeface="微软雅黑" pitchFamily="34" charset="-122"/>
                <a:ea typeface="微软雅黑" pitchFamily="34" charset="-122"/>
                <a:cs typeface="仿宋_GB2312" charset="0"/>
              </a:rPr>
              <a:t>股：不足</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个月，应补缴 </a:t>
            </a:r>
            <a:r>
              <a:rPr lang="zh-CN" altLang="en-US" sz="1600" dirty="0" smtClean="0">
                <a:latin typeface="微软雅黑" pitchFamily="34" charset="-122"/>
                <a:ea typeface="微软雅黑" pitchFamily="34" charset="-122"/>
                <a:cs typeface="仿宋_GB2312" charset="0"/>
              </a:rPr>
              <a:t>      </a:t>
            </a:r>
            <a:r>
              <a:rPr lang="en-US" altLang="zh-CN" sz="1600" dirty="0" smtClean="0">
                <a:latin typeface="微软雅黑" pitchFamily="34" charset="-122"/>
                <a:ea typeface="微软雅黑" pitchFamily="34" charset="-122"/>
                <a:cs typeface="仿宋_GB2312" charset="0"/>
              </a:rPr>
              <a:t>8000÷10</a:t>
            </a:r>
            <a:r>
              <a:rPr lang="en-US" altLang="zh-CN" sz="1600" dirty="0">
                <a:latin typeface="微软雅黑" pitchFamily="34" charset="-122"/>
                <a:ea typeface="微软雅黑" pitchFamily="34" charset="-122"/>
                <a:cs typeface="仿宋_GB2312" charset="0"/>
              </a:rPr>
              <a:t>×(</a:t>
            </a:r>
            <a:r>
              <a:rPr lang="en-US" altLang="zh-CN" sz="1600" dirty="0" smtClean="0">
                <a:latin typeface="微软雅黑" pitchFamily="34" charset="-122"/>
                <a:ea typeface="微软雅黑" pitchFamily="34" charset="-122"/>
                <a:cs typeface="仿宋_GB2312" charset="0"/>
              </a:rPr>
              <a:t>5+4+2)×</a:t>
            </a:r>
            <a:r>
              <a:rPr lang="en-US" altLang="zh-CN" sz="1600" dirty="0">
                <a:latin typeface="微软雅黑" pitchFamily="34" charset="-122"/>
                <a:ea typeface="微软雅黑" pitchFamily="34" charset="-122"/>
                <a:cs typeface="仿宋_GB2312" charset="0"/>
              </a:rPr>
              <a:t>20</a:t>
            </a:r>
            <a:r>
              <a:rPr lang="en-US" altLang="zh-CN" sz="1600" dirty="0" smtClean="0">
                <a:latin typeface="微软雅黑" pitchFamily="34" charset="-122"/>
                <a:ea typeface="微软雅黑" pitchFamily="34" charset="-122"/>
                <a:cs typeface="仿宋_GB2312" charset="0"/>
              </a:rPr>
              <a:t>%</a:t>
            </a:r>
            <a:endParaRPr lang="en-US" altLang="zh-CN" sz="1600" b="1"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a:t>
            </a:r>
          </a:p>
          <a:p>
            <a:endParaRPr lang="zh-CN" altLang="en-US" sz="1600" u="sng" dirty="0">
              <a:latin typeface="微软雅黑" pitchFamily="34" charset="-122"/>
              <a:ea typeface="微软雅黑" pitchFamily="34" charset="-122"/>
              <a:cs typeface="仿宋" charset="0"/>
            </a:endParaRPr>
          </a:p>
        </p:txBody>
      </p:sp>
      <p:sp>
        <p:nvSpPr>
          <p:cNvPr id="13" name="TextBox 12"/>
          <p:cNvSpPr txBox="1"/>
          <p:nvPr/>
        </p:nvSpPr>
        <p:spPr>
          <a:xfrm>
            <a:off x="4716016" y="3429000"/>
            <a:ext cx="4104456" cy="584775"/>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zh-CN" sz="1600" dirty="0" smtClean="0">
                <a:latin typeface="黑体" pitchFamily="49" charset="-122"/>
                <a:ea typeface="黑体" pitchFamily="49" charset="-122"/>
              </a:rPr>
              <a:t>税</a:t>
            </a:r>
            <a:r>
              <a:rPr lang="zh-CN" altLang="en-US" sz="1600" dirty="0" smtClean="0">
                <a:latin typeface="黑体" pitchFamily="49" charset="-122"/>
                <a:ea typeface="黑体" pitchFamily="49" charset="-122"/>
              </a:rPr>
              <a:t>款额</a:t>
            </a:r>
            <a:r>
              <a:rPr lang="en-US" altLang="zh-CN" sz="1600" dirty="0" smtClean="0">
                <a:latin typeface="黑体" pitchFamily="49" charset="-122"/>
                <a:ea typeface="黑体" pitchFamily="49" charset="-122"/>
              </a:rPr>
              <a:t>=</a:t>
            </a:r>
            <a:r>
              <a:rPr lang="zh-CN" altLang="en-US" sz="1600" dirty="0" smtClean="0">
                <a:latin typeface="黑体" pitchFamily="49" charset="-122"/>
                <a:ea typeface="黑体" pitchFamily="49" charset="-122"/>
              </a:rPr>
              <a:t>对应股份来源</a:t>
            </a:r>
            <a:r>
              <a:rPr lang="zh-CN" altLang="zh-CN" sz="1600" dirty="0" smtClean="0">
                <a:latin typeface="黑体" pitchFamily="49" charset="-122"/>
                <a:ea typeface="黑体" pitchFamily="49" charset="-122"/>
              </a:rPr>
              <a:t>的股份数量×</a:t>
            </a:r>
            <a:r>
              <a:rPr lang="zh-CN" altLang="en-US" sz="1600" dirty="0" smtClean="0">
                <a:latin typeface="黑体" pitchFamily="49" charset="-122"/>
                <a:ea typeface="黑体" pitchFamily="49" charset="-122"/>
              </a:rPr>
              <a:t>应纳税的分派比例</a:t>
            </a:r>
            <a:r>
              <a:rPr lang="zh-CN" altLang="zh-CN" sz="1600" dirty="0" smtClean="0">
                <a:latin typeface="黑体" pitchFamily="49" charset="-122"/>
                <a:ea typeface="黑体" pitchFamily="49" charset="-122"/>
              </a:rPr>
              <a:t>×</a:t>
            </a:r>
            <a:r>
              <a:rPr lang="zh-CN" altLang="en-US" sz="1600" dirty="0" smtClean="0">
                <a:latin typeface="黑体" pitchFamily="49" charset="-122"/>
                <a:ea typeface="黑体" pitchFamily="49" charset="-122"/>
              </a:rPr>
              <a:t>对应</a:t>
            </a:r>
            <a:r>
              <a:rPr lang="zh-CN" altLang="zh-CN" sz="1600" dirty="0" smtClean="0">
                <a:latin typeface="黑体" pitchFamily="49" charset="-122"/>
                <a:ea typeface="黑体" pitchFamily="49" charset="-122"/>
              </a:rPr>
              <a:t>持股期限</a:t>
            </a:r>
            <a:r>
              <a:rPr lang="zh-CN" altLang="en-US" sz="1600" dirty="0" smtClean="0">
                <a:latin typeface="黑体" pitchFamily="49" charset="-122"/>
                <a:ea typeface="黑体" pitchFamily="49" charset="-122"/>
              </a:rPr>
              <a:t>的实际</a:t>
            </a:r>
            <a:r>
              <a:rPr lang="zh-CN" altLang="zh-CN" sz="1600" dirty="0" smtClean="0">
                <a:latin typeface="黑体" pitchFamily="49" charset="-122"/>
                <a:ea typeface="黑体" pitchFamily="49" charset="-122"/>
              </a:rPr>
              <a:t>税率</a:t>
            </a:r>
            <a:endParaRPr lang="zh-CN" altLang="en-US" sz="1600" dirty="0"/>
          </a:p>
        </p:txBody>
      </p:sp>
      <p:sp>
        <p:nvSpPr>
          <p:cNvPr id="14" name="页脚占位符 13"/>
          <p:cNvSpPr>
            <a:spLocks noGrp="1"/>
          </p:cNvSpPr>
          <p:nvPr>
            <p:ph type="ftr" sz="quarter" idx="11"/>
          </p:nvPr>
        </p:nvSpPr>
        <p:spPr/>
        <p:txBody>
          <a:bodyPr/>
          <a:lstStyle/>
          <a:p>
            <a:pPr>
              <a:defRPr/>
            </a:pPr>
            <a:r>
              <a:rPr lang="en-US" altLang="zh-CN" dirty="0" smtClean="0">
                <a:solidFill>
                  <a:srgbClr val="000000"/>
                </a:solidFill>
              </a:rPr>
              <a:t>41</a:t>
            </a:r>
            <a:endParaRPr lang="en-US" altLang="zh-CN" dirty="0">
              <a:solidFill>
                <a:srgbClr val="000000"/>
              </a:solidFill>
            </a:endParaRPr>
          </a:p>
        </p:txBody>
      </p:sp>
      <p:sp>
        <p:nvSpPr>
          <p:cNvPr id="11" name="下箭头标注 10"/>
          <p:cNvSpPr/>
          <p:nvPr/>
        </p:nvSpPr>
        <p:spPr bwMode="auto">
          <a:xfrm>
            <a:off x="3851920" y="4797152"/>
            <a:ext cx="4392488" cy="475493"/>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股派现金</a:t>
            </a:r>
            <a:r>
              <a:rPr lang="en-US" altLang="zh-CN" sz="1400" b="1" dirty="0" smtClean="0">
                <a:solidFill>
                  <a:schemeClr val="bg1"/>
                </a:solidFill>
              </a:rPr>
              <a:t>5</a:t>
            </a:r>
            <a:r>
              <a:rPr lang="zh-CN" altLang="en-US" sz="1400" b="1" dirty="0" smtClean="0">
                <a:solidFill>
                  <a:schemeClr val="bg1"/>
                </a:solidFill>
              </a:rPr>
              <a:t>元</a:t>
            </a:r>
            <a:r>
              <a:rPr lang="en-US" altLang="zh-CN" sz="1400" b="1" dirty="0" smtClean="0">
                <a:solidFill>
                  <a:schemeClr val="bg1"/>
                </a:solidFill>
              </a:rPr>
              <a:t>+</a:t>
            </a:r>
            <a:r>
              <a:rPr lang="zh-CN" altLang="en-US" sz="1400" b="1" dirty="0" smtClean="0">
                <a:solidFill>
                  <a:schemeClr val="bg1"/>
                </a:solidFill>
              </a:rPr>
              <a:t>送股</a:t>
            </a:r>
            <a:r>
              <a:rPr lang="en-US" altLang="zh-CN" sz="1400" b="1" dirty="0" smtClean="0">
                <a:solidFill>
                  <a:schemeClr val="bg1"/>
                </a:solidFill>
              </a:rPr>
              <a:t>4</a:t>
            </a:r>
            <a:r>
              <a:rPr lang="zh-CN" altLang="en-US" sz="1400" b="1" dirty="0" smtClean="0">
                <a:solidFill>
                  <a:schemeClr val="bg1"/>
                </a:solidFill>
              </a:rPr>
              <a:t>股</a:t>
            </a:r>
            <a:r>
              <a:rPr lang="en-US" altLang="zh-CN" sz="1400" b="1" dirty="0" smtClean="0">
                <a:solidFill>
                  <a:schemeClr val="bg1"/>
                </a:solidFill>
              </a:rPr>
              <a:t>+</a:t>
            </a:r>
            <a:r>
              <a:rPr lang="zh-CN" altLang="en-US" sz="1400" b="1" dirty="0" smtClean="0">
                <a:solidFill>
                  <a:schemeClr val="bg1"/>
                </a:solidFill>
              </a:rPr>
              <a:t>其他类资本公积转增</a:t>
            </a:r>
            <a:r>
              <a:rPr lang="en-US" altLang="zh-CN" sz="1400" b="1" dirty="0" smtClean="0">
                <a:solidFill>
                  <a:schemeClr val="bg1"/>
                </a:solidFill>
              </a:rPr>
              <a:t>2</a:t>
            </a:r>
            <a:r>
              <a:rPr lang="zh-CN" altLang="en-US" sz="1400" b="1" dirty="0" smtClean="0">
                <a:solidFill>
                  <a:schemeClr val="bg1"/>
                </a:solidFill>
              </a:rPr>
              <a:t>股</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blinds(horizontal)">
                                      <p:cBhvr>
                                        <p:cTn id="7" dur="500"/>
                                        <p:tgtEl>
                                          <p:spTgt spid="7">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blinds(horizontal)">
                                      <p:cBhvr>
                                        <p:cTn id="13" dur="500"/>
                                        <p:tgtEl>
                                          <p:spTgt spid="7">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animEffect transition="in" filter="blinds(horizontal)">
                                      <p:cBhvr>
                                        <p:cTn id="16" dur="500"/>
                                        <p:tgtEl>
                                          <p:spTgt spid="7">
                                            <p:txEl>
                                              <p:pRg st="2" end="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500"/>
                                        <p:tgtEl>
                                          <p:spTgt spid="7">
                                            <p:txEl>
                                              <p:pRg st="3" end="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blinds(horizontal)">
                                      <p:cBhvr>
                                        <p:cTn id="27" dur="5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12">
                                            <p:txEl>
                                              <p:pRg st="4" end="4"/>
                                            </p:txEl>
                                          </p:spTgt>
                                        </p:tgtEl>
                                        <p:attrNameLst>
                                          <p:attrName>style.visibility</p:attrName>
                                        </p:attrNameLst>
                                      </p:cBhvr>
                                      <p:to>
                                        <p:strVal val="visible"/>
                                      </p:to>
                                    </p:set>
                                    <p:animEffect transition="in" filter="blinds(horizontal)">
                                      <p:cBhvr>
                                        <p:cTn id="35" dur="500"/>
                                        <p:tgtEl>
                                          <p:spTgt spid="12">
                                            <p:txEl>
                                              <p:pRg st="4" end="4"/>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12">
                                            <p:txEl>
                                              <p:pRg st="1" end="1"/>
                                            </p:txEl>
                                          </p:spTgt>
                                        </p:tgtEl>
                                        <p:attrNameLst>
                                          <p:attrName>style.visibility</p:attrName>
                                        </p:attrNameLst>
                                      </p:cBhvr>
                                      <p:to>
                                        <p:strVal val="visible"/>
                                      </p:to>
                                    </p:set>
                                    <p:animEffect transition="in" filter="blinds(horizontal)">
                                      <p:cBhvr>
                                        <p:cTn id="46" dur="500"/>
                                        <p:tgtEl>
                                          <p:spTgt spid="12">
                                            <p:txEl>
                                              <p:pRg st="1" end="1"/>
                                            </p:txEl>
                                          </p:spTgt>
                                        </p:tgtEl>
                                      </p:cBhvr>
                                    </p:animEffect>
                                  </p:childTnLst>
                                </p:cTn>
                              </p:par>
                              <p:par>
                                <p:cTn id="47" presetID="3" presetClass="entr" presetSubtype="10" fill="hold" nodeType="withEffect">
                                  <p:stCondLst>
                                    <p:cond delay="0"/>
                                  </p:stCondLst>
                                  <p:childTnLst>
                                    <p:set>
                                      <p:cBhvr>
                                        <p:cTn id="48" dur="1" fill="hold">
                                          <p:stCondLst>
                                            <p:cond delay="0"/>
                                          </p:stCondLst>
                                        </p:cTn>
                                        <p:tgtEl>
                                          <p:spTgt spid="12">
                                            <p:txEl>
                                              <p:pRg st="5" end="5"/>
                                            </p:txEl>
                                          </p:spTgt>
                                        </p:tgtEl>
                                        <p:attrNameLst>
                                          <p:attrName>style.visibility</p:attrName>
                                        </p:attrNameLst>
                                      </p:cBhvr>
                                      <p:to>
                                        <p:strVal val="visible"/>
                                      </p:to>
                                    </p:set>
                                    <p:animEffect transition="in" filter="blinds(horizontal)">
                                      <p:cBhvr>
                                        <p:cTn id="49" dur="500"/>
                                        <p:tgtEl>
                                          <p:spTgt spid="12">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2">
                                            <p:txEl>
                                              <p:pRg st="2" end="2"/>
                                            </p:txEl>
                                          </p:spTgt>
                                        </p:tgtEl>
                                        <p:attrNameLst>
                                          <p:attrName>style.visibility</p:attrName>
                                        </p:attrNameLst>
                                      </p:cBhvr>
                                      <p:to>
                                        <p:strVal val="visible"/>
                                      </p:to>
                                    </p:set>
                                    <p:animEffect transition="in" filter="blinds(horizontal)">
                                      <p:cBhvr>
                                        <p:cTn id="54" dur="500"/>
                                        <p:tgtEl>
                                          <p:spTgt spid="12">
                                            <p:txEl>
                                              <p:pRg st="2" end="2"/>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12">
                                            <p:txEl>
                                              <p:pRg st="6" end="6"/>
                                            </p:txEl>
                                          </p:spTgt>
                                        </p:tgtEl>
                                        <p:attrNameLst>
                                          <p:attrName>style.visibility</p:attrName>
                                        </p:attrNameLst>
                                      </p:cBhvr>
                                      <p:to>
                                        <p:strVal val="visible"/>
                                      </p:to>
                                    </p:set>
                                    <p:animEffect transition="in" filter="blinds(horizontal)">
                                      <p:cBhvr>
                                        <p:cTn id="57" dur="500"/>
                                        <p:tgtEl>
                                          <p:spTgt spid="12">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2">
                                            <p:txEl>
                                              <p:pRg st="3" end="3"/>
                                            </p:txEl>
                                          </p:spTgt>
                                        </p:tgtEl>
                                        <p:attrNameLst>
                                          <p:attrName>style.visibility</p:attrName>
                                        </p:attrNameLst>
                                      </p:cBhvr>
                                      <p:to>
                                        <p:strVal val="visible"/>
                                      </p:to>
                                    </p:set>
                                    <p:animEffect transition="in" filter="blinds(horizontal)">
                                      <p:cBhvr>
                                        <p:cTn id="67" dur="500"/>
                                        <p:tgtEl>
                                          <p:spTgt spid="12">
                                            <p:txEl>
                                              <p:pRg st="3" end="3"/>
                                            </p:txEl>
                                          </p:spTgt>
                                        </p:tgtEl>
                                      </p:cBhvr>
                                    </p:animEffect>
                                  </p:childTnLst>
                                </p:cTn>
                              </p:par>
                              <p:par>
                                <p:cTn id="68" presetID="3" presetClass="entr" presetSubtype="10" fill="hold" nodeType="withEffect">
                                  <p:stCondLst>
                                    <p:cond delay="0"/>
                                  </p:stCondLst>
                                  <p:childTnLst>
                                    <p:set>
                                      <p:cBhvr>
                                        <p:cTn id="69" dur="1" fill="hold">
                                          <p:stCondLst>
                                            <p:cond delay="0"/>
                                          </p:stCondLst>
                                        </p:cTn>
                                        <p:tgtEl>
                                          <p:spTgt spid="12">
                                            <p:txEl>
                                              <p:pRg st="7" end="7"/>
                                            </p:txEl>
                                          </p:spTgt>
                                        </p:tgtEl>
                                        <p:attrNameLst>
                                          <p:attrName>style.visibility</p:attrName>
                                        </p:attrNameLst>
                                      </p:cBhvr>
                                      <p:to>
                                        <p:strVal val="visible"/>
                                      </p:to>
                                    </p:set>
                                    <p:animEffect transition="in" filter="blinds(horizontal)">
                                      <p:cBhvr>
                                        <p:cTn id="70"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10" grpId="0" animBg="1"/>
      <p:bldP spid="13" grpId="0" animBg="1"/>
      <p:bldP spid="1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400" b="1" kern="1200" dirty="0" smtClean="0">
                <a:solidFill>
                  <a:srgbClr val="FFFFFF"/>
                </a:solidFill>
                <a:latin typeface="微软雅黑" pitchFamily="34" charset="-122"/>
                <a:ea typeface="微软雅黑" pitchFamily="34" charset="-122"/>
                <a:cs typeface="+mn-cs"/>
                <a:sym typeface="微软雅黑" pitchFamily="34" charset="-122"/>
              </a:rPr>
              <a:t>三、权益分派业务办结后的差异化征税问题</a:t>
            </a:r>
            <a:endParaRPr lang="en-GB" altLang="en-GB" sz="24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467545" y="2084851"/>
            <a:ext cx="8425631" cy="4320480"/>
          </a:xfrm>
          <a:noFill/>
        </p:spPr>
        <p:txBody>
          <a:bodyPr/>
          <a:lstStyle/>
          <a:p>
            <a:pPr marL="358775" lvl="1" indent="-358775"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None/>
            </a:pPr>
            <a:endParaRPr lang="en-GB" altLang="en-GB" sz="2000" dirty="0" smtClean="0">
              <a:solidFill>
                <a:srgbClr val="4D4D4D"/>
              </a:solidFill>
              <a:latin typeface="黑体" pitchFamily="49" charset="-122"/>
              <a:ea typeface="黑体" pitchFamily="49" charset="-122"/>
            </a:endParaRPr>
          </a:p>
        </p:txBody>
      </p:sp>
      <p:sp>
        <p:nvSpPr>
          <p:cNvPr id="28" name="TextBox 27"/>
          <p:cNvSpPr txBox="1"/>
          <p:nvPr/>
        </p:nvSpPr>
        <p:spPr>
          <a:xfrm>
            <a:off x="251520" y="932723"/>
            <a:ext cx="8712968" cy="9371796"/>
          </a:xfrm>
          <a:prstGeom prst="rect">
            <a:avLst/>
          </a:prstGeom>
          <a:noFill/>
        </p:spPr>
        <p:txBody>
          <a:bodyPr wrap="square" rtlCol="0">
            <a:spAutoFit/>
          </a:bodyPr>
          <a:lstStyle/>
          <a:p>
            <a:r>
              <a:rPr lang="en-US" altLang="zh-CN" sz="2400" dirty="0" smtClean="0">
                <a:latin typeface="黑体" pitchFamily="49" charset="-122"/>
                <a:ea typeface="黑体" pitchFamily="49" charset="-122"/>
              </a:rPr>
              <a:t>   5</a:t>
            </a:r>
            <a:r>
              <a:rPr lang="zh-CN" altLang="zh-CN" sz="2400" dirty="0" smtClean="0">
                <a:latin typeface="黑体" pitchFamily="49" charset="-122"/>
                <a:ea typeface="黑体" pitchFamily="49" charset="-122"/>
              </a:rPr>
              <a:t>、分红派息税的税款</a:t>
            </a:r>
            <a:r>
              <a:rPr lang="zh-CN" altLang="en-US" sz="2400" dirty="0" smtClean="0">
                <a:latin typeface="黑体" pitchFamily="49" charset="-122"/>
                <a:ea typeface="黑体" pitchFamily="49" charset="-122"/>
              </a:rPr>
              <a:t>现金</a:t>
            </a:r>
            <a:r>
              <a:rPr lang="zh-CN" altLang="zh-CN" sz="2400" dirty="0" smtClean="0">
                <a:latin typeface="黑体" pitchFamily="49" charset="-122"/>
                <a:ea typeface="黑体" pitchFamily="49" charset="-122"/>
              </a:rPr>
              <a:t>流向</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托管</a:t>
            </a:r>
            <a:r>
              <a:rPr lang="zh-CN" altLang="zh-CN" sz="2400" dirty="0" smtClean="0">
                <a:latin typeface="黑体" pitchFamily="49" charset="-122"/>
                <a:ea typeface="黑体" pitchFamily="49" charset="-122"/>
              </a:rPr>
              <a:t>券商</a:t>
            </a:r>
            <a:r>
              <a:rPr lang="zh-CN" altLang="zh-CN" sz="2400" dirty="0" smtClean="0">
                <a:solidFill>
                  <a:srgbClr val="FF0000"/>
                </a:solidFill>
                <a:latin typeface="黑体" pitchFamily="49" charset="-122"/>
                <a:ea typeface="黑体" pitchFamily="49" charset="-122"/>
              </a:rPr>
              <a:t>当月代扣</a:t>
            </a:r>
            <a:r>
              <a:rPr lang="zh-CN" altLang="zh-CN" sz="2400" dirty="0" smtClean="0">
                <a:latin typeface="黑体" pitchFamily="49" charset="-122"/>
                <a:ea typeface="黑体" pitchFamily="49" charset="-122"/>
              </a:rPr>
              <a:t>的税款，将集中交至中国结算。中国结算于</a:t>
            </a:r>
            <a:r>
              <a:rPr lang="zh-CN" altLang="zh-CN" sz="2400" dirty="0" smtClean="0">
                <a:solidFill>
                  <a:srgbClr val="FF0000"/>
                </a:solidFill>
                <a:latin typeface="黑体" pitchFamily="49" charset="-122"/>
                <a:ea typeface="黑体" pitchFamily="49" charset="-122"/>
              </a:rPr>
              <a:t>次月第三个交易日</a:t>
            </a:r>
            <a:r>
              <a:rPr lang="zh-CN" altLang="zh-CN" sz="2400" dirty="0" smtClean="0">
                <a:latin typeface="黑体" pitchFamily="49" charset="-122"/>
                <a:ea typeface="黑体" pitchFamily="49" charset="-122"/>
              </a:rPr>
              <a:t>将</a:t>
            </a:r>
            <a:r>
              <a:rPr lang="zh-CN" altLang="en-US" sz="2400" dirty="0" smtClean="0">
                <a:solidFill>
                  <a:srgbClr val="00B050"/>
                </a:solidFill>
                <a:latin typeface="黑体" pitchFamily="49" charset="-122"/>
                <a:ea typeface="黑体" pitchFamily="49" charset="-122"/>
              </a:rPr>
              <a:t>差异化征税</a:t>
            </a:r>
            <a:r>
              <a:rPr lang="zh-CN" altLang="zh-CN" sz="2400" dirty="0" smtClean="0">
                <a:solidFill>
                  <a:srgbClr val="00B050"/>
                </a:solidFill>
                <a:latin typeface="黑体" pitchFamily="49" charset="-122"/>
                <a:ea typeface="黑体" pitchFamily="49" charset="-122"/>
              </a:rPr>
              <a:t>明细</a:t>
            </a:r>
            <a:r>
              <a:rPr lang="zh-CN" altLang="en-US" sz="2400" dirty="0" smtClean="0">
                <a:solidFill>
                  <a:srgbClr val="00B050"/>
                </a:solidFill>
                <a:latin typeface="黑体" pitchFamily="49" charset="-122"/>
                <a:ea typeface="黑体" pitchFamily="49" charset="-122"/>
              </a:rPr>
              <a:t>表</a:t>
            </a:r>
            <a:r>
              <a:rPr lang="zh-CN" altLang="zh-CN" sz="2400" dirty="0" smtClean="0">
                <a:latin typeface="黑体" pitchFamily="49" charset="-122"/>
                <a:ea typeface="黑体" pitchFamily="49" charset="-122"/>
              </a:rPr>
              <a:t>发给发行人，</a:t>
            </a:r>
            <a:r>
              <a:rPr lang="zh-CN" altLang="zh-CN" sz="2400" dirty="0" smtClean="0">
                <a:solidFill>
                  <a:srgbClr val="FF0000"/>
                </a:solidFill>
                <a:latin typeface="黑体" pitchFamily="49" charset="-122"/>
                <a:ea typeface="黑体" pitchFamily="49" charset="-122"/>
              </a:rPr>
              <a:t>并将</a:t>
            </a:r>
            <a:r>
              <a:rPr lang="zh-CN" altLang="zh-CN" sz="2400" dirty="0" smtClean="0">
                <a:solidFill>
                  <a:srgbClr val="00B050"/>
                </a:solidFill>
                <a:latin typeface="黑体" pitchFamily="49" charset="-122"/>
                <a:ea typeface="黑体" pitchFamily="49" charset="-122"/>
              </a:rPr>
              <a:t>税款</a:t>
            </a:r>
            <a:r>
              <a:rPr lang="zh-CN" altLang="zh-CN" sz="2400" dirty="0" smtClean="0">
                <a:latin typeface="黑体" pitchFamily="49" charset="-122"/>
                <a:ea typeface="黑体" pitchFamily="49" charset="-122"/>
              </a:rPr>
              <a:t>退回至发行人在权益分派申请时填写的退款账户中。</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）差异化征税</a:t>
            </a:r>
            <a:r>
              <a:rPr lang="zh-CN" altLang="zh-CN" sz="2400" dirty="0" smtClean="0">
                <a:latin typeface="黑体" pitchFamily="49" charset="-122"/>
                <a:ea typeface="黑体" pitchFamily="49" charset="-122"/>
              </a:rPr>
              <a:t>明细</a:t>
            </a:r>
            <a:r>
              <a:rPr lang="zh-CN" altLang="en-US" sz="2400" dirty="0" smtClean="0">
                <a:latin typeface="黑体" pitchFamily="49" charset="-122"/>
                <a:ea typeface="黑体" pitchFamily="49" charset="-122"/>
              </a:rPr>
              <a:t>表</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作用：详细说明</a:t>
            </a:r>
            <a:r>
              <a:rPr lang="zh-CN" altLang="zh-CN" sz="2400" dirty="0" smtClean="0">
                <a:latin typeface="黑体" pitchFamily="49" charset="-122"/>
                <a:ea typeface="黑体" pitchFamily="49" charset="-122"/>
              </a:rPr>
              <a:t>代扣税款的构成</a:t>
            </a:r>
            <a:r>
              <a:rPr lang="zh-CN" altLang="en-US" sz="2400" dirty="0" smtClean="0">
                <a:latin typeface="黑体" pitchFamily="49" charset="-122"/>
                <a:ea typeface="黑体" pitchFamily="49" charset="-122"/>
              </a:rPr>
              <a:t>。发行人自行下载。</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）差异化征税</a:t>
            </a:r>
            <a:r>
              <a:rPr lang="zh-CN" altLang="zh-CN" sz="2400" dirty="0" smtClean="0">
                <a:latin typeface="黑体" pitchFamily="49" charset="-122"/>
                <a:ea typeface="黑体" pitchFamily="49" charset="-122"/>
              </a:rPr>
              <a:t>明细</a:t>
            </a:r>
            <a:r>
              <a:rPr lang="zh-CN" altLang="en-US" sz="2400" dirty="0" smtClean="0">
                <a:latin typeface="黑体" pitchFamily="49" charset="-122"/>
                <a:ea typeface="黑体" pitchFamily="49" charset="-122"/>
              </a:rPr>
              <a:t>表的下载途径</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中国结算北京分公司证券发行人业务指南</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2017.02</a:t>
            </a:r>
            <a:r>
              <a:rPr lang="zh-CN" altLang="en-US" sz="2400" dirty="0" smtClean="0">
                <a:latin typeface="黑体" pitchFamily="49" charset="-122"/>
                <a:ea typeface="黑体" pitchFamily="49" charset="-122"/>
              </a:rPr>
              <a:t>版）中章节“股息红利差异化个人所得税缴纳”。内含详细的申请界面图文介绍，按提示一步步操作即可。</a:t>
            </a:r>
            <a:endParaRPr lang="en-US" altLang="zh-CN" sz="2400" dirty="0" smtClean="0">
              <a:latin typeface="黑体" pitchFamily="49" charset="-122"/>
              <a:ea typeface="黑体" pitchFamily="49" charset="-122"/>
            </a:endParaRPr>
          </a:p>
          <a:p>
            <a:pPr>
              <a:lnSpc>
                <a:spcPct val="200000"/>
              </a:lnSpc>
            </a:pPr>
            <a:r>
              <a:rPr lang="en-US" altLang="zh-CN" sz="1400" dirty="0" smtClean="0">
                <a:latin typeface="微软雅黑" pitchFamily="34" charset="-122"/>
                <a:ea typeface="微软雅黑" pitchFamily="34" charset="-122"/>
              </a:rPr>
              <a:t>      </a:t>
            </a:r>
          </a:p>
          <a:p>
            <a:pPr>
              <a:lnSpc>
                <a:spcPct val="150000"/>
              </a:lnSpc>
            </a:pPr>
            <a:r>
              <a:rPr lang="en-US" altLang="zh-CN" sz="1400" dirty="0" smtClean="0">
                <a:latin typeface="微软雅黑" pitchFamily="34" charset="-122"/>
                <a:ea typeface="微软雅黑" pitchFamily="34" charset="-122"/>
              </a:rPr>
              <a:t>      </a:t>
            </a:r>
          </a:p>
          <a:p>
            <a:pPr>
              <a:lnSpc>
                <a:spcPct val="20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200000"/>
              </a:lnSpc>
            </a:pP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42</a:t>
            </a:r>
            <a:endParaRPr lang="en-US" altLang="zh-CN" dirty="0">
              <a:solidFill>
                <a:srgbClr val="000000"/>
              </a:solidFill>
            </a:endParaRPr>
          </a:p>
        </p:txBody>
      </p:sp>
      <p:cxnSp>
        <p:nvCxnSpPr>
          <p:cNvPr id="10" name="直接连接符 9"/>
          <p:cNvCxnSpPr/>
          <p:nvPr/>
        </p:nvCxnSpPr>
        <p:spPr bwMode="auto">
          <a:xfrm>
            <a:off x="3707904" y="2132856"/>
            <a:ext cx="2448272" cy="0"/>
          </a:xfrm>
          <a:prstGeom prst="line">
            <a:avLst/>
          </a:prstGeom>
          <a:ln w="571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1" end="1"/>
                                            </p:txEl>
                                          </p:spTgt>
                                        </p:tgtEl>
                                        <p:attrNameLst>
                                          <p:attrName>style.visibility</p:attrName>
                                        </p:attrNameLst>
                                      </p:cBhvr>
                                      <p:to>
                                        <p:strVal val="visible"/>
                                      </p:to>
                                    </p:set>
                                    <p:animEffect transition="in" filter="blinds(horizontal)">
                                      <p:cBhvr>
                                        <p:cTn id="7" dur="500"/>
                                        <p:tgtEl>
                                          <p:spTgt spid="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8">
                                            <p:txEl>
                                              <p:pRg st="3" end="3"/>
                                            </p:txEl>
                                          </p:spTgt>
                                        </p:tgtEl>
                                        <p:attrNameLst>
                                          <p:attrName>style.visibility</p:attrName>
                                        </p:attrNameLst>
                                      </p:cBhvr>
                                      <p:to>
                                        <p:strVal val="visible"/>
                                      </p:to>
                                    </p:set>
                                    <p:animEffect transition="in" filter="blinds(horizontal)">
                                      <p:cBhvr>
                                        <p:cTn id="17" dur="500"/>
                                        <p:tgtEl>
                                          <p:spTgt spid="2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4" end="4"/>
                                            </p:txEl>
                                          </p:spTgt>
                                        </p:tgtEl>
                                        <p:attrNameLst>
                                          <p:attrName>style.visibility</p:attrName>
                                        </p:attrNameLst>
                                      </p:cBhvr>
                                      <p:to>
                                        <p:strVal val="visible"/>
                                      </p:to>
                                    </p:set>
                                    <p:animEffect transition="in" filter="blinds(horizontal)">
                                      <p:cBhvr>
                                        <p:cTn id="22" dur="500"/>
                                        <p:tgtEl>
                                          <p:spTgt spid="2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8">
                                            <p:txEl>
                                              <p:pRg st="6" end="6"/>
                                            </p:txEl>
                                          </p:spTgt>
                                        </p:tgtEl>
                                        <p:attrNameLst>
                                          <p:attrName>style.visibility</p:attrName>
                                        </p:attrNameLst>
                                      </p:cBhvr>
                                      <p:to>
                                        <p:strVal val="visible"/>
                                      </p:to>
                                    </p:set>
                                    <p:animEffect transition="in" filter="blinds(horizontal)">
                                      <p:cBhvr>
                                        <p:cTn id="27" dur="500"/>
                                        <p:tgtEl>
                                          <p:spTgt spid="2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8">
                                            <p:txEl>
                                              <p:pRg st="7" end="7"/>
                                            </p:txEl>
                                          </p:spTgt>
                                        </p:tgtEl>
                                        <p:attrNameLst>
                                          <p:attrName>style.visibility</p:attrName>
                                        </p:attrNameLst>
                                      </p:cBhvr>
                                      <p:to>
                                        <p:strVal val="visible"/>
                                      </p:to>
                                    </p:set>
                                    <p:animEffect transition="in" filter="blinds(horizontal)">
                                      <p:cBhvr>
                                        <p:cTn id="32" dur="500"/>
                                        <p:tgtEl>
                                          <p:spTgt spid="2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400" b="1" kern="1200" dirty="0" smtClean="0">
                <a:solidFill>
                  <a:srgbClr val="FFFFFF"/>
                </a:solidFill>
                <a:latin typeface="微软雅黑" pitchFamily="34" charset="-122"/>
                <a:ea typeface="微软雅黑" pitchFamily="34" charset="-122"/>
                <a:cs typeface="+mn-cs"/>
                <a:sym typeface="微软雅黑" pitchFamily="34" charset="-122"/>
              </a:rPr>
              <a:t>回忆：刚才学习到了什么？</a:t>
            </a:r>
            <a:endParaRPr lang="en-GB" altLang="en-GB" sz="24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4437753"/>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、纳税主体？缴税方式？</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、需纳税的分派方案</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、什么时候扣税？</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、持股期限与对应的差异化税率（</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种情况）</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、持股期限如何确定？（</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种情况）</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、差异化征税原则</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、分红派息税的计算方式</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8</a:t>
            </a:r>
            <a:r>
              <a:rPr lang="zh-CN" altLang="en-US" sz="2400" dirty="0" smtClean="0">
                <a:latin typeface="黑体" pitchFamily="49" charset="-122"/>
                <a:ea typeface="黑体" pitchFamily="49" charset="-122"/>
              </a:rPr>
              <a:t>、分红派息税的现金流向及</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差异化征税明细表</a:t>
            </a:r>
            <a:r>
              <a:rPr lang="en-US" altLang="zh-CN" sz="2400" dirty="0" smtClean="0">
                <a:latin typeface="黑体" pitchFamily="49" charset="-122"/>
                <a:ea typeface="黑体" pitchFamily="49" charset="-122"/>
              </a:rPr>
              <a:t>》</a:t>
            </a:r>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43</a:t>
            </a:r>
            <a:endParaRPr lang="en-US" altLang="zh-CN" dirty="0">
              <a:solidFill>
                <a:srgbClr val="000000"/>
              </a:solidFill>
            </a:endParaRPr>
          </a:p>
        </p:txBody>
      </p:sp>
    </p:spTree>
  </p:cSld>
  <p:clrMapOvr>
    <a:masterClrMapping/>
  </p:clrMapOvr>
  <p:transition spd="slow">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bwMode="gray">
          <a:xfrm>
            <a:off x="7358082" y="6000769"/>
            <a:ext cx="1785918" cy="714380"/>
          </a:xfrm>
          <a:prstGeom prst="rect">
            <a:avLst/>
          </a:prstGeom>
          <a:solidFill>
            <a:schemeClr val="bg1"/>
          </a:solidFill>
          <a:ln w="9525">
            <a:noFill/>
            <a:rou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323528" y="164637"/>
            <a:ext cx="8432800" cy="533400"/>
          </a:xfrm>
          <a:prstGeom prst="rect">
            <a:avLst/>
          </a:prstGeom>
          <a:noFill/>
          <a:ln w="9525">
            <a:noFill/>
            <a:miter lim="800000"/>
          </a:ln>
        </p:spPr>
        <p:txBody>
          <a:bodyPr lIns="77925" tIns="38963" rIns="77925" bIns="38963" anchor="b"/>
          <a:lstStyle/>
          <a:p>
            <a:pPr algn="ctr"/>
            <a:r>
              <a:rPr lang="zh-CN" altLang="en-US" sz="2400" b="1" dirty="0" smtClean="0">
                <a:solidFill>
                  <a:srgbClr val="FFFFFF"/>
                </a:solidFill>
                <a:latin typeface="微软雅黑" pitchFamily="34" charset="-122"/>
                <a:ea typeface="微软雅黑" pitchFamily="34" charset="-122"/>
                <a:sym typeface="微软雅黑" pitchFamily="34" charset="-122"/>
              </a:rPr>
              <a:t>   </a:t>
            </a:r>
            <a:r>
              <a:rPr lang="zh-CN" altLang="en-US" sz="2800" b="1" dirty="0" smtClean="0">
                <a:solidFill>
                  <a:srgbClr val="FFFFFF"/>
                </a:solidFill>
                <a:latin typeface="微软雅黑" pitchFamily="34" charset="-122"/>
                <a:ea typeface="微软雅黑" pitchFamily="34" charset="-122"/>
                <a:sym typeface="微软雅黑" pitchFamily="34" charset="-122"/>
              </a:rPr>
              <a:t>业务咨询方式</a:t>
            </a:r>
            <a:endParaRPr lang="zh-CN" altLang="en-US" sz="2800" b="1" dirty="0">
              <a:solidFill>
                <a:schemeClr val="bg1"/>
              </a:solidFill>
              <a:latin typeface="黑体" pitchFamily="49" charset="-122"/>
              <a:ea typeface="黑体" pitchFamily="49" charset="-122"/>
            </a:endParaRPr>
          </a:p>
        </p:txBody>
      </p:sp>
      <p:sp>
        <p:nvSpPr>
          <p:cNvPr id="12" name="椭圆 11"/>
          <p:cNvSpPr/>
          <p:nvPr/>
        </p:nvSpPr>
        <p:spPr bwMode="gray">
          <a:xfrm>
            <a:off x="2214546" y="1285860"/>
            <a:ext cx="571504" cy="571504"/>
          </a:xfrm>
          <a:prstGeom prst="ellipse">
            <a:avLst/>
          </a:prstGeom>
          <a:solidFill>
            <a:srgbClr val="C00000"/>
          </a:solidFill>
          <a:ln w="9525">
            <a:solidFill>
              <a:schemeClr val="bg1"/>
            </a:solidFill>
            <a:round/>
          </a:ln>
        </p:spPr>
        <p:txBody>
          <a:bodyPr wrap="none" lIns="77925" tIns="38963" rIns="77925" bIns="38963" rtlCol="0" anchor="ctr"/>
          <a:lstStyle/>
          <a:p>
            <a:pPr algn="ctr"/>
            <a:r>
              <a:rPr lang="en-US" altLang="zh-CN" sz="27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27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84168" y="1268761"/>
            <a:ext cx="559534" cy="588604"/>
          </a:xfrm>
          <a:prstGeom prst="ellipse">
            <a:avLst/>
          </a:prstGeom>
          <a:solidFill>
            <a:srgbClr val="C00000"/>
          </a:solidFill>
          <a:ln w="9525">
            <a:solidFill>
              <a:schemeClr val="bg1"/>
            </a:solidFill>
            <a:round/>
          </a:ln>
        </p:spPr>
        <p:txBody>
          <a:bodyPr wrap="none" lIns="77925" tIns="38963" rIns="77925" bIns="38963" rtlCol="0" anchor="ctr"/>
          <a:lstStyle/>
          <a:p>
            <a:pPr algn="ctr"/>
            <a:r>
              <a:rPr lang="en-US" altLang="zh-CN" sz="27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27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857752" y="1904990"/>
            <a:ext cx="3929090" cy="6117263"/>
          </a:xfrm>
          <a:prstGeom prst="rect">
            <a:avLst/>
          </a:prstGeom>
          <a:noFill/>
        </p:spPr>
        <p:txBody>
          <a:bodyPr wrap="square" lIns="77925" tIns="38963" rIns="77925" bIns="38963" rtlCol="0">
            <a:spAutoFit/>
          </a:bodyPr>
          <a:lstStyle/>
          <a:p>
            <a:pPr>
              <a:lnSpc>
                <a:spcPct val="120000"/>
              </a:lnSpc>
            </a:pPr>
            <a:r>
              <a:rPr lang="zh-CN" altLang="en-US" b="1" dirty="0" smtClean="0">
                <a:latin typeface="微软雅黑" pitchFamily="34" charset="-122"/>
                <a:ea typeface="微软雅黑" pitchFamily="34" charset="-122"/>
                <a:cs typeface="微软雅黑"/>
              </a:rPr>
              <a:t>微信公众号：新三板股份登记</a:t>
            </a:r>
            <a:r>
              <a:rPr lang="en-US" altLang="zh-CN" b="1" dirty="0" smtClean="0">
                <a:latin typeface="微软雅黑" pitchFamily="34" charset="-122"/>
                <a:ea typeface="微软雅黑" pitchFamily="34" charset="-122"/>
                <a:cs typeface="微软雅黑"/>
              </a:rPr>
              <a:t>(</a:t>
            </a:r>
            <a:r>
              <a:rPr lang="en-US" altLang="zh-CN" b="1" dirty="0" err="1" smtClean="0">
                <a:solidFill>
                  <a:srgbClr val="C00000"/>
                </a:solidFill>
                <a:latin typeface="微软雅黑" pitchFamily="34" charset="-122"/>
                <a:ea typeface="微软雅黑" pitchFamily="34" charset="-122"/>
                <a:cs typeface="微软雅黑"/>
              </a:rPr>
              <a:t>xsbgfdj</a:t>
            </a:r>
            <a:r>
              <a:rPr lang="en-US" altLang="zh-CN" b="1" dirty="0" smtClean="0">
                <a:latin typeface="微软雅黑" pitchFamily="34" charset="-122"/>
                <a:ea typeface="微软雅黑" pitchFamily="34" charset="-122"/>
                <a:cs typeface="微软雅黑"/>
              </a:rPr>
              <a:t>)</a:t>
            </a:r>
            <a:endParaRPr lang="zh-CN" altLang="en-US"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综合服务热线：</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4008-058-058</a:t>
            </a:r>
            <a:r>
              <a:rPr lang="zh-CN" altLang="en-US" b="1" dirty="0" smtClean="0">
                <a:solidFill>
                  <a:srgbClr val="C00000"/>
                </a:solidFill>
                <a:latin typeface="微软雅黑" pitchFamily="34" charset="-122"/>
                <a:ea typeface="微软雅黑" pitchFamily="34" charset="-122"/>
                <a:cs typeface="微软雅黑"/>
              </a:rPr>
              <a:t>转</a:t>
            </a:r>
            <a:r>
              <a:rPr lang="en-US" altLang="zh-CN" b="1" dirty="0" smtClean="0">
                <a:solidFill>
                  <a:srgbClr val="C00000"/>
                </a:solidFill>
                <a:latin typeface="微软雅黑" pitchFamily="34" charset="-122"/>
                <a:ea typeface="微软雅黑" pitchFamily="34" charset="-122"/>
                <a:cs typeface="微软雅黑"/>
              </a:rPr>
              <a:t>3</a:t>
            </a:r>
            <a:r>
              <a:rPr lang="zh-CN" altLang="en-US" b="1" dirty="0" smtClean="0">
                <a:latin typeface="微软雅黑" pitchFamily="34" charset="-122"/>
                <a:ea typeface="微软雅黑" pitchFamily="34" charset="-122"/>
                <a:cs typeface="微软雅黑"/>
              </a:rPr>
              <a:t>（全国股转系统）</a:t>
            </a: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业务咨询邮箱：</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xsbgfdj@chinaclear.com.cn</a:t>
            </a:r>
          </a:p>
          <a:p>
            <a:r>
              <a:rPr lang="zh-CN" altLang="en-US"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标题注明“证券简称</a:t>
            </a:r>
            <a:r>
              <a:rPr lang="en-US" altLang="zh-CN" sz="1400"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证券代码</a:t>
            </a:r>
            <a:r>
              <a:rPr lang="en-US" altLang="zh-CN" sz="1400"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业务类型</a:t>
            </a:r>
            <a:r>
              <a:rPr lang="zh-CN" altLang="en-US" b="1" dirty="0" smtClean="0">
                <a:latin typeface="微软雅黑" pitchFamily="34" charset="-122"/>
                <a:ea typeface="微软雅黑" pitchFamily="34" charset="-122"/>
                <a:cs typeface="微软雅黑"/>
              </a:rPr>
              <a:t>）</a:t>
            </a:r>
            <a:endParaRPr lang="en-US" altLang="zh-CN" b="1" dirty="0" smtClean="0">
              <a:latin typeface="微软雅黑" pitchFamily="34" charset="-122"/>
              <a:ea typeface="微软雅黑" pitchFamily="34" charset="-122"/>
              <a:cs typeface="微软雅黑"/>
            </a:endParaRPr>
          </a:p>
          <a:p>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solidFill>
                <a:srgbClr val="0070C0"/>
              </a:solidFill>
              <a:latin typeface="微软雅黑" pitchFamily="34" charset="-122"/>
              <a:ea typeface="微软雅黑" pitchFamily="34" charset="-122"/>
              <a:cs typeface="微软雅黑"/>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b="1" dirty="0">
              <a:latin typeface="微软雅黑" pitchFamily="34" charset="-122"/>
              <a:ea typeface="微软雅黑" pitchFamily="34" charset="-122"/>
              <a:cs typeface="微软雅黑"/>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pic>
        <p:nvPicPr>
          <p:cNvPr id="11" name="Picture 9" descr="D:\2015.1.23\中国结算VI系统(2015.3)\主标-透明背景.png"/>
          <p:cNvPicPr>
            <a:picLocks noChangeAspect="1" noChangeArrowheads="1"/>
          </p:cNvPicPr>
          <p:nvPr/>
        </p:nvPicPr>
        <p:blipFill>
          <a:blip r:embed="rId5" cstate="print"/>
          <a:srcRect/>
          <a:stretch>
            <a:fillRect/>
          </a:stretch>
        </p:blipFill>
        <p:spPr bwMode="auto">
          <a:xfrm>
            <a:off x="7524329" y="6093298"/>
            <a:ext cx="1475656" cy="662085"/>
          </a:xfrm>
          <a:prstGeom prst="rect">
            <a:avLst/>
          </a:prstGeom>
          <a:noFill/>
          <a:ln w="9525">
            <a:noFill/>
            <a:miter lim="800000"/>
            <a:headEnd/>
            <a:tailEnd/>
          </a:ln>
        </p:spPr>
      </p:pic>
      <p:pic>
        <p:nvPicPr>
          <p:cNvPr id="15" name="图片 14" descr="在线客服.JPG"/>
          <p:cNvPicPr>
            <a:picLocks noChangeAspect="1"/>
          </p:cNvPicPr>
          <p:nvPr/>
        </p:nvPicPr>
        <p:blipFill>
          <a:blip r:embed="rId6" cstate="print"/>
          <a:stretch>
            <a:fillRect/>
          </a:stretch>
        </p:blipFill>
        <p:spPr>
          <a:xfrm>
            <a:off x="1063866" y="4362461"/>
            <a:ext cx="2936631" cy="781051"/>
          </a:xfrm>
          <a:prstGeom prst="rect">
            <a:avLst/>
          </a:prstGeom>
        </p:spPr>
      </p:pic>
      <p:sp>
        <p:nvSpPr>
          <p:cNvPr id="17" name="矩形 16"/>
          <p:cNvSpPr/>
          <p:nvPr/>
        </p:nvSpPr>
        <p:spPr>
          <a:xfrm>
            <a:off x="1142977" y="2333618"/>
            <a:ext cx="2722177" cy="694240"/>
          </a:xfrm>
          <a:prstGeom prst="rect">
            <a:avLst/>
          </a:prstGeom>
        </p:spPr>
        <p:txBody>
          <a:bodyPr wrap="none" lIns="77925" tIns="38963" rIns="77925" bIns="38963">
            <a:spAutoFit/>
          </a:bodyPr>
          <a:lstStyle/>
          <a:p>
            <a:r>
              <a:rPr lang="en-US" altLang="zh-CN" sz="2000" b="1" dirty="0" smtClean="0">
                <a:solidFill>
                  <a:srgbClr val="000000"/>
                </a:solidFill>
                <a:latin typeface="微软雅黑" pitchFamily="34" charset="-122"/>
                <a:ea typeface="微软雅黑" pitchFamily="34" charset="-122"/>
                <a:cs typeface="微软雅黑"/>
              </a:rPr>
              <a:t>24</a:t>
            </a:r>
            <a:r>
              <a:rPr lang="zh-CN" altLang="en-US" sz="2000" b="1" dirty="0" smtClean="0">
                <a:solidFill>
                  <a:srgbClr val="000000"/>
                </a:solidFill>
                <a:latin typeface="微软雅黑" pitchFamily="34" charset="-122"/>
                <a:ea typeface="微软雅黑" pitchFamily="34" charset="-122"/>
                <a:cs typeface="微软雅黑"/>
              </a:rPr>
              <a:t>小时智能客服：</a:t>
            </a:r>
            <a:endParaRPr lang="en-US" altLang="zh-CN" sz="2000" b="1" dirty="0" smtClean="0">
              <a:solidFill>
                <a:srgbClr val="000000"/>
              </a:solidFill>
              <a:latin typeface="微软雅黑" pitchFamily="34" charset="-122"/>
              <a:ea typeface="微软雅黑" pitchFamily="34" charset="-122"/>
              <a:cs typeface="微软雅黑"/>
            </a:endParaRPr>
          </a:p>
          <a:p>
            <a:r>
              <a:rPr lang="zh-CN" altLang="en-US" sz="2000" b="1" dirty="0" smtClean="0">
                <a:solidFill>
                  <a:srgbClr val="000000"/>
                </a:solidFill>
                <a:latin typeface="微软雅黑" pitchFamily="34" charset="-122"/>
                <a:ea typeface="微软雅黑" pitchFamily="34" charset="-122"/>
                <a:cs typeface="微软雅黑"/>
              </a:rPr>
              <a:t>官网右下角，点击进入</a:t>
            </a:r>
            <a:endParaRPr lang="zh-CN" altLang="en-US" sz="2000" b="1" dirty="0"/>
          </a:p>
        </p:txBody>
      </p:sp>
      <p:sp>
        <p:nvSpPr>
          <p:cNvPr id="19" name="矩形 18"/>
          <p:cNvSpPr/>
          <p:nvPr/>
        </p:nvSpPr>
        <p:spPr>
          <a:xfrm>
            <a:off x="1071868" y="3476626"/>
            <a:ext cx="2928628" cy="386464"/>
          </a:xfrm>
          <a:prstGeom prst="rect">
            <a:avLst/>
          </a:prstGeom>
        </p:spPr>
        <p:txBody>
          <a:bodyPr wrap="square" lIns="77925" tIns="38963" rIns="77925" bIns="38963">
            <a:spAutoFit/>
          </a:bodyPr>
          <a:lstStyle/>
          <a:p>
            <a:r>
              <a:rPr lang="en-US" altLang="zh-CN" sz="2000" b="1" dirty="0" smtClean="0">
                <a:solidFill>
                  <a:srgbClr val="0070C0"/>
                </a:solidFill>
                <a:latin typeface="微软雅黑" pitchFamily="34" charset="-122"/>
                <a:ea typeface="微软雅黑" pitchFamily="34" charset="-122"/>
                <a:cs typeface="微软雅黑"/>
              </a:rPr>
              <a:t>www.chinaclear.cn</a:t>
            </a:r>
            <a:endParaRPr lang="zh-CN" altLang="en-US" sz="2000" dirty="0"/>
          </a:p>
        </p:txBody>
      </p:sp>
      <p:sp>
        <p:nvSpPr>
          <p:cNvPr id="21" name="页脚占位符 20"/>
          <p:cNvSpPr>
            <a:spLocks noGrp="1"/>
          </p:cNvSpPr>
          <p:nvPr>
            <p:ph type="ftr" sz="quarter" idx="11"/>
          </p:nvPr>
        </p:nvSpPr>
        <p:spPr/>
        <p:txBody>
          <a:bodyPr/>
          <a:lstStyle/>
          <a:p>
            <a:pPr>
              <a:defRPr/>
            </a:pPr>
            <a:r>
              <a:rPr lang="en-US" altLang="zh-CN" dirty="0" smtClean="0">
                <a:solidFill>
                  <a:srgbClr val="000000"/>
                </a:solidFill>
              </a:rPr>
              <a:t>44</a:t>
            </a:r>
            <a:endParaRPr lang="en-US" altLang="zh-CN" dirty="0">
              <a:solidFill>
                <a:srgbClr val="000000"/>
              </a:solidFill>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916113"/>
            <a:ext cx="9144000" cy="1144587"/>
          </a:xfrm>
          <a:prstGeom prst="rect">
            <a:avLst/>
          </a:prstGeom>
          <a:noFill/>
          <a:ln w="9525">
            <a:noFill/>
            <a:miter lim="800000"/>
            <a:headEnd/>
            <a:tailEnd/>
          </a:ln>
        </p:spPr>
      </p:pic>
      <p:sp>
        <p:nvSpPr>
          <p:cNvPr id="3" name="Text Box 6"/>
          <p:cNvSpPr txBox="1">
            <a:spLocks noChangeArrowheads="1"/>
          </p:cNvSpPr>
          <p:nvPr/>
        </p:nvSpPr>
        <p:spPr bwMode="auto">
          <a:xfrm>
            <a:off x="683568" y="3429000"/>
            <a:ext cx="7183388" cy="1292662"/>
          </a:xfrm>
          <a:prstGeom prst="rect">
            <a:avLst/>
          </a:prstGeom>
          <a:noFill/>
          <a:ln w="9525">
            <a:noFill/>
            <a:miter lim="800000"/>
            <a:headEnd/>
            <a:tailEnd/>
          </a:ln>
        </p:spPr>
        <p:txBody>
          <a:bodyPr wrap="square">
            <a:spAutoFit/>
          </a:bodyPr>
          <a:lstStyle/>
          <a:p>
            <a:pPr algn="l" rtl="0" fontAlgn="base">
              <a:lnSpc>
                <a:spcPct val="120000"/>
              </a:lnSpc>
              <a:spcBef>
                <a:spcPct val="0"/>
              </a:spcBef>
              <a:spcAft>
                <a:spcPct val="0"/>
              </a:spcAft>
            </a:pPr>
            <a:r>
              <a:rPr lang="zh-CN" altLang="en-US" sz="2000" kern="1200" dirty="0">
                <a:latin typeface="黑体" pitchFamily="49" charset="-122"/>
                <a:ea typeface="黑体" pitchFamily="49" charset="-122"/>
                <a:cs typeface="方正兰亭黑简体"/>
              </a:rPr>
              <a:t>中国证券登记结算有限责任公司北京分公司</a:t>
            </a:r>
            <a:endParaRPr lang="en-US" altLang="zh-CN" sz="2000" kern="1200" dirty="0">
              <a:latin typeface="黑体" pitchFamily="49" charset="-122"/>
              <a:ea typeface="黑体" pitchFamily="49" charset="-122"/>
              <a:cs typeface="方正兰亭黑简体"/>
            </a:endParaRPr>
          </a:p>
          <a:p>
            <a:pPr algn="l" rtl="0" fontAlgn="base">
              <a:lnSpc>
                <a:spcPct val="150000"/>
              </a:lnSpc>
              <a:spcBef>
                <a:spcPct val="0"/>
              </a:spcBef>
              <a:spcAft>
                <a:spcPct val="0"/>
              </a:spcAft>
            </a:pPr>
            <a:r>
              <a:rPr lang="zh-CN" altLang="en-US" sz="2000" kern="1200" dirty="0">
                <a:latin typeface="黑体" pitchFamily="49" charset="-122"/>
                <a:ea typeface="黑体" pitchFamily="49" charset="-122"/>
                <a:cs typeface="方正兰亭黑简体"/>
              </a:rPr>
              <a:t>北京分公司地址：北京市西城区金融大街</a:t>
            </a:r>
            <a:r>
              <a:rPr lang="en-US" altLang="zh-CN" sz="2000" kern="1200" dirty="0">
                <a:latin typeface="黑体" pitchFamily="49" charset="-122"/>
                <a:ea typeface="黑体" pitchFamily="49" charset="-122"/>
                <a:cs typeface="方正兰亭黑简体"/>
              </a:rPr>
              <a:t>26</a:t>
            </a:r>
            <a:r>
              <a:rPr lang="zh-CN" altLang="en-US" sz="2000" kern="1200" dirty="0">
                <a:latin typeface="黑体" pitchFamily="49" charset="-122"/>
                <a:ea typeface="黑体" pitchFamily="49" charset="-122"/>
                <a:cs typeface="方正兰亭黑简体"/>
              </a:rPr>
              <a:t>号金阳大厦</a:t>
            </a:r>
            <a:r>
              <a:rPr lang="en-US" altLang="zh-CN" sz="2000" kern="1200" dirty="0">
                <a:latin typeface="黑体" pitchFamily="49" charset="-122"/>
                <a:ea typeface="黑体" pitchFamily="49" charset="-122"/>
                <a:cs typeface="方正兰亭黑简体"/>
              </a:rPr>
              <a:t>5</a:t>
            </a:r>
            <a:r>
              <a:rPr lang="zh-CN" altLang="en-US" sz="2000" kern="1200" dirty="0">
                <a:latin typeface="黑体" pitchFamily="49" charset="-122"/>
                <a:ea typeface="黑体" pitchFamily="49" charset="-122"/>
                <a:cs typeface="方正兰亭黑简体"/>
              </a:rPr>
              <a:t>层</a:t>
            </a:r>
          </a:p>
          <a:p>
            <a:pPr algn="l" rtl="0" fontAlgn="base">
              <a:lnSpc>
                <a:spcPct val="120000"/>
              </a:lnSpc>
              <a:spcBef>
                <a:spcPct val="0"/>
              </a:spcBef>
              <a:spcAft>
                <a:spcPct val="0"/>
              </a:spcAft>
            </a:pPr>
            <a:r>
              <a:rPr lang="zh-CN" altLang="en-US" sz="2000" kern="1200" dirty="0" smtClean="0">
                <a:latin typeface="黑体" pitchFamily="49" charset="-122"/>
                <a:ea typeface="黑体" pitchFamily="49" charset="-122"/>
                <a:cs typeface="方正兰亭黑简体"/>
              </a:rPr>
              <a:t>服务</a:t>
            </a:r>
            <a:r>
              <a:rPr lang="zh-CN" altLang="en-US" sz="2000" kern="1200" dirty="0">
                <a:latin typeface="黑体" pitchFamily="49" charset="-122"/>
                <a:ea typeface="黑体" pitchFamily="49" charset="-122"/>
                <a:cs typeface="方正兰亭黑简体"/>
              </a:rPr>
              <a:t>热线：</a:t>
            </a:r>
            <a:r>
              <a:rPr lang="en-US" altLang="zh-CN" sz="2000" kern="1200" dirty="0" smtClean="0">
                <a:latin typeface="黑体" pitchFamily="49" charset="-122"/>
                <a:ea typeface="黑体" pitchFamily="49" charset="-122"/>
                <a:cs typeface="方正兰亭黑简体"/>
              </a:rPr>
              <a:t>4008-058-058 </a:t>
            </a:r>
            <a:r>
              <a:rPr lang="zh-CN" altLang="en-US" sz="2000" kern="1200" dirty="0" smtClean="0">
                <a:latin typeface="黑体" pitchFamily="49" charset="-122"/>
                <a:ea typeface="黑体" pitchFamily="49" charset="-122"/>
                <a:cs typeface="方正兰亭黑简体"/>
              </a:rPr>
              <a:t>转</a:t>
            </a:r>
            <a:r>
              <a:rPr lang="en-US" altLang="zh-CN" sz="2000" dirty="0" smtClean="0">
                <a:latin typeface="黑体" pitchFamily="49" charset="-122"/>
                <a:ea typeface="黑体" pitchFamily="49" charset="-122"/>
                <a:cs typeface="方正兰亭黑简体"/>
              </a:rPr>
              <a:t>3</a:t>
            </a:r>
            <a:endParaRPr lang="en-US" altLang="zh-CN" sz="2000" kern="1200" dirty="0">
              <a:latin typeface="黑体" pitchFamily="49" charset="-122"/>
              <a:ea typeface="黑体" pitchFamily="49" charset="-122"/>
              <a:cs typeface="方正兰亭黑简体"/>
            </a:endParaRPr>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45</a:t>
            </a:r>
            <a:endParaRPr lang="en-US" altLang="zh-CN" dirty="0">
              <a:solidFill>
                <a:srgbClr val="000000"/>
              </a:solidFill>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一、业务申请前的准备工作</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1520" y="1508787"/>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grpSp>
        <p:nvGrpSpPr>
          <p:cNvPr id="8" name="组合 20"/>
          <p:cNvGrpSpPr/>
          <p:nvPr/>
        </p:nvGrpSpPr>
        <p:grpSpPr>
          <a:xfrm>
            <a:off x="899592" y="1892829"/>
            <a:ext cx="7354124" cy="648072"/>
            <a:chOff x="1002380" y="1556792"/>
            <a:chExt cx="7354124" cy="648072"/>
          </a:xfrm>
        </p:grpSpPr>
        <p:sp>
          <p:nvSpPr>
            <p:cNvPr id="9"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（一）</a:t>
              </a:r>
              <a:endParaRPr lang="zh-CN" altLang="en-US" sz="2400" b="1" dirty="0">
                <a:latin typeface="黑体" pitchFamily="49" charset="-122"/>
                <a:ea typeface="黑体" pitchFamily="49" charset="-122"/>
              </a:endParaRPr>
            </a:p>
          </p:txBody>
        </p:sp>
        <p:sp>
          <p:nvSpPr>
            <p:cNvPr id="11" name="TextBox 10"/>
            <p:cNvSpPr txBox="1"/>
            <p:nvPr/>
          </p:nvSpPr>
          <p:spPr>
            <a:xfrm>
              <a:off x="271290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决定权益分派所依据的财务报告</a:t>
              </a:r>
              <a:endParaRPr lang="zh-CN" altLang="en-US" sz="2400" dirty="0" smtClean="0">
                <a:latin typeface="黑体" pitchFamily="49" charset="-122"/>
                <a:ea typeface="黑体" pitchFamily="49" charset="-122"/>
              </a:endParaRPr>
            </a:p>
          </p:txBody>
        </p:sp>
      </p:grpSp>
      <p:grpSp>
        <p:nvGrpSpPr>
          <p:cNvPr id="12" name="组合 24"/>
          <p:cNvGrpSpPr/>
          <p:nvPr/>
        </p:nvGrpSpPr>
        <p:grpSpPr>
          <a:xfrm>
            <a:off x="899592" y="2924944"/>
            <a:ext cx="7341014" cy="648072"/>
            <a:chOff x="1002380" y="1556792"/>
            <a:chExt cx="7341014" cy="648072"/>
          </a:xfrm>
        </p:grpSpPr>
        <p:sp>
          <p:nvSpPr>
            <p:cNvPr id="13"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（二）</a:t>
              </a:r>
              <a:endParaRPr lang="zh-CN" altLang="en-US" sz="2400" b="1" dirty="0">
                <a:latin typeface="黑体" pitchFamily="49" charset="-122"/>
                <a:ea typeface="黑体" pitchFamily="49" charset="-122"/>
              </a:endParaRPr>
            </a:p>
          </p:txBody>
        </p:sp>
        <p:sp>
          <p:nvSpPr>
            <p:cNvPr id="15" name="TextBox 14"/>
            <p:cNvSpPr txBox="1"/>
            <p:nvPr/>
          </p:nvSpPr>
          <p:spPr>
            <a:xfrm>
              <a:off x="269979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拟定权益分派预案</a:t>
              </a:r>
              <a:endParaRPr lang="zh-CN" altLang="en-US" sz="2400" dirty="0" smtClean="0">
                <a:latin typeface="黑体" pitchFamily="49" charset="-122"/>
                <a:ea typeface="黑体" pitchFamily="49" charset="-122"/>
              </a:endParaRPr>
            </a:p>
          </p:txBody>
        </p:sp>
      </p:grpSp>
      <p:grpSp>
        <p:nvGrpSpPr>
          <p:cNvPr id="16" name="组合 28"/>
          <p:cNvGrpSpPr/>
          <p:nvPr/>
        </p:nvGrpSpPr>
        <p:grpSpPr>
          <a:xfrm>
            <a:off x="899592" y="3933056"/>
            <a:ext cx="7386044" cy="648072"/>
            <a:chOff x="1002380" y="1556792"/>
            <a:chExt cx="7386044" cy="648072"/>
          </a:xfrm>
        </p:grpSpPr>
        <p:sp>
          <p:nvSpPr>
            <p:cNvPr id="17"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（三）</a:t>
              </a:r>
              <a:endParaRPr lang="zh-CN" altLang="en-US" sz="2400" b="1" dirty="0">
                <a:latin typeface="黑体" pitchFamily="49" charset="-122"/>
                <a:ea typeface="黑体" pitchFamily="49" charset="-122"/>
              </a:endParaRPr>
            </a:p>
          </p:txBody>
        </p:sp>
        <p:sp>
          <p:nvSpPr>
            <p:cNvPr id="19" name="TextBox 18"/>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股东大会决议公告</a:t>
              </a:r>
              <a:endParaRPr lang="zh-CN" altLang="en-US" sz="2400" dirty="0" smtClean="0">
                <a:latin typeface="黑体" pitchFamily="49" charset="-122"/>
                <a:ea typeface="黑体" pitchFamily="49" charset="-122"/>
              </a:endParaRPr>
            </a:p>
          </p:txBody>
        </p:sp>
      </p:grpSp>
      <p:grpSp>
        <p:nvGrpSpPr>
          <p:cNvPr id="20" name="组合 28"/>
          <p:cNvGrpSpPr/>
          <p:nvPr/>
        </p:nvGrpSpPr>
        <p:grpSpPr>
          <a:xfrm>
            <a:off x="899592" y="4869160"/>
            <a:ext cx="7386044" cy="648072"/>
            <a:chOff x="1002380" y="1556792"/>
            <a:chExt cx="7386044" cy="648072"/>
          </a:xfrm>
        </p:grpSpPr>
        <p:sp>
          <p:nvSpPr>
            <p:cNvPr id="21" name="Rectangle 12"/>
            <p:cNvSpPr/>
            <p:nvPr/>
          </p:nvSpPr>
          <p:spPr>
            <a:xfrm>
              <a:off x="2699792" y="2124888"/>
              <a:ext cx="5400000"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02380" y="1571612"/>
              <a:ext cx="1337372" cy="633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黑体" pitchFamily="49" charset="-122"/>
                  <a:ea typeface="黑体" pitchFamily="49" charset="-122"/>
                </a:rPr>
                <a:t>（四）</a:t>
              </a:r>
              <a:endParaRPr lang="zh-CN" altLang="en-US" sz="2400" b="1" dirty="0">
                <a:latin typeface="黑体" pitchFamily="49" charset="-122"/>
                <a:ea typeface="黑体" pitchFamily="49" charset="-122"/>
              </a:endParaRPr>
            </a:p>
          </p:txBody>
        </p:sp>
        <p:sp>
          <p:nvSpPr>
            <p:cNvPr id="23" name="TextBox 22"/>
            <p:cNvSpPr txBox="1"/>
            <p:nvPr/>
          </p:nvSpPr>
          <p:spPr>
            <a:xfrm>
              <a:off x="2744822" y="1556792"/>
              <a:ext cx="5643602" cy="461665"/>
            </a:xfrm>
            <a:prstGeom prst="rect">
              <a:avLst/>
            </a:prstGeom>
            <a:noFill/>
          </p:spPr>
          <p:txBody>
            <a:bodyPr wrap="square" rtlCol="0">
              <a:spAutoFit/>
            </a:bodyPr>
            <a:lstStyle/>
            <a:p>
              <a:r>
                <a:rPr lang="zh-CN" altLang="en-US" sz="2400" dirty="0" smtClean="0">
                  <a:latin typeface="黑体" pitchFamily="49" charset="-122"/>
                  <a:ea typeface="黑体" pitchFamily="49" charset="-122"/>
                  <a:cs typeface="Arial" pitchFamily="34" charset="0"/>
                </a:rPr>
                <a:t>申请业务前需准备的信息及材料</a:t>
              </a:r>
              <a:endParaRPr lang="zh-CN" altLang="en-US" sz="2400" dirty="0" smtClean="0">
                <a:latin typeface="黑体" pitchFamily="49" charset="-122"/>
                <a:ea typeface="黑体" pitchFamily="49" charset="-122"/>
              </a:endParaRPr>
            </a:p>
          </p:txBody>
        </p:sp>
      </p:grpSp>
      <p:sp>
        <p:nvSpPr>
          <p:cNvPr id="24" name="页脚占位符 23"/>
          <p:cNvSpPr>
            <a:spLocks noGrp="1"/>
          </p:cNvSpPr>
          <p:nvPr>
            <p:ph type="ftr" sz="quarter" idx="11"/>
          </p:nvPr>
        </p:nvSpPr>
        <p:spPr/>
        <p:txBody>
          <a:bodyPr/>
          <a:lstStyle/>
          <a:p>
            <a:pPr>
              <a:defRPr/>
            </a:pPr>
            <a:r>
              <a:rPr lang="en-US" altLang="zh-CN" dirty="0" smtClean="0">
                <a:solidFill>
                  <a:srgbClr val="000000"/>
                </a:solidFill>
              </a:rPr>
              <a:t>5</a:t>
            </a:r>
            <a:endParaRPr lang="en-US" altLang="zh-CN" dirty="0">
              <a:solidFill>
                <a:srgbClr val="000000"/>
              </a:solidFill>
            </a:endParaRPr>
          </a:p>
        </p:txBody>
      </p:sp>
      <p:sp>
        <p:nvSpPr>
          <p:cNvPr id="25" name="矩形 24"/>
          <p:cNvSpPr/>
          <p:nvPr/>
        </p:nvSpPr>
        <p:spPr bwMode="auto">
          <a:xfrm>
            <a:off x="6084168" y="1052736"/>
            <a:ext cx="2736304" cy="864095"/>
          </a:xfrm>
          <a:prstGeom prst="rect">
            <a:avLst/>
          </a:prstGeom>
          <a:solidFill>
            <a:schemeClr val="bg1"/>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fontAlgn="base">
              <a:spcBef>
                <a:spcPct val="0"/>
              </a:spcBef>
              <a:spcAft>
                <a:spcPct val="0"/>
              </a:spcAft>
            </a:pPr>
            <a:r>
              <a:rPr lang="zh-CN" altLang="en-US" b="1" dirty="0" smtClean="0">
                <a:solidFill>
                  <a:srgbClr val="FF0000"/>
                </a:solidFill>
                <a:latin typeface="黑体" pitchFamily="49" charset="-122"/>
                <a:ea typeface="黑体" pitchFamily="49" charset="-122"/>
              </a:rPr>
              <a:t>课前思考：</a:t>
            </a:r>
            <a:endParaRPr kumimoji="0" lang="en-US" altLang="zh-CN" sz="1800" b="1" i="0" u="none" strike="noStrike" cap="none" normalizeH="0" baseline="0" dirty="0" smtClean="0">
              <a:ln>
                <a:noFill/>
              </a:ln>
              <a:solidFill>
                <a:srgbClr val="FF0000"/>
              </a:solidFill>
              <a:effectLst/>
              <a:latin typeface="黑体" pitchFamily="49" charset="-122"/>
              <a:ea typeface="黑体" pitchFamily="49" charset="-122"/>
            </a:endParaRPr>
          </a:p>
          <a:p>
            <a:pPr marL="0" marR="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0000"/>
                </a:solidFill>
                <a:effectLst/>
                <a:latin typeface="黑体" pitchFamily="49" charset="-122"/>
                <a:ea typeface="黑体" pitchFamily="49" charset="-122"/>
              </a:rPr>
              <a:t>（</a:t>
            </a:r>
            <a:r>
              <a:rPr lang="en-US" altLang="zh-CN" b="1" dirty="0" smtClean="0">
                <a:solidFill>
                  <a:srgbClr val="FF0000"/>
                </a:solidFill>
                <a:latin typeface="黑体" pitchFamily="49" charset="-122"/>
                <a:ea typeface="黑体" pitchFamily="49" charset="-122"/>
              </a:rPr>
              <a:t>1</a:t>
            </a:r>
            <a:r>
              <a:rPr kumimoji="0" lang="zh-CN" altLang="en-US" sz="1800" b="1" i="0" u="none" strike="noStrike" cap="none" normalizeH="0" baseline="0" dirty="0" smtClean="0">
                <a:ln>
                  <a:noFill/>
                </a:ln>
                <a:solidFill>
                  <a:srgbClr val="FF0000"/>
                </a:solidFill>
                <a:effectLst/>
                <a:latin typeface="黑体" pitchFamily="49" charset="-122"/>
                <a:ea typeface="黑体" pitchFamily="49" charset="-122"/>
              </a:rPr>
              <a:t>）公司有多少钱可以分？</a:t>
            </a:r>
            <a:endParaRPr lang="en-US" altLang="zh-CN" b="1" dirty="0" smtClean="0">
              <a:solidFill>
                <a:srgbClr val="FF0000"/>
              </a:solidFill>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（一）决定权益分派所依据的财务报告</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3370153"/>
          </a:xfrm>
          <a:prstGeom prst="rect">
            <a:avLst/>
          </a:prstGeom>
          <a:noFill/>
        </p:spPr>
        <p:txBody>
          <a:bodyPr wrap="square" rtlCol="0">
            <a:spAutoFit/>
          </a:bodyPr>
          <a:lstStyle/>
          <a:p>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、为什么</a:t>
            </a:r>
            <a:r>
              <a:rPr lang="zh-CN" altLang="en-US" sz="2400" dirty="0" smtClean="0">
                <a:latin typeface="黑体" pitchFamily="49" charset="-122"/>
                <a:ea typeface="黑体" pitchFamily="49" charset="-122"/>
              </a:rPr>
              <a:t>要</a:t>
            </a:r>
            <a:r>
              <a:rPr lang="zh-CN" altLang="zh-CN" sz="2400" dirty="0" smtClean="0">
                <a:latin typeface="黑体" pitchFamily="49" charset="-122"/>
                <a:ea typeface="黑体" pitchFamily="49" charset="-122"/>
              </a:rPr>
              <a:t>先决定权益分派所依据的财务报告？</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权益分派要有理有据。“理”和“据”就是财务报告。</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可用于权益分派业务的财务报告类型有哪些？</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年度财务报告</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半年</a:t>
            </a:r>
            <a:r>
              <a:rPr lang="zh-CN" altLang="en-US" sz="2400" dirty="0" smtClean="0">
                <a:latin typeface="黑体" pitchFamily="49" charset="-122"/>
                <a:ea typeface="黑体" pitchFamily="49" charset="-122"/>
              </a:rPr>
              <a:t>度</a:t>
            </a:r>
            <a:r>
              <a:rPr lang="zh-CN" altLang="zh-CN" sz="2400" dirty="0" smtClean="0">
                <a:latin typeface="黑体" pitchFamily="49" charset="-122"/>
                <a:ea typeface="黑体" pitchFamily="49" charset="-122"/>
              </a:rPr>
              <a:t>财务报告</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季</a:t>
            </a:r>
            <a:r>
              <a:rPr lang="zh-CN" altLang="en-US" sz="2400" dirty="0" smtClean="0">
                <a:latin typeface="黑体" pitchFamily="49" charset="-122"/>
                <a:ea typeface="黑体" pitchFamily="49" charset="-122"/>
              </a:rPr>
              <a:t>度</a:t>
            </a:r>
            <a:r>
              <a:rPr lang="zh-CN" altLang="zh-CN" sz="2400" dirty="0" smtClean="0">
                <a:latin typeface="黑体" pitchFamily="49" charset="-122"/>
                <a:ea typeface="黑体" pitchFamily="49" charset="-122"/>
              </a:rPr>
              <a:t>财务报告</a:t>
            </a:r>
            <a:endParaRPr lang="en-US" altLang="zh-CN" sz="2400" dirty="0" smtClean="0"/>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6</a:t>
            </a:r>
            <a:endParaRPr lang="en-US" altLang="zh-CN" dirty="0">
              <a:solidFill>
                <a:srgbClr val="000000"/>
              </a:solidFill>
            </a:endParaRPr>
          </a:p>
        </p:txBody>
      </p:sp>
      <p:sp>
        <p:nvSpPr>
          <p:cNvPr id="6" name="TextBox 5"/>
          <p:cNvSpPr txBox="1"/>
          <p:nvPr/>
        </p:nvSpPr>
        <p:spPr>
          <a:xfrm>
            <a:off x="827584" y="4101075"/>
            <a:ext cx="7056784" cy="1200329"/>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dirty="0" smtClean="0">
                <a:solidFill>
                  <a:srgbClr val="FF0000"/>
                </a:solidFill>
                <a:latin typeface="黑体" pitchFamily="49" charset="-122"/>
                <a:ea typeface="黑体" pitchFamily="49" charset="-122"/>
              </a:rPr>
              <a:t>用于权益分派业务的财务报告必须是</a:t>
            </a:r>
            <a:r>
              <a:rPr lang="zh-CN" altLang="zh-CN" sz="2400" dirty="0" smtClean="0">
                <a:solidFill>
                  <a:srgbClr val="FF0000"/>
                </a:solidFill>
                <a:latin typeface="黑体" pitchFamily="49" charset="-122"/>
                <a:ea typeface="黑体" pitchFamily="49" charset="-122"/>
              </a:rPr>
              <a:t>经股转</a:t>
            </a:r>
            <a:r>
              <a:rPr lang="zh-CN" altLang="en-US" sz="2400" dirty="0" smtClean="0">
                <a:solidFill>
                  <a:srgbClr val="FF0000"/>
                </a:solidFill>
                <a:latin typeface="黑体" pitchFamily="49" charset="-122"/>
                <a:ea typeface="黑体" pitchFamily="49" charset="-122"/>
              </a:rPr>
              <a:t>系统指定网站</a:t>
            </a:r>
            <a:r>
              <a:rPr lang="zh-CN" altLang="zh-CN" sz="2400" dirty="0" smtClean="0">
                <a:solidFill>
                  <a:srgbClr val="FF0000"/>
                </a:solidFill>
                <a:latin typeface="黑体" pitchFamily="49" charset="-122"/>
                <a:ea typeface="黑体" pitchFamily="49" charset="-122"/>
              </a:rPr>
              <a:t>披露后的</a:t>
            </a:r>
            <a:r>
              <a:rPr lang="zh-CN" altLang="en-US" sz="2400" dirty="0" smtClean="0">
                <a:solidFill>
                  <a:srgbClr val="FF0000"/>
                </a:solidFill>
                <a:latin typeface="黑体" pitchFamily="49" charset="-122"/>
                <a:ea typeface="黑体" pitchFamily="49" charset="-122"/>
              </a:rPr>
              <a:t>版本。</a:t>
            </a:r>
            <a:r>
              <a:rPr lang="zh-CN" altLang="zh-CN" sz="2400" dirty="0" smtClean="0">
                <a:solidFill>
                  <a:srgbClr val="FF0000"/>
                </a:solidFill>
                <a:latin typeface="黑体" pitchFamily="49" charset="-122"/>
                <a:ea typeface="黑体" pitchFamily="49" charset="-122"/>
              </a:rPr>
              <a:t>未披露的，不能用于权益分派</a:t>
            </a:r>
            <a:r>
              <a:rPr lang="zh-CN" altLang="en-US" sz="2400" dirty="0" smtClean="0">
                <a:solidFill>
                  <a:srgbClr val="FF0000"/>
                </a:solidFill>
                <a:latin typeface="黑体" pitchFamily="49" charset="-122"/>
                <a:ea typeface="黑体" pitchFamily="49" charset="-122"/>
              </a:rPr>
              <a:t>。</a:t>
            </a:r>
            <a:endParaRPr lang="zh-CN" altLang="en-US" sz="2400" dirty="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blinds(horizontal)">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
                                            <p:txEl>
                                              <p:pRg st="3" end="3"/>
                                            </p:txEl>
                                          </p:spTgt>
                                        </p:tgtEl>
                                        <p:attrNameLst>
                                          <p:attrName>style.visibility</p:attrName>
                                        </p:attrNameLst>
                                      </p:cBhvr>
                                      <p:to>
                                        <p:strVal val="visible"/>
                                      </p:to>
                                    </p:set>
                                    <p:animEffect transition="in" filter="blinds(horizontal)">
                                      <p:cBhvr>
                                        <p:cTn id="17" dur="500"/>
                                        <p:tgtEl>
                                          <p:spTgt spid="2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4" end="4"/>
                                            </p:txEl>
                                          </p:spTgt>
                                        </p:tgtEl>
                                        <p:attrNameLst>
                                          <p:attrName>style.visibility</p:attrName>
                                        </p:attrNameLst>
                                      </p:cBhvr>
                                      <p:to>
                                        <p:strVal val="visible"/>
                                      </p:to>
                                    </p:set>
                                    <p:animEffect transition="in" filter="blinds(horizontal)">
                                      <p:cBhvr>
                                        <p:cTn id="22" dur="500"/>
                                        <p:tgtEl>
                                          <p:spTgt spid="24">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4">
                                            <p:txEl>
                                              <p:pRg st="5" end="5"/>
                                            </p:txEl>
                                          </p:spTgt>
                                        </p:tgtEl>
                                        <p:attrNameLst>
                                          <p:attrName>style.visibility</p:attrName>
                                        </p:attrNameLst>
                                      </p:cBhvr>
                                      <p:to>
                                        <p:strVal val="visible"/>
                                      </p:to>
                                    </p:set>
                                    <p:animEffect transition="in" filter="blinds(horizontal)">
                                      <p:cBhvr>
                                        <p:cTn id="25" dur="500"/>
                                        <p:tgtEl>
                                          <p:spTgt spid="24">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4">
                                            <p:txEl>
                                              <p:pRg st="6" end="6"/>
                                            </p:txEl>
                                          </p:spTgt>
                                        </p:tgtEl>
                                        <p:attrNameLst>
                                          <p:attrName>style.visibility</p:attrName>
                                        </p:attrNameLst>
                                      </p:cBhvr>
                                      <p:to>
                                        <p:strVal val="visible"/>
                                      </p:to>
                                    </p:set>
                                    <p:animEffect transition="in" filter="blinds(horizontal)">
                                      <p:cBhvr>
                                        <p:cTn id="28" dur="500"/>
                                        <p:tgtEl>
                                          <p:spTgt spid="24">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（一）决定权益分派所依据的财务报告</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2108269"/>
          </a:xfrm>
          <a:prstGeom prst="rect">
            <a:avLst/>
          </a:prstGeom>
          <a:noFill/>
        </p:spPr>
        <p:txBody>
          <a:bodyPr wrap="square" rtlCol="0">
            <a:spAutoFit/>
          </a:bodyPr>
          <a:lstStyle/>
          <a:p>
            <a:r>
              <a:rPr lang="en-US" altLang="zh-CN" sz="2400" dirty="0" smtClean="0">
                <a:latin typeface="黑体" pitchFamily="49" charset="-122"/>
                <a:ea typeface="黑体" pitchFamily="49" charset="-122"/>
              </a:rPr>
              <a:t>3</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财务数据基准日</a:t>
            </a:r>
            <a:r>
              <a:rPr lang="zh-CN" altLang="zh-CN" sz="2400" dirty="0" smtClean="0">
                <a:latin typeface="黑体" pitchFamily="49" charset="-122"/>
                <a:ea typeface="黑体" pitchFamily="49" charset="-122"/>
              </a:rPr>
              <a:t>和权益分派年度</a:t>
            </a:r>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endParaRPr lang="en-US" altLang="zh-CN" sz="1400" dirty="0" smtClean="0">
              <a:latin typeface="微软雅黑" pitchFamily="34" charset="-122"/>
              <a:ea typeface="微软雅黑" pitchFamily="34" charset="-122"/>
            </a:endParaRPr>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7</a:t>
            </a:r>
            <a:endParaRPr lang="en-US" altLang="zh-CN" dirty="0">
              <a:solidFill>
                <a:srgbClr val="000000"/>
              </a:solidFill>
            </a:endParaRPr>
          </a:p>
        </p:txBody>
      </p:sp>
      <p:sp>
        <p:nvSpPr>
          <p:cNvPr id="14" name="TextBox 13"/>
          <p:cNvSpPr txBox="1"/>
          <p:nvPr/>
        </p:nvSpPr>
        <p:spPr>
          <a:xfrm>
            <a:off x="539552" y="4581128"/>
            <a:ext cx="5328592" cy="707886"/>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dirty="0" smtClean="0">
                <a:solidFill>
                  <a:srgbClr val="FF0000"/>
                </a:solidFill>
                <a:latin typeface="黑体" pitchFamily="49" charset="-122"/>
                <a:ea typeface="黑体" pitchFamily="49" charset="-122"/>
              </a:rPr>
              <a:t>财务数据基准日：</a:t>
            </a:r>
            <a:r>
              <a:rPr lang="zh-CN" altLang="en-US" sz="2000" dirty="0" smtClean="0">
                <a:latin typeface="黑体" pitchFamily="49" charset="-122"/>
                <a:ea typeface="黑体" pitchFamily="49" charset="-122"/>
              </a:rPr>
              <a:t>若是年报的，就是年末最后一天；若是季报的，就是季度最后一天。</a:t>
            </a:r>
            <a:endParaRPr lang="zh-CN" altLang="en-US" sz="2000" dirty="0">
              <a:latin typeface="黑体" pitchFamily="49" charset="-122"/>
              <a:ea typeface="黑体" pitchFamily="49" charset="-122"/>
            </a:endParaRPr>
          </a:p>
        </p:txBody>
      </p:sp>
      <p:pic>
        <p:nvPicPr>
          <p:cNvPr id="1026" name="Picture 2" descr="C:\Users\zhaopin-03\Desktop\图片1.png"/>
          <p:cNvPicPr>
            <a:picLocks noChangeAspect="1" noChangeArrowheads="1"/>
          </p:cNvPicPr>
          <p:nvPr/>
        </p:nvPicPr>
        <p:blipFill>
          <a:blip r:embed="rId3" cstate="print"/>
          <a:srcRect/>
          <a:stretch>
            <a:fillRect/>
          </a:stretch>
        </p:blipFill>
        <p:spPr bwMode="auto">
          <a:xfrm>
            <a:off x="323528" y="1484784"/>
            <a:ext cx="8509313" cy="2907552"/>
          </a:xfrm>
          <a:prstGeom prst="rect">
            <a:avLst/>
          </a:prstGeom>
          <a:noFill/>
        </p:spPr>
      </p:pic>
      <p:sp>
        <p:nvSpPr>
          <p:cNvPr id="20" name="矩形 19"/>
          <p:cNvSpPr/>
          <p:nvPr/>
        </p:nvSpPr>
        <p:spPr>
          <a:xfrm>
            <a:off x="395536" y="1700808"/>
            <a:ext cx="2492990" cy="400110"/>
          </a:xfrm>
          <a:prstGeom prst="rect">
            <a:avLst/>
          </a:prstGeom>
        </p:spPr>
        <p:txBody>
          <a:bodyPr wrap="none">
            <a:spAutoFit/>
          </a:bodyPr>
          <a:lstStyle/>
          <a:p>
            <a:pPr defTabSz="779252"/>
            <a:r>
              <a:rPr lang="zh-CN" altLang="en-US" sz="2000" b="1" dirty="0" smtClean="0">
                <a:solidFill>
                  <a:schemeClr val="lt1"/>
                </a:solidFill>
                <a:latin typeface="微软雅黑" pitchFamily="34" charset="-122"/>
                <a:ea typeface="微软雅黑" pitchFamily="34" charset="-122"/>
              </a:rPr>
              <a:t>使用的财务报告类型</a:t>
            </a:r>
          </a:p>
        </p:txBody>
      </p:sp>
      <p:sp>
        <p:nvSpPr>
          <p:cNvPr id="21" name="矩形 20"/>
          <p:cNvSpPr/>
          <p:nvPr/>
        </p:nvSpPr>
        <p:spPr>
          <a:xfrm>
            <a:off x="2987824" y="1700808"/>
            <a:ext cx="1980029" cy="400110"/>
          </a:xfrm>
          <a:prstGeom prst="rect">
            <a:avLst/>
          </a:prstGeom>
        </p:spPr>
        <p:txBody>
          <a:bodyPr wrap="none">
            <a:spAutoFit/>
          </a:bodyPr>
          <a:lstStyle/>
          <a:p>
            <a:pPr defTabSz="779252"/>
            <a:r>
              <a:rPr lang="zh-CN" altLang="en-US" sz="2000" b="1" dirty="0" smtClean="0">
                <a:solidFill>
                  <a:schemeClr val="lt1"/>
                </a:solidFill>
                <a:latin typeface="微软雅黑" pitchFamily="34" charset="-122"/>
                <a:ea typeface="微软雅黑" pitchFamily="34" charset="-122"/>
              </a:rPr>
              <a:t>财务数据基准日</a:t>
            </a:r>
          </a:p>
        </p:txBody>
      </p:sp>
      <p:sp>
        <p:nvSpPr>
          <p:cNvPr id="22" name="矩形 21"/>
          <p:cNvSpPr/>
          <p:nvPr/>
        </p:nvSpPr>
        <p:spPr>
          <a:xfrm>
            <a:off x="5436096" y="1556793"/>
            <a:ext cx="1152128" cy="707886"/>
          </a:xfrm>
          <a:prstGeom prst="rect">
            <a:avLst/>
          </a:prstGeom>
        </p:spPr>
        <p:txBody>
          <a:bodyPr wrap="square">
            <a:spAutoFit/>
          </a:bodyPr>
          <a:lstStyle/>
          <a:p>
            <a:r>
              <a:rPr lang="zh-CN" altLang="en-US" sz="2000" b="1" dirty="0" smtClean="0">
                <a:solidFill>
                  <a:schemeClr val="lt1"/>
                </a:solidFill>
                <a:latin typeface="微软雅黑" pitchFamily="34" charset="-122"/>
                <a:ea typeface="微软雅黑" pitchFamily="34" charset="-122"/>
              </a:rPr>
              <a:t>权益分派年度</a:t>
            </a:r>
          </a:p>
        </p:txBody>
      </p:sp>
      <p:sp>
        <p:nvSpPr>
          <p:cNvPr id="23" name="矩形 22"/>
          <p:cNvSpPr/>
          <p:nvPr/>
        </p:nvSpPr>
        <p:spPr>
          <a:xfrm>
            <a:off x="6660232" y="1700808"/>
            <a:ext cx="1980029" cy="400110"/>
          </a:xfrm>
          <a:prstGeom prst="rect">
            <a:avLst/>
          </a:prstGeom>
        </p:spPr>
        <p:txBody>
          <a:bodyPr wrap="none">
            <a:spAutoFit/>
          </a:bodyPr>
          <a:lstStyle/>
          <a:p>
            <a:pPr defTabSz="779252"/>
            <a:r>
              <a:rPr lang="zh-CN" altLang="en-US" sz="2000" b="1" dirty="0" smtClean="0">
                <a:solidFill>
                  <a:schemeClr val="lt1"/>
                </a:solidFill>
                <a:latin typeface="微软雅黑" pitchFamily="34" charset="-122"/>
                <a:ea typeface="微软雅黑" pitchFamily="34" charset="-122"/>
              </a:rPr>
              <a:t>财务数据到期日</a:t>
            </a:r>
          </a:p>
        </p:txBody>
      </p:sp>
      <p:sp>
        <p:nvSpPr>
          <p:cNvPr id="25" name="矩形 24"/>
          <p:cNvSpPr/>
          <p:nvPr/>
        </p:nvSpPr>
        <p:spPr>
          <a:xfrm>
            <a:off x="467544" y="2276872"/>
            <a:ext cx="2220480"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年 年度报告</a:t>
            </a:r>
            <a:endParaRPr lang="zh-CN" altLang="en-US" sz="2000" dirty="0"/>
          </a:p>
        </p:txBody>
      </p:sp>
      <p:sp>
        <p:nvSpPr>
          <p:cNvPr id="26" name="矩形 25"/>
          <p:cNvSpPr/>
          <p:nvPr/>
        </p:nvSpPr>
        <p:spPr>
          <a:xfrm>
            <a:off x="467544" y="2780928"/>
            <a:ext cx="2476960"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 一季度报告</a:t>
            </a:r>
            <a:endParaRPr lang="zh-CN" altLang="en-US" sz="2000" dirty="0">
              <a:latin typeface="微软雅黑" pitchFamily="34" charset="-122"/>
              <a:ea typeface="微软雅黑" pitchFamily="34" charset="-122"/>
            </a:endParaRPr>
          </a:p>
        </p:txBody>
      </p:sp>
      <p:sp>
        <p:nvSpPr>
          <p:cNvPr id="27" name="矩形 26"/>
          <p:cNvSpPr/>
          <p:nvPr/>
        </p:nvSpPr>
        <p:spPr>
          <a:xfrm>
            <a:off x="467544" y="3284984"/>
            <a:ext cx="2476960"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 半年度报告</a:t>
            </a:r>
            <a:endParaRPr lang="zh-CN" altLang="en-US" sz="2000" dirty="0">
              <a:latin typeface="微软雅黑" pitchFamily="34" charset="-122"/>
              <a:ea typeface="微软雅黑" pitchFamily="34" charset="-122"/>
            </a:endParaRPr>
          </a:p>
        </p:txBody>
      </p:sp>
      <p:sp>
        <p:nvSpPr>
          <p:cNvPr id="28" name="矩形 27"/>
          <p:cNvSpPr/>
          <p:nvPr/>
        </p:nvSpPr>
        <p:spPr>
          <a:xfrm>
            <a:off x="467544" y="3789040"/>
            <a:ext cx="2476960"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 三季度报告</a:t>
            </a:r>
            <a:endParaRPr lang="zh-CN" altLang="en-US" sz="2000" dirty="0">
              <a:latin typeface="微软雅黑" pitchFamily="34" charset="-122"/>
              <a:ea typeface="微软雅黑" pitchFamily="34" charset="-122"/>
            </a:endParaRPr>
          </a:p>
        </p:txBody>
      </p:sp>
      <p:sp>
        <p:nvSpPr>
          <p:cNvPr id="30" name="矩形 29"/>
          <p:cNvSpPr/>
          <p:nvPr/>
        </p:nvSpPr>
        <p:spPr>
          <a:xfrm>
            <a:off x="2987824" y="2276872"/>
            <a:ext cx="2159566"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日</a:t>
            </a:r>
            <a:endParaRPr lang="zh-CN" altLang="en-US" sz="2000" dirty="0">
              <a:latin typeface="微软雅黑" pitchFamily="34" charset="-122"/>
              <a:ea typeface="微软雅黑" pitchFamily="34" charset="-122"/>
            </a:endParaRPr>
          </a:p>
        </p:txBody>
      </p:sp>
      <p:sp>
        <p:nvSpPr>
          <p:cNvPr id="31" name="矩形 30"/>
          <p:cNvSpPr/>
          <p:nvPr/>
        </p:nvSpPr>
        <p:spPr>
          <a:xfrm>
            <a:off x="2987824" y="2780928"/>
            <a:ext cx="2008883"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日</a:t>
            </a:r>
            <a:endParaRPr lang="zh-CN" altLang="en-US" sz="2000" dirty="0">
              <a:latin typeface="微软雅黑" pitchFamily="34" charset="-122"/>
              <a:ea typeface="微软雅黑" pitchFamily="34" charset="-122"/>
            </a:endParaRPr>
          </a:p>
        </p:txBody>
      </p:sp>
      <p:sp>
        <p:nvSpPr>
          <p:cNvPr id="32" name="矩形 31"/>
          <p:cNvSpPr/>
          <p:nvPr/>
        </p:nvSpPr>
        <p:spPr>
          <a:xfrm>
            <a:off x="2987824" y="3284984"/>
            <a:ext cx="2008883" cy="400110"/>
          </a:xfrm>
          <a:prstGeom prst="rect">
            <a:avLst/>
          </a:prstGeom>
        </p:spPr>
        <p:txBody>
          <a:bodyPr wrap="none">
            <a:spAutoFit/>
          </a:bodyPr>
          <a:lstStyle/>
          <a:p>
            <a:pPr defTabSz="779252">
              <a:defRPr/>
            </a:pPr>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30</a:t>
            </a:r>
            <a:r>
              <a:rPr lang="zh-CN" altLang="en-US" sz="2000" dirty="0" smtClean="0">
                <a:latin typeface="微软雅黑" pitchFamily="34" charset="-122"/>
                <a:ea typeface="微软雅黑" pitchFamily="34" charset="-122"/>
              </a:rPr>
              <a:t>日</a:t>
            </a:r>
          </a:p>
        </p:txBody>
      </p:sp>
      <p:sp>
        <p:nvSpPr>
          <p:cNvPr id="33" name="矩形 32"/>
          <p:cNvSpPr/>
          <p:nvPr/>
        </p:nvSpPr>
        <p:spPr>
          <a:xfrm>
            <a:off x="2987824" y="3789040"/>
            <a:ext cx="2008883" cy="400110"/>
          </a:xfrm>
          <a:prstGeom prst="rect">
            <a:avLst/>
          </a:prstGeom>
        </p:spPr>
        <p:txBody>
          <a:bodyPr wrap="none">
            <a:spAutoFit/>
          </a:bodyPr>
          <a:lstStyle/>
          <a:p>
            <a:pPr defTabSz="779252">
              <a:defRPr/>
            </a:pPr>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9</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30</a:t>
            </a:r>
            <a:r>
              <a:rPr lang="zh-CN" altLang="en-US" sz="2000" dirty="0" smtClean="0">
                <a:latin typeface="微软雅黑" pitchFamily="34" charset="-122"/>
                <a:ea typeface="微软雅黑" pitchFamily="34" charset="-122"/>
              </a:rPr>
              <a:t>日</a:t>
            </a:r>
          </a:p>
        </p:txBody>
      </p:sp>
      <p:sp>
        <p:nvSpPr>
          <p:cNvPr id="34" name="矩形 33"/>
          <p:cNvSpPr/>
          <p:nvPr/>
        </p:nvSpPr>
        <p:spPr>
          <a:xfrm>
            <a:off x="5436096" y="2276872"/>
            <a:ext cx="1043876"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年</a:t>
            </a:r>
            <a:endParaRPr lang="zh-CN" altLang="en-US" sz="2000" dirty="0"/>
          </a:p>
        </p:txBody>
      </p:sp>
      <p:sp>
        <p:nvSpPr>
          <p:cNvPr id="35" name="矩形 34"/>
          <p:cNvSpPr/>
          <p:nvPr/>
        </p:nvSpPr>
        <p:spPr>
          <a:xfrm>
            <a:off x="5436096" y="2780928"/>
            <a:ext cx="1043876"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endParaRPr lang="zh-CN" altLang="en-US" sz="2000" dirty="0"/>
          </a:p>
        </p:txBody>
      </p:sp>
      <p:sp>
        <p:nvSpPr>
          <p:cNvPr id="36" name="矩形 35"/>
          <p:cNvSpPr/>
          <p:nvPr/>
        </p:nvSpPr>
        <p:spPr>
          <a:xfrm>
            <a:off x="5436096" y="3284984"/>
            <a:ext cx="1043876"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endParaRPr lang="zh-CN" altLang="en-US" sz="2000" dirty="0"/>
          </a:p>
        </p:txBody>
      </p:sp>
      <p:sp>
        <p:nvSpPr>
          <p:cNvPr id="37" name="矩形 36"/>
          <p:cNvSpPr/>
          <p:nvPr/>
        </p:nvSpPr>
        <p:spPr>
          <a:xfrm>
            <a:off x="5436096" y="3789040"/>
            <a:ext cx="1043876"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endParaRPr lang="zh-CN" altLang="en-US" sz="2000" dirty="0"/>
          </a:p>
        </p:txBody>
      </p:sp>
      <p:sp>
        <p:nvSpPr>
          <p:cNvPr id="38" name="矩形 37"/>
          <p:cNvSpPr/>
          <p:nvPr/>
        </p:nvSpPr>
        <p:spPr>
          <a:xfrm>
            <a:off x="6660232" y="2276872"/>
            <a:ext cx="2008883"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30</a:t>
            </a:r>
            <a:r>
              <a:rPr lang="zh-CN" altLang="en-US" sz="2000" dirty="0" smtClean="0">
                <a:latin typeface="微软雅黑" pitchFamily="34" charset="-122"/>
                <a:ea typeface="微软雅黑" pitchFamily="34" charset="-122"/>
              </a:rPr>
              <a:t>日</a:t>
            </a:r>
            <a:endParaRPr lang="zh-CN" altLang="en-US" sz="2000" dirty="0"/>
          </a:p>
        </p:txBody>
      </p:sp>
      <p:sp>
        <p:nvSpPr>
          <p:cNvPr id="39" name="矩形 38"/>
          <p:cNvSpPr/>
          <p:nvPr/>
        </p:nvSpPr>
        <p:spPr>
          <a:xfrm>
            <a:off x="6660232" y="2780928"/>
            <a:ext cx="2008883"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9</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30</a:t>
            </a:r>
            <a:r>
              <a:rPr lang="zh-CN" altLang="en-US" sz="2000" dirty="0" smtClean="0">
                <a:latin typeface="微软雅黑" pitchFamily="34" charset="-122"/>
                <a:ea typeface="微软雅黑" pitchFamily="34" charset="-122"/>
              </a:rPr>
              <a:t>日</a:t>
            </a:r>
            <a:endParaRPr lang="zh-CN" altLang="en-US" sz="2000" dirty="0"/>
          </a:p>
        </p:txBody>
      </p:sp>
      <p:sp>
        <p:nvSpPr>
          <p:cNvPr id="40" name="矩形 39"/>
          <p:cNvSpPr/>
          <p:nvPr/>
        </p:nvSpPr>
        <p:spPr>
          <a:xfrm>
            <a:off x="6660232" y="3284984"/>
            <a:ext cx="2159566" cy="400110"/>
          </a:xfrm>
          <a:prstGeom prst="rect">
            <a:avLst/>
          </a:prstGeom>
        </p:spPr>
        <p:txBody>
          <a:bodyPr wrap="none">
            <a:spAutoFit/>
          </a:bodyPr>
          <a:lstStyle/>
          <a:p>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日</a:t>
            </a:r>
            <a:endParaRPr lang="zh-CN" altLang="en-US" sz="2000" dirty="0"/>
          </a:p>
        </p:txBody>
      </p:sp>
      <p:sp>
        <p:nvSpPr>
          <p:cNvPr id="41" name="矩形 40"/>
          <p:cNvSpPr/>
          <p:nvPr/>
        </p:nvSpPr>
        <p:spPr>
          <a:xfrm>
            <a:off x="6660232" y="3789040"/>
            <a:ext cx="2008883" cy="400110"/>
          </a:xfrm>
          <a:prstGeom prst="rect">
            <a:avLst/>
          </a:prstGeom>
        </p:spPr>
        <p:txBody>
          <a:bodyPr wrap="none">
            <a:spAutoFit/>
          </a:bodyPr>
          <a:lstStyle/>
          <a:p>
            <a:pPr defTabSz="779252">
              <a:defRPr/>
            </a:pPr>
            <a:r>
              <a:rPr lang="en-US" altLang="zh-CN" sz="2000" dirty="0" smtClean="0">
                <a:latin typeface="微软雅黑" pitchFamily="34" charset="-122"/>
                <a:ea typeface="微软雅黑" pitchFamily="34" charset="-122"/>
              </a:rPr>
              <a:t>2019</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日</a:t>
            </a:r>
          </a:p>
        </p:txBody>
      </p:sp>
      <p:sp>
        <p:nvSpPr>
          <p:cNvPr id="29" name="TextBox 28"/>
          <p:cNvSpPr txBox="1"/>
          <p:nvPr/>
        </p:nvSpPr>
        <p:spPr>
          <a:xfrm>
            <a:off x="539552" y="5445224"/>
            <a:ext cx="7128792" cy="707886"/>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dirty="0" smtClean="0">
                <a:solidFill>
                  <a:srgbClr val="FF0000"/>
                </a:solidFill>
                <a:latin typeface="黑体" pitchFamily="49" charset="-122"/>
                <a:ea typeface="黑体" pitchFamily="49" charset="-122"/>
              </a:rPr>
              <a:t>思考：</a:t>
            </a:r>
            <a:r>
              <a:rPr lang="zh-CN" altLang="en-US" sz="2000" dirty="0" smtClean="0">
                <a:latin typeface="黑体" pitchFamily="49" charset="-122"/>
                <a:ea typeface="黑体" pitchFamily="49" charset="-122"/>
              </a:rPr>
              <a:t>今天是</a:t>
            </a:r>
            <a:r>
              <a:rPr lang="en-US" altLang="zh-CN" sz="2000" dirty="0" smtClean="0">
                <a:latin typeface="黑体" pitchFamily="49" charset="-122"/>
                <a:ea typeface="黑体" pitchFamily="49" charset="-122"/>
              </a:rPr>
              <a:t>2018</a:t>
            </a:r>
            <a:r>
              <a:rPr lang="zh-CN" altLang="en-US" sz="2000" dirty="0" smtClean="0">
                <a:latin typeface="黑体" pitchFamily="49" charset="-122"/>
                <a:ea typeface="黑体" pitchFamily="49" charset="-122"/>
              </a:rPr>
              <a:t>年</a:t>
            </a:r>
            <a:r>
              <a:rPr lang="en-US" altLang="zh-CN" sz="2000" dirty="0" smtClean="0">
                <a:latin typeface="黑体" pitchFamily="49" charset="-122"/>
                <a:ea typeface="黑体" pitchFamily="49" charset="-122"/>
              </a:rPr>
              <a:t>4</a:t>
            </a:r>
            <a:r>
              <a:rPr lang="zh-CN" altLang="en-US" sz="2000" dirty="0" smtClean="0">
                <a:latin typeface="黑体" pitchFamily="49" charset="-122"/>
                <a:ea typeface="黑体" pitchFamily="49" charset="-122"/>
              </a:rPr>
              <a:t>月</a:t>
            </a:r>
            <a:r>
              <a:rPr lang="en-US" altLang="zh-CN" sz="2000" dirty="0" smtClean="0">
                <a:latin typeface="黑体" pitchFamily="49" charset="-122"/>
                <a:ea typeface="黑体" pitchFamily="49" charset="-122"/>
              </a:rPr>
              <a:t>26</a:t>
            </a:r>
            <a:r>
              <a:rPr lang="zh-CN" altLang="en-US" sz="2000" dirty="0" smtClean="0">
                <a:latin typeface="黑体" pitchFamily="49" charset="-122"/>
                <a:ea typeface="黑体" pitchFamily="49" charset="-122"/>
              </a:rPr>
              <a:t>日，那么</a:t>
            </a:r>
            <a:r>
              <a:rPr lang="en-US" altLang="zh-CN" sz="2000" dirty="0" smtClean="0">
                <a:solidFill>
                  <a:srgbClr val="FF0000"/>
                </a:solidFill>
                <a:latin typeface="黑体" pitchFamily="49" charset="-122"/>
                <a:ea typeface="黑体" pitchFamily="49" charset="-122"/>
              </a:rPr>
              <a:t>2017</a:t>
            </a:r>
            <a:r>
              <a:rPr lang="zh-CN" altLang="en-US" sz="2000" dirty="0" smtClean="0">
                <a:solidFill>
                  <a:srgbClr val="FF0000"/>
                </a:solidFill>
                <a:latin typeface="黑体" pitchFamily="49" charset="-122"/>
                <a:ea typeface="黑体" pitchFamily="49" charset="-122"/>
              </a:rPr>
              <a:t>年半年度报告</a:t>
            </a:r>
            <a:r>
              <a:rPr lang="zh-CN" altLang="en-US" sz="2000" dirty="0" smtClean="0">
                <a:latin typeface="黑体" pitchFamily="49" charset="-122"/>
                <a:ea typeface="黑体" pitchFamily="49" charset="-122"/>
              </a:rPr>
              <a:t>、</a:t>
            </a:r>
            <a:r>
              <a:rPr lang="en-US" altLang="zh-CN" sz="2000" dirty="0" smtClean="0">
                <a:solidFill>
                  <a:srgbClr val="00B050"/>
                </a:solidFill>
                <a:latin typeface="黑体" pitchFamily="49" charset="-122"/>
                <a:ea typeface="黑体" pitchFamily="49" charset="-122"/>
              </a:rPr>
              <a:t>2017</a:t>
            </a:r>
            <a:r>
              <a:rPr lang="zh-CN" altLang="en-US" sz="2000" dirty="0" smtClean="0">
                <a:solidFill>
                  <a:srgbClr val="00B050"/>
                </a:solidFill>
                <a:latin typeface="黑体" pitchFamily="49" charset="-122"/>
                <a:ea typeface="黑体" pitchFamily="49" charset="-122"/>
              </a:rPr>
              <a:t>年年度报告</a:t>
            </a:r>
            <a:r>
              <a:rPr lang="zh-CN" altLang="en-US" sz="2000" dirty="0" smtClean="0">
                <a:latin typeface="黑体" pitchFamily="49" charset="-122"/>
                <a:ea typeface="黑体" pitchFamily="49" charset="-122"/>
              </a:rPr>
              <a:t>、</a:t>
            </a:r>
            <a:r>
              <a:rPr lang="en-US" altLang="zh-CN" sz="2000" dirty="0" smtClean="0">
                <a:solidFill>
                  <a:srgbClr val="0070C0"/>
                </a:solidFill>
                <a:latin typeface="黑体" pitchFamily="49" charset="-122"/>
                <a:ea typeface="黑体" pitchFamily="49" charset="-122"/>
              </a:rPr>
              <a:t>2018</a:t>
            </a:r>
            <a:r>
              <a:rPr lang="zh-CN" altLang="en-US" sz="2000" dirty="0" smtClean="0">
                <a:solidFill>
                  <a:srgbClr val="0070C0"/>
                </a:solidFill>
                <a:latin typeface="黑体" pitchFamily="49" charset="-122"/>
                <a:ea typeface="黑体" pitchFamily="49" charset="-122"/>
              </a:rPr>
              <a:t>年一季度报告</a:t>
            </a:r>
            <a:r>
              <a:rPr lang="zh-CN" altLang="en-US" sz="2000" dirty="0" smtClean="0">
                <a:latin typeface="黑体" pitchFamily="49" charset="-122"/>
                <a:ea typeface="黑体" pitchFamily="49" charset="-122"/>
              </a:rPr>
              <a:t>有没有过财务数据有效期？</a:t>
            </a:r>
            <a:endParaRPr lang="zh-CN" altLang="en-US" sz="2000" dirty="0">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linds(horizontal)">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linds(horizontal)">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linds(horizontal)">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linds(horizontal)">
                                      <p:cBhvr>
                                        <p:cTn id="40" dur="500"/>
                                        <p:tgtEl>
                                          <p:spTgt spid="3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linds(horizontal)">
                                      <p:cBhvr>
                                        <p:cTn id="43" dur="500"/>
                                        <p:tgtEl>
                                          <p:spTgt spid="3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blinds(horizontal)">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linds(horizontal)">
                                      <p:cBhvr>
                                        <p:cTn id="51" dur="500"/>
                                        <p:tgtEl>
                                          <p:spTgt spid="21"/>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linds(horizontal)">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blinds(horizont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blinds(horizontal)">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blinds(horizontal)">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blinds(horizontal)">
                                      <p:cBhvr>
                                        <p:cTn id="74" dur="500"/>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blinds(horizontal)">
                                      <p:cBhvr>
                                        <p:cTn id="79" dur="500"/>
                                        <p:tgtEl>
                                          <p:spTgt spid="39"/>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blinds(horizontal)">
                                      <p:cBhvr>
                                        <p:cTn id="84" dur="500"/>
                                        <p:tgtEl>
                                          <p:spTgt spid="32"/>
                                        </p:tgtEl>
                                      </p:cBhvr>
                                    </p:animEffect>
                                  </p:childTnLst>
                                </p:cTn>
                              </p:par>
                              <p:par>
                                <p:cTn id="85" presetID="3" presetClass="entr" presetSubtype="10"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blinds(horizontal)">
                                      <p:cBhvr>
                                        <p:cTn id="87" dur="500"/>
                                        <p:tgtEl>
                                          <p:spTgt spid="4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blinds(horizontal)">
                                      <p:cBhvr>
                                        <p:cTn id="92" dur="500"/>
                                        <p:tgtEl>
                                          <p:spTgt spid="33"/>
                                        </p:tgtEl>
                                      </p:cBhvr>
                                    </p:animEffect>
                                  </p:childTnLst>
                                </p:cTn>
                              </p:par>
                              <p:par>
                                <p:cTn id="93" presetID="3" presetClass="entr" presetSubtype="10"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blinds(horizontal)">
                                      <p:cBhvr>
                                        <p:cTn id="95" dur="500"/>
                                        <p:tgtEl>
                                          <p:spTgt spid="41"/>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blinds(horizontal)">
                                      <p:cBhvr>
                                        <p:cTn id="1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0" grpId="0"/>
      <p:bldP spid="21" grpId="0"/>
      <p:bldP spid="23" grpId="0"/>
      <p:bldP spid="25" grpId="0"/>
      <p:bldP spid="26" grpId="0"/>
      <p:bldP spid="27" grpId="0"/>
      <p:bldP spid="28" grpId="0"/>
      <p:bldP spid="30" grpId="0"/>
      <p:bldP spid="31" grpId="0"/>
      <p:bldP spid="32" grpId="0"/>
      <p:bldP spid="33" grpId="0"/>
      <p:bldP spid="34" grpId="0"/>
      <p:bldP spid="35" grpId="0"/>
      <p:bldP spid="36" grpId="0"/>
      <p:bldP spid="37" grpId="0"/>
      <p:bldP spid="38" grpId="0"/>
      <p:bldP spid="39" grpId="0"/>
      <p:bldP spid="40" grpId="0"/>
      <p:bldP spid="41"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（一）决定权益分派所依据的财务报告</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6647974"/>
          </a:xfrm>
          <a:prstGeom prst="rect">
            <a:avLst/>
          </a:prstGeom>
          <a:noFill/>
        </p:spPr>
        <p:txBody>
          <a:bodyPr wrap="square" rtlCol="0">
            <a:spAutoFit/>
          </a:bodyPr>
          <a:lstStyle/>
          <a:p>
            <a:r>
              <a:rPr lang="en-US" altLang="zh-CN" sz="2400" dirty="0" smtClean="0">
                <a:latin typeface="黑体" pitchFamily="49" charset="-122"/>
                <a:ea typeface="黑体" pitchFamily="49" charset="-122"/>
              </a:rPr>
              <a:t>4</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是不是所有已披露的</a:t>
            </a:r>
            <a:r>
              <a:rPr lang="zh-CN" altLang="zh-CN" sz="2400" dirty="0" smtClean="0">
                <a:latin typeface="黑体" pitchFamily="49" charset="-122"/>
                <a:ea typeface="黑体" pitchFamily="49" charset="-122"/>
              </a:rPr>
              <a:t>财务</a:t>
            </a:r>
            <a:r>
              <a:rPr lang="zh-CN" altLang="en-US" sz="2400" dirty="0" smtClean="0">
                <a:latin typeface="黑体" pitchFamily="49" charset="-122"/>
                <a:ea typeface="黑体" pitchFamily="49" charset="-122"/>
              </a:rPr>
              <a:t>报告都可以</a:t>
            </a:r>
            <a:r>
              <a:rPr lang="zh-CN" altLang="zh-CN" sz="2400" dirty="0" smtClean="0">
                <a:latin typeface="黑体" pitchFamily="49" charset="-122"/>
                <a:ea typeface="黑体" pitchFamily="49" charset="-122"/>
              </a:rPr>
              <a:t>用于权益分派？</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zh-CN" sz="2400" dirty="0" smtClean="0">
                <a:latin typeface="黑体" pitchFamily="49" charset="-122"/>
                <a:ea typeface="黑体" pitchFamily="49" charset="-122"/>
              </a:rPr>
              <a:t>）财务数据有效期是</a:t>
            </a:r>
            <a:r>
              <a:rPr lang="en-US" altLang="zh-CN" sz="2400" dirty="0" smtClean="0">
                <a:latin typeface="黑体" pitchFamily="49" charset="-122"/>
                <a:ea typeface="黑体" pitchFamily="49" charset="-122"/>
              </a:rPr>
              <a:t>6</a:t>
            </a:r>
            <a:r>
              <a:rPr lang="zh-CN" altLang="zh-CN" sz="2400" dirty="0" smtClean="0">
                <a:latin typeface="黑体" pitchFamily="49" charset="-122"/>
                <a:ea typeface="黑体" pitchFamily="49" charset="-122"/>
              </a:rPr>
              <a:t>个月。超过</a:t>
            </a:r>
            <a:r>
              <a:rPr lang="zh-CN" altLang="en-US" sz="2400" dirty="0" smtClean="0">
                <a:latin typeface="黑体" pitchFamily="49" charset="-122"/>
                <a:ea typeface="黑体" pitchFamily="49" charset="-122"/>
              </a:rPr>
              <a:t>财务数据</a:t>
            </a:r>
            <a:r>
              <a:rPr lang="zh-CN" altLang="zh-CN" sz="2400" dirty="0" smtClean="0">
                <a:latin typeface="黑体" pitchFamily="49" charset="-122"/>
                <a:ea typeface="黑体" pitchFamily="49" charset="-122"/>
              </a:rPr>
              <a:t>有效期的</a:t>
            </a:r>
            <a:r>
              <a:rPr lang="zh-CN" altLang="en-US" sz="2400" dirty="0" smtClean="0">
                <a:latin typeface="黑体" pitchFamily="49" charset="-122"/>
                <a:ea typeface="黑体" pitchFamily="49" charset="-122"/>
              </a:rPr>
              <a:t>财务报告</a:t>
            </a:r>
            <a:r>
              <a:rPr lang="zh-CN" altLang="zh-CN" sz="2400" dirty="0" smtClean="0">
                <a:latin typeface="黑体" pitchFamily="49" charset="-122"/>
                <a:ea typeface="黑体" pitchFamily="49" charset="-122"/>
              </a:rPr>
              <a:t>，不能用于权益分派。</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若</a:t>
            </a:r>
            <a:r>
              <a:rPr lang="zh-CN" altLang="zh-CN" sz="2400" dirty="0" smtClean="0">
                <a:latin typeface="黑体" pitchFamily="49" charset="-122"/>
                <a:ea typeface="黑体" pitchFamily="49" charset="-122"/>
              </a:rPr>
              <a:t>已披露的有效期内的财务报告不止一个，</a:t>
            </a:r>
            <a:r>
              <a:rPr lang="zh-CN" altLang="en-US" sz="2400" dirty="0" smtClean="0">
                <a:latin typeface="黑体" pitchFamily="49" charset="-122"/>
                <a:ea typeface="黑体" pitchFamily="49" charset="-122"/>
              </a:rPr>
              <a:t>则应</a:t>
            </a:r>
            <a:r>
              <a:rPr lang="zh-CN" altLang="zh-CN" sz="2400" dirty="0" smtClean="0">
                <a:latin typeface="黑体" pitchFamily="49" charset="-122"/>
                <a:ea typeface="黑体" pitchFamily="49" charset="-122"/>
              </a:rPr>
              <a:t>选择</a:t>
            </a:r>
            <a:r>
              <a:rPr lang="zh-CN" altLang="en-US" sz="2400" dirty="0" smtClean="0">
                <a:latin typeface="黑体" pitchFamily="49" charset="-122"/>
                <a:ea typeface="黑体" pitchFamily="49" charset="-122"/>
              </a:rPr>
              <a:t>最新</a:t>
            </a:r>
            <a:r>
              <a:rPr lang="zh-CN" altLang="zh-CN" sz="2400" dirty="0" smtClean="0">
                <a:latin typeface="黑体" pitchFamily="49" charset="-122"/>
                <a:ea typeface="黑体" pitchFamily="49" charset="-122"/>
              </a:rPr>
              <a:t>披露的财务报告。</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举例</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公司已披露</a:t>
            </a:r>
            <a:r>
              <a:rPr lang="en-US" altLang="zh-CN" sz="2400" dirty="0" smtClean="0">
                <a:solidFill>
                  <a:srgbClr val="00B0F0"/>
                </a:solidFill>
                <a:latin typeface="黑体" pitchFamily="49" charset="-122"/>
                <a:ea typeface="黑体" pitchFamily="49" charset="-122"/>
              </a:rPr>
              <a:t>2017</a:t>
            </a:r>
            <a:r>
              <a:rPr lang="zh-CN" altLang="en-US" sz="2400" dirty="0" smtClean="0">
                <a:solidFill>
                  <a:srgbClr val="00B0F0"/>
                </a:solidFill>
                <a:latin typeface="黑体" pitchFamily="49" charset="-122"/>
                <a:ea typeface="黑体" pitchFamily="49" charset="-122"/>
              </a:rPr>
              <a:t>年半年度报告</a:t>
            </a:r>
            <a:r>
              <a:rPr lang="zh-CN" altLang="en-US" sz="2400" dirty="0" smtClean="0">
                <a:latin typeface="黑体" pitchFamily="49" charset="-122"/>
                <a:ea typeface="黑体" pitchFamily="49" charset="-122"/>
              </a:rPr>
              <a:t>、</a:t>
            </a:r>
            <a:r>
              <a:rPr lang="en-US" altLang="zh-CN" sz="2400" dirty="0" smtClean="0">
                <a:solidFill>
                  <a:srgbClr val="00B050"/>
                </a:solidFill>
                <a:latin typeface="黑体" pitchFamily="49" charset="-122"/>
                <a:ea typeface="黑体" pitchFamily="49" charset="-122"/>
              </a:rPr>
              <a:t>2017</a:t>
            </a:r>
            <a:r>
              <a:rPr lang="zh-CN" altLang="en-US" sz="2400" dirty="0" smtClean="0">
                <a:solidFill>
                  <a:srgbClr val="00B050"/>
                </a:solidFill>
                <a:latin typeface="黑体" pitchFamily="49" charset="-122"/>
                <a:ea typeface="黑体" pitchFamily="49" charset="-122"/>
              </a:rPr>
              <a:t>年年度报告</a:t>
            </a:r>
            <a:r>
              <a:rPr lang="zh-CN" altLang="en-US" sz="2400" dirty="0" smtClean="0">
                <a:latin typeface="黑体" pitchFamily="49" charset="-122"/>
                <a:ea typeface="黑体" pitchFamily="49" charset="-122"/>
              </a:rPr>
              <a:t>和</a:t>
            </a:r>
            <a:r>
              <a:rPr lang="en-US" altLang="zh-CN" sz="2400" dirty="0" smtClean="0">
                <a:solidFill>
                  <a:srgbClr val="7030A0"/>
                </a:solidFill>
                <a:latin typeface="黑体" pitchFamily="49" charset="-122"/>
                <a:ea typeface="黑体" pitchFamily="49" charset="-122"/>
              </a:rPr>
              <a:t>2018</a:t>
            </a:r>
            <a:r>
              <a:rPr lang="zh-CN" altLang="en-US" sz="2400" dirty="0" smtClean="0">
                <a:solidFill>
                  <a:srgbClr val="7030A0"/>
                </a:solidFill>
                <a:latin typeface="黑体" pitchFamily="49" charset="-122"/>
                <a:ea typeface="黑体" pitchFamily="49" charset="-122"/>
              </a:rPr>
              <a:t>年一季度报告</a:t>
            </a:r>
            <a:r>
              <a:rPr lang="zh-CN" altLang="en-US" sz="2400" dirty="0" smtClean="0">
                <a:latin typeface="黑体" pitchFamily="49" charset="-122"/>
                <a:ea typeface="黑体" pitchFamily="49" charset="-122"/>
              </a:rPr>
              <a:t>，公司今天（</a:t>
            </a:r>
            <a:r>
              <a:rPr lang="en-US" altLang="zh-CN" sz="2400" dirty="0" smtClean="0">
                <a:latin typeface="黑体" pitchFamily="49" charset="-122"/>
                <a:ea typeface="黑体" pitchFamily="49" charset="-122"/>
              </a:rPr>
              <a:t>2018</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26</a:t>
            </a:r>
            <a:r>
              <a:rPr lang="zh-CN" altLang="en-US" sz="2400" dirty="0" smtClean="0">
                <a:latin typeface="黑体" pitchFamily="49" charset="-122"/>
                <a:ea typeface="黑体" pitchFamily="49" charset="-122"/>
              </a:rPr>
              <a:t>日）有了权益分派的想法，应该选择哪份报告作为权益分派依据？</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p>
          <a:p>
            <a:r>
              <a:rPr lang="en-US" altLang="zh-CN" sz="2400" dirty="0" smtClean="0">
                <a:latin typeface="黑体" pitchFamily="49" charset="-122"/>
                <a:ea typeface="黑体" pitchFamily="49" charset="-122"/>
              </a:rPr>
              <a:t>5</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在权益分派业务中，中国结算关注</a:t>
            </a:r>
            <a:r>
              <a:rPr lang="zh-CN" altLang="zh-CN" sz="2400" dirty="0" smtClean="0">
                <a:latin typeface="黑体" pitchFamily="49" charset="-122"/>
                <a:ea typeface="黑体" pitchFamily="49" charset="-122"/>
              </a:rPr>
              <a:t>财务报告中的哪些财务数据？</a:t>
            </a: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未分配利润总额</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股票发行溢价所形成的资本公积额</a:t>
            </a:r>
            <a:endParaRPr lang="en-US" altLang="zh-CN" sz="2400" dirty="0" smtClean="0">
              <a:latin typeface="黑体" pitchFamily="49" charset="-122"/>
              <a:ea typeface="黑体" pitchFamily="49" charset="-122"/>
            </a:endParaRPr>
          </a:p>
          <a:p>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其他</a:t>
            </a:r>
            <a:r>
              <a:rPr lang="zh-CN" altLang="en-US" sz="2400" dirty="0" smtClean="0">
                <a:latin typeface="黑体" pitchFamily="49" charset="-122"/>
                <a:ea typeface="黑体" pitchFamily="49" charset="-122"/>
              </a:rPr>
              <a:t>类</a:t>
            </a:r>
            <a:r>
              <a:rPr lang="zh-CN" altLang="zh-CN" sz="2400" dirty="0" smtClean="0">
                <a:latin typeface="黑体" pitchFamily="49" charset="-122"/>
                <a:ea typeface="黑体" pitchFamily="49" charset="-122"/>
              </a:rPr>
              <a:t>资本公积额</a:t>
            </a:r>
            <a:endParaRPr lang="en-US" altLang="zh-CN" sz="2400" dirty="0" smtClean="0">
              <a:latin typeface="黑体" pitchFamily="49" charset="-122"/>
              <a:ea typeface="黑体" pitchFamily="49" charset="-122"/>
            </a:endParaRPr>
          </a:p>
          <a:p>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a:t>
            </a:r>
            <a:r>
              <a:rPr lang="zh-CN" altLang="zh-CN" sz="2400" dirty="0" smtClean="0">
                <a:latin typeface="黑体" pitchFamily="49" charset="-122"/>
                <a:ea typeface="黑体" pitchFamily="49" charset="-122"/>
              </a:rPr>
              <a:t>公司资本公积总额</a:t>
            </a:r>
            <a:endParaRPr lang="en-US" altLang="zh-CN" sz="24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8</a:t>
            </a:r>
            <a:endParaRPr lang="en-US" altLang="zh-CN" dirty="0">
              <a:solidFill>
                <a:srgbClr val="000000"/>
              </a:solidFill>
            </a:endParaRPr>
          </a:p>
        </p:txBody>
      </p:sp>
      <p:sp>
        <p:nvSpPr>
          <p:cNvPr id="6" name="矩形 5"/>
          <p:cNvSpPr/>
          <p:nvPr/>
        </p:nvSpPr>
        <p:spPr bwMode="auto">
          <a:xfrm>
            <a:off x="971600" y="5445224"/>
            <a:ext cx="5256584" cy="768085"/>
          </a:xfrm>
          <a:prstGeom prst="rect">
            <a:avLst/>
          </a:prstGeom>
          <a:noFill/>
          <a:ln w="28575">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6516216" y="5517232"/>
            <a:ext cx="648072" cy="461665"/>
          </a:xfrm>
          <a:prstGeom prst="rect">
            <a:avLst/>
          </a:prstGeom>
          <a:noFill/>
        </p:spPr>
        <p:txBody>
          <a:bodyPr wrap="square" rtlCol="0">
            <a:spAutoFit/>
          </a:bodyPr>
          <a:lstStyle/>
          <a:p>
            <a:r>
              <a:rPr lang="en-US" altLang="zh-CN" sz="2400" dirty="0" smtClean="0">
                <a:solidFill>
                  <a:srgbClr val="FF0000"/>
                </a:solidFill>
              </a:rPr>
              <a:t>P</a:t>
            </a:r>
            <a:r>
              <a:rPr lang="en-US" altLang="zh-CN" dirty="0" smtClean="0">
                <a:solidFill>
                  <a:srgbClr val="FF0000"/>
                </a:solidFill>
              </a:rPr>
              <a:t>36</a:t>
            </a:r>
            <a:endParaRPr lang="zh-CN" altLang="en-US" dirty="0">
              <a:solidFill>
                <a:srgbClr val="FF0000"/>
              </a:solidFill>
            </a:endParaRPr>
          </a:p>
        </p:txBody>
      </p:sp>
      <p:sp>
        <p:nvSpPr>
          <p:cNvPr id="9" name="乘号 8"/>
          <p:cNvSpPr/>
          <p:nvPr/>
        </p:nvSpPr>
        <p:spPr bwMode="auto">
          <a:xfrm>
            <a:off x="4427984" y="2924944"/>
            <a:ext cx="360040" cy="432048"/>
          </a:xfrm>
          <a:prstGeom prst="mathMultiply">
            <a:avLst/>
          </a:prstGeom>
          <a:solidFill>
            <a:srgbClr val="FF0000"/>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乘号 10"/>
          <p:cNvSpPr/>
          <p:nvPr/>
        </p:nvSpPr>
        <p:spPr bwMode="auto">
          <a:xfrm>
            <a:off x="7164288" y="2924944"/>
            <a:ext cx="360040" cy="432048"/>
          </a:xfrm>
          <a:prstGeom prst="mathMultiply">
            <a:avLst/>
          </a:prstGeom>
          <a:solidFill>
            <a:srgbClr val="FF0000"/>
          </a:solid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笑脸 11"/>
          <p:cNvSpPr/>
          <p:nvPr/>
        </p:nvSpPr>
        <p:spPr bwMode="auto">
          <a:xfrm>
            <a:off x="1547664" y="3356992"/>
            <a:ext cx="288032" cy="288032"/>
          </a:xfrm>
          <a:prstGeom prst="smileyFace">
            <a:avLst/>
          </a:prstGeom>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3" end="3"/>
                                            </p:txEl>
                                          </p:spTgt>
                                        </p:tgtEl>
                                        <p:attrNameLst>
                                          <p:attrName>style.visibility</p:attrName>
                                        </p:attrNameLst>
                                      </p:cBhvr>
                                      <p:to>
                                        <p:strVal val="visible"/>
                                      </p:to>
                                    </p:set>
                                    <p:animEffect transition="in" filter="blinds(horizontal)">
                                      <p:cBhvr>
                                        <p:cTn id="12" dur="500"/>
                                        <p:tgtEl>
                                          <p:spTgt spid="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1" end="1"/>
                                            </p:txEl>
                                          </p:spTgt>
                                        </p:tgtEl>
                                        <p:attrNameLst>
                                          <p:attrName>style.visibility</p:attrName>
                                        </p:attrNameLst>
                                      </p:cBhvr>
                                      <p:to>
                                        <p:strVal val="visible"/>
                                      </p:to>
                                    </p:set>
                                    <p:animEffect transition="in" filter="blinds(horizontal)">
                                      <p:cBhvr>
                                        <p:cTn id="22" dur="500"/>
                                        <p:tgtEl>
                                          <p:spTgt spid="2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4">
                                            <p:txEl>
                                              <p:pRg st="2" end="2"/>
                                            </p:txEl>
                                          </p:spTgt>
                                        </p:tgtEl>
                                        <p:attrNameLst>
                                          <p:attrName>style.visibility</p:attrName>
                                        </p:attrNameLst>
                                      </p:cBhvr>
                                      <p:to>
                                        <p:strVal val="visible"/>
                                      </p:to>
                                    </p:set>
                                    <p:animEffect transition="in" filter="blinds(horizontal)">
                                      <p:cBhvr>
                                        <p:cTn id="35" dur="500"/>
                                        <p:tgtEl>
                                          <p:spTgt spid="24">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24">
                                            <p:txEl>
                                              <p:pRg st="5" end="5"/>
                                            </p:txEl>
                                          </p:spTgt>
                                        </p:tgtEl>
                                        <p:attrNameLst>
                                          <p:attrName>style.visibility</p:attrName>
                                        </p:attrNameLst>
                                      </p:cBhvr>
                                      <p:to>
                                        <p:strVal val="visible"/>
                                      </p:to>
                                    </p:set>
                                    <p:animEffect transition="in" filter="blinds(horizontal)">
                                      <p:cBhvr>
                                        <p:cTn id="40" dur="500"/>
                                        <p:tgtEl>
                                          <p:spTgt spid="24">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4">
                                            <p:txEl>
                                              <p:pRg st="6" end="6"/>
                                            </p:txEl>
                                          </p:spTgt>
                                        </p:tgtEl>
                                        <p:attrNameLst>
                                          <p:attrName>style.visibility</p:attrName>
                                        </p:attrNameLst>
                                      </p:cBhvr>
                                      <p:to>
                                        <p:strVal val="visible"/>
                                      </p:to>
                                    </p:set>
                                    <p:animEffect transition="in" filter="blinds(horizontal)">
                                      <p:cBhvr>
                                        <p:cTn id="45" dur="500"/>
                                        <p:tgtEl>
                                          <p:spTgt spid="24">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24">
                                            <p:txEl>
                                              <p:pRg st="7" end="7"/>
                                            </p:txEl>
                                          </p:spTgt>
                                        </p:tgtEl>
                                        <p:attrNameLst>
                                          <p:attrName>style.visibility</p:attrName>
                                        </p:attrNameLst>
                                      </p:cBhvr>
                                      <p:to>
                                        <p:strVal val="visible"/>
                                      </p:to>
                                    </p:set>
                                    <p:animEffect transition="in" filter="blinds(horizontal)">
                                      <p:cBhvr>
                                        <p:cTn id="50" dur="500"/>
                                        <p:tgtEl>
                                          <p:spTgt spid="24">
                                            <p:txEl>
                                              <p:pRg st="7" end="7"/>
                                            </p:txEl>
                                          </p:spTgt>
                                        </p:tgtEl>
                                      </p:cBhvr>
                                    </p:animEffect>
                                  </p:childTnLst>
                                </p:cTn>
                              </p:par>
                              <p:par>
                                <p:cTn id="51" presetID="3" presetClass="entr" presetSubtype="10" fill="hold" nodeType="withEffect">
                                  <p:stCondLst>
                                    <p:cond delay="0"/>
                                  </p:stCondLst>
                                  <p:childTnLst>
                                    <p:set>
                                      <p:cBhvr>
                                        <p:cTn id="52" dur="1" fill="hold">
                                          <p:stCondLst>
                                            <p:cond delay="0"/>
                                          </p:stCondLst>
                                        </p:cTn>
                                        <p:tgtEl>
                                          <p:spTgt spid="24">
                                            <p:txEl>
                                              <p:pRg st="8" end="8"/>
                                            </p:txEl>
                                          </p:spTgt>
                                        </p:tgtEl>
                                        <p:attrNameLst>
                                          <p:attrName>style.visibility</p:attrName>
                                        </p:attrNameLst>
                                      </p:cBhvr>
                                      <p:to>
                                        <p:strVal val="visible"/>
                                      </p:to>
                                    </p:set>
                                    <p:animEffect transition="in" filter="blinds(horizontal)">
                                      <p:cBhvr>
                                        <p:cTn id="53" dur="500"/>
                                        <p:tgtEl>
                                          <p:spTgt spid="24">
                                            <p:txEl>
                                              <p:pRg st="8" end="8"/>
                                            </p:txEl>
                                          </p:spTgt>
                                        </p:tgtEl>
                                      </p:cBhvr>
                                    </p:animEffect>
                                  </p:childTnLst>
                                </p:cTn>
                              </p:par>
                              <p:par>
                                <p:cTn id="54" presetID="3" presetClass="entr" presetSubtype="10" fill="hold" nodeType="withEffect">
                                  <p:stCondLst>
                                    <p:cond delay="0"/>
                                  </p:stCondLst>
                                  <p:childTnLst>
                                    <p:set>
                                      <p:cBhvr>
                                        <p:cTn id="55" dur="1" fill="hold">
                                          <p:stCondLst>
                                            <p:cond delay="0"/>
                                          </p:stCondLst>
                                        </p:cTn>
                                        <p:tgtEl>
                                          <p:spTgt spid="24">
                                            <p:txEl>
                                              <p:pRg st="9" end="9"/>
                                            </p:txEl>
                                          </p:spTgt>
                                        </p:tgtEl>
                                        <p:attrNameLst>
                                          <p:attrName>style.visibility</p:attrName>
                                        </p:attrNameLst>
                                      </p:cBhvr>
                                      <p:to>
                                        <p:strVal val="visible"/>
                                      </p:to>
                                    </p:set>
                                    <p:animEffect transition="in" filter="blinds(horizontal)">
                                      <p:cBhvr>
                                        <p:cTn id="56" dur="500"/>
                                        <p:tgtEl>
                                          <p:spTgt spid="24">
                                            <p:txEl>
                                              <p:pRg st="9" end="9"/>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7">
                                            <p:txEl>
                                              <p:pRg st="0" end="0"/>
                                            </p:txEl>
                                          </p:spTgt>
                                        </p:tgtEl>
                                        <p:attrNameLst>
                                          <p:attrName>style.visibility</p:attrName>
                                        </p:attrNameLst>
                                      </p:cBhvr>
                                      <p:to>
                                        <p:strVal val="visible"/>
                                      </p:to>
                                    </p:set>
                                    <p:anim calcmode="lin" valueType="num">
                                      <p:cBhvr additive="base">
                                        <p:cTn id="6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676275" y="188913"/>
            <a:ext cx="8432800" cy="533400"/>
          </a:xfrm>
          <a:noFill/>
        </p:spPr>
        <p:txBody>
          <a:bodyPr anchor="b"/>
          <a:lstStyle/>
          <a:p>
            <a:pPr algn="l" eaLnBrk="1" hangingPunct="1"/>
            <a:r>
              <a:rPr lang="zh-CN" altLang="en-US" sz="2800" b="1" kern="1200" dirty="0" smtClean="0">
                <a:solidFill>
                  <a:srgbClr val="FFFFFF"/>
                </a:solidFill>
                <a:latin typeface="微软雅黑" pitchFamily="34" charset="-122"/>
                <a:ea typeface="微软雅黑" pitchFamily="34" charset="-122"/>
                <a:cs typeface="+mn-cs"/>
                <a:sym typeface="微软雅黑" pitchFamily="34" charset="-122"/>
              </a:rPr>
              <a:t>回忆：刚才学习到了什么？</a:t>
            </a:r>
            <a:endParaRPr lang="en-GB" altLang="en-GB" sz="2800" b="1" kern="1200" dirty="0" smtClean="0">
              <a:solidFill>
                <a:srgbClr val="FFFFFF"/>
              </a:solidFill>
              <a:latin typeface="微软雅黑" pitchFamily="34" charset="-122"/>
              <a:ea typeface="微软雅黑" pitchFamily="34" charset="-122"/>
              <a:cs typeface="+mn-cs"/>
              <a:sym typeface="微软雅黑" pitchFamily="34" charset="-122"/>
            </a:endParaRPr>
          </a:p>
        </p:txBody>
      </p:sp>
      <p:sp>
        <p:nvSpPr>
          <p:cNvPr id="3075" name="Rectangle 7"/>
          <p:cNvSpPr>
            <a:spLocks noGrp="1" noChangeArrowheads="1"/>
          </p:cNvSpPr>
          <p:nvPr>
            <p:ph type="body" idx="1"/>
          </p:nvPr>
        </p:nvSpPr>
        <p:spPr>
          <a:xfrm>
            <a:off x="250825" y="1484314"/>
            <a:ext cx="8178800" cy="2862263"/>
          </a:xfrm>
          <a:noFill/>
        </p:spPr>
        <p:txBody>
          <a:bodyPr/>
          <a:lstStyle/>
          <a:p>
            <a:pPr lvl="1" eaLnBrk="1" hangingPunct="1">
              <a:spcBef>
                <a:spcPct val="40000"/>
              </a:spcBef>
              <a:buClr>
                <a:srgbClr val="CC0000"/>
              </a:buClr>
              <a:buSzPct val="80000"/>
              <a:buNone/>
            </a:pPr>
            <a:r>
              <a:rPr lang="zh-CN" altLang="en-US" sz="2000" dirty="0" smtClean="0">
                <a:solidFill>
                  <a:srgbClr val="4D4D4D"/>
                </a:solidFill>
                <a:ea typeface="黑体" pitchFamily="49" charset="-122"/>
              </a:rPr>
              <a:t>   </a:t>
            </a:r>
            <a:endParaRPr lang="en-GB" altLang="en-GB" sz="2000" dirty="0" smtClean="0">
              <a:solidFill>
                <a:srgbClr val="4D4D4D"/>
              </a:solidFill>
              <a:latin typeface="黑体" pitchFamily="49" charset="-122"/>
              <a:ea typeface="黑体" pitchFamily="49" charset="-122"/>
            </a:endParaRPr>
          </a:p>
          <a:p>
            <a:pPr lvl="1" eaLnBrk="1" hangingPunct="1">
              <a:spcBef>
                <a:spcPct val="40000"/>
              </a:spcBef>
              <a:buClr>
                <a:srgbClr val="CC0000"/>
              </a:buClr>
              <a:buSzPct val="80000"/>
              <a:buNone/>
            </a:pPr>
            <a:r>
              <a:rPr lang="en-GB" altLang="en-GB" sz="2000" dirty="0" smtClean="0">
                <a:solidFill>
                  <a:srgbClr val="4D4D4D"/>
                </a:solidFill>
                <a:latin typeface="黑体" pitchFamily="49" charset="-122"/>
                <a:ea typeface="黑体" pitchFamily="49" charset="-122"/>
              </a:rPr>
              <a:t/>
            </a:r>
            <a:br>
              <a:rPr lang="en-GB" altLang="en-GB" sz="2000" dirty="0" smtClean="0">
                <a:solidFill>
                  <a:srgbClr val="4D4D4D"/>
                </a:solidFill>
                <a:latin typeface="黑体" pitchFamily="49" charset="-122"/>
                <a:ea typeface="黑体" pitchFamily="49" charset="-122"/>
              </a:rPr>
            </a:br>
            <a:r>
              <a:rPr lang="en-GB" altLang="en-GB" sz="2000" dirty="0" smtClean="0">
                <a:solidFill>
                  <a:srgbClr val="4D4D4D"/>
                </a:solidFill>
                <a:latin typeface="黑体" pitchFamily="49" charset="-122"/>
                <a:ea typeface="黑体" pitchFamily="49" charset="-122"/>
              </a:rPr>
              <a:t>								</a:t>
            </a:r>
          </a:p>
          <a:p>
            <a:pPr eaLnBrk="1" hangingPunct="1">
              <a:spcBef>
                <a:spcPct val="40000"/>
              </a:spcBef>
              <a:buClr>
                <a:srgbClr val="CC0000"/>
              </a:buClr>
              <a:buSzPct val="80000"/>
              <a:buFont typeface="Wingdings" pitchFamily="2" charset="2"/>
              <a:buChar char="n"/>
            </a:pPr>
            <a:endParaRPr lang="en-GB" altLang="en-GB" sz="2000" dirty="0" smtClean="0">
              <a:solidFill>
                <a:srgbClr val="4D4D4D"/>
              </a:solidFill>
              <a:latin typeface="黑体" pitchFamily="49" charset="-122"/>
              <a:ea typeface="黑体" pitchFamily="49" charset="-122"/>
            </a:endParaRPr>
          </a:p>
        </p:txBody>
      </p:sp>
      <p:sp>
        <p:nvSpPr>
          <p:cNvPr id="24" name="TextBox 23"/>
          <p:cNvSpPr txBox="1"/>
          <p:nvPr/>
        </p:nvSpPr>
        <p:spPr>
          <a:xfrm>
            <a:off x="395536" y="1052736"/>
            <a:ext cx="8352928" cy="5816977"/>
          </a:xfrm>
          <a:prstGeom prst="rect">
            <a:avLst/>
          </a:prstGeom>
          <a:noFill/>
        </p:spPr>
        <p:txBody>
          <a:bodyPr wrap="square" rtlCol="0">
            <a:spAutoFit/>
          </a:bodyPr>
          <a:lstStyle/>
          <a:p>
            <a:pPr>
              <a:lnSpc>
                <a:spcPct val="15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、用于权益分派业务的财务报告的标准</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披露要求、符合财务数据有效期、选择最新披露的</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、财务基准日和财务到期日</a:t>
            </a:r>
            <a:endParaRPr lang="en-US" altLang="zh-CN" sz="2400" dirty="0" smtClean="0">
              <a:latin typeface="黑体" pitchFamily="49" charset="-122"/>
              <a:ea typeface="黑体" pitchFamily="49" charset="-122"/>
            </a:endParaRPr>
          </a:p>
          <a:p>
            <a:pPr>
              <a:lnSpc>
                <a:spcPct val="150000"/>
              </a:lnSpc>
            </a:pP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、为什么要强调财务报告的问题？</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公司拟定实施权益分派业务前，要先选择正确的财务报告。</a:t>
            </a:r>
            <a:endParaRPr lang="en-US" altLang="zh-CN" sz="2400" dirty="0" smtClean="0">
              <a:latin typeface="黑体" pitchFamily="49" charset="-122"/>
              <a:ea typeface="黑体" pitchFamily="49" charset="-122"/>
            </a:endParaRPr>
          </a:p>
          <a:p>
            <a:pPr>
              <a:lnSpc>
                <a:spcPct val="150000"/>
              </a:lnSpc>
            </a:pPr>
            <a:r>
              <a:rPr lang="en-US" altLang="zh-CN" sz="2000" dirty="0" smtClean="0">
                <a:latin typeface="黑体" pitchFamily="49" charset="-122"/>
                <a:ea typeface="黑体" pitchFamily="49" charset="-122"/>
              </a:rPr>
              <a:t> </a:t>
            </a:r>
          </a:p>
          <a:p>
            <a:pPr>
              <a:lnSpc>
                <a:spcPct val="150000"/>
              </a:lnSpc>
            </a:pPr>
            <a:r>
              <a:rPr lang="en-US" altLang="zh-CN" sz="2000" dirty="0" smtClean="0">
                <a:latin typeface="黑体" pitchFamily="49" charset="-122"/>
                <a:ea typeface="黑体" pitchFamily="49" charset="-122"/>
              </a:rPr>
              <a:t>    </a:t>
            </a:r>
          </a:p>
          <a:p>
            <a:pPr>
              <a:lnSpc>
                <a:spcPct val="150000"/>
              </a:lnSpc>
            </a:pPr>
            <a:endParaRPr lang="en-US" altLang="zh-CN" sz="2000" dirty="0" smtClean="0">
              <a:latin typeface="黑体" pitchFamily="49" charset="-122"/>
              <a:ea typeface="黑体" pitchFamily="49"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zh-CN"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zh-CN" dirty="0" smtClean="0">
                <a:solidFill>
                  <a:srgbClr val="000000"/>
                </a:solidFill>
              </a:rPr>
              <a:t>9</a:t>
            </a:r>
            <a:endParaRPr lang="en-US" altLang="zh-CN" dirty="0">
              <a:solidFill>
                <a:srgbClr val="00000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000" fill="hold"/>
                                        <p:tgtEl>
                                          <p:spTgt spid="24">
                                            <p:txEl>
                                              <p:pRg st="0" end="0"/>
                                            </p:txEl>
                                          </p:spTgt>
                                        </p:tgtEl>
                                        <p:attrNameLst>
                                          <p:attrName>r</p:attrName>
                                        </p:attrNameLst>
                                      </p:cBhvr>
                                    </p:animRot>
                                  </p:childTnLst>
                                </p:cTn>
                              </p:par>
                              <p:par>
                                <p:cTn id="7" presetID="8" presetClass="emph" presetSubtype="0" fill="hold" nodeType="withEffect">
                                  <p:stCondLst>
                                    <p:cond delay="0"/>
                                  </p:stCondLst>
                                  <p:childTnLst>
                                    <p:animRot by="21600000">
                                      <p:cBhvr>
                                        <p:cTn id="8" dur="1000" fill="hold"/>
                                        <p:tgtEl>
                                          <p:spTgt spid="24">
                                            <p:txEl>
                                              <p:pRg st="1" end="1"/>
                                            </p:txEl>
                                          </p:spTgt>
                                        </p:tgtEl>
                                        <p:attrNameLst>
                                          <p:attrName>r</p:attrName>
                                        </p:attrNameLst>
                                      </p:cBhvr>
                                    </p:animRot>
                                  </p:childTnLst>
                                </p:cTn>
                              </p:par>
                              <p:par>
                                <p:cTn id="9" presetID="8" presetClass="emph" presetSubtype="0" fill="hold" nodeType="withEffect">
                                  <p:stCondLst>
                                    <p:cond delay="0"/>
                                  </p:stCondLst>
                                  <p:childTnLst>
                                    <p:animRot by="21600000">
                                      <p:cBhvr>
                                        <p:cTn id="10" dur="1000" fill="hold"/>
                                        <p:tgtEl>
                                          <p:spTgt spid="24">
                                            <p:txEl>
                                              <p:pRg st="2" end="2"/>
                                            </p:txEl>
                                          </p:spTgt>
                                        </p:tgtEl>
                                        <p:attrNameLst>
                                          <p:attrName>r</p:attrName>
                                        </p:attrNameLst>
                                      </p:cBhvr>
                                    </p:animRot>
                                  </p:childTnLst>
                                </p:cTn>
                              </p:par>
                              <p:par>
                                <p:cTn id="11" presetID="8" presetClass="emph" presetSubtype="0" fill="hold" nodeType="withEffect">
                                  <p:stCondLst>
                                    <p:cond delay="0"/>
                                  </p:stCondLst>
                                  <p:childTnLst>
                                    <p:animRot by="21600000">
                                      <p:cBhvr>
                                        <p:cTn id="12" dur="1000" fill="hold"/>
                                        <p:tgtEl>
                                          <p:spTgt spid="24">
                                            <p:txEl>
                                              <p:pRg st="3" end="3"/>
                                            </p:txEl>
                                          </p:spTgt>
                                        </p:tgtEl>
                                        <p:attrNameLst>
                                          <p:attrName>r</p:attrName>
                                        </p:attrNameLst>
                                      </p:cBhvr>
                                    </p:animRot>
                                  </p:childTnLst>
                                </p:cTn>
                              </p:par>
                              <p:par>
                                <p:cTn id="13" presetID="8" presetClass="emph" presetSubtype="0" fill="hold" nodeType="withEffect">
                                  <p:stCondLst>
                                    <p:cond delay="0"/>
                                  </p:stCondLst>
                                  <p:childTnLst>
                                    <p:animRot by="21600000">
                                      <p:cBhvr>
                                        <p:cTn id="14" dur="1000" fill="hold"/>
                                        <p:tgtEl>
                                          <p:spTgt spid="24">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8ECC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8ECC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C8ECC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1911</TotalTime>
  <Words>5268</Words>
  <Application>Microsoft Office PowerPoint</Application>
  <PresentationFormat>全屏显示(4:3)</PresentationFormat>
  <Paragraphs>798</Paragraphs>
  <Slides>45</Slides>
  <Notes>40</Notes>
  <HiddenSlides>0</HiddenSlides>
  <MMClips>0</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Office 主题</vt:lpstr>
      <vt:lpstr>1_默认设计模板</vt:lpstr>
      <vt:lpstr>幻灯片 1</vt:lpstr>
      <vt:lpstr>权益分派业务特征</vt:lpstr>
      <vt:lpstr>课前思考</vt:lpstr>
      <vt:lpstr>幻灯片 4</vt:lpstr>
      <vt:lpstr>一、业务申请前的准备工作</vt:lpstr>
      <vt:lpstr>（一）决定权益分派所依据的财务报告</vt:lpstr>
      <vt:lpstr>（一）决定权益分派所依据的财务报告</vt:lpstr>
      <vt:lpstr>（一）决定权益分派所依据的财务报告</vt:lpstr>
      <vt:lpstr>回忆：刚才学习到了什么？</vt:lpstr>
      <vt:lpstr>一、前期准备工作</vt:lpstr>
      <vt:lpstr>（二）拟定权益分派预案</vt:lpstr>
      <vt:lpstr>（二）拟定权益分派预案</vt:lpstr>
      <vt:lpstr>（二）拟定权益分派预案</vt:lpstr>
      <vt:lpstr>幻灯片 14</vt:lpstr>
      <vt:lpstr>回忆：刚才学习到了什么？</vt:lpstr>
      <vt:lpstr>一、前期准备工作</vt:lpstr>
      <vt:lpstr>（三）股东大会决议公告</vt:lpstr>
      <vt:lpstr>（三）股东大会决议公告</vt:lpstr>
      <vt:lpstr>回忆：刚才学习到了什么？</vt:lpstr>
      <vt:lpstr>一、前期准备工作</vt:lpstr>
      <vt:lpstr>（四）申请权益分派业务前需准备的信息及材料</vt:lpstr>
      <vt:lpstr>（四）申请权益分派业务前需准备的信息及材料</vt:lpstr>
      <vt:lpstr>回忆：刚才学习到了什么？</vt:lpstr>
      <vt:lpstr>幻灯片 24</vt:lpstr>
      <vt:lpstr>二、业务申请阶段</vt:lpstr>
      <vt:lpstr>（一）提交权益分派业务的日期要求</vt:lpstr>
      <vt:lpstr>（一）提交权益分派业务的日期要求</vt:lpstr>
      <vt:lpstr>（二）权益分派业务流程</vt:lpstr>
      <vt:lpstr>（三）权益分派《付款通知》中汇款金额的构成</vt:lpstr>
      <vt:lpstr>（三）权益分派《付款通知》中汇款金额构成</vt:lpstr>
      <vt:lpstr>幻灯片 31</vt:lpstr>
      <vt:lpstr>回忆：刚才学习到了什么？</vt:lpstr>
      <vt:lpstr>幻灯片 33</vt:lpstr>
      <vt:lpstr>三、权益分派业务办结后的分红派息税问题</vt:lpstr>
      <vt:lpstr>三、权益分派业务办结后的差异化征税问题</vt:lpstr>
      <vt:lpstr>三、权益分派业务办结后的差异化征税问题</vt:lpstr>
      <vt:lpstr>三、权益分派业务办结后的差异化征税问题</vt:lpstr>
      <vt:lpstr>三、权益分派业务办结后的差异化征税问题</vt:lpstr>
      <vt:lpstr>三、权益分派业务办结后的差异化征税问题</vt:lpstr>
      <vt:lpstr>三、权益分派业务办结后的差异化征税问题</vt:lpstr>
      <vt:lpstr>  三、权益分派业务办结后的差异化征税问题</vt:lpstr>
      <vt:lpstr>三、权益分派业务办结后的差异化征税问题</vt:lpstr>
      <vt:lpstr>回忆：刚才学习到了什么？</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gmyang</dc:creator>
  <cp:lastModifiedBy>CN=杨广袤/OU=发行人业务部/OU=北京分公司/O=ChinaClear</cp:lastModifiedBy>
  <cp:revision>3009</cp:revision>
  <dcterms:created xsi:type="dcterms:W3CDTF">2018-03-30T06:13:17Z</dcterms:created>
  <dcterms:modified xsi:type="dcterms:W3CDTF">2018-04-18T03:26:22Z</dcterms:modified>
</cp:coreProperties>
</file>