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handoutMasterIdLst>
    <p:handoutMasterId r:id="rId59"/>
  </p:handoutMasterIdLst>
  <p:sldIdLst>
    <p:sldId id="257" r:id="rId2"/>
    <p:sldId id="258" r:id="rId3"/>
    <p:sldId id="328" r:id="rId4"/>
    <p:sldId id="326" r:id="rId5"/>
    <p:sldId id="329" r:id="rId6"/>
    <p:sldId id="327" r:id="rId7"/>
    <p:sldId id="324" r:id="rId8"/>
    <p:sldId id="325" r:id="rId9"/>
    <p:sldId id="261" r:id="rId10"/>
    <p:sldId id="347" r:id="rId11"/>
    <p:sldId id="340" r:id="rId12"/>
    <p:sldId id="341" r:id="rId13"/>
    <p:sldId id="342" r:id="rId14"/>
    <p:sldId id="343" r:id="rId15"/>
    <p:sldId id="359" r:id="rId16"/>
    <p:sldId id="330" r:id="rId17"/>
    <p:sldId id="276" r:id="rId18"/>
    <p:sldId id="277" r:id="rId19"/>
    <p:sldId id="264" r:id="rId20"/>
    <p:sldId id="266" r:id="rId21"/>
    <p:sldId id="267" r:id="rId22"/>
    <p:sldId id="268" r:id="rId23"/>
    <p:sldId id="269" r:id="rId24"/>
    <p:sldId id="270" r:id="rId25"/>
    <p:sldId id="271" r:id="rId26"/>
    <p:sldId id="272" r:id="rId27"/>
    <p:sldId id="279" r:id="rId28"/>
    <p:sldId id="280" r:id="rId29"/>
    <p:sldId id="281" r:id="rId30"/>
    <p:sldId id="331" r:id="rId31"/>
    <p:sldId id="284" r:id="rId32"/>
    <p:sldId id="285" r:id="rId33"/>
    <p:sldId id="332" r:id="rId34"/>
    <p:sldId id="333" r:id="rId35"/>
    <p:sldId id="337" r:id="rId36"/>
    <p:sldId id="334" r:id="rId37"/>
    <p:sldId id="335" r:id="rId38"/>
    <p:sldId id="336" r:id="rId39"/>
    <p:sldId id="338" r:id="rId40"/>
    <p:sldId id="293" r:id="rId41"/>
    <p:sldId id="339" r:id="rId42"/>
    <p:sldId id="296" r:id="rId43"/>
    <p:sldId id="297" r:id="rId44"/>
    <p:sldId id="298" r:id="rId45"/>
    <p:sldId id="348" r:id="rId46"/>
    <p:sldId id="349" r:id="rId47"/>
    <p:sldId id="350" r:id="rId48"/>
    <p:sldId id="351" r:id="rId49"/>
    <p:sldId id="364" r:id="rId50"/>
    <p:sldId id="360" r:id="rId51"/>
    <p:sldId id="362" r:id="rId52"/>
    <p:sldId id="361" r:id="rId53"/>
    <p:sldId id="363" r:id="rId54"/>
    <p:sldId id="357" r:id="rId55"/>
    <p:sldId id="358" r:id="rId56"/>
    <p:sldId id="321" r:id="rId57"/>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940" userDrawn="1">
          <p15:clr>
            <a:srgbClr val="A4A3A4"/>
          </p15:clr>
        </p15:guide>
        <p15:guide id="2" pos="295" userDrawn="1">
          <p15:clr>
            <a:srgbClr val="A4A3A4"/>
          </p15:clr>
        </p15:guide>
        <p15:guide id="3" pos="5284" userDrawn="1">
          <p15:clr>
            <a:srgbClr val="A4A3A4"/>
          </p15:clr>
        </p15:guide>
        <p15:guide id="4" orient="horz" pos="4065" userDrawn="1">
          <p15:clr>
            <a:srgbClr val="A4A3A4"/>
          </p15:clr>
        </p15:guide>
        <p15:guide id="5" orient="horz" pos="3929" userDrawn="1">
          <p15:clr>
            <a:srgbClr val="A4A3A4"/>
          </p15:clr>
        </p15:guide>
        <p15:guide id="6" pos="2880" userDrawn="1">
          <p15:clr>
            <a:srgbClr val="A4A3A4"/>
          </p15:clr>
        </p15:guide>
        <p15:guide id="7" pos="612" userDrawn="1">
          <p15:clr>
            <a:srgbClr val="A4A3A4"/>
          </p15:clr>
        </p15:guide>
        <p15:guide id="8" pos="4830" userDrawn="1">
          <p15:clr>
            <a:srgbClr val="A4A3A4"/>
          </p15:clr>
        </p15:guide>
        <p15:guide id="9" orient="horz" pos="2251" userDrawn="1">
          <p15:clr>
            <a:srgbClr val="A4A3A4"/>
          </p15:clr>
        </p15:guide>
        <p15:guide id="10" orient="horz" pos="3702" userDrawn="1">
          <p15:clr>
            <a:srgbClr val="A4A3A4"/>
          </p15:clr>
        </p15:guide>
        <p15:guide id="11" pos="2245" userDrawn="1">
          <p15:clr>
            <a:srgbClr val="A4A3A4"/>
          </p15:clr>
        </p15:guide>
        <p15:guide id="12" orient="horz" pos="713">
          <p15:clr>
            <a:srgbClr val="A4A3A4"/>
          </p15:clr>
        </p15:guide>
        <p15:guide id="13" orient="horz" pos="3072">
          <p15:clr>
            <a:srgbClr val="A4A3A4"/>
          </p15:clr>
        </p15:guide>
        <p15:guide id="14" orient="horz" pos="2845">
          <p15:clr>
            <a:srgbClr val="A4A3A4"/>
          </p15:clr>
        </p15:guide>
        <p15:guide id="15" orient="horz" pos="1393">
          <p15:clr>
            <a:srgbClr val="A4A3A4"/>
          </p15:clr>
        </p15:guide>
        <p15:guide id="16" orient="horz" pos="849">
          <p15:clr>
            <a:srgbClr val="A4A3A4"/>
          </p15:clr>
        </p15:guide>
        <p15:guide id="17" pos="451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434"/>
    <a:srgbClr val="9A0000"/>
    <a:srgbClr val="BFBFBF"/>
    <a:srgbClr val="CCFF99"/>
    <a:srgbClr val="F20000"/>
    <a:srgbClr val="DAA600"/>
    <a:srgbClr val="5F2987"/>
    <a:srgbClr val="00D05E"/>
    <a:srgbClr val="B6EB6F"/>
    <a:srgbClr val="5BDBC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0295" autoAdjust="0"/>
    <p:restoredTop sz="95380" autoAdjust="0"/>
  </p:normalViewPr>
  <p:slideViewPr>
    <p:cSldViewPr>
      <p:cViewPr varScale="1">
        <p:scale>
          <a:sx n="147" d="100"/>
          <a:sy n="147" d="100"/>
        </p:scale>
        <p:origin x="-510" y="-96"/>
      </p:cViewPr>
      <p:guideLst>
        <p:guide orient="horz" pos="940"/>
        <p:guide orient="horz" pos="4065"/>
        <p:guide orient="horz" pos="3929"/>
        <p:guide orient="horz" pos="2251"/>
        <p:guide orient="horz" pos="3702"/>
        <p:guide orient="horz" pos="713"/>
        <p:guide orient="horz" pos="3072"/>
        <p:guide orient="horz" pos="2845"/>
        <p:guide pos="295"/>
        <p:guide pos="5284"/>
        <p:guide pos="2880"/>
        <p:guide pos="612"/>
        <p:guide pos="4830"/>
        <p:guide pos="2245"/>
        <p:guide pos="451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376153-B063-4292-A89A-93478ACAAB2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19775087-6FE9-4F11-976B-C5B703DBAC22}">
      <dgm:prSet phldrT="[文本]" custT="1">
        <dgm:style>
          <a:lnRef idx="1">
            <a:schemeClr val="accent5"/>
          </a:lnRef>
          <a:fillRef idx="2">
            <a:schemeClr val="accent5"/>
          </a:fillRef>
          <a:effectRef idx="1">
            <a:schemeClr val="accent5"/>
          </a:effectRef>
          <a:fontRef idx="minor">
            <a:schemeClr val="dk1"/>
          </a:fontRef>
        </dgm:style>
      </dgm:prSet>
      <dgm:spPr>
        <a:solidFill>
          <a:srgbClr val="C00000"/>
        </a:solidFill>
        <a:ln>
          <a:solidFill>
            <a:srgbClr val="FFDE75"/>
          </a:solidFill>
        </a:ln>
      </dgm:spPr>
      <dgm:t>
        <a:bodyPr/>
        <a:lstStyle/>
        <a:p>
          <a:r>
            <a:rPr lang="zh-CN" altLang="en-US" sz="2400" b="1" dirty="0" smtClean="0">
              <a:solidFill>
                <a:schemeClr val="bg1"/>
              </a:solidFill>
              <a:latin typeface="微软雅黑" pitchFamily="34" charset="-122"/>
              <a:ea typeface="微软雅黑" pitchFamily="34" charset="-122"/>
            </a:rPr>
            <a:t>在线支付</a:t>
          </a:r>
          <a:endParaRPr lang="zh-CN" altLang="en-US" sz="2400" b="1" dirty="0">
            <a:solidFill>
              <a:schemeClr val="bg1"/>
            </a:solidFill>
            <a:latin typeface="微软雅黑" pitchFamily="34" charset="-122"/>
            <a:ea typeface="微软雅黑" pitchFamily="34" charset="-122"/>
          </a:endParaRPr>
        </a:p>
      </dgm:t>
    </dgm:pt>
    <dgm:pt modelId="{A69A73B4-8671-46CC-A57F-39894644052F}" type="parTrans" cxnId="{AD07F5AF-2350-4BE1-84EF-08D03E4C3C7B}">
      <dgm:prSet/>
      <dgm:spPr/>
      <dgm:t>
        <a:bodyPr/>
        <a:lstStyle/>
        <a:p>
          <a:endParaRPr lang="zh-CN" altLang="en-US"/>
        </a:p>
      </dgm:t>
    </dgm:pt>
    <dgm:pt modelId="{5B183245-1C01-4BA2-8E25-73C481F76916}" type="sibTrans" cxnId="{AD07F5AF-2350-4BE1-84EF-08D03E4C3C7B}">
      <dgm:prSet/>
      <dgm:spPr/>
      <dgm:t>
        <a:bodyPr/>
        <a:lstStyle/>
        <a:p>
          <a:endParaRPr lang="zh-CN" altLang="en-US"/>
        </a:p>
      </dgm:t>
    </dgm:pt>
    <dgm:pt modelId="{F5CF1416-13E2-46D0-8B17-A7578EEAC677}">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smtClean="0">
              <a:latin typeface="微软雅黑" pitchFamily="34" charset="-122"/>
              <a:ea typeface="微软雅黑" pitchFamily="34" charset="-122"/>
            </a:rPr>
            <a:t>即时到账</a:t>
          </a:r>
          <a:endParaRPr lang="zh-CN" altLang="en-US" sz="2000" b="1" dirty="0">
            <a:latin typeface="微软雅黑" pitchFamily="34" charset="-122"/>
            <a:ea typeface="微软雅黑" pitchFamily="34" charset="-122"/>
          </a:endParaRPr>
        </a:p>
      </dgm:t>
    </dgm:pt>
    <dgm:pt modelId="{38B0AE98-2176-4397-A8D2-921E9AE51D2C}" type="parTrans" cxnId="{C9824E4B-5344-4439-B027-E6FACCFBFDCB}">
      <dgm:prSet/>
      <dgm:spPr/>
      <dgm:t>
        <a:bodyPr/>
        <a:lstStyle/>
        <a:p>
          <a:endParaRPr lang="zh-CN" altLang="en-US"/>
        </a:p>
      </dgm:t>
    </dgm:pt>
    <dgm:pt modelId="{7359AD55-3B05-4715-803E-F24A434B0F8C}" type="sibTrans" cxnId="{C9824E4B-5344-4439-B027-E6FACCFBFDCB}">
      <dgm:prSet/>
      <dgm:spPr/>
      <dgm:t>
        <a:bodyPr/>
        <a:lstStyle/>
        <a:p>
          <a:endParaRPr lang="zh-CN" altLang="en-US"/>
        </a:p>
      </dgm:t>
    </dgm:pt>
    <dgm:pt modelId="{54E1105F-2617-4B37-B42B-21D594707726}">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smtClean="0">
              <a:latin typeface="微软雅黑" pitchFamily="34" charset="-122"/>
              <a:ea typeface="微软雅黑" pitchFamily="34" charset="-122"/>
            </a:rPr>
            <a:t>无需填写支付信息</a:t>
          </a:r>
          <a:endParaRPr lang="zh-CN" altLang="en-US" sz="2000" b="1" dirty="0">
            <a:latin typeface="微软雅黑" pitchFamily="34" charset="-122"/>
            <a:ea typeface="微软雅黑" pitchFamily="34" charset="-122"/>
          </a:endParaRPr>
        </a:p>
      </dgm:t>
    </dgm:pt>
    <dgm:pt modelId="{E8A9D8C9-819E-432B-9857-D6CFD94C0A73}" type="parTrans" cxnId="{7E41FB89-2EA4-4DFF-8387-0CC567861427}">
      <dgm:prSet/>
      <dgm:spPr/>
      <dgm:t>
        <a:bodyPr/>
        <a:lstStyle/>
        <a:p>
          <a:endParaRPr lang="zh-CN" altLang="en-US"/>
        </a:p>
      </dgm:t>
    </dgm:pt>
    <dgm:pt modelId="{78D4F63B-EEC8-4F68-AB0B-D8F72697F072}" type="sibTrans" cxnId="{7E41FB89-2EA4-4DFF-8387-0CC567861427}">
      <dgm:prSet/>
      <dgm:spPr/>
      <dgm:t>
        <a:bodyPr/>
        <a:lstStyle/>
        <a:p>
          <a:endParaRPr lang="zh-CN" altLang="en-US"/>
        </a:p>
      </dgm:t>
    </dgm:pt>
    <dgm:pt modelId="{5C985BD0-3A4C-485E-9415-F79AFF4A2FD0}">
      <dgm:prSet phldrT="[文本]" custT="1">
        <dgm:style>
          <a:lnRef idx="1">
            <a:schemeClr val="accent5"/>
          </a:lnRef>
          <a:fillRef idx="2">
            <a:schemeClr val="accent5"/>
          </a:fillRef>
          <a:effectRef idx="1">
            <a:schemeClr val="accent5"/>
          </a:effectRef>
          <a:fontRef idx="minor">
            <a:schemeClr val="dk1"/>
          </a:fontRef>
        </dgm:style>
      </dgm:prSet>
      <dgm:spPr>
        <a:solidFill>
          <a:srgbClr val="C00000"/>
        </a:solidFill>
        <a:ln>
          <a:solidFill>
            <a:srgbClr val="D6D5FB"/>
          </a:solidFill>
        </a:ln>
      </dgm:spPr>
      <dgm:t>
        <a:bodyPr/>
        <a:lstStyle/>
        <a:p>
          <a:r>
            <a:rPr lang="zh-CN" altLang="en-US" sz="2400" b="1" dirty="0" smtClean="0">
              <a:solidFill>
                <a:schemeClr val="bg1"/>
              </a:solidFill>
              <a:latin typeface="微软雅黑" pitchFamily="34" charset="-122"/>
              <a:ea typeface="微软雅黑" pitchFamily="34" charset="-122"/>
            </a:rPr>
            <a:t>转账支付</a:t>
          </a:r>
          <a:endParaRPr lang="zh-CN" altLang="en-US" sz="2400" b="1" dirty="0">
            <a:solidFill>
              <a:schemeClr val="bg1"/>
            </a:solidFill>
            <a:latin typeface="微软雅黑" pitchFamily="34" charset="-122"/>
            <a:ea typeface="微软雅黑" pitchFamily="34" charset="-122"/>
          </a:endParaRPr>
        </a:p>
      </dgm:t>
    </dgm:pt>
    <dgm:pt modelId="{CCB19155-F38F-439C-A036-B987A6577E3E}" type="parTrans" cxnId="{7CCC666E-83FC-408A-9372-CAAB43600BDC}">
      <dgm:prSet/>
      <dgm:spPr/>
      <dgm:t>
        <a:bodyPr/>
        <a:lstStyle/>
        <a:p>
          <a:endParaRPr lang="zh-CN" altLang="en-US"/>
        </a:p>
      </dgm:t>
    </dgm:pt>
    <dgm:pt modelId="{75926C35-F4D7-4BE3-B2C9-BE984CF77609}" type="sibTrans" cxnId="{7CCC666E-83FC-408A-9372-CAAB43600BDC}">
      <dgm:prSet/>
      <dgm:spPr/>
      <dgm:t>
        <a:bodyPr/>
        <a:lstStyle/>
        <a:p>
          <a:endParaRPr lang="zh-CN" altLang="en-US"/>
        </a:p>
      </dgm:t>
    </dgm:pt>
    <dgm:pt modelId="{2AC25FE2-BAB6-4989-9B6A-EA485F651396}">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smtClean="0">
              <a:latin typeface="微软雅黑" pitchFamily="34" charset="-122"/>
              <a:ea typeface="微软雅黑" pitchFamily="34" charset="-122"/>
            </a:rPr>
            <a:t>到账有</a:t>
          </a:r>
          <a:r>
            <a:rPr lang="zh-CN" altLang="en-US" sz="2000" b="1" dirty="0" smtClean="0">
              <a:latin typeface="微软雅黑" pitchFamily="34" charset="-122"/>
              <a:ea typeface="微软雅黑" pitchFamily="34" charset="-122"/>
            </a:rPr>
            <a:t>延迟</a:t>
          </a:r>
          <a:endParaRPr lang="zh-CN" altLang="en-US" sz="2000" b="1" dirty="0">
            <a:latin typeface="微软雅黑" pitchFamily="34" charset="-122"/>
            <a:ea typeface="微软雅黑" pitchFamily="34" charset="-122"/>
          </a:endParaRPr>
        </a:p>
      </dgm:t>
    </dgm:pt>
    <dgm:pt modelId="{82EE1E84-C69B-4D23-B18B-ED12DFA26140}" type="parTrans" cxnId="{000EA104-2EEA-466F-959D-8CE5D1B83563}">
      <dgm:prSet/>
      <dgm:spPr/>
      <dgm:t>
        <a:bodyPr/>
        <a:lstStyle/>
        <a:p>
          <a:endParaRPr lang="zh-CN" altLang="en-US"/>
        </a:p>
      </dgm:t>
    </dgm:pt>
    <dgm:pt modelId="{5E719B84-4604-4DE4-BBD5-01E09CDD3E01}" type="sibTrans" cxnId="{000EA104-2EEA-466F-959D-8CE5D1B83563}">
      <dgm:prSet/>
      <dgm:spPr/>
      <dgm:t>
        <a:bodyPr/>
        <a:lstStyle/>
        <a:p>
          <a:endParaRPr lang="zh-CN" altLang="en-US"/>
        </a:p>
      </dgm:t>
    </dgm:pt>
    <dgm:pt modelId="{F8E10C33-AEE8-4C01-AF13-892816EC041F}">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smtClean="0">
              <a:latin typeface="微软雅黑" pitchFamily="34" charset="-122"/>
              <a:ea typeface="微软雅黑" pitchFamily="34" charset="-122"/>
            </a:rPr>
            <a:t>无需人工审核</a:t>
          </a:r>
          <a:endParaRPr lang="zh-CN" altLang="en-US" sz="2000" b="1" dirty="0">
            <a:latin typeface="微软雅黑" pitchFamily="34" charset="-122"/>
            <a:ea typeface="微软雅黑" pitchFamily="34" charset="-122"/>
          </a:endParaRPr>
        </a:p>
      </dgm:t>
    </dgm:pt>
    <dgm:pt modelId="{47F7C172-9550-4E5E-BE26-68246DC3EDE1}" type="parTrans" cxnId="{320E388D-1F82-4F39-8A0A-76C8775EC686}">
      <dgm:prSet/>
      <dgm:spPr/>
      <dgm:t>
        <a:bodyPr/>
        <a:lstStyle/>
        <a:p>
          <a:endParaRPr lang="zh-CN" altLang="en-US"/>
        </a:p>
      </dgm:t>
    </dgm:pt>
    <dgm:pt modelId="{FFBAC942-0F34-4E6B-8CFD-7E99D296F1AB}" type="sibTrans" cxnId="{320E388D-1F82-4F39-8A0A-76C8775EC686}">
      <dgm:prSet/>
      <dgm:spPr/>
      <dgm:t>
        <a:bodyPr/>
        <a:lstStyle/>
        <a:p>
          <a:endParaRPr lang="zh-CN" altLang="en-US"/>
        </a:p>
      </dgm:t>
    </dgm:pt>
    <dgm:pt modelId="{D38E7510-E7D0-4B01-B030-7138590F2B3C}">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smtClean="0">
              <a:latin typeface="微软雅黑" pitchFamily="34" charset="-122"/>
              <a:ea typeface="微软雅黑" pitchFamily="34" charset="-122"/>
            </a:rPr>
            <a:t>节省</a:t>
          </a:r>
          <a:r>
            <a:rPr lang="en-US" altLang="zh-CN" sz="2000" b="1" dirty="0" smtClean="0">
              <a:latin typeface="微软雅黑" pitchFamily="34" charset="-122"/>
              <a:ea typeface="微软雅黑" pitchFamily="34" charset="-122"/>
            </a:rPr>
            <a:t>1-2</a:t>
          </a:r>
          <a:r>
            <a:rPr lang="zh-CN" altLang="en-US" sz="2000" b="1" dirty="0" smtClean="0">
              <a:latin typeface="微软雅黑" pitchFamily="34" charset="-122"/>
              <a:ea typeface="微软雅黑" pitchFamily="34" charset="-122"/>
            </a:rPr>
            <a:t>个工作日</a:t>
          </a:r>
          <a:r>
            <a:rPr lang="en-US" altLang="zh-CN" sz="2000" b="1" dirty="0" smtClean="0">
              <a:latin typeface="微软雅黑" pitchFamily="34" charset="-122"/>
              <a:ea typeface="微软雅黑" pitchFamily="34" charset="-122"/>
            </a:rPr>
            <a:t> </a:t>
          </a:r>
          <a:endParaRPr lang="zh-CN" altLang="en-US" sz="2000" b="1" dirty="0">
            <a:latin typeface="微软雅黑" pitchFamily="34" charset="-122"/>
            <a:ea typeface="微软雅黑" pitchFamily="34" charset="-122"/>
          </a:endParaRPr>
        </a:p>
      </dgm:t>
    </dgm:pt>
    <dgm:pt modelId="{B6D9839A-0265-4042-BDC8-32E1131FB800}" type="parTrans" cxnId="{9D9F533A-F4A6-49FA-960E-C7E420C43777}">
      <dgm:prSet/>
      <dgm:spPr/>
      <dgm:t>
        <a:bodyPr/>
        <a:lstStyle/>
        <a:p>
          <a:endParaRPr lang="zh-CN" altLang="en-US"/>
        </a:p>
      </dgm:t>
    </dgm:pt>
    <dgm:pt modelId="{30578B8D-E491-4D49-AB86-5D5E9C786B39}" type="sibTrans" cxnId="{9D9F533A-F4A6-49FA-960E-C7E420C43777}">
      <dgm:prSet/>
      <dgm:spPr/>
      <dgm:t>
        <a:bodyPr/>
        <a:lstStyle/>
        <a:p>
          <a:endParaRPr lang="zh-CN" altLang="en-US"/>
        </a:p>
      </dgm:t>
    </dgm:pt>
    <dgm:pt modelId="{1BE50831-CB1F-4843-BC0D-689F3BD440CB}">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smtClean="0">
              <a:latin typeface="微软雅黑" pitchFamily="34" charset="-122"/>
              <a:ea typeface="微软雅黑" pitchFamily="34" charset="-122"/>
            </a:rPr>
            <a:t>优先开具发票</a:t>
          </a:r>
          <a:endParaRPr lang="zh-CN" altLang="en-US" sz="2000" b="1" dirty="0">
            <a:latin typeface="微软雅黑" pitchFamily="34" charset="-122"/>
            <a:ea typeface="微软雅黑" pitchFamily="34" charset="-122"/>
          </a:endParaRPr>
        </a:p>
      </dgm:t>
    </dgm:pt>
    <dgm:pt modelId="{A7B8379F-D7FB-4132-86AB-38516DC896C1}" type="parTrans" cxnId="{C2486CB1-65B4-4F03-AD72-F4C81AE4B89F}">
      <dgm:prSet/>
      <dgm:spPr/>
      <dgm:t>
        <a:bodyPr/>
        <a:lstStyle/>
        <a:p>
          <a:endParaRPr lang="zh-CN" altLang="en-US"/>
        </a:p>
      </dgm:t>
    </dgm:pt>
    <dgm:pt modelId="{0655C08C-D938-45F4-B7ED-073DBD299F1F}" type="sibTrans" cxnId="{C2486CB1-65B4-4F03-AD72-F4C81AE4B89F}">
      <dgm:prSet/>
      <dgm:spPr/>
      <dgm:t>
        <a:bodyPr/>
        <a:lstStyle/>
        <a:p>
          <a:endParaRPr lang="zh-CN" altLang="en-US"/>
        </a:p>
      </dgm:t>
    </dgm:pt>
    <dgm:pt modelId="{1BF4FE57-4A6C-4040-A478-2EB75306F1F3}">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smtClean="0">
              <a:latin typeface="微软雅黑" pitchFamily="34" charset="-122"/>
              <a:ea typeface="微软雅黑" pitchFamily="34" charset="-122"/>
            </a:rPr>
            <a:t>需准确填写支付信息</a:t>
          </a:r>
          <a:endParaRPr lang="zh-CN" altLang="en-US" sz="2000" b="1" dirty="0">
            <a:latin typeface="微软雅黑" pitchFamily="34" charset="-122"/>
            <a:ea typeface="微软雅黑" pitchFamily="34" charset="-122"/>
          </a:endParaRPr>
        </a:p>
      </dgm:t>
    </dgm:pt>
    <dgm:pt modelId="{2E4A244D-21D6-4C1E-8C52-70C1E821FDDA}" type="parTrans" cxnId="{2F8A6EC1-B59D-4025-91B3-1628DBFBEA01}">
      <dgm:prSet/>
      <dgm:spPr/>
      <dgm:t>
        <a:bodyPr/>
        <a:lstStyle/>
        <a:p>
          <a:endParaRPr lang="zh-CN" altLang="en-US"/>
        </a:p>
      </dgm:t>
    </dgm:pt>
    <dgm:pt modelId="{4841876E-E4DF-473E-B496-B5B22AFD5DBF}" type="sibTrans" cxnId="{2F8A6EC1-B59D-4025-91B3-1628DBFBEA01}">
      <dgm:prSet/>
      <dgm:spPr/>
      <dgm:t>
        <a:bodyPr/>
        <a:lstStyle/>
        <a:p>
          <a:endParaRPr lang="zh-CN" altLang="en-US"/>
        </a:p>
      </dgm:t>
    </dgm:pt>
    <dgm:pt modelId="{B1366D17-B8D8-4B12-A21F-88D0EADC7507}">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smtClean="0">
              <a:latin typeface="微软雅黑" pitchFamily="34" charset="-122"/>
              <a:ea typeface="微软雅黑" pitchFamily="34" charset="-122"/>
            </a:rPr>
            <a:t>审核流程复杂</a:t>
          </a:r>
          <a:endParaRPr lang="zh-CN" altLang="en-US" sz="2000" b="1" dirty="0">
            <a:latin typeface="微软雅黑" pitchFamily="34" charset="-122"/>
            <a:ea typeface="微软雅黑" pitchFamily="34" charset="-122"/>
          </a:endParaRPr>
        </a:p>
      </dgm:t>
    </dgm:pt>
    <dgm:pt modelId="{C57030F7-2329-4627-9511-A401A1777085}" type="parTrans" cxnId="{0E5C1704-E816-4D1C-9F70-A0869A249B4B}">
      <dgm:prSet/>
      <dgm:spPr/>
      <dgm:t>
        <a:bodyPr/>
        <a:lstStyle/>
        <a:p>
          <a:endParaRPr lang="zh-CN" altLang="en-US"/>
        </a:p>
      </dgm:t>
    </dgm:pt>
    <dgm:pt modelId="{F6DC06BB-55C6-485D-9BC4-ED3F47B8561D}" type="sibTrans" cxnId="{0E5C1704-E816-4D1C-9F70-A0869A249B4B}">
      <dgm:prSet/>
      <dgm:spPr/>
      <dgm:t>
        <a:bodyPr/>
        <a:lstStyle/>
        <a:p>
          <a:endParaRPr lang="zh-CN" altLang="en-US"/>
        </a:p>
      </dgm:t>
    </dgm:pt>
    <dgm:pt modelId="{AD3DCF0D-0BAA-4DF1-B712-34E89F46417E}">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smtClean="0">
              <a:latin typeface="微软雅黑" pitchFamily="34" charset="-122"/>
              <a:ea typeface="微软雅黑" pitchFamily="34" charset="-122"/>
            </a:rPr>
            <a:t>不优先开具发票</a:t>
          </a:r>
          <a:endParaRPr lang="zh-CN" altLang="en-US" sz="2000" b="1" dirty="0">
            <a:latin typeface="微软雅黑" pitchFamily="34" charset="-122"/>
            <a:ea typeface="微软雅黑" pitchFamily="34" charset="-122"/>
          </a:endParaRPr>
        </a:p>
      </dgm:t>
    </dgm:pt>
    <dgm:pt modelId="{FFFA1DB6-8730-4CAF-93AF-0FC16CE17826}" type="parTrans" cxnId="{6527BD86-ACEF-469A-82C5-AA6D66BB1131}">
      <dgm:prSet/>
      <dgm:spPr/>
      <dgm:t>
        <a:bodyPr/>
        <a:lstStyle/>
        <a:p>
          <a:endParaRPr lang="zh-CN" altLang="en-US"/>
        </a:p>
      </dgm:t>
    </dgm:pt>
    <dgm:pt modelId="{DD5BA3FA-A2F7-40EC-9402-8A516A8CDEDE}" type="sibTrans" cxnId="{6527BD86-ACEF-469A-82C5-AA6D66BB1131}">
      <dgm:prSet/>
      <dgm:spPr/>
      <dgm:t>
        <a:bodyPr/>
        <a:lstStyle/>
        <a:p>
          <a:endParaRPr lang="zh-CN" altLang="en-US"/>
        </a:p>
      </dgm:t>
    </dgm:pt>
    <dgm:pt modelId="{8FA8AEF0-BB5E-4FBC-B68B-4CCBD6630C79}">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smtClean="0">
              <a:latin typeface="微软雅黑" pitchFamily="34" charset="-122"/>
              <a:ea typeface="微软雅黑" pitchFamily="34" charset="-122"/>
            </a:rPr>
            <a:t>可能被驳回修改</a:t>
          </a:r>
          <a:endParaRPr lang="zh-CN" altLang="en-US" sz="2000" b="1" dirty="0">
            <a:latin typeface="微软雅黑" pitchFamily="34" charset="-122"/>
            <a:ea typeface="微软雅黑" pitchFamily="34" charset="-122"/>
          </a:endParaRPr>
        </a:p>
      </dgm:t>
    </dgm:pt>
    <dgm:pt modelId="{E5832DCC-AD7D-4F1A-8CE2-9F1AB2CD7FC2}" type="parTrans" cxnId="{BF054BA6-6B63-415F-A542-6549B51A1156}">
      <dgm:prSet/>
      <dgm:spPr/>
      <dgm:t>
        <a:bodyPr/>
        <a:lstStyle/>
        <a:p>
          <a:endParaRPr lang="zh-CN" altLang="en-US"/>
        </a:p>
      </dgm:t>
    </dgm:pt>
    <dgm:pt modelId="{AC0CE2E0-8971-4745-97AE-5B9273E48A1E}" type="sibTrans" cxnId="{BF054BA6-6B63-415F-A542-6549B51A1156}">
      <dgm:prSet/>
      <dgm:spPr/>
      <dgm:t>
        <a:bodyPr/>
        <a:lstStyle/>
        <a:p>
          <a:endParaRPr lang="zh-CN" altLang="en-US"/>
        </a:p>
      </dgm:t>
    </dgm:pt>
    <dgm:pt modelId="{4C3F6CE0-A56F-45F1-A14F-29903D7752DA}" type="pres">
      <dgm:prSet presAssocID="{92376153-B063-4292-A89A-93478ACAAB29}" presName="Name0" presStyleCnt="0">
        <dgm:presLayoutVars>
          <dgm:dir/>
          <dgm:animLvl val="lvl"/>
          <dgm:resizeHandles val="exact"/>
        </dgm:presLayoutVars>
      </dgm:prSet>
      <dgm:spPr/>
      <dgm:t>
        <a:bodyPr/>
        <a:lstStyle/>
        <a:p>
          <a:endParaRPr lang="zh-CN" altLang="en-US"/>
        </a:p>
      </dgm:t>
    </dgm:pt>
    <dgm:pt modelId="{01A29395-ABA2-4FE1-B193-3832CBFB865D}" type="pres">
      <dgm:prSet presAssocID="{19775087-6FE9-4F11-976B-C5B703DBAC22}" presName="composite" presStyleCnt="0"/>
      <dgm:spPr/>
    </dgm:pt>
    <dgm:pt modelId="{B792988A-A53E-4634-AA19-DDEA105CAE33}" type="pres">
      <dgm:prSet presAssocID="{19775087-6FE9-4F11-976B-C5B703DBAC22}" presName="parTx" presStyleLbl="alignNode1" presStyleIdx="0" presStyleCnt="2" custLinFactNeighborX="-1" custLinFactNeighborY="-752">
        <dgm:presLayoutVars>
          <dgm:chMax val="0"/>
          <dgm:chPref val="0"/>
          <dgm:bulletEnabled val="1"/>
        </dgm:presLayoutVars>
      </dgm:prSet>
      <dgm:spPr/>
      <dgm:t>
        <a:bodyPr/>
        <a:lstStyle/>
        <a:p>
          <a:endParaRPr lang="zh-CN" altLang="en-US"/>
        </a:p>
      </dgm:t>
    </dgm:pt>
    <dgm:pt modelId="{E6174FA1-0661-43A7-BF62-22D494160C66}" type="pres">
      <dgm:prSet presAssocID="{19775087-6FE9-4F11-976B-C5B703DBAC22}" presName="desTx" presStyleLbl="alignAccFollowNode1" presStyleIdx="0" presStyleCnt="2">
        <dgm:presLayoutVars>
          <dgm:bulletEnabled val="1"/>
        </dgm:presLayoutVars>
      </dgm:prSet>
      <dgm:spPr/>
      <dgm:t>
        <a:bodyPr/>
        <a:lstStyle/>
        <a:p>
          <a:endParaRPr lang="zh-CN" altLang="en-US"/>
        </a:p>
      </dgm:t>
    </dgm:pt>
    <dgm:pt modelId="{DD031488-3270-4904-B0B3-1EA54C3758DA}" type="pres">
      <dgm:prSet presAssocID="{5B183245-1C01-4BA2-8E25-73C481F76916}" presName="space" presStyleCnt="0"/>
      <dgm:spPr/>
    </dgm:pt>
    <dgm:pt modelId="{0BECED4D-8EDB-4333-8E34-83C7C941E2F0}" type="pres">
      <dgm:prSet presAssocID="{5C985BD0-3A4C-485E-9415-F79AFF4A2FD0}" presName="composite" presStyleCnt="0"/>
      <dgm:spPr/>
    </dgm:pt>
    <dgm:pt modelId="{B31E3993-08CE-44CD-8244-FCB6086B704C}" type="pres">
      <dgm:prSet presAssocID="{5C985BD0-3A4C-485E-9415-F79AFF4A2FD0}" presName="parTx" presStyleLbl="alignNode1" presStyleIdx="1" presStyleCnt="2">
        <dgm:presLayoutVars>
          <dgm:chMax val="0"/>
          <dgm:chPref val="0"/>
          <dgm:bulletEnabled val="1"/>
        </dgm:presLayoutVars>
      </dgm:prSet>
      <dgm:spPr/>
      <dgm:t>
        <a:bodyPr/>
        <a:lstStyle/>
        <a:p>
          <a:endParaRPr lang="zh-CN" altLang="en-US"/>
        </a:p>
      </dgm:t>
    </dgm:pt>
    <dgm:pt modelId="{E0E2E1C2-B807-4E09-8971-B7578342E2B6}" type="pres">
      <dgm:prSet presAssocID="{5C985BD0-3A4C-485E-9415-F79AFF4A2FD0}" presName="desTx" presStyleLbl="alignAccFollowNode1" presStyleIdx="1" presStyleCnt="2">
        <dgm:presLayoutVars>
          <dgm:bulletEnabled val="1"/>
        </dgm:presLayoutVars>
      </dgm:prSet>
      <dgm:spPr/>
      <dgm:t>
        <a:bodyPr/>
        <a:lstStyle/>
        <a:p>
          <a:endParaRPr lang="zh-CN" altLang="en-US"/>
        </a:p>
      </dgm:t>
    </dgm:pt>
  </dgm:ptLst>
  <dgm:cxnLst>
    <dgm:cxn modelId="{BF054BA6-6B63-415F-A542-6549B51A1156}" srcId="{5C985BD0-3A4C-485E-9415-F79AFF4A2FD0}" destId="{8FA8AEF0-BB5E-4FBC-B68B-4CCBD6630C79}" srcOrd="3" destOrd="0" parTransId="{E5832DCC-AD7D-4F1A-8CE2-9F1AB2CD7FC2}" sibTransId="{AC0CE2E0-8971-4745-97AE-5B9273E48A1E}"/>
    <dgm:cxn modelId="{FD4164E1-AEEB-44D7-A29A-29639474E5FA}" type="presOf" srcId="{2AC25FE2-BAB6-4989-9B6A-EA485F651396}" destId="{E0E2E1C2-B807-4E09-8971-B7578342E2B6}" srcOrd="0" destOrd="0" presId="urn:microsoft.com/office/officeart/2005/8/layout/hList1"/>
    <dgm:cxn modelId="{F18FD494-60C0-495A-A4E0-5EAA373DC412}" type="presOf" srcId="{AD3DCF0D-0BAA-4DF1-B712-34E89F46417E}" destId="{E0E2E1C2-B807-4E09-8971-B7578342E2B6}" srcOrd="0" destOrd="4" presId="urn:microsoft.com/office/officeart/2005/8/layout/hList1"/>
    <dgm:cxn modelId="{4E26E1D4-8AF5-4B6D-9910-CA38D4C3F929}" type="presOf" srcId="{92376153-B063-4292-A89A-93478ACAAB29}" destId="{4C3F6CE0-A56F-45F1-A14F-29903D7752DA}" srcOrd="0" destOrd="0" presId="urn:microsoft.com/office/officeart/2005/8/layout/hList1"/>
    <dgm:cxn modelId="{85922F99-8C45-4CEE-9562-ADD52AAA9A76}" type="presOf" srcId="{F5CF1416-13E2-46D0-8B17-A7578EEAC677}" destId="{E6174FA1-0661-43A7-BF62-22D494160C66}" srcOrd="0" destOrd="0" presId="urn:microsoft.com/office/officeart/2005/8/layout/hList1"/>
    <dgm:cxn modelId="{4CA12E1B-10A2-4636-982D-1DB73F4425F8}" type="presOf" srcId="{5C985BD0-3A4C-485E-9415-F79AFF4A2FD0}" destId="{B31E3993-08CE-44CD-8244-FCB6086B704C}" srcOrd="0" destOrd="0" presId="urn:microsoft.com/office/officeart/2005/8/layout/hList1"/>
    <dgm:cxn modelId="{1E8507DE-D6A5-445E-B86D-BDF682F9A1FA}" type="presOf" srcId="{F8E10C33-AEE8-4C01-AF13-892816EC041F}" destId="{E6174FA1-0661-43A7-BF62-22D494160C66}" srcOrd="0" destOrd="2" presId="urn:microsoft.com/office/officeart/2005/8/layout/hList1"/>
    <dgm:cxn modelId="{7E41FB89-2EA4-4DFF-8387-0CC567861427}" srcId="{19775087-6FE9-4F11-976B-C5B703DBAC22}" destId="{54E1105F-2617-4B37-B42B-21D594707726}" srcOrd="1" destOrd="0" parTransId="{E8A9D8C9-819E-432B-9857-D6CFD94C0A73}" sibTransId="{78D4F63B-EEC8-4F68-AB0B-D8F72697F072}"/>
    <dgm:cxn modelId="{2775FFE2-91BC-4438-B4EC-62A90A1202F6}" type="presOf" srcId="{54E1105F-2617-4B37-B42B-21D594707726}" destId="{E6174FA1-0661-43A7-BF62-22D494160C66}" srcOrd="0" destOrd="1" presId="urn:microsoft.com/office/officeart/2005/8/layout/hList1"/>
    <dgm:cxn modelId="{C9824E4B-5344-4439-B027-E6FACCFBFDCB}" srcId="{19775087-6FE9-4F11-976B-C5B703DBAC22}" destId="{F5CF1416-13E2-46D0-8B17-A7578EEAC677}" srcOrd="0" destOrd="0" parTransId="{38B0AE98-2176-4397-A8D2-921E9AE51D2C}" sibTransId="{7359AD55-3B05-4715-803E-F24A434B0F8C}"/>
    <dgm:cxn modelId="{B471FC56-EF4B-44CE-ADB8-DE23C5225F16}" type="presOf" srcId="{19775087-6FE9-4F11-976B-C5B703DBAC22}" destId="{B792988A-A53E-4634-AA19-DDEA105CAE33}" srcOrd="0" destOrd="0" presId="urn:microsoft.com/office/officeart/2005/8/layout/hList1"/>
    <dgm:cxn modelId="{02EAF6C9-E139-4F6C-8475-851EF8F64816}" type="presOf" srcId="{B1366D17-B8D8-4B12-A21F-88D0EADC7507}" destId="{E0E2E1C2-B807-4E09-8971-B7578342E2B6}" srcOrd="0" destOrd="2" presId="urn:microsoft.com/office/officeart/2005/8/layout/hList1"/>
    <dgm:cxn modelId="{D6A663CA-CD31-451C-B6C6-9DEAED25CE5B}" type="presOf" srcId="{1BE50831-CB1F-4843-BC0D-689F3BD440CB}" destId="{E6174FA1-0661-43A7-BF62-22D494160C66}" srcOrd="0" destOrd="4" presId="urn:microsoft.com/office/officeart/2005/8/layout/hList1"/>
    <dgm:cxn modelId="{2F8A6EC1-B59D-4025-91B3-1628DBFBEA01}" srcId="{5C985BD0-3A4C-485E-9415-F79AFF4A2FD0}" destId="{1BF4FE57-4A6C-4040-A478-2EB75306F1F3}" srcOrd="1" destOrd="0" parTransId="{2E4A244D-21D6-4C1E-8C52-70C1E821FDDA}" sibTransId="{4841876E-E4DF-473E-B496-B5B22AFD5DBF}"/>
    <dgm:cxn modelId="{7CCC666E-83FC-408A-9372-CAAB43600BDC}" srcId="{92376153-B063-4292-A89A-93478ACAAB29}" destId="{5C985BD0-3A4C-485E-9415-F79AFF4A2FD0}" srcOrd="1" destOrd="0" parTransId="{CCB19155-F38F-439C-A036-B987A6577E3E}" sibTransId="{75926C35-F4D7-4BE3-B2C9-BE984CF77609}"/>
    <dgm:cxn modelId="{000EA104-2EEA-466F-959D-8CE5D1B83563}" srcId="{5C985BD0-3A4C-485E-9415-F79AFF4A2FD0}" destId="{2AC25FE2-BAB6-4989-9B6A-EA485F651396}" srcOrd="0" destOrd="0" parTransId="{82EE1E84-C69B-4D23-B18B-ED12DFA26140}" sibTransId="{5E719B84-4604-4DE4-BBD5-01E09CDD3E01}"/>
    <dgm:cxn modelId="{A96D6F44-9712-40C1-B8F2-6A99363CE7B0}" type="presOf" srcId="{D38E7510-E7D0-4B01-B030-7138590F2B3C}" destId="{E6174FA1-0661-43A7-BF62-22D494160C66}" srcOrd="0" destOrd="3" presId="urn:microsoft.com/office/officeart/2005/8/layout/hList1"/>
    <dgm:cxn modelId="{0E5C1704-E816-4D1C-9F70-A0869A249B4B}" srcId="{5C985BD0-3A4C-485E-9415-F79AFF4A2FD0}" destId="{B1366D17-B8D8-4B12-A21F-88D0EADC7507}" srcOrd="2" destOrd="0" parTransId="{C57030F7-2329-4627-9511-A401A1777085}" sibTransId="{F6DC06BB-55C6-485D-9BC4-ED3F47B8561D}"/>
    <dgm:cxn modelId="{AD07F5AF-2350-4BE1-84EF-08D03E4C3C7B}" srcId="{92376153-B063-4292-A89A-93478ACAAB29}" destId="{19775087-6FE9-4F11-976B-C5B703DBAC22}" srcOrd="0" destOrd="0" parTransId="{A69A73B4-8671-46CC-A57F-39894644052F}" sibTransId="{5B183245-1C01-4BA2-8E25-73C481F76916}"/>
    <dgm:cxn modelId="{D2C39CD2-0B19-4E2A-A986-EC6CD72D7FC4}" type="presOf" srcId="{8FA8AEF0-BB5E-4FBC-B68B-4CCBD6630C79}" destId="{E0E2E1C2-B807-4E09-8971-B7578342E2B6}" srcOrd="0" destOrd="3" presId="urn:microsoft.com/office/officeart/2005/8/layout/hList1"/>
    <dgm:cxn modelId="{9D9F533A-F4A6-49FA-960E-C7E420C43777}" srcId="{19775087-6FE9-4F11-976B-C5B703DBAC22}" destId="{D38E7510-E7D0-4B01-B030-7138590F2B3C}" srcOrd="3" destOrd="0" parTransId="{B6D9839A-0265-4042-BDC8-32E1131FB800}" sibTransId="{30578B8D-E491-4D49-AB86-5D5E9C786B39}"/>
    <dgm:cxn modelId="{320E388D-1F82-4F39-8A0A-76C8775EC686}" srcId="{19775087-6FE9-4F11-976B-C5B703DBAC22}" destId="{F8E10C33-AEE8-4C01-AF13-892816EC041F}" srcOrd="2" destOrd="0" parTransId="{47F7C172-9550-4E5E-BE26-68246DC3EDE1}" sibTransId="{FFBAC942-0F34-4E6B-8CFD-7E99D296F1AB}"/>
    <dgm:cxn modelId="{B8AF2F1C-6398-4B32-AE3C-A824A407F218}" type="presOf" srcId="{1BF4FE57-4A6C-4040-A478-2EB75306F1F3}" destId="{E0E2E1C2-B807-4E09-8971-B7578342E2B6}" srcOrd="0" destOrd="1" presId="urn:microsoft.com/office/officeart/2005/8/layout/hList1"/>
    <dgm:cxn modelId="{6527BD86-ACEF-469A-82C5-AA6D66BB1131}" srcId="{5C985BD0-3A4C-485E-9415-F79AFF4A2FD0}" destId="{AD3DCF0D-0BAA-4DF1-B712-34E89F46417E}" srcOrd="4" destOrd="0" parTransId="{FFFA1DB6-8730-4CAF-93AF-0FC16CE17826}" sibTransId="{DD5BA3FA-A2F7-40EC-9402-8A516A8CDEDE}"/>
    <dgm:cxn modelId="{C2486CB1-65B4-4F03-AD72-F4C81AE4B89F}" srcId="{19775087-6FE9-4F11-976B-C5B703DBAC22}" destId="{1BE50831-CB1F-4843-BC0D-689F3BD440CB}" srcOrd="4" destOrd="0" parTransId="{A7B8379F-D7FB-4132-86AB-38516DC896C1}" sibTransId="{0655C08C-D938-45F4-B7ED-073DBD299F1F}"/>
    <dgm:cxn modelId="{54C4A220-3A92-4060-9EA7-8AE27D891D4D}" type="presParOf" srcId="{4C3F6CE0-A56F-45F1-A14F-29903D7752DA}" destId="{01A29395-ABA2-4FE1-B193-3832CBFB865D}" srcOrd="0" destOrd="0" presId="urn:microsoft.com/office/officeart/2005/8/layout/hList1"/>
    <dgm:cxn modelId="{C0D18FF9-D6EC-4227-A862-50C2A8B3BC44}" type="presParOf" srcId="{01A29395-ABA2-4FE1-B193-3832CBFB865D}" destId="{B792988A-A53E-4634-AA19-DDEA105CAE33}" srcOrd="0" destOrd="0" presId="urn:microsoft.com/office/officeart/2005/8/layout/hList1"/>
    <dgm:cxn modelId="{96565617-0230-4824-ADF3-A5CCFD47D97F}" type="presParOf" srcId="{01A29395-ABA2-4FE1-B193-3832CBFB865D}" destId="{E6174FA1-0661-43A7-BF62-22D494160C66}" srcOrd="1" destOrd="0" presId="urn:microsoft.com/office/officeart/2005/8/layout/hList1"/>
    <dgm:cxn modelId="{73BE2CBA-A889-4AFC-9B55-DBBA8E2A6C33}" type="presParOf" srcId="{4C3F6CE0-A56F-45F1-A14F-29903D7752DA}" destId="{DD031488-3270-4904-B0B3-1EA54C3758DA}" srcOrd="1" destOrd="0" presId="urn:microsoft.com/office/officeart/2005/8/layout/hList1"/>
    <dgm:cxn modelId="{11A51979-FE4C-453E-9B81-35AEC2FF66F8}" type="presParOf" srcId="{4C3F6CE0-A56F-45F1-A14F-29903D7752DA}" destId="{0BECED4D-8EDB-4333-8E34-83C7C941E2F0}" srcOrd="2" destOrd="0" presId="urn:microsoft.com/office/officeart/2005/8/layout/hList1"/>
    <dgm:cxn modelId="{91CC9377-BE3E-42DE-81AB-4D5D9A3D2DCA}" type="presParOf" srcId="{0BECED4D-8EDB-4333-8E34-83C7C941E2F0}" destId="{B31E3993-08CE-44CD-8244-FCB6086B704C}" srcOrd="0" destOrd="0" presId="urn:microsoft.com/office/officeart/2005/8/layout/hList1"/>
    <dgm:cxn modelId="{5E44870C-B72E-40A5-9EDE-E77C986E0DBA}" type="presParOf" srcId="{0BECED4D-8EDB-4333-8E34-83C7C941E2F0}" destId="{E0E2E1C2-B807-4E09-8971-B7578342E2B6}" srcOrd="1" destOrd="0" presId="urn:microsoft.com/office/officeart/2005/8/layout/hList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92988A-A53E-4634-AA19-DDEA105CAE33}">
      <dsp:nvSpPr>
        <dsp:cNvPr id="0" name=""/>
        <dsp:cNvSpPr/>
      </dsp:nvSpPr>
      <dsp:spPr>
        <a:xfrm>
          <a:off x="1" y="0"/>
          <a:ext cx="3263882" cy="1305552"/>
        </a:xfrm>
        <a:prstGeom prst="rect">
          <a:avLst/>
        </a:prstGeom>
        <a:solidFill>
          <a:srgbClr val="C00000"/>
        </a:solidFill>
        <a:ln w="9525" cap="flat" cmpd="sng" algn="ctr">
          <a:solidFill>
            <a:srgbClr val="FFDE75"/>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bg1"/>
              </a:solidFill>
              <a:latin typeface="微软雅黑" pitchFamily="34" charset="-122"/>
              <a:ea typeface="微软雅黑" pitchFamily="34" charset="-122"/>
            </a:rPr>
            <a:t>在线支付</a:t>
          </a:r>
          <a:endParaRPr lang="zh-CN" altLang="en-US" sz="2400" b="1" kern="1200" dirty="0">
            <a:solidFill>
              <a:schemeClr val="bg1"/>
            </a:solidFill>
            <a:latin typeface="微软雅黑" pitchFamily="34" charset="-122"/>
            <a:ea typeface="微软雅黑" pitchFamily="34" charset="-122"/>
          </a:endParaRPr>
        </a:p>
      </dsp:txBody>
      <dsp:txXfrm>
        <a:off x="1" y="0"/>
        <a:ext cx="3263882" cy="1305552"/>
      </dsp:txXfrm>
    </dsp:sp>
    <dsp:sp modelId="{E6174FA1-0661-43A7-BF62-22D494160C66}">
      <dsp:nvSpPr>
        <dsp:cNvPr id="0" name=""/>
        <dsp:cNvSpPr/>
      </dsp:nvSpPr>
      <dsp:spPr>
        <a:xfrm>
          <a:off x="34" y="1307922"/>
          <a:ext cx="3263882" cy="2547360"/>
        </a:xfrm>
        <a:prstGeom prst="rect">
          <a:avLst/>
        </a:prstGeom>
        <a:noFill/>
        <a:ln w="25400" cap="flat" cmpd="sng" algn="ctr">
          <a:solidFill>
            <a:schemeClr val="bg1">
              <a:lumMod val="75000"/>
            </a:schemeClr>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即时到账</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无需填写支付信息</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无需人工审核</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节省</a:t>
          </a:r>
          <a:r>
            <a:rPr lang="en-US" altLang="zh-CN" sz="2000" b="1" kern="1200" dirty="0" smtClean="0">
              <a:latin typeface="微软雅黑" pitchFamily="34" charset="-122"/>
              <a:ea typeface="微软雅黑" pitchFamily="34" charset="-122"/>
            </a:rPr>
            <a:t>1-2</a:t>
          </a:r>
          <a:r>
            <a:rPr lang="zh-CN" altLang="en-US" sz="2000" b="1" kern="1200" dirty="0" smtClean="0">
              <a:latin typeface="微软雅黑" pitchFamily="34" charset="-122"/>
              <a:ea typeface="微软雅黑" pitchFamily="34" charset="-122"/>
            </a:rPr>
            <a:t>个工作日</a:t>
          </a:r>
          <a:r>
            <a:rPr lang="en-US" altLang="zh-CN" sz="2000" b="1" kern="1200" dirty="0" smtClean="0">
              <a:latin typeface="微软雅黑" pitchFamily="34" charset="-122"/>
              <a:ea typeface="微软雅黑" pitchFamily="34" charset="-122"/>
            </a:rPr>
            <a:t> </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优先开具发票</a:t>
          </a:r>
          <a:endParaRPr lang="zh-CN" altLang="en-US" sz="2000" b="1" kern="1200" dirty="0">
            <a:latin typeface="微软雅黑" pitchFamily="34" charset="-122"/>
            <a:ea typeface="微软雅黑" pitchFamily="34" charset="-122"/>
          </a:endParaRPr>
        </a:p>
      </dsp:txBody>
      <dsp:txXfrm>
        <a:off x="34" y="1307922"/>
        <a:ext cx="3263882" cy="2547360"/>
      </dsp:txXfrm>
    </dsp:sp>
    <dsp:sp modelId="{B31E3993-08CE-44CD-8244-FCB6086B704C}">
      <dsp:nvSpPr>
        <dsp:cNvPr id="0" name=""/>
        <dsp:cNvSpPr/>
      </dsp:nvSpPr>
      <dsp:spPr>
        <a:xfrm>
          <a:off x="3720859" y="2369"/>
          <a:ext cx="3263882" cy="1305552"/>
        </a:xfrm>
        <a:prstGeom prst="rect">
          <a:avLst/>
        </a:prstGeom>
        <a:solidFill>
          <a:srgbClr val="C00000"/>
        </a:solidFill>
        <a:ln w="9525" cap="flat" cmpd="sng" algn="ctr">
          <a:solidFill>
            <a:srgbClr val="D6D5FB"/>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bg1"/>
              </a:solidFill>
              <a:latin typeface="微软雅黑" pitchFamily="34" charset="-122"/>
              <a:ea typeface="微软雅黑" pitchFamily="34" charset="-122"/>
            </a:rPr>
            <a:t>转账支付</a:t>
          </a:r>
          <a:endParaRPr lang="zh-CN" altLang="en-US" sz="2400" b="1" kern="1200" dirty="0">
            <a:solidFill>
              <a:schemeClr val="bg1"/>
            </a:solidFill>
            <a:latin typeface="微软雅黑" pitchFamily="34" charset="-122"/>
            <a:ea typeface="微软雅黑" pitchFamily="34" charset="-122"/>
          </a:endParaRPr>
        </a:p>
      </dsp:txBody>
      <dsp:txXfrm>
        <a:off x="3720859" y="2369"/>
        <a:ext cx="3263882" cy="1305552"/>
      </dsp:txXfrm>
    </dsp:sp>
    <dsp:sp modelId="{E0E2E1C2-B807-4E09-8971-B7578342E2B6}">
      <dsp:nvSpPr>
        <dsp:cNvPr id="0" name=""/>
        <dsp:cNvSpPr/>
      </dsp:nvSpPr>
      <dsp:spPr>
        <a:xfrm>
          <a:off x="3720859" y="1307922"/>
          <a:ext cx="3263882" cy="2547360"/>
        </a:xfrm>
        <a:prstGeom prst="rect">
          <a:avLst/>
        </a:prstGeom>
        <a:solidFill>
          <a:schemeClr val="lt1"/>
        </a:solidFill>
        <a:ln w="25400" cap="flat" cmpd="sng" algn="ctr">
          <a:solidFill>
            <a:schemeClr val="bg1">
              <a:lumMod val="75000"/>
            </a:schemeClr>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smtClean="0">
              <a:latin typeface="微软雅黑" pitchFamily="34" charset="-122"/>
              <a:ea typeface="微软雅黑" pitchFamily="34" charset="-122"/>
            </a:rPr>
            <a:t>到账有</a:t>
          </a:r>
          <a:r>
            <a:rPr lang="zh-CN" altLang="en-US" sz="2000" b="1" kern="1200" dirty="0" smtClean="0">
              <a:latin typeface="微软雅黑" pitchFamily="34" charset="-122"/>
              <a:ea typeface="微软雅黑" pitchFamily="34" charset="-122"/>
            </a:rPr>
            <a:t>延迟</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需准确填写支付信息</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审核流程复杂</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可能被驳回修改</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排队开具发票</a:t>
          </a:r>
          <a:endParaRPr lang="zh-CN" altLang="en-US" sz="2000" b="1" kern="1200" dirty="0">
            <a:latin typeface="微软雅黑" pitchFamily="34" charset="-122"/>
            <a:ea typeface="微软雅黑" pitchFamily="34" charset="-122"/>
          </a:endParaRPr>
        </a:p>
      </dsp:txBody>
      <dsp:txXfrm>
        <a:off x="3720859" y="1307922"/>
        <a:ext cx="3263882" cy="254736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D4B9FF8-BE23-4680-8FC9-48FDA9FBC4F1}" type="datetimeFigureOut">
              <a:rPr lang="zh-CN" altLang="en-US" smtClean="0"/>
              <a:pPr/>
              <a:t>2017/8/30 Wednesday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88781A4-8FE9-45BF-9946-20F78FD614BF}" type="slidenum">
              <a:rPr lang="zh-CN" altLang="en-US" smtClean="0"/>
              <a:pPr/>
              <a:t>‹#›</a:t>
            </a:fld>
            <a:endParaRPr lang="zh-CN" altLang="en-US"/>
          </a:p>
        </p:txBody>
      </p:sp>
    </p:spTree>
    <p:extLst>
      <p:ext uri="{BB962C8B-B14F-4D97-AF65-F5344CB8AC3E}">
        <p14:creationId xmlns="" xmlns:p14="http://schemas.microsoft.com/office/powerpoint/2010/main" val="24284719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894196FD-D130-456C-A941-E851C1C63E4E}" type="datetimeFigureOut">
              <a:rPr lang="zh-CN" altLang="en-US"/>
              <a:pPr>
                <a:defRPr/>
              </a:pPr>
              <a:t>2017/8/30 Wednesday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4092554F-56BD-4603-9D68-7A2371A806CB}" type="slidenum">
              <a:rPr lang="zh-CN" altLang="en-US"/>
              <a:pPr>
                <a:defRPr/>
              </a:pPr>
              <a:t>‹#›</a:t>
            </a:fld>
            <a:endParaRPr lang="zh-CN" altLang="en-US"/>
          </a:p>
        </p:txBody>
      </p:sp>
    </p:spTree>
    <p:extLst>
      <p:ext uri="{BB962C8B-B14F-4D97-AF65-F5344CB8AC3E}">
        <p14:creationId xmlns="" xmlns:p14="http://schemas.microsoft.com/office/powerpoint/2010/main" val="18646366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427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ln>
            <a:miter lim="800000"/>
          </a:ln>
        </p:spPr>
        <p:txBody>
          <a:bodyPr wrap="square" numCol="1" anchorCtr="0" compatLnSpc="1"/>
          <a:lstStyle/>
          <a:p>
            <a:fld id="{7F530465-6E68-460D-BDA3-D938197ADF0F}" type="slidenum">
              <a:rPr lang="zh-CN" altLang="en-US" smtClean="0"/>
              <a:pPr/>
              <a:t>1</a:t>
            </a:fld>
            <a:endParaRPr lang="zh-CN" altLang="en-US" smtClean="0"/>
          </a:p>
        </p:txBody>
      </p:sp>
    </p:spTree>
    <p:extLst>
      <p:ext uri="{BB962C8B-B14F-4D97-AF65-F5344CB8AC3E}">
        <p14:creationId xmlns="" xmlns:p14="http://schemas.microsoft.com/office/powerpoint/2010/main" val="295454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13B38CB-0EDD-4A5B-806E-1657456F2C61}" type="slidenum">
              <a:rPr lang="zh-CN" altLang="en-US" smtClean="0"/>
              <a:pPr>
                <a:defRPr/>
              </a:pPr>
              <a:t>33</a:t>
            </a:fld>
            <a:endParaRPr lang="zh-CN" altLang="en-US"/>
          </a:p>
        </p:txBody>
      </p:sp>
    </p:spTree>
    <p:extLst>
      <p:ext uri="{BB962C8B-B14F-4D97-AF65-F5344CB8AC3E}">
        <p14:creationId xmlns="" xmlns:p14="http://schemas.microsoft.com/office/powerpoint/2010/main" val="1482877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34</a:t>
            </a:fld>
            <a:endParaRPr lang="zh-CN" altLang="en-US"/>
          </a:p>
        </p:txBody>
      </p:sp>
    </p:spTree>
    <p:extLst>
      <p:ext uri="{BB962C8B-B14F-4D97-AF65-F5344CB8AC3E}">
        <p14:creationId xmlns="" xmlns:p14="http://schemas.microsoft.com/office/powerpoint/2010/main" val="494477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en-US" altLang="zh-CN" dirty="0" smtClean="0"/>
              <a:t>1</a:t>
            </a:r>
            <a:r>
              <a:rPr lang="zh-CN" altLang="en-US" dirty="0" smtClean="0"/>
              <a:t>、提交材料、填写登记数据</a:t>
            </a:r>
            <a:endParaRPr lang="en-US" altLang="zh-CN" dirty="0" smtClean="0"/>
          </a:p>
          <a:p>
            <a:r>
              <a:rPr lang="en-US" altLang="zh-CN" dirty="0" smtClean="0"/>
              <a:t>2</a:t>
            </a:r>
            <a:r>
              <a:rPr lang="zh-CN" altLang="en-US" dirty="0" smtClean="0"/>
              <a:t>、确认数据、完成付款、填写付款信息</a:t>
            </a:r>
            <a:endParaRPr lang="en-US" altLang="zh-CN" dirty="0" smtClean="0"/>
          </a:p>
          <a:p>
            <a:r>
              <a:rPr lang="en-US" altLang="zh-CN" dirty="0" smtClean="0"/>
              <a:t>3</a:t>
            </a:r>
            <a:r>
              <a:rPr lang="zh-CN" altLang="en-US" dirty="0" smtClean="0"/>
              <a:t>、在股转公司网站发布公告</a:t>
            </a:r>
            <a:endParaRPr lang="en-US" altLang="zh-CN" dirty="0" smtClean="0"/>
          </a:p>
          <a:p>
            <a:r>
              <a:rPr lang="en-US" altLang="zh-CN" dirty="0" smtClean="0"/>
              <a:t>4</a:t>
            </a:r>
            <a:r>
              <a:rPr lang="zh-CN" altLang="en-US" dirty="0" smtClean="0"/>
              <a:t>、上传公告至平台</a:t>
            </a:r>
            <a:endParaRPr lang="en-US" altLang="zh-CN" dirty="0" smtClean="0"/>
          </a:p>
          <a:p>
            <a:r>
              <a:rPr lang="en-US" altLang="zh-CN" dirty="0" smtClean="0"/>
              <a:t>5</a:t>
            </a:r>
            <a:r>
              <a:rPr lang="zh-CN" altLang="en-US" dirty="0" smtClean="0"/>
              <a:t>、查看登记结果</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35</a:t>
            </a:fld>
            <a:endParaRPr lang="zh-CN" altLang="en-US"/>
          </a:p>
        </p:txBody>
      </p:sp>
    </p:spTree>
    <p:extLst>
      <p:ext uri="{BB962C8B-B14F-4D97-AF65-F5344CB8AC3E}">
        <p14:creationId xmlns="" xmlns:p14="http://schemas.microsoft.com/office/powerpoint/2010/main" val="42340667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公告名称，</a:t>
            </a:r>
            <a:r>
              <a:rPr lang="en-US" altLang="zh-CN" dirty="0" smtClean="0"/>
              <a:t>T-3</a:t>
            </a:r>
            <a:r>
              <a:rPr lang="zh-CN" altLang="en-US" dirty="0" smtClean="0"/>
              <a:t>日一定要在信息披露平台看到</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36</a:t>
            </a:fld>
            <a:endParaRPr lang="zh-CN" altLang="en-US"/>
          </a:p>
        </p:txBody>
      </p:sp>
    </p:spTree>
    <p:extLst>
      <p:ext uri="{BB962C8B-B14F-4D97-AF65-F5344CB8AC3E}">
        <p14:creationId xmlns="" xmlns:p14="http://schemas.microsoft.com/office/powerpoint/2010/main" val="3474877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en-US" altLang="zh-CN" dirty="0" smtClean="0"/>
              <a:t>1</a:t>
            </a:r>
            <a:r>
              <a:rPr lang="zh-CN" altLang="en-US" dirty="0" smtClean="0"/>
              <a:t>、提交材料、填写登记数据</a:t>
            </a:r>
            <a:endParaRPr lang="en-US" altLang="zh-CN" dirty="0" smtClean="0"/>
          </a:p>
          <a:p>
            <a:r>
              <a:rPr lang="en-US" altLang="zh-CN" dirty="0" smtClean="0"/>
              <a:t>2</a:t>
            </a:r>
            <a:r>
              <a:rPr lang="zh-CN" altLang="en-US" dirty="0" smtClean="0"/>
              <a:t>、确认数据、完成付款、填写付款信息</a:t>
            </a:r>
            <a:endParaRPr lang="en-US" altLang="zh-CN" dirty="0" smtClean="0"/>
          </a:p>
          <a:p>
            <a:r>
              <a:rPr lang="en-US" altLang="zh-CN" dirty="0" smtClean="0"/>
              <a:t>3</a:t>
            </a:r>
            <a:r>
              <a:rPr lang="zh-CN" altLang="en-US" dirty="0" smtClean="0"/>
              <a:t>、在股转公司网站发布公告</a:t>
            </a:r>
            <a:endParaRPr lang="en-US" altLang="zh-CN" dirty="0" smtClean="0"/>
          </a:p>
          <a:p>
            <a:r>
              <a:rPr lang="en-US" altLang="zh-CN" dirty="0" smtClean="0"/>
              <a:t>4</a:t>
            </a:r>
            <a:r>
              <a:rPr lang="zh-CN" altLang="en-US" dirty="0" smtClean="0"/>
              <a:t>、上传公告至平台</a:t>
            </a:r>
            <a:endParaRPr lang="en-US" altLang="zh-CN" dirty="0" smtClean="0"/>
          </a:p>
          <a:p>
            <a:r>
              <a:rPr lang="en-US" altLang="zh-CN" dirty="0" smtClean="0"/>
              <a:t>5</a:t>
            </a:r>
            <a:r>
              <a:rPr lang="zh-CN" altLang="en-US" dirty="0" smtClean="0"/>
              <a:t>、查看登记结果</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39</a:t>
            </a:fld>
            <a:endParaRPr lang="zh-CN" altLang="en-US"/>
          </a:p>
        </p:txBody>
      </p:sp>
    </p:spTree>
    <p:extLst>
      <p:ext uri="{BB962C8B-B14F-4D97-AF65-F5344CB8AC3E}">
        <p14:creationId xmlns="" xmlns:p14="http://schemas.microsoft.com/office/powerpoint/2010/main" val="4234066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43</a:t>
            </a:fld>
            <a:endParaRPr lang="zh-CN" altLang="en-US"/>
          </a:p>
        </p:txBody>
      </p:sp>
    </p:spTree>
    <p:extLst>
      <p:ext uri="{BB962C8B-B14F-4D97-AF65-F5344CB8AC3E}">
        <p14:creationId xmlns="" xmlns:p14="http://schemas.microsoft.com/office/powerpoint/2010/main" val="2216781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7</a:t>
            </a:fld>
            <a:endParaRPr lang="zh-CN" altLang="en-US"/>
          </a:p>
        </p:txBody>
      </p:sp>
    </p:spTree>
    <p:extLst>
      <p:ext uri="{BB962C8B-B14F-4D97-AF65-F5344CB8AC3E}">
        <p14:creationId xmlns="" xmlns:p14="http://schemas.microsoft.com/office/powerpoint/2010/main" val="2245978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11</a:t>
            </a:fld>
            <a:endParaRPr lang="zh-CN" altLang="en-US"/>
          </a:p>
        </p:txBody>
      </p:sp>
    </p:spTree>
    <p:extLst>
      <p:ext uri="{BB962C8B-B14F-4D97-AF65-F5344CB8AC3E}">
        <p14:creationId xmlns="" xmlns:p14="http://schemas.microsoft.com/office/powerpoint/2010/main" val="1874855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12</a:t>
            </a:fld>
            <a:endParaRPr lang="zh-CN" altLang="en-US"/>
          </a:p>
        </p:txBody>
      </p:sp>
    </p:spTree>
    <p:extLst>
      <p:ext uri="{BB962C8B-B14F-4D97-AF65-F5344CB8AC3E}">
        <p14:creationId xmlns="" xmlns:p14="http://schemas.microsoft.com/office/powerpoint/2010/main" val="1747996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smtClean="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13</a:t>
            </a:fld>
            <a:endParaRPr lang="zh-CN" altLang="en-US"/>
          </a:p>
        </p:txBody>
      </p:sp>
    </p:spTree>
    <p:extLst>
      <p:ext uri="{BB962C8B-B14F-4D97-AF65-F5344CB8AC3E}">
        <p14:creationId xmlns="" xmlns:p14="http://schemas.microsoft.com/office/powerpoint/2010/main" val="74634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14</a:t>
            </a:fld>
            <a:endParaRPr lang="zh-CN" altLang="en-US"/>
          </a:p>
        </p:txBody>
      </p:sp>
    </p:spTree>
    <p:extLst>
      <p:ext uri="{BB962C8B-B14F-4D97-AF65-F5344CB8AC3E}">
        <p14:creationId xmlns="" xmlns:p14="http://schemas.microsoft.com/office/powerpoint/2010/main" val="806437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en-US" altLang="zh-CN" dirty="0" smtClean="0"/>
              <a:t>1</a:t>
            </a:r>
            <a:r>
              <a:rPr lang="zh-CN" altLang="en-US" dirty="0" smtClean="0"/>
              <a:t>、提交材料、填写登记数据</a:t>
            </a:r>
            <a:endParaRPr lang="en-US" altLang="zh-CN" dirty="0" smtClean="0"/>
          </a:p>
          <a:p>
            <a:r>
              <a:rPr lang="en-US" altLang="zh-CN" dirty="0" smtClean="0"/>
              <a:t>2</a:t>
            </a:r>
            <a:r>
              <a:rPr lang="zh-CN" altLang="en-US" dirty="0" smtClean="0"/>
              <a:t>、确认数据、完成付款、填写付款信息</a:t>
            </a:r>
            <a:endParaRPr lang="en-US" altLang="zh-CN" dirty="0" smtClean="0"/>
          </a:p>
          <a:p>
            <a:r>
              <a:rPr lang="en-US" altLang="zh-CN" dirty="0" smtClean="0"/>
              <a:t>3</a:t>
            </a:r>
            <a:r>
              <a:rPr lang="zh-CN" altLang="en-US" dirty="0" smtClean="0"/>
              <a:t>、在股转公司网站发布公告</a:t>
            </a:r>
            <a:endParaRPr lang="en-US" altLang="zh-CN" dirty="0" smtClean="0"/>
          </a:p>
          <a:p>
            <a:r>
              <a:rPr lang="en-US" altLang="zh-CN" dirty="0" smtClean="0"/>
              <a:t>4</a:t>
            </a:r>
            <a:r>
              <a:rPr lang="zh-CN" altLang="en-US" dirty="0" smtClean="0"/>
              <a:t>、上传公告至平台</a:t>
            </a:r>
            <a:endParaRPr lang="en-US" altLang="zh-CN" dirty="0" smtClean="0"/>
          </a:p>
          <a:p>
            <a:r>
              <a:rPr lang="en-US" altLang="zh-CN" dirty="0" smtClean="0"/>
              <a:t>5</a:t>
            </a:r>
            <a:r>
              <a:rPr lang="zh-CN" altLang="en-US" dirty="0" smtClean="0"/>
              <a:t>、查看登记结果</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18</a:t>
            </a:fld>
            <a:endParaRPr lang="zh-CN" altLang="en-US"/>
          </a:p>
        </p:txBody>
      </p:sp>
    </p:spTree>
    <p:extLst>
      <p:ext uri="{BB962C8B-B14F-4D97-AF65-F5344CB8AC3E}">
        <p14:creationId xmlns="" xmlns:p14="http://schemas.microsoft.com/office/powerpoint/2010/main" val="4234066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sz="1200" b="1" dirty="0" smtClean="0">
                <a:latin typeface="微软雅黑" panose="020B0503020204020204" pitchFamily="34" charset="-122"/>
                <a:ea typeface="微软雅黑" panose="020B0503020204020204" pitchFamily="34" charset="-122"/>
              </a:rPr>
              <a:t>常见问题：办理完新增股份登记后，是否还需要再办理限售业务？</a:t>
            </a:r>
            <a:endParaRPr lang="zh-CN" altLang="en-US" sz="1200" b="1"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26</a:t>
            </a:fld>
            <a:endParaRPr lang="zh-CN" altLang="en-US"/>
          </a:p>
        </p:txBody>
      </p:sp>
    </p:spTree>
    <p:extLst>
      <p:ext uri="{BB962C8B-B14F-4D97-AF65-F5344CB8AC3E}">
        <p14:creationId xmlns="" xmlns:p14="http://schemas.microsoft.com/office/powerpoint/2010/main" val="893619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en-US" altLang="zh-CN" dirty="0" smtClean="0"/>
              <a:t>1</a:t>
            </a:r>
            <a:r>
              <a:rPr lang="zh-CN" altLang="en-US" dirty="0" smtClean="0"/>
              <a:t>、提交材料、填写登记数据</a:t>
            </a:r>
            <a:endParaRPr lang="en-US" altLang="zh-CN" dirty="0" smtClean="0"/>
          </a:p>
          <a:p>
            <a:r>
              <a:rPr lang="en-US" altLang="zh-CN" dirty="0" smtClean="0"/>
              <a:t>2</a:t>
            </a:r>
            <a:r>
              <a:rPr lang="zh-CN" altLang="en-US" dirty="0" smtClean="0"/>
              <a:t>、确认数据、完成付款、填写付款信息</a:t>
            </a:r>
            <a:endParaRPr lang="en-US" altLang="zh-CN" dirty="0" smtClean="0"/>
          </a:p>
          <a:p>
            <a:r>
              <a:rPr lang="en-US" altLang="zh-CN" dirty="0" smtClean="0"/>
              <a:t>3</a:t>
            </a:r>
            <a:r>
              <a:rPr lang="zh-CN" altLang="en-US" dirty="0" smtClean="0"/>
              <a:t>、在股转公司网站发布公告</a:t>
            </a:r>
            <a:endParaRPr lang="en-US" altLang="zh-CN" dirty="0" smtClean="0"/>
          </a:p>
          <a:p>
            <a:r>
              <a:rPr lang="en-US" altLang="zh-CN" dirty="0" smtClean="0"/>
              <a:t>4</a:t>
            </a:r>
            <a:r>
              <a:rPr lang="zh-CN" altLang="en-US" dirty="0" smtClean="0"/>
              <a:t>、上传公告至平台</a:t>
            </a:r>
            <a:endParaRPr lang="en-US" altLang="zh-CN" dirty="0" smtClean="0"/>
          </a:p>
          <a:p>
            <a:r>
              <a:rPr lang="en-US" altLang="zh-CN" dirty="0" smtClean="0"/>
              <a:t>5</a:t>
            </a:r>
            <a:r>
              <a:rPr lang="zh-CN" altLang="en-US" dirty="0" smtClean="0"/>
              <a:t>、查看登记结果</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30</a:t>
            </a:fld>
            <a:endParaRPr lang="zh-CN" altLang="en-US"/>
          </a:p>
        </p:txBody>
      </p:sp>
    </p:spTree>
    <p:extLst>
      <p:ext uri="{BB962C8B-B14F-4D97-AF65-F5344CB8AC3E}">
        <p14:creationId xmlns="" xmlns:p14="http://schemas.microsoft.com/office/powerpoint/2010/main" val="4234066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E3BD6D3-954F-4E8F-9C28-753B300D299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9F6BE31-1EA5-41F5-A3A9-ED1DCDA66936}"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D99444D-DBB4-4913-9FB9-7AD437A375E6}"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4513264" y="2238375"/>
            <a:ext cx="395287" cy="296466"/>
          </a:xfrm>
          <a:prstGeom prst="rect">
            <a:avLst/>
          </a:prstGeom>
          <a:noFill/>
          <a:ln w="19050" cap="flat" cmpd="sng" algn="ctr">
            <a:solidFill>
              <a:srgbClr val="BC001B"/>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Arial"/>
              <a:ea typeface="华文细黑"/>
            </a:endParaRPr>
          </a:p>
        </p:txBody>
      </p:sp>
      <p:sp>
        <p:nvSpPr>
          <p:cNvPr id="6" name="矩形 5"/>
          <p:cNvSpPr/>
          <p:nvPr/>
        </p:nvSpPr>
        <p:spPr>
          <a:xfrm>
            <a:off x="3694113" y="2446735"/>
            <a:ext cx="527050" cy="409575"/>
          </a:xfrm>
          <a:prstGeom prst="rect">
            <a:avLst/>
          </a:prstGeom>
          <a:noFill/>
          <a:ln w="19050" cap="flat" cmpd="sng" algn="ctr">
            <a:solidFill>
              <a:srgbClr val="BC001B"/>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Arial"/>
              <a:ea typeface="华文细黑"/>
            </a:endParaRPr>
          </a:p>
        </p:txBody>
      </p:sp>
      <p:sp>
        <p:nvSpPr>
          <p:cNvPr id="7" name="矩形 6"/>
          <p:cNvSpPr/>
          <p:nvPr/>
        </p:nvSpPr>
        <p:spPr>
          <a:xfrm>
            <a:off x="4405314" y="3069432"/>
            <a:ext cx="358775" cy="270272"/>
          </a:xfrm>
          <a:prstGeom prst="rect">
            <a:avLst/>
          </a:prstGeom>
          <a:noFill/>
          <a:ln w="19050" cap="flat" cmpd="sng" algn="ctr">
            <a:solidFill>
              <a:srgbClr val="BC001B"/>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Arial"/>
              <a:ea typeface="华文细黑"/>
            </a:endParaRPr>
          </a:p>
        </p:txBody>
      </p:sp>
      <p:sp>
        <p:nvSpPr>
          <p:cNvPr id="8" name="矩形 7"/>
          <p:cNvSpPr/>
          <p:nvPr/>
        </p:nvSpPr>
        <p:spPr>
          <a:xfrm>
            <a:off x="4976813" y="1869282"/>
            <a:ext cx="252412" cy="189310"/>
          </a:xfrm>
          <a:prstGeom prst="rect">
            <a:avLst/>
          </a:prstGeom>
          <a:noFill/>
          <a:ln w="12700" cap="flat" cmpd="sng" algn="ctr">
            <a:solidFill>
              <a:srgbClr val="BC001B"/>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Arial"/>
              <a:ea typeface="华文细黑"/>
            </a:endParaRPr>
          </a:p>
        </p:txBody>
      </p:sp>
      <p:sp>
        <p:nvSpPr>
          <p:cNvPr id="9" name="矩形 8"/>
          <p:cNvSpPr/>
          <p:nvPr/>
        </p:nvSpPr>
        <p:spPr>
          <a:xfrm>
            <a:off x="3122613" y="1862138"/>
            <a:ext cx="719137" cy="540544"/>
          </a:xfrm>
          <a:prstGeom prst="rect">
            <a:avLst/>
          </a:prstGeom>
          <a:noFill/>
          <a:ln w="19050" cap="flat" cmpd="sng" algn="ctr">
            <a:solidFill>
              <a:srgbClr val="BC001B"/>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Arial"/>
              <a:ea typeface="华文细黑"/>
            </a:endParaRPr>
          </a:p>
        </p:txBody>
      </p:sp>
      <p:pic>
        <p:nvPicPr>
          <p:cNvPr id="10" name="图片 11"/>
          <p:cNvPicPr>
            <a:picLocks noChangeAspect="1"/>
          </p:cNvPicPr>
          <p:nvPr/>
        </p:nvPicPr>
        <p:blipFill>
          <a:blip r:embed="rId3" cstate="print"/>
          <a:srcRect t="89365"/>
          <a:stretch>
            <a:fillRect/>
          </a:stretch>
        </p:blipFill>
        <p:spPr bwMode="auto">
          <a:xfrm>
            <a:off x="0" y="4594622"/>
            <a:ext cx="9144000" cy="546497"/>
          </a:xfrm>
          <a:prstGeom prst="rect">
            <a:avLst/>
          </a:prstGeom>
          <a:noFill/>
          <a:ln w="9525">
            <a:noFill/>
            <a:miter lim="800000"/>
            <a:headEnd/>
            <a:tailEnd/>
          </a:ln>
        </p:spPr>
      </p:pic>
      <p:sp>
        <p:nvSpPr>
          <p:cNvPr id="11" name="矩形 10"/>
          <p:cNvSpPr/>
          <p:nvPr userDrawn="1"/>
        </p:nvSpPr>
        <p:spPr>
          <a:xfrm>
            <a:off x="214314" y="4714875"/>
            <a:ext cx="3857625" cy="321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图片占位符 13"/>
          <p:cNvSpPr>
            <a:spLocks noGrp="1"/>
          </p:cNvSpPr>
          <p:nvPr>
            <p:ph type="pic" sz="quarter" idx="13"/>
          </p:nvPr>
        </p:nvSpPr>
        <p:spPr>
          <a:xfrm>
            <a:off x="-1" y="1401479"/>
            <a:ext cx="3016800" cy="2043900"/>
          </a:xfrm>
        </p:spPr>
        <p:txBody>
          <a:bodyPr rtlCol="0">
            <a:normAutofit/>
          </a:bodyPr>
          <a:lstStyle/>
          <a:p>
            <a:pPr lvl="0"/>
            <a:r>
              <a:rPr lang="zh-CN" altLang="en-US" noProof="0" smtClean="0"/>
              <a:t>单击图标添加图片</a:t>
            </a:r>
            <a:endParaRPr lang="zh-CN" altLang="en-US" noProof="0"/>
          </a:p>
        </p:txBody>
      </p:sp>
      <p:sp>
        <p:nvSpPr>
          <p:cNvPr id="30" name="文本占位符 2"/>
          <p:cNvSpPr>
            <a:spLocks noGrp="1"/>
          </p:cNvSpPr>
          <p:nvPr>
            <p:ph type="body" idx="1"/>
          </p:nvPr>
        </p:nvSpPr>
        <p:spPr>
          <a:xfrm>
            <a:off x="2479005" y="2262003"/>
            <a:ext cx="996022" cy="756083"/>
          </a:xfrm>
          <a:prstGeom prst="rect">
            <a:avLst/>
          </a:prstGeom>
          <a:solidFill>
            <a:srgbClr val="5C000D"/>
          </a:solidFill>
          <a:ln w="28575">
            <a:solidFill>
              <a:srgbClr val="BC001B"/>
            </a:solidFill>
          </a:ln>
        </p:spPr>
        <p:txBody>
          <a:bodyPr anchor="ctr">
            <a:noAutofit/>
          </a:bodyPr>
          <a:lstStyle>
            <a:lvl1pPr marL="0" indent="0" algn="ctr">
              <a:lnSpc>
                <a:spcPts val="6000"/>
              </a:lnSpc>
              <a:spcBef>
                <a:spcPts val="0"/>
              </a:spcBef>
              <a:buNone/>
              <a:defRPr sz="5400" b="1" baseline="0">
                <a:solidFill>
                  <a:schemeClr val="bg1"/>
                </a:solidFill>
                <a:latin typeface="Arial" pitchFamily="34" charset="0"/>
                <a:ea typeface="微软雅黑" panose="020B0503020204020204" pitchFamily="34" charset="-122"/>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0" dirty="0" smtClean="0"/>
              <a:t>单击此处编辑母版文本样式</a:t>
            </a:r>
          </a:p>
        </p:txBody>
      </p:sp>
      <p:sp>
        <p:nvSpPr>
          <p:cNvPr id="2" name="标题 1"/>
          <p:cNvSpPr>
            <a:spLocks noGrp="1"/>
          </p:cNvSpPr>
          <p:nvPr>
            <p:ph type="title"/>
          </p:nvPr>
        </p:nvSpPr>
        <p:spPr>
          <a:xfrm>
            <a:off x="3707904" y="2380340"/>
            <a:ext cx="5184576" cy="540101"/>
          </a:xfrm>
        </p:spPr>
        <p:txBody>
          <a:bodyPr>
            <a:normAutofit/>
          </a:bodyPr>
          <a:lstStyle>
            <a:lvl1pPr algn="l">
              <a:defRPr sz="2800" b="0" cap="none" spc="0" baseline="0">
                <a:ln>
                  <a:noFill/>
                </a:ln>
                <a:solidFill>
                  <a:schemeClr val="bg1"/>
                </a:solidFill>
                <a:effectLst/>
                <a:latin typeface="Arial" pitchFamily="34" charset="0"/>
              </a:defRPr>
            </a:lvl1pPr>
          </a:lstStyle>
          <a:p>
            <a:r>
              <a:rPr lang="zh-CN" altLang="en-US" smtClean="0"/>
              <a:t>单击此处编辑母版标题样式</a:t>
            </a:r>
            <a:endParaRPr lang="zh-CN" altLang="en-US" dirty="0"/>
          </a:p>
        </p:txBody>
      </p:sp>
      <p:sp>
        <p:nvSpPr>
          <p:cNvPr id="12" name="灯片编号占位符 5"/>
          <p:cNvSpPr>
            <a:spLocks noGrp="1"/>
          </p:cNvSpPr>
          <p:nvPr>
            <p:ph type="sldNum" sz="quarter" idx="14"/>
          </p:nvPr>
        </p:nvSpPr>
        <p:spPr/>
        <p:txBody>
          <a:bodyPr/>
          <a:lstStyle>
            <a:lvl1pPr>
              <a:defRPr/>
            </a:lvl1pPr>
          </a:lstStyle>
          <a:p>
            <a:pPr>
              <a:defRPr/>
            </a:pPr>
            <a:endParaRPr lang="zh-CN" altLang="en-US"/>
          </a:p>
        </p:txBody>
      </p:sp>
      <p:sp>
        <p:nvSpPr>
          <p:cNvPr id="13" name="日期占位符 3"/>
          <p:cNvSpPr>
            <a:spLocks noGrp="1"/>
          </p:cNvSpPr>
          <p:nvPr>
            <p:ph type="dt" sz="half" idx="15"/>
          </p:nvPr>
        </p:nvSpPr>
        <p:spPr>
          <a:xfrm>
            <a:off x="457200" y="4683919"/>
            <a:ext cx="2133600" cy="357188"/>
          </a:xfrm>
          <a:prstGeom prst="rect">
            <a:avLst/>
          </a:prstGeom>
        </p:spPr>
        <p:txBody>
          <a:bodyPr/>
          <a:lstStyle>
            <a:lvl1pPr>
              <a:defRPr/>
            </a:lvl1pPr>
          </a:lstStyle>
          <a:p>
            <a:pPr>
              <a:defRPr/>
            </a:pPr>
            <a:fld id="{CA3E6531-61D2-45B9-8432-DBDB915B4645}" type="datetime1">
              <a:rPr lang="zh-CN" altLang="en-US" smtClean="0"/>
              <a:pPr>
                <a:defRPr/>
              </a:pPr>
              <a:t>2017/8/30 Wednesday</a:t>
            </a:fld>
            <a:endParaRPr lang="zh-CN" altLang="en-US"/>
          </a:p>
        </p:txBody>
      </p:sp>
      <p:sp>
        <p:nvSpPr>
          <p:cNvPr id="15" name="页脚占位符 4"/>
          <p:cNvSpPr>
            <a:spLocks noGrp="1"/>
          </p:cNvSpPr>
          <p:nvPr>
            <p:ph type="ftr" sz="quarter" idx="16"/>
          </p:nvPr>
        </p:nvSpPr>
        <p:spPr>
          <a:xfrm>
            <a:off x="3124200" y="4767263"/>
            <a:ext cx="2895600" cy="273844"/>
          </a:xfrm>
          <a:prstGeom prst="rect">
            <a:avLst/>
          </a:prstGeom>
        </p:spPr>
        <p:txBody>
          <a:bodyPr/>
          <a:lstStyle>
            <a:lvl1pPr>
              <a:defRPr/>
            </a:lvl1pPr>
          </a:lstStyle>
          <a:p>
            <a:pPr>
              <a:defRPr/>
            </a:pPr>
            <a:endParaRPr lang="zh-CN" altLang="en-US"/>
          </a:p>
        </p:txBody>
      </p:sp>
    </p:spTree>
    <p:extLst>
      <p:ext uri="{BB962C8B-B14F-4D97-AF65-F5344CB8AC3E}">
        <p14:creationId xmlns="" xmlns:p14="http://schemas.microsoft.com/office/powerpoint/2010/main" val="3818228362"/>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3919"/>
            <a:ext cx="2133600" cy="357188"/>
          </a:xfrm>
          <a:prstGeom prst="rect">
            <a:avLst/>
          </a:prstGeom>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xfrm>
            <a:off x="3124200" y="4683919"/>
            <a:ext cx="2895600" cy="357188"/>
          </a:xfrm>
          <a:prstGeom prst="rect">
            <a:avLst/>
          </a:prstGeom>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7FA377A-D61E-4AFF-BD7C-238A8887A06F}" type="slidenum">
              <a:rPr lang="en-US" altLang="zh-CN"/>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xfrm>
            <a:off x="457200" y="4683919"/>
            <a:ext cx="2133600" cy="357188"/>
          </a:xfrm>
          <a:prstGeom prst="rect">
            <a:avLst/>
          </a:prstGeom>
          <a:ln/>
        </p:spPr>
        <p:txBody>
          <a:bodyPr/>
          <a:lstStyle>
            <a:lvl1pPr>
              <a:defRPr/>
            </a:lvl1pPr>
          </a:lstStyle>
          <a:p>
            <a:pPr>
              <a:defRPr/>
            </a:pPr>
            <a:fld id="{07ACF47B-0D70-4DA7-AD83-ADC6195964A4}" type="datetime1">
              <a:rPr lang="zh-CN" altLang="en-US" smtClean="0"/>
              <a:pPr>
                <a:defRPr/>
              </a:pPr>
              <a:t>2017/8/30 Wednesday</a:t>
            </a:fld>
            <a:endParaRPr lang="zh-CN" altLang="en-US" sz="1500" dirty="0">
              <a:solidFill>
                <a:schemeClr val="tx1"/>
              </a:solidFill>
            </a:endParaRPr>
          </a:p>
        </p:txBody>
      </p:sp>
      <p:sp>
        <p:nvSpPr>
          <p:cNvPr id="4" name="页脚占位符 4"/>
          <p:cNvSpPr>
            <a:spLocks noGrp="1" noChangeArrowheads="1"/>
          </p:cNvSpPr>
          <p:nvPr>
            <p:ph type="ftr" sz="quarter" idx="11"/>
          </p:nvPr>
        </p:nvSpPr>
        <p:spPr>
          <a:xfrm>
            <a:off x="3124200" y="4683919"/>
            <a:ext cx="2895600" cy="357188"/>
          </a:xfrm>
          <a:prstGeom prst="rect">
            <a:avLst/>
          </a:prstGeom>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0502FF57-6340-42A2-9D14-BB5BFD052EFD}" type="slidenum">
              <a:rPr lang="zh-CN" altLang="en-US"/>
              <a:pPr/>
              <a:t>‹#›</a:t>
            </a:fld>
            <a:endParaRPr lang="zh-CN" altLang="en-US" sz="1500" dirty="0">
              <a:solidFill>
                <a:schemeClr val="tx1"/>
              </a:solidFill>
            </a:endParaRPr>
          </a:p>
        </p:txBody>
      </p:sp>
    </p:spTree>
    <p:extLst>
      <p:ext uri="{BB962C8B-B14F-4D97-AF65-F5344CB8AC3E}">
        <p14:creationId xmlns="" xmlns:p14="http://schemas.microsoft.com/office/powerpoint/2010/main" val="937440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C03BF36-7B13-4DA4-AE23-B3CA374A00D3}"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AEF46A7-C251-4DCE-ACF6-A0FED5FF765C}"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EB26CC1-E311-415E-97F4-C28AA4E3128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6E280937-BEAA-44BC-9BFA-F398483BBDBB}"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1135FCD4-7DB6-4817-8DE7-CC68D80D3BBC}"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EEE598E4-D949-46A6-A5D1-2760F8946FD5}" type="slidenum">
              <a:rPr lang="en-US" altLang="zh-CN"/>
              <a:pPr>
                <a:defRPr/>
              </a:pPr>
              <a:t>‹#›</a:t>
            </a:fld>
            <a:endParaRPr lang="en-US" altLang="zh-CN"/>
          </a:p>
        </p:txBody>
      </p:sp>
      <p:sp>
        <p:nvSpPr>
          <p:cNvPr id="6" name="内容占位符 5"/>
          <p:cNvSpPr>
            <a:spLocks noGrp="1"/>
          </p:cNvSpPr>
          <p:nvPr>
            <p:ph sz="quarter" idx="13"/>
          </p:nvPr>
        </p:nvSpPr>
        <p:spPr>
          <a:xfrm>
            <a:off x="539750" y="87474"/>
            <a:ext cx="4392290" cy="323850"/>
          </a:xfrm>
        </p:spPr>
        <p:txBody>
          <a:bodyPr/>
          <a:lstStyle>
            <a:lvl1pPr marL="0" indent="0">
              <a:buNone/>
              <a:defRPr sz="2800" b="1">
                <a:solidFill>
                  <a:schemeClr val="bg1"/>
                </a:solidFill>
                <a:latin typeface="微软雅黑" panose="020B0503020204020204" pitchFamily="34" charset="-122"/>
                <a:ea typeface="微软雅黑" panose="020B0503020204020204" pitchFamily="34" charset="-122"/>
              </a:defRPr>
            </a:lvl1pPr>
          </a:lstStyle>
          <a:p>
            <a:pPr lvl="0"/>
            <a:r>
              <a:rPr lang="zh-CN" altLang="en-US" dirty="0" smtClean="0"/>
              <a:t>单击此处编辑母版文本</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3D42B51-FB0D-4B41-B4DC-791397E6B222}"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F5D1848-CE2A-44FB-A298-CCEB4CE8277E}"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200151"/>
            <a:ext cx="8229600" cy="3394472"/>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0" name="Rectangle 6"/>
          <p:cNvSpPr>
            <a:spLocks noGrp="1" noChangeArrowheads="1"/>
          </p:cNvSpPr>
          <p:nvPr>
            <p:ph type="sldNum" sz="quarter" idx="4"/>
          </p:nvPr>
        </p:nvSpPr>
        <p:spPr bwMode="auto">
          <a:xfrm>
            <a:off x="3505200" y="4731990"/>
            <a:ext cx="2133600" cy="309116"/>
          </a:xfrm>
          <a:prstGeom prst="rect">
            <a:avLst/>
          </a:prstGeom>
          <a:noFill/>
          <a:ln w="9525">
            <a:noFill/>
            <a:miter lim="800000"/>
          </a:ln>
          <a:effectLst/>
        </p:spPr>
        <p:txBody>
          <a:bodyPr vert="horz" wrap="square" lIns="91440" tIns="45720" rIns="91440" bIns="45720" numCol="1" anchor="t" anchorCtr="0" compatLnSpc="1"/>
          <a:lstStyle>
            <a:lvl1pPr algn="ctr">
              <a:defRPr sz="1400" b="0">
                <a:latin typeface="Arial" pitchFamily="34" charset="0"/>
                <a:ea typeface="宋体" pitchFamily="2" charset="-122"/>
              </a:defRPr>
            </a:lvl1pPr>
          </a:lstStyle>
          <a:p>
            <a:pPr>
              <a:defRPr/>
            </a:pPr>
            <a:fld id="{998398DD-81A0-4F56-94A4-7F9AEA56D73B}" type="slidenum">
              <a:rPr lang="en-US" altLang="zh-CN" smtClean="0"/>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5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8" descr="C:\Users\cchen\Desktop\图片1.jpg"/>
          <p:cNvPicPr>
            <a:picLocks noChangeAspect="1" noChangeArrowheads="1"/>
          </p:cNvPicPr>
          <p:nvPr/>
        </p:nvPicPr>
        <p:blipFill>
          <a:blip r:embed="rId3" cstate="print"/>
          <a:srcRect/>
          <a:stretch>
            <a:fillRect/>
          </a:stretch>
        </p:blipFill>
        <p:spPr bwMode="auto">
          <a:xfrm>
            <a:off x="465733" y="1923678"/>
            <a:ext cx="8680450" cy="2633663"/>
          </a:xfrm>
          <a:prstGeom prst="rect">
            <a:avLst/>
          </a:prstGeom>
          <a:noFill/>
          <a:ln w="9525">
            <a:noFill/>
            <a:miter lim="800000"/>
            <a:headEnd/>
            <a:tailEnd/>
          </a:ln>
        </p:spPr>
      </p:pic>
      <p:sp>
        <p:nvSpPr>
          <p:cNvPr id="2051" name="Text Box 4"/>
          <p:cNvSpPr txBox="1">
            <a:spLocks noChangeArrowheads="1"/>
          </p:cNvSpPr>
          <p:nvPr/>
        </p:nvSpPr>
        <p:spPr bwMode="auto">
          <a:xfrm>
            <a:off x="676770" y="2320534"/>
            <a:ext cx="5329238" cy="609398"/>
          </a:xfrm>
          <a:prstGeom prst="rect">
            <a:avLst/>
          </a:prstGeom>
          <a:noFill/>
          <a:ln w="9525">
            <a:noFill/>
            <a:miter lim="800000"/>
          </a:ln>
        </p:spPr>
        <p:txBody>
          <a:bodyPr>
            <a:spAutoFit/>
          </a:bodyPr>
          <a:lstStyle/>
          <a:p>
            <a:pPr>
              <a:lnSpc>
                <a:spcPct val="120000"/>
              </a:lnSpc>
            </a:pPr>
            <a:r>
              <a:rPr kumimoji="1" lang="zh-CN" altLang="en-US" sz="2800" b="1" dirty="0" smtClean="0">
                <a:latin typeface="微软雅黑" panose="020B0503020204020204" pitchFamily="34" charset="-122"/>
                <a:ea typeface="微软雅黑" panose="020B0503020204020204" pitchFamily="34" charset="-122"/>
              </a:rPr>
              <a:t>新三板股份登记业务介绍</a:t>
            </a:r>
          </a:p>
        </p:txBody>
      </p:sp>
      <p:pic>
        <p:nvPicPr>
          <p:cNvPr id="2054" name="Picture 8"/>
          <p:cNvPicPr>
            <a:picLocks noChangeAspect="1" noChangeArrowheads="1"/>
          </p:cNvPicPr>
          <p:nvPr/>
        </p:nvPicPr>
        <p:blipFill>
          <a:blip r:embed="rId4" cstate="print"/>
          <a:srcRect/>
          <a:stretch>
            <a:fillRect/>
          </a:stretch>
        </p:blipFill>
        <p:spPr bwMode="auto">
          <a:xfrm>
            <a:off x="0" y="1112044"/>
            <a:ext cx="9144000" cy="1027510"/>
          </a:xfrm>
          <a:prstGeom prst="rect">
            <a:avLst/>
          </a:prstGeom>
          <a:noFill/>
          <a:ln w="9525">
            <a:noFill/>
            <a:miter lim="800000"/>
            <a:headEnd/>
            <a:tailEnd/>
          </a:ln>
        </p:spPr>
      </p:pic>
      <p:sp>
        <p:nvSpPr>
          <p:cNvPr id="2055" name="Text Box 9"/>
          <p:cNvSpPr txBox="1">
            <a:spLocks noChangeArrowheads="1"/>
          </p:cNvSpPr>
          <p:nvPr/>
        </p:nvSpPr>
        <p:spPr bwMode="auto">
          <a:xfrm>
            <a:off x="680495" y="1478930"/>
            <a:ext cx="6265863" cy="646331"/>
          </a:xfrm>
          <a:prstGeom prst="rect">
            <a:avLst/>
          </a:prstGeom>
          <a:noFill/>
          <a:ln w="9525">
            <a:noFill/>
            <a:miter lim="800000"/>
          </a:ln>
        </p:spPr>
        <p:txBody>
          <a:bodyPr>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2056" name="Picture 9" descr="D:\2015.1.23\中国结算VI系统(2015.3)\主标-透明背景.png"/>
          <p:cNvPicPr>
            <a:picLocks noChangeAspect="1" noChangeArrowheads="1"/>
          </p:cNvPicPr>
          <p:nvPr/>
        </p:nvPicPr>
        <p:blipFill>
          <a:blip r:embed="rId5" cstate="print"/>
          <a:srcRect/>
          <a:stretch>
            <a:fillRect/>
          </a:stretch>
        </p:blipFill>
        <p:spPr bwMode="auto">
          <a:xfrm>
            <a:off x="6577041" y="492026"/>
            <a:ext cx="2316134" cy="779388"/>
          </a:xfrm>
          <a:prstGeom prst="rect">
            <a:avLst/>
          </a:prstGeom>
          <a:noFill/>
          <a:ln w="9525">
            <a:noFill/>
            <a:miter lim="800000"/>
            <a:headEnd/>
            <a:tailEnd/>
          </a:ln>
        </p:spPr>
      </p:pic>
      <p:sp>
        <p:nvSpPr>
          <p:cNvPr id="10" name="Text Box 6"/>
          <p:cNvSpPr txBox="1">
            <a:spLocks noChangeArrowheads="1"/>
          </p:cNvSpPr>
          <p:nvPr/>
        </p:nvSpPr>
        <p:spPr bwMode="auto">
          <a:xfrm>
            <a:off x="690786" y="3723878"/>
            <a:ext cx="3071834" cy="707886"/>
          </a:xfrm>
          <a:prstGeom prst="rect">
            <a:avLst/>
          </a:prstGeom>
          <a:noFill/>
          <a:ln w="9525">
            <a:noFill/>
            <a:miter lim="800000"/>
          </a:ln>
        </p:spPr>
        <p:txBody>
          <a:bodyPr wrap="square">
            <a:spAutoFit/>
          </a:bodyPr>
          <a:lstStyle/>
          <a:p>
            <a:pPr>
              <a:spcBef>
                <a:spcPct val="50000"/>
              </a:spcBef>
              <a:defRPr/>
            </a:pPr>
            <a:r>
              <a:rPr lang="zh-CN" altLang="en-US" sz="1600" b="1" dirty="0" smtClean="0">
                <a:latin typeface="微软雅黑" panose="020B0503020204020204" pitchFamily="34" charset="-122"/>
                <a:ea typeface="微软雅黑" panose="020B0503020204020204" pitchFamily="34" charset="-122"/>
              </a:rPr>
              <a:t>中国结算北京分公司</a:t>
            </a:r>
            <a:r>
              <a:rPr lang="en-US" altLang="zh-CN" sz="1600" b="1" dirty="0" smtClean="0">
                <a:latin typeface="微软雅黑" panose="020B0503020204020204" pitchFamily="34" charset="-122"/>
                <a:ea typeface="微软雅黑" panose="020B0503020204020204" pitchFamily="34" charset="-122"/>
              </a:rPr>
              <a:t> | </a:t>
            </a:r>
            <a:r>
              <a:rPr lang="zh-CN" altLang="en-US" sz="1600" b="1" dirty="0" smtClean="0">
                <a:latin typeface="微软雅黑" panose="020B0503020204020204" pitchFamily="34" charset="-122"/>
                <a:ea typeface="微软雅黑" panose="020B0503020204020204" pitchFamily="34" charset="-122"/>
              </a:rPr>
              <a:t>刘洋</a:t>
            </a:r>
            <a:endParaRPr lang="en-US" altLang="zh-CN" sz="1600" b="1" dirty="0" smtClean="0">
              <a:latin typeface="微软雅黑" panose="020B0503020204020204" pitchFamily="34" charset="-122"/>
              <a:ea typeface="微软雅黑" panose="020B0503020204020204" pitchFamily="34" charset="-122"/>
            </a:endParaRPr>
          </a:p>
          <a:p>
            <a:pPr>
              <a:spcBef>
                <a:spcPct val="50000"/>
              </a:spcBef>
              <a:defRPr/>
            </a:pPr>
            <a:r>
              <a:rPr lang="en-US" altLang="zh-CN" sz="1600" b="1" dirty="0" smtClean="0">
                <a:latin typeface="微软雅黑" panose="020B0503020204020204" pitchFamily="34" charset="-122"/>
                <a:ea typeface="微软雅黑" panose="020B0503020204020204" pitchFamily="34" charset="-122"/>
              </a:rPr>
              <a:t>2017.9</a:t>
            </a:r>
            <a:r>
              <a:rPr lang="zh-CN" altLang="en-US" sz="1600" b="1" dirty="0" smtClean="0">
                <a:latin typeface="微软雅黑" panose="020B0503020204020204" pitchFamily="34" charset="-122"/>
                <a:ea typeface="微软雅黑" panose="020B0503020204020204" pitchFamily="34" charset="-122"/>
              </a:rPr>
              <a:t>   成都 </a:t>
            </a:r>
            <a:endParaRPr lang="zh-CN" altLang="en-US" sz="16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0" y="1401366"/>
            <a:ext cx="3016250" cy="2044303"/>
          </a:xfrm>
        </p:spPr>
      </p:pic>
      <p:sp>
        <p:nvSpPr>
          <p:cNvPr id="12294" name="标题 3"/>
          <p:cNvSpPr>
            <a:spLocks noGrp="1"/>
          </p:cNvSpPr>
          <p:nvPr>
            <p:ph type="title"/>
          </p:nvPr>
        </p:nvSpPr>
        <p:spPr>
          <a:xfrm>
            <a:off x="3071814" y="1339445"/>
            <a:ext cx="6072187" cy="2035969"/>
          </a:xfrm>
        </p:spPr>
        <p:txBody>
          <a:bodyPr>
            <a:normAutofit/>
          </a:bodyPr>
          <a:lstStyle/>
          <a:p>
            <a:pPr algn="ctr" eaLnBrk="1" hangingPunct="1"/>
            <a:r>
              <a:rPr lang="en-US" altLang="zh-CN" sz="3200" b="1" dirty="0" smtClean="0">
                <a:solidFill>
                  <a:srgbClr val="FFFFFF"/>
                </a:solidFill>
                <a:latin typeface="微软雅黑" panose="020B0503020204020204" pitchFamily="34" charset="-122"/>
                <a:ea typeface="微软雅黑" panose="020B0503020204020204" pitchFamily="34" charset="-122"/>
              </a:rPr>
              <a:t/>
            </a:r>
            <a:br>
              <a:rPr lang="en-US" altLang="zh-CN" sz="3200" b="1" dirty="0" smtClean="0">
                <a:solidFill>
                  <a:srgbClr val="FFFFFF"/>
                </a:solidFill>
                <a:latin typeface="微软雅黑" panose="020B0503020204020204" pitchFamily="34" charset="-122"/>
                <a:ea typeface="微软雅黑" panose="020B0503020204020204" pitchFamily="34" charset="-122"/>
              </a:rPr>
            </a:br>
            <a:r>
              <a:rPr lang="zh-CN" altLang="en-US" sz="3200" b="1" dirty="0" smtClean="0">
                <a:solidFill>
                  <a:srgbClr val="FFFFFF"/>
                </a:solidFill>
                <a:latin typeface="微软雅黑" panose="020B0503020204020204" pitchFamily="34" charset="-122"/>
                <a:ea typeface="微软雅黑" panose="020B0503020204020204" pitchFamily="34" charset="-122"/>
              </a:rPr>
              <a:t>公司网上业务平台</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Tree>
    <p:extLst>
      <p:ext uri="{BB962C8B-B14F-4D97-AF65-F5344CB8AC3E}">
        <p14:creationId xmlns="" xmlns:p14="http://schemas.microsoft.com/office/powerpoint/2010/main" val="27053822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gray">
          <a:xfrm>
            <a:off x="4788024" y="897564"/>
            <a:ext cx="720080" cy="270030"/>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ctangle 32"/>
          <p:cNvSpPr>
            <a:spLocks noChangeArrowheads="1"/>
          </p:cNvSpPr>
          <p:nvPr/>
        </p:nvSpPr>
        <p:spPr bwMode="auto">
          <a:xfrm>
            <a:off x="711200" y="107139"/>
            <a:ext cx="8432800" cy="400050"/>
          </a:xfrm>
          <a:prstGeom prst="rect">
            <a:avLst/>
          </a:prstGeom>
          <a:noFill/>
          <a:ln w="9525">
            <a:noFill/>
            <a:miter lim="800000"/>
            <a:headEnd/>
            <a:tailEnd/>
          </a:ln>
        </p:spPr>
        <p:txBody>
          <a:bodyPr anchor="b"/>
          <a:lstStyle/>
          <a:p>
            <a:pPr algn="ctr"/>
            <a:r>
              <a:rPr lang="en-US" altLang="zh-CN" sz="3200" b="1" dirty="0" smtClean="0">
                <a:solidFill>
                  <a:srgbClr val="FFFFFF"/>
                </a:solidFill>
                <a:latin typeface="微软雅黑" panose="020B0503020204020204" pitchFamily="34" charset="-122"/>
                <a:ea typeface="微软雅黑" panose="020B0503020204020204" pitchFamily="34" charset="-122"/>
              </a:rPr>
              <a:t/>
            </a:r>
            <a:br>
              <a:rPr lang="en-US" altLang="zh-CN" sz="3200" b="1" dirty="0" smtClean="0">
                <a:solidFill>
                  <a:srgbClr val="FFFFFF"/>
                </a:solidFill>
                <a:latin typeface="微软雅黑" panose="020B0503020204020204" pitchFamily="34" charset="-122"/>
                <a:ea typeface="微软雅黑" panose="020B0503020204020204" pitchFamily="34" charset="-122"/>
              </a:rPr>
            </a:b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6" name="灯片编号占位符 8"/>
          <p:cNvSpPr>
            <a:spLocks noGrp="1"/>
          </p:cNvSpPr>
          <p:nvPr>
            <p:ph type="sldNum" sz="quarter" idx="12"/>
          </p:nvPr>
        </p:nvSpPr>
        <p:spPr/>
        <p:txBody>
          <a:bodyPr/>
          <a:lstStyle/>
          <a:p>
            <a:pPr algn="ctr">
              <a:defRPr/>
            </a:pPr>
            <a:fld id="{EEE598E4-D949-46A6-A5D1-2760F8946FD5}" type="slidenum">
              <a:rPr lang="en-US" altLang="zh-CN" smtClean="0"/>
              <a:pPr algn="ctr">
                <a:defRPr/>
              </a:pPr>
              <a:t>11</a:t>
            </a:fld>
            <a:endParaRPr lang="en-US" altLang="zh-CN" dirty="0"/>
          </a:p>
        </p:txBody>
      </p:sp>
      <p:sp>
        <p:nvSpPr>
          <p:cNvPr id="3" name="内容占位符 2"/>
          <p:cNvSpPr>
            <a:spLocks noGrp="1"/>
          </p:cNvSpPr>
          <p:nvPr>
            <p:ph sz="quarter" idx="13"/>
          </p:nvPr>
        </p:nvSpPr>
        <p:spPr/>
        <p:txBody>
          <a:bodyPr/>
          <a:lstStyle/>
          <a:p>
            <a:r>
              <a:rPr lang="zh-CN" altLang="en-US" dirty="0"/>
              <a:t>平台登录</a:t>
            </a:r>
          </a:p>
          <a:p>
            <a:endParaRPr lang="zh-CN" altLang="en-US" dirty="0"/>
          </a:p>
        </p:txBody>
      </p:sp>
      <p:sp>
        <p:nvSpPr>
          <p:cNvPr id="12"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7" name="TextBox 16"/>
          <p:cNvSpPr txBox="1"/>
          <p:nvPr/>
        </p:nvSpPr>
        <p:spPr>
          <a:xfrm>
            <a:off x="467544" y="765388"/>
            <a:ext cx="8361649" cy="400110"/>
          </a:xfrm>
          <a:prstGeom prst="rect">
            <a:avLst/>
          </a:prstGeom>
          <a:noFill/>
        </p:spPr>
        <p:txBody>
          <a:bodyPr wrap="none" rtlCol="0">
            <a:spAutoFit/>
          </a:bodyPr>
          <a:lstStyle/>
          <a:p>
            <a:pPr algn="ctr"/>
            <a:r>
              <a:rPr lang="en-US" altLang="zh-CN" sz="2000" b="1" dirty="0">
                <a:latin typeface="微软雅黑" panose="020B0503020204020204" pitchFamily="34" charset="-122"/>
                <a:ea typeface="微软雅黑" panose="020B0503020204020204" pitchFamily="34" charset="-122"/>
              </a:rPr>
              <a:t>1  </a:t>
            </a:r>
            <a:r>
              <a:rPr lang="zh-CN" altLang="en-US" sz="2000" b="1" dirty="0">
                <a:latin typeface="微软雅黑" panose="020B0503020204020204" pitchFamily="34" charset="-122"/>
                <a:ea typeface="微软雅黑" panose="020B0503020204020204" pitchFamily="34" charset="-122"/>
              </a:rPr>
              <a:t>插入</a:t>
            </a:r>
            <a:r>
              <a:rPr lang="en-US" altLang="zh-CN" sz="2000" b="1" dirty="0">
                <a:latin typeface="微软雅黑" panose="020B0503020204020204" pitchFamily="34" charset="-122"/>
                <a:ea typeface="微软雅黑" panose="020B0503020204020204" pitchFamily="34" charset="-122"/>
              </a:rPr>
              <a:t>U-KEY</a:t>
            </a:r>
            <a:r>
              <a:rPr lang="zh-CN" altLang="en-US" sz="2000" b="1" dirty="0">
                <a:latin typeface="微软雅黑" panose="020B0503020204020204" pitchFamily="34" charset="-122"/>
                <a:ea typeface="微软雅黑" panose="020B0503020204020204" pitchFamily="34" charset="-122"/>
              </a:rPr>
              <a:t>，弹出中国结算官网（</a:t>
            </a:r>
            <a:r>
              <a:rPr lang="en-US" altLang="zh-CN" sz="2000" b="1" dirty="0">
                <a:latin typeface="微软雅黑" panose="020B0503020204020204" pitchFamily="34" charset="-122"/>
                <a:ea typeface="微软雅黑" panose="020B0503020204020204" pitchFamily="34" charset="-122"/>
              </a:rPr>
              <a:t>www.chinaclear.cn</a:t>
            </a:r>
            <a:r>
              <a:rPr lang="zh-CN" altLang="en-US" sz="2000" b="1" dirty="0">
                <a:latin typeface="微软雅黑" panose="020B0503020204020204" pitchFamily="34" charset="-122"/>
                <a:ea typeface="微软雅黑" panose="020B0503020204020204" pitchFamily="34" charset="-122"/>
              </a:rPr>
              <a:t>），点击 </a:t>
            </a:r>
            <a:r>
              <a:rPr lang="zh-CN" altLang="en-US" sz="2000" b="1" dirty="0">
                <a:solidFill>
                  <a:srgbClr val="C00000"/>
                </a:solidFill>
                <a:latin typeface="微软雅黑" panose="020B0503020204020204" pitchFamily="34" charset="-122"/>
                <a:ea typeface="微软雅黑" panose="020B0503020204020204" pitchFamily="34" charset="-122"/>
              </a:rPr>
              <a:t>登录</a:t>
            </a:r>
          </a:p>
        </p:txBody>
      </p:sp>
      <p:pic>
        <p:nvPicPr>
          <p:cNvPr id="18" name="图片 17" descr="捕获1.JPG"/>
          <p:cNvPicPr>
            <a:picLocks noChangeAspect="1"/>
          </p:cNvPicPr>
          <p:nvPr/>
        </p:nvPicPr>
        <p:blipFill>
          <a:blip r:embed="rId3"/>
          <a:stretch>
            <a:fillRect/>
          </a:stretch>
        </p:blipFill>
        <p:spPr>
          <a:xfrm>
            <a:off x="467544" y="1329612"/>
            <a:ext cx="6659595" cy="3186354"/>
          </a:xfrm>
          <a:prstGeom prst="rect">
            <a:avLst/>
          </a:prstGeom>
        </p:spPr>
      </p:pic>
      <p:sp>
        <p:nvSpPr>
          <p:cNvPr id="13" name="矩形 12"/>
          <p:cNvSpPr/>
          <p:nvPr/>
        </p:nvSpPr>
        <p:spPr bwMode="gray">
          <a:xfrm>
            <a:off x="6019213" y="1599642"/>
            <a:ext cx="929051" cy="324036"/>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13106516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hinaclear\AppData\Local\Microsoft\Windows\Temporary Internet Files\Content.Outlook\6STCFDUS\登录页面.JPG"/>
          <p:cNvPicPr>
            <a:picLocks noChangeAspect="1" noChangeArrowheads="1"/>
          </p:cNvPicPr>
          <p:nvPr/>
        </p:nvPicPr>
        <p:blipFill>
          <a:blip r:embed="rId3"/>
          <a:srcRect/>
          <a:stretch>
            <a:fillRect/>
          </a:stretch>
        </p:blipFill>
        <p:spPr bwMode="auto">
          <a:xfrm>
            <a:off x="467544" y="1347614"/>
            <a:ext cx="6048672" cy="3168650"/>
          </a:xfrm>
          <a:prstGeom prst="rect">
            <a:avLst/>
          </a:prstGeom>
          <a:noFill/>
        </p:spPr>
      </p:pic>
      <p:sp>
        <p:nvSpPr>
          <p:cNvPr id="10" name="TextBox 11"/>
          <p:cNvSpPr txBox="1"/>
          <p:nvPr/>
        </p:nvSpPr>
        <p:spPr>
          <a:xfrm>
            <a:off x="6588224" y="1360314"/>
            <a:ext cx="2088232" cy="3139321"/>
          </a:xfrm>
          <a:prstGeom prst="rect">
            <a:avLst/>
          </a:prstGeom>
          <a:solidFill>
            <a:schemeClr val="bg1">
              <a:lumMod val="95000"/>
            </a:schemeClr>
          </a:solidFill>
          <a:ln w="28575">
            <a:noFill/>
          </a:ln>
        </p:spPr>
        <p:txBody>
          <a:bodyPr wrap="square" rtlCol="0">
            <a:spAutoFit/>
          </a:bodyPr>
          <a:lstStyle/>
          <a:p>
            <a:pPr algn="just">
              <a:lnSpc>
                <a:spcPct val="150000"/>
              </a:lnSpc>
            </a:pPr>
            <a:r>
              <a:rPr lang="zh-CN" altLang="en-US" sz="2000" b="1" dirty="0" smtClean="0">
                <a:solidFill>
                  <a:srgbClr val="C00000"/>
                </a:solidFill>
                <a:latin typeface="微软雅黑" panose="020B0503020204020204" pitchFamily="34" charset="-122"/>
                <a:ea typeface="微软雅黑" panose="020B0503020204020204" pitchFamily="34" charset="-122"/>
              </a:rPr>
              <a:t>注意：</a:t>
            </a:r>
            <a:endParaRPr lang="en-US" altLang="zh-CN" sz="2000" b="1"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en-US" sz="1400" b="1" dirty="0" smtClean="0">
                <a:latin typeface="微软雅黑" panose="020B0503020204020204" pitchFamily="34" charset="-122"/>
                <a:ea typeface="微软雅黑" panose="020B0503020204020204" pitchFamily="34" charset="-122"/>
              </a:rPr>
              <a:t>一天</a:t>
            </a:r>
            <a:r>
              <a:rPr lang="zh-CN" altLang="en-US" sz="1400" b="1" smtClean="0">
                <a:latin typeface="微软雅黑" panose="020B0503020204020204" pitchFamily="34" charset="-122"/>
                <a:ea typeface="微软雅黑" panose="020B0503020204020204" pitchFamily="34" charset="-122"/>
              </a:rPr>
              <a:t>输错</a:t>
            </a:r>
            <a:r>
              <a:rPr lang="en-US" altLang="zh-CN" sz="1400" b="1" smtClean="0">
                <a:solidFill>
                  <a:srgbClr val="C00000"/>
                </a:solidFill>
                <a:latin typeface="微软雅黑" panose="020B0503020204020204" pitchFamily="34" charset="-122"/>
                <a:ea typeface="微软雅黑" panose="020B0503020204020204" pitchFamily="34" charset="-122"/>
              </a:rPr>
              <a:t>8</a:t>
            </a:r>
            <a:r>
              <a:rPr lang="zh-CN" altLang="en-US" sz="1400" b="1" smtClean="0">
                <a:solidFill>
                  <a:srgbClr val="C00000"/>
                </a:solidFill>
                <a:latin typeface="微软雅黑" panose="020B0503020204020204" pitchFamily="34" charset="-122"/>
                <a:ea typeface="微软雅黑" panose="020B0503020204020204" pitchFamily="34" charset="-122"/>
              </a:rPr>
              <a:t>次</a:t>
            </a:r>
            <a:r>
              <a:rPr lang="zh-CN" altLang="en-US" sz="1400" b="1" dirty="0" smtClean="0">
                <a:latin typeface="微软雅黑" pitchFamily="34" charset="-122"/>
                <a:ea typeface="微软雅黑" pitchFamily="34" charset="-122"/>
              </a:rPr>
              <a:t>密码后，当日将</a:t>
            </a:r>
            <a:r>
              <a:rPr lang="zh-CN" altLang="en-US" sz="1400" b="1" smtClean="0">
                <a:latin typeface="微软雅黑" pitchFamily="34" charset="-122"/>
                <a:ea typeface="微软雅黑" pitchFamily="34" charset="-122"/>
              </a:rPr>
              <a:t>无法登录！！！</a:t>
            </a:r>
            <a:endParaRPr lang="zh-CN" altLang="en-US" sz="1400" b="1" dirty="0" smtClean="0">
              <a:latin typeface="微软雅黑" pitchFamily="34" charset="-122"/>
              <a:ea typeface="微软雅黑" pitchFamily="34" charset="-122"/>
            </a:endParaRPr>
          </a:p>
          <a:p>
            <a:pPr algn="just">
              <a:lnSpc>
                <a:spcPct val="150000"/>
              </a:lnSpc>
            </a:pPr>
            <a:endParaRPr lang="en-US" altLang="zh-CN" sz="1400" b="1" smtClean="0">
              <a:latin typeface="微软雅黑" pitchFamily="34" charset="-122"/>
              <a:ea typeface="微软雅黑" pitchFamily="34" charset="-122"/>
            </a:endParaRPr>
          </a:p>
          <a:p>
            <a:pPr algn="just">
              <a:lnSpc>
                <a:spcPct val="150000"/>
              </a:lnSpc>
            </a:pPr>
            <a:r>
              <a:rPr lang="zh-CN" altLang="en-US" sz="1400" b="1" smtClean="0">
                <a:latin typeface="微软雅黑" panose="020B0503020204020204" pitchFamily="34" charset="-122"/>
                <a:ea typeface="微软雅黑" panose="020B0503020204020204" pitchFamily="34" charset="-122"/>
              </a:rPr>
              <a:t>初始</a:t>
            </a:r>
            <a:r>
              <a:rPr lang="en-US" altLang="zh-CN" sz="1400" b="1" smtClean="0">
                <a:latin typeface="微软雅黑" panose="020B0503020204020204" pitchFamily="34" charset="-122"/>
                <a:ea typeface="微软雅黑" panose="020B0503020204020204" pitchFamily="34" charset="-122"/>
              </a:rPr>
              <a:t>PIN</a:t>
            </a:r>
            <a:r>
              <a:rPr lang="zh-CN" altLang="en-US" sz="1400" b="1" smtClean="0">
                <a:latin typeface="微软雅黑" panose="020B0503020204020204" pitchFamily="34" charset="-122"/>
                <a:ea typeface="微软雅黑" panose="020B0503020204020204" pitchFamily="34" charset="-122"/>
              </a:rPr>
              <a:t>码为：</a:t>
            </a:r>
            <a:endParaRPr lang="en-US" altLang="zh-CN" sz="1400" b="1" smtClean="0">
              <a:latin typeface="微软雅黑" panose="020B0503020204020204" pitchFamily="34" charset="-122"/>
              <a:ea typeface="微软雅黑" panose="020B0503020204020204" pitchFamily="34" charset="-122"/>
            </a:endParaRPr>
          </a:p>
          <a:p>
            <a:pPr algn="just">
              <a:lnSpc>
                <a:spcPct val="150000"/>
              </a:lnSpc>
            </a:pPr>
            <a:r>
              <a:rPr lang="en-US" altLang="zh-CN" sz="1400" b="1" smtClean="0">
                <a:solidFill>
                  <a:srgbClr val="C00000"/>
                </a:solidFill>
                <a:latin typeface="微软雅黑" panose="020B0503020204020204" pitchFamily="34" charset="-122"/>
                <a:ea typeface="微软雅黑" panose="020B0503020204020204" pitchFamily="34" charset="-122"/>
              </a:rPr>
              <a:t>12345678</a:t>
            </a:r>
          </a:p>
          <a:p>
            <a:pPr algn="just">
              <a:lnSpc>
                <a:spcPct val="150000"/>
              </a:lnSpc>
            </a:pPr>
            <a:r>
              <a:rPr lang="zh-CN" altLang="en-US" sz="1400" b="1" smtClean="0">
                <a:latin typeface="微软雅黑" panose="020B0503020204020204" pitchFamily="34" charset="-122"/>
                <a:ea typeface="微软雅黑" panose="020B0503020204020204" pitchFamily="34" charset="-122"/>
              </a:rPr>
              <a:t>一天</a:t>
            </a:r>
            <a:r>
              <a:rPr lang="zh-CN" altLang="en-US" sz="1400" b="1" dirty="0" smtClean="0">
                <a:latin typeface="微软雅黑" panose="020B0503020204020204" pitchFamily="34" charset="-122"/>
                <a:ea typeface="微软雅黑" panose="020B0503020204020204" pitchFamily="34" charset="-122"/>
              </a:rPr>
              <a:t>输错</a:t>
            </a:r>
            <a:r>
              <a:rPr lang="en-US" altLang="zh-CN" sz="1400" b="1" smtClean="0">
                <a:solidFill>
                  <a:srgbClr val="C00000"/>
                </a:solidFill>
                <a:latin typeface="微软雅黑" panose="020B0503020204020204" pitchFamily="34" charset="-122"/>
                <a:ea typeface="微软雅黑" panose="020B0503020204020204" pitchFamily="34" charset="-122"/>
              </a:rPr>
              <a:t>5</a:t>
            </a:r>
            <a:r>
              <a:rPr lang="zh-CN" altLang="en-US" sz="1400" b="1" smtClean="0">
                <a:solidFill>
                  <a:srgbClr val="C00000"/>
                </a:solidFill>
                <a:latin typeface="微软雅黑" panose="020B0503020204020204" pitchFamily="34" charset="-122"/>
                <a:ea typeface="微软雅黑" panose="020B0503020204020204" pitchFamily="34" charset="-122"/>
              </a:rPr>
              <a:t>次</a:t>
            </a:r>
            <a:r>
              <a:rPr lang="zh-CN" altLang="en-US" sz="1400" b="1" smtClean="0">
                <a:latin typeface="微软雅黑" panose="020B0503020204020204" pitchFamily="34" charset="-122"/>
                <a:ea typeface="微软雅黑" panose="020B0503020204020204" pitchFamily="34" charset="-122"/>
              </a:rPr>
              <a:t>，</a:t>
            </a:r>
            <a:r>
              <a:rPr lang="en-US" altLang="zh-CN" sz="1400" b="1" smtClean="0">
                <a:latin typeface="微软雅黑" panose="020B0503020204020204" pitchFamily="34" charset="-122"/>
                <a:ea typeface="微软雅黑" panose="020B0503020204020204" pitchFamily="34" charset="-122"/>
              </a:rPr>
              <a:t>KEY</a:t>
            </a:r>
            <a:r>
              <a:rPr lang="zh-CN" altLang="en-US" sz="1400" b="1" smtClean="0">
                <a:latin typeface="微软雅黑" panose="020B0503020204020204" pitchFamily="34" charset="-122"/>
                <a:ea typeface="微软雅黑" panose="020B0503020204020204" pitchFamily="34" charset="-122"/>
              </a:rPr>
              <a:t>将被锁死！！！ 拨打</a:t>
            </a:r>
            <a:r>
              <a:rPr lang="en-US" altLang="zh-CN" sz="1400" b="1" smtClean="0">
                <a:latin typeface="微软雅黑" panose="020B0503020204020204" pitchFamily="34" charset="-122"/>
                <a:ea typeface="微软雅黑" panose="020B0503020204020204" pitchFamily="34" charset="-122"/>
              </a:rPr>
              <a:t>010-62304466-671</a:t>
            </a:r>
            <a:endParaRPr lang="en-US" altLang="zh-CN" sz="1400" b="1" dirty="0" smtClean="0">
              <a:latin typeface="微软雅黑" panose="020B0503020204020204" pitchFamily="34" charset="-122"/>
              <a:ea typeface="微软雅黑" panose="020B0503020204020204" pitchFamily="34" charset="-122"/>
            </a:endParaRPr>
          </a:p>
        </p:txBody>
      </p:sp>
      <p:sp>
        <p:nvSpPr>
          <p:cNvPr id="19" name="Rectangle 32"/>
          <p:cNvSpPr>
            <a:spLocks noChangeArrowheads="1"/>
          </p:cNvSpPr>
          <p:nvPr/>
        </p:nvSpPr>
        <p:spPr bwMode="auto">
          <a:xfrm>
            <a:off x="711200" y="107139"/>
            <a:ext cx="8432800" cy="400050"/>
          </a:xfrm>
          <a:prstGeom prst="rect">
            <a:avLst/>
          </a:prstGeom>
          <a:noFill/>
          <a:ln w="9525">
            <a:noFill/>
            <a:miter lim="800000"/>
            <a:headEnd/>
            <a:tailEnd/>
          </a:ln>
        </p:spPr>
        <p:txBody>
          <a:bodyPr anchor="b"/>
          <a:lstStyle/>
          <a:p>
            <a:pPr algn="ctr"/>
            <a:r>
              <a:rPr lang="en-US" altLang="zh-CN" sz="3200" b="1" dirty="0" smtClean="0">
                <a:solidFill>
                  <a:srgbClr val="FFFFFF"/>
                </a:solidFill>
                <a:latin typeface="微软雅黑" panose="020B0503020204020204" pitchFamily="34" charset="-122"/>
                <a:ea typeface="微软雅黑" panose="020B0503020204020204" pitchFamily="34" charset="-122"/>
              </a:rPr>
              <a:t/>
            </a:r>
            <a:br>
              <a:rPr lang="en-US" altLang="zh-CN" sz="3200" b="1" dirty="0" smtClean="0">
                <a:solidFill>
                  <a:srgbClr val="FFFFFF"/>
                </a:solidFill>
                <a:latin typeface="微软雅黑" panose="020B0503020204020204" pitchFamily="34" charset="-122"/>
                <a:ea typeface="微软雅黑" panose="020B0503020204020204" pitchFamily="34" charset="-122"/>
              </a:rPr>
            </a:b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6" name="灯片编号占位符 8"/>
          <p:cNvSpPr>
            <a:spLocks noGrp="1"/>
          </p:cNvSpPr>
          <p:nvPr>
            <p:ph type="sldNum" sz="quarter" idx="12"/>
          </p:nvPr>
        </p:nvSpPr>
        <p:spPr/>
        <p:txBody>
          <a:bodyPr/>
          <a:lstStyle/>
          <a:p>
            <a:pPr algn="ctr">
              <a:defRPr/>
            </a:pPr>
            <a:fld id="{EEE598E4-D949-46A6-A5D1-2760F8946FD5}" type="slidenum">
              <a:rPr lang="en-US" altLang="zh-CN" smtClean="0"/>
              <a:pPr algn="ctr">
                <a:defRPr/>
              </a:pPr>
              <a:t>12</a:t>
            </a:fld>
            <a:endParaRPr lang="en-US" altLang="zh-CN" dirty="0"/>
          </a:p>
        </p:txBody>
      </p:sp>
      <p:sp>
        <p:nvSpPr>
          <p:cNvPr id="2" name="内容占位符 1"/>
          <p:cNvSpPr>
            <a:spLocks noGrp="1"/>
          </p:cNvSpPr>
          <p:nvPr>
            <p:ph sz="quarter" idx="13"/>
          </p:nvPr>
        </p:nvSpPr>
        <p:spPr/>
        <p:txBody>
          <a:bodyPr/>
          <a:lstStyle/>
          <a:p>
            <a:r>
              <a:rPr lang="zh-CN" altLang="en-US" dirty="0">
                <a:solidFill>
                  <a:srgbClr val="FFFFFF"/>
                </a:solidFill>
              </a:rPr>
              <a:t>平台登录</a:t>
            </a:r>
            <a:endParaRPr lang="zh-CN" altLang="en-US" dirty="0"/>
          </a:p>
          <a:p>
            <a:endParaRPr lang="zh-CN" altLang="en-US" dirty="0"/>
          </a:p>
        </p:txBody>
      </p:sp>
      <p:sp>
        <p:nvSpPr>
          <p:cNvPr id="14"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7" name="TextBox 16"/>
          <p:cNvSpPr txBox="1"/>
          <p:nvPr/>
        </p:nvSpPr>
        <p:spPr>
          <a:xfrm>
            <a:off x="467544" y="765388"/>
            <a:ext cx="5920210" cy="400110"/>
          </a:xfrm>
          <a:prstGeom prst="rect">
            <a:avLst/>
          </a:prstGeom>
          <a:noFill/>
        </p:spPr>
        <p:txBody>
          <a:bodyPr wrap="none" rtlCol="0">
            <a:spAutoFit/>
          </a:bodyPr>
          <a:lstStyle/>
          <a:p>
            <a:pPr lvl="0"/>
            <a:r>
              <a:rPr lang="en-US" altLang="zh-CN" sz="1050" b="1"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2  </a:t>
            </a:r>
            <a:r>
              <a:rPr lang="zh-CN" altLang="en-US" sz="2000" b="1" dirty="0">
                <a:latin typeface="微软雅黑" panose="020B0503020204020204" pitchFamily="34" charset="-122"/>
                <a:ea typeface="微软雅黑" panose="020B0503020204020204" pitchFamily="34" charset="-122"/>
              </a:rPr>
              <a:t>输入</a:t>
            </a:r>
            <a:r>
              <a:rPr lang="zh-CN" altLang="en-US" sz="2000" b="1" dirty="0">
                <a:solidFill>
                  <a:srgbClr val="C00000"/>
                </a:solidFill>
                <a:latin typeface="微软雅黑" panose="020B0503020204020204" pitchFamily="34" charset="-122"/>
                <a:ea typeface="微软雅黑" panose="020B0503020204020204" pitchFamily="34" charset="-122"/>
              </a:rPr>
              <a:t>用户名</a:t>
            </a:r>
            <a:r>
              <a:rPr lang="zh-CN" altLang="en-US" sz="2000" b="1">
                <a:latin typeface="微软雅黑" panose="020B0503020204020204" pitchFamily="34" charset="-122"/>
                <a:ea typeface="微软雅黑" panose="020B0503020204020204" pitchFamily="34" charset="-122"/>
              </a:rPr>
              <a:t>、</a:t>
            </a:r>
            <a:r>
              <a:rPr lang="zh-CN" altLang="en-US" sz="2000" b="1" smtClean="0">
                <a:solidFill>
                  <a:srgbClr val="C00000"/>
                </a:solidFill>
                <a:latin typeface="微软雅黑" panose="020B0503020204020204" pitchFamily="34" charset="-122"/>
                <a:ea typeface="微软雅黑" panose="020B0503020204020204" pitchFamily="34" charset="-122"/>
              </a:rPr>
              <a:t>密码</a:t>
            </a:r>
            <a:r>
              <a:rPr lang="zh-CN" altLang="en-US" sz="2000" b="1" smtClean="0">
                <a:latin typeface="微软雅黑" panose="020B0503020204020204" pitchFamily="34" charset="-122"/>
                <a:ea typeface="微软雅黑" panose="020B0503020204020204" pitchFamily="34" charset="-122"/>
              </a:rPr>
              <a:t>、</a:t>
            </a:r>
            <a:r>
              <a:rPr lang="en-US" altLang="zh-CN" sz="2000" b="1" smtClean="0">
                <a:solidFill>
                  <a:srgbClr val="C00000"/>
                </a:solidFill>
                <a:latin typeface="微软雅黑" panose="020B0503020204020204" pitchFamily="34" charset="-122"/>
                <a:ea typeface="微软雅黑" panose="020B0503020204020204" pitchFamily="34" charset="-122"/>
              </a:rPr>
              <a:t>PIN</a:t>
            </a:r>
            <a:r>
              <a:rPr lang="zh-CN" altLang="en-US" sz="2000" b="1" dirty="0">
                <a:solidFill>
                  <a:srgbClr val="C00000"/>
                </a:solidFill>
                <a:latin typeface="微软雅黑" panose="020B0503020204020204" pitchFamily="34" charset="-122"/>
                <a:ea typeface="微软雅黑" panose="020B0503020204020204" pitchFamily="34" charset="-122"/>
              </a:rPr>
              <a:t>码</a:t>
            </a:r>
            <a:r>
              <a:rPr lang="zh-CN" altLang="en-US" sz="2000" b="1" dirty="0">
                <a:latin typeface="微软雅黑" panose="020B0503020204020204" pitchFamily="34" charset="-122"/>
                <a:ea typeface="微软雅黑" panose="020B0503020204020204" pitchFamily="34" charset="-122"/>
              </a:rPr>
              <a:t>，登录网上用户平台</a:t>
            </a:r>
            <a:endParaRPr lang="zh-CN" altLang="en-US"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1649392" y="2067694"/>
            <a:ext cx="969348" cy="365792"/>
          </a:xfrm>
          <a:prstGeom prst="rect">
            <a:avLst/>
          </a:prstGeom>
        </p:spPr>
      </p:pic>
    </p:spTree>
    <p:extLst>
      <p:ext uri="{BB962C8B-B14F-4D97-AF65-F5344CB8AC3E}">
        <p14:creationId xmlns="" xmlns:p14="http://schemas.microsoft.com/office/powerpoint/2010/main" val="131065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barn(inVertical)">
                                      <p:cBhvr>
                                        <p:cTn id="14" dur="5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467544" y="1221601"/>
            <a:ext cx="6717910" cy="3510390"/>
          </a:xfrm>
          <a:prstGeom prst="rect">
            <a:avLst/>
          </a:prstGeom>
          <a:noFill/>
          <a:ln w="9525">
            <a:solidFill>
              <a:schemeClr val="tx1"/>
            </a:solidFill>
            <a:miter lim="800000"/>
            <a:headEnd/>
            <a:tailEnd/>
          </a:ln>
          <a:effectLst/>
        </p:spPr>
      </p:pic>
      <p:sp>
        <p:nvSpPr>
          <p:cNvPr id="10" name="TextBox 9"/>
          <p:cNvSpPr txBox="1"/>
          <p:nvPr/>
        </p:nvSpPr>
        <p:spPr>
          <a:xfrm>
            <a:off x="468314" y="4331881"/>
            <a:ext cx="1690686" cy="400110"/>
          </a:xfrm>
          <a:prstGeom prst="rect">
            <a:avLst/>
          </a:prstGeom>
          <a:solidFill>
            <a:srgbClr val="C00000"/>
          </a:solidFill>
        </p:spPr>
        <p:txBody>
          <a:bodyPr wrap="square" rtlCol="0">
            <a:spAutoFit/>
          </a:bodyPr>
          <a:lstStyle/>
          <a:p>
            <a:pPr marL="342900" indent="-342900">
              <a:buFont typeface="+mj-ea"/>
              <a:buAutoNum type="circleNumDbPlain"/>
            </a:pPr>
            <a:r>
              <a:rPr lang="zh-CN" altLang="en-US" sz="2000" b="1" dirty="0" smtClean="0">
                <a:solidFill>
                  <a:schemeClr val="bg1"/>
                </a:solidFill>
                <a:latin typeface="微软雅黑" panose="020B0503020204020204" pitchFamily="34" charset="-122"/>
                <a:ea typeface="微软雅黑" panose="020B0503020204020204" pitchFamily="34" charset="-122"/>
              </a:rPr>
              <a:t>主菜单栏</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bwMode="gray">
          <a:xfrm>
            <a:off x="2555776" y="1647236"/>
            <a:ext cx="4608612" cy="3084755"/>
          </a:xfrm>
          <a:prstGeom prst="rect">
            <a:avLst/>
          </a:prstGeom>
          <a:noFill/>
          <a:ln w="38100">
            <a:solidFill>
              <a:srgbClr val="C00000"/>
            </a:solidFill>
            <a:round/>
            <a:headEnd/>
            <a:tailEnd/>
          </a:ln>
        </p:spPr>
        <p:txBody>
          <a:bodyPr wrap="none" rtlCol="0" anchor="ctr"/>
          <a:lstStyle/>
          <a:p>
            <a:pPr algn="ct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5351071" y="4331881"/>
            <a:ext cx="1813317" cy="400110"/>
          </a:xfrm>
          <a:prstGeom prst="rect">
            <a:avLst/>
          </a:prstGeom>
          <a:solidFill>
            <a:srgbClr val="C00000"/>
          </a:solidFill>
        </p:spPr>
        <p:txBody>
          <a:bodyPr wrap="none" rtlCol="0">
            <a:spAutoFit/>
          </a:bodyPr>
          <a:lstStyle/>
          <a:p>
            <a:pPr marL="342900" indent="-342900">
              <a:buFont typeface="+mj-ea"/>
              <a:buAutoNum type="circleNumDbPlain" startAt="2"/>
            </a:pPr>
            <a:r>
              <a:rPr lang="zh-CN" altLang="en-US" sz="2000" b="1" dirty="0" smtClean="0">
                <a:solidFill>
                  <a:schemeClr val="bg1"/>
                </a:solidFill>
                <a:latin typeface="微软雅黑" panose="020B0503020204020204" pitchFamily="34" charset="-122"/>
                <a:ea typeface="微软雅黑" panose="020B0503020204020204" pitchFamily="34" charset="-122"/>
              </a:rPr>
              <a:t>待办任务栏</a:t>
            </a:r>
          </a:p>
        </p:txBody>
      </p:sp>
      <p:sp>
        <p:nvSpPr>
          <p:cNvPr id="15" name="椭圆 14"/>
          <p:cNvSpPr/>
          <p:nvPr/>
        </p:nvSpPr>
        <p:spPr bwMode="gray">
          <a:xfrm>
            <a:off x="6084168" y="1212773"/>
            <a:ext cx="792088" cy="270030"/>
          </a:xfrm>
          <a:prstGeom prst="ellipse">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 name="TextBox 25"/>
          <p:cNvSpPr txBox="1"/>
          <p:nvPr/>
        </p:nvSpPr>
        <p:spPr>
          <a:xfrm>
            <a:off x="7020272" y="1212773"/>
            <a:ext cx="1973662" cy="369332"/>
          </a:xfrm>
          <a:prstGeom prst="rect">
            <a:avLst/>
          </a:prstGeom>
          <a:solidFill>
            <a:srgbClr val="C00000"/>
          </a:solidFill>
        </p:spPr>
        <p:txBody>
          <a:bodyPr wrap="square" rtlCol="0">
            <a:spAutoFit/>
          </a:bodyPr>
          <a:lstStyle/>
          <a:p>
            <a:pPr marL="342900" indent="-342900">
              <a:buFont typeface="+mj-ea"/>
              <a:buAutoNum type="circleNumDbPlain" startAt="3"/>
            </a:pPr>
            <a:r>
              <a:rPr lang="zh-CN" altLang="en-US" b="1" dirty="0" smtClean="0">
                <a:solidFill>
                  <a:schemeClr val="bg1"/>
                </a:solidFill>
                <a:latin typeface="微软雅黑" panose="020B0503020204020204" pitchFamily="34" charset="-122"/>
                <a:ea typeface="微软雅黑" panose="020B0503020204020204" pitchFamily="34" charset="-122"/>
              </a:rPr>
              <a:t>用户设置功能</a:t>
            </a:r>
          </a:p>
        </p:txBody>
      </p:sp>
      <p:sp>
        <p:nvSpPr>
          <p:cNvPr id="18" name="矩形 17"/>
          <p:cNvSpPr/>
          <p:nvPr/>
        </p:nvSpPr>
        <p:spPr bwMode="gray">
          <a:xfrm>
            <a:off x="467544" y="1651000"/>
            <a:ext cx="1691456" cy="3080991"/>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灯片编号占位符 8"/>
          <p:cNvSpPr>
            <a:spLocks noGrp="1"/>
          </p:cNvSpPr>
          <p:nvPr>
            <p:ph type="sldNum" sz="quarter" idx="12"/>
          </p:nvPr>
        </p:nvSpPr>
        <p:spPr/>
        <p:txBody>
          <a:bodyPr/>
          <a:lstStyle/>
          <a:p>
            <a:pPr algn="ctr">
              <a:defRPr/>
            </a:pPr>
            <a:fld id="{EEE598E4-D949-46A6-A5D1-2760F8946FD5}" type="slidenum">
              <a:rPr lang="en-US" altLang="zh-CN" smtClean="0"/>
              <a:pPr algn="ctr">
                <a:defRPr/>
              </a:pPr>
              <a:t>13</a:t>
            </a:fld>
            <a:endParaRPr lang="en-US" altLang="zh-CN" dirty="0"/>
          </a:p>
        </p:txBody>
      </p:sp>
      <p:sp>
        <p:nvSpPr>
          <p:cNvPr id="2" name="内容占位符 1"/>
          <p:cNvSpPr>
            <a:spLocks noGrp="1"/>
          </p:cNvSpPr>
          <p:nvPr>
            <p:ph sz="quarter" idx="13"/>
          </p:nvPr>
        </p:nvSpPr>
        <p:spPr/>
        <p:txBody>
          <a:bodyPr/>
          <a:lstStyle/>
          <a:p>
            <a:r>
              <a:rPr lang="zh-CN" altLang="en-US" dirty="0" smtClean="0"/>
              <a:t>平台登录</a:t>
            </a:r>
            <a:endParaRPr lang="zh-CN" altLang="en-US" dirty="0"/>
          </a:p>
        </p:txBody>
      </p:sp>
      <p:sp>
        <p:nvSpPr>
          <p:cNvPr id="19" name="矩形 18"/>
          <p:cNvSpPr/>
          <p:nvPr/>
        </p:nvSpPr>
        <p:spPr bwMode="gray">
          <a:xfrm>
            <a:off x="4788024" y="897564"/>
            <a:ext cx="720080" cy="270030"/>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21" name="TextBox 20"/>
          <p:cNvSpPr txBox="1"/>
          <p:nvPr/>
        </p:nvSpPr>
        <p:spPr>
          <a:xfrm>
            <a:off x="467544" y="765388"/>
            <a:ext cx="6333785" cy="400110"/>
          </a:xfrm>
          <a:prstGeom prst="rect">
            <a:avLst/>
          </a:prstGeom>
          <a:noFill/>
        </p:spPr>
        <p:txBody>
          <a:bodyPr wrap="none" rtlCol="0">
            <a:spAutoFit/>
          </a:bodyPr>
          <a:lstStyle/>
          <a:p>
            <a:pPr lvl="0"/>
            <a:r>
              <a:rPr lang="en-US" altLang="zh-CN" sz="1050" b="1" dirty="0" smtClean="0">
                <a:latin typeface="微软雅黑" panose="020B0503020204020204" pitchFamily="34" charset="-122"/>
                <a:ea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rPr>
              <a:t>3  </a:t>
            </a:r>
            <a:r>
              <a:rPr lang="zh-CN" altLang="en-US" sz="2000" b="1" smtClean="0">
                <a:latin typeface="微软雅黑" panose="020B0503020204020204" pitchFamily="34" charset="-122"/>
                <a:ea typeface="微软雅黑" panose="020B0503020204020204" pitchFamily="34" charset="-122"/>
              </a:rPr>
              <a:t>进入在线</a:t>
            </a:r>
            <a:r>
              <a:rPr lang="zh-CN" altLang="en-US" sz="2000" b="1">
                <a:latin typeface="微软雅黑" panose="020B0503020204020204" pitchFamily="34" charset="-122"/>
                <a:ea typeface="微软雅黑" panose="020B0503020204020204" pitchFamily="34" charset="-122"/>
              </a:rPr>
              <a:t>业务</a:t>
            </a:r>
            <a:r>
              <a:rPr lang="zh-CN" altLang="en-US" sz="2000" b="1" smtClean="0">
                <a:latin typeface="微软雅黑" panose="020B0503020204020204" pitchFamily="34" charset="-122"/>
                <a:ea typeface="微软雅黑" panose="020B0503020204020204" pitchFamily="34" charset="-122"/>
              </a:rPr>
              <a:t>平台，点击  </a:t>
            </a:r>
            <a:r>
              <a:rPr lang="zh-CN" altLang="en-US" sz="2000" b="1" smtClean="0">
                <a:solidFill>
                  <a:srgbClr val="C00000"/>
                </a:solidFill>
                <a:latin typeface="微软雅黑" panose="020B0503020204020204" pitchFamily="34" charset="-122"/>
                <a:ea typeface="微软雅黑" panose="020B0503020204020204" pitchFamily="34" charset="-122"/>
              </a:rPr>
              <a:t>全国股转系统发行人服务</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barn(inVertical)">
                                      <p:cBhvr>
                                        <p:cTn id="14" dur="5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5" grpId="0" animBg="1"/>
      <p:bldP spid="26" grpId="0" animBg="1"/>
      <p:bldP spid="18" grpId="0" animBg="1"/>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捕获.JPG"/>
          <p:cNvPicPr>
            <a:picLocks noChangeAspect="1"/>
          </p:cNvPicPr>
          <p:nvPr/>
        </p:nvPicPr>
        <p:blipFill>
          <a:blip r:embed="rId3" cstate="print"/>
          <a:stretch>
            <a:fillRect/>
          </a:stretch>
        </p:blipFill>
        <p:spPr>
          <a:xfrm>
            <a:off x="442144" y="1237425"/>
            <a:ext cx="2331360" cy="3656163"/>
          </a:xfrm>
          <a:prstGeom prst="rect">
            <a:avLst/>
          </a:prstGeom>
        </p:spPr>
      </p:pic>
      <p:sp>
        <p:nvSpPr>
          <p:cNvPr id="8" name="矩形 7"/>
          <p:cNvSpPr/>
          <p:nvPr/>
        </p:nvSpPr>
        <p:spPr bwMode="gray">
          <a:xfrm>
            <a:off x="496608" y="1237425"/>
            <a:ext cx="2203184" cy="324036"/>
          </a:xfrm>
          <a:prstGeom prst="rect">
            <a:avLst/>
          </a:prstGeom>
          <a:noFill/>
          <a:ln w="57150">
            <a:solidFill>
              <a:srgbClr val="C00000"/>
            </a:solid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3491880" y="1237425"/>
            <a:ext cx="3416320"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点击后，办理各类股份登记业务</a:t>
            </a:r>
            <a:endParaRPr lang="zh-CN" altLang="en-US" b="1" dirty="0">
              <a:latin typeface="微软雅黑" panose="020B0503020204020204" pitchFamily="34" charset="-122"/>
              <a:ea typeface="微软雅黑" panose="020B0503020204020204" pitchFamily="34" charset="-122"/>
            </a:endParaRPr>
          </a:p>
        </p:txBody>
      </p:sp>
      <p:sp>
        <p:nvSpPr>
          <p:cNvPr id="11" name="矩形 10"/>
          <p:cNvSpPr/>
          <p:nvPr/>
        </p:nvSpPr>
        <p:spPr bwMode="gray">
          <a:xfrm>
            <a:off x="496608" y="2804027"/>
            <a:ext cx="2203184" cy="324036"/>
          </a:xfrm>
          <a:prstGeom prst="rect">
            <a:avLst/>
          </a:prstGeom>
          <a:noFill/>
          <a:ln w="57150">
            <a:solidFill>
              <a:srgbClr val="C00000"/>
            </a:solid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14" name="右箭头 13"/>
          <p:cNvSpPr/>
          <p:nvPr/>
        </p:nvSpPr>
        <p:spPr bwMode="gray">
          <a:xfrm>
            <a:off x="2881084" y="2861372"/>
            <a:ext cx="610796" cy="204133"/>
          </a:xfrm>
          <a:prstGeom prst="rightArrow">
            <a:avLst/>
          </a:prstGeom>
          <a:solidFill>
            <a:srgbClr val="CC0000"/>
          </a:solidFill>
          <a:ln w="9525">
            <a:no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15" name="TextBox 14"/>
          <p:cNvSpPr txBox="1"/>
          <p:nvPr/>
        </p:nvSpPr>
        <p:spPr>
          <a:xfrm>
            <a:off x="3491880" y="2753227"/>
            <a:ext cx="5001230"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修改公司名称、营业执照等相关信息</a:t>
            </a:r>
          </a:p>
        </p:txBody>
      </p:sp>
      <p:sp>
        <p:nvSpPr>
          <p:cNvPr id="26" name="矩形 25"/>
          <p:cNvSpPr/>
          <p:nvPr/>
        </p:nvSpPr>
        <p:spPr bwMode="gray">
          <a:xfrm>
            <a:off x="496608" y="3125498"/>
            <a:ext cx="2203184" cy="324036"/>
          </a:xfrm>
          <a:prstGeom prst="rect">
            <a:avLst/>
          </a:prstGeom>
          <a:noFill/>
          <a:ln w="57150">
            <a:solidFill>
              <a:srgbClr val="C00000"/>
            </a:solid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28" name="TextBox 27"/>
          <p:cNvSpPr txBox="1"/>
          <p:nvPr/>
        </p:nvSpPr>
        <p:spPr>
          <a:xfrm>
            <a:off x="3491880" y="3119170"/>
            <a:ext cx="2262158"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修改经办人联系方式</a:t>
            </a:r>
          </a:p>
        </p:txBody>
      </p:sp>
      <p:sp>
        <p:nvSpPr>
          <p:cNvPr id="29" name="矩形 28"/>
          <p:cNvSpPr/>
          <p:nvPr/>
        </p:nvSpPr>
        <p:spPr bwMode="gray">
          <a:xfrm>
            <a:off x="471528" y="4036332"/>
            <a:ext cx="2228264" cy="897564"/>
          </a:xfrm>
          <a:prstGeom prst="rect">
            <a:avLst/>
          </a:prstGeom>
          <a:noFill/>
          <a:ln w="57150">
            <a:solidFill>
              <a:srgbClr val="C00000"/>
            </a:solid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33" name="TextBox 32"/>
          <p:cNvSpPr txBox="1"/>
          <p:nvPr/>
        </p:nvSpPr>
        <p:spPr>
          <a:xfrm>
            <a:off x="3491880" y="4155926"/>
            <a:ext cx="4300526" cy="646331"/>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及时维护增值税发票信息，具体方法见公众微信号“</a:t>
            </a:r>
            <a:r>
              <a:rPr lang="en-US" altLang="zh-CN" b="1" dirty="0" err="1" smtClean="0">
                <a:solidFill>
                  <a:srgbClr val="FF0000"/>
                </a:solidFill>
                <a:latin typeface="微软雅黑" panose="020B0503020204020204" pitchFamily="34" charset="-122"/>
                <a:ea typeface="微软雅黑" panose="020B0503020204020204" pitchFamily="34" charset="-122"/>
              </a:rPr>
              <a:t>xsbgfdj</a:t>
            </a:r>
            <a:r>
              <a:rPr lang="zh-CN" altLang="en-US" b="1" dirty="0" smtClean="0">
                <a:latin typeface="微软雅黑" panose="020B0503020204020204" pitchFamily="34" charset="-122"/>
                <a:ea typeface="微软雅黑" panose="020B0503020204020204" pitchFamily="34" charset="-122"/>
              </a:rPr>
              <a:t>”</a:t>
            </a:r>
          </a:p>
        </p:txBody>
      </p:sp>
      <p:sp>
        <p:nvSpPr>
          <p:cNvPr id="19" name="灯片编号占位符 8"/>
          <p:cNvSpPr>
            <a:spLocks noGrp="1"/>
          </p:cNvSpPr>
          <p:nvPr>
            <p:ph type="sldNum" sz="quarter" idx="12"/>
          </p:nvPr>
        </p:nvSpPr>
        <p:spPr/>
        <p:txBody>
          <a:bodyPr/>
          <a:lstStyle/>
          <a:p>
            <a:pPr algn="ctr">
              <a:defRPr/>
            </a:pPr>
            <a:fld id="{EEE598E4-D949-46A6-A5D1-2760F8946FD5}" type="slidenum">
              <a:rPr lang="en-US" altLang="zh-CN" smtClean="0"/>
              <a:pPr algn="ctr">
                <a:defRPr/>
              </a:pPr>
              <a:t>14</a:t>
            </a:fld>
            <a:endParaRPr lang="en-US" altLang="zh-CN" dirty="0"/>
          </a:p>
        </p:txBody>
      </p:sp>
      <p:sp>
        <p:nvSpPr>
          <p:cNvPr id="2" name="内容占位符 1"/>
          <p:cNvSpPr>
            <a:spLocks noGrp="1"/>
          </p:cNvSpPr>
          <p:nvPr>
            <p:ph sz="quarter" idx="13"/>
          </p:nvPr>
        </p:nvSpPr>
        <p:spPr/>
        <p:txBody>
          <a:bodyPr/>
          <a:lstStyle/>
          <a:p>
            <a:r>
              <a:rPr lang="zh-CN" altLang="en-US" dirty="0" smtClean="0"/>
              <a:t>平台登录</a:t>
            </a:r>
            <a:endParaRPr lang="zh-CN" altLang="en-US" dirty="0"/>
          </a:p>
        </p:txBody>
      </p:sp>
      <p:sp>
        <p:nvSpPr>
          <p:cNvPr id="21" name="Rectangle 32"/>
          <p:cNvSpPr>
            <a:spLocks noChangeArrowheads="1"/>
          </p:cNvSpPr>
          <p:nvPr/>
        </p:nvSpPr>
        <p:spPr bwMode="auto">
          <a:xfrm>
            <a:off x="711200" y="107139"/>
            <a:ext cx="8432800" cy="400050"/>
          </a:xfrm>
          <a:prstGeom prst="rect">
            <a:avLst/>
          </a:prstGeom>
          <a:noFill/>
          <a:ln w="9525">
            <a:noFill/>
            <a:miter lim="800000"/>
            <a:headEnd/>
            <a:tailEnd/>
          </a:ln>
        </p:spPr>
        <p:txBody>
          <a:bodyPr anchor="b"/>
          <a:lstStyle/>
          <a:p>
            <a:pPr algn="ctr"/>
            <a:r>
              <a:rPr lang="en-US" altLang="zh-CN" sz="3200" b="1" dirty="0" smtClean="0">
                <a:solidFill>
                  <a:srgbClr val="FFFFFF"/>
                </a:solidFill>
                <a:latin typeface="微软雅黑" panose="020B0503020204020204" pitchFamily="34" charset="-122"/>
                <a:ea typeface="微软雅黑" panose="020B0503020204020204" pitchFamily="34" charset="-122"/>
              </a:rPr>
              <a:t/>
            </a:r>
            <a:br>
              <a:rPr lang="en-US" altLang="zh-CN" sz="3200" b="1" dirty="0" smtClean="0">
                <a:solidFill>
                  <a:srgbClr val="FFFFFF"/>
                </a:solidFill>
                <a:latin typeface="微软雅黑" panose="020B0503020204020204" pitchFamily="34" charset="-122"/>
                <a:ea typeface="微软雅黑" panose="020B0503020204020204" pitchFamily="34" charset="-122"/>
              </a:rPr>
            </a:b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bwMode="gray">
          <a:xfrm>
            <a:off x="4167056" y="1183419"/>
            <a:ext cx="720080" cy="270030"/>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25" name="右箭头 24"/>
          <p:cNvSpPr/>
          <p:nvPr/>
        </p:nvSpPr>
        <p:spPr bwMode="gray">
          <a:xfrm>
            <a:off x="2881084" y="3183668"/>
            <a:ext cx="610796" cy="204133"/>
          </a:xfrm>
          <a:prstGeom prst="rightArrow">
            <a:avLst/>
          </a:prstGeom>
          <a:solidFill>
            <a:srgbClr val="CC0000"/>
          </a:solidFill>
          <a:ln w="9525">
            <a:no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31" name="右箭头 30"/>
          <p:cNvSpPr/>
          <p:nvPr/>
        </p:nvSpPr>
        <p:spPr bwMode="gray">
          <a:xfrm>
            <a:off x="2881084" y="4320243"/>
            <a:ext cx="610796" cy="204133"/>
          </a:xfrm>
          <a:prstGeom prst="rightArrow">
            <a:avLst/>
          </a:prstGeom>
          <a:solidFill>
            <a:srgbClr val="CC0000"/>
          </a:solidFill>
          <a:ln w="9525">
            <a:no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34" name="右箭头 33"/>
          <p:cNvSpPr/>
          <p:nvPr/>
        </p:nvSpPr>
        <p:spPr bwMode="gray">
          <a:xfrm>
            <a:off x="2881084" y="1297376"/>
            <a:ext cx="610796" cy="204133"/>
          </a:xfrm>
          <a:prstGeom prst="rightArrow">
            <a:avLst/>
          </a:prstGeom>
          <a:solidFill>
            <a:srgbClr val="CC0000"/>
          </a:solidFill>
          <a:ln w="9525">
            <a:no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27" name="TextBox 20"/>
          <p:cNvSpPr txBox="1"/>
          <p:nvPr/>
        </p:nvSpPr>
        <p:spPr>
          <a:xfrm>
            <a:off x="467544" y="765388"/>
            <a:ext cx="6333785" cy="400110"/>
          </a:xfrm>
          <a:prstGeom prst="rect">
            <a:avLst/>
          </a:prstGeom>
          <a:noFill/>
        </p:spPr>
        <p:txBody>
          <a:bodyPr wrap="none" rtlCol="0">
            <a:spAutoFit/>
          </a:bodyPr>
          <a:lstStyle/>
          <a:p>
            <a:pPr lvl="0"/>
            <a:r>
              <a:rPr lang="en-US" altLang="zh-CN" sz="1050" b="1" dirty="0" smtClean="0">
                <a:latin typeface="微软雅黑" panose="020B0503020204020204" pitchFamily="34" charset="-122"/>
                <a:ea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rPr>
              <a:t>3  </a:t>
            </a:r>
            <a:r>
              <a:rPr lang="zh-CN" altLang="en-US" sz="2000" b="1" smtClean="0">
                <a:latin typeface="微软雅黑" panose="020B0503020204020204" pitchFamily="34" charset="-122"/>
                <a:ea typeface="微软雅黑" panose="020B0503020204020204" pitchFamily="34" charset="-122"/>
              </a:rPr>
              <a:t>进入在线</a:t>
            </a:r>
            <a:r>
              <a:rPr lang="zh-CN" altLang="en-US" sz="2000" b="1">
                <a:latin typeface="微软雅黑" panose="020B0503020204020204" pitchFamily="34" charset="-122"/>
                <a:ea typeface="微软雅黑" panose="020B0503020204020204" pitchFamily="34" charset="-122"/>
              </a:rPr>
              <a:t>业务</a:t>
            </a:r>
            <a:r>
              <a:rPr lang="zh-CN" altLang="en-US" sz="2000" b="1" smtClean="0">
                <a:latin typeface="微软雅黑" panose="020B0503020204020204" pitchFamily="34" charset="-122"/>
                <a:ea typeface="微软雅黑" panose="020B0503020204020204" pitchFamily="34" charset="-122"/>
              </a:rPr>
              <a:t>平台，点击  </a:t>
            </a:r>
            <a:r>
              <a:rPr lang="zh-CN" altLang="en-US" sz="2000" b="1" smtClean="0">
                <a:solidFill>
                  <a:srgbClr val="C00000"/>
                </a:solidFill>
                <a:latin typeface="微软雅黑" panose="020B0503020204020204" pitchFamily="34" charset="-122"/>
                <a:ea typeface="微软雅黑" panose="020B0503020204020204" pitchFamily="34" charset="-122"/>
              </a:rPr>
              <a:t>全国股转系统发行人服务</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barn(inVertical)">
                                      <p:cBhvr>
                                        <p:cTn id="22" dur="500"/>
                                        <p:tgtEl>
                                          <p:spTgt spid="3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inVertical)">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barn(inVertical)">
                                      <p:cBhvr>
                                        <p:cTn id="44" dur="500"/>
                                        <p:tgtEl>
                                          <p:spTgt spid="25"/>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barn(inVertical)">
                                      <p:cBhvr>
                                        <p:cTn id="52" dur="500"/>
                                        <p:tgtEl>
                                          <p:spTgt spid="29"/>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barn(inVertical)">
                                      <p:cBhvr>
                                        <p:cTn id="55" dur="500"/>
                                        <p:tgtEl>
                                          <p:spTgt spid="31"/>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arn(inVertical)">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P spid="14" grpId="0" animBg="1"/>
      <p:bldP spid="15" grpId="0"/>
      <p:bldP spid="26" grpId="0" animBg="1"/>
      <p:bldP spid="28" grpId="0"/>
      <p:bldP spid="29" grpId="0" animBg="1"/>
      <p:bldP spid="33" grpId="0"/>
      <p:bldP spid="25" grpId="0" animBg="1"/>
      <p:bldP spid="31" grpId="0" animBg="1"/>
      <p:bldP spid="34"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pic>
        <p:nvPicPr>
          <p:cNvPr id="3074"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158" t="2524" r="4425" b="9954"/>
          <a:stretch/>
        </p:blipFill>
        <p:spPr bwMode="auto">
          <a:xfrm>
            <a:off x="468313" y="1161100"/>
            <a:ext cx="8262393" cy="389459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15</a:t>
            </a:fld>
            <a:endParaRPr lang="en-US" altLang="zh-CN"/>
          </a:p>
        </p:txBody>
      </p:sp>
      <p:sp>
        <p:nvSpPr>
          <p:cNvPr id="3" name="内容占位符 2"/>
          <p:cNvSpPr>
            <a:spLocks noGrp="1"/>
          </p:cNvSpPr>
          <p:nvPr>
            <p:ph sz="quarter" idx="13"/>
          </p:nvPr>
        </p:nvSpPr>
        <p:spPr/>
        <p:txBody>
          <a:bodyPr/>
          <a:lstStyle/>
          <a:p>
            <a:r>
              <a:rPr lang="zh-CN" altLang="en-US" dirty="0"/>
              <a:t>平台登录</a:t>
            </a:r>
          </a:p>
          <a:p>
            <a:endParaRPr lang="zh-CN" altLang="en-US" dirty="0"/>
          </a:p>
        </p:txBody>
      </p:sp>
      <p:sp>
        <p:nvSpPr>
          <p:cNvPr id="5" name="TextBox 4"/>
          <p:cNvSpPr txBox="1"/>
          <p:nvPr/>
        </p:nvSpPr>
        <p:spPr>
          <a:xfrm>
            <a:off x="461807" y="750736"/>
            <a:ext cx="2589170" cy="400110"/>
          </a:xfrm>
          <a:prstGeom prst="rect">
            <a:avLst/>
          </a:prstGeom>
          <a:noFill/>
        </p:spPr>
        <p:txBody>
          <a:bodyPr wrap="none" rtlCol="0">
            <a:spAutoFit/>
          </a:bodyPr>
          <a:lstStyle/>
          <a:p>
            <a:pPr lvl="0"/>
            <a:r>
              <a:rPr lang="en-US" altLang="zh-CN" sz="1050" b="1" smtClean="0">
                <a:latin typeface="微软雅黑" panose="020B0503020204020204" pitchFamily="34" charset="-122"/>
                <a:ea typeface="微软雅黑" panose="020B0503020204020204" pitchFamily="34" charset="-122"/>
              </a:rPr>
              <a:t> </a:t>
            </a:r>
            <a:r>
              <a:rPr lang="en-US" altLang="zh-CN" sz="2000" b="1" smtClean="0">
                <a:latin typeface="微软雅黑" panose="020B0503020204020204" pitchFamily="34" charset="-122"/>
                <a:ea typeface="微软雅黑" panose="020B0503020204020204" pitchFamily="34" charset="-122"/>
              </a:rPr>
              <a:t>4  </a:t>
            </a:r>
            <a:r>
              <a:rPr lang="zh-CN" altLang="en-US" sz="2000" b="1" smtClean="0">
                <a:latin typeface="微软雅黑" panose="020B0503020204020204" pitchFamily="34" charset="-122"/>
                <a:ea typeface="微软雅黑" panose="020B0503020204020204" pitchFamily="34" charset="-122"/>
              </a:rPr>
              <a:t>办理</a:t>
            </a:r>
            <a:r>
              <a:rPr lang="zh-CN" altLang="en-US" sz="2000" b="1" dirty="0">
                <a:latin typeface="微软雅黑" panose="020B0503020204020204" pitchFamily="34" charset="-122"/>
                <a:ea typeface="微软雅黑" panose="020B0503020204020204" pitchFamily="34" charset="-122"/>
              </a:rPr>
              <a:t>股份登记业务</a:t>
            </a:r>
          </a:p>
        </p:txBody>
      </p:sp>
      <p:sp>
        <p:nvSpPr>
          <p:cNvPr id="7" name="矩形 6"/>
          <p:cNvSpPr/>
          <p:nvPr/>
        </p:nvSpPr>
        <p:spPr bwMode="gray">
          <a:xfrm>
            <a:off x="2714612" y="2847234"/>
            <a:ext cx="5961077" cy="2244796"/>
          </a:xfrm>
          <a:prstGeom prst="rect">
            <a:avLst/>
          </a:prstGeom>
          <a:noFill/>
          <a:ln>
            <a:headEnd/>
            <a:tailEnd/>
          </a:ln>
        </p:spPr>
        <p:style>
          <a:lnRef idx="2">
            <a:schemeClr val="accent4"/>
          </a:lnRef>
          <a:fillRef idx="1">
            <a:schemeClr val="lt1"/>
          </a:fillRef>
          <a:effectRef idx="0">
            <a:schemeClr val="accent4"/>
          </a:effectRef>
          <a:fontRef idx="minor">
            <a:schemeClr val="dk1"/>
          </a:fontRef>
        </p:style>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矩形 7"/>
          <p:cNvSpPr/>
          <p:nvPr/>
        </p:nvSpPr>
        <p:spPr bwMode="gray">
          <a:xfrm>
            <a:off x="2714613" y="1779835"/>
            <a:ext cx="5961076" cy="1067398"/>
          </a:xfrm>
          <a:prstGeom prst="rect">
            <a:avLst/>
          </a:prstGeom>
          <a:noFill/>
          <a:ln>
            <a:headEnd/>
            <a:tailEnd/>
          </a:ln>
        </p:spPr>
        <p:style>
          <a:lnRef idx="2">
            <a:schemeClr val="accent4"/>
          </a:lnRef>
          <a:fillRef idx="1">
            <a:schemeClr val="lt1"/>
          </a:fillRef>
          <a:effectRef idx="0">
            <a:schemeClr val="accent4"/>
          </a:effectRef>
          <a:fontRef idx="minor">
            <a:schemeClr val="dk1"/>
          </a:fontRef>
        </p:style>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矩形 8"/>
          <p:cNvSpPr/>
          <p:nvPr/>
        </p:nvSpPr>
        <p:spPr bwMode="gray">
          <a:xfrm>
            <a:off x="467544" y="1779835"/>
            <a:ext cx="2175614" cy="1813326"/>
          </a:xfrm>
          <a:prstGeom prst="rect">
            <a:avLst/>
          </a:prstGeom>
          <a:noFill/>
          <a:ln>
            <a:headEnd/>
            <a:tailEnd/>
          </a:ln>
        </p:spPr>
        <p:style>
          <a:lnRef idx="2">
            <a:schemeClr val="accent4"/>
          </a:lnRef>
          <a:fillRef idx="1">
            <a:schemeClr val="lt1"/>
          </a:fillRef>
          <a:effectRef idx="0">
            <a:schemeClr val="accent4"/>
          </a:effectRef>
          <a:fontRef idx="minor">
            <a:schemeClr val="dk1"/>
          </a:fontRef>
        </p:style>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矩形 9"/>
          <p:cNvSpPr/>
          <p:nvPr/>
        </p:nvSpPr>
        <p:spPr bwMode="gray">
          <a:xfrm>
            <a:off x="468314" y="3646740"/>
            <a:ext cx="2174844" cy="1445290"/>
          </a:xfrm>
          <a:prstGeom prst="rect">
            <a:avLst/>
          </a:prstGeom>
          <a:noFill/>
          <a:ln>
            <a:headEnd/>
            <a:tailEnd/>
          </a:ln>
        </p:spPr>
        <p:style>
          <a:lnRef idx="2">
            <a:schemeClr val="accent4"/>
          </a:lnRef>
          <a:fillRef idx="1">
            <a:schemeClr val="lt1"/>
          </a:fillRef>
          <a:effectRef idx="0">
            <a:schemeClr val="accent4"/>
          </a:effectRef>
          <a:fontRef idx="minor">
            <a:schemeClr val="dk1"/>
          </a:fontRef>
        </p:style>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椭圆 10"/>
          <p:cNvSpPr/>
          <p:nvPr/>
        </p:nvSpPr>
        <p:spPr bwMode="gray">
          <a:xfrm>
            <a:off x="467544" y="1781423"/>
            <a:ext cx="357222" cy="321471"/>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1</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bwMode="gray">
          <a:xfrm>
            <a:off x="865446" y="1783011"/>
            <a:ext cx="1071570" cy="321471"/>
          </a:xfrm>
          <a:prstGeom prst="rect">
            <a:avLst/>
          </a:prstGeom>
          <a:solidFill>
            <a:srgbClr val="C00000"/>
          </a:solidFill>
          <a:ln w="9525">
            <a:noFill/>
            <a:round/>
            <a:headEnd/>
            <a:tailEnd/>
          </a:ln>
        </p:spPr>
        <p:txBody>
          <a:bodyPr wrap="none" rtlCol="0" anchor="ctr"/>
          <a:lstStyle/>
          <a:p>
            <a:pPr algn="ctr"/>
            <a:r>
              <a:rPr lang="zh-CN"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公共功能</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3" name="椭圆 12"/>
          <p:cNvSpPr/>
          <p:nvPr/>
        </p:nvSpPr>
        <p:spPr bwMode="gray">
          <a:xfrm>
            <a:off x="468314" y="3663338"/>
            <a:ext cx="357222" cy="321471"/>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2</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bwMode="gray">
          <a:xfrm>
            <a:off x="865446" y="3663338"/>
            <a:ext cx="1285916" cy="321471"/>
          </a:xfrm>
          <a:prstGeom prst="rect">
            <a:avLst/>
          </a:prstGeom>
          <a:solidFill>
            <a:srgbClr val="C00000"/>
          </a:solidFill>
          <a:ln w="9525">
            <a:noFill/>
            <a:round/>
            <a:headEnd/>
            <a:tailEnd/>
          </a:ln>
        </p:spPr>
        <p:txBody>
          <a:bodyPr wrap="none"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发行人业务</a:t>
            </a:r>
          </a:p>
        </p:txBody>
      </p:sp>
      <p:sp>
        <p:nvSpPr>
          <p:cNvPr id="15" name="椭圆 14"/>
          <p:cNvSpPr/>
          <p:nvPr/>
        </p:nvSpPr>
        <p:spPr bwMode="gray">
          <a:xfrm>
            <a:off x="2724619" y="1779835"/>
            <a:ext cx="357223" cy="321471"/>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3</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bwMode="gray">
          <a:xfrm>
            <a:off x="3109871" y="1779835"/>
            <a:ext cx="1285916" cy="321471"/>
          </a:xfrm>
          <a:prstGeom prst="rect">
            <a:avLst/>
          </a:prstGeom>
          <a:solidFill>
            <a:srgbClr val="C00000"/>
          </a:solidFill>
          <a:ln w="9525">
            <a:noFill/>
            <a:round/>
            <a:headEnd/>
            <a:tailEnd/>
          </a:ln>
        </p:spPr>
        <p:txBody>
          <a:bodyPr wrap="none"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通知公告</a:t>
            </a:r>
          </a:p>
        </p:txBody>
      </p:sp>
      <p:sp>
        <p:nvSpPr>
          <p:cNvPr id="17" name="椭圆 16"/>
          <p:cNvSpPr/>
          <p:nvPr/>
        </p:nvSpPr>
        <p:spPr bwMode="gray">
          <a:xfrm>
            <a:off x="2724619" y="2847233"/>
            <a:ext cx="357222" cy="321471"/>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4</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8" name="矩形 17"/>
          <p:cNvSpPr/>
          <p:nvPr/>
        </p:nvSpPr>
        <p:spPr bwMode="gray">
          <a:xfrm>
            <a:off x="3109871" y="2847233"/>
            <a:ext cx="1500230" cy="321471"/>
          </a:xfrm>
          <a:prstGeom prst="rect">
            <a:avLst/>
          </a:prstGeom>
          <a:solidFill>
            <a:srgbClr val="C00000"/>
          </a:solidFill>
          <a:ln w="9525">
            <a:noFill/>
            <a:round/>
            <a:headEnd/>
            <a:tailEnd/>
          </a:ln>
        </p:spPr>
        <p:txBody>
          <a:bodyPr wrap="none"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在办业务列表</a:t>
            </a:r>
          </a:p>
        </p:txBody>
      </p:sp>
      <p:pic>
        <p:nvPicPr>
          <p:cNvPr id="20" name="图片 19"/>
          <p:cNvPicPr/>
          <p:nvPr/>
        </p:nvPicPr>
        <p:blipFill>
          <a:blip r:embed="rId3">
            <a:extLst>
              <a:ext uri="{28A0092B-C50C-407E-A947-70E740481C1C}">
                <a14:useLocalDpi xmlns="" xmlns:a14="http://schemas.microsoft.com/office/drawing/2010/main" val="0"/>
              </a:ext>
            </a:extLst>
          </a:blip>
          <a:srcRect/>
          <a:stretch>
            <a:fillRect/>
          </a:stretch>
        </p:blipFill>
        <p:spPr bwMode="auto">
          <a:xfrm>
            <a:off x="2760370" y="3989505"/>
            <a:ext cx="285719" cy="268711"/>
          </a:xfrm>
          <a:prstGeom prst="rect">
            <a:avLst/>
          </a:prstGeom>
          <a:noFill/>
        </p:spPr>
      </p:pic>
      <p:sp>
        <p:nvSpPr>
          <p:cNvPr id="21" name="TextBox 20"/>
          <p:cNvSpPr txBox="1"/>
          <p:nvPr/>
        </p:nvSpPr>
        <p:spPr>
          <a:xfrm>
            <a:off x="3072313" y="3957486"/>
            <a:ext cx="2723823"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点击选项无反应</a:t>
            </a:r>
            <a:r>
              <a:rPr lang="zh-CN" altLang="en-US" b="1" smtClean="0">
                <a:latin typeface="微软雅黑" panose="020B0503020204020204" pitchFamily="34" charset="-122"/>
                <a:ea typeface="微软雅黑" panose="020B0503020204020204" pitchFamily="34" charset="-122"/>
              </a:rPr>
              <a:t>怎么办？</a:t>
            </a:r>
            <a:endParaRPr lang="en-US" altLang="zh-CN" b="1" dirty="0" smtClean="0">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4"/>
          <a:stretch>
            <a:fillRect/>
          </a:stretch>
        </p:blipFill>
        <p:spPr>
          <a:xfrm>
            <a:off x="2987824" y="4269528"/>
            <a:ext cx="3042168" cy="493819"/>
          </a:xfrm>
          <a:prstGeom prst="rect">
            <a:avLst/>
          </a:prstGeom>
        </p:spPr>
      </p:pic>
    </p:spTree>
    <p:extLst>
      <p:ext uri="{BB962C8B-B14F-4D97-AF65-F5344CB8AC3E}">
        <p14:creationId xmlns="" xmlns:p14="http://schemas.microsoft.com/office/powerpoint/2010/main" val="35074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barn(inVertical)">
                                      <p:cBhvr>
                                        <p:cTn id="14" dur="500"/>
                                        <p:tgtEl>
                                          <p:spTgt spid="307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inVertical)">
                                      <p:cBhvr>
                                        <p:cTn id="41" dur="500"/>
                                        <p:tgtEl>
                                          <p:spTgt spid="8"/>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arn(inVertical)">
                                      <p:cBhvr>
                                        <p:cTn id="52" dur="500"/>
                                        <p:tgtEl>
                                          <p:spTgt spid="18"/>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barn(inVertical)">
                                      <p:cBhvr>
                                        <p:cTn id="55" dur="500"/>
                                        <p:tgtEl>
                                          <p:spTgt spid="17"/>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barn(inVertical)">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ppt_x"/>
                                          </p:val>
                                        </p:tav>
                                        <p:tav tm="100000">
                                          <p:val>
                                            <p:strVal val="#ppt_x"/>
                                          </p:val>
                                        </p:tav>
                                      </p:tavLst>
                                    </p:anim>
                                    <p:anim calcmode="lin" valueType="num">
                                      <p:cBhvr additive="base">
                                        <p:cTn id="6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0" y="1401366"/>
            <a:ext cx="3016250" cy="2044303"/>
          </a:xfrm>
        </p:spPr>
      </p:pic>
      <p:sp>
        <p:nvSpPr>
          <p:cNvPr id="12294" name="标题 3"/>
          <p:cNvSpPr>
            <a:spLocks noGrp="1"/>
          </p:cNvSpPr>
          <p:nvPr>
            <p:ph type="title"/>
          </p:nvPr>
        </p:nvSpPr>
        <p:spPr>
          <a:xfrm>
            <a:off x="3071814" y="1339445"/>
            <a:ext cx="6072187" cy="2035969"/>
          </a:xfrm>
        </p:spPr>
        <p:txBody>
          <a:bodyPr>
            <a:normAutofit/>
          </a:bodyPr>
          <a:lstStyle/>
          <a:p>
            <a:pPr algn="ctr" eaLnBrk="1" hangingPunct="1"/>
            <a:r>
              <a:rPr lang="en-US" altLang="zh-CN" sz="3200" b="1" dirty="0" smtClean="0">
                <a:solidFill>
                  <a:srgbClr val="FFFFFF"/>
                </a:solidFill>
                <a:latin typeface="微软雅黑" panose="020B0503020204020204" pitchFamily="34" charset="-122"/>
                <a:ea typeface="微软雅黑" panose="020B0503020204020204" pitchFamily="34" charset="-122"/>
              </a:rPr>
              <a:t/>
            </a:r>
            <a:br>
              <a:rPr lang="en-US" altLang="zh-CN" sz="3200" b="1" dirty="0" smtClean="0">
                <a:solidFill>
                  <a:srgbClr val="FFFFFF"/>
                </a:solidFill>
                <a:latin typeface="微软雅黑" panose="020B0503020204020204" pitchFamily="34" charset="-122"/>
                <a:ea typeface="微软雅黑" panose="020B0503020204020204" pitchFamily="34" charset="-122"/>
              </a:rPr>
            </a:br>
            <a:r>
              <a:rPr lang="zh-CN" altLang="en-US" sz="3200" b="1" dirty="0">
                <a:solidFill>
                  <a:srgbClr val="FFFFFF"/>
                </a:solidFill>
                <a:latin typeface="微软雅黑" panose="020B0503020204020204" pitchFamily="34" charset="-122"/>
                <a:ea typeface="微软雅黑" panose="020B0503020204020204" pitchFamily="34" charset="-122"/>
              </a:rPr>
              <a:t>新增股份</a:t>
            </a:r>
            <a:r>
              <a:rPr lang="zh-CN" altLang="en-US" sz="3200" b="1">
                <a:solidFill>
                  <a:srgbClr val="FFFFFF"/>
                </a:solidFill>
                <a:latin typeface="微软雅黑" panose="020B0503020204020204" pitchFamily="34" charset="-122"/>
                <a:ea typeface="微软雅黑" panose="020B0503020204020204" pitchFamily="34" charset="-122"/>
              </a:rPr>
              <a:t>登记</a:t>
            </a:r>
            <a:r>
              <a:rPr lang="zh-CN" altLang="en-US" sz="3200" b="1" smtClean="0">
                <a:solidFill>
                  <a:srgbClr val="FFFFFF"/>
                </a:solidFill>
                <a:latin typeface="微软雅黑" panose="020B0503020204020204" pitchFamily="34" charset="-122"/>
                <a:ea typeface="微软雅黑" panose="020B0503020204020204" pitchFamily="34" charset="-122"/>
              </a:rPr>
              <a:t>业务</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Tree>
    <p:extLst>
      <p:ext uri="{BB962C8B-B14F-4D97-AF65-F5344CB8AC3E}">
        <p14:creationId xmlns="" xmlns:p14="http://schemas.microsoft.com/office/powerpoint/2010/main" val="4009988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gray">
          <a:xfrm>
            <a:off x="1804290" y="3375241"/>
            <a:ext cx="1266825" cy="678656"/>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4519518" y="3112536"/>
            <a:ext cx="374054" cy="369332"/>
          </a:xfrm>
          <a:prstGeom prst="rect">
            <a:avLst/>
          </a:prstGeom>
          <a:noFill/>
        </p:spPr>
        <p:txBody>
          <a:bodyPr wrap="square" rtlCol="0">
            <a:spAutoFit/>
          </a:bodyPr>
          <a:lstStyle/>
          <a:p>
            <a:pPr algn="ctr"/>
            <a:endParaRPr lang="zh-CN" altLang="en-US" b="1" dirty="0">
              <a:latin typeface="微软雅黑" panose="020B0503020204020204" pitchFamily="34" charset="-122"/>
              <a:ea typeface="微软雅黑" panose="020B0503020204020204" pitchFamily="34" charset="-122"/>
            </a:endParaRPr>
          </a:p>
        </p:txBody>
      </p:sp>
      <p:sp>
        <p:nvSpPr>
          <p:cNvPr id="8" name="TextBox 7"/>
          <p:cNvSpPr txBox="1"/>
          <p:nvPr/>
        </p:nvSpPr>
        <p:spPr>
          <a:xfrm>
            <a:off x="3658038" y="2348563"/>
            <a:ext cx="1214446" cy="369332"/>
          </a:xfrm>
          <a:prstGeom prst="rect">
            <a:avLst/>
          </a:prstGeom>
          <a:noFill/>
          <a:ln w="38100">
            <a:solidFill>
              <a:schemeClr val="bg1">
                <a:lumMod val="65000"/>
              </a:schemeClr>
            </a:solidFill>
          </a:ln>
        </p:spPr>
        <p:txBody>
          <a:bodyPr wrap="square" rtlCol="0">
            <a:spAutoFit/>
          </a:bodyPr>
          <a:lstStyle/>
          <a:p>
            <a:pPr algn="ctr"/>
            <a:r>
              <a:rPr lang="zh-CN" altLang="en-US" b="1" dirty="0" smtClean="0">
                <a:solidFill>
                  <a:srgbClr val="CC0018"/>
                </a:solidFill>
                <a:latin typeface="微软雅黑" panose="020B0503020204020204" pitchFamily="34" charset="-122"/>
                <a:ea typeface="微软雅黑" panose="020B0503020204020204" pitchFamily="34" charset="-122"/>
              </a:rPr>
              <a:t>验资报告</a:t>
            </a:r>
            <a:endParaRPr lang="zh-CN" altLang="en-US" b="1" dirty="0">
              <a:latin typeface="微软雅黑" panose="020B0503020204020204" pitchFamily="34" charset="-122"/>
              <a:ea typeface="微软雅黑" panose="020B0503020204020204" pitchFamily="34" charset="-122"/>
            </a:endParaRPr>
          </a:p>
        </p:txBody>
      </p:sp>
      <p:grpSp>
        <p:nvGrpSpPr>
          <p:cNvPr id="9" name="Group 3"/>
          <p:cNvGrpSpPr>
            <a:grpSpLocks/>
          </p:cNvGrpSpPr>
          <p:nvPr/>
        </p:nvGrpSpPr>
        <p:grpSpPr bwMode="auto">
          <a:xfrm>
            <a:off x="485088" y="898704"/>
            <a:ext cx="1300830" cy="2973038"/>
            <a:chOff x="960" y="642"/>
            <a:chExt cx="1060" cy="3173"/>
          </a:xfrm>
          <a:solidFill>
            <a:srgbClr val="C00000"/>
          </a:solidFill>
        </p:grpSpPr>
        <p:sp>
          <p:nvSpPr>
            <p:cNvPr id="10" name="Rectangle 4"/>
            <p:cNvSpPr>
              <a:spLocks noChangeArrowheads="1"/>
            </p:cNvSpPr>
            <p:nvPr/>
          </p:nvSpPr>
          <p:spPr bwMode="auto">
            <a:xfrm>
              <a:off x="960" y="642"/>
              <a:ext cx="530" cy="530"/>
            </a:xfrm>
            <a:prstGeom prst="rect">
              <a:avLst/>
            </a:prstGeom>
            <a:grpFill/>
            <a:ln w="38100">
              <a:solidFill>
                <a:srgbClr val="969696"/>
              </a:solidFill>
              <a:miter lim="800000"/>
              <a:headEnd/>
              <a:tailEnd/>
            </a:ln>
          </p:spPr>
          <p:txBody>
            <a:bodyPr wrap="none" anchor="ctr"/>
            <a:lstStyle/>
            <a:p>
              <a:pPr algn="ctr" eaLnBrk="1" hangingPunct="1"/>
              <a:r>
                <a:rPr lang="en-US" altLang="zh-TW" sz="2800" b="1" dirty="0">
                  <a:solidFill>
                    <a:schemeClr val="bg1"/>
                  </a:solidFill>
                  <a:latin typeface="Tahoma" pitchFamily="34" charset="0"/>
                  <a:ea typeface="典匠中特圓" pitchFamily="49" charset="-120"/>
                  <a:cs typeface="Tahoma" pitchFamily="34" charset="0"/>
                </a:rPr>
                <a:t>1</a:t>
              </a:r>
            </a:p>
          </p:txBody>
        </p:sp>
        <p:sp>
          <p:nvSpPr>
            <p:cNvPr id="11" name="Rectangle 5"/>
            <p:cNvSpPr>
              <a:spLocks noChangeArrowheads="1"/>
            </p:cNvSpPr>
            <p:nvPr/>
          </p:nvSpPr>
          <p:spPr bwMode="gray">
            <a:xfrm>
              <a:off x="1490" y="1163"/>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dirty="0">
                  <a:solidFill>
                    <a:schemeClr val="bg1"/>
                  </a:solidFill>
                  <a:latin typeface="Tahoma" pitchFamily="34" charset="0"/>
                  <a:ea typeface="典匠中特圓" pitchFamily="49" charset="-120"/>
                  <a:cs typeface="Tahoma" pitchFamily="34" charset="0"/>
                </a:rPr>
                <a:t>2</a:t>
              </a:r>
            </a:p>
          </p:txBody>
        </p:sp>
        <p:sp>
          <p:nvSpPr>
            <p:cNvPr id="12" name="Rectangle 6"/>
            <p:cNvSpPr>
              <a:spLocks noChangeArrowheads="1"/>
            </p:cNvSpPr>
            <p:nvPr/>
          </p:nvSpPr>
          <p:spPr bwMode="gray">
            <a:xfrm>
              <a:off x="960" y="1693"/>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a:solidFill>
                    <a:schemeClr val="bg1"/>
                  </a:solidFill>
                  <a:latin typeface="Tahoma" pitchFamily="34" charset="0"/>
                  <a:ea typeface="典匠中特圓" pitchFamily="49" charset="-120"/>
                  <a:cs typeface="Tahoma" pitchFamily="34" charset="0"/>
                </a:rPr>
                <a:t>3</a:t>
              </a:r>
            </a:p>
          </p:txBody>
        </p:sp>
        <p:sp>
          <p:nvSpPr>
            <p:cNvPr id="13" name="Rectangle 7"/>
            <p:cNvSpPr>
              <a:spLocks noChangeArrowheads="1"/>
            </p:cNvSpPr>
            <p:nvPr/>
          </p:nvSpPr>
          <p:spPr bwMode="gray">
            <a:xfrm>
              <a:off x="1490" y="2224"/>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a:solidFill>
                    <a:schemeClr val="bg1"/>
                  </a:solidFill>
                  <a:latin typeface="Tahoma" pitchFamily="34" charset="0"/>
                  <a:ea typeface="典匠中特圓" pitchFamily="49" charset="-120"/>
                  <a:cs typeface="Tahoma" pitchFamily="34" charset="0"/>
                </a:rPr>
                <a:t>4</a:t>
              </a:r>
            </a:p>
          </p:txBody>
        </p:sp>
        <p:sp>
          <p:nvSpPr>
            <p:cNvPr id="14" name="Rectangle 8"/>
            <p:cNvSpPr>
              <a:spLocks noChangeArrowheads="1"/>
            </p:cNvSpPr>
            <p:nvPr/>
          </p:nvSpPr>
          <p:spPr bwMode="gray">
            <a:xfrm>
              <a:off x="960" y="2754"/>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a:solidFill>
                    <a:schemeClr val="bg1"/>
                  </a:solidFill>
                  <a:latin typeface="Tahoma" pitchFamily="34" charset="0"/>
                  <a:ea typeface="典匠中特圓" pitchFamily="49" charset="-120"/>
                  <a:cs typeface="Tahoma" pitchFamily="34" charset="0"/>
                </a:rPr>
                <a:t>5</a:t>
              </a:r>
            </a:p>
          </p:txBody>
        </p:sp>
        <p:sp>
          <p:nvSpPr>
            <p:cNvPr id="15" name="Rectangle 9"/>
            <p:cNvSpPr>
              <a:spLocks noChangeArrowheads="1"/>
            </p:cNvSpPr>
            <p:nvPr/>
          </p:nvSpPr>
          <p:spPr bwMode="gray">
            <a:xfrm>
              <a:off x="1490" y="3285"/>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a:solidFill>
                    <a:schemeClr val="bg1"/>
                  </a:solidFill>
                  <a:latin typeface="Tahoma" pitchFamily="34" charset="0"/>
                  <a:ea typeface="典匠中特圓" pitchFamily="49" charset="-120"/>
                  <a:cs typeface="Tahoma" pitchFamily="34" charset="0"/>
                </a:rPr>
                <a:t>6</a:t>
              </a:r>
            </a:p>
          </p:txBody>
        </p:sp>
      </p:grpSp>
      <p:sp>
        <p:nvSpPr>
          <p:cNvPr id="16" name="AutoShape 10"/>
          <p:cNvSpPr>
            <a:spLocks noChangeArrowheads="1"/>
          </p:cNvSpPr>
          <p:nvPr/>
        </p:nvSpPr>
        <p:spPr bwMode="auto">
          <a:xfrm>
            <a:off x="2055448" y="924924"/>
            <a:ext cx="1188000" cy="270000"/>
          </a:xfrm>
          <a:prstGeom prst="roundRect">
            <a:avLst>
              <a:gd name="adj" fmla="val 16667"/>
            </a:avLst>
          </a:prstGeom>
          <a:noFill/>
          <a:ln w="28575">
            <a:solidFill>
              <a:srgbClr val="C0C0C0"/>
            </a:solidFill>
            <a:prstDash val="sysDot"/>
            <a:round/>
            <a:headEnd/>
            <a:tailEnd/>
          </a:ln>
        </p:spPr>
        <p:txBody>
          <a:bodyPr wrap="none" anchor="ctr"/>
          <a:lstStyle/>
          <a:p>
            <a:pPr algn="ctr" eaLnBrk="1" hangingPunct="1"/>
            <a:r>
              <a:rPr lang="zh-CN" altLang="en-US" b="1" dirty="0" smtClean="0">
                <a:latin typeface="微软雅黑" panose="020B0503020204020204" pitchFamily="34" charset="-122"/>
                <a:ea typeface="微软雅黑" panose="020B0503020204020204" pitchFamily="34" charset="-122"/>
                <a:cs typeface="Tahoma" pitchFamily="34" charset="0"/>
              </a:rPr>
              <a:t>董事会</a:t>
            </a:r>
            <a:endParaRPr lang="zh-TW" altLang="en-US" b="1" dirty="0">
              <a:latin typeface="微软雅黑" panose="020B0503020204020204" pitchFamily="34" charset="-122"/>
              <a:ea typeface="微软雅黑" panose="020B0503020204020204" pitchFamily="34" charset="-122"/>
              <a:cs typeface="Tahoma" pitchFamily="34" charset="0"/>
            </a:endParaRPr>
          </a:p>
        </p:txBody>
      </p:sp>
      <p:sp>
        <p:nvSpPr>
          <p:cNvPr id="17" name="AutoShape 11"/>
          <p:cNvSpPr>
            <a:spLocks noChangeArrowheads="1"/>
          </p:cNvSpPr>
          <p:nvPr/>
        </p:nvSpPr>
        <p:spPr bwMode="auto">
          <a:xfrm>
            <a:off x="2055448" y="1996494"/>
            <a:ext cx="1188000" cy="270000"/>
          </a:xfrm>
          <a:prstGeom prst="roundRect">
            <a:avLst>
              <a:gd name="adj" fmla="val 16667"/>
            </a:avLst>
          </a:prstGeom>
          <a:noFill/>
          <a:ln w="28575">
            <a:solidFill>
              <a:srgbClr val="C0C0C0"/>
            </a:solidFill>
            <a:prstDash val="sysDot"/>
            <a:round/>
            <a:headEnd/>
            <a:tailEnd/>
          </a:ln>
        </p:spPr>
        <p:txBody>
          <a:bodyPr wrap="none" anchor="ctr"/>
          <a:lstStyle/>
          <a:p>
            <a:pPr algn="ctr" eaLnBrk="1" hangingPunct="1"/>
            <a:r>
              <a:rPr lang="zh-CN" altLang="en-US" b="1" dirty="0" smtClean="0">
                <a:latin typeface="微软雅黑" panose="020B0503020204020204" pitchFamily="34" charset="-122"/>
                <a:ea typeface="微软雅黑" panose="020B0503020204020204" pitchFamily="34" charset="-122"/>
                <a:cs typeface="Tahoma" pitchFamily="34" charset="0"/>
              </a:rPr>
              <a:t>认购缴款</a:t>
            </a:r>
            <a:endParaRPr lang="zh-TW" altLang="en-US" b="1" dirty="0">
              <a:latin typeface="微软雅黑" panose="020B0503020204020204" pitchFamily="34" charset="-122"/>
              <a:ea typeface="微软雅黑" panose="020B0503020204020204" pitchFamily="34" charset="-122"/>
              <a:cs typeface="Tahoma" pitchFamily="34" charset="0"/>
            </a:endParaRPr>
          </a:p>
        </p:txBody>
      </p:sp>
      <p:sp>
        <p:nvSpPr>
          <p:cNvPr id="18" name="AutoShape 12"/>
          <p:cNvSpPr>
            <a:spLocks noChangeArrowheads="1"/>
          </p:cNvSpPr>
          <p:nvPr/>
        </p:nvSpPr>
        <p:spPr bwMode="auto">
          <a:xfrm>
            <a:off x="2022674" y="2960907"/>
            <a:ext cx="3298631" cy="313697"/>
          </a:xfrm>
          <a:prstGeom prst="roundRect">
            <a:avLst>
              <a:gd name="adj" fmla="val 16667"/>
            </a:avLst>
          </a:prstGeom>
          <a:noFill/>
          <a:ln w="28575">
            <a:solidFill>
              <a:srgbClr val="C0C0C0"/>
            </a:solidFill>
            <a:prstDash val="sysDot"/>
            <a:round/>
            <a:headEnd/>
            <a:tailEnd/>
          </a:ln>
        </p:spPr>
        <p:txBody>
          <a:bodyPr wrap="none" anchor="ctr"/>
          <a:lstStyle/>
          <a:p>
            <a:pPr eaLnBrk="1" hangingPunct="1"/>
            <a:r>
              <a:rPr lang="zh-CN" altLang="en-US" b="1" dirty="0" smtClean="0">
                <a:latin typeface="微软雅黑" panose="020B0503020204020204" pitchFamily="34" charset="-122"/>
                <a:ea typeface="微软雅黑" panose="020B0503020204020204" pitchFamily="34" charset="-122"/>
                <a:cs typeface="Tahoma" pitchFamily="34" charset="0"/>
              </a:rPr>
              <a:t>向股转公司提交备案审核材料</a:t>
            </a:r>
            <a:endParaRPr lang="zh-TW" altLang="en-US" b="1" dirty="0">
              <a:solidFill>
                <a:srgbClr val="C00000"/>
              </a:solidFill>
              <a:latin typeface="微软雅黑" panose="020B0503020204020204" pitchFamily="34" charset="-122"/>
              <a:ea typeface="微软雅黑" panose="020B0503020204020204" pitchFamily="34" charset="-122"/>
              <a:cs typeface="Tahoma" pitchFamily="34" charset="0"/>
            </a:endParaRPr>
          </a:p>
        </p:txBody>
      </p:sp>
      <p:sp>
        <p:nvSpPr>
          <p:cNvPr id="19" name="AutoShape 13"/>
          <p:cNvSpPr>
            <a:spLocks noChangeArrowheads="1"/>
          </p:cNvSpPr>
          <p:nvPr/>
        </p:nvSpPr>
        <p:spPr bwMode="auto">
          <a:xfrm>
            <a:off x="2055448" y="1460709"/>
            <a:ext cx="1188000" cy="270000"/>
          </a:xfrm>
          <a:prstGeom prst="roundRect">
            <a:avLst>
              <a:gd name="adj" fmla="val 16667"/>
            </a:avLst>
          </a:prstGeom>
          <a:noFill/>
          <a:ln w="28575">
            <a:solidFill>
              <a:srgbClr val="C0C0C0"/>
            </a:solidFill>
            <a:prstDash val="sysDot"/>
            <a:round/>
            <a:headEnd/>
            <a:tailEnd/>
          </a:ln>
        </p:spPr>
        <p:txBody>
          <a:bodyPr wrap="none" anchor="ctr"/>
          <a:lstStyle/>
          <a:p>
            <a:pPr algn="ctr" eaLnBrk="1" hangingPunct="1"/>
            <a:r>
              <a:rPr lang="zh-CN" altLang="en-US" b="1" dirty="0" smtClean="0">
                <a:latin typeface="微软雅黑" panose="020B0503020204020204" pitchFamily="34" charset="-122"/>
                <a:ea typeface="微软雅黑" panose="020B0503020204020204" pitchFamily="34" charset="-122"/>
                <a:cs typeface="Tahoma" pitchFamily="34" charset="0"/>
              </a:rPr>
              <a:t>股东大会</a:t>
            </a:r>
            <a:endParaRPr lang="zh-TW" altLang="en-US" b="1" dirty="0">
              <a:latin typeface="微软雅黑" panose="020B0503020204020204" pitchFamily="34" charset="-122"/>
              <a:ea typeface="微软雅黑" panose="020B0503020204020204" pitchFamily="34" charset="-122"/>
              <a:cs typeface="Tahoma" pitchFamily="34" charset="0"/>
            </a:endParaRPr>
          </a:p>
        </p:txBody>
      </p:sp>
      <p:sp>
        <p:nvSpPr>
          <p:cNvPr id="20" name="AutoShape 14"/>
          <p:cNvSpPr>
            <a:spLocks noChangeArrowheads="1"/>
          </p:cNvSpPr>
          <p:nvPr/>
        </p:nvSpPr>
        <p:spPr bwMode="auto">
          <a:xfrm>
            <a:off x="2055448" y="2478701"/>
            <a:ext cx="1188000" cy="270000"/>
          </a:xfrm>
          <a:prstGeom prst="roundRect">
            <a:avLst>
              <a:gd name="adj" fmla="val 16667"/>
            </a:avLst>
          </a:prstGeom>
          <a:noFill/>
          <a:ln w="28575">
            <a:solidFill>
              <a:srgbClr val="C0C0C0"/>
            </a:solidFill>
            <a:prstDash val="sysDot"/>
            <a:round/>
            <a:headEnd/>
            <a:tailEnd/>
          </a:ln>
        </p:spPr>
        <p:txBody>
          <a:bodyPr wrap="none" anchor="ctr"/>
          <a:lstStyle/>
          <a:p>
            <a:pPr algn="ctr" eaLnBrk="1" hangingPunct="1"/>
            <a:r>
              <a:rPr lang="zh-CN" altLang="en-US" b="1" dirty="0" smtClean="0">
                <a:latin typeface="微软雅黑" panose="020B0503020204020204" pitchFamily="34" charset="-122"/>
                <a:ea typeface="微软雅黑" panose="020B0503020204020204" pitchFamily="34" charset="-122"/>
                <a:cs typeface="Tahoma" pitchFamily="34" charset="0"/>
              </a:rPr>
              <a:t>验资</a:t>
            </a:r>
            <a:endParaRPr lang="zh-TW" altLang="en-US" b="1" dirty="0">
              <a:latin typeface="微软雅黑" panose="020B0503020204020204" pitchFamily="34" charset="-122"/>
              <a:ea typeface="微软雅黑" panose="020B0503020204020204" pitchFamily="34" charset="-122"/>
              <a:cs typeface="Tahoma" pitchFamily="34" charset="0"/>
            </a:endParaRPr>
          </a:p>
        </p:txBody>
      </p:sp>
      <p:sp>
        <p:nvSpPr>
          <p:cNvPr id="21" name="AutoShape 15"/>
          <p:cNvSpPr>
            <a:spLocks noChangeArrowheads="1"/>
          </p:cNvSpPr>
          <p:nvPr/>
        </p:nvSpPr>
        <p:spPr bwMode="auto">
          <a:xfrm>
            <a:off x="2035156" y="3496692"/>
            <a:ext cx="3286148" cy="321471"/>
          </a:xfrm>
          <a:prstGeom prst="roundRect">
            <a:avLst>
              <a:gd name="adj" fmla="val 16667"/>
            </a:avLst>
          </a:prstGeom>
          <a:noFill/>
          <a:ln w="28575">
            <a:solidFill>
              <a:srgbClr val="C0C0C0"/>
            </a:solidFill>
            <a:prstDash val="sysDot"/>
            <a:round/>
            <a:headEnd/>
            <a:tailEnd/>
          </a:ln>
        </p:spPr>
        <p:txBody>
          <a:bodyPr wrap="none" anchor="ctr"/>
          <a:lstStyle/>
          <a:p>
            <a:pPr eaLnBrk="1" hangingPunct="1"/>
            <a:r>
              <a:rPr lang="zh-CN" altLang="en-US" b="1" dirty="0" smtClean="0">
                <a:latin typeface="微软雅黑" panose="020B0503020204020204" pitchFamily="34" charset="-122"/>
                <a:ea typeface="微软雅黑" panose="020B0503020204020204" pitchFamily="34" charset="-122"/>
                <a:cs typeface="Tahoma" pitchFamily="34" charset="0"/>
              </a:rPr>
              <a:t>在中国结算办理新增股份登记</a:t>
            </a:r>
            <a:endParaRPr lang="zh-TW" altLang="en-US" b="1" dirty="0">
              <a:latin typeface="微软雅黑" panose="020B0503020204020204" pitchFamily="34" charset="-122"/>
              <a:ea typeface="微软雅黑" panose="020B0503020204020204" pitchFamily="34" charset="-122"/>
              <a:cs typeface="Tahoma" pitchFamily="34" charset="0"/>
            </a:endParaRPr>
          </a:p>
        </p:txBody>
      </p:sp>
      <p:sp>
        <p:nvSpPr>
          <p:cNvPr id="22" name="Rectangle 9"/>
          <p:cNvSpPr>
            <a:spLocks noChangeArrowheads="1"/>
          </p:cNvSpPr>
          <p:nvPr/>
        </p:nvSpPr>
        <p:spPr bwMode="gray">
          <a:xfrm>
            <a:off x="474518" y="3893146"/>
            <a:ext cx="668458" cy="460802"/>
          </a:xfrm>
          <a:prstGeom prst="rect">
            <a:avLst/>
          </a:prstGeom>
          <a:solidFill>
            <a:srgbClr val="C00000"/>
          </a:solidFill>
          <a:ln w="38100" algn="ctr">
            <a:solidFill>
              <a:srgbClr val="969696"/>
            </a:solidFill>
            <a:miter lim="800000"/>
            <a:headEnd/>
            <a:tailEnd/>
          </a:ln>
        </p:spPr>
        <p:txBody>
          <a:bodyPr lIns="45720" tIns="44450" rIns="45720" bIns="44450" anchor="ctr" anchorCtr="1"/>
          <a:lstStyle/>
          <a:p>
            <a:pPr eaLnBrk="1" hangingPunct="1"/>
            <a:r>
              <a:rPr lang="en-US" altLang="zh-TW" sz="2800" b="1" dirty="0">
                <a:solidFill>
                  <a:schemeClr val="bg1"/>
                </a:solidFill>
                <a:latin typeface="Tahoma" pitchFamily="34" charset="0"/>
                <a:ea typeface="典匠中特圓" pitchFamily="49" charset="-120"/>
                <a:cs typeface="Tahoma" pitchFamily="34" charset="0"/>
              </a:rPr>
              <a:t>7</a:t>
            </a:r>
          </a:p>
        </p:txBody>
      </p:sp>
      <p:sp>
        <p:nvSpPr>
          <p:cNvPr id="23" name="AutoShape 13"/>
          <p:cNvSpPr>
            <a:spLocks noChangeArrowheads="1"/>
          </p:cNvSpPr>
          <p:nvPr/>
        </p:nvSpPr>
        <p:spPr bwMode="auto">
          <a:xfrm>
            <a:off x="2055448" y="4032477"/>
            <a:ext cx="1188000" cy="270000"/>
          </a:xfrm>
          <a:prstGeom prst="roundRect">
            <a:avLst>
              <a:gd name="adj" fmla="val 16667"/>
            </a:avLst>
          </a:prstGeom>
          <a:noFill/>
          <a:ln w="28575">
            <a:solidFill>
              <a:srgbClr val="C0C0C0"/>
            </a:solidFill>
            <a:prstDash val="sysDot"/>
            <a:round/>
            <a:headEnd/>
            <a:tailEnd/>
          </a:ln>
        </p:spPr>
        <p:txBody>
          <a:bodyPr wrap="none" anchor="ctr"/>
          <a:lstStyle/>
          <a:p>
            <a:pPr algn="ctr" eaLnBrk="1" hangingPunct="1"/>
            <a:r>
              <a:rPr lang="zh-CN" altLang="en-US" b="1" dirty="0" smtClean="0">
                <a:latin typeface="微软雅黑" panose="020B0503020204020204" pitchFamily="34" charset="-122"/>
                <a:ea typeface="微软雅黑" panose="020B0503020204020204" pitchFamily="34" charset="-122"/>
                <a:cs typeface="Tahoma" pitchFamily="34" charset="0"/>
              </a:rPr>
              <a:t>公开转让</a:t>
            </a:r>
            <a:endParaRPr lang="zh-TW" altLang="en-US" b="1" dirty="0">
              <a:latin typeface="微软雅黑" panose="020B0503020204020204" pitchFamily="34" charset="-122"/>
              <a:ea typeface="微软雅黑" panose="020B0503020204020204" pitchFamily="34" charset="-122"/>
              <a:cs typeface="Tahoma" pitchFamily="34" charset="0"/>
            </a:endParaRPr>
          </a:p>
        </p:txBody>
      </p:sp>
      <p:pic>
        <p:nvPicPr>
          <p:cNvPr id="24" name="图片 23"/>
          <p:cNvPicPr>
            <a:picLocks noChangeAspect="1"/>
          </p:cNvPicPr>
          <p:nvPr/>
        </p:nvPicPr>
        <p:blipFill>
          <a:blip r:embed="rId2"/>
          <a:stretch>
            <a:fillRect/>
          </a:stretch>
        </p:blipFill>
        <p:spPr>
          <a:xfrm>
            <a:off x="583010" y="3443114"/>
            <a:ext cx="388540" cy="381515"/>
          </a:xfrm>
          <a:prstGeom prst="rect">
            <a:avLst/>
          </a:prstGeom>
        </p:spPr>
      </p:pic>
      <p:sp>
        <p:nvSpPr>
          <p:cNvPr id="25" name="TextBox 24"/>
          <p:cNvSpPr txBox="1"/>
          <p:nvPr/>
        </p:nvSpPr>
        <p:spPr>
          <a:xfrm>
            <a:off x="5292080" y="3026740"/>
            <a:ext cx="1800200" cy="369332"/>
          </a:xfrm>
          <a:prstGeom prst="rect">
            <a:avLst/>
          </a:prstGeom>
          <a:noFill/>
          <a:ln w="38100">
            <a:solidFill>
              <a:schemeClr val="bg1">
                <a:lumMod val="65000"/>
              </a:schemeClr>
            </a:solidFill>
          </a:ln>
        </p:spPr>
        <p:txBody>
          <a:bodyPr wrap="square" rtlCol="0">
            <a:spAutoFit/>
          </a:bodyPr>
          <a:lstStyle/>
          <a:p>
            <a:pPr algn="ctr"/>
            <a:r>
              <a:rPr lang="zh-CN" altLang="en-US" b="1" smtClean="0">
                <a:solidFill>
                  <a:srgbClr val="CC0018"/>
                </a:solidFill>
                <a:latin typeface="微软雅黑" panose="020B0503020204020204" pitchFamily="34" charset="-122"/>
                <a:ea typeface="微软雅黑" panose="020B0503020204020204" pitchFamily="34" charset="-122"/>
              </a:rPr>
              <a:t>股转公司明细表</a:t>
            </a:r>
            <a:endParaRPr lang="zh-CN" altLang="en-US" b="1" dirty="0">
              <a:latin typeface="微软雅黑" panose="020B0503020204020204" pitchFamily="34" charset="-122"/>
              <a:ea typeface="微软雅黑" panose="020B0503020204020204" pitchFamily="34" charset="-122"/>
            </a:endParaRPr>
          </a:p>
        </p:txBody>
      </p:sp>
      <p:sp>
        <p:nvSpPr>
          <p:cNvPr id="26" name="TextBox 25"/>
          <p:cNvSpPr txBox="1"/>
          <p:nvPr/>
        </p:nvSpPr>
        <p:spPr>
          <a:xfrm>
            <a:off x="5676824" y="3651870"/>
            <a:ext cx="2937408" cy="1000274"/>
          </a:xfrm>
          <a:prstGeom prst="rect">
            <a:avLst/>
          </a:prstGeom>
          <a:noFill/>
          <a:ln w="38100">
            <a:solidFill>
              <a:schemeClr val="bg1">
                <a:lumMod val="65000"/>
              </a:schemeClr>
            </a:solidFill>
          </a:ln>
        </p:spPr>
        <p:txBody>
          <a:bodyPr wrap="square" rtlCol="0">
            <a:spAutoFit/>
          </a:bodyPr>
          <a:lstStyle/>
          <a:p>
            <a:pPr algn="ctr">
              <a:lnSpc>
                <a:spcPct val="150000"/>
              </a:lnSpc>
            </a:pPr>
            <a:r>
              <a:rPr lang="zh-CN" altLang="en-US" b="1" smtClean="0">
                <a:solidFill>
                  <a:srgbClr val="CC0018"/>
                </a:solidFill>
                <a:latin typeface="微软雅黑" panose="020B0503020204020204" pitchFamily="34" charset="-122"/>
                <a:ea typeface="微软雅黑" panose="020B0503020204020204" pitchFamily="34" charset="-122"/>
              </a:rPr>
              <a:t>股份登记申请明细</a:t>
            </a:r>
            <a:r>
              <a:rPr lang="zh-CN" altLang="en-US" b="1" dirty="0" smtClean="0">
                <a:solidFill>
                  <a:srgbClr val="CC0018"/>
                </a:solidFill>
                <a:latin typeface="微软雅黑" panose="020B0503020204020204" pitchFamily="34" charset="-122"/>
                <a:ea typeface="微软雅黑" panose="020B0503020204020204" pitchFamily="34" charset="-122"/>
              </a:rPr>
              <a:t>数据</a:t>
            </a:r>
            <a:endParaRPr lang="en-US" altLang="zh-CN" b="1" dirty="0" smtClean="0">
              <a:solidFill>
                <a:srgbClr val="CC0018"/>
              </a:solidFill>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股东名称、证件号码应与</a:t>
            </a:r>
            <a:r>
              <a:rPr lang="zh-CN" altLang="en-US" sz="1600" b="1" smtClean="0">
                <a:latin typeface="微软雅黑" panose="020B0503020204020204" pitchFamily="34" charset="-122"/>
                <a:ea typeface="微软雅黑" panose="020B0503020204020204" pitchFamily="34" charset="-122"/>
              </a:rPr>
              <a:t>开户资料中</a:t>
            </a:r>
            <a:r>
              <a:rPr lang="zh-CN" altLang="en-US" sz="1600" b="1" dirty="0" smtClean="0">
                <a:latin typeface="微软雅黑" panose="020B0503020204020204" pitchFamily="34" charset="-122"/>
                <a:ea typeface="微软雅黑" panose="020B0503020204020204" pitchFamily="34" charset="-122"/>
              </a:rPr>
              <a:t>的信息一致</a:t>
            </a:r>
            <a:endParaRPr lang="zh-CN" altLang="en-US" sz="1600" b="1" dirty="0">
              <a:latin typeface="微软雅黑" panose="020B0503020204020204" pitchFamily="34" charset="-122"/>
              <a:ea typeface="微软雅黑" panose="020B0503020204020204" pitchFamily="34" charset="-122"/>
            </a:endParaRPr>
          </a:p>
        </p:txBody>
      </p:sp>
      <p:sp>
        <p:nvSpPr>
          <p:cNvPr id="27" name="线形标注 1 26"/>
          <p:cNvSpPr/>
          <p:nvPr/>
        </p:nvSpPr>
        <p:spPr bwMode="gray">
          <a:xfrm>
            <a:off x="5232524" y="2098426"/>
            <a:ext cx="1764000" cy="329475"/>
          </a:xfrm>
          <a:prstGeom prst="borderCallout1">
            <a:avLst>
              <a:gd name="adj1" fmla="val 51463"/>
              <a:gd name="adj2" fmla="val 270"/>
              <a:gd name="adj3" fmla="val 98256"/>
              <a:gd name="adj4" fmla="val -20755"/>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矩形 27"/>
          <p:cNvSpPr/>
          <p:nvPr/>
        </p:nvSpPr>
        <p:spPr>
          <a:xfrm>
            <a:off x="5216286" y="2597150"/>
            <a:ext cx="2214578" cy="338554"/>
          </a:xfrm>
          <a:prstGeom prst="rect">
            <a:avLst/>
          </a:prstGeom>
        </p:spPr>
        <p:txBody>
          <a:bodyPr wrap="square">
            <a:spAutoFit/>
          </a:bodyPr>
          <a:lstStyle/>
          <a:p>
            <a:r>
              <a:rPr lang="zh-CN" altLang="en-US" sz="1600" b="1" dirty="0" smtClean="0">
                <a:latin typeface="微软雅黑" panose="020B0503020204020204" pitchFamily="34" charset="-122"/>
                <a:ea typeface="微软雅黑" panose="020B0503020204020204" pitchFamily="34" charset="-122"/>
              </a:rPr>
              <a:t>认缴新增注册资本</a:t>
            </a:r>
            <a:endParaRPr lang="zh-CN" altLang="en-US" sz="1600" dirty="0"/>
          </a:p>
        </p:txBody>
      </p:sp>
      <p:sp>
        <p:nvSpPr>
          <p:cNvPr id="29" name="线形标注 1 28"/>
          <p:cNvSpPr/>
          <p:nvPr/>
        </p:nvSpPr>
        <p:spPr bwMode="gray">
          <a:xfrm>
            <a:off x="5232524" y="2574986"/>
            <a:ext cx="1764000" cy="335121"/>
          </a:xfrm>
          <a:prstGeom prst="borderCallout1">
            <a:avLst>
              <a:gd name="adj1" fmla="val 53250"/>
              <a:gd name="adj2" fmla="val -297"/>
              <a:gd name="adj3" fmla="val 18048"/>
              <a:gd name="adj4" fmla="val -20374"/>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 name="矩形 29"/>
          <p:cNvSpPr/>
          <p:nvPr/>
        </p:nvSpPr>
        <p:spPr>
          <a:xfrm>
            <a:off x="5538184" y="2101602"/>
            <a:ext cx="1143008" cy="338554"/>
          </a:xfrm>
          <a:prstGeom prst="rect">
            <a:avLst/>
          </a:prstGeom>
        </p:spPr>
        <p:txBody>
          <a:bodyPr wrap="square">
            <a:spAutoFit/>
          </a:bodyPr>
          <a:lstStyle/>
          <a:p>
            <a:pPr algn="ctr"/>
            <a:r>
              <a:rPr lang="zh-CN" altLang="en-US" sz="1600" b="1" dirty="0" smtClean="0">
                <a:latin typeface="微软雅黑" panose="020B0503020204020204" pitchFamily="34" charset="-122"/>
                <a:ea typeface="微软雅黑" panose="020B0503020204020204" pitchFamily="34" charset="-122"/>
              </a:rPr>
              <a:t>股东名称</a:t>
            </a:r>
          </a:p>
        </p:txBody>
      </p:sp>
      <p:sp>
        <p:nvSpPr>
          <p:cNvPr id="31" name="线形标注 1 30"/>
          <p:cNvSpPr/>
          <p:nvPr/>
        </p:nvSpPr>
        <p:spPr bwMode="gray">
          <a:xfrm>
            <a:off x="7398794" y="2741166"/>
            <a:ext cx="1214446" cy="338553"/>
          </a:xfrm>
          <a:prstGeom prst="borderCallout1">
            <a:avLst>
              <a:gd name="adj1" fmla="val 45569"/>
              <a:gd name="adj2" fmla="val -333"/>
              <a:gd name="adj3" fmla="val 113007"/>
              <a:gd name="adj4" fmla="val -25600"/>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 name="线形标注 1 31"/>
          <p:cNvSpPr/>
          <p:nvPr/>
        </p:nvSpPr>
        <p:spPr bwMode="gray">
          <a:xfrm>
            <a:off x="7406688" y="3212336"/>
            <a:ext cx="1214446" cy="333548"/>
          </a:xfrm>
          <a:prstGeom prst="borderCallout1">
            <a:avLst>
              <a:gd name="adj1" fmla="val 68134"/>
              <a:gd name="adj2" fmla="val 324"/>
              <a:gd name="adj3" fmla="val 28887"/>
              <a:gd name="adj4" fmla="val -26096"/>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 name="矩形 32"/>
          <p:cNvSpPr/>
          <p:nvPr/>
        </p:nvSpPr>
        <p:spPr>
          <a:xfrm>
            <a:off x="7520625" y="2762652"/>
            <a:ext cx="1011815" cy="338554"/>
          </a:xfrm>
          <a:prstGeom prst="rect">
            <a:avLst/>
          </a:prstGeom>
        </p:spPr>
        <p:txBody>
          <a:bodyPr wrap="none">
            <a:spAutoFit/>
          </a:bodyPr>
          <a:lstStyle/>
          <a:p>
            <a:r>
              <a:rPr lang="zh-CN" altLang="en-US" sz="1600" b="1" dirty="0" smtClean="0">
                <a:latin typeface="微软雅黑" panose="020B0503020204020204" pitchFamily="34" charset="-122"/>
                <a:ea typeface="微软雅黑" panose="020B0503020204020204" pitchFamily="34" charset="-122"/>
              </a:rPr>
              <a:t>股东名称</a:t>
            </a:r>
          </a:p>
        </p:txBody>
      </p:sp>
      <p:sp>
        <p:nvSpPr>
          <p:cNvPr id="34" name="矩形 33"/>
          <p:cNvSpPr/>
          <p:nvPr/>
        </p:nvSpPr>
        <p:spPr>
          <a:xfrm>
            <a:off x="7541912" y="3232730"/>
            <a:ext cx="1180176" cy="338554"/>
          </a:xfrm>
          <a:prstGeom prst="rect">
            <a:avLst/>
          </a:prstGeom>
        </p:spPr>
        <p:txBody>
          <a:bodyPr wrap="square">
            <a:spAutoFit/>
          </a:bodyPr>
          <a:lstStyle/>
          <a:p>
            <a:r>
              <a:rPr lang="zh-CN" altLang="en-US" sz="1600" b="1" dirty="0" smtClean="0">
                <a:latin typeface="微软雅黑" panose="020B0503020204020204" pitchFamily="34" charset="-122"/>
                <a:ea typeface="微软雅黑" panose="020B0503020204020204" pitchFamily="34" charset="-122"/>
              </a:rPr>
              <a:t>证件号码</a:t>
            </a:r>
          </a:p>
        </p:txBody>
      </p:sp>
      <p:sp>
        <p:nvSpPr>
          <p:cNvPr id="2" name="灯片编号占位符 1"/>
          <p:cNvSpPr>
            <a:spLocks noGrp="1"/>
          </p:cNvSpPr>
          <p:nvPr>
            <p:ph type="sldNum" sz="quarter" idx="12"/>
          </p:nvPr>
        </p:nvSpPr>
        <p:spPr/>
        <p:txBody>
          <a:bodyPr/>
          <a:lstStyle/>
          <a:p>
            <a:pPr>
              <a:defRPr/>
            </a:pPr>
            <a:fld id="{3C03BF36-7B13-4DA4-AE23-B3CA374A00D3}" type="slidenum">
              <a:rPr lang="en-US" altLang="zh-CN" smtClean="0"/>
              <a:pPr>
                <a:defRPr/>
              </a:pPr>
              <a:t>17</a:t>
            </a:fld>
            <a:endParaRPr lang="en-US" altLang="zh-CN"/>
          </a:p>
        </p:txBody>
      </p:sp>
      <p:sp>
        <p:nvSpPr>
          <p:cNvPr id="3" name="内容占位符 2"/>
          <p:cNvSpPr>
            <a:spLocks noGrp="1"/>
          </p:cNvSpPr>
          <p:nvPr>
            <p:ph sz="quarter" idx="13"/>
          </p:nvPr>
        </p:nvSpPr>
        <p:spPr/>
        <p:txBody>
          <a:bodyPr/>
          <a:lstStyle/>
          <a:p>
            <a:r>
              <a:rPr lang="zh-CN" altLang="en-US" dirty="0"/>
              <a:t>新增股份</a:t>
            </a:r>
            <a:r>
              <a:rPr lang="zh-CN" altLang="en-US" dirty="0" smtClean="0"/>
              <a:t>发行</a:t>
            </a:r>
            <a:r>
              <a:rPr lang="zh-CN" altLang="en-US" dirty="0"/>
              <a:t>流程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inVertical)">
                                      <p:cBhvr>
                                        <p:cTn id="14" dur="500"/>
                                        <p:tgtEl>
                                          <p:spTgt spid="2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arn(inVertical)">
                                      <p:cBhvr>
                                        <p:cTn id="17" dur="500"/>
                                        <p:tgtEl>
                                          <p:spTgt spid="28"/>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barn(inVertical)">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arn(inVertical)">
                                      <p:cBhvr>
                                        <p:cTn id="28" dur="500"/>
                                        <p:tgtEl>
                                          <p:spTgt spid="2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barn(inVertical)">
                                      <p:cBhvr>
                                        <p:cTn id="34" dur="500"/>
                                        <p:tgtEl>
                                          <p:spTgt spid="34"/>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arn(inVertical)">
                                      <p:cBhvr>
                                        <p:cTn id="37" dur="500"/>
                                        <p:tgtEl>
                                          <p:spTgt spid="33"/>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arn(inVertical)">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barn(inVertical)">
                                      <p:cBhvr>
                                        <p:cTn id="4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animBg="1"/>
      <p:bldP spid="26" grpId="0" animBg="1"/>
      <p:bldP spid="27" grpId="0" animBg="1"/>
      <p:bldP spid="28" grpId="0"/>
      <p:bldP spid="29" grpId="0" animBg="1"/>
      <p:bldP spid="30" grpId="0"/>
      <p:bldP spid="31" grpId="0" animBg="1"/>
      <p:bldP spid="32" grpId="0" animBg="1"/>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3C03BF36-7B13-4DA4-AE23-B3CA374A00D3}" type="slidenum">
              <a:rPr lang="en-US" altLang="zh-CN" smtClean="0"/>
              <a:pPr>
                <a:defRPr/>
              </a:pPr>
              <a:t>18</a:t>
            </a:fld>
            <a:endParaRPr lang="en-US" altLang="zh-CN"/>
          </a:p>
        </p:txBody>
      </p:sp>
      <p:sp>
        <p:nvSpPr>
          <p:cNvPr id="3" name="内容占位符 2"/>
          <p:cNvSpPr>
            <a:spLocks noGrp="1"/>
          </p:cNvSpPr>
          <p:nvPr>
            <p:ph sz="quarter" idx="13"/>
          </p:nvPr>
        </p:nvSpPr>
        <p:spPr/>
        <p:txBody>
          <a:bodyPr/>
          <a:lstStyle/>
          <a:p>
            <a:r>
              <a:rPr lang="zh-CN" altLang="en-US" dirty="0"/>
              <a:t>新增股份登记流程</a:t>
            </a:r>
          </a:p>
          <a:p>
            <a:endParaRPr lang="zh-CN" altLang="en-US" dirty="0"/>
          </a:p>
        </p:txBody>
      </p:sp>
      <p:pic>
        <p:nvPicPr>
          <p:cNvPr id="26" name="图片 25"/>
          <p:cNvPicPr>
            <a:picLocks noChangeAspect="1"/>
          </p:cNvPicPr>
          <p:nvPr/>
        </p:nvPicPr>
        <p:blipFill>
          <a:blip r:embed="rId3"/>
          <a:stretch>
            <a:fillRect/>
          </a:stretch>
        </p:blipFill>
        <p:spPr>
          <a:xfrm>
            <a:off x="989794" y="1324382"/>
            <a:ext cx="7164411" cy="2711431"/>
          </a:xfrm>
          <a:prstGeom prst="rect">
            <a:avLst/>
          </a:prstGeom>
        </p:spPr>
      </p:pic>
      <p:sp>
        <p:nvSpPr>
          <p:cNvPr id="6" name="椭圆 5"/>
          <p:cNvSpPr/>
          <p:nvPr/>
        </p:nvSpPr>
        <p:spPr bwMode="auto">
          <a:xfrm>
            <a:off x="1477936" y="2476500"/>
            <a:ext cx="285752" cy="285752"/>
          </a:xfrm>
          <a:prstGeom prst="ellipse">
            <a:avLst/>
          </a:prstGeom>
          <a:solidFill>
            <a:srgbClr val="C00000"/>
          </a:solidFill>
          <a:ln w="9525" cap="flat" cmpd="sng" algn="ctr">
            <a:no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52412" y="1178691"/>
            <a:ext cx="8052036" cy="3769323"/>
            <a:chOff x="500034" y="1428736"/>
            <a:chExt cx="8412076" cy="5286412"/>
          </a:xfrm>
        </p:grpSpPr>
        <p:pic>
          <p:nvPicPr>
            <p:cNvPr id="5" name="图片 4" descr="9.JPG"/>
            <p:cNvPicPr>
              <a:picLocks noChangeAspect="1"/>
            </p:cNvPicPr>
            <p:nvPr/>
          </p:nvPicPr>
          <p:blipFill>
            <a:blip r:embed="rId2"/>
            <a:stretch>
              <a:fillRect/>
            </a:stretch>
          </p:blipFill>
          <p:spPr>
            <a:xfrm>
              <a:off x="500034" y="1428736"/>
              <a:ext cx="8412076" cy="5286412"/>
            </a:xfrm>
            <a:prstGeom prst="rect">
              <a:avLst/>
            </a:prstGeom>
          </p:spPr>
        </p:pic>
        <p:pic>
          <p:nvPicPr>
            <p:cNvPr id="6" name="图片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748550" y="1484784"/>
              <a:ext cx="1159154" cy="432048"/>
            </a:xfrm>
            <a:prstGeom prst="rect">
              <a:avLst/>
            </a:prstGeom>
          </p:spPr>
        </p:pic>
      </p:grpSp>
      <p:sp>
        <p:nvSpPr>
          <p:cNvPr id="7" name="矩形 6"/>
          <p:cNvSpPr/>
          <p:nvPr/>
        </p:nvSpPr>
        <p:spPr bwMode="gray">
          <a:xfrm>
            <a:off x="827584" y="4163324"/>
            <a:ext cx="1571604" cy="267893"/>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内容占位符 3"/>
          <p:cNvSpPr>
            <a:spLocks noGrp="1"/>
          </p:cNvSpPr>
          <p:nvPr>
            <p:ph sz="quarter" idx="13"/>
          </p:nvPr>
        </p:nvSpPr>
        <p:spPr/>
        <p:txBody>
          <a:bodyPr/>
          <a:lstStyle/>
          <a:p>
            <a:r>
              <a:rPr lang="zh-CN" altLang="en-US" dirty="0" smtClean="0"/>
              <a:t>挂牌公司提交申请</a:t>
            </a:r>
            <a:endParaRPr lang="zh-CN" altLang="en-US" dirty="0"/>
          </a:p>
        </p:txBody>
      </p:sp>
      <p:sp>
        <p:nvSpPr>
          <p:cNvPr id="11" name="灯片编号占位符 1"/>
          <p:cNvSpPr>
            <a:spLocks noGrp="1"/>
          </p:cNvSpPr>
          <p:nvPr>
            <p:ph type="sldNum" sz="quarter" idx="12"/>
          </p:nvPr>
        </p:nvSpPr>
        <p:spPr>
          <a:xfrm>
            <a:off x="3505200" y="4731990"/>
            <a:ext cx="2133600" cy="309116"/>
          </a:xfrm>
        </p:spPr>
        <p:txBody>
          <a:bodyPr/>
          <a:lstStyle/>
          <a:p>
            <a:pPr>
              <a:defRPr/>
            </a:pPr>
            <a:fld id="{3C03BF36-7B13-4DA4-AE23-B3CA374A00D3}" type="slidenum">
              <a:rPr lang="en-US" altLang="zh-CN" smtClean="0"/>
              <a:pPr>
                <a:defRPr/>
              </a:pPr>
              <a:t>19</a:t>
            </a:fld>
            <a:endParaRPr lang="en-US" altLang="zh-CN"/>
          </a:p>
        </p:txBody>
      </p:sp>
      <p:sp>
        <p:nvSpPr>
          <p:cNvPr id="12"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3" name="TextBox 12"/>
          <p:cNvSpPr txBox="1"/>
          <p:nvPr/>
        </p:nvSpPr>
        <p:spPr>
          <a:xfrm>
            <a:off x="467544" y="765388"/>
            <a:ext cx="5729454" cy="400110"/>
          </a:xfrm>
          <a:prstGeom prst="rect">
            <a:avLst/>
          </a:prstGeom>
          <a:noFill/>
        </p:spPr>
        <p:txBody>
          <a:bodyPr wrap="none" rtlCol="0">
            <a:spAutoFit/>
          </a:bodyPr>
          <a:lstStyle/>
          <a:p>
            <a:pPr lvl="0"/>
            <a:r>
              <a:rPr lang="zh-CN" altLang="en-US" sz="2000" b="1" dirty="0" smtClean="0">
                <a:latin typeface="微软雅黑" panose="020B0503020204020204" pitchFamily="34" charset="-122"/>
                <a:ea typeface="微软雅黑" panose="020B0503020204020204" pitchFamily="34" charset="-122"/>
              </a:rPr>
              <a:t>业务</a:t>
            </a:r>
            <a:r>
              <a:rPr lang="zh-CN" altLang="en-US" sz="2000" b="1" dirty="0">
                <a:latin typeface="微软雅黑" panose="020B0503020204020204" pitchFamily="34" charset="-122"/>
                <a:ea typeface="微软雅黑" panose="020B0503020204020204" pitchFamily="34" charset="-122"/>
              </a:rPr>
              <a:t>申报讲解：</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登录</a:t>
            </a:r>
            <a:r>
              <a:rPr lang="zh-CN" altLang="en-US" sz="2000" b="1" smtClean="0">
                <a:latin typeface="微软雅黑" panose="020B0503020204020204" pitchFamily="34" charset="-122"/>
                <a:ea typeface="微软雅黑" panose="020B0503020204020204" pitchFamily="34" charset="-122"/>
              </a:rPr>
              <a:t>“发行人</a:t>
            </a:r>
            <a:r>
              <a:rPr lang="zh-CN" altLang="en-US" sz="2000" b="1">
                <a:latin typeface="微软雅黑" panose="020B0503020204020204" pitchFamily="34" charset="-122"/>
                <a:ea typeface="微软雅黑" panose="020B0503020204020204" pitchFamily="34" charset="-122"/>
              </a:rPr>
              <a:t>网上</a:t>
            </a:r>
            <a:r>
              <a:rPr lang="zh-CN" altLang="en-US" sz="2000" b="1" smtClean="0">
                <a:latin typeface="微软雅黑" panose="020B0503020204020204" pitchFamily="34" charset="-122"/>
                <a:ea typeface="微软雅黑" panose="020B0503020204020204" pitchFamily="34" charset="-122"/>
              </a:rPr>
              <a:t>业务平台”</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89756" y="-3407"/>
            <a:ext cx="1556836" cy="584775"/>
          </a:xfrm>
          <a:prstGeom prst="rect">
            <a:avLst/>
          </a:prstGeom>
          <a:noFill/>
        </p:spPr>
        <p:txBody>
          <a:bodyPr wrap="none" rtlCol="0">
            <a:spAutoFit/>
          </a:bodyPr>
          <a:lstStyle/>
          <a:p>
            <a:r>
              <a:rPr lang="zh-CN" altLang="en-US" sz="3200" b="1" spc="600" dirty="0" smtClean="0">
                <a:solidFill>
                  <a:schemeClr val="bg1"/>
                </a:solidFill>
                <a:latin typeface="微软雅黑" panose="020B0503020204020204" pitchFamily="34" charset="-122"/>
                <a:ea typeface="微软雅黑" panose="020B0503020204020204" pitchFamily="34" charset="-122"/>
              </a:rPr>
              <a:t>目  录</a:t>
            </a:r>
            <a:endParaRPr lang="zh-CN" altLang="en-US" sz="3200" b="1" spc="600" dirty="0">
              <a:solidFill>
                <a:schemeClr val="bg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246206" y="1156288"/>
            <a:ext cx="4014497" cy="553998"/>
          </a:xfrm>
          <a:prstGeom prst="rect">
            <a:avLst/>
          </a:prstGeom>
          <a:noFill/>
        </p:spPr>
        <p:txBody>
          <a:bodyPr wrap="none" rtlCol="0">
            <a:spAutoFit/>
          </a:bodyPr>
          <a:lstStyle>
            <a:defPPr>
              <a:defRPr lang="zh-CN"/>
            </a:defPPr>
            <a:lvl1pPr>
              <a:defRPr sz="2800" b="1">
                <a:solidFill>
                  <a:srgbClr val="C00000"/>
                </a:solidFill>
                <a:latin typeface="黑体" panose="02010609060101010101" pitchFamily="49" charset="-122"/>
                <a:ea typeface="黑体" panose="02010609060101010101" pitchFamily="49" charset="-122"/>
              </a:defRPr>
            </a:lvl1pPr>
          </a:lstStyle>
          <a:p>
            <a:pPr lvl="0">
              <a:lnSpc>
                <a:spcPct val="125000"/>
              </a:lnSpc>
              <a:spcBef>
                <a:spcPts val="2400"/>
              </a:spcBef>
            </a:pPr>
            <a:r>
              <a:rPr lang="en-US" altLang="zh-CN" sz="2400" dirty="0">
                <a:latin typeface="微软雅黑" panose="020B0503020204020204" pitchFamily="34" charset="-122"/>
                <a:ea typeface="微软雅黑" panose="020B0503020204020204" pitchFamily="34" charset="-122"/>
              </a:rPr>
              <a:t>PART </a:t>
            </a:r>
            <a:r>
              <a:rPr lang="en-US" altLang="zh-CN" sz="2400" dirty="0" smtClean="0">
                <a:latin typeface="微软雅黑" panose="020B0503020204020204" pitchFamily="34" charset="-122"/>
                <a:ea typeface="微软雅黑" panose="020B0503020204020204" pitchFamily="34" charset="-122"/>
              </a:rPr>
              <a:t>1   </a:t>
            </a:r>
            <a:r>
              <a:rPr lang="zh-CN" altLang="en-US" sz="2400" dirty="0" smtClean="0">
                <a:solidFill>
                  <a:srgbClr val="000000"/>
                </a:solidFill>
                <a:latin typeface="微软雅黑" panose="020B0503020204020204" pitchFamily="34" charset="-122"/>
                <a:ea typeface="微软雅黑" panose="020B0503020204020204" pitchFamily="34" charset="-122"/>
              </a:rPr>
              <a:t>股份</a:t>
            </a:r>
            <a:r>
              <a:rPr lang="zh-CN" altLang="en-US" sz="2400">
                <a:solidFill>
                  <a:srgbClr val="000000"/>
                </a:solidFill>
                <a:latin typeface="微软雅黑" panose="020B0503020204020204" pitchFamily="34" charset="-122"/>
                <a:ea typeface="微软雅黑" panose="020B0503020204020204" pitchFamily="34" charset="-122"/>
              </a:rPr>
              <a:t>登记</a:t>
            </a:r>
            <a:r>
              <a:rPr lang="zh-CN" altLang="en-US" sz="2400" smtClean="0">
                <a:solidFill>
                  <a:srgbClr val="000000"/>
                </a:solidFill>
                <a:latin typeface="微软雅黑" panose="020B0503020204020204" pitchFamily="34" charset="-122"/>
                <a:ea typeface="微软雅黑" panose="020B0503020204020204" pitchFamily="34" charset="-122"/>
              </a:rPr>
              <a:t>业务概述</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2246206" y="1882394"/>
            <a:ext cx="4014497" cy="461665"/>
          </a:xfrm>
          <a:prstGeom prst="rect">
            <a:avLst/>
          </a:prstGeom>
          <a:noFill/>
        </p:spPr>
        <p:txBody>
          <a:bodyPr wrap="none" rtlCol="0">
            <a:spAutoFit/>
          </a:bodyPr>
          <a:lstStyle/>
          <a:p>
            <a:r>
              <a:rPr lang="en-US" altLang="zh-CN" sz="2400" b="1" dirty="0" smtClean="0">
                <a:solidFill>
                  <a:srgbClr val="C00000"/>
                </a:solidFill>
                <a:latin typeface="微软雅黑" panose="020B0503020204020204" pitchFamily="34" charset="-122"/>
                <a:ea typeface="微软雅黑" panose="020B0503020204020204" pitchFamily="34" charset="-122"/>
              </a:rPr>
              <a:t>PART 2   </a:t>
            </a:r>
            <a:r>
              <a:rPr lang="zh-CN" altLang="en-US" sz="2400" b="1" dirty="0" smtClean="0">
                <a:latin typeface="微软雅黑" panose="020B0503020204020204" pitchFamily="34" charset="-122"/>
                <a:ea typeface="微软雅黑" panose="020B0503020204020204" pitchFamily="34" charset="-122"/>
              </a:rPr>
              <a:t>公司</a:t>
            </a:r>
            <a:r>
              <a:rPr lang="zh-CN" altLang="en-US" sz="2400" b="1" dirty="0">
                <a:latin typeface="微软雅黑" panose="020B0503020204020204" pitchFamily="34" charset="-122"/>
                <a:ea typeface="微软雅黑" panose="020B0503020204020204" pitchFamily="34" charset="-122"/>
              </a:rPr>
              <a:t>网上</a:t>
            </a:r>
            <a:r>
              <a:rPr lang="zh-CN" altLang="en-US" sz="2400" b="1">
                <a:latin typeface="微软雅黑" panose="020B0503020204020204" pitchFamily="34" charset="-122"/>
                <a:ea typeface="微软雅黑" panose="020B0503020204020204" pitchFamily="34" charset="-122"/>
              </a:rPr>
              <a:t>业务</a:t>
            </a:r>
            <a:r>
              <a:rPr lang="zh-CN" altLang="en-US" sz="2400" b="1" smtClean="0">
                <a:latin typeface="微软雅黑" panose="020B0503020204020204" pitchFamily="34" charset="-122"/>
                <a:ea typeface="微软雅黑" panose="020B0503020204020204" pitchFamily="34" charset="-122"/>
              </a:rPr>
              <a:t>平台</a:t>
            </a:r>
            <a:endParaRPr lang="en-US" altLang="zh-CN" sz="2400" b="1" dirty="0">
              <a:latin typeface="微软雅黑" panose="020B0503020204020204" pitchFamily="34" charset="-122"/>
              <a:ea typeface="微软雅黑" panose="020B0503020204020204" pitchFamily="34" charset="-122"/>
            </a:endParaRPr>
          </a:p>
        </p:txBody>
      </p:sp>
      <p:sp>
        <p:nvSpPr>
          <p:cNvPr id="7" name="TextBox 6"/>
          <p:cNvSpPr txBox="1"/>
          <p:nvPr/>
        </p:nvSpPr>
        <p:spPr>
          <a:xfrm>
            <a:off x="2246206" y="3234322"/>
            <a:ext cx="4014497" cy="461665"/>
          </a:xfrm>
          <a:prstGeom prst="rect">
            <a:avLst/>
          </a:prstGeom>
          <a:noFill/>
        </p:spPr>
        <p:txBody>
          <a:bodyPr wrap="none" rtlCol="0">
            <a:spAutoFit/>
          </a:bodyPr>
          <a:lstStyle/>
          <a:p>
            <a:r>
              <a:rPr lang="en-US" altLang="zh-CN" sz="2400" b="1" dirty="0" smtClean="0">
                <a:solidFill>
                  <a:srgbClr val="C00000"/>
                </a:solidFill>
                <a:latin typeface="微软雅黑" panose="020B0503020204020204" pitchFamily="34" charset="-122"/>
                <a:ea typeface="微软雅黑" panose="020B0503020204020204" pitchFamily="34" charset="-122"/>
              </a:rPr>
              <a:t>PART </a:t>
            </a:r>
            <a:r>
              <a:rPr lang="en-US" altLang="zh-CN" sz="2400" b="1" smtClean="0">
                <a:solidFill>
                  <a:srgbClr val="C00000"/>
                </a:solidFill>
                <a:latin typeface="微软雅黑" panose="020B0503020204020204" pitchFamily="34" charset="-122"/>
                <a:ea typeface="微软雅黑" panose="020B0503020204020204" pitchFamily="34" charset="-122"/>
              </a:rPr>
              <a:t>4   </a:t>
            </a:r>
            <a:r>
              <a:rPr lang="zh-CN" altLang="en-US" sz="2400" b="1" smtClean="0">
                <a:latin typeface="微软雅黑" panose="020B0503020204020204" pitchFamily="34" charset="-122"/>
                <a:ea typeface="微软雅黑" panose="020B0503020204020204" pitchFamily="34" charset="-122"/>
              </a:rPr>
              <a:t>解</a:t>
            </a:r>
            <a:r>
              <a:rPr lang="zh-CN" altLang="en-US" sz="2400" b="1" dirty="0">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限</a:t>
            </a:r>
            <a:r>
              <a:rPr lang="zh-CN" altLang="en-US" sz="2400" b="1" smtClean="0">
                <a:latin typeface="微软雅黑" panose="020B0503020204020204" pitchFamily="34" charset="-122"/>
                <a:ea typeface="微软雅黑" panose="020B0503020204020204" pitchFamily="34" charset="-122"/>
              </a:rPr>
              <a:t>售</a:t>
            </a:r>
            <a:r>
              <a:rPr lang="zh-CN" altLang="en-US" sz="2400" b="1">
                <a:latin typeface="微软雅黑" panose="020B0503020204020204" pitchFamily="34" charset="-122"/>
                <a:ea typeface="微软雅黑" panose="020B0503020204020204" pitchFamily="34" charset="-122"/>
              </a:rPr>
              <a:t>登记</a:t>
            </a:r>
            <a:r>
              <a:rPr lang="zh-CN" altLang="en-US" sz="2400" b="1" smtClean="0">
                <a:latin typeface="微软雅黑" panose="020B0503020204020204" pitchFamily="34" charset="-122"/>
                <a:ea typeface="微软雅黑" panose="020B0503020204020204" pitchFamily="34" charset="-122"/>
              </a:rPr>
              <a:t>业务</a:t>
            </a:r>
            <a:endParaRPr lang="en-US" altLang="zh-CN" sz="24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2</a:t>
            </a:fld>
            <a:endParaRPr lang="en-US" altLang="zh-CN"/>
          </a:p>
        </p:txBody>
      </p:sp>
      <p:sp>
        <p:nvSpPr>
          <p:cNvPr id="16" name="TextBox 5"/>
          <p:cNvSpPr txBox="1"/>
          <p:nvPr/>
        </p:nvSpPr>
        <p:spPr>
          <a:xfrm>
            <a:off x="2246206" y="2558358"/>
            <a:ext cx="4014497" cy="461665"/>
          </a:xfrm>
          <a:prstGeom prst="rect">
            <a:avLst/>
          </a:prstGeom>
          <a:noFill/>
        </p:spPr>
        <p:txBody>
          <a:bodyPr wrap="none" rtlCol="0">
            <a:spAutoFit/>
          </a:bodyPr>
          <a:lstStyle/>
          <a:p>
            <a:pPr lvl="0"/>
            <a:r>
              <a:rPr lang="en-US" altLang="zh-CN" sz="2400" b="1" dirty="0" smtClean="0">
                <a:solidFill>
                  <a:srgbClr val="C00000"/>
                </a:solidFill>
                <a:latin typeface="微软雅黑" panose="020B0503020204020204" pitchFamily="34" charset="-122"/>
                <a:ea typeface="微软雅黑" panose="020B0503020204020204" pitchFamily="34" charset="-122"/>
              </a:rPr>
              <a:t>PART 3   </a:t>
            </a:r>
            <a:r>
              <a:rPr lang="zh-CN" altLang="en-US" sz="2400" b="1" dirty="0" smtClean="0">
                <a:solidFill>
                  <a:srgbClr val="000000"/>
                </a:solidFill>
                <a:latin typeface="微软雅黑" panose="020B0503020204020204" pitchFamily="34" charset="-122"/>
                <a:ea typeface="微软雅黑" panose="020B0503020204020204" pitchFamily="34" charset="-122"/>
              </a:rPr>
              <a:t>新增</a:t>
            </a:r>
            <a:r>
              <a:rPr lang="zh-CN" altLang="en-US" sz="2400" b="1" dirty="0">
                <a:solidFill>
                  <a:srgbClr val="000000"/>
                </a:solidFill>
                <a:latin typeface="微软雅黑" panose="020B0503020204020204" pitchFamily="34" charset="-122"/>
                <a:ea typeface="微软雅黑" panose="020B0503020204020204" pitchFamily="34" charset="-122"/>
              </a:rPr>
              <a:t>股份</a:t>
            </a:r>
            <a:r>
              <a:rPr lang="zh-CN" altLang="en-US" sz="2400" b="1">
                <a:solidFill>
                  <a:srgbClr val="000000"/>
                </a:solidFill>
                <a:latin typeface="微软雅黑" panose="020B0503020204020204" pitchFamily="34" charset="-122"/>
                <a:ea typeface="微软雅黑" panose="020B0503020204020204" pitchFamily="34" charset="-122"/>
              </a:rPr>
              <a:t>登记</a:t>
            </a:r>
            <a:r>
              <a:rPr lang="zh-CN" altLang="en-US" sz="2400" b="1" smtClean="0">
                <a:solidFill>
                  <a:srgbClr val="000000"/>
                </a:solidFill>
                <a:latin typeface="微软雅黑" panose="020B0503020204020204" pitchFamily="34" charset="-122"/>
                <a:ea typeface="微软雅黑" panose="020B0503020204020204" pitchFamily="34" charset="-122"/>
              </a:rPr>
              <a:t>业务</a:t>
            </a:r>
            <a:endParaRPr lang="en-US" altLang="zh-CN" sz="2400" b="1" dirty="0">
              <a:solidFill>
                <a:srgbClr val="000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246206" y="3910285"/>
            <a:ext cx="4014497" cy="461665"/>
          </a:xfrm>
          <a:prstGeom prst="rect">
            <a:avLst/>
          </a:prstGeom>
          <a:noFill/>
        </p:spPr>
        <p:txBody>
          <a:bodyPr wrap="none" rtlCol="0">
            <a:spAutoFit/>
          </a:bodyPr>
          <a:lstStyle/>
          <a:p>
            <a:r>
              <a:rPr lang="en-US" altLang="zh-CN" sz="2400" b="1" dirty="0" smtClean="0">
                <a:solidFill>
                  <a:srgbClr val="C00000"/>
                </a:solidFill>
                <a:latin typeface="微软雅黑" panose="020B0503020204020204" pitchFamily="34" charset="-122"/>
                <a:ea typeface="微软雅黑" panose="020B0503020204020204" pitchFamily="34" charset="-122"/>
              </a:rPr>
              <a:t>PART 5   </a:t>
            </a:r>
            <a:r>
              <a:rPr lang="zh-CN" altLang="en-US" sz="2400" b="1" dirty="0" smtClean="0">
                <a:latin typeface="微软雅黑" panose="020B0503020204020204" pitchFamily="34" charset="-122"/>
                <a:ea typeface="微软雅黑" panose="020B0503020204020204" pitchFamily="34" charset="-122"/>
              </a:rPr>
              <a:t>业务</a:t>
            </a:r>
            <a:r>
              <a:rPr lang="zh-CN" altLang="en-US" sz="2400" b="1" dirty="0">
                <a:latin typeface="微软雅黑" panose="020B0503020204020204" pitchFamily="34" charset="-122"/>
                <a:ea typeface="微软雅黑" panose="020B0503020204020204" pitchFamily="34" charset="-122"/>
              </a:rPr>
              <a:t>办理</a:t>
            </a:r>
            <a:r>
              <a:rPr lang="zh-CN" altLang="en-US" sz="2400" b="1">
                <a:latin typeface="微软雅黑" panose="020B0503020204020204" pitchFamily="34" charset="-122"/>
                <a:ea typeface="微软雅黑" panose="020B0503020204020204" pitchFamily="34" charset="-122"/>
              </a:rPr>
              <a:t>中</a:t>
            </a:r>
            <a:r>
              <a:rPr lang="zh-CN" altLang="en-US" sz="2400" b="1" smtClean="0">
                <a:latin typeface="微软雅黑" panose="020B0503020204020204" pitchFamily="34" charset="-122"/>
                <a:ea typeface="微软雅黑" panose="020B0503020204020204" pitchFamily="34" charset="-122"/>
              </a:rPr>
              <a:t>的问题</a:t>
            </a:r>
            <a:endParaRPr lang="en-US" altLang="zh-CN"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16"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6、公司基本信息.JPG"/>
          <p:cNvPicPr>
            <a:picLocks noChangeAspect="1"/>
          </p:cNvPicPr>
          <p:nvPr/>
        </p:nvPicPr>
        <p:blipFill>
          <a:blip r:embed="rId2"/>
          <a:stretch>
            <a:fillRect/>
          </a:stretch>
        </p:blipFill>
        <p:spPr>
          <a:xfrm>
            <a:off x="470872" y="1275606"/>
            <a:ext cx="8204816" cy="2700300"/>
          </a:xfrm>
          <a:prstGeom prst="rect">
            <a:avLst/>
          </a:prstGeom>
        </p:spPr>
      </p:pic>
      <p:sp>
        <p:nvSpPr>
          <p:cNvPr id="7" name="矩形 6"/>
          <p:cNvSpPr/>
          <p:nvPr/>
        </p:nvSpPr>
        <p:spPr bwMode="gray">
          <a:xfrm>
            <a:off x="2195736" y="2841781"/>
            <a:ext cx="1251518" cy="123107"/>
          </a:xfrm>
          <a:prstGeom prst="rect">
            <a:avLst/>
          </a:prstGeom>
          <a:solidFill>
            <a:schemeClr val="bg1">
              <a:lumMod val="95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矩形 7"/>
          <p:cNvSpPr/>
          <p:nvPr/>
        </p:nvSpPr>
        <p:spPr bwMode="gray">
          <a:xfrm>
            <a:off x="6156176" y="2819674"/>
            <a:ext cx="1251518" cy="154043"/>
          </a:xfrm>
          <a:prstGeom prst="rect">
            <a:avLst/>
          </a:prstGeom>
          <a:solidFill>
            <a:schemeClr val="bg1">
              <a:lumMod val="95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9" name="图片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32526" y="1275606"/>
            <a:ext cx="1159154" cy="324036"/>
          </a:xfrm>
          <a:prstGeom prst="rect">
            <a:avLst/>
          </a:prstGeom>
        </p:spPr>
      </p:pic>
      <p:sp>
        <p:nvSpPr>
          <p:cNvPr id="10" name="矩形 9"/>
          <p:cNvSpPr/>
          <p:nvPr/>
        </p:nvSpPr>
        <p:spPr bwMode="gray">
          <a:xfrm>
            <a:off x="1403649" y="2597150"/>
            <a:ext cx="7092651" cy="401967"/>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上箭头 10"/>
          <p:cNvSpPr/>
          <p:nvPr/>
        </p:nvSpPr>
        <p:spPr bwMode="gray">
          <a:xfrm flipV="1">
            <a:off x="6215876" y="2141313"/>
            <a:ext cx="408025" cy="321471"/>
          </a:xfrm>
          <a:prstGeom prst="up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文本框 1"/>
          <p:cNvSpPr txBox="1"/>
          <p:nvPr/>
        </p:nvSpPr>
        <p:spPr>
          <a:xfrm>
            <a:off x="4955410" y="1599642"/>
            <a:ext cx="2928958" cy="499624"/>
          </a:xfrm>
          <a:prstGeom prst="rect">
            <a:avLst/>
          </a:prstGeom>
          <a:noFill/>
        </p:spPr>
        <p:txBody>
          <a:bodyPr wrap="square" rtlCol="0">
            <a:spAutoFit/>
          </a:bodyPr>
          <a:lstStyle/>
          <a:p>
            <a:pPr algn="ctr">
              <a:lnSpc>
                <a:spcPct val="150000"/>
              </a:lnSpc>
            </a:pPr>
            <a:r>
              <a:rPr lang="zh-CN" altLang="en-US" sz="2000" b="1" dirty="0" smtClean="0">
                <a:latin typeface="微软雅黑" panose="020B0503020204020204" pitchFamily="34" charset="-122"/>
                <a:ea typeface="微软雅黑" panose="020B0503020204020204" pitchFamily="34" charset="-122"/>
              </a:rPr>
              <a:t>核对三项基本信息</a:t>
            </a:r>
            <a:endParaRPr lang="en-US" altLang="zh-CN" sz="2000" b="1" dirty="0" smtClean="0">
              <a:latin typeface="微软雅黑" panose="020B0503020204020204" pitchFamily="34" charset="-122"/>
              <a:ea typeface="微软雅黑" panose="020B0503020204020204" pitchFamily="34" charset="-122"/>
            </a:endParaRPr>
          </a:p>
        </p:txBody>
      </p:sp>
      <p:pic>
        <p:nvPicPr>
          <p:cNvPr id="13" name="图片 12"/>
          <p:cNvPicPr/>
          <p:nvPr/>
        </p:nvPicPr>
        <p:blipFill>
          <a:blip r:embed="rId4">
            <a:extLst>
              <a:ext uri="{28A0092B-C50C-407E-A947-70E740481C1C}">
                <a14:useLocalDpi xmlns="" xmlns:a14="http://schemas.microsoft.com/office/drawing/2010/main" val="0"/>
              </a:ext>
            </a:extLst>
          </a:blip>
          <a:srcRect/>
          <a:stretch>
            <a:fillRect/>
          </a:stretch>
        </p:blipFill>
        <p:spPr bwMode="auto">
          <a:xfrm>
            <a:off x="942738" y="2634614"/>
            <a:ext cx="353695" cy="306320"/>
          </a:xfrm>
          <a:prstGeom prst="rect">
            <a:avLst/>
          </a:prstGeom>
          <a:noFill/>
        </p:spPr>
      </p:pic>
      <p:sp>
        <p:nvSpPr>
          <p:cNvPr id="14" name="TextBox 13"/>
          <p:cNvSpPr txBox="1"/>
          <p:nvPr/>
        </p:nvSpPr>
        <p:spPr>
          <a:xfrm>
            <a:off x="469026" y="3952746"/>
            <a:ext cx="4779845" cy="96180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如</a:t>
            </a:r>
            <a:r>
              <a:rPr lang="zh-CN" altLang="en-US" b="1" smtClean="0">
                <a:latin typeface="微软雅黑" panose="020B0503020204020204" pitchFamily="34" charset="-122"/>
                <a:ea typeface="微软雅黑" panose="020B0503020204020204" pitchFamily="34" charset="-122"/>
              </a:rPr>
              <a:t>挂牌公司全称有</a:t>
            </a:r>
            <a:r>
              <a:rPr lang="zh-CN" altLang="en-US" b="1" dirty="0" smtClean="0">
                <a:latin typeface="微软雅黑" panose="020B0503020204020204" pitchFamily="34" charset="-122"/>
                <a:ea typeface="微软雅黑" panose="020B0503020204020204" pitchFamily="34" charset="-122"/>
              </a:rPr>
              <a:t>误，应如何变更？</a:t>
            </a:r>
            <a:endParaRPr lang="en-US" altLang="zh-CN" b="1" dirty="0" smtClean="0">
              <a:latin typeface="微软雅黑" panose="020B0503020204020204" pitchFamily="34" charset="-122"/>
              <a:ea typeface="微软雅黑" panose="020B0503020204020204" pitchFamily="34" charset="-122"/>
            </a:endParaRPr>
          </a:p>
          <a:p>
            <a:r>
              <a:rPr lang="en-US" altLang="zh-CN" sz="1000" dirty="0" smtClean="0">
                <a:solidFill>
                  <a:srgbClr val="C00000"/>
                </a:solidFill>
                <a:latin typeface="微软雅黑" panose="020B0503020204020204" pitchFamily="34" charset="-122"/>
                <a:ea typeface="微软雅黑" panose="020B0503020204020204" pitchFamily="34" charset="-122"/>
              </a:rPr>
              <a:t>                          </a:t>
            </a:r>
            <a:endParaRPr lang="en-US" altLang="zh-CN" sz="1200" dirty="0" smtClean="0">
              <a:solidFill>
                <a:srgbClr val="C00000"/>
              </a:solidFill>
              <a:latin typeface="微软雅黑" panose="020B0503020204020204" pitchFamily="34" charset="-122"/>
              <a:ea typeface="微软雅黑" panose="020B0503020204020204" pitchFamily="34" charset="-122"/>
            </a:endParaRPr>
          </a:p>
          <a:p>
            <a:endParaRPr lang="en-US" altLang="zh-CN" sz="1050" dirty="0" smtClean="0">
              <a:latin typeface="微软雅黑" panose="020B0503020204020204" pitchFamily="34" charset="-122"/>
              <a:ea typeface="微软雅黑" panose="020B0503020204020204" pitchFamily="34" charset="-122"/>
            </a:endParaRPr>
          </a:p>
          <a:p>
            <a:endParaRPr lang="zh-CN" altLang="en-US" sz="1600" dirty="0"/>
          </a:p>
        </p:txBody>
      </p:sp>
      <p:sp>
        <p:nvSpPr>
          <p:cNvPr id="15" name="TextBox 14"/>
          <p:cNvSpPr txBox="1"/>
          <p:nvPr/>
        </p:nvSpPr>
        <p:spPr>
          <a:xfrm>
            <a:off x="469026" y="4310700"/>
            <a:ext cx="820891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请参见</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中国结算北京分公司证券发行人业务指南</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第</a:t>
            </a:r>
            <a:r>
              <a:rPr lang="en-US" altLang="zh-CN" dirty="0" smtClean="0">
                <a:latin typeface="微软雅黑" panose="020B0503020204020204" pitchFamily="34" charset="-122"/>
                <a:ea typeface="微软雅黑" panose="020B0503020204020204" pitchFamily="34" charset="-122"/>
              </a:rPr>
              <a:t>26</a:t>
            </a:r>
            <a:r>
              <a:rPr lang="zh-CN" altLang="en-US" dirty="0" smtClean="0">
                <a:latin typeface="微软雅黑" panose="020B0503020204020204" pitchFamily="34" charset="-122"/>
                <a:ea typeface="微软雅黑" panose="020B0503020204020204" pitchFamily="34" charset="-122"/>
              </a:rPr>
              <a:t>页</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第</a:t>
            </a:r>
            <a:r>
              <a:rPr lang="en-US" altLang="zh-CN" dirty="0" smtClean="0">
                <a:latin typeface="微软雅黑" panose="020B0503020204020204" pitchFamily="34" charset="-122"/>
                <a:ea typeface="微软雅黑" panose="020B0503020204020204" pitchFamily="34" charset="-122"/>
              </a:rPr>
              <a:t>27</a:t>
            </a:r>
            <a:r>
              <a:rPr lang="zh-CN" altLang="en-US" dirty="0" smtClean="0">
                <a:latin typeface="微软雅黑" panose="020B0503020204020204" pitchFamily="34" charset="-122"/>
                <a:ea typeface="微软雅黑" panose="020B0503020204020204" pitchFamily="34" charset="-122"/>
              </a:rPr>
              <a:t>页</a:t>
            </a:r>
          </a:p>
        </p:txBody>
      </p:sp>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20</a:t>
            </a:fld>
            <a:endParaRPr lang="en-US" altLang="zh-CN"/>
          </a:p>
        </p:txBody>
      </p:sp>
      <p:sp>
        <p:nvSpPr>
          <p:cNvPr id="17" name="内容占位符 16"/>
          <p:cNvSpPr>
            <a:spLocks noGrp="1"/>
          </p:cNvSpPr>
          <p:nvPr>
            <p:ph sz="quarter" idx="13"/>
          </p:nvPr>
        </p:nvSpPr>
        <p:spPr/>
        <p:txBody>
          <a:bodyPr/>
          <a:lstStyle/>
          <a:p>
            <a:r>
              <a:rPr lang="zh-CN" altLang="en-US" dirty="0"/>
              <a:t>挂牌公司提交申请</a:t>
            </a:r>
          </a:p>
          <a:p>
            <a:endParaRPr lang="zh-CN" altLang="en-US" dirty="0"/>
          </a:p>
        </p:txBody>
      </p:sp>
      <p:pic>
        <p:nvPicPr>
          <p:cNvPr id="18" name="图片 17"/>
          <p:cNvPicPr>
            <a:picLocks noChangeAspect="1"/>
          </p:cNvPicPr>
          <p:nvPr/>
        </p:nvPicPr>
        <p:blipFill>
          <a:blip r:embed="rId5"/>
          <a:stretch>
            <a:fillRect/>
          </a:stretch>
        </p:blipFill>
        <p:spPr>
          <a:xfrm>
            <a:off x="2195736" y="2633356"/>
            <a:ext cx="2736304" cy="167118"/>
          </a:xfrm>
          <a:prstGeom prst="rect">
            <a:avLst/>
          </a:prstGeom>
        </p:spPr>
      </p:pic>
      <p:sp>
        <p:nvSpPr>
          <p:cNvPr id="16"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9" name="TextBox 18"/>
          <p:cNvSpPr txBox="1"/>
          <p:nvPr/>
        </p:nvSpPr>
        <p:spPr>
          <a:xfrm>
            <a:off x="467544" y="765388"/>
            <a:ext cx="4447051"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、确认公司基本信息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par>
                                <p:cTn id="15" presetID="16" presetClass="entr" presetSubtype="21"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par>
                                <p:cTn id="18" presetID="16" presetClass="entr" presetSubtype="2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arn(inVertical)">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p:bldP spid="14" grpId="0"/>
      <p:bldP spid="15"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7、股份数量与户数信息.JPG"/>
          <p:cNvPicPr>
            <a:picLocks noChangeAspect="1"/>
          </p:cNvPicPr>
          <p:nvPr/>
        </p:nvPicPr>
        <p:blipFill>
          <a:blip r:embed="rId2"/>
          <a:stretch>
            <a:fillRect/>
          </a:stretch>
        </p:blipFill>
        <p:spPr>
          <a:xfrm>
            <a:off x="467544" y="1238268"/>
            <a:ext cx="8064896" cy="3349706"/>
          </a:xfrm>
          <a:prstGeom prst="rect">
            <a:avLst/>
          </a:prstGeom>
        </p:spPr>
      </p:pic>
      <p:sp>
        <p:nvSpPr>
          <p:cNvPr id="6" name="上箭头 5"/>
          <p:cNvSpPr/>
          <p:nvPr/>
        </p:nvSpPr>
        <p:spPr bwMode="gray">
          <a:xfrm>
            <a:off x="6285112" y="2825788"/>
            <a:ext cx="360040" cy="323702"/>
          </a:xfrm>
          <a:prstGeom prst="up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5008652" y="3083118"/>
            <a:ext cx="2994696" cy="499624"/>
          </a:xfrm>
          <a:prstGeom prst="rect">
            <a:avLst/>
          </a:prstGeom>
          <a:noFill/>
        </p:spPr>
        <p:txBody>
          <a:bodyPr wrap="square" rtlCol="0">
            <a:spAutoFit/>
          </a:bodyPr>
          <a:lstStyle/>
          <a:p>
            <a:pPr algn="ctr">
              <a:lnSpc>
                <a:spcPct val="150000"/>
              </a:lnSpc>
            </a:pPr>
            <a:r>
              <a:rPr lang="zh-CN" altLang="en-US" sz="2000" b="1" dirty="0" smtClean="0">
                <a:latin typeface="微软雅黑" panose="020B0503020204020204" pitchFamily="34" charset="-122"/>
                <a:ea typeface="微软雅黑" panose="020B0503020204020204" pitchFamily="34" charset="-122"/>
              </a:rPr>
              <a:t>同一证件号码计为一户</a:t>
            </a:r>
            <a:endParaRPr lang="zh-CN" altLang="en-US" sz="2000" b="1" dirty="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5686" y="1211891"/>
            <a:ext cx="1159154" cy="324036"/>
          </a:xfrm>
          <a:prstGeom prst="rect">
            <a:avLst/>
          </a:prstGeom>
        </p:spPr>
      </p:pic>
      <p:sp>
        <p:nvSpPr>
          <p:cNvPr id="9" name="矩形 8"/>
          <p:cNvSpPr/>
          <p:nvPr/>
        </p:nvSpPr>
        <p:spPr bwMode="gray">
          <a:xfrm>
            <a:off x="5283288" y="2589334"/>
            <a:ext cx="2448272" cy="184244"/>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 name="图片 9"/>
          <p:cNvPicPr>
            <a:picLocks noChangeAspect="1"/>
          </p:cNvPicPr>
          <p:nvPr/>
        </p:nvPicPr>
        <p:blipFill>
          <a:blip r:embed="rId4"/>
          <a:stretch>
            <a:fillRect/>
          </a:stretch>
        </p:blipFill>
        <p:spPr>
          <a:xfrm>
            <a:off x="4923084" y="2537176"/>
            <a:ext cx="296988" cy="286375"/>
          </a:xfrm>
          <a:prstGeom prst="rect">
            <a:avLst/>
          </a:prstGeom>
        </p:spPr>
      </p:pic>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21</a:t>
            </a:fld>
            <a:endParaRPr lang="en-US" altLang="zh-CN"/>
          </a:p>
        </p:txBody>
      </p:sp>
      <p:sp>
        <p:nvSpPr>
          <p:cNvPr id="13" name="内容占位符 12"/>
          <p:cNvSpPr>
            <a:spLocks noGrp="1"/>
          </p:cNvSpPr>
          <p:nvPr>
            <p:ph sz="quarter" idx="13"/>
          </p:nvPr>
        </p:nvSpPr>
        <p:spPr/>
        <p:txBody>
          <a:bodyPr/>
          <a:lstStyle/>
          <a:p>
            <a:r>
              <a:rPr lang="zh-CN" altLang="en-US" dirty="0"/>
              <a:t>挂牌公司提交申请</a:t>
            </a:r>
          </a:p>
          <a:p>
            <a:endParaRPr lang="zh-CN" altLang="en-US" dirty="0"/>
          </a:p>
        </p:txBody>
      </p:sp>
      <p:sp>
        <p:nvSpPr>
          <p:cNvPr id="12"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4" name="TextBox 13"/>
          <p:cNvSpPr txBox="1"/>
          <p:nvPr/>
        </p:nvSpPr>
        <p:spPr>
          <a:xfrm>
            <a:off x="467544" y="765388"/>
            <a:ext cx="3934090"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、填写总量数据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par>
                                <p:cTn id="15" presetID="16" presetClass="entr" presetSubtype="21"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8、明细数据上传信息.JPG"/>
          <p:cNvPicPr>
            <a:picLocks noChangeAspect="1"/>
          </p:cNvPicPr>
          <p:nvPr/>
        </p:nvPicPr>
        <p:blipFill>
          <a:blip r:embed="rId2"/>
          <a:stretch>
            <a:fillRect/>
          </a:stretch>
        </p:blipFill>
        <p:spPr>
          <a:xfrm>
            <a:off x="468314" y="1784319"/>
            <a:ext cx="8280151" cy="2587631"/>
          </a:xfrm>
          <a:prstGeom prst="rect">
            <a:avLst/>
          </a:prstGeom>
        </p:spPr>
      </p:pic>
      <p:pic>
        <p:nvPicPr>
          <p:cNvPr id="6" name="图片 5"/>
          <p:cNvPicPr>
            <a:picLocks noChangeAspect="1"/>
          </p:cNvPicPr>
          <p:nvPr/>
        </p:nvPicPr>
        <p:blipFill>
          <a:blip r:embed="rId3"/>
          <a:stretch>
            <a:fillRect/>
          </a:stretch>
        </p:blipFill>
        <p:spPr>
          <a:xfrm>
            <a:off x="272844" y="2499742"/>
            <a:ext cx="390937" cy="343748"/>
          </a:xfrm>
          <a:prstGeom prst="rect">
            <a:avLst/>
          </a:prstGeom>
        </p:spPr>
      </p:pic>
      <p:pic>
        <p:nvPicPr>
          <p:cNvPr id="7" name="图片 6"/>
          <p:cNvPicPr>
            <a:picLocks noChangeAspect="1"/>
          </p:cNvPicPr>
          <p:nvPr/>
        </p:nvPicPr>
        <p:blipFill>
          <a:blip r:embed="rId4"/>
          <a:stretch>
            <a:fillRect/>
          </a:stretch>
        </p:blipFill>
        <p:spPr>
          <a:xfrm>
            <a:off x="2856508" y="3361114"/>
            <a:ext cx="2448272" cy="251700"/>
          </a:xfrm>
          <a:prstGeom prst="rect">
            <a:avLst/>
          </a:prstGeom>
        </p:spPr>
      </p:pic>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22</a:t>
            </a:fld>
            <a:endParaRPr lang="en-US" altLang="zh-CN"/>
          </a:p>
        </p:txBody>
      </p:sp>
      <p:sp>
        <p:nvSpPr>
          <p:cNvPr id="11" name="内容占位符 10"/>
          <p:cNvSpPr>
            <a:spLocks noGrp="1"/>
          </p:cNvSpPr>
          <p:nvPr>
            <p:ph sz="quarter" idx="13"/>
          </p:nvPr>
        </p:nvSpPr>
        <p:spPr/>
        <p:txBody>
          <a:bodyPr/>
          <a:lstStyle/>
          <a:p>
            <a:r>
              <a:rPr lang="zh-CN" altLang="en-US" dirty="0"/>
              <a:t>挂牌公司提交申请</a:t>
            </a:r>
          </a:p>
          <a:p>
            <a:endParaRPr lang="zh-CN" altLang="en-US" dirty="0"/>
          </a:p>
        </p:txBody>
      </p:sp>
      <p:sp>
        <p:nvSpPr>
          <p:cNvPr id="10"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2" name="TextBox 11"/>
          <p:cNvSpPr txBox="1"/>
          <p:nvPr/>
        </p:nvSpPr>
        <p:spPr>
          <a:xfrm>
            <a:off x="467544" y="765388"/>
            <a:ext cx="3934090"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、上传明细数据</a:t>
            </a:r>
          </a:p>
        </p:txBody>
      </p:sp>
      <p:sp>
        <p:nvSpPr>
          <p:cNvPr id="13" name="椭圆 12"/>
          <p:cNvSpPr/>
          <p:nvPr/>
        </p:nvSpPr>
        <p:spPr bwMode="gray">
          <a:xfrm>
            <a:off x="4549741" y="3675125"/>
            <a:ext cx="357222" cy="321471"/>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1</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4" name="椭圆 13"/>
          <p:cNvSpPr/>
          <p:nvPr/>
        </p:nvSpPr>
        <p:spPr bwMode="gray">
          <a:xfrm>
            <a:off x="3267111" y="3675125"/>
            <a:ext cx="357222" cy="321471"/>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2</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0、excel上传.JPG"/>
          <p:cNvPicPr>
            <a:picLocks noChangeAspect="1"/>
          </p:cNvPicPr>
          <p:nvPr/>
        </p:nvPicPr>
        <p:blipFill>
          <a:blip r:embed="rId2"/>
          <a:stretch>
            <a:fillRect/>
          </a:stretch>
        </p:blipFill>
        <p:spPr>
          <a:xfrm>
            <a:off x="468314" y="1275606"/>
            <a:ext cx="8207375" cy="3294106"/>
          </a:xfrm>
          <a:prstGeom prst="rect">
            <a:avLst/>
          </a:prstGeom>
        </p:spPr>
      </p:pic>
      <p:pic>
        <p:nvPicPr>
          <p:cNvPr id="6" name="图片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68313" y="1275606"/>
            <a:ext cx="1159154" cy="324036"/>
          </a:xfrm>
          <a:prstGeom prst="rect">
            <a:avLst/>
          </a:prstGeom>
        </p:spPr>
      </p:pic>
      <p:pic>
        <p:nvPicPr>
          <p:cNvPr id="8" name="图片 7"/>
          <p:cNvPicPr>
            <a:picLocks noChangeAspect="1"/>
          </p:cNvPicPr>
          <p:nvPr/>
        </p:nvPicPr>
        <p:blipFill>
          <a:blip r:embed="rId4"/>
          <a:stretch>
            <a:fillRect/>
          </a:stretch>
        </p:blipFill>
        <p:spPr>
          <a:xfrm>
            <a:off x="6608966" y="2895786"/>
            <a:ext cx="2066723" cy="315495"/>
          </a:xfrm>
          <a:prstGeom prst="rect">
            <a:avLst/>
          </a:prstGeom>
        </p:spPr>
      </p:pic>
      <p:pic>
        <p:nvPicPr>
          <p:cNvPr id="9" name="图片 8"/>
          <p:cNvPicPr>
            <a:picLocks noChangeAspect="1"/>
          </p:cNvPicPr>
          <p:nvPr/>
        </p:nvPicPr>
        <p:blipFill>
          <a:blip r:embed="rId5"/>
          <a:stretch>
            <a:fillRect/>
          </a:stretch>
        </p:blipFill>
        <p:spPr>
          <a:xfrm>
            <a:off x="6300193" y="2949793"/>
            <a:ext cx="274967" cy="209780"/>
          </a:xfrm>
          <a:prstGeom prst="rect">
            <a:avLst/>
          </a:prstGeom>
        </p:spPr>
      </p:pic>
      <p:sp>
        <p:nvSpPr>
          <p:cNvPr id="10" name="文本框 10"/>
          <p:cNvSpPr txBox="1"/>
          <p:nvPr/>
        </p:nvSpPr>
        <p:spPr>
          <a:xfrm>
            <a:off x="6499130" y="2517744"/>
            <a:ext cx="2236510" cy="40011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先下载并认真阅读</a:t>
            </a:r>
            <a:endParaRPr lang="zh-CN" altLang="en-US" sz="20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23</a:t>
            </a:fld>
            <a:endParaRPr lang="en-US" altLang="zh-CN"/>
          </a:p>
        </p:txBody>
      </p:sp>
      <p:sp>
        <p:nvSpPr>
          <p:cNvPr id="12" name="内容占位符 11"/>
          <p:cNvSpPr>
            <a:spLocks noGrp="1"/>
          </p:cNvSpPr>
          <p:nvPr>
            <p:ph sz="quarter" idx="13"/>
          </p:nvPr>
        </p:nvSpPr>
        <p:spPr/>
        <p:txBody>
          <a:bodyPr/>
          <a:lstStyle/>
          <a:p>
            <a:r>
              <a:rPr lang="zh-CN" altLang="en-US" dirty="0"/>
              <a:t>挂牌公司提交申请</a:t>
            </a:r>
          </a:p>
          <a:p>
            <a:endParaRPr lang="zh-CN" altLang="en-US" dirty="0"/>
          </a:p>
        </p:txBody>
      </p:sp>
      <p:sp>
        <p:nvSpPr>
          <p:cNvPr id="11"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3" name="TextBox 12"/>
          <p:cNvSpPr txBox="1"/>
          <p:nvPr/>
        </p:nvSpPr>
        <p:spPr>
          <a:xfrm>
            <a:off x="467544" y="765388"/>
            <a:ext cx="5875647"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 </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、上传明细数据</a:t>
            </a:r>
            <a:r>
              <a:rPr lang="en-US" altLang="zh-CN" sz="2000" b="1" dirty="0" smtClean="0">
                <a:latin typeface="微软雅黑" panose="020B0503020204020204" pitchFamily="34" charset="-122"/>
                <a:ea typeface="微软雅黑" panose="020B0503020204020204" pitchFamily="34" charset="-122"/>
              </a:rPr>
              <a:t>-Excel</a:t>
            </a:r>
            <a:r>
              <a:rPr lang="zh-CN" altLang="en-US" sz="2000" b="1" dirty="0">
                <a:latin typeface="微软雅黑" panose="020B0503020204020204" pitchFamily="34" charset="-122"/>
                <a:ea typeface="微软雅黑" panose="020B0503020204020204" pitchFamily="34" charset="-122"/>
              </a:rPr>
              <a:t>批量上传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 xmlns:p14="http://schemas.microsoft.com/office/powerpoint/2010/main" val="745719068"/>
              </p:ext>
            </p:extLst>
          </p:nvPr>
        </p:nvGraphicFramePr>
        <p:xfrm>
          <a:off x="830226" y="1326848"/>
          <a:ext cx="7858182" cy="281940"/>
        </p:xfrm>
        <a:graphic>
          <a:graphicData uri="http://schemas.openxmlformats.org/drawingml/2006/table">
            <a:tbl>
              <a:tblPr firstRow="1" bandRow="1">
                <a:tableStyleId>{5C22544A-7EE6-4342-B048-85BDC9FD1C3A}</a:tableStyleId>
              </a:tblPr>
              <a:tblGrid>
                <a:gridCol w="1309697"/>
                <a:gridCol w="1309697"/>
                <a:gridCol w="1309697"/>
                <a:gridCol w="1309697"/>
                <a:gridCol w="1309697"/>
                <a:gridCol w="1309697"/>
              </a:tblGrid>
              <a:tr h="179805">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证券账户号码</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托管单元</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股份性质</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登记股数</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证件号码</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登记股东性质</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r>
            </a:tbl>
          </a:graphicData>
        </a:graphic>
      </p:graphicFrame>
      <p:sp>
        <p:nvSpPr>
          <p:cNvPr id="6" name="五角星 5"/>
          <p:cNvSpPr/>
          <p:nvPr/>
        </p:nvSpPr>
        <p:spPr bwMode="gray">
          <a:xfrm>
            <a:off x="542402" y="1203598"/>
            <a:ext cx="357190" cy="366500"/>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8" name="直接连接符 7"/>
          <p:cNvCxnSpPr/>
          <p:nvPr/>
        </p:nvCxnSpPr>
        <p:spPr bwMode="auto">
          <a:xfrm>
            <a:off x="3357554" y="2303858"/>
            <a:ext cx="1928826"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9" name="直接连接符 8"/>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0" name="直接连接符 9"/>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1" name="直接连接符 10"/>
          <p:cNvCxnSpPr/>
          <p:nvPr/>
        </p:nvCxnSpPr>
        <p:spPr bwMode="auto">
          <a:xfrm>
            <a:off x="6429388" y="964395"/>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2" name="矩形 11"/>
          <p:cNvSpPr/>
          <p:nvPr/>
        </p:nvSpPr>
        <p:spPr bwMode="gray">
          <a:xfrm>
            <a:off x="3357554" y="2089543"/>
            <a:ext cx="2928958" cy="160736"/>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13" name="直接连接符 12"/>
          <p:cNvCxnSpPr/>
          <p:nvPr/>
        </p:nvCxnSpPr>
        <p:spPr bwMode="auto">
          <a:xfrm>
            <a:off x="3428992" y="2143122"/>
            <a:ext cx="292895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pic>
        <p:nvPicPr>
          <p:cNvPr id="17" name="图片 16" descr="捕获2.JPG"/>
          <p:cNvPicPr>
            <a:picLocks noChangeAspect="1"/>
          </p:cNvPicPr>
          <p:nvPr/>
        </p:nvPicPr>
        <p:blipFill>
          <a:blip r:embed="rId2"/>
          <a:stretch>
            <a:fillRect/>
          </a:stretch>
        </p:blipFill>
        <p:spPr>
          <a:xfrm>
            <a:off x="414417" y="3435846"/>
            <a:ext cx="7286675" cy="1214446"/>
          </a:xfrm>
          <a:prstGeom prst="rect">
            <a:avLst/>
          </a:prstGeom>
        </p:spPr>
      </p:pic>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24</a:t>
            </a:fld>
            <a:endParaRPr lang="en-US" altLang="zh-CN"/>
          </a:p>
        </p:txBody>
      </p:sp>
      <p:sp>
        <p:nvSpPr>
          <p:cNvPr id="7" name="内容占位符 6"/>
          <p:cNvSpPr>
            <a:spLocks noGrp="1"/>
          </p:cNvSpPr>
          <p:nvPr>
            <p:ph sz="quarter" idx="13"/>
          </p:nvPr>
        </p:nvSpPr>
        <p:spPr/>
        <p:txBody>
          <a:bodyPr/>
          <a:lstStyle/>
          <a:p>
            <a:r>
              <a:rPr lang="zh-CN" altLang="en-US" dirty="0"/>
              <a:t>挂牌公司提交申请</a:t>
            </a:r>
          </a:p>
          <a:p>
            <a:endParaRPr lang="zh-CN" altLang="en-US" dirty="0"/>
          </a:p>
        </p:txBody>
      </p:sp>
      <p:sp>
        <p:nvSpPr>
          <p:cNvPr id="21" name="TextBox 20"/>
          <p:cNvSpPr txBox="1"/>
          <p:nvPr/>
        </p:nvSpPr>
        <p:spPr>
          <a:xfrm>
            <a:off x="539552" y="1779662"/>
            <a:ext cx="6750566" cy="1477328"/>
          </a:xfrm>
          <a:prstGeom prst="rect">
            <a:avLst/>
          </a:prstGeom>
          <a:noFill/>
        </p:spPr>
        <p:txBody>
          <a:bodyPr wrap="none" rtlCol="0">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证券账户号码</a:t>
            </a:r>
            <a:r>
              <a:rPr lang="zh-CN" altLang="en-US" sz="2000"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深市</a:t>
            </a:r>
            <a:r>
              <a:rPr lang="en-US" altLang="zh-CN" dirty="0" smtClean="0">
                <a:latin typeface="微软雅黑" panose="020B0503020204020204" pitchFamily="34" charset="-122"/>
                <a:ea typeface="微软雅黑" panose="020B0503020204020204" pitchFamily="34" charset="-122"/>
              </a:rPr>
              <a:t>A</a:t>
            </a:r>
            <a:r>
              <a:rPr lang="zh-CN" altLang="en-US" dirty="0" smtClean="0">
                <a:latin typeface="微软雅黑" panose="020B0503020204020204" pitchFamily="34" charset="-122"/>
                <a:ea typeface="微软雅黑" panose="020B0503020204020204" pitchFamily="34" charset="-122"/>
              </a:rPr>
              <a:t>股账户号码（</a:t>
            </a: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位数字）</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sz="2000" b="1" dirty="0" smtClean="0">
                <a:latin typeface="微软雅黑" panose="020B0503020204020204" pitchFamily="34" charset="-122"/>
                <a:ea typeface="微软雅黑" panose="020B0503020204020204" pitchFamily="34" charset="-122"/>
              </a:rPr>
              <a:t>莫混淆</a:t>
            </a:r>
            <a:r>
              <a:rPr lang="zh-CN" altLang="en-US" sz="2000"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资金账户号码、沪市证券账户号码</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sz="2000" b="1" dirty="0" smtClean="0">
                <a:latin typeface="微软雅黑" panose="020B0503020204020204" pitchFamily="34" charset="-122"/>
                <a:ea typeface="微软雅黑" panose="020B0503020204020204" pitchFamily="34" charset="-122"/>
              </a:rPr>
              <a:t>分行写</a:t>
            </a:r>
            <a:r>
              <a:rPr lang="zh-CN" altLang="en-US" sz="2000"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如一个股东希望通过多个证券账户持有股份，分行填写</a:t>
            </a:r>
            <a:endParaRPr lang="zh-CN" altLang="en-US" dirty="0">
              <a:latin typeface="微软雅黑" panose="020B0503020204020204" pitchFamily="34" charset="-122"/>
              <a:ea typeface="微软雅黑" panose="020B0503020204020204" pitchFamily="34" charset="-122"/>
            </a:endParaRPr>
          </a:p>
        </p:txBody>
      </p:sp>
      <p:sp>
        <p:nvSpPr>
          <p:cNvPr id="15"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6" name="TextBox 15"/>
          <p:cNvSpPr txBox="1"/>
          <p:nvPr/>
        </p:nvSpPr>
        <p:spPr>
          <a:xfrm>
            <a:off x="467544" y="765388"/>
            <a:ext cx="5875647"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 </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、上传明细数据</a:t>
            </a:r>
            <a:r>
              <a:rPr lang="en-US" altLang="zh-CN" sz="2000" b="1" dirty="0" smtClean="0">
                <a:latin typeface="微软雅黑" panose="020B0503020204020204" pitchFamily="34" charset="-122"/>
                <a:ea typeface="微软雅黑" panose="020B0503020204020204" pitchFamily="34" charset="-122"/>
              </a:rPr>
              <a:t>-Excel</a:t>
            </a:r>
            <a:r>
              <a:rPr lang="zh-CN" altLang="en-US" sz="2000" b="1" dirty="0">
                <a:latin typeface="微软雅黑" panose="020B0503020204020204" pitchFamily="34" charset="-122"/>
                <a:ea typeface="微软雅黑" panose="020B0503020204020204" pitchFamily="34" charset="-122"/>
              </a:rPr>
              <a:t>批量上传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 xmlns:p14="http://schemas.microsoft.com/office/powerpoint/2010/main" val="1560348131"/>
              </p:ext>
            </p:extLst>
          </p:nvPr>
        </p:nvGraphicFramePr>
        <p:xfrm>
          <a:off x="826759" y="1321118"/>
          <a:ext cx="7858182" cy="281940"/>
        </p:xfrm>
        <a:graphic>
          <a:graphicData uri="http://schemas.openxmlformats.org/drawingml/2006/table">
            <a:tbl>
              <a:tblPr firstRow="1" bandRow="1">
                <a:tableStyleId>{5C22544A-7EE6-4342-B048-85BDC9FD1C3A}</a:tableStyleId>
              </a:tblPr>
              <a:tblGrid>
                <a:gridCol w="1309697"/>
                <a:gridCol w="1309697"/>
                <a:gridCol w="1309697"/>
                <a:gridCol w="1309697"/>
                <a:gridCol w="1309697"/>
                <a:gridCol w="1309697"/>
              </a:tblGrid>
              <a:tr h="115500">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证券账户号码</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托管单元</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股份性质</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登记股数</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证件号码</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登记股东性质</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r>
            </a:tbl>
          </a:graphicData>
        </a:graphic>
      </p:graphicFrame>
      <p:sp>
        <p:nvSpPr>
          <p:cNvPr id="6" name="五角星 5"/>
          <p:cNvSpPr/>
          <p:nvPr/>
        </p:nvSpPr>
        <p:spPr bwMode="gray">
          <a:xfrm>
            <a:off x="2101449" y="1208921"/>
            <a:ext cx="357190" cy="348070"/>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TextBox 8"/>
          <p:cNvSpPr txBox="1"/>
          <p:nvPr/>
        </p:nvSpPr>
        <p:spPr>
          <a:xfrm>
            <a:off x="567239" y="2912408"/>
            <a:ext cx="3214710" cy="1754326"/>
          </a:xfrm>
          <a:prstGeom prst="rect">
            <a:avLst/>
          </a:prstGeom>
          <a:solidFill>
            <a:schemeClr val="bg1">
              <a:lumMod val="95000"/>
            </a:schemeClr>
          </a:solidFill>
          <a:ln w="28575">
            <a:solidFill>
              <a:srgbClr val="C00000"/>
            </a:solidFill>
          </a:ln>
        </p:spPr>
        <p:txBody>
          <a:bodyPr wrap="square" rtlCol="0">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加强记忆：</a:t>
            </a:r>
            <a:endParaRPr lang="en-US" altLang="zh-CN" b="1"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自然人、机构股东？</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做市商股东？</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基金、理财产品股东？</a:t>
            </a:r>
            <a:endParaRPr lang="zh-CN" altLang="en-US"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25</a:t>
            </a:fld>
            <a:endParaRPr lang="en-US" altLang="zh-CN" dirty="0"/>
          </a:p>
        </p:txBody>
      </p:sp>
      <p:sp>
        <p:nvSpPr>
          <p:cNvPr id="13" name="内容占位符 12"/>
          <p:cNvSpPr>
            <a:spLocks noGrp="1"/>
          </p:cNvSpPr>
          <p:nvPr>
            <p:ph sz="quarter" idx="13"/>
          </p:nvPr>
        </p:nvSpPr>
        <p:spPr/>
        <p:txBody>
          <a:bodyPr/>
          <a:lstStyle/>
          <a:p>
            <a:r>
              <a:rPr lang="zh-CN" altLang="en-US" dirty="0" smtClean="0"/>
              <a:t>挂牌公司提交申请</a:t>
            </a:r>
          </a:p>
          <a:p>
            <a:endParaRPr lang="zh-CN" altLang="en-US" dirty="0"/>
          </a:p>
        </p:txBody>
      </p:sp>
      <p:sp>
        <p:nvSpPr>
          <p:cNvPr id="14" name="TextBox 13"/>
          <p:cNvSpPr txBox="1"/>
          <p:nvPr/>
        </p:nvSpPr>
        <p:spPr>
          <a:xfrm>
            <a:off x="468314" y="1870994"/>
            <a:ext cx="5756704" cy="40011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托管单元</a:t>
            </a:r>
            <a:r>
              <a:rPr lang="zh-CN" altLang="en-US" sz="2000"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股东委托交易券商托管单元编码（</a:t>
            </a:r>
            <a:r>
              <a:rPr lang="en-US" altLang="zh-CN" dirty="0" smtClean="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位数）</a:t>
            </a:r>
            <a:endParaRPr lang="en-US" altLang="zh-CN" dirty="0" smtClean="0">
              <a:latin typeface="微软雅黑" panose="020B0503020204020204" pitchFamily="34" charset="-122"/>
              <a:ea typeface="微软雅黑" panose="020B0503020204020204" pitchFamily="34" charset="-122"/>
            </a:endParaRPr>
          </a:p>
        </p:txBody>
      </p:sp>
      <p:sp>
        <p:nvSpPr>
          <p:cNvPr id="15" name="TextBox 14"/>
          <p:cNvSpPr txBox="1"/>
          <p:nvPr/>
        </p:nvSpPr>
        <p:spPr>
          <a:xfrm>
            <a:off x="468314" y="2332659"/>
            <a:ext cx="4698722" cy="40011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分清券商</a:t>
            </a:r>
            <a:r>
              <a:rPr lang="zh-CN" altLang="en-US" sz="2000"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主办券商、托管券商、开户券商</a:t>
            </a:r>
            <a:endParaRPr lang="zh-CN" altLang="en-US" dirty="0">
              <a:latin typeface="微软雅黑" panose="020B0503020204020204" pitchFamily="34" charset="-122"/>
              <a:ea typeface="微软雅黑" panose="020B0503020204020204" pitchFamily="34" charset="-122"/>
            </a:endParaRPr>
          </a:p>
        </p:txBody>
      </p:sp>
      <p:cxnSp>
        <p:nvCxnSpPr>
          <p:cNvPr id="10" name="直接连接符 9"/>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1" name="直接连接符 10"/>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6" name="直接连接符 15"/>
          <p:cNvCxnSpPr/>
          <p:nvPr/>
        </p:nvCxnSpPr>
        <p:spPr bwMode="auto">
          <a:xfrm>
            <a:off x="6429388" y="1078695"/>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7"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8" name="TextBox 17"/>
          <p:cNvSpPr txBox="1"/>
          <p:nvPr/>
        </p:nvSpPr>
        <p:spPr>
          <a:xfrm>
            <a:off x="467544" y="765388"/>
            <a:ext cx="5875647"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 </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、上传明细数据</a:t>
            </a:r>
            <a:r>
              <a:rPr lang="en-US" altLang="zh-CN" sz="2000" b="1" dirty="0" smtClean="0">
                <a:latin typeface="微软雅黑" panose="020B0503020204020204" pitchFamily="34" charset="-122"/>
                <a:ea typeface="微软雅黑" panose="020B0503020204020204" pitchFamily="34" charset="-122"/>
              </a:rPr>
              <a:t>-Excel</a:t>
            </a:r>
            <a:r>
              <a:rPr lang="zh-CN" altLang="en-US" sz="2000" b="1" dirty="0">
                <a:latin typeface="微软雅黑" panose="020B0503020204020204" pitchFamily="34" charset="-122"/>
                <a:ea typeface="微软雅黑" panose="020B0503020204020204" pitchFamily="34" charset="-122"/>
              </a:rPr>
              <a:t>批量上传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 xmlns:p14="http://schemas.microsoft.com/office/powerpoint/2010/main" val="2468127476"/>
              </p:ext>
            </p:extLst>
          </p:nvPr>
        </p:nvGraphicFramePr>
        <p:xfrm>
          <a:off x="817506" y="1347788"/>
          <a:ext cx="7858182" cy="281940"/>
        </p:xfrm>
        <a:graphic>
          <a:graphicData uri="http://schemas.openxmlformats.org/drawingml/2006/table">
            <a:tbl>
              <a:tblPr firstRow="1" bandRow="1">
                <a:tableStyleId>{5C22544A-7EE6-4342-B048-85BDC9FD1C3A}</a:tableStyleId>
              </a:tblPr>
              <a:tblGrid>
                <a:gridCol w="1309697"/>
                <a:gridCol w="1309697"/>
                <a:gridCol w="1309697"/>
                <a:gridCol w="1309697"/>
                <a:gridCol w="1309697"/>
                <a:gridCol w="1309697"/>
              </a:tblGrid>
              <a:tr h="113354">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证券账户号码</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托管单元</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股份性质</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登记股数</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证件号码</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c>
                  <a:txBody>
                    <a:bodyPr/>
                    <a:lstStyle/>
                    <a:p>
                      <a:pPr algn="ctr"/>
                      <a:r>
                        <a:rPr lang="zh-CN" altLang="en-US" sz="1400" b="0" dirty="0" smtClean="0">
                          <a:solidFill>
                            <a:schemeClr val="tx1"/>
                          </a:solidFill>
                          <a:latin typeface="微软雅黑" panose="020B0503020204020204" pitchFamily="34" charset="-122"/>
                          <a:ea typeface="微软雅黑" panose="020B0503020204020204" pitchFamily="34" charset="-122"/>
                        </a:rPr>
                        <a:t>登记股东性质</a:t>
                      </a:r>
                      <a:endParaRPr lang="zh-CN" altLang="en-US" sz="1400" b="0" dirty="0">
                        <a:solidFill>
                          <a:schemeClr val="tx1"/>
                        </a:solidFill>
                        <a:latin typeface="微软雅黑" panose="020B0503020204020204" pitchFamily="34" charset="-122"/>
                        <a:ea typeface="微软雅黑" panose="020B0503020204020204" pitchFamily="34" charset="-122"/>
                      </a:endParaRPr>
                    </a:p>
                  </a:txBody>
                  <a:tcPr marT="34290" marB="34290">
                    <a:solidFill>
                      <a:schemeClr val="bg1">
                        <a:lumMod val="95000"/>
                      </a:schemeClr>
                    </a:solidFill>
                  </a:tcPr>
                </a:tc>
              </a:tr>
            </a:tbl>
          </a:graphicData>
        </a:graphic>
      </p:graphicFrame>
      <p:sp>
        <p:nvSpPr>
          <p:cNvPr id="6" name="五角星 5"/>
          <p:cNvSpPr/>
          <p:nvPr/>
        </p:nvSpPr>
        <p:spPr bwMode="gray">
          <a:xfrm>
            <a:off x="3385343" y="1275606"/>
            <a:ext cx="357190" cy="348070"/>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9" name="直接连接符 8"/>
          <p:cNvCxnSpPr/>
          <p:nvPr/>
        </p:nvCxnSpPr>
        <p:spPr bwMode="auto">
          <a:xfrm>
            <a:off x="1691680" y="3435846"/>
            <a:ext cx="4392488" cy="54006"/>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0" name="直接连接符 9"/>
          <p:cNvCxnSpPr/>
          <p:nvPr/>
        </p:nvCxnSpPr>
        <p:spPr bwMode="auto">
          <a:xfrm>
            <a:off x="1714480" y="2678907"/>
            <a:ext cx="5214974"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1" name="TextBox 10"/>
          <p:cNvSpPr txBox="1"/>
          <p:nvPr/>
        </p:nvSpPr>
        <p:spPr>
          <a:xfrm>
            <a:off x="386228" y="3911212"/>
            <a:ext cx="7858180"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常见问题：办理完新增股份登记后，是否还需要再办理限售业务？</a:t>
            </a:r>
            <a:endParaRPr lang="zh-CN" altLang="en-US" dirty="0">
              <a:solidFill>
                <a:srgbClr val="C00000"/>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bwMode="auto">
          <a:xfrm>
            <a:off x="1571604" y="2518172"/>
            <a:ext cx="5143536"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8" name="矩形 17"/>
          <p:cNvSpPr/>
          <p:nvPr/>
        </p:nvSpPr>
        <p:spPr>
          <a:xfrm>
            <a:off x="386438" y="4311322"/>
            <a:ext cx="441146" cy="400110"/>
          </a:xfrm>
          <a:prstGeom prst="rect">
            <a:avLst/>
          </a:prstGeom>
        </p:spPr>
        <p:txBody>
          <a:bodyPr wrap="non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否</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26</a:t>
            </a:fld>
            <a:endParaRPr lang="en-US" altLang="zh-CN" dirty="0"/>
          </a:p>
        </p:txBody>
      </p:sp>
      <p:sp>
        <p:nvSpPr>
          <p:cNvPr id="21" name="内容占位符 20"/>
          <p:cNvSpPr>
            <a:spLocks noGrp="1"/>
          </p:cNvSpPr>
          <p:nvPr>
            <p:ph sz="quarter" idx="13"/>
          </p:nvPr>
        </p:nvSpPr>
        <p:spPr/>
        <p:txBody>
          <a:bodyPr/>
          <a:lstStyle/>
          <a:p>
            <a:r>
              <a:rPr lang="zh-CN" altLang="en-US" dirty="0" smtClean="0"/>
              <a:t>挂牌公司提交申请</a:t>
            </a:r>
          </a:p>
          <a:p>
            <a:endParaRPr lang="zh-CN" altLang="en-US" dirty="0"/>
          </a:p>
        </p:txBody>
      </p:sp>
      <p:graphicFrame>
        <p:nvGraphicFramePr>
          <p:cNvPr id="22" name="表格 21"/>
          <p:cNvGraphicFramePr>
            <a:graphicFrameLocks noGrp="1"/>
          </p:cNvGraphicFramePr>
          <p:nvPr>
            <p:extLst>
              <p:ext uri="{D42A27DB-BD31-4B8C-83A1-F6EECF244321}">
                <p14:modId xmlns="" xmlns:p14="http://schemas.microsoft.com/office/powerpoint/2010/main" val="3793329800"/>
              </p:ext>
            </p:extLst>
          </p:nvPr>
        </p:nvGraphicFramePr>
        <p:xfrm>
          <a:off x="468314" y="1997400"/>
          <a:ext cx="6032512" cy="1645920"/>
        </p:xfrm>
        <a:graphic>
          <a:graphicData uri="http://schemas.openxmlformats.org/drawingml/2006/table">
            <a:tbl>
              <a:tblPr firstRow="1" bandRow="1">
                <a:tableStyleId>{5C22544A-7EE6-4342-B048-85BDC9FD1C3A}</a:tableStyleId>
              </a:tblPr>
              <a:tblGrid>
                <a:gridCol w="3016256"/>
                <a:gridCol w="3016256"/>
              </a:tblGrid>
              <a:tr h="411480">
                <a:tc>
                  <a:txBody>
                    <a:bodyPr/>
                    <a:lstStyle/>
                    <a:p>
                      <a:pPr algn="l">
                        <a:lnSpc>
                          <a:spcPct val="150000"/>
                        </a:lnSpc>
                      </a:pPr>
                      <a:r>
                        <a:rPr lang="en-US" altLang="zh-CN" sz="1500" b="0" dirty="0" smtClean="0">
                          <a:solidFill>
                            <a:schemeClr val="tx1"/>
                          </a:solidFill>
                          <a:latin typeface="微软雅黑" panose="020B0503020204020204" pitchFamily="34" charset="-122"/>
                          <a:ea typeface="微软雅黑" panose="020B0503020204020204" pitchFamily="34" charset="-122"/>
                        </a:rPr>
                        <a:t>00</a:t>
                      </a:r>
                      <a:r>
                        <a:rPr lang="zh-CN" altLang="en-US" sz="1500" b="0" dirty="0" smtClean="0">
                          <a:solidFill>
                            <a:schemeClr val="tx1"/>
                          </a:solidFill>
                          <a:latin typeface="微软雅黑" panose="020B0503020204020204" pitchFamily="34" charset="-122"/>
                          <a:ea typeface="微软雅黑" panose="020B0503020204020204" pitchFamily="34" charset="-122"/>
                        </a:rPr>
                        <a:t>无限售条件流通股</a:t>
                      </a:r>
                      <a:endParaRPr lang="zh-CN" altLang="en-US" sz="1500" b="0" dirty="0">
                        <a:solidFill>
                          <a:schemeClr val="tx1"/>
                        </a:solidFill>
                        <a:latin typeface="微软雅黑" panose="020B0503020204020204" pitchFamily="34" charset="-122"/>
                        <a:ea typeface="微软雅黑" panose="020B0503020204020204" pitchFamily="34" charset="-122"/>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lnSpc>
                          <a:spcPct val="150000"/>
                        </a:lnSpc>
                      </a:pPr>
                      <a:endParaRPr lang="en-US" altLang="zh-CN" sz="1500" dirty="0" smtClean="0">
                        <a:solidFill>
                          <a:schemeClr val="tx1"/>
                        </a:solidFill>
                        <a:latin typeface="微软雅黑" panose="020B0503020204020204" pitchFamily="34" charset="-122"/>
                        <a:ea typeface="微软雅黑" panose="020B0503020204020204"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11480">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01</a:t>
                      </a:r>
                      <a:r>
                        <a:rPr lang="zh-CN" altLang="en-US" sz="1500" dirty="0" smtClean="0">
                          <a:solidFill>
                            <a:schemeClr val="tx1"/>
                          </a:solidFill>
                          <a:latin typeface="微软雅黑" panose="020B0503020204020204" pitchFamily="34" charset="-122"/>
                          <a:ea typeface="微软雅黑" panose="020B0503020204020204" pitchFamily="34" charset="-122"/>
                        </a:rPr>
                        <a:t>挂牌后个人类限售股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02</a:t>
                      </a:r>
                      <a:r>
                        <a:rPr lang="zh-CN" altLang="en-US" sz="1500" dirty="0" smtClean="0">
                          <a:solidFill>
                            <a:schemeClr val="tx1"/>
                          </a:solidFill>
                          <a:latin typeface="微软雅黑" panose="020B0503020204020204" pitchFamily="34" charset="-122"/>
                          <a:ea typeface="微软雅黑" panose="020B0503020204020204" pitchFamily="34" charset="-122"/>
                        </a:rPr>
                        <a:t>股权激励股</a:t>
                      </a:r>
                      <a:endParaRPr lang="en-US" altLang="zh-CN" sz="1500" dirty="0" smtClean="0">
                        <a:solidFill>
                          <a:schemeClr val="tx1"/>
                        </a:solidFill>
                        <a:latin typeface="微软雅黑" panose="020B0503020204020204" pitchFamily="34" charset="-122"/>
                        <a:ea typeface="微软雅黑" panose="020B0503020204020204" pitchFamily="34" charset="-122"/>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11480">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03</a:t>
                      </a:r>
                      <a:r>
                        <a:rPr lang="zh-CN" altLang="en-US" sz="1500" dirty="0" smtClean="0">
                          <a:solidFill>
                            <a:schemeClr val="tx1"/>
                          </a:solidFill>
                          <a:latin typeface="微软雅黑" panose="020B0503020204020204" pitchFamily="34" charset="-122"/>
                          <a:ea typeface="微软雅黑" panose="020B0503020204020204" pitchFamily="34" charset="-122"/>
                        </a:rPr>
                        <a:t>挂牌后机构类限售股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04</a:t>
                      </a:r>
                      <a:r>
                        <a:rPr lang="zh-CN" altLang="en-US" sz="1500" dirty="0" smtClean="0">
                          <a:solidFill>
                            <a:schemeClr val="tx1"/>
                          </a:solidFill>
                          <a:latin typeface="微软雅黑" panose="020B0503020204020204" pitchFamily="34" charset="-122"/>
                          <a:ea typeface="微软雅黑" panose="020B0503020204020204" pitchFamily="34" charset="-122"/>
                        </a:rPr>
                        <a:t>高管锁定股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11480">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05</a:t>
                      </a:r>
                      <a:r>
                        <a:rPr lang="zh-CN" altLang="en-US" sz="1500" dirty="0" smtClean="0">
                          <a:solidFill>
                            <a:schemeClr val="tx1"/>
                          </a:solidFill>
                          <a:latin typeface="微软雅黑" panose="020B0503020204020204" pitchFamily="34" charset="-122"/>
                          <a:ea typeface="微软雅黑" panose="020B0503020204020204" pitchFamily="34" charset="-122"/>
                        </a:rPr>
                        <a:t>挂牌前个人类限售股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06</a:t>
                      </a:r>
                      <a:r>
                        <a:rPr lang="zh-CN" altLang="en-US" sz="1500" dirty="0" smtClean="0">
                          <a:solidFill>
                            <a:schemeClr val="tx1"/>
                          </a:solidFill>
                          <a:latin typeface="微软雅黑" panose="020B0503020204020204" pitchFamily="34" charset="-122"/>
                          <a:ea typeface="微软雅黑" panose="020B0503020204020204" pitchFamily="34" charset="-122"/>
                        </a:rPr>
                        <a:t>挂牌前机构类限售股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
        <p:nvSpPr>
          <p:cNvPr id="23" name="椭圆形标注 22"/>
          <p:cNvSpPr/>
          <p:nvPr/>
        </p:nvSpPr>
        <p:spPr bwMode="auto">
          <a:xfrm>
            <a:off x="6572264" y="1928808"/>
            <a:ext cx="2286016" cy="1125149"/>
          </a:xfrm>
          <a:prstGeom prst="wedgeEllipseCallout">
            <a:avLst>
              <a:gd name="adj1" fmla="val -53391"/>
              <a:gd name="adj2" fmla="val 56830"/>
            </a:avLst>
          </a:prstGeom>
          <a:noFill/>
          <a:ln w="9525" cap="flat" cmpd="sng" algn="ctr">
            <a:noFill/>
            <a:prstDash val="solid"/>
            <a:round/>
            <a:headEnd type="none" w="med" len="med"/>
            <a:tailEnd type="none" w="med" len="med"/>
          </a:ln>
          <a:effectLst/>
          <a:scene3d>
            <a:camera prst="legacyObliqueTopRight"/>
            <a:lightRig rig="legacyFlat3" dir="b"/>
          </a:scene3d>
          <a:sp3d extrusionH="69850" prstMaterial="legacyMatte">
            <a:bevelT w="0" h="0" prst="angle"/>
            <a:bevelB w="0" h="0" prst="angle"/>
            <a:extrusionClr>
              <a:schemeClr val="tx1"/>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4" name="矩形 23"/>
          <p:cNvSpPr/>
          <p:nvPr/>
        </p:nvSpPr>
        <p:spPr>
          <a:xfrm>
            <a:off x="7000892" y="2000246"/>
            <a:ext cx="1571636" cy="92333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只要是董监高限售股份性质均选择</a:t>
            </a:r>
            <a:r>
              <a:rPr lang="en-US" altLang="zh-CN" dirty="0" smtClean="0">
                <a:latin typeface="微软雅黑" panose="020B0503020204020204" pitchFamily="34" charset="-122"/>
                <a:ea typeface="微软雅黑" panose="020B0503020204020204" pitchFamily="34" charset="-122"/>
              </a:rPr>
              <a:t>04</a:t>
            </a:r>
            <a:endParaRPr lang="zh-CN" altLang="en-US" dirty="0" smtClean="0">
              <a:latin typeface="微软雅黑" panose="020B0503020204020204" pitchFamily="34" charset="-122"/>
              <a:ea typeface="微软雅黑" panose="020B0503020204020204" pitchFamily="34" charset="-122"/>
            </a:endParaRPr>
          </a:p>
        </p:txBody>
      </p:sp>
      <p:cxnSp>
        <p:nvCxnSpPr>
          <p:cNvPr id="17" name="直接连接符 16"/>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5" name="直接连接符 24"/>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6" name="直接连接符 25"/>
          <p:cNvCxnSpPr/>
          <p:nvPr/>
        </p:nvCxnSpPr>
        <p:spPr bwMode="auto">
          <a:xfrm>
            <a:off x="6429388" y="1053295"/>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7"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28" name="TextBox 27"/>
          <p:cNvSpPr txBox="1"/>
          <p:nvPr/>
        </p:nvSpPr>
        <p:spPr>
          <a:xfrm>
            <a:off x="467544" y="765388"/>
            <a:ext cx="5875647"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 </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、上传明细数据</a:t>
            </a:r>
            <a:r>
              <a:rPr lang="en-US" altLang="zh-CN" sz="2000" b="1" dirty="0" smtClean="0">
                <a:latin typeface="微软雅黑" panose="020B0503020204020204" pitchFamily="34" charset="-122"/>
                <a:ea typeface="微软雅黑" panose="020B0503020204020204" pitchFamily="34" charset="-122"/>
              </a:rPr>
              <a:t>-Excel</a:t>
            </a:r>
            <a:r>
              <a:rPr lang="zh-CN" altLang="en-US" sz="2000" b="1" dirty="0">
                <a:latin typeface="微软雅黑" panose="020B0503020204020204" pitchFamily="34" charset="-122"/>
                <a:ea typeface="微软雅黑" panose="020B0503020204020204" pitchFamily="34" charset="-122"/>
              </a:rPr>
              <a:t>批量上传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barn(inVertical)">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nodePh="1">
                                  <p:stCondLst>
                                    <p:cond delay="0"/>
                                  </p:stCondLst>
                                  <p:endCondLst>
                                    <p:cond evt="begin" delay="0">
                                      <p:tn val="17"/>
                                    </p:cond>
                                  </p:end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arn(inVertic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1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1000" fill="hold"/>
                                        <p:tgtEl>
                                          <p:spTgt spid="18"/>
                                        </p:tgtEl>
                                        <p:attrNameLst>
                                          <p:attrName>ppt_w</p:attrName>
                                        </p:attrNameLst>
                                      </p:cBhvr>
                                      <p:tavLst>
                                        <p:tav tm="0">
                                          <p:val>
                                            <p:fltVal val="0"/>
                                          </p:val>
                                        </p:tav>
                                        <p:tav tm="100000">
                                          <p:val>
                                            <p:strVal val="#ppt_w"/>
                                          </p:val>
                                        </p:tav>
                                      </p:tavLst>
                                    </p:anim>
                                    <p:anim calcmode="lin" valueType="num">
                                      <p:cBhvr>
                                        <p:cTn id="35" dur="1000" fill="hold"/>
                                        <p:tgtEl>
                                          <p:spTgt spid="18"/>
                                        </p:tgtEl>
                                        <p:attrNameLst>
                                          <p:attrName>ppt_h</p:attrName>
                                        </p:attrNameLst>
                                      </p:cBhvr>
                                      <p:tavLst>
                                        <p:tav tm="0">
                                          <p:val>
                                            <p:fltVal val="0"/>
                                          </p:val>
                                        </p:tav>
                                        <p:tav tm="100000">
                                          <p:val>
                                            <p:strVal val="#ppt_h"/>
                                          </p:val>
                                        </p:tav>
                                      </p:tavLst>
                                    </p:anim>
                                    <p:anim calcmode="lin" valueType="num">
                                      <p:cBhvr>
                                        <p:cTn id="36" dur="1000" fill="hold"/>
                                        <p:tgtEl>
                                          <p:spTgt spid="18"/>
                                        </p:tgtEl>
                                        <p:attrNameLst>
                                          <p:attrName>style.rotation</p:attrName>
                                        </p:attrNameLst>
                                      </p:cBhvr>
                                      <p:tavLst>
                                        <p:tav tm="0">
                                          <p:val>
                                            <p:fltVal val="90"/>
                                          </p:val>
                                        </p:tav>
                                        <p:tav tm="100000">
                                          <p:val>
                                            <p:fltVal val="0"/>
                                          </p:val>
                                        </p:tav>
                                      </p:tavLst>
                                    </p:anim>
                                    <p:animEffect transition="in" filter="fade">
                                      <p:cBhvr>
                                        <p:cTn id="3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8"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9、手工添加.JPG"/>
          <p:cNvPicPr>
            <a:picLocks noChangeAspect="1"/>
          </p:cNvPicPr>
          <p:nvPr/>
        </p:nvPicPr>
        <p:blipFill>
          <a:blip r:embed="rId2"/>
          <a:stretch>
            <a:fillRect/>
          </a:stretch>
        </p:blipFill>
        <p:spPr>
          <a:xfrm>
            <a:off x="467544" y="1125131"/>
            <a:ext cx="8208144" cy="3482603"/>
          </a:xfrm>
          <a:prstGeom prst="rect">
            <a:avLst/>
          </a:prstGeom>
        </p:spPr>
      </p:pic>
      <p:pic>
        <p:nvPicPr>
          <p:cNvPr id="5" name="图片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28596" y="1125131"/>
            <a:ext cx="1159154" cy="324036"/>
          </a:xfrm>
          <a:prstGeom prst="rect">
            <a:avLst/>
          </a:prstGeom>
        </p:spPr>
      </p:pic>
      <p:pic>
        <p:nvPicPr>
          <p:cNvPr id="6" name="图片 5"/>
          <p:cNvPicPr>
            <a:picLocks noChangeAspect="1"/>
          </p:cNvPicPr>
          <p:nvPr/>
        </p:nvPicPr>
        <p:blipFill>
          <a:blip r:embed="rId4"/>
          <a:stretch>
            <a:fillRect/>
          </a:stretch>
        </p:blipFill>
        <p:spPr>
          <a:xfrm>
            <a:off x="1107861" y="4153704"/>
            <a:ext cx="355979" cy="337333"/>
          </a:xfrm>
          <a:prstGeom prst="rect">
            <a:avLst/>
          </a:prstGeom>
        </p:spPr>
      </p:pic>
      <p:sp>
        <p:nvSpPr>
          <p:cNvPr id="7" name="文本框 2"/>
          <p:cNvSpPr txBox="1"/>
          <p:nvPr/>
        </p:nvSpPr>
        <p:spPr>
          <a:xfrm>
            <a:off x="1432884" y="4144929"/>
            <a:ext cx="3023585" cy="40011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温馨提示读懂后，再填写</a:t>
            </a:r>
            <a:endParaRPr lang="zh-CN" altLang="en-US" sz="2000" b="1" dirty="0">
              <a:latin typeface="微软雅黑" panose="020B0503020204020204" pitchFamily="34" charset="-122"/>
              <a:ea typeface="微软雅黑" panose="020B0503020204020204" pitchFamily="34" charset="-122"/>
            </a:endParaRPr>
          </a:p>
        </p:txBody>
      </p:sp>
      <p:sp>
        <p:nvSpPr>
          <p:cNvPr id="10" name="灯片编号占位符 9"/>
          <p:cNvSpPr>
            <a:spLocks noGrp="1"/>
          </p:cNvSpPr>
          <p:nvPr>
            <p:ph type="sldNum" sz="quarter" idx="12"/>
          </p:nvPr>
        </p:nvSpPr>
        <p:spPr/>
        <p:txBody>
          <a:bodyPr/>
          <a:lstStyle/>
          <a:p>
            <a:pPr>
              <a:defRPr/>
            </a:pPr>
            <a:fld id="{EEE598E4-D949-46A6-A5D1-2760F8946FD5}" type="slidenum">
              <a:rPr lang="en-US" altLang="zh-CN" smtClean="0"/>
              <a:pPr>
                <a:defRPr/>
              </a:pPr>
              <a:t>27</a:t>
            </a:fld>
            <a:endParaRPr lang="en-US" altLang="zh-CN"/>
          </a:p>
        </p:txBody>
      </p:sp>
      <p:sp>
        <p:nvSpPr>
          <p:cNvPr id="12" name="内容占位符 11"/>
          <p:cNvSpPr>
            <a:spLocks noGrp="1"/>
          </p:cNvSpPr>
          <p:nvPr>
            <p:ph sz="quarter" idx="13"/>
          </p:nvPr>
        </p:nvSpPr>
        <p:spPr/>
        <p:txBody>
          <a:bodyPr/>
          <a:lstStyle/>
          <a:p>
            <a:r>
              <a:rPr lang="zh-CN" altLang="en-US" dirty="0" smtClean="0"/>
              <a:t>挂牌公司提交申请</a:t>
            </a:r>
          </a:p>
          <a:p>
            <a:endParaRPr lang="zh-CN" altLang="en-US" dirty="0"/>
          </a:p>
        </p:txBody>
      </p:sp>
      <p:cxnSp>
        <p:nvCxnSpPr>
          <p:cNvPr id="13" name="直接连接符 12"/>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4" name="直接连接符 13"/>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5" name="直接连接符 14"/>
          <p:cNvCxnSpPr/>
          <p:nvPr/>
        </p:nvCxnSpPr>
        <p:spPr bwMode="auto">
          <a:xfrm>
            <a:off x="6429388" y="1053295"/>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6"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7" name="TextBox 16"/>
          <p:cNvSpPr txBox="1"/>
          <p:nvPr/>
        </p:nvSpPr>
        <p:spPr>
          <a:xfrm>
            <a:off x="467544" y="765388"/>
            <a:ext cx="5875647"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 </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、上传明细数据</a:t>
            </a:r>
            <a:r>
              <a:rPr lang="en-US" altLang="zh-CN" sz="2000" b="1" dirty="0" smtClean="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手工逐笔上传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16" presetClass="entr" presetSubtype="21"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2"/>
          <p:cNvSpPr>
            <a:spLocks noChangeArrowheads="1"/>
          </p:cNvSpPr>
          <p:nvPr/>
        </p:nvSpPr>
        <p:spPr bwMode="auto">
          <a:xfrm>
            <a:off x="2263313" y="12677"/>
            <a:ext cx="8432800" cy="400050"/>
          </a:xfrm>
          <a:prstGeom prst="rect">
            <a:avLst/>
          </a:prstGeom>
          <a:noFill/>
          <a:ln w="9525">
            <a:noFill/>
            <a:miter lim="800000"/>
            <a:headEnd/>
            <a:tailEnd/>
          </a:ln>
        </p:spPr>
        <p:txBody>
          <a:bodyPr anchor="b"/>
          <a:lstStyle/>
          <a:p>
            <a:pPr algn="ctr"/>
            <a:r>
              <a:rPr lang="en-US" altLang="zh-CN" sz="2800" b="1" dirty="0" smtClean="0">
                <a:solidFill>
                  <a:srgbClr val="FFFFFF"/>
                </a:solidFill>
                <a:latin typeface="微软雅黑" panose="020B0503020204020204" pitchFamily="34" charset="-122"/>
                <a:ea typeface="微软雅黑" panose="020B0503020204020204" pitchFamily="34" charset="-122"/>
              </a:rPr>
              <a:t/>
            </a:r>
            <a:br>
              <a:rPr lang="en-US" altLang="zh-CN" sz="2800" b="1" dirty="0" smtClean="0">
                <a:solidFill>
                  <a:srgbClr val="FFFFFF"/>
                </a:solidFill>
                <a:latin typeface="微软雅黑" panose="020B0503020204020204" pitchFamily="34" charset="-122"/>
                <a:ea typeface="微软雅黑" panose="020B0503020204020204" pitchFamily="34" charset="-122"/>
              </a:rPr>
            </a:br>
            <a:endParaRPr lang="zh-CN" altLang="en-US" sz="2800" dirty="0">
              <a:solidFill>
                <a:schemeClr val="bg1"/>
              </a:solidFill>
              <a:latin typeface="微软雅黑" panose="020B0503020204020204" pitchFamily="34" charset="-122"/>
              <a:ea typeface="微软雅黑" panose="020B0503020204020204" pitchFamily="34" charset="-122"/>
            </a:endParaRPr>
          </a:p>
        </p:txBody>
      </p:sp>
      <p:pic>
        <p:nvPicPr>
          <p:cNvPr id="4" name="图片 3" descr="11、添加附件.JPG"/>
          <p:cNvPicPr>
            <a:picLocks noChangeAspect="1"/>
          </p:cNvPicPr>
          <p:nvPr/>
        </p:nvPicPr>
        <p:blipFill>
          <a:blip r:embed="rId2"/>
          <a:stretch>
            <a:fillRect/>
          </a:stretch>
        </p:blipFill>
        <p:spPr>
          <a:xfrm>
            <a:off x="375781" y="1232288"/>
            <a:ext cx="8267178" cy="3536181"/>
          </a:xfrm>
          <a:prstGeom prst="rect">
            <a:avLst/>
          </a:prstGeom>
        </p:spPr>
      </p:pic>
      <p:sp>
        <p:nvSpPr>
          <p:cNvPr id="5" name="矩形 4"/>
          <p:cNvSpPr/>
          <p:nvPr/>
        </p:nvSpPr>
        <p:spPr bwMode="gray">
          <a:xfrm>
            <a:off x="500034" y="3536163"/>
            <a:ext cx="8001056" cy="803678"/>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2285985" y="3120235"/>
            <a:ext cx="5088252" cy="40011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阅读附件类型的说明后，再准备并上传附件</a:t>
            </a:r>
            <a:endParaRPr lang="zh-CN" altLang="en-US" sz="2000" b="1" dirty="0">
              <a:latin typeface="微软雅黑" panose="020B0503020204020204" pitchFamily="34" charset="-122"/>
              <a:ea typeface="微软雅黑" panose="020B0503020204020204" pitchFamily="34" charset="-122"/>
            </a:endParaRPr>
          </a:p>
        </p:txBody>
      </p:sp>
      <p:sp>
        <p:nvSpPr>
          <p:cNvPr id="7" name="五角星 6"/>
          <p:cNvSpPr/>
          <p:nvPr/>
        </p:nvSpPr>
        <p:spPr bwMode="gray">
          <a:xfrm>
            <a:off x="2000232" y="3134324"/>
            <a:ext cx="339520" cy="346531"/>
          </a:xfrm>
          <a:prstGeom prst="star5">
            <a:avLst>
              <a:gd name="adj" fmla="val 21888"/>
              <a:gd name="hf" fmla="val 105146"/>
              <a:gd name="vf" fmla="val 110557"/>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灯片编号占位符 9"/>
          <p:cNvSpPr>
            <a:spLocks noGrp="1"/>
          </p:cNvSpPr>
          <p:nvPr>
            <p:ph type="sldNum" sz="quarter" idx="12"/>
          </p:nvPr>
        </p:nvSpPr>
        <p:spPr/>
        <p:txBody>
          <a:bodyPr/>
          <a:lstStyle/>
          <a:p>
            <a:pPr>
              <a:defRPr/>
            </a:pPr>
            <a:fld id="{EEE598E4-D949-46A6-A5D1-2760F8946FD5}" type="slidenum">
              <a:rPr lang="en-US" altLang="zh-CN" smtClean="0"/>
              <a:pPr>
                <a:defRPr/>
              </a:pPr>
              <a:t>28</a:t>
            </a:fld>
            <a:endParaRPr lang="en-US" altLang="zh-CN"/>
          </a:p>
        </p:txBody>
      </p:sp>
      <p:sp>
        <p:nvSpPr>
          <p:cNvPr id="17" name="内容占位符 11"/>
          <p:cNvSpPr>
            <a:spLocks noGrp="1"/>
          </p:cNvSpPr>
          <p:nvPr>
            <p:ph sz="quarter" idx="13"/>
          </p:nvPr>
        </p:nvSpPr>
        <p:spPr/>
        <p:txBody>
          <a:bodyPr/>
          <a:lstStyle/>
          <a:p>
            <a:r>
              <a:rPr lang="zh-CN" altLang="en-US" smtClean="0"/>
              <a:t>挂牌公司提交申请</a:t>
            </a:r>
            <a:endParaRPr lang="zh-CN" altLang="en-US" dirty="0"/>
          </a:p>
        </p:txBody>
      </p:sp>
      <p:cxnSp>
        <p:nvCxnSpPr>
          <p:cNvPr id="12" name="直接连接符 11"/>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3" name="直接连接符 12"/>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4" name="直接连接符 13"/>
          <p:cNvCxnSpPr/>
          <p:nvPr/>
        </p:nvCxnSpPr>
        <p:spPr bwMode="auto">
          <a:xfrm>
            <a:off x="6429388" y="1053295"/>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5"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6" name="TextBox 15"/>
          <p:cNvSpPr txBox="1"/>
          <p:nvPr/>
        </p:nvSpPr>
        <p:spPr>
          <a:xfrm>
            <a:off x="467544" y="765388"/>
            <a:ext cx="3498073"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 </a:t>
            </a: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、上传附件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2、经办人联系方式.JPG"/>
          <p:cNvPicPr>
            <a:picLocks noChangeAspect="1"/>
          </p:cNvPicPr>
          <p:nvPr/>
        </p:nvPicPr>
        <p:blipFill>
          <a:blip r:embed="rId2"/>
          <a:stretch>
            <a:fillRect/>
          </a:stretch>
        </p:blipFill>
        <p:spPr>
          <a:xfrm>
            <a:off x="395537" y="1288862"/>
            <a:ext cx="8280152" cy="3155096"/>
          </a:xfrm>
          <a:prstGeom prst="rect">
            <a:avLst/>
          </a:prstGeom>
        </p:spPr>
      </p:pic>
      <p:pic>
        <p:nvPicPr>
          <p:cNvPr id="5" name="图片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69281" y="1308255"/>
            <a:ext cx="1159154" cy="324036"/>
          </a:xfrm>
          <a:prstGeom prst="rect">
            <a:avLst/>
          </a:prstGeom>
        </p:spPr>
      </p:pic>
      <p:sp>
        <p:nvSpPr>
          <p:cNvPr id="6" name="矩形 5"/>
          <p:cNvSpPr/>
          <p:nvPr/>
        </p:nvSpPr>
        <p:spPr bwMode="gray">
          <a:xfrm>
            <a:off x="3635896" y="4080878"/>
            <a:ext cx="648072" cy="324036"/>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五角星 6"/>
          <p:cNvSpPr/>
          <p:nvPr/>
        </p:nvSpPr>
        <p:spPr bwMode="gray">
          <a:xfrm>
            <a:off x="1378556" y="2982121"/>
            <a:ext cx="385132" cy="348911"/>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extBox 7"/>
          <p:cNvSpPr txBox="1"/>
          <p:nvPr/>
        </p:nvSpPr>
        <p:spPr>
          <a:xfrm>
            <a:off x="1727808" y="2982121"/>
            <a:ext cx="4572085" cy="40011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填写办理本笔业务的经办人，以便联系</a:t>
            </a:r>
            <a:endParaRPr lang="zh-CN" altLang="en-US" sz="2000" b="1" dirty="0">
              <a:latin typeface="微软雅黑" panose="020B0503020204020204" pitchFamily="34" charset="-122"/>
              <a:ea typeface="微软雅黑" panose="020B0503020204020204" pitchFamily="34" charset="-122"/>
            </a:endParaRPr>
          </a:p>
        </p:txBody>
      </p:sp>
      <p:sp>
        <p:nvSpPr>
          <p:cNvPr id="10" name="灯片编号占位符 9"/>
          <p:cNvSpPr>
            <a:spLocks noGrp="1"/>
          </p:cNvSpPr>
          <p:nvPr>
            <p:ph type="sldNum" sz="quarter" idx="12"/>
          </p:nvPr>
        </p:nvSpPr>
        <p:spPr/>
        <p:txBody>
          <a:bodyPr/>
          <a:lstStyle/>
          <a:p>
            <a:pPr>
              <a:defRPr/>
            </a:pPr>
            <a:fld id="{EEE598E4-D949-46A6-A5D1-2760F8946FD5}" type="slidenum">
              <a:rPr lang="en-US" altLang="zh-CN" smtClean="0"/>
              <a:pPr>
                <a:defRPr/>
              </a:pPr>
              <a:t>29</a:t>
            </a:fld>
            <a:endParaRPr lang="en-US" altLang="zh-CN"/>
          </a:p>
        </p:txBody>
      </p:sp>
      <p:sp>
        <p:nvSpPr>
          <p:cNvPr id="12" name="内容占位符 11"/>
          <p:cNvSpPr>
            <a:spLocks noGrp="1"/>
          </p:cNvSpPr>
          <p:nvPr>
            <p:ph sz="quarter" idx="13"/>
          </p:nvPr>
        </p:nvSpPr>
        <p:spPr/>
        <p:txBody>
          <a:bodyPr/>
          <a:lstStyle/>
          <a:p>
            <a:r>
              <a:rPr lang="zh-CN" altLang="en-US" dirty="0" smtClean="0"/>
              <a:t>挂牌公司提交申请</a:t>
            </a:r>
            <a:endParaRPr lang="zh-CN" altLang="en-US" dirty="0"/>
          </a:p>
        </p:txBody>
      </p:sp>
      <p:cxnSp>
        <p:nvCxnSpPr>
          <p:cNvPr id="13" name="直接连接符 12"/>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4" name="直接连接符 13"/>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5" name="直接连接符 14"/>
          <p:cNvCxnSpPr/>
          <p:nvPr/>
        </p:nvCxnSpPr>
        <p:spPr bwMode="auto">
          <a:xfrm>
            <a:off x="6429388" y="1193559"/>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6"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7" name="TextBox 16"/>
          <p:cNvSpPr txBox="1"/>
          <p:nvPr/>
        </p:nvSpPr>
        <p:spPr>
          <a:xfrm>
            <a:off x="467544" y="765388"/>
            <a:ext cx="5293437"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业务申报讲解： </a:t>
            </a:r>
            <a:r>
              <a:rPr lang="en-US" altLang="zh-CN" sz="2000" b="1" dirty="0">
                <a:latin typeface="微软雅黑" panose="020B0503020204020204" pitchFamily="34" charset="-122"/>
                <a:ea typeface="微软雅黑" panose="020B0503020204020204" pitchFamily="34" charset="-122"/>
              </a:rPr>
              <a:t>6</a:t>
            </a:r>
            <a:r>
              <a:rPr lang="zh-CN" altLang="en-US" sz="2000" b="1" dirty="0">
                <a:latin typeface="微软雅黑" panose="020B0503020204020204" pitchFamily="34" charset="-122"/>
                <a:ea typeface="微软雅黑" panose="020B0503020204020204" pitchFamily="34" charset="-122"/>
              </a:rPr>
              <a:t>、填写联系方式，提交申请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par>
                                <p:cTn id="15" presetID="16" presetClass="entr" presetSubtype="2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0" y="1401366"/>
            <a:ext cx="3016250" cy="2044303"/>
          </a:xfrm>
        </p:spPr>
      </p:pic>
      <p:sp>
        <p:nvSpPr>
          <p:cNvPr id="12294" name="标题 3"/>
          <p:cNvSpPr>
            <a:spLocks noGrp="1"/>
          </p:cNvSpPr>
          <p:nvPr>
            <p:ph type="title"/>
          </p:nvPr>
        </p:nvSpPr>
        <p:spPr>
          <a:xfrm>
            <a:off x="3071814" y="1339445"/>
            <a:ext cx="6072187" cy="2035969"/>
          </a:xfrm>
        </p:spPr>
        <p:txBody>
          <a:bodyPr>
            <a:normAutofit/>
          </a:bodyPr>
          <a:lstStyle/>
          <a:p>
            <a:pPr algn="ctr" eaLnBrk="1" hangingPunct="1"/>
            <a:r>
              <a:rPr lang="en-US" altLang="zh-CN" sz="3200" b="1" dirty="0" smtClean="0">
                <a:solidFill>
                  <a:srgbClr val="FFFFFF"/>
                </a:solidFill>
                <a:latin typeface="微软雅黑" panose="020B0503020204020204" pitchFamily="34" charset="-122"/>
                <a:ea typeface="微软雅黑" panose="020B0503020204020204" pitchFamily="34" charset="-122"/>
              </a:rPr>
              <a:t/>
            </a:r>
            <a:br>
              <a:rPr lang="en-US" altLang="zh-CN" sz="3200" b="1" dirty="0" smtClean="0">
                <a:solidFill>
                  <a:srgbClr val="FFFFFF"/>
                </a:solidFill>
                <a:latin typeface="微软雅黑" panose="020B0503020204020204" pitchFamily="34" charset="-122"/>
                <a:ea typeface="微软雅黑" panose="020B0503020204020204" pitchFamily="34" charset="-122"/>
              </a:rPr>
            </a:br>
            <a:r>
              <a:rPr lang="zh-CN" altLang="en-US" sz="3200" b="1" dirty="0">
                <a:solidFill>
                  <a:srgbClr val="FFFFFF"/>
                </a:solidFill>
                <a:latin typeface="微软雅黑" panose="020B0503020204020204" pitchFamily="34" charset="-122"/>
                <a:ea typeface="微软雅黑" panose="020B0503020204020204" pitchFamily="34" charset="-122"/>
              </a:rPr>
              <a:t>股份</a:t>
            </a:r>
            <a:r>
              <a:rPr lang="zh-CN" altLang="en-US" sz="3200" b="1">
                <a:solidFill>
                  <a:srgbClr val="FFFFFF"/>
                </a:solidFill>
                <a:latin typeface="微软雅黑" panose="020B0503020204020204" pitchFamily="34" charset="-122"/>
                <a:ea typeface="微软雅黑" panose="020B0503020204020204" pitchFamily="34" charset="-122"/>
              </a:rPr>
              <a:t>登记</a:t>
            </a:r>
            <a:r>
              <a:rPr lang="zh-CN" altLang="en-US" sz="3200" b="1" smtClean="0">
                <a:solidFill>
                  <a:srgbClr val="FFFFFF"/>
                </a:solidFill>
                <a:latin typeface="微软雅黑" panose="020B0503020204020204" pitchFamily="34" charset="-122"/>
                <a:ea typeface="微软雅黑" panose="020B0503020204020204" pitchFamily="34" charset="-122"/>
              </a:rPr>
              <a:t>业务概述</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Tree>
    <p:extLst>
      <p:ext uri="{BB962C8B-B14F-4D97-AF65-F5344CB8AC3E}">
        <p14:creationId xmlns="" xmlns:p14="http://schemas.microsoft.com/office/powerpoint/2010/main" val="27053822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3C03BF36-7B13-4DA4-AE23-B3CA374A00D3}" type="slidenum">
              <a:rPr lang="en-US" altLang="zh-CN" smtClean="0"/>
              <a:pPr>
                <a:defRPr/>
              </a:pPr>
              <a:t>30</a:t>
            </a:fld>
            <a:endParaRPr lang="en-US" altLang="zh-CN"/>
          </a:p>
        </p:txBody>
      </p:sp>
      <p:sp>
        <p:nvSpPr>
          <p:cNvPr id="3" name="内容占位符 2"/>
          <p:cNvSpPr>
            <a:spLocks noGrp="1"/>
          </p:cNvSpPr>
          <p:nvPr>
            <p:ph sz="quarter" idx="13"/>
          </p:nvPr>
        </p:nvSpPr>
        <p:spPr/>
        <p:txBody>
          <a:bodyPr/>
          <a:lstStyle/>
          <a:p>
            <a:r>
              <a:rPr lang="zh-CN" altLang="en-US" dirty="0"/>
              <a:t>新增股份登记流程</a:t>
            </a:r>
          </a:p>
          <a:p>
            <a:endParaRPr lang="zh-CN" altLang="en-US" dirty="0"/>
          </a:p>
        </p:txBody>
      </p:sp>
      <p:pic>
        <p:nvPicPr>
          <p:cNvPr id="26" name="图片 25"/>
          <p:cNvPicPr>
            <a:picLocks noChangeAspect="1"/>
          </p:cNvPicPr>
          <p:nvPr/>
        </p:nvPicPr>
        <p:blipFill>
          <a:blip r:embed="rId3"/>
          <a:stretch>
            <a:fillRect/>
          </a:stretch>
        </p:blipFill>
        <p:spPr>
          <a:xfrm>
            <a:off x="838024" y="1199782"/>
            <a:ext cx="7467952" cy="2711431"/>
          </a:xfrm>
          <a:prstGeom prst="rect">
            <a:avLst/>
          </a:prstGeom>
        </p:spPr>
      </p:pic>
      <p:sp>
        <p:nvSpPr>
          <p:cNvPr id="9" name="椭圆 8"/>
          <p:cNvSpPr/>
          <p:nvPr/>
        </p:nvSpPr>
        <p:spPr bwMode="auto">
          <a:xfrm>
            <a:off x="3238639" y="2362083"/>
            <a:ext cx="285752" cy="285752"/>
          </a:xfrm>
          <a:prstGeom prst="ellipse">
            <a:avLst/>
          </a:prstGeom>
          <a:solidFill>
            <a:srgbClr val="C00000"/>
          </a:solidFill>
          <a:ln w="9525" cap="flat" cmpd="sng" algn="ctr">
            <a:no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椭圆 9"/>
          <p:cNvSpPr/>
          <p:nvPr/>
        </p:nvSpPr>
        <p:spPr bwMode="auto">
          <a:xfrm>
            <a:off x="4173196" y="2365621"/>
            <a:ext cx="285752" cy="285752"/>
          </a:xfrm>
          <a:prstGeom prst="ellipse">
            <a:avLst/>
          </a:prstGeom>
          <a:solidFill>
            <a:srgbClr val="C00000"/>
          </a:solidFill>
          <a:ln w="9525" cap="flat" cmpd="sng" algn="ctr">
            <a:no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bwMode="auto">
          <a:xfrm>
            <a:off x="2000232" y="1882478"/>
            <a:ext cx="914400" cy="6858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pic>
        <p:nvPicPr>
          <p:cNvPr id="5" name="图片 4" descr="捕获.PNG"/>
          <p:cNvPicPr>
            <a:picLocks noChangeAspect="1"/>
          </p:cNvPicPr>
          <p:nvPr/>
        </p:nvPicPr>
        <p:blipFill>
          <a:blip r:embed="rId2"/>
          <a:stretch>
            <a:fillRect/>
          </a:stretch>
        </p:blipFill>
        <p:spPr>
          <a:xfrm>
            <a:off x="611560" y="750081"/>
            <a:ext cx="7892896" cy="2923418"/>
          </a:xfrm>
          <a:prstGeom prst="rect">
            <a:avLst/>
          </a:prstGeom>
        </p:spPr>
      </p:pic>
      <p:sp>
        <p:nvSpPr>
          <p:cNvPr id="7" name="矩形 6"/>
          <p:cNvSpPr/>
          <p:nvPr/>
        </p:nvSpPr>
        <p:spPr bwMode="gray">
          <a:xfrm>
            <a:off x="7072330" y="1017973"/>
            <a:ext cx="1071570" cy="160736"/>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extBox 7"/>
          <p:cNvSpPr txBox="1"/>
          <p:nvPr/>
        </p:nvSpPr>
        <p:spPr>
          <a:xfrm>
            <a:off x="468312" y="3750477"/>
            <a:ext cx="8318529" cy="1015663"/>
          </a:xfrm>
          <a:prstGeom prst="rect">
            <a:avLst/>
          </a:prstGeom>
          <a:noFill/>
        </p:spPr>
        <p:txBody>
          <a:bodyPr wrap="square" rtlCol="0">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付款时一定要按照通知中的</a:t>
            </a:r>
            <a:r>
              <a:rPr lang="zh-CN" altLang="en-US" sz="2000" b="1" dirty="0" smtClean="0">
                <a:solidFill>
                  <a:srgbClr val="C00000"/>
                </a:solidFill>
                <a:latin typeface="微软雅黑" panose="020B0503020204020204" pitchFamily="34" charset="-122"/>
                <a:ea typeface="微软雅黑" panose="020B0503020204020204" pitchFamily="34" charset="-122"/>
              </a:rPr>
              <a:t>账户名称、账户号码、开户银行</a:t>
            </a:r>
            <a:r>
              <a:rPr lang="zh-CN" altLang="en-US" sz="2000" b="1" dirty="0" smtClean="0">
                <a:latin typeface="微软雅黑" panose="020B0503020204020204" pitchFamily="34" charset="-122"/>
                <a:ea typeface="微软雅黑" panose="020B0503020204020204" pitchFamily="34" charset="-122"/>
              </a:rPr>
              <a:t>进行缴款</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b="1" dirty="0" smtClean="0">
                <a:latin typeface="微软雅黑" panose="020B0503020204020204" pitchFamily="34" charset="-122"/>
                <a:ea typeface="微软雅黑" panose="020B0503020204020204" pitchFamily="34" charset="-122"/>
              </a:rPr>
              <a:t>付款备注或摘要栏中：写明“新增股份登记费</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证券代码”</a:t>
            </a:r>
            <a:endParaRPr lang="en-US" altLang="zh-CN" sz="2000" b="1" dirty="0" smtClean="0">
              <a:latin typeface="微软雅黑" panose="020B0503020204020204" pitchFamily="34" charset="-122"/>
              <a:ea typeface="微软雅黑" panose="020B0503020204020204" pitchFamily="34" charset="-122"/>
            </a:endParaRPr>
          </a:p>
        </p:txBody>
      </p:sp>
      <p:sp>
        <p:nvSpPr>
          <p:cNvPr id="11" name="灯片编号占位符 10"/>
          <p:cNvSpPr>
            <a:spLocks noGrp="1"/>
          </p:cNvSpPr>
          <p:nvPr>
            <p:ph type="sldNum" sz="quarter" idx="12"/>
          </p:nvPr>
        </p:nvSpPr>
        <p:spPr/>
        <p:txBody>
          <a:bodyPr/>
          <a:lstStyle/>
          <a:p>
            <a:pPr>
              <a:defRPr/>
            </a:pPr>
            <a:fld id="{EEE598E4-D949-46A6-A5D1-2760F8946FD5}" type="slidenum">
              <a:rPr lang="en-US" altLang="zh-CN" smtClean="0"/>
              <a:pPr>
                <a:defRPr/>
              </a:pPr>
              <a:t>31</a:t>
            </a:fld>
            <a:endParaRPr lang="en-US" altLang="zh-CN"/>
          </a:p>
        </p:txBody>
      </p:sp>
      <p:sp>
        <p:nvSpPr>
          <p:cNvPr id="12" name="内容占位符 11"/>
          <p:cNvSpPr>
            <a:spLocks noGrp="1"/>
          </p:cNvSpPr>
          <p:nvPr>
            <p:ph sz="quarter" idx="13"/>
          </p:nvPr>
        </p:nvSpPr>
        <p:spPr>
          <a:xfrm>
            <a:off x="539750" y="87474"/>
            <a:ext cx="4746630" cy="323850"/>
          </a:xfrm>
        </p:spPr>
        <p:txBody>
          <a:bodyPr/>
          <a:lstStyle/>
          <a:p>
            <a:r>
              <a:rPr lang="zh-CN" altLang="en-US" dirty="0" smtClean="0"/>
              <a:t>确认数据及付款</a:t>
            </a:r>
            <a:endParaRPr lang="zh-CN" altLang="en-US" dirty="0"/>
          </a:p>
        </p:txBody>
      </p:sp>
      <p:sp>
        <p:nvSpPr>
          <p:cNvPr id="13" name="矩形 12"/>
          <p:cNvSpPr/>
          <p:nvPr/>
        </p:nvSpPr>
        <p:spPr bwMode="gray">
          <a:xfrm>
            <a:off x="685442" y="1269916"/>
            <a:ext cx="1071570" cy="160736"/>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矩形 8"/>
          <p:cNvSpPr/>
          <p:nvPr/>
        </p:nvSpPr>
        <p:spPr bwMode="gray">
          <a:xfrm>
            <a:off x="4110947" y="2143122"/>
            <a:ext cx="581028" cy="103966"/>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bwMode="auto">
          <a:xfrm>
            <a:off x="2000232" y="1882478"/>
            <a:ext cx="914400" cy="6858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pic>
        <p:nvPicPr>
          <p:cNvPr id="5" name="图片 4" descr="捕获2.JPG"/>
          <p:cNvPicPr/>
          <p:nvPr/>
        </p:nvPicPr>
        <p:blipFill>
          <a:blip r:embed="rId2"/>
          <a:stretch>
            <a:fillRect/>
          </a:stretch>
        </p:blipFill>
        <p:spPr>
          <a:xfrm>
            <a:off x="785786" y="910817"/>
            <a:ext cx="7500990" cy="3429024"/>
          </a:xfrm>
          <a:prstGeom prst="rect">
            <a:avLst/>
          </a:prstGeom>
        </p:spPr>
      </p:pic>
      <p:sp>
        <p:nvSpPr>
          <p:cNvPr id="6" name="矩形 5"/>
          <p:cNvSpPr/>
          <p:nvPr/>
        </p:nvSpPr>
        <p:spPr bwMode="gray">
          <a:xfrm>
            <a:off x="785786" y="1632266"/>
            <a:ext cx="1224136" cy="237512"/>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文本框 3"/>
          <p:cNvSpPr txBox="1"/>
          <p:nvPr/>
        </p:nvSpPr>
        <p:spPr>
          <a:xfrm>
            <a:off x="2714612" y="1466800"/>
            <a:ext cx="5143536" cy="1015663"/>
          </a:xfrm>
          <a:prstGeom prst="rect">
            <a:avLst/>
          </a:prstGeom>
          <a:noFill/>
        </p:spPr>
        <p:txBody>
          <a:bodyPr wrap="square" rtlCol="0">
            <a:spAutoFit/>
          </a:bodyPr>
          <a:lstStyle/>
          <a:p>
            <a:pPr>
              <a:lnSpc>
                <a:spcPct val="150000"/>
              </a:lnSpc>
            </a:pP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、需要核对什么？</a:t>
            </a:r>
            <a:endParaRPr lang="en-US" altLang="zh-CN" sz="2000" b="1"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、依据什么进行核对？</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9" name="右箭头 8"/>
          <p:cNvSpPr/>
          <p:nvPr/>
        </p:nvSpPr>
        <p:spPr bwMode="gray">
          <a:xfrm>
            <a:off x="2195736" y="1606865"/>
            <a:ext cx="447438" cy="291565"/>
          </a:xfrm>
          <a:prstGeom prst="rightArrow">
            <a:avLst>
              <a:gd name="adj1" fmla="val 37938"/>
              <a:gd name="adj2" fmla="val 50000"/>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矩形 9"/>
          <p:cNvSpPr/>
          <p:nvPr/>
        </p:nvSpPr>
        <p:spPr bwMode="gray">
          <a:xfrm>
            <a:off x="785786" y="2430486"/>
            <a:ext cx="1224136" cy="207543"/>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矩形 12"/>
          <p:cNvSpPr/>
          <p:nvPr/>
        </p:nvSpPr>
        <p:spPr bwMode="gray">
          <a:xfrm flipV="1">
            <a:off x="1785918" y="2917146"/>
            <a:ext cx="357190" cy="115132"/>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矩形 13"/>
          <p:cNvSpPr/>
          <p:nvPr/>
        </p:nvSpPr>
        <p:spPr>
          <a:xfrm>
            <a:off x="5519121" y="1563638"/>
            <a:ext cx="1210588" cy="400110"/>
          </a:xfrm>
          <a:prstGeom prst="rect">
            <a:avLst/>
          </a:prstGeom>
        </p:spPr>
        <p:txBody>
          <a:bodyPr wrap="none">
            <a:spAutoFit/>
          </a:bodyPr>
          <a:lstStyle/>
          <a:p>
            <a:r>
              <a:rPr lang="zh-CN" altLang="en-US" sz="2000" b="1" smtClean="0">
                <a:solidFill>
                  <a:srgbClr val="C00000"/>
                </a:solidFill>
                <a:latin typeface="微软雅黑" panose="020B0503020204020204" pitchFamily="34" charset="-122"/>
                <a:ea typeface="微软雅黑" panose="020B0503020204020204" pitchFamily="34" charset="-122"/>
              </a:rPr>
              <a:t>登</a:t>
            </a:r>
            <a:r>
              <a:rPr lang="zh-CN" altLang="en-US" sz="2000" b="1">
                <a:solidFill>
                  <a:srgbClr val="C00000"/>
                </a:solidFill>
                <a:latin typeface="微软雅黑" panose="020B0503020204020204" pitchFamily="34" charset="-122"/>
                <a:ea typeface="微软雅黑" panose="020B0503020204020204" pitchFamily="34" charset="-122"/>
              </a:rPr>
              <a:t>记</a:t>
            </a:r>
            <a:r>
              <a:rPr lang="zh-CN" altLang="en-US" sz="2000" b="1" smtClean="0">
                <a:solidFill>
                  <a:srgbClr val="C00000"/>
                </a:solidFill>
                <a:latin typeface="微软雅黑" panose="020B0503020204020204" pitchFamily="34" charset="-122"/>
                <a:ea typeface="微软雅黑" panose="020B0503020204020204" pitchFamily="34" charset="-122"/>
              </a:rPr>
              <a:t>要素</a:t>
            </a:r>
            <a:endParaRPr lang="zh-CN" altLang="en-US" sz="2000" dirty="0"/>
          </a:p>
        </p:txBody>
      </p:sp>
      <p:sp>
        <p:nvSpPr>
          <p:cNvPr id="15" name="矩形 14"/>
          <p:cNvSpPr/>
          <p:nvPr/>
        </p:nvSpPr>
        <p:spPr>
          <a:xfrm>
            <a:off x="5520433" y="1906902"/>
            <a:ext cx="2236510" cy="499624"/>
          </a:xfrm>
          <a:prstGeom prst="rect">
            <a:avLst/>
          </a:prstGeom>
        </p:spPr>
        <p:txBody>
          <a:bodyPr wrap="none">
            <a:spAutoFit/>
          </a:bodyPr>
          <a:lstStyle/>
          <a:p>
            <a:pPr>
              <a:lnSpc>
                <a:spcPct val="150000"/>
              </a:lnSpc>
            </a:pPr>
            <a:r>
              <a:rPr lang="zh-CN" altLang="en-US" sz="2000" b="1" dirty="0" smtClean="0">
                <a:solidFill>
                  <a:srgbClr val="C00000"/>
                </a:solidFill>
                <a:latin typeface="微软雅黑" panose="020B0503020204020204" pitchFamily="34" charset="-122"/>
                <a:ea typeface="微软雅黑" panose="020B0503020204020204" pitchFamily="34" charset="-122"/>
              </a:rPr>
              <a:t>明细表、验资报告</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12"/>
          </p:nvPr>
        </p:nvSpPr>
        <p:spPr/>
        <p:txBody>
          <a:bodyPr/>
          <a:lstStyle/>
          <a:p>
            <a:pPr>
              <a:defRPr/>
            </a:pPr>
            <a:fld id="{EEE598E4-D949-46A6-A5D1-2760F8946FD5}" type="slidenum">
              <a:rPr lang="en-US" altLang="zh-CN" smtClean="0"/>
              <a:pPr>
                <a:defRPr/>
              </a:pPr>
              <a:t>32</a:t>
            </a:fld>
            <a:endParaRPr lang="en-US" altLang="zh-CN"/>
          </a:p>
        </p:txBody>
      </p:sp>
      <p:sp>
        <p:nvSpPr>
          <p:cNvPr id="17" name="内容占位符 16"/>
          <p:cNvSpPr>
            <a:spLocks noGrp="1"/>
          </p:cNvSpPr>
          <p:nvPr>
            <p:ph sz="quarter" idx="13"/>
          </p:nvPr>
        </p:nvSpPr>
        <p:spPr>
          <a:xfrm>
            <a:off x="539750" y="87474"/>
            <a:ext cx="4818068" cy="323850"/>
          </a:xfrm>
        </p:spPr>
        <p:txBody>
          <a:bodyPr/>
          <a:lstStyle/>
          <a:p>
            <a:r>
              <a:rPr lang="zh-CN" altLang="en-US" dirty="0" smtClean="0"/>
              <a:t>确认数据及付款</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80">
                                          <p:stCondLst>
                                            <p:cond delay="0"/>
                                          </p:stCondLst>
                                        </p:cTn>
                                        <p:tgtEl>
                                          <p:spTgt spid="10"/>
                                        </p:tgtEl>
                                      </p:cBhvr>
                                    </p:animEffect>
                                    <p:anim calcmode="lin" valueType="num">
                                      <p:cBhvr>
                                        <p:cTn id="3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1" dur="26">
                                          <p:stCondLst>
                                            <p:cond delay="650"/>
                                          </p:stCondLst>
                                        </p:cTn>
                                        <p:tgtEl>
                                          <p:spTgt spid="10"/>
                                        </p:tgtEl>
                                      </p:cBhvr>
                                      <p:to x="100000" y="60000"/>
                                    </p:animScale>
                                    <p:animScale>
                                      <p:cBhvr>
                                        <p:cTn id="42" dur="166" decel="50000">
                                          <p:stCondLst>
                                            <p:cond delay="676"/>
                                          </p:stCondLst>
                                        </p:cTn>
                                        <p:tgtEl>
                                          <p:spTgt spid="10"/>
                                        </p:tgtEl>
                                      </p:cBhvr>
                                      <p:to x="100000" y="100000"/>
                                    </p:animScale>
                                    <p:animScale>
                                      <p:cBhvr>
                                        <p:cTn id="43" dur="26">
                                          <p:stCondLst>
                                            <p:cond delay="1312"/>
                                          </p:stCondLst>
                                        </p:cTn>
                                        <p:tgtEl>
                                          <p:spTgt spid="10"/>
                                        </p:tgtEl>
                                      </p:cBhvr>
                                      <p:to x="100000" y="80000"/>
                                    </p:animScale>
                                    <p:animScale>
                                      <p:cBhvr>
                                        <p:cTn id="44" dur="166" decel="50000">
                                          <p:stCondLst>
                                            <p:cond delay="1338"/>
                                          </p:stCondLst>
                                        </p:cTn>
                                        <p:tgtEl>
                                          <p:spTgt spid="10"/>
                                        </p:tgtEl>
                                      </p:cBhvr>
                                      <p:to x="100000" y="100000"/>
                                    </p:animScale>
                                    <p:animScale>
                                      <p:cBhvr>
                                        <p:cTn id="45" dur="26">
                                          <p:stCondLst>
                                            <p:cond delay="1642"/>
                                          </p:stCondLst>
                                        </p:cTn>
                                        <p:tgtEl>
                                          <p:spTgt spid="10"/>
                                        </p:tgtEl>
                                      </p:cBhvr>
                                      <p:to x="100000" y="90000"/>
                                    </p:animScale>
                                    <p:animScale>
                                      <p:cBhvr>
                                        <p:cTn id="46" dur="166" decel="50000">
                                          <p:stCondLst>
                                            <p:cond delay="1668"/>
                                          </p:stCondLst>
                                        </p:cTn>
                                        <p:tgtEl>
                                          <p:spTgt spid="10"/>
                                        </p:tgtEl>
                                      </p:cBhvr>
                                      <p:to x="100000" y="100000"/>
                                    </p:animScale>
                                    <p:animScale>
                                      <p:cBhvr>
                                        <p:cTn id="47" dur="26">
                                          <p:stCondLst>
                                            <p:cond delay="1808"/>
                                          </p:stCondLst>
                                        </p:cTn>
                                        <p:tgtEl>
                                          <p:spTgt spid="10"/>
                                        </p:tgtEl>
                                      </p:cBhvr>
                                      <p:to x="100000" y="95000"/>
                                    </p:animScale>
                                    <p:animScale>
                                      <p:cBhvr>
                                        <p:cTn id="48"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animBg="1"/>
      <p:bldP spid="10" grpId="0" animBg="1"/>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新建位图图像_meitu_2.jpg"/>
          <p:cNvPicPr>
            <a:picLocks noChangeAspect="1"/>
          </p:cNvPicPr>
          <p:nvPr/>
        </p:nvPicPr>
        <p:blipFill>
          <a:blip r:embed="rId3" cstate="print"/>
          <a:stretch>
            <a:fillRect/>
          </a:stretch>
        </p:blipFill>
        <p:spPr>
          <a:xfrm>
            <a:off x="485655" y="723404"/>
            <a:ext cx="8215338" cy="3816896"/>
          </a:xfrm>
          <a:prstGeom prst="rect">
            <a:avLst/>
          </a:prstGeom>
        </p:spPr>
      </p:pic>
      <p:sp>
        <p:nvSpPr>
          <p:cNvPr id="17" name="灯片编号占位符 8"/>
          <p:cNvSpPr>
            <a:spLocks noGrp="1"/>
          </p:cNvSpPr>
          <p:nvPr>
            <p:ph type="sldNum" sz="quarter" idx="12"/>
          </p:nvPr>
        </p:nvSpPr>
        <p:spPr/>
        <p:txBody>
          <a:bodyPr/>
          <a:lstStyle/>
          <a:p>
            <a:pPr algn="ctr">
              <a:defRPr/>
            </a:pPr>
            <a:fld id="{EEE598E4-D949-46A6-A5D1-2760F8946FD5}" type="slidenum">
              <a:rPr lang="en-US" altLang="zh-CN" smtClean="0"/>
              <a:pPr algn="ctr">
                <a:defRPr/>
              </a:pPr>
              <a:t>33</a:t>
            </a:fld>
            <a:endParaRPr lang="en-US" altLang="zh-CN" dirty="0"/>
          </a:p>
        </p:txBody>
      </p:sp>
      <p:sp>
        <p:nvSpPr>
          <p:cNvPr id="9" name="内容占位符 8"/>
          <p:cNvSpPr>
            <a:spLocks noGrp="1"/>
          </p:cNvSpPr>
          <p:nvPr>
            <p:ph sz="quarter" idx="13"/>
          </p:nvPr>
        </p:nvSpPr>
        <p:spPr>
          <a:xfrm>
            <a:off x="539750" y="87474"/>
            <a:ext cx="5461010" cy="323850"/>
          </a:xfrm>
        </p:spPr>
        <p:txBody>
          <a:bodyPr/>
          <a:lstStyle/>
          <a:p>
            <a:r>
              <a:rPr lang="zh-CN" altLang="en-US" dirty="0" smtClean="0"/>
              <a:t>确认数据及付款</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8"/>
          <p:cNvSpPr>
            <a:spLocks noGrp="1"/>
          </p:cNvSpPr>
          <p:nvPr>
            <p:ph type="sldNum" sz="quarter" idx="12"/>
          </p:nvPr>
        </p:nvSpPr>
        <p:spPr/>
        <p:txBody>
          <a:bodyPr/>
          <a:lstStyle/>
          <a:p>
            <a:pPr algn="ctr">
              <a:defRPr/>
            </a:pPr>
            <a:fld id="{EEE598E4-D949-46A6-A5D1-2760F8946FD5}" type="slidenum">
              <a:rPr lang="en-US" altLang="zh-CN" smtClean="0"/>
              <a:pPr algn="ctr">
                <a:defRPr/>
              </a:pPr>
              <a:t>34</a:t>
            </a:fld>
            <a:endParaRPr lang="en-US" altLang="zh-CN" dirty="0"/>
          </a:p>
        </p:txBody>
      </p:sp>
      <p:sp>
        <p:nvSpPr>
          <p:cNvPr id="8" name="内容占位符 7"/>
          <p:cNvSpPr>
            <a:spLocks noGrp="1"/>
          </p:cNvSpPr>
          <p:nvPr>
            <p:ph sz="quarter" idx="13"/>
          </p:nvPr>
        </p:nvSpPr>
        <p:spPr>
          <a:xfrm>
            <a:off x="539750" y="87474"/>
            <a:ext cx="5175258" cy="323850"/>
          </a:xfrm>
        </p:spPr>
        <p:txBody>
          <a:bodyPr/>
          <a:lstStyle/>
          <a:p>
            <a:r>
              <a:rPr lang="zh-CN" altLang="en-US" dirty="0" smtClean="0"/>
              <a:t>确认数据及付款</a:t>
            </a:r>
            <a:endParaRPr lang="zh-CN" altLang="en-US" dirty="0"/>
          </a:p>
        </p:txBody>
      </p:sp>
      <p:graphicFrame>
        <p:nvGraphicFramePr>
          <p:cNvPr id="10" name="图示 9"/>
          <p:cNvGraphicFramePr/>
          <p:nvPr>
            <p:extLst>
              <p:ext uri="{D42A27DB-BD31-4B8C-83A1-F6EECF244321}">
                <p14:modId xmlns="" xmlns:p14="http://schemas.microsoft.com/office/powerpoint/2010/main" val="1394031599"/>
              </p:ext>
            </p:extLst>
          </p:nvPr>
        </p:nvGraphicFramePr>
        <p:xfrm>
          <a:off x="1016248" y="785800"/>
          <a:ext cx="6984776" cy="3857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3C03BF36-7B13-4DA4-AE23-B3CA374A00D3}" type="slidenum">
              <a:rPr lang="en-US" altLang="zh-CN" smtClean="0"/>
              <a:pPr>
                <a:defRPr/>
              </a:pPr>
              <a:t>35</a:t>
            </a:fld>
            <a:endParaRPr lang="en-US" altLang="zh-CN"/>
          </a:p>
        </p:txBody>
      </p:sp>
      <p:sp>
        <p:nvSpPr>
          <p:cNvPr id="3" name="内容占位符 2"/>
          <p:cNvSpPr>
            <a:spLocks noGrp="1"/>
          </p:cNvSpPr>
          <p:nvPr>
            <p:ph sz="quarter" idx="13"/>
          </p:nvPr>
        </p:nvSpPr>
        <p:spPr/>
        <p:txBody>
          <a:bodyPr/>
          <a:lstStyle/>
          <a:p>
            <a:r>
              <a:rPr lang="zh-CN" altLang="en-US" dirty="0"/>
              <a:t>新增股份登记流程</a:t>
            </a:r>
          </a:p>
          <a:p>
            <a:endParaRPr lang="zh-CN" altLang="en-US" dirty="0"/>
          </a:p>
        </p:txBody>
      </p:sp>
      <p:pic>
        <p:nvPicPr>
          <p:cNvPr id="26" name="图片 25"/>
          <p:cNvPicPr>
            <a:picLocks noChangeAspect="1"/>
          </p:cNvPicPr>
          <p:nvPr/>
        </p:nvPicPr>
        <p:blipFill>
          <a:blip r:embed="rId3"/>
          <a:stretch>
            <a:fillRect/>
          </a:stretch>
        </p:blipFill>
        <p:spPr>
          <a:xfrm>
            <a:off x="629817" y="1199782"/>
            <a:ext cx="7884367" cy="2711431"/>
          </a:xfrm>
          <a:prstGeom prst="rect">
            <a:avLst/>
          </a:prstGeom>
        </p:spPr>
      </p:pic>
      <p:sp>
        <p:nvSpPr>
          <p:cNvPr id="5" name="椭圆 4"/>
          <p:cNvSpPr/>
          <p:nvPr/>
        </p:nvSpPr>
        <p:spPr bwMode="auto">
          <a:xfrm>
            <a:off x="5143504" y="2362083"/>
            <a:ext cx="285752" cy="285752"/>
          </a:xfrm>
          <a:prstGeom prst="ellipse">
            <a:avLst/>
          </a:prstGeom>
          <a:solidFill>
            <a:srgbClr val="C00000"/>
          </a:solidFill>
          <a:ln w="9525" cap="flat" cmpd="sng" algn="ctr">
            <a:no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箭头连接符 21"/>
          <p:cNvCxnSpPr/>
          <p:nvPr/>
        </p:nvCxnSpPr>
        <p:spPr bwMode="auto">
          <a:xfrm>
            <a:off x="2000232" y="1882478"/>
            <a:ext cx="914400" cy="6858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8" name="TextBox 17"/>
          <p:cNvSpPr txBox="1"/>
          <p:nvPr/>
        </p:nvSpPr>
        <p:spPr>
          <a:xfrm>
            <a:off x="428596" y="1238146"/>
            <a:ext cx="8215370" cy="3277820"/>
          </a:xfrm>
          <a:prstGeom prst="rect">
            <a:avLst/>
          </a:prstGeom>
          <a:noFill/>
          <a:ln>
            <a:solidFill>
              <a:schemeClr val="bg1">
                <a:lumMod val="50000"/>
              </a:schemeClr>
            </a:solidFill>
          </a:ln>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关于发布并上传、提交新增股份登记公告的通知</a:t>
            </a:r>
            <a:r>
              <a:rPr lang="en-US" b="1" dirty="0" smtClean="0"/>
              <a:t> </a:t>
            </a:r>
            <a:endParaRPr lang="zh-CN" altLang="en-US" dirty="0" smtClean="0"/>
          </a:p>
          <a:p>
            <a:pPr algn="just">
              <a:lnSpc>
                <a:spcPct val="150000"/>
              </a:lnSpc>
            </a:pPr>
            <a:r>
              <a:rPr lang="en-US" b="1" dirty="0" err="1" smtClean="0">
                <a:latin typeface="微软雅黑" panose="020B0503020204020204" pitchFamily="34" charset="-122"/>
                <a:ea typeface="微软雅黑" panose="020B0503020204020204" pitchFamily="34" charset="-122"/>
              </a:rPr>
              <a:t>xxxx</a:t>
            </a:r>
            <a:r>
              <a:rPr lang="zh-CN" altLang="en-US" b="1" dirty="0" smtClean="0">
                <a:latin typeface="微软雅黑" panose="020B0503020204020204" pitchFamily="34" charset="-122"/>
                <a:ea typeface="微软雅黑" panose="020B0503020204020204" pitchFamily="34" charset="-122"/>
              </a:rPr>
              <a:t>股份有限公司：</a:t>
            </a:r>
          </a:p>
          <a:p>
            <a:pPr algn="just">
              <a:lnSpc>
                <a:spcPct val="150000"/>
              </a:lnSpc>
            </a:pPr>
            <a:r>
              <a:rPr lang="zh-CN" altLang="en-US" b="1" dirty="0" smtClean="0">
                <a:latin typeface="微软雅黑" panose="020B0503020204020204" pitchFamily="34" charset="-122"/>
                <a:ea typeface="微软雅黑" panose="020B0503020204020204" pitchFamily="34" charset="-122"/>
              </a:rPr>
              <a:t>    请</a:t>
            </a:r>
            <a:r>
              <a:rPr lang="zh-CN" altLang="en-US" b="1" dirty="0">
                <a:latin typeface="微软雅黑" panose="020B0503020204020204" pitchFamily="34" charset="-122"/>
                <a:ea typeface="微软雅黑" panose="020B0503020204020204" pitchFamily="34" charset="-122"/>
              </a:rPr>
              <a:t>在全国股份转让系统公司信息披露平台（即股转公司网站）发布“新增股份在全国中小企业股份转让系统挂牌并公开转让的公告”，公告中披露的本次新增股份的可转让日（</a:t>
            </a:r>
            <a:r>
              <a:rPr lang="en-US" altLang="zh-CN" b="1" dirty="0">
                <a:latin typeface="微软雅黑" panose="020B0503020204020204" pitchFamily="34" charset="-122"/>
                <a:ea typeface="微软雅黑" panose="020B0503020204020204" pitchFamily="34" charset="-122"/>
              </a:rPr>
              <a:t>T</a:t>
            </a:r>
            <a:r>
              <a:rPr lang="zh-CN" altLang="en-US" b="1" dirty="0">
                <a:latin typeface="微软雅黑" panose="020B0503020204020204" pitchFamily="34" charset="-122"/>
                <a:ea typeface="微软雅黑" panose="020B0503020204020204" pitchFamily="34" charset="-122"/>
              </a:rPr>
              <a:t>日）由贵公司</a:t>
            </a:r>
            <a:r>
              <a:rPr lang="zh-CN" altLang="en-US" b="1" dirty="0">
                <a:solidFill>
                  <a:srgbClr val="C00000"/>
                </a:solidFill>
                <a:latin typeface="微软雅黑" panose="020B0503020204020204" pitchFamily="34" charset="-122"/>
                <a:ea typeface="微软雅黑" panose="020B0503020204020204" pitchFamily="34" charset="-122"/>
              </a:rPr>
              <a:t>自行确定</a:t>
            </a:r>
            <a:r>
              <a:rPr lang="zh-CN" altLang="en-US" b="1" dirty="0">
                <a:latin typeface="微软雅黑" panose="020B0503020204020204" pitchFamily="34" charset="-122"/>
                <a:ea typeface="微软雅黑" panose="020B0503020204020204" pitchFamily="34" charset="-122"/>
              </a:rPr>
              <a:t>，确定后，</a:t>
            </a:r>
            <a:r>
              <a:rPr lang="zh-CN" altLang="en-US" b="1" dirty="0">
                <a:solidFill>
                  <a:srgbClr val="C00000"/>
                </a:solidFill>
                <a:latin typeface="微软雅黑" panose="020B0503020204020204" pitchFamily="34" charset="-122"/>
                <a:ea typeface="微软雅黑" panose="020B0503020204020204" pitchFamily="34" charset="-122"/>
              </a:rPr>
              <a:t>请</a:t>
            </a:r>
            <a:r>
              <a:rPr lang="zh-CN" altLang="en-US" b="1" dirty="0" smtClean="0">
                <a:solidFill>
                  <a:srgbClr val="C00000"/>
                </a:solidFill>
                <a:latin typeface="微软雅黑" panose="020B0503020204020204" pitchFamily="34" charset="-122"/>
                <a:ea typeface="微软雅黑" panose="020B0503020204020204" pitchFamily="34" charset="-122"/>
              </a:rPr>
              <a:t>于</a:t>
            </a:r>
            <a:r>
              <a:rPr lang="en-US" altLang="zh-CN" b="1" dirty="0" smtClean="0">
                <a:solidFill>
                  <a:srgbClr val="007434"/>
                </a:solidFill>
                <a:latin typeface="微软雅黑" panose="020B0503020204020204" pitchFamily="34" charset="-122"/>
                <a:ea typeface="微软雅黑" panose="020B0503020204020204" pitchFamily="34" charset="-122"/>
              </a:rPr>
              <a:t>T-3</a:t>
            </a:r>
            <a:r>
              <a:rPr lang="zh-CN" altLang="en-US" b="1" dirty="0">
                <a:solidFill>
                  <a:srgbClr val="007434"/>
                </a:solidFill>
                <a:latin typeface="微软雅黑" panose="020B0503020204020204" pitchFamily="34" charset="-122"/>
                <a:ea typeface="微软雅黑" panose="020B0503020204020204" pitchFamily="34" charset="-122"/>
              </a:rPr>
              <a:t>日前（含</a:t>
            </a:r>
            <a:r>
              <a:rPr lang="en-US" altLang="zh-CN" b="1" dirty="0">
                <a:solidFill>
                  <a:srgbClr val="007434"/>
                </a:solidFill>
                <a:latin typeface="微软雅黑" panose="020B0503020204020204" pitchFamily="34" charset="-122"/>
                <a:ea typeface="微软雅黑" panose="020B0503020204020204" pitchFamily="34" charset="-122"/>
              </a:rPr>
              <a:t>T-3</a:t>
            </a:r>
            <a:r>
              <a:rPr lang="zh-CN" altLang="en-US" b="1" dirty="0">
                <a:solidFill>
                  <a:srgbClr val="007434"/>
                </a:solidFill>
                <a:latin typeface="微软雅黑" panose="020B0503020204020204" pitchFamily="34" charset="-122"/>
                <a:ea typeface="微软雅黑" panose="020B0503020204020204" pitchFamily="34" charset="-122"/>
              </a:rPr>
              <a:t>日）</a:t>
            </a:r>
            <a:r>
              <a:rPr lang="zh-CN" altLang="en-US" b="1" dirty="0">
                <a:solidFill>
                  <a:srgbClr val="C00000"/>
                </a:solidFill>
                <a:latin typeface="微软雅黑" panose="020B0503020204020204" pitchFamily="34" charset="-122"/>
                <a:ea typeface="微软雅黑" panose="020B0503020204020204" pitchFamily="34" charset="-122"/>
              </a:rPr>
              <a:t>在股转公司网站上进行信息披露，并请确保</a:t>
            </a:r>
            <a:r>
              <a:rPr lang="en-US" altLang="zh-CN" b="1" dirty="0">
                <a:solidFill>
                  <a:srgbClr val="007434"/>
                </a:solidFill>
                <a:latin typeface="微软雅黑" panose="020B0503020204020204" pitchFamily="34" charset="-122"/>
                <a:ea typeface="微软雅黑" panose="020B0503020204020204" pitchFamily="34" charset="-122"/>
              </a:rPr>
              <a:t>T-3</a:t>
            </a:r>
            <a:r>
              <a:rPr lang="zh-CN" altLang="en-US" b="1" dirty="0">
                <a:solidFill>
                  <a:srgbClr val="007434"/>
                </a:solidFill>
                <a:latin typeface="微软雅黑" panose="020B0503020204020204" pitchFamily="34" charset="-122"/>
                <a:ea typeface="微软雅黑" panose="020B0503020204020204" pitchFamily="34" charset="-122"/>
              </a:rPr>
              <a:t>日日终</a:t>
            </a:r>
            <a:r>
              <a:rPr lang="zh-CN" altLang="en-US" b="1" dirty="0">
                <a:solidFill>
                  <a:srgbClr val="C00000"/>
                </a:solidFill>
                <a:latin typeface="微软雅黑" panose="020B0503020204020204" pitchFamily="34" charset="-122"/>
                <a:ea typeface="微软雅黑" panose="020B0503020204020204" pitchFamily="34" charset="-122"/>
              </a:rPr>
              <a:t>，可在股转公司网站上看到公告。另请于</a:t>
            </a:r>
            <a:r>
              <a:rPr lang="en-US" altLang="zh-CN" b="1" dirty="0">
                <a:solidFill>
                  <a:srgbClr val="007434"/>
                </a:solidFill>
                <a:latin typeface="微软雅黑" panose="020B0503020204020204" pitchFamily="34" charset="-122"/>
                <a:ea typeface="微软雅黑" panose="020B0503020204020204" pitchFamily="34" charset="-122"/>
              </a:rPr>
              <a:t>T-2</a:t>
            </a:r>
            <a:r>
              <a:rPr lang="zh-CN" altLang="en-US" b="1" dirty="0">
                <a:solidFill>
                  <a:srgbClr val="007434"/>
                </a:solidFill>
                <a:latin typeface="微软雅黑" panose="020B0503020204020204" pitchFamily="34" charset="-122"/>
                <a:ea typeface="微软雅黑" panose="020B0503020204020204" pitchFamily="34" charset="-122"/>
              </a:rPr>
              <a:t>日中午</a:t>
            </a:r>
            <a:r>
              <a:rPr lang="en-US" altLang="zh-CN" b="1" dirty="0">
                <a:solidFill>
                  <a:srgbClr val="007434"/>
                </a:solidFill>
                <a:latin typeface="微软雅黑" panose="020B0503020204020204" pitchFamily="34" charset="-122"/>
                <a:ea typeface="微软雅黑" panose="020B0503020204020204" pitchFamily="34" charset="-122"/>
              </a:rPr>
              <a:t>12:00</a:t>
            </a:r>
            <a:r>
              <a:rPr lang="zh-CN" altLang="en-US" b="1" dirty="0">
                <a:solidFill>
                  <a:srgbClr val="007434"/>
                </a:solidFill>
                <a:latin typeface="微软雅黑" panose="020B0503020204020204" pitchFamily="34" charset="-122"/>
                <a:ea typeface="微软雅黑" panose="020B0503020204020204" pitchFamily="34" charset="-122"/>
              </a:rPr>
              <a:t>前</a:t>
            </a:r>
            <a:r>
              <a:rPr lang="zh-CN" altLang="en-US" b="1" dirty="0">
                <a:solidFill>
                  <a:srgbClr val="C00000"/>
                </a:solidFill>
                <a:latin typeface="微软雅黑" panose="020B0503020204020204" pitchFamily="34" charset="-122"/>
                <a:ea typeface="微软雅黑" panose="020B0503020204020204" pitchFamily="34" charset="-122"/>
              </a:rPr>
              <a:t>将已在股转公司网站上发布的公告加盖公章后，上传至本系统</a:t>
            </a:r>
            <a:r>
              <a:rPr lang="zh-CN" altLang="en-US" b="1" dirty="0" smtClean="0">
                <a:solidFill>
                  <a:srgbClr val="C00000"/>
                </a:solidFill>
                <a:latin typeface="微软雅黑" panose="020B0503020204020204" pitchFamily="34" charset="-122"/>
                <a:ea typeface="微软雅黑" panose="020B0503020204020204" pitchFamily="34" charset="-122"/>
              </a:rPr>
              <a:t>。</a:t>
            </a:r>
            <a:endParaRPr lang="en-US" altLang="zh-CN" b="1" dirty="0" smtClean="0">
              <a:solidFill>
                <a:srgbClr val="C00000"/>
              </a:solidFill>
              <a:latin typeface="微软雅黑" panose="020B0503020204020204" pitchFamily="34" charset="-122"/>
              <a:ea typeface="微软雅黑" panose="020B0503020204020204" pitchFamily="34" charset="-122"/>
            </a:endParaRPr>
          </a:p>
        </p:txBody>
      </p:sp>
      <p:sp>
        <p:nvSpPr>
          <p:cNvPr id="24" name="灯片编号占位符 6"/>
          <p:cNvSpPr txBox="1">
            <a:spLocks/>
          </p:cNvSpPr>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C98A62C0-D4E2-49D2-BE5D-C424E6EB2C9F}" type="slidenum">
              <a:rPr kumimoji="0" lang="en-US" altLang="zh-CN" sz="14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ctr" defTabSz="914400" rtl="0" eaLnBrk="1" fontAlgn="base" latinLnBrk="0" hangingPunct="1">
                <a:lnSpc>
                  <a:spcPct val="100000"/>
                </a:lnSpc>
                <a:spcBef>
                  <a:spcPct val="0"/>
                </a:spcBef>
                <a:spcAft>
                  <a:spcPct val="0"/>
                </a:spcAft>
                <a:buClrTx/>
                <a:buSzTx/>
                <a:buFontTx/>
                <a:buNone/>
                <a:tabLst/>
                <a:defRPr/>
              </a:pPr>
              <a:t>36</a:t>
            </a:fld>
            <a:endParaRPr kumimoji="0" lang="en-US" altLang="zh-CN" sz="14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
        <p:nvSpPr>
          <p:cNvPr id="8" name="内容占位符 7"/>
          <p:cNvSpPr>
            <a:spLocks noGrp="1"/>
          </p:cNvSpPr>
          <p:nvPr>
            <p:ph sz="quarter" idx="13"/>
          </p:nvPr>
        </p:nvSpPr>
        <p:spPr/>
        <p:txBody>
          <a:bodyPr/>
          <a:lstStyle/>
          <a:p>
            <a:r>
              <a:rPr lang="zh-CN" altLang="en-US" dirty="0" smtClean="0"/>
              <a:t>挂牌公司信息披露</a:t>
            </a:r>
            <a:endParaRPr lang="zh-CN" altLang="en-US" dirty="0"/>
          </a:p>
        </p:txBody>
      </p:sp>
      <p:cxnSp>
        <p:nvCxnSpPr>
          <p:cNvPr id="10" name="直接连接符 9"/>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1" name="直接连接符 10"/>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2" name="直接连接符 11"/>
          <p:cNvCxnSpPr/>
          <p:nvPr/>
        </p:nvCxnSpPr>
        <p:spPr bwMode="auto">
          <a:xfrm>
            <a:off x="6429388" y="1193559"/>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4"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15" name="TextBox 14"/>
          <p:cNvSpPr txBox="1"/>
          <p:nvPr/>
        </p:nvSpPr>
        <p:spPr>
          <a:xfrm>
            <a:off x="467544" y="765388"/>
            <a:ext cx="4190571" cy="400110"/>
          </a:xfrm>
          <a:prstGeom prst="rect">
            <a:avLst/>
          </a:prstGeom>
          <a:noFill/>
        </p:spPr>
        <p:txBody>
          <a:bodyPr wrap="none" rtlCol="0">
            <a:spAutoFit/>
          </a:bodyPr>
          <a:lstStyle/>
          <a:p>
            <a:pPr lvl="0"/>
            <a:r>
              <a:rPr lang="zh-CN" altLang="en-US" sz="2000" b="1" dirty="0">
                <a:latin typeface="微软雅黑" panose="020B0503020204020204" pitchFamily="34" charset="-122"/>
                <a:ea typeface="微软雅黑" panose="020B0503020204020204" pitchFamily="34" charset="-122"/>
              </a:rPr>
              <a:t>发布并上传公告：</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、查看公告通知</a:t>
            </a: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8" name="矩形 7"/>
          <p:cNvSpPr/>
          <p:nvPr/>
        </p:nvSpPr>
        <p:spPr>
          <a:xfrm>
            <a:off x="500034" y="1214428"/>
            <a:ext cx="8001056" cy="2400657"/>
          </a:xfrm>
          <a:prstGeom prst="rect">
            <a:avLst/>
          </a:prstGeom>
        </p:spPr>
        <p:txBody>
          <a:bodyPr wrap="square">
            <a:spAutoFit/>
          </a:bodyPr>
          <a:lstStyle/>
          <a:p>
            <a:pPr algn="just">
              <a:lnSpc>
                <a:spcPct val="150000"/>
              </a:lnSpc>
            </a:pPr>
            <a:r>
              <a:rPr lang="zh-CN" altLang="en-US" sz="2000" b="1" smtClean="0">
                <a:latin typeface="微软雅黑" panose="020B0503020204020204" pitchFamily="34" charset="-122"/>
                <a:ea typeface="微软雅黑" panose="020B0503020204020204" pitchFamily="34" charset="-122"/>
              </a:rPr>
              <a:t>       公告</a:t>
            </a:r>
            <a:r>
              <a:rPr lang="zh-CN" altLang="en-US" sz="2000" b="1" dirty="0" smtClean="0">
                <a:latin typeface="微软雅黑" panose="020B0503020204020204" pitchFamily="34" charset="-122"/>
                <a:ea typeface="微软雅黑" panose="020B0503020204020204" pitchFamily="34" charset="-122"/>
              </a:rPr>
              <a:t>中披露的本次新增股份的</a:t>
            </a:r>
            <a:r>
              <a:rPr lang="zh-CN" altLang="en-US" sz="2000" b="1" u="sng" dirty="0" smtClean="0">
                <a:solidFill>
                  <a:srgbClr val="A50021"/>
                </a:solidFill>
                <a:latin typeface="微软雅黑" panose="020B0503020204020204" pitchFamily="34" charset="-122"/>
                <a:ea typeface="微软雅黑" panose="020B0503020204020204" pitchFamily="34" charset="-122"/>
              </a:rPr>
              <a:t>可转让日（</a:t>
            </a:r>
            <a:r>
              <a:rPr lang="en-US" altLang="zh-CN" sz="2000" b="1" u="sng" dirty="0" smtClean="0">
                <a:solidFill>
                  <a:srgbClr val="A50021"/>
                </a:solidFill>
                <a:latin typeface="微软雅黑" panose="020B0503020204020204" pitchFamily="34" charset="-122"/>
                <a:ea typeface="微软雅黑" panose="020B0503020204020204" pitchFamily="34" charset="-122"/>
              </a:rPr>
              <a:t>T</a:t>
            </a:r>
            <a:r>
              <a:rPr lang="zh-CN" altLang="en-US" sz="2000" b="1" u="sng" dirty="0" smtClean="0">
                <a:solidFill>
                  <a:srgbClr val="A50021"/>
                </a:solidFill>
                <a:latin typeface="微软雅黑" panose="020B0503020204020204" pitchFamily="34" charset="-122"/>
                <a:ea typeface="微软雅黑" panose="020B0503020204020204" pitchFamily="34" charset="-122"/>
              </a:rPr>
              <a:t>日）</a:t>
            </a:r>
            <a:r>
              <a:rPr lang="zh-CN" altLang="en-US" sz="2000" b="1" dirty="0" smtClean="0">
                <a:latin typeface="微软雅黑" panose="020B0503020204020204" pitchFamily="34" charset="-122"/>
                <a:ea typeface="微软雅黑" panose="020B0503020204020204" pitchFamily="34" charset="-122"/>
              </a:rPr>
              <a:t>由挂牌公司</a:t>
            </a:r>
            <a:r>
              <a:rPr lang="zh-CN" altLang="en-US" sz="2000" b="1" smtClean="0">
                <a:latin typeface="微软雅黑" panose="020B0503020204020204" pitchFamily="34" charset="-122"/>
                <a:ea typeface="微软雅黑" panose="020B0503020204020204" pitchFamily="34" charset="-122"/>
              </a:rPr>
              <a:t>自行确定。确定</a:t>
            </a:r>
            <a:r>
              <a:rPr lang="zh-CN" altLang="en-US" sz="2000" b="1" dirty="0" smtClean="0">
                <a:latin typeface="微软雅黑" panose="020B0503020204020204" pitchFamily="34" charset="-122"/>
                <a:ea typeface="微软雅黑" panose="020B0503020204020204" pitchFamily="34" charset="-122"/>
              </a:rPr>
              <a:t>后</a:t>
            </a:r>
            <a:r>
              <a:rPr lang="zh-CN" altLang="en-US" sz="2000" b="1" smtClean="0">
                <a:latin typeface="微软雅黑" panose="020B0503020204020204" pitchFamily="34" charset="-122"/>
                <a:ea typeface="微软雅黑" panose="020B0503020204020204" pitchFamily="34" charset="-122"/>
              </a:rPr>
              <a:t>，应于</a:t>
            </a:r>
            <a:r>
              <a:rPr lang="zh-CN" altLang="en-US" sz="2000" b="1" u="sng" smtClean="0">
                <a:solidFill>
                  <a:srgbClr val="A50021"/>
                </a:solidFill>
                <a:latin typeface="微软雅黑" panose="020B0503020204020204" pitchFamily="34" charset="-122"/>
                <a:ea typeface="微软雅黑" panose="020B0503020204020204" pitchFamily="34" charset="-122"/>
              </a:rPr>
              <a:t>                            </a:t>
            </a:r>
            <a:r>
              <a:rPr lang="zh-CN" altLang="en-US" sz="2000" b="1" smtClean="0">
                <a:latin typeface="微软雅黑" panose="020B0503020204020204" pitchFamily="34" charset="-122"/>
                <a:ea typeface="微软雅黑" panose="020B0503020204020204" pitchFamily="34" charset="-122"/>
              </a:rPr>
              <a:t>在</a:t>
            </a:r>
            <a:r>
              <a:rPr lang="zh-CN" altLang="en-US" sz="2000" b="1" dirty="0" smtClean="0">
                <a:latin typeface="微软雅黑" panose="020B0503020204020204" pitchFamily="34" charset="-122"/>
                <a:ea typeface="微软雅黑" panose="020B0503020204020204" pitchFamily="34" charset="-122"/>
              </a:rPr>
              <a:t>股转公司网站上进行信息披露，并确保</a:t>
            </a:r>
            <a:r>
              <a:rPr lang="en-US" altLang="zh-CN" sz="2000" b="1" dirty="0" smtClean="0">
                <a:latin typeface="微软雅黑" panose="020B0503020204020204" pitchFamily="34" charset="-122"/>
                <a:ea typeface="微软雅黑" panose="020B0503020204020204" pitchFamily="34" charset="-122"/>
              </a:rPr>
              <a:t>T-3</a:t>
            </a:r>
            <a:r>
              <a:rPr lang="zh-CN" altLang="en-US" sz="2000" b="1" dirty="0" smtClean="0">
                <a:latin typeface="微软雅黑" panose="020B0503020204020204" pitchFamily="34" charset="-122"/>
                <a:ea typeface="微软雅黑" panose="020B0503020204020204" pitchFamily="34" charset="-122"/>
              </a:rPr>
              <a:t>日日终，可在股转公司网站上看到</a:t>
            </a:r>
            <a:r>
              <a:rPr lang="zh-CN" altLang="en-US" sz="2000" b="1" smtClean="0">
                <a:latin typeface="微软雅黑" panose="020B0503020204020204" pitchFamily="34" charset="-122"/>
                <a:ea typeface="微软雅黑" panose="020B0503020204020204" pitchFamily="34" charset="-122"/>
              </a:rPr>
              <a:t>公告。</a:t>
            </a:r>
            <a:endParaRPr lang="en-US" altLang="zh-CN" sz="2000" b="1" smtClean="0">
              <a:latin typeface="微软雅黑" panose="020B0503020204020204" pitchFamily="34" charset="-122"/>
              <a:ea typeface="微软雅黑" panose="020B0503020204020204" pitchFamily="34" charset="-122"/>
            </a:endParaRPr>
          </a:p>
          <a:p>
            <a:pPr algn="just">
              <a:lnSpc>
                <a:spcPct val="150000"/>
              </a:lnSpc>
            </a:pPr>
            <a:r>
              <a:rPr lang="en-US" altLang="zh-CN" sz="2000" b="1">
                <a:latin typeface="微软雅黑" panose="020B0503020204020204" pitchFamily="34" charset="-122"/>
                <a:ea typeface="微软雅黑" panose="020B0503020204020204" pitchFamily="34" charset="-122"/>
              </a:rPr>
              <a:t> </a:t>
            </a:r>
            <a:r>
              <a:rPr lang="en-US" altLang="zh-CN" sz="2000" b="1" smtClean="0">
                <a:latin typeface="微软雅黑" panose="020B0503020204020204" pitchFamily="34" charset="-122"/>
                <a:ea typeface="微软雅黑" panose="020B0503020204020204" pitchFamily="34" charset="-122"/>
              </a:rPr>
              <a:t>      </a:t>
            </a:r>
            <a:r>
              <a:rPr lang="zh-CN" altLang="en-US" sz="2000" b="1" smtClean="0">
                <a:latin typeface="微软雅黑" panose="020B0503020204020204" pitchFamily="34" charset="-122"/>
                <a:ea typeface="微软雅黑" panose="020B0503020204020204" pitchFamily="34" charset="-122"/>
              </a:rPr>
              <a:t>另应于</a:t>
            </a:r>
            <a:r>
              <a:rPr lang="zh-CN" altLang="en-US" sz="2000" b="1" u="sng" smtClean="0">
                <a:solidFill>
                  <a:srgbClr val="A50021"/>
                </a:solidFill>
                <a:latin typeface="微软雅黑" panose="020B0503020204020204" pitchFamily="34" charset="-122"/>
                <a:ea typeface="微软雅黑" panose="020B0503020204020204" pitchFamily="34" charset="-122"/>
              </a:rPr>
              <a:t>                           </a:t>
            </a:r>
            <a:r>
              <a:rPr lang="zh-CN" altLang="en-US" sz="2000" b="1" smtClean="0">
                <a:latin typeface="微软雅黑" panose="020B0503020204020204" pitchFamily="34" charset="-122"/>
                <a:ea typeface="微软雅黑" panose="020B0503020204020204" pitchFamily="34" charset="-122"/>
              </a:rPr>
              <a:t>将</a:t>
            </a:r>
            <a:r>
              <a:rPr lang="zh-CN" altLang="en-US" sz="2000" b="1" dirty="0" smtClean="0">
                <a:latin typeface="微软雅黑" panose="020B0503020204020204" pitchFamily="34" charset="-122"/>
                <a:ea typeface="微软雅黑" panose="020B0503020204020204" pitchFamily="34" charset="-122"/>
              </a:rPr>
              <a:t>已在股转公司网站上发布的公告加盖贵公司公章后上传至中国结算</a:t>
            </a:r>
            <a:r>
              <a:rPr lang="zh-CN" altLang="en-US" sz="2000" b="1" smtClean="0">
                <a:latin typeface="微软雅黑" panose="020B0503020204020204" pitchFamily="34" charset="-122"/>
                <a:ea typeface="微软雅黑" panose="020B0503020204020204" pitchFamily="34" charset="-122"/>
              </a:rPr>
              <a:t>网上业务平台</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p:txBody>
      </p:sp>
      <p:cxnSp>
        <p:nvCxnSpPr>
          <p:cNvPr id="14" name="直接箭头连接符 13"/>
          <p:cNvCxnSpPr/>
          <p:nvPr/>
        </p:nvCxnSpPr>
        <p:spPr bwMode="auto">
          <a:xfrm>
            <a:off x="1357290" y="4206905"/>
            <a:ext cx="6215106" cy="1191"/>
          </a:xfrm>
          <a:prstGeom prst="straightConnector1">
            <a:avLst/>
          </a:prstGeom>
          <a:gradFill rotWithShape="1">
            <a:gsLst>
              <a:gs pos="0">
                <a:srgbClr val="FF9933"/>
              </a:gs>
              <a:gs pos="100000">
                <a:srgbClr val="FF6600"/>
              </a:gs>
            </a:gsLst>
            <a:lin ang="5400000" scaled="1"/>
          </a:gradFill>
          <a:ln w="76200" cap="flat" cmpd="sng" algn="ctr">
            <a:solidFill>
              <a:srgbClr val="C00000"/>
            </a:solidFill>
            <a:prstDash val="solid"/>
            <a:round/>
            <a:headEnd type="none" w="med" len="med"/>
            <a:tailEnd type="arrow"/>
          </a:ln>
          <a:effectLst>
            <a:outerShdw blurRad="50800" dist="50800" dir="5400000" algn="ctr" rotWithShape="0">
              <a:schemeClr val="bg1"/>
            </a:outerShdw>
          </a:effectLst>
          <a:scene3d>
            <a:camera prst="legacyObliqueTopRight"/>
            <a:lightRig rig="legacyFlat3" dir="b"/>
          </a:scene3d>
          <a:sp3d prstMaterial="legacyMatte">
            <a:extrusionClr>
              <a:schemeClr val="tx1"/>
            </a:extrusionClr>
            <a:contourClr>
              <a:schemeClr val="tx1"/>
            </a:contourClr>
          </a:sp3d>
        </p:spPr>
      </p:cxnSp>
      <p:cxnSp>
        <p:nvCxnSpPr>
          <p:cNvPr id="17" name="直接连接符 16"/>
          <p:cNvCxnSpPr/>
          <p:nvPr/>
        </p:nvCxnSpPr>
        <p:spPr bwMode="auto">
          <a:xfrm rot="5400000">
            <a:off x="2206410" y="4125743"/>
            <a:ext cx="160736" cy="1588"/>
          </a:xfrm>
          <a:prstGeom prst="line">
            <a:avLst/>
          </a:prstGeom>
          <a:gradFill rotWithShape="1">
            <a:gsLst>
              <a:gs pos="0">
                <a:srgbClr val="FF9933"/>
              </a:gs>
              <a:gs pos="100000">
                <a:srgbClr val="FF6600"/>
              </a:gs>
            </a:gsLst>
            <a:lin ang="5400000" scaled="1"/>
          </a:gradFill>
          <a:ln w="69850" cap="flat" cmpd="sng" algn="ctr">
            <a:solidFill>
              <a:srgbClr val="A50021"/>
            </a:solidFill>
            <a:prstDash val="solid"/>
            <a:round/>
            <a:headEnd type="none" w="med" len="med"/>
            <a:tailEnd type="none" w="med" len="med"/>
          </a:ln>
          <a:effectLst>
            <a:outerShdw blurRad="50800" dist="50800" dir="5400000" algn="ctr" rotWithShape="0">
              <a:schemeClr val="bg1"/>
            </a:outerShdw>
          </a:effectLst>
          <a:scene3d>
            <a:camera prst="legacyObliqueTopRight"/>
            <a:lightRig rig="legacyFlat3" dir="b"/>
          </a:scene3d>
          <a:sp3d prstMaterial="legacyMatte">
            <a:extrusionClr>
              <a:schemeClr val="tx1"/>
            </a:extrusionClr>
            <a:contourClr>
              <a:schemeClr val="tx1"/>
            </a:contourClr>
          </a:sp3d>
        </p:spPr>
      </p:cxnSp>
      <p:cxnSp>
        <p:nvCxnSpPr>
          <p:cNvPr id="18" name="直接连接符 17"/>
          <p:cNvCxnSpPr/>
          <p:nvPr/>
        </p:nvCxnSpPr>
        <p:spPr bwMode="auto">
          <a:xfrm rot="5400000">
            <a:off x="3277980" y="4125743"/>
            <a:ext cx="160736" cy="1588"/>
          </a:xfrm>
          <a:prstGeom prst="line">
            <a:avLst/>
          </a:prstGeom>
          <a:gradFill rotWithShape="1">
            <a:gsLst>
              <a:gs pos="0">
                <a:srgbClr val="FF9933"/>
              </a:gs>
              <a:gs pos="100000">
                <a:srgbClr val="FF6600"/>
              </a:gs>
            </a:gsLst>
            <a:lin ang="5400000" scaled="1"/>
          </a:gradFill>
          <a:ln w="69850" cap="flat" cmpd="sng" algn="ctr">
            <a:solidFill>
              <a:srgbClr val="A50021"/>
            </a:solidFill>
            <a:prstDash val="solid"/>
            <a:round/>
            <a:headEnd type="none" w="med" len="med"/>
            <a:tailEnd type="none" w="med" len="med"/>
          </a:ln>
          <a:effectLst>
            <a:outerShdw blurRad="50800" dist="50800" dir="5400000" algn="ctr" rotWithShape="0">
              <a:schemeClr val="bg1"/>
            </a:outerShdw>
          </a:effectLst>
          <a:scene3d>
            <a:camera prst="legacyObliqueTopRight"/>
            <a:lightRig rig="legacyFlat3" dir="b"/>
          </a:scene3d>
          <a:sp3d prstMaterial="legacyMatte">
            <a:extrusionClr>
              <a:schemeClr val="tx1"/>
            </a:extrusionClr>
            <a:contourClr>
              <a:schemeClr val="tx1"/>
            </a:contourClr>
          </a:sp3d>
        </p:spPr>
      </p:cxnSp>
      <p:cxnSp>
        <p:nvCxnSpPr>
          <p:cNvPr id="19" name="直接连接符 18"/>
          <p:cNvCxnSpPr/>
          <p:nvPr/>
        </p:nvCxnSpPr>
        <p:spPr bwMode="auto">
          <a:xfrm rot="5400000">
            <a:off x="4419400" y="4125743"/>
            <a:ext cx="160736" cy="1588"/>
          </a:xfrm>
          <a:prstGeom prst="line">
            <a:avLst/>
          </a:prstGeom>
          <a:gradFill rotWithShape="1">
            <a:gsLst>
              <a:gs pos="0">
                <a:srgbClr val="FF9933"/>
              </a:gs>
              <a:gs pos="100000">
                <a:srgbClr val="FF6600"/>
              </a:gs>
            </a:gsLst>
            <a:lin ang="5400000" scaled="1"/>
          </a:gradFill>
          <a:ln w="69850" cap="flat" cmpd="sng" algn="ctr">
            <a:solidFill>
              <a:srgbClr val="A50021"/>
            </a:solidFill>
            <a:prstDash val="solid"/>
            <a:round/>
            <a:headEnd type="none" w="med" len="med"/>
            <a:tailEnd type="none" w="med" len="med"/>
          </a:ln>
          <a:effectLst>
            <a:outerShdw blurRad="50800" dist="50800" dir="5400000" algn="ctr" rotWithShape="0">
              <a:schemeClr val="bg1"/>
            </a:outerShdw>
          </a:effectLst>
          <a:scene3d>
            <a:camera prst="legacyObliqueTopRight"/>
            <a:lightRig rig="legacyFlat3" dir="b"/>
          </a:scene3d>
          <a:sp3d prstMaterial="legacyMatte">
            <a:extrusionClr>
              <a:schemeClr val="tx1"/>
            </a:extrusionClr>
            <a:contourClr>
              <a:schemeClr val="tx1"/>
            </a:contourClr>
          </a:sp3d>
        </p:spPr>
      </p:cxnSp>
      <p:cxnSp>
        <p:nvCxnSpPr>
          <p:cNvPr id="20" name="直接连接符 19"/>
          <p:cNvCxnSpPr/>
          <p:nvPr/>
        </p:nvCxnSpPr>
        <p:spPr bwMode="auto">
          <a:xfrm rot="5400000">
            <a:off x="5562408" y="4125743"/>
            <a:ext cx="160736" cy="1588"/>
          </a:xfrm>
          <a:prstGeom prst="line">
            <a:avLst/>
          </a:prstGeom>
          <a:gradFill rotWithShape="1">
            <a:gsLst>
              <a:gs pos="0">
                <a:srgbClr val="FF9933"/>
              </a:gs>
              <a:gs pos="100000">
                <a:srgbClr val="FF6600"/>
              </a:gs>
            </a:gsLst>
            <a:lin ang="5400000" scaled="1"/>
          </a:gradFill>
          <a:ln w="69850" cap="flat" cmpd="sng" algn="ctr">
            <a:solidFill>
              <a:srgbClr val="A50021"/>
            </a:solidFill>
            <a:prstDash val="solid"/>
            <a:round/>
            <a:headEnd type="none" w="med" len="med"/>
            <a:tailEnd type="none" w="med" len="med"/>
          </a:ln>
          <a:effectLst>
            <a:outerShdw blurRad="50800" dist="50800" dir="5400000" algn="ctr" rotWithShape="0">
              <a:schemeClr val="bg1"/>
            </a:outerShdw>
          </a:effectLst>
          <a:scene3d>
            <a:camera prst="legacyObliqueTopRight"/>
            <a:lightRig rig="legacyFlat3" dir="b"/>
          </a:scene3d>
          <a:sp3d prstMaterial="legacyMatte">
            <a:extrusionClr>
              <a:schemeClr val="tx1"/>
            </a:extrusionClr>
            <a:contourClr>
              <a:schemeClr val="tx1"/>
            </a:contourClr>
          </a:sp3d>
        </p:spPr>
      </p:cxnSp>
      <p:sp>
        <p:nvSpPr>
          <p:cNvPr id="22" name="TextBox 21"/>
          <p:cNvSpPr txBox="1"/>
          <p:nvPr/>
        </p:nvSpPr>
        <p:spPr>
          <a:xfrm>
            <a:off x="5442774" y="3563962"/>
            <a:ext cx="588623"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T</a:t>
            </a:r>
            <a:r>
              <a:rPr lang="zh-CN" altLang="en-US" sz="2000" dirty="0" smtClean="0">
                <a:latin typeface="微软雅黑" panose="020B0503020204020204" pitchFamily="34" charset="-122"/>
                <a:ea typeface="微软雅黑" panose="020B0503020204020204" pitchFamily="34" charset="-122"/>
              </a:rPr>
              <a:t>日</a:t>
            </a:r>
            <a:endParaRPr lang="zh-CN" altLang="en-US" sz="2000" dirty="0">
              <a:latin typeface="微软雅黑" panose="020B0503020204020204" pitchFamily="34" charset="-122"/>
              <a:ea typeface="微软雅黑" panose="020B0503020204020204" pitchFamily="34" charset="-122"/>
            </a:endParaRPr>
          </a:p>
        </p:txBody>
      </p:sp>
      <p:sp>
        <p:nvSpPr>
          <p:cNvPr id="23" name="TextBox 22"/>
          <p:cNvSpPr txBox="1"/>
          <p:nvPr/>
        </p:nvSpPr>
        <p:spPr>
          <a:xfrm>
            <a:off x="5072066" y="4370003"/>
            <a:ext cx="1114408"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可转让日</a:t>
            </a:r>
            <a:endParaRPr lang="zh-CN" altLang="en-US" b="1" dirty="0">
              <a:latin typeface="微软雅黑" panose="020B0503020204020204" pitchFamily="34" charset="-122"/>
              <a:ea typeface="微软雅黑" panose="020B0503020204020204" pitchFamily="34" charset="-122"/>
            </a:endParaRPr>
          </a:p>
        </p:txBody>
      </p:sp>
      <p:sp>
        <p:nvSpPr>
          <p:cNvPr id="24" name="TextBox 23"/>
          <p:cNvSpPr txBox="1"/>
          <p:nvPr/>
        </p:nvSpPr>
        <p:spPr>
          <a:xfrm>
            <a:off x="4178779" y="3563962"/>
            <a:ext cx="849913"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T-1</a:t>
            </a:r>
            <a:r>
              <a:rPr lang="zh-CN" altLang="en-US" sz="2000" dirty="0" smtClean="0">
                <a:latin typeface="微软雅黑" panose="020B0503020204020204" pitchFamily="34" charset="-122"/>
                <a:ea typeface="微软雅黑" panose="020B0503020204020204" pitchFamily="34" charset="-122"/>
              </a:rPr>
              <a:t>日</a:t>
            </a:r>
            <a:endParaRPr lang="zh-CN" altLang="en-US" sz="2000" dirty="0">
              <a:latin typeface="微软雅黑" panose="020B0503020204020204" pitchFamily="34" charset="-122"/>
              <a:ea typeface="微软雅黑" panose="020B0503020204020204" pitchFamily="34" charset="-122"/>
            </a:endParaRPr>
          </a:p>
        </p:txBody>
      </p:sp>
      <p:sp>
        <p:nvSpPr>
          <p:cNvPr id="25" name="TextBox 24"/>
          <p:cNvSpPr txBox="1"/>
          <p:nvPr/>
        </p:nvSpPr>
        <p:spPr>
          <a:xfrm>
            <a:off x="2998941" y="3563962"/>
            <a:ext cx="849913"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T-2</a:t>
            </a:r>
            <a:r>
              <a:rPr lang="zh-CN" altLang="en-US" sz="2000" dirty="0" smtClean="0">
                <a:latin typeface="微软雅黑" panose="020B0503020204020204" pitchFamily="34" charset="-122"/>
                <a:ea typeface="微软雅黑" panose="020B0503020204020204" pitchFamily="34" charset="-122"/>
              </a:rPr>
              <a:t>日</a:t>
            </a:r>
            <a:endParaRPr lang="zh-CN" altLang="en-US" sz="20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1927371" y="3563962"/>
            <a:ext cx="849913"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T-3</a:t>
            </a:r>
            <a:r>
              <a:rPr lang="zh-CN" altLang="en-US" sz="2000" dirty="0" smtClean="0">
                <a:latin typeface="微软雅黑" panose="020B0503020204020204" pitchFamily="34" charset="-122"/>
                <a:ea typeface="微软雅黑" panose="020B0503020204020204" pitchFamily="34" charset="-122"/>
              </a:rPr>
              <a:t>日</a:t>
            </a:r>
            <a:endParaRPr lang="zh-CN" altLang="en-US" sz="2000" dirty="0">
              <a:latin typeface="微软雅黑" panose="020B0503020204020204" pitchFamily="34" charset="-122"/>
              <a:ea typeface="微软雅黑" panose="020B0503020204020204" pitchFamily="34" charset="-122"/>
            </a:endParaRPr>
          </a:p>
        </p:txBody>
      </p:sp>
      <p:sp>
        <p:nvSpPr>
          <p:cNvPr id="27" name="TextBox 26"/>
          <p:cNvSpPr txBox="1"/>
          <p:nvPr/>
        </p:nvSpPr>
        <p:spPr>
          <a:xfrm>
            <a:off x="1835697" y="4379835"/>
            <a:ext cx="881973"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公告日</a:t>
            </a:r>
            <a:endParaRPr lang="zh-CN" altLang="en-US" b="1" dirty="0">
              <a:latin typeface="微软雅黑" panose="020B0503020204020204" pitchFamily="34" charset="-122"/>
              <a:ea typeface="微软雅黑" panose="020B0503020204020204" pitchFamily="34" charset="-122"/>
            </a:endParaRPr>
          </a:p>
        </p:txBody>
      </p:sp>
      <p:sp>
        <p:nvSpPr>
          <p:cNvPr id="28" name="TextBox 27"/>
          <p:cNvSpPr txBox="1"/>
          <p:nvPr/>
        </p:nvSpPr>
        <p:spPr>
          <a:xfrm>
            <a:off x="2729116" y="4379109"/>
            <a:ext cx="1346844"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上传公告日</a:t>
            </a:r>
            <a:endParaRPr lang="zh-CN" altLang="en-US" b="1" dirty="0">
              <a:latin typeface="微软雅黑" panose="020B0503020204020204" pitchFamily="34" charset="-122"/>
              <a:ea typeface="微软雅黑" panose="020B0503020204020204" pitchFamily="34" charset="-122"/>
            </a:endParaRPr>
          </a:p>
        </p:txBody>
      </p:sp>
      <p:sp>
        <p:nvSpPr>
          <p:cNvPr id="21" name="TextBox 20"/>
          <p:cNvSpPr txBox="1"/>
          <p:nvPr/>
        </p:nvSpPr>
        <p:spPr>
          <a:xfrm>
            <a:off x="471007" y="764595"/>
            <a:ext cx="4447051" cy="40011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发布并上传公告：</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、可转让日的确定</a:t>
            </a:r>
            <a:endParaRPr lang="zh-CN" altLang="en-US" sz="2000" b="1" dirty="0">
              <a:latin typeface="微软雅黑" panose="020B0503020204020204" pitchFamily="34" charset="-122"/>
              <a:ea typeface="微软雅黑" panose="020B0503020204020204" pitchFamily="34" charset="-122"/>
            </a:endParaRPr>
          </a:p>
        </p:txBody>
      </p:sp>
      <p:sp>
        <p:nvSpPr>
          <p:cNvPr id="30" name="内容占位符 29"/>
          <p:cNvSpPr>
            <a:spLocks noGrp="1"/>
          </p:cNvSpPr>
          <p:nvPr>
            <p:ph sz="quarter" idx="13"/>
          </p:nvPr>
        </p:nvSpPr>
        <p:spPr/>
        <p:txBody>
          <a:bodyPr/>
          <a:lstStyle/>
          <a:p>
            <a:r>
              <a:rPr lang="zh-CN" altLang="en-US" dirty="0" smtClean="0"/>
              <a:t>挂牌公司信息披露</a:t>
            </a:r>
          </a:p>
          <a:p>
            <a:endParaRPr lang="zh-CN" altLang="en-US" dirty="0"/>
          </a:p>
        </p:txBody>
      </p:sp>
      <p:cxnSp>
        <p:nvCxnSpPr>
          <p:cNvPr id="29" name="直接连接符 28"/>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31" name="直接连接符 30"/>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32" name="直接连接符 31"/>
          <p:cNvCxnSpPr/>
          <p:nvPr/>
        </p:nvCxnSpPr>
        <p:spPr bwMode="auto">
          <a:xfrm>
            <a:off x="6429388" y="1193559"/>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 name="矩形 1"/>
          <p:cNvSpPr/>
          <p:nvPr/>
        </p:nvSpPr>
        <p:spPr>
          <a:xfrm>
            <a:off x="2483768" y="1739592"/>
            <a:ext cx="2585964" cy="400110"/>
          </a:xfrm>
          <a:prstGeom prst="rect">
            <a:avLst/>
          </a:prstGeom>
        </p:spPr>
        <p:txBody>
          <a:bodyPr wrap="none">
            <a:spAutoFit/>
          </a:bodyPr>
          <a:lstStyle/>
          <a:p>
            <a:r>
              <a:rPr lang="en-US" altLang="zh-CN" sz="2000" b="1">
                <a:solidFill>
                  <a:srgbClr val="A50021"/>
                </a:solidFill>
                <a:latin typeface="微软雅黑" panose="020B0503020204020204" pitchFamily="34" charset="-122"/>
                <a:ea typeface="微软雅黑" panose="020B0503020204020204" pitchFamily="34" charset="-122"/>
              </a:rPr>
              <a:t>T-3</a:t>
            </a:r>
            <a:r>
              <a:rPr lang="zh-CN" altLang="en-US" sz="2000" b="1">
                <a:solidFill>
                  <a:srgbClr val="A50021"/>
                </a:solidFill>
                <a:latin typeface="微软雅黑" panose="020B0503020204020204" pitchFamily="34" charset="-122"/>
                <a:ea typeface="微软雅黑" panose="020B0503020204020204" pitchFamily="34" charset="-122"/>
              </a:rPr>
              <a:t>日前（含</a:t>
            </a:r>
            <a:r>
              <a:rPr lang="en-US" altLang="zh-CN" sz="2000" b="1">
                <a:solidFill>
                  <a:srgbClr val="A50021"/>
                </a:solidFill>
                <a:latin typeface="微软雅黑" panose="020B0503020204020204" pitchFamily="34" charset="-122"/>
                <a:ea typeface="微软雅黑" panose="020B0503020204020204" pitchFamily="34" charset="-122"/>
              </a:rPr>
              <a:t>T-3</a:t>
            </a:r>
            <a:r>
              <a:rPr lang="zh-CN" altLang="en-US" sz="2000" b="1" smtClean="0">
                <a:solidFill>
                  <a:srgbClr val="A50021"/>
                </a:solidFill>
                <a:latin typeface="微软雅黑" panose="020B0503020204020204" pitchFamily="34" charset="-122"/>
                <a:ea typeface="微软雅黑" panose="020B0503020204020204" pitchFamily="34" charset="-122"/>
              </a:rPr>
              <a:t>日）</a:t>
            </a:r>
            <a:endParaRPr lang="zh-CN" altLang="en-US"/>
          </a:p>
        </p:txBody>
      </p:sp>
      <p:sp>
        <p:nvSpPr>
          <p:cNvPr id="3" name="矩形 2"/>
          <p:cNvSpPr/>
          <p:nvPr/>
        </p:nvSpPr>
        <p:spPr>
          <a:xfrm>
            <a:off x="1691680" y="2643758"/>
            <a:ext cx="2533066" cy="400110"/>
          </a:xfrm>
          <a:prstGeom prst="rect">
            <a:avLst/>
          </a:prstGeom>
        </p:spPr>
        <p:txBody>
          <a:bodyPr wrap="none">
            <a:spAutoFit/>
          </a:bodyPr>
          <a:lstStyle/>
          <a:p>
            <a:r>
              <a:rPr lang="en-US" altLang="zh-CN" sz="2000" b="1">
                <a:solidFill>
                  <a:srgbClr val="A50021"/>
                </a:solidFill>
                <a:latin typeface="微软雅黑" panose="020B0503020204020204" pitchFamily="34" charset="-122"/>
                <a:ea typeface="微软雅黑" panose="020B0503020204020204" pitchFamily="34" charset="-122"/>
              </a:rPr>
              <a:t>T-2</a:t>
            </a:r>
            <a:r>
              <a:rPr lang="zh-CN" altLang="en-US" sz="2000" b="1">
                <a:solidFill>
                  <a:srgbClr val="A50021"/>
                </a:solidFill>
                <a:latin typeface="微软雅黑" panose="020B0503020204020204" pitchFamily="34" charset="-122"/>
                <a:ea typeface="微软雅黑" panose="020B0503020204020204" pitchFamily="34" charset="-122"/>
              </a:rPr>
              <a:t>日中午</a:t>
            </a:r>
            <a:r>
              <a:rPr lang="en-US" altLang="zh-CN" sz="2000" b="1">
                <a:solidFill>
                  <a:srgbClr val="A50021"/>
                </a:solidFill>
                <a:latin typeface="微软雅黑" panose="020B0503020204020204" pitchFamily="34" charset="-122"/>
                <a:ea typeface="微软雅黑" panose="020B0503020204020204" pitchFamily="34" charset="-122"/>
              </a:rPr>
              <a:t>12</a:t>
            </a:r>
            <a:r>
              <a:rPr lang="zh-CN" altLang="en-US" sz="2000" b="1">
                <a:solidFill>
                  <a:srgbClr val="A50021"/>
                </a:solidFill>
                <a:latin typeface="微软雅黑" panose="020B0503020204020204" pitchFamily="34" charset="-122"/>
                <a:ea typeface="微软雅黑" panose="020B0503020204020204" pitchFamily="34" charset="-122"/>
              </a:rPr>
              <a:t>：</a:t>
            </a:r>
            <a:r>
              <a:rPr lang="en-US" altLang="zh-CN" sz="2000" b="1">
                <a:solidFill>
                  <a:srgbClr val="A50021"/>
                </a:solidFill>
                <a:latin typeface="微软雅黑" panose="020B0503020204020204" pitchFamily="34" charset="-122"/>
                <a:ea typeface="微软雅黑" panose="020B0503020204020204" pitchFamily="34" charset="-122"/>
              </a:rPr>
              <a:t>00</a:t>
            </a:r>
            <a:r>
              <a:rPr lang="zh-CN" altLang="en-US" sz="2000" b="1">
                <a:solidFill>
                  <a:srgbClr val="A50021"/>
                </a:solidFill>
                <a:latin typeface="微软雅黑" panose="020B0503020204020204" pitchFamily="34" charset="-122"/>
                <a:ea typeface="微软雅黑" panose="020B0503020204020204" pitchFamily="34" charset="-122"/>
              </a:rPr>
              <a:t>前</a:t>
            </a:r>
            <a:endParaRPr lang="zh-CN" altLang="en-US" sz="2000"/>
          </a:p>
        </p:txBody>
      </p:sp>
    </p:spTree>
    <p:extLst>
      <p:ext uri="{BB962C8B-B14F-4D97-AF65-F5344CB8AC3E}">
        <p14:creationId xmlns="" xmlns:p14="http://schemas.microsoft.com/office/powerpoint/2010/main" val="71232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wipe(down)">
                                      <p:cBhvr>
                                        <p:cTn id="19" dur="580">
                                          <p:stCondLst>
                                            <p:cond delay="0"/>
                                          </p:stCondLst>
                                        </p:cTn>
                                        <p:tgtEl>
                                          <p:spTgt spid="2">
                                            <p:txEl>
                                              <p:pRg st="0" end="0"/>
                                            </p:txEl>
                                          </p:spTgt>
                                        </p:tgtEl>
                                      </p:cBhvr>
                                    </p:animEffect>
                                    <p:anim calcmode="lin" valueType="num">
                                      <p:cBhvr>
                                        <p:cTn id="20"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xEl>
                                              <p:pRg st="0" end="0"/>
                                            </p:txEl>
                                          </p:spTgt>
                                        </p:tgtEl>
                                      </p:cBhvr>
                                      <p:to x="100000" y="60000"/>
                                    </p:animScale>
                                    <p:animScale>
                                      <p:cBhvr>
                                        <p:cTn id="26" dur="166" decel="50000">
                                          <p:stCondLst>
                                            <p:cond delay="676"/>
                                          </p:stCondLst>
                                        </p:cTn>
                                        <p:tgtEl>
                                          <p:spTgt spid="2">
                                            <p:txEl>
                                              <p:pRg st="0" end="0"/>
                                            </p:txEl>
                                          </p:spTgt>
                                        </p:tgtEl>
                                      </p:cBhvr>
                                      <p:to x="100000" y="100000"/>
                                    </p:animScale>
                                    <p:animScale>
                                      <p:cBhvr>
                                        <p:cTn id="27" dur="26">
                                          <p:stCondLst>
                                            <p:cond delay="1312"/>
                                          </p:stCondLst>
                                        </p:cTn>
                                        <p:tgtEl>
                                          <p:spTgt spid="2">
                                            <p:txEl>
                                              <p:pRg st="0" end="0"/>
                                            </p:txEl>
                                          </p:spTgt>
                                        </p:tgtEl>
                                      </p:cBhvr>
                                      <p:to x="100000" y="80000"/>
                                    </p:animScale>
                                    <p:animScale>
                                      <p:cBhvr>
                                        <p:cTn id="28" dur="166" decel="50000">
                                          <p:stCondLst>
                                            <p:cond delay="1338"/>
                                          </p:stCondLst>
                                        </p:cTn>
                                        <p:tgtEl>
                                          <p:spTgt spid="2">
                                            <p:txEl>
                                              <p:pRg st="0" end="0"/>
                                            </p:txEl>
                                          </p:spTgt>
                                        </p:tgtEl>
                                      </p:cBhvr>
                                      <p:to x="100000" y="100000"/>
                                    </p:animScale>
                                    <p:animScale>
                                      <p:cBhvr>
                                        <p:cTn id="29" dur="26">
                                          <p:stCondLst>
                                            <p:cond delay="1642"/>
                                          </p:stCondLst>
                                        </p:cTn>
                                        <p:tgtEl>
                                          <p:spTgt spid="2">
                                            <p:txEl>
                                              <p:pRg st="0" end="0"/>
                                            </p:txEl>
                                          </p:spTgt>
                                        </p:tgtEl>
                                      </p:cBhvr>
                                      <p:to x="100000" y="90000"/>
                                    </p:animScale>
                                    <p:animScale>
                                      <p:cBhvr>
                                        <p:cTn id="30" dur="166" decel="50000">
                                          <p:stCondLst>
                                            <p:cond delay="1668"/>
                                          </p:stCondLst>
                                        </p:cTn>
                                        <p:tgtEl>
                                          <p:spTgt spid="2">
                                            <p:txEl>
                                              <p:pRg st="0" end="0"/>
                                            </p:txEl>
                                          </p:spTgt>
                                        </p:tgtEl>
                                      </p:cBhvr>
                                      <p:to x="100000" y="100000"/>
                                    </p:animScale>
                                    <p:animScale>
                                      <p:cBhvr>
                                        <p:cTn id="31" dur="26">
                                          <p:stCondLst>
                                            <p:cond delay="1808"/>
                                          </p:stCondLst>
                                        </p:cTn>
                                        <p:tgtEl>
                                          <p:spTgt spid="2">
                                            <p:txEl>
                                              <p:pRg st="0" end="0"/>
                                            </p:txEl>
                                          </p:spTgt>
                                        </p:tgtEl>
                                      </p:cBhvr>
                                      <p:to x="100000" y="95000"/>
                                    </p:animScale>
                                    <p:animScale>
                                      <p:cBhvr>
                                        <p:cTn id="32" dur="166" decel="50000">
                                          <p:stCondLst>
                                            <p:cond delay="1834"/>
                                          </p:stCondLst>
                                        </p:cTn>
                                        <p:tgtEl>
                                          <p:spTgt spid="2">
                                            <p:txEl>
                                              <p:pRg st="0" end="0"/>
                                            </p:txEl>
                                          </p:spTgt>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80">
                                          <p:stCondLst>
                                            <p:cond delay="0"/>
                                          </p:stCondLst>
                                        </p:cTn>
                                        <p:tgtEl>
                                          <p:spTgt spid="3"/>
                                        </p:tgtEl>
                                      </p:cBhvr>
                                    </p:animEffect>
                                    <p:anim calcmode="lin" valueType="num">
                                      <p:cBhvr>
                                        <p:cTn id="3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3" dur="26">
                                          <p:stCondLst>
                                            <p:cond delay="650"/>
                                          </p:stCondLst>
                                        </p:cTn>
                                        <p:tgtEl>
                                          <p:spTgt spid="3"/>
                                        </p:tgtEl>
                                      </p:cBhvr>
                                      <p:to x="100000" y="60000"/>
                                    </p:animScale>
                                    <p:animScale>
                                      <p:cBhvr>
                                        <p:cTn id="44" dur="166" decel="50000">
                                          <p:stCondLst>
                                            <p:cond delay="676"/>
                                          </p:stCondLst>
                                        </p:cTn>
                                        <p:tgtEl>
                                          <p:spTgt spid="3"/>
                                        </p:tgtEl>
                                      </p:cBhvr>
                                      <p:to x="100000" y="100000"/>
                                    </p:animScale>
                                    <p:animScale>
                                      <p:cBhvr>
                                        <p:cTn id="45" dur="26">
                                          <p:stCondLst>
                                            <p:cond delay="1312"/>
                                          </p:stCondLst>
                                        </p:cTn>
                                        <p:tgtEl>
                                          <p:spTgt spid="3"/>
                                        </p:tgtEl>
                                      </p:cBhvr>
                                      <p:to x="100000" y="80000"/>
                                    </p:animScale>
                                    <p:animScale>
                                      <p:cBhvr>
                                        <p:cTn id="46" dur="166" decel="50000">
                                          <p:stCondLst>
                                            <p:cond delay="1338"/>
                                          </p:stCondLst>
                                        </p:cTn>
                                        <p:tgtEl>
                                          <p:spTgt spid="3"/>
                                        </p:tgtEl>
                                      </p:cBhvr>
                                      <p:to x="100000" y="100000"/>
                                    </p:animScale>
                                    <p:animScale>
                                      <p:cBhvr>
                                        <p:cTn id="47" dur="26">
                                          <p:stCondLst>
                                            <p:cond delay="1642"/>
                                          </p:stCondLst>
                                        </p:cTn>
                                        <p:tgtEl>
                                          <p:spTgt spid="3"/>
                                        </p:tgtEl>
                                      </p:cBhvr>
                                      <p:to x="100000" y="90000"/>
                                    </p:animScale>
                                    <p:animScale>
                                      <p:cBhvr>
                                        <p:cTn id="48" dur="166" decel="50000">
                                          <p:stCondLst>
                                            <p:cond delay="1668"/>
                                          </p:stCondLst>
                                        </p:cTn>
                                        <p:tgtEl>
                                          <p:spTgt spid="3"/>
                                        </p:tgtEl>
                                      </p:cBhvr>
                                      <p:to x="100000" y="100000"/>
                                    </p:animScale>
                                    <p:animScale>
                                      <p:cBhvr>
                                        <p:cTn id="49" dur="26">
                                          <p:stCondLst>
                                            <p:cond delay="1808"/>
                                          </p:stCondLst>
                                        </p:cTn>
                                        <p:tgtEl>
                                          <p:spTgt spid="3"/>
                                        </p:tgtEl>
                                      </p:cBhvr>
                                      <p:to x="100000" y="95000"/>
                                    </p:animScale>
                                    <p:animScale>
                                      <p:cBhvr>
                                        <p:cTn id="50" dur="166" decel="50000">
                                          <p:stCondLst>
                                            <p:cond delay="1834"/>
                                          </p:stCondLst>
                                        </p:cTn>
                                        <p:tgtEl>
                                          <p:spTgt spid="3"/>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barn(inVertical)">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500"/>
                                        <p:tgtEl>
                                          <p:spTgt spid="22"/>
                                        </p:tgtEl>
                                      </p:cBhvr>
                                    </p:animEffect>
                                  </p:childTnLst>
                                </p:cTn>
                              </p:par>
                              <p:par>
                                <p:cTn id="61" presetID="22" presetClass="entr" presetSubtype="4"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down)">
                                      <p:cBhvr>
                                        <p:cTn id="63" dur="500"/>
                                        <p:tgtEl>
                                          <p:spTgt spid="2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down)">
                                      <p:cBhvr>
                                        <p:cTn id="66" dur="5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barn(inVertical)">
                                      <p:cBhvr>
                                        <p:cTn id="71" dur="500"/>
                                        <p:tgtEl>
                                          <p:spTgt spid="24"/>
                                        </p:tgtEl>
                                      </p:cBhvr>
                                    </p:animEffect>
                                  </p:childTnLst>
                                </p:cTn>
                              </p:par>
                              <p:par>
                                <p:cTn id="72" presetID="16" presetClass="entr" presetSubtype="21" fill="hold"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barn(inVertical)">
                                      <p:cBhvr>
                                        <p:cTn id="74" dur="500"/>
                                        <p:tgtEl>
                                          <p:spTgt spid="19"/>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barn(inVertical)">
                                      <p:cBhvr>
                                        <p:cTn id="79" dur="500"/>
                                        <p:tgtEl>
                                          <p:spTgt spid="25"/>
                                        </p:tgtEl>
                                      </p:cBhvr>
                                    </p:animEffect>
                                  </p:childTnLst>
                                </p:cTn>
                              </p:par>
                              <p:par>
                                <p:cTn id="80" presetID="16" presetClass="entr" presetSubtype="21" fill="hold"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arn(inVertical)">
                                      <p:cBhvr>
                                        <p:cTn id="82" dur="500"/>
                                        <p:tgtEl>
                                          <p:spTgt spid="18"/>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barn(inVertical)">
                                      <p:cBhvr>
                                        <p:cTn id="85" dur="500"/>
                                        <p:tgtEl>
                                          <p:spTgt spid="28"/>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barn(inVertical)">
                                      <p:cBhvr>
                                        <p:cTn id="90" dur="500"/>
                                        <p:tgtEl>
                                          <p:spTgt spid="26"/>
                                        </p:tgtEl>
                                      </p:cBhvr>
                                    </p:animEffect>
                                  </p:childTnLst>
                                </p:cTn>
                              </p:par>
                              <p:par>
                                <p:cTn id="91" presetID="16" presetClass="entr" presetSubtype="21" fill="hold" nodeType="with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barn(inVertical)">
                                      <p:cBhvr>
                                        <p:cTn id="93" dur="500"/>
                                        <p:tgtEl>
                                          <p:spTgt spid="17"/>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barn(inVertical)">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3" grpId="0"/>
      <p:bldP spid="24" grpId="0"/>
      <p:bldP spid="25" grpId="0"/>
      <p:bldP spid="26" grpId="0"/>
      <p:bldP spid="27" grpId="0"/>
      <p:bldP spid="28" grpId="0"/>
      <p:bldP spid="21"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2" name="灯片编号占位符 1"/>
          <p:cNvSpPr>
            <a:spLocks noGrp="1"/>
          </p:cNvSpPr>
          <p:nvPr>
            <p:ph type="sldNum" sz="quarter" idx="12"/>
          </p:nvPr>
        </p:nvSpPr>
        <p:spPr/>
        <p:txBody>
          <a:bodyPr/>
          <a:lstStyle/>
          <a:p>
            <a:pPr>
              <a:defRPr/>
            </a:pPr>
            <a:fld id="{C98A62C0-D4E2-49D2-BE5D-C424E6EB2C9F}" type="slidenum">
              <a:rPr lang="en-US" altLang="zh-CN" smtClean="0"/>
              <a:pPr>
                <a:defRPr/>
              </a:pPr>
              <a:t>38</a:t>
            </a:fld>
            <a:endParaRPr lang="en-US" altLang="zh-CN" dirty="0"/>
          </a:p>
        </p:txBody>
      </p:sp>
      <p:sp>
        <p:nvSpPr>
          <p:cNvPr id="9" name="内容占位符 8"/>
          <p:cNvSpPr>
            <a:spLocks noGrp="1"/>
          </p:cNvSpPr>
          <p:nvPr>
            <p:ph sz="quarter" idx="13"/>
          </p:nvPr>
        </p:nvSpPr>
        <p:spPr/>
        <p:txBody>
          <a:bodyPr/>
          <a:lstStyle/>
          <a:p>
            <a:r>
              <a:rPr lang="zh-CN" altLang="en-US" dirty="0" smtClean="0"/>
              <a:t>挂牌公司信息披露</a:t>
            </a:r>
          </a:p>
          <a:p>
            <a:endParaRPr lang="zh-CN" altLang="en-US" dirty="0"/>
          </a:p>
        </p:txBody>
      </p:sp>
      <p:sp>
        <p:nvSpPr>
          <p:cNvPr id="8" name="矩形 7"/>
          <p:cNvSpPr/>
          <p:nvPr/>
        </p:nvSpPr>
        <p:spPr>
          <a:xfrm>
            <a:off x="500034" y="667383"/>
            <a:ext cx="8358246" cy="1338828"/>
          </a:xfrm>
          <a:prstGeom prst="rect">
            <a:avLst/>
          </a:prstGeom>
        </p:spPr>
        <p:txBody>
          <a:bodyPr wrap="square">
            <a:spAutoFit/>
          </a:bodyPr>
          <a:lstStyle/>
          <a:p>
            <a:pPr>
              <a:lnSpc>
                <a:spcPct val="150000"/>
              </a:lnSpc>
            </a:pPr>
            <a:r>
              <a:rPr lang="zh-CN" altLang="en-US" dirty="0" smtClean="0"/>
              <a:t/>
            </a:r>
            <a:br>
              <a:rPr lang="zh-CN" altLang="en-US" dirty="0" smtClean="0"/>
            </a:br>
            <a:r>
              <a:rPr lang="zh-CN" altLang="en-US" dirty="0" smtClean="0"/>
              <a:t/>
            </a:r>
            <a:br>
              <a:rPr lang="zh-CN" altLang="en-US" dirty="0" smtClean="0"/>
            </a:br>
            <a:endParaRPr lang="zh-CN" altLang="en-US" dirty="0"/>
          </a:p>
        </p:txBody>
      </p:sp>
      <p:sp>
        <p:nvSpPr>
          <p:cNvPr id="5" name="矩形 4"/>
          <p:cNvSpPr/>
          <p:nvPr/>
        </p:nvSpPr>
        <p:spPr>
          <a:xfrm>
            <a:off x="500034" y="1275606"/>
            <a:ext cx="8215370" cy="1569660"/>
          </a:xfrm>
          <a:prstGeom prst="rect">
            <a:avLst/>
          </a:prstGeom>
        </p:spPr>
        <p:txBody>
          <a:bodyPr wrap="square">
            <a:spAutoFit/>
          </a:bodyPr>
          <a:lstStyle/>
          <a:p>
            <a:pPr algn="just">
              <a:lnSpc>
                <a:spcPct val="150000"/>
              </a:lnSpc>
            </a:pPr>
            <a:r>
              <a:rPr lang="zh-CN" altLang="en-US" sz="1600" b="1" dirty="0" smtClean="0">
                <a:latin typeface="微软雅黑" panose="020B0503020204020204" pitchFamily="34" charset="-122"/>
                <a:ea typeface="微软雅黑" panose="020B0503020204020204" pitchFamily="34" charset="-122"/>
              </a:rPr>
              <a:t>    例题：如果您将可转让日</a:t>
            </a:r>
            <a:r>
              <a:rPr lang="zh-CN" altLang="en-US" sz="1600" b="1" smtClean="0">
                <a:latin typeface="微软雅黑" panose="020B0503020204020204" pitchFamily="34" charset="-122"/>
                <a:ea typeface="微软雅黑" panose="020B0503020204020204" pitchFamily="34" charset="-122"/>
              </a:rPr>
              <a:t>定在</a:t>
            </a:r>
            <a:r>
              <a:rPr lang="zh-CN" altLang="en-US" sz="1600" b="1" u="sng" smtClean="0">
                <a:latin typeface="微软雅黑" panose="020B0503020204020204" pitchFamily="34" charset="-122"/>
                <a:ea typeface="微软雅黑" panose="020B0503020204020204" pitchFamily="34" charset="-122"/>
              </a:rPr>
              <a:t>      </a:t>
            </a:r>
            <a:r>
              <a:rPr lang="zh-CN" altLang="en-US" sz="1600" b="1" smtClean="0">
                <a:latin typeface="微软雅黑" panose="020B0503020204020204" pitchFamily="34" charset="-122"/>
                <a:ea typeface="微软雅黑" panose="020B0503020204020204" pitchFamily="34" charset="-122"/>
              </a:rPr>
              <a:t>日，</a:t>
            </a:r>
            <a:r>
              <a:rPr lang="zh-CN" altLang="en-US" sz="1600" b="1" dirty="0" smtClean="0">
                <a:latin typeface="微软雅黑" panose="020B0503020204020204" pitchFamily="34" charset="-122"/>
                <a:ea typeface="微软雅黑" panose="020B0503020204020204" pitchFamily="34" charset="-122"/>
              </a:rPr>
              <a:t>那么要确保在</a:t>
            </a:r>
            <a:r>
              <a:rPr lang="en-US" altLang="zh-CN" sz="1600" b="1" dirty="0" smtClean="0">
                <a:latin typeface="微软雅黑" panose="020B0503020204020204" pitchFamily="34" charset="-122"/>
                <a:ea typeface="微软雅黑" panose="020B0503020204020204" pitchFamily="34" charset="-122"/>
              </a:rPr>
              <a:t>________</a:t>
            </a:r>
            <a:r>
              <a:rPr lang="zh-CN" altLang="en-US" sz="1600" b="1" dirty="0" smtClean="0">
                <a:latin typeface="微软雅黑" panose="020B0503020204020204" pitchFamily="34" charset="-122"/>
                <a:ea typeface="微软雅黑" panose="020B0503020204020204" pitchFamily="34" charset="-122"/>
              </a:rPr>
              <a:t>前已经在股转公司网站上发布公告，并可以在股转公司网站上查看到准确无误的公告，并于</a:t>
            </a:r>
            <a:r>
              <a:rPr lang="en-US" altLang="zh-CN" sz="1600" b="1" dirty="0" smtClean="0">
                <a:latin typeface="微软雅黑" panose="020B0503020204020204" pitchFamily="34" charset="-122"/>
                <a:ea typeface="微软雅黑" panose="020B0503020204020204" pitchFamily="34" charset="-122"/>
              </a:rPr>
              <a:t>______</a:t>
            </a:r>
            <a:r>
              <a:rPr lang="zh-CN" altLang="en-US" sz="1600" b="1" dirty="0" smtClean="0">
                <a:latin typeface="微软雅黑" panose="020B0503020204020204" pitchFamily="34" charset="-122"/>
                <a:ea typeface="微软雅黑" panose="020B0503020204020204" pitchFamily="34" charset="-122"/>
              </a:rPr>
              <a:t>中午</a:t>
            </a:r>
            <a:r>
              <a:rPr lang="en-US" altLang="zh-CN" sz="1600" b="1" dirty="0" smtClean="0">
                <a:latin typeface="微软雅黑" panose="020B0503020204020204" pitchFamily="34" charset="-122"/>
                <a:ea typeface="微软雅黑" panose="020B0503020204020204" pitchFamily="34" charset="-122"/>
              </a:rPr>
              <a:t>12</a:t>
            </a:r>
            <a:r>
              <a:rPr lang="zh-CN" altLang="en-US"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00</a:t>
            </a:r>
            <a:r>
              <a:rPr lang="zh-CN" altLang="en-US" sz="1600" b="1" dirty="0" smtClean="0">
                <a:latin typeface="微软雅黑" panose="020B0503020204020204" pitchFamily="34" charset="-122"/>
                <a:ea typeface="微软雅黑" panose="020B0503020204020204" pitchFamily="34" charset="-122"/>
              </a:rPr>
              <a:t>前将公告上传并提交至中国结算网上业务平台。以上日期均只包括工作日（即周一至周五，不包括因节假日调休产生的周末工作日）。</a:t>
            </a:r>
            <a:endParaRPr lang="en-US" altLang="zh-CN" sz="1600" b="1" dirty="0" smtClean="0">
              <a:latin typeface="微软雅黑" panose="020B0503020204020204" pitchFamily="34" charset="-122"/>
              <a:ea typeface="微软雅黑" panose="020B0503020204020204" pitchFamily="34" charset="-122"/>
            </a:endParaRPr>
          </a:p>
        </p:txBody>
      </p:sp>
      <p:sp>
        <p:nvSpPr>
          <p:cNvPr id="10" name="TextBox 9"/>
          <p:cNvSpPr txBox="1"/>
          <p:nvPr/>
        </p:nvSpPr>
        <p:spPr>
          <a:xfrm>
            <a:off x="471007" y="764595"/>
            <a:ext cx="4447051" cy="40011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发布并上传公告：</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、可转让日的确定</a:t>
            </a:r>
            <a:endParaRPr lang="zh-CN" altLang="en-US" sz="2000" b="1"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2" name="直接连接符 11"/>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3" name="直接连接符 12"/>
          <p:cNvCxnSpPr/>
          <p:nvPr/>
        </p:nvCxnSpPr>
        <p:spPr bwMode="auto">
          <a:xfrm>
            <a:off x="6429388" y="1193559"/>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pic>
        <p:nvPicPr>
          <p:cNvPr id="15" name="Picture 2"/>
          <p:cNvPicPr>
            <a:picLocks noChangeAspect="1" noChangeArrowheads="1"/>
          </p:cNvPicPr>
          <p:nvPr/>
        </p:nvPicPr>
        <p:blipFill>
          <a:blip r:embed="rId2"/>
          <a:srcRect/>
          <a:stretch>
            <a:fillRect/>
          </a:stretch>
        </p:blipFill>
        <p:spPr bwMode="auto">
          <a:xfrm>
            <a:off x="4283968" y="2715766"/>
            <a:ext cx="3000396" cy="2029900"/>
          </a:xfrm>
          <a:prstGeom prst="rect">
            <a:avLst/>
          </a:prstGeom>
          <a:noFill/>
          <a:ln w="9525">
            <a:noFill/>
            <a:miter lim="800000"/>
            <a:headEnd/>
            <a:tailEnd/>
          </a:ln>
          <a:effectLst/>
        </p:spPr>
      </p:pic>
      <p:sp>
        <p:nvSpPr>
          <p:cNvPr id="16" name="椭圆 15"/>
          <p:cNvSpPr/>
          <p:nvPr/>
        </p:nvSpPr>
        <p:spPr bwMode="auto">
          <a:xfrm>
            <a:off x="6087588" y="3700922"/>
            <a:ext cx="428628" cy="428628"/>
          </a:xfrm>
          <a:prstGeom prst="ellipse">
            <a:avLst/>
          </a:prstGeom>
          <a:noFill/>
          <a:ln w="53975" cap="flat" cmpd="sng" algn="ctr">
            <a:solidFill>
              <a:srgbClr val="C00000"/>
            </a:solidFill>
            <a:prstDash val="solid"/>
            <a:round/>
            <a:headEnd type="none" w="med" len="med"/>
            <a:tailEnd type="none" w="med" len="med"/>
          </a:ln>
          <a:scene3d>
            <a:camera prst="legacyObliqueTopRight"/>
            <a:lightRig rig="legacyFlat3" dir="b"/>
          </a:scene3d>
          <a:sp3d prstMaterial="legacyMatte">
            <a:bevelT w="13500" h="13500" prst="angle"/>
            <a:bevelB w="13500" h="1350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椭圆 16"/>
          <p:cNvSpPr/>
          <p:nvPr/>
        </p:nvSpPr>
        <p:spPr bwMode="auto">
          <a:xfrm>
            <a:off x="4860032" y="4016308"/>
            <a:ext cx="428628" cy="428628"/>
          </a:xfrm>
          <a:prstGeom prst="ellipse">
            <a:avLst/>
          </a:prstGeom>
          <a:noFill/>
          <a:ln w="53975" cap="flat" cmpd="sng" algn="ctr">
            <a:solidFill>
              <a:srgbClr val="C00000"/>
            </a:solidFill>
            <a:prstDash val="solid"/>
            <a:round/>
            <a:headEnd type="none" w="med" len="med"/>
            <a:tailEnd type="none" w="med" len="med"/>
          </a:ln>
          <a:scene3d>
            <a:camera prst="legacyObliqueTopRight"/>
            <a:lightRig rig="legacyFlat3" dir="b"/>
          </a:scene3d>
          <a:sp3d prstMaterial="legacyMatte">
            <a:bevelT w="13500" h="13500" prst="angle"/>
            <a:bevelB w="13500" h="1350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 name="文本框 2"/>
          <p:cNvSpPr txBox="1"/>
          <p:nvPr/>
        </p:nvSpPr>
        <p:spPr>
          <a:xfrm>
            <a:off x="3563938" y="1340833"/>
            <a:ext cx="441146" cy="369332"/>
          </a:xfrm>
          <a:prstGeom prst="rect">
            <a:avLst/>
          </a:prstGeom>
          <a:noFill/>
        </p:spPr>
        <p:txBody>
          <a:bodyPr wrap="none" rtlCol="0">
            <a:spAutoFit/>
          </a:bodyPr>
          <a:lstStyle/>
          <a:p>
            <a:r>
              <a:rPr lang="en-US" altLang="zh-CN" b="1" smtClean="0">
                <a:solidFill>
                  <a:srgbClr val="9A0000"/>
                </a:solidFill>
              </a:rPr>
              <a:t>15</a:t>
            </a:r>
            <a:endParaRPr lang="zh-CN" altLang="en-US" b="1">
              <a:solidFill>
                <a:srgbClr val="9A0000"/>
              </a:solidFill>
            </a:endParaRPr>
          </a:p>
        </p:txBody>
      </p:sp>
    </p:spTree>
    <p:extLst>
      <p:ext uri="{BB962C8B-B14F-4D97-AF65-F5344CB8AC3E}">
        <p14:creationId xmlns="" xmlns:p14="http://schemas.microsoft.com/office/powerpoint/2010/main" val="3173912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80">
                                          <p:stCondLst>
                                            <p:cond delay="0"/>
                                          </p:stCondLst>
                                        </p:cTn>
                                        <p:tgtEl>
                                          <p:spTgt spid="17"/>
                                        </p:tgtEl>
                                      </p:cBhvr>
                                    </p:animEffect>
                                    <p:anim calcmode="lin" valueType="num">
                                      <p:cBhvr>
                                        <p:cTn id="20"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5" dur="26">
                                          <p:stCondLst>
                                            <p:cond delay="650"/>
                                          </p:stCondLst>
                                        </p:cTn>
                                        <p:tgtEl>
                                          <p:spTgt spid="17"/>
                                        </p:tgtEl>
                                      </p:cBhvr>
                                      <p:to x="100000" y="60000"/>
                                    </p:animScale>
                                    <p:animScale>
                                      <p:cBhvr>
                                        <p:cTn id="26" dur="166" decel="50000">
                                          <p:stCondLst>
                                            <p:cond delay="676"/>
                                          </p:stCondLst>
                                        </p:cTn>
                                        <p:tgtEl>
                                          <p:spTgt spid="17"/>
                                        </p:tgtEl>
                                      </p:cBhvr>
                                      <p:to x="100000" y="100000"/>
                                    </p:animScale>
                                    <p:animScale>
                                      <p:cBhvr>
                                        <p:cTn id="27" dur="26">
                                          <p:stCondLst>
                                            <p:cond delay="1312"/>
                                          </p:stCondLst>
                                        </p:cTn>
                                        <p:tgtEl>
                                          <p:spTgt spid="17"/>
                                        </p:tgtEl>
                                      </p:cBhvr>
                                      <p:to x="100000" y="80000"/>
                                    </p:animScale>
                                    <p:animScale>
                                      <p:cBhvr>
                                        <p:cTn id="28" dur="166" decel="50000">
                                          <p:stCondLst>
                                            <p:cond delay="1338"/>
                                          </p:stCondLst>
                                        </p:cTn>
                                        <p:tgtEl>
                                          <p:spTgt spid="17"/>
                                        </p:tgtEl>
                                      </p:cBhvr>
                                      <p:to x="100000" y="100000"/>
                                    </p:animScale>
                                    <p:animScale>
                                      <p:cBhvr>
                                        <p:cTn id="29" dur="26">
                                          <p:stCondLst>
                                            <p:cond delay="1642"/>
                                          </p:stCondLst>
                                        </p:cTn>
                                        <p:tgtEl>
                                          <p:spTgt spid="17"/>
                                        </p:tgtEl>
                                      </p:cBhvr>
                                      <p:to x="100000" y="90000"/>
                                    </p:animScale>
                                    <p:animScale>
                                      <p:cBhvr>
                                        <p:cTn id="30" dur="166" decel="50000">
                                          <p:stCondLst>
                                            <p:cond delay="1668"/>
                                          </p:stCondLst>
                                        </p:cTn>
                                        <p:tgtEl>
                                          <p:spTgt spid="17"/>
                                        </p:tgtEl>
                                      </p:cBhvr>
                                      <p:to x="100000" y="100000"/>
                                    </p:animScale>
                                    <p:animScale>
                                      <p:cBhvr>
                                        <p:cTn id="31" dur="26">
                                          <p:stCondLst>
                                            <p:cond delay="1808"/>
                                          </p:stCondLst>
                                        </p:cTn>
                                        <p:tgtEl>
                                          <p:spTgt spid="17"/>
                                        </p:tgtEl>
                                      </p:cBhvr>
                                      <p:to x="100000" y="95000"/>
                                    </p:animScale>
                                    <p:animScale>
                                      <p:cBhvr>
                                        <p:cTn id="32"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3C03BF36-7B13-4DA4-AE23-B3CA374A00D3}" type="slidenum">
              <a:rPr lang="en-US" altLang="zh-CN" smtClean="0"/>
              <a:pPr>
                <a:defRPr/>
              </a:pPr>
              <a:t>39</a:t>
            </a:fld>
            <a:endParaRPr lang="en-US" altLang="zh-CN"/>
          </a:p>
        </p:txBody>
      </p:sp>
      <p:sp>
        <p:nvSpPr>
          <p:cNvPr id="3" name="内容占位符 2"/>
          <p:cNvSpPr>
            <a:spLocks noGrp="1"/>
          </p:cNvSpPr>
          <p:nvPr>
            <p:ph sz="quarter" idx="13"/>
          </p:nvPr>
        </p:nvSpPr>
        <p:spPr/>
        <p:txBody>
          <a:bodyPr/>
          <a:lstStyle/>
          <a:p>
            <a:r>
              <a:rPr lang="zh-CN" altLang="en-US" dirty="0"/>
              <a:t>新增股份登记流程</a:t>
            </a:r>
          </a:p>
          <a:p>
            <a:endParaRPr lang="zh-CN" altLang="en-US" dirty="0"/>
          </a:p>
        </p:txBody>
      </p:sp>
      <p:pic>
        <p:nvPicPr>
          <p:cNvPr id="26" name="图片 25"/>
          <p:cNvPicPr>
            <a:picLocks noChangeAspect="1"/>
          </p:cNvPicPr>
          <p:nvPr/>
        </p:nvPicPr>
        <p:blipFill>
          <a:blip r:embed="rId3"/>
          <a:stretch>
            <a:fillRect/>
          </a:stretch>
        </p:blipFill>
        <p:spPr>
          <a:xfrm>
            <a:off x="557809" y="1199782"/>
            <a:ext cx="8028383" cy="2711431"/>
          </a:xfrm>
          <a:prstGeom prst="rect">
            <a:avLst/>
          </a:prstGeom>
        </p:spPr>
      </p:pic>
      <p:sp>
        <p:nvSpPr>
          <p:cNvPr id="5" name="椭圆 4"/>
          <p:cNvSpPr/>
          <p:nvPr/>
        </p:nvSpPr>
        <p:spPr bwMode="auto">
          <a:xfrm>
            <a:off x="7164288" y="2357436"/>
            <a:ext cx="285752" cy="285752"/>
          </a:xfrm>
          <a:prstGeom prst="ellipse">
            <a:avLst/>
          </a:prstGeom>
          <a:solidFill>
            <a:srgbClr val="C00000"/>
          </a:solidFill>
          <a:ln w="9525" cap="flat" cmpd="sng" algn="ctr">
            <a:no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4</a:t>
            </a:fld>
            <a:endParaRPr lang="en-US" altLang="zh-CN"/>
          </a:p>
        </p:txBody>
      </p:sp>
      <p:sp>
        <p:nvSpPr>
          <p:cNvPr id="3" name="内容占位符 2"/>
          <p:cNvSpPr>
            <a:spLocks noGrp="1"/>
          </p:cNvSpPr>
          <p:nvPr>
            <p:ph sz="quarter" idx="13"/>
          </p:nvPr>
        </p:nvSpPr>
        <p:spPr/>
        <p:txBody>
          <a:bodyPr/>
          <a:lstStyle/>
          <a:p>
            <a:r>
              <a:rPr lang="zh-CN" altLang="en-US" smtClean="0"/>
              <a:t>什么是股份登记</a:t>
            </a:r>
            <a:r>
              <a:rPr lang="zh-CN" altLang="en-US" dirty="0" smtClean="0"/>
              <a:t>？</a:t>
            </a:r>
            <a:endParaRPr lang="zh-CN" altLang="en-US" dirty="0"/>
          </a:p>
        </p:txBody>
      </p:sp>
      <p:sp>
        <p:nvSpPr>
          <p:cNvPr id="4" name="矩形 3"/>
          <p:cNvSpPr/>
          <p:nvPr/>
        </p:nvSpPr>
        <p:spPr>
          <a:xfrm>
            <a:off x="971575" y="785800"/>
            <a:ext cx="7200850" cy="1661993"/>
          </a:xfrm>
          <a:prstGeom prst="rect">
            <a:avLst/>
          </a:prstGeom>
        </p:spPr>
        <p:txBody>
          <a:bodyPr wrap="square">
            <a:spAutoFit/>
          </a:bodyPr>
          <a:lstStyle/>
          <a:p>
            <a:pPr algn="just">
              <a:lnSpc>
                <a:spcPct val="150000"/>
              </a:lnSpc>
            </a:pPr>
            <a:r>
              <a:rPr lang="zh-CN" altLang="en-US" sz="2800" b="1" smtClean="0">
                <a:solidFill>
                  <a:srgbClr val="C00000"/>
                </a:solidFill>
                <a:latin typeface="微软雅黑" panose="020B0503020204020204" pitchFamily="34" charset="-122"/>
                <a:ea typeface="微软雅黑" panose="020B0503020204020204" pitchFamily="34" charset="-122"/>
              </a:rPr>
              <a:t>股份登记</a:t>
            </a:r>
            <a:r>
              <a:rPr lang="zh-CN" altLang="en-US" sz="2000" dirty="0" smtClean="0">
                <a:latin typeface="微软雅黑" panose="020B0503020204020204" pitchFamily="34" charset="-122"/>
                <a:ea typeface="微软雅黑" panose="020B0503020204020204" pitchFamily="34" charset="-122"/>
              </a:rPr>
              <a:t>：指</a:t>
            </a:r>
            <a:r>
              <a:rPr lang="zh-CN" altLang="en-US" sz="2000" dirty="0">
                <a:latin typeface="微软雅黑" panose="020B0503020204020204" pitchFamily="34" charset="-122"/>
                <a:ea typeface="微软雅黑" panose="020B0503020204020204" pitchFamily="34" charset="-122"/>
              </a:rPr>
              <a:t>证券登记结算机构接受证券发行人的委托，通过设立和维护证券持有人名册确认证券持有人持有证券事实的行为。</a:t>
            </a:r>
          </a:p>
        </p:txBody>
      </p:sp>
      <p:sp>
        <p:nvSpPr>
          <p:cNvPr id="5" name="文本框 4"/>
          <p:cNvSpPr txBox="1"/>
          <p:nvPr/>
        </p:nvSpPr>
        <p:spPr>
          <a:xfrm>
            <a:off x="4439945" y="2068364"/>
            <a:ext cx="3817071" cy="400110"/>
          </a:xfrm>
          <a:prstGeom prst="rect">
            <a:avLst/>
          </a:prstGeom>
          <a:noFill/>
        </p:spPr>
        <p:txBody>
          <a:bodyPr wrap="none" rtlCol="0">
            <a:spAutoFit/>
          </a:bodyPr>
          <a:lstStyle/>
          <a:p>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证券登记结算管理办法</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572000" y="2608423"/>
            <a:ext cx="3528392" cy="1979551"/>
          </a:xfrm>
          <a:prstGeom prst="rect">
            <a:avLst/>
          </a:prstGeom>
        </p:spPr>
      </p:pic>
    </p:spTree>
    <p:extLst>
      <p:ext uri="{BB962C8B-B14F-4D97-AF65-F5344CB8AC3E}">
        <p14:creationId xmlns="" xmlns:p14="http://schemas.microsoft.com/office/powerpoint/2010/main" val="1149434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箭头连接符 4"/>
          <p:cNvCxnSpPr/>
          <p:nvPr/>
        </p:nvCxnSpPr>
        <p:spPr bwMode="auto">
          <a:xfrm>
            <a:off x="2000232" y="1882478"/>
            <a:ext cx="914400" cy="6858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9" name="TextBox 8"/>
          <p:cNvSpPr txBox="1"/>
          <p:nvPr/>
        </p:nvSpPr>
        <p:spPr>
          <a:xfrm>
            <a:off x="426688" y="2625585"/>
            <a:ext cx="8249000" cy="1477328"/>
          </a:xfrm>
          <a:prstGeom prst="rect">
            <a:avLst/>
          </a:prstGeom>
          <a:noFill/>
        </p:spPr>
        <p:txBody>
          <a:bodyPr wrap="square" rtlCol="0">
            <a:spAutoFit/>
          </a:bodyPr>
          <a:lstStyle/>
          <a:p>
            <a:pPr>
              <a:lnSpc>
                <a:spcPct val="150000"/>
              </a:lnSpc>
            </a:pP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T</a:t>
            </a:r>
            <a:r>
              <a:rPr lang="zh-CN" altLang="en-US" sz="2000" b="1" dirty="0" smtClean="0">
                <a:latin typeface="微软雅黑" panose="020B0503020204020204" pitchFamily="34" charset="-122"/>
                <a:ea typeface="微软雅黑" panose="020B0503020204020204" pitchFamily="34" charset="-122"/>
              </a:rPr>
              <a:t>日上午</a:t>
            </a:r>
            <a:r>
              <a:rPr lang="en-US" altLang="zh-CN" sz="2000" b="1" dirty="0" smtClean="0">
                <a:solidFill>
                  <a:srgbClr val="C00000"/>
                </a:solidFill>
                <a:latin typeface="微软雅黑" panose="020B0503020204020204" pitchFamily="34" charset="-122"/>
                <a:ea typeface="微软雅黑" panose="020B0503020204020204" pitchFamily="34" charset="-122"/>
              </a:rPr>
              <a:t>9:00</a:t>
            </a:r>
            <a:r>
              <a:rPr lang="zh-CN" altLang="en-US" sz="2000" b="1" dirty="0" smtClean="0">
                <a:latin typeface="微软雅黑" panose="020B0503020204020204" pitchFamily="34" charset="-122"/>
                <a:ea typeface="微软雅黑" panose="020B0503020204020204" pitchFamily="34" charset="-122"/>
              </a:rPr>
              <a:t>后</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、如有做市商，</a:t>
            </a:r>
            <a:r>
              <a:rPr lang="zh-CN" altLang="en-US" sz="2000" b="1" smtClean="0">
                <a:latin typeface="微软雅黑" panose="020B0503020204020204" pitchFamily="34" charset="-122"/>
                <a:ea typeface="微软雅黑" panose="020B0503020204020204" pitchFamily="34" charset="-122"/>
              </a:rPr>
              <a:t>会提供 </a:t>
            </a:r>
            <a:r>
              <a:rPr lang="en-US" altLang="zh-CN" sz="2000" b="1"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做市商持股信息清单</a:t>
            </a:r>
            <a:r>
              <a:rPr lang="en-US" altLang="zh-CN" sz="2000" b="1" dirty="0" smtClean="0">
                <a:latin typeface="微软雅黑" panose="020B0503020204020204" pitchFamily="34" charset="-122"/>
                <a:ea typeface="微软雅黑" panose="020B0503020204020204" pitchFamily="34" charset="-122"/>
              </a:rPr>
              <a:t>》</a:t>
            </a:r>
          </a:p>
          <a:p>
            <a:pPr>
              <a:lnSpc>
                <a:spcPct val="150000"/>
              </a:lnSpc>
            </a:pPr>
            <a:r>
              <a:rPr lang="en-US" altLang="zh-CN" sz="2000" b="1" smtClean="0">
                <a:latin typeface="微软雅黑" panose="020B0503020204020204" pitchFamily="34" charset="-122"/>
                <a:ea typeface="微软雅黑" panose="020B0503020204020204" pitchFamily="34" charset="-122"/>
              </a:rPr>
              <a:t>3</a:t>
            </a:r>
            <a:r>
              <a:rPr lang="zh-CN" altLang="en-US" sz="2000" b="1" smtClean="0">
                <a:latin typeface="微软雅黑" panose="020B0503020204020204" pitchFamily="34" charset="-122"/>
                <a:ea typeface="微软雅黑" panose="020B0503020204020204" pitchFamily="34" charset="-122"/>
              </a:rPr>
              <a:t>、反馈结果</a:t>
            </a:r>
            <a:r>
              <a:rPr lang="zh-CN" altLang="en-US" sz="2000" b="1" smtClean="0">
                <a:solidFill>
                  <a:srgbClr val="C00000"/>
                </a:solidFill>
                <a:latin typeface="微软雅黑" panose="020B0503020204020204" pitchFamily="34" charset="-122"/>
                <a:ea typeface="微软雅黑" panose="020B0503020204020204" pitchFamily="34" charset="-122"/>
              </a:rPr>
              <a:t>导出</a:t>
            </a:r>
            <a:r>
              <a:rPr lang="en-US" altLang="zh-CN" sz="2000" b="1" dirty="0" smtClean="0">
                <a:solidFill>
                  <a:srgbClr val="C00000"/>
                </a:solidFill>
                <a:latin typeface="微软雅黑" panose="020B0503020204020204" pitchFamily="34" charset="-122"/>
                <a:ea typeface="微软雅黑" panose="020B0503020204020204" pitchFamily="34" charset="-122"/>
              </a:rPr>
              <a:t>PDF</a:t>
            </a:r>
            <a:r>
              <a:rPr lang="zh-CN" altLang="en-US" sz="2000" b="1" dirty="0" smtClean="0">
                <a:solidFill>
                  <a:srgbClr val="C00000"/>
                </a:solidFill>
                <a:latin typeface="微软雅黑" panose="020B0503020204020204" pitchFamily="34" charset="-122"/>
                <a:ea typeface="微软雅黑" panose="020B0503020204020204" pitchFamily="34" charset="-122"/>
              </a:rPr>
              <a:t>版本</a:t>
            </a:r>
            <a:r>
              <a:rPr lang="zh-CN" altLang="en-US" sz="2000" b="1" dirty="0" smtClean="0">
                <a:latin typeface="微软雅黑" panose="020B0503020204020204" pitchFamily="34" charset="-122"/>
                <a:ea typeface="微软雅黑" panose="020B0503020204020204" pitchFamily="34" charset="-122"/>
              </a:rPr>
              <a:t>并</a:t>
            </a:r>
            <a:r>
              <a:rPr lang="zh-CN" altLang="en-US" sz="2000" b="1" smtClean="0">
                <a:latin typeface="微软雅黑" panose="020B0503020204020204" pitchFamily="34" charset="-122"/>
                <a:ea typeface="微软雅黑" panose="020B0503020204020204" pitchFamily="34" charset="-122"/>
              </a:rPr>
              <a:t>下载（含有电子</a:t>
            </a:r>
            <a:r>
              <a:rPr lang="zh-CN" altLang="en-US" sz="2000" b="1" dirty="0" smtClean="0">
                <a:latin typeface="微软雅黑" panose="020B0503020204020204" pitchFamily="34" charset="-122"/>
                <a:ea typeface="微软雅黑" panose="020B0503020204020204" pitchFamily="34" charset="-122"/>
              </a:rPr>
              <a:t>章）</a:t>
            </a:r>
            <a:endParaRPr lang="en-US" altLang="zh-CN" sz="2000" b="1" dirty="0" smtClean="0">
              <a:latin typeface="微软雅黑" panose="020B0503020204020204" pitchFamily="34" charset="-122"/>
              <a:ea typeface="微软雅黑" panose="020B0503020204020204" pitchFamily="34" charset="-122"/>
            </a:endParaRPr>
          </a:p>
        </p:txBody>
      </p:sp>
      <p:pic>
        <p:nvPicPr>
          <p:cNvPr id="11" name="图片 10" descr="捕获.PNG"/>
          <p:cNvPicPr>
            <a:picLocks noChangeAspect="1"/>
          </p:cNvPicPr>
          <p:nvPr/>
        </p:nvPicPr>
        <p:blipFill>
          <a:blip r:embed="rId2"/>
          <a:stretch>
            <a:fillRect/>
          </a:stretch>
        </p:blipFill>
        <p:spPr>
          <a:xfrm>
            <a:off x="458929" y="928676"/>
            <a:ext cx="8216759" cy="1427050"/>
          </a:xfrm>
          <a:prstGeom prst="rect">
            <a:avLst/>
          </a:prstGeom>
        </p:spPr>
      </p:pic>
      <p:sp>
        <p:nvSpPr>
          <p:cNvPr id="14" name="TextBox 13"/>
          <p:cNvSpPr txBox="1"/>
          <p:nvPr/>
        </p:nvSpPr>
        <p:spPr>
          <a:xfrm>
            <a:off x="4360884" y="4822047"/>
            <a:ext cx="441146" cy="369332"/>
          </a:xfrm>
          <a:prstGeom prst="rect">
            <a:avLst/>
          </a:prstGeom>
          <a:noFill/>
        </p:spPr>
        <p:txBody>
          <a:bodyPr wrap="none" rtlCol="0">
            <a:spAutoFit/>
          </a:bodyPr>
          <a:lstStyle/>
          <a:p>
            <a:r>
              <a:rPr lang="en-US" altLang="zh-CN" dirty="0" smtClean="0"/>
              <a:t>35</a:t>
            </a:r>
            <a:endParaRPr lang="zh-CN" altLang="en-US" dirty="0"/>
          </a:p>
        </p:txBody>
      </p:sp>
      <p:sp>
        <p:nvSpPr>
          <p:cNvPr id="12" name="灯片编号占位符 11"/>
          <p:cNvSpPr>
            <a:spLocks noGrp="1"/>
          </p:cNvSpPr>
          <p:nvPr>
            <p:ph type="sldNum" sz="quarter" idx="12"/>
          </p:nvPr>
        </p:nvSpPr>
        <p:spPr/>
        <p:txBody>
          <a:bodyPr/>
          <a:lstStyle/>
          <a:p>
            <a:pPr>
              <a:defRPr/>
            </a:pPr>
            <a:fld id="{EEE598E4-D949-46A6-A5D1-2760F8946FD5}" type="slidenum">
              <a:rPr lang="en-US" altLang="zh-CN" smtClean="0"/>
              <a:pPr>
                <a:defRPr/>
              </a:pPr>
              <a:t>40</a:t>
            </a:fld>
            <a:endParaRPr lang="en-US" altLang="zh-CN"/>
          </a:p>
        </p:txBody>
      </p:sp>
      <p:sp>
        <p:nvSpPr>
          <p:cNvPr id="15" name="内容占位符 14"/>
          <p:cNvSpPr>
            <a:spLocks noGrp="1"/>
          </p:cNvSpPr>
          <p:nvPr>
            <p:ph sz="quarter" idx="13"/>
          </p:nvPr>
        </p:nvSpPr>
        <p:spPr/>
        <p:txBody>
          <a:bodyPr/>
          <a:lstStyle/>
          <a:p>
            <a:r>
              <a:rPr lang="zh-CN" altLang="en-US" dirty="0" smtClean="0"/>
              <a:t>挂牌公司查看结果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wipe(left)">
                                      <p:cBhvr>
                                        <p:cTn id="11" dur="500"/>
                                        <p:tgtEl>
                                          <p:spTgt spid="9">
                                            <p:txEl>
                                              <p:pRg st="1" end="1"/>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wipe(left)">
                                      <p:cBhvr>
                                        <p:cTn id="15"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0" y="1401366"/>
            <a:ext cx="3016250" cy="2044303"/>
          </a:xfrm>
        </p:spPr>
      </p:pic>
      <p:sp>
        <p:nvSpPr>
          <p:cNvPr id="12294" name="标题 3"/>
          <p:cNvSpPr>
            <a:spLocks noGrp="1"/>
          </p:cNvSpPr>
          <p:nvPr>
            <p:ph type="title"/>
          </p:nvPr>
        </p:nvSpPr>
        <p:spPr>
          <a:xfrm>
            <a:off x="3071814" y="1339445"/>
            <a:ext cx="6072187" cy="2035969"/>
          </a:xfrm>
        </p:spPr>
        <p:txBody>
          <a:bodyPr>
            <a:normAutofit/>
          </a:bodyPr>
          <a:lstStyle/>
          <a:p>
            <a:pPr algn="ctr" eaLnBrk="1" hangingPunct="1"/>
            <a:r>
              <a:rPr lang="en-US" altLang="zh-CN" sz="3200" b="1" dirty="0" smtClean="0">
                <a:solidFill>
                  <a:srgbClr val="FFFFFF"/>
                </a:solidFill>
                <a:latin typeface="微软雅黑" panose="020B0503020204020204" pitchFamily="34" charset="-122"/>
                <a:ea typeface="微软雅黑" panose="020B0503020204020204" pitchFamily="34" charset="-122"/>
              </a:rPr>
              <a:t/>
            </a:r>
            <a:br>
              <a:rPr lang="en-US" altLang="zh-CN" sz="3200" b="1" dirty="0" smtClean="0">
                <a:solidFill>
                  <a:srgbClr val="FFFFFF"/>
                </a:solidFill>
                <a:latin typeface="微软雅黑" panose="020B0503020204020204" pitchFamily="34" charset="-122"/>
                <a:ea typeface="微软雅黑" panose="020B0503020204020204" pitchFamily="34" charset="-122"/>
              </a:rPr>
            </a:br>
            <a:r>
              <a:rPr lang="zh-CN" altLang="en-US" sz="3200" b="1" dirty="0" smtClean="0">
                <a:solidFill>
                  <a:srgbClr val="FFFFFF"/>
                </a:solidFill>
                <a:latin typeface="微软雅黑" panose="020B0503020204020204" pitchFamily="34" charset="-122"/>
                <a:ea typeface="微软雅黑" panose="020B0503020204020204" pitchFamily="34" charset="-122"/>
              </a:rPr>
              <a:t>股份解、限</a:t>
            </a:r>
            <a:r>
              <a:rPr lang="zh-CN" altLang="en-US" sz="3200" b="1" smtClean="0">
                <a:solidFill>
                  <a:srgbClr val="FFFFFF"/>
                </a:solidFill>
                <a:latin typeface="微软雅黑" panose="020B0503020204020204" pitchFamily="34" charset="-122"/>
                <a:ea typeface="微软雅黑" panose="020B0503020204020204" pitchFamily="34" charset="-122"/>
              </a:rPr>
              <a:t>售业务</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Tree>
    <p:extLst>
      <p:ext uri="{BB962C8B-B14F-4D97-AF65-F5344CB8AC3E}">
        <p14:creationId xmlns="" xmlns:p14="http://schemas.microsoft.com/office/powerpoint/2010/main" val="4009988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5643570" y="1232288"/>
            <a:ext cx="3286148" cy="3107553"/>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楷体_GB2312" pitchFamily="49" charset="-122"/>
            </a:endParaRPr>
          </a:p>
        </p:txBody>
      </p:sp>
      <p:pic>
        <p:nvPicPr>
          <p:cNvPr id="4" name="Picture 2" descr="http://www.indexedu.net/data/uploads/2013-01/20130105164143.jpg"/>
          <p:cNvPicPr>
            <a:picLocks noChangeAspect="1" noChangeArrowheads="1"/>
          </p:cNvPicPr>
          <p:nvPr/>
        </p:nvPicPr>
        <p:blipFill>
          <a:blip r:embed="rId2"/>
          <a:srcRect/>
          <a:stretch>
            <a:fillRect/>
          </a:stretch>
        </p:blipFill>
        <p:spPr bwMode="auto">
          <a:xfrm>
            <a:off x="5572132" y="1694859"/>
            <a:ext cx="3252267" cy="1896658"/>
          </a:xfrm>
          <a:prstGeom prst="rect">
            <a:avLst/>
          </a:prstGeom>
          <a:ln>
            <a:noFill/>
          </a:ln>
          <a:effectLst>
            <a:softEdge rad="112500"/>
          </a:effectLst>
        </p:spPr>
      </p:pic>
      <p:sp>
        <p:nvSpPr>
          <p:cNvPr id="6" name="TextBox 5"/>
          <p:cNvSpPr txBox="1"/>
          <p:nvPr/>
        </p:nvSpPr>
        <p:spPr>
          <a:xfrm>
            <a:off x="4360884" y="4822047"/>
            <a:ext cx="441146" cy="369332"/>
          </a:xfrm>
          <a:prstGeom prst="rect">
            <a:avLst/>
          </a:prstGeom>
          <a:noFill/>
        </p:spPr>
        <p:txBody>
          <a:bodyPr wrap="none" rtlCol="0">
            <a:spAutoFit/>
          </a:bodyPr>
          <a:lstStyle/>
          <a:p>
            <a:r>
              <a:rPr lang="en-US" altLang="zh-CN" dirty="0" smtClean="0"/>
              <a:t>37</a:t>
            </a:r>
            <a:endParaRPr lang="zh-CN" altLang="en-US" dirty="0"/>
          </a:p>
        </p:txBody>
      </p:sp>
      <p:sp>
        <p:nvSpPr>
          <p:cNvPr id="7" name="灯片编号占位符 6"/>
          <p:cNvSpPr>
            <a:spLocks noGrp="1"/>
          </p:cNvSpPr>
          <p:nvPr>
            <p:ph type="sldNum" sz="quarter" idx="12"/>
          </p:nvPr>
        </p:nvSpPr>
        <p:spPr/>
        <p:txBody>
          <a:bodyPr/>
          <a:lstStyle/>
          <a:p>
            <a:pPr>
              <a:defRPr/>
            </a:pPr>
            <a:fld id="{EEE598E4-D949-46A6-A5D1-2760F8946FD5}" type="slidenum">
              <a:rPr lang="en-US" altLang="zh-CN" smtClean="0"/>
              <a:pPr>
                <a:defRPr/>
              </a:pPr>
              <a:t>42</a:t>
            </a:fld>
            <a:endParaRPr lang="en-US" altLang="zh-CN"/>
          </a:p>
        </p:txBody>
      </p:sp>
      <p:sp>
        <p:nvSpPr>
          <p:cNvPr id="8" name="内容占位符 7"/>
          <p:cNvSpPr>
            <a:spLocks noGrp="1"/>
          </p:cNvSpPr>
          <p:nvPr>
            <p:ph sz="quarter" idx="13"/>
          </p:nvPr>
        </p:nvSpPr>
        <p:spPr/>
        <p:txBody>
          <a:bodyPr/>
          <a:lstStyle/>
          <a:p>
            <a:r>
              <a:rPr lang="zh-CN" altLang="en-US" smtClean="0"/>
              <a:t>解、限</a:t>
            </a:r>
            <a:r>
              <a:rPr lang="zh-CN" altLang="en-US" dirty="0" smtClean="0"/>
              <a:t>售办理的相关规定</a:t>
            </a:r>
            <a:endParaRPr lang="zh-CN" altLang="en-US" dirty="0"/>
          </a:p>
        </p:txBody>
      </p:sp>
      <p:graphicFrame>
        <p:nvGraphicFramePr>
          <p:cNvPr id="9" name="表格 8"/>
          <p:cNvGraphicFramePr>
            <a:graphicFrameLocks noGrp="1"/>
          </p:cNvGraphicFramePr>
          <p:nvPr>
            <p:extLst>
              <p:ext uri="{D42A27DB-BD31-4B8C-83A1-F6EECF244321}">
                <p14:modId xmlns="" xmlns:p14="http://schemas.microsoft.com/office/powerpoint/2010/main" val="41163535"/>
              </p:ext>
            </p:extLst>
          </p:nvPr>
        </p:nvGraphicFramePr>
        <p:xfrm>
          <a:off x="428596" y="1773568"/>
          <a:ext cx="5040000" cy="1584000"/>
        </p:xfrm>
        <a:graphic>
          <a:graphicData uri="http://schemas.openxmlformats.org/drawingml/2006/table">
            <a:tbl>
              <a:tblPr firstRow="1" bandRow="1">
                <a:tableStyleId>{5C22544A-7EE6-4342-B048-85BDC9FD1C3A}</a:tableStyleId>
              </a:tblPr>
              <a:tblGrid>
                <a:gridCol w="770000"/>
                <a:gridCol w="2799999"/>
                <a:gridCol w="1470001"/>
              </a:tblGrid>
              <a:tr h="551574">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序号</a:t>
                      </a:r>
                      <a:endParaRPr lang="zh-CN" altLang="en-US" sz="2000" b="1" dirty="0">
                        <a:solidFill>
                          <a:schemeClr val="bg1"/>
                        </a:solidFill>
                        <a:latin typeface="微软雅黑" panose="020B0503020204020204" pitchFamily="34" charset="-122"/>
                        <a:ea typeface="微软雅黑" panose="020B0503020204020204" pitchFamily="34" charset="-122"/>
                      </a:endParaRPr>
                    </a:p>
                  </a:txBody>
                  <a:tcPr anchor="ctr">
                    <a:solidFill>
                      <a:srgbClr val="C00000"/>
                    </a:solidFill>
                  </a:tcPr>
                </a:tc>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法律规定</a:t>
                      </a:r>
                      <a:endParaRPr lang="zh-CN" altLang="en-US" sz="2000" b="1" dirty="0">
                        <a:solidFill>
                          <a:schemeClr val="bg1"/>
                        </a:solidFill>
                        <a:latin typeface="微软雅黑" panose="020B0503020204020204" pitchFamily="34" charset="-122"/>
                        <a:ea typeface="微软雅黑" panose="020B0503020204020204" pitchFamily="34" charset="-122"/>
                      </a:endParaRPr>
                    </a:p>
                  </a:txBody>
                  <a:tcPr anchor="ctr">
                    <a:solidFill>
                      <a:srgbClr val="C00000"/>
                    </a:solidFill>
                  </a:tcPr>
                </a:tc>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相关条款</a:t>
                      </a:r>
                      <a:endParaRPr lang="zh-CN" altLang="en-US" sz="2000" b="1" dirty="0">
                        <a:solidFill>
                          <a:schemeClr val="bg1"/>
                        </a:solidFill>
                        <a:latin typeface="微软雅黑" panose="020B0503020204020204" pitchFamily="34" charset="-122"/>
                        <a:ea typeface="微软雅黑" panose="020B0503020204020204" pitchFamily="34" charset="-122"/>
                      </a:endParaRPr>
                    </a:p>
                  </a:txBody>
                  <a:tcPr anchor="ctr">
                    <a:solidFill>
                      <a:srgbClr val="C00000"/>
                    </a:solidFill>
                  </a:tcPr>
                </a:tc>
              </a:tr>
              <a:tr h="516213">
                <a:tc>
                  <a:txBody>
                    <a:bodyPr/>
                    <a:lstStyle/>
                    <a:p>
                      <a:pPr algn="ctr"/>
                      <a:r>
                        <a:rPr lang="en-US" altLang="zh-CN" b="1" dirty="0" smtClean="0">
                          <a:latin typeface="微软雅黑" panose="020B0503020204020204" pitchFamily="34" charset="-122"/>
                          <a:ea typeface="微软雅黑" panose="020B0503020204020204" pitchFamily="34" charset="-122"/>
                        </a:rPr>
                        <a:t>1</a:t>
                      </a:r>
                      <a:endParaRPr lang="zh-CN" altLang="en-US"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algn="ctr"/>
                      <a:r>
                        <a:rPr lang="en-US" altLang="zh-CN" sz="1800" b="1" dirty="0" smtClean="0">
                          <a:latin typeface="微软雅黑" panose="020B0503020204020204" pitchFamily="34" charset="-122"/>
                          <a:ea typeface="微软雅黑" panose="020B0503020204020204" pitchFamily="34" charset="-122"/>
                        </a:rPr>
                        <a:t>《</a:t>
                      </a:r>
                      <a:r>
                        <a:rPr lang="zh-CN" altLang="en-US" sz="1800" b="1" dirty="0" smtClean="0">
                          <a:latin typeface="微软雅黑" panose="020B0503020204020204" pitchFamily="34" charset="-122"/>
                          <a:ea typeface="微软雅黑" panose="020B0503020204020204" pitchFamily="34" charset="-122"/>
                        </a:rPr>
                        <a:t>公司法</a:t>
                      </a:r>
                      <a:r>
                        <a:rPr lang="en-US" altLang="zh-CN" sz="1800" b="1" dirty="0" smtClean="0">
                          <a:latin typeface="微软雅黑" panose="020B0503020204020204" pitchFamily="34" charset="-122"/>
                          <a:ea typeface="微软雅黑" panose="020B0503020204020204" pitchFamily="34" charset="-122"/>
                        </a:rPr>
                        <a:t>》</a:t>
                      </a:r>
                      <a:endParaRPr lang="zh-CN" altLang="en-US" sz="1800"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algn="ctr"/>
                      <a:r>
                        <a:rPr lang="en-US" altLang="zh-CN" b="1" dirty="0" smtClean="0">
                          <a:latin typeface="微软雅黑" panose="020B0503020204020204" pitchFamily="34" charset="-122"/>
                          <a:ea typeface="微软雅黑" panose="020B0503020204020204" pitchFamily="34" charset="-122"/>
                        </a:rPr>
                        <a:t>141</a:t>
                      </a:r>
                      <a:r>
                        <a:rPr lang="zh-CN" altLang="en-US" b="1" dirty="0" smtClean="0">
                          <a:latin typeface="微软雅黑" panose="020B0503020204020204" pitchFamily="34" charset="-122"/>
                          <a:ea typeface="微软雅黑" panose="020B0503020204020204" pitchFamily="34" charset="-122"/>
                        </a:rPr>
                        <a:t>条</a:t>
                      </a:r>
                      <a:endParaRPr lang="zh-CN" altLang="en-US"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r>
              <a:tr h="516213">
                <a:tc>
                  <a:txBody>
                    <a:bodyPr/>
                    <a:lstStyle/>
                    <a:p>
                      <a:pPr algn="ctr"/>
                      <a:r>
                        <a:rPr lang="en-US" altLang="zh-CN" b="1" dirty="0" smtClean="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algn="ctr"/>
                      <a:r>
                        <a:rPr lang="en-US" altLang="zh-CN" sz="1800" b="1" dirty="0" smtClean="0">
                          <a:latin typeface="微软雅黑" panose="020B0503020204020204" pitchFamily="34" charset="-122"/>
                          <a:ea typeface="微软雅黑" panose="020B0503020204020204" pitchFamily="34" charset="-122"/>
                        </a:rPr>
                        <a:t>《</a:t>
                      </a:r>
                      <a:r>
                        <a:rPr lang="zh-CN" altLang="en-US" sz="1800" b="1" dirty="0" smtClean="0">
                          <a:latin typeface="微软雅黑" panose="020B0503020204020204" pitchFamily="34" charset="-122"/>
                          <a:ea typeface="微软雅黑" panose="020B0503020204020204" pitchFamily="34" charset="-122"/>
                        </a:rPr>
                        <a:t>全国股转系统业务规则</a:t>
                      </a:r>
                      <a:r>
                        <a:rPr lang="en-US" altLang="zh-CN" sz="1800" b="1" dirty="0" smtClean="0">
                          <a:latin typeface="微软雅黑" panose="020B0503020204020204" pitchFamily="34" charset="-122"/>
                          <a:ea typeface="微软雅黑" panose="020B0503020204020204" pitchFamily="34" charset="-122"/>
                        </a:rPr>
                        <a:t>》</a:t>
                      </a:r>
                      <a:endParaRPr lang="zh-CN" altLang="en-US" sz="1800"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algn="ctr"/>
                      <a:r>
                        <a:rPr lang="en-US" altLang="zh-CN" b="1" dirty="0" smtClean="0">
                          <a:latin typeface="微软雅黑" panose="020B0503020204020204" pitchFamily="34" charset="-122"/>
                          <a:ea typeface="微软雅黑" panose="020B0503020204020204" pitchFamily="34" charset="-122"/>
                        </a:rPr>
                        <a:t>2.8</a:t>
                      </a:r>
                      <a:r>
                        <a:rPr lang="zh-CN" altLang="en-US" b="1" dirty="0" smtClean="0">
                          <a:latin typeface="微软雅黑" panose="020B0503020204020204" pitchFamily="34" charset="-122"/>
                          <a:ea typeface="微软雅黑" panose="020B0503020204020204" pitchFamily="34" charset="-122"/>
                        </a:rPr>
                        <a:t>条</a:t>
                      </a:r>
                      <a:endParaRPr lang="zh-CN" altLang="en-US"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360"/>
                                          </p:val>
                                        </p:tav>
                                        <p:tav tm="100000">
                                          <p:val>
                                            <p:fltVal val="0"/>
                                          </p:val>
                                        </p:tav>
                                      </p:tavLst>
                                    </p:anim>
                                    <p:animEffect transition="in" filter="fade">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700118" y="1232288"/>
            <a:ext cx="8229600" cy="3107553"/>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楷体_GB2312" pitchFamily="49" charset="-122"/>
            </a:endParaRPr>
          </a:p>
        </p:txBody>
      </p:sp>
      <p:sp>
        <p:nvSpPr>
          <p:cNvPr id="3" name="TextBox 2"/>
          <p:cNvSpPr txBox="1"/>
          <p:nvPr/>
        </p:nvSpPr>
        <p:spPr>
          <a:xfrm>
            <a:off x="-71470" y="714362"/>
            <a:ext cx="9001156" cy="3508653"/>
          </a:xfrm>
          <a:prstGeom prst="rect">
            <a:avLst/>
          </a:prstGeom>
          <a:noFill/>
        </p:spPr>
        <p:txBody>
          <a:bodyPr wrap="square">
            <a:spAutoFit/>
          </a:bodyPr>
          <a:lstStyle/>
          <a:p>
            <a:pPr marL="914400" lvl="1" indent="-457200">
              <a:lnSpc>
                <a:spcPct val="150000"/>
              </a:lnSpc>
              <a:defRPr/>
            </a:pPr>
            <a:r>
              <a:rPr lang="en-US" altLang="zh-CN" sz="2400" b="1" dirty="0" smtClean="0">
                <a:solidFill>
                  <a:srgbClr val="C00000"/>
                </a:solidFill>
                <a:latin typeface="微软雅黑" panose="020B0503020204020204" pitchFamily="34" charset="-122"/>
                <a:ea typeface="微软雅黑" panose="020B0503020204020204" pitchFamily="34" charset="-122"/>
              </a:rPr>
              <a:t>1</a:t>
            </a:r>
            <a:r>
              <a:rPr lang="zh-CN" altLang="en-US" sz="2400" b="1" dirty="0" smtClean="0">
                <a:solidFill>
                  <a:srgbClr val="C00000"/>
                </a:solidFill>
                <a:latin typeface="微软雅黑" panose="020B0503020204020204" pitchFamily="34" charset="-122"/>
                <a:ea typeface="微软雅黑" panose="020B0503020204020204" pitchFamily="34" charset="-122"/>
              </a:rPr>
              <a:t>、发起人限售：</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pPr marL="914400" lvl="1" indent="-457200">
              <a:lnSpc>
                <a:spcPct val="150000"/>
              </a:lnSpc>
              <a:defRPr/>
            </a:pPr>
            <a:r>
              <a:rPr lang="zh-CN" altLang="en-US" sz="2000" dirty="0" smtClean="0">
                <a:latin typeface="微软雅黑" panose="020B0503020204020204" pitchFamily="34" charset="-122"/>
                <a:ea typeface="微软雅黑" panose="020B0503020204020204" pitchFamily="34" charset="-122"/>
              </a:rPr>
              <a:t>   持有的本公司股份，自公司</a:t>
            </a:r>
            <a:r>
              <a:rPr lang="zh-CN" altLang="en-US" sz="2000" u="sng"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不得转让。</a:t>
            </a:r>
            <a:endParaRPr lang="en-US" altLang="zh-CN" sz="2000" dirty="0" smtClean="0">
              <a:latin typeface="微软雅黑" panose="020B0503020204020204" pitchFamily="34" charset="-122"/>
              <a:ea typeface="微软雅黑" panose="020B0503020204020204" pitchFamily="34" charset="-122"/>
            </a:endParaRPr>
          </a:p>
          <a:p>
            <a:pPr marL="914400" lvl="1" indent="-457200">
              <a:lnSpc>
                <a:spcPct val="150000"/>
              </a:lnSpc>
              <a:defRPr/>
            </a:pPr>
            <a:endParaRPr lang="en-US" altLang="zh-CN" sz="2000" dirty="0" smtClean="0">
              <a:latin typeface="微软雅黑" panose="020B0503020204020204" pitchFamily="34" charset="-122"/>
              <a:ea typeface="微软雅黑" panose="020B0503020204020204" pitchFamily="34" charset="-122"/>
            </a:endParaRPr>
          </a:p>
          <a:p>
            <a:pPr marL="914400" lvl="1" indent="-457200">
              <a:lnSpc>
                <a:spcPct val="150000"/>
              </a:lnSpc>
              <a:defRPr/>
            </a:pPr>
            <a:r>
              <a:rPr lang="en-US" altLang="zh-CN" sz="2400" b="1" dirty="0" smtClean="0">
                <a:solidFill>
                  <a:srgbClr val="C00000"/>
                </a:solidFill>
                <a:latin typeface="微软雅黑" panose="020B0503020204020204" pitchFamily="34" charset="-122"/>
                <a:ea typeface="微软雅黑" panose="020B0503020204020204" pitchFamily="34" charset="-122"/>
              </a:rPr>
              <a:t>2</a:t>
            </a:r>
            <a:r>
              <a:rPr lang="zh-CN" altLang="en-US" sz="2400" b="1" dirty="0" smtClean="0">
                <a:solidFill>
                  <a:srgbClr val="C00000"/>
                </a:solidFill>
                <a:latin typeface="微软雅黑" panose="020B0503020204020204" pitchFamily="34" charset="-122"/>
                <a:ea typeface="微软雅黑" panose="020B0503020204020204" pitchFamily="34" charset="-122"/>
              </a:rPr>
              <a:t>、董监高限售：</a:t>
            </a:r>
            <a:endParaRPr lang="zh-CN" altLang="en-US" sz="2000" b="1" dirty="0" smtClean="0">
              <a:solidFill>
                <a:srgbClr val="007434"/>
              </a:solidFill>
              <a:latin typeface="微软雅黑" panose="020B0503020204020204" pitchFamily="34" charset="-122"/>
              <a:ea typeface="微软雅黑" panose="020B0503020204020204" pitchFamily="34" charset="-122"/>
            </a:endParaRPr>
          </a:p>
          <a:p>
            <a:pPr marL="914400" lvl="1" indent="-457200" algn="just">
              <a:lnSpc>
                <a:spcPct val="150000"/>
              </a:lnSpc>
              <a:defRPr/>
            </a:pPr>
            <a:r>
              <a:rPr lang="zh-CN" altLang="en-US"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应向公司申报所持有的本公司的股份及其变动情况；</a:t>
            </a:r>
            <a:endParaRPr lang="en-US" altLang="zh-CN" sz="2000" dirty="0" smtClean="0">
              <a:latin typeface="微软雅黑" panose="020B0503020204020204" pitchFamily="34" charset="-122"/>
              <a:ea typeface="微软雅黑" panose="020B0503020204020204" pitchFamily="34" charset="-122"/>
            </a:endParaRPr>
          </a:p>
          <a:p>
            <a:pPr marL="914400" lvl="1" indent="-457200" algn="just">
              <a:lnSpc>
                <a:spcPct val="150000"/>
              </a:lnSpc>
              <a:defRPr/>
            </a:pPr>
            <a:r>
              <a:rPr lang="zh-CN" altLang="en-US" sz="2000" dirty="0" smtClean="0">
                <a:latin typeface="微软雅黑" panose="020B0503020204020204" pitchFamily="34" charset="-122"/>
                <a:ea typeface="微软雅黑" panose="020B0503020204020204" pitchFamily="34" charset="-122"/>
              </a:rPr>
              <a:t>   在任职期间每年转让的股份不得超过其所持有本公司股份总数的</a:t>
            </a:r>
            <a:r>
              <a:rPr lang="zh-CN" altLang="en-US" sz="2000" u="sng"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914400" lvl="1" indent="-457200" algn="just">
              <a:lnSpc>
                <a:spcPct val="150000"/>
              </a:lnSpc>
              <a:defRPr/>
            </a:pPr>
            <a:r>
              <a:rPr lang="zh-CN" altLang="en-US" sz="2000" dirty="0" smtClean="0">
                <a:latin typeface="微软雅黑" panose="020B0503020204020204" pitchFamily="34" charset="-122"/>
                <a:ea typeface="微软雅黑" panose="020B0503020204020204" pitchFamily="34" charset="-122"/>
              </a:rPr>
              <a:t>   上述人员离职后半年内，不得转让其所持有的本公司股份。</a:t>
            </a:r>
            <a:endParaRPr lang="en-US" altLang="zh-CN" sz="2000" dirty="0" smtClean="0">
              <a:latin typeface="微软雅黑" panose="020B0503020204020204" pitchFamily="34" charset="-122"/>
              <a:ea typeface="微软雅黑" panose="020B0503020204020204" pitchFamily="34" charset="-122"/>
            </a:endParaRPr>
          </a:p>
        </p:txBody>
      </p:sp>
      <p:sp>
        <p:nvSpPr>
          <p:cNvPr id="12" name="灯片编号占位符 11"/>
          <p:cNvSpPr>
            <a:spLocks noGrp="1"/>
          </p:cNvSpPr>
          <p:nvPr>
            <p:ph type="sldNum" sz="quarter" idx="12"/>
          </p:nvPr>
        </p:nvSpPr>
        <p:spPr/>
        <p:txBody>
          <a:bodyPr/>
          <a:lstStyle/>
          <a:p>
            <a:pPr>
              <a:defRPr/>
            </a:pPr>
            <a:fld id="{EEE598E4-D949-46A6-A5D1-2760F8946FD5}" type="slidenum">
              <a:rPr lang="en-US" altLang="zh-CN" smtClean="0"/>
              <a:pPr>
                <a:defRPr/>
              </a:pPr>
              <a:t>43</a:t>
            </a:fld>
            <a:endParaRPr lang="en-US" altLang="zh-CN" dirty="0"/>
          </a:p>
        </p:txBody>
      </p:sp>
      <p:sp>
        <p:nvSpPr>
          <p:cNvPr id="14" name="内容占位符 13"/>
          <p:cNvSpPr>
            <a:spLocks noGrp="1"/>
          </p:cNvSpPr>
          <p:nvPr>
            <p:ph sz="quarter" idx="13"/>
          </p:nvPr>
        </p:nvSpPr>
        <p:spPr>
          <a:xfrm>
            <a:off x="539750" y="87474"/>
            <a:ext cx="6624638" cy="323850"/>
          </a:xfrm>
        </p:spPr>
        <p:txBody>
          <a:bodyPr/>
          <a:lstStyle/>
          <a:p>
            <a:r>
              <a:rPr lang="zh-CN" altLang="en-US" smtClean="0"/>
              <a:t>解、限</a:t>
            </a:r>
            <a:r>
              <a:rPr lang="zh-CN" altLang="en-US" dirty="0" smtClean="0"/>
              <a:t>售办理的相关规定</a:t>
            </a:r>
            <a:r>
              <a:rPr lang="en-US" altLang="zh-CN" dirty="0" smtClean="0"/>
              <a:t>—《</a:t>
            </a:r>
            <a:r>
              <a:rPr lang="zh-CN" altLang="en-US" dirty="0" smtClean="0"/>
              <a:t>公司法</a:t>
            </a:r>
            <a:r>
              <a:rPr lang="en-US" altLang="zh-CN" dirty="0" smtClean="0"/>
              <a:t>》</a:t>
            </a:r>
            <a:endParaRPr lang="zh-CN" altLang="en-US" dirty="0"/>
          </a:p>
        </p:txBody>
      </p:sp>
      <p:pic>
        <p:nvPicPr>
          <p:cNvPr id="5" name="图片 4"/>
          <p:cNvPicPr>
            <a:picLocks noChangeAspect="1"/>
          </p:cNvPicPr>
          <p:nvPr/>
        </p:nvPicPr>
        <p:blipFill>
          <a:blip r:embed="rId3"/>
          <a:stretch>
            <a:fillRect/>
          </a:stretch>
        </p:blipFill>
        <p:spPr>
          <a:xfrm>
            <a:off x="3619984" y="1260026"/>
            <a:ext cx="2353260" cy="536494"/>
          </a:xfrm>
          <a:prstGeom prst="rect">
            <a:avLst/>
          </a:prstGeom>
        </p:spPr>
      </p:pic>
      <p:pic>
        <p:nvPicPr>
          <p:cNvPr id="6" name="图片 5"/>
          <p:cNvPicPr>
            <a:picLocks noChangeAspect="1"/>
          </p:cNvPicPr>
          <p:nvPr/>
        </p:nvPicPr>
        <p:blipFill>
          <a:blip r:embed="rId4"/>
          <a:stretch>
            <a:fillRect/>
          </a:stretch>
        </p:blipFill>
        <p:spPr>
          <a:xfrm>
            <a:off x="7667625" y="3147814"/>
            <a:ext cx="835224" cy="5364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1000"/>
                                        <p:tgtEl>
                                          <p:spTgt spid="3">
                                            <p:txEl>
                                              <p:pRg st="6" end="6"/>
                                            </p:txEl>
                                          </p:spTgt>
                                        </p:tgtEl>
                                      </p:cBhvr>
                                    </p:animEffect>
                                    <p:anim calcmode="lin" valueType="num">
                                      <p:cBhvr>
                                        <p:cTn id="4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700118" y="1232288"/>
            <a:ext cx="8229600" cy="3107553"/>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楷体_GB2312" pitchFamily="49" charset="-122"/>
            </a:endParaRPr>
          </a:p>
        </p:txBody>
      </p:sp>
      <p:sp>
        <p:nvSpPr>
          <p:cNvPr id="8" name="灯片编号占位符 7"/>
          <p:cNvSpPr>
            <a:spLocks noGrp="1"/>
          </p:cNvSpPr>
          <p:nvPr>
            <p:ph type="sldNum" sz="quarter" idx="12"/>
          </p:nvPr>
        </p:nvSpPr>
        <p:spPr/>
        <p:txBody>
          <a:bodyPr/>
          <a:lstStyle/>
          <a:p>
            <a:pPr>
              <a:defRPr/>
            </a:pPr>
            <a:fld id="{EEE598E4-D949-46A6-A5D1-2760F8946FD5}" type="slidenum">
              <a:rPr lang="en-US" altLang="zh-CN" smtClean="0"/>
              <a:pPr>
                <a:defRPr/>
              </a:pPr>
              <a:t>44</a:t>
            </a:fld>
            <a:endParaRPr lang="en-US" altLang="zh-CN"/>
          </a:p>
        </p:txBody>
      </p:sp>
      <p:sp>
        <p:nvSpPr>
          <p:cNvPr id="9" name="内容占位符 8"/>
          <p:cNvSpPr>
            <a:spLocks noGrp="1"/>
          </p:cNvSpPr>
          <p:nvPr>
            <p:ph sz="quarter" idx="13"/>
          </p:nvPr>
        </p:nvSpPr>
        <p:spPr>
          <a:xfrm>
            <a:off x="539750" y="87474"/>
            <a:ext cx="8424738" cy="323850"/>
          </a:xfrm>
        </p:spPr>
        <p:txBody>
          <a:bodyPr/>
          <a:lstStyle/>
          <a:p>
            <a:r>
              <a:rPr lang="zh-CN" altLang="en-US" smtClean="0"/>
              <a:t>解、限</a:t>
            </a:r>
            <a:r>
              <a:rPr lang="zh-CN" altLang="en-US" dirty="0" smtClean="0"/>
              <a:t>售办理的相关规定</a:t>
            </a:r>
            <a:r>
              <a:rPr lang="en-US" altLang="zh-CN" dirty="0" smtClean="0"/>
              <a:t>—《</a:t>
            </a:r>
            <a:r>
              <a:rPr lang="zh-CN" altLang="en-US" dirty="0" smtClean="0"/>
              <a:t>股转系统业务规则</a:t>
            </a:r>
            <a:r>
              <a:rPr lang="en-US" altLang="zh-CN" dirty="0" smtClean="0"/>
              <a:t>》</a:t>
            </a:r>
            <a:endParaRPr lang="zh-CN" altLang="en-US" dirty="0" smtClean="0"/>
          </a:p>
          <a:p>
            <a:endParaRPr lang="zh-CN" altLang="en-US" dirty="0"/>
          </a:p>
        </p:txBody>
      </p:sp>
      <p:sp>
        <p:nvSpPr>
          <p:cNvPr id="10" name="矩形 9"/>
          <p:cNvSpPr/>
          <p:nvPr/>
        </p:nvSpPr>
        <p:spPr>
          <a:xfrm>
            <a:off x="500034" y="1491630"/>
            <a:ext cx="8248430" cy="1477328"/>
          </a:xfrm>
          <a:prstGeom prst="rect">
            <a:avLst/>
          </a:prstGeom>
        </p:spPr>
        <p:txBody>
          <a:bodyPr wrap="square">
            <a:spAutoFit/>
          </a:bodyPr>
          <a:lstStyle/>
          <a:p>
            <a:pPr algn="just">
              <a:lnSpc>
                <a:spcPct val="150000"/>
              </a:lnSpc>
            </a:pPr>
            <a:r>
              <a:rPr lang="zh-CN" altLang="en-US" sz="2000" smtClean="0">
                <a:latin typeface="微软雅黑" panose="020B0503020204020204" pitchFamily="34" charset="-122"/>
                <a:ea typeface="微软雅黑" panose="020B0503020204020204" pitchFamily="34" charset="-122"/>
              </a:rPr>
              <a:t>挂牌</a:t>
            </a:r>
            <a:r>
              <a:rPr lang="zh-CN" altLang="en-US" sz="2000" dirty="0" smtClean="0">
                <a:latin typeface="微软雅黑" panose="020B0503020204020204" pitchFamily="34" charset="-122"/>
                <a:ea typeface="微软雅黑" panose="020B0503020204020204" pitchFamily="34" charset="-122"/>
              </a:rPr>
              <a:t>公司控股股东及实际控制人在挂牌前直接或间接持有的股票分三批除转让限制，每批解除转让限制的数量均为其挂牌前所持股票的三分之一，解除转让限制的时间分别为挂牌之日、挂牌期满一年和两年。 </a:t>
            </a:r>
            <a:endParaRPr lang="zh-CN" altLang="en-US" sz="2000" dirty="0">
              <a:latin typeface="微软雅黑" panose="020B0503020204020204" pitchFamily="34" charset="-122"/>
              <a:ea typeface="微软雅黑" panose="020B0503020204020204" pitchFamily="34" charset="-122"/>
            </a:endParaRPr>
          </a:p>
        </p:txBody>
      </p:sp>
      <p:sp>
        <p:nvSpPr>
          <p:cNvPr id="11" name="矩形 10"/>
          <p:cNvSpPr/>
          <p:nvPr/>
        </p:nvSpPr>
        <p:spPr>
          <a:xfrm>
            <a:off x="-100376" y="785800"/>
            <a:ext cx="5386756" cy="581057"/>
          </a:xfrm>
          <a:prstGeom prst="rect">
            <a:avLst/>
          </a:prstGeom>
        </p:spPr>
        <p:txBody>
          <a:bodyPr wrap="square">
            <a:spAutoFit/>
          </a:bodyPr>
          <a:lstStyle/>
          <a:p>
            <a:pPr marL="914400" lvl="1" indent="-457200">
              <a:lnSpc>
                <a:spcPct val="150000"/>
              </a:lnSpc>
              <a:defRPr/>
            </a:pPr>
            <a:r>
              <a:rPr lang="en-US" altLang="zh-CN" sz="2400" b="1" dirty="0" smtClean="0">
                <a:solidFill>
                  <a:srgbClr val="C00000"/>
                </a:solidFill>
                <a:latin typeface="微软雅黑" panose="020B0503020204020204" pitchFamily="34" charset="-122"/>
                <a:ea typeface="微软雅黑" panose="020B0503020204020204" pitchFamily="34" charset="-122"/>
              </a:rPr>
              <a:t>3</a:t>
            </a:r>
            <a:r>
              <a:rPr lang="zh-CN" altLang="en-US" sz="2400" b="1" dirty="0" smtClean="0">
                <a:solidFill>
                  <a:srgbClr val="C00000"/>
                </a:solidFill>
                <a:latin typeface="微软雅黑" panose="020B0503020204020204" pitchFamily="34" charset="-122"/>
                <a:ea typeface="微软雅黑" panose="020B0503020204020204" pitchFamily="34" charset="-122"/>
              </a:rPr>
              <a:t>、实际控制人及控股股东限售：</a:t>
            </a:r>
            <a:endParaRPr lang="en-US" altLang="zh-CN" sz="2400" b="1"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1000"/>
                                        <p:tgtEl>
                                          <p:spTgt spid="10">
                                            <p:txEl>
                                              <p:pRg st="0" end="0"/>
                                            </p:txEl>
                                          </p:spTgt>
                                        </p:tgtEl>
                                      </p:cBhvr>
                                    </p:animEffect>
                                    <p:anim calcmode="lin" valueType="num">
                                      <p:cBhvr>
                                        <p:cTn id="1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C98A62C0-D4E2-49D2-BE5D-C424E6EB2C9F}" type="slidenum">
              <a:rPr lang="en-US" altLang="zh-CN" smtClean="0"/>
              <a:pPr>
                <a:defRPr/>
              </a:pPr>
              <a:t>45</a:t>
            </a:fld>
            <a:endParaRPr lang="en-US" altLang="zh-CN" dirty="0"/>
          </a:p>
        </p:txBody>
      </p:sp>
      <p:sp>
        <p:nvSpPr>
          <p:cNvPr id="23" name="内容占位符 22"/>
          <p:cNvSpPr>
            <a:spLocks noGrp="1"/>
          </p:cNvSpPr>
          <p:nvPr>
            <p:ph sz="quarter" idx="13"/>
          </p:nvPr>
        </p:nvSpPr>
        <p:spPr>
          <a:xfrm>
            <a:off x="539750" y="87474"/>
            <a:ext cx="5389572" cy="323850"/>
          </a:xfrm>
        </p:spPr>
        <p:txBody>
          <a:bodyPr/>
          <a:lstStyle/>
          <a:p>
            <a:r>
              <a:rPr lang="zh-CN" altLang="en-US" smtClean="0"/>
              <a:t>解、限</a:t>
            </a:r>
            <a:r>
              <a:rPr lang="zh-CN" altLang="en-US" dirty="0" smtClean="0"/>
              <a:t>售业务的新流程</a:t>
            </a:r>
            <a:endParaRPr lang="zh-CN" altLang="en-US" dirty="0"/>
          </a:p>
        </p:txBody>
      </p:sp>
      <p:sp>
        <p:nvSpPr>
          <p:cNvPr id="17" name="TextBox 16"/>
          <p:cNvSpPr txBox="1"/>
          <p:nvPr/>
        </p:nvSpPr>
        <p:spPr>
          <a:xfrm>
            <a:off x="393839" y="771550"/>
            <a:ext cx="6340197"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目前登记业务无券商环节（以解除限售为例）</a:t>
            </a:r>
            <a:endParaRPr lang="zh-CN" altLang="en-US" sz="2400" dirty="0">
              <a:latin typeface="微软雅黑" panose="020B0503020204020204" pitchFamily="34" charset="-122"/>
              <a:ea typeface="微软雅黑" panose="020B0503020204020204" pitchFamily="34" charset="-122"/>
            </a:endParaRPr>
          </a:p>
        </p:txBody>
      </p:sp>
      <p:sp>
        <p:nvSpPr>
          <p:cNvPr id="18" name="矩形 17"/>
          <p:cNvSpPr/>
          <p:nvPr/>
        </p:nvSpPr>
        <p:spPr bwMode="auto">
          <a:xfrm>
            <a:off x="2627784" y="2861873"/>
            <a:ext cx="2500362" cy="471519"/>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发行人提交登记申请</a:t>
            </a:r>
          </a:p>
        </p:txBody>
      </p:sp>
      <p:sp>
        <p:nvSpPr>
          <p:cNvPr id="19" name="矩形 18"/>
          <p:cNvSpPr/>
          <p:nvPr/>
        </p:nvSpPr>
        <p:spPr bwMode="auto">
          <a:xfrm>
            <a:off x="5478276" y="2861873"/>
            <a:ext cx="2406092" cy="471519"/>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股转公司发送数据</a:t>
            </a:r>
          </a:p>
        </p:txBody>
      </p:sp>
      <p:sp>
        <p:nvSpPr>
          <p:cNvPr id="20" name="下箭头 19"/>
          <p:cNvSpPr/>
          <p:nvPr/>
        </p:nvSpPr>
        <p:spPr bwMode="auto">
          <a:xfrm>
            <a:off x="6608084" y="3333392"/>
            <a:ext cx="340181" cy="432048"/>
          </a:xfrm>
          <a:prstGeom prst="downArrow">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21" name="下箭头 20"/>
          <p:cNvSpPr/>
          <p:nvPr/>
        </p:nvSpPr>
        <p:spPr bwMode="auto">
          <a:xfrm>
            <a:off x="3727764" y="3343224"/>
            <a:ext cx="340181" cy="422216"/>
          </a:xfrm>
          <a:prstGeom prst="downArrow">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bwMode="auto">
          <a:xfrm>
            <a:off x="2627784" y="3765439"/>
            <a:ext cx="5256584" cy="480497"/>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中国结算审核</a:t>
            </a:r>
          </a:p>
        </p:txBody>
      </p:sp>
      <p:sp>
        <p:nvSpPr>
          <p:cNvPr id="4" name="椭圆形标注 3"/>
          <p:cNvSpPr/>
          <p:nvPr/>
        </p:nvSpPr>
        <p:spPr bwMode="auto">
          <a:xfrm>
            <a:off x="467544" y="1714494"/>
            <a:ext cx="1728192" cy="1234347"/>
          </a:xfrm>
          <a:prstGeom prst="wedgeEllipseCallout">
            <a:avLst>
              <a:gd name="adj1" fmla="val 75460"/>
              <a:gd name="adj2" fmla="val 65892"/>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sz="2000" dirty="0" smtClean="0">
              <a:latin typeface="微软雅黑" panose="020B0503020204020204" pitchFamily="34" charset="-122"/>
              <a:ea typeface="微软雅黑" panose="020B0503020204020204" pitchFamily="34" charset="-122"/>
            </a:endParaRPr>
          </a:p>
        </p:txBody>
      </p:sp>
      <p:sp>
        <p:nvSpPr>
          <p:cNvPr id="5" name="文本框 4"/>
          <p:cNvSpPr txBox="1"/>
          <p:nvPr/>
        </p:nvSpPr>
        <p:spPr>
          <a:xfrm>
            <a:off x="714348" y="1785932"/>
            <a:ext cx="1210588" cy="1015663"/>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部分券商</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en-US" sz="2000" b="1" dirty="0" smtClean="0">
                <a:solidFill>
                  <a:schemeClr val="bg1"/>
                </a:solidFill>
                <a:latin typeface="微软雅黑" panose="020B0503020204020204" pitchFamily="34" charset="-122"/>
                <a:ea typeface="微软雅黑" panose="020B0503020204020204" pitchFamily="34" charset="-122"/>
              </a:rPr>
              <a:t>远程指导</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en-US" sz="2000" b="1" dirty="0" smtClean="0">
                <a:solidFill>
                  <a:schemeClr val="bg1"/>
                </a:solidFill>
                <a:latin typeface="微软雅黑" panose="020B0503020204020204" pitchFamily="34" charset="-122"/>
                <a:ea typeface="微软雅黑" panose="020B0503020204020204" pitchFamily="34" charset="-122"/>
              </a:rPr>
              <a:t>极不方便</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bwMode="auto">
          <a:xfrm>
            <a:off x="5467199" y="1776010"/>
            <a:ext cx="2428892" cy="747292"/>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券商协助发行人向股转公司申报材料</a:t>
            </a:r>
          </a:p>
        </p:txBody>
      </p:sp>
      <p:sp>
        <p:nvSpPr>
          <p:cNvPr id="15" name="下箭头 14"/>
          <p:cNvSpPr/>
          <p:nvPr/>
        </p:nvSpPr>
        <p:spPr bwMode="auto">
          <a:xfrm>
            <a:off x="6581378" y="2523302"/>
            <a:ext cx="340181" cy="324036"/>
          </a:xfrm>
          <a:prstGeom prst="downArrow">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arn(inVertic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4" grpId="0" animBg="1"/>
      <p:bldP spid="5" grpId="0"/>
      <p:bldP spid="14" grpId="0" animBg="1"/>
      <p:bldP spid="1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C98A62C0-D4E2-49D2-BE5D-C424E6EB2C9F}" type="slidenum">
              <a:rPr lang="en-US" altLang="zh-CN" smtClean="0"/>
              <a:pPr>
                <a:defRPr/>
              </a:pPr>
              <a:t>46</a:t>
            </a:fld>
            <a:endParaRPr lang="en-US" altLang="zh-CN" dirty="0"/>
          </a:p>
        </p:txBody>
      </p:sp>
      <p:sp>
        <p:nvSpPr>
          <p:cNvPr id="27" name="内容占位符 26"/>
          <p:cNvSpPr>
            <a:spLocks noGrp="1"/>
          </p:cNvSpPr>
          <p:nvPr>
            <p:ph sz="quarter" idx="13"/>
          </p:nvPr>
        </p:nvSpPr>
        <p:spPr/>
        <p:txBody>
          <a:bodyPr/>
          <a:lstStyle/>
          <a:p>
            <a:r>
              <a:rPr lang="zh-CN" altLang="en-US" smtClean="0"/>
              <a:t>解、限</a:t>
            </a:r>
            <a:r>
              <a:rPr lang="zh-CN" altLang="en-US" dirty="0" smtClean="0"/>
              <a:t>售业务的新流程</a:t>
            </a:r>
          </a:p>
          <a:p>
            <a:endParaRPr lang="zh-CN" altLang="en-US" dirty="0"/>
          </a:p>
        </p:txBody>
      </p:sp>
      <p:sp>
        <p:nvSpPr>
          <p:cNvPr id="6" name="矩形 5"/>
          <p:cNvSpPr/>
          <p:nvPr/>
        </p:nvSpPr>
        <p:spPr bwMode="auto">
          <a:xfrm>
            <a:off x="2858059" y="1491630"/>
            <a:ext cx="2506029" cy="400700"/>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发行人提交登记申请</a:t>
            </a:r>
          </a:p>
        </p:txBody>
      </p:sp>
      <p:sp>
        <p:nvSpPr>
          <p:cNvPr id="8" name="矩形 7"/>
          <p:cNvSpPr/>
          <p:nvPr/>
        </p:nvSpPr>
        <p:spPr bwMode="auto">
          <a:xfrm>
            <a:off x="2858059" y="2194985"/>
            <a:ext cx="2506029" cy="393432"/>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券商填写明细数据</a:t>
            </a:r>
          </a:p>
        </p:txBody>
      </p:sp>
      <p:sp>
        <p:nvSpPr>
          <p:cNvPr id="9" name="矩形 8"/>
          <p:cNvSpPr/>
          <p:nvPr/>
        </p:nvSpPr>
        <p:spPr bwMode="auto">
          <a:xfrm>
            <a:off x="2858059" y="2868364"/>
            <a:ext cx="2506029" cy="359153"/>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发行人确认</a:t>
            </a:r>
          </a:p>
        </p:txBody>
      </p:sp>
      <p:sp>
        <p:nvSpPr>
          <p:cNvPr id="10" name="下箭头 9"/>
          <p:cNvSpPr/>
          <p:nvPr/>
        </p:nvSpPr>
        <p:spPr bwMode="auto">
          <a:xfrm>
            <a:off x="3943788" y="1869672"/>
            <a:ext cx="340181" cy="303577"/>
          </a:xfrm>
          <a:prstGeom prst="downArrow">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1" name="下箭头 10"/>
          <p:cNvSpPr/>
          <p:nvPr/>
        </p:nvSpPr>
        <p:spPr bwMode="auto">
          <a:xfrm>
            <a:off x="3943788" y="2588417"/>
            <a:ext cx="340181" cy="267893"/>
          </a:xfrm>
          <a:prstGeom prst="downArrow">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bwMode="auto">
          <a:xfrm>
            <a:off x="5652120" y="2868157"/>
            <a:ext cx="2304256" cy="374845"/>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股转公司发送数据</a:t>
            </a:r>
          </a:p>
        </p:txBody>
      </p:sp>
      <p:sp>
        <p:nvSpPr>
          <p:cNvPr id="15" name="下箭头 14"/>
          <p:cNvSpPr/>
          <p:nvPr/>
        </p:nvSpPr>
        <p:spPr bwMode="auto">
          <a:xfrm>
            <a:off x="3943788" y="3227517"/>
            <a:ext cx="340181" cy="267893"/>
          </a:xfrm>
          <a:prstGeom prst="downArrow">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bwMode="auto">
          <a:xfrm>
            <a:off x="2858058" y="3495409"/>
            <a:ext cx="5098318" cy="372485"/>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中国结算审核</a:t>
            </a:r>
          </a:p>
        </p:txBody>
      </p:sp>
      <p:sp>
        <p:nvSpPr>
          <p:cNvPr id="17" name="TextBox 16"/>
          <p:cNvSpPr txBox="1"/>
          <p:nvPr/>
        </p:nvSpPr>
        <p:spPr>
          <a:xfrm>
            <a:off x="395536" y="771550"/>
            <a:ext cx="6032421"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登记业务引入券商环节（以解除限售为例）</a:t>
            </a:r>
            <a:endParaRPr lang="zh-CN" altLang="en-US" sz="2400" dirty="0">
              <a:latin typeface="微软雅黑" panose="020B0503020204020204" pitchFamily="34" charset="-122"/>
              <a:ea typeface="微软雅黑" panose="020B0503020204020204" pitchFamily="34" charset="-122"/>
            </a:endParaRPr>
          </a:p>
        </p:txBody>
      </p:sp>
      <p:sp>
        <p:nvSpPr>
          <p:cNvPr id="18" name="下箭头 17"/>
          <p:cNvSpPr/>
          <p:nvPr/>
        </p:nvSpPr>
        <p:spPr bwMode="auto">
          <a:xfrm>
            <a:off x="6631529" y="3236922"/>
            <a:ext cx="340181" cy="267893"/>
          </a:xfrm>
          <a:prstGeom prst="downArrow">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bwMode="auto">
          <a:xfrm>
            <a:off x="5652120" y="1897326"/>
            <a:ext cx="2304256" cy="696521"/>
          </a:xfrm>
          <a:prstGeom prst="rect">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券商协助发行人向股转公司申报材料</a:t>
            </a:r>
          </a:p>
        </p:txBody>
      </p:sp>
      <p:sp>
        <p:nvSpPr>
          <p:cNvPr id="21" name="下箭头 20"/>
          <p:cNvSpPr/>
          <p:nvPr/>
        </p:nvSpPr>
        <p:spPr bwMode="auto">
          <a:xfrm>
            <a:off x="6631529" y="2599404"/>
            <a:ext cx="340181" cy="270030"/>
          </a:xfrm>
          <a:prstGeom prst="downArrow">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ctr" anchorCtr="0" compatLnSpc="1">
            <a:prstTxWarp prst="textNoShape">
              <a:avLst/>
            </a:prstTxWarp>
          </a:bodyPr>
          <a:lstStyle/>
          <a:p>
            <a:pPr algn="ct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22" name="椭圆形标注 21"/>
          <p:cNvSpPr/>
          <p:nvPr/>
        </p:nvSpPr>
        <p:spPr bwMode="auto">
          <a:xfrm>
            <a:off x="971550" y="1437624"/>
            <a:ext cx="1548730" cy="1205564"/>
          </a:xfrm>
          <a:prstGeom prst="wedgeEllipseCallout">
            <a:avLst>
              <a:gd name="adj1" fmla="val 70538"/>
              <a:gd name="adj2" fmla="val 27968"/>
            </a:avLst>
          </a:prstGeom>
          <a:solidFill>
            <a:srgbClr val="FF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sz="2000" dirty="0" smtClean="0">
              <a:latin typeface="微软雅黑" panose="020B0503020204020204" pitchFamily="34" charset="-122"/>
              <a:ea typeface="微软雅黑" panose="020B0503020204020204" pitchFamily="34" charset="-122"/>
            </a:endParaRPr>
          </a:p>
        </p:txBody>
      </p:sp>
      <p:sp>
        <p:nvSpPr>
          <p:cNvPr id="23" name="文本框 22"/>
          <p:cNvSpPr txBox="1"/>
          <p:nvPr/>
        </p:nvSpPr>
        <p:spPr>
          <a:xfrm>
            <a:off x="1028998" y="1597895"/>
            <a:ext cx="1467068" cy="923330"/>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券商督导员</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r>
              <a:rPr lang="zh-CN" altLang="en-US" b="1" dirty="0" smtClean="0">
                <a:solidFill>
                  <a:schemeClr val="bg1"/>
                </a:solidFill>
                <a:latin typeface="微软雅黑" panose="020B0503020204020204" pitchFamily="34" charset="-122"/>
                <a:ea typeface="微软雅黑" panose="020B0503020204020204" pitchFamily="34" charset="-122"/>
              </a:rPr>
              <a:t>进入登记</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r>
              <a:rPr lang="zh-CN" altLang="en-US" b="1" dirty="0" smtClean="0">
                <a:solidFill>
                  <a:schemeClr val="bg1"/>
                </a:solidFill>
                <a:latin typeface="微软雅黑" panose="020B0503020204020204" pitchFamily="34" charset="-122"/>
                <a:ea typeface="微软雅黑" panose="020B0503020204020204" pitchFamily="34" charset="-122"/>
              </a:rPr>
              <a:t>业务环节</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39552" y="4169718"/>
            <a:ext cx="8208838"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基础登记信息由挂牌公司填写，券商辅助填写部分明细数据。</a:t>
            </a:r>
            <a:endParaRPr lang="zh-CN" altLang="en-US" sz="2000" dirty="0">
              <a:latin typeface="微软雅黑" panose="020B0503020204020204" pitchFamily="34" charset="-122"/>
              <a:ea typeface="微软雅黑" panose="020B0503020204020204" pitchFamily="34" charset="-122"/>
            </a:endParaRPr>
          </a:p>
        </p:txBody>
      </p:sp>
      <p:pic>
        <p:nvPicPr>
          <p:cNvPr id="25" name="图片 24"/>
          <p:cNvPicPr/>
          <p:nvPr/>
        </p:nvPicPr>
        <p:blipFill>
          <a:blip r:embed="rId2">
            <a:extLst>
              <a:ext uri="{28A0092B-C50C-407E-A947-70E740481C1C}">
                <a14:useLocalDpi xmlns="" xmlns:a14="http://schemas.microsoft.com/office/drawing/2010/main" val="0"/>
              </a:ext>
            </a:extLst>
          </a:blip>
          <a:srcRect/>
          <a:stretch>
            <a:fillRect/>
          </a:stretch>
        </p:blipFill>
        <p:spPr bwMode="auto">
          <a:xfrm>
            <a:off x="131640" y="4191930"/>
            <a:ext cx="353695" cy="3245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inVertic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arn(inVertic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down)">
                                      <p:cBhvr>
                                        <p:cTn id="64" dur="500"/>
                                        <p:tgtEl>
                                          <p:spTgt spid="2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down)">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5" grpId="0" animBg="1"/>
      <p:bldP spid="16" grpId="0" animBg="1"/>
      <p:bldP spid="18" grpId="0" animBg="1"/>
      <p:bldP spid="20" grpId="0" animBg="1"/>
      <p:bldP spid="21" grpId="0" animBg="1"/>
      <p:bldP spid="22" grpId="0" animBg="1"/>
      <p:bldP spid="23" grpId="0"/>
      <p:bldP spid="2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47</a:t>
            </a:fld>
            <a:endParaRPr lang="en-US" altLang="zh-CN"/>
          </a:p>
        </p:txBody>
      </p:sp>
      <p:sp>
        <p:nvSpPr>
          <p:cNvPr id="3" name="内容占位符 2"/>
          <p:cNvSpPr>
            <a:spLocks noGrp="1"/>
          </p:cNvSpPr>
          <p:nvPr>
            <p:ph sz="quarter" idx="13"/>
          </p:nvPr>
        </p:nvSpPr>
        <p:spPr/>
        <p:txBody>
          <a:bodyPr/>
          <a:lstStyle/>
          <a:p>
            <a:r>
              <a:rPr lang="zh-CN" altLang="en-US" smtClean="0"/>
              <a:t>解、限售业务的新流程</a:t>
            </a:r>
            <a:endParaRPr lang="zh-CN" altLang="en-US" dirty="0"/>
          </a:p>
        </p:txBody>
      </p:sp>
      <p:pic>
        <p:nvPicPr>
          <p:cNvPr id="4" name="图片 3"/>
          <p:cNvPicPr/>
          <p:nvPr/>
        </p:nvPicPr>
        <p:blipFill>
          <a:blip r:embed="rId2" cstate="print"/>
          <a:srcRect r="6273"/>
          <a:stretch>
            <a:fillRect/>
          </a:stretch>
        </p:blipFill>
        <p:spPr bwMode="auto">
          <a:xfrm>
            <a:off x="571472" y="928676"/>
            <a:ext cx="7929618" cy="3643338"/>
          </a:xfrm>
          <a:prstGeom prst="rect">
            <a:avLst/>
          </a:prstGeom>
          <a:noFill/>
          <a:ln w="9525">
            <a:noFill/>
            <a:miter lim="800000"/>
            <a:headEnd/>
            <a:tailEnd/>
          </a:ln>
        </p:spPr>
      </p:pic>
      <p:sp>
        <p:nvSpPr>
          <p:cNvPr id="5" name="矩形 4"/>
          <p:cNvSpPr/>
          <p:nvPr/>
        </p:nvSpPr>
        <p:spPr bwMode="auto">
          <a:xfrm>
            <a:off x="2285984" y="2389335"/>
            <a:ext cx="428628" cy="214314"/>
          </a:xfrm>
          <a:prstGeom prst="rect">
            <a:avLst/>
          </a:prstGeom>
          <a:solidFill>
            <a:schemeClr val="bg1"/>
          </a:solidFill>
          <a:ln w="9525" cap="flat" cmpd="sng" algn="ctr">
            <a:no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矩形 5"/>
          <p:cNvSpPr/>
          <p:nvPr/>
        </p:nvSpPr>
        <p:spPr bwMode="auto">
          <a:xfrm>
            <a:off x="6082831" y="2389335"/>
            <a:ext cx="428628" cy="214314"/>
          </a:xfrm>
          <a:prstGeom prst="rect">
            <a:avLst/>
          </a:prstGeom>
          <a:solidFill>
            <a:schemeClr val="bg1"/>
          </a:solidFill>
          <a:ln w="9525" cap="flat" cmpd="sng" algn="ctr">
            <a:no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矩形 6"/>
          <p:cNvSpPr/>
          <p:nvPr/>
        </p:nvSpPr>
        <p:spPr bwMode="auto">
          <a:xfrm>
            <a:off x="2071670" y="4286262"/>
            <a:ext cx="3929090" cy="357190"/>
          </a:xfrm>
          <a:prstGeom prst="rect">
            <a:avLst/>
          </a:prstGeom>
          <a:noFill/>
          <a:ln w="28575" cap="flat" cmpd="sng" algn="ctr">
            <a:solidFill>
              <a:srgbClr val="C00000"/>
            </a:solid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0" y="1401366"/>
            <a:ext cx="3016250" cy="2044303"/>
          </a:xfrm>
        </p:spPr>
      </p:pic>
      <p:sp>
        <p:nvSpPr>
          <p:cNvPr id="12294" name="标题 3"/>
          <p:cNvSpPr>
            <a:spLocks noGrp="1"/>
          </p:cNvSpPr>
          <p:nvPr>
            <p:ph type="title"/>
          </p:nvPr>
        </p:nvSpPr>
        <p:spPr>
          <a:xfrm>
            <a:off x="3071814" y="1339445"/>
            <a:ext cx="6072187" cy="2035969"/>
          </a:xfrm>
        </p:spPr>
        <p:txBody>
          <a:bodyPr>
            <a:normAutofit/>
          </a:bodyPr>
          <a:lstStyle/>
          <a:p>
            <a:pPr algn="ctr" eaLnBrk="1" hangingPunct="1"/>
            <a:r>
              <a:rPr lang="en-US" altLang="zh-CN" sz="3200" b="1" dirty="0" smtClean="0">
                <a:solidFill>
                  <a:srgbClr val="FFFFFF"/>
                </a:solidFill>
                <a:latin typeface="微软雅黑" panose="020B0503020204020204" pitchFamily="34" charset="-122"/>
                <a:ea typeface="微软雅黑" panose="020B0503020204020204" pitchFamily="34" charset="-122"/>
              </a:rPr>
              <a:t/>
            </a:r>
            <a:br>
              <a:rPr lang="en-US" altLang="zh-CN" sz="3200" b="1" dirty="0" smtClean="0">
                <a:solidFill>
                  <a:srgbClr val="FFFFFF"/>
                </a:solidFill>
                <a:latin typeface="微软雅黑" panose="020B0503020204020204" pitchFamily="34" charset="-122"/>
                <a:ea typeface="微软雅黑" panose="020B0503020204020204" pitchFamily="34" charset="-122"/>
              </a:rPr>
            </a:br>
            <a:r>
              <a:rPr lang="zh-CN" altLang="en-US" sz="3200" b="1" dirty="0" smtClean="0">
                <a:solidFill>
                  <a:srgbClr val="FFFFFF"/>
                </a:solidFill>
                <a:latin typeface="微软雅黑" panose="020B0503020204020204" pitchFamily="34" charset="-122"/>
                <a:ea typeface="微软雅黑" panose="020B0503020204020204" pitchFamily="34" charset="-122"/>
              </a:rPr>
              <a:t>业务办理</a:t>
            </a:r>
            <a:r>
              <a:rPr lang="zh-CN" altLang="en-US" sz="3200" b="1" smtClean="0">
                <a:solidFill>
                  <a:srgbClr val="FFFFFF"/>
                </a:solidFill>
                <a:latin typeface="微软雅黑" panose="020B0503020204020204" pitchFamily="34" charset="-122"/>
                <a:ea typeface="微软雅黑" panose="020B0503020204020204" pitchFamily="34" charset="-122"/>
              </a:rPr>
              <a:t>中的常见问题</a:t>
            </a:r>
            <a:endParaRPr lang="zh-CN" altLang="en-US" sz="3200" b="1" dirty="0" smtClean="0">
              <a:solidFill>
                <a:srgbClr val="FFFFFF"/>
              </a:solidFill>
              <a:latin typeface="微软雅黑" panose="020B0503020204020204" pitchFamily="34" charset="-122"/>
              <a:ea typeface="微软雅黑" panose="020B0503020204020204" pitchFamily="34" charset="-122"/>
            </a:endParaRP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Tree>
    <p:extLst>
      <p:ext uri="{BB962C8B-B14F-4D97-AF65-F5344CB8AC3E}">
        <p14:creationId xmlns="" xmlns:p14="http://schemas.microsoft.com/office/powerpoint/2010/main" val="59012165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467544" y="1068494"/>
            <a:ext cx="8195907" cy="8173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问</a:t>
            </a:r>
            <a:r>
              <a:rPr lang="en-US" altLang="zh-CN"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1</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：挂牌公司名称</a:t>
            </a:r>
            <a:r>
              <a:rPr lang="zh-CN" altLang="en-US" sz="2400" dirty="0">
                <a:solidFill>
                  <a:srgbClr val="C00000"/>
                </a:solidFill>
                <a:latin typeface="黑体" panose="02010609060101010101" pitchFamily="49" charset="-122"/>
                <a:ea typeface="黑体" panose="02010609060101010101" pitchFamily="49" charset="-122"/>
                <a:sym typeface="Calibri" panose="020F0502020204030204" pitchFamily="34" charset="0"/>
              </a:rPr>
              <a:t>、</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法定代表人、经办人及其联系方式发生变化后怎样办？</a:t>
            </a:r>
            <a:endParaRPr lang="zh-CN" altLang="en-US" sz="2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468313" y="2041560"/>
            <a:ext cx="8064127" cy="1754326"/>
          </a:xfrm>
          <a:prstGeom prst="rect">
            <a:avLst/>
          </a:prstGeom>
        </p:spPr>
        <p:txBody>
          <a:bodyPr wrap="square">
            <a:spAutoFit/>
          </a:bodyPr>
          <a:lstStyle/>
          <a:p>
            <a:pPr algn="just">
              <a:lnSpc>
                <a:spcPct val="150000"/>
              </a:lnSpc>
            </a:pPr>
            <a:r>
              <a:rPr lang="zh-CN" altLang="en-US" sz="2400" b="1" dirty="0" smtClean="0">
                <a:latin typeface="楷体" panose="02010609060101010101" pitchFamily="49" charset="-122"/>
                <a:ea typeface="楷体" panose="02010609060101010101" pitchFamily="49" charset="-122"/>
              </a:rPr>
              <a:t>答：为保证挂牌公司发行人业务的正常办理，以及能够及时收到我们下发的通知，挂牌公司以上相关信息发生变化</a:t>
            </a:r>
            <a:r>
              <a:rPr lang="zh-CN" altLang="en-US" sz="2400" b="1" smtClean="0">
                <a:latin typeface="楷体" panose="02010609060101010101" pitchFamily="49" charset="-122"/>
                <a:ea typeface="楷体" panose="02010609060101010101" pitchFamily="49" charset="-122"/>
              </a:rPr>
              <a:t>后，应及时</a:t>
            </a:r>
            <a:r>
              <a:rPr lang="zh-CN" altLang="en-US" sz="2400" b="1" dirty="0" smtClean="0">
                <a:latin typeface="楷体" panose="02010609060101010101" pitchFamily="49" charset="-122"/>
                <a:ea typeface="楷体" panose="02010609060101010101" pitchFamily="49" charset="-122"/>
              </a:rPr>
              <a:t>到中国结算网上业务平台进行</a:t>
            </a:r>
            <a:r>
              <a:rPr lang="zh-CN" altLang="en-US" sz="2400" b="1" smtClean="0">
                <a:latin typeface="楷体" panose="02010609060101010101" pitchFamily="49" charset="-122"/>
                <a:ea typeface="楷体" panose="02010609060101010101" pitchFamily="49" charset="-122"/>
              </a:rPr>
              <a:t>更新。</a:t>
            </a:r>
            <a:endParaRPr lang="en-US" altLang="zh-CN" sz="2400" b="1" dirty="0" smtClean="0">
              <a:latin typeface="楷体" panose="02010609060101010101" pitchFamily="49" charset="-122"/>
              <a:ea typeface="楷体" panose="02010609060101010101" pitchFamily="49" charset="-122"/>
            </a:endParaRPr>
          </a:p>
        </p:txBody>
      </p:sp>
      <p:sp>
        <p:nvSpPr>
          <p:cNvPr id="7" name="Rectangle 32"/>
          <p:cNvSpPr>
            <a:spLocks noChangeArrowheads="1"/>
          </p:cNvSpPr>
          <p:nvPr/>
        </p:nvSpPr>
        <p:spPr bwMode="auto">
          <a:xfrm>
            <a:off x="1043608" y="107139"/>
            <a:ext cx="7358114" cy="400050"/>
          </a:xfrm>
          <a:prstGeom prst="rect">
            <a:avLst/>
          </a:prstGeom>
          <a:noFill/>
          <a:ln w="9525">
            <a:noFill/>
            <a:miter lim="800000"/>
            <a:headEnd/>
            <a:tailEnd/>
          </a:ln>
        </p:spPr>
        <p:txBody>
          <a:bodyPr anchor="b"/>
          <a:lstStyle/>
          <a:p>
            <a:pPr algn="ctr"/>
            <a:r>
              <a:rPr lang="en-US" altLang="zh-CN" sz="3200" b="1" smtClean="0">
                <a:solidFill>
                  <a:srgbClr val="FFFFFF"/>
                </a:solidFill>
                <a:latin typeface="微软雅黑" pitchFamily="34" charset="-122"/>
                <a:ea typeface="微软雅黑" pitchFamily="34" charset="-122"/>
              </a:rPr>
              <a:t/>
            </a:r>
            <a:br>
              <a:rPr lang="en-US" altLang="zh-CN" sz="3200" b="1" smtClean="0">
                <a:solidFill>
                  <a:srgbClr val="FFFFFF"/>
                </a:solidFill>
                <a:latin typeface="微软雅黑" pitchFamily="34" charset="-122"/>
                <a:ea typeface="微软雅黑" pitchFamily="34" charset="-122"/>
              </a:rPr>
            </a:br>
            <a:endParaRPr lang="zh-CN" altLang="en-US" sz="3600" dirty="0">
              <a:solidFill>
                <a:schemeClr val="bg1"/>
              </a:solidFill>
              <a:latin typeface="黑体" pitchFamily="49" charset="-122"/>
              <a:ea typeface="黑体" pitchFamily="49" charset="-122"/>
            </a:endParaRPr>
          </a:p>
        </p:txBody>
      </p:sp>
      <p:sp>
        <p:nvSpPr>
          <p:cNvPr id="9" name="灯片编号占位符 10"/>
          <p:cNvSpPr txBox="1">
            <a:spLocks/>
          </p:cNvSpPr>
          <p:nvPr/>
        </p:nvSpPr>
        <p:spPr bwMode="auto">
          <a:xfrm>
            <a:off x="3367094" y="4822047"/>
            <a:ext cx="1276344" cy="21431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A377A-D61E-4AFF-BD7C-238A8887A06F}" type="slidenum">
              <a:rPr kumimoji="0" lang="en-US" altLang="zh-CN" sz="14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zh-CN" sz="14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
        <p:nvSpPr>
          <p:cNvPr id="2" name="内容占位符 1"/>
          <p:cNvSpPr>
            <a:spLocks noGrp="1"/>
          </p:cNvSpPr>
          <p:nvPr>
            <p:ph sz="quarter" idx="13"/>
          </p:nvPr>
        </p:nvSpPr>
        <p:spPr/>
        <p:txBody>
          <a:bodyPr/>
          <a:lstStyle/>
          <a:p>
            <a:r>
              <a:rPr lang="zh-CN" altLang="en-US"/>
              <a:t>业务办理中</a:t>
            </a:r>
            <a:r>
              <a:rPr lang="zh-CN" altLang="en-US" smtClean="0"/>
              <a:t>的常见问题</a:t>
            </a:r>
            <a:endParaRPr lang="zh-CN" altLang="en-US"/>
          </a:p>
        </p:txBody>
      </p:sp>
    </p:spTree>
    <p:extLst>
      <p:ext uri="{BB962C8B-B14F-4D97-AF65-F5344CB8AC3E}">
        <p14:creationId xmlns="" xmlns:p14="http://schemas.microsoft.com/office/powerpoint/2010/main" val="64603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4572001" y="2600283"/>
            <a:ext cx="3526881" cy="1981200"/>
          </a:xfrm>
          <a:prstGeom prst="rect">
            <a:avLst/>
          </a:prstGeom>
        </p:spPr>
      </p:pic>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5</a:t>
            </a:fld>
            <a:endParaRPr lang="en-US" altLang="zh-CN"/>
          </a:p>
        </p:txBody>
      </p:sp>
      <p:sp>
        <p:nvSpPr>
          <p:cNvPr id="3" name="内容占位符 2"/>
          <p:cNvSpPr>
            <a:spLocks noGrp="1"/>
          </p:cNvSpPr>
          <p:nvPr>
            <p:ph sz="quarter" idx="13"/>
          </p:nvPr>
        </p:nvSpPr>
        <p:spPr>
          <a:xfrm>
            <a:off x="539750" y="87474"/>
            <a:ext cx="4968354" cy="323850"/>
          </a:xfrm>
        </p:spPr>
        <p:txBody>
          <a:bodyPr/>
          <a:lstStyle/>
          <a:p>
            <a:r>
              <a:rPr lang="zh-CN" altLang="en-US" smtClean="0"/>
              <a:t>为什么要办理股份登记？</a:t>
            </a:r>
            <a:endParaRPr lang="zh-CN" altLang="en-US" dirty="0"/>
          </a:p>
        </p:txBody>
      </p:sp>
      <p:sp>
        <p:nvSpPr>
          <p:cNvPr id="4" name="矩形 3"/>
          <p:cNvSpPr/>
          <p:nvPr/>
        </p:nvSpPr>
        <p:spPr>
          <a:xfrm>
            <a:off x="989517" y="915566"/>
            <a:ext cx="7182933" cy="1015663"/>
          </a:xfrm>
          <a:prstGeom prst="rect">
            <a:avLst/>
          </a:prstGeom>
        </p:spPr>
        <p:txBody>
          <a:bodyPr wrap="square">
            <a:spAutoFit/>
          </a:bodyPr>
          <a:lstStyle/>
          <a:p>
            <a:pPr algn="just">
              <a:lnSpc>
                <a:spcPct val="150000"/>
              </a:lnSpc>
            </a:pPr>
            <a:r>
              <a:rPr lang="zh-CN" altLang="en-US" sz="2000" dirty="0" smtClean="0">
                <a:latin typeface="微软雅黑" panose="020B0503020204020204" pitchFamily="34" charset="-122"/>
                <a:ea typeface="微软雅黑" panose="020B0503020204020204" pitchFamily="34" charset="-122"/>
              </a:rPr>
              <a:t>申请</a:t>
            </a:r>
            <a:r>
              <a:rPr lang="zh-CN" altLang="en-US" sz="2000" dirty="0">
                <a:latin typeface="微软雅黑" panose="020B0503020204020204" pitchFamily="34" charset="-122"/>
                <a:ea typeface="微软雅黑" panose="020B0503020204020204" pitchFamily="34" charset="-122"/>
              </a:rPr>
              <a:t>挂牌公司在其股票挂牌前，应当与中国证券登记结算</a:t>
            </a:r>
            <a:r>
              <a:rPr lang="zh-CN" altLang="en-US" sz="2000" dirty="0" smtClean="0">
                <a:latin typeface="微软雅黑" panose="020B0503020204020204" pitchFamily="34" charset="-122"/>
                <a:ea typeface="微软雅黑" panose="020B0503020204020204" pitchFamily="34" charset="-122"/>
              </a:rPr>
              <a:t>有限责任公司签订</a:t>
            </a:r>
            <a:r>
              <a:rPr lang="zh-CN" altLang="en-US" sz="2000" dirty="0">
                <a:latin typeface="微软雅黑" panose="020B0503020204020204" pitchFamily="34" charset="-122"/>
                <a:ea typeface="微软雅黑" panose="020B0503020204020204" pitchFamily="34" charset="-122"/>
              </a:rPr>
              <a:t>证券登记及服务协议，办理全部股票的集中登记。</a:t>
            </a:r>
          </a:p>
        </p:txBody>
      </p:sp>
      <p:sp>
        <p:nvSpPr>
          <p:cNvPr id="5" name="文本框 4"/>
          <p:cNvSpPr txBox="1"/>
          <p:nvPr/>
        </p:nvSpPr>
        <p:spPr>
          <a:xfrm>
            <a:off x="3021732" y="1965970"/>
            <a:ext cx="5112568" cy="400110"/>
          </a:xfrm>
          <a:prstGeom prst="rect">
            <a:avLst/>
          </a:prstGeom>
          <a:noFill/>
        </p:spPr>
        <p:txBody>
          <a:bodyPr wrap="square" rtlCol="0">
            <a:spAutoFit/>
          </a:bodyPr>
          <a:lstStyle/>
          <a:p>
            <a:r>
              <a:rPr lang="en-US" altLang="zh-CN"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全国中小企业股份转让系统业务规则</a:t>
            </a:r>
            <a:r>
              <a:rPr lang="en-US" altLang="zh-CN"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47813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467544" y="1059582"/>
            <a:ext cx="8028383" cy="8173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问</a:t>
            </a:r>
            <a:r>
              <a:rPr lang="en-US" altLang="zh-CN"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2</a:t>
            </a:r>
            <a:r>
              <a:rPr lang="zh-CN" altLang="en-US"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办理股份解限或限售，是否拿到股转公司同意</a:t>
            </a:r>
            <a:r>
              <a:rPr lang="zh-CN" altLang="en-US"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函后就</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自动解限或限售了？</a:t>
            </a:r>
            <a:endParaRPr lang="zh-CN" altLang="en-US" sz="2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467544" y="1995686"/>
            <a:ext cx="8028383" cy="2308324"/>
          </a:xfrm>
          <a:prstGeom prst="rect">
            <a:avLst/>
          </a:prstGeom>
        </p:spPr>
        <p:txBody>
          <a:bodyPr wrap="square">
            <a:spAutoFit/>
          </a:bodyPr>
          <a:lstStyle/>
          <a:p>
            <a:pPr algn="just">
              <a:lnSpc>
                <a:spcPct val="150000"/>
              </a:lnSpc>
            </a:pPr>
            <a:r>
              <a:rPr lang="zh-CN" altLang="en-US" sz="2400" b="1" dirty="0">
                <a:latin typeface="楷体" panose="02010609060101010101" pitchFamily="49" charset="-122"/>
                <a:ea typeface="楷体" panose="02010609060101010101" pitchFamily="49" charset="-122"/>
              </a:rPr>
              <a:t>答：不是</a:t>
            </a:r>
            <a:r>
              <a:rPr lang="zh-CN" altLang="en-US" sz="2400" b="1" dirty="0" smtClean="0">
                <a:latin typeface="楷体" panose="02010609060101010101" pitchFamily="49" charset="-122"/>
                <a:ea typeface="楷体" panose="02010609060101010101" pitchFamily="49" charset="-122"/>
              </a:rPr>
              <a:t>。挂牌</a:t>
            </a:r>
            <a:r>
              <a:rPr lang="zh-CN" altLang="en-US" sz="2400" b="1" dirty="0">
                <a:latin typeface="楷体" panose="02010609060101010101" pitchFamily="49" charset="-122"/>
                <a:ea typeface="楷体" panose="02010609060101010101" pitchFamily="49" charset="-122"/>
              </a:rPr>
              <a:t>公司拿到股转</a:t>
            </a:r>
            <a:r>
              <a:rPr lang="zh-CN" altLang="en-US" sz="2400" b="1" dirty="0" smtClean="0">
                <a:latin typeface="楷体" panose="02010609060101010101" pitchFamily="49" charset="-122"/>
                <a:ea typeface="楷体" panose="02010609060101010101" pitchFamily="49" charset="-122"/>
              </a:rPr>
              <a:t>公司解限函（或限售函）和</a:t>
            </a:r>
            <a:r>
              <a:rPr lang="zh-CN" altLang="en-US" sz="2400" b="1" dirty="0">
                <a:latin typeface="楷体" panose="02010609060101010101" pitchFamily="49" charset="-122"/>
                <a:ea typeface="楷体" panose="02010609060101010101" pitchFamily="49" charset="-122"/>
              </a:rPr>
              <a:t>明细表后，及时到中国结算网上业务平台</a:t>
            </a:r>
            <a:r>
              <a:rPr lang="zh-CN" altLang="en-US" sz="2400" b="1" dirty="0" smtClean="0">
                <a:latin typeface="楷体" panose="02010609060101010101" pitchFamily="49" charset="-122"/>
                <a:ea typeface="楷体" panose="02010609060101010101" pitchFamily="49" charset="-122"/>
              </a:rPr>
              <a:t>办理解限（或限售）登记</a:t>
            </a:r>
            <a:r>
              <a:rPr lang="zh-CN" altLang="en-US" sz="2400" b="1" dirty="0">
                <a:latin typeface="楷体" panose="02010609060101010101" pitchFamily="49" charset="-122"/>
                <a:ea typeface="楷体" panose="02010609060101010101" pitchFamily="49" charset="-122"/>
              </a:rPr>
              <a:t>业务，以防因未及时办理而出现</a:t>
            </a:r>
            <a:r>
              <a:rPr lang="zh-CN" altLang="en-US" sz="2400" b="1" dirty="0" smtClean="0">
                <a:latin typeface="楷体" panose="02010609060101010101" pitchFamily="49" charset="-122"/>
                <a:ea typeface="楷体" panose="02010609060101010101" pitchFamily="49" charset="-122"/>
              </a:rPr>
              <a:t>股东无法卖出股份或擅自</a:t>
            </a:r>
            <a:r>
              <a:rPr lang="zh-CN" altLang="en-US" sz="2400" b="1" dirty="0">
                <a:latin typeface="楷体" panose="02010609060101010101" pitchFamily="49" charset="-122"/>
                <a:ea typeface="楷体" panose="02010609060101010101" pitchFamily="49" charset="-122"/>
              </a:rPr>
              <a:t>转让股份</a:t>
            </a:r>
            <a:r>
              <a:rPr lang="zh-CN" altLang="en-US" sz="2400" b="1" dirty="0" smtClean="0">
                <a:latin typeface="楷体" panose="02010609060101010101" pitchFamily="49" charset="-122"/>
                <a:ea typeface="楷体" panose="02010609060101010101" pitchFamily="49" charset="-122"/>
              </a:rPr>
              <a:t>的违规行为</a:t>
            </a:r>
            <a:r>
              <a:rPr lang="zh-CN" altLang="en-US" sz="2400" b="1" dirty="0">
                <a:latin typeface="楷体" panose="02010609060101010101" pitchFamily="49" charset="-122"/>
                <a:ea typeface="楷体" panose="02010609060101010101" pitchFamily="49" charset="-122"/>
              </a:rPr>
              <a:t>。</a:t>
            </a:r>
          </a:p>
        </p:txBody>
      </p:sp>
      <p:sp>
        <p:nvSpPr>
          <p:cNvPr id="7" name="Rectangle 32"/>
          <p:cNvSpPr>
            <a:spLocks noChangeArrowheads="1"/>
          </p:cNvSpPr>
          <p:nvPr/>
        </p:nvSpPr>
        <p:spPr bwMode="auto">
          <a:xfrm>
            <a:off x="1043608" y="107139"/>
            <a:ext cx="7358114" cy="400050"/>
          </a:xfrm>
          <a:prstGeom prst="rect">
            <a:avLst/>
          </a:prstGeom>
          <a:noFill/>
          <a:ln w="9525">
            <a:noFill/>
            <a:miter lim="800000"/>
            <a:headEnd/>
            <a:tailEnd/>
          </a:ln>
        </p:spPr>
        <p:txBody>
          <a:bodyPr anchor="b"/>
          <a:lstStyle/>
          <a:p>
            <a:pPr algn="ctr"/>
            <a:r>
              <a:rPr lang="en-US" altLang="zh-CN" sz="3200" b="1" smtClean="0">
                <a:solidFill>
                  <a:srgbClr val="FFFFFF"/>
                </a:solidFill>
                <a:latin typeface="微软雅黑" pitchFamily="34" charset="-122"/>
                <a:ea typeface="微软雅黑" pitchFamily="34" charset="-122"/>
              </a:rPr>
              <a:t/>
            </a:r>
            <a:br>
              <a:rPr lang="en-US" altLang="zh-CN" sz="3200" b="1" smtClean="0">
                <a:solidFill>
                  <a:srgbClr val="FFFFFF"/>
                </a:solidFill>
                <a:latin typeface="微软雅黑" pitchFamily="34" charset="-122"/>
                <a:ea typeface="微软雅黑" pitchFamily="34" charset="-122"/>
              </a:rPr>
            </a:br>
            <a:endParaRPr lang="zh-CN" altLang="en-US" sz="3600" dirty="0">
              <a:solidFill>
                <a:schemeClr val="bg1"/>
              </a:solidFill>
              <a:latin typeface="黑体" pitchFamily="49" charset="-122"/>
              <a:ea typeface="黑体" pitchFamily="49" charset="-122"/>
            </a:endParaRPr>
          </a:p>
        </p:txBody>
      </p:sp>
      <p:sp>
        <p:nvSpPr>
          <p:cNvPr id="9" name="灯片编号占位符 10"/>
          <p:cNvSpPr txBox="1">
            <a:spLocks/>
          </p:cNvSpPr>
          <p:nvPr/>
        </p:nvSpPr>
        <p:spPr bwMode="auto">
          <a:xfrm>
            <a:off x="3367094" y="4822047"/>
            <a:ext cx="1276344" cy="21431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A377A-D61E-4AFF-BD7C-238A8887A06F}" type="slidenum">
              <a:rPr kumimoji="0" lang="en-US" altLang="zh-CN" sz="14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zh-CN" sz="14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
        <p:nvSpPr>
          <p:cNvPr id="2" name="内容占位符 1"/>
          <p:cNvSpPr>
            <a:spLocks noGrp="1"/>
          </p:cNvSpPr>
          <p:nvPr>
            <p:ph sz="quarter" idx="13"/>
          </p:nvPr>
        </p:nvSpPr>
        <p:spPr/>
        <p:txBody>
          <a:bodyPr/>
          <a:lstStyle/>
          <a:p>
            <a:r>
              <a:rPr lang="zh-CN" altLang="en-US"/>
              <a:t>业务办理中的疑难问题</a:t>
            </a:r>
          </a:p>
          <a:p>
            <a:endParaRPr lang="zh-CN" altLang="en-US"/>
          </a:p>
        </p:txBody>
      </p:sp>
    </p:spTree>
    <p:extLst>
      <p:ext uri="{BB962C8B-B14F-4D97-AF65-F5344CB8AC3E}">
        <p14:creationId xmlns="" xmlns:p14="http://schemas.microsoft.com/office/powerpoint/2010/main" val="600851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467544" y="1094345"/>
            <a:ext cx="8028383" cy="4480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问</a:t>
            </a:r>
            <a:r>
              <a:rPr lang="en-US" altLang="zh-CN"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3</a:t>
            </a:r>
            <a:r>
              <a:rPr lang="zh-CN" altLang="en-US"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质押或冻结股份如何办理解除限售登记？</a:t>
            </a:r>
            <a:endParaRPr lang="zh-CN" altLang="en-US" sz="2400" dirty="0">
              <a:solidFill>
                <a:srgbClr val="C00000"/>
              </a:solidFill>
              <a:latin typeface="黑体" panose="02010609060101010101" pitchFamily="49" charset="-122"/>
              <a:ea typeface="黑体" panose="02010609060101010101" pitchFamily="49" charset="-122"/>
              <a:sym typeface="Calibri" panose="020F0502020204030204" pitchFamily="34" charset="0"/>
            </a:endParaRPr>
          </a:p>
        </p:txBody>
      </p:sp>
      <p:sp>
        <p:nvSpPr>
          <p:cNvPr id="7" name="Rectangle 32"/>
          <p:cNvSpPr>
            <a:spLocks noChangeArrowheads="1"/>
          </p:cNvSpPr>
          <p:nvPr/>
        </p:nvSpPr>
        <p:spPr bwMode="auto">
          <a:xfrm>
            <a:off x="1043608" y="107139"/>
            <a:ext cx="7358114" cy="400050"/>
          </a:xfrm>
          <a:prstGeom prst="rect">
            <a:avLst/>
          </a:prstGeom>
          <a:noFill/>
          <a:ln w="9525">
            <a:noFill/>
            <a:miter lim="800000"/>
            <a:headEnd/>
            <a:tailEnd/>
          </a:ln>
        </p:spPr>
        <p:txBody>
          <a:bodyPr anchor="b"/>
          <a:lstStyle/>
          <a:p>
            <a:pPr algn="ctr"/>
            <a:r>
              <a:rPr lang="en-US" altLang="zh-CN" sz="3200" b="1" smtClean="0">
                <a:solidFill>
                  <a:srgbClr val="FFFFFF"/>
                </a:solidFill>
                <a:latin typeface="微软雅黑" pitchFamily="34" charset="-122"/>
                <a:ea typeface="微软雅黑" pitchFamily="34" charset="-122"/>
              </a:rPr>
              <a:t/>
            </a:r>
            <a:br>
              <a:rPr lang="en-US" altLang="zh-CN" sz="3200" b="1" smtClean="0">
                <a:solidFill>
                  <a:srgbClr val="FFFFFF"/>
                </a:solidFill>
                <a:latin typeface="微软雅黑" pitchFamily="34" charset="-122"/>
                <a:ea typeface="微软雅黑" pitchFamily="34" charset="-122"/>
              </a:rPr>
            </a:br>
            <a:endParaRPr lang="zh-CN" altLang="en-US" sz="3600" dirty="0">
              <a:solidFill>
                <a:schemeClr val="bg1"/>
              </a:solidFill>
              <a:latin typeface="黑体" pitchFamily="49" charset="-122"/>
              <a:ea typeface="黑体" pitchFamily="49" charset="-122"/>
            </a:endParaRPr>
          </a:p>
        </p:txBody>
      </p:sp>
      <p:sp>
        <p:nvSpPr>
          <p:cNvPr id="9" name="灯片编号占位符 10"/>
          <p:cNvSpPr txBox="1">
            <a:spLocks/>
          </p:cNvSpPr>
          <p:nvPr/>
        </p:nvSpPr>
        <p:spPr bwMode="auto">
          <a:xfrm>
            <a:off x="3367094" y="4822047"/>
            <a:ext cx="1276344" cy="21431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A377A-D61E-4AFF-BD7C-238A8887A06F}" type="slidenum">
              <a:rPr kumimoji="0" lang="en-US" altLang="zh-CN" sz="14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altLang="zh-CN" sz="14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
        <p:nvSpPr>
          <p:cNvPr id="6" name="矩形 5"/>
          <p:cNvSpPr/>
          <p:nvPr/>
        </p:nvSpPr>
        <p:spPr>
          <a:xfrm>
            <a:off x="467544" y="2022322"/>
            <a:ext cx="7920806" cy="1754326"/>
          </a:xfrm>
          <a:prstGeom prst="rect">
            <a:avLst/>
          </a:prstGeom>
        </p:spPr>
        <p:txBody>
          <a:bodyPr wrap="square">
            <a:spAutoFit/>
          </a:bodyPr>
          <a:lstStyle/>
          <a:p>
            <a:pPr algn="just">
              <a:lnSpc>
                <a:spcPct val="150000"/>
              </a:lnSpc>
            </a:pPr>
            <a:r>
              <a:rPr lang="zh-CN" altLang="en-US" sz="2400" b="1" smtClean="0">
                <a:latin typeface="楷体" panose="02010609060101010101" pitchFamily="49" charset="-122"/>
                <a:ea typeface="楷体" panose="02010609060101010101" pitchFamily="49" charset="-122"/>
              </a:rPr>
              <a:t>答：原来是整体解限售。解除限售新系统上线后，将根据质押</a:t>
            </a:r>
            <a:r>
              <a:rPr lang="en-US" altLang="zh-CN" sz="2400" b="1" smtClean="0">
                <a:latin typeface="楷体" panose="02010609060101010101" pitchFamily="49" charset="-122"/>
                <a:ea typeface="楷体" panose="02010609060101010101" pitchFamily="49" charset="-122"/>
              </a:rPr>
              <a:t>/</a:t>
            </a:r>
            <a:r>
              <a:rPr lang="zh-CN" altLang="en-US" sz="2400" b="1" smtClean="0">
                <a:latin typeface="楷体" panose="02010609060101010101" pitchFamily="49" charset="-122"/>
                <a:ea typeface="楷体" panose="02010609060101010101" pitchFamily="49" charset="-122"/>
              </a:rPr>
              <a:t>冻结序列号解除限售，即同一质押</a:t>
            </a:r>
            <a:r>
              <a:rPr lang="en-US" altLang="zh-CN" sz="2400" b="1" smtClean="0">
                <a:latin typeface="楷体" panose="02010609060101010101" pitchFamily="49" charset="-122"/>
                <a:ea typeface="楷体" panose="02010609060101010101" pitchFamily="49" charset="-122"/>
              </a:rPr>
              <a:t>/</a:t>
            </a:r>
            <a:r>
              <a:rPr lang="zh-CN" altLang="en-US" sz="2400" b="1" smtClean="0">
                <a:latin typeface="楷体" panose="02010609060101010101" pitchFamily="49" charset="-122"/>
                <a:ea typeface="楷体" panose="02010609060101010101" pitchFamily="49" charset="-122"/>
              </a:rPr>
              <a:t>冻结序列号下的股份，可以整体解除限售。</a:t>
            </a:r>
            <a:endParaRPr lang="zh-CN" altLang="en-US" sz="2400" b="1" dirty="0" smtClean="0">
              <a:latin typeface="楷体" panose="02010609060101010101" pitchFamily="49" charset="-122"/>
              <a:ea typeface="楷体" panose="02010609060101010101" pitchFamily="49" charset="-122"/>
            </a:endParaRPr>
          </a:p>
        </p:txBody>
      </p:sp>
      <p:sp>
        <p:nvSpPr>
          <p:cNvPr id="2" name="内容占位符 1"/>
          <p:cNvSpPr>
            <a:spLocks noGrp="1"/>
          </p:cNvSpPr>
          <p:nvPr>
            <p:ph sz="quarter" idx="13"/>
          </p:nvPr>
        </p:nvSpPr>
        <p:spPr/>
        <p:txBody>
          <a:bodyPr/>
          <a:lstStyle/>
          <a:p>
            <a:r>
              <a:rPr lang="zh-CN" altLang="en-US"/>
              <a:t>业务办理中的疑难问题</a:t>
            </a:r>
          </a:p>
          <a:p>
            <a:endParaRPr lang="zh-CN" altLang="en-US"/>
          </a:p>
        </p:txBody>
      </p:sp>
    </p:spTree>
    <p:extLst>
      <p:ext uri="{BB962C8B-B14F-4D97-AF65-F5344CB8AC3E}">
        <p14:creationId xmlns="" xmlns:p14="http://schemas.microsoft.com/office/powerpoint/2010/main" val="3716700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467544" y="1043613"/>
            <a:ext cx="8028383" cy="4480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问</a:t>
            </a:r>
            <a:r>
              <a:rPr lang="en-US" altLang="zh-CN"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4</a:t>
            </a:r>
            <a:r>
              <a:rPr lang="zh-CN" altLang="en-US"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a:t>
            </a:r>
            <a:r>
              <a:rPr lang="en-US" altLang="zh-CN"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u-key</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使用过程中出现问题怎么办？</a:t>
            </a:r>
            <a:endParaRPr lang="zh-CN" altLang="en-US" sz="2400" dirty="0">
              <a:solidFill>
                <a:srgbClr val="C00000"/>
              </a:solidFill>
              <a:latin typeface="黑体" panose="02010609060101010101" pitchFamily="49" charset="-122"/>
              <a:ea typeface="黑体" panose="02010609060101010101" pitchFamily="49" charset="-122"/>
              <a:sym typeface="Calibri" panose="020F0502020204030204" pitchFamily="34" charset="0"/>
            </a:endParaRPr>
          </a:p>
        </p:txBody>
      </p:sp>
      <p:sp>
        <p:nvSpPr>
          <p:cNvPr id="3" name="矩形 2"/>
          <p:cNvSpPr/>
          <p:nvPr/>
        </p:nvSpPr>
        <p:spPr>
          <a:xfrm>
            <a:off x="395536" y="1563638"/>
            <a:ext cx="2160240" cy="2862322"/>
          </a:xfrm>
          <a:prstGeom prst="rect">
            <a:avLst/>
          </a:prstGeom>
        </p:spPr>
        <p:txBody>
          <a:bodyPr wrap="square">
            <a:spAutoFit/>
          </a:bodyPr>
          <a:lstStyle/>
          <a:p>
            <a:pPr algn="just">
              <a:lnSpc>
                <a:spcPct val="150000"/>
              </a:lnSpc>
            </a:pPr>
            <a:r>
              <a:rPr lang="zh-CN" altLang="en-US" sz="2400" b="1" dirty="0" smtClean="0">
                <a:latin typeface="楷体" panose="02010609060101010101" pitchFamily="49" charset="-122"/>
                <a:ea typeface="楷体" panose="02010609060101010101" pitchFamily="49" charset="-122"/>
              </a:rPr>
              <a:t>答：下载并使用中国结算安全助手，并调整浏览器兼容性视图。</a:t>
            </a:r>
            <a:endParaRPr lang="zh-CN" altLang="en-US" sz="2400" b="1" dirty="0">
              <a:latin typeface="楷体" panose="02010609060101010101" pitchFamily="49" charset="-122"/>
              <a:ea typeface="楷体" panose="02010609060101010101" pitchFamily="49" charset="-122"/>
            </a:endParaRPr>
          </a:p>
        </p:txBody>
      </p:sp>
      <p:grpSp>
        <p:nvGrpSpPr>
          <p:cNvPr id="2" name="组合 1"/>
          <p:cNvGrpSpPr/>
          <p:nvPr/>
        </p:nvGrpSpPr>
        <p:grpSpPr>
          <a:xfrm>
            <a:off x="2627711" y="1707182"/>
            <a:ext cx="5760639" cy="2736776"/>
            <a:chOff x="2285984" y="3377687"/>
            <a:chExt cx="4593836" cy="2643206"/>
          </a:xfrm>
        </p:grpSpPr>
        <p:pic>
          <p:nvPicPr>
            <p:cNvPr id="90114" name="Picture 2" descr="C:\Users\chinaclear\Desktop\捕获.JPG"/>
            <p:cNvPicPr>
              <a:picLocks noChangeAspect="1" noChangeArrowheads="1"/>
            </p:cNvPicPr>
            <p:nvPr/>
          </p:nvPicPr>
          <p:blipFill>
            <a:blip r:embed="rId2" cstate="print"/>
            <a:srcRect l="7214" t="11905"/>
            <a:stretch>
              <a:fillRect/>
            </a:stretch>
          </p:blipFill>
          <p:spPr bwMode="auto">
            <a:xfrm>
              <a:off x="2285984" y="3377687"/>
              <a:ext cx="4593836" cy="2643206"/>
            </a:xfrm>
            <a:prstGeom prst="rect">
              <a:avLst/>
            </a:prstGeom>
            <a:noFill/>
          </p:spPr>
        </p:pic>
        <p:sp>
          <p:nvSpPr>
            <p:cNvPr id="7" name="矩形 6"/>
            <p:cNvSpPr/>
            <p:nvPr/>
          </p:nvSpPr>
          <p:spPr bwMode="gray">
            <a:xfrm>
              <a:off x="5386882" y="5046792"/>
              <a:ext cx="785818" cy="642942"/>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8" name="Rectangle 32"/>
          <p:cNvSpPr>
            <a:spLocks noChangeArrowheads="1"/>
          </p:cNvSpPr>
          <p:nvPr/>
        </p:nvSpPr>
        <p:spPr bwMode="auto">
          <a:xfrm>
            <a:off x="1043608" y="107139"/>
            <a:ext cx="7358114" cy="400050"/>
          </a:xfrm>
          <a:prstGeom prst="rect">
            <a:avLst/>
          </a:prstGeom>
          <a:noFill/>
          <a:ln w="9525">
            <a:noFill/>
            <a:miter lim="800000"/>
            <a:headEnd/>
            <a:tailEnd/>
          </a:ln>
        </p:spPr>
        <p:txBody>
          <a:bodyPr anchor="b"/>
          <a:lstStyle/>
          <a:p>
            <a:pPr algn="ctr"/>
            <a:r>
              <a:rPr lang="en-US" altLang="zh-CN" sz="3200" b="1" smtClean="0">
                <a:solidFill>
                  <a:srgbClr val="FFFFFF"/>
                </a:solidFill>
                <a:latin typeface="微软雅黑" pitchFamily="34" charset="-122"/>
                <a:ea typeface="微软雅黑" pitchFamily="34" charset="-122"/>
              </a:rPr>
              <a:t/>
            </a:r>
            <a:br>
              <a:rPr lang="en-US" altLang="zh-CN" sz="3200" b="1" smtClean="0">
                <a:solidFill>
                  <a:srgbClr val="FFFFFF"/>
                </a:solidFill>
                <a:latin typeface="微软雅黑" pitchFamily="34" charset="-122"/>
                <a:ea typeface="微软雅黑" pitchFamily="34" charset="-122"/>
              </a:rPr>
            </a:br>
            <a:endParaRPr lang="zh-CN" altLang="en-US" sz="3600" dirty="0">
              <a:solidFill>
                <a:schemeClr val="bg1"/>
              </a:solidFill>
              <a:latin typeface="黑体" pitchFamily="49" charset="-122"/>
              <a:ea typeface="黑体" pitchFamily="49" charset="-122"/>
            </a:endParaRPr>
          </a:p>
        </p:txBody>
      </p:sp>
      <p:sp>
        <p:nvSpPr>
          <p:cNvPr id="10" name="灯片编号占位符 10"/>
          <p:cNvSpPr txBox="1">
            <a:spLocks/>
          </p:cNvSpPr>
          <p:nvPr/>
        </p:nvSpPr>
        <p:spPr bwMode="auto">
          <a:xfrm>
            <a:off x="3367094" y="4822047"/>
            <a:ext cx="1276344" cy="21431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A377A-D61E-4AFF-BD7C-238A8887A06F}" type="slidenum">
              <a:rPr kumimoji="0" lang="en-US" altLang="zh-CN" sz="14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altLang="zh-CN" sz="14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
        <p:nvSpPr>
          <p:cNvPr id="4" name="内容占位符 3"/>
          <p:cNvSpPr>
            <a:spLocks noGrp="1"/>
          </p:cNvSpPr>
          <p:nvPr>
            <p:ph sz="quarter" idx="13"/>
          </p:nvPr>
        </p:nvSpPr>
        <p:spPr/>
        <p:txBody>
          <a:bodyPr/>
          <a:lstStyle/>
          <a:p>
            <a:r>
              <a:rPr lang="zh-CN" altLang="en-US"/>
              <a:t>业务办理中的疑难问题</a:t>
            </a:r>
          </a:p>
          <a:p>
            <a:endParaRPr lang="zh-CN" altLang="en-US"/>
          </a:p>
        </p:txBody>
      </p:sp>
    </p:spTree>
    <p:extLst>
      <p:ext uri="{BB962C8B-B14F-4D97-AF65-F5344CB8AC3E}">
        <p14:creationId xmlns="" xmlns:p14="http://schemas.microsoft.com/office/powerpoint/2010/main" val="3716700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487873" y="1059582"/>
            <a:ext cx="8028383" cy="8173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问</a:t>
            </a:r>
            <a:r>
              <a:rPr lang="en-US" altLang="zh-CN"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5</a:t>
            </a:r>
            <a:r>
              <a:rPr lang="zh-CN" altLang="en-US" sz="2400" smtClean="0">
                <a:solidFill>
                  <a:srgbClr val="C00000"/>
                </a:solidFill>
                <a:latin typeface="黑体" panose="02010609060101010101" pitchFamily="49" charset="-122"/>
                <a:ea typeface="黑体" panose="02010609060101010101" pitchFamily="49" charset="-122"/>
                <a:sym typeface="Calibri" panose="020F0502020204030204" pitchFamily="34" charset="0"/>
              </a:rPr>
              <a:t>：</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为什么有时提交申请晚的挂牌公司反而先审核？或者已经提交没有当天审核？</a:t>
            </a:r>
            <a:endParaRPr lang="zh-CN" altLang="en-US" sz="2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481778" y="2013684"/>
            <a:ext cx="7906572" cy="2308324"/>
          </a:xfrm>
          <a:prstGeom prst="rect">
            <a:avLst/>
          </a:prstGeom>
        </p:spPr>
        <p:txBody>
          <a:bodyPr wrap="square">
            <a:spAutoFit/>
          </a:bodyPr>
          <a:lstStyle/>
          <a:p>
            <a:pPr algn="just">
              <a:lnSpc>
                <a:spcPct val="150000"/>
              </a:lnSpc>
            </a:pPr>
            <a:r>
              <a:rPr lang="zh-CN" altLang="en-US" sz="2400" b="1" dirty="0">
                <a:latin typeface="楷体" panose="02010609060101010101" pitchFamily="49" charset="-122"/>
                <a:ea typeface="楷体" panose="02010609060101010101" pitchFamily="49" charset="-122"/>
              </a:rPr>
              <a:t>答：除收到</a:t>
            </a:r>
            <a:r>
              <a:rPr lang="zh-CN" altLang="en-US" sz="2400" b="1">
                <a:latin typeface="楷体" panose="02010609060101010101" pitchFamily="49" charset="-122"/>
                <a:ea typeface="楷体" panose="02010609060101010101" pitchFamily="49" charset="-122"/>
              </a:rPr>
              <a:t>挂牌</a:t>
            </a:r>
            <a:r>
              <a:rPr lang="zh-CN" altLang="en-US" sz="2400" b="1" smtClean="0">
                <a:latin typeface="楷体" panose="02010609060101010101" pitchFamily="49" charset="-122"/>
                <a:ea typeface="楷体" panose="02010609060101010101" pitchFamily="49" charset="-122"/>
              </a:rPr>
              <a:t>公司申请</a:t>
            </a:r>
            <a:r>
              <a:rPr lang="zh-CN" altLang="en-US" sz="2400" b="1" dirty="0">
                <a:latin typeface="楷体" panose="02010609060101010101" pitchFamily="49" charset="-122"/>
                <a:ea typeface="楷体" panose="02010609060101010101" pitchFamily="49" charset="-122"/>
              </a:rPr>
              <a:t>外，我们需收到股转</a:t>
            </a:r>
            <a:r>
              <a:rPr lang="zh-CN" altLang="en-US" sz="2400" b="1" dirty="0" smtClean="0">
                <a:latin typeface="楷体" panose="02010609060101010101" pitchFamily="49" charset="-122"/>
                <a:ea typeface="楷体" panose="02010609060101010101" pitchFamily="49" charset="-122"/>
              </a:rPr>
              <a:t>公司通过内部途径发来的</a:t>
            </a:r>
            <a:r>
              <a:rPr lang="zh-CN" altLang="en-US" sz="2400" b="1" dirty="0">
                <a:latin typeface="楷体" panose="02010609060101010101" pitchFamily="49" charset="-122"/>
                <a:ea typeface="楷体" panose="02010609060101010101" pitchFamily="49" charset="-122"/>
              </a:rPr>
              <a:t>同意函及</a:t>
            </a:r>
            <a:r>
              <a:rPr lang="zh-CN" altLang="en-US" sz="2400" b="1" dirty="0" smtClean="0">
                <a:latin typeface="楷体" panose="02010609060101010101" pitchFamily="49" charset="-122"/>
                <a:ea typeface="楷体" panose="02010609060101010101" pitchFamily="49" charset="-122"/>
              </a:rPr>
              <a:t>明细表后</a:t>
            </a:r>
            <a:r>
              <a:rPr lang="zh-CN" altLang="en-US" sz="2400" b="1">
                <a:latin typeface="楷体" panose="02010609060101010101" pitchFamily="49" charset="-122"/>
                <a:ea typeface="楷体" panose="02010609060101010101" pitchFamily="49" charset="-122"/>
              </a:rPr>
              <a:t>才能</a:t>
            </a:r>
            <a:r>
              <a:rPr lang="zh-CN" altLang="en-US" sz="2400" b="1" smtClean="0">
                <a:latin typeface="楷体" panose="02010609060101010101" pitchFamily="49" charset="-122"/>
                <a:ea typeface="楷体" panose="02010609060101010101" pitchFamily="49" charset="-122"/>
              </a:rPr>
              <a:t>开始办理。</a:t>
            </a:r>
            <a:r>
              <a:rPr lang="zh-CN" altLang="en-US" sz="2400" b="1" dirty="0" smtClean="0">
                <a:latin typeface="楷体" panose="02010609060101010101" pitchFamily="49" charset="-122"/>
                <a:ea typeface="楷体" panose="02010609060101010101" pitchFamily="49" charset="-122"/>
              </a:rPr>
              <a:t>请要求主办券商及时</a:t>
            </a:r>
            <a:r>
              <a:rPr lang="zh-CN" altLang="en-US" sz="2400" b="1" dirty="0">
                <a:latin typeface="楷体" panose="02010609060101010101" pitchFamily="49" charset="-122"/>
                <a:ea typeface="楷体" panose="02010609060101010101" pitchFamily="49" charset="-122"/>
              </a:rPr>
              <a:t>通过股转</a:t>
            </a:r>
            <a:r>
              <a:rPr lang="zh-CN" altLang="en-US" sz="2400" b="1">
                <a:latin typeface="楷体" panose="02010609060101010101" pitchFamily="49" charset="-122"/>
                <a:ea typeface="楷体" panose="02010609060101010101" pitchFamily="49" charset="-122"/>
              </a:rPr>
              <a:t>公司</a:t>
            </a:r>
            <a:r>
              <a:rPr lang="zh-CN" altLang="en-US" sz="2400" b="1" smtClean="0">
                <a:latin typeface="楷体" panose="02010609060101010101" pitchFamily="49" charset="-122"/>
                <a:ea typeface="楷体" panose="02010609060101010101" pitchFamily="49" charset="-122"/>
              </a:rPr>
              <a:t>业务平台</a:t>
            </a:r>
            <a:r>
              <a:rPr lang="zh-CN" altLang="en-US" sz="2400" b="1" dirty="0">
                <a:latin typeface="楷体" panose="02010609060101010101" pitchFamily="49" charset="-122"/>
                <a:ea typeface="楷体" panose="02010609060101010101" pitchFamily="49" charset="-122"/>
              </a:rPr>
              <a:t>查询</a:t>
            </a:r>
            <a:r>
              <a:rPr lang="zh-CN" altLang="en-US" sz="2400" b="1" dirty="0" smtClean="0">
                <a:latin typeface="楷体" panose="02010609060101010101" pitchFamily="49" charset="-122"/>
                <a:ea typeface="楷体" panose="02010609060101010101" pitchFamily="49" charset="-122"/>
              </a:rPr>
              <a:t>状态，只有</a:t>
            </a:r>
            <a:r>
              <a:rPr lang="zh-CN" altLang="en-US" sz="2400" b="1" dirty="0">
                <a:latin typeface="楷体" panose="02010609060101010101" pitchFamily="49" charset="-122"/>
                <a:ea typeface="楷体" panose="02010609060101010101" pitchFamily="49" charset="-122"/>
              </a:rPr>
              <a:t>“登记状态”显示为“已发结算”，才说明数据到达我</a:t>
            </a:r>
            <a:r>
              <a:rPr lang="zh-CN" altLang="en-US" sz="2400" b="1">
                <a:latin typeface="楷体" panose="02010609060101010101" pitchFamily="49" charset="-122"/>
                <a:ea typeface="楷体" panose="02010609060101010101" pitchFamily="49" charset="-122"/>
              </a:rPr>
              <a:t>公司</a:t>
            </a:r>
            <a:r>
              <a:rPr lang="zh-CN" altLang="en-US" sz="2400" b="1"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7" name="Rectangle 32"/>
          <p:cNvSpPr>
            <a:spLocks noChangeArrowheads="1"/>
          </p:cNvSpPr>
          <p:nvPr/>
        </p:nvSpPr>
        <p:spPr bwMode="auto">
          <a:xfrm>
            <a:off x="1043608" y="107139"/>
            <a:ext cx="7358114" cy="400050"/>
          </a:xfrm>
          <a:prstGeom prst="rect">
            <a:avLst/>
          </a:prstGeom>
          <a:noFill/>
          <a:ln w="9525">
            <a:noFill/>
            <a:miter lim="800000"/>
            <a:headEnd/>
            <a:tailEnd/>
          </a:ln>
        </p:spPr>
        <p:txBody>
          <a:bodyPr anchor="b"/>
          <a:lstStyle/>
          <a:p>
            <a:pPr algn="ctr"/>
            <a:r>
              <a:rPr lang="en-US" altLang="zh-CN" sz="3200" b="1" smtClean="0">
                <a:solidFill>
                  <a:srgbClr val="FFFFFF"/>
                </a:solidFill>
                <a:latin typeface="微软雅黑" pitchFamily="34" charset="-122"/>
                <a:ea typeface="微软雅黑" pitchFamily="34" charset="-122"/>
              </a:rPr>
              <a:t/>
            </a:r>
            <a:br>
              <a:rPr lang="en-US" altLang="zh-CN" sz="3200" b="1" smtClean="0">
                <a:solidFill>
                  <a:srgbClr val="FFFFFF"/>
                </a:solidFill>
                <a:latin typeface="微软雅黑" pitchFamily="34" charset="-122"/>
                <a:ea typeface="微软雅黑" pitchFamily="34" charset="-122"/>
              </a:rPr>
            </a:br>
            <a:endParaRPr lang="zh-CN" altLang="en-US" sz="3600" dirty="0">
              <a:solidFill>
                <a:schemeClr val="bg1"/>
              </a:solidFill>
              <a:latin typeface="黑体" pitchFamily="49" charset="-122"/>
              <a:ea typeface="黑体" pitchFamily="49" charset="-122"/>
            </a:endParaRPr>
          </a:p>
        </p:txBody>
      </p:sp>
      <p:sp>
        <p:nvSpPr>
          <p:cNvPr id="9" name="灯片编号占位符 10"/>
          <p:cNvSpPr txBox="1">
            <a:spLocks/>
          </p:cNvSpPr>
          <p:nvPr/>
        </p:nvSpPr>
        <p:spPr bwMode="auto">
          <a:xfrm>
            <a:off x="3367094" y="4822047"/>
            <a:ext cx="1276344" cy="21431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A377A-D61E-4AFF-BD7C-238A8887A06F}" type="slidenum">
              <a:rPr kumimoji="0" lang="en-US" altLang="zh-CN" sz="14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0" lang="en-US" altLang="zh-CN" sz="14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
        <p:nvSpPr>
          <p:cNvPr id="2" name="内容占位符 1"/>
          <p:cNvSpPr>
            <a:spLocks noGrp="1"/>
          </p:cNvSpPr>
          <p:nvPr>
            <p:ph sz="quarter" idx="13"/>
          </p:nvPr>
        </p:nvSpPr>
        <p:spPr/>
        <p:txBody>
          <a:bodyPr/>
          <a:lstStyle/>
          <a:p>
            <a:r>
              <a:rPr lang="zh-CN" altLang="en-US"/>
              <a:t>业务办理中的疑难问题</a:t>
            </a:r>
          </a:p>
          <a:p>
            <a:endParaRPr lang="zh-CN" altLang="en-US"/>
          </a:p>
        </p:txBody>
      </p:sp>
    </p:spTree>
    <p:extLst>
      <p:ext uri="{BB962C8B-B14F-4D97-AF65-F5344CB8AC3E}">
        <p14:creationId xmlns="" xmlns:p14="http://schemas.microsoft.com/office/powerpoint/2010/main" val="22895491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487873" y="1059582"/>
            <a:ext cx="8028383" cy="4480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问</a:t>
            </a:r>
            <a:r>
              <a:rPr lang="en-US" altLang="zh-CN"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6</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：股份登记完成后，股东查不到股份是怎么回事？</a:t>
            </a:r>
            <a:endParaRPr lang="zh-CN" altLang="en-US" sz="2400" dirty="0">
              <a:solidFill>
                <a:srgbClr val="C00000"/>
              </a:solidFill>
              <a:latin typeface="黑体" panose="02010609060101010101" pitchFamily="49" charset="-122"/>
              <a:ea typeface="黑体" panose="02010609060101010101" pitchFamily="49" charset="-122"/>
              <a:sym typeface="Calibri" panose="020F0502020204030204" pitchFamily="34" charset="0"/>
            </a:endParaRPr>
          </a:p>
        </p:txBody>
      </p:sp>
      <p:sp>
        <p:nvSpPr>
          <p:cNvPr id="3" name="矩形 2"/>
          <p:cNvSpPr/>
          <p:nvPr/>
        </p:nvSpPr>
        <p:spPr>
          <a:xfrm>
            <a:off x="467544" y="2067694"/>
            <a:ext cx="7848872" cy="1667764"/>
          </a:xfrm>
          <a:prstGeom prst="rect">
            <a:avLst/>
          </a:prstGeom>
        </p:spPr>
        <p:txBody>
          <a:bodyPr wrap="square">
            <a:spAutoFit/>
          </a:bodyPr>
          <a:lstStyle/>
          <a:p>
            <a:pPr algn="just">
              <a:lnSpc>
                <a:spcPct val="150000"/>
              </a:lnSpc>
            </a:pPr>
            <a:r>
              <a:rPr lang="zh-CN" altLang="en-US" sz="2400" b="1" smtClean="0">
                <a:latin typeface="楷体" panose="02010609060101010101" pitchFamily="49" charset="-122"/>
                <a:ea typeface="楷体" panose="02010609060101010101" pitchFamily="49" charset="-122"/>
              </a:rPr>
              <a:t>答：</a:t>
            </a:r>
            <a:r>
              <a:rPr lang="en-US" altLang="zh-CN" sz="2400" b="1"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、股东所持股份是限</a:t>
            </a:r>
            <a:r>
              <a:rPr lang="zh-CN" altLang="en-US" sz="2400" b="1" smtClean="0">
                <a:latin typeface="楷体" panose="02010609060101010101" pitchFamily="49" charset="-122"/>
                <a:ea typeface="楷体" panose="02010609060101010101" pitchFamily="49" charset="-122"/>
              </a:rPr>
              <a:t>售股；</a:t>
            </a:r>
            <a:endParaRPr lang="zh-CN" altLang="en-US" sz="2400" b="1" dirty="0">
              <a:latin typeface="楷体" panose="02010609060101010101" pitchFamily="49" charset="-122"/>
              <a:ea typeface="楷体" panose="02010609060101010101" pitchFamily="49" charset="-122"/>
            </a:endParaRPr>
          </a:p>
          <a:p>
            <a:pPr algn="just">
              <a:lnSpc>
                <a:spcPct val="150000"/>
              </a:lnSpc>
            </a:pPr>
            <a:r>
              <a:rPr lang="en-US" altLang="zh-CN" sz="2400" b="1" smtClean="0">
                <a:latin typeface="楷体" panose="02010609060101010101" pitchFamily="49" charset="-122"/>
                <a:ea typeface="楷体" panose="02010609060101010101" pitchFamily="49" charset="-122"/>
              </a:rPr>
              <a:t>    2</a:t>
            </a:r>
            <a:r>
              <a:rPr lang="zh-CN" altLang="en-US" sz="2400" b="1" dirty="0" smtClean="0">
                <a:latin typeface="楷体" panose="02010609060101010101" pitchFamily="49" charset="-122"/>
                <a:ea typeface="楷体" panose="02010609060101010101" pitchFamily="49" charset="-122"/>
              </a:rPr>
              <a:t>、股份托管在</a:t>
            </a:r>
            <a:r>
              <a:rPr lang="en-US" altLang="zh-CN" sz="2400" b="1" dirty="0" smtClean="0">
                <a:latin typeface="楷体" panose="02010609060101010101" pitchFamily="49" charset="-122"/>
                <a:ea typeface="楷体" panose="02010609060101010101" pitchFamily="49" charset="-122"/>
              </a:rPr>
              <a:t>A</a:t>
            </a:r>
            <a:r>
              <a:rPr lang="zh-CN" altLang="en-US" sz="2400" b="1" dirty="0" smtClean="0">
                <a:latin typeface="楷体" panose="02010609060101010101" pitchFamily="49" charset="-122"/>
                <a:ea typeface="楷体" panose="02010609060101010101" pitchFamily="49" charset="-122"/>
              </a:rPr>
              <a:t>券商，股东在</a:t>
            </a:r>
            <a:r>
              <a:rPr lang="en-US" altLang="zh-CN" sz="2400" b="1" dirty="0" smtClean="0">
                <a:latin typeface="楷体" panose="02010609060101010101" pitchFamily="49" charset="-122"/>
                <a:ea typeface="楷体" panose="02010609060101010101" pitchFamily="49" charset="-122"/>
              </a:rPr>
              <a:t>B</a:t>
            </a:r>
            <a:r>
              <a:rPr lang="zh-CN" altLang="en-US" sz="2400" b="1" dirty="0" smtClean="0">
                <a:latin typeface="楷体" panose="02010609060101010101" pitchFamily="49" charset="-122"/>
                <a:ea typeface="楷体" panose="02010609060101010101" pitchFamily="49" charset="-122"/>
              </a:rPr>
              <a:t>券商</a:t>
            </a:r>
            <a:r>
              <a:rPr lang="zh-CN" altLang="en-US" sz="2400" b="1" smtClean="0">
                <a:latin typeface="楷体" panose="02010609060101010101" pitchFamily="49" charset="-122"/>
                <a:ea typeface="楷体" panose="02010609060101010101" pitchFamily="49" charset="-122"/>
              </a:rPr>
              <a:t>处查询；</a:t>
            </a:r>
            <a:endParaRPr lang="zh-CN" altLang="en-US" sz="2400" b="1" dirty="0">
              <a:latin typeface="楷体" panose="02010609060101010101" pitchFamily="49" charset="-122"/>
              <a:ea typeface="楷体" panose="02010609060101010101" pitchFamily="49" charset="-122"/>
            </a:endParaRPr>
          </a:p>
          <a:p>
            <a:pPr algn="just">
              <a:lnSpc>
                <a:spcPct val="150000"/>
              </a:lnSpc>
            </a:pPr>
            <a:r>
              <a:rPr lang="en-US" altLang="zh-CN" sz="2400" b="1" smtClean="0">
                <a:latin typeface="楷体" panose="02010609060101010101" pitchFamily="49" charset="-122"/>
                <a:ea typeface="楷体" panose="02010609060101010101" pitchFamily="49" charset="-122"/>
              </a:rPr>
              <a:t>    3</a:t>
            </a:r>
            <a:r>
              <a:rPr lang="zh-CN" altLang="en-US" sz="2400" b="1" dirty="0" smtClean="0">
                <a:latin typeface="楷体" panose="02010609060101010101" pitchFamily="49" charset="-122"/>
                <a:ea typeface="楷体" panose="02010609060101010101" pitchFamily="49" charset="-122"/>
              </a:rPr>
              <a:t>、股东</a:t>
            </a:r>
            <a:r>
              <a:rPr lang="zh-CN" altLang="en-US" sz="2400" b="1" dirty="0">
                <a:latin typeface="楷体" panose="02010609060101010101" pitchFamily="49" charset="-122"/>
                <a:ea typeface="楷体" panose="02010609060101010101" pitchFamily="49" charset="-122"/>
              </a:rPr>
              <a:t>证券账户未开通新</a:t>
            </a:r>
            <a:r>
              <a:rPr lang="zh-CN" altLang="en-US" sz="2400" b="1">
                <a:latin typeface="楷体" panose="02010609060101010101" pitchFamily="49" charset="-122"/>
                <a:ea typeface="楷体" panose="02010609060101010101" pitchFamily="49" charset="-122"/>
              </a:rPr>
              <a:t>三板</a:t>
            </a:r>
            <a:r>
              <a:rPr lang="zh-CN" altLang="en-US" sz="2400" b="1" smtClean="0">
                <a:latin typeface="楷体" panose="02010609060101010101" pitchFamily="49" charset="-122"/>
                <a:ea typeface="楷体" panose="02010609060101010101" pitchFamily="49" charset="-122"/>
              </a:rPr>
              <a:t>权限。</a:t>
            </a:r>
            <a:endParaRPr lang="zh-CN" altLang="en-US" sz="2400" b="1" dirty="0">
              <a:latin typeface="楷体" panose="02010609060101010101" pitchFamily="49" charset="-122"/>
              <a:ea typeface="楷体" panose="02010609060101010101" pitchFamily="49" charset="-122"/>
            </a:endParaRPr>
          </a:p>
        </p:txBody>
      </p:sp>
      <p:sp>
        <p:nvSpPr>
          <p:cNvPr id="7" name="Rectangle 32"/>
          <p:cNvSpPr>
            <a:spLocks noChangeArrowheads="1"/>
          </p:cNvSpPr>
          <p:nvPr/>
        </p:nvSpPr>
        <p:spPr bwMode="auto">
          <a:xfrm>
            <a:off x="3131840" y="119472"/>
            <a:ext cx="2952328" cy="400050"/>
          </a:xfrm>
          <a:prstGeom prst="rect">
            <a:avLst/>
          </a:prstGeom>
          <a:noFill/>
          <a:ln w="9525">
            <a:noFill/>
            <a:miter lim="800000"/>
            <a:headEnd/>
            <a:tailEnd/>
          </a:ln>
        </p:spPr>
        <p:txBody>
          <a:bodyPr anchor="b"/>
          <a:lstStyle/>
          <a:p>
            <a:r>
              <a:rPr lang="en-US" altLang="zh-CN" sz="2800" b="1" smtClean="0">
                <a:solidFill>
                  <a:srgbClr val="FFFFFF"/>
                </a:solidFill>
                <a:latin typeface="微软雅黑" panose="020B0503020204020204" pitchFamily="34" charset="-122"/>
                <a:ea typeface="微软雅黑" panose="020B0503020204020204" pitchFamily="34" charset="-122"/>
              </a:rPr>
              <a:t/>
            </a:r>
            <a:br>
              <a:rPr lang="en-US" altLang="zh-CN" sz="2800" b="1" smtClean="0">
                <a:solidFill>
                  <a:srgbClr val="FFFFFF"/>
                </a:solidFill>
                <a:latin typeface="微软雅黑" panose="020B0503020204020204" pitchFamily="34" charset="-122"/>
                <a:ea typeface="微软雅黑" panose="020B0503020204020204" pitchFamily="34" charset="-122"/>
              </a:rPr>
            </a:b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8" name="灯片编号占位符 8"/>
          <p:cNvSpPr>
            <a:spLocks noGrp="1"/>
          </p:cNvSpPr>
          <p:nvPr>
            <p:ph type="sldNum" sz="quarter" idx="12"/>
          </p:nvPr>
        </p:nvSpPr>
        <p:spPr/>
        <p:txBody>
          <a:bodyPr/>
          <a:lstStyle/>
          <a:p>
            <a:pPr algn="ctr">
              <a:defRPr/>
            </a:pPr>
            <a:fld id="{EEE598E4-D949-46A6-A5D1-2760F8946FD5}" type="slidenum">
              <a:rPr lang="en-US" altLang="zh-CN" smtClean="0"/>
              <a:pPr algn="ctr">
                <a:defRPr/>
              </a:pPr>
              <a:t>54</a:t>
            </a:fld>
            <a:endParaRPr lang="en-US" altLang="zh-CN" dirty="0"/>
          </a:p>
        </p:txBody>
      </p:sp>
      <p:sp>
        <p:nvSpPr>
          <p:cNvPr id="2" name="内容占位符 1"/>
          <p:cNvSpPr>
            <a:spLocks noGrp="1"/>
          </p:cNvSpPr>
          <p:nvPr>
            <p:ph sz="quarter" idx="13"/>
          </p:nvPr>
        </p:nvSpPr>
        <p:spPr/>
        <p:txBody>
          <a:bodyPr/>
          <a:lstStyle/>
          <a:p>
            <a:r>
              <a:rPr lang="zh-CN" altLang="en-US"/>
              <a:t>业务办理中的疑难问题</a:t>
            </a:r>
          </a:p>
          <a:p>
            <a:endParaRPr lang="zh-CN" altLang="en-US"/>
          </a:p>
        </p:txBody>
      </p:sp>
    </p:spTree>
    <p:extLst>
      <p:ext uri="{BB962C8B-B14F-4D97-AF65-F5344CB8AC3E}">
        <p14:creationId xmlns="" xmlns:p14="http://schemas.microsoft.com/office/powerpoint/2010/main" val="3716700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l="58655" t="37953" b="25853"/>
          <a:stretch>
            <a:fillRect/>
          </a:stretch>
        </p:blipFill>
        <p:spPr bwMode="auto">
          <a:xfrm>
            <a:off x="428596" y="1071552"/>
            <a:ext cx="3748114" cy="1380884"/>
          </a:xfrm>
          <a:prstGeom prst="rect">
            <a:avLst/>
          </a:prstGeom>
          <a:noFill/>
          <a:ln w="9525">
            <a:noFill/>
            <a:miter lim="800000"/>
            <a:headEnd/>
            <a:tailEnd/>
          </a:ln>
          <a:effectLst/>
        </p:spPr>
      </p:pic>
      <p:sp>
        <p:nvSpPr>
          <p:cNvPr id="12" name="矩形 11"/>
          <p:cNvSpPr/>
          <p:nvPr/>
        </p:nvSpPr>
        <p:spPr bwMode="gray">
          <a:xfrm>
            <a:off x="1090216" y="1071552"/>
            <a:ext cx="3022994" cy="1446620"/>
          </a:xfrm>
          <a:prstGeom prst="rect">
            <a:avLst/>
          </a:prstGeom>
          <a:noFill/>
          <a:ln w="38100">
            <a:solidFill>
              <a:srgbClr val="C00000"/>
            </a:solidFill>
            <a:round/>
            <a:headEnd/>
            <a:tailEnd/>
          </a:ln>
        </p:spPr>
        <p:txBody>
          <a:bodyPr wrap="none" rtlCol="0" anchor="ctr"/>
          <a:lstStyle/>
          <a:p>
            <a:pPr algn="ctr"/>
            <a:endParaRPr lang="zh-CN" altLang="en-US" b="1" dirty="0">
              <a:ln w="12700">
                <a:solidFill>
                  <a:schemeClr val="tx2">
                    <a:satMod val="155000"/>
                  </a:schemeClr>
                </a:solidFill>
                <a:prstDash val="solid"/>
              </a:ln>
              <a:noFill/>
              <a:effectLst>
                <a:outerShdw blurRad="41275" dist="20320" dir="1800000" algn="tl" rotWithShape="0">
                  <a:srgbClr val="000000">
                    <a:alpha val="40000"/>
                  </a:srgbClr>
                </a:outerShdw>
              </a:effectLst>
            </a:endParaRPr>
          </a:p>
        </p:txBody>
      </p:sp>
      <p:sp>
        <p:nvSpPr>
          <p:cNvPr id="21" name="TextBox 20"/>
          <p:cNvSpPr txBox="1"/>
          <p:nvPr/>
        </p:nvSpPr>
        <p:spPr>
          <a:xfrm>
            <a:off x="4750786" y="1419622"/>
            <a:ext cx="4357718"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官网</a:t>
            </a:r>
            <a:r>
              <a:rPr lang="en-US" altLang="zh-CN" b="1" dirty="0" smtClean="0">
                <a:solidFill>
                  <a:srgbClr val="C00000"/>
                </a:solidFill>
                <a:latin typeface="微软雅黑" panose="020B0503020204020204" pitchFamily="34" charset="-122"/>
                <a:ea typeface="微软雅黑" panose="020B0503020204020204" pitchFamily="34" charset="-122"/>
              </a:rPr>
              <a:t>www.chinaclear.cn</a:t>
            </a:r>
            <a:r>
              <a:rPr lang="zh-CN" altLang="en-US" b="1" dirty="0" smtClean="0">
                <a:latin typeface="微软雅黑" panose="020B0503020204020204" pitchFamily="34" charset="-122"/>
                <a:ea typeface="微软雅黑" panose="020B0503020204020204" pitchFamily="34" charset="-122"/>
              </a:rPr>
              <a:t>首页右下角</a:t>
            </a:r>
            <a:endParaRPr lang="zh-CN" altLang="en-US" b="1" dirty="0">
              <a:latin typeface="微软雅黑" panose="020B0503020204020204" pitchFamily="34" charset="-122"/>
              <a:ea typeface="微软雅黑" panose="020B0503020204020204" pitchFamily="34" charset="-122"/>
            </a:endParaRPr>
          </a:p>
        </p:txBody>
      </p:sp>
      <p:pic>
        <p:nvPicPr>
          <p:cNvPr id="23" name="Picture 2" descr="176fafdd$1$1523398bd24$Coremail$liuyangwise$163"/>
          <p:cNvPicPr>
            <a:picLocks noChangeAspect="1" noChangeArrowheads="1"/>
          </p:cNvPicPr>
          <p:nvPr/>
        </p:nvPicPr>
        <p:blipFill>
          <a:blip r:embed="rId3"/>
          <a:srcRect/>
          <a:stretch>
            <a:fillRect/>
          </a:stretch>
        </p:blipFill>
        <p:spPr bwMode="auto">
          <a:xfrm>
            <a:off x="1835696" y="2924178"/>
            <a:ext cx="1653814" cy="1500198"/>
          </a:xfrm>
          <a:prstGeom prst="rect">
            <a:avLst/>
          </a:prstGeom>
          <a:noFill/>
          <a:ln w="9525">
            <a:noFill/>
            <a:miter lim="800000"/>
            <a:headEnd/>
            <a:tailEnd/>
          </a:ln>
        </p:spPr>
      </p:pic>
      <p:sp>
        <p:nvSpPr>
          <p:cNvPr id="24" name="TextBox 23"/>
          <p:cNvSpPr txBox="1"/>
          <p:nvPr/>
        </p:nvSpPr>
        <p:spPr>
          <a:xfrm>
            <a:off x="1873796" y="2707086"/>
            <a:ext cx="3000396" cy="338554"/>
          </a:xfrm>
          <a:prstGeom prst="rect">
            <a:avLst/>
          </a:prstGeom>
          <a:noFill/>
        </p:spPr>
        <p:txBody>
          <a:bodyPr wrap="square" rtlCol="0">
            <a:spAutoFit/>
          </a:bodyPr>
          <a:lstStyle/>
          <a:p>
            <a:r>
              <a:rPr lang="zh-CN" altLang="en-US" sz="1600" b="1" dirty="0" smtClean="0">
                <a:latin typeface="微软雅黑" panose="020B0503020204020204" pitchFamily="34" charset="-122"/>
                <a:ea typeface="微软雅黑" panose="020B0503020204020204" pitchFamily="34" charset="-122"/>
              </a:rPr>
              <a:t>微信公众号 </a:t>
            </a:r>
            <a:endParaRPr lang="en-US" altLang="zh-CN" sz="1600" b="1" dirty="0" smtClean="0">
              <a:latin typeface="微软雅黑" panose="020B0503020204020204" pitchFamily="34" charset="-122"/>
              <a:ea typeface="微软雅黑" panose="020B0503020204020204" pitchFamily="34" charset="-122"/>
            </a:endParaRPr>
          </a:p>
        </p:txBody>
      </p:sp>
      <p:sp>
        <p:nvSpPr>
          <p:cNvPr id="25" name="矩形 24"/>
          <p:cNvSpPr/>
          <p:nvPr/>
        </p:nvSpPr>
        <p:spPr>
          <a:xfrm>
            <a:off x="1871181" y="4328367"/>
            <a:ext cx="1620957" cy="338554"/>
          </a:xfrm>
          <a:prstGeom prst="rect">
            <a:avLst/>
          </a:prstGeom>
        </p:spPr>
        <p:txBody>
          <a:bodyPr wrap="none">
            <a:spAutoFit/>
          </a:bodyPr>
          <a:lstStyle/>
          <a:p>
            <a:r>
              <a:rPr lang="zh-CN" altLang="en-US" sz="1600" b="1" dirty="0" smtClean="0">
                <a:latin typeface="微软雅黑" panose="020B0503020204020204" pitchFamily="34" charset="-122"/>
                <a:ea typeface="微软雅黑" panose="020B0503020204020204" pitchFamily="34" charset="-122"/>
              </a:rPr>
              <a:t>新三板股份登记</a:t>
            </a:r>
            <a:endParaRPr lang="zh-CN" altLang="en-US" sz="1600" b="1" dirty="0">
              <a:latin typeface="微软雅黑" panose="020B0503020204020204" pitchFamily="34" charset="-122"/>
              <a:ea typeface="微软雅黑" panose="020B0503020204020204" pitchFamily="34" charset="-122"/>
            </a:endParaRPr>
          </a:p>
        </p:txBody>
      </p:sp>
      <p:pic>
        <p:nvPicPr>
          <p:cNvPr id="6148" name="Picture 4"/>
          <p:cNvPicPr>
            <a:picLocks noChangeAspect="1" noChangeArrowheads="1"/>
          </p:cNvPicPr>
          <p:nvPr/>
        </p:nvPicPr>
        <p:blipFill>
          <a:blip r:embed="rId4"/>
          <a:srcRect/>
          <a:stretch>
            <a:fillRect/>
          </a:stretch>
        </p:blipFill>
        <p:spPr bwMode="auto">
          <a:xfrm>
            <a:off x="4821809" y="2862291"/>
            <a:ext cx="3681438" cy="1488036"/>
          </a:xfrm>
          <a:prstGeom prst="rect">
            <a:avLst/>
          </a:prstGeom>
          <a:noFill/>
          <a:ln w="9525">
            <a:noFill/>
            <a:miter lim="800000"/>
            <a:headEnd/>
            <a:tailEnd/>
          </a:ln>
          <a:effectLst/>
        </p:spPr>
      </p:pic>
      <p:sp>
        <p:nvSpPr>
          <p:cNvPr id="27" name="矩形 26"/>
          <p:cNvSpPr/>
          <p:nvPr/>
        </p:nvSpPr>
        <p:spPr bwMode="gray">
          <a:xfrm>
            <a:off x="6513243" y="3962039"/>
            <a:ext cx="882715" cy="321471"/>
          </a:xfrm>
          <a:prstGeom prst="rect">
            <a:avLst/>
          </a:prstGeom>
          <a:noFill/>
          <a:ln w="38100">
            <a:solidFill>
              <a:srgbClr val="C00000"/>
            </a:solidFill>
            <a:round/>
            <a:headEnd/>
            <a:tailEnd/>
          </a:ln>
        </p:spPr>
        <p:txBody>
          <a:bodyPr wrap="none" rtlCol="0" anchor="ctr"/>
          <a:lstStyle/>
          <a:p>
            <a:pPr algn="ctr"/>
            <a:endParaRPr lang="zh-CN" altLang="en-US" b="1" dirty="0">
              <a:ln w="12700">
                <a:solidFill>
                  <a:schemeClr val="tx2">
                    <a:satMod val="155000"/>
                  </a:schemeClr>
                </a:solidFill>
                <a:prstDash val="solid"/>
              </a:ln>
              <a:noFill/>
              <a:effectLst>
                <a:outerShdw blurRad="41275" dist="20320" dir="1800000" algn="tl" rotWithShape="0">
                  <a:srgbClr val="000000">
                    <a:alpha val="40000"/>
                  </a:srgbClr>
                </a:outerShdw>
              </a:effectLst>
            </a:endParaRPr>
          </a:p>
        </p:txBody>
      </p:sp>
      <p:sp>
        <p:nvSpPr>
          <p:cNvPr id="31" name="灯片编号占位符 8"/>
          <p:cNvSpPr>
            <a:spLocks noGrp="1"/>
          </p:cNvSpPr>
          <p:nvPr>
            <p:ph type="sldNum" sz="quarter" idx="12"/>
          </p:nvPr>
        </p:nvSpPr>
        <p:spPr/>
        <p:txBody>
          <a:bodyPr/>
          <a:lstStyle/>
          <a:p>
            <a:pPr algn="ctr">
              <a:defRPr/>
            </a:pPr>
            <a:fld id="{EEE598E4-D949-46A6-A5D1-2760F8946FD5}" type="slidenum">
              <a:rPr lang="en-US" altLang="zh-CN" smtClean="0"/>
              <a:pPr algn="ctr">
                <a:defRPr/>
              </a:pPr>
              <a:t>55</a:t>
            </a:fld>
            <a:endParaRPr lang="en-US" altLang="zh-CN" dirty="0"/>
          </a:p>
        </p:txBody>
      </p:sp>
      <p:sp>
        <p:nvSpPr>
          <p:cNvPr id="17" name="内容占位符 16"/>
          <p:cNvSpPr>
            <a:spLocks noGrp="1"/>
          </p:cNvSpPr>
          <p:nvPr>
            <p:ph sz="quarter" idx="13"/>
          </p:nvPr>
        </p:nvSpPr>
        <p:spPr/>
        <p:txBody>
          <a:bodyPr/>
          <a:lstStyle/>
          <a:p>
            <a:r>
              <a:rPr lang="zh-CN" altLang="en-US" dirty="0" smtClean="0"/>
              <a:t>业务咨询方式</a:t>
            </a:r>
            <a:endParaRPr lang="zh-CN" altLang="en-US" dirty="0"/>
          </a:p>
        </p:txBody>
      </p:sp>
      <p:sp>
        <p:nvSpPr>
          <p:cNvPr id="29" name="矩形 28"/>
          <p:cNvSpPr/>
          <p:nvPr/>
        </p:nvSpPr>
        <p:spPr>
          <a:xfrm>
            <a:off x="4750787" y="1848250"/>
            <a:ext cx="382348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人工客服服务时间：</a:t>
            </a:r>
            <a:r>
              <a:rPr lang="en-US" altLang="zh-CN" b="1" dirty="0" smtClean="0">
                <a:latin typeface="微软雅黑" panose="020B0503020204020204" pitchFamily="34" charset="-122"/>
                <a:ea typeface="微软雅黑" panose="020B0503020204020204" pitchFamily="34" charset="-122"/>
              </a:rPr>
              <a:t>9</a:t>
            </a: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00-16</a:t>
            </a: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00</a:t>
            </a:r>
            <a:endParaRPr lang="zh-CN" altLang="en-US" b="1" dirty="0" smtClean="0">
              <a:latin typeface="微软雅黑" panose="020B0503020204020204" pitchFamily="34" charset="-122"/>
              <a:ea typeface="微软雅黑" panose="020B0503020204020204" pitchFamily="34" charset="-122"/>
            </a:endParaRPr>
          </a:p>
        </p:txBody>
      </p:sp>
      <p:sp>
        <p:nvSpPr>
          <p:cNvPr id="18" name="椭圆 17"/>
          <p:cNvSpPr/>
          <p:nvPr/>
        </p:nvSpPr>
        <p:spPr bwMode="gray">
          <a:xfrm>
            <a:off x="467544" y="1602207"/>
            <a:ext cx="357222" cy="321471"/>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1</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20" name="椭圆 19"/>
          <p:cNvSpPr/>
          <p:nvPr/>
        </p:nvSpPr>
        <p:spPr bwMode="gray">
          <a:xfrm>
            <a:off x="468314" y="3579862"/>
            <a:ext cx="357222" cy="321471"/>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2</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cxnSp>
        <p:nvCxnSpPr>
          <p:cNvPr id="3" name="直接连接符 2"/>
          <p:cNvCxnSpPr/>
          <p:nvPr/>
        </p:nvCxnSpPr>
        <p:spPr bwMode="auto">
          <a:xfrm>
            <a:off x="468314" y="2681686"/>
            <a:ext cx="8207374" cy="0"/>
          </a:xfrm>
          <a:prstGeom prst="line">
            <a:avLst/>
          </a:prstGeom>
          <a:gradFill rotWithShape="1">
            <a:gsLst>
              <a:gs pos="0">
                <a:srgbClr val="FF9933"/>
              </a:gs>
              <a:gs pos="100000">
                <a:srgbClr val="FF6600"/>
              </a:gs>
            </a:gsLst>
            <a:lin ang="5400000" scaled="1"/>
          </a:gradFill>
          <a:ln w="19050" cap="flat" cmpd="sng" algn="ctr">
            <a:solidFill>
              <a:srgbClr val="C00000"/>
            </a:solidFill>
            <a:prstDash val="sysDash"/>
            <a:round/>
            <a:headEnd type="none" w="med" len="med"/>
            <a:tailEnd type="none" w="med" len="med"/>
          </a:ln>
        </p:spPr>
      </p:cxnSp>
      <p:cxnSp>
        <p:nvCxnSpPr>
          <p:cNvPr id="26" name="直接连接符 25"/>
          <p:cNvCxnSpPr/>
          <p:nvPr/>
        </p:nvCxnSpPr>
        <p:spPr bwMode="auto">
          <a:xfrm>
            <a:off x="468314" y="4618565"/>
            <a:ext cx="8207374" cy="0"/>
          </a:xfrm>
          <a:prstGeom prst="line">
            <a:avLst/>
          </a:prstGeom>
          <a:gradFill rotWithShape="1">
            <a:gsLst>
              <a:gs pos="0">
                <a:srgbClr val="FF9933"/>
              </a:gs>
              <a:gs pos="100000">
                <a:srgbClr val="FF6600"/>
              </a:gs>
            </a:gsLst>
            <a:lin ang="5400000" scaled="1"/>
          </a:gradFill>
          <a:ln w="19050" cap="flat" cmpd="sng" algn="ctr">
            <a:solidFill>
              <a:srgbClr val="C00000"/>
            </a:solidFill>
            <a:prstDash val="sysDash"/>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2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112838"/>
            <a:ext cx="9144000" cy="1182687"/>
          </a:xfrm>
          <a:prstGeom prst="rect">
            <a:avLst/>
          </a:prstGeom>
          <a:noFill/>
          <a:ln w="9525">
            <a:noFill/>
            <a:miter lim="800000"/>
            <a:headEnd/>
            <a:tailEnd/>
          </a:ln>
        </p:spPr>
      </p:pic>
      <p:sp>
        <p:nvSpPr>
          <p:cNvPr id="3" name="Text Box 6"/>
          <p:cNvSpPr txBox="1">
            <a:spLocks noChangeArrowheads="1"/>
          </p:cNvSpPr>
          <p:nvPr/>
        </p:nvSpPr>
        <p:spPr bwMode="auto">
          <a:xfrm>
            <a:off x="826244" y="2678910"/>
            <a:ext cx="6357938" cy="1209562"/>
          </a:xfrm>
          <a:prstGeom prst="rect">
            <a:avLst/>
          </a:prstGeom>
          <a:noFill/>
          <a:ln w="9525">
            <a:noFill/>
            <a:miter lim="800000"/>
            <a:headEnd/>
            <a:tailEnd/>
          </a:ln>
        </p:spPr>
        <p:txBody>
          <a:bodyPr>
            <a:spAutoFit/>
          </a:bodyPr>
          <a:lstStyle/>
          <a:p>
            <a:pPr algn="l" rtl="0" fontAlgn="base">
              <a:lnSpc>
                <a:spcPct val="120000"/>
              </a:lnSpc>
              <a:spcBef>
                <a:spcPct val="0"/>
              </a:spcBef>
              <a:spcAft>
                <a:spcPct val="0"/>
              </a:spcAft>
            </a:pPr>
            <a:r>
              <a:rPr lang="zh-CN" altLang="en-US" sz="2000" b="1" kern="1200" dirty="0">
                <a:solidFill>
                  <a:schemeClr val="bg2">
                    <a:lumMod val="75000"/>
                  </a:schemeClr>
                </a:solidFill>
                <a:latin typeface="微软雅黑" panose="020B0503020204020204" pitchFamily="34" charset="-122"/>
                <a:ea typeface="微软雅黑" panose="020B0503020204020204" pitchFamily="34" charset="-122"/>
                <a:cs typeface="方正兰亭黑简体"/>
              </a:rPr>
              <a:t>中国证券登记结算有限责任公司北京分公司</a:t>
            </a:r>
            <a:endParaRPr lang="en-US" altLang="zh-CN" sz="2000" b="1" kern="1200" dirty="0">
              <a:solidFill>
                <a:schemeClr val="bg2">
                  <a:lumMod val="75000"/>
                </a:schemeClr>
              </a:solidFill>
              <a:latin typeface="微软雅黑" panose="020B0503020204020204" pitchFamily="34" charset="-122"/>
              <a:ea typeface="微软雅黑" panose="020B0503020204020204" pitchFamily="34" charset="-122"/>
              <a:cs typeface="方正兰亭黑简体"/>
            </a:endParaRPr>
          </a:p>
          <a:p>
            <a:pPr algn="l" rtl="0" fontAlgn="base">
              <a:lnSpc>
                <a:spcPct val="150000"/>
              </a:lnSpc>
              <a:spcBef>
                <a:spcPct val="0"/>
              </a:spcBef>
              <a:spcAft>
                <a:spcPct val="0"/>
              </a:spcAft>
            </a:pPr>
            <a:r>
              <a:rPr lang="zh-CN" altLang="en-US" kern="1200" dirty="0">
                <a:solidFill>
                  <a:schemeClr val="bg2">
                    <a:lumMod val="75000"/>
                  </a:schemeClr>
                </a:solidFill>
                <a:latin typeface="微软雅黑" panose="020B0503020204020204" pitchFamily="34" charset="-122"/>
                <a:ea typeface="微软雅黑" panose="020B0503020204020204" pitchFamily="34" charset="-122"/>
                <a:cs typeface="方正兰亭黑简体"/>
              </a:rPr>
              <a:t>北京分公司地址：北京市西城区金融大街</a:t>
            </a:r>
            <a:r>
              <a:rPr lang="en-US" altLang="zh-CN" kern="1200" dirty="0">
                <a:solidFill>
                  <a:schemeClr val="bg2">
                    <a:lumMod val="75000"/>
                  </a:schemeClr>
                </a:solidFill>
                <a:latin typeface="微软雅黑" panose="020B0503020204020204" pitchFamily="34" charset="-122"/>
                <a:ea typeface="微软雅黑" panose="020B0503020204020204" pitchFamily="34" charset="-122"/>
                <a:cs typeface="方正兰亭黑简体"/>
              </a:rPr>
              <a:t>26</a:t>
            </a:r>
            <a:r>
              <a:rPr lang="zh-CN" altLang="en-US" kern="1200" dirty="0">
                <a:solidFill>
                  <a:schemeClr val="bg2">
                    <a:lumMod val="75000"/>
                  </a:schemeClr>
                </a:solidFill>
                <a:latin typeface="微软雅黑" panose="020B0503020204020204" pitchFamily="34" charset="-122"/>
                <a:ea typeface="微软雅黑" panose="020B0503020204020204" pitchFamily="34" charset="-122"/>
                <a:cs typeface="方正兰亭黑简体"/>
              </a:rPr>
              <a:t>号金阳大厦</a:t>
            </a:r>
            <a:r>
              <a:rPr lang="en-US" altLang="zh-CN" kern="1200" dirty="0">
                <a:solidFill>
                  <a:schemeClr val="bg2">
                    <a:lumMod val="75000"/>
                  </a:schemeClr>
                </a:solidFill>
                <a:latin typeface="微软雅黑" panose="020B0503020204020204" pitchFamily="34" charset="-122"/>
                <a:ea typeface="微软雅黑" panose="020B0503020204020204" pitchFamily="34" charset="-122"/>
                <a:cs typeface="方正兰亭黑简体"/>
              </a:rPr>
              <a:t>5</a:t>
            </a:r>
            <a:r>
              <a:rPr lang="zh-CN" altLang="en-US" kern="1200" dirty="0">
                <a:solidFill>
                  <a:schemeClr val="bg2">
                    <a:lumMod val="75000"/>
                  </a:schemeClr>
                </a:solidFill>
                <a:latin typeface="微软雅黑" panose="020B0503020204020204" pitchFamily="34" charset="-122"/>
                <a:ea typeface="微软雅黑" panose="020B0503020204020204" pitchFamily="34" charset="-122"/>
                <a:cs typeface="方正兰亭黑简体"/>
              </a:rPr>
              <a:t>层</a:t>
            </a:r>
          </a:p>
          <a:p>
            <a:pPr algn="l" rtl="0" fontAlgn="base">
              <a:lnSpc>
                <a:spcPct val="120000"/>
              </a:lnSpc>
              <a:spcBef>
                <a:spcPct val="0"/>
              </a:spcBef>
              <a:spcAft>
                <a:spcPct val="0"/>
              </a:spcAft>
            </a:pPr>
            <a:r>
              <a:rPr lang="zh-CN" altLang="en-US" kern="1200" dirty="0" smtClean="0">
                <a:solidFill>
                  <a:schemeClr val="bg2">
                    <a:lumMod val="75000"/>
                  </a:schemeClr>
                </a:solidFill>
                <a:latin typeface="微软雅黑" panose="020B0503020204020204" pitchFamily="34" charset="-122"/>
                <a:ea typeface="微软雅黑" panose="020B0503020204020204" pitchFamily="34" charset="-122"/>
                <a:cs typeface="方正兰亭黑简体"/>
              </a:rPr>
              <a:t>服务</a:t>
            </a:r>
            <a:r>
              <a:rPr lang="zh-CN" altLang="en-US" kern="1200" dirty="0">
                <a:solidFill>
                  <a:schemeClr val="bg2">
                    <a:lumMod val="75000"/>
                  </a:schemeClr>
                </a:solidFill>
                <a:latin typeface="微软雅黑" panose="020B0503020204020204" pitchFamily="34" charset="-122"/>
                <a:ea typeface="微软雅黑" panose="020B0503020204020204" pitchFamily="34" charset="-122"/>
                <a:cs typeface="方正兰亭黑简体"/>
              </a:rPr>
              <a:t>热线：</a:t>
            </a:r>
            <a:r>
              <a:rPr lang="en-US" altLang="zh-CN" kern="1200" dirty="0" smtClean="0">
                <a:solidFill>
                  <a:schemeClr val="bg2">
                    <a:lumMod val="75000"/>
                  </a:schemeClr>
                </a:solidFill>
                <a:latin typeface="微软雅黑" panose="020B0503020204020204" pitchFamily="34" charset="-122"/>
                <a:ea typeface="微软雅黑" panose="020B0503020204020204" pitchFamily="34" charset="-122"/>
                <a:cs typeface="方正兰亭黑简体"/>
              </a:rPr>
              <a:t>4008-058-058</a:t>
            </a:r>
            <a:endParaRPr lang="en-US" altLang="zh-CN" kern="1200" dirty="0">
              <a:solidFill>
                <a:schemeClr val="bg2">
                  <a:lumMod val="75000"/>
                </a:schemeClr>
              </a:solidFill>
              <a:latin typeface="微软雅黑" panose="020B0503020204020204" pitchFamily="34" charset="-122"/>
              <a:ea typeface="微软雅黑" panose="020B0503020204020204" pitchFamily="34" charset="-122"/>
              <a:cs typeface="方正兰亭黑简体"/>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6</a:t>
            </a:fld>
            <a:endParaRPr lang="en-US" altLang="zh-CN"/>
          </a:p>
        </p:txBody>
      </p:sp>
      <p:sp>
        <p:nvSpPr>
          <p:cNvPr id="3" name="内容占位符 2"/>
          <p:cNvSpPr>
            <a:spLocks noGrp="1"/>
          </p:cNvSpPr>
          <p:nvPr>
            <p:ph sz="quarter" idx="13"/>
          </p:nvPr>
        </p:nvSpPr>
        <p:spPr/>
        <p:txBody>
          <a:bodyPr/>
          <a:lstStyle/>
          <a:p>
            <a:r>
              <a:rPr lang="zh-CN" altLang="en-US" smtClean="0"/>
              <a:t>股份登记包括</a:t>
            </a:r>
            <a:r>
              <a:rPr lang="zh-CN" altLang="en-US" dirty="0" smtClean="0"/>
              <a:t>哪些？</a:t>
            </a:r>
            <a:endParaRPr lang="zh-CN" altLang="en-US" dirty="0"/>
          </a:p>
        </p:txBody>
      </p:sp>
      <p:grpSp>
        <p:nvGrpSpPr>
          <p:cNvPr id="5" name="Group 4"/>
          <p:cNvGrpSpPr>
            <a:grpSpLocks/>
          </p:cNvGrpSpPr>
          <p:nvPr/>
        </p:nvGrpSpPr>
        <p:grpSpPr bwMode="auto">
          <a:xfrm>
            <a:off x="3682198" y="910152"/>
            <a:ext cx="1779604" cy="1582038"/>
            <a:chOff x="601" y="926"/>
            <a:chExt cx="1368" cy="1660"/>
          </a:xfrm>
        </p:grpSpPr>
        <p:sp>
          <p:nvSpPr>
            <p:cNvPr id="31" name="Oval 5"/>
            <p:cNvSpPr>
              <a:spLocks noChangeArrowheads="1"/>
            </p:cNvSpPr>
            <p:nvPr/>
          </p:nvSpPr>
          <p:spPr bwMode="gray">
            <a:xfrm>
              <a:off x="601" y="1226"/>
              <a:ext cx="1368" cy="1360"/>
            </a:xfrm>
            <a:prstGeom prst="ellipse">
              <a:avLst/>
            </a:prstGeom>
            <a:gradFill flip="none" rotWithShape="1">
              <a:gsLst>
                <a:gs pos="0">
                  <a:srgbClr val="6399AB">
                    <a:tint val="66000"/>
                    <a:satMod val="160000"/>
                  </a:srgbClr>
                </a:gs>
                <a:gs pos="50000">
                  <a:srgbClr val="6399AB">
                    <a:tint val="44500"/>
                    <a:satMod val="160000"/>
                  </a:srgbClr>
                </a:gs>
                <a:gs pos="100000">
                  <a:srgbClr val="6399AB">
                    <a:tint val="23500"/>
                    <a:satMod val="160000"/>
                  </a:srgbClr>
                </a:gs>
              </a:gsLst>
              <a:lin ang="2700000" scaled="1"/>
              <a:tileRect/>
            </a:gradFill>
            <a:ln w="25400" algn="ctr">
              <a:noFill/>
              <a:round/>
              <a:headEnd/>
              <a:tailEnd/>
            </a:ln>
          </p:spPr>
          <p:txBody>
            <a:bodyPr lIns="45720" tIns="44450" rIns="45720" bIns="44450" anchor="ctr" anchorCtr="1"/>
            <a:lstStyle/>
            <a:p>
              <a:pPr eaLnBrk="1" hangingPunct="1"/>
              <a:endParaRPr lang="zh-TW" altLang="en-US"/>
            </a:p>
          </p:txBody>
        </p:sp>
        <p:sp>
          <p:nvSpPr>
            <p:cNvPr id="32" name="Freeform 6"/>
            <p:cNvSpPr>
              <a:spLocks/>
            </p:cNvSpPr>
            <p:nvPr/>
          </p:nvSpPr>
          <p:spPr bwMode="gray">
            <a:xfrm rot="10800000">
              <a:off x="941" y="926"/>
              <a:ext cx="672" cy="249"/>
            </a:xfrm>
            <a:custGeom>
              <a:avLst/>
              <a:gdLst>
                <a:gd name="T0" fmla="*/ 0 w 672"/>
                <a:gd name="T1" fmla="*/ 0 h 249"/>
                <a:gd name="T2" fmla="*/ 348 w 672"/>
                <a:gd name="T3" fmla="*/ 249 h 249"/>
                <a:gd name="T4" fmla="*/ 672 w 672"/>
                <a:gd name="T5" fmla="*/ 6 h 249"/>
                <a:gd name="T6" fmla="*/ 423 w 672"/>
                <a:gd name="T7" fmla="*/ 6 h 249"/>
                <a:gd name="T8" fmla="*/ 423 w 672"/>
                <a:gd name="T9" fmla="*/ 114 h 249"/>
                <a:gd name="T10" fmla="*/ 252 w 672"/>
                <a:gd name="T11" fmla="*/ 114 h 249"/>
                <a:gd name="T12" fmla="*/ 252 w 672"/>
                <a:gd name="T13" fmla="*/ 3 h 249"/>
                <a:gd name="T14" fmla="*/ 0 w 672"/>
                <a:gd name="T15" fmla="*/ 0 h 249"/>
                <a:gd name="T16" fmla="*/ 0 60000 65536"/>
                <a:gd name="T17" fmla="*/ 0 60000 65536"/>
                <a:gd name="T18" fmla="*/ 0 60000 65536"/>
                <a:gd name="T19" fmla="*/ 0 60000 65536"/>
                <a:gd name="T20" fmla="*/ 0 60000 65536"/>
                <a:gd name="T21" fmla="*/ 0 60000 65536"/>
                <a:gd name="T22" fmla="*/ 0 60000 65536"/>
                <a:gd name="T23" fmla="*/ 0 60000 65536"/>
                <a:gd name="T24" fmla="*/ 0 w 672"/>
                <a:gd name="T25" fmla="*/ 0 h 249"/>
                <a:gd name="T26" fmla="*/ 672 w 672"/>
                <a:gd name="T27" fmla="*/ 249 h 2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2" h="249">
                  <a:moveTo>
                    <a:pt x="0" y="0"/>
                  </a:moveTo>
                  <a:lnTo>
                    <a:pt x="348" y="249"/>
                  </a:lnTo>
                  <a:lnTo>
                    <a:pt x="672" y="6"/>
                  </a:lnTo>
                  <a:lnTo>
                    <a:pt x="423" y="6"/>
                  </a:lnTo>
                  <a:lnTo>
                    <a:pt x="423" y="114"/>
                  </a:lnTo>
                  <a:lnTo>
                    <a:pt x="252" y="114"/>
                  </a:lnTo>
                  <a:lnTo>
                    <a:pt x="252" y="3"/>
                  </a:lnTo>
                  <a:lnTo>
                    <a:pt x="0" y="0"/>
                  </a:lnTo>
                  <a:close/>
                </a:path>
              </a:pathLst>
            </a:custGeom>
            <a:gradFill flip="none" rotWithShape="1">
              <a:gsLst>
                <a:gs pos="0">
                  <a:srgbClr val="6399AB">
                    <a:tint val="66000"/>
                    <a:satMod val="160000"/>
                  </a:srgbClr>
                </a:gs>
                <a:gs pos="50000">
                  <a:srgbClr val="6399AB">
                    <a:tint val="44500"/>
                    <a:satMod val="160000"/>
                  </a:srgbClr>
                </a:gs>
                <a:gs pos="100000">
                  <a:srgbClr val="6399AB">
                    <a:tint val="23500"/>
                    <a:satMod val="160000"/>
                  </a:srgbClr>
                </a:gs>
              </a:gsLst>
              <a:path path="circle">
                <a:fillToRect l="100000" t="100000"/>
              </a:path>
              <a:tileRect r="-100000" b="-100000"/>
            </a:gradFill>
            <a:ln w="25400" cap="flat" cmpd="sng">
              <a:noFill/>
              <a:prstDash val="solid"/>
              <a:round/>
              <a:headEnd/>
              <a:tailEnd/>
            </a:ln>
          </p:spPr>
          <p:txBody>
            <a:bodyPr lIns="45720" tIns="44450" rIns="45720" bIns="44450" anchor="ctr" anchorCtr="1"/>
            <a:lstStyle/>
            <a:p>
              <a:endParaRPr lang="zh-CN" altLang="en-US"/>
            </a:p>
          </p:txBody>
        </p:sp>
      </p:grpSp>
      <p:grpSp>
        <p:nvGrpSpPr>
          <p:cNvPr id="6" name="Group 7"/>
          <p:cNvGrpSpPr>
            <a:grpSpLocks/>
          </p:cNvGrpSpPr>
          <p:nvPr/>
        </p:nvGrpSpPr>
        <p:grpSpPr bwMode="auto">
          <a:xfrm>
            <a:off x="1316038" y="910152"/>
            <a:ext cx="1779604" cy="1574414"/>
            <a:chOff x="601" y="934"/>
            <a:chExt cx="1368" cy="1652"/>
          </a:xfrm>
        </p:grpSpPr>
        <p:sp>
          <p:nvSpPr>
            <p:cNvPr id="29" name="Oval 8"/>
            <p:cNvSpPr>
              <a:spLocks noChangeArrowheads="1"/>
            </p:cNvSpPr>
            <p:nvPr/>
          </p:nvSpPr>
          <p:spPr bwMode="gray">
            <a:xfrm>
              <a:off x="601" y="1226"/>
              <a:ext cx="1368" cy="1360"/>
            </a:xfrm>
            <a:prstGeom prst="ellipse">
              <a:avLst/>
            </a:prstGeom>
            <a:gradFill flip="none" rotWithShape="1">
              <a:gsLst>
                <a:gs pos="0">
                  <a:srgbClr val="E0AD12">
                    <a:tint val="66000"/>
                    <a:satMod val="160000"/>
                  </a:srgbClr>
                </a:gs>
                <a:gs pos="50000">
                  <a:srgbClr val="E0AD12">
                    <a:tint val="44500"/>
                    <a:satMod val="160000"/>
                  </a:srgbClr>
                </a:gs>
                <a:gs pos="100000">
                  <a:srgbClr val="E0AD12">
                    <a:tint val="23500"/>
                    <a:satMod val="160000"/>
                  </a:srgbClr>
                </a:gs>
              </a:gsLst>
              <a:lin ang="2700000" scaled="1"/>
              <a:tileRect/>
            </a:gradFill>
            <a:ln w="25400" algn="ctr">
              <a:noFill/>
              <a:round/>
              <a:headEnd/>
              <a:tailEnd/>
            </a:ln>
          </p:spPr>
          <p:txBody>
            <a:bodyPr lIns="45720" tIns="44450" rIns="45720" bIns="44450" anchor="ctr" anchorCtr="1"/>
            <a:lstStyle/>
            <a:p>
              <a:pPr eaLnBrk="1" hangingPunct="1"/>
              <a:endParaRPr lang="zh-TW" altLang="en-US"/>
            </a:p>
          </p:txBody>
        </p:sp>
        <p:sp>
          <p:nvSpPr>
            <p:cNvPr id="30" name="Freeform 9"/>
            <p:cNvSpPr>
              <a:spLocks/>
            </p:cNvSpPr>
            <p:nvPr/>
          </p:nvSpPr>
          <p:spPr bwMode="gray">
            <a:xfrm rot="10800000">
              <a:off x="957" y="934"/>
              <a:ext cx="672" cy="249"/>
            </a:xfrm>
            <a:custGeom>
              <a:avLst/>
              <a:gdLst>
                <a:gd name="T0" fmla="*/ 0 w 672"/>
                <a:gd name="T1" fmla="*/ 0 h 249"/>
                <a:gd name="T2" fmla="*/ 348 w 672"/>
                <a:gd name="T3" fmla="*/ 249 h 249"/>
                <a:gd name="T4" fmla="*/ 672 w 672"/>
                <a:gd name="T5" fmla="*/ 6 h 249"/>
                <a:gd name="T6" fmla="*/ 423 w 672"/>
                <a:gd name="T7" fmla="*/ 6 h 249"/>
                <a:gd name="T8" fmla="*/ 423 w 672"/>
                <a:gd name="T9" fmla="*/ 114 h 249"/>
                <a:gd name="T10" fmla="*/ 252 w 672"/>
                <a:gd name="T11" fmla="*/ 114 h 249"/>
                <a:gd name="T12" fmla="*/ 252 w 672"/>
                <a:gd name="T13" fmla="*/ 3 h 249"/>
                <a:gd name="T14" fmla="*/ 0 w 672"/>
                <a:gd name="T15" fmla="*/ 0 h 249"/>
                <a:gd name="T16" fmla="*/ 0 60000 65536"/>
                <a:gd name="T17" fmla="*/ 0 60000 65536"/>
                <a:gd name="T18" fmla="*/ 0 60000 65536"/>
                <a:gd name="T19" fmla="*/ 0 60000 65536"/>
                <a:gd name="T20" fmla="*/ 0 60000 65536"/>
                <a:gd name="T21" fmla="*/ 0 60000 65536"/>
                <a:gd name="T22" fmla="*/ 0 60000 65536"/>
                <a:gd name="T23" fmla="*/ 0 60000 65536"/>
                <a:gd name="T24" fmla="*/ 0 w 672"/>
                <a:gd name="T25" fmla="*/ 0 h 249"/>
                <a:gd name="T26" fmla="*/ 672 w 672"/>
                <a:gd name="T27" fmla="*/ 249 h 2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2" h="249">
                  <a:moveTo>
                    <a:pt x="0" y="0"/>
                  </a:moveTo>
                  <a:lnTo>
                    <a:pt x="348" y="249"/>
                  </a:lnTo>
                  <a:lnTo>
                    <a:pt x="672" y="6"/>
                  </a:lnTo>
                  <a:lnTo>
                    <a:pt x="423" y="6"/>
                  </a:lnTo>
                  <a:lnTo>
                    <a:pt x="423" y="114"/>
                  </a:lnTo>
                  <a:lnTo>
                    <a:pt x="252" y="114"/>
                  </a:lnTo>
                  <a:lnTo>
                    <a:pt x="252" y="3"/>
                  </a:lnTo>
                  <a:lnTo>
                    <a:pt x="0" y="0"/>
                  </a:lnTo>
                  <a:close/>
                </a:path>
              </a:pathLst>
            </a:custGeom>
            <a:gradFill flip="none" rotWithShape="1">
              <a:gsLst>
                <a:gs pos="0">
                  <a:srgbClr val="E0AD12">
                    <a:tint val="66000"/>
                    <a:satMod val="160000"/>
                  </a:srgbClr>
                </a:gs>
                <a:gs pos="50000">
                  <a:srgbClr val="E0AD12">
                    <a:tint val="44500"/>
                    <a:satMod val="160000"/>
                  </a:srgbClr>
                </a:gs>
                <a:gs pos="100000">
                  <a:srgbClr val="E0AD12">
                    <a:tint val="23500"/>
                    <a:satMod val="160000"/>
                  </a:srgbClr>
                </a:gs>
              </a:gsLst>
              <a:path path="circle">
                <a:fillToRect l="100000" t="100000"/>
              </a:path>
              <a:tileRect r="-100000" b="-100000"/>
            </a:gradFill>
            <a:ln w="25400" cap="flat" cmpd="sng">
              <a:noFill/>
              <a:prstDash val="solid"/>
              <a:round/>
              <a:headEnd/>
              <a:tailEnd/>
            </a:ln>
          </p:spPr>
          <p:txBody>
            <a:bodyPr lIns="45720" tIns="44450" rIns="45720" bIns="44450" anchor="ctr" anchorCtr="1"/>
            <a:lstStyle/>
            <a:p>
              <a:endParaRPr lang="zh-CN" altLang="en-US"/>
            </a:p>
          </p:txBody>
        </p:sp>
      </p:grpSp>
      <p:grpSp>
        <p:nvGrpSpPr>
          <p:cNvPr id="7" name="Group 10"/>
          <p:cNvGrpSpPr>
            <a:grpSpLocks/>
          </p:cNvGrpSpPr>
          <p:nvPr/>
        </p:nvGrpSpPr>
        <p:grpSpPr bwMode="auto">
          <a:xfrm>
            <a:off x="6048358" y="910152"/>
            <a:ext cx="1779604" cy="1574414"/>
            <a:chOff x="601" y="934"/>
            <a:chExt cx="1368" cy="1652"/>
          </a:xfrm>
        </p:grpSpPr>
        <p:sp>
          <p:nvSpPr>
            <p:cNvPr id="27" name="Oval 11"/>
            <p:cNvSpPr>
              <a:spLocks noChangeArrowheads="1"/>
            </p:cNvSpPr>
            <p:nvPr/>
          </p:nvSpPr>
          <p:spPr bwMode="gray">
            <a:xfrm>
              <a:off x="601" y="1226"/>
              <a:ext cx="1368" cy="1360"/>
            </a:xfrm>
            <a:prstGeom prst="ellipse">
              <a:avLst/>
            </a:prstGeom>
            <a:gradFill flip="none" rotWithShape="1">
              <a:gsLst>
                <a:gs pos="0">
                  <a:srgbClr val="A1A646">
                    <a:tint val="66000"/>
                    <a:satMod val="160000"/>
                  </a:srgbClr>
                </a:gs>
                <a:gs pos="50000">
                  <a:srgbClr val="A1A646">
                    <a:tint val="44500"/>
                    <a:satMod val="160000"/>
                  </a:srgbClr>
                </a:gs>
                <a:gs pos="100000">
                  <a:srgbClr val="A1A646">
                    <a:tint val="23500"/>
                    <a:satMod val="160000"/>
                  </a:srgbClr>
                </a:gs>
              </a:gsLst>
              <a:lin ang="2700000" scaled="1"/>
              <a:tileRect/>
            </a:gradFill>
            <a:ln w="25400" algn="ctr">
              <a:noFill/>
              <a:round/>
              <a:headEnd/>
              <a:tailEnd/>
            </a:ln>
          </p:spPr>
          <p:txBody>
            <a:bodyPr lIns="45720" tIns="44450" rIns="45720" bIns="44450" anchor="ctr" anchorCtr="1"/>
            <a:lstStyle/>
            <a:p>
              <a:pPr eaLnBrk="1" hangingPunct="1"/>
              <a:endParaRPr lang="zh-TW" altLang="en-US"/>
            </a:p>
          </p:txBody>
        </p:sp>
        <p:sp>
          <p:nvSpPr>
            <p:cNvPr id="28" name="Freeform 12"/>
            <p:cNvSpPr>
              <a:spLocks/>
            </p:cNvSpPr>
            <p:nvPr/>
          </p:nvSpPr>
          <p:spPr bwMode="gray">
            <a:xfrm rot="10800000">
              <a:off x="957" y="934"/>
              <a:ext cx="672" cy="249"/>
            </a:xfrm>
            <a:custGeom>
              <a:avLst/>
              <a:gdLst>
                <a:gd name="T0" fmla="*/ 0 w 672"/>
                <a:gd name="T1" fmla="*/ 0 h 249"/>
                <a:gd name="T2" fmla="*/ 348 w 672"/>
                <a:gd name="T3" fmla="*/ 249 h 249"/>
                <a:gd name="T4" fmla="*/ 672 w 672"/>
                <a:gd name="T5" fmla="*/ 6 h 249"/>
                <a:gd name="T6" fmla="*/ 423 w 672"/>
                <a:gd name="T7" fmla="*/ 6 h 249"/>
                <a:gd name="T8" fmla="*/ 423 w 672"/>
                <a:gd name="T9" fmla="*/ 114 h 249"/>
                <a:gd name="T10" fmla="*/ 252 w 672"/>
                <a:gd name="T11" fmla="*/ 114 h 249"/>
                <a:gd name="T12" fmla="*/ 252 w 672"/>
                <a:gd name="T13" fmla="*/ 3 h 249"/>
                <a:gd name="T14" fmla="*/ 0 w 672"/>
                <a:gd name="T15" fmla="*/ 0 h 249"/>
                <a:gd name="T16" fmla="*/ 0 60000 65536"/>
                <a:gd name="T17" fmla="*/ 0 60000 65536"/>
                <a:gd name="T18" fmla="*/ 0 60000 65536"/>
                <a:gd name="T19" fmla="*/ 0 60000 65536"/>
                <a:gd name="T20" fmla="*/ 0 60000 65536"/>
                <a:gd name="T21" fmla="*/ 0 60000 65536"/>
                <a:gd name="T22" fmla="*/ 0 60000 65536"/>
                <a:gd name="T23" fmla="*/ 0 60000 65536"/>
                <a:gd name="T24" fmla="*/ 0 w 672"/>
                <a:gd name="T25" fmla="*/ 0 h 249"/>
                <a:gd name="T26" fmla="*/ 672 w 672"/>
                <a:gd name="T27" fmla="*/ 249 h 2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2" h="249">
                  <a:moveTo>
                    <a:pt x="0" y="0"/>
                  </a:moveTo>
                  <a:lnTo>
                    <a:pt x="348" y="249"/>
                  </a:lnTo>
                  <a:lnTo>
                    <a:pt x="672" y="6"/>
                  </a:lnTo>
                  <a:lnTo>
                    <a:pt x="423" y="6"/>
                  </a:lnTo>
                  <a:lnTo>
                    <a:pt x="423" y="114"/>
                  </a:lnTo>
                  <a:lnTo>
                    <a:pt x="252" y="114"/>
                  </a:lnTo>
                  <a:lnTo>
                    <a:pt x="252" y="3"/>
                  </a:lnTo>
                  <a:lnTo>
                    <a:pt x="0" y="0"/>
                  </a:lnTo>
                  <a:close/>
                </a:path>
              </a:pathLst>
            </a:custGeom>
            <a:gradFill flip="none" rotWithShape="1">
              <a:gsLst>
                <a:gs pos="0">
                  <a:srgbClr val="A1A646">
                    <a:tint val="66000"/>
                    <a:satMod val="160000"/>
                  </a:srgbClr>
                </a:gs>
                <a:gs pos="50000">
                  <a:srgbClr val="A1A646">
                    <a:tint val="44500"/>
                    <a:satMod val="160000"/>
                  </a:srgbClr>
                </a:gs>
                <a:gs pos="100000">
                  <a:srgbClr val="A1A646">
                    <a:tint val="23500"/>
                    <a:satMod val="160000"/>
                  </a:srgbClr>
                </a:gs>
              </a:gsLst>
              <a:path path="circle">
                <a:fillToRect t="100000" r="100000"/>
              </a:path>
              <a:tileRect l="-100000" b="-100000"/>
            </a:gradFill>
            <a:ln w="25400" cap="flat" cmpd="sng">
              <a:noFill/>
              <a:prstDash val="solid"/>
              <a:round/>
              <a:headEnd/>
              <a:tailEnd/>
            </a:ln>
          </p:spPr>
          <p:txBody>
            <a:bodyPr lIns="45720" tIns="44450" rIns="45720" bIns="44450" anchor="ctr" anchorCtr="1"/>
            <a:lstStyle/>
            <a:p>
              <a:endParaRPr lang="zh-CN" altLang="en-US"/>
            </a:p>
          </p:txBody>
        </p:sp>
      </p:grpSp>
      <p:sp>
        <p:nvSpPr>
          <p:cNvPr id="8" name="TextBox 13"/>
          <p:cNvSpPr txBox="1"/>
          <p:nvPr/>
        </p:nvSpPr>
        <p:spPr>
          <a:xfrm>
            <a:off x="3842624" y="1600136"/>
            <a:ext cx="1500198"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登记类业务</a:t>
            </a:r>
          </a:p>
        </p:txBody>
      </p:sp>
      <p:sp>
        <p:nvSpPr>
          <p:cNvPr id="9" name="TextBox 14"/>
          <p:cNvSpPr txBox="1"/>
          <p:nvPr/>
        </p:nvSpPr>
        <p:spPr>
          <a:xfrm>
            <a:off x="1458914" y="1515583"/>
            <a:ext cx="1500198" cy="707886"/>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数据查询类业务</a:t>
            </a:r>
            <a:endParaRPr lang="zh-CN" altLang="en-US" sz="2000" b="1" dirty="0">
              <a:latin typeface="微软雅黑" panose="020B0503020204020204" pitchFamily="34" charset="-122"/>
              <a:ea typeface="微软雅黑" panose="020B0503020204020204" pitchFamily="34" charset="-122"/>
            </a:endParaRPr>
          </a:p>
        </p:txBody>
      </p:sp>
      <p:sp>
        <p:nvSpPr>
          <p:cNvPr id="10" name="TextBox 15"/>
          <p:cNvSpPr txBox="1"/>
          <p:nvPr/>
        </p:nvSpPr>
        <p:spPr>
          <a:xfrm>
            <a:off x="6238914" y="1600136"/>
            <a:ext cx="1500198"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权益类业务</a:t>
            </a:r>
            <a:endParaRPr lang="zh-CN" altLang="en-US" sz="2000" b="1" dirty="0">
              <a:latin typeface="微软雅黑" panose="020B0503020204020204" pitchFamily="34" charset="-122"/>
              <a:ea typeface="微软雅黑" panose="020B0503020204020204" pitchFamily="34" charset="-122"/>
            </a:endParaRPr>
          </a:p>
        </p:txBody>
      </p:sp>
      <p:cxnSp>
        <p:nvCxnSpPr>
          <p:cNvPr id="11" name="直接箭头连接符 10"/>
          <p:cNvCxnSpPr>
            <a:stCxn id="23" idx="0"/>
            <a:endCxn id="31" idx="4"/>
          </p:cNvCxnSpPr>
          <p:nvPr/>
        </p:nvCxnSpPr>
        <p:spPr bwMode="auto">
          <a:xfrm flipV="1">
            <a:off x="3794432" y="2492190"/>
            <a:ext cx="777568" cy="1055387"/>
          </a:xfrm>
          <a:prstGeom prst="straightConnector1">
            <a:avLst/>
          </a:prstGeom>
          <a:gradFill rotWithShape="1">
            <a:gsLst>
              <a:gs pos="0">
                <a:srgbClr val="FF9933"/>
              </a:gs>
              <a:gs pos="100000">
                <a:srgbClr val="FF6600"/>
              </a:gs>
            </a:gsLst>
            <a:lin ang="5400000" scaled="1"/>
          </a:gradFill>
          <a:ln w="19050" cap="flat" cmpd="sng" algn="ctr">
            <a:solidFill>
              <a:schemeClr val="accent1">
                <a:alpha val="90000"/>
              </a:schemeClr>
            </a:solidFill>
            <a:prstDash val="sysDash"/>
            <a:round/>
            <a:headEnd type="none" w="med" len="med"/>
            <a:tailEnd type="none"/>
          </a:ln>
        </p:spPr>
      </p:cxnSp>
      <p:cxnSp>
        <p:nvCxnSpPr>
          <p:cNvPr id="12" name="直接箭头连接符 11"/>
          <p:cNvCxnSpPr>
            <a:stCxn id="21" idx="0"/>
            <a:endCxn id="31" idx="4"/>
          </p:cNvCxnSpPr>
          <p:nvPr/>
        </p:nvCxnSpPr>
        <p:spPr bwMode="auto">
          <a:xfrm flipH="1" flipV="1">
            <a:off x="4572000" y="2492190"/>
            <a:ext cx="755914" cy="1078976"/>
          </a:xfrm>
          <a:prstGeom prst="straightConnector1">
            <a:avLst/>
          </a:prstGeom>
          <a:gradFill rotWithShape="1">
            <a:gsLst>
              <a:gs pos="0">
                <a:srgbClr val="FF9933"/>
              </a:gs>
              <a:gs pos="100000">
                <a:srgbClr val="FF6600"/>
              </a:gs>
            </a:gsLst>
            <a:lin ang="5400000" scaled="1"/>
          </a:gradFill>
          <a:ln w="19050" cap="flat" cmpd="sng" algn="ctr">
            <a:solidFill>
              <a:schemeClr val="accent1">
                <a:alpha val="90000"/>
              </a:schemeClr>
            </a:solidFill>
            <a:prstDash val="sysDash"/>
            <a:round/>
            <a:headEnd type="none" w="med" len="med"/>
            <a:tailEnd type="none"/>
          </a:ln>
        </p:spPr>
      </p:cxnSp>
      <p:cxnSp>
        <p:nvCxnSpPr>
          <p:cNvPr id="13" name="直接箭头连接符 12"/>
          <p:cNvCxnSpPr>
            <a:stCxn id="19" idx="1"/>
            <a:endCxn id="31" idx="4"/>
          </p:cNvCxnSpPr>
          <p:nvPr/>
        </p:nvCxnSpPr>
        <p:spPr bwMode="auto">
          <a:xfrm flipH="1" flipV="1">
            <a:off x="4572000" y="2492190"/>
            <a:ext cx="1435794" cy="342185"/>
          </a:xfrm>
          <a:prstGeom prst="straightConnector1">
            <a:avLst/>
          </a:prstGeom>
          <a:gradFill rotWithShape="1">
            <a:gsLst>
              <a:gs pos="0">
                <a:srgbClr val="FF9933"/>
              </a:gs>
              <a:gs pos="100000">
                <a:srgbClr val="FF6600"/>
              </a:gs>
            </a:gsLst>
            <a:lin ang="5400000" scaled="1"/>
          </a:gradFill>
          <a:ln w="19050" cap="flat" cmpd="sng" algn="ctr">
            <a:solidFill>
              <a:schemeClr val="accent1">
                <a:alpha val="90000"/>
              </a:schemeClr>
            </a:solidFill>
            <a:prstDash val="sysDash"/>
            <a:round/>
            <a:headEnd type="none" w="med" len="med"/>
            <a:tailEnd type="none"/>
          </a:ln>
        </p:spPr>
      </p:cxnSp>
      <p:cxnSp>
        <p:nvCxnSpPr>
          <p:cNvPr id="14" name="直接箭头连接符 13"/>
          <p:cNvCxnSpPr>
            <a:stCxn id="25" idx="7"/>
            <a:endCxn id="31" idx="4"/>
          </p:cNvCxnSpPr>
          <p:nvPr/>
        </p:nvCxnSpPr>
        <p:spPr bwMode="auto">
          <a:xfrm flipV="1">
            <a:off x="3256219" y="2492190"/>
            <a:ext cx="1315781" cy="304085"/>
          </a:xfrm>
          <a:prstGeom prst="straightConnector1">
            <a:avLst/>
          </a:prstGeom>
          <a:gradFill rotWithShape="1">
            <a:gsLst>
              <a:gs pos="0">
                <a:srgbClr val="FF9933"/>
              </a:gs>
              <a:gs pos="100000">
                <a:srgbClr val="FF6600"/>
              </a:gs>
            </a:gsLst>
            <a:lin ang="5400000" scaled="1"/>
          </a:gradFill>
          <a:ln w="19050" cap="flat" cmpd="sng" algn="ctr">
            <a:solidFill>
              <a:schemeClr val="accent1">
                <a:alpha val="90000"/>
              </a:schemeClr>
            </a:solidFill>
            <a:prstDash val="sysDash"/>
            <a:round/>
            <a:headEnd type="none" w="med" len="med"/>
            <a:tailEnd type="none"/>
          </a:ln>
        </p:spPr>
      </p:cxnSp>
      <p:grpSp>
        <p:nvGrpSpPr>
          <p:cNvPr id="15" name="组合 14"/>
          <p:cNvGrpSpPr/>
          <p:nvPr/>
        </p:nvGrpSpPr>
        <p:grpSpPr>
          <a:xfrm>
            <a:off x="2242078" y="2669862"/>
            <a:ext cx="1214446" cy="863204"/>
            <a:chOff x="2129388" y="3615276"/>
            <a:chExt cx="1214446" cy="1150938"/>
          </a:xfrm>
        </p:grpSpPr>
        <p:sp>
          <p:nvSpPr>
            <p:cNvPr id="25" name="Oval 6"/>
            <p:cNvSpPr>
              <a:spLocks noChangeArrowheads="1"/>
            </p:cNvSpPr>
            <p:nvPr/>
          </p:nvSpPr>
          <p:spPr bwMode="gray">
            <a:xfrm>
              <a:off x="2161143" y="3615276"/>
              <a:ext cx="1150937" cy="1150938"/>
            </a:xfrm>
            <a:prstGeom prst="ellipse">
              <a:avLst/>
            </a:prstGeom>
            <a:solidFill>
              <a:schemeClr val="accent1">
                <a:alpha val="83000"/>
              </a:schemeClr>
            </a:solidFill>
            <a:ln w="25400" algn="ctr">
              <a:noFill/>
              <a:round/>
              <a:headEnd/>
              <a:tailEnd/>
            </a:ln>
            <a:effectLst/>
          </p:spPr>
          <p:txBody>
            <a:bodyPr lIns="45720" tIns="44450" rIns="45720" bIns="44450" anchor="ctr" anchorCtr="1"/>
            <a:lstStyle/>
            <a:p>
              <a:pPr eaLnBrk="1" hangingPunct="1"/>
              <a:endParaRPr lang="zh-TW" altLang="en-US"/>
            </a:p>
          </p:txBody>
        </p:sp>
        <p:sp>
          <p:nvSpPr>
            <p:cNvPr id="26" name="TextBox 53"/>
            <p:cNvSpPr txBox="1"/>
            <p:nvPr/>
          </p:nvSpPr>
          <p:spPr>
            <a:xfrm>
              <a:off x="2129388" y="3944454"/>
              <a:ext cx="1214446" cy="492442"/>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初始登记</a:t>
              </a:r>
              <a:endParaRPr lang="zh-CN" altLang="en-US" b="1"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199011" y="3547577"/>
            <a:ext cx="1214446" cy="863204"/>
            <a:chOff x="2955071" y="4802426"/>
            <a:chExt cx="1214446" cy="1150938"/>
          </a:xfrm>
        </p:grpSpPr>
        <p:sp>
          <p:nvSpPr>
            <p:cNvPr id="23" name="Oval 7"/>
            <p:cNvSpPr>
              <a:spLocks noChangeArrowheads="1"/>
            </p:cNvSpPr>
            <p:nvPr/>
          </p:nvSpPr>
          <p:spPr bwMode="gray">
            <a:xfrm>
              <a:off x="2975023" y="4802426"/>
              <a:ext cx="1150937" cy="1150938"/>
            </a:xfrm>
            <a:prstGeom prst="ellipse">
              <a:avLst/>
            </a:prstGeom>
            <a:solidFill>
              <a:schemeClr val="accent1">
                <a:alpha val="81000"/>
              </a:schemeClr>
            </a:solidFill>
            <a:ln w="25400" algn="ctr">
              <a:noFill/>
              <a:round/>
              <a:headEnd/>
              <a:tailEnd/>
            </a:ln>
            <a:effectLst/>
          </p:spPr>
          <p:txBody>
            <a:bodyPr lIns="45720" tIns="44450" rIns="45720" bIns="44450" anchor="ctr" anchorCtr="1"/>
            <a:lstStyle/>
            <a:p>
              <a:pPr eaLnBrk="1" hangingPunct="1"/>
              <a:endParaRPr lang="zh-TW" altLang="en-US"/>
            </a:p>
          </p:txBody>
        </p:sp>
        <p:sp>
          <p:nvSpPr>
            <p:cNvPr id="24" name="TextBox 54"/>
            <p:cNvSpPr txBox="1"/>
            <p:nvPr/>
          </p:nvSpPr>
          <p:spPr>
            <a:xfrm>
              <a:off x="2955071" y="4970015"/>
              <a:ext cx="1214446" cy="861774"/>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新增股份登记</a:t>
              </a:r>
            </a:p>
          </p:txBody>
        </p:sp>
      </p:grpSp>
      <p:grpSp>
        <p:nvGrpSpPr>
          <p:cNvPr id="17" name="组合 16"/>
          <p:cNvGrpSpPr/>
          <p:nvPr/>
        </p:nvGrpSpPr>
        <p:grpSpPr>
          <a:xfrm>
            <a:off x="4735599" y="3571166"/>
            <a:ext cx="1214446" cy="863204"/>
            <a:chOff x="4503760" y="4870666"/>
            <a:chExt cx="1214446" cy="1150938"/>
          </a:xfrm>
        </p:grpSpPr>
        <p:sp>
          <p:nvSpPr>
            <p:cNvPr id="21" name="Oval 6"/>
            <p:cNvSpPr>
              <a:spLocks noChangeArrowheads="1"/>
            </p:cNvSpPr>
            <p:nvPr/>
          </p:nvSpPr>
          <p:spPr bwMode="gray">
            <a:xfrm>
              <a:off x="4520606" y="4870666"/>
              <a:ext cx="1150937" cy="1150938"/>
            </a:xfrm>
            <a:prstGeom prst="ellipse">
              <a:avLst/>
            </a:prstGeom>
            <a:solidFill>
              <a:schemeClr val="accent1">
                <a:alpha val="81000"/>
              </a:schemeClr>
            </a:solidFill>
            <a:ln w="25400" algn="ctr">
              <a:noFill/>
              <a:round/>
              <a:headEnd/>
              <a:tailEnd/>
            </a:ln>
            <a:effectLst/>
          </p:spPr>
          <p:txBody>
            <a:bodyPr lIns="45720" tIns="44450" rIns="45720" bIns="44450" anchor="ctr" anchorCtr="1"/>
            <a:lstStyle/>
            <a:p>
              <a:pPr eaLnBrk="1" hangingPunct="1"/>
              <a:endParaRPr lang="zh-TW" altLang="en-US"/>
            </a:p>
          </p:txBody>
        </p:sp>
        <p:sp>
          <p:nvSpPr>
            <p:cNvPr id="22" name="TextBox 55"/>
            <p:cNvSpPr txBox="1"/>
            <p:nvPr/>
          </p:nvSpPr>
          <p:spPr>
            <a:xfrm>
              <a:off x="4503760" y="5025334"/>
              <a:ext cx="1214446" cy="861774"/>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股份解除限售登记</a:t>
              </a:r>
            </a:p>
          </p:txBody>
        </p:sp>
      </p:grpSp>
      <p:grpSp>
        <p:nvGrpSpPr>
          <p:cNvPr id="18" name="组合 17"/>
          <p:cNvGrpSpPr/>
          <p:nvPr/>
        </p:nvGrpSpPr>
        <p:grpSpPr>
          <a:xfrm>
            <a:off x="5816678" y="2707962"/>
            <a:ext cx="1214446" cy="863204"/>
            <a:chOff x="5452788" y="3686714"/>
            <a:chExt cx="1214446" cy="1150938"/>
          </a:xfrm>
        </p:grpSpPr>
        <p:sp>
          <p:nvSpPr>
            <p:cNvPr id="19" name="Oval 5"/>
            <p:cNvSpPr>
              <a:spLocks noChangeArrowheads="1"/>
            </p:cNvSpPr>
            <p:nvPr/>
          </p:nvSpPr>
          <p:spPr bwMode="gray">
            <a:xfrm>
              <a:off x="5475353" y="3686714"/>
              <a:ext cx="1150937" cy="1150938"/>
            </a:xfrm>
            <a:prstGeom prst="ellipse">
              <a:avLst/>
            </a:prstGeom>
            <a:solidFill>
              <a:schemeClr val="accent1">
                <a:alpha val="81000"/>
              </a:schemeClr>
            </a:solidFill>
            <a:ln w="25400" algn="ctr">
              <a:noFill/>
              <a:round/>
              <a:headEnd/>
              <a:tailEnd/>
            </a:ln>
            <a:effectLst/>
          </p:spPr>
          <p:txBody>
            <a:bodyPr lIns="45720" tIns="44450" rIns="45720" bIns="44450" anchor="ctr" anchorCtr="1"/>
            <a:lstStyle/>
            <a:p>
              <a:pPr eaLnBrk="1" hangingPunct="1"/>
              <a:endParaRPr lang="zh-TW" altLang="en-US"/>
            </a:p>
          </p:txBody>
        </p:sp>
        <p:sp>
          <p:nvSpPr>
            <p:cNvPr id="20" name="TextBox 56"/>
            <p:cNvSpPr txBox="1"/>
            <p:nvPr/>
          </p:nvSpPr>
          <p:spPr>
            <a:xfrm>
              <a:off x="5452788" y="3882326"/>
              <a:ext cx="1214446" cy="861774"/>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股份限售登记</a:t>
              </a:r>
            </a:p>
          </p:txBody>
        </p:sp>
      </p:grpSp>
      <p:sp>
        <p:nvSpPr>
          <p:cNvPr id="38" name="文本框 37"/>
          <p:cNvSpPr txBox="1"/>
          <p:nvPr/>
        </p:nvSpPr>
        <p:spPr>
          <a:xfrm>
            <a:off x="971600" y="4497954"/>
            <a:ext cx="2492990" cy="400110"/>
          </a:xfrm>
          <a:prstGeom prst="rect">
            <a:avLst/>
          </a:prstGeom>
          <a:noFill/>
        </p:spPr>
        <p:txBody>
          <a:bodyPr wrap="none" rtlCol="0">
            <a:spAutoFit/>
          </a:bodyPr>
          <a:lstStyle/>
          <a:p>
            <a:r>
              <a:rPr lang="zh-CN" altLang="en-US" sz="2000" b="1">
                <a:latin typeface="微软雅黑" panose="020B0503020204020204" pitchFamily="34" charset="-122"/>
                <a:ea typeface="微软雅黑" panose="020B0503020204020204" pitchFamily="34" charset="-122"/>
              </a:rPr>
              <a:t>均是通过互联网办理</a:t>
            </a:r>
          </a:p>
        </p:txBody>
      </p:sp>
    </p:spTree>
    <p:extLst>
      <p:ext uri="{BB962C8B-B14F-4D97-AF65-F5344CB8AC3E}">
        <p14:creationId xmlns="" xmlns:p14="http://schemas.microsoft.com/office/powerpoint/2010/main" val="1244861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heel(1)">
                                      <p:cBhvr>
                                        <p:cTn id="27" dur="2000"/>
                                        <p:tgtEl>
                                          <p:spTgt spid="14"/>
                                        </p:tgtEl>
                                      </p:cBhvr>
                                    </p:animEffect>
                                  </p:childTnLst>
                                </p:cTn>
                              </p:par>
                              <p:par>
                                <p:cTn id="28" presetID="21" presetClass="entr" presetSubtype="1"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heel(1)">
                                      <p:cBhvr>
                                        <p:cTn id="30" dur="2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heel(1)">
                                      <p:cBhvr>
                                        <p:cTn id="35" dur="2000"/>
                                        <p:tgtEl>
                                          <p:spTgt spid="11"/>
                                        </p:tgtEl>
                                      </p:cBhvr>
                                    </p:animEffect>
                                  </p:childTnLst>
                                </p:cTn>
                              </p:par>
                              <p:par>
                                <p:cTn id="36" presetID="21" presetClass="entr" presetSubtype="1"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heel(1)">
                                      <p:cBhvr>
                                        <p:cTn id="38" dur="20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1)">
                                      <p:cBhvr>
                                        <p:cTn id="43" dur="2000"/>
                                        <p:tgtEl>
                                          <p:spTgt spid="12"/>
                                        </p:tgtEl>
                                      </p:cBhvr>
                                    </p:animEffect>
                                  </p:childTnLst>
                                </p:cTn>
                              </p:par>
                              <p:par>
                                <p:cTn id="44" presetID="21" presetClass="entr" presetSubtype="1"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heel(1)">
                                      <p:cBhvr>
                                        <p:cTn id="46" dur="20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heel(1)">
                                      <p:cBhvr>
                                        <p:cTn id="51" dur="2000"/>
                                        <p:tgtEl>
                                          <p:spTgt spid="13"/>
                                        </p:tgtEl>
                                      </p:cBhvr>
                                    </p:animEffect>
                                  </p:childTnLst>
                                </p:cTn>
                              </p:par>
                              <p:par>
                                <p:cTn id="52" presetID="21" presetClass="entr" presetSubtype="1"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heel(1)">
                                      <p:cBhvr>
                                        <p:cTn id="54" dur="20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anim calcmode="lin" valueType="num">
                                      <p:cBhvr>
                                        <p:cTn id="60" dur="1000" fill="hold"/>
                                        <p:tgtEl>
                                          <p:spTgt spid="38"/>
                                        </p:tgtEl>
                                        <p:attrNameLst>
                                          <p:attrName>ppt_x</p:attrName>
                                        </p:attrNameLst>
                                      </p:cBhvr>
                                      <p:tavLst>
                                        <p:tav tm="0">
                                          <p:val>
                                            <p:strVal val="#ppt_x"/>
                                          </p:val>
                                        </p:tav>
                                        <p:tav tm="100000">
                                          <p:val>
                                            <p:strVal val="#ppt_x"/>
                                          </p:val>
                                        </p:tav>
                                      </p:tavLst>
                                    </p:anim>
                                    <p:anim calcmode="lin" valueType="num">
                                      <p:cBhvr>
                                        <p:cTn id="6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内容占位符 57"/>
          <p:cNvSpPr>
            <a:spLocks noGrp="1"/>
          </p:cNvSpPr>
          <p:nvPr>
            <p:ph sz="quarter" idx="13"/>
          </p:nvPr>
        </p:nvSpPr>
        <p:spPr>
          <a:xfrm>
            <a:off x="539750" y="87474"/>
            <a:ext cx="6408514" cy="323850"/>
          </a:xfrm>
        </p:spPr>
        <p:txBody>
          <a:bodyPr/>
          <a:lstStyle/>
          <a:p>
            <a:r>
              <a:rPr lang="zh-CN" altLang="en-US"/>
              <a:t>股份</a:t>
            </a:r>
            <a:r>
              <a:rPr lang="zh-CN" altLang="en-US" smtClean="0"/>
              <a:t>登记要素包括哪些？</a:t>
            </a:r>
            <a:endParaRPr lang="zh-CN" altLang="en-US" dirty="0"/>
          </a:p>
        </p:txBody>
      </p:sp>
      <p:sp>
        <p:nvSpPr>
          <p:cNvPr id="59" name="TextBox 1"/>
          <p:cNvSpPr txBox="1"/>
          <p:nvPr/>
        </p:nvSpPr>
        <p:spPr>
          <a:xfrm>
            <a:off x="545794" y="874330"/>
            <a:ext cx="8215370" cy="3785652"/>
          </a:xfrm>
          <a:prstGeom prst="rect">
            <a:avLst/>
          </a:prstGeom>
          <a:noFill/>
        </p:spPr>
        <p:txBody>
          <a:bodyPr wrap="square" rtlCol="0">
            <a:spAutoFit/>
          </a:bodyPr>
          <a:lstStyle/>
          <a:p>
            <a:pPr algn="just">
              <a:lnSpc>
                <a:spcPct val="150000"/>
              </a:lnSpc>
            </a:pPr>
            <a:r>
              <a:rPr lang="en-US" altLang="zh-CN" sz="2000" b="1" dirty="0" smtClean="0">
                <a:solidFill>
                  <a:srgbClr val="C00000"/>
                </a:solidFill>
                <a:latin typeface="微软雅黑" panose="020B0503020204020204" pitchFamily="34" charset="-122"/>
                <a:ea typeface="微软雅黑" panose="020B0503020204020204" pitchFamily="34" charset="-122"/>
              </a:rPr>
              <a:t>1. </a:t>
            </a:r>
            <a:r>
              <a:rPr lang="zh-CN" altLang="en-US" sz="2000" b="1" dirty="0" smtClean="0">
                <a:solidFill>
                  <a:srgbClr val="C00000"/>
                </a:solidFill>
                <a:latin typeface="微软雅黑" panose="020B0503020204020204" pitchFamily="34" charset="-122"/>
                <a:ea typeface="微软雅黑" panose="020B0503020204020204" pitchFamily="34" charset="-122"/>
              </a:rPr>
              <a:t>证券账户名称：</a:t>
            </a:r>
            <a:r>
              <a:rPr lang="zh-CN" altLang="en-US" dirty="0" smtClean="0">
                <a:latin typeface="微软雅黑" panose="020B0503020204020204" pitchFamily="34" charset="-122"/>
                <a:ea typeface="微软雅黑" panose="020B0503020204020204" pitchFamily="34" charset="-122"/>
              </a:rPr>
              <a:t>证券账户</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资金账户   例：张三</a:t>
            </a:r>
            <a:endParaRPr lang="en-US" altLang="zh-CN" dirty="0" smtClean="0">
              <a:latin typeface="微软雅黑" panose="020B0503020204020204" pitchFamily="34" charset="-122"/>
              <a:ea typeface="微软雅黑" panose="020B0503020204020204" pitchFamily="34" charset="-122"/>
            </a:endParaRPr>
          </a:p>
          <a:p>
            <a:pPr algn="just">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rPr>
              <a:t>2. </a:t>
            </a:r>
            <a:r>
              <a:rPr lang="zh-CN" altLang="en-US" sz="2000" b="1" dirty="0">
                <a:solidFill>
                  <a:srgbClr val="C00000"/>
                </a:solidFill>
                <a:latin typeface="微软雅黑" panose="020B0503020204020204" pitchFamily="34" charset="-122"/>
                <a:ea typeface="微软雅黑" panose="020B0503020204020204" pitchFamily="34" charset="-122"/>
              </a:rPr>
              <a:t>证券账户号码</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深圳市场</a:t>
            </a:r>
            <a:r>
              <a:rPr lang="en-US" altLang="zh-CN" dirty="0" smtClean="0">
                <a:latin typeface="Microsoft JhengHei" panose="020B0604030504040204" pitchFamily="34" charset="-120"/>
                <a:ea typeface="Microsoft JhengHei" panose="020B0604030504040204" pitchFamily="34" charset="-120"/>
              </a:rPr>
              <a:t>A</a:t>
            </a:r>
            <a:r>
              <a:rPr lang="zh-CN" altLang="en-US" dirty="0" smtClean="0">
                <a:latin typeface="微软雅黑" panose="020B0503020204020204" pitchFamily="34" charset="-122"/>
                <a:ea typeface="微软雅黑" panose="020B0503020204020204" pitchFamily="34" charset="-122"/>
              </a:rPr>
              <a:t>股证券账户： </a:t>
            </a: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位阿拉伯数字</a:t>
            </a:r>
            <a:endParaRPr lang="en-US" altLang="zh-CN" dirty="0" smtClean="0">
              <a:latin typeface="微软雅黑" panose="020B0503020204020204" pitchFamily="34" charset="-122"/>
              <a:ea typeface="微软雅黑" panose="020B0503020204020204" pitchFamily="34" charset="-122"/>
            </a:endParaRPr>
          </a:p>
          <a:p>
            <a:pPr algn="just">
              <a:lnSpc>
                <a:spcPct val="150000"/>
              </a:lnSpc>
            </a:pPr>
            <a:r>
              <a:rPr lang="en-US" altLang="zh-CN" sz="2000" b="1" dirty="0" smtClean="0">
                <a:solidFill>
                  <a:srgbClr val="C00000"/>
                </a:solidFill>
                <a:latin typeface="微软雅黑" panose="020B0503020204020204" pitchFamily="34" charset="-122"/>
                <a:ea typeface="微软雅黑" panose="020B0503020204020204" pitchFamily="34" charset="-122"/>
              </a:rPr>
              <a:t>3</a:t>
            </a:r>
            <a:r>
              <a:rPr lang="en-US" altLang="zh-CN" sz="2000" b="1" dirty="0">
                <a:solidFill>
                  <a:srgbClr val="C00000"/>
                </a:solidFill>
                <a:latin typeface="微软雅黑" panose="020B0503020204020204" pitchFamily="34" charset="-122"/>
                <a:ea typeface="微软雅黑" panose="020B0503020204020204" pitchFamily="34" charset="-122"/>
              </a:rPr>
              <a:t>. </a:t>
            </a:r>
            <a:r>
              <a:rPr lang="zh-CN" altLang="en-US" sz="2000" b="1" dirty="0" smtClean="0">
                <a:solidFill>
                  <a:srgbClr val="C00000"/>
                </a:solidFill>
                <a:latin typeface="微软雅黑" panose="020B0503020204020204" pitchFamily="34" charset="-122"/>
                <a:ea typeface="微软雅黑" panose="020B0503020204020204" pitchFamily="34" charset="-122"/>
              </a:rPr>
              <a:t>证件</a:t>
            </a:r>
            <a:r>
              <a:rPr lang="zh-CN" altLang="en-US" sz="2000" b="1" dirty="0">
                <a:solidFill>
                  <a:srgbClr val="C00000"/>
                </a:solidFill>
                <a:latin typeface="微软雅黑" panose="020B0503020204020204" pitchFamily="34" charset="-122"/>
                <a:ea typeface="微软雅黑" panose="020B0503020204020204" pitchFamily="34" charset="-122"/>
              </a:rPr>
              <a:t>号码</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007434"/>
                </a:solidFill>
                <a:latin typeface="微软雅黑" panose="020B0503020204020204" pitchFamily="34" charset="-122"/>
                <a:ea typeface="微软雅黑" panose="020B0503020204020204" pitchFamily="34" charset="-122"/>
              </a:rPr>
              <a:t>自然人</a:t>
            </a:r>
            <a:r>
              <a:rPr lang="zh-CN" altLang="en-US" dirty="0" smtClean="0">
                <a:latin typeface="微软雅黑" panose="020B0503020204020204" pitchFamily="34" charset="-122"/>
                <a:ea typeface="微软雅黑" panose="020B0503020204020204" pitchFamily="34" charset="-122"/>
              </a:rPr>
              <a:t>身份证件号码或</a:t>
            </a:r>
            <a:r>
              <a:rPr lang="zh-CN" altLang="en-US" sz="2000" b="1" dirty="0">
                <a:solidFill>
                  <a:srgbClr val="007434"/>
                </a:solidFill>
                <a:latin typeface="微软雅黑" panose="020B0503020204020204" pitchFamily="34" charset="-122"/>
                <a:ea typeface="微软雅黑" panose="020B0503020204020204" pitchFamily="34" charset="-122"/>
              </a:rPr>
              <a:t>企业</a:t>
            </a:r>
            <a:r>
              <a:rPr lang="zh-CN" altLang="en-US" dirty="0" smtClean="0">
                <a:latin typeface="微软雅黑" panose="020B0503020204020204" pitchFamily="34" charset="-122"/>
                <a:ea typeface="微软雅黑" panose="020B0503020204020204" pitchFamily="34" charset="-122"/>
              </a:rPr>
              <a:t>统一社会代码证号</a:t>
            </a:r>
            <a:endParaRPr lang="en-US" altLang="zh-CN" dirty="0" smtClean="0">
              <a:latin typeface="微软雅黑" panose="020B0503020204020204" pitchFamily="34" charset="-122"/>
              <a:ea typeface="微软雅黑" panose="020B0503020204020204" pitchFamily="34" charset="-122"/>
            </a:endParaRPr>
          </a:p>
          <a:p>
            <a:pPr algn="just">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rPr>
              <a:t>4. </a:t>
            </a:r>
            <a:r>
              <a:rPr lang="zh-CN" altLang="en-US" sz="2000" b="1" dirty="0" smtClean="0">
                <a:solidFill>
                  <a:srgbClr val="C00000"/>
                </a:solidFill>
                <a:latin typeface="微软雅黑" panose="020B0503020204020204" pitchFamily="34" charset="-122"/>
                <a:ea typeface="微软雅黑" panose="020B0503020204020204" pitchFamily="34" charset="-122"/>
              </a:rPr>
              <a:t>股东</a:t>
            </a:r>
            <a:r>
              <a:rPr lang="zh-CN" altLang="en-US" sz="2000" b="1" dirty="0">
                <a:solidFill>
                  <a:srgbClr val="C00000"/>
                </a:solidFill>
                <a:latin typeface="微软雅黑" panose="020B0503020204020204" pitchFamily="34" charset="-122"/>
                <a:ea typeface="微软雅黑" panose="020B0503020204020204" pitchFamily="34" charset="-122"/>
              </a:rPr>
              <a:t>性质</a:t>
            </a:r>
            <a:r>
              <a:rPr lang="zh-CN" altLang="en-US" sz="2000" b="1" dirty="0" smtClean="0">
                <a:solidFill>
                  <a:srgbClr val="C00000"/>
                </a:solidFill>
                <a:latin typeface="微软雅黑" panose="020B0503020204020204" pitchFamily="34" charset="-122"/>
                <a:ea typeface="微软雅黑" panose="020B0503020204020204" pitchFamily="34" charset="-122"/>
              </a:rPr>
              <a:t>：</a:t>
            </a:r>
            <a:endParaRPr lang="en-US" altLang="zh-CN" sz="2000" b="1"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endParaRPr lang="en-US" altLang="zh-CN" sz="2000" b="1" dirty="0">
              <a:latin typeface="微软雅黑" panose="020B0503020204020204" pitchFamily="34" charset="-122"/>
              <a:ea typeface="微软雅黑" panose="020B0503020204020204" pitchFamily="34" charset="-122"/>
            </a:endParaRPr>
          </a:p>
          <a:p>
            <a:pPr algn="just">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rPr>
              <a:t>5. </a:t>
            </a:r>
            <a:r>
              <a:rPr lang="zh-CN" altLang="en-US" sz="2000" b="1" dirty="0">
                <a:solidFill>
                  <a:srgbClr val="C00000"/>
                </a:solidFill>
                <a:latin typeface="微软雅黑" panose="020B0503020204020204" pitchFamily="34" charset="-122"/>
                <a:ea typeface="微软雅黑" panose="020B0503020204020204" pitchFamily="34" charset="-122"/>
              </a:rPr>
              <a:t>证券</a:t>
            </a:r>
            <a:r>
              <a:rPr lang="zh-CN" altLang="en-US" sz="2000" b="1" dirty="0" smtClean="0">
                <a:solidFill>
                  <a:srgbClr val="C00000"/>
                </a:solidFill>
                <a:latin typeface="微软雅黑" panose="020B0503020204020204" pitchFamily="34" charset="-122"/>
                <a:ea typeface="微软雅黑" panose="020B0503020204020204" pitchFamily="34" charset="-122"/>
              </a:rPr>
              <a:t>代码：</a:t>
            </a:r>
            <a:r>
              <a:rPr lang="en-US" altLang="zh-CN" dirty="0">
                <a:latin typeface="微软雅黑" panose="020B0503020204020204" pitchFamily="34" charset="-122"/>
                <a:ea typeface="微软雅黑" panose="020B0503020204020204" pitchFamily="34" charset="-122"/>
              </a:rPr>
              <a:t>430002/830123/870789</a:t>
            </a:r>
          </a:p>
          <a:p>
            <a:pPr algn="just">
              <a:lnSpc>
                <a:spcPct val="150000"/>
              </a:lnSpc>
            </a:pPr>
            <a:r>
              <a:rPr lang="en-US" altLang="zh-CN" sz="2000" b="1" dirty="0" smtClean="0">
                <a:solidFill>
                  <a:srgbClr val="C00000"/>
                </a:solidFill>
                <a:latin typeface="微软雅黑" panose="020B0503020204020204" pitchFamily="34" charset="-122"/>
                <a:ea typeface="微软雅黑" panose="020B0503020204020204" pitchFamily="34" charset="-122"/>
              </a:rPr>
              <a:t>6. </a:t>
            </a:r>
            <a:r>
              <a:rPr lang="zh-CN" altLang="en-US" sz="2000" b="1" dirty="0" smtClean="0">
                <a:solidFill>
                  <a:srgbClr val="C00000"/>
                </a:solidFill>
                <a:latin typeface="微软雅黑" panose="020B0503020204020204" pitchFamily="34" charset="-122"/>
                <a:ea typeface="微软雅黑" panose="020B0503020204020204" pitchFamily="34" charset="-122"/>
              </a:rPr>
              <a:t>证券简称：</a:t>
            </a:r>
            <a:r>
              <a:rPr lang="zh-CN" altLang="en-US" dirty="0" smtClean="0">
                <a:latin typeface="微软雅黑" panose="020B0503020204020204" pitchFamily="34" charset="-122"/>
                <a:ea typeface="微软雅黑" panose="020B0503020204020204" pitchFamily="34" charset="-122"/>
              </a:rPr>
              <a:t>中科软、仁会科技</a:t>
            </a:r>
            <a:endParaRPr lang="en-US" altLang="zh-CN" dirty="0" smtClean="0">
              <a:latin typeface="微软雅黑" panose="020B0503020204020204" pitchFamily="34" charset="-122"/>
              <a:ea typeface="微软雅黑" panose="020B0503020204020204" pitchFamily="34" charset="-122"/>
            </a:endParaRPr>
          </a:p>
        </p:txBody>
      </p:sp>
      <p:graphicFrame>
        <p:nvGraphicFramePr>
          <p:cNvPr id="60" name="表格 59"/>
          <p:cNvGraphicFramePr>
            <a:graphicFrameLocks noGrp="1"/>
          </p:cNvGraphicFramePr>
          <p:nvPr>
            <p:extLst>
              <p:ext uri="{D42A27DB-BD31-4B8C-83A1-F6EECF244321}">
                <p14:modId xmlns="" xmlns:p14="http://schemas.microsoft.com/office/powerpoint/2010/main" val="399143349"/>
              </p:ext>
            </p:extLst>
          </p:nvPr>
        </p:nvGraphicFramePr>
        <p:xfrm>
          <a:off x="2771800" y="2499742"/>
          <a:ext cx="4032448" cy="998589"/>
        </p:xfrm>
        <a:graphic>
          <a:graphicData uri="http://schemas.openxmlformats.org/drawingml/2006/table">
            <a:tbl>
              <a:tblPr firstRow="1" bandRow="1">
                <a:tableStyleId>{5C22544A-7EE6-4342-B048-85BDC9FD1C3A}</a:tableStyleId>
              </a:tblPr>
              <a:tblGrid>
                <a:gridCol w="1768618"/>
                <a:gridCol w="2263830"/>
              </a:tblGrid>
              <a:tr h="332863">
                <a:tc>
                  <a:txBody>
                    <a:bodyPr/>
                    <a:lstStyle/>
                    <a:p>
                      <a:pPr algn="l"/>
                      <a:r>
                        <a:rPr lang="en-US" altLang="zh-CN" sz="1500" b="0" dirty="0" smtClean="0">
                          <a:ln>
                            <a:noFill/>
                          </a:ln>
                          <a:solidFill>
                            <a:schemeClr val="tx1"/>
                          </a:solidFill>
                          <a:latin typeface="微软雅黑" panose="020B0503020204020204" pitchFamily="34" charset="-122"/>
                          <a:ea typeface="微软雅黑" panose="020B0503020204020204" pitchFamily="34" charset="-122"/>
                        </a:rPr>
                        <a:t>01 </a:t>
                      </a:r>
                      <a:r>
                        <a:rPr lang="zh-CN" altLang="en-US" sz="1500" b="0" dirty="0" smtClean="0">
                          <a:ln>
                            <a:noFill/>
                          </a:ln>
                          <a:solidFill>
                            <a:schemeClr val="tx1"/>
                          </a:solidFill>
                          <a:latin typeface="微软雅黑" panose="020B0503020204020204" pitchFamily="34" charset="-122"/>
                          <a:ea typeface="微软雅黑" panose="020B0503020204020204" pitchFamily="34" charset="-122"/>
                        </a:rPr>
                        <a:t>国有法人 </a:t>
                      </a:r>
                      <a:endParaRPr lang="zh-CN" altLang="en-US" sz="1500" b="0" dirty="0">
                        <a:ln>
                          <a:noFill/>
                        </a:ln>
                        <a:solidFill>
                          <a:schemeClr val="tx1"/>
                        </a:solidFill>
                      </a:endParaRPr>
                    </a:p>
                  </a:txBody>
                  <a:tcPr marL="32400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0" dirty="0" smtClean="0">
                          <a:ln>
                            <a:noFill/>
                          </a:ln>
                          <a:solidFill>
                            <a:schemeClr val="tx1"/>
                          </a:solidFill>
                          <a:latin typeface="微软雅黑" panose="020B0503020204020204" pitchFamily="34" charset="-122"/>
                          <a:ea typeface="微软雅黑" panose="020B0503020204020204" pitchFamily="34" charset="-122"/>
                        </a:rPr>
                        <a:t>02 </a:t>
                      </a:r>
                      <a:r>
                        <a:rPr lang="zh-CN" altLang="en-US" sz="1500" b="0" dirty="0" smtClean="0">
                          <a:ln>
                            <a:noFill/>
                          </a:ln>
                          <a:solidFill>
                            <a:schemeClr val="tx1"/>
                          </a:solidFill>
                          <a:latin typeface="微软雅黑" panose="020B0503020204020204" pitchFamily="34" charset="-122"/>
                          <a:ea typeface="微软雅黑" panose="020B0503020204020204" pitchFamily="34" charset="-122"/>
                        </a:rPr>
                        <a:t>境内非国有法人</a:t>
                      </a:r>
                      <a:endParaRPr lang="en-US" altLang="zh-CN" sz="1500" b="0" dirty="0" smtClean="0">
                        <a:ln>
                          <a:noFill/>
                        </a:ln>
                        <a:solidFill>
                          <a:schemeClr val="tx1"/>
                        </a:solidFill>
                        <a:latin typeface="微软雅黑" panose="020B0503020204020204" pitchFamily="34" charset="-122"/>
                        <a:ea typeface="微软雅黑" panose="020B0503020204020204" pitchFamily="34" charset="-122"/>
                      </a:endParaRPr>
                    </a:p>
                  </a:txBody>
                  <a:tcPr marL="32400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32863">
                <a:tc>
                  <a:txBody>
                    <a:bodyPr/>
                    <a:lstStyle/>
                    <a:p>
                      <a:pPr algn="l"/>
                      <a:r>
                        <a:rPr lang="en-US" altLang="zh-CN" sz="1500" b="0" dirty="0" smtClean="0">
                          <a:ln>
                            <a:noFill/>
                          </a:ln>
                          <a:solidFill>
                            <a:schemeClr val="tx1"/>
                          </a:solidFill>
                          <a:latin typeface="微软雅黑" panose="020B0503020204020204" pitchFamily="34" charset="-122"/>
                          <a:ea typeface="微软雅黑" panose="020B0503020204020204" pitchFamily="34" charset="-122"/>
                        </a:rPr>
                        <a:t>03 </a:t>
                      </a:r>
                      <a:r>
                        <a:rPr lang="zh-CN" altLang="en-US" sz="1500" b="0" dirty="0" smtClean="0">
                          <a:ln>
                            <a:noFill/>
                          </a:ln>
                          <a:solidFill>
                            <a:schemeClr val="tx1"/>
                          </a:solidFill>
                          <a:latin typeface="微软雅黑" panose="020B0503020204020204" pitchFamily="34" charset="-122"/>
                          <a:ea typeface="微软雅黑" panose="020B0503020204020204" pitchFamily="34" charset="-122"/>
                        </a:rPr>
                        <a:t>境内自然人 </a:t>
                      </a:r>
                      <a:endParaRPr lang="zh-CN" altLang="en-US" sz="1500" b="0" dirty="0">
                        <a:ln>
                          <a:noFill/>
                        </a:ln>
                        <a:solidFill>
                          <a:schemeClr val="tx1"/>
                        </a:solidFill>
                      </a:endParaRPr>
                    </a:p>
                  </a:txBody>
                  <a:tcPr marL="32400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0" dirty="0" smtClean="0">
                          <a:ln>
                            <a:noFill/>
                          </a:ln>
                          <a:solidFill>
                            <a:schemeClr val="tx1"/>
                          </a:solidFill>
                          <a:latin typeface="微软雅黑" panose="020B0503020204020204" pitchFamily="34" charset="-122"/>
                          <a:ea typeface="微软雅黑" panose="020B0503020204020204" pitchFamily="34" charset="-122"/>
                        </a:rPr>
                        <a:t>04 </a:t>
                      </a:r>
                      <a:r>
                        <a:rPr lang="zh-CN" altLang="en-US" sz="1500" b="0" dirty="0" smtClean="0">
                          <a:ln>
                            <a:noFill/>
                          </a:ln>
                          <a:solidFill>
                            <a:schemeClr val="tx1"/>
                          </a:solidFill>
                          <a:latin typeface="微软雅黑" panose="020B0503020204020204" pitchFamily="34" charset="-122"/>
                          <a:ea typeface="微软雅黑" panose="020B0503020204020204" pitchFamily="34" charset="-122"/>
                        </a:rPr>
                        <a:t>境外法人</a:t>
                      </a:r>
                      <a:endParaRPr lang="en-US" altLang="zh-CN" sz="1500" b="0" dirty="0" smtClean="0">
                        <a:ln>
                          <a:noFill/>
                        </a:ln>
                        <a:solidFill>
                          <a:schemeClr val="tx1"/>
                        </a:solidFill>
                        <a:latin typeface="微软雅黑" panose="020B0503020204020204" pitchFamily="34" charset="-122"/>
                        <a:ea typeface="微软雅黑" panose="020B0503020204020204" pitchFamily="34" charset="-122"/>
                      </a:endParaRPr>
                    </a:p>
                  </a:txBody>
                  <a:tcPr marL="32400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32863">
                <a:tc>
                  <a:txBody>
                    <a:bodyPr/>
                    <a:lstStyle/>
                    <a:p>
                      <a:pPr algn="l"/>
                      <a:r>
                        <a:rPr lang="en-US" altLang="zh-CN" sz="1500" b="0" dirty="0" smtClean="0">
                          <a:ln>
                            <a:noFill/>
                          </a:ln>
                          <a:solidFill>
                            <a:schemeClr val="tx1"/>
                          </a:solidFill>
                          <a:latin typeface="微软雅黑" panose="020B0503020204020204" pitchFamily="34" charset="-122"/>
                          <a:ea typeface="微软雅黑" panose="020B0503020204020204" pitchFamily="34" charset="-122"/>
                        </a:rPr>
                        <a:t>05 </a:t>
                      </a:r>
                      <a:r>
                        <a:rPr lang="zh-CN" altLang="en-US" sz="1500" b="0" dirty="0" smtClean="0">
                          <a:ln>
                            <a:noFill/>
                          </a:ln>
                          <a:solidFill>
                            <a:schemeClr val="tx1"/>
                          </a:solidFill>
                          <a:latin typeface="微软雅黑" panose="020B0503020204020204" pitchFamily="34" charset="-122"/>
                          <a:ea typeface="微软雅黑" panose="020B0503020204020204" pitchFamily="34" charset="-122"/>
                        </a:rPr>
                        <a:t>境外自然人 </a:t>
                      </a:r>
                      <a:endParaRPr lang="zh-CN" altLang="en-US" sz="1500" b="0" dirty="0">
                        <a:ln>
                          <a:noFill/>
                        </a:ln>
                        <a:solidFill>
                          <a:schemeClr val="tx1"/>
                        </a:solidFill>
                      </a:endParaRPr>
                    </a:p>
                  </a:txBody>
                  <a:tcPr marL="32400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0" dirty="0" smtClean="0">
                          <a:ln>
                            <a:noFill/>
                          </a:ln>
                          <a:solidFill>
                            <a:schemeClr val="tx1"/>
                          </a:solidFill>
                          <a:latin typeface="微软雅黑" panose="020B0503020204020204" pitchFamily="34" charset="-122"/>
                          <a:ea typeface="微软雅黑" panose="020B0503020204020204" pitchFamily="34" charset="-122"/>
                        </a:rPr>
                        <a:t>06 </a:t>
                      </a:r>
                      <a:r>
                        <a:rPr lang="zh-CN" altLang="en-US" sz="1500" b="0" dirty="0" smtClean="0">
                          <a:ln>
                            <a:noFill/>
                          </a:ln>
                          <a:solidFill>
                            <a:schemeClr val="tx1"/>
                          </a:solidFill>
                          <a:latin typeface="微软雅黑" panose="020B0503020204020204" pitchFamily="34" charset="-122"/>
                          <a:ea typeface="微软雅黑" panose="020B0503020204020204" pitchFamily="34" charset="-122"/>
                        </a:rPr>
                        <a:t>基金、理财产品</a:t>
                      </a:r>
                      <a:endParaRPr lang="en-US" altLang="zh-CN" sz="1500" b="0" dirty="0" smtClean="0">
                        <a:ln>
                          <a:noFill/>
                        </a:ln>
                        <a:solidFill>
                          <a:schemeClr val="tx1"/>
                        </a:solidFill>
                        <a:latin typeface="微软雅黑" panose="020B0503020204020204" pitchFamily="34" charset="-122"/>
                        <a:ea typeface="微软雅黑" panose="020B0503020204020204" pitchFamily="34" charset="-122"/>
                      </a:endParaRPr>
                    </a:p>
                  </a:txBody>
                  <a:tcPr marL="32400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9">
                                            <p:txEl>
                                              <p:pRg st="0" end="0"/>
                                            </p:txEl>
                                          </p:spTgt>
                                        </p:tgtEl>
                                        <p:attrNameLst>
                                          <p:attrName>style.visibility</p:attrName>
                                        </p:attrNameLst>
                                      </p:cBhvr>
                                      <p:to>
                                        <p:strVal val="visible"/>
                                      </p:to>
                                    </p:set>
                                    <p:animEffect transition="in" filter="barn(inVertical)">
                                      <p:cBhvr>
                                        <p:cTn id="7" dur="500"/>
                                        <p:tgtEl>
                                          <p:spTgt spid="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9">
                                            <p:txEl>
                                              <p:pRg st="1" end="1"/>
                                            </p:txEl>
                                          </p:spTgt>
                                        </p:tgtEl>
                                        <p:attrNameLst>
                                          <p:attrName>style.visibility</p:attrName>
                                        </p:attrNameLst>
                                      </p:cBhvr>
                                      <p:to>
                                        <p:strVal val="visible"/>
                                      </p:to>
                                    </p:set>
                                    <p:animEffect transition="in" filter="barn(inVertical)">
                                      <p:cBhvr>
                                        <p:cTn id="12" dur="500"/>
                                        <p:tgtEl>
                                          <p:spTgt spid="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9">
                                            <p:txEl>
                                              <p:pRg st="2" end="2"/>
                                            </p:txEl>
                                          </p:spTgt>
                                        </p:tgtEl>
                                        <p:attrNameLst>
                                          <p:attrName>style.visibility</p:attrName>
                                        </p:attrNameLst>
                                      </p:cBhvr>
                                      <p:to>
                                        <p:strVal val="visible"/>
                                      </p:to>
                                    </p:set>
                                    <p:animEffect transition="in" filter="barn(inVertical)">
                                      <p:cBhvr>
                                        <p:cTn id="17" dur="500"/>
                                        <p:tgtEl>
                                          <p:spTgt spid="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9">
                                            <p:txEl>
                                              <p:pRg st="3" end="3"/>
                                            </p:txEl>
                                          </p:spTgt>
                                        </p:tgtEl>
                                        <p:attrNameLst>
                                          <p:attrName>style.visibility</p:attrName>
                                        </p:attrNameLst>
                                      </p:cBhvr>
                                      <p:to>
                                        <p:strVal val="visible"/>
                                      </p:to>
                                    </p:set>
                                    <p:animEffect transition="in" filter="barn(inVertical)">
                                      <p:cBhvr>
                                        <p:cTn id="22" dur="500"/>
                                        <p:tgtEl>
                                          <p:spTgt spid="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barn(inVertical)">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9">
                                            <p:txEl>
                                              <p:pRg st="6" end="6"/>
                                            </p:txEl>
                                          </p:spTgt>
                                        </p:tgtEl>
                                        <p:attrNameLst>
                                          <p:attrName>style.visibility</p:attrName>
                                        </p:attrNameLst>
                                      </p:cBhvr>
                                      <p:to>
                                        <p:strVal val="visible"/>
                                      </p:to>
                                    </p:set>
                                    <p:animEffect transition="in" filter="barn(inVertical)">
                                      <p:cBhvr>
                                        <p:cTn id="32" dur="500"/>
                                        <p:tgtEl>
                                          <p:spTgt spid="5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59">
                                            <p:txEl>
                                              <p:pRg st="7" end="7"/>
                                            </p:txEl>
                                          </p:spTgt>
                                        </p:tgtEl>
                                        <p:attrNameLst>
                                          <p:attrName>style.visibility</p:attrName>
                                        </p:attrNameLst>
                                      </p:cBhvr>
                                      <p:to>
                                        <p:strVal val="visible"/>
                                      </p:to>
                                    </p:set>
                                    <p:animEffect transition="in" filter="barn(inVertical)">
                                      <p:cBhvr>
                                        <p:cTn id="37" dur="500"/>
                                        <p:tgtEl>
                                          <p:spTgt spid="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3C03BF36-7B13-4DA4-AE23-B3CA374A00D3}" type="slidenum">
              <a:rPr lang="en-US" altLang="zh-CN" smtClean="0"/>
              <a:pPr>
                <a:defRPr/>
              </a:pPr>
              <a:t>8</a:t>
            </a:fld>
            <a:endParaRPr lang="en-US" altLang="zh-CN"/>
          </a:p>
        </p:txBody>
      </p:sp>
      <p:sp>
        <p:nvSpPr>
          <p:cNvPr id="42" name="矩形 41"/>
          <p:cNvSpPr/>
          <p:nvPr/>
        </p:nvSpPr>
        <p:spPr>
          <a:xfrm>
            <a:off x="586160" y="742531"/>
            <a:ext cx="7858180" cy="1862048"/>
          </a:xfrm>
          <a:prstGeom prst="rect">
            <a:avLst/>
          </a:prstGeom>
        </p:spPr>
        <p:txBody>
          <a:bodyPr wrap="square">
            <a:spAutoFit/>
          </a:bodyPr>
          <a:lstStyle/>
          <a:p>
            <a:pPr>
              <a:lnSpc>
                <a:spcPct val="125000"/>
              </a:lnSpc>
            </a:pPr>
            <a:r>
              <a:rPr lang="en-US" altLang="zh-CN" sz="2000" b="1" smtClean="0">
                <a:solidFill>
                  <a:srgbClr val="C00000"/>
                </a:solidFill>
                <a:latin typeface="微软雅黑" panose="020B0503020204020204" pitchFamily="34" charset="-122"/>
                <a:ea typeface="微软雅黑" panose="020B0503020204020204" pitchFamily="34" charset="-122"/>
              </a:rPr>
              <a:t>7. </a:t>
            </a:r>
            <a:r>
              <a:rPr lang="zh-CN" altLang="en-US" sz="2000" b="1" dirty="0" smtClean="0">
                <a:solidFill>
                  <a:srgbClr val="C00000"/>
                </a:solidFill>
                <a:latin typeface="微软雅黑" panose="020B0503020204020204" pitchFamily="34" charset="-122"/>
                <a:ea typeface="微软雅黑" panose="020B0503020204020204" pitchFamily="34" charset="-122"/>
              </a:rPr>
              <a:t>托管</a:t>
            </a:r>
            <a:r>
              <a:rPr lang="zh-CN" altLang="en-US" sz="2000" b="1" smtClean="0">
                <a:solidFill>
                  <a:srgbClr val="C00000"/>
                </a:solidFill>
                <a:latin typeface="微软雅黑" panose="020B0503020204020204" pitchFamily="34" charset="-122"/>
                <a:ea typeface="微软雅黑" panose="020B0503020204020204" pitchFamily="34" charset="-122"/>
              </a:rPr>
              <a:t>单元：</a:t>
            </a:r>
            <a:endParaRPr lang="en-US" altLang="zh-CN" sz="2000" b="1" smtClean="0">
              <a:latin typeface="微软雅黑" panose="020B0503020204020204" pitchFamily="34" charset="-122"/>
              <a:ea typeface="微软雅黑" panose="020B0503020204020204" pitchFamily="34" charset="-122"/>
            </a:endParaRPr>
          </a:p>
          <a:p>
            <a:pPr>
              <a:lnSpc>
                <a:spcPct val="150000"/>
              </a:lnSpc>
            </a:pP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endParaRPr lang="en-US" altLang="zh-CN" sz="2000" b="1" dirty="0" smtClean="0">
              <a:latin typeface="微软雅黑" panose="020B0503020204020204" pitchFamily="34" charset="-122"/>
              <a:ea typeface="微软雅黑" panose="020B0503020204020204" pitchFamily="34" charset="-122"/>
            </a:endParaRPr>
          </a:p>
        </p:txBody>
      </p:sp>
      <p:graphicFrame>
        <p:nvGraphicFramePr>
          <p:cNvPr id="17" name="表格 16"/>
          <p:cNvGraphicFramePr>
            <a:graphicFrameLocks noGrp="1"/>
          </p:cNvGraphicFramePr>
          <p:nvPr>
            <p:extLst>
              <p:ext uri="{D42A27DB-BD31-4B8C-83A1-F6EECF244321}">
                <p14:modId xmlns="" xmlns:p14="http://schemas.microsoft.com/office/powerpoint/2010/main" val="1313260539"/>
              </p:ext>
            </p:extLst>
          </p:nvPr>
        </p:nvGraphicFramePr>
        <p:xfrm>
          <a:off x="2284636" y="2221974"/>
          <a:ext cx="5796000" cy="1645920"/>
        </p:xfrm>
        <a:graphic>
          <a:graphicData uri="http://schemas.openxmlformats.org/drawingml/2006/table">
            <a:tbl>
              <a:tblPr firstRow="1" bandRow="1">
                <a:tableStyleId>{5C22544A-7EE6-4342-B048-85BDC9FD1C3A}</a:tableStyleId>
              </a:tblPr>
              <a:tblGrid>
                <a:gridCol w="2898000"/>
                <a:gridCol w="2898000"/>
              </a:tblGrid>
              <a:tr h="297953">
                <a:tc gridSpan="2">
                  <a:txBody>
                    <a:bodyPr/>
                    <a:lstStyle/>
                    <a:p>
                      <a:pPr algn="l">
                        <a:lnSpc>
                          <a:spcPct val="150000"/>
                        </a:lnSpc>
                      </a:pPr>
                      <a:r>
                        <a:rPr lang="en-US" altLang="zh-CN" sz="1500" b="0" smtClean="0">
                          <a:solidFill>
                            <a:schemeClr val="tx1"/>
                          </a:solidFill>
                          <a:latin typeface="微软雅黑" panose="020B0503020204020204" pitchFamily="34" charset="-122"/>
                          <a:ea typeface="微软雅黑" panose="020B0503020204020204" pitchFamily="34" charset="-122"/>
                        </a:rPr>
                        <a:t>00   </a:t>
                      </a:r>
                      <a:r>
                        <a:rPr lang="zh-CN" altLang="en-US" sz="1500" b="0" smtClean="0">
                          <a:solidFill>
                            <a:schemeClr val="tx1"/>
                          </a:solidFill>
                          <a:latin typeface="微软雅黑" panose="020B0503020204020204" pitchFamily="34" charset="-122"/>
                          <a:ea typeface="微软雅黑" panose="020B0503020204020204" pitchFamily="34" charset="-122"/>
                        </a:rPr>
                        <a:t>无限</a:t>
                      </a:r>
                      <a:r>
                        <a:rPr lang="zh-CN" altLang="en-US" sz="1500" b="0" dirty="0" smtClean="0">
                          <a:solidFill>
                            <a:schemeClr val="tx1"/>
                          </a:solidFill>
                          <a:latin typeface="微软雅黑" panose="020B0503020204020204" pitchFamily="34" charset="-122"/>
                          <a:ea typeface="微软雅黑" panose="020B0503020204020204" pitchFamily="34" charset="-122"/>
                        </a:rPr>
                        <a:t>售条件流通股</a:t>
                      </a:r>
                      <a:endParaRPr lang="zh-CN" altLang="en-US" sz="1500" b="0" dirty="0">
                        <a:solidFill>
                          <a:schemeClr val="tx1"/>
                        </a:solidFill>
                        <a:latin typeface="微软雅黑" panose="020B0503020204020204" pitchFamily="34" charset="-122"/>
                        <a:ea typeface="微软雅黑" panose="020B0503020204020204"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l">
                        <a:lnSpc>
                          <a:spcPct val="150000"/>
                        </a:lnSpc>
                      </a:pPr>
                      <a:endParaRPr lang="en-US" altLang="zh-CN" sz="1500" dirty="0" smtClean="0">
                        <a:solidFill>
                          <a:schemeClr val="tx1"/>
                        </a:solidFill>
                        <a:latin typeface="微软雅黑" panose="020B0503020204020204" pitchFamily="34" charset="-122"/>
                        <a:ea typeface="微软雅黑" panose="020B0503020204020204"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68710">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01</a:t>
                      </a:r>
                      <a:r>
                        <a:rPr lang="zh-CN" altLang="en-US" sz="1500" dirty="0" smtClean="0">
                          <a:solidFill>
                            <a:schemeClr val="tx1"/>
                          </a:solidFill>
                          <a:latin typeface="微软雅黑" panose="020B0503020204020204" pitchFamily="34" charset="-122"/>
                          <a:ea typeface="微软雅黑" panose="020B0503020204020204" pitchFamily="34" charset="-122"/>
                        </a:rPr>
                        <a:t>挂牌后个人类限售股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02</a:t>
                      </a:r>
                      <a:r>
                        <a:rPr lang="zh-CN" altLang="en-US" sz="1500" dirty="0" smtClean="0">
                          <a:solidFill>
                            <a:schemeClr val="tx1"/>
                          </a:solidFill>
                          <a:latin typeface="微软雅黑" panose="020B0503020204020204" pitchFamily="34" charset="-122"/>
                          <a:ea typeface="微软雅黑" panose="020B0503020204020204" pitchFamily="34" charset="-122"/>
                        </a:rPr>
                        <a:t>股权激励股</a:t>
                      </a:r>
                      <a:endParaRPr lang="en-US" altLang="zh-CN" sz="1500" dirty="0" smtClean="0">
                        <a:solidFill>
                          <a:schemeClr val="tx1"/>
                        </a:solidFill>
                        <a:latin typeface="微软雅黑" panose="020B0503020204020204" pitchFamily="34" charset="-122"/>
                        <a:ea typeface="微软雅黑" panose="020B0503020204020204"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68710">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03</a:t>
                      </a:r>
                      <a:r>
                        <a:rPr lang="zh-CN" altLang="en-US" sz="1500" dirty="0" smtClean="0">
                          <a:solidFill>
                            <a:schemeClr val="tx1"/>
                          </a:solidFill>
                          <a:latin typeface="微软雅黑" panose="020B0503020204020204" pitchFamily="34" charset="-122"/>
                          <a:ea typeface="微软雅黑" panose="020B0503020204020204" pitchFamily="34" charset="-122"/>
                        </a:rPr>
                        <a:t>挂牌后机构类限售股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04</a:t>
                      </a:r>
                      <a:r>
                        <a:rPr lang="zh-CN" altLang="en-US" sz="1500" dirty="0" smtClean="0">
                          <a:solidFill>
                            <a:schemeClr val="tx1"/>
                          </a:solidFill>
                          <a:latin typeface="微软雅黑" panose="020B0503020204020204" pitchFamily="34" charset="-122"/>
                          <a:ea typeface="微软雅黑" panose="020B0503020204020204" pitchFamily="34" charset="-122"/>
                        </a:rPr>
                        <a:t>高管锁定股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68710">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05</a:t>
                      </a:r>
                      <a:r>
                        <a:rPr lang="zh-CN" altLang="en-US" sz="1500" dirty="0" smtClean="0">
                          <a:solidFill>
                            <a:schemeClr val="tx1"/>
                          </a:solidFill>
                          <a:latin typeface="微软雅黑" panose="020B0503020204020204" pitchFamily="34" charset="-122"/>
                          <a:ea typeface="微软雅黑" panose="020B0503020204020204" pitchFamily="34" charset="-122"/>
                        </a:rPr>
                        <a:t>挂牌前个人类限售股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lnSpc>
                          <a:spcPct val="150000"/>
                        </a:lnSpc>
                      </a:pPr>
                      <a:r>
                        <a:rPr lang="en-US" altLang="zh-CN" sz="1500" dirty="0" smtClean="0">
                          <a:solidFill>
                            <a:schemeClr val="tx1"/>
                          </a:solidFill>
                          <a:latin typeface="微软雅黑" panose="020B0503020204020204" pitchFamily="34" charset="-122"/>
                          <a:ea typeface="微软雅黑" panose="020B0503020204020204" pitchFamily="34" charset="-122"/>
                        </a:rPr>
                        <a:t>06</a:t>
                      </a:r>
                      <a:r>
                        <a:rPr lang="zh-CN" altLang="en-US" sz="1500" dirty="0" smtClean="0">
                          <a:solidFill>
                            <a:schemeClr val="tx1"/>
                          </a:solidFill>
                          <a:latin typeface="微软雅黑" panose="020B0503020204020204" pitchFamily="34" charset="-122"/>
                          <a:ea typeface="微软雅黑" panose="020B0503020204020204" pitchFamily="34" charset="-122"/>
                        </a:rPr>
                        <a:t>挂牌前机构类限售股</a:t>
                      </a:r>
                      <a:endParaRPr lang="zh-CN" altLang="en-US" sz="1500" dirty="0">
                        <a:solidFill>
                          <a:schemeClr val="tx1"/>
                        </a:solidFill>
                        <a:latin typeface="微软雅黑" panose="020B0503020204020204" pitchFamily="34" charset="-122"/>
                        <a:ea typeface="微软雅黑" panose="020B0503020204020204"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bl>
          </a:graphicData>
        </a:graphic>
      </p:graphicFrame>
      <p:sp>
        <p:nvSpPr>
          <p:cNvPr id="18" name="矩形 17"/>
          <p:cNvSpPr/>
          <p:nvPr/>
        </p:nvSpPr>
        <p:spPr>
          <a:xfrm>
            <a:off x="586160" y="3961968"/>
            <a:ext cx="3401893" cy="553998"/>
          </a:xfrm>
          <a:prstGeom prst="rect">
            <a:avLst/>
          </a:prstGeom>
        </p:spPr>
        <p:txBody>
          <a:bodyPr wrap="none">
            <a:spAutoFit/>
          </a:bodyPr>
          <a:lstStyle/>
          <a:p>
            <a:pPr>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rPr>
              <a:t>9</a:t>
            </a:r>
            <a:r>
              <a:rPr lang="en-US" altLang="zh-CN" sz="2000" b="1" smtClean="0">
                <a:solidFill>
                  <a:srgbClr val="C00000"/>
                </a:solidFill>
                <a:latin typeface="微软雅黑" panose="020B0503020204020204" pitchFamily="34" charset="-122"/>
                <a:ea typeface="微软雅黑" panose="020B0503020204020204" pitchFamily="34" charset="-122"/>
              </a:rPr>
              <a:t>. </a:t>
            </a:r>
            <a:r>
              <a:rPr lang="zh-CN" altLang="en-US" sz="2000" b="1" dirty="0" smtClean="0">
                <a:solidFill>
                  <a:srgbClr val="C00000"/>
                </a:solidFill>
                <a:latin typeface="微软雅黑" panose="020B0503020204020204" pitchFamily="34" charset="-122"/>
                <a:ea typeface="微软雅黑" panose="020B0503020204020204" pitchFamily="34" charset="-122"/>
              </a:rPr>
              <a:t>登记</a:t>
            </a:r>
            <a:r>
              <a:rPr lang="zh-CN" altLang="en-US" sz="2000" b="1" dirty="0">
                <a:solidFill>
                  <a:srgbClr val="C00000"/>
                </a:solidFill>
                <a:latin typeface="微软雅黑" panose="020B0503020204020204" pitchFamily="34" charset="-122"/>
                <a:ea typeface="微软雅黑" panose="020B0503020204020204" pitchFamily="34" charset="-122"/>
              </a:rPr>
              <a:t>股数</a:t>
            </a:r>
            <a:r>
              <a:rPr lang="zh-CN" altLang="en-US" sz="2000" b="1"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zh-CN" altLang="en-US">
                <a:latin typeface="微软雅黑" panose="020B0503020204020204" pitchFamily="34" charset="-122"/>
                <a:ea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rPr>
              <a:t>800,000 </a:t>
            </a:r>
            <a:r>
              <a:rPr lang="zh-CN" altLang="en-US" smtClean="0">
                <a:latin typeface="微软雅黑" panose="020B0503020204020204" pitchFamily="34" charset="-122"/>
                <a:ea typeface="微软雅黑" panose="020B0503020204020204" pitchFamily="34" charset="-122"/>
              </a:rPr>
              <a:t>股</a:t>
            </a:r>
            <a:endParaRPr lang="en-US" altLang="zh-CN" dirty="0">
              <a:latin typeface="微软雅黑" panose="020B0503020204020204" pitchFamily="34" charset="-122"/>
              <a:ea typeface="微软雅黑" panose="020B0503020204020204" pitchFamily="34" charset="-122"/>
            </a:endParaRPr>
          </a:p>
        </p:txBody>
      </p:sp>
      <p:sp>
        <p:nvSpPr>
          <p:cNvPr id="6" name="右箭头 5"/>
          <p:cNvSpPr/>
          <p:nvPr/>
        </p:nvSpPr>
        <p:spPr bwMode="auto">
          <a:xfrm>
            <a:off x="6012160" y="1278557"/>
            <a:ext cx="900134" cy="573114"/>
          </a:xfrm>
          <a:prstGeom prst="rightArrow">
            <a:avLst/>
          </a:prstGeom>
          <a:solidFill>
            <a:srgbClr val="C0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6935564" y="1278557"/>
            <a:ext cx="1208336" cy="584775"/>
          </a:xfrm>
          <a:prstGeom prst="rect">
            <a:avLst/>
          </a:prstGeom>
          <a:solidFill>
            <a:schemeClr val="bg1">
              <a:lumMod val="95000"/>
            </a:schemeClr>
          </a:solidFill>
          <a:ln w="19050">
            <a:solidFill>
              <a:srgbClr val="C00000"/>
            </a:solidFill>
            <a:prstDash val="sysDash"/>
          </a:ln>
        </p:spPr>
        <p:txBody>
          <a:bodyPr wrap="square" rtlCol="0">
            <a:sp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应与股</a:t>
            </a:r>
            <a:endParaRPr lang="en-US" altLang="zh-CN" sz="16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1600" b="1" dirty="0" smtClean="0">
                <a:solidFill>
                  <a:srgbClr val="C00000"/>
                </a:solidFill>
                <a:latin typeface="微软雅黑" panose="020B0503020204020204" pitchFamily="34" charset="-122"/>
                <a:ea typeface="微软雅黑" panose="020B0503020204020204" pitchFamily="34" charset="-122"/>
              </a:rPr>
              <a:t>东</a:t>
            </a:r>
            <a:r>
              <a:rPr lang="zh-CN" altLang="en-US" sz="1600" b="1" dirty="0">
                <a:solidFill>
                  <a:srgbClr val="C00000"/>
                </a:solidFill>
                <a:latin typeface="微软雅黑" panose="020B0503020204020204" pitchFamily="34" charset="-122"/>
                <a:ea typeface="微软雅黑" panose="020B0503020204020204" pitchFamily="34" charset="-122"/>
              </a:rPr>
              <a:t>核实</a:t>
            </a:r>
          </a:p>
        </p:txBody>
      </p:sp>
      <p:sp>
        <p:nvSpPr>
          <p:cNvPr id="4" name="内容占位符 3"/>
          <p:cNvSpPr>
            <a:spLocks noGrp="1"/>
          </p:cNvSpPr>
          <p:nvPr>
            <p:ph sz="quarter" idx="13"/>
          </p:nvPr>
        </p:nvSpPr>
        <p:spPr>
          <a:xfrm>
            <a:off x="539750" y="87474"/>
            <a:ext cx="4680322" cy="323850"/>
          </a:xfrm>
        </p:spPr>
        <p:txBody>
          <a:bodyPr/>
          <a:lstStyle/>
          <a:p>
            <a:r>
              <a:rPr lang="zh-CN" altLang="en-US" smtClean="0"/>
              <a:t>股份登记要素包括哪些？</a:t>
            </a:r>
            <a:endParaRPr lang="zh-CN" altLang="en-US"/>
          </a:p>
        </p:txBody>
      </p:sp>
      <p:pic>
        <p:nvPicPr>
          <p:cNvPr id="9" name="图片 8"/>
          <p:cNvPicPr>
            <a:picLocks noChangeAspect="1"/>
          </p:cNvPicPr>
          <p:nvPr/>
        </p:nvPicPr>
        <p:blipFill>
          <a:blip r:embed="rId2"/>
          <a:stretch>
            <a:fillRect/>
          </a:stretch>
        </p:blipFill>
        <p:spPr>
          <a:xfrm>
            <a:off x="539552" y="1203598"/>
            <a:ext cx="5096698" cy="835224"/>
          </a:xfrm>
          <a:prstGeom prst="rect">
            <a:avLst/>
          </a:prstGeom>
        </p:spPr>
      </p:pic>
      <p:sp>
        <p:nvSpPr>
          <p:cNvPr id="12" name="矩形 11"/>
          <p:cNvSpPr/>
          <p:nvPr/>
        </p:nvSpPr>
        <p:spPr>
          <a:xfrm>
            <a:off x="611560" y="2067694"/>
            <a:ext cx="1776448" cy="477054"/>
          </a:xfrm>
          <a:prstGeom prst="rect">
            <a:avLst/>
          </a:prstGeom>
        </p:spPr>
        <p:txBody>
          <a:bodyPr wrap="none">
            <a:spAutoFit/>
          </a:bodyPr>
          <a:lstStyle/>
          <a:p>
            <a:pPr lvl="0">
              <a:lnSpc>
                <a:spcPct val="125000"/>
              </a:lnSpc>
            </a:pPr>
            <a:r>
              <a:rPr lang="en-US" altLang="zh-CN" sz="2000" b="1">
                <a:solidFill>
                  <a:srgbClr val="C00000"/>
                </a:solidFill>
                <a:latin typeface="微软雅黑" panose="020B0503020204020204" pitchFamily="34" charset="-122"/>
                <a:ea typeface="微软雅黑" panose="020B0503020204020204" pitchFamily="34" charset="-122"/>
              </a:rPr>
              <a:t>8. </a:t>
            </a:r>
            <a:r>
              <a:rPr lang="zh-CN" altLang="en-US" sz="2000" b="1">
                <a:solidFill>
                  <a:srgbClr val="C00000"/>
                </a:solidFill>
                <a:latin typeface="微软雅黑" panose="020B0503020204020204" pitchFamily="34" charset="-122"/>
                <a:ea typeface="微软雅黑" panose="020B0503020204020204" pitchFamily="34" charset="-122"/>
              </a:rPr>
              <a:t>股份性质：</a:t>
            </a:r>
            <a:endParaRPr lang="en-US" altLang="zh-CN" sz="20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Effect transition="in" filter="barn(inVertical)">
                                      <p:cBhvr>
                                        <p:cTn id="7" dur="500"/>
                                        <p:tgtEl>
                                          <p:spTgt spid="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8">
                                            <p:txEl>
                                              <p:pRg st="0" end="0"/>
                                            </p:txEl>
                                          </p:spTgt>
                                        </p:tgtEl>
                                        <p:attrNameLst>
                                          <p:attrName>style.visibility</p:attrName>
                                        </p:attrNameLst>
                                      </p:cBhvr>
                                      <p:to>
                                        <p:strVal val="visible"/>
                                      </p:to>
                                    </p:set>
                                    <p:animEffect transition="in" filter="barn(inVertical)">
                                      <p:cBhvr>
                                        <p:cTn id="39"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8314" y="778326"/>
            <a:ext cx="8207375" cy="369332"/>
          </a:xfrm>
          <a:prstGeom prst="rect">
            <a:avLst/>
          </a:prstGeom>
          <a:solidFill>
            <a:schemeClr val="bg1">
              <a:lumMod val="85000"/>
              <a:alpha val="33000"/>
            </a:schemeClr>
          </a:solidFill>
          <a:ln>
            <a:noFill/>
          </a:ln>
          <a:effectLst/>
        </p:spPr>
        <p:txBody>
          <a:bodyPr wrap="square" rtlCol="0">
            <a:spAutoFit/>
          </a:bodyPr>
          <a:lstStyle/>
          <a:p>
            <a:endParaRPr lang="zh-CN" altLang="en-US"/>
          </a:p>
        </p:txBody>
      </p:sp>
      <p:sp>
        <p:nvSpPr>
          <p:cNvPr id="4" name="TextBox 3"/>
          <p:cNvSpPr txBox="1"/>
          <p:nvPr/>
        </p:nvSpPr>
        <p:spPr>
          <a:xfrm>
            <a:off x="519114" y="765388"/>
            <a:ext cx="7290843" cy="400110"/>
          </a:xfrm>
          <a:prstGeom prst="rect">
            <a:avLst/>
          </a:prstGeom>
          <a:noFill/>
        </p:spPr>
        <p:txBody>
          <a:bodyPr wrap="none" rtlCol="0">
            <a:spAutoFit/>
          </a:bodyPr>
          <a:lstStyle/>
          <a:p>
            <a:pPr algn="ctr"/>
            <a:r>
              <a:rPr lang="zh-CN" altLang="en-US" sz="2000" b="1" dirty="0" smtClean="0">
                <a:latin typeface="微软雅黑" panose="020B0503020204020204" pitchFamily="34" charset="-122"/>
                <a:ea typeface="微软雅黑" panose="020B0503020204020204" pitchFamily="34" charset="-122"/>
              </a:rPr>
              <a:t>登录中国结算官网（</a:t>
            </a:r>
            <a:r>
              <a:rPr lang="en-US" altLang="zh-CN" sz="2000" b="1" dirty="0">
                <a:latin typeface="Malgun Gothic" panose="020B0503020000020004" pitchFamily="34" charset="-127"/>
                <a:ea typeface="Malgun Gothic" panose="020B0503020000020004" pitchFamily="34" charset="-127"/>
              </a:rPr>
              <a:t>http</a:t>
            </a:r>
            <a:r>
              <a:rPr lang="zh-CN" altLang="en-US" sz="2000" b="1" dirty="0">
                <a:latin typeface="Malgun Gothic" panose="020B0503020000020004" pitchFamily="34" charset="-127"/>
                <a:ea typeface="Malgun Gothic" panose="020B0503020000020004" pitchFamily="34" charset="-127"/>
              </a:rPr>
              <a:t>：</a:t>
            </a:r>
            <a:r>
              <a:rPr lang="en-US" altLang="zh-CN" sz="2000" b="1" dirty="0">
                <a:latin typeface="Malgun Gothic" panose="020B0503020000020004" pitchFamily="34" charset="-127"/>
                <a:ea typeface="Malgun Gothic" panose="020B0503020000020004" pitchFamily="34" charset="-127"/>
              </a:rPr>
              <a:t>//www.chinaclear.cn</a:t>
            </a:r>
            <a:r>
              <a:rPr lang="zh-CN" altLang="en-US" sz="2000" b="1" dirty="0" smtClean="0">
                <a:latin typeface="微软雅黑" panose="020B0503020204020204" pitchFamily="34" charset="-122"/>
                <a:ea typeface="微软雅黑" panose="020B0503020204020204" pitchFamily="34" charset="-122"/>
              </a:rPr>
              <a:t>）下载    </a:t>
            </a:r>
            <a:r>
              <a:rPr lang="zh-CN" altLang="en-US" sz="2000" b="1" dirty="0" smtClean="0">
                <a:solidFill>
                  <a:srgbClr val="C00000"/>
                </a:solidFill>
                <a:latin typeface="微软雅黑" panose="020B0503020204020204" pitchFamily="34" charset="-122"/>
                <a:ea typeface="微软雅黑" panose="020B0503020204020204" pitchFamily="34" charset="-122"/>
              </a:rPr>
              <a:t>指南</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5" name="图片 4" descr="捕获1.JPG"/>
          <p:cNvPicPr>
            <a:picLocks noChangeAspect="1"/>
          </p:cNvPicPr>
          <p:nvPr/>
        </p:nvPicPr>
        <p:blipFill>
          <a:blip r:embed="rId2"/>
          <a:stretch>
            <a:fillRect/>
          </a:stretch>
        </p:blipFill>
        <p:spPr>
          <a:xfrm>
            <a:off x="467544" y="1329612"/>
            <a:ext cx="6659595" cy="3186354"/>
          </a:xfrm>
          <a:prstGeom prst="rect">
            <a:avLst/>
          </a:prstGeom>
        </p:spPr>
      </p:pic>
      <p:sp>
        <p:nvSpPr>
          <p:cNvPr id="6" name="椭圆 5"/>
          <p:cNvSpPr/>
          <p:nvPr/>
        </p:nvSpPr>
        <p:spPr bwMode="gray">
          <a:xfrm>
            <a:off x="4716016" y="3857634"/>
            <a:ext cx="1992854" cy="428628"/>
          </a:xfrm>
          <a:prstGeom prst="ellipse">
            <a:avLst/>
          </a:prstGeom>
          <a:noFill/>
          <a:ln w="412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extBox 7"/>
          <p:cNvSpPr txBox="1"/>
          <p:nvPr/>
        </p:nvSpPr>
        <p:spPr>
          <a:xfrm>
            <a:off x="5500694" y="2787774"/>
            <a:ext cx="3429024" cy="646331"/>
          </a:xfrm>
          <a:prstGeom prst="rect">
            <a:avLst/>
          </a:prstGeom>
          <a:solidFill>
            <a:srgbClr val="BFBFBF">
              <a:alpha val="69804"/>
            </a:srgbClr>
          </a:solid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搜索关键词：</a:t>
            </a:r>
            <a:endParaRPr lang="en-US" altLang="zh-CN" b="1"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北京分公司证券发行人</a:t>
            </a:r>
            <a:r>
              <a:rPr lang="zh-CN" altLang="en-US" dirty="0">
                <a:latin typeface="微软雅黑" panose="020B0503020204020204" pitchFamily="34" charset="-122"/>
                <a:ea typeface="微软雅黑" panose="020B0503020204020204" pitchFamily="34" charset="-122"/>
              </a:rPr>
              <a:t>业务</a:t>
            </a:r>
            <a:r>
              <a:rPr lang="zh-CN" altLang="en-US" dirty="0" smtClean="0">
                <a:latin typeface="微软雅黑" panose="020B0503020204020204" pitchFamily="34" charset="-122"/>
                <a:ea typeface="微软雅黑" panose="020B0503020204020204" pitchFamily="34" charset="-122"/>
              </a:rPr>
              <a:t>指南</a:t>
            </a:r>
          </a:p>
        </p:txBody>
      </p:sp>
      <p:sp>
        <p:nvSpPr>
          <p:cNvPr id="2" name="灯片编号占位符 1"/>
          <p:cNvSpPr>
            <a:spLocks noGrp="1"/>
          </p:cNvSpPr>
          <p:nvPr>
            <p:ph type="sldNum" sz="quarter" idx="12"/>
          </p:nvPr>
        </p:nvSpPr>
        <p:spPr/>
        <p:txBody>
          <a:bodyPr/>
          <a:lstStyle/>
          <a:p>
            <a:pPr>
              <a:defRPr/>
            </a:pPr>
            <a:fld id="{EEE598E4-D949-46A6-A5D1-2760F8946FD5}" type="slidenum">
              <a:rPr lang="en-US" altLang="zh-CN" smtClean="0"/>
              <a:pPr>
                <a:defRPr/>
              </a:pPr>
              <a:t>9</a:t>
            </a:fld>
            <a:endParaRPr lang="en-US" altLang="zh-CN"/>
          </a:p>
        </p:txBody>
      </p:sp>
      <p:sp>
        <p:nvSpPr>
          <p:cNvPr id="7" name="内容占位符 6"/>
          <p:cNvSpPr>
            <a:spLocks noGrp="1"/>
          </p:cNvSpPr>
          <p:nvPr>
            <p:ph sz="quarter" idx="13"/>
          </p:nvPr>
        </p:nvSpPr>
        <p:spPr/>
        <p:txBody>
          <a:bodyPr/>
          <a:lstStyle/>
          <a:p>
            <a:r>
              <a:rPr lang="zh-CN" altLang="en-US" dirty="0" smtClean="0"/>
              <a:t>如何办理股份登记？</a:t>
            </a:r>
            <a:endParaRPr lang="zh-CN" altLang="en-US" dirty="0"/>
          </a:p>
        </p:txBody>
      </p:sp>
      <p:sp>
        <p:nvSpPr>
          <p:cNvPr id="12" name="右箭头 11"/>
          <p:cNvSpPr/>
          <p:nvPr/>
        </p:nvSpPr>
        <p:spPr bwMode="auto">
          <a:xfrm rot="6798602">
            <a:off x="6515159" y="3470490"/>
            <a:ext cx="312351" cy="360040"/>
          </a:xfrm>
          <a:prstGeom prst="rightArrow">
            <a:avLst/>
          </a:prstGeom>
          <a:solidFill>
            <a:srgbClr val="C0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80">
                                          <p:stCondLst>
                                            <p:cond delay="0"/>
                                          </p:stCondLst>
                                        </p:cTn>
                                        <p:tgtEl>
                                          <p:spTgt spid="8"/>
                                        </p:tgtEl>
                                      </p:cBhvr>
                                    </p:animEffect>
                                    <p:anim calcmode="lin" valueType="num">
                                      <p:cBhvr>
                                        <p:cTn id="3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5" dur="26">
                                          <p:stCondLst>
                                            <p:cond delay="650"/>
                                          </p:stCondLst>
                                        </p:cTn>
                                        <p:tgtEl>
                                          <p:spTgt spid="8"/>
                                        </p:tgtEl>
                                      </p:cBhvr>
                                      <p:to x="100000" y="60000"/>
                                    </p:animScale>
                                    <p:animScale>
                                      <p:cBhvr>
                                        <p:cTn id="36" dur="166" decel="50000">
                                          <p:stCondLst>
                                            <p:cond delay="676"/>
                                          </p:stCondLst>
                                        </p:cTn>
                                        <p:tgtEl>
                                          <p:spTgt spid="8"/>
                                        </p:tgtEl>
                                      </p:cBhvr>
                                      <p:to x="100000" y="100000"/>
                                    </p:animScale>
                                    <p:animScale>
                                      <p:cBhvr>
                                        <p:cTn id="37" dur="26">
                                          <p:stCondLst>
                                            <p:cond delay="1312"/>
                                          </p:stCondLst>
                                        </p:cTn>
                                        <p:tgtEl>
                                          <p:spTgt spid="8"/>
                                        </p:tgtEl>
                                      </p:cBhvr>
                                      <p:to x="100000" y="80000"/>
                                    </p:animScale>
                                    <p:animScale>
                                      <p:cBhvr>
                                        <p:cTn id="38" dur="166" decel="50000">
                                          <p:stCondLst>
                                            <p:cond delay="1338"/>
                                          </p:stCondLst>
                                        </p:cTn>
                                        <p:tgtEl>
                                          <p:spTgt spid="8"/>
                                        </p:tgtEl>
                                      </p:cBhvr>
                                      <p:to x="100000" y="100000"/>
                                    </p:animScale>
                                    <p:animScale>
                                      <p:cBhvr>
                                        <p:cTn id="39" dur="26">
                                          <p:stCondLst>
                                            <p:cond delay="1642"/>
                                          </p:stCondLst>
                                        </p:cTn>
                                        <p:tgtEl>
                                          <p:spTgt spid="8"/>
                                        </p:tgtEl>
                                      </p:cBhvr>
                                      <p:to x="100000" y="90000"/>
                                    </p:animScale>
                                    <p:animScale>
                                      <p:cBhvr>
                                        <p:cTn id="40" dur="166" decel="50000">
                                          <p:stCondLst>
                                            <p:cond delay="1668"/>
                                          </p:stCondLst>
                                        </p:cTn>
                                        <p:tgtEl>
                                          <p:spTgt spid="8"/>
                                        </p:tgtEl>
                                      </p:cBhvr>
                                      <p:to x="100000" y="100000"/>
                                    </p:animScale>
                                    <p:animScale>
                                      <p:cBhvr>
                                        <p:cTn id="41" dur="26">
                                          <p:stCondLst>
                                            <p:cond delay="1808"/>
                                          </p:stCondLst>
                                        </p:cTn>
                                        <p:tgtEl>
                                          <p:spTgt spid="8"/>
                                        </p:tgtEl>
                                      </p:cBhvr>
                                      <p:to x="100000" y="95000"/>
                                    </p:animScale>
                                    <p:animScale>
                                      <p:cBhvr>
                                        <p:cTn id="42"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animBg="1"/>
      <p:bldP spid="12"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gradFill rotWithShape="1">
          <a:gsLst>
            <a:gs pos="0">
              <a:srgbClr val="FF9933"/>
            </a:gs>
            <a:gs pos="100000">
              <a:srgbClr val="FF6600"/>
            </a:gs>
          </a:gsLst>
          <a:lin ang="5400000" scaled="1"/>
        </a:gradFill>
        <a:ln w="9525" cap="flat" cmpd="sng" algn="ctr">
          <a:solidFill>
            <a:srgbClr val="C00000"/>
          </a:solidFill>
          <a:prstDash val="solid"/>
          <a:round/>
          <a:headEnd type="none" w="med" len="med"/>
          <a:tailEnd type="none" w="med" len="med"/>
        </a:ln>
      </a:spPr>
      <a:body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6271</TotalTime>
  <Words>2570</Words>
  <Application>Microsoft Office PowerPoint</Application>
  <PresentationFormat>全屏显示(16:9)</PresentationFormat>
  <Paragraphs>416</Paragraphs>
  <Slides>56</Slides>
  <Notes>15</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默认设计模板</vt:lpstr>
      <vt:lpstr>幻灯片 1</vt:lpstr>
      <vt:lpstr>幻灯片 2</vt:lpstr>
      <vt:lpstr> 股份登记业务概述</vt:lpstr>
      <vt:lpstr>幻灯片 4</vt:lpstr>
      <vt:lpstr>幻灯片 5</vt:lpstr>
      <vt:lpstr>幻灯片 6</vt:lpstr>
      <vt:lpstr>幻灯片 7</vt:lpstr>
      <vt:lpstr>幻灯片 8</vt:lpstr>
      <vt:lpstr>幻灯片 9</vt:lpstr>
      <vt:lpstr> 公司网上业务平台</vt:lpstr>
      <vt:lpstr>幻灯片 11</vt:lpstr>
      <vt:lpstr>幻灯片 12</vt:lpstr>
      <vt:lpstr>幻灯片 13</vt:lpstr>
      <vt:lpstr>幻灯片 14</vt:lpstr>
      <vt:lpstr>幻灯片 15</vt:lpstr>
      <vt:lpstr> 新增股份登记业务</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 股份解、限售业务</vt:lpstr>
      <vt:lpstr>幻灯片 42</vt:lpstr>
      <vt:lpstr>幻灯片 43</vt:lpstr>
      <vt:lpstr>幻灯片 44</vt:lpstr>
      <vt:lpstr>幻灯片 45</vt:lpstr>
      <vt:lpstr>幻灯片 46</vt:lpstr>
      <vt:lpstr>幻灯片 47</vt:lpstr>
      <vt:lpstr> 业务办理中的常见问题</vt:lpstr>
      <vt:lpstr>幻灯片 49</vt:lpstr>
      <vt:lpstr>幻灯片 50</vt:lpstr>
      <vt:lpstr>幻灯片 51</vt:lpstr>
      <vt:lpstr>幻灯片 52</vt:lpstr>
      <vt:lpstr>幻灯片 53</vt:lpstr>
      <vt:lpstr>幻灯片 54</vt:lpstr>
      <vt:lpstr>幻灯片 55</vt:lpstr>
      <vt:lpstr>幻灯片 56</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CN=卢新宇/OU=发行人业务部/OU=北京分公司/O=ChinaClear</cp:lastModifiedBy>
  <cp:revision>819</cp:revision>
  <dcterms:created xsi:type="dcterms:W3CDTF">2013-06-04T04:34:00Z</dcterms:created>
  <dcterms:modified xsi:type="dcterms:W3CDTF">2017-08-30T01:21:44Z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