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5.xml" ContentType="application/vnd.openxmlformats-officedocument.drawingml.diagramLayout+xml"/>
  <Override PartName="/ppt/notesSlides/notesSlide9.xml" ContentType="application/vnd.openxmlformats-officedocument.presentationml.notesSlide+xml"/>
  <Override PartName="/ppt/diagrams/layout3.xml" ContentType="application/vnd.openxmlformats-officedocument.drawingml.diagramLayout+xml"/>
  <Override PartName="/ppt/diagrams/data4.xml" ContentType="application/vnd.openxmlformats-officedocument.drawingml.diagramData+xml"/>
  <Override PartName="/ppt/notesSlides/notesSlide12.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notesSlides/notesSlide10.xml" ContentType="application/vnd.openxmlformats-officedocument.presentationml.notesSlide+xml"/>
  <Override PartName="/ppt/diagrams/data2.xml" ContentType="application/vnd.openxmlformats-officedocument.drawingml.diagramData+xml"/>
  <Override PartName="/ppt/diagrams/drawing7.xml" ContentType="application/vnd.ms-office.drawingml.diagramDrawing+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colors4.xml" ContentType="application/vnd.openxmlformats-officedocument.drawingml.diagramColor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diagrams/layout4.xml" ContentType="application/vnd.openxmlformats-officedocument.drawingml.diagram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diagrams/layout2.xml" ContentType="application/vnd.openxmlformats-officedocument.drawingml.diagramLayout+xml"/>
  <Override PartName="/ppt/diagrams/data5.xml" ContentType="application/vnd.openxmlformats-officedocument.drawingml.diagramData+xml"/>
  <Override PartName="/ppt/notesSlides/notesSlide11.xml" ContentType="application/vnd.openxmlformats-officedocument.presentationml.notesSlide+xml"/>
  <Default Extension="gif" ContentType="image/gif"/>
  <Override PartName="/ppt/notesSlides/notesSlide6.xml" ContentType="application/vnd.openxmlformats-officedocument.presentationml.notesSlide+xml"/>
  <Override PartName="/ppt/diagrams/data3.xml" ContentType="application/vnd.openxmlformats-officedocument.drawingml.diagramData+xml"/>
  <Override PartName="/ppt/diagrams/colors5.xml" ContentType="application/vnd.openxmlformats-officedocument.drawingml.diagramColors+xml"/>
  <Override PartName="/ppt/diagrams/drawing6.xml" ContentType="application/vnd.ms-office.drawingml.diagramDrawing+xml"/>
  <Override PartName="/ppt/slides/slide8.xml" ContentType="application/vnd.openxmlformats-officedocument.presentationml.slide+xml"/>
  <Override PartName="/ppt/notesSlides/notesSlide4.xml" ContentType="application/vnd.openxmlformats-officedocument.presentationml.notesSlide+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Override PartName="/ppt/diagrams/drawing4.xml" ContentType="application/vnd.ms-office.drawingml.diagramDrawing+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7"/>
  </p:notesMasterIdLst>
  <p:sldIdLst>
    <p:sldId id="384" r:id="rId2"/>
    <p:sldId id="388" r:id="rId3"/>
    <p:sldId id="432" r:id="rId4"/>
    <p:sldId id="389" r:id="rId5"/>
    <p:sldId id="399" r:id="rId6"/>
    <p:sldId id="400" r:id="rId7"/>
    <p:sldId id="398" r:id="rId8"/>
    <p:sldId id="356" r:id="rId9"/>
    <p:sldId id="435" r:id="rId10"/>
    <p:sldId id="415" r:id="rId11"/>
    <p:sldId id="414" r:id="rId12"/>
    <p:sldId id="359" r:id="rId13"/>
    <p:sldId id="365" r:id="rId14"/>
    <p:sldId id="370" r:id="rId15"/>
    <p:sldId id="371" r:id="rId16"/>
    <p:sldId id="410" r:id="rId17"/>
    <p:sldId id="411" r:id="rId18"/>
    <p:sldId id="383" r:id="rId19"/>
    <p:sldId id="420" r:id="rId20"/>
    <p:sldId id="422" r:id="rId21"/>
    <p:sldId id="426" r:id="rId22"/>
    <p:sldId id="423" r:id="rId23"/>
    <p:sldId id="361" r:id="rId24"/>
    <p:sldId id="372" r:id="rId25"/>
    <p:sldId id="373" r:id="rId26"/>
    <p:sldId id="418" r:id="rId27"/>
    <p:sldId id="437" r:id="rId28"/>
    <p:sldId id="362" r:id="rId29"/>
    <p:sldId id="363" r:id="rId30"/>
    <p:sldId id="367" r:id="rId31"/>
    <p:sldId id="364" r:id="rId32"/>
    <p:sldId id="427" r:id="rId33"/>
    <p:sldId id="428" r:id="rId34"/>
    <p:sldId id="429" r:id="rId35"/>
    <p:sldId id="430" r:id="rId36"/>
    <p:sldId id="431" r:id="rId37"/>
    <p:sldId id="436" r:id="rId38"/>
    <p:sldId id="350" r:id="rId39"/>
    <p:sldId id="406" r:id="rId40"/>
    <p:sldId id="438" r:id="rId41"/>
    <p:sldId id="407" r:id="rId42"/>
    <p:sldId id="412" r:id="rId43"/>
    <p:sldId id="439" r:id="rId44"/>
    <p:sldId id="413" r:id="rId45"/>
    <p:sldId id="351" r:id="rId46"/>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536372" algn="l" rtl="0" fontAlgn="base">
      <a:spcBef>
        <a:spcPct val="0"/>
      </a:spcBef>
      <a:spcAft>
        <a:spcPct val="0"/>
      </a:spcAft>
      <a:defRPr kern="1200">
        <a:solidFill>
          <a:schemeClr val="tx1"/>
        </a:solidFill>
        <a:latin typeface="Arial" pitchFamily="34" charset="0"/>
        <a:ea typeface="宋体" pitchFamily="2" charset="-122"/>
        <a:cs typeface="+mn-cs"/>
      </a:defRPr>
    </a:lvl2pPr>
    <a:lvl3pPr marL="1072744" algn="l" rtl="0" fontAlgn="base">
      <a:spcBef>
        <a:spcPct val="0"/>
      </a:spcBef>
      <a:spcAft>
        <a:spcPct val="0"/>
      </a:spcAft>
      <a:defRPr kern="1200">
        <a:solidFill>
          <a:schemeClr val="tx1"/>
        </a:solidFill>
        <a:latin typeface="Arial" pitchFamily="34" charset="0"/>
        <a:ea typeface="宋体" pitchFamily="2" charset="-122"/>
        <a:cs typeface="+mn-cs"/>
      </a:defRPr>
    </a:lvl3pPr>
    <a:lvl4pPr marL="1609115" algn="l" rtl="0" fontAlgn="base">
      <a:spcBef>
        <a:spcPct val="0"/>
      </a:spcBef>
      <a:spcAft>
        <a:spcPct val="0"/>
      </a:spcAft>
      <a:defRPr kern="1200">
        <a:solidFill>
          <a:schemeClr val="tx1"/>
        </a:solidFill>
        <a:latin typeface="Arial" pitchFamily="34" charset="0"/>
        <a:ea typeface="宋体" pitchFamily="2" charset="-122"/>
        <a:cs typeface="+mn-cs"/>
      </a:defRPr>
    </a:lvl4pPr>
    <a:lvl5pPr marL="2145487" algn="l" rtl="0" fontAlgn="base">
      <a:spcBef>
        <a:spcPct val="0"/>
      </a:spcBef>
      <a:spcAft>
        <a:spcPct val="0"/>
      </a:spcAft>
      <a:defRPr kern="1200">
        <a:solidFill>
          <a:schemeClr val="tx1"/>
        </a:solidFill>
        <a:latin typeface="Arial" pitchFamily="34" charset="0"/>
        <a:ea typeface="宋体" pitchFamily="2" charset="-122"/>
        <a:cs typeface="+mn-cs"/>
      </a:defRPr>
    </a:lvl5pPr>
    <a:lvl6pPr marL="2681859" algn="l" defTabSz="1072744" rtl="0" eaLnBrk="1" latinLnBrk="0" hangingPunct="1">
      <a:defRPr kern="1200">
        <a:solidFill>
          <a:schemeClr val="tx1"/>
        </a:solidFill>
        <a:latin typeface="Arial" pitchFamily="34" charset="0"/>
        <a:ea typeface="宋体" pitchFamily="2" charset="-122"/>
        <a:cs typeface="+mn-cs"/>
      </a:defRPr>
    </a:lvl6pPr>
    <a:lvl7pPr marL="3218231" algn="l" defTabSz="1072744" rtl="0" eaLnBrk="1" latinLnBrk="0" hangingPunct="1">
      <a:defRPr kern="1200">
        <a:solidFill>
          <a:schemeClr val="tx1"/>
        </a:solidFill>
        <a:latin typeface="Arial" pitchFamily="34" charset="0"/>
        <a:ea typeface="宋体" pitchFamily="2" charset="-122"/>
        <a:cs typeface="+mn-cs"/>
      </a:defRPr>
    </a:lvl7pPr>
    <a:lvl8pPr marL="3754602" algn="l" defTabSz="1072744" rtl="0" eaLnBrk="1" latinLnBrk="0" hangingPunct="1">
      <a:defRPr kern="1200">
        <a:solidFill>
          <a:schemeClr val="tx1"/>
        </a:solidFill>
        <a:latin typeface="Arial" pitchFamily="34" charset="0"/>
        <a:ea typeface="宋体" pitchFamily="2" charset="-122"/>
        <a:cs typeface="+mn-cs"/>
      </a:defRPr>
    </a:lvl8pPr>
    <a:lvl9pPr marL="4290974" algn="l" defTabSz="1072744"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9933"/>
    <a:srgbClr val="FF9900"/>
    <a:srgbClr val="CC0000"/>
    <a:srgbClr val="990000"/>
    <a:srgbClr val="3333FF"/>
    <a:srgbClr val="00CC00"/>
    <a:srgbClr val="FF6600"/>
    <a:srgbClr val="FF0000"/>
    <a:srgbClr val="FF505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0867" autoAdjust="0"/>
    <p:restoredTop sz="87170" autoAdjust="0"/>
  </p:normalViewPr>
  <p:slideViewPr>
    <p:cSldViewPr>
      <p:cViewPr varScale="1">
        <p:scale>
          <a:sx n="127" d="100"/>
          <a:sy n="127" d="100"/>
        </p:scale>
        <p:origin x="-1326" y="-84"/>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diagrams/_rels/data3.xml.rels><?xml version="1.0" encoding="UTF-8" standalone="yes"?>
<Relationships xmlns="http://schemas.openxmlformats.org/package/2006/relationships"><Relationship Id="rId1" Type="http://schemas.openxmlformats.org/officeDocument/2006/relationships/image" Target="../media/image19.jpeg"/></Relationships>
</file>

<file path=ppt/diagrams/_rels/data4.xml.rels><?xml version="1.0" encoding="UTF-8" standalone="yes"?>
<Relationships xmlns="http://schemas.openxmlformats.org/package/2006/relationships"><Relationship Id="rId1" Type="http://schemas.openxmlformats.org/officeDocument/2006/relationships/image" Target="../media/image19.jpeg"/></Relationships>
</file>

<file path=ppt/diagrams/_rels/data5.xml.rels><?xml version="1.0" encoding="UTF-8" standalone="yes"?>
<Relationships xmlns="http://schemas.openxmlformats.org/package/2006/relationships"><Relationship Id="rId1" Type="http://schemas.openxmlformats.org/officeDocument/2006/relationships/image" Target="../media/image19.jpeg"/></Relationships>
</file>

<file path=ppt/diagrams/_rels/drawing4.xml.rels><?xml version="1.0" encoding="UTF-8" standalone="yes"?>
<Relationships xmlns="http://schemas.openxmlformats.org/package/2006/relationships"><Relationship Id="rId1" Type="http://schemas.openxmlformats.org/officeDocument/2006/relationships/image" Target="../media/image211.jpeg"/></Relationships>
</file>

<file path=ppt/diagrams/_rels/drawing6.xml.rels><?xml version="1.0" encoding="UTF-8" standalone="yes"?>
<Relationships xmlns="http://schemas.openxmlformats.org/package/2006/relationships"><Relationship Id="rId1" Type="http://schemas.openxmlformats.org/officeDocument/2006/relationships/image" Target="../media/image211.jpeg"/></Relationships>
</file>

<file path=ppt/diagrams/_rels/drawing7.xml.rels><?xml version="1.0" encoding="UTF-8" standalone="yes"?>
<Relationships xmlns="http://schemas.openxmlformats.org/package/2006/relationships"><Relationship Id="rId1" Type="http://schemas.openxmlformats.org/officeDocument/2006/relationships/image" Target="../media/image211.jpeg"/></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63D1CDD-B4AA-48DD-9E39-D9CEDCE94FFB}" type="doc">
      <dgm:prSet loTypeId="urn:microsoft.com/office/officeart/2005/8/layout/hProcess4" loCatId="process" qsTypeId="urn:microsoft.com/office/officeart/2005/8/quickstyle/simple1" qsCatId="simple" csTypeId="urn:microsoft.com/office/officeart/2005/8/colors/accent2_2" csCatId="accent2" phldr="1"/>
      <dgm:spPr/>
      <dgm:t>
        <a:bodyPr/>
        <a:lstStyle/>
        <a:p>
          <a:endParaRPr lang="zh-CN" altLang="en-US"/>
        </a:p>
      </dgm:t>
    </dgm:pt>
    <dgm:pt modelId="{1957F03D-6F30-4F70-B85B-2DE82AC116F4}">
      <dgm:prSet phldrT="[文本]"/>
      <dgm:spPr/>
      <dgm:t>
        <a:bodyPr/>
        <a:lstStyle/>
        <a:p>
          <a:r>
            <a:rPr lang="zh-CN" altLang="en-US" dirty="0" smtClean="0">
              <a:latin typeface="微软雅黑" pitchFamily="34" charset="-122"/>
              <a:ea typeface="微软雅黑" pitchFamily="34" charset="-122"/>
            </a:rPr>
            <a:t>查询时间</a:t>
          </a:r>
          <a:endParaRPr lang="zh-CN" altLang="en-US" dirty="0">
            <a:latin typeface="微软雅黑" pitchFamily="34" charset="-122"/>
            <a:ea typeface="微软雅黑" pitchFamily="34" charset="-122"/>
          </a:endParaRPr>
        </a:p>
      </dgm:t>
    </dgm:pt>
    <dgm:pt modelId="{5DC03BDC-7F3E-4576-9CD5-623CD1D16193}" type="parTrans" cxnId="{703EE97D-FDBD-4663-9780-9DAB2EF2AFA7}">
      <dgm:prSet/>
      <dgm:spPr/>
      <dgm:t>
        <a:bodyPr/>
        <a:lstStyle/>
        <a:p>
          <a:endParaRPr lang="zh-CN" altLang="en-US">
            <a:latin typeface="微软雅黑" pitchFamily="34" charset="-122"/>
            <a:ea typeface="微软雅黑" pitchFamily="34" charset="-122"/>
          </a:endParaRPr>
        </a:p>
      </dgm:t>
    </dgm:pt>
    <dgm:pt modelId="{3C310D59-7FB0-4F1A-AACC-5512BE5D193F}" type="sibTrans" cxnId="{703EE97D-FDBD-4663-9780-9DAB2EF2AFA7}">
      <dgm:prSet/>
      <dgm:spPr/>
      <dgm:t>
        <a:bodyPr/>
        <a:lstStyle/>
        <a:p>
          <a:endParaRPr lang="zh-CN" altLang="en-US">
            <a:latin typeface="微软雅黑" pitchFamily="34" charset="-122"/>
            <a:ea typeface="微软雅黑" pitchFamily="34" charset="-122"/>
          </a:endParaRPr>
        </a:p>
      </dgm:t>
    </dgm:pt>
    <dgm:pt modelId="{FF24EB83-4E92-4788-BA77-5B71F9053991}">
      <dgm:prSet phldrT="[文本]" custT="1"/>
      <dgm:spPr/>
      <dgm:t>
        <a:bodyPr anchor="ctr" anchorCtr="0"/>
        <a:lstStyle/>
        <a:p>
          <a:r>
            <a:rPr lang="zh-CN" altLang="en-US" sz="1600" dirty="0" smtClean="0">
              <a:latin typeface="微软雅黑" pitchFamily="34" charset="-122"/>
              <a:ea typeface="微软雅黑" pitchFamily="34" charset="-122"/>
            </a:rPr>
            <a:t>每日数据都可查询</a:t>
          </a:r>
          <a:endParaRPr lang="zh-CN" altLang="en-US" sz="1600" dirty="0">
            <a:latin typeface="微软雅黑" pitchFamily="34" charset="-122"/>
            <a:ea typeface="微软雅黑" pitchFamily="34" charset="-122"/>
          </a:endParaRPr>
        </a:p>
      </dgm:t>
    </dgm:pt>
    <dgm:pt modelId="{44575F77-2AFF-4969-B405-1500443ABD1A}" type="parTrans" cxnId="{C2CE5E82-B75E-438D-9D26-834ED63939C2}">
      <dgm:prSet/>
      <dgm:spPr/>
      <dgm:t>
        <a:bodyPr/>
        <a:lstStyle/>
        <a:p>
          <a:endParaRPr lang="zh-CN" altLang="en-US">
            <a:latin typeface="微软雅黑" pitchFamily="34" charset="-122"/>
            <a:ea typeface="微软雅黑" pitchFamily="34" charset="-122"/>
          </a:endParaRPr>
        </a:p>
      </dgm:t>
    </dgm:pt>
    <dgm:pt modelId="{B947FE65-ADCF-45DA-83BC-6AD25FCE8363}" type="sibTrans" cxnId="{C2CE5E82-B75E-438D-9D26-834ED63939C2}">
      <dgm:prSet/>
      <dgm:spPr/>
      <dgm:t>
        <a:bodyPr/>
        <a:lstStyle/>
        <a:p>
          <a:endParaRPr lang="zh-CN" altLang="en-US">
            <a:latin typeface="微软雅黑" pitchFamily="34" charset="-122"/>
            <a:ea typeface="微软雅黑" pitchFamily="34" charset="-122"/>
          </a:endParaRPr>
        </a:p>
      </dgm:t>
    </dgm:pt>
    <dgm:pt modelId="{2CDCC176-5DD4-429D-A567-DAB9BE6633A6}">
      <dgm:prSet phldrT="[文本]"/>
      <dgm:spPr/>
      <dgm:t>
        <a:bodyPr/>
        <a:lstStyle/>
        <a:p>
          <a:r>
            <a:rPr lang="zh-CN" altLang="en-US" dirty="0" smtClean="0">
              <a:latin typeface="微软雅黑" pitchFamily="34" charset="-122"/>
              <a:ea typeface="微软雅黑" pitchFamily="34" charset="-122"/>
            </a:rPr>
            <a:t>查询类型</a:t>
          </a:r>
          <a:endParaRPr lang="zh-CN" altLang="en-US" dirty="0">
            <a:latin typeface="微软雅黑" pitchFamily="34" charset="-122"/>
            <a:ea typeface="微软雅黑" pitchFamily="34" charset="-122"/>
          </a:endParaRPr>
        </a:p>
      </dgm:t>
    </dgm:pt>
    <dgm:pt modelId="{1B8293B5-F21F-4DBC-8428-64ADD8AEDEB7}" type="parTrans" cxnId="{F5F7AFA0-79B0-49FC-B626-124D6DBD4F78}">
      <dgm:prSet/>
      <dgm:spPr/>
      <dgm:t>
        <a:bodyPr/>
        <a:lstStyle/>
        <a:p>
          <a:endParaRPr lang="zh-CN" altLang="en-US">
            <a:latin typeface="微软雅黑" pitchFamily="34" charset="-122"/>
            <a:ea typeface="微软雅黑" pitchFamily="34" charset="-122"/>
          </a:endParaRPr>
        </a:p>
      </dgm:t>
    </dgm:pt>
    <dgm:pt modelId="{A851C450-06A2-4F77-A1BE-1027C8287619}" type="sibTrans" cxnId="{F5F7AFA0-79B0-49FC-B626-124D6DBD4F78}">
      <dgm:prSet/>
      <dgm:spPr/>
      <dgm:t>
        <a:bodyPr/>
        <a:lstStyle/>
        <a:p>
          <a:endParaRPr lang="zh-CN" altLang="en-US">
            <a:latin typeface="微软雅黑" pitchFamily="34" charset="-122"/>
            <a:ea typeface="微软雅黑" pitchFamily="34" charset="-122"/>
          </a:endParaRPr>
        </a:p>
      </dgm:t>
    </dgm:pt>
    <dgm:pt modelId="{CA8B83DA-CD52-4360-B693-FB83652D0350}">
      <dgm:prSet phldrT="[文本]"/>
      <dgm:spPr/>
      <dgm:t>
        <a:bodyPr/>
        <a:lstStyle/>
        <a:p>
          <a:r>
            <a:rPr lang="zh-CN" altLang="en-US" dirty="0" smtClean="0">
              <a:latin typeface="微软雅黑" pitchFamily="34" charset="-122"/>
              <a:ea typeface="微软雅黑" pitchFamily="34" charset="-122"/>
            </a:rPr>
            <a:t>按股份性质</a:t>
          </a:r>
          <a:endParaRPr lang="zh-CN" altLang="en-US" dirty="0">
            <a:latin typeface="微软雅黑" pitchFamily="34" charset="-122"/>
            <a:ea typeface="微软雅黑" pitchFamily="34" charset="-122"/>
          </a:endParaRPr>
        </a:p>
      </dgm:t>
    </dgm:pt>
    <dgm:pt modelId="{BDB53E04-F70E-4976-BF1E-F85900ACA0F4}" type="parTrans" cxnId="{D3F3AE52-3DE4-43E6-92C3-9FF4CEBFC9D0}">
      <dgm:prSet/>
      <dgm:spPr/>
      <dgm:t>
        <a:bodyPr/>
        <a:lstStyle/>
        <a:p>
          <a:endParaRPr lang="zh-CN" altLang="en-US">
            <a:latin typeface="微软雅黑" pitchFamily="34" charset="-122"/>
            <a:ea typeface="微软雅黑" pitchFamily="34" charset="-122"/>
          </a:endParaRPr>
        </a:p>
      </dgm:t>
    </dgm:pt>
    <dgm:pt modelId="{088F1382-2D14-4C58-9BDD-A325953C7181}" type="sibTrans" cxnId="{D3F3AE52-3DE4-43E6-92C3-9FF4CEBFC9D0}">
      <dgm:prSet/>
      <dgm:spPr/>
      <dgm:t>
        <a:bodyPr/>
        <a:lstStyle/>
        <a:p>
          <a:endParaRPr lang="zh-CN" altLang="en-US">
            <a:latin typeface="微软雅黑" pitchFamily="34" charset="-122"/>
            <a:ea typeface="微软雅黑" pitchFamily="34" charset="-122"/>
          </a:endParaRPr>
        </a:p>
      </dgm:t>
    </dgm:pt>
    <dgm:pt modelId="{07097823-4493-4FFC-9B76-637D545346FD}">
      <dgm:prSet phldrT="[文本]"/>
      <dgm:spPr/>
      <dgm:t>
        <a:bodyPr/>
        <a:lstStyle/>
        <a:p>
          <a:r>
            <a:rPr lang="zh-CN" altLang="en-US" dirty="0" smtClean="0">
              <a:latin typeface="微软雅黑" pitchFamily="34" charset="-122"/>
              <a:ea typeface="微软雅黑" pitchFamily="34" charset="-122"/>
            </a:rPr>
            <a:t>按持有人类别</a:t>
          </a:r>
          <a:endParaRPr lang="zh-CN" altLang="en-US" dirty="0">
            <a:latin typeface="微软雅黑" pitchFamily="34" charset="-122"/>
            <a:ea typeface="微软雅黑" pitchFamily="34" charset="-122"/>
          </a:endParaRPr>
        </a:p>
      </dgm:t>
    </dgm:pt>
    <dgm:pt modelId="{8556DCD0-6BB5-41B5-8B16-AE0DF342B27E}" type="parTrans" cxnId="{05990A41-6DB0-46E2-A0D6-441BC4A63A72}">
      <dgm:prSet/>
      <dgm:spPr/>
      <dgm:t>
        <a:bodyPr/>
        <a:lstStyle/>
        <a:p>
          <a:endParaRPr lang="zh-CN" altLang="en-US">
            <a:latin typeface="微软雅黑" pitchFamily="34" charset="-122"/>
            <a:ea typeface="微软雅黑" pitchFamily="34" charset="-122"/>
          </a:endParaRPr>
        </a:p>
      </dgm:t>
    </dgm:pt>
    <dgm:pt modelId="{E84271B1-0F2B-45CC-84F0-D7D7DF65BB22}" type="sibTrans" cxnId="{05990A41-6DB0-46E2-A0D6-441BC4A63A72}">
      <dgm:prSet/>
      <dgm:spPr/>
      <dgm:t>
        <a:bodyPr/>
        <a:lstStyle/>
        <a:p>
          <a:endParaRPr lang="zh-CN" altLang="en-US">
            <a:latin typeface="微软雅黑" pitchFamily="34" charset="-122"/>
            <a:ea typeface="微软雅黑" pitchFamily="34" charset="-122"/>
          </a:endParaRPr>
        </a:p>
      </dgm:t>
    </dgm:pt>
    <dgm:pt modelId="{B3CD136C-CFB9-4E53-B924-833F2448F888}">
      <dgm:prSet phldrT="[文本]"/>
      <dgm:spPr/>
      <dgm:t>
        <a:bodyPr/>
        <a:lstStyle/>
        <a:p>
          <a:r>
            <a:rPr lang="zh-CN" altLang="en-US" dirty="0" smtClean="0">
              <a:latin typeface="微软雅黑" pitchFamily="34" charset="-122"/>
              <a:ea typeface="微软雅黑" pitchFamily="34" charset="-122"/>
            </a:rPr>
            <a:t>用途</a:t>
          </a:r>
          <a:endParaRPr lang="zh-CN" altLang="en-US" dirty="0">
            <a:latin typeface="微软雅黑" pitchFamily="34" charset="-122"/>
            <a:ea typeface="微软雅黑" pitchFamily="34" charset="-122"/>
          </a:endParaRPr>
        </a:p>
      </dgm:t>
    </dgm:pt>
    <dgm:pt modelId="{52A15CC7-7DC4-49D8-B139-6A7E4C649CEE}" type="parTrans" cxnId="{CEA1EE37-2085-4B2D-9F4A-4C6D6A623D13}">
      <dgm:prSet/>
      <dgm:spPr/>
      <dgm:t>
        <a:bodyPr/>
        <a:lstStyle/>
        <a:p>
          <a:endParaRPr lang="zh-CN" altLang="en-US">
            <a:latin typeface="微软雅黑" pitchFamily="34" charset="-122"/>
            <a:ea typeface="微软雅黑" pitchFamily="34" charset="-122"/>
          </a:endParaRPr>
        </a:p>
      </dgm:t>
    </dgm:pt>
    <dgm:pt modelId="{7A9EA95C-751C-47BB-B282-6D9CCB0CBDF6}" type="sibTrans" cxnId="{CEA1EE37-2085-4B2D-9F4A-4C6D6A623D13}">
      <dgm:prSet/>
      <dgm:spPr/>
      <dgm:t>
        <a:bodyPr/>
        <a:lstStyle/>
        <a:p>
          <a:endParaRPr lang="zh-CN" altLang="en-US">
            <a:latin typeface="微软雅黑" pitchFamily="34" charset="-122"/>
            <a:ea typeface="微软雅黑" pitchFamily="34" charset="-122"/>
          </a:endParaRPr>
        </a:p>
      </dgm:t>
    </dgm:pt>
    <dgm:pt modelId="{4485C2C5-07F1-44B9-866C-D190F3841E9E}">
      <dgm:prSet phldrT="[文本]"/>
      <dgm:spPr/>
      <dgm:t>
        <a:bodyPr/>
        <a:lstStyle/>
        <a:p>
          <a:r>
            <a:rPr lang="zh-CN" altLang="en-US" dirty="0" smtClean="0">
              <a:latin typeface="微软雅黑" pitchFamily="34" charset="-122"/>
              <a:ea typeface="微软雅黑" pitchFamily="34" charset="-122"/>
            </a:rPr>
            <a:t>办理工商变更</a:t>
          </a:r>
          <a:endParaRPr lang="zh-CN" altLang="en-US" dirty="0">
            <a:latin typeface="微软雅黑" pitchFamily="34" charset="-122"/>
            <a:ea typeface="微软雅黑" pitchFamily="34" charset="-122"/>
          </a:endParaRPr>
        </a:p>
      </dgm:t>
    </dgm:pt>
    <dgm:pt modelId="{D7415620-1965-468A-883E-16BA0A12E6CA}" type="parTrans" cxnId="{B02D4283-9747-47AF-A9F0-BD211DDDF1A4}">
      <dgm:prSet/>
      <dgm:spPr/>
      <dgm:t>
        <a:bodyPr/>
        <a:lstStyle/>
        <a:p>
          <a:endParaRPr lang="zh-CN" altLang="en-US">
            <a:latin typeface="微软雅黑" pitchFamily="34" charset="-122"/>
            <a:ea typeface="微软雅黑" pitchFamily="34" charset="-122"/>
          </a:endParaRPr>
        </a:p>
      </dgm:t>
    </dgm:pt>
    <dgm:pt modelId="{7C240432-EB96-4F06-9F17-94CE30E6B677}" type="sibTrans" cxnId="{B02D4283-9747-47AF-A9F0-BD211DDDF1A4}">
      <dgm:prSet/>
      <dgm:spPr/>
      <dgm:t>
        <a:bodyPr/>
        <a:lstStyle/>
        <a:p>
          <a:endParaRPr lang="zh-CN" altLang="en-US">
            <a:latin typeface="微软雅黑" pitchFamily="34" charset="-122"/>
            <a:ea typeface="微软雅黑" pitchFamily="34" charset="-122"/>
          </a:endParaRPr>
        </a:p>
      </dgm:t>
    </dgm:pt>
    <dgm:pt modelId="{BDDBDADE-0B2C-4D52-B0DD-9E449E30E603}">
      <dgm:prSet phldrT="[文本]"/>
      <dgm:spPr/>
      <dgm:t>
        <a:bodyPr/>
        <a:lstStyle/>
        <a:p>
          <a:r>
            <a:rPr lang="zh-CN" altLang="en-US" dirty="0" smtClean="0">
              <a:latin typeface="微软雅黑" pitchFamily="34" charset="-122"/>
              <a:ea typeface="微软雅黑" pitchFamily="34" charset="-122"/>
            </a:rPr>
            <a:t>其他需要申报股本结构证明的情形</a:t>
          </a:r>
          <a:endParaRPr lang="zh-CN" altLang="en-US" dirty="0">
            <a:latin typeface="微软雅黑" pitchFamily="34" charset="-122"/>
            <a:ea typeface="微软雅黑" pitchFamily="34" charset="-122"/>
          </a:endParaRPr>
        </a:p>
      </dgm:t>
    </dgm:pt>
    <dgm:pt modelId="{78D84FDA-F628-40B9-A7C3-DB1B468316AC}" type="parTrans" cxnId="{040C6AE4-1A77-4E36-8E08-AC2B64589CEC}">
      <dgm:prSet/>
      <dgm:spPr/>
      <dgm:t>
        <a:bodyPr/>
        <a:lstStyle/>
        <a:p>
          <a:endParaRPr lang="zh-CN" altLang="en-US">
            <a:latin typeface="微软雅黑" pitchFamily="34" charset="-122"/>
            <a:ea typeface="微软雅黑" pitchFamily="34" charset="-122"/>
          </a:endParaRPr>
        </a:p>
      </dgm:t>
    </dgm:pt>
    <dgm:pt modelId="{23E76914-3793-424D-86ED-A844269032F5}" type="sibTrans" cxnId="{040C6AE4-1A77-4E36-8E08-AC2B64589CEC}">
      <dgm:prSet/>
      <dgm:spPr/>
      <dgm:t>
        <a:bodyPr/>
        <a:lstStyle/>
        <a:p>
          <a:endParaRPr lang="zh-CN" altLang="en-US">
            <a:latin typeface="微软雅黑" pitchFamily="34" charset="-122"/>
            <a:ea typeface="微软雅黑" pitchFamily="34" charset="-122"/>
          </a:endParaRPr>
        </a:p>
      </dgm:t>
    </dgm:pt>
    <dgm:pt modelId="{0D10432A-6C6C-416A-BC65-FBD6628AC0D0}" type="pres">
      <dgm:prSet presAssocID="{863D1CDD-B4AA-48DD-9E39-D9CEDCE94FFB}" presName="Name0" presStyleCnt="0">
        <dgm:presLayoutVars>
          <dgm:dir/>
          <dgm:animLvl val="lvl"/>
          <dgm:resizeHandles val="exact"/>
        </dgm:presLayoutVars>
      </dgm:prSet>
      <dgm:spPr/>
      <dgm:t>
        <a:bodyPr/>
        <a:lstStyle/>
        <a:p>
          <a:endParaRPr lang="zh-CN" altLang="en-US"/>
        </a:p>
      </dgm:t>
    </dgm:pt>
    <dgm:pt modelId="{BE5EC90C-7FD2-40D3-BE1D-2F10D38DF83A}" type="pres">
      <dgm:prSet presAssocID="{863D1CDD-B4AA-48DD-9E39-D9CEDCE94FFB}" presName="tSp" presStyleCnt="0"/>
      <dgm:spPr/>
    </dgm:pt>
    <dgm:pt modelId="{18EEF42C-A88C-4B3C-9257-A077BD51CE19}" type="pres">
      <dgm:prSet presAssocID="{863D1CDD-B4AA-48DD-9E39-D9CEDCE94FFB}" presName="bSp" presStyleCnt="0"/>
      <dgm:spPr/>
    </dgm:pt>
    <dgm:pt modelId="{40AD7F30-28CE-4185-A152-5ABC763ABF3A}" type="pres">
      <dgm:prSet presAssocID="{863D1CDD-B4AA-48DD-9E39-D9CEDCE94FFB}" presName="process" presStyleCnt="0"/>
      <dgm:spPr/>
    </dgm:pt>
    <dgm:pt modelId="{3CFCE242-A383-4381-A869-AEFBDB755048}" type="pres">
      <dgm:prSet presAssocID="{1957F03D-6F30-4F70-B85B-2DE82AC116F4}" presName="composite1" presStyleCnt="0"/>
      <dgm:spPr/>
    </dgm:pt>
    <dgm:pt modelId="{98367AFC-F556-452A-8921-BF894DED9961}" type="pres">
      <dgm:prSet presAssocID="{1957F03D-6F30-4F70-B85B-2DE82AC116F4}" presName="dummyNode1" presStyleLbl="node1" presStyleIdx="0" presStyleCnt="3"/>
      <dgm:spPr/>
    </dgm:pt>
    <dgm:pt modelId="{82472517-07FC-4853-9CF5-196F87EF4843}" type="pres">
      <dgm:prSet presAssocID="{1957F03D-6F30-4F70-B85B-2DE82AC116F4}" presName="childNode1" presStyleLbl="bgAcc1" presStyleIdx="0" presStyleCnt="3" custScaleX="107441">
        <dgm:presLayoutVars>
          <dgm:bulletEnabled val="1"/>
        </dgm:presLayoutVars>
      </dgm:prSet>
      <dgm:spPr/>
      <dgm:t>
        <a:bodyPr/>
        <a:lstStyle/>
        <a:p>
          <a:endParaRPr lang="zh-CN" altLang="en-US"/>
        </a:p>
      </dgm:t>
    </dgm:pt>
    <dgm:pt modelId="{238807EC-C2C5-4552-BAD7-D1837C077AF0}" type="pres">
      <dgm:prSet presAssocID="{1957F03D-6F30-4F70-B85B-2DE82AC116F4}" presName="childNode1tx" presStyleLbl="bgAcc1" presStyleIdx="0" presStyleCnt="3">
        <dgm:presLayoutVars>
          <dgm:bulletEnabled val="1"/>
        </dgm:presLayoutVars>
      </dgm:prSet>
      <dgm:spPr/>
      <dgm:t>
        <a:bodyPr/>
        <a:lstStyle/>
        <a:p>
          <a:endParaRPr lang="zh-CN" altLang="en-US"/>
        </a:p>
      </dgm:t>
    </dgm:pt>
    <dgm:pt modelId="{41C7F6B1-62AC-4E47-AE93-B296DE1999A7}" type="pres">
      <dgm:prSet presAssocID="{1957F03D-6F30-4F70-B85B-2DE82AC116F4}" presName="parentNode1" presStyleLbl="node1" presStyleIdx="0" presStyleCnt="3">
        <dgm:presLayoutVars>
          <dgm:chMax val="1"/>
          <dgm:bulletEnabled val="1"/>
        </dgm:presLayoutVars>
      </dgm:prSet>
      <dgm:spPr/>
      <dgm:t>
        <a:bodyPr/>
        <a:lstStyle/>
        <a:p>
          <a:endParaRPr lang="zh-CN" altLang="en-US"/>
        </a:p>
      </dgm:t>
    </dgm:pt>
    <dgm:pt modelId="{450AE96D-03FE-4EE8-96E8-48293953E01B}" type="pres">
      <dgm:prSet presAssocID="{1957F03D-6F30-4F70-B85B-2DE82AC116F4}" presName="connSite1" presStyleCnt="0"/>
      <dgm:spPr/>
    </dgm:pt>
    <dgm:pt modelId="{63D1F55B-0513-4FF3-A9EA-1EECCBCFDE67}" type="pres">
      <dgm:prSet presAssocID="{3C310D59-7FB0-4F1A-AACC-5512BE5D193F}" presName="Name9" presStyleLbl="sibTrans2D1" presStyleIdx="0" presStyleCnt="2"/>
      <dgm:spPr/>
      <dgm:t>
        <a:bodyPr/>
        <a:lstStyle/>
        <a:p>
          <a:endParaRPr lang="zh-CN" altLang="en-US"/>
        </a:p>
      </dgm:t>
    </dgm:pt>
    <dgm:pt modelId="{65B478B1-69B9-4BBF-841C-F85B6AC548A9}" type="pres">
      <dgm:prSet presAssocID="{2CDCC176-5DD4-429D-A567-DAB9BE6633A6}" presName="composite2" presStyleCnt="0"/>
      <dgm:spPr/>
    </dgm:pt>
    <dgm:pt modelId="{37C9CAD7-69A5-4C09-953F-98E6749DFE68}" type="pres">
      <dgm:prSet presAssocID="{2CDCC176-5DD4-429D-A567-DAB9BE6633A6}" presName="dummyNode2" presStyleLbl="node1" presStyleIdx="0" presStyleCnt="3"/>
      <dgm:spPr/>
    </dgm:pt>
    <dgm:pt modelId="{DBFFB789-14E6-4E05-BA90-869E7256549D}" type="pres">
      <dgm:prSet presAssocID="{2CDCC176-5DD4-429D-A567-DAB9BE6633A6}" presName="childNode2" presStyleLbl="bgAcc1" presStyleIdx="1" presStyleCnt="3">
        <dgm:presLayoutVars>
          <dgm:bulletEnabled val="1"/>
        </dgm:presLayoutVars>
      </dgm:prSet>
      <dgm:spPr/>
      <dgm:t>
        <a:bodyPr/>
        <a:lstStyle/>
        <a:p>
          <a:endParaRPr lang="zh-CN" altLang="en-US"/>
        </a:p>
      </dgm:t>
    </dgm:pt>
    <dgm:pt modelId="{FA9781E1-1FF9-4244-9D56-15CBEE615BF5}" type="pres">
      <dgm:prSet presAssocID="{2CDCC176-5DD4-429D-A567-DAB9BE6633A6}" presName="childNode2tx" presStyleLbl="bgAcc1" presStyleIdx="1" presStyleCnt="3">
        <dgm:presLayoutVars>
          <dgm:bulletEnabled val="1"/>
        </dgm:presLayoutVars>
      </dgm:prSet>
      <dgm:spPr/>
      <dgm:t>
        <a:bodyPr/>
        <a:lstStyle/>
        <a:p>
          <a:endParaRPr lang="zh-CN" altLang="en-US"/>
        </a:p>
      </dgm:t>
    </dgm:pt>
    <dgm:pt modelId="{EF7083A6-E96D-4744-B266-81F8DCDF4171}" type="pres">
      <dgm:prSet presAssocID="{2CDCC176-5DD4-429D-A567-DAB9BE6633A6}" presName="parentNode2" presStyleLbl="node1" presStyleIdx="1" presStyleCnt="3">
        <dgm:presLayoutVars>
          <dgm:chMax val="0"/>
          <dgm:bulletEnabled val="1"/>
        </dgm:presLayoutVars>
      </dgm:prSet>
      <dgm:spPr/>
      <dgm:t>
        <a:bodyPr/>
        <a:lstStyle/>
        <a:p>
          <a:endParaRPr lang="zh-CN" altLang="en-US"/>
        </a:p>
      </dgm:t>
    </dgm:pt>
    <dgm:pt modelId="{4D4D78A5-0C06-41D8-9D8D-180F38B08FEB}" type="pres">
      <dgm:prSet presAssocID="{2CDCC176-5DD4-429D-A567-DAB9BE6633A6}" presName="connSite2" presStyleCnt="0"/>
      <dgm:spPr/>
    </dgm:pt>
    <dgm:pt modelId="{AD9FEAC0-AA07-44A3-AE04-4193F2739C88}" type="pres">
      <dgm:prSet presAssocID="{A851C450-06A2-4F77-A1BE-1027C8287619}" presName="Name18" presStyleLbl="sibTrans2D1" presStyleIdx="1" presStyleCnt="2"/>
      <dgm:spPr/>
      <dgm:t>
        <a:bodyPr/>
        <a:lstStyle/>
        <a:p>
          <a:endParaRPr lang="zh-CN" altLang="en-US"/>
        </a:p>
      </dgm:t>
    </dgm:pt>
    <dgm:pt modelId="{B6124DFB-D610-4527-875B-A238115EA3BB}" type="pres">
      <dgm:prSet presAssocID="{B3CD136C-CFB9-4E53-B924-833F2448F888}" presName="composite1" presStyleCnt="0"/>
      <dgm:spPr/>
    </dgm:pt>
    <dgm:pt modelId="{71526193-46E1-4CD7-891B-FFF964F5D138}" type="pres">
      <dgm:prSet presAssocID="{B3CD136C-CFB9-4E53-B924-833F2448F888}" presName="dummyNode1" presStyleLbl="node1" presStyleIdx="1" presStyleCnt="3"/>
      <dgm:spPr/>
    </dgm:pt>
    <dgm:pt modelId="{98B38BF9-CEDD-4ED4-803A-934D26061598}" type="pres">
      <dgm:prSet presAssocID="{B3CD136C-CFB9-4E53-B924-833F2448F888}" presName="childNode1" presStyleLbl="bgAcc1" presStyleIdx="2" presStyleCnt="3">
        <dgm:presLayoutVars>
          <dgm:bulletEnabled val="1"/>
        </dgm:presLayoutVars>
      </dgm:prSet>
      <dgm:spPr/>
      <dgm:t>
        <a:bodyPr/>
        <a:lstStyle/>
        <a:p>
          <a:endParaRPr lang="zh-CN" altLang="en-US"/>
        </a:p>
      </dgm:t>
    </dgm:pt>
    <dgm:pt modelId="{BFD11433-3319-47D2-BEAA-962BDF6CCA86}" type="pres">
      <dgm:prSet presAssocID="{B3CD136C-CFB9-4E53-B924-833F2448F888}" presName="childNode1tx" presStyleLbl="bgAcc1" presStyleIdx="2" presStyleCnt="3">
        <dgm:presLayoutVars>
          <dgm:bulletEnabled val="1"/>
        </dgm:presLayoutVars>
      </dgm:prSet>
      <dgm:spPr/>
      <dgm:t>
        <a:bodyPr/>
        <a:lstStyle/>
        <a:p>
          <a:endParaRPr lang="zh-CN" altLang="en-US"/>
        </a:p>
      </dgm:t>
    </dgm:pt>
    <dgm:pt modelId="{9F894449-800E-4B66-ACA7-58476343C5E2}" type="pres">
      <dgm:prSet presAssocID="{B3CD136C-CFB9-4E53-B924-833F2448F888}" presName="parentNode1" presStyleLbl="node1" presStyleIdx="2" presStyleCnt="3">
        <dgm:presLayoutVars>
          <dgm:chMax val="1"/>
          <dgm:bulletEnabled val="1"/>
        </dgm:presLayoutVars>
      </dgm:prSet>
      <dgm:spPr/>
      <dgm:t>
        <a:bodyPr/>
        <a:lstStyle/>
        <a:p>
          <a:endParaRPr lang="zh-CN" altLang="en-US"/>
        </a:p>
      </dgm:t>
    </dgm:pt>
    <dgm:pt modelId="{F7848552-BAFD-4F59-A253-A74925D35395}" type="pres">
      <dgm:prSet presAssocID="{B3CD136C-CFB9-4E53-B924-833F2448F888}" presName="connSite1" presStyleCnt="0"/>
      <dgm:spPr/>
    </dgm:pt>
  </dgm:ptLst>
  <dgm:cxnLst>
    <dgm:cxn modelId="{D3F3AE52-3DE4-43E6-92C3-9FF4CEBFC9D0}" srcId="{2CDCC176-5DD4-429D-A567-DAB9BE6633A6}" destId="{CA8B83DA-CD52-4360-B693-FB83652D0350}" srcOrd="0" destOrd="0" parTransId="{BDB53E04-F70E-4976-BF1E-F85900ACA0F4}" sibTransId="{088F1382-2D14-4C58-9BDD-A325953C7181}"/>
    <dgm:cxn modelId="{B02D4283-9747-47AF-A9F0-BD211DDDF1A4}" srcId="{B3CD136C-CFB9-4E53-B924-833F2448F888}" destId="{4485C2C5-07F1-44B9-866C-D190F3841E9E}" srcOrd="0" destOrd="0" parTransId="{D7415620-1965-468A-883E-16BA0A12E6CA}" sibTransId="{7C240432-EB96-4F06-9F17-94CE30E6B677}"/>
    <dgm:cxn modelId="{20D73B5B-4532-4AAC-ACB6-7E53D141F4A5}" type="presOf" srcId="{07097823-4493-4FFC-9B76-637D545346FD}" destId="{DBFFB789-14E6-4E05-BA90-869E7256549D}" srcOrd="0" destOrd="1" presId="urn:microsoft.com/office/officeart/2005/8/layout/hProcess4"/>
    <dgm:cxn modelId="{91177684-796E-40FC-BBB7-93F8B816CEC9}" type="presOf" srcId="{4485C2C5-07F1-44B9-866C-D190F3841E9E}" destId="{BFD11433-3319-47D2-BEAA-962BDF6CCA86}" srcOrd="1" destOrd="0" presId="urn:microsoft.com/office/officeart/2005/8/layout/hProcess4"/>
    <dgm:cxn modelId="{7396B7F0-0908-46DA-AD9C-B4E067A97A2E}" type="presOf" srcId="{863D1CDD-B4AA-48DD-9E39-D9CEDCE94FFB}" destId="{0D10432A-6C6C-416A-BC65-FBD6628AC0D0}" srcOrd="0" destOrd="0" presId="urn:microsoft.com/office/officeart/2005/8/layout/hProcess4"/>
    <dgm:cxn modelId="{CEA1EE37-2085-4B2D-9F4A-4C6D6A623D13}" srcId="{863D1CDD-B4AA-48DD-9E39-D9CEDCE94FFB}" destId="{B3CD136C-CFB9-4E53-B924-833F2448F888}" srcOrd="2" destOrd="0" parTransId="{52A15CC7-7DC4-49D8-B139-6A7E4C649CEE}" sibTransId="{7A9EA95C-751C-47BB-B282-6D9CCB0CBDF6}"/>
    <dgm:cxn modelId="{5383A209-71A0-4ED7-8F43-827EEADE2D1E}" type="presOf" srcId="{CA8B83DA-CD52-4360-B693-FB83652D0350}" destId="{DBFFB789-14E6-4E05-BA90-869E7256549D}" srcOrd="0" destOrd="0" presId="urn:microsoft.com/office/officeart/2005/8/layout/hProcess4"/>
    <dgm:cxn modelId="{AB263E17-8288-49BC-8FC4-938A75D6ABA6}" type="presOf" srcId="{B3CD136C-CFB9-4E53-B924-833F2448F888}" destId="{9F894449-800E-4B66-ACA7-58476343C5E2}" srcOrd="0" destOrd="0" presId="urn:microsoft.com/office/officeart/2005/8/layout/hProcess4"/>
    <dgm:cxn modelId="{308C882C-478C-4319-ABA4-34F722CEE3B2}" type="presOf" srcId="{2CDCC176-5DD4-429D-A567-DAB9BE6633A6}" destId="{EF7083A6-E96D-4744-B266-81F8DCDF4171}" srcOrd="0" destOrd="0" presId="urn:microsoft.com/office/officeart/2005/8/layout/hProcess4"/>
    <dgm:cxn modelId="{987ACD64-11D1-4516-A8E0-6F7C7EB2A08F}" type="presOf" srcId="{1957F03D-6F30-4F70-B85B-2DE82AC116F4}" destId="{41C7F6B1-62AC-4E47-AE93-B296DE1999A7}" srcOrd="0" destOrd="0" presId="urn:microsoft.com/office/officeart/2005/8/layout/hProcess4"/>
    <dgm:cxn modelId="{EEA46635-BBEB-4076-BA95-33F2948D4339}" type="presOf" srcId="{A851C450-06A2-4F77-A1BE-1027C8287619}" destId="{AD9FEAC0-AA07-44A3-AE04-4193F2739C88}" srcOrd="0" destOrd="0" presId="urn:microsoft.com/office/officeart/2005/8/layout/hProcess4"/>
    <dgm:cxn modelId="{C4846840-E7B5-477A-A424-00825155E23B}" type="presOf" srcId="{4485C2C5-07F1-44B9-866C-D190F3841E9E}" destId="{98B38BF9-CEDD-4ED4-803A-934D26061598}" srcOrd="0" destOrd="0" presId="urn:microsoft.com/office/officeart/2005/8/layout/hProcess4"/>
    <dgm:cxn modelId="{040C6AE4-1A77-4E36-8E08-AC2B64589CEC}" srcId="{B3CD136C-CFB9-4E53-B924-833F2448F888}" destId="{BDDBDADE-0B2C-4D52-B0DD-9E449E30E603}" srcOrd="1" destOrd="0" parTransId="{78D84FDA-F628-40B9-A7C3-DB1B468316AC}" sibTransId="{23E76914-3793-424D-86ED-A844269032F5}"/>
    <dgm:cxn modelId="{EA9E19F0-F184-42BF-B8A1-F559D94D0571}" type="presOf" srcId="{CA8B83DA-CD52-4360-B693-FB83652D0350}" destId="{FA9781E1-1FF9-4244-9D56-15CBEE615BF5}" srcOrd="1" destOrd="0" presId="urn:microsoft.com/office/officeart/2005/8/layout/hProcess4"/>
    <dgm:cxn modelId="{EF376F11-513C-422C-800C-B2B3D2141ECE}" type="presOf" srcId="{BDDBDADE-0B2C-4D52-B0DD-9E449E30E603}" destId="{BFD11433-3319-47D2-BEAA-962BDF6CCA86}" srcOrd="1" destOrd="1" presId="urn:microsoft.com/office/officeart/2005/8/layout/hProcess4"/>
    <dgm:cxn modelId="{CD11702D-E643-4B66-BC23-26FC9CC04160}" type="presOf" srcId="{FF24EB83-4E92-4788-BA77-5B71F9053991}" destId="{238807EC-C2C5-4552-BAD7-D1837C077AF0}" srcOrd="1" destOrd="0" presId="urn:microsoft.com/office/officeart/2005/8/layout/hProcess4"/>
    <dgm:cxn modelId="{577B225C-168C-4ACD-9A93-640FBFC6EBCC}" type="presOf" srcId="{BDDBDADE-0B2C-4D52-B0DD-9E449E30E603}" destId="{98B38BF9-CEDD-4ED4-803A-934D26061598}" srcOrd="0" destOrd="1" presId="urn:microsoft.com/office/officeart/2005/8/layout/hProcess4"/>
    <dgm:cxn modelId="{EDC282DF-3318-47A9-9F25-636B609E58F4}" type="presOf" srcId="{3C310D59-7FB0-4F1A-AACC-5512BE5D193F}" destId="{63D1F55B-0513-4FF3-A9EA-1EECCBCFDE67}" srcOrd="0" destOrd="0" presId="urn:microsoft.com/office/officeart/2005/8/layout/hProcess4"/>
    <dgm:cxn modelId="{C5908643-C94A-47EE-85C4-1C9622F3E8A2}" type="presOf" srcId="{FF24EB83-4E92-4788-BA77-5B71F9053991}" destId="{82472517-07FC-4853-9CF5-196F87EF4843}" srcOrd="0" destOrd="0" presId="urn:microsoft.com/office/officeart/2005/8/layout/hProcess4"/>
    <dgm:cxn modelId="{369BF1B9-BC9A-4D6F-BB19-B0E574F736A5}" type="presOf" srcId="{07097823-4493-4FFC-9B76-637D545346FD}" destId="{FA9781E1-1FF9-4244-9D56-15CBEE615BF5}" srcOrd="1" destOrd="1" presId="urn:microsoft.com/office/officeart/2005/8/layout/hProcess4"/>
    <dgm:cxn modelId="{05990A41-6DB0-46E2-A0D6-441BC4A63A72}" srcId="{2CDCC176-5DD4-429D-A567-DAB9BE6633A6}" destId="{07097823-4493-4FFC-9B76-637D545346FD}" srcOrd="1" destOrd="0" parTransId="{8556DCD0-6BB5-41B5-8B16-AE0DF342B27E}" sibTransId="{E84271B1-0F2B-45CC-84F0-D7D7DF65BB22}"/>
    <dgm:cxn modelId="{C2CE5E82-B75E-438D-9D26-834ED63939C2}" srcId="{1957F03D-6F30-4F70-B85B-2DE82AC116F4}" destId="{FF24EB83-4E92-4788-BA77-5B71F9053991}" srcOrd="0" destOrd="0" parTransId="{44575F77-2AFF-4969-B405-1500443ABD1A}" sibTransId="{B947FE65-ADCF-45DA-83BC-6AD25FCE8363}"/>
    <dgm:cxn modelId="{703EE97D-FDBD-4663-9780-9DAB2EF2AFA7}" srcId="{863D1CDD-B4AA-48DD-9E39-D9CEDCE94FFB}" destId="{1957F03D-6F30-4F70-B85B-2DE82AC116F4}" srcOrd="0" destOrd="0" parTransId="{5DC03BDC-7F3E-4576-9CD5-623CD1D16193}" sibTransId="{3C310D59-7FB0-4F1A-AACC-5512BE5D193F}"/>
    <dgm:cxn modelId="{F5F7AFA0-79B0-49FC-B626-124D6DBD4F78}" srcId="{863D1CDD-B4AA-48DD-9E39-D9CEDCE94FFB}" destId="{2CDCC176-5DD4-429D-A567-DAB9BE6633A6}" srcOrd="1" destOrd="0" parTransId="{1B8293B5-F21F-4DBC-8428-64ADD8AEDEB7}" sibTransId="{A851C450-06A2-4F77-A1BE-1027C8287619}"/>
    <dgm:cxn modelId="{4C476FE5-5B52-4A3F-8DF0-27608F463C7E}" type="presParOf" srcId="{0D10432A-6C6C-416A-BC65-FBD6628AC0D0}" destId="{BE5EC90C-7FD2-40D3-BE1D-2F10D38DF83A}" srcOrd="0" destOrd="0" presId="urn:microsoft.com/office/officeart/2005/8/layout/hProcess4"/>
    <dgm:cxn modelId="{BA4620FC-4E99-4375-8A04-B7DB5F6D4778}" type="presParOf" srcId="{0D10432A-6C6C-416A-BC65-FBD6628AC0D0}" destId="{18EEF42C-A88C-4B3C-9257-A077BD51CE19}" srcOrd="1" destOrd="0" presId="urn:microsoft.com/office/officeart/2005/8/layout/hProcess4"/>
    <dgm:cxn modelId="{A2FB20A2-EEAA-48B4-990B-3E44732ECD6C}" type="presParOf" srcId="{0D10432A-6C6C-416A-BC65-FBD6628AC0D0}" destId="{40AD7F30-28CE-4185-A152-5ABC763ABF3A}" srcOrd="2" destOrd="0" presId="urn:microsoft.com/office/officeart/2005/8/layout/hProcess4"/>
    <dgm:cxn modelId="{CAEDDA07-0F7F-4959-8644-A4613E508F93}" type="presParOf" srcId="{40AD7F30-28CE-4185-A152-5ABC763ABF3A}" destId="{3CFCE242-A383-4381-A869-AEFBDB755048}" srcOrd="0" destOrd="0" presId="urn:microsoft.com/office/officeart/2005/8/layout/hProcess4"/>
    <dgm:cxn modelId="{3E3D8B3C-178C-4C4B-A8BD-76C2FED4D0E8}" type="presParOf" srcId="{3CFCE242-A383-4381-A869-AEFBDB755048}" destId="{98367AFC-F556-452A-8921-BF894DED9961}" srcOrd="0" destOrd="0" presId="urn:microsoft.com/office/officeart/2005/8/layout/hProcess4"/>
    <dgm:cxn modelId="{CABA3FA3-3F59-45ED-AB4C-FB449ADE6812}" type="presParOf" srcId="{3CFCE242-A383-4381-A869-AEFBDB755048}" destId="{82472517-07FC-4853-9CF5-196F87EF4843}" srcOrd="1" destOrd="0" presId="urn:microsoft.com/office/officeart/2005/8/layout/hProcess4"/>
    <dgm:cxn modelId="{04D38BBB-AB49-4A4E-8373-431C6358F140}" type="presParOf" srcId="{3CFCE242-A383-4381-A869-AEFBDB755048}" destId="{238807EC-C2C5-4552-BAD7-D1837C077AF0}" srcOrd="2" destOrd="0" presId="urn:microsoft.com/office/officeart/2005/8/layout/hProcess4"/>
    <dgm:cxn modelId="{D435972C-53F5-4C4D-AB8D-D50E0C05F00F}" type="presParOf" srcId="{3CFCE242-A383-4381-A869-AEFBDB755048}" destId="{41C7F6B1-62AC-4E47-AE93-B296DE1999A7}" srcOrd="3" destOrd="0" presId="urn:microsoft.com/office/officeart/2005/8/layout/hProcess4"/>
    <dgm:cxn modelId="{F26CF143-A7D6-4C42-8EAC-96557BAEFB86}" type="presParOf" srcId="{3CFCE242-A383-4381-A869-AEFBDB755048}" destId="{450AE96D-03FE-4EE8-96E8-48293953E01B}" srcOrd="4" destOrd="0" presId="urn:microsoft.com/office/officeart/2005/8/layout/hProcess4"/>
    <dgm:cxn modelId="{4CA99219-378F-43E3-9E03-F2C7064A83C3}" type="presParOf" srcId="{40AD7F30-28CE-4185-A152-5ABC763ABF3A}" destId="{63D1F55B-0513-4FF3-A9EA-1EECCBCFDE67}" srcOrd="1" destOrd="0" presId="urn:microsoft.com/office/officeart/2005/8/layout/hProcess4"/>
    <dgm:cxn modelId="{35897A12-C1C9-4742-820E-E1908C594E5A}" type="presParOf" srcId="{40AD7F30-28CE-4185-A152-5ABC763ABF3A}" destId="{65B478B1-69B9-4BBF-841C-F85B6AC548A9}" srcOrd="2" destOrd="0" presId="urn:microsoft.com/office/officeart/2005/8/layout/hProcess4"/>
    <dgm:cxn modelId="{08A81206-A92B-4DAE-A5B3-AC6BD8209266}" type="presParOf" srcId="{65B478B1-69B9-4BBF-841C-F85B6AC548A9}" destId="{37C9CAD7-69A5-4C09-953F-98E6749DFE68}" srcOrd="0" destOrd="0" presId="urn:microsoft.com/office/officeart/2005/8/layout/hProcess4"/>
    <dgm:cxn modelId="{49B28ECD-8A83-4439-9117-F9FBF636C27F}" type="presParOf" srcId="{65B478B1-69B9-4BBF-841C-F85B6AC548A9}" destId="{DBFFB789-14E6-4E05-BA90-869E7256549D}" srcOrd="1" destOrd="0" presId="urn:microsoft.com/office/officeart/2005/8/layout/hProcess4"/>
    <dgm:cxn modelId="{7B2E0F33-11BC-4A90-A8F4-5D2A23EC726C}" type="presParOf" srcId="{65B478B1-69B9-4BBF-841C-F85B6AC548A9}" destId="{FA9781E1-1FF9-4244-9D56-15CBEE615BF5}" srcOrd="2" destOrd="0" presId="urn:microsoft.com/office/officeart/2005/8/layout/hProcess4"/>
    <dgm:cxn modelId="{3E10C450-507E-47F4-9394-379CB9A93A86}" type="presParOf" srcId="{65B478B1-69B9-4BBF-841C-F85B6AC548A9}" destId="{EF7083A6-E96D-4744-B266-81F8DCDF4171}" srcOrd="3" destOrd="0" presId="urn:microsoft.com/office/officeart/2005/8/layout/hProcess4"/>
    <dgm:cxn modelId="{A0FB774B-D130-41E0-A407-3CE028F2E052}" type="presParOf" srcId="{65B478B1-69B9-4BBF-841C-F85B6AC548A9}" destId="{4D4D78A5-0C06-41D8-9D8D-180F38B08FEB}" srcOrd="4" destOrd="0" presId="urn:microsoft.com/office/officeart/2005/8/layout/hProcess4"/>
    <dgm:cxn modelId="{5CBCC81F-662C-4A60-85A2-B5AA3350D816}" type="presParOf" srcId="{40AD7F30-28CE-4185-A152-5ABC763ABF3A}" destId="{AD9FEAC0-AA07-44A3-AE04-4193F2739C88}" srcOrd="3" destOrd="0" presId="urn:microsoft.com/office/officeart/2005/8/layout/hProcess4"/>
    <dgm:cxn modelId="{4186A204-DAF7-4D74-8A65-6E5A1C82BBD6}" type="presParOf" srcId="{40AD7F30-28CE-4185-A152-5ABC763ABF3A}" destId="{B6124DFB-D610-4527-875B-A238115EA3BB}" srcOrd="4" destOrd="0" presId="urn:microsoft.com/office/officeart/2005/8/layout/hProcess4"/>
    <dgm:cxn modelId="{C2CBE610-0595-4FD0-AA8A-3D9874B88383}" type="presParOf" srcId="{B6124DFB-D610-4527-875B-A238115EA3BB}" destId="{71526193-46E1-4CD7-891B-FFF964F5D138}" srcOrd="0" destOrd="0" presId="urn:microsoft.com/office/officeart/2005/8/layout/hProcess4"/>
    <dgm:cxn modelId="{3C0F66ED-836A-4034-ADEF-C87662D15089}" type="presParOf" srcId="{B6124DFB-D610-4527-875B-A238115EA3BB}" destId="{98B38BF9-CEDD-4ED4-803A-934D26061598}" srcOrd="1" destOrd="0" presId="urn:microsoft.com/office/officeart/2005/8/layout/hProcess4"/>
    <dgm:cxn modelId="{DA920F54-A79F-41B4-9D3E-01847532F8C1}" type="presParOf" srcId="{B6124DFB-D610-4527-875B-A238115EA3BB}" destId="{BFD11433-3319-47D2-BEAA-962BDF6CCA86}" srcOrd="2" destOrd="0" presId="urn:microsoft.com/office/officeart/2005/8/layout/hProcess4"/>
    <dgm:cxn modelId="{F854B90B-A9AC-4C81-9E5E-1AE0EF892495}" type="presParOf" srcId="{B6124DFB-D610-4527-875B-A238115EA3BB}" destId="{9F894449-800E-4B66-ACA7-58476343C5E2}" srcOrd="3" destOrd="0" presId="urn:microsoft.com/office/officeart/2005/8/layout/hProcess4"/>
    <dgm:cxn modelId="{4AB6DED1-3B94-4FD3-BB7A-3ED097B636DE}" type="presParOf" srcId="{B6124DFB-D610-4527-875B-A238115EA3BB}" destId="{F7848552-BAFD-4F59-A253-A74925D35395}" srcOrd="4" destOrd="0" presId="urn:microsoft.com/office/officeart/2005/8/layout/hProcess4"/>
  </dgm:cxnLst>
  <dgm:bg/>
  <dgm:whole/>
</dgm:dataModel>
</file>

<file path=ppt/diagrams/data2.xml><?xml version="1.0" encoding="utf-8"?>
<dgm:dataModel xmlns:dgm="http://schemas.openxmlformats.org/drawingml/2006/diagram" xmlns:a="http://schemas.openxmlformats.org/drawingml/2006/main">
  <dgm:ptLst>
    <dgm:pt modelId="{35C7E378-D755-4C0F-92FB-A3E7650BD883}" type="doc">
      <dgm:prSet loTypeId="urn:microsoft.com/office/officeart/2005/8/layout/hList1" loCatId="list" qsTypeId="urn:microsoft.com/office/officeart/2005/8/quickstyle/simple1" qsCatId="simple" csTypeId="urn:microsoft.com/office/officeart/2005/8/colors/accent2_2" csCatId="accent2" phldr="1"/>
      <dgm:spPr/>
      <dgm:t>
        <a:bodyPr/>
        <a:lstStyle/>
        <a:p>
          <a:endParaRPr lang="zh-CN" altLang="en-US"/>
        </a:p>
      </dgm:t>
    </dgm:pt>
    <dgm:pt modelId="{C4450156-076B-479B-BE22-49C31554B9BA}">
      <dgm:prSet phldrT="[文本]" custT="1"/>
      <dgm:spPr/>
      <dgm:t>
        <a:bodyPr/>
        <a:lstStyle/>
        <a:p>
          <a:r>
            <a:rPr lang="zh-CN" altLang="en-US" sz="2400" b="0" dirty="0" smtClean="0">
              <a:latin typeface="微软雅黑" pitchFamily="34" charset="-122"/>
              <a:ea typeface="微软雅黑" pitchFamily="34" charset="-122"/>
            </a:rPr>
            <a:t>下发次数</a:t>
          </a:r>
          <a:endParaRPr lang="zh-CN" altLang="en-US" sz="2400" b="0" dirty="0">
            <a:latin typeface="微软雅黑" pitchFamily="34" charset="-122"/>
            <a:ea typeface="微软雅黑" pitchFamily="34" charset="-122"/>
          </a:endParaRPr>
        </a:p>
      </dgm:t>
    </dgm:pt>
    <dgm:pt modelId="{E9E4374A-380E-491C-AFC4-2699975609B6}" type="parTrans" cxnId="{8FABFF4E-3C6A-4CF6-BC47-5E70F110CD75}">
      <dgm:prSet/>
      <dgm:spPr/>
      <dgm:t>
        <a:bodyPr/>
        <a:lstStyle/>
        <a:p>
          <a:endParaRPr lang="zh-CN" altLang="en-US" b="0">
            <a:latin typeface="微软雅黑" pitchFamily="34" charset="-122"/>
            <a:ea typeface="微软雅黑" pitchFamily="34" charset="-122"/>
          </a:endParaRPr>
        </a:p>
      </dgm:t>
    </dgm:pt>
    <dgm:pt modelId="{95F603E0-18E9-401C-AA0A-D4D39185380A}" type="sibTrans" cxnId="{8FABFF4E-3C6A-4CF6-BC47-5E70F110CD75}">
      <dgm:prSet/>
      <dgm:spPr/>
      <dgm:t>
        <a:bodyPr/>
        <a:lstStyle/>
        <a:p>
          <a:endParaRPr lang="zh-CN" altLang="en-US" b="0">
            <a:latin typeface="微软雅黑" pitchFamily="34" charset="-122"/>
            <a:ea typeface="微软雅黑" pitchFamily="34" charset="-122"/>
          </a:endParaRPr>
        </a:p>
      </dgm:t>
    </dgm:pt>
    <dgm:pt modelId="{176084C9-2FA0-42E8-9346-86900AFB92C4}">
      <dgm:prSet phldrT="[文本]" custT="1"/>
      <dgm:spPr/>
      <dgm:t>
        <a:bodyPr anchor="ctr" anchorCtr="0"/>
        <a:lstStyle/>
        <a:p>
          <a:r>
            <a:rPr lang="zh-CN" altLang="en-US" sz="2000" b="0" dirty="0" smtClean="0">
              <a:latin typeface="微软雅黑" pitchFamily="34" charset="-122"/>
              <a:ea typeface="微软雅黑" pitchFamily="34" charset="-122"/>
            </a:rPr>
            <a:t>每月两次</a:t>
          </a:r>
          <a:endParaRPr lang="zh-CN" altLang="en-US" sz="2000" b="0" dirty="0">
            <a:latin typeface="微软雅黑" pitchFamily="34" charset="-122"/>
            <a:ea typeface="微软雅黑" pitchFamily="34" charset="-122"/>
          </a:endParaRPr>
        </a:p>
      </dgm:t>
    </dgm:pt>
    <dgm:pt modelId="{CECAEDDC-D6FE-4F79-91DB-83C07BC652B6}" type="parTrans" cxnId="{92BE4E6D-75B6-4F3D-A41E-19D8280D8EB7}">
      <dgm:prSet/>
      <dgm:spPr/>
      <dgm:t>
        <a:bodyPr/>
        <a:lstStyle/>
        <a:p>
          <a:endParaRPr lang="zh-CN" altLang="en-US" b="0">
            <a:latin typeface="微软雅黑" pitchFamily="34" charset="-122"/>
            <a:ea typeface="微软雅黑" pitchFamily="34" charset="-122"/>
          </a:endParaRPr>
        </a:p>
      </dgm:t>
    </dgm:pt>
    <dgm:pt modelId="{7E86BA1F-3ED2-4F48-AA66-683F9843184C}" type="sibTrans" cxnId="{92BE4E6D-75B6-4F3D-A41E-19D8280D8EB7}">
      <dgm:prSet/>
      <dgm:spPr/>
      <dgm:t>
        <a:bodyPr/>
        <a:lstStyle/>
        <a:p>
          <a:endParaRPr lang="zh-CN" altLang="en-US" b="0">
            <a:latin typeface="微软雅黑" pitchFamily="34" charset="-122"/>
            <a:ea typeface="微软雅黑" pitchFamily="34" charset="-122"/>
          </a:endParaRPr>
        </a:p>
      </dgm:t>
    </dgm:pt>
    <dgm:pt modelId="{87AAC355-1BD3-4A7D-A98A-1AEF1F7FE74E}">
      <dgm:prSet phldrT="[文本]" custT="1"/>
      <dgm:spPr/>
      <dgm:t>
        <a:bodyPr/>
        <a:lstStyle/>
        <a:p>
          <a:r>
            <a:rPr lang="zh-CN" altLang="en-US" sz="2400" b="0" dirty="0" smtClean="0">
              <a:latin typeface="微软雅黑" pitchFamily="34" charset="-122"/>
              <a:ea typeface="微软雅黑" pitchFamily="34" charset="-122"/>
            </a:rPr>
            <a:t>下发时间</a:t>
          </a:r>
          <a:endParaRPr lang="zh-CN" altLang="en-US" sz="2400" b="0" dirty="0">
            <a:latin typeface="微软雅黑" pitchFamily="34" charset="-122"/>
            <a:ea typeface="微软雅黑" pitchFamily="34" charset="-122"/>
          </a:endParaRPr>
        </a:p>
      </dgm:t>
    </dgm:pt>
    <dgm:pt modelId="{0FA2D8E8-07E7-485A-BAA8-EDF987784E50}" type="parTrans" cxnId="{06BCF147-9DB0-47F9-80B9-884ACA5483EB}">
      <dgm:prSet/>
      <dgm:spPr/>
      <dgm:t>
        <a:bodyPr/>
        <a:lstStyle/>
        <a:p>
          <a:endParaRPr lang="zh-CN" altLang="en-US" b="0">
            <a:latin typeface="微软雅黑" pitchFamily="34" charset="-122"/>
            <a:ea typeface="微软雅黑" pitchFamily="34" charset="-122"/>
          </a:endParaRPr>
        </a:p>
      </dgm:t>
    </dgm:pt>
    <dgm:pt modelId="{EBDACF2D-70BC-438C-A27B-C28AD913C855}" type="sibTrans" cxnId="{06BCF147-9DB0-47F9-80B9-884ACA5483EB}">
      <dgm:prSet/>
      <dgm:spPr/>
      <dgm:t>
        <a:bodyPr/>
        <a:lstStyle/>
        <a:p>
          <a:endParaRPr lang="zh-CN" altLang="en-US" b="0">
            <a:latin typeface="微软雅黑" pitchFamily="34" charset="-122"/>
            <a:ea typeface="微软雅黑" pitchFamily="34" charset="-122"/>
          </a:endParaRPr>
        </a:p>
      </dgm:t>
    </dgm:pt>
    <dgm:pt modelId="{E14A1F36-0E52-43CB-807A-6F567076ACC8}">
      <dgm:prSet phldrT="[文本]"/>
      <dgm:spPr/>
      <dgm:t>
        <a:bodyPr/>
        <a:lstStyle/>
        <a:p>
          <a:r>
            <a:rPr lang="zh-CN" altLang="en-US" b="0" dirty="0" smtClean="0">
              <a:latin typeface="微软雅黑" pitchFamily="34" charset="-122"/>
              <a:ea typeface="微软雅黑" pitchFamily="34" charset="-122"/>
            </a:rPr>
            <a:t>每月初</a:t>
          </a:r>
          <a:r>
            <a:rPr lang="zh-CN" altLang="en-US" b="1" dirty="0" smtClean="0">
              <a:solidFill>
                <a:srgbClr val="C00000"/>
              </a:solidFill>
              <a:latin typeface="微软雅黑" pitchFamily="34" charset="-122"/>
              <a:ea typeface="微软雅黑" pitchFamily="34" charset="-122"/>
            </a:rPr>
            <a:t>五个工作日</a:t>
          </a:r>
          <a:r>
            <a:rPr kumimoji="1" lang="zh-CN" altLang="en-US" b="0" dirty="0" smtClean="0">
              <a:latin typeface="微软雅黑" pitchFamily="34" charset="-122"/>
              <a:ea typeface="微软雅黑" pitchFamily="34" charset="-122"/>
            </a:rPr>
            <a:t>提供截止上个月最后一个工作日的持有人名册</a:t>
          </a:r>
          <a:endParaRPr lang="zh-CN" altLang="en-US" b="0" dirty="0">
            <a:latin typeface="微软雅黑" pitchFamily="34" charset="-122"/>
            <a:ea typeface="微软雅黑" pitchFamily="34" charset="-122"/>
          </a:endParaRPr>
        </a:p>
      </dgm:t>
    </dgm:pt>
    <dgm:pt modelId="{F1854E0D-2D58-4C4A-A67F-11731E9FFD93}" type="parTrans" cxnId="{AD1D60B8-8FF9-4CB2-B532-2FDD51BF26A0}">
      <dgm:prSet/>
      <dgm:spPr/>
      <dgm:t>
        <a:bodyPr/>
        <a:lstStyle/>
        <a:p>
          <a:endParaRPr lang="zh-CN" altLang="en-US" b="0">
            <a:latin typeface="微软雅黑" pitchFamily="34" charset="-122"/>
            <a:ea typeface="微软雅黑" pitchFamily="34" charset="-122"/>
          </a:endParaRPr>
        </a:p>
      </dgm:t>
    </dgm:pt>
    <dgm:pt modelId="{6B7CDB62-F27A-4D6B-8AE0-9679A8B4068E}" type="sibTrans" cxnId="{AD1D60B8-8FF9-4CB2-B532-2FDD51BF26A0}">
      <dgm:prSet/>
      <dgm:spPr/>
      <dgm:t>
        <a:bodyPr/>
        <a:lstStyle/>
        <a:p>
          <a:endParaRPr lang="zh-CN" altLang="en-US" b="0">
            <a:latin typeface="微软雅黑" pitchFamily="34" charset="-122"/>
            <a:ea typeface="微软雅黑" pitchFamily="34" charset="-122"/>
          </a:endParaRPr>
        </a:p>
      </dgm:t>
    </dgm:pt>
    <dgm:pt modelId="{BF8A7935-C1F2-4846-B21E-A6E15256A2AF}">
      <dgm:prSet phldrT="[文本]" custT="1"/>
      <dgm:spPr/>
      <dgm:t>
        <a:bodyPr/>
        <a:lstStyle/>
        <a:p>
          <a:r>
            <a:rPr lang="zh-CN" altLang="en-US" sz="2400" b="0" dirty="0" smtClean="0">
              <a:latin typeface="微软雅黑" pitchFamily="34" charset="-122"/>
              <a:ea typeface="微软雅黑" pitchFamily="34" charset="-122"/>
            </a:rPr>
            <a:t>名册类型</a:t>
          </a:r>
          <a:endParaRPr lang="zh-CN" altLang="en-US" sz="2400" b="0" dirty="0">
            <a:latin typeface="微软雅黑" pitchFamily="34" charset="-122"/>
            <a:ea typeface="微软雅黑" pitchFamily="34" charset="-122"/>
          </a:endParaRPr>
        </a:p>
      </dgm:t>
    </dgm:pt>
    <dgm:pt modelId="{015F3869-3532-4EAD-82A2-A31178539088}" type="parTrans" cxnId="{19DA69B7-1E0A-4133-8EF2-34492BF3B1E3}">
      <dgm:prSet/>
      <dgm:spPr/>
      <dgm:t>
        <a:bodyPr/>
        <a:lstStyle/>
        <a:p>
          <a:endParaRPr lang="zh-CN" altLang="en-US" b="0">
            <a:latin typeface="微软雅黑" pitchFamily="34" charset="-122"/>
            <a:ea typeface="微软雅黑" pitchFamily="34" charset="-122"/>
          </a:endParaRPr>
        </a:p>
      </dgm:t>
    </dgm:pt>
    <dgm:pt modelId="{C47941B3-3A51-4A8E-8436-FEF336CDF036}" type="sibTrans" cxnId="{19DA69B7-1E0A-4133-8EF2-34492BF3B1E3}">
      <dgm:prSet/>
      <dgm:spPr/>
      <dgm:t>
        <a:bodyPr/>
        <a:lstStyle/>
        <a:p>
          <a:endParaRPr lang="zh-CN" altLang="en-US" b="0">
            <a:latin typeface="微软雅黑" pitchFamily="34" charset="-122"/>
            <a:ea typeface="微软雅黑" pitchFamily="34" charset="-122"/>
          </a:endParaRPr>
        </a:p>
      </dgm:t>
    </dgm:pt>
    <dgm:pt modelId="{6C575271-8490-4C33-A743-32ACF68FC1C7}">
      <dgm:prSet phldrT="[文本]" custT="1"/>
      <dgm:spPr/>
      <dgm:t>
        <a:bodyPr anchor="ctr" anchorCtr="0"/>
        <a:lstStyle/>
        <a:p>
          <a:r>
            <a:rPr lang="zh-CN" altLang="en-US" sz="2000" b="0" dirty="0" smtClean="0">
              <a:latin typeface="微软雅黑" pitchFamily="34" charset="-122"/>
              <a:ea typeface="微软雅黑" pitchFamily="34" charset="-122"/>
            </a:rPr>
            <a:t>全体持有人名册</a:t>
          </a:r>
          <a:endParaRPr lang="zh-CN" altLang="en-US" sz="2000" b="0" dirty="0">
            <a:latin typeface="微软雅黑" pitchFamily="34" charset="-122"/>
            <a:ea typeface="微软雅黑" pitchFamily="34" charset="-122"/>
          </a:endParaRPr>
        </a:p>
      </dgm:t>
    </dgm:pt>
    <dgm:pt modelId="{EE2F9C3F-9C63-435F-94DE-9AAB8D02E95B}" type="parTrans" cxnId="{E083891F-3CB6-4C78-99B4-E35F3F28146C}">
      <dgm:prSet/>
      <dgm:spPr/>
      <dgm:t>
        <a:bodyPr/>
        <a:lstStyle/>
        <a:p>
          <a:endParaRPr lang="zh-CN" altLang="en-US" b="0">
            <a:latin typeface="微软雅黑" pitchFamily="34" charset="-122"/>
            <a:ea typeface="微软雅黑" pitchFamily="34" charset="-122"/>
          </a:endParaRPr>
        </a:p>
      </dgm:t>
    </dgm:pt>
    <dgm:pt modelId="{60AEC39B-78A3-4CD7-8D91-A5B07F1D86A6}" type="sibTrans" cxnId="{E083891F-3CB6-4C78-99B4-E35F3F28146C}">
      <dgm:prSet/>
      <dgm:spPr/>
      <dgm:t>
        <a:bodyPr/>
        <a:lstStyle/>
        <a:p>
          <a:endParaRPr lang="zh-CN" altLang="en-US" b="0">
            <a:latin typeface="微软雅黑" pitchFamily="34" charset="-122"/>
            <a:ea typeface="微软雅黑" pitchFamily="34" charset="-122"/>
          </a:endParaRPr>
        </a:p>
      </dgm:t>
    </dgm:pt>
    <dgm:pt modelId="{6F559823-00C2-45DC-8C6E-C88E0CBF3C75}">
      <dgm:prSet phldrT="[文本]"/>
      <dgm:spPr/>
      <dgm:t>
        <a:bodyPr/>
        <a:lstStyle/>
        <a:p>
          <a:r>
            <a:rPr kumimoji="1" lang="zh-CN" altLang="en-US" b="0" dirty="0" smtClean="0">
              <a:latin typeface="微软雅黑" pitchFamily="34" charset="-122"/>
              <a:ea typeface="微软雅黑" pitchFamily="34" charset="-122"/>
            </a:rPr>
            <a:t>每月</a:t>
          </a:r>
          <a:r>
            <a:rPr kumimoji="1" lang="en-US" altLang="zh-CN" b="0" dirty="0" smtClean="0">
              <a:latin typeface="微软雅黑" pitchFamily="34" charset="-122"/>
              <a:ea typeface="微软雅黑" pitchFamily="34" charset="-122"/>
            </a:rPr>
            <a:t>15</a:t>
          </a:r>
          <a:r>
            <a:rPr kumimoji="1" lang="zh-CN" altLang="en-US" b="0" dirty="0" smtClean="0">
              <a:latin typeface="微软雅黑" pitchFamily="34" charset="-122"/>
              <a:ea typeface="微软雅黑" pitchFamily="34" charset="-122"/>
            </a:rPr>
            <a:t>日后</a:t>
          </a:r>
          <a:r>
            <a:rPr kumimoji="1" lang="zh-CN" altLang="en-US" b="1" dirty="0" smtClean="0">
              <a:solidFill>
                <a:srgbClr val="C00000"/>
              </a:solidFill>
              <a:latin typeface="微软雅黑" pitchFamily="34" charset="-122"/>
              <a:ea typeface="微软雅黑" pitchFamily="34" charset="-122"/>
            </a:rPr>
            <a:t>五个工作日</a:t>
          </a:r>
          <a:r>
            <a:rPr kumimoji="1" lang="zh-CN" altLang="en-US" b="0" dirty="0" smtClean="0">
              <a:latin typeface="微软雅黑" pitchFamily="34" charset="-122"/>
              <a:ea typeface="微软雅黑" pitchFamily="34" charset="-122"/>
            </a:rPr>
            <a:t>内向上市公司提供截止本月</a:t>
          </a:r>
          <a:r>
            <a:rPr kumimoji="1" lang="en-US" altLang="zh-CN" b="0" dirty="0" smtClean="0">
              <a:latin typeface="微软雅黑" pitchFamily="34" charset="-122"/>
              <a:ea typeface="微软雅黑" pitchFamily="34" charset="-122"/>
            </a:rPr>
            <a:t>15</a:t>
          </a:r>
          <a:r>
            <a:rPr kumimoji="1" lang="zh-CN" altLang="en-US" b="0" dirty="0" smtClean="0">
              <a:latin typeface="微软雅黑" pitchFamily="34" charset="-122"/>
              <a:ea typeface="微软雅黑" pitchFamily="34" charset="-122"/>
            </a:rPr>
            <a:t>日（本月</a:t>
          </a:r>
          <a:r>
            <a:rPr kumimoji="1" lang="en-US" altLang="zh-CN" b="0" dirty="0" smtClean="0">
              <a:latin typeface="微软雅黑" pitchFamily="34" charset="-122"/>
              <a:ea typeface="微软雅黑" pitchFamily="34" charset="-122"/>
            </a:rPr>
            <a:t>15</a:t>
          </a:r>
          <a:r>
            <a:rPr kumimoji="1" lang="zh-CN" altLang="en-US" b="0" dirty="0" smtClean="0">
              <a:latin typeface="微软雅黑" pitchFamily="34" charset="-122"/>
              <a:ea typeface="微软雅黑" pitchFamily="34" charset="-122"/>
            </a:rPr>
            <a:t>日为非工作日的，应为该日前一个工作日）的持有人名册</a:t>
          </a:r>
          <a:endParaRPr lang="zh-CN" altLang="en-US" b="0" dirty="0">
            <a:latin typeface="微软雅黑" pitchFamily="34" charset="-122"/>
            <a:ea typeface="微软雅黑" pitchFamily="34" charset="-122"/>
          </a:endParaRPr>
        </a:p>
      </dgm:t>
    </dgm:pt>
    <dgm:pt modelId="{752E9C7B-41AB-4DC0-B863-70B370C767F4}" type="parTrans" cxnId="{B215333E-14F7-41B6-9D5B-DB689FD11FD4}">
      <dgm:prSet/>
      <dgm:spPr/>
      <dgm:t>
        <a:bodyPr/>
        <a:lstStyle/>
        <a:p>
          <a:endParaRPr lang="zh-CN" altLang="en-US" b="0"/>
        </a:p>
      </dgm:t>
    </dgm:pt>
    <dgm:pt modelId="{5189A432-DEF1-4828-9B46-1789B15487D5}" type="sibTrans" cxnId="{B215333E-14F7-41B6-9D5B-DB689FD11FD4}">
      <dgm:prSet/>
      <dgm:spPr/>
      <dgm:t>
        <a:bodyPr/>
        <a:lstStyle/>
        <a:p>
          <a:endParaRPr lang="zh-CN" altLang="en-US" b="0"/>
        </a:p>
      </dgm:t>
    </dgm:pt>
    <dgm:pt modelId="{C413C8EC-9274-4539-B329-390AEBCC0D2E}">
      <dgm:prSet/>
      <dgm:spPr/>
      <dgm:t>
        <a:bodyPr/>
        <a:lstStyle/>
        <a:p>
          <a:endParaRPr kumimoji="1" lang="zh-CN" altLang="en-US" b="0" dirty="0"/>
        </a:p>
      </dgm:t>
    </dgm:pt>
    <dgm:pt modelId="{8690737E-C0BD-435F-AE9F-BC0F6FC2C65D}" type="parTrans" cxnId="{365A8A5D-E940-4C6C-AE53-FE3DB575D9AC}">
      <dgm:prSet/>
      <dgm:spPr/>
      <dgm:t>
        <a:bodyPr/>
        <a:lstStyle/>
        <a:p>
          <a:endParaRPr lang="zh-CN" altLang="en-US" b="0"/>
        </a:p>
      </dgm:t>
    </dgm:pt>
    <dgm:pt modelId="{07B34319-F684-4574-B299-2921805271FA}" type="sibTrans" cxnId="{365A8A5D-E940-4C6C-AE53-FE3DB575D9AC}">
      <dgm:prSet/>
      <dgm:spPr/>
      <dgm:t>
        <a:bodyPr/>
        <a:lstStyle/>
        <a:p>
          <a:endParaRPr lang="zh-CN" altLang="en-US" b="0"/>
        </a:p>
      </dgm:t>
    </dgm:pt>
    <dgm:pt modelId="{845BFBF6-842E-46BD-A271-CEA11F89897E}">
      <dgm:prSet phldrT="[文本]" custT="1"/>
      <dgm:spPr/>
      <dgm:t>
        <a:bodyPr anchor="ctr" anchorCtr="0"/>
        <a:lstStyle/>
        <a:p>
          <a:endParaRPr lang="zh-CN" altLang="en-US" sz="2000" b="0" dirty="0">
            <a:latin typeface="微软雅黑" pitchFamily="34" charset="-122"/>
            <a:ea typeface="微软雅黑" pitchFamily="34" charset="-122"/>
          </a:endParaRPr>
        </a:p>
      </dgm:t>
    </dgm:pt>
    <dgm:pt modelId="{1ACC13A5-91ED-4776-890A-114C19A80956}" type="parTrans" cxnId="{CF18055E-1DB5-4790-99B6-16A87CCD9057}">
      <dgm:prSet/>
      <dgm:spPr/>
      <dgm:t>
        <a:bodyPr/>
        <a:lstStyle/>
        <a:p>
          <a:endParaRPr lang="zh-CN" altLang="en-US"/>
        </a:p>
      </dgm:t>
    </dgm:pt>
    <dgm:pt modelId="{BC1CAD49-FAE7-40BA-8930-DB6FF66EC0CF}" type="sibTrans" cxnId="{CF18055E-1DB5-4790-99B6-16A87CCD9057}">
      <dgm:prSet/>
      <dgm:spPr/>
      <dgm:t>
        <a:bodyPr/>
        <a:lstStyle/>
        <a:p>
          <a:endParaRPr lang="zh-CN" altLang="en-US"/>
        </a:p>
      </dgm:t>
    </dgm:pt>
    <dgm:pt modelId="{DE440C87-333B-4185-940B-F869EA5C5F9B}">
      <dgm:prSet phldrT="[文本]" custT="1"/>
      <dgm:spPr/>
      <dgm:t>
        <a:bodyPr anchor="ctr" anchorCtr="0"/>
        <a:lstStyle/>
        <a:p>
          <a:r>
            <a:rPr lang="zh-CN" altLang="en-US" sz="2000" b="0" dirty="0" smtClean="0">
              <a:latin typeface="微软雅黑" pitchFamily="34" charset="-122"/>
              <a:ea typeface="微软雅黑" pitchFamily="34" charset="-122"/>
            </a:rPr>
            <a:t>限售股东名册</a:t>
          </a:r>
          <a:endParaRPr lang="zh-CN" altLang="en-US" sz="2000" b="0" dirty="0">
            <a:latin typeface="微软雅黑" pitchFamily="34" charset="-122"/>
            <a:ea typeface="微软雅黑" pitchFamily="34" charset="-122"/>
          </a:endParaRPr>
        </a:p>
      </dgm:t>
    </dgm:pt>
    <dgm:pt modelId="{98BF5A86-1CE2-4CBF-8826-82F73AA70D5B}" type="parTrans" cxnId="{080C6C6A-4128-48C2-9FFF-6A3C9D8E64AF}">
      <dgm:prSet/>
      <dgm:spPr/>
      <dgm:t>
        <a:bodyPr/>
        <a:lstStyle/>
        <a:p>
          <a:endParaRPr lang="zh-CN" altLang="en-US"/>
        </a:p>
      </dgm:t>
    </dgm:pt>
    <dgm:pt modelId="{DA5091B8-6EDE-4B7F-A8C4-D1EB1FA1B5BD}" type="sibTrans" cxnId="{080C6C6A-4128-48C2-9FFF-6A3C9D8E64AF}">
      <dgm:prSet/>
      <dgm:spPr/>
      <dgm:t>
        <a:bodyPr/>
        <a:lstStyle/>
        <a:p>
          <a:endParaRPr lang="zh-CN" altLang="en-US"/>
        </a:p>
      </dgm:t>
    </dgm:pt>
    <dgm:pt modelId="{72A8146F-999F-4477-881B-CAC841EC2888}" type="pres">
      <dgm:prSet presAssocID="{35C7E378-D755-4C0F-92FB-A3E7650BD883}" presName="Name0" presStyleCnt="0">
        <dgm:presLayoutVars>
          <dgm:dir/>
          <dgm:animLvl val="lvl"/>
          <dgm:resizeHandles val="exact"/>
        </dgm:presLayoutVars>
      </dgm:prSet>
      <dgm:spPr/>
      <dgm:t>
        <a:bodyPr/>
        <a:lstStyle/>
        <a:p>
          <a:endParaRPr lang="zh-CN" altLang="en-US"/>
        </a:p>
      </dgm:t>
    </dgm:pt>
    <dgm:pt modelId="{4D2251EB-FB7D-4255-A19F-CB09634B1985}" type="pres">
      <dgm:prSet presAssocID="{C4450156-076B-479B-BE22-49C31554B9BA}" presName="composite" presStyleCnt="0"/>
      <dgm:spPr/>
    </dgm:pt>
    <dgm:pt modelId="{3339936B-7C86-4ADE-B7D3-B2AFD4ECE048}" type="pres">
      <dgm:prSet presAssocID="{C4450156-076B-479B-BE22-49C31554B9BA}" presName="parTx" presStyleLbl="alignNode1" presStyleIdx="0" presStyleCnt="3">
        <dgm:presLayoutVars>
          <dgm:chMax val="0"/>
          <dgm:chPref val="0"/>
          <dgm:bulletEnabled val="1"/>
        </dgm:presLayoutVars>
      </dgm:prSet>
      <dgm:spPr/>
      <dgm:t>
        <a:bodyPr/>
        <a:lstStyle/>
        <a:p>
          <a:endParaRPr lang="zh-CN" altLang="en-US"/>
        </a:p>
      </dgm:t>
    </dgm:pt>
    <dgm:pt modelId="{4CB7E6BE-63D0-4E6A-BFD4-5904FF38E806}" type="pres">
      <dgm:prSet presAssocID="{C4450156-076B-479B-BE22-49C31554B9BA}" presName="desTx" presStyleLbl="alignAccFollowNode1" presStyleIdx="0" presStyleCnt="3" custLinFactNeighborX="-22193" custLinFactNeighborY="330">
        <dgm:presLayoutVars>
          <dgm:bulletEnabled val="1"/>
        </dgm:presLayoutVars>
      </dgm:prSet>
      <dgm:spPr/>
      <dgm:t>
        <a:bodyPr/>
        <a:lstStyle/>
        <a:p>
          <a:endParaRPr lang="zh-CN" altLang="en-US"/>
        </a:p>
      </dgm:t>
    </dgm:pt>
    <dgm:pt modelId="{AA72AE23-A9CA-4AD7-9875-699CBB58BFD6}" type="pres">
      <dgm:prSet presAssocID="{95F603E0-18E9-401C-AA0A-D4D39185380A}" presName="space" presStyleCnt="0"/>
      <dgm:spPr/>
    </dgm:pt>
    <dgm:pt modelId="{1CE28FF6-0544-4914-B377-96D9C4B7B821}" type="pres">
      <dgm:prSet presAssocID="{87AAC355-1BD3-4A7D-A98A-1AEF1F7FE74E}" presName="composite" presStyleCnt="0"/>
      <dgm:spPr/>
    </dgm:pt>
    <dgm:pt modelId="{7903D1BE-7E5D-445F-8ABE-24CF59FE00C9}" type="pres">
      <dgm:prSet presAssocID="{87AAC355-1BD3-4A7D-A98A-1AEF1F7FE74E}" presName="parTx" presStyleLbl="alignNode1" presStyleIdx="1" presStyleCnt="3">
        <dgm:presLayoutVars>
          <dgm:chMax val="0"/>
          <dgm:chPref val="0"/>
          <dgm:bulletEnabled val="1"/>
        </dgm:presLayoutVars>
      </dgm:prSet>
      <dgm:spPr/>
      <dgm:t>
        <a:bodyPr/>
        <a:lstStyle/>
        <a:p>
          <a:endParaRPr lang="zh-CN" altLang="en-US"/>
        </a:p>
      </dgm:t>
    </dgm:pt>
    <dgm:pt modelId="{C58DDD8A-3F62-4DA3-9712-750935508A08}" type="pres">
      <dgm:prSet presAssocID="{87AAC355-1BD3-4A7D-A98A-1AEF1F7FE74E}" presName="desTx" presStyleLbl="alignAccFollowNode1" presStyleIdx="1" presStyleCnt="3">
        <dgm:presLayoutVars>
          <dgm:bulletEnabled val="1"/>
        </dgm:presLayoutVars>
      </dgm:prSet>
      <dgm:spPr/>
      <dgm:t>
        <a:bodyPr/>
        <a:lstStyle/>
        <a:p>
          <a:endParaRPr lang="zh-CN" altLang="en-US"/>
        </a:p>
      </dgm:t>
    </dgm:pt>
    <dgm:pt modelId="{51C9B6A7-CFA4-44A8-92C5-7C370E348924}" type="pres">
      <dgm:prSet presAssocID="{EBDACF2D-70BC-438C-A27B-C28AD913C855}" presName="space" presStyleCnt="0"/>
      <dgm:spPr/>
    </dgm:pt>
    <dgm:pt modelId="{53FE60E8-C5F5-433C-ACE7-7879840D0E42}" type="pres">
      <dgm:prSet presAssocID="{BF8A7935-C1F2-4846-B21E-A6E15256A2AF}" presName="composite" presStyleCnt="0"/>
      <dgm:spPr/>
    </dgm:pt>
    <dgm:pt modelId="{79F202E7-56E4-41FF-B29A-052F6FCBFD41}" type="pres">
      <dgm:prSet presAssocID="{BF8A7935-C1F2-4846-B21E-A6E15256A2AF}" presName="parTx" presStyleLbl="alignNode1" presStyleIdx="2" presStyleCnt="3">
        <dgm:presLayoutVars>
          <dgm:chMax val="0"/>
          <dgm:chPref val="0"/>
          <dgm:bulletEnabled val="1"/>
        </dgm:presLayoutVars>
      </dgm:prSet>
      <dgm:spPr/>
      <dgm:t>
        <a:bodyPr/>
        <a:lstStyle/>
        <a:p>
          <a:endParaRPr lang="zh-CN" altLang="en-US"/>
        </a:p>
      </dgm:t>
    </dgm:pt>
    <dgm:pt modelId="{E84DF1BB-F0A2-43B8-A264-6726AC220F19}" type="pres">
      <dgm:prSet presAssocID="{BF8A7935-C1F2-4846-B21E-A6E15256A2AF}" presName="desTx" presStyleLbl="alignAccFollowNode1" presStyleIdx="2" presStyleCnt="3">
        <dgm:presLayoutVars>
          <dgm:bulletEnabled val="1"/>
        </dgm:presLayoutVars>
      </dgm:prSet>
      <dgm:spPr/>
      <dgm:t>
        <a:bodyPr/>
        <a:lstStyle/>
        <a:p>
          <a:endParaRPr lang="zh-CN" altLang="en-US"/>
        </a:p>
      </dgm:t>
    </dgm:pt>
  </dgm:ptLst>
  <dgm:cxnLst>
    <dgm:cxn modelId="{92BE4E6D-75B6-4F3D-A41E-19D8280D8EB7}" srcId="{C4450156-076B-479B-BE22-49C31554B9BA}" destId="{176084C9-2FA0-42E8-9346-86900AFB92C4}" srcOrd="0" destOrd="0" parTransId="{CECAEDDC-D6FE-4F79-91DB-83C07BC652B6}" sibTransId="{7E86BA1F-3ED2-4F48-AA66-683F9843184C}"/>
    <dgm:cxn modelId="{45FC39BD-592E-4336-9F67-62AC915D474F}" type="presOf" srcId="{35C7E378-D755-4C0F-92FB-A3E7650BD883}" destId="{72A8146F-999F-4477-881B-CAC841EC2888}" srcOrd="0" destOrd="0" presId="urn:microsoft.com/office/officeart/2005/8/layout/hList1"/>
    <dgm:cxn modelId="{E083891F-3CB6-4C78-99B4-E35F3F28146C}" srcId="{BF8A7935-C1F2-4846-B21E-A6E15256A2AF}" destId="{6C575271-8490-4C33-A743-32ACF68FC1C7}" srcOrd="0" destOrd="0" parTransId="{EE2F9C3F-9C63-435F-94DE-9AAB8D02E95B}" sibTransId="{60AEC39B-78A3-4CD7-8D91-A5B07F1D86A6}"/>
    <dgm:cxn modelId="{10055409-5E60-408C-8864-8FEDB2137479}" type="presOf" srcId="{176084C9-2FA0-42E8-9346-86900AFB92C4}" destId="{4CB7E6BE-63D0-4E6A-BFD4-5904FF38E806}" srcOrd="0" destOrd="0" presId="urn:microsoft.com/office/officeart/2005/8/layout/hList1"/>
    <dgm:cxn modelId="{AD1D60B8-8FF9-4CB2-B532-2FDD51BF26A0}" srcId="{87AAC355-1BD3-4A7D-A98A-1AEF1F7FE74E}" destId="{E14A1F36-0E52-43CB-807A-6F567076ACC8}" srcOrd="0" destOrd="0" parTransId="{F1854E0D-2D58-4C4A-A67F-11731E9FFD93}" sibTransId="{6B7CDB62-F27A-4D6B-8AE0-9679A8B4068E}"/>
    <dgm:cxn modelId="{CDE5CF84-3B05-45AA-A5B3-CEE081B3F63D}" type="presOf" srcId="{6F559823-00C2-45DC-8C6E-C88E0CBF3C75}" destId="{C58DDD8A-3F62-4DA3-9712-750935508A08}" srcOrd="0" destOrd="1" presId="urn:microsoft.com/office/officeart/2005/8/layout/hList1"/>
    <dgm:cxn modelId="{EE007360-3832-4F08-9C5A-10F378A5B441}" type="presOf" srcId="{E14A1F36-0E52-43CB-807A-6F567076ACC8}" destId="{C58DDD8A-3F62-4DA3-9712-750935508A08}" srcOrd="0" destOrd="0" presId="urn:microsoft.com/office/officeart/2005/8/layout/hList1"/>
    <dgm:cxn modelId="{080C6C6A-4128-48C2-9FFF-6A3C9D8E64AF}" srcId="{BF8A7935-C1F2-4846-B21E-A6E15256A2AF}" destId="{DE440C87-333B-4185-940B-F869EA5C5F9B}" srcOrd="1" destOrd="0" parTransId="{98BF5A86-1CE2-4CBF-8826-82F73AA70D5B}" sibTransId="{DA5091B8-6EDE-4B7F-A8C4-D1EB1FA1B5BD}"/>
    <dgm:cxn modelId="{9E21E39D-4D35-4738-A6A1-70951461C28E}" type="presOf" srcId="{87AAC355-1BD3-4A7D-A98A-1AEF1F7FE74E}" destId="{7903D1BE-7E5D-445F-8ABE-24CF59FE00C9}" srcOrd="0" destOrd="0" presId="urn:microsoft.com/office/officeart/2005/8/layout/hList1"/>
    <dgm:cxn modelId="{06BCF147-9DB0-47F9-80B9-884ACA5483EB}" srcId="{35C7E378-D755-4C0F-92FB-A3E7650BD883}" destId="{87AAC355-1BD3-4A7D-A98A-1AEF1F7FE74E}" srcOrd="1" destOrd="0" parTransId="{0FA2D8E8-07E7-485A-BAA8-EDF987784E50}" sibTransId="{EBDACF2D-70BC-438C-A27B-C28AD913C855}"/>
    <dgm:cxn modelId="{3F2F371F-7429-42ED-BF62-620650A805F4}" type="presOf" srcId="{845BFBF6-842E-46BD-A271-CEA11F89897E}" destId="{E84DF1BB-F0A2-43B8-A264-6726AC220F19}" srcOrd="0" destOrd="2" presId="urn:microsoft.com/office/officeart/2005/8/layout/hList1"/>
    <dgm:cxn modelId="{652A046C-FD34-4A25-A748-ECEB139D08C7}" type="presOf" srcId="{C413C8EC-9274-4539-B329-390AEBCC0D2E}" destId="{C58DDD8A-3F62-4DA3-9712-750935508A08}" srcOrd="0" destOrd="2" presId="urn:microsoft.com/office/officeart/2005/8/layout/hList1"/>
    <dgm:cxn modelId="{365A8A5D-E940-4C6C-AE53-FE3DB575D9AC}" srcId="{87AAC355-1BD3-4A7D-A98A-1AEF1F7FE74E}" destId="{C413C8EC-9274-4539-B329-390AEBCC0D2E}" srcOrd="2" destOrd="0" parTransId="{8690737E-C0BD-435F-AE9F-BC0F6FC2C65D}" sibTransId="{07B34319-F684-4574-B299-2921805271FA}"/>
    <dgm:cxn modelId="{19DA69B7-1E0A-4133-8EF2-34492BF3B1E3}" srcId="{35C7E378-D755-4C0F-92FB-A3E7650BD883}" destId="{BF8A7935-C1F2-4846-B21E-A6E15256A2AF}" srcOrd="2" destOrd="0" parTransId="{015F3869-3532-4EAD-82A2-A31178539088}" sibTransId="{C47941B3-3A51-4A8E-8436-FEF336CDF036}"/>
    <dgm:cxn modelId="{B215333E-14F7-41B6-9D5B-DB689FD11FD4}" srcId="{87AAC355-1BD3-4A7D-A98A-1AEF1F7FE74E}" destId="{6F559823-00C2-45DC-8C6E-C88E0CBF3C75}" srcOrd="1" destOrd="0" parTransId="{752E9C7B-41AB-4DC0-B863-70B370C767F4}" sibTransId="{5189A432-DEF1-4828-9B46-1789B15487D5}"/>
    <dgm:cxn modelId="{CBA9D39A-01C5-453B-9C24-FBA905FAB37D}" type="presOf" srcId="{DE440C87-333B-4185-940B-F869EA5C5F9B}" destId="{E84DF1BB-F0A2-43B8-A264-6726AC220F19}" srcOrd="0" destOrd="1" presId="urn:microsoft.com/office/officeart/2005/8/layout/hList1"/>
    <dgm:cxn modelId="{58E703D4-C389-457F-ADBC-9CF2E99CB04F}" type="presOf" srcId="{6C575271-8490-4C33-A743-32ACF68FC1C7}" destId="{E84DF1BB-F0A2-43B8-A264-6726AC220F19}" srcOrd="0" destOrd="0" presId="urn:microsoft.com/office/officeart/2005/8/layout/hList1"/>
    <dgm:cxn modelId="{D106BAD4-FB2F-4024-BF76-ABCD7F46AAFF}" type="presOf" srcId="{BF8A7935-C1F2-4846-B21E-A6E15256A2AF}" destId="{79F202E7-56E4-41FF-B29A-052F6FCBFD41}" srcOrd="0" destOrd="0" presId="urn:microsoft.com/office/officeart/2005/8/layout/hList1"/>
    <dgm:cxn modelId="{F0FA7D77-5693-41F0-B731-DF4BCE2EF9FC}" type="presOf" srcId="{C4450156-076B-479B-BE22-49C31554B9BA}" destId="{3339936B-7C86-4ADE-B7D3-B2AFD4ECE048}" srcOrd="0" destOrd="0" presId="urn:microsoft.com/office/officeart/2005/8/layout/hList1"/>
    <dgm:cxn modelId="{CF18055E-1DB5-4790-99B6-16A87CCD9057}" srcId="{BF8A7935-C1F2-4846-B21E-A6E15256A2AF}" destId="{845BFBF6-842E-46BD-A271-CEA11F89897E}" srcOrd="2" destOrd="0" parTransId="{1ACC13A5-91ED-4776-890A-114C19A80956}" sibTransId="{BC1CAD49-FAE7-40BA-8930-DB6FF66EC0CF}"/>
    <dgm:cxn modelId="{8FABFF4E-3C6A-4CF6-BC47-5E70F110CD75}" srcId="{35C7E378-D755-4C0F-92FB-A3E7650BD883}" destId="{C4450156-076B-479B-BE22-49C31554B9BA}" srcOrd="0" destOrd="0" parTransId="{E9E4374A-380E-491C-AFC4-2699975609B6}" sibTransId="{95F603E0-18E9-401C-AA0A-D4D39185380A}"/>
    <dgm:cxn modelId="{A10D1537-08B9-4399-92DF-C195087135DE}" type="presParOf" srcId="{72A8146F-999F-4477-881B-CAC841EC2888}" destId="{4D2251EB-FB7D-4255-A19F-CB09634B1985}" srcOrd="0" destOrd="0" presId="urn:microsoft.com/office/officeart/2005/8/layout/hList1"/>
    <dgm:cxn modelId="{9C2E2B36-4BCE-4D41-AE9B-3FCE29B04B4E}" type="presParOf" srcId="{4D2251EB-FB7D-4255-A19F-CB09634B1985}" destId="{3339936B-7C86-4ADE-B7D3-B2AFD4ECE048}" srcOrd="0" destOrd="0" presId="urn:microsoft.com/office/officeart/2005/8/layout/hList1"/>
    <dgm:cxn modelId="{6920BF16-C342-4937-A7A6-3E0609B1D6AE}" type="presParOf" srcId="{4D2251EB-FB7D-4255-A19F-CB09634B1985}" destId="{4CB7E6BE-63D0-4E6A-BFD4-5904FF38E806}" srcOrd="1" destOrd="0" presId="urn:microsoft.com/office/officeart/2005/8/layout/hList1"/>
    <dgm:cxn modelId="{EA159854-4CA0-4847-8035-6C07D3FB8E09}" type="presParOf" srcId="{72A8146F-999F-4477-881B-CAC841EC2888}" destId="{AA72AE23-A9CA-4AD7-9875-699CBB58BFD6}" srcOrd="1" destOrd="0" presId="urn:microsoft.com/office/officeart/2005/8/layout/hList1"/>
    <dgm:cxn modelId="{6339E932-8235-4FE7-8045-97E539A0F36E}" type="presParOf" srcId="{72A8146F-999F-4477-881B-CAC841EC2888}" destId="{1CE28FF6-0544-4914-B377-96D9C4B7B821}" srcOrd="2" destOrd="0" presId="urn:microsoft.com/office/officeart/2005/8/layout/hList1"/>
    <dgm:cxn modelId="{327CE90C-4467-4761-A023-3DBC936E44F5}" type="presParOf" srcId="{1CE28FF6-0544-4914-B377-96D9C4B7B821}" destId="{7903D1BE-7E5D-445F-8ABE-24CF59FE00C9}" srcOrd="0" destOrd="0" presId="urn:microsoft.com/office/officeart/2005/8/layout/hList1"/>
    <dgm:cxn modelId="{FBC3F6A6-9286-466C-B2CD-B82CAEE072A5}" type="presParOf" srcId="{1CE28FF6-0544-4914-B377-96D9C4B7B821}" destId="{C58DDD8A-3F62-4DA3-9712-750935508A08}" srcOrd="1" destOrd="0" presId="urn:microsoft.com/office/officeart/2005/8/layout/hList1"/>
    <dgm:cxn modelId="{B5185D4C-AF72-45CA-AFB9-F24002FB2DC1}" type="presParOf" srcId="{72A8146F-999F-4477-881B-CAC841EC2888}" destId="{51C9B6A7-CFA4-44A8-92C5-7C370E348924}" srcOrd="3" destOrd="0" presId="urn:microsoft.com/office/officeart/2005/8/layout/hList1"/>
    <dgm:cxn modelId="{9EC7CAFA-E02B-42ED-907A-6102683ED853}" type="presParOf" srcId="{72A8146F-999F-4477-881B-CAC841EC2888}" destId="{53FE60E8-C5F5-433C-ACE7-7879840D0E42}" srcOrd="4" destOrd="0" presId="urn:microsoft.com/office/officeart/2005/8/layout/hList1"/>
    <dgm:cxn modelId="{6C2A081A-8882-4FA6-8B8C-6B1391E82CFC}" type="presParOf" srcId="{53FE60E8-C5F5-433C-ACE7-7879840D0E42}" destId="{79F202E7-56E4-41FF-B29A-052F6FCBFD41}" srcOrd="0" destOrd="0" presId="urn:microsoft.com/office/officeart/2005/8/layout/hList1"/>
    <dgm:cxn modelId="{1D05DB4B-8F8B-45DF-A19D-D666AA7E548E}" type="presParOf" srcId="{53FE60E8-C5F5-433C-ACE7-7879840D0E42}" destId="{E84DF1BB-F0A2-43B8-A264-6726AC220F19}" srcOrd="1" destOrd="0" presId="urn:microsoft.com/office/officeart/2005/8/layout/h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5C9E1FA-1F37-43D0-B0F7-54AA294F54DC}" type="doc">
      <dgm:prSet loTypeId="urn:microsoft.com/office/officeart/2005/8/layout/vList4#3" loCatId="list" qsTypeId="urn:microsoft.com/office/officeart/2005/8/quickstyle/simple1" qsCatId="simple" csTypeId="urn:microsoft.com/office/officeart/2005/8/colors/accent2_1" csCatId="accent2" phldr="1"/>
      <dgm:spPr/>
      <dgm:t>
        <a:bodyPr/>
        <a:lstStyle/>
        <a:p>
          <a:endParaRPr lang="zh-CN" altLang="en-US"/>
        </a:p>
      </dgm:t>
    </dgm:pt>
    <dgm:pt modelId="{0C3008AC-DB84-4D4C-BB4B-31C79D415AAD}">
      <dgm:prSet phldrT="[文本]" custT="1"/>
      <dgm:spPr/>
      <dgm:t>
        <a:bodyPr/>
        <a:lstStyle/>
        <a:p>
          <a:r>
            <a:rPr lang="zh-CN" altLang="en-US" sz="2400" dirty="0" smtClean="0">
              <a:latin typeface="微软雅黑" pitchFamily="34" charset="-122"/>
              <a:ea typeface="微软雅黑" pitchFamily="34" charset="-122"/>
            </a:rPr>
            <a:t>概述：发行人发生并购、重组等情形的，可通过向本公司邮寄申报材料的方式向本公司申请查询信息披露义务人持股及股份变更情况。</a:t>
          </a:r>
          <a:endParaRPr lang="en-US" altLang="zh-CN" sz="2400" dirty="0" smtClean="0">
            <a:latin typeface="微软雅黑" pitchFamily="34" charset="-122"/>
            <a:ea typeface="微软雅黑" pitchFamily="34" charset="-122"/>
          </a:endParaRPr>
        </a:p>
      </dgm:t>
    </dgm:pt>
    <dgm:pt modelId="{B231C20A-1A26-4360-A649-84EBB7BA14C4}" type="parTrans" cxnId="{F9D58483-B154-4954-8F3F-5399D5441358}">
      <dgm:prSet/>
      <dgm:spPr/>
      <dgm:t>
        <a:bodyPr/>
        <a:lstStyle/>
        <a:p>
          <a:endParaRPr lang="zh-CN" altLang="en-US">
            <a:solidFill>
              <a:schemeClr val="tx1"/>
            </a:solidFill>
            <a:latin typeface="微软雅黑" pitchFamily="34" charset="-122"/>
            <a:ea typeface="微软雅黑" pitchFamily="34" charset="-122"/>
          </a:endParaRPr>
        </a:p>
      </dgm:t>
    </dgm:pt>
    <dgm:pt modelId="{DF76BB42-A731-4463-9E2F-E95241F012C2}" type="sibTrans" cxnId="{F9D58483-B154-4954-8F3F-5399D5441358}">
      <dgm:prSet/>
      <dgm:spPr/>
      <dgm:t>
        <a:bodyPr/>
        <a:lstStyle/>
        <a:p>
          <a:endParaRPr lang="zh-CN" altLang="en-US">
            <a:solidFill>
              <a:schemeClr val="tx1"/>
            </a:solidFill>
            <a:latin typeface="微软雅黑" pitchFamily="34" charset="-122"/>
            <a:ea typeface="微软雅黑" pitchFamily="34" charset="-122"/>
          </a:endParaRPr>
        </a:p>
      </dgm:t>
    </dgm:pt>
    <dgm:pt modelId="{5FEBA8CA-273E-430F-A093-0C9E3EF0D6E0}" type="pres">
      <dgm:prSet presAssocID="{B5C9E1FA-1F37-43D0-B0F7-54AA294F54DC}" presName="linear" presStyleCnt="0">
        <dgm:presLayoutVars>
          <dgm:dir/>
          <dgm:resizeHandles val="exact"/>
        </dgm:presLayoutVars>
      </dgm:prSet>
      <dgm:spPr/>
      <dgm:t>
        <a:bodyPr/>
        <a:lstStyle/>
        <a:p>
          <a:endParaRPr lang="zh-CN" altLang="en-US"/>
        </a:p>
      </dgm:t>
    </dgm:pt>
    <dgm:pt modelId="{32CE92D5-CB60-466F-BE16-2F55425F4B19}" type="pres">
      <dgm:prSet presAssocID="{0C3008AC-DB84-4D4C-BB4B-31C79D415AAD}" presName="comp" presStyleCnt="0"/>
      <dgm:spPr/>
      <dgm:t>
        <a:bodyPr/>
        <a:lstStyle/>
        <a:p>
          <a:endParaRPr lang="zh-CN" altLang="en-US"/>
        </a:p>
      </dgm:t>
    </dgm:pt>
    <dgm:pt modelId="{3329D7DE-4F5E-4483-91AF-74BEFD494A29}" type="pres">
      <dgm:prSet presAssocID="{0C3008AC-DB84-4D4C-BB4B-31C79D415AAD}" presName="box" presStyleLbl="node1" presStyleIdx="0" presStyleCnt="1" custLinFactNeighborX="847"/>
      <dgm:spPr/>
      <dgm:t>
        <a:bodyPr/>
        <a:lstStyle/>
        <a:p>
          <a:endParaRPr lang="zh-CN" altLang="en-US"/>
        </a:p>
      </dgm:t>
    </dgm:pt>
    <dgm:pt modelId="{D9D708D8-01F1-40A2-B2B6-B1678537D4D5}" type="pres">
      <dgm:prSet presAssocID="{0C3008AC-DB84-4D4C-BB4B-31C79D415AAD}" presName="img" presStyleLbl="fgImgPlace1" presStyleIdx="0" presStyleCnt="1" custScaleY="48413" custLinFactNeighborX="-13983" custLinFactNeighborY="-595"/>
      <dgm:spPr>
        <a:blipFill rotWithShape="0">
          <a:blip xmlns:r="http://schemas.openxmlformats.org/officeDocument/2006/relationships" r:embed="rId1"/>
          <a:stretch>
            <a:fillRect/>
          </a:stretch>
        </a:blipFill>
      </dgm:spPr>
      <dgm:t>
        <a:bodyPr/>
        <a:lstStyle/>
        <a:p>
          <a:endParaRPr lang="zh-CN" altLang="en-US"/>
        </a:p>
      </dgm:t>
    </dgm:pt>
    <dgm:pt modelId="{8DA4038E-F327-4D31-81D8-697DD3616C3D}" type="pres">
      <dgm:prSet presAssocID="{0C3008AC-DB84-4D4C-BB4B-31C79D415AAD}" presName="text" presStyleLbl="node1" presStyleIdx="0" presStyleCnt="1">
        <dgm:presLayoutVars>
          <dgm:bulletEnabled val="1"/>
        </dgm:presLayoutVars>
      </dgm:prSet>
      <dgm:spPr/>
      <dgm:t>
        <a:bodyPr/>
        <a:lstStyle/>
        <a:p>
          <a:endParaRPr lang="zh-CN" altLang="en-US"/>
        </a:p>
      </dgm:t>
    </dgm:pt>
  </dgm:ptLst>
  <dgm:cxnLst>
    <dgm:cxn modelId="{6FE72C1D-2A3F-4665-9F6B-EF50EBB69FEE}" type="presOf" srcId="{B5C9E1FA-1F37-43D0-B0F7-54AA294F54DC}" destId="{5FEBA8CA-273E-430F-A093-0C9E3EF0D6E0}" srcOrd="0" destOrd="0" presId="urn:microsoft.com/office/officeart/2005/8/layout/vList4#3"/>
    <dgm:cxn modelId="{184937D7-AC71-40FE-9EE3-8BDE649CEB7D}" type="presOf" srcId="{0C3008AC-DB84-4D4C-BB4B-31C79D415AAD}" destId="{3329D7DE-4F5E-4483-91AF-74BEFD494A29}" srcOrd="0" destOrd="0" presId="urn:microsoft.com/office/officeart/2005/8/layout/vList4#3"/>
    <dgm:cxn modelId="{F9D58483-B154-4954-8F3F-5399D5441358}" srcId="{B5C9E1FA-1F37-43D0-B0F7-54AA294F54DC}" destId="{0C3008AC-DB84-4D4C-BB4B-31C79D415AAD}" srcOrd="0" destOrd="0" parTransId="{B231C20A-1A26-4360-A649-84EBB7BA14C4}" sibTransId="{DF76BB42-A731-4463-9E2F-E95241F012C2}"/>
    <dgm:cxn modelId="{64AD7BD1-F4A7-4F24-A5A0-7C63FF5B2E03}" type="presOf" srcId="{0C3008AC-DB84-4D4C-BB4B-31C79D415AAD}" destId="{8DA4038E-F327-4D31-81D8-697DD3616C3D}" srcOrd="1" destOrd="0" presId="urn:microsoft.com/office/officeart/2005/8/layout/vList4#3"/>
    <dgm:cxn modelId="{60CCFCC8-9C61-468A-82C8-C1F5C2DE364F}" type="presParOf" srcId="{5FEBA8CA-273E-430F-A093-0C9E3EF0D6E0}" destId="{32CE92D5-CB60-466F-BE16-2F55425F4B19}" srcOrd="0" destOrd="0" presId="urn:microsoft.com/office/officeart/2005/8/layout/vList4#3"/>
    <dgm:cxn modelId="{852F9C2B-E247-4166-BCCD-5B38053E8156}" type="presParOf" srcId="{32CE92D5-CB60-466F-BE16-2F55425F4B19}" destId="{3329D7DE-4F5E-4483-91AF-74BEFD494A29}" srcOrd="0" destOrd="0" presId="urn:microsoft.com/office/officeart/2005/8/layout/vList4#3"/>
    <dgm:cxn modelId="{D429C956-EE53-4702-89FF-2F34C3F4C649}" type="presParOf" srcId="{32CE92D5-CB60-466F-BE16-2F55425F4B19}" destId="{D9D708D8-01F1-40A2-B2B6-B1678537D4D5}" srcOrd="1" destOrd="0" presId="urn:microsoft.com/office/officeart/2005/8/layout/vList4#3"/>
    <dgm:cxn modelId="{76990F6D-BD85-4073-B2BB-8AEAAA5A27B5}" type="presParOf" srcId="{32CE92D5-CB60-466F-BE16-2F55425F4B19}" destId="{8DA4038E-F327-4D31-81D8-697DD3616C3D}" srcOrd="2" destOrd="0" presId="urn:microsoft.com/office/officeart/2005/8/layout/vList4#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5C9E1FA-1F37-43D0-B0F7-54AA294F54DC}" type="doc">
      <dgm:prSet loTypeId="urn:microsoft.com/office/officeart/2005/8/layout/vList4#5" loCatId="list" qsTypeId="urn:microsoft.com/office/officeart/2005/8/quickstyle/simple1" qsCatId="simple" csTypeId="urn:microsoft.com/office/officeart/2005/8/colors/accent2_1" csCatId="accent2" phldr="1"/>
      <dgm:spPr/>
      <dgm:t>
        <a:bodyPr/>
        <a:lstStyle/>
        <a:p>
          <a:endParaRPr lang="zh-CN" altLang="en-US"/>
        </a:p>
      </dgm:t>
    </dgm:pt>
    <dgm:pt modelId="{0C3008AC-DB84-4D4C-BB4B-31C79D415AAD}">
      <dgm:prSet phldrT="[文本]"/>
      <dgm:spPr/>
      <dgm:t>
        <a:bodyPr/>
        <a:lstStyle/>
        <a:p>
          <a:r>
            <a:rPr lang="zh-CN" altLang="en-US" dirty="0" smtClean="0">
              <a:latin typeface="微软雅黑" pitchFamily="34" charset="-122"/>
              <a:ea typeface="微软雅黑" pitchFamily="34" charset="-122"/>
            </a:rPr>
            <a:t>所需材料：</a:t>
          </a:r>
          <a:endParaRPr lang="en-US" altLang="zh-CN" dirty="0" smtClean="0">
            <a:latin typeface="微软雅黑" pitchFamily="34" charset="-122"/>
            <a:ea typeface="微软雅黑" pitchFamily="34" charset="-122"/>
          </a:endParaRPr>
        </a:p>
        <a:p>
          <a:r>
            <a:rPr lang="zh-CN" altLang="en-US" dirty="0" smtClean="0">
              <a:latin typeface="微软雅黑" pitchFamily="34" charset="-122"/>
              <a:ea typeface="微软雅黑" pitchFamily="34" charset="-122"/>
            </a:rPr>
            <a:t>（一）</a:t>
          </a:r>
          <a:r>
            <a:rPr lang="en-US" altLang="en-US"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查询信息披露义务人持股及股份变更情况的申请</a:t>
          </a:r>
          <a:r>
            <a:rPr lang="en-US" altLang="en-US"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 </a:t>
          </a:r>
          <a:endParaRPr lang="en-US" altLang="zh-CN" dirty="0" smtClean="0">
            <a:latin typeface="微软雅黑" pitchFamily="34" charset="-122"/>
            <a:ea typeface="微软雅黑" pitchFamily="34" charset="-122"/>
          </a:endParaRPr>
        </a:p>
        <a:p>
          <a:r>
            <a:rPr lang="zh-CN" altLang="en-US" dirty="0" smtClean="0">
              <a:latin typeface="微软雅黑" pitchFamily="34" charset="-122"/>
              <a:ea typeface="微软雅黑" pitchFamily="34" charset="-122"/>
            </a:rPr>
            <a:t>（二）相关收购、重组公告扫描件； </a:t>
          </a:r>
          <a:endParaRPr lang="en-US" altLang="zh-CN" dirty="0" smtClean="0">
            <a:latin typeface="微软雅黑" pitchFamily="34" charset="-122"/>
            <a:ea typeface="微软雅黑" pitchFamily="34" charset="-122"/>
          </a:endParaRPr>
        </a:p>
        <a:p>
          <a:r>
            <a:rPr lang="zh-CN" altLang="en-US" dirty="0" smtClean="0">
              <a:latin typeface="微软雅黑" pitchFamily="34" charset="-122"/>
              <a:ea typeface="微软雅黑" pitchFamily="34" charset="-122"/>
            </a:rPr>
            <a:t>（三）信息披露义务人持股及股份变更情况电子数据文件（以</a:t>
          </a:r>
          <a:r>
            <a:rPr lang="en-US" altLang="en-US" dirty="0" smtClean="0">
              <a:latin typeface="微软雅黑" pitchFamily="34" charset="-122"/>
              <a:ea typeface="微软雅黑" pitchFamily="34" charset="-122"/>
            </a:rPr>
            <a:t>EXCEL</a:t>
          </a:r>
          <a:r>
            <a:rPr lang="zh-CN" altLang="en-US" dirty="0" smtClean="0">
              <a:latin typeface="微软雅黑" pitchFamily="34" charset="-122"/>
              <a:ea typeface="微软雅黑" pitchFamily="34" charset="-122"/>
            </a:rPr>
            <a:t>表格形式提交，数据文件模板见</a:t>
          </a:r>
          <a:r>
            <a:rPr lang="en-US" altLang="en-US" dirty="0" smtClean="0">
              <a:latin typeface="微软雅黑" pitchFamily="34" charset="-122"/>
              <a:ea typeface="微软雅黑" pitchFamily="34" charset="-122"/>
            </a:rPr>
            <a:t>www.chinaclear.cn—</a:t>
          </a:r>
          <a:r>
            <a:rPr lang="zh-CN" altLang="en-US" dirty="0" smtClean="0">
              <a:latin typeface="微软雅黑" pitchFamily="34" charset="-122"/>
              <a:ea typeface="微软雅黑" pitchFamily="34" charset="-122"/>
            </a:rPr>
            <a:t>服务支持</a:t>
          </a:r>
          <a:r>
            <a:rPr lang="en-US" altLang="en-US"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业务资料</a:t>
          </a:r>
          <a:r>
            <a:rPr lang="en-US" altLang="en-US"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接口规范</a:t>
          </a:r>
          <a:r>
            <a:rPr lang="en-US" altLang="en-US"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全国股份转让系统</a:t>
          </a:r>
          <a:r>
            <a:rPr lang="en-US" altLang="en-US"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查询信息披露义务人持股及股份变更情况数据接口）； </a:t>
          </a:r>
          <a:endParaRPr lang="en-US" altLang="zh-CN" dirty="0" smtClean="0">
            <a:latin typeface="微软雅黑" pitchFamily="34" charset="-122"/>
            <a:ea typeface="微软雅黑" pitchFamily="34" charset="-122"/>
          </a:endParaRPr>
        </a:p>
        <a:p>
          <a:r>
            <a:rPr lang="zh-CN" altLang="en-US" dirty="0" smtClean="0">
              <a:latin typeface="微软雅黑" pitchFamily="34" charset="-122"/>
              <a:ea typeface="微软雅黑" pitchFamily="34" charset="-122"/>
            </a:rPr>
            <a:t>（四）法定代表人证明书及法定代表人授权委托书； </a:t>
          </a:r>
          <a:endParaRPr lang="en-US" altLang="zh-CN" dirty="0" smtClean="0">
            <a:latin typeface="微软雅黑" pitchFamily="34" charset="-122"/>
            <a:ea typeface="微软雅黑" pitchFamily="34" charset="-122"/>
          </a:endParaRPr>
        </a:p>
        <a:p>
          <a:r>
            <a:rPr lang="zh-CN" altLang="en-US" dirty="0" smtClean="0">
              <a:latin typeface="微软雅黑" pitchFamily="34" charset="-122"/>
              <a:ea typeface="微软雅黑" pitchFamily="34" charset="-122"/>
            </a:rPr>
            <a:t>（五）法定代表人及经办人身份证明文件复印件。</a:t>
          </a:r>
          <a:endParaRPr lang="zh-CN" altLang="en-US" dirty="0">
            <a:latin typeface="微软雅黑" pitchFamily="34" charset="-122"/>
            <a:ea typeface="微软雅黑" pitchFamily="34" charset="-122"/>
          </a:endParaRPr>
        </a:p>
      </dgm:t>
    </dgm:pt>
    <dgm:pt modelId="{B231C20A-1A26-4360-A649-84EBB7BA14C4}" type="parTrans" cxnId="{F9D58483-B154-4954-8F3F-5399D5441358}">
      <dgm:prSet/>
      <dgm:spPr/>
      <dgm:t>
        <a:bodyPr/>
        <a:lstStyle/>
        <a:p>
          <a:endParaRPr lang="zh-CN" altLang="en-US">
            <a:solidFill>
              <a:schemeClr val="tx1"/>
            </a:solidFill>
            <a:latin typeface="微软雅黑" pitchFamily="34" charset="-122"/>
            <a:ea typeface="微软雅黑" pitchFamily="34" charset="-122"/>
          </a:endParaRPr>
        </a:p>
      </dgm:t>
    </dgm:pt>
    <dgm:pt modelId="{DF76BB42-A731-4463-9E2F-E95241F012C2}" type="sibTrans" cxnId="{F9D58483-B154-4954-8F3F-5399D5441358}">
      <dgm:prSet/>
      <dgm:spPr/>
      <dgm:t>
        <a:bodyPr/>
        <a:lstStyle/>
        <a:p>
          <a:endParaRPr lang="zh-CN" altLang="en-US">
            <a:solidFill>
              <a:schemeClr val="tx1"/>
            </a:solidFill>
            <a:latin typeface="微软雅黑" pitchFamily="34" charset="-122"/>
            <a:ea typeface="微软雅黑" pitchFamily="34" charset="-122"/>
          </a:endParaRPr>
        </a:p>
      </dgm:t>
    </dgm:pt>
    <dgm:pt modelId="{5FEBA8CA-273E-430F-A093-0C9E3EF0D6E0}" type="pres">
      <dgm:prSet presAssocID="{B5C9E1FA-1F37-43D0-B0F7-54AA294F54DC}" presName="linear" presStyleCnt="0">
        <dgm:presLayoutVars>
          <dgm:dir/>
          <dgm:resizeHandles val="exact"/>
        </dgm:presLayoutVars>
      </dgm:prSet>
      <dgm:spPr/>
      <dgm:t>
        <a:bodyPr/>
        <a:lstStyle/>
        <a:p>
          <a:endParaRPr lang="zh-CN" altLang="en-US"/>
        </a:p>
      </dgm:t>
    </dgm:pt>
    <dgm:pt modelId="{32CE92D5-CB60-466F-BE16-2F55425F4B19}" type="pres">
      <dgm:prSet presAssocID="{0C3008AC-DB84-4D4C-BB4B-31C79D415AAD}" presName="comp" presStyleCnt="0"/>
      <dgm:spPr/>
      <dgm:t>
        <a:bodyPr/>
        <a:lstStyle/>
        <a:p>
          <a:endParaRPr lang="zh-CN" altLang="en-US"/>
        </a:p>
      </dgm:t>
    </dgm:pt>
    <dgm:pt modelId="{3329D7DE-4F5E-4483-91AF-74BEFD494A29}" type="pres">
      <dgm:prSet presAssocID="{0C3008AC-DB84-4D4C-BB4B-31C79D415AAD}" presName="box" presStyleLbl="node1" presStyleIdx="0" presStyleCnt="1" custLinFactNeighborX="847"/>
      <dgm:spPr/>
      <dgm:t>
        <a:bodyPr/>
        <a:lstStyle/>
        <a:p>
          <a:endParaRPr lang="zh-CN" altLang="en-US"/>
        </a:p>
      </dgm:t>
    </dgm:pt>
    <dgm:pt modelId="{D9D708D8-01F1-40A2-B2B6-B1678537D4D5}" type="pres">
      <dgm:prSet presAssocID="{0C3008AC-DB84-4D4C-BB4B-31C79D415AAD}" presName="img" presStyleLbl="fgImgPlace1" presStyleIdx="0" presStyleCnt="1" custScaleY="48413" custLinFactNeighborX="-13983" custLinFactNeighborY="-595"/>
      <dgm:spPr>
        <a:blipFill rotWithShape="0">
          <a:blip xmlns:r="http://schemas.openxmlformats.org/officeDocument/2006/relationships" r:embed="rId1"/>
          <a:stretch>
            <a:fillRect/>
          </a:stretch>
        </a:blipFill>
      </dgm:spPr>
      <dgm:t>
        <a:bodyPr/>
        <a:lstStyle/>
        <a:p>
          <a:endParaRPr lang="zh-CN" altLang="en-US"/>
        </a:p>
      </dgm:t>
    </dgm:pt>
    <dgm:pt modelId="{8DA4038E-F327-4D31-81D8-697DD3616C3D}" type="pres">
      <dgm:prSet presAssocID="{0C3008AC-DB84-4D4C-BB4B-31C79D415AAD}" presName="text" presStyleLbl="node1" presStyleIdx="0" presStyleCnt="1">
        <dgm:presLayoutVars>
          <dgm:bulletEnabled val="1"/>
        </dgm:presLayoutVars>
      </dgm:prSet>
      <dgm:spPr/>
      <dgm:t>
        <a:bodyPr/>
        <a:lstStyle/>
        <a:p>
          <a:endParaRPr lang="zh-CN" altLang="en-US"/>
        </a:p>
      </dgm:t>
    </dgm:pt>
  </dgm:ptLst>
  <dgm:cxnLst>
    <dgm:cxn modelId="{BF07043C-9884-4FDA-952F-95819744F762}" type="presOf" srcId="{B5C9E1FA-1F37-43D0-B0F7-54AA294F54DC}" destId="{5FEBA8CA-273E-430F-A093-0C9E3EF0D6E0}" srcOrd="0" destOrd="0" presId="urn:microsoft.com/office/officeart/2005/8/layout/vList4#5"/>
    <dgm:cxn modelId="{F9D58483-B154-4954-8F3F-5399D5441358}" srcId="{B5C9E1FA-1F37-43D0-B0F7-54AA294F54DC}" destId="{0C3008AC-DB84-4D4C-BB4B-31C79D415AAD}" srcOrd="0" destOrd="0" parTransId="{B231C20A-1A26-4360-A649-84EBB7BA14C4}" sibTransId="{DF76BB42-A731-4463-9E2F-E95241F012C2}"/>
    <dgm:cxn modelId="{4404349A-E5E4-4869-AEE4-2643F008AC91}" type="presOf" srcId="{0C3008AC-DB84-4D4C-BB4B-31C79D415AAD}" destId="{3329D7DE-4F5E-4483-91AF-74BEFD494A29}" srcOrd="0" destOrd="0" presId="urn:microsoft.com/office/officeart/2005/8/layout/vList4#5"/>
    <dgm:cxn modelId="{11B71142-7EB6-43E3-9419-FF593B65F391}" type="presOf" srcId="{0C3008AC-DB84-4D4C-BB4B-31C79D415AAD}" destId="{8DA4038E-F327-4D31-81D8-697DD3616C3D}" srcOrd="1" destOrd="0" presId="urn:microsoft.com/office/officeart/2005/8/layout/vList4#5"/>
    <dgm:cxn modelId="{C391AC3B-C5DE-48C7-83E8-67CA38F9E572}" type="presParOf" srcId="{5FEBA8CA-273E-430F-A093-0C9E3EF0D6E0}" destId="{32CE92D5-CB60-466F-BE16-2F55425F4B19}" srcOrd="0" destOrd="0" presId="urn:microsoft.com/office/officeart/2005/8/layout/vList4#5"/>
    <dgm:cxn modelId="{3BB3FB34-3901-4429-BB62-43369FF1BD9F}" type="presParOf" srcId="{32CE92D5-CB60-466F-BE16-2F55425F4B19}" destId="{3329D7DE-4F5E-4483-91AF-74BEFD494A29}" srcOrd="0" destOrd="0" presId="urn:microsoft.com/office/officeart/2005/8/layout/vList4#5"/>
    <dgm:cxn modelId="{F55631FF-E5A6-41EF-AD84-19EA1216E8FE}" type="presParOf" srcId="{32CE92D5-CB60-466F-BE16-2F55425F4B19}" destId="{D9D708D8-01F1-40A2-B2B6-B1678537D4D5}" srcOrd="1" destOrd="0" presId="urn:microsoft.com/office/officeart/2005/8/layout/vList4#5"/>
    <dgm:cxn modelId="{70399304-B163-452F-A5BE-F3D6F5FB4D1F}" type="presParOf" srcId="{32CE92D5-CB60-466F-BE16-2F55425F4B19}" destId="{8DA4038E-F327-4D31-81D8-697DD3616C3D}" srcOrd="2" destOrd="0" presId="urn:microsoft.com/office/officeart/2005/8/layout/vList4#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5C9E1FA-1F37-43D0-B0F7-54AA294F54DC}" type="doc">
      <dgm:prSet loTypeId="urn:microsoft.com/office/officeart/2005/8/layout/vList4#6" loCatId="list" qsTypeId="urn:microsoft.com/office/officeart/2005/8/quickstyle/simple1" qsCatId="simple" csTypeId="urn:microsoft.com/office/officeart/2005/8/colors/accent2_1" csCatId="accent2" phldr="1"/>
      <dgm:spPr/>
      <dgm:t>
        <a:bodyPr/>
        <a:lstStyle/>
        <a:p>
          <a:endParaRPr lang="zh-CN" altLang="en-US"/>
        </a:p>
      </dgm:t>
    </dgm:pt>
    <dgm:pt modelId="{0C3008AC-DB84-4D4C-BB4B-31C79D415AAD}">
      <dgm:prSet phldrT="[文本]"/>
      <dgm:spPr/>
      <dgm:t>
        <a:bodyPr/>
        <a:lstStyle/>
        <a:p>
          <a:r>
            <a:rPr lang="zh-CN" altLang="en-US" dirty="0" smtClean="0">
              <a:latin typeface="微软雅黑" pitchFamily="34" charset="-122"/>
              <a:ea typeface="微软雅黑" pitchFamily="34" charset="-122"/>
            </a:rPr>
            <a:t>办理流程：</a:t>
          </a:r>
          <a:endParaRPr lang="en-US" altLang="zh-CN" dirty="0" smtClean="0">
            <a:latin typeface="微软雅黑" pitchFamily="34" charset="-122"/>
            <a:ea typeface="微软雅黑" pitchFamily="34" charset="-122"/>
          </a:endParaRPr>
        </a:p>
        <a:p>
          <a:r>
            <a:rPr lang="zh-CN" altLang="en-US" dirty="0" smtClean="0">
              <a:solidFill>
                <a:schemeClr val="accent4"/>
              </a:solidFill>
              <a:latin typeface="微软雅黑" pitchFamily="34" charset="-122"/>
              <a:ea typeface="微软雅黑" pitchFamily="34" charset="-122"/>
            </a:rPr>
            <a:t>（一）邮寄申请材料； </a:t>
          </a:r>
          <a:endParaRPr lang="en-US" altLang="zh-CN" dirty="0" smtClean="0">
            <a:solidFill>
              <a:schemeClr val="accent4"/>
            </a:solidFill>
            <a:latin typeface="微软雅黑" pitchFamily="34" charset="-122"/>
            <a:ea typeface="微软雅黑" pitchFamily="34" charset="-122"/>
          </a:endParaRPr>
        </a:p>
        <a:p>
          <a:r>
            <a:rPr lang="zh-CN" altLang="en-US" dirty="0" smtClean="0">
              <a:solidFill>
                <a:schemeClr val="accent4"/>
              </a:solidFill>
              <a:latin typeface="微软雅黑" pitchFamily="34" charset="-122"/>
              <a:ea typeface="微软雅黑" pitchFamily="34" charset="-122"/>
            </a:rPr>
            <a:t>（二）</a:t>
          </a:r>
          <a:r>
            <a:rPr lang="en-US" altLang="zh-CN" dirty="0" smtClean="0">
              <a:solidFill>
                <a:schemeClr val="accent4"/>
              </a:solidFill>
              <a:latin typeface="微软雅黑" pitchFamily="34" charset="-122"/>
              <a:ea typeface="微软雅黑" pitchFamily="34" charset="-122"/>
            </a:rPr>
            <a:t>EXCEL</a:t>
          </a:r>
          <a:r>
            <a:rPr lang="zh-CN" altLang="en-US" dirty="0" smtClean="0">
              <a:solidFill>
                <a:schemeClr val="accent4"/>
              </a:solidFill>
              <a:latin typeface="微软雅黑" pitchFamily="34" charset="-122"/>
              <a:ea typeface="微软雅黑" pitchFamily="34" charset="-122"/>
            </a:rPr>
            <a:t>数据表格发送至指定邮箱</a:t>
          </a:r>
          <a:r>
            <a:rPr lang="zh-CN" altLang="en-US" dirty="0" smtClean="0">
              <a:latin typeface="微软雅黑" pitchFamily="34" charset="-122"/>
              <a:ea typeface="微软雅黑" pitchFamily="34" charset="-122"/>
            </a:rPr>
            <a:t>； </a:t>
          </a:r>
          <a:endParaRPr lang="en-US" altLang="zh-CN" dirty="0" smtClean="0">
            <a:latin typeface="微软雅黑" pitchFamily="34" charset="-122"/>
            <a:ea typeface="微软雅黑" pitchFamily="34" charset="-122"/>
          </a:endParaRPr>
        </a:p>
        <a:p>
          <a:r>
            <a:rPr lang="zh-CN" altLang="en-US" dirty="0" smtClean="0">
              <a:latin typeface="微软雅黑" pitchFamily="34" charset="-122"/>
              <a:ea typeface="微软雅黑" pitchFamily="34" charset="-122"/>
            </a:rPr>
            <a:t>（三）申请材料审核通过后，本公司以电子邮件的形式出具</a:t>
          </a:r>
          <a:r>
            <a:rPr lang="en-US" altLang="en-US" dirty="0" smtClean="0">
              <a:solidFill>
                <a:srgbClr val="C00000"/>
              </a:solidFill>
              <a:latin typeface="微软雅黑" pitchFamily="34" charset="-122"/>
              <a:ea typeface="微软雅黑" pitchFamily="34" charset="-122"/>
            </a:rPr>
            <a:t>《</a:t>
          </a:r>
          <a:r>
            <a:rPr lang="zh-CN" altLang="en-US" dirty="0" smtClean="0">
              <a:solidFill>
                <a:srgbClr val="C00000"/>
              </a:solidFill>
              <a:latin typeface="微软雅黑" pitchFamily="34" charset="-122"/>
              <a:ea typeface="微软雅黑" pitchFamily="34" charset="-122"/>
            </a:rPr>
            <a:t>信息披露义务人持股及变更查询名单确认表</a:t>
          </a:r>
          <a:r>
            <a:rPr lang="en-US" altLang="en-US" dirty="0" smtClean="0">
              <a:solidFill>
                <a:srgbClr val="C00000"/>
              </a:solidFill>
              <a:latin typeface="微软雅黑" pitchFamily="34" charset="-122"/>
              <a:ea typeface="微软雅黑" pitchFamily="34" charset="-122"/>
            </a:rPr>
            <a:t>》</a:t>
          </a:r>
          <a:r>
            <a:rPr lang="zh-CN" altLang="en-US" dirty="0" smtClean="0">
              <a:latin typeface="微软雅黑" pitchFamily="34" charset="-122"/>
              <a:ea typeface="微软雅黑" pitchFamily="34" charset="-122"/>
            </a:rPr>
            <a:t>（以下简称</a:t>
          </a:r>
          <a:r>
            <a:rPr lang="en-US" altLang="en-US"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确认表</a:t>
          </a:r>
          <a:r>
            <a:rPr lang="en-US" altLang="en-US"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）及</a:t>
          </a:r>
          <a:r>
            <a:rPr lang="en-US" altLang="zh-CN" dirty="0" smtClean="0">
              <a:solidFill>
                <a:srgbClr val="C00000"/>
              </a:solidFill>
              <a:latin typeface="微软雅黑" pitchFamily="34" charset="-122"/>
              <a:ea typeface="微软雅黑" pitchFamily="34" charset="-122"/>
            </a:rPr>
            <a:t>《</a:t>
          </a:r>
          <a:r>
            <a:rPr lang="zh-CN" altLang="en-US" dirty="0" smtClean="0">
              <a:solidFill>
                <a:srgbClr val="C00000"/>
              </a:solidFill>
              <a:latin typeface="微软雅黑" pitchFamily="34" charset="-122"/>
              <a:ea typeface="微软雅黑" pitchFamily="34" charset="-122"/>
            </a:rPr>
            <a:t>收费通知书</a:t>
          </a:r>
          <a:r>
            <a:rPr lang="en-US" altLang="zh-CN" dirty="0" smtClean="0">
              <a:solidFill>
                <a:srgbClr val="C00000"/>
              </a:solidFill>
              <a:latin typeface="微软雅黑" pitchFamily="34" charset="-122"/>
              <a:ea typeface="微软雅黑" pitchFamily="34" charset="-122"/>
            </a:rPr>
            <a:t>》</a:t>
          </a:r>
          <a:r>
            <a:rPr lang="zh-CN" altLang="en-US" dirty="0" smtClean="0">
              <a:latin typeface="微软雅黑" pitchFamily="34" charset="-122"/>
              <a:ea typeface="微软雅黑" pitchFamily="34" charset="-122"/>
            </a:rPr>
            <a:t>； </a:t>
          </a:r>
          <a:endParaRPr lang="en-US" altLang="zh-CN" dirty="0" smtClean="0">
            <a:latin typeface="微软雅黑" pitchFamily="34" charset="-122"/>
            <a:ea typeface="微软雅黑" pitchFamily="34" charset="-122"/>
          </a:endParaRPr>
        </a:p>
        <a:p>
          <a:r>
            <a:rPr lang="zh-CN" altLang="en-US" dirty="0" smtClean="0">
              <a:latin typeface="微软雅黑" pitchFamily="34" charset="-122"/>
              <a:ea typeface="微软雅黑" pitchFamily="34" charset="-122"/>
            </a:rPr>
            <a:t>（四）发行人核对</a:t>
          </a:r>
          <a:r>
            <a:rPr lang="en-US" altLang="en-US"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确认表</a:t>
          </a:r>
          <a:r>
            <a:rPr lang="en-US" altLang="en-US"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内容，确认查询对象是否完整，查询对象姓名及证件号码是否准确并缴纳查询手续费； </a:t>
          </a:r>
          <a:endParaRPr lang="en-US" altLang="zh-CN" dirty="0" smtClean="0">
            <a:latin typeface="微软雅黑" pitchFamily="34" charset="-122"/>
            <a:ea typeface="微软雅黑" pitchFamily="34" charset="-122"/>
          </a:endParaRPr>
        </a:p>
        <a:p>
          <a:r>
            <a:rPr lang="zh-CN" altLang="en-US" dirty="0" smtClean="0">
              <a:latin typeface="微软雅黑" pitchFamily="34" charset="-122"/>
              <a:ea typeface="微软雅黑" pitchFamily="34" charset="-122"/>
            </a:rPr>
            <a:t>（五）本公司收到查询费用后，向发行人邮寄</a:t>
          </a:r>
          <a:r>
            <a:rPr lang="en-US" altLang="en-US" dirty="0" smtClean="0">
              <a:solidFill>
                <a:srgbClr val="C00000"/>
              </a:solidFill>
              <a:latin typeface="微软雅黑" pitchFamily="34" charset="-122"/>
              <a:ea typeface="微软雅黑" pitchFamily="34" charset="-122"/>
            </a:rPr>
            <a:t>《</a:t>
          </a:r>
          <a:r>
            <a:rPr lang="zh-CN" altLang="en-US" dirty="0" smtClean="0">
              <a:solidFill>
                <a:srgbClr val="C00000"/>
              </a:solidFill>
              <a:latin typeface="微软雅黑" pitchFamily="34" charset="-122"/>
              <a:ea typeface="微软雅黑" pitchFamily="34" charset="-122"/>
            </a:rPr>
            <a:t>信息披露义务人持股及股份变更查询证明</a:t>
          </a:r>
          <a:r>
            <a:rPr lang="en-US" altLang="en-US" dirty="0" smtClean="0">
              <a:solidFill>
                <a:srgbClr val="C00000"/>
              </a:solidFill>
              <a:latin typeface="微软雅黑" pitchFamily="34" charset="-122"/>
              <a:ea typeface="微软雅黑" pitchFamily="34" charset="-122"/>
            </a:rPr>
            <a:t>》</a:t>
          </a:r>
          <a:r>
            <a:rPr lang="zh-CN" altLang="en-US" dirty="0" smtClean="0">
              <a:latin typeface="微软雅黑" pitchFamily="34" charset="-122"/>
              <a:ea typeface="微软雅黑" pitchFamily="34" charset="-122"/>
            </a:rPr>
            <a:t>。</a:t>
          </a:r>
          <a:endParaRPr lang="zh-CN" altLang="en-US" dirty="0">
            <a:latin typeface="微软雅黑" pitchFamily="34" charset="-122"/>
            <a:ea typeface="微软雅黑" pitchFamily="34" charset="-122"/>
          </a:endParaRPr>
        </a:p>
      </dgm:t>
    </dgm:pt>
    <dgm:pt modelId="{B231C20A-1A26-4360-A649-84EBB7BA14C4}" type="parTrans" cxnId="{F9D58483-B154-4954-8F3F-5399D5441358}">
      <dgm:prSet/>
      <dgm:spPr/>
      <dgm:t>
        <a:bodyPr/>
        <a:lstStyle/>
        <a:p>
          <a:endParaRPr lang="zh-CN" altLang="en-US">
            <a:solidFill>
              <a:schemeClr val="tx1"/>
            </a:solidFill>
            <a:latin typeface="微软雅黑" pitchFamily="34" charset="-122"/>
            <a:ea typeface="微软雅黑" pitchFamily="34" charset="-122"/>
          </a:endParaRPr>
        </a:p>
      </dgm:t>
    </dgm:pt>
    <dgm:pt modelId="{DF76BB42-A731-4463-9E2F-E95241F012C2}" type="sibTrans" cxnId="{F9D58483-B154-4954-8F3F-5399D5441358}">
      <dgm:prSet/>
      <dgm:spPr/>
      <dgm:t>
        <a:bodyPr/>
        <a:lstStyle/>
        <a:p>
          <a:endParaRPr lang="zh-CN" altLang="en-US">
            <a:solidFill>
              <a:schemeClr val="tx1"/>
            </a:solidFill>
            <a:latin typeface="微软雅黑" pitchFamily="34" charset="-122"/>
            <a:ea typeface="微软雅黑" pitchFamily="34" charset="-122"/>
          </a:endParaRPr>
        </a:p>
      </dgm:t>
    </dgm:pt>
    <dgm:pt modelId="{5FEBA8CA-273E-430F-A093-0C9E3EF0D6E0}" type="pres">
      <dgm:prSet presAssocID="{B5C9E1FA-1F37-43D0-B0F7-54AA294F54DC}" presName="linear" presStyleCnt="0">
        <dgm:presLayoutVars>
          <dgm:dir/>
          <dgm:resizeHandles val="exact"/>
        </dgm:presLayoutVars>
      </dgm:prSet>
      <dgm:spPr/>
      <dgm:t>
        <a:bodyPr/>
        <a:lstStyle/>
        <a:p>
          <a:endParaRPr lang="zh-CN" altLang="en-US"/>
        </a:p>
      </dgm:t>
    </dgm:pt>
    <dgm:pt modelId="{32CE92D5-CB60-466F-BE16-2F55425F4B19}" type="pres">
      <dgm:prSet presAssocID="{0C3008AC-DB84-4D4C-BB4B-31C79D415AAD}" presName="comp" presStyleCnt="0"/>
      <dgm:spPr/>
      <dgm:t>
        <a:bodyPr/>
        <a:lstStyle/>
        <a:p>
          <a:endParaRPr lang="zh-CN" altLang="en-US"/>
        </a:p>
      </dgm:t>
    </dgm:pt>
    <dgm:pt modelId="{3329D7DE-4F5E-4483-91AF-74BEFD494A29}" type="pres">
      <dgm:prSet presAssocID="{0C3008AC-DB84-4D4C-BB4B-31C79D415AAD}" presName="box" presStyleLbl="node1" presStyleIdx="0" presStyleCnt="1" custLinFactNeighborX="847"/>
      <dgm:spPr/>
      <dgm:t>
        <a:bodyPr/>
        <a:lstStyle/>
        <a:p>
          <a:endParaRPr lang="zh-CN" altLang="en-US"/>
        </a:p>
      </dgm:t>
    </dgm:pt>
    <dgm:pt modelId="{D9D708D8-01F1-40A2-B2B6-B1678537D4D5}" type="pres">
      <dgm:prSet presAssocID="{0C3008AC-DB84-4D4C-BB4B-31C79D415AAD}" presName="img" presStyleLbl="fgImgPlace1" presStyleIdx="0" presStyleCnt="1" custScaleY="48413" custLinFactNeighborX="-13983" custLinFactNeighborY="-595"/>
      <dgm:spPr>
        <a:blipFill rotWithShape="0">
          <a:blip xmlns:r="http://schemas.openxmlformats.org/officeDocument/2006/relationships" r:embed="rId1"/>
          <a:stretch>
            <a:fillRect/>
          </a:stretch>
        </a:blipFill>
      </dgm:spPr>
      <dgm:t>
        <a:bodyPr/>
        <a:lstStyle/>
        <a:p>
          <a:endParaRPr lang="zh-CN" altLang="en-US"/>
        </a:p>
      </dgm:t>
    </dgm:pt>
    <dgm:pt modelId="{8DA4038E-F327-4D31-81D8-697DD3616C3D}" type="pres">
      <dgm:prSet presAssocID="{0C3008AC-DB84-4D4C-BB4B-31C79D415AAD}" presName="text" presStyleLbl="node1" presStyleIdx="0" presStyleCnt="1">
        <dgm:presLayoutVars>
          <dgm:bulletEnabled val="1"/>
        </dgm:presLayoutVars>
      </dgm:prSet>
      <dgm:spPr/>
      <dgm:t>
        <a:bodyPr/>
        <a:lstStyle/>
        <a:p>
          <a:endParaRPr lang="zh-CN" altLang="en-US"/>
        </a:p>
      </dgm:t>
    </dgm:pt>
  </dgm:ptLst>
  <dgm:cxnLst>
    <dgm:cxn modelId="{FC43FFEF-D871-4CA3-B8A8-F6F28DF93073}" type="presOf" srcId="{B5C9E1FA-1F37-43D0-B0F7-54AA294F54DC}" destId="{5FEBA8CA-273E-430F-A093-0C9E3EF0D6E0}" srcOrd="0" destOrd="0" presId="urn:microsoft.com/office/officeart/2005/8/layout/vList4#6"/>
    <dgm:cxn modelId="{CE4A810D-49FB-466F-B3D6-0E252E300BB6}" type="presOf" srcId="{0C3008AC-DB84-4D4C-BB4B-31C79D415AAD}" destId="{8DA4038E-F327-4D31-81D8-697DD3616C3D}" srcOrd="1" destOrd="0" presId="urn:microsoft.com/office/officeart/2005/8/layout/vList4#6"/>
    <dgm:cxn modelId="{F9D58483-B154-4954-8F3F-5399D5441358}" srcId="{B5C9E1FA-1F37-43D0-B0F7-54AA294F54DC}" destId="{0C3008AC-DB84-4D4C-BB4B-31C79D415AAD}" srcOrd="0" destOrd="0" parTransId="{B231C20A-1A26-4360-A649-84EBB7BA14C4}" sibTransId="{DF76BB42-A731-4463-9E2F-E95241F012C2}"/>
    <dgm:cxn modelId="{FA0906E7-EB3D-49D1-B47A-FF2F0A81143F}" type="presOf" srcId="{0C3008AC-DB84-4D4C-BB4B-31C79D415AAD}" destId="{3329D7DE-4F5E-4483-91AF-74BEFD494A29}" srcOrd="0" destOrd="0" presId="urn:microsoft.com/office/officeart/2005/8/layout/vList4#6"/>
    <dgm:cxn modelId="{46A0E100-018A-46F9-BAC5-F80FD82919E5}" type="presParOf" srcId="{5FEBA8CA-273E-430F-A093-0C9E3EF0D6E0}" destId="{32CE92D5-CB60-466F-BE16-2F55425F4B19}" srcOrd="0" destOrd="0" presId="urn:microsoft.com/office/officeart/2005/8/layout/vList4#6"/>
    <dgm:cxn modelId="{DE64D4E9-6353-49F1-B374-3C65BBBB78FC}" type="presParOf" srcId="{32CE92D5-CB60-466F-BE16-2F55425F4B19}" destId="{3329D7DE-4F5E-4483-91AF-74BEFD494A29}" srcOrd="0" destOrd="0" presId="urn:microsoft.com/office/officeart/2005/8/layout/vList4#6"/>
    <dgm:cxn modelId="{7D100ACD-C2A1-4B76-8FA9-EA273A9EA3DF}" type="presParOf" srcId="{32CE92D5-CB60-466F-BE16-2F55425F4B19}" destId="{D9D708D8-01F1-40A2-B2B6-B1678537D4D5}" srcOrd="1" destOrd="0" presId="urn:microsoft.com/office/officeart/2005/8/layout/vList4#6"/>
    <dgm:cxn modelId="{CEBBCB9B-A0F4-4A0C-8452-C74DF250BE0C}" type="presParOf" srcId="{32CE92D5-CB60-466F-BE16-2F55425F4B19}" destId="{8DA4038E-F327-4D31-81D8-697DD3616C3D}" srcOrd="2" destOrd="0" presId="urn:microsoft.com/office/officeart/2005/8/layout/vList4#6"/>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39936B-7C86-4ADE-B7D3-B2AFD4ECE048}">
      <dsp:nvSpPr>
        <dsp:cNvPr id="0" name=""/>
        <dsp:cNvSpPr/>
      </dsp:nvSpPr>
      <dsp:spPr>
        <a:xfrm>
          <a:off x="2321" y="124790"/>
          <a:ext cx="2263691" cy="576000"/>
        </a:xfrm>
        <a:prstGeom prst="rect">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lvl="0" algn="ctr" defTabSz="1066800">
            <a:lnSpc>
              <a:spcPct val="90000"/>
            </a:lnSpc>
            <a:spcBef>
              <a:spcPct val="0"/>
            </a:spcBef>
            <a:spcAft>
              <a:spcPct val="35000"/>
            </a:spcAft>
          </a:pPr>
          <a:r>
            <a:rPr lang="zh-CN" altLang="en-US" sz="2400" b="0" kern="1200" dirty="0" smtClean="0">
              <a:latin typeface="微软雅黑" pitchFamily="34" charset="-122"/>
              <a:ea typeface="微软雅黑" pitchFamily="34" charset="-122"/>
            </a:rPr>
            <a:t>下发次数</a:t>
          </a:r>
          <a:endParaRPr lang="zh-CN" altLang="en-US" sz="2400" b="0" kern="1200" dirty="0">
            <a:latin typeface="微软雅黑" pitchFamily="34" charset="-122"/>
            <a:ea typeface="微软雅黑" pitchFamily="34" charset="-122"/>
          </a:endParaRPr>
        </a:p>
      </dsp:txBody>
      <dsp:txXfrm>
        <a:off x="2321" y="124790"/>
        <a:ext cx="2263691" cy="576000"/>
      </dsp:txXfrm>
    </dsp:sp>
    <dsp:sp modelId="{4CB7E6BE-63D0-4E6A-BFD4-5904FF38E806}">
      <dsp:nvSpPr>
        <dsp:cNvPr id="0" name=""/>
        <dsp:cNvSpPr/>
      </dsp:nvSpPr>
      <dsp:spPr>
        <a:xfrm>
          <a:off x="0" y="713834"/>
          <a:ext cx="2263691" cy="3952799"/>
        </a:xfrm>
        <a:prstGeom prst="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ctr" anchorCtr="0">
          <a:noAutofit/>
        </a:bodyPr>
        <a:lstStyle/>
        <a:p>
          <a:pPr marL="228600" lvl="1" indent="-228600" algn="l" defTabSz="889000">
            <a:lnSpc>
              <a:spcPct val="90000"/>
            </a:lnSpc>
            <a:spcBef>
              <a:spcPct val="0"/>
            </a:spcBef>
            <a:spcAft>
              <a:spcPct val="15000"/>
            </a:spcAft>
            <a:buChar char="••"/>
          </a:pPr>
          <a:r>
            <a:rPr lang="zh-CN" altLang="en-US" sz="2000" b="0" kern="1200" dirty="0" smtClean="0">
              <a:latin typeface="微软雅黑" pitchFamily="34" charset="-122"/>
              <a:ea typeface="微软雅黑" pitchFamily="34" charset="-122"/>
            </a:rPr>
            <a:t>每月两次</a:t>
          </a:r>
          <a:endParaRPr lang="zh-CN" altLang="en-US" sz="2000" b="0" kern="1200" dirty="0">
            <a:latin typeface="微软雅黑" pitchFamily="34" charset="-122"/>
            <a:ea typeface="微软雅黑" pitchFamily="34" charset="-122"/>
          </a:endParaRPr>
        </a:p>
      </dsp:txBody>
      <dsp:txXfrm>
        <a:off x="0" y="713834"/>
        <a:ext cx="2263691" cy="3952799"/>
      </dsp:txXfrm>
    </dsp:sp>
    <dsp:sp modelId="{7903D1BE-7E5D-445F-8ABE-24CF59FE00C9}">
      <dsp:nvSpPr>
        <dsp:cNvPr id="0" name=""/>
        <dsp:cNvSpPr/>
      </dsp:nvSpPr>
      <dsp:spPr>
        <a:xfrm>
          <a:off x="2582930" y="124790"/>
          <a:ext cx="2263691" cy="576000"/>
        </a:xfrm>
        <a:prstGeom prst="rect">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lvl="0" algn="ctr" defTabSz="1066800">
            <a:lnSpc>
              <a:spcPct val="90000"/>
            </a:lnSpc>
            <a:spcBef>
              <a:spcPct val="0"/>
            </a:spcBef>
            <a:spcAft>
              <a:spcPct val="35000"/>
            </a:spcAft>
          </a:pPr>
          <a:r>
            <a:rPr lang="zh-CN" altLang="en-US" sz="2400" b="0" kern="1200" dirty="0" smtClean="0">
              <a:latin typeface="微软雅黑" pitchFamily="34" charset="-122"/>
              <a:ea typeface="微软雅黑" pitchFamily="34" charset="-122"/>
            </a:rPr>
            <a:t>下发时间</a:t>
          </a:r>
          <a:endParaRPr lang="zh-CN" altLang="en-US" sz="2400" b="0" kern="1200" dirty="0">
            <a:latin typeface="微软雅黑" pitchFamily="34" charset="-122"/>
            <a:ea typeface="微软雅黑" pitchFamily="34" charset="-122"/>
          </a:endParaRPr>
        </a:p>
      </dsp:txBody>
      <dsp:txXfrm>
        <a:off x="2582930" y="124790"/>
        <a:ext cx="2263691" cy="576000"/>
      </dsp:txXfrm>
    </dsp:sp>
    <dsp:sp modelId="{C58DDD8A-3F62-4DA3-9712-750935508A08}">
      <dsp:nvSpPr>
        <dsp:cNvPr id="0" name=""/>
        <dsp:cNvSpPr/>
      </dsp:nvSpPr>
      <dsp:spPr>
        <a:xfrm>
          <a:off x="2582930" y="700790"/>
          <a:ext cx="2263691" cy="3952799"/>
        </a:xfrm>
        <a:prstGeom prst="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zh-CN" altLang="en-US" sz="2000" b="0" kern="1200" dirty="0" smtClean="0">
              <a:latin typeface="微软雅黑" pitchFamily="34" charset="-122"/>
              <a:ea typeface="微软雅黑" pitchFamily="34" charset="-122"/>
            </a:rPr>
            <a:t>每月初五个工作日</a:t>
          </a:r>
          <a:r>
            <a:rPr kumimoji="1" lang="zh-CN" altLang="en-US" sz="2000" b="0" kern="1200" dirty="0" smtClean="0">
              <a:latin typeface="微软雅黑" pitchFamily="34" charset="-122"/>
              <a:ea typeface="微软雅黑" pitchFamily="34" charset="-122"/>
            </a:rPr>
            <a:t>提供截止上个月最后一个工作日的持有人名册</a:t>
          </a:r>
          <a:endParaRPr lang="zh-CN" altLang="en-US" sz="2000" b="0" kern="1200" dirty="0">
            <a:latin typeface="微软雅黑" pitchFamily="34" charset="-122"/>
            <a:ea typeface="微软雅黑" pitchFamily="34" charset="-122"/>
          </a:endParaRPr>
        </a:p>
        <a:p>
          <a:pPr marL="228600" lvl="1" indent="-228600" algn="l" defTabSz="889000">
            <a:lnSpc>
              <a:spcPct val="90000"/>
            </a:lnSpc>
            <a:spcBef>
              <a:spcPct val="0"/>
            </a:spcBef>
            <a:spcAft>
              <a:spcPct val="15000"/>
            </a:spcAft>
            <a:buChar char="••"/>
          </a:pPr>
          <a:r>
            <a:rPr kumimoji="1" lang="zh-CN" altLang="en-US" sz="2000" b="0" kern="1200" dirty="0" smtClean="0">
              <a:latin typeface="微软雅黑" pitchFamily="34" charset="-122"/>
              <a:ea typeface="微软雅黑" pitchFamily="34" charset="-122"/>
            </a:rPr>
            <a:t>每月</a:t>
          </a:r>
          <a:r>
            <a:rPr kumimoji="1" lang="en-US" altLang="zh-CN" sz="2000" b="0" kern="1200" dirty="0" smtClean="0">
              <a:latin typeface="微软雅黑" pitchFamily="34" charset="-122"/>
              <a:ea typeface="微软雅黑" pitchFamily="34" charset="-122"/>
            </a:rPr>
            <a:t>15</a:t>
          </a:r>
          <a:r>
            <a:rPr kumimoji="1" lang="zh-CN" altLang="en-US" sz="2000" b="0" kern="1200" dirty="0" smtClean="0">
              <a:latin typeface="微软雅黑" pitchFamily="34" charset="-122"/>
              <a:ea typeface="微软雅黑" pitchFamily="34" charset="-122"/>
            </a:rPr>
            <a:t>日后五个工作日内向上市公司提供截止本月</a:t>
          </a:r>
          <a:r>
            <a:rPr kumimoji="1" lang="en-US" altLang="zh-CN" sz="2000" b="0" kern="1200" dirty="0" smtClean="0">
              <a:latin typeface="微软雅黑" pitchFamily="34" charset="-122"/>
              <a:ea typeface="微软雅黑" pitchFamily="34" charset="-122"/>
            </a:rPr>
            <a:t>15</a:t>
          </a:r>
          <a:r>
            <a:rPr kumimoji="1" lang="zh-CN" altLang="en-US" sz="2000" b="0" kern="1200" dirty="0" smtClean="0">
              <a:latin typeface="微软雅黑" pitchFamily="34" charset="-122"/>
              <a:ea typeface="微软雅黑" pitchFamily="34" charset="-122"/>
            </a:rPr>
            <a:t>日（该日为非工作日的，应为该日前一个工作日）的持有人名册</a:t>
          </a:r>
          <a:endParaRPr lang="zh-CN" altLang="en-US" sz="2000" b="0" kern="1200" dirty="0">
            <a:latin typeface="微软雅黑" pitchFamily="34" charset="-122"/>
            <a:ea typeface="微软雅黑" pitchFamily="34" charset="-122"/>
          </a:endParaRPr>
        </a:p>
        <a:p>
          <a:pPr marL="228600" lvl="1" indent="-228600" algn="l" defTabSz="889000">
            <a:lnSpc>
              <a:spcPct val="90000"/>
            </a:lnSpc>
            <a:spcBef>
              <a:spcPct val="0"/>
            </a:spcBef>
            <a:spcAft>
              <a:spcPct val="15000"/>
            </a:spcAft>
            <a:buChar char="••"/>
          </a:pPr>
          <a:endParaRPr kumimoji="1" lang="zh-CN" altLang="en-US" sz="2000" b="0" kern="1200" dirty="0"/>
        </a:p>
      </dsp:txBody>
      <dsp:txXfrm>
        <a:off x="2582930" y="700790"/>
        <a:ext cx="2263691" cy="3952799"/>
      </dsp:txXfrm>
    </dsp:sp>
    <dsp:sp modelId="{79F202E7-56E4-41FF-B29A-052F6FCBFD41}">
      <dsp:nvSpPr>
        <dsp:cNvPr id="0" name=""/>
        <dsp:cNvSpPr/>
      </dsp:nvSpPr>
      <dsp:spPr>
        <a:xfrm>
          <a:off x="5163538" y="124790"/>
          <a:ext cx="2263691" cy="576000"/>
        </a:xfrm>
        <a:prstGeom prst="rect">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lvl="0" algn="ctr" defTabSz="1066800">
            <a:lnSpc>
              <a:spcPct val="90000"/>
            </a:lnSpc>
            <a:spcBef>
              <a:spcPct val="0"/>
            </a:spcBef>
            <a:spcAft>
              <a:spcPct val="35000"/>
            </a:spcAft>
          </a:pPr>
          <a:r>
            <a:rPr lang="zh-CN" altLang="en-US" sz="2400" b="0" kern="1200" dirty="0" smtClean="0">
              <a:latin typeface="微软雅黑" pitchFamily="34" charset="-122"/>
              <a:ea typeface="微软雅黑" pitchFamily="34" charset="-122"/>
            </a:rPr>
            <a:t>名册类型</a:t>
          </a:r>
          <a:endParaRPr lang="zh-CN" altLang="en-US" sz="2400" b="0" kern="1200" dirty="0">
            <a:latin typeface="微软雅黑" pitchFamily="34" charset="-122"/>
            <a:ea typeface="微软雅黑" pitchFamily="34" charset="-122"/>
          </a:endParaRPr>
        </a:p>
      </dsp:txBody>
      <dsp:txXfrm>
        <a:off x="5163538" y="124790"/>
        <a:ext cx="2263691" cy="576000"/>
      </dsp:txXfrm>
    </dsp:sp>
    <dsp:sp modelId="{E84DF1BB-F0A2-43B8-A264-6726AC220F19}">
      <dsp:nvSpPr>
        <dsp:cNvPr id="0" name=""/>
        <dsp:cNvSpPr/>
      </dsp:nvSpPr>
      <dsp:spPr>
        <a:xfrm>
          <a:off x="5163538" y="700790"/>
          <a:ext cx="2263691" cy="3952799"/>
        </a:xfrm>
        <a:prstGeom prst="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ctr" anchorCtr="0">
          <a:noAutofit/>
        </a:bodyPr>
        <a:lstStyle/>
        <a:p>
          <a:pPr marL="228600" lvl="1" indent="-228600" algn="l" defTabSz="889000">
            <a:lnSpc>
              <a:spcPct val="90000"/>
            </a:lnSpc>
            <a:spcBef>
              <a:spcPct val="0"/>
            </a:spcBef>
            <a:spcAft>
              <a:spcPct val="15000"/>
            </a:spcAft>
            <a:buChar char="••"/>
          </a:pPr>
          <a:r>
            <a:rPr lang="zh-CN" altLang="en-US" sz="2000" b="0" kern="1200" dirty="0" smtClean="0">
              <a:latin typeface="微软雅黑" pitchFamily="34" charset="-122"/>
              <a:ea typeface="微软雅黑" pitchFamily="34" charset="-122"/>
            </a:rPr>
            <a:t>全体持有人名册</a:t>
          </a:r>
          <a:endParaRPr lang="zh-CN" altLang="en-US" sz="2000" b="0" kern="1200" dirty="0">
            <a:latin typeface="微软雅黑" pitchFamily="34" charset="-122"/>
            <a:ea typeface="微软雅黑" pitchFamily="34" charset="-122"/>
          </a:endParaRPr>
        </a:p>
      </dsp:txBody>
      <dsp:txXfrm>
        <a:off x="5163538" y="700790"/>
        <a:ext cx="2263691" cy="395279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29D7DE-4F5E-4483-91AF-74BEFD494A29}">
      <dsp:nvSpPr>
        <dsp:cNvPr id="0" name=""/>
        <dsp:cNvSpPr/>
      </dsp:nvSpPr>
      <dsp:spPr>
        <a:xfrm>
          <a:off x="0" y="0"/>
          <a:ext cx="8429684" cy="4500594"/>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zh-CN" altLang="en-US" sz="2400" kern="1200" dirty="0" smtClean="0">
              <a:latin typeface="微软雅黑" pitchFamily="34" charset="-122"/>
              <a:ea typeface="微软雅黑" pitchFamily="34" charset="-122"/>
            </a:rPr>
            <a:t>概述：发行人发生并购、重组等情形的，可通过向本公司邮寄申报材料的方式向本公司申请查询信息披露义务人持股及股份变更情况。</a:t>
          </a:r>
          <a:endParaRPr lang="en-US" altLang="zh-CN" sz="2400" kern="1200" dirty="0" smtClean="0">
            <a:latin typeface="微软雅黑" pitchFamily="34" charset="-122"/>
            <a:ea typeface="微软雅黑" pitchFamily="34" charset="-122"/>
          </a:endParaRPr>
        </a:p>
      </dsp:txBody>
      <dsp:txXfrm>
        <a:off x="2135996" y="0"/>
        <a:ext cx="6293687" cy="4500594"/>
      </dsp:txXfrm>
    </dsp:sp>
    <dsp:sp modelId="{D9D708D8-01F1-40A2-B2B6-B1678537D4D5}">
      <dsp:nvSpPr>
        <dsp:cNvPr id="0" name=""/>
        <dsp:cNvSpPr/>
      </dsp:nvSpPr>
      <dsp:spPr>
        <a:xfrm>
          <a:off x="214314" y="1357325"/>
          <a:ext cx="1685936" cy="1743098"/>
        </a:xfrm>
        <a:prstGeom prst="roundRect">
          <a:avLst>
            <a:gd name="adj" fmla="val 10000"/>
          </a:avLst>
        </a:prstGeom>
        <a:blipFill rotWithShape="0">
          <a:blip xmlns:r="http://schemas.openxmlformats.org/officeDocument/2006/relationships" r:embed="rId1"/>
          <a:stretch>
            <a:fillRect/>
          </a:stretch>
        </a:blip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29D7DE-4F5E-4483-91AF-74BEFD494A29}">
      <dsp:nvSpPr>
        <dsp:cNvPr id="0" name=""/>
        <dsp:cNvSpPr/>
      </dsp:nvSpPr>
      <dsp:spPr>
        <a:xfrm>
          <a:off x="0" y="0"/>
          <a:ext cx="8429684" cy="4500594"/>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l" defTabSz="977900">
            <a:lnSpc>
              <a:spcPct val="90000"/>
            </a:lnSpc>
            <a:spcBef>
              <a:spcPct val="0"/>
            </a:spcBef>
            <a:spcAft>
              <a:spcPct val="35000"/>
            </a:spcAft>
          </a:pPr>
          <a:r>
            <a:rPr lang="zh-CN" altLang="en-US" sz="2200" kern="1200" dirty="0" smtClean="0">
              <a:latin typeface="微软雅黑" pitchFamily="34" charset="-122"/>
              <a:ea typeface="微软雅黑" pitchFamily="34" charset="-122"/>
            </a:rPr>
            <a:t>所需材料：</a:t>
          </a:r>
          <a:endParaRPr lang="en-US" altLang="zh-CN" sz="2200" kern="1200" dirty="0" smtClean="0">
            <a:latin typeface="微软雅黑" pitchFamily="34" charset="-122"/>
            <a:ea typeface="微软雅黑" pitchFamily="34" charset="-122"/>
          </a:endParaRPr>
        </a:p>
        <a:p>
          <a:pPr lvl="0" algn="l" defTabSz="977900">
            <a:lnSpc>
              <a:spcPct val="90000"/>
            </a:lnSpc>
            <a:spcBef>
              <a:spcPct val="0"/>
            </a:spcBef>
            <a:spcAft>
              <a:spcPct val="35000"/>
            </a:spcAft>
          </a:pPr>
          <a:r>
            <a:rPr lang="zh-CN" altLang="en-US" sz="2200" kern="1200" dirty="0" smtClean="0">
              <a:latin typeface="微软雅黑" pitchFamily="34" charset="-122"/>
              <a:ea typeface="微软雅黑" pitchFamily="34" charset="-122"/>
            </a:rPr>
            <a:t>（一）</a:t>
          </a:r>
          <a:r>
            <a:rPr lang="en-US" altLang="en-US" sz="2200" kern="1200" dirty="0" smtClean="0">
              <a:latin typeface="微软雅黑" pitchFamily="34" charset="-122"/>
              <a:ea typeface="微软雅黑" pitchFamily="34" charset="-122"/>
            </a:rPr>
            <a:t>《</a:t>
          </a:r>
          <a:r>
            <a:rPr lang="zh-CN" altLang="en-US" sz="2200" kern="1200" dirty="0" smtClean="0">
              <a:latin typeface="微软雅黑" pitchFamily="34" charset="-122"/>
              <a:ea typeface="微软雅黑" pitchFamily="34" charset="-122"/>
            </a:rPr>
            <a:t>查询信息披露义务人持股及股份变更情况的申请</a:t>
          </a:r>
          <a:r>
            <a:rPr lang="en-US" altLang="en-US" sz="2200" kern="1200" dirty="0" smtClean="0">
              <a:latin typeface="微软雅黑" pitchFamily="34" charset="-122"/>
              <a:ea typeface="微软雅黑" pitchFamily="34" charset="-122"/>
            </a:rPr>
            <a:t>》</a:t>
          </a:r>
          <a:r>
            <a:rPr lang="zh-CN" altLang="en-US" sz="2200" kern="1200" dirty="0" smtClean="0">
              <a:latin typeface="微软雅黑" pitchFamily="34" charset="-122"/>
              <a:ea typeface="微软雅黑" pitchFamily="34" charset="-122"/>
            </a:rPr>
            <a:t>； </a:t>
          </a:r>
          <a:endParaRPr lang="en-US" altLang="zh-CN" sz="2200" kern="1200" dirty="0" smtClean="0">
            <a:latin typeface="微软雅黑" pitchFamily="34" charset="-122"/>
            <a:ea typeface="微软雅黑" pitchFamily="34" charset="-122"/>
          </a:endParaRPr>
        </a:p>
        <a:p>
          <a:pPr lvl="0" algn="l" defTabSz="977900">
            <a:lnSpc>
              <a:spcPct val="90000"/>
            </a:lnSpc>
            <a:spcBef>
              <a:spcPct val="0"/>
            </a:spcBef>
            <a:spcAft>
              <a:spcPct val="35000"/>
            </a:spcAft>
          </a:pPr>
          <a:r>
            <a:rPr lang="zh-CN" altLang="en-US" sz="2200" kern="1200" dirty="0" smtClean="0">
              <a:latin typeface="微软雅黑" pitchFamily="34" charset="-122"/>
              <a:ea typeface="微软雅黑" pitchFamily="34" charset="-122"/>
            </a:rPr>
            <a:t>（二）相关收购、重组、增发公告扫描件； </a:t>
          </a:r>
          <a:endParaRPr lang="en-US" altLang="zh-CN" sz="2200" kern="1200" dirty="0" smtClean="0">
            <a:latin typeface="微软雅黑" pitchFamily="34" charset="-122"/>
            <a:ea typeface="微软雅黑" pitchFamily="34" charset="-122"/>
          </a:endParaRPr>
        </a:p>
        <a:p>
          <a:pPr lvl="0" algn="l" defTabSz="977900">
            <a:lnSpc>
              <a:spcPct val="90000"/>
            </a:lnSpc>
            <a:spcBef>
              <a:spcPct val="0"/>
            </a:spcBef>
            <a:spcAft>
              <a:spcPct val="35000"/>
            </a:spcAft>
          </a:pPr>
          <a:r>
            <a:rPr lang="zh-CN" altLang="en-US" sz="2200" kern="1200" dirty="0" smtClean="0">
              <a:latin typeface="微软雅黑" pitchFamily="34" charset="-122"/>
              <a:ea typeface="微软雅黑" pitchFamily="34" charset="-122"/>
            </a:rPr>
            <a:t>（三）信息披露义务人持股及股份变更情况电子数据文件（以</a:t>
          </a:r>
          <a:r>
            <a:rPr lang="en-US" altLang="en-US" sz="2200" kern="1200" dirty="0" smtClean="0">
              <a:latin typeface="微软雅黑" pitchFamily="34" charset="-122"/>
              <a:ea typeface="微软雅黑" pitchFamily="34" charset="-122"/>
            </a:rPr>
            <a:t>EXCEL</a:t>
          </a:r>
          <a:r>
            <a:rPr lang="zh-CN" altLang="en-US" sz="2200" kern="1200" dirty="0" smtClean="0">
              <a:latin typeface="微软雅黑" pitchFamily="34" charset="-122"/>
              <a:ea typeface="微软雅黑" pitchFamily="34" charset="-122"/>
            </a:rPr>
            <a:t>表格形式提交，数据文件模板见</a:t>
          </a:r>
          <a:r>
            <a:rPr lang="en-US" altLang="en-US" sz="2200" kern="1200" dirty="0" smtClean="0">
              <a:latin typeface="微软雅黑" pitchFamily="34" charset="-122"/>
              <a:ea typeface="微软雅黑" pitchFamily="34" charset="-122"/>
            </a:rPr>
            <a:t>www.chinaclear.cn—</a:t>
          </a:r>
          <a:r>
            <a:rPr lang="zh-CN" altLang="en-US" sz="2200" kern="1200" dirty="0" smtClean="0">
              <a:latin typeface="微软雅黑" pitchFamily="34" charset="-122"/>
              <a:ea typeface="微软雅黑" pitchFamily="34" charset="-122"/>
            </a:rPr>
            <a:t>服务支持</a:t>
          </a:r>
          <a:r>
            <a:rPr lang="en-US" altLang="en-US" sz="2200" kern="1200" dirty="0" smtClean="0">
              <a:latin typeface="微软雅黑" pitchFamily="34" charset="-122"/>
              <a:ea typeface="微软雅黑" pitchFamily="34" charset="-122"/>
            </a:rPr>
            <a:t>—</a:t>
          </a:r>
          <a:r>
            <a:rPr lang="zh-CN" altLang="en-US" sz="2200" kern="1200" dirty="0" smtClean="0">
              <a:latin typeface="微软雅黑" pitchFamily="34" charset="-122"/>
              <a:ea typeface="微软雅黑" pitchFamily="34" charset="-122"/>
            </a:rPr>
            <a:t>业务资料</a:t>
          </a:r>
          <a:r>
            <a:rPr lang="en-US" altLang="en-US" sz="2200" kern="1200" dirty="0" smtClean="0">
              <a:latin typeface="微软雅黑" pitchFamily="34" charset="-122"/>
              <a:ea typeface="微软雅黑" pitchFamily="34" charset="-122"/>
            </a:rPr>
            <a:t>—</a:t>
          </a:r>
          <a:r>
            <a:rPr lang="zh-CN" altLang="en-US" sz="2200" kern="1200" dirty="0" smtClean="0">
              <a:latin typeface="微软雅黑" pitchFamily="34" charset="-122"/>
              <a:ea typeface="微软雅黑" pitchFamily="34" charset="-122"/>
            </a:rPr>
            <a:t>接口规范</a:t>
          </a:r>
          <a:r>
            <a:rPr lang="en-US" altLang="en-US" sz="2200" kern="1200" dirty="0" smtClean="0">
              <a:latin typeface="微软雅黑" pitchFamily="34" charset="-122"/>
              <a:ea typeface="微软雅黑" pitchFamily="34" charset="-122"/>
            </a:rPr>
            <a:t>—</a:t>
          </a:r>
          <a:r>
            <a:rPr lang="zh-CN" altLang="en-US" sz="2200" kern="1200" dirty="0" smtClean="0">
              <a:latin typeface="微软雅黑" pitchFamily="34" charset="-122"/>
              <a:ea typeface="微软雅黑" pitchFamily="34" charset="-122"/>
            </a:rPr>
            <a:t>全国股份转让系统</a:t>
          </a:r>
          <a:r>
            <a:rPr lang="en-US" altLang="en-US" sz="2200" kern="1200" dirty="0" smtClean="0">
              <a:latin typeface="微软雅黑" pitchFamily="34" charset="-122"/>
              <a:ea typeface="微软雅黑" pitchFamily="34" charset="-122"/>
            </a:rPr>
            <a:t>-</a:t>
          </a:r>
          <a:r>
            <a:rPr lang="zh-CN" altLang="en-US" sz="2200" kern="1200" dirty="0" smtClean="0">
              <a:latin typeface="微软雅黑" pitchFamily="34" charset="-122"/>
              <a:ea typeface="微软雅黑" pitchFamily="34" charset="-122"/>
            </a:rPr>
            <a:t>查询信息披露义务人持股及股份变更情况数据接口）； </a:t>
          </a:r>
          <a:endParaRPr lang="en-US" altLang="zh-CN" sz="2200" kern="1200" dirty="0" smtClean="0">
            <a:latin typeface="微软雅黑" pitchFamily="34" charset="-122"/>
            <a:ea typeface="微软雅黑" pitchFamily="34" charset="-122"/>
          </a:endParaRPr>
        </a:p>
        <a:p>
          <a:pPr lvl="0" algn="l" defTabSz="977900">
            <a:lnSpc>
              <a:spcPct val="90000"/>
            </a:lnSpc>
            <a:spcBef>
              <a:spcPct val="0"/>
            </a:spcBef>
            <a:spcAft>
              <a:spcPct val="35000"/>
            </a:spcAft>
          </a:pPr>
          <a:r>
            <a:rPr lang="zh-CN" altLang="en-US" sz="2200" kern="1200" dirty="0" smtClean="0">
              <a:latin typeface="微软雅黑" pitchFamily="34" charset="-122"/>
              <a:ea typeface="微软雅黑" pitchFamily="34" charset="-122"/>
            </a:rPr>
            <a:t>（四）法定代表人证明书及法定代表人授权委托书； </a:t>
          </a:r>
          <a:endParaRPr lang="en-US" altLang="zh-CN" sz="2200" kern="1200" dirty="0" smtClean="0">
            <a:latin typeface="微软雅黑" pitchFamily="34" charset="-122"/>
            <a:ea typeface="微软雅黑" pitchFamily="34" charset="-122"/>
          </a:endParaRPr>
        </a:p>
        <a:p>
          <a:pPr lvl="0" algn="l" defTabSz="977900">
            <a:lnSpc>
              <a:spcPct val="90000"/>
            </a:lnSpc>
            <a:spcBef>
              <a:spcPct val="0"/>
            </a:spcBef>
            <a:spcAft>
              <a:spcPct val="35000"/>
            </a:spcAft>
          </a:pPr>
          <a:r>
            <a:rPr lang="zh-CN" altLang="en-US" sz="2200" kern="1200" dirty="0" smtClean="0">
              <a:latin typeface="微软雅黑" pitchFamily="34" charset="-122"/>
              <a:ea typeface="微软雅黑" pitchFamily="34" charset="-122"/>
            </a:rPr>
            <a:t>（五）法定代表人及经办人身份证明文件复印件。</a:t>
          </a:r>
          <a:endParaRPr lang="zh-CN" altLang="en-US" sz="2200" kern="1200" dirty="0">
            <a:latin typeface="微软雅黑" pitchFamily="34" charset="-122"/>
            <a:ea typeface="微软雅黑" pitchFamily="34" charset="-122"/>
          </a:endParaRPr>
        </a:p>
      </dsp:txBody>
      <dsp:txXfrm>
        <a:off x="2135996" y="0"/>
        <a:ext cx="6293687" cy="4500594"/>
      </dsp:txXfrm>
    </dsp:sp>
    <dsp:sp modelId="{D9D708D8-01F1-40A2-B2B6-B1678537D4D5}">
      <dsp:nvSpPr>
        <dsp:cNvPr id="0" name=""/>
        <dsp:cNvSpPr/>
      </dsp:nvSpPr>
      <dsp:spPr>
        <a:xfrm>
          <a:off x="214314" y="1357325"/>
          <a:ext cx="1685936" cy="1743098"/>
        </a:xfrm>
        <a:prstGeom prst="roundRect">
          <a:avLst>
            <a:gd name="adj" fmla="val 10000"/>
          </a:avLst>
        </a:prstGeom>
        <a:blipFill rotWithShape="0">
          <a:blip xmlns:r="http://schemas.openxmlformats.org/officeDocument/2006/relationships" r:embed="rId1"/>
          <a:stretch>
            <a:fillRect/>
          </a:stretch>
        </a:blip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29D7DE-4F5E-4483-91AF-74BEFD494A29}">
      <dsp:nvSpPr>
        <dsp:cNvPr id="0" name=""/>
        <dsp:cNvSpPr/>
      </dsp:nvSpPr>
      <dsp:spPr>
        <a:xfrm>
          <a:off x="0" y="0"/>
          <a:ext cx="8429684" cy="4500594"/>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l" defTabSz="977900">
            <a:lnSpc>
              <a:spcPct val="90000"/>
            </a:lnSpc>
            <a:spcBef>
              <a:spcPct val="0"/>
            </a:spcBef>
            <a:spcAft>
              <a:spcPct val="35000"/>
            </a:spcAft>
          </a:pPr>
          <a:r>
            <a:rPr lang="zh-CN" altLang="en-US" sz="2200" kern="1200" dirty="0" smtClean="0">
              <a:latin typeface="微软雅黑" pitchFamily="34" charset="-122"/>
              <a:ea typeface="微软雅黑" pitchFamily="34" charset="-122"/>
            </a:rPr>
            <a:t>办理流程：</a:t>
          </a:r>
          <a:endParaRPr lang="en-US" altLang="zh-CN" sz="2200" kern="1200" dirty="0" smtClean="0">
            <a:latin typeface="微软雅黑" pitchFamily="34" charset="-122"/>
            <a:ea typeface="微软雅黑" pitchFamily="34" charset="-122"/>
          </a:endParaRPr>
        </a:p>
        <a:p>
          <a:pPr lvl="0" algn="l" defTabSz="977900">
            <a:lnSpc>
              <a:spcPct val="90000"/>
            </a:lnSpc>
            <a:spcBef>
              <a:spcPct val="0"/>
            </a:spcBef>
            <a:spcAft>
              <a:spcPct val="35000"/>
            </a:spcAft>
          </a:pPr>
          <a:r>
            <a:rPr lang="zh-CN" altLang="en-US" sz="2200" kern="1200" dirty="0" smtClean="0">
              <a:solidFill>
                <a:schemeClr val="accent4"/>
              </a:solidFill>
              <a:latin typeface="微软雅黑" pitchFamily="34" charset="-122"/>
              <a:ea typeface="微软雅黑" pitchFamily="34" charset="-122"/>
            </a:rPr>
            <a:t>（一）邮寄申请材料； </a:t>
          </a:r>
          <a:endParaRPr lang="en-US" altLang="zh-CN" sz="2200" kern="1200" dirty="0" smtClean="0">
            <a:solidFill>
              <a:schemeClr val="accent4"/>
            </a:solidFill>
            <a:latin typeface="微软雅黑" pitchFamily="34" charset="-122"/>
            <a:ea typeface="微软雅黑" pitchFamily="34" charset="-122"/>
          </a:endParaRPr>
        </a:p>
        <a:p>
          <a:pPr lvl="0" algn="l" defTabSz="977900">
            <a:lnSpc>
              <a:spcPct val="90000"/>
            </a:lnSpc>
            <a:spcBef>
              <a:spcPct val="0"/>
            </a:spcBef>
            <a:spcAft>
              <a:spcPct val="35000"/>
            </a:spcAft>
          </a:pPr>
          <a:r>
            <a:rPr lang="zh-CN" altLang="en-US" sz="2200" kern="1200" dirty="0" smtClean="0">
              <a:solidFill>
                <a:schemeClr val="accent4"/>
              </a:solidFill>
              <a:latin typeface="微软雅黑" pitchFamily="34" charset="-122"/>
              <a:ea typeface="微软雅黑" pitchFamily="34" charset="-122"/>
            </a:rPr>
            <a:t>（二）</a:t>
          </a:r>
          <a:r>
            <a:rPr lang="en-US" altLang="zh-CN" sz="2200" kern="1200" dirty="0" smtClean="0">
              <a:solidFill>
                <a:schemeClr val="accent4"/>
              </a:solidFill>
              <a:latin typeface="微软雅黑" pitchFamily="34" charset="-122"/>
              <a:ea typeface="微软雅黑" pitchFamily="34" charset="-122"/>
            </a:rPr>
            <a:t>EXCEL</a:t>
          </a:r>
          <a:r>
            <a:rPr lang="zh-CN" altLang="en-US" sz="2200" kern="1200" dirty="0" smtClean="0">
              <a:solidFill>
                <a:schemeClr val="accent4"/>
              </a:solidFill>
              <a:latin typeface="微软雅黑" pitchFamily="34" charset="-122"/>
              <a:ea typeface="微软雅黑" pitchFamily="34" charset="-122"/>
            </a:rPr>
            <a:t>数据表格发送至指定邮箱</a:t>
          </a:r>
          <a:r>
            <a:rPr lang="zh-CN" altLang="en-US" sz="2200" kern="1200" dirty="0" smtClean="0">
              <a:latin typeface="微软雅黑" pitchFamily="34" charset="-122"/>
              <a:ea typeface="微软雅黑" pitchFamily="34" charset="-122"/>
            </a:rPr>
            <a:t>； </a:t>
          </a:r>
          <a:endParaRPr lang="en-US" altLang="zh-CN" sz="2200" kern="1200" dirty="0" smtClean="0">
            <a:latin typeface="微软雅黑" pitchFamily="34" charset="-122"/>
            <a:ea typeface="微软雅黑" pitchFamily="34" charset="-122"/>
          </a:endParaRPr>
        </a:p>
        <a:p>
          <a:pPr lvl="0" algn="l" defTabSz="977900">
            <a:lnSpc>
              <a:spcPct val="90000"/>
            </a:lnSpc>
            <a:spcBef>
              <a:spcPct val="0"/>
            </a:spcBef>
            <a:spcAft>
              <a:spcPct val="35000"/>
            </a:spcAft>
          </a:pPr>
          <a:r>
            <a:rPr lang="zh-CN" altLang="en-US" sz="2200" kern="1200" dirty="0" smtClean="0">
              <a:latin typeface="微软雅黑" pitchFamily="34" charset="-122"/>
              <a:ea typeface="微软雅黑" pitchFamily="34" charset="-122"/>
            </a:rPr>
            <a:t>（三）申请材料审核通过后，本公司以电子邮件的形式出具</a:t>
          </a:r>
          <a:r>
            <a:rPr lang="en-US" altLang="en-US" sz="2200" kern="1200" dirty="0" smtClean="0">
              <a:solidFill>
                <a:srgbClr val="C00000"/>
              </a:solidFill>
              <a:latin typeface="微软雅黑" pitchFamily="34" charset="-122"/>
              <a:ea typeface="微软雅黑" pitchFamily="34" charset="-122"/>
            </a:rPr>
            <a:t>《</a:t>
          </a:r>
          <a:r>
            <a:rPr lang="zh-CN" altLang="en-US" sz="2200" kern="1200" dirty="0" smtClean="0">
              <a:solidFill>
                <a:srgbClr val="C00000"/>
              </a:solidFill>
              <a:latin typeface="微软雅黑" pitchFamily="34" charset="-122"/>
              <a:ea typeface="微软雅黑" pitchFamily="34" charset="-122"/>
            </a:rPr>
            <a:t>信息披露义务人持股及变更查询名单确认表</a:t>
          </a:r>
          <a:r>
            <a:rPr lang="en-US" altLang="en-US" sz="2200" kern="1200" dirty="0" smtClean="0">
              <a:solidFill>
                <a:srgbClr val="C00000"/>
              </a:solidFill>
              <a:latin typeface="微软雅黑" pitchFamily="34" charset="-122"/>
              <a:ea typeface="微软雅黑" pitchFamily="34" charset="-122"/>
            </a:rPr>
            <a:t>》</a:t>
          </a:r>
          <a:r>
            <a:rPr lang="zh-CN" altLang="en-US" sz="2200" kern="1200" dirty="0" smtClean="0">
              <a:latin typeface="微软雅黑" pitchFamily="34" charset="-122"/>
              <a:ea typeface="微软雅黑" pitchFamily="34" charset="-122"/>
            </a:rPr>
            <a:t>（以下简称</a:t>
          </a:r>
          <a:r>
            <a:rPr lang="en-US" altLang="en-US" sz="2200" kern="1200" dirty="0" smtClean="0">
              <a:latin typeface="微软雅黑" pitchFamily="34" charset="-122"/>
              <a:ea typeface="微软雅黑" pitchFamily="34" charset="-122"/>
            </a:rPr>
            <a:t>《</a:t>
          </a:r>
          <a:r>
            <a:rPr lang="zh-CN" altLang="en-US" sz="2200" kern="1200" dirty="0" smtClean="0">
              <a:latin typeface="微软雅黑" pitchFamily="34" charset="-122"/>
              <a:ea typeface="微软雅黑" pitchFamily="34" charset="-122"/>
            </a:rPr>
            <a:t>确认表</a:t>
          </a:r>
          <a:r>
            <a:rPr lang="en-US" altLang="en-US" sz="2200" kern="1200" dirty="0" smtClean="0">
              <a:latin typeface="微软雅黑" pitchFamily="34" charset="-122"/>
              <a:ea typeface="微软雅黑" pitchFamily="34" charset="-122"/>
            </a:rPr>
            <a:t>》</a:t>
          </a:r>
          <a:r>
            <a:rPr lang="zh-CN" altLang="en-US" sz="2200" kern="1200" dirty="0" smtClean="0">
              <a:latin typeface="微软雅黑" pitchFamily="34" charset="-122"/>
              <a:ea typeface="微软雅黑" pitchFamily="34" charset="-122"/>
            </a:rPr>
            <a:t>）及</a:t>
          </a:r>
          <a:r>
            <a:rPr lang="en-US" altLang="zh-CN" sz="2200" kern="1200" dirty="0" smtClean="0">
              <a:solidFill>
                <a:srgbClr val="C00000"/>
              </a:solidFill>
              <a:latin typeface="微软雅黑" pitchFamily="34" charset="-122"/>
              <a:ea typeface="微软雅黑" pitchFamily="34" charset="-122"/>
            </a:rPr>
            <a:t>《</a:t>
          </a:r>
          <a:r>
            <a:rPr lang="zh-CN" altLang="en-US" sz="2200" kern="1200" dirty="0" smtClean="0">
              <a:solidFill>
                <a:srgbClr val="C00000"/>
              </a:solidFill>
              <a:latin typeface="微软雅黑" pitchFamily="34" charset="-122"/>
              <a:ea typeface="微软雅黑" pitchFamily="34" charset="-122"/>
            </a:rPr>
            <a:t>收费通知书</a:t>
          </a:r>
          <a:r>
            <a:rPr lang="en-US" altLang="zh-CN" sz="2200" kern="1200" dirty="0" smtClean="0">
              <a:solidFill>
                <a:srgbClr val="C00000"/>
              </a:solidFill>
              <a:latin typeface="微软雅黑" pitchFamily="34" charset="-122"/>
              <a:ea typeface="微软雅黑" pitchFamily="34" charset="-122"/>
            </a:rPr>
            <a:t>》</a:t>
          </a:r>
          <a:r>
            <a:rPr lang="zh-CN" altLang="en-US" sz="2200" kern="1200" dirty="0" smtClean="0">
              <a:latin typeface="微软雅黑" pitchFamily="34" charset="-122"/>
              <a:ea typeface="微软雅黑" pitchFamily="34" charset="-122"/>
            </a:rPr>
            <a:t>； </a:t>
          </a:r>
          <a:endParaRPr lang="en-US" altLang="zh-CN" sz="2200" kern="1200" dirty="0" smtClean="0">
            <a:latin typeface="微软雅黑" pitchFamily="34" charset="-122"/>
            <a:ea typeface="微软雅黑" pitchFamily="34" charset="-122"/>
          </a:endParaRPr>
        </a:p>
        <a:p>
          <a:pPr lvl="0" algn="l" defTabSz="977900">
            <a:lnSpc>
              <a:spcPct val="90000"/>
            </a:lnSpc>
            <a:spcBef>
              <a:spcPct val="0"/>
            </a:spcBef>
            <a:spcAft>
              <a:spcPct val="35000"/>
            </a:spcAft>
          </a:pPr>
          <a:r>
            <a:rPr lang="zh-CN" altLang="en-US" sz="2200" kern="1200" dirty="0" smtClean="0">
              <a:latin typeface="微软雅黑" pitchFamily="34" charset="-122"/>
              <a:ea typeface="微软雅黑" pitchFamily="34" charset="-122"/>
            </a:rPr>
            <a:t>（四）发行人核对</a:t>
          </a:r>
          <a:r>
            <a:rPr lang="en-US" altLang="en-US" sz="2200" kern="1200" dirty="0" smtClean="0">
              <a:latin typeface="微软雅黑" pitchFamily="34" charset="-122"/>
              <a:ea typeface="微软雅黑" pitchFamily="34" charset="-122"/>
            </a:rPr>
            <a:t>《</a:t>
          </a:r>
          <a:r>
            <a:rPr lang="zh-CN" altLang="en-US" sz="2200" kern="1200" dirty="0" smtClean="0">
              <a:latin typeface="微软雅黑" pitchFamily="34" charset="-122"/>
              <a:ea typeface="微软雅黑" pitchFamily="34" charset="-122"/>
            </a:rPr>
            <a:t>确认表</a:t>
          </a:r>
          <a:r>
            <a:rPr lang="en-US" altLang="en-US" sz="2200" kern="1200" dirty="0" smtClean="0">
              <a:latin typeface="微软雅黑" pitchFamily="34" charset="-122"/>
              <a:ea typeface="微软雅黑" pitchFamily="34" charset="-122"/>
            </a:rPr>
            <a:t>》</a:t>
          </a:r>
          <a:r>
            <a:rPr lang="zh-CN" altLang="en-US" sz="2200" kern="1200" dirty="0" smtClean="0">
              <a:latin typeface="微软雅黑" pitchFamily="34" charset="-122"/>
              <a:ea typeface="微软雅黑" pitchFamily="34" charset="-122"/>
            </a:rPr>
            <a:t>内容，确认查询对象是否完整，查询对象姓名及证件号码是否准确并缴纳查询手续费； </a:t>
          </a:r>
          <a:endParaRPr lang="en-US" altLang="zh-CN" sz="2200" kern="1200" dirty="0" smtClean="0">
            <a:latin typeface="微软雅黑" pitchFamily="34" charset="-122"/>
            <a:ea typeface="微软雅黑" pitchFamily="34" charset="-122"/>
          </a:endParaRPr>
        </a:p>
        <a:p>
          <a:pPr lvl="0" algn="l" defTabSz="977900">
            <a:lnSpc>
              <a:spcPct val="90000"/>
            </a:lnSpc>
            <a:spcBef>
              <a:spcPct val="0"/>
            </a:spcBef>
            <a:spcAft>
              <a:spcPct val="35000"/>
            </a:spcAft>
          </a:pPr>
          <a:r>
            <a:rPr lang="zh-CN" altLang="en-US" sz="2200" kern="1200" dirty="0" smtClean="0">
              <a:latin typeface="微软雅黑" pitchFamily="34" charset="-122"/>
              <a:ea typeface="微软雅黑" pitchFamily="34" charset="-122"/>
            </a:rPr>
            <a:t>（五）本公司收到查询费用后，向发行人邮寄</a:t>
          </a:r>
          <a:r>
            <a:rPr lang="en-US" altLang="en-US" sz="2200" kern="1200" dirty="0" smtClean="0">
              <a:solidFill>
                <a:srgbClr val="C00000"/>
              </a:solidFill>
              <a:latin typeface="微软雅黑" pitchFamily="34" charset="-122"/>
              <a:ea typeface="微软雅黑" pitchFamily="34" charset="-122"/>
            </a:rPr>
            <a:t>《</a:t>
          </a:r>
          <a:r>
            <a:rPr lang="zh-CN" altLang="en-US" sz="2200" kern="1200" dirty="0" smtClean="0">
              <a:solidFill>
                <a:srgbClr val="C00000"/>
              </a:solidFill>
              <a:latin typeface="微软雅黑" pitchFamily="34" charset="-122"/>
              <a:ea typeface="微软雅黑" pitchFamily="34" charset="-122"/>
            </a:rPr>
            <a:t>信息披露义务人持股及股份变更查询证明</a:t>
          </a:r>
          <a:r>
            <a:rPr lang="en-US" altLang="en-US" sz="2200" kern="1200" dirty="0" smtClean="0">
              <a:solidFill>
                <a:srgbClr val="C00000"/>
              </a:solidFill>
              <a:latin typeface="微软雅黑" pitchFamily="34" charset="-122"/>
              <a:ea typeface="微软雅黑" pitchFamily="34" charset="-122"/>
            </a:rPr>
            <a:t>》</a:t>
          </a:r>
          <a:r>
            <a:rPr lang="zh-CN" altLang="en-US" sz="2200" kern="1200" dirty="0" smtClean="0">
              <a:latin typeface="微软雅黑" pitchFamily="34" charset="-122"/>
              <a:ea typeface="微软雅黑" pitchFamily="34" charset="-122"/>
            </a:rPr>
            <a:t>。</a:t>
          </a:r>
          <a:endParaRPr lang="zh-CN" altLang="en-US" sz="2200" kern="1200" dirty="0">
            <a:latin typeface="微软雅黑" pitchFamily="34" charset="-122"/>
            <a:ea typeface="微软雅黑" pitchFamily="34" charset="-122"/>
          </a:endParaRPr>
        </a:p>
      </dsp:txBody>
      <dsp:txXfrm>
        <a:off x="2135996" y="0"/>
        <a:ext cx="6293687" cy="4500594"/>
      </dsp:txXfrm>
    </dsp:sp>
    <dsp:sp modelId="{D9D708D8-01F1-40A2-B2B6-B1678537D4D5}">
      <dsp:nvSpPr>
        <dsp:cNvPr id="0" name=""/>
        <dsp:cNvSpPr/>
      </dsp:nvSpPr>
      <dsp:spPr>
        <a:xfrm>
          <a:off x="214314" y="1357325"/>
          <a:ext cx="1685936" cy="1743098"/>
        </a:xfrm>
        <a:prstGeom prst="roundRect">
          <a:avLst>
            <a:gd name="adj" fmla="val 10000"/>
          </a:avLst>
        </a:prstGeom>
        <a:blipFill rotWithShape="0">
          <a:blip xmlns:r="http://schemas.openxmlformats.org/officeDocument/2006/relationships" r:embed="rId1"/>
          <a:stretch>
            <a:fillRect/>
          </a:stretch>
        </a:blip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4#3">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4#5">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4#6">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ea typeface="宋体"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itchFamily="34" charset="0"/>
                <a:ea typeface="宋体" pitchFamily="2" charset="-122"/>
              </a:defRPr>
            </a:lvl1pPr>
          </a:lstStyle>
          <a:p>
            <a:pPr>
              <a:defRPr/>
            </a:pPr>
            <a:fld id="{894196FD-D130-456C-A941-E851C1C63E4E}" type="datetimeFigureOut">
              <a:rPr lang="zh-CN" altLang="en-US"/>
              <a:pPr>
                <a:defRPr/>
              </a:pPr>
              <a:t>2017/8/30 Wednesday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itchFamily="34" charset="0"/>
                <a:ea typeface="宋体"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itchFamily="34" charset="0"/>
                <a:ea typeface="宋体" pitchFamily="2" charset="-122"/>
              </a:defRPr>
            </a:lvl1pPr>
          </a:lstStyle>
          <a:p>
            <a:pPr>
              <a:defRPr/>
            </a:pPr>
            <a:fld id="{4092554F-56BD-4603-9D68-7A2371A806CB}" type="slidenum">
              <a:rPr lang="zh-CN" altLang="en-US"/>
              <a:pPr>
                <a:defRPr/>
              </a:pPr>
              <a:t>‹#›</a:t>
            </a:fld>
            <a:endParaRPr lang="zh-CN" altLang="en-US"/>
          </a:p>
        </p:txBody>
      </p:sp>
    </p:spTree>
    <p:extLst>
      <p:ext uri="{BB962C8B-B14F-4D97-AF65-F5344CB8AC3E}">
        <p14:creationId xmlns:p14="http://schemas.microsoft.com/office/powerpoint/2010/main" xmlns="" val="72634902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400" kern="1200">
        <a:solidFill>
          <a:schemeClr val="tx1"/>
        </a:solidFill>
        <a:latin typeface="+mn-lt"/>
        <a:ea typeface="+mn-ea"/>
        <a:cs typeface="+mn-cs"/>
      </a:defRPr>
    </a:lvl1pPr>
    <a:lvl2pPr marL="536372" algn="l" rtl="0" eaLnBrk="0" fontAlgn="base" hangingPunct="0">
      <a:spcBef>
        <a:spcPct val="30000"/>
      </a:spcBef>
      <a:spcAft>
        <a:spcPct val="0"/>
      </a:spcAft>
      <a:defRPr sz="1400" kern="1200">
        <a:solidFill>
          <a:schemeClr val="tx1"/>
        </a:solidFill>
        <a:latin typeface="+mn-lt"/>
        <a:ea typeface="+mn-ea"/>
        <a:cs typeface="+mn-cs"/>
      </a:defRPr>
    </a:lvl2pPr>
    <a:lvl3pPr marL="1072744" algn="l" rtl="0" eaLnBrk="0" fontAlgn="base" hangingPunct="0">
      <a:spcBef>
        <a:spcPct val="30000"/>
      </a:spcBef>
      <a:spcAft>
        <a:spcPct val="0"/>
      </a:spcAft>
      <a:defRPr sz="1400" kern="1200">
        <a:solidFill>
          <a:schemeClr val="tx1"/>
        </a:solidFill>
        <a:latin typeface="+mn-lt"/>
        <a:ea typeface="+mn-ea"/>
        <a:cs typeface="+mn-cs"/>
      </a:defRPr>
    </a:lvl3pPr>
    <a:lvl4pPr marL="1609115" algn="l" rtl="0" eaLnBrk="0" fontAlgn="base" hangingPunct="0">
      <a:spcBef>
        <a:spcPct val="30000"/>
      </a:spcBef>
      <a:spcAft>
        <a:spcPct val="0"/>
      </a:spcAft>
      <a:defRPr sz="1400" kern="1200">
        <a:solidFill>
          <a:schemeClr val="tx1"/>
        </a:solidFill>
        <a:latin typeface="+mn-lt"/>
        <a:ea typeface="+mn-ea"/>
        <a:cs typeface="+mn-cs"/>
      </a:defRPr>
    </a:lvl4pPr>
    <a:lvl5pPr marL="2145487" algn="l" rtl="0" eaLnBrk="0" fontAlgn="base" hangingPunct="0">
      <a:spcBef>
        <a:spcPct val="30000"/>
      </a:spcBef>
      <a:spcAft>
        <a:spcPct val="0"/>
      </a:spcAft>
      <a:defRPr sz="1400" kern="1200">
        <a:solidFill>
          <a:schemeClr val="tx1"/>
        </a:solidFill>
        <a:latin typeface="+mn-lt"/>
        <a:ea typeface="+mn-ea"/>
        <a:cs typeface="+mn-cs"/>
      </a:defRPr>
    </a:lvl5pPr>
    <a:lvl6pPr marL="2681859" algn="l" defTabSz="1072744" rtl="0" eaLnBrk="1" latinLnBrk="0" hangingPunct="1">
      <a:defRPr sz="1400" kern="1200">
        <a:solidFill>
          <a:schemeClr val="tx1"/>
        </a:solidFill>
        <a:latin typeface="+mn-lt"/>
        <a:ea typeface="+mn-ea"/>
        <a:cs typeface="+mn-cs"/>
      </a:defRPr>
    </a:lvl6pPr>
    <a:lvl7pPr marL="3218231" algn="l" defTabSz="1072744" rtl="0" eaLnBrk="1" latinLnBrk="0" hangingPunct="1">
      <a:defRPr sz="1400" kern="1200">
        <a:solidFill>
          <a:schemeClr val="tx1"/>
        </a:solidFill>
        <a:latin typeface="+mn-lt"/>
        <a:ea typeface="+mn-ea"/>
        <a:cs typeface="+mn-cs"/>
      </a:defRPr>
    </a:lvl7pPr>
    <a:lvl8pPr marL="3754602" algn="l" defTabSz="1072744" rtl="0" eaLnBrk="1" latinLnBrk="0" hangingPunct="1">
      <a:defRPr sz="1400" kern="1200">
        <a:solidFill>
          <a:schemeClr val="tx1"/>
        </a:solidFill>
        <a:latin typeface="+mn-lt"/>
        <a:ea typeface="+mn-ea"/>
        <a:cs typeface="+mn-cs"/>
      </a:defRPr>
    </a:lvl8pPr>
    <a:lvl9pPr marL="4290974" algn="l" defTabSz="1072744"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5427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5427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F530465-6E68-460D-BDA3-D938197ADF0F}" type="slidenum">
              <a:rPr lang="zh-CN" altLang="en-US" smtClean="0"/>
              <a:pPr/>
              <a:t>1</a:t>
            </a:fld>
            <a:endParaRPr lang="zh-CN"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22</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38</a:t>
            </a:fld>
            <a:endParaRPr lang="zh-CN" altLang="en-US"/>
          </a:p>
        </p:txBody>
      </p:sp>
    </p:spTree>
    <p:extLst>
      <p:ext uri="{BB962C8B-B14F-4D97-AF65-F5344CB8AC3E}">
        <p14:creationId xmlns:p14="http://schemas.microsoft.com/office/powerpoint/2010/main" xmlns="" val="7009266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901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9011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algn="r" rtl="0" fontAlgn="base">
              <a:spcBef>
                <a:spcPct val="0"/>
              </a:spcBef>
              <a:spcAft>
                <a:spcPct val="0"/>
              </a:spcAft>
            </a:pPr>
            <a:fld id="{20733F0B-EA3B-417D-B4A3-DFA133043B59}" type="slidenum">
              <a:rPr lang="zh-CN" altLang="en-US">
                <a:solidFill>
                  <a:srgbClr val="000000"/>
                </a:solidFill>
              </a:rPr>
              <a:pPr algn="r" rtl="0" fontAlgn="base">
                <a:spcBef>
                  <a:spcPct val="0"/>
                </a:spcBef>
                <a:spcAft>
                  <a:spcPct val="0"/>
                </a:spcAft>
              </a:pPr>
              <a:t>45</a:t>
            </a:fld>
            <a:endParaRPr lang="zh-CN" altLang="en-US" dirty="0">
              <a:solidFill>
                <a:srgbClr val="000000"/>
              </a:solidFill>
            </a:endParaRPr>
          </a:p>
        </p:txBody>
      </p:sp>
    </p:spTree>
    <p:extLst>
      <p:ext uri="{BB962C8B-B14F-4D97-AF65-F5344CB8AC3E}">
        <p14:creationId xmlns:p14="http://schemas.microsoft.com/office/powerpoint/2010/main" xmlns="" val="4607943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1229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12292"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8CD7169-528F-42E0-A4AC-1BF7FBFD5650}" type="slidenum">
              <a:rPr lang="zh-CN" altLang="en-US" smtClean="0"/>
              <a:pPr/>
              <a:t>2</a:t>
            </a:fld>
            <a:endParaRPr lang="zh-CN" altLang="en-US" smtClean="0"/>
          </a:p>
        </p:txBody>
      </p:sp>
    </p:spTree>
    <p:extLst>
      <p:ext uri="{BB962C8B-B14F-4D97-AF65-F5344CB8AC3E}">
        <p14:creationId xmlns:p14="http://schemas.microsoft.com/office/powerpoint/2010/main" xmlns="" val="31734939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4</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5</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6</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1229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12292"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8CD7169-528F-42E0-A4AC-1BF7FBFD5650}" type="slidenum">
              <a:rPr lang="zh-CN" altLang="en-US" smtClean="0"/>
              <a:pPr/>
              <a:t>7</a:t>
            </a:fld>
            <a:endParaRPr lang="zh-CN" altLang="en-US" smtClean="0"/>
          </a:p>
        </p:txBody>
      </p:sp>
    </p:spTree>
    <p:extLst>
      <p:ext uri="{BB962C8B-B14F-4D97-AF65-F5344CB8AC3E}">
        <p14:creationId xmlns:p14="http://schemas.microsoft.com/office/powerpoint/2010/main" xmlns="" val="31734939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r>
              <a:rPr lang="zh-CN" altLang="en-US" dirty="0" smtClean="0"/>
              <a:t>举例</a:t>
            </a:r>
            <a:endParaRPr lang="zh-CN" altLang="en-US" dirty="0"/>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15</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r>
              <a:rPr lang="zh-CN" altLang="en-US" dirty="0" smtClean="0"/>
              <a:t>举例</a:t>
            </a:r>
            <a:endParaRPr lang="zh-CN" altLang="en-US" dirty="0"/>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17</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20</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2"/>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536372" indent="0" algn="ctr">
              <a:buNone/>
              <a:defRPr/>
            </a:lvl2pPr>
            <a:lvl3pPr marL="1072744" indent="0" algn="ctr">
              <a:buNone/>
              <a:defRPr/>
            </a:lvl3pPr>
            <a:lvl4pPr marL="1609115" indent="0" algn="ctr">
              <a:buNone/>
              <a:defRPr/>
            </a:lvl4pPr>
            <a:lvl5pPr marL="2145487" indent="0" algn="ctr">
              <a:buNone/>
              <a:defRPr/>
            </a:lvl5pPr>
            <a:lvl6pPr marL="2681859" indent="0" algn="ctr">
              <a:buNone/>
              <a:defRPr/>
            </a:lvl6pPr>
            <a:lvl7pPr marL="3218231" indent="0" algn="ctr">
              <a:buNone/>
              <a:defRPr/>
            </a:lvl7pPr>
            <a:lvl8pPr marL="3754602" indent="0" algn="ctr">
              <a:buNone/>
              <a:defRPr/>
            </a:lvl8pPr>
            <a:lvl9pPr marL="4290974"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FE3BD6D3-954F-4E8F-9C28-753B300D2996}" type="slidenum">
              <a:rPr lang="en-US" altLang="zh-CN"/>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A9F6BE31-1EA5-41F5-A3A9-ED1DCDA66936}"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80"/>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3D99444D-DBB4-4913-9FB9-7AD437A375E6}" type="slidenum">
              <a:rPr lang="en-US" altLang="zh-CN"/>
              <a:pPr>
                <a:defRPr/>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2_节标题">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4513267" y="2238375"/>
            <a:ext cx="395287" cy="296466"/>
          </a:xfrm>
          <a:prstGeom prst="rect">
            <a:avLst/>
          </a:prstGeom>
          <a:noFill/>
          <a:ln w="19050" cap="flat" cmpd="sng" algn="ctr">
            <a:solidFill>
              <a:srgbClr val="BC001B"/>
            </a:solidFill>
            <a:prstDash val="solid"/>
          </a:ln>
          <a:effectLst/>
        </p:spPr>
        <p:txBody>
          <a:bodyPr lIns="107275" tIns="53637" rIns="107275" bIns="53637" anchor="ctr"/>
          <a:lstStyle/>
          <a:p>
            <a:pPr algn="ctr" fontAlgn="auto">
              <a:spcBef>
                <a:spcPts val="0"/>
              </a:spcBef>
              <a:spcAft>
                <a:spcPts val="0"/>
              </a:spcAft>
              <a:defRPr/>
            </a:pPr>
            <a:endParaRPr lang="zh-CN" altLang="en-US" kern="0" dirty="0">
              <a:solidFill>
                <a:sysClr val="window" lastClr="FFFFFF"/>
              </a:solidFill>
              <a:latin typeface="Arial"/>
              <a:ea typeface="华文细黑"/>
            </a:endParaRPr>
          </a:p>
        </p:txBody>
      </p:sp>
      <p:sp>
        <p:nvSpPr>
          <p:cNvPr id="6" name="矩形 5"/>
          <p:cNvSpPr/>
          <p:nvPr/>
        </p:nvSpPr>
        <p:spPr>
          <a:xfrm>
            <a:off x="3694115" y="2446736"/>
            <a:ext cx="527050" cy="409575"/>
          </a:xfrm>
          <a:prstGeom prst="rect">
            <a:avLst/>
          </a:prstGeom>
          <a:noFill/>
          <a:ln w="19050" cap="flat" cmpd="sng" algn="ctr">
            <a:solidFill>
              <a:srgbClr val="BC001B"/>
            </a:solidFill>
            <a:prstDash val="solid"/>
          </a:ln>
          <a:effectLst/>
        </p:spPr>
        <p:txBody>
          <a:bodyPr lIns="107275" tIns="53637" rIns="107275" bIns="53637" anchor="ctr"/>
          <a:lstStyle/>
          <a:p>
            <a:pPr algn="ctr" fontAlgn="auto">
              <a:spcBef>
                <a:spcPts val="0"/>
              </a:spcBef>
              <a:spcAft>
                <a:spcPts val="0"/>
              </a:spcAft>
              <a:defRPr/>
            </a:pPr>
            <a:endParaRPr lang="zh-CN" altLang="en-US" kern="0" dirty="0">
              <a:solidFill>
                <a:sysClr val="window" lastClr="FFFFFF"/>
              </a:solidFill>
              <a:latin typeface="Arial"/>
              <a:ea typeface="华文细黑"/>
            </a:endParaRPr>
          </a:p>
        </p:txBody>
      </p:sp>
      <p:sp>
        <p:nvSpPr>
          <p:cNvPr id="7" name="矩形 6"/>
          <p:cNvSpPr/>
          <p:nvPr/>
        </p:nvSpPr>
        <p:spPr>
          <a:xfrm>
            <a:off x="4405317" y="3069433"/>
            <a:ext cx="358775" cy="270272"/>
          </a:xfrm>
          <a:prstGeom prst="rect">
            <a:avLst/>
          </a:prstGeom>
          <a:noFill/>
          <a:ln w="19050" cap="flat" cmpd="sng" algn="ctr">
            <a:solidFill>
              <a:srgbClr val="BC001B"/>
            </a:solidFill>
            <a:prstDash val="solid"/>
          </a:ln>
          <a:effectLst/>
        </p:spPr>
        <p:txBody>
          <a:bodyPr lIns="107275" tIns="53637" rIns="107275" bIns="53637" anchor="ctr"/>
          <a:lstStyle/>
          <a:p>
            <a:pPr algn="ctr" fontAlgn="auto">
              <a:spcBef>
                <a:spcPts val="0"/>
              </a:spcBef>
              <a:spcAft>
                <a:spcPts val="0"/>
              </a:spcAft>
              <a:defRPr/>
            </a:pPr>
            <a:endParaRPr lang="zh-CN" altLang="en-US" kern="0" dirty="0">
              <a:solidFill>
                <a:sysClr val="window" lastClr="FFFFFF"/>
              </a:solidFill>
              <a:latin typeface="Arial"/>
              <a:ea typeface="华文细黑"/>
            </a:endParaRPr>
          </a:p>
        </p:txBody>
      </p:sp>
      <p:sp>
        <p:nvSpPr>
          <p:cNvPr id="8" name="矩形 7"/>
          <p:cNvSpPr/>
          <p:nvPr/>
        </p:nvSpPr>
        <p:spPr>
          <a:xfrm>
            <a:off x="4976813" y="1869284"/>
            <a:ext cx="252412" cy="189310"/>
          </a:xfrm>
          <a:prstGeom prst="rect">
            <a:avLst/>
          </a:prstGeom>
          <a:noFill/>
          <a:ln w="12700" cap="flat" cmpd="sng" algn="ctr">
            <a:solidFill>
              <a:srgbClr val="BC001B"/>
            </a:solidFill>
            <a:prstDash val="solid"/>
          </a:ln>
          <a:effectLst/>
        </p:spPr>
        <p:txBody>
          <a:bodyPr lIns="107275" tIns="53637" rIns="107275" bIns="53637" anchor="ctr"/>
          <a:lstStyle/>
          <a:p>
            <a:pPr algn="ctr" fontAlgn="auto">
              <a:spcBef>
                <a:spcPts val="0"/>
              </a:spcBef>
              <a:spcAft>
                <a:spcPts val="0"/>
              </a:spcAft>
              <a:defRPr/>
            </a:pPr>
            <a:endParaRPr lang="zh-CN" altLang="en-US" kern="0" dirty="0">
              <a:solidFill>
                <a:sysClr val="window" lastClr="FFFFFF"/>
              </a:solidFill>
              <a:latin typeface="Arial"/>
              <a:ea typeface="华文细黑"/>
            </a:endParaRPr>
          </a:p>
        </p:txBody>
      </p:sp>
      <p:sp>
        <p:nvSpPr>
          <p:cNvPr id="9" name="矩形 8"/>
          <p:cNvSpPr/>
          <p:nvPr/>
        </p:nvSpPr>
        <p:spPr>
          <a:xfrm>
            <a:off x="3122616" y="1862139"/>
            <a:ext cx="719137" cy="540544"/>
          </a:xfrm>
          <a:prstGeom prst="rect">
            <a:avLst/>
          </a:prstGeom>
          <a:noFill/>
          <a:ln w="19050" cap="flat" cmpd="sng" algn="ctr">
            <a:solidFill>
              <a:srgbClr val="BC001B"/>
            </a:solidFill>
            <a:prstDash val="solid"/>
          </a:ln>
          <a:effectLst/>
        </p:spPr>
        <p:txBody>
          <a:bodyPr lIns="107275" tIns="53637" rIns="107275" bIns="53637" anchor="ctr"/>
          <a:lstStyle/>
          <a:p>
            <a:pPr algn="ctr" fontAlgn="auto">
              <a:spcBef>
                <a:spcPts val="0"/>
              </a:spcBef>
              <a:spcAft>
                <a:spcPts val="0"/>
              </a:spcAft>
              <a:defRPr/>
            </a:pPr>
            <a:endParaRPr lang="zh-CN" altLang="en-US" kern="0" dirty="0">
              <a:solidFill>
                <a:sysClr val="window" lastClr="FFFFFF"/>
              </a:solidFill>
              <a:latin typeface="Arial"/>
              <a:ea typeface="华文细黑"/>
            </a:endParaRPr>
          </a:p>
        </p:txBody>
      </p:sp>
      <p:pic>
        <p:nvPicPr>
          <p:cNvPr id="10" name="图片 11"/>
          <p:cNvPicPr>
            <a:picLocks noChangeAspect="1"/>
          </p:cNvPicPr>
          <p:nvPr/>
        </p:nvPicPr>
        <p:blipFill>
          <a:blip r:embed="rId3" cstate="print"/>
          <a:srcRect t="89365"/>
          <a:stretch>
            <a:fillRect/>
          </a:stretch>
        </p:blipFill>
        <p:spPr bwMode="auto">
          <a:xfrm>
            <a:off x="0" y="4594625"/>
            <a:ext cx="9144000" cy="546497"/>
          </a:xfrm>
          <a:prstGeom prst="rect">
            <a:avLst/>
          </a:prstGeom>
          <a:noFill/>
          <a:ln w="9525">
            <a:noFill/>
            <a:miter lim="800000"/>
            <a:headEnd/>
            <a:tailEnd/>
          </a:ln>
        </p:spPr>
      </p:pic>
      <p:sp>
        <p:nvSpPr>
          <p:cNvPr id="11" name="矩形 10"/>
          <p:cNvSpPr/>
          <p:nvPr userDrawn="1"/>
        </p:nvSpPr>
        <p:spPr>
          <a:xfrm>
            <a:off x="214316" y="4714878"/>
            <a:ext cx="3857625" cy="32146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7275" tIns="53637" rIns="107275" bIns="53637" anchor="ctr"/>
          <a:lstStyle/>
          <a:p>
            <a:pPr algn="ctr">
              <a:defRPr/>
            </a:pPr>
            <a:endParaRPr lang="zh-CN" altLang="en-US"/>
          </a:p>
        </p:txBody>
      </p:sp>
      <p:sp>
        <p:nvSpPr>
          <p:cNvPr id="14" name="图片占位符 13"/>
          <p:cNvSpPr>
            <a:spLocks noGrp="1"/>
          </p:cNvSpPr>
          <p:nvPr>
            <p:ph type="pic" sz="quarter" idx="13"/>
          </p:nvPr>
        </p:nvSpPr>
        <p:spPr>
          <a:xfrm>
            <a:off x="-1" y="1401479"/>
            <a:ext cx="3016800" cy="2043900"/>
          </a:xfrm>
        </p:spPr>
        <p:txBody>
          <a:bodyPr rtlCol="0">
            <a:normAutofit/>
          </a:bodyPr>
          <a:lstStyle/>
          <a:p>
            <a:pPr lvl="0"/>
            <a:r>
              <a:rPr lang="zh-CN" altLang="en-US" noProof="0" smtClean="0"/>
              <a:t>单击图标添加图片</a:t>
            </a:r>
            <a:endParaRPr lang="zh-CN" altLang="en-US" noProof="0"/>
          </a:p>
        </p:txBody>
      </p:sp>
      <p:sp>
        <p:nvSpPr>
          <p:cNvPr id="30" name="文本占位符 2"/>
          <p:cNvSpPr>
            <a:spLocks noGrp="1"/>
          </p:cNvSpPr>
          <p:nvPr>
            <p:ph type="body" idx="1"/>
          </p:nvPr>
        </p:nvSpPr>
        <p:spPr>
          <a:xfrm>
            <a:off x="2479005" y="2262006"/>
            <a:ext cx="996022" cy="756083"/>
          </a:xfrm>
          <a:prstGeom prst="rect">
            <a:avLst/>
          </a:prstGeom>
          <a:solidFill>
            <a:srgbClr val="5C000D"/>
          </a:solidFill>
          <a:ln w="28575">
            <a:solidFill>
              <a:srgbClr val="BC001B"/>
            </a:solidFill>
          </a:ln>
        </p:spPr>
        <p:txBody>
          <a:bodyPr anchor="ctr">
            <a:noAutofit/>
          </a:bodyPr>
          <a:lstStyle>
            <a:lvl1pPr marL="0" indent="0" algn="ctr">
              <a:lnSpc>
                <a:spcPts val="7039"/>
              </a:lnSpc>
              <a:spcBef>
                <a:spcPts val="0"/>
              </a:spcBef>
              <a:buNone/>
              <a:defRPr sz="6300" b="1" baseline="0">
                <a:solidFill>
                  <a:schemeClr val="bg1"/>
                </a:solidFill>
                <a:latin typeface="Arial" pitchFamily="34" charset="0"/>
                <a:ea typeface="黑体" pitchFamily="49" charset="-122"/>
                <a:cs typeface="Arial" pitchFamily="34" charset="0"/>
              </a:defRPr>
            </a:lvl1pPr>
            <a:lvl2pPr marL="536372" indent="0">
              <a:buNone/>
              <a:defRPr sz="2100">
                <a:solidFill>
                  <a:schemeClr val="tx1">
                    <a:tint val="75000"/>
                  </a:schemeClr>
                </a:solidFill>
              </a:defRPr>
            </a:lvl2pPr>
            <a:lvl3pPr marL="1072744" indent="0">
              <a:buNone/>
              <a:defRPr sz="1900">
                <a:solidFill>
                  <a:schemeClr val="tx1">
                    <a:tint val="75000"/>
                  </a:schemeClr>
                </a:solidFill>
              </a:defRPr>
            </a:lvl3pPr>
            <a:lvl4pPr marL="1609115" indent="0">
              <a:buNone/>
              <a:defRPr sz="1600">
                <a:solidFill>
                  <a:schemeClr val="tx1">
                    <a:tint val="75000"/>
                  </a:schemeClr>
                </a:solidFill>
              </a:defRPr>
            </a:lvl4pPr>
            <a:lvl5pPr marL="2145487" indent="0">
              <a:buNone/>
              <a:defRPr sz="1600">
                <a:solidFill>
                  <a:schemeClr val="tx1">
                    <a:tint val="75000"/>
                  </a:schemeClr>
                </a:solidFill>
              </a:defRPr>
            </a:lvl5pPr>
            <a:lvl6pPr marL="2681859" indent="0">
              <a:buNone/>
              <a:defRPr sz="1600">
                <a:solidFill>
                  <a:schemeClr val="tx1">
                    <a:tint val="75000"/>
                  </a:schemeClr>
                </a:solidFill>
              </a:defRPr>
            </a:lvl6pPr>
            <a:lvl7pPr marL="3218231" indent="0">
              <a:buNone/>
              <a:defRPr sz="1600">
                <a:solidFill>
                  <a:schemeClr val="tx1">
                    <a:tint val="75000"/>
                  </a:schemeClr>
                </a:solidFill>
              </a:defRPr>
            </a:lvl7pPr>
            <a:lvl8pPr marL="3754602" indent="0">
              <a:buNone/>
              <a:defRPr sz="1600">
                <a:solidFill>
                  <a:schemeClr val="tx1">
                    <a:tint val="75000"/>
                  </a:schemeClr>
                </a:solidFill>
              </a:defRPr>
            </a:lvl8pPr>
            <a:lvl9pPr marL="4290974" indent="0">
              <a:buNone/>
              <a:defRPr sz="1600">
                <a:solidFill>
                  <a:schemeClr val="tx1">
                    <a:tint val="75000"/>
                  </a:schemeClr>
                </a:solidFill>
              </a:defRPr>
            </a:lvl9pPr>
          </a:lstStyle>
          <a:p>
            <a:pPr lvl="0"/>
            <a:r>
              <a:rPr lang="zh-CN" altLang="en-US" noProof="0" dirty="0" smtClean="0"/>
              <a:t>单击此处编辑母版文本样式</a:t>
            </a:r>
          </a:p>
        </p:txBody>
      </p:sp>
      <p:sp>
        <p:nvSpPr>
          <p:cNvPr id="2" name="标题 1"/>
          <p:cNvSpPr>
            <a:spLocks noGrp="1"/>
          </p:cNvSpPr>
          <p:nvPr>
            <p:ph type="title"/>
          </p:nvPr>
        </p:nvSpPr>
        <p:spPr>
          <a:xfrm>
            <a:off x="3707904" y="2380343"/>
            <a:ext cx="5184576" cy="540101"/>
          </a:xfrm>
        </p:spPr>
        <p:txBody>
          <a:bodyPr>
            <a:normAutofit/>
          </a:bodyPr>
          <a:lstStyle>
            <a:lvl1pPr algn="l">
              <a:defRPr sz="3300" b="0" cap="none" spc="0" baseline="0">
                <a:ln>
                  <a:noFill/>
                </a:ln>
                <a:solidFill>
                  <a:schemeClr val="bg1"/>
                </a:solidFill>
                <a:effectLst/>
                <a:latin typeface="Arial" pitchFamily="34" charset="0"/>
              </a:defRPr>
            </a:lvl1pPr>
          </a:lstStyle>
          <a:p>
            <a:r>
              <a:rPr lang="zh-CN" altLang="en-US" smtClean="0"/>
              <a:t>单击此处编辑母版标题样式</a:t>
            </a:r>
            <a:endParaRPr lang="zh-CN" altLang="en-US" dirty="0"/>
          </a:p>
        </p:txBody>
      </p:sp>
      <p:sp>
        <p:nvSpPr>
          <p:cNvPr id="12" name="灯片编号占位符 5"/>
          <p:cNvSpPr>
            <a:spLocks noGrp="1"/>
          </p:cNvSpPr>
          <p:nvPr>
            <p:ph type="sldNum" sz="quarter" idx="14"/>
          </p:nvPr>
        </p:nvSpPr>
        <p:spPr/>
        <p:txBody>
          <a:bodyPr/>
          <a:lstStyle>
            <a:lvl1pPr>
              <a:defRPr/>
            </a:lvl1pPr>
          </a:lstStyle>
          <a:p>
            <a:pPr>
              <a:defRPr/>
            </a:pPr>
            <a:endParaRPr lang="zh-CN" altLang="en-US"/>
          </a:p>
        </p:txBody>
      </p:sp>
      <p:sp>
        <p:nvSpPr>
          <p:cNvPr id="13" name="日期占位符 3"/>
          <p:cNvSpPr>
            <a:spLocks noGrp="1"/>
          </p:cNvSpPr>
          <p:nvPr>
            <p:ph type="dt" sz="half" idx="15"/>
          </p:nvPr>
        </p:nvSpPr>
        <p:spPr/>
        <p:txBody>
          <a:bodyPr/>
          <a:lstStyle>
            <a:lvl1pPr>
              <a:defRPr/>
            </a:lvl1pPr>
          </a:lstStyle>
          <a:p>
            <a:pPr>
              <a:defRPr/>
            </a:pPr>
            <a:endParaRPr lang="zh-CN" altLang="en-US"/>
          </a:p>
        </p:txBody>
      </p:sp>
      <p:sp>
        <p:nvSpPr>
          <p:cNvPr id="15" name="页脚占位符 4"/>
          <p:cNvSpPr>
            <a:spLocks noGrp="1"/>
          </p:cNvSpPr>
          <p:nvPr>
            <p:ph type="ftr" sz="quarter" idx="16"/>
          </p:nvPr>
        </p:nvSpPr>
        <p:spPr/>
        <p:txBody>
          <a:bodyPr/>
          <a:lstStyle>
            <a:lvl1pPr>
              <a:defRPr/>
            </a:lvl1pPr>
          </a:lstStyle>
          <a:p>
            <a:pPr>
              <a:defRPr/>
            </a:pPr>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740"/>
            <a:ext cx="8229600" cy="857250"/>
          </a:xfrm>
        </p:spPr>
        <p:txBody>
          <a:bodyPr/>
          <a:lstStyle/>
          <a:p>
            <a:r>
              <a:rPr lang="zh-CN" altLang="en-US"/>
              <a:t>单击此处编辑母版标题样式</a:t>
            </a:r>
          </a:p>
        </p:txBody>
      </p:sp>
      <p:sp>
        <p:nvSpPr>
          <p:cNvPr id="3" name="日期占位符 3"/>
          <p:cNvSpPr>
            <a:spLocks noGrp="1" noChangeArrowheads="1"/>
          </p:cNvSpPr>
          <p:nvPr>
            <p:ph type="dt" sz="half" idx="10"/>
          </p:nvPr>
        </p:nvSpPr>
        <p:spPr>
          <a:ln/>
        </p:spPr>
        <p:txBody>
          <a:bodyPr/>
          <a:lstStyle>
            <a:lvl1pPr>
              <a:defRPr/>
            </a:lvl1pPr>
          </a:lstStyle>
          <a:p>
            <a:pPr>
              <a:defRPr/>
            </a:pPr>
            <a:fld id="{F4CAE71A-7C23-4CF2-BC53-B9D76520152D}" type="datetime1">
              <a:rPr lang="zh-CN" altLang="en-US"/>
              <a:pPr>
                <a:defRPr/>
              </a:pPr>
              <a:t>2017/8/30 Wednesday</a:t>
            </a:fld>
            <a:endParaRPr lang="zh-CN" altLang="en-US" sz="2000" dirty="0">
              <a:solidFill>
                <a:schemeClr val="tx1"/>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fld id="{A2F0D237-D611-4141-85B0-ED2684675C81}" type="slidenum">
              <a:rPr lang="zh-CN" altLang="en-US"/>
              <a:pPr/>
              <a:t>‹#›</a:t>
            </a:fld>
            <a:endParaRPr lang="zh-CN" altLang="en-US" sz="2000" dirty="0">
              <a:solidFill>
                <a:schemeClr val="tx1"/>
              </a:solidFill>
            </a:endParaRPr>
          </a:p>
        </p:txBody>
      </p:sp>
    </p:spTree>
    <p:extLst>
      <p:ext uri="{BB962C8B-B14F-4D97-AF65-F5344CB8AC3E}">
        <p14:creationId xmlns:p14="http://schemas.microsoft.com/office/powerpoint/2010/main" xmlns="" val="14668701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3C03BF36-7B13-4DA4-AE23-B3CA374A00D3}" type="slidenum">
              <a:rPr lang="en-US" altLang="zh-CN"/>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8"/>
            <a:ext cx="7772400" cy="1021556"/>
          </a:xfrm>
        </p:spPr>
        <p:txBody>
          <a:bodyPr anchor="t"/>
          <a:lstStyle>
            <a:lvl1pPr algn="l">
              <a:defRPr sz="47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300"/>
            </a:lvl1pPr>
            <a:lvl2pPr marL="536372" indent="0">
              <a:buNone/>
              <a:defRPr sz="2100"/>
            </a:lvl2pPr>
            <a:lvl3pPr marL="1072744" indent="0">
              <a:buNone/>
              <a:defRPr sz="1900"/>
            </a:lvl3pPr>
            <a:lvl4pPr marL="1609115" indent="0">
              <a:buNone/>
              <a:defRPr sz="1600"/>
            </a:lvl4pPr>
            <a:lvl5pPr marL="2145487" indent="0">
              <a:buNone/>
              <a:defRPr sz="1600"/>
            </a:lvl5pPr>
            <a:lvl6pPr marL="2681859" indent="0">
              <a:buNone/>
              <a:defRPr sz="1600"/>
            </a:lvl6pPr>
            <a:lvl7pPr marL="3218231" indent="0">
              <a:buNone/>
              <a:defRPr sz="1600"/>
            </a:lvl7pPr>
            <a:lvl8pPr marL="3754602" indent="0">
              <a:buNone/>
              <a:defRPr sz="1600"/>
            </a:lvl8pPr>
            <a:lvl9pPr marL="4290974" indent="0">
              <a:buNone/>
              <a:defRPr sz="16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3AEF46A7-C251-4DCE-ACF6-A0FED5FF765C}" type="slidenum">
              <a:rPr lang="en-US" altLang="zh-CN"/>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3"/>
            <a:ext cx="4038600" cy="3394472"/>
          </a:xfrm>
        </p:spPr>
        <p:txBody>
          <a:bodyPr/>
          <a:lstStyle>
            <a:lvl1pPr>
              <a:defRPr sz="3300"/>
            </a:lvl1pPr>
            <a:lvl2pPr>
              <a:defRPr sz="2800"/>
            </a:lvl2pPr>
            <a:lvl3pPr>
              <a:defRPr sz="23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3"/>
            <a:ext cx="4038600" cy="3394472"/>
          </a:xfrm>
        </p:spPr>
        <p:txBody>
          <a:bodyPr/>
          <a:lstStyle>
            <a:lvl1pPr>
              <a:defRPr sz="3300"/>
            </a:lvl1pPr>
            <a:lvl2pPr>
              <a:defRPr sz="2800"/>
            </a:lvl2pPr>
            <a:lvl3pPr>
              <a:defRPr sz="23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4EB26CC1-E311-415E-97F4-C28AA4E31286}" type="slidenum">
              <a:rPr lang="en-US" altLang="zh-CN"/>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7"/>
            <a:ext cx="4040188" cy="479822"/>
          </a:xfrm>
        </p:spPr>
        <p:txBody>
          <a:bodyPr anchor="b"/>
          <a:lstStyle>
            <a:lvl1pPr marL="0" indent="0">
              <a:buNone/>
              <a:defRPr sz="2800" b="1"/>
            </a:lvl1pPr>
            <a:lvl2pPr marL="536372" indent="0">
              <a:buNone/>
              <a:defRPr sz="2300" b="1"/>
            </a:lvl2pPr>
            <a:lvl3pPr marL="1072744" indent="0">
              <a:buNone/>
              <a:defRPr sz="2100" b="1"/>
            </a:lvl3pPr>
            <a:lvl4pPr marL="1609115" indent="0">
              <a:buNone/>
              <a:defRPr sz="1900" b="1"/>
            </a:lvl4pPr>
            <a:lvl5pPr marL="2145487" indent="0">
              <a:buNone/>
              <a:defRPr sz="1900" b="1"/>
            </a:lvl5pPr>
            <a:lvl6pPr marL="2681859" indent="0">
              <a:buNone/>
              <a:defRPr sz="1900" b="1"/>
            </a:lvl6pPr>
            <a:lvl7pPr marL="3218231" indent="0">
              <a:buNone/>
              <a:defRPr sz="1900" b="1"/>
            </a:lvl7pPr>
            <a:lvl8pPr marL="3754602" indent="0">
              <a:buNone/>
              <a:defRPr sz="1900" b="1"/>
            </a:lvl8pPr>
            <a:lvl9pPr marL="4290974" indent="0">
              <a:buNone/>
              <a:defRPr sz="19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800"/>
            </a:lvl1pPr>
            <a:lvl2pPr>
              <a:defRPr sz="23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9" y="1151337"/>
            <a:ext cx="4041775" cy="479822"/>
          </a:xfrm>
        </p:spPr>
        <p:txBody>
          <a:bodyPr anchor="b"/>
          <a:lstStyle>
            <a:lvl1pPr marL="0" indent="0">
              <a:buNone/>
              <a:defRPr sz="2800" b="1"/>
            </a:lvl1pPr>
            <a:lvl2pPr marL="536372" indent="0">
              <a:buNone/>
              <a:defRPr sz="2300" b="1"/>
            </a:lvl2pPr>
            <a:lvl3pPr marL="1072744" indent="0">
              <a:buNone/>
              <a:defRPr sz="2100" b="1"/>
            </a:lvl3pPr>
            <a:lvl4pPr marL="1609115" indent="0">
              <a:buNone/>
              <a:defRPr sz="1900" b="1"/>
            </a:lvl4pPr>
            <a:lvl5pPr marL="2145487" indent="0">
              <a:buNone/>
              <a:defRPr sz="1900" b="1"/>
            </a:lvl5pPr>
            <a:lvl6pPr marL="2681859" indent="0">
              <a:buNone/>
              <a:defRPr sz="1900" b="1"/>
            </a:lvl6pPr>
            <a:lvl7pPr marL="3218231" indent="0">
              <a:buNone/>
              <a:defRPr sz="1900" b="1"/>
            </a:lvl7pPr>
            <a:lvl8pPr marL="3754602" indent="0">
              <a:buNone/>
              <a:defRPr sz="1900" b="1"/>
            </a:lvl8pPr>
            <a:lvl9pPr marL="4290974" indent="0">
              <a:buNone/>
              <a:defRPr sz="1900" b="1"/>
            </a:lvl9pPr>
          </a:lstStyle>
          <a:p>
            <a:pPr lvl="0"/>
            <a:r>
              <a:rPr lang="zh-CN" altLang="en-US" smtClean="0"/>
              <a:t>单击此处编辑母版文本样式</a:t>
            </a:r>
          </a:p>
        </p:txBody>
      </p:sp>
      <p:sp>
        <p:nvSpPr>
          <p:cNvPr id="6" name="内容占位符 5"/>
          <p:cNvSpPr>
            <a:spLocks noGrp="1"/>
          </p:cNvSpPr>
          <p:nvPr>
            <p:ph sz="quarter" idx="4"/>
          </p:nvPr>
        </p:nvSpPr>
        <p:spPr>
          <a:xfrm>
            <a:off x="4645029" y="1631156"/>
            <a:ext cx="4041775" cy="2963466"/>
          </a:xfrm>
        </p:spPr>
        <p:txBody>
          <a:bodyPr/>
          <a:lstStyle>
            <a:lvl1pPr>
              <a:defRPr sz="2800"/>
            </a:lvl1pPr>
            <a:lvl2pPr>
              <a:defRPr sz="23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6E280937-BEAA-44BC-9BFA-F398483BBDBB}"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1135FCD4-7DB6-4817-8DE7-CC68D80D3BBC}" type="slidenum">
              <a:rPr lang="en-US" altLang="zh-CN"/>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EEE598E4-D949-46A6-A5D1-2760F8946FD5}" type="slidenum">
              <a:rPr lang="en-US" altLang="zh-CN"/>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4" y="204789"/>
            <a:ext cx="3008313" cy="871538"/>
          </a:xfrm>
        </p:spPr>
        <p:txBody>
          <a:bodyPr anchor="b"/>
          <a:lstStyle>
            <a:lvl1pPr algn="l">
              <a:defRPr sz="23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1" y="204791"/>
            <a:ext cx="5111750" cy="4389835"/>
          </a:xfrm>
        </p:spPr>
        <p:txBody>
          <a:bodyPr/>
          <a:lstStyle>
            <a:lvl1pPr>
              <a:defRPr sz="3800"/>
            </a:lvl1pPr>
            <a:lvl2pPr>
              <a:defRPr sz="3300"/>
            </a:lvl2pPr>
            <a:lvl3pPr>
              <a:defRPr sz="2800"/>
            </a:lvl3pPr>
            <a:lvl4pPr>
              <a:defRPr sz="2300"/>
            </a:lvl4pPr>
            <a:lvl5pPr>
              <a:defRPr sz="2300"/>
            </a:lvl5pPr>
            <a:lvl6pPr>
              <a:defRPr sz="2300"/>
            </a:lvl6pPr>
            <a:lvl7pPr>
              <a:defRPr sz="2300"/>
            </a:lvl7pPr>
            <a:lvl8pPr>
              <a:defRPr sz="2300"/>
            </a:lvl8pPr>
            <a:lvl9pPr>
              <a:defRPr sz="2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4" y="1076328"/>
            <a:ext cx="3008313" cy="3518297"/>
          </a:xfrm>
        </p:spPr>
        <p:txBody>
          <a:bodyPr/>
          <a:lstStyle>
            <a:lvl1pPr marL="0" indent="0">
              <a:buNone/>
              <a:defRPr sz="1600"/>
            </a:lvl1pPr>
            <a:lvl2pPr marL="536372" indent="0">
              <a:buNone/>
              <a:defRPr sz="1400"/>
            </a:lvl2pPr>
            <a:lvl3pPr marL="1072744" indent="0">
              <a:buNone/>
              <a:defRPr sz="1200"/>
            </a:lvl3pPr>
            <a:lvl4pPr marL="1609115" indent="0">
              <a:buNone/>
              <a:defRPr sz="1100"/>
            </a:lvl4pPr>
            <a:lvl5pPr marL="2145487" indent="0">
              <a:buNone/>
              <a:defRPr sz="1100"/>
            </a:lvl5pPr>
            <a:lvl6pPr marL="2681859" indent="0">
              <a:buNone/>
              <a:defRPr sz="1100"/>
            </a:lvl6pPr>
            <a:lvl7pPr marL="3218231" indent="0">
              <a:buNone/>
              <a:defRPr sz="1100"/>
            </a:lvl7pPr>
            <a:lvl8pPr marL="3754602" indent="0">
              <a:buNone/>
              <a:defRPr sz="1100"/>
            </a:lvl8pPr>
            <a:lvl9pPr marL="4290974" indent="0">
              <a:buNone/>
              <a:defRPr sz="11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43D42B51-FB0D-4B41-B4DC-791397E6B222}" type="slidenum">
              <a:rPr lang="en-US" altLang="zh-CN"/>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3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800"/>
            </a:lvl1pPr>
            <a:lvl2pPr marL="536372" indent="0">
              <a:buNone/>
              <a:defRPr sz="3300"/>
            </a:lvl2pPr>
            <a:lvl3pPr marL="1072744" indent="0">
              <a:buNone/>
              <a:defRPr sz="2800"/>
            </a:lvl3pPr>
            <a:lvl4pPr marL="1609115" indent="0">
              <a:buNone/>
              <a:defRPr sz="2300"/>
            </a:lvl4pPr>
            <a:lvl5pPr marL="2145487" indent="0">
              <a:buNone/>
              <a:defRPr sz="2300"/>
            </a:lvl5pPr>
            <a:lvl6pPr marL="2681859" indent="0">
              <a:buNone/>
              <a:defRPr sz="2300"/>
            </a:lvl6pPr>
            <a:lvl7pPr marL="3218231" indent="0">
              <a:buNone/>
              <a:defRPr sz="2300"/>
            </a:lvl7pPr>
            <a:lvl8pPr marL="3754602" indent="0">
              <a:buNone/>
              <a:defRPr sz="2300"/>
            </a:lvl8pPr>
            <a:lvl9pPr marL="4290974" indent="0">
              <a:buNone/>
              <a:defRPr sz="2300"/>
            </a:lvl9pPr>
          </a:lstStyle>
          <a:p>
            <a:pPr lvl="0"/>
            <a:endParaRPr lang="zh-CN" altLang="en-US" noProof="0" smtClean="0"/>
          </a:p>
        </p:txBody>
      </p:sp>
      <p:sp>
        <p:nvSpPr>
          <p:cNvPr id="4" name="文本占位符 3"/>
          <p:cNvSpPr>
            <a:spLocks noGrp="1"/>
          </p:cNvSpPr>
          <p:nvPr>
            <p:ph type="body" sz="half" idx="2"/>
          </p:nvPr>
        </p:nvSpPr>
        <p:spPr>
          <a:xfrm>
            <a:off x="1792288" y="4025506"/>
            <a:ext cx="5486400" cy="603647"/>
          </a:xfrm>
        </p:spPr>
        <p:txBody>
          <a:bodyPr/>
          <a:lstStyle>
            <a:lvl1pPr marL="0" indent="0">
              <a:buNone/>
              <a:defRPr sz="1600"/>
            </a:lvl1pPr>
            <a:lvl2pPr marL="536372" indent="0">
              <a:buNone/>
              <a:defRPr sz="1400"/>
            </a:lvl2pPr>
            <a:lvl3pPr marL="1072744" indent="0">
              <a:buNone/>
              <a:defRPr sz="1200"/>
            </a:lvl3pPr>
            <a:lvl4pPr marL="1609115" indent="0">
              <a:buNone/>
              <a:defRPr sz="1100"/>
            </a:lvl4pPr>
            <a:lvl5pPr marL="2145487" indent="0">
              <a:buNone/>
              <a:defRPr sz="1100"/>
            </a:lvl5pPr>
            <a:lvl6pPr marL="2681859" indent="0">
              <a:buNone/>
              <a:defRPr sz="1100"/>
            </a:lvl6pPr>
            <a:lvl7pPr marL="3218231" indent="0">
              <a:buNone/>
              <a:defRPr sz="1100"/>
            </a:lvl7pPr>
            <a:lvl8pPr marL="3754602" indent="0">
              <a:buNone/>
              <a:defRPr sz="1100"/>
            </a:lvl8pPr>
            <a:lvl9pPr marL="4290974" indent="0">
              <a:buNone/>
              <a:defRPr sz="11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AF5D1848-CE2A-44FB-A298-CCEB4CE8277E}"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05979"/>
            <a:ext cx="8229600" cy="857250"/>
          </a:xfrm>
          <a:prstGeom prst="rect">
            <a:avLst/>
          </a:prstGeom>
          <a:noFill/>
          <a:ln w="9525">
            <a:noFill/>
            <a:miter lim="800000"/>
            <a:headEnd/>
            <a:tailEnd/>
          </a:ln>
        </p:spPr>
        <p:txBody>
          <a:bodyPr vert="horz" wrap="square" lIns="107275" tIns="53637" rIns="107275" bIns="53637"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200153"/>
            <a:ext cx="8229600" cy="3394472"/>
          </a:xfrm>
          <a:prstGeom prst="rect">
            <a:avLst/>
          </a:prstGeom>
          <a:noFill/>
          <a:ln w="9525">
            <a:noFill/>
            <a:miter lim="800000"/>
            <a:headEnd/>
            <a:tailEnd/>
          </a:ln>
        </p:spPr>
        <p:txBody>
          <a:bodyPr vert="horz" wrap="square" lIns="107275" tIns="53637" rIns="107275" bIns="53637"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4683921"/>
            <a:ext cx="2133600" cy="357188"/>
          </a:xfrm>
          <a:prstGeom prst="rect">
            <a:avLst/>
          </a:prstGeom>
          <a:noFill/>
          <a:ln w="9525">
            <a:noFill/>
            <a:miter lim="800000"/>
            <a:headEnd/>
            <a:tailEnd/>
          </a:ln>
          <a:effectLst/>
        </p:spPr>
        <p:txBody>
          <a:bodyPr vert="horz" wrap="square" lIns="107275" tIns="53637" rIns="107275" bIns="53637" numCol="1" anchor="t" anchorCtr="0" compatLnSpc="1">
            <a:prstTxWarp prst="textNoShape">
              <a:avLst/>
            </a:prstTxWarp>
          </a:bodyPr>
          <a:lstStyle>
            <a:lvl1pPr>
              <a:defRPr sz="1600">
                <a:latin typeface="Arial" pitchFamily="34" charset="0"/>
                <a:ea typeface="宋体" pitchFamily="2" charset="-122"/>
              </a:defRPr>
            </a:lvl1pPr>
          </a:lstStyle>
          <a:p>
            <a:pPr>
              <a:defRPr/>
            </a:pPr>
            <a:endParaRPr lang="en-US" altLang="zh-CN"/>
          </a:p>
        </p:txBody>
      </p:sp>
      <p:sp>
        <p:nvSpPr>
          <p:cNvPr id="1029" name="Rectangle 5"/>
          <p:cNvSpPr>
            <a:spLocks noGrp="1" noChangeArrowheads="1"/>
          </p:cNvSpPr>
          <p:nvPr>
            <p:ph type="ftr" sz="quarter" idx="3"/>
          </p:nvPr>
        </p:nvSpPr>
        <p:spPr bwMode="auto">
          <a:xfrm>
            <a:off x="3124200" y="4683921"/>
            <a:ext cx="2895600" cy="357188"/>
          </a:xfrm>
          <a:prstGeom prst="rect">
            <a:avLst/>
          </a:prstGeom>
          <a:noFill/>
          <a:ln w="9525">
            <a:noFill/>
            <a:miter lim="800000"/>
            <a:headEnd/>
            <a:tailEnd/>
          </a:ln>
          <a:effectLst/>
        </p:spPr>
        <p:txBody>
          <a:bodyPr vert="horz" wrap="square" lIns="107275" tIns="53637" rIns="107275" bIns="53637" numCol="1" anchor="t" anchorCtr="0" compatLnSpc="1">
            <a:prstTxWarp prst="textNoShape">
              <a:avLst/>
            </a:prstTxWarp>
          </a:bodyPr>
          <a:lstStyle>
            <a:lvl1pPr algn="ctr">
              <a:defRPr sz="1600">
                <a:latin typeface="Arial" pitchFamily="34" charset="0"/>
                <a:ea typeface="宋体" pitchFamily="2" charset="-122"/>
              </a:defRPr>
            </a:lvl1pPr>
          </a:lstStyle>
          <a:p>
            <a:pPr>
              <a:defRPr/>
            </a:pPr>
            <a:endParaRPr lang="en-US" altLang="zh-CN"/>
          </a:p>
        </p:txBody>
      </p:sp>
      <p:sp>
        <p:nvSpPr>
          <p:cNvPr id="1030" name="Rectangle 6"/>
          <p:cNvSpPr>
            <a:spLocks noGrp="1" noChangeArrowheads="1"/>
          </p:cNvSpPr>
          <p:nvPr>
            <p:ph type="sldNum" sz="quarter" idx="4"/>
          </p:nvPr>
        </p:nvSpPr>
        <p:spPr bwMode="auto">
          <a:xfrm>
            <a:off x="6553200" y="4683921"/>
            <a:ext cx="2133600" cy="357188"/>
          </a:xfrm>
          <a:prstGeom prst="rect">
            <a:avLst/>
          </a:prstGeom>
          <a:noFill/>
          <a:ln w="9525">
            <a:noFill/>
            <a:miter lim="800000"/>
            <a:headEnd/>
            <a:tailEnd/>
          </a:ln>
          <a:effectLst/>
        </p:spPr>
        <p:txBody>
          <a:bodyPr vert="horz" wrap="square" lIns="107275" tIns="53637" rIns="107275" bIns="53637" numCol="1" anchor="t" anchorCtr="0" compatLnSpc="1">
            <a:prstTxWarp prst="textNoShape">
              <a:avLst/>
            </a:prstTxWarp>
          </a:bodyPr>
          <a:lstStyle>
            <a:lvl1pPr algn="r">
              <a:defRPr sz="1600">
                <a:latin typeface="Arial" pitchFamily="34" charset="0"/>
                <a:ea typeface="宋体" pitchFamily="2" charset="-122"/>
              </a:defRPr>
            </a:lvl1pPr>
          </a:lstStyle>
          <a:p>
            <a:pPr>
              <a:defRPr/>
            </a:pPr>
            <a:fld id="{998398DD-81A0-4F56-94A4-7F9AEA56D73B}"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dt="0"/>
  <p:txStyles>
    <p:titleStyle>
      <a:lvl1pPr algn="ctr" rtl="0" eaLnBrk="0" fontAlgn="base" hangingPunct="0">
        <a:spcBef>
          <a:spcPct val="0"/>
        </a:spcBef>
        <a:spcAft>
          <a:spcPct val="0"/>
        </a:spcAft>
        <a:defRPr sz="5200">
          <a:solidFill>
            <a:schemeClr val="tx2"/>
          </a:solidFill>
          <a:latin typeface="+mj-lt"/>
          <a:ea typeface="+mj-ea"/>
          <a:cs typeface="+mj-cs"/>
        </a:defRPr>
      </a:lvl1pPr>
      <a:lvl2pPr algn="ctr" rtl="0" eaLnBrk="0" fontAlgn="base" hangingPunct="0">
        <a:spcBef>
          <a:spcPct val="0"/>
        </a:spcBef>
        <a:spcAft>
          <a:spcPct val="0"/>
        </a:spcAft>
        <a:defRPr sz="5200">
          <a:solidFill>
            <a:schemeClr val="tx2"/>
          </a:solidFill>
          <a:latin typeface="Arial" pitchFamily="34" charset="0"/>
          <a:ea typeface="宋体" pitchFamily="2" charset="-122"/>
        </a:defRPr>
      </a:lvl2pPr>
      <a:lvl3pPr algn="ctr" rtl="0" eaLnBrk="0" fontAlgn="base" hangingPunct="0">
        <a:spcBef>
          <a:spcPct val="0"/>
        </a:spcBef>
        <a:spcAft>
          <a:spcPct val="0"/>
        </a:spcAft>
        <a:defRPr sz="5200">
          <a:solidFill>
            <a:schemeClr val="tx2"/>
          </a:solidFill>
          <a:latin typeface="Arial" pitchFamily="34" charset="0"/>
          <a:ea typeface="宋体" pitchFamily="2" charset="-122"/>
        </a:defRPr>
      </a:lvl3pPr>
      <a:lvl4pPr algn="ctr" rtl="0" eaLnBrk="0" fontAlgn="base" hangingPunct="0">
        <a:spcBef>
          <a:spcPct val="0"/>
        </a:spcBef>
        <a:spcAft>
          <a:spcPct val="0"/>
        </a:spcAft>
        <a:defRPr sz="5200">
          <a:solidFill>
            <a:schemeClr val="tx2"/>
          </a:solidFill>
          <a:latin typeface="Arial" pitchFamily="34" charset="0"/>
          <a:ea typeface="宋体" pitchFamily="2" charset="-122"/>
        </a:defRPr>
      </a:lvl4pPr>
      <a:lvl5pPr algn="ctr" rtl="0" eaLnBrk="0" fontAlgn="base" hangingPunct="0">
        <a:spcBef>
          <a:spcPct val="0"/>
        </a:spcBef>
        <a:spcAft>
          <a:spcPct val="0"/>
        </a:spcAft>
        <a:defRPr sz="5200">
          <a:solidFill>
            <a:schemeClr val="tx2"/>
          </a:solidFill>
          <a:latin typeface="Arial" pitchFamily="34" charset="0"/>
          <a:ea typeface="宋体" pitchFamily="2" charset="-122"/>
        </a:defRPr>
      </a:lvl5pPr>
      <a:lvl6pPr marL="536372" algn="ctr" rtl="0" fontAlgn="base">
        <a:spcBef>
          <a:spcPct val="0"/>
        </a:spcBef>
        <a:spcAft>
          <a:spcPct val="0"/>
        </a:spcAft>
        <a:defRPr sz="5200">
          <a:solidFill>
            <a:schemeClr val="tx2"/>
          </a:solidFill>
          <a:latin typeface="Arial" pitchFamily="34" charset="0"/>
          <a:ea typeface="宋体" pitchFamily="2" charset="-122"/>
        </a:defRPr>
      </a:lvl6pPr>
      <a:lvl7pPr marL="1072744" algn="ctr" rtl="0" fontAlgn="base">
        <a:spcBef>
          <a:spcPct val="0"/>
        </a:spcBef>
        <a:spcAft>
          <a:spcPct val="0"/>
        </a:spcAft>
        <a:defRPr sz="5200">
          <a:solidFill>
            <a:schemeClr val="tx2"/>
          </a:solidFill>
          <a:latin typeface="Arial" pitchFamily="34" charset="0"/>
          <a:ea typeface="宋体" pitchFamily="2" charset="-122"/>
        </a:defRPr>
      </a:lvl7pPr>
      <a:lvl8pPr marL="1609115" algn="ctr" rtl="0" fontAlgn="base">
        <a:spcBef>
          <a:spcPct val="0"/>
        </a:spcBef>
        <a:spcAft>
          <a:spcPct val="0"/>
        </a:spcAft>
        <a:defRPr sz="5200">
          <a:solidFill>
            <a:schemeClr val="tx2"/>
          </a:solidFill>
          <a:latin typeface="Arial" pitchFamily="34" charset="0"/>
          <a:ea typeface="宋体" pitchFamily="2" charset="-122"/>
        </a:defRPr>
      </a:lvl8pPr>
      <a:lvl9pPr marL="2145487" algn="ctr" rtl="0" fontAlgn="base">
        <a:spcBef>
          <a:spcPct val="0"/>
        </a:spcBef>
        <a:spcAft>
          <a:spcPct val="0"/>
        </a:spcAft>
        <a:defRPr sz="5200">
          <a:solidFill>
            <a:schemeClr val="tx2"/>
          </a:solidFill>
          <a:latin typeface="Arial" pitchFamily="34" charset="0"/>
          <a:ea typeface="宋体" pitchFamily="2" charset="-122"/>
        </a:defRPr>
      </a:lvl9pPr>
    </p:titleStyle>
    <p:bodyStyle>
      <a:lvl1pPr marL="402279" indent="-402279" algn="l" rtl="0" eaLnBrk="0" fontAlgn="base" hangingPunct="0">
        <a:spcBef>
          <a:spcPct val="20000"/>
        </a:spcBef>
        <a:spcAft>
          <a:spcPct val="0"/>
        </a:spcAft>
        <a:buChar char="•"/>
        <a:defRPr sz="3800">
          <a:solidFill>
            <a:schemeClr val="tx1"/>
          </a:solidFill>
          <a:latin typeface="+mn-lt"/>
          <a:ea typeface="+mn-ea"/>
          <a:cs typeface="+mn-cs"/>
        </a:defRPr>
      </a:lvl1pPr>
      <a:lvl2pPr marL="871604" indent="-335232" algn="l" rtl="0" eaLnBrk="0" fontAlgn="base" hangingPunct="0">
        <a:spcBef>
          <a:spcPct val="20000"/>
        </a:spcBef>
        <a:spcAft>
          <a:spcPct val="0"/>
        </a:spcAft>
        <a:buChar char="–"/>
        <a:defRPr sz="3300">
          <a:solidFill>
            <a:schemeClr val="tx1"/>
          </a:solidFill>
          <a:latin typeface="+mn-lt"/>
          <a:ea typeface="+mn-ea"/>
        </a:defRPr>
      </a:lvl2pPr>
      <a:lvl3pPr marL="1340930" indent="-268186" algn="l" rtl="0" eaLnBrk="0" fontAlgn="base" hangingPunct="0">
        <a:spcBef>
          <a:spcPct val="20000"/>
        </a:spcBef>
        <a:spcAft>
          <a:spcPct val="0"/>
        </a:spcAft>
        <a:buChar char="•"/>
        <a:defRPr sz="2800">
          <a:solidFill>
            <a:schemeClr val="tx1"/>
          </a:solidFill>
          <a:latin typeface="+mn-lt"/>
          <a:ea typeface="+mn-ea"/>
        </a:defRPr>
      </a:lvl3pPr>
      <a:lvl4pPr marL="1877301" indent="-268186" algn="l" rtl="0" eaLnBrk="0" fontAlgn="base" hangingPunct="0">
        <a:spcBef>
          <a:spcPct val="20000"/>
        </a:spcBef>
        <a:spcAft>
          <a:spcPct val="0"/>
        </a:spcAft>
        <a:buChar char="–"/>
        <a:defRPr sz="2300">
          <a:solidFill>
            <a:schemeClr val="tx1"/>
          </a:solidFill>
          <a:latin typeface="+mn-lt"/>
          <a:ea typeface="+mn-ea"/>
        </a:defRPr>
      </a:lvl4pPr>
      <a:lvl5pPr marL="2413672" indent="-268186" algn="l" rtl="0" eaLnBrk="0" fontAlgn="base" hangingPunct="0">
        <a:spcBef>
          <a:spcPct val="20000"/>
        </a:spcBef>
        <a:spcAft>
          <a:spcPct val="0"/>
        </a:spcAft>
        <a:buChar char="»"/>
        <a:defRPr sz="2300">
          <a:solidFill>
            <a:schemeClr val="tx1"/>
          </a:solidFill>
          <a:latin typeface="+mn-lt"/>
          <a:ea typeface="+mn-ea"/>
        </a:defRPr>
      </a:lvl5pPr>
      <a:lvl6pPr marL="2950045" indent="-268186" algn="l" rtl="0" fontAlgn="base">
        <a:spcBef>
          <a:spcPct val="20000"/>
        </a:spcBef>
        <a:spcAft>
          <a:spcPct val="0"/>
        </a:spcAft>
        <a:buChar char="»"/>
        <a:defRPr sz="2300">
          <a:solidFill>
            <a:schemeClr val="tx1"/>
          </a:solidFill>
          <a:latin typeface="+mn-lt"/>
          <a:ea typeface="+mn-ea"/>
        </a:defRPr>
      </a:lvl6pPr>
      <a:lvl7pPr marL="3486417" indent="-268186" algn="l" rtl="0" fontAlgn="base">
        <a:spcBef>
          <a:spcPct val="20000"/>
        </a:spcBef>
        <a:spcAft>
          <a:spcPct val="0"/>
        </a:spcAft>
        <a:buChar char="»"/>
        <a:defRPr sz="2300">
          <a:solidFill>
            <a:schemeClr val="tx1"/>
          </a:solidFill>
          <a:latin typeface="+mn-lt"/>
          <a:ea typeface="+mn-ea"/>
        </a:defRPr>
      </a:lvl7pPr>
      <a:lvl8pPr marL="4022789" indent="-268186" algn="l" rtl="0" fontAlgn="base">
        <a:spcBef>
          <a:spcPct val="20000"/>
        </a:spcBef>
        <a:spcAft>
          <a:spcPct val="0"/>
        </a:spcAft>
        <a:buChar char="»"/>
        <a:defRPr sz="2300">
          <a:solidFill>
            <a:schemeClr val="tx1"/>
          </a:solidFill>
          <a:latin typeface="+mn-lt"/>
          <a:ea typeface="+mn-ea"/>
        </a:defRPr>
      </a:lvl8pPr>
      <a:lvl9pPr marL="4559159" indent="-268186" algn="l" rtl="0" fontAlgn="base">
        <a:spcBef>
          <a:spcPct val="20000"/>
        </a:spcBef>
        <a:spcAft>
          <a:spcPct val="0"/>
        </a:spcAft>
        <a:buChar char="»"/>
        <a:defRPr sz="2300">
          <a:solidFill>
            <a:schemeClr val="tx1"/>
          </a:solidFill>
          <a:latin typeface="+mn-lt"/>
          <a:ea typeface="+mn-ea"/>
        </a:defRPr>
      </a:lvl9pPr>
    </p:bodyStyle>
    <p:otherStyle>
      <a:defPPr>
        <a:defRPr lang="zh-CN"/>
      </a:defPPr>
      <a:lvl1pPr marL="0" algn="l" defTabSz="1072744" rtl="0" eaLnBrk="1" latinLnBrk="0" hangingPunct="1">
        <a:defRPr sz="2100" kern="1200">
          <a:solidFill>
            <a:schemeClr val="tx1"/>
          </a:solidFill>
          <a:latin typeface="+mn-lt"/>
          <a:ea typeface="+mn-ea"/>
          <a:cs typeface="+mn-cs"/>
        </a:defRPr>
      </a:lvl1pPr>
      <a:lvl2pPr marL="536372" algn="l" defTabSz="1072744" rtl="0" eaLnBrk="1" latinLnBrk="0" hangingPunct="1">
        <a:defRPr sz="2100" kern="1200">
          <a:solidFill>
            <a:schemeClr val="tx1"/>
          </a:solidFill>
          <a:latin typeface="+mn-lt"/>
          <a:ea typeface="+mn-ea"/>
          <a:cs typeface="+mn-cs"/>
        </a:defRPr>
      </a:lvl2pPr>
      <a:lvl3pPr marL="1072744" algn="l" defTabSz="1072744" rtl="0" eaLnBrk="1" latinLnBrk="0" hangingPunct="1">
        <a:defRPr sz="2100" kern="1200">
          <a:solidFill>
            <a:schemeClr val="tx1"/>
          </a:solidFill>
          <a:latin typeface="+mn-lt"/>
          <a:ea typeface="+mn-ea"/>
          <a:cs typeface="+mn-cs"/>
        </a:defRPr>
      </a:lvl3pPr>
      <a:lvl4pPr marL="1609115" algn="l" defTabSz="1072744" rtl="0" eaLnBrk="1" latinLnBrk="0" hangingPunct="1">
        <a:defRPr sz="2100" kern="1200">
          <a:solidFill>
            <a:schemeClr val="tx1"/>
          </a:solidFill>
          <a:latin typeface="+mn-lt"/>
          <a:ea typeface="+mn-ea"/>
          <a:cs typeface="+mn-cs"/>
        </a:defRPr>
      </a:lvl4pPr>
      <a:lvl5pPr marL="2145487" algn="l" defTabSz="1072744" rtl="0" eaLnBrk="1" latinLnBrk="0" hangingPunct="1">
        <a:defRPr sz="2100" kern="1200">
          <a:solidFill>
            <a:schemeClr val="tx1"/>
          </a:solidFill>
          <a:latin typeface="+mn-lt"/>
          <a:ea typeface="+mn-ea"/>
          <a:cs typeface="+mn-cs"/>
        </a:defRPr>
      </a:lvl5pPr>
      <a:lvl6pPr marL="2681859" algn="l" defTabSz="1072744" rtl="0" eaLnBrk="1" latinLnBrk="0" hangingPunct="1">
        <a:defRPr sz="2100" kern="1200">
          <a:solidFill>
            <a:schemeClr val="tx1"/>
          </a:solidFill>
          <a:latin typeface="+mn-lt"/>
          <a:ea typeface="+mn-ea"/>
          <a:cs typeface="+mn-cs"/>
        </a:defRPr>
      </a:lvl6pPr>
      <a:lvl7pPr marL="3218231" algn="l" defTabSz="1072744" rtl="0" eaLnBrk="1" latinLnBrk="0" hangingPunct="1">
        <a:defRPr sz="2100" kern="1200">
          <a:solidFill>
            <a:schemeClr val="tx1"/>
          </a:solidFill>
          <a:latin typeface="+mn-lt"/>
          <a:ea typeface="+mn-ea"/>
          <a:cs typeface="+mn-cs"/>
        </a:defRPr>
      </a:lvl7pPr>
      <a:lvl8pPr marL="3754602" algn="l" defTabSz="1072744" rtl="0" eaLnBrk="1" latinLnBrk="0" hangingPunct="1">
        <a:defRPr sz="2100" kern="1200">
          <a:solidFill>
            <a:schemeClr val="tx1"/>
          </a:solidFill>
          <a:latin typeface="+mn-lt"/>
          <a:ea typeface="+mn-ea"/>
          <a:cs typeface="+mn-cs"/>
        </a:defRPr>
      </a:lvl8pPr>
      <a:lvl9pPr marL="4290974" algn="l" defTabSz="1072744"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3.xml"/><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3.xml"/><Relationship Id="rId4" Type="http://schemas.openxmlformats.org/officeDocument/2006/relationships/image" Target="../media/image17.png"/></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3.xml"/><Relationship Id="rId4" Type="http://schemas.openxmlformats.org/officeDocument/2006/relationships/image" Target="../media/image17.png"/></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6.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7.xml"/><Relationship Id="rId6" Type="http://schemas.microsoft.com/office/2007/relationships/diagramDrawing" Target="../diagrams/drawing7.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3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7.xml"/><Relationship Id="rId4" Type="http://schemas.openxmlformats.org/officeDocument/2006/relationships/image" Target="../media/image26.gif"/></Relationships>
</file>

<file path=ppt/slides/_rels/slide43.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8" descr="C:\Users\cchen\Desktop\图片1.jpg"/>
          <p:cNvPicPr>
            <a:picLocks noChangeAspect="1" noChangeArrowheads="1"/>
          </p:cNvPicPr>
          <p:nvPr/>
        </p:nvPicPr>
        <p:blipFill>
          <a:blip r:embed="rId3" cstate="print"/>
          <a:srcRect/>
          <a:stretch>
            <a:fillRect/>
          </a:stretch>
        </p:blipFill>
        <p:spPr bwMode="auto">
          <a:xfrm>
            <a:off x="441601" y="1982389"/>
            <a:ext cx="8680450" cy="2633663"/>
          </a:xfrm>
          <a:prstGeom prst="rect">
            <a:avLst/>
          </a:prstGeom>
          <a:noFill/>
          <a:ln w="9525">
            <a:noFill/>
            <a:miter lim="800000"/>
            <a:headEnd/>
            <a:tailEnd/>
          </a:ln>
        </p:spPr>
      </p:pic>
      <p:sp>
        <p:nvSpPr>
          <p:cNvPr id="2051" name="Text Box 4"/>
          <p:cNvSpPr txBox="1">
            <a:spLocks noChangeArrowheads="1"/>
          </p:cNvSpPr>
          <p:nvPr/>
        </p:nvSpPr>
        <p:spPr bwMode="auto">
          <a:xfrm>
            <a:off x="642910" y="2357436"/>
            <a:ext cx="3929090" cy="551520"/>
          </a:xfrm>
          <a:prstGeom prst="rect">
            <a:avLst/>
          </a:prstGeom>
          <a:noFill/>
          <a:ln w="9525">
            <a:noFill/>
            <a:miter lim="800000"/>
            <a:headEnd/>
            <a:tailEnd/>
          </a:ln>
        </p:spPr>
        <p:txBody>
          <a:bodyPr wrap="square" lIns="107275" tIns="53637" rIns="107275" bIns="53637">
            <a:spAutoFit/>
          </a:bodyPr>
          <a:lstStyle/>
          <a:p>
            <a:pPr>
              <a:lnSpc>
                <a:spcPct val="120000"/>
              </a:lnSpc>
            </a:pPr>
            <a:r>
              <a:rPr kumimoji="1" lang="zh-CN" altLang="en-US" sz="2400" b="1" dirty="0" smtClean="0">
                <a:latin typeface="微软雅黑" pitchFamily="34" charset="-122"/>
                <a:ea typeface="微软雅黑" pitchFamily="34" charset="-122"/>
              </a:rPr>
              <a:t>新三板信息查询业务介绍</a:t>
            </a:r>
          </a:p>
        </p:txBody>
      </p:sp>
      <p:sp>
        <p:nvSpPr>
          <p:cNvPr id="2052" name="Text Box 5"/>
          <p:cNvSpPr txBox="1">
            <a:spLocks noChangeArrowheads="1"/>
          </p:cNvSpPr>
          <p:nvPr/>
        </p:nvSpPr>
        <p:spPr bwMode="auto">
          <a:xfrm>
            <a:off x="2000232" y="4357700"/>
            <a:ext cx="1444621" cy="285752"/>
          </a:xfrm>
          <a:prstGeom prst="rect">
            <a:avLst/>
          </a:prstGeom>
          <a:noFill/>
          <a:ln w="9525">
            <a:noFill/>
            <a:miter lim="800000"/>
            <a:headEnd/>
            <a:tailEnd/>
          </a:ln>
        </p:spPr>
        <p:txBody>
          <a:bodyPr wrap="square" lIns="107275" tIns="53637" rIns="107275" bIns="53637">
            <a:spAutoFit/>
          </a:bodyPr>
          <a:lstStyle/>
          <a:p>
            <a:pPr>
              <a:spcBef>
                <a:spcPct val="50000"/>
              </a:spcBef>
            </a:pPr>
            <a:r>
              <a:rPr lang="en-US" altLang="zh-CN" sz="1100" dirty="0">
                <a:solidFill>
                  <a:srgbClr val="4D4D4D"/>
                </a:solidFill>
              </a:rPr>
              <a:t>www.chinaclear.cn </a:t>
            </a:r>
          </a:p>
        </p:txBody>
      </p:sp>
      <p:pic>
        <p:nvPicPr>
          <p:cNvPr id="2054" name="Picture 8"/>
          <p:cNvPicPr>
            <a:picLocks noChangeAspect="1" noChangeArrowheads="1"/>
          </p:cNvPicPr>
          <p:nvPr/>
        </p:nvPicPr>
        <p:blipFill>
          <a:blip r:embed="rId4" cstate="print"/>
          <a:srcRect/>
          <a:stretch>
            <a:fillRect/>
          </a:stretch>
        </p:blipFill>
        <p:spPr bwMode="auto">
          <a:xfrm>
            <a:off x="0" y="964396"/>
            <a:ext cx="9144000" cy="1027510"/>
          </a:xfrm>
          <a:prstGeom prst="rect">
            <a:avLst/>
          </a:prstGeom>
          <a:noFill/>
          <a:ln w="9525">
            <a:noFill/>
            <a:miter lim="800000"/>
            <a:headEnd/>
            <a:tailEnd/>
          </a:ln>
        </p:spPr>
      </p:pic>
      <p:sp>
        <p:nvSpPr>
          <p:cNvPr id="2055" name="Text Box 9"/>
          <p:cNvSpPr txBox="1">
            <a:spLocks noChangeArrowheads="1"/>
          </p:cNvSpPr>
          <p:nvPr/>
        </p:nvSpPr>
        <p:spPr bwMode="auto">
          <a:xfrm>
            <a:off x="714348" y="1285866"/>
            <a:ext cx="6265863" cy="662319"/>
          </a:xfrm>
          <a:prstGeom prst="rect">
            <a:avLst/>
          </a:prstGeom>
          <a:noFill/>
          <a:ln w="9525">
            <a:noFill/>
            <a:miter lim="800000"/>
            <a:headEnd/>
            <a:tailEnd/>
          </a:ln>
        </p:spPr>
        <p:txBody>
          <a:bodyPr lIns="107275" tIns="53637" rIns="107275" bIns="53637">
            <a:spAutoFit/>
          </a:bodyPr>
          <a:lstStyle/>
          <a:p>
            <a:r>
              <a:rPr lang="en-US" altLang="zh-CN" dirty="0">
                <a:solidFill>
                  <a:schemeClr val="bg1"/>
                </a:solidFill>
              </a:rPr>
              <a:t>China Securities Depository </a:t>
            </a:r>
          </a:p>
          <a:p>
            <a:r>
              <a:rPr lang="en-US" altLang="zh-CN" dirty="0">
                <a:solidFill>
                  <a:schemeClr val="bg1"/>
                </a:solidFill>
              </a:rPr>
              <a:t>and Clearing Corporation Limited</a:t>
            </a:r>
          </a:p>
        </p:txBody>
      </p:sp>
      <p:pic>
        <p:nvPicPr>
          <p:cNvPr id="2056" name="Picture 9" descr="D:\2015.1.23\中国结算VI系统(2015.3)\主标-透明背景.png"/>
          <p:cNvPicPr>
            <a:picLocks noChangeAspect="1" noChangeArrowheads="1"/>
          </p:cNvPicPr>
          <p:nvPr/>
        </p:nvPicPr>
        <p:blipFill>
          <a:blip r:embed="rId5" cstate="print"/>
          <a:srcRect/>
          <a:stretch>
            <a:fillRect/>
          </a:stretch>
        </p:blipFill>
        <p:spPr bwMode="auto">
          <a:xfrm>
            <a:off x="6264276" y="240496"/>
            <a:ext cx="2628900" cy="884635"/>
          </a:xfrm>
          <a:prstGeom prst="rect">
            <a:avLst/>
          </a:prstGeom>
          <a:noFill/>
          <a:ln w="9525">
            <a:noFill/>
            <a:miter lim="800000"/>
            <a:headEnd/>
            <a:tailEnd/>
          </a:ln>
        </p:spPr>
      </p:pic>
      <p:sp>
        <p:nvSpPr>
          <p:cNvPr id="11" name="页脚占位符 10"/>
          <p:cNvSpPr>
            <a:spLocks noGrp="1"/>
          </p:cNvSpPr>
          <p:nvPr>
            <p:ph type="ftr" sz="quarter" idx="11"/>
          </p:nvPr>
        </p:nvSpPr>
        <p:spPr/>
        <p:txBody>
          <a:bodyPr/>
          <a:lstStyle/>
          <a:p>
            <a:r>
              <a:rPr lang="en-US" altLang="zh-CN" dirty="0" smtClean="0"/>
              <a:t>1</a:t>
            </a:r>
            <a:endParaRPr lang="en-US" altLang="zh-CN" dirty="0"/>
          </a:p>
        </p:txBody>
      </p:sp>
      <p:sp>
        <p:nvSpPr>
          <p:cNvPr id="10" name="Text Box 6"/>
          <p:cNvSpPr txBox="1">
            <a:spLocks noChangeArrowheads="1"/>
          </p:cNvSpPr>
          <p:nvPr/>
        </p:nvSpPr>
        <p:spPr bwMode="auto">
          <a:xfrm>
            <a:off x="428597" y="3714758"/>
            <a:ext cx="2857519" cy="723875"/>
          </a:xfrm>
          <a:prstGeom prst="rect">
            <a:avLst/>
          </a:prstGeom>
          <a:noFill/>
          <a:ln w="9525">
            <a:noFill/>
            <a:miter lim="800000"/>
            <a:headEnd/>
            <a:tailEnd/>
          </a:ln>
        </p:spPr>
        <p:txBody>
          <a:bodyPr wrap="square" lIns="107275" tIns="53637" rIns="107275" bIns="53637">
            <a:spAutoFit/>
          </a:bodyPr>
          <a:lstStyle/>
          <a:p>
            <a:pPr>
              <a:spcBef>
                <a:spcPct val="50000"/>
              </a:spcBef>
              <a:defRPr/>
            </a:pPr>
            <a:r>
              <a:rPr lang="zh-CN" altLang="en-US" sz="1600" b="1" dirty="0" smtClean="0">
                <a:latin typeface="微软雅黑" pitchFamily="34" charset="-122"/>
                <a:ea typeface="微软雅黑" pitchFamily="34" charset="-122"/>
              </a:rPr>
              <a:t>中国结算北京分公司</a:t>
            </a:r>
            <a:r>
              <a:rPr lang="en-US" altLang="zh-CN" sz="1600" b="1" dirty="0" smtClean="0">
                <a:latin typeface="微软雅黑" pitchFamily="34" charset="-122"/>
                <a:ea typeface="微软雅黑" pitchFamily="34" charset="-122"/>
              </a:rPr>
              <a:t> | </a:t>
            </a:r>
            <a:r>
              <a:rPr lang="zh-CN" altLang="en-US" sz="1600" b="1" dirty="0" smtClean="0">
                <a:latin typeface="微软雅黑" pitchFamily="34" charset="-122"/>
                <a:ea typeface="微软雅黑" pitchFamily="34" charset="-122"/>
              </a:rPr>
              <a:t>李海飞</a:t>
            </a:r>
            <a:endParaRPr lang="en-US" altLang="zh-CN" sz="1600" b="1" dirty="0">
              <a:latin typeface="微软雅黑" pitchFamily="34" charset="-122"/>
              <a:ea typeface="微软雅黑" pitchFamily="34" charset="-122"/>
            </a:endParaRPr>
          </a:p>
          <a:p>
            <a:pPr>
              <a:spcBef>
                <a:spcPct val="50000"/>
              </a:spcBef>
              <a:defRPr/>
            </a:pPr>
            <a:r>
              <a:rPr lang="en-US" altLang="zh-CN" sz="1600" b="1" dirty="0" smtClean="0">
                <a:latin typeface="微软雅黑" pitchFamily="34" charset="-122"/>
                <a:ea typeface="微软雅黑" pitchFamily="34" charset="-122"/>
              </a:rPr>
              <a:t>2017.9  </a:t>
            </a:r>
            <a:r>
              <a:rPr lang="zh-CN" altLang="en-US" sz="1600" b="1" dirty="0" smtClean="0">
                <a:latin typeface="微软雅黑" pitchFamily="34" charset="-122"/>
                <a:ea typeface="微软雅黑" pitchFamily="34" charset="-122"/>
              </a:rPr>
              <a:t>成都</a:t>
            </a:r>
            <a:endParaRPr lang="zh-CN" altLang="en-US" sz="1600" b="1" dirty="0">
              <a:latin typeface="微软雅黑" pitchFamily="34" charset="-122"/>
              <a:ea typeface="微软雅黑" pitchFamily="34" charset="-122"/>
            </a:endParaRPr>
          </a:p>
        </p:txBody>
      </p:sp>
    </p:spTree>
    <p:extLst>
      <p:ext uri="{BB962C8B-B14F-4D97-AF65-F5344CB8AC3E}">
        <p14:creationId xmlns:p14="http://schemas.microsoft.com/office/powerpoint/2010/main" xmlns="" val="194146375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右箭头 26"/>
          <p:cNvSpPr/>
          <p:nvPr/>
        </p:nvSpPr>
        <p:spPr>
          <a:xfrm>
            <a:off x="2170426" y="1334487"/>
            <a:ext cx="1655708" cy="1598294"/>
          </a:xfrm>
          <a:prstGeom prst="rightArrow">
            <a:avLst>
              <a:gd name="adj1" fmla="val 29552"/>
              <a:gd name="adj2" fmla="val 60899"/>
            </a:avLst>
          </a:prstGeom>
          <a:solidFill>
            <a:srgbClr val="2EBBB3">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solidFill>
                <a:srgbClr val="FFFFFF"/>
              </a:solidFill>
            </a:endParaRPr>
          </a:p>
        </p:txBody>
      </p:sp>
      <p:sp>
        <p:nvSpPr>
          <p:cNvPr id="28" name="右箭头 27"/>
          <p:cNvSpPr/>
          <p:nvPr/>
        </p:nvSpPr>
        <p:spPr>
          <a:xfrm>
            <a:off x="4780984" y="1334486"/>
            <a:ext cx="1739905" cy="1530761"/>
          </a:xfrm>
          <a:prstGeom prst="rightArrow">
            <a:avLst>
              <a:gd name="adj1" fmla="val 29552"/>
              <a:gd name="adj2" fmla="val 60899"/>
            </a:avLst>
          </a:prstGeom>
          <a:solidFill>
            <a:srgbClr val="FBB14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solidFill>
                <a:srgbClr val="FFFFFF"/>
              </a:solidFill>
            </a:endParaRPr>
          </a:p>
        </p:txBody>
      </p:sp>
      <p:grpSp>
        <p:nvGrpSpPr>
          <p:cNvPr id="3" name="组合 12"/>
          <p:cNvGrpSpPr/>
          <p:nvPr/>
        </p:nvGrpSpPr>
        <p:grpSpPr>
          <a:xfrm>
            <a:off x="1275941" y="1654664"/>
            <a:ext cx="957942" cy="957943"/>
            <a:chOff x="1701254" y="2206217"/>
            <a:chExt cx="1277257" cy="1277257"/>
          </a:xfrm>
        </p:grpSpPr>
        <p:sp>
          <p:nvSpPr>
            <p:cNvPr id="12" name="椭圆 11"/>
            <p:cNvSpPr/>
            <p:nvPr/>
          </p:nvSpPr>
          <p:spPr>
            <a:xfrm>
              <a:off x="1701254" y="2206217"/>
              <a:ext cx="1277257" cy="1277257"/>
            </a:xfrm>
            <a:prstGeom prst="ellipse">
              <a:avLst/>
            </a:prstGeom>
            <a:solidFill>
              <a:srgbClr val="2EBB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1" name="Freeform 13"/>
            <p:cNvSpPr>
              <a:spLocks noEditPoints="1"/>
            </p:cNvSpPr>
            <p:nvPr/>
          </p:nvSpPr>
          <p:spPr bwMode="auto">
            <a:xfrm>
              <a:off x="2022803" y="2480482"/>
              <a:ext cx="634159" cy="728727"/>
            </a:xfrm>
            <a:custGeom>
              <a:avLst/>
              <a:gdLst>
                <a:gd name="T0" fmla="*/ 27 w 94"/>
                <a:gd name="T1" fmla="*/ 39 h 108"/>
                <a:gd name="T2" fmla="*/ 52 w 94"/>
                <a:gd name="T3" fmla="*/ 37 h 108"/>
                <a:gd name="T4" fmla="*/ 93 w 94"/>
                <a:gd name="T5" fmla="*/ 58 h 108"/>
                <a:gd name="T6" fmla="*/ 90 w 94"/>
                <a:gd name="T7" fmla="*/ 50 h 108"/>
                <a:gd name="T8" fmla="*/ 88 w 94"/>
                <a:gd name="T9" fmla="*/ 43 h 108"/>
                <a:gd name="T10" fmla="*/ 89 w 94"/>
                <a:gd name="T11" fmla="*/ 39 h 108"/>
                <a:gd name="T12" fmla="*/ 87 w 94"/>
                <a:gd name="T13" fmla="*/ 32 h 108"/>
                <a:gd name="T14" fmla="*/ 84 w 94"/>
                <a:gd name="T15" fmla="*/ 25 h 108"/>
                <a:gd name="T16" fmla="*/ 84 w 94"/>
                <a:gd name="T17" fmla="*/ 19 h 108"/>
                <a:gd name="T18" fmla="*/ 80 w 94"/>
                <a:gd name="T19" fmla="*/ 14 h 108"/>
                <a:gd name="T20" fmla="*/ 76 w 94"/>
                <a:gd name="T21" fmla="*/ 10 h 108"/>
                <a:gd name="T22" fmla="*/ 75 w 94"/>
                <a:gd name="T23" fmla="*/ 7 h 108"/>
                <a:gd name="T24" fmla="*/ 70 w 94"/>
                <a:gd name="T25" fmla="*/ 4 h 108"/>
                <a:gd name="T26" fmla="*/ 65 w 94"/>
                <a:gd name="T27" fmla="*/ 2 h 108"/>
                <a:gd name="T28" fmla="*/ 58 w 94"/>
                <a:gd name="T29" fmla="*/ 1 h 108"/>
                <a:gd name="T30" fmla="*/ 51 w 94"/>
                <a:gd name="T31" fmla="*/ 0 h 108"/>
                <a:gd name="T32" fmla="*/ 45 w 94"/>
                <a:gd name="T33" fmla="*/ 0 h 108"/>
                <a:gd name="T34" fmla="*/ 38 w 94"/>
                <a:gd name="T35" fmla="*/ 1 h 108"/>
                <a:gd name="T36" fmla="*/ 31 w 94"/>
                <a:gd name="T37" fmla="*/ 2 h 108"/>
                <a:gd name="T38" fmla="*/ 24 w 94"/>
                <a:gd name="T39" fmla="*/ 4 h 108"/>
                <a:gd name="T40" fmla="*/ 18 w 94"/>
                <a:gd name="T41" fmla="*/ 8 h 108"/>
                <a:gd name="T42" fmla="*/ 13 w 94"/>
                <a:gd name="T43" fmla="*/ 12 h 108"/>
                <a:gd name="T44" fmla="*/ 8 w 94"/>
                <a:gd name="T45" fmla="*/ 17 h 108"/>
                <a:gd name="T46" fmla="*/ 5 w 94"/>
                <a:gd name="T47" fmla="*/ 22 h 108"/>
                <a:gd name="T48" fmla="*/ 2 w 94"/>
                <a:gd name="T49" fmla="*/ 28 h 108"/>
                <a:gd name="T50" fmla="*/ 0 w 94"/>
                <a:gd name="T51" fmla="*/ 36 h 108"/>
                <a:gd name="T52" fmla="*/ 1 w 94"/>
                <a:gd name="T53" fmla="*/ 49 h 108"/>
                <a:gd name="T54" fmla="*/ 24 w 94"/>
                <a:gd name="T55" fmla="*/ 97 h 108"/>
                <a:gd name="T56" fmla="*/ 71 w 94"/>
                <a:gd name="T57" fmla="*/ 107 h 108"/>
                <a:gd name="T58" fmla="*/ 72 w 94"/>
                <a:gd name="T59" fmla="*/ 93 h 108"/>
                <a:gd name="T60" fmla="*/ 73 w 94"/>
                <a:gd name="T61" fmla="*/ 90 h 108"/>
                <a:gd name="T62" fmla="*/ 76 w 94"/>
                <a:gd name="T63" fmla="*/ 89 h 108"/>
                <a:gd name="T64" fmla="*/ 79 w 94"/>
                <a:gd name="T65" fmla="*/ 89 h 108"/>
                <a:gd name="T66" fmla="*/ 82 w 94"/>
                <a:gd name="T67" fmla="*/ 90 h 108"/>
                <a:gd name="T68" fmla="*/ 83 w 94"/>
                <a:gd name="T69" fmla="*/ 90 h 108"/>
                <a:gd name="T70" fmla="*/ 86 w 94"/>
                <a:gd name="T71" fmla="*/ 90 h 108"/>
                <a:gd name="T72" fmla="*/ 89 w 94"/>
                <a:gd name="T73" fmla="*/ 88 h 108"/>
                <a:gd name="T74" fmla="*/ 89 w 94"/>
                <a:gd name="T75" fmla="*/ 84 h 108"/>
                <a:gd name="T76" fmla="*/ 90 w 94"/>
                <a:gd name="T77" fmla="*/ 81 h 108"/>
                <a:gd name="T78" fmla="*/ 91 w 94"/>
                <a:gd name="T79" fmla="*/ 79 h 108"/>
                <a:gd name="T80" fmla="*/ 90 w 94"/>
                <a:gd name="T81" fmla="*/ 77 h 108"/>
                <a:gd name="T82" fmla="*/ 89 w 94"/>
                <a:gd name="T83" fmla="*/ 75 h 108"/>
                <a:gd name="T84" fmla="*/ 90 w 94"/>
                <a:gd name="T85" fmla="*/ 73 h 108"/>
                <a:gd name="T86" fmla="*/ 91 w 94"/>
                <a:gd name="T87" fmla="*/ 71 h 108"/>
                <a:gd name="T88" fmla="*/ 90 w 94"/>
                <a:gd name="T89" fmla="*/ 66 h 108"/>
                <a:gd name="T90" fmla="*/ 92 w 94"/>
                <a:gd name="T91" fmla="*/ 63 h 108"/>
                <a:gd name="T92" fmla="*/ 94 w 94"/>
                <a:gd name="T93" fmla="*/ 61 h 108"/>
                <a:gd name="T94" fmla="*/ 28 w 94"/>
                <a:gd name="T95" fmla="*/ 46 h 108"/>
                <a:gd name="T96" fmla="*/ 22 w 94"/>
                <a:gd name="T97" fmla="*/ 47 h 108"/>
                <a:gd name="T98" fmla="*/ 18 w 94"/>
                <a:gd name="T99" fmla="*/ 44 h 108"/>
                <a:gd name="T100" fmla="*/ 17 w 94"/>
                <a:gd name="T101" fmla="*/ 38 h 108"/>
                <a:gd name="T102" fmla="*/ 20 w 94"/>
                <a:gd name="T103" fmla="*/ 33 h 108"/>
                <a:gd name="T104" fmla="*/ 26 w 94"/>
                <a:gd name="T105" fmla="*/ 33 h 108"/>
                <a:gd name="T106" fmla="*/ 30 w 94"/>
                <a:gd name="T107" fmla="*/ 36 h 108"/>
                <a:gd name="T108" fmla="*/ 31 w 94"/>
                <a:gd name="T109" fmla="*/ 42 h 108"/>
                <a:gd name="T110" fmla="*/ 67 w 94"/>
                <a:gd name="T111" fmla="*/ 35 h 108"/>
                <a:gd name="T112" fmla="*/ 59 w 94"/>
                <a:gd name="T113" fmla="*/ 44 h 108"/>
                <a:gd name="T114" fmla="*/ 47 w 94"/>
                <a:gd name="T115" fmla="*/ 45 h 108"/>
                <a:gd name="T116" fmla="*/ 38 w 94"/>
                <a:gd name="T117" fmla="*/ 37 h 108"/>
                <a:gd name="T118" fmla="*/ 37 w 94"/>
                <a:gd name="T119" fmla="*/ 25 h 108"/>
                <a:gd name="T120" fmla="*/ 45 w 94"/>
                <a:gd name="T121" fmla="*/ 16 h 108"/>
                <a:gd name="T122" fmla="*/ 57 w 94"/>
                <a:gd name="T123" fmla="*/ 15 h 108"/>
                <a:gd name="T124" fmla="*/ 66 w 94"/>
                <a:gd name="T125" fmla="*/ 2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4" h="108">
                  <a:moveTo>
                    <a:pt x="25" y="43"/>
                  </a:moveTo>
                  <a:cubicBezTo>
                    <a:pt x="23" y="43"/>
                    <a:pt x="22" y="42"/>
                    <a:pt x="21" y="41"/>
                  </a:cubicBezTo>
                  <a:cubicBezTo>
                    <a:pt x="21" y="39"/>
                    <a:pt x="22" y="37"/>
                    <a:pt x="23" y="37"/>
                  </a:cubicBezTo>
                  <a:cubicBezTo>
                    <a:pt x="25" y="36"/>
                    <a:pt x="27" y="37"/>
                    <a:pt x="27" y="39"/>
                  </a:cubicBezTo>
                  <a:cubicBezTo>
                    <a:pt x="28" y="41"/>
                    <a:pt x="27" y="43"/>
                    <a:pt x="25" y="43"/>
                  </a:cubicBezTo>
                  <a:close/>
                  <a:moveTo>
                    <a:pt x="52" y="24"/>
                  </a:moveTo>
                  <a:cubicBezTo>
                    <a:pt x="48" y="24"/>
                    <a:pt x="45" y="26"/>
                    <a:pt x="45" y="30"/>
                  </a:cubicBezTo>
                  <a:cubicBezTo>
                    <a:pt x="45" y="34"/>
                    <a:pt x="48" y="37"/>
                    <a:pt x="52" y="37"/>
                  </a:cubicBezTo>
                  <a:cubicBezTo>
                    <a:pt x="56" y="37"/>
                    <a:pt x="59" y="34"/>
                    <a:pt x="59" y="30"/>
                  </a:cubicBezTo>
                  <a:cubicBezTo>
                    <a:pt x="59" y="26"/>
                    <a:pt x="56" y="24"/>
                    <a:pt x="52" y="24"/>
                  </a:cubicBezTo>
                  <a:close/>
                  <a:moveTo>
                    <a:pt x="94" y="61"/>
                  </a:moveTo>
                  <a:cubicBezTo>
                    <a:pt x="93" y="58"/>
                    <a:pt x="93" y="58"/>
                    <a:pt x="93" y="58"/>
                  </a:cubicBezTo>
                  <a:cubicBezTo>
                    <a:pt x="92" y="56"/>
                    <a:pt x="92" y="56"/>
                    <a:pt x="92" y="56"/>
                  </a:cubicBezTo>
                  <a:cubicBezTo>
                    <a:pt x="92" y="54"/>
                    <a:pt x="92" y="54"/>
                    <a:pt x="92" y="54"/>
                  </a:cubicBezTo>
                  <a:cubicBezTo>
                    <a:pt x="91" y="52"/>
                    <a:pt x="91" y="52"/>
                    <a:pt x="91" y="52"/>
                  </a:cubicBezTo>
                  <a:cubicBezTo>
                    <a:pt x="90" y="50"/>
                    <a:pt x="90" y="50"/>
                    <a:pt x="90" y="50"/>
                  </a:cubicBezTo>
                  <a:cubicBezTo>
                    <a:pt x="89" y="48"/>
                    <a:pt x="89" y="48"/>
                    <a:pt x="89" y="48"/>
                  </a:cubicBezTo>
                  <a:cubicBezTo>
                    <a:pt x="89" y="46"/>
                    <a:pt x="89" y="46"/>
                    <a:pt x="89" y="46"/>
                  </a:cubicBezTo>
                  <a:cubicBezTo>
                    <a:pt x="88" y="44"/>
                    <a:pt x="88" y="44"/>
                    <a:pt x="88" y="44"/>
                  </a:cubicBezTo>
                  <a:cubicBezTo>
                    <a:pt x="88" y="43"/>
                    <a:pt x="88" y="43"/>
                    <a:pt x="88" y="43"/>
                  </a:cubicBezTo>
                  <a:cubicBezTo>
                    <a:pt x="89" y="43"/>
                    <a:pt x="89" y="43"/>
                    <a:pt x="89" y="43"/>
                  </a:cubicBezTo>
                  <a:cubicBezTo>
                    <a:pt x="89" y="42"/>
                    <a:pt x="89" y="42"/>
                    <a:pt x="89" y="42"/>
                  </a:cubicBezTo>
                  <a:cubicBezTo>
                    <a:pt x="89" y="41"/>
                    <a:pt x="89" y="41"/>
                    <a:pt x="89" y="41"/>
                  </a:cubicBezTo>
                  <a:cubicBezTo>
                    <a:pt x="89" y="39"/>
                    <a:pt x="89" y="39"/>
                    <a:pt x="89" y="39"/>
                  </a:cubicBezTo>
                  <a:cubicBezTo>
                    <a:pt x="89" y="37"/>
                    <a:pt x="89" y="37"/>
                    <a:pt x="89" y="37"/>
                  </a:cubicBezTo>
                  <a:cubicBezTo>
                    <a:pt x="88" y="36"/>
                    <a:pt x="88" y="36"/>
                    <a:pt x="88" y="36"/>
                  </a:cubicBezTo>
                  <a:cubicBezTo>
                    <a:pt x="87" y="34"/>
                    <a:pt x="87" y="34"/>
                    <a:pt x="87" y="34"/>
                  </a:cubicBezTo>
                  <a:cubicBezTo>
                    <a:pt x="87" y="32"/>
                    <a:pt x="87" y="32"/>
                    <a:pt x="87" y="32"/>
                  </a:cubicBezTo>
                  <a:cubicBezTo>
                    <a:pt x="86" y="30"/>
                    <a:pt x="86" y="30"/>
                    <a:pt x="86" y="30"/>
                  </a:cubicBezTo>
                  <a:cubicBezTo>
                    <a:pt x="86" y="29"/>
                    <a:pt x="86" y="29"/>
                    <a:pt x="86" y="29"/>
                  </a:cubicBezTo>
                  <a:cubicBezTo>
                    <a:pt x="85" y="27"/>
                    <a:pt x="85" y="27"/>
                    <a:pt x="85" y="27"/>
                  </a:cubicBezTo>
                  <a:cubicBezTo>
                    <a:pt x="84" y="25"/>
                    <a:pt x="84" y="25"/>
                    <a:pt x="84" y="25"/>
                  </a:cubicBezTo>
                  <a:cubicBezTo>
                    <a:pt x="83" y="24"/>
                    <a:pt x="83" y="24"/>
                    <a:pt x="83" y="24"/>
                  </a:cubicBezTo>
                  <a:cubicBezTo>
                    <a:pt x="83" y="22"/>
                    <a:pt x="83" y="22"/>
                    <a:pt x="83" y="22"/>
                  </a:cubicBezTo>
                  <a:cubicBezTo>
                    <a:pt x="85" y="21"/>
                    <a:pt x="85" y="21"/>
                    <a:pt x="85" y="21"/>
                  </a:cubicBezTo>
                  <a:cubicBezTo>
                    <a:pt x="84" y="19"/>
                    <a:pt x="84" y="19"/>
                    <a:pt x="84" y="19"/>
                  </a:cubicBezTo>
                  <a:cubicBezTo>
                    <a:pt x="83" y="18"/>
                    <a:pt x="83" y="18"/>
                    <a:pt x="83" y="18"/>
                  </a:cubicBezTo>
                  <a:cubicBezTo>
                    <a:pt x="82" y="16"/>
                    <a:pt x="82" y="16"/>
                    <a:pt x="82" y="16"/>
                  </a:cubicBezTo>
                  <a:cubicBezTo>
                    <a:pt x="81" y="15"/>
                    <a:pt x="81" y="15"/>
                    <a:pt x="81" y="15"/>
                  </a:cubicBezTo>
                  <a:cubicBezTo>
                    <a:pt x="80" y="14"/>
                    <a:pt x="80" y="14"/>
                    <a:pt x="80" y="14"/>
                  </a:cubicBezTo>
                  <a:cubicBezTo>
                    <a:pt x="79" y="13"/>
                    <a:pt x="79" y="13"/>
                    <a:pt x="79" y="13"/>
                  </a:cubicBezTo>
                  <a:cubicBezTo>
                    <a:pt x="78" y="12"/>
                    <a:pt x="78" y="12"/>
                    <a:pt x="78" y="12"/>
                  </a:cubicBezTo>
                  <a:cubicBezTo>
                    <a:pt x="77" y="11"/>
                    <a:pt x="77" y="11"/>
                    <a:pt x="77" y="11"/>
                  </a:cubicBezTo>
                  <a:cubicBezTo>
                    <a:pt x="76" y="10"/>
                    <a:pt x="76" y="10"/>
                    <a:pt x="76" y="10"/>
                  </a:cubicBezTo>
                  <a:cubicBezTo>
                    <a:pt x="79" y="9"/>
                    <a:pt x="79" y="9"/>
                    <a:pt x="79" y="9"/>
                  </a:cubicBezTo>
                  <a:cubicBezTo>
                    <a:pt x="78" y="8"/>
                    <a:pt x="78" y="8"/>
                    <a:pt x="78" y="8"/>
                  </a:cubicBezTo>
                  <a:cubicBezTo>
                    <a:pt x="76" y="7"/>
                    <a:pt x="76" y="7"/>
                    <a:pt x="76" y="7"/>
                  </a:cubicBezTo>
                  <a:cubicBezTo>
                    <a:pt x="75" y="7"/>
                    <a:pt x="75" y="7"/>
                    <a:pt x="75" y="7"/>
                  </a:cubicBezTo>
                  <a:cubicBezTo>
                    <a:pt x="74" y="6"/>
                    <a:pt x="74" y="6"/>
                    <a:pt x="74" y="6"/>
                  </a:cubicBezTo>
                  <a:cubicBezTo>
                    <a:pt x="73" y="5"/>
                    <a:pt x="73" y="5"/>
                    <a:pt x="73" y="5"/>
                  </a:cubicBezTo>
                  <a:cubicBezTo>
                    <a:pt x="72" y="5"/>
                    <a:pt x="72" y="5"/>
                    <a:pt x="72" y="5"/>
                  </a:cubicBezTo>
                  <a:cubicBezTo>
                    <a:pt x="70" y="4"/>
                    <a:pt x="70" y="4"/>
                    <a:pt x="70" y="4"/>
                  </a:cubicBezTo>
                  <a:cubicBezTo>
                    <a:pt x="69" y="4"/>
                    <a:pt x="69" y="4"/>
                    <a:pt x="69" y="4"/>
                  </a:cubicBezTo>
                  <a:cubicBezTo>
                    <a:pt x="68" y="3"/>
                    <a:pt x="68" y="3"/>
                    <a:pt x="68" y="3"/>
                  </a:cubicBezTo>
                  <a:cubicBezTo>
                    <a:pt x="66" y="3"/>
                    <a:pt x="66" y="3"/>
                    <a:pt x="66" y="3"/>
                  </a:cubicBezTo>
                  <a:cubicBezTo>
                    <a:pt x="65" y="2"/>
                    <a:pt x="65" y="2"/>
                    <a:pt x="65" y="2"/>
                  </a:cubicBezTo>
                  <a:cubicBezTo>
                    <a:pt x="63" y="2"/>
                    <a:pt x="63" y="2"/>
                    <a:pt x="63" y="2"/>
                  </a:cubicBezTo>
                  <a:cubicBezTo>
                    <a:pt x="61" y="1"/>
                    <a:pt x="61" y="1"/>
                    <a:pt x="61" y="1"/>
                  </a:cubicBezTo>
                  <a:cubicBezTo>
                    <a:pt x="60" y="1"/>
                    <a:pt x="60" y="1"/>
                    <a:pt x="60" y="1"/>
                  </a:cubicBezTo>
                  <a:cubicBezTo>
                    <a:pt x="58" y="1"/>
                    <a:pt x="58" y="1"/>
                    <a:pt x="58" y="1"/>
                  </a:cubicBezTo>
                  <a:cubicBezTo>
                    <a:pt x="56" y="0"/>
                    <a:pt x="56" y="0"/>
                    <a:pt x="56" y="0"/>
                  </a:cubicBezTo>
                  <a:cubicBezTo>
                    <a:pt x="55" y="0"/>
                    <a:pt x="55" y="0"/>
                    <a:pt x="55" y="0"/>
                  </a:cubicBezTo>
                  <a:cubicBezTo>
                    <a:pt x="53" y="0"/>
                    <a:pt x="53" y="0"/>
                    <a:pt x="53" y="0"/>
                  </a:cubicBezTo>
                  <a:cubicBezTo>
                    <a:pt x="51" y="0"/>
                    <a:pt x="51" y="0"/>
                    <a:pt x="51" y="0"/>
                  </a:cubicBezTo>
                  <a:cubicBezTo>
                    <a:pt x="50" y="0"/>
                    <a:pt x="50" y="0"/>
                    <a:pt x="50" y="0"/>
                  </a:cubicBezTo>
                  <a:cubicBezTo>
                    <a:pt x="48" y="0"/>
                    <a:pt x="48" y="0"/>
                    <a:pt x="48" y="0"/>
                  </a:cubicBezTo>
                  <a:cubicBezTo>
                    <a:pt x="46" y="0"/>
                    <a:pt x="46" y="0"/>
                    <a:pt x="46" y="0"/>
                  </a:cubicBezTo>
                  <a:cubicBezTo>
                    <a:pt x="45" y="0"/>
                    <a:pt x="45" y="0"/>
                    <a:pt x="45" y="0"/>
                  </a:cubicBezTo>
                  <a:cubicBezTo>
                    <a:pt x="43" y="0"/>
                    <a:pt x="43" y="0"/>
                    <a:pt x="43" y="0"/>
                  </a:cubicBezTo>
                  <a:cubicBezTo>
                    <a:pt x="41" y="0"/>
                    <a:pt x="41" y="0"/>
                    <a:pt x="41" y="0"/>
                  </a:cubicBezTo>
                  <a:cubicBezTo>
                    <a:pt x="40" y="0"/>
                    <a:pt x="40" y="0"/>
                    <a:pt x="40" y="0"/>
                  </a:cubicBezTo>
                  <a:cubicBezTo>
                    <a:pt x="38" y="1"/>
                    <a:pt x="38" y="1"/>
                    <a:pt x="38" y="1"/>
                  </a:cubicBezTo>
                  <a:cubicBezTo>
                    <a:pt x="36" y="1"/>
                    <a:pt x="36" y="1"/>
                    <a:pt x="36" y="1"/>
                  </a:cubicBezTo>
                  <a:cubicBezTo>
                    <a:pt x="35" y="1"/>
                    <a:pt x="35" y="1"/>
                    <a:pt x="35" y="1"/>
                  </a:cubicBezTo>
                  <a:cubicBezTo>
                    <a:pt x="33" y="2"/>
                    <a:pt x="33" y="2"/>
                    <a:pt x="33" y="2"/>
                  </a:cubicBezTo>
                  <a:cubicBezTo>
                    <a:pt x="31" y="2"/>
                    <a:pt x="31" y="2"/>
                    <a:pt x="31" y="2"/>
                  </a:cubicBezTo>
                  <a:cubicBezTo>
                    <a:pt x="29" y="3"/>
                    <a:pt x="29" y="3"/>
                    <a:pt x="29" y="3"/>
                  </a:cubicBezTo>
                  <a:cubicBezTo>
                    <a:pt x="28" y="3"/>
                    <a:pt x="28" y="3"/>
                    <a:pt x="28" y="3"/>
                  </a:cubicBezTo>
                  <a:cubicBezTo>
                    <a:pt x="26" y="4"/>
                    <a:pt x="26" y="4"/>
                    <a:pt x="26" y="4"/>
                  </a:cubicBezTo>
                  <a:cubicBezTo>
                    <a:pt x="24" y="4"/>
                    <a:pt x="24" y="4"/>
                    <a:pt x="24" y="4"/>
                  </a:cubicBezTo>
                  <a:cubicBezTo>
                    <a:pt x="23" y="5"/>
                    <a:pt x="23" y="5"/>
                    <a:pt x="23" y="5"/>
                  </a:cubicBezTo>
                  <a:cubicBezTo>
                    <a:pt x="21" y="6"/>
                    <a:pt x="21" y="6"/>
                    <a:pt x="21" y="6"/>
                  </a:cubicBezTo>
                  <a:cubicBezTo>
                    <a:pt x="20" y="7"/>
                    <a:pt x="20" y="7"/>
                    <a:pt x="20" y="7"/>
                  </a:cubicBezTo>
                  <a:cubicBezTo>
                    <a:pt x="18" y="8"/>
                    <a:pt x="18" y="8"/>
                    <a:pt x="18" y="8"/>
                  </a:cubicBezTo>
                  <a:cubicBezTo>
                    <a:pt x="17" y="9"/>
                    <a:pt x="17" y="9"/>
                    <a:pt x="17" y="9"/>
                  </a:cubicBezTo>
                  <a:cubicBezTo>
                    <a:pt x="15" y="10"/>
                    <a:pt x="15" y="10"/>
                    <a:pt x="15" y="10"/>
                  </a:cubicBezTo>
                  <a:cubicBezTo>
                    <a:pt x="14" y="11"/>
                    <a:pt x="14" y="11"/>
                    <a:pt x="14" y="11"/>
                  </a:cubicBezTo>
                  <a:cubicBezTo>
                    <a:pt x="13" y="12"/>
                    <a:pt x="13" y="12"/>
                    <a:pt x="13" y="12"/>
                  </a:cubicBezTo>
                  <a:cubicBezTo>
                    <a:pt x="12" y="13"/>
                    <a:pt x="12" y="13"/>
                    <a:pt x="12" y="13"/>
                  </a:cubicBezTo>
                  <a:cubicBezTo>
                    <a:pt x="10" y="14"/>
                    <a:pt x="10" y="14"/>
                    <a:pt x="10" y="14"/>
                  </a:cubicBezTo>
                  <a:cubicBezTo>
                    <a:pt x="9" y="15"/>
                    <a:pt x="9" y="15"/>
                    <a:pt x="9" y="15"/>
                  </a:cubicBezTo>
                  <a:cubicBezTo>
                    <a:pt x="8" y="17"/>
                    <a:pt x="8" y="17"/>
                    <a:pt x="8" y="17"/>
                  </a:cubicBezTo>
                  <a:cubicBezTo>
                    <a:pt x="7" y="18"/>
                    <a:pt x="7" y="18"/>
                    <a:pt x="7" y="18"/>
                  </a:cubicBezTo>
                  <a:cubicBezTo>
                    <a:pt x="6" y="19"/>
                    <a:pt x="6" y="19"/>
                    <a:pt x="6" y="19"/>
                  </a:cubicBezTo>
                  <a:cubicBezTo>
                    <a:pt x="5" y="21"/>
                    <a:pt x="5" y="21"/>
                    <a:pt x="5" y="21"/>
                  </a:cubicBezTo>
                  <a:cubicBezTo>
                    <a:pt x="5" y="22"/>
                    <a:pt x="5" y="22"/>
                    <a:pt x="5" y="22"/>
                  </a:cubicBezTo>
                  <a:cubicBezTo>
                    <a:pt x="4" y="24"/>
                    <a:pt x="4" y="24"/>
                    <a:pt x="4" y="24"/>
                  </a:cubicBezTo>
                  <a:cubicBezTo>
                    <a:pt x="3" y="25"/>
                    <a:pt x="3" y="25"/>
                    <a:pt x="3" y="25"/>
                  </a:cubicBezTo>
                  <a:cubicBezTo>
                    <a:pt x="3" y="27"/>
                    <a:pt x="3" y="27"/>
                    <a:pt x="3" y="27"/>
                  </a:cubicBezTo>
                  <a:cubicBezTo>
                    <a:pt x="2" y="28"/>
                    <a:pt x="2" y="28"/>
                    <a:pt x="2" y="28"/>
                  </a:cubicBezTo>
                  <a:cubicBezTo>
                    <a:pt x="2" y="30"/>
                    <a:pt x="2" y="30"/>
                    <a:pt x="2" y="30"/>
                  </a:cubicBezTo>
                  <a:cubicBezTo>
                    <a:pt x="1" y="31"/>
                    <a:pt x="1" y="31"/>
                    <a:pt x="1" y="31"/>
                  </a:cubicBezTo>
                  <a:cubicBezTo>
                    <a:pt x="1" y="33"/>
                    <a:pt x="1" y="33"/>
                    <a:pt x="1" y="33"/>
                  </a:cubicBezTo>
                  <a:cubicBezTo>
                    <a:pt x="0" y="36"/>
                    <a:pt x="0" y="36"/>
                    <a:pt x="0" y="36"/>
                  </a:cubicBezTo>
                  <a:cubicBezTo>
                    <a:pt x="0" y="40"/>
                    <a:pt x="0" y="40"/>
                    <a:pt x="0" y="40"/>
                  </a:cubicBezTo>
                  <a:cubicBezTo>
                    <a:pt x="0" y="43"/>
                    <a:pt x="0" y="43"/>
                    <a:pt x="0" y="43"/>
                  </a:cubicBezTo>
                  <a:cubicBezTo>
                    <a:pt x="1" y="46"/>
                    <a:pt x="1" y="46"/>
                    <a:pt x="1" y="46"/>
                  </a:cubicBezTo>
                  <a:cubicBezTo>
                    <a:pt x="1" y="49"/>
                    <a:pt x="1" y="49"/>
                    <a:pt x="1" y="49"/>
                  </a:cubicBezTo>
                  <a:cubicBezTo>
                    <a:pt x="2" y="52"/>
                    <a:pt x="2" y="52"/>
                    <a:pt x="2" y="52"/>
                  </a:cubicBezTo>
                  <a:cubicBezTo>
                    <a:pt x="3" y="56"/>
                    <a:pt x="3" y="56"/>
                    <a:pt x="3" y="56"/>
                  </a:cubicBezTo>
                  <a:cubicBezTo>
                    <a:pt x="11" y="69"/>
                    <a:pt x="11" y="69"/>
                    <a:pt x="11" y="69"/>
                  </a:cubicBezTo>
                  <a:cubicBezTo>
                    <a:pt x="25" y="83"/>
                    <a:pt x="24" y="97"/>
                    <a:pt x="24" y="97"/>
                  </a:cubicBezTo>
                  <a:cubicBezTo>
                    <a:pt x="24" y="100"/>
                    <a:pt x="24" y="100"/>
                    <a:pt x="24" y="100"/>
                  </a:cubicBezTo>
                  <a:cubicBezTo>
                    <a:pt x="24" y="108"/>
                    <a:pt x="24" y="108"/>
                    <a:pt x="24" y="108"/>
                  </a:cubicBezTo>
                  <a:cubicBezTo>
                    <a:pt x="71" y="108"/>
                    <a:pt x="71" y="108"/>
                    <a:pt x="71" y="108"/>
                  </a:cubicBezTo>
                  <a:cubicBezTo>
                    <a:pt x="71" y="107"/>
                    <a:pt x="71" y="107"/>
                    <a:pt x="71" y="107"/>
                  </a:cubicBezTo>
                  <a:cubicBezTo>
                    <a:pt x="71" y="105"/>
                    <a:pt x="71" y="105"/>
                    <a:pt x="71" y="105"/>
                  </a:cubicBezTo>
                  <a:cubicBezTo>
                    <a:pt x="71" y="102"/>
                    <a:pt x="71" y="102"/>
                    <a:pt x="71" y="102"/>
                  </a:cubicBezTo>
                  <a:cubicBezTo>
                    <a:pt x="72" y="96"/>
                    <a:pt x="72" y="96"/>
                    <a:pt x="72" y="96"/>
                  </a:cubicBezTo>
                  <a:cubicBezTo>
                    <a:pt x="72" y="93"/>
                    <a:pt x="72" y="93"/>
                    <a:pt x="72" y="93"/>
                  </a:cubicBezTo>
                  <a:cubicBezTo>
                    <a:pt x="72" y="92"/>
                    <a:pt x="72" y="92"/>
                    <a:pt x="72" y="92"/>
                  </a:cubicBezTo>
                  <a:cubicBezTo>
                    <a:pt x="72" y="91"/>
                    <a:pt x="72" y="91"/>
                    <a:pt x="72" y="91"/>
                  </a:cubicBezTo>
                  <a:cubicBezTo>
                    <a:pt x="73" y="91"/>
                    <a:pt x="73" y="91"/>
                    <a:pt x="73" y="91"/>
                  </a:cubicBezTo>
                  <a:cubicBezTo>
                    <a:pt x="73" y="90"/>
                    <a:pt x="73" y="90"/>
                    <a:pt x="73" y="90"/>
                  </a:cubicBezTo>
                  <a:cubicBezTo>
                    <a:pt x="74" y="90"/>
                    <a:pt x="74" y="90"/>
                    <a:pt x="74" y="90"/>
                  </a:cubicBezTo>
                  <a:cubicBezTo>
                    <a:pt x="74" y="90"/>
                    <a:pt x="74" y="90"/>
                    <a:pt x="74" y="90"/>
                  </a:cubicBezTo>
                  <a:cubicBezTo>
                    <a:pt x="75" y="90"/>
                    <a:pt x="75" y="90"/>
                    <a:pt x="75" y="90"/>
                  </a:cubicBezTo>
                  <a:cubicBezTo>
                    <a:pt x="76" y="89"/>
                    <a:pt x="76" y="89"/>
                    <a:pt x="76" y="89"/>
                  </a:cubicBezTo>
                  <a:cubicBezTo>
                    <a:pt x="77" y="89"/>
                    <a:pt x="77" y="89"/>
                    <a:pt x="77" y="89"/>
                  </a:cubicBezTo>
                  <a:cubicBezTo>
                    <a:pt x="78" y="89"/>
                    <a:pt x="78" y="89"/>
                    <a:pt x="78" y="89"/>
                  </a:cubicBezTo>
                  <a:cubicBezTo>
                    <a:pt x="78" y="89"/>
                    <a:pt x="78" y="89"/>
                    <a:pt x="78" y="89"/>
                  </a:cubicBezTo>
                  <a:cubicBezTo>
                    <a:pt x="79" y="89"/>
                    <a:pt x="79" y="89"/>
                    <a:pt x="79" y="89"/>
                  </a:cubicBezTo>
                  <a:cubicBezTo>
                    <a:pt x="80" y="89"/>
                    <a:pt x="80" y="89"/>
                    <a:pt x="80" y="89"/>
                  </a:cubicBezTo>
                  <a:cubicBezTo>
                    <a:pt x="81" y="90"/>
                    <a:pt x="81" y="90"/>
                    <a:pt x="81" y="90"/>
                  </a:cubicBezTo>
                  <a:cubicBezTo>
                    <a:pt x="81" y="90"/>
                    <a:pt x="81" y="90"/>
                    <a:pt x="81" y="90"/>
                  </a:cubicBezTo>
                  <a:cubicBezTo>
                    <a:pt x="82" y="90"/>
                    <a:pt x="82" y="90"/>
                    <a:pt x="82" y="90"/>
                  </a:cubicBezTo>
                  <a:cubicBezTo>
                    <a:pt x="83" y="90"/>
                    <a:pt x="83" y="90"/>
                    <a:pt x="83" y="90"/>
                  </a:cubicBezTo>
                  <a:cubicBezTo>
                    <a:pt x="81" y="90"/>
                    <a:pt x="81" y="90"/>
                    <a:pt x="81" y="90"/>
                  </a:cubicBezTo>
                  <a:cubicBezTo>
                    <a:pt x="82" y="90"/>
                    <a:pt x="82" y="90"/>
                    <a:pt x="82" y="90"/>
                  </a:cubicBezTo>
                  <a:cubicBezTo>
                    <a:pt x="83" y="90"/>
                    <a:pt x="83" y="90"/>
                    <a:pt x="83" y="90"/>
                  </a:cubicBezTo>
                  <a:cubicBezTo>
                    <a:pt x="84" y="90"/>
                    <a:pt x="84" y="90"/>
                    <a:pt x="84" y="90"/>
                  </a:cubicBezTo>
                  <a:cubicBezTo>
                    <a:pt x="85" y="90"/>
                    <a:pt x="85" y="90"/>
                    <a:pt x="85" y="90"/>
                  </a:cubicBezTo>
                  <a:cubicBezTo>
                    <a:pt x="86" y="90"/>
                    <a:pt x="86" y="90"/>
                    <a:pt x="86" y="90"/>
                  </a:cubicBezTo>
                  <a:cubicBezTo>
                    <a:pt x="86" y="90"/>
                    <a:pt x="86" y="90"/>
                    <a:pt x="86" y="90"/>
                  </a:cubicBezTo>
                  <a:cubicBezTo>
                    <a:pt x="87" y="89"/>
                    <a:pt x="87" y="89"/>
                    <a:pt x="87" y="89"/>
                  </a:cubicBezTo>
                  <a:cubicBezTo>
                    <a:pt x="88" y="89"/>
                    <a:pt x="88" y="89"/>
                    <a:pt x="88" y="89"/>
                  </a:cubicBezTo>
                  <a:cubicBezTo>
                    <a:pt x="88" y="88"/>
                    <a:pt x="88" y="88"/>
                    <a:pt x="88" y="88"/>
                  </a:cubicBezTo>
                  <a:cubicBezTo>
                    <a:pt x="89" y="88"/>
                    <a:pt x="89" y="88"/>
                    <a:pt x="89" y="88"/>
                  </a:cubicBezTo>
                  <a:cubicBezTo>
                    <a:pt x="89" y="87"/>
                    <a:pt x="89" y="87"/>
                    <a:pt x="89" y="87"/>
                  </a:cubicBezTo>
                  <a:cubicBezTo>
                    <a:pt x="89" y="86"/>
                    <a:pt x="89" y="86"/>
                    <a:pt x="89" y="86"/>
                  </a:cubicBezTo>
                  <a:cubicBezTo>
                    <a:pt x="89" y="85"/>
                    <a:pt x="89" y="85"/>
                    <a:pt x="89" y="85"/>
                  </a:cubicBezTo>
                  <a:cubicBezTo>
                    <a:pt x="89" y="84"/>
                    <a:pt x="89" y="84"/>
                    <a:pt x="89" y="84"/>
                  </a:cubicBezTo>
                  <a:cubicBezTo>
                    <a:pt x="89" y="82"/>
                    <a:pt x="89" y="82"/>
                    <a:pt x="89" y="82"/>
                  </a:cubicBezTo>
                  <a:cubicBezTo>
                    <a:pt x="89" y="82"/>
                    <a:pt x="89" y="82"/>
                    <a:pt x="89" y="82"/>
                  </a:cubicBezTo>
                  <a:cubicBezTo>
                    <a:pt x="89" y="81"/>
                    <a:pt x="89" y="81"/>
                    <a:pt x="89" y="81"/>
                  </a:cubicBezTo>
                  <a:cubicBezTo>
                    <a:pt x="90" y="81"/>
                    <a:pt x="90" y="81"/>
                    <a:pt x="90" y="81"/>
                  </a:cubicBezTo>
                  <a:cubicBezTo>
                    <a:pt x="90" y="80"/>
                    <a:pt x="90" y="80"/>
                    <a:pt x="90" y="80"/>
                  </a:cubicBezTo>
                  <a:cubicBezTo>
                    <a:pt x="90" y="80"/>
                    <a:pt x="90" y="80"/>
                    <a:pt x="90" y="80"/>
                  </a:cubicBezTo>
                  <a:cubicBezTo>
                    <a:pt x="90" y="79"/>
                    <a:pt x="90" y="79"/>
                    <a:pt x="90" y="79"/>
                  </a:cubicBezTo>
                  <a:cubicBezTo>
                    <a:pt x="91" y="79"/>
                    <a:pt x="91" y="79"/>
                    <a:pt x="91" y="79"/>
                  </a:cubicBezTo>
                  <a:cubicBezTo>
                    <a:pt x="91" y="78"/>
                    <a:pt x="91" y="78"/>
                    <a:pt x="91" y="78"/>
                  </a:cubicBezTo>
                  <a:cubicBezTo>
                    <a:pt x="91" y="78"/>
                    <a:pt x="91" y="78"/>
                    <a:pt x="91" y="78"/>
                  </a:cubicBezTo>
                  <a:cubicBezTo>
                    <a:pt x="91" y="77"/>
                    <a:pt x="91" y="77"/>
                    <a:pt x="91" y="77"/>
                  </a:cubicBezTo>
                  <a:cubicBezTo>
                    <a:pt x="90" y="77"/>
                    <a:pt x="90" y="77"/>
                    <a:pt x="90" y="77"/>
                  </a:cubicBezTo>
                  <a:cubicBezTo>
                    <a:pt x="90" y="76"/>
                    <a:pt x="90" y="76"/>
                    <a:pt x="90" y="76"/>
                  </a:cubicBezTo>
                  <a:cubicBezTo>
                    <a:pt x="90" y="76"/>
                    <a:pt x="90" y="76"/>
                    <a:pt x="90" y="76"/>
                  </a:cubicBezTo>
                  <a:cubicBezTo>
                    <a:pt x="89" y="75"/>
                    <a:pt x="89" y="75"/>
                    <a:pt x="89" y="75"/>
                  </a:cubicBezTo>
                  <a:cubicBezTo>
                    <a:pt x="89" y="75"/>
                    <a:pt x="89" y="75"/>
                    <a:pt x="89" y="75"/>
                  </a:cubicBezTo>
                  <a:cubicBezTo>
                    <a:pt x="88" y="75"/>
                    <a:pt x="88" y="75"/>
                    <a:pt x="88" y="75"/>
                  </a:cubicBezTo>
                  <a:cubicBezTo>
                    <a:pt x="89" y="74"/>
                    <a:pt x="89" y="74"/>
                    <a:pt x="89" y="74"/>
                  </a:cubicBezTo>
                  <a:cubicBezTo>
                    <a:pt x="89" y="74"/>
                    <a:pt x="89" y="74"/>
                    <a:pt x="89" y="74"/>
                  </a:cubicBezTo>
                  <a:cubicBezTo>
                    <a:pt x="90" y="73"/>
                    <a:pt x="90" y="73"/>
                    <a:pt x="90" y="73"/>
                  </a:cubicBezTo>
                  <a:cubicBezTo>
                    <a:pt x="90" y="73"/>
                    <a:pt x="90" y="73"/>
                    <a:pt x="90" y="73"/>
                  </a:cubicBezTo>
                  <a:cubicBezTo>
                    <a:pt x="91" y="72"/>
                    <a:pt x="91" y="72"/>
                    <a:pt x="91" y="72"/>
                  </a:cubicBezTo>
                  <a:cubicBezTo>
                    <a:pt x="91" y="72"/>
                    <a:pt x="91" y="72"/>
                    <a:pt x="91" y="72"/>
                  </a:cubicBezTo>
                  <a:cubicBezTo>
                    <a:pt x="91" y="71"/>
                    <a:pt x="91" y="71"/>
                    <a:pt x="91" y="71"/>
                  </a:cubicBezTo>
                  <a:cubicBezTo>
                    <a:pt x="91" y="71"/>
                    <a:pt x="91" y="71"/>
                    <a:pt x="91" y="71"/>
                  </a:cubicBezTo>
                  <a:cubicBezTo>
                    <a:pt x="90" y="69"/>
                    <a:pt x="90" y="69"/>
                    <a:pt x="90" y="69"/>
                  </a:cubicBezTo>
                  <a:cubicBezTo>
                    <a:pt x="90" y="67"/>
                    <a:pt x="90" y="67"/>
                    <a:pt x="90" y="67"/>
                  </a:cubicBezTo>
                  <a:cubicBezTo>
                    <a:pt x="90" y="66"/>
                    <a:pt x="90" y="66"/>
                    <a:pt x="90" y="66"/>
                  </a:cubicBezTo>
                  <a:cubicBezTo>
                    <a:pt x="90" y="64"/>
                    <a:pt x="90" y="64"/>
                    <a:pt x="90" y="64"/>
                  </a:cubicBezTo>
                  <a:cubicBezTo>
                    <a:pt x="91" y="64"/>
                    <a:pt x="91" y="64"/>
                    <a:pt x="91" y="64"/>
                  </a:cubicBezTo>
                  <a:cubicBezTo>
                    <a:pt x="92" y="63"/>
                    <a:pt x="92" y="63"/>
                    <a:pt x="92" y="63"/>
                  </a:cubicBezTo>
                  <a:cubicBezTo>
                    <a:pt x="92" y="63"/>
                    <a:pt x="92" y="63"/>
                    <a:pt x="92" y="63"/>
                  </a:cubicBezTo>
                  <a:cubicBezTo>
                    <a:pt x="93" y="63"/>
                    <a:pt x="93" y="63"/>
                    <a:pt x="93" y="63"/>
                  </a:cubicBezTo>
                  <a:cubicBezTo>
                    <a:pt x="93" y="62"/>
                    <a:pt x="93" y="62"/>
                    <a:pt x="93" y="62"/>
                  </a:cubicBezTo>
                  <a:cubicBezTo>
                    <a:pt x="94" y="62"/>
                    <a:pt x="94" y="62"/>
                    <a:pt x="94" y="62"/>
                  </a:cubicBezTo>
                  <a:cubicBezTo>
                    <a:pt x="94" y="61"/>
                    <a:pt x="94" y="61"/>
                    <a:pt x="94" y="61"/>
                  </a:cubicBezTo>
                  <a:close/>
                  <a:moveTo>
                    <a:pt x="33" y="44"/>
                  </a:moveTo>
                  <a:cubicBezTo>
                    <a:pt x="32" y="46"/>
                    <a:pt x="32" y="46"/>
                    <a:pt x="32" y="46"/>
                  </a:cubicBezTo>
                  <a:cubicBezTo>
                    <a:pt x="32" y="46"/>
                    <a:pt x="29" y="46"/>
                    <a:pt x="29" y="46"/>
                  </a:cubicBezTo>
                  <a:cubicBezTo>
                    <a:pt x="28" y="46"/>
                    <a:pt x="28" y="46"/>
                    <a:pt x="28" y="46"/>
                  </a:cubicBezTo>
                  <a:cubicBezTo>
                    <a:pt x="28" y="46"/>
                    <a:pt x="28" y="49"/>
                    <a:pt x="28" y="49"/>
                  </a:cubicBezTo>
                  <a:cubicBezTo>
                    <a:pt x="25" y="50"/>
                    <a:pt x="25" y="50"/>
                    <a:pt x="25" y="50"/>
                  </a:cubicBezTo>
                  <a:cubicBezTo>
                    <a:pt x="25" y="50"/>
                    <a:pt x="24" y="47"/>
                    <a:pt x="24" y="47"/>
                  </a:cubicBezTo>
                  <a:cubicBezTo>
                    <a:pt x="22" y="47"/>
                    <a:pt x="22" y="47"/>
                    <a:pt x="22" y="47"/>
                  </a:cubicBezTo>
                  <a:cubicBezTo>
                    <a:pt x="22" y="47"/>
                    <a:pt x="20" y="49"/>
                    <a:pt x="20" y="49"/>
                  </a:cubicBezTo>
                  <a:cubicBezTo>
                    <a:pt x="18" y="48"/>
                    <a:pt x="18" y="48"/>
                    <a:pt x="18" y="48"/>
                  </a:cubicBezTo>
                  <a:cubicBezTo>
                    <a:pt x="18" y="48"/>
                    <a:pt x="19" y="45"/>
                    <a:pt x="19" y="45"/>
                  </a:cubicBezTo>
                  <a:cubicBezTo>
                    <a:pt x="18" y="44"/>
                    <a:pt x="18" y="44"/>
                    <a:pt x="18" y="44"/>
                  </a:cubicBezTo>
                  <a:cubicBezTo>
                    <a:pt x="18" y="44"/>
                    <a:pt x="15" y="43"/>
                    <a:pt x="15" y="43"/>
                  </a:cubicBezTo>
                  <a:cubicBezTo>
                    <a:pt x="14" y="41"/>
                    <a:pt x="14" y="41"/>
                    <a:pt x="14" y="41"/>
                  </a:cubicBezTo>
                  <a:cubicBezTo>
                    <a:pt x="14" y="41"/>
                    <a:pt x="17" y="39"/>
                    <a:pt x="17" y="39"/>
                  </a:cubicBezTo>
                  <a:cubicBezTo>
                    <a:pt x="17" y="38"/>
                    <a:pt x="17" y="38"/>
                    <a:pt x="17" y="38"/>
                  </a:cubicBezTo>
                  <a:cubicBezTo>
                    <a:pt x="17" y="38"/>
                    <a:pt x="15" y="36"/>
                    <a:pt x="15" y="36"/>
                  </a:cubicBezTo>
                  <a:cubicBezTo>
                    <a:pt x="16" y="34"/>
                    <a:pt x="16" y="34"/>
                    <a:pt x="16" y="34"/>
                  </a:cubicBezTo>
                  <a:cubicBezTo>
                    <a:pt x="16" y="34"/>
                    <a:pt x="19" y="34"/>
                    <a:pt x="19" y="34"/>
                  </a:cubicBezTo>
                  <a:cubicBezTo>
                    <a:pt x="20" y="33"/>
                    <a:pt x="20" y="33"/>
                    <a:pt x="20" y="33"/>
                  </a:cubicBezTo>
                  <a:cubicBezTo>
                    <a:pt x="20" y="33"/>
                    <a:pt x="21" y="31"/>
                    <a:pt x="21" y="31"/>
                  </a:cubicBezTo>
                  <a:cubicBezTo>
                    <a:pt x="23" y="30"/>
                    <a:pt x="23" y="30"/>
                    <a:pt x="23" y="30"/>
                  </a:cubicBezTo>
                  <a:cubicBezTo>
                    <a:pt x="23" y="30"/>
                    <a:pt x="25" y="32"/>
                    <a:pt x="25" y="32"/>
                  </a:cubicBezTo>
                  <a:cubicBezTo>
                    <a:pt x="26" y="33"/>
                    <a:pt x="26" y="33"/>
                    <a:pt x="26" y="33"/>
                  </a:cubicBezTo>
                  <a:cubicBezTo>
                    <a:pt x="26" y="33"/>
                    <a:pt x="28" y="31"/>
                    <a:pt x="28" y="31"/>
                  </a:cubicBezTo>
                  <a:cubicBezTo>
                    <a:pt x="30" y="32"/>
                    <a:pt x="30" y="32"/>
                    <a:pt x="30" y="32"/>
                  </a:cubicBezTo>
                  <a:cubicBezTo>
                    <a:pt x="30" y="32"/>
                    <a:pt x="30" y="35"/>
                    <a:pt x="30" y="35"/>
                  </a:cubicBezTo>
                  <a:cubicBezTo>
                    <a:pt x="30" y="36"/>
                    <a:pt x="30" y="36"/>
                    <a:pt x="30" y="36"/>
                  </a:cubicBezTo>
                  <a:cubicBezTo>
                    <a:pt x="30" y="36"/>
                    <a:pt x="33" y="36"/>
                    <a:pt x="33" y="37"/>
                  </a:cubicBezTo>
                  <a:cubicBezTo>
                    <a:pt x="34" y="39"/>
                    <a:pt x="34" y="39"/>
                    <a:pt x="34" y="39"/>
                  </a:cubicBezTo>
                  <a:cubicBezTo>
                    <a:pt x="34" y="39"/>
                    <a:pt x="32" y="40"/>
                    <a:pt x="32" y="40"/>
                  </a:cubicBezTo>
                  <a:cubicBezTo>
                    <a:pt x="31" y="42"/>
                    <a:pt x="31" y="42"/>
                    <a:pt x="31" y="42"/>
                  </a:cubicBezTo>
                  <a:cubicBezTo>
                    <a:pt x="31" y="42"/>
                    <a:pt x="33" y="44"/>
                    <a:pt x="33" y="44"/>
                  </a:cubicBezTo>
                  <a:close/>
                  <a:moveTo>
                    <a:pt x="73" y="32"/>
                  </a:moveTo>
                  <a:cubicBezTo>
                    <a:pt x="73" y="32"/>
                    <a:pt x="73" y="32"/>
                    <a:pt x="73" y="32"/>
                  </a:cubicBezTo>
                  <a:cubicBezTo>
                    <a:pt x="73" y="33"/>
                    <a:pt x="67" y="35"/>
                    <a:pt x="67" y="35"/>
                  </a:cubicBezTo>
                  <a:cubicBezTo>
                    <a:pt x="66" y="37"/>
                    <a:pt x="66" y="37"/>
                    <a:pt x="66" y="37"/>
                  </a:cubicBezTo>
                  <a:cubicBezTo>
                    <a:pt x="66" y="37"/>
                    <a:pt x="69" y="43"/>
                    <a:pt x="68" y="43"/>
                  </a:cubicBezTo>
                  <a:cubicBezTo>
                    <a:pt x="65" y="46"/>
                    <a:pt x="65" y="46"/>
                    <a:pt x="65" y="46"/>
                  </a:cubicBezTo>
                  <a:cubicBezTo>
                    <a:pt x="65" y="46"/>
                    <a:pt x="59" y="44"/>
                    <a:pt x="59" y="44"/>
                  </a:cubicBezTo>
                  <a:cubicBezTo>
                    <a:pt x="57" y="45"/>
                    <a:pt x="57" y="45"/>
                    <a:pt x="57" y="45"/>
                  </a:cubicBezTo>
                  <a:cubicBezTo>
                    <a:pt x="57" y="45"/>
                    <a:pt x="55" y="50"/>
                    <a:pt x="54" y="50"/>
                  </a:cubicBezTo>
                  <a:cubicBezTo>
                    <a:pt x="50" y="50"/>
                    <a:pt x="50" y="50"/>
                    <a:pt x="50" y="50"/>
                  </a:cubicBezTo>
                  <a:cubicBezTo>
                    <a:pt x="49" y="50"/>
                    <a:pt x="47" y="45"/>
                    <a:pt x="47" y="45"/>
                  </a:cubicBezTo>
                  <a:cubicBezTo>
                    <a:pt x="45" y="44"/>
                    <a:pt x="45" y="44"/>
                    <a:pt x="45" y="44"/>
                  </a:cubicBezTo>
                  <a:cubicBezTo>
                    <a:pt x="45" y="44"/>
                    <a:pt x="39" y="46"/>
                    <a:pt x="39" y="46"/>
                  </a:cubicBezTo>
                  <a:cubicBezTo>
                    <a:pt x="36" y="43"/>
                    <a:pt x="36" y="43"/>
                    <a:pt x="36" y="43"/>
                  </a:cubicBezTo>
                  <a:cubicBezTo>
                    <a:pt x="36" y="43"/>
                    <a:pt x="38" y="37"/>
                    <a:pt x="38" y="37"/>
                  </a:cubicBezTo>
                  <a:cubicBezTo>
                    <a:pt x="37" y="35"/>
                    <a:pt x="37" y="35"/>
                    <a:pt x="37" y="35"/>
                  </a:cubicBezTo>
                  <a:cubicBezTo>
                    <a:pt x="37" y="35"/>
                    <a:pt x="31" y="32"/>
                    <a:pt x="31" y="32"/>
                  </a:cubicBezTo>
                  <a:cubicBezTo>
                    <a:pt x="31" y="28"/>
                    <a:pt x="31" y="28"/>
                    <a:pt x="31" y="28"/>
                  </a:cubicBezTo>
                  <a:cubicBezTo>
                    <a:pt x="31" y="27"/>
                    <a:pt x="37" y="25"/>
                    <a:pt x="37" y="25"/>
                  </a:cubicBezTo>
                  <a:cubicBezTo>
                    <a:pt x="38" y="23"/>
                    <a:pt x="38" y="23"/>
                    <a:pt x="38" y="23"/>
                  </a:cubicBezTo>
                  <a:cubicBezTo>
                    <a:pt x="38" y="23"/>
                    <a:pt x="36" y="17"/>
                    <a:pt x="36" y="17"/>
                  </a:cubicBezTo>
                  <a:cubicBezTo>
                    <a:pt x="39" y="14"/>
                    <a:pt x="39" y="14"/>
                    <a:pt x="39" y="14"/>
                  </a:cubicBezTo>
                  <a:cubicBezTo>
                    <a:pt x="39" y="14"/>
                    <a:pt x="45" y="16"/>
                    <a:pt x="45" y="16"/>
                  </a:cubicBezTo>
                  <a:cubicBezTo>
                    <a:pt x="47" y="15"/>
                    <a:pt x="47" y="15"/>
                    <a:pt x="47" y="15"/>
                  </a:cubicBezTo>
                  <a:cubicBezTo>
                    <a:pt x="47" y="15"/>
                    <a:pt x="50" y="10"/>
                    <a:pt x="50" y="10"/>
                  </a:cubicBezTo>
                  <a:cubicBezTo>
                    <a:pt x="55" y="10"/>
                    <a:pt x="55" y="10"/>
                    <a:pt x="55" y="10"/>
                  </a:cubicBezTo>
                  <a:cubicBezTo>
                    <a:pt x="55" y="10"/>
                    <a:pt x="57" y="15"/>
                    <a:pt x="57" y="15"/>
                  </a:cubicBezTo>
                  <a:cubicBezTo>
                    <a:pt x="59" y="16"/>
                    <a:pt x="59" y="16"/>
                    <a:pt x="59" y="16"/>
                  </a:cubicBezTo>
                  <a:cubicBezTo>
                    <a:pt x="59" y="16"/>
                    <a:pt x="65" y="14"/>
                    <a:pt x="65" y="14"/>
                  </a:cubicBezTo>
                  <a:cubicBezTo>
                    <a:pt x="69" y="17"/>
                    <a:pt x="69" y="17"/>
                    <a:pt x="69" y="17"/>
                  </a:cubicBezTo>
                  <a:cubicBezTo>
                    <a:pt x="69" y="18"/>
                    <a:pt x="66" y="23"/>
                    <a:pt x="66" y="23"/>
                  </a:cubicBezTo>
                  <a:cubicBezTo>
                    <a:pt x="67" y="25"/>
                    <a:pt x="67" y="25"/>
                    <a:pt x="67" y="25"/>
                  </a:cubicBezTo>
                  <a:cubicBezTo>
                    <a:pt x="67" y="25"/>
                    <a:pt x="73" y="28"/>
                    <a:pt x="73" y="28"/>
                  </a:cubicBezTo>
                  <a:cubicBezTo>
                    <a:pt x="73" y="32"/>
                    <a:pt x="73" y="32"/>
                    <a:pt x="73" y="3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4" name="组合 28"/>
          <p:cNvGrpSpPr/>
          <p:nvPr/>
        </p:nvGrpSpPr>
        <p:grpSpPr>
          <a:xfrm>
            <a:off x="3906687" y="1654664"/>
            <a:ext cx="957942" cy="957943"/>
            <a:chOff x="4853115" y="2571977"/>
            <a:chExt cx="1277257" cy="1277257"/>
          </a:xfrm>
        </p:grpSpPr>
        <p:sp>
          <p:nvSpPr>
            <p:cNvPr id="22" name="椭圆 21"/>
            <p:cNvSpPr/>
            <p:nvPr/>
          </p:nvSpPr>
          <p:spPr>
            <a:xfrm>
              <a:off x="4853115" y="2571977"/>
              <a:ext cx="1277257" cy="1277257"/>
            </a:xfrm>
            <a:prstGeom prst="ellipse">
              <a:avLst/>
            </a:prstGeom>
            <a:solidFill>
              <a:srgbClr val="FBB1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nvGrpSpPr>
            <p:cNvPr id="5" name="组合 20"/>
            <p:cNvGrpSpPr/>
            <p:nvPr/>
          </p:nvGrpSpPr>
          <p:grpSpPr>
            <a:xfrm>
              <a:off x="5185752" y="2880911"/>
              <a:ext cx="688182" cy="692552"/>
              <a:chOff x="5000626" y="3514725"/>
              <a:chExt cx="500063" cy="503238"/>
            </a:xfrm>
            <a:solidFill>
              <a:schemeClr val="bg1"/>
            </a:solidFill>
          </p:grpSpPr>
          <p:sp>
            <p:nvSpPr>
              <p:cNvPr id="17" name="Freeform 5"/>
              <p:cNvSpPr>
                <a:spLocks noEditPoints="1"/>
              </p:cNvSpPr>
              <p:nvPr/>
            </p:nvSpPr>
            <p:spPr bwMode="auto">
              <a:xfrm>
                <a:off x="5000626" y="3514725"/>
                <a:ext cx="396875" cy="384175"/>
              </a:xfrm>
              <a:custGeom>
                <a:avLst/>
                <a:gdLst>
                  <a:gd name="T0" fmla="*/ 103 w 103"/>
                  <a:gd name="T1" fmla="*/ 28 h 100"/>
                  <a:gd name="T2" fmla="*/ 67 w 103"/>
                  <a:gd name="T3" fmla="*/ 3 h 100"/>
                  <a:gd name="T4" fmla="*/ 8 w 103"/>
                  <a:gd name="T5" fmla="*/ 50 h 100"/>
                  <a:gd name="T6" fmla="*/ 27 w 103"/>
                  <a:gd name="T7" fmla="*/ 100 h 100"/>
                  <a:gd name="T8" fmla="*/ 39 w 103"/>
                  <a:gd name="T9" fmla="*/ 93 h 100"/>
                  <a:gd name="T10" fmla="*/ 103 w 103"/>
                  <a:gd name="T11" fmla="*/ 28 h 100"/>
                  <a:gd name="T12" fmla="*/ 51 w 103"/>
                  <a:gd name="T13" fmla="*/ 25 h 100"/>
                  <a:gd name="T14" fmla="*/ 65 w 103"/>
                  <a:gd name="T15" fmla="*/ 15 h 100"/>
                  <a:gd name="T16" fmla="*/ 76 w 103"/>
                  <a:gd name="T17" fmla="*/ 29 h 100"/>
                  <a:gd name="T18" fmla="*/ 62 w 103"/>
                  <a:gd name="T19" fmla="*/ 40 h 100"/>
                  <a:gd name="T20" fmla="*/ 51 w 103"/>
                  <a:gd name="T21" fmla="*/ 25 h 100"/>
                  <a:gd name="T22" fmla="*/ 25 w 103"/>
                  <a:gd name="T23" fmla="*/ 39 h 100"/>
                  <a:gd name="T24" fmla="*/ 35 w 103"/>
                  <a:gd name="T25" fmla="*/ 31 h 100"/>
                  <a:gd name="T26" fmla="*/ 43 w 103"/>
                  <a:gd name="T27" fmla="*/ 42 h 100"/>
                  <a:gd name="T28" fmla="*/ 33 w 103"/>
                  <a:gd name="T29" fmla="*/ 50 h 100"/>
                  <a:gd name="T30" fmla="*/ 25 w 103"/>
                  <a:gd name="T31" fmla="*/ 39 h 100"/>
                  <a:gd name="T32" fmla="*/ 27 w 103"/>
                  <a:gd name="T33" fmla="*/ 81 h 100"/>
                  <a:gd name="T34" fmla="*/ 19 w 103"/>
                  <a:gd name="T35" fmla="*/ 71 h 100"/>
                  <a:gd name="T36" fmla="*/ 30 w 103"/>
                  <a:gd name="T37" fmla="*/ 63 h 100"/>
                  <a:gd name="T38" fmla="*/ 38 w 103"/>
                  <a:gd name="T39" fmla="*/ 73 h 100"/>
                  <a:gd name="T40" fmla="*/ 27 w 103"/>
                  <a:gd name="T41" fmla="*/ 8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3" h="100">
                    <a:moveTo>
                      <a:pt x="103" y="28"/>
                    </a:moveTo>
                    <a:cubicBezTo>
                      <a:pt x="96" y="15"/>
                      <a:pt x="83" y="6"/>
                      <a:pt x="67" y="3"/>
                    </a:cubicBezTo>
                    <a:cubicBezTo>
                      <a:pt x="38" y="0"/>
                      <a:pt x="15" y="21"/>
                      <a:pt x="8" y="50"/>
                    </a:cubicBezTo>
                    <a:cubicBezTo>
                      <a:pt x="0" y="87"/>
                      <a:pt x="9" y="99"/>
                      <a:pt x="27" y="100"/>
                    </a:cubicBezTo>
                    <a:cubicBezTo>
                      <a:pt x="30" y="97"/>
                      <a:pt x="34" y="95"/>
                      <a:pt x="39" y="93"/>
                    </a:cubicBezTo>
                    <a:lnTo>
                      <a:pt x="103" y="28"/>
                    </a:lnTo>
                    <a:close/>
                    <a:moveTo>
                      <a:pt x="51" y="25"/>
                    </a:moveTo>
                    <a:cubicBezTo>
                      <a:pt x="52" y="18"/>
                      <a:pt x="58" y="14"/>
                      <a:pt x="65" y="15"/>
                    </a:cubicBezTo>
                    <a:cubicBezTo>
                      <a:pt x="72" y="16"/>
                      <a:pt x="77" y="22"/>
                      <a:pt x="76" y="29"/>
                    </a:cubicBezTo>
                    <a:cubicBezTo>
                      <a:pt x="75" y="36"/>
                      <a:pt x="69" y="41"/>
                      <a:pt x="62" y="40"/>
                    </a:cubicBezTo>
                    <a:cubicBezTo>
                      <a:pt x="55" y="39"/>
                      <a:pt x="50" y="32"/>
                      <a:pt x="51" y="25"/>
                    </a:cubicBezTo>
                    <a:close/>
                    <a:moveTo>
                      <a:pt x="25" y="39"/>
                    </a:moveTo>
                    <a:cubicBezTo>
                      <a:pt x="25" y="34"/>
                      <a:pt x="30" y="30"/>
                      <a:pt x="35" y="31"/>
                    </a:cubicBezTo>
                    <a:cubicBezTo>
                      <a:pt x="40" y="32"/>
                      <a:pt x="44" y="37"/>
                      <a:pt x="43" y="42"/>
                    </a:cubicBezTo>
                    <a:cubicBezTo>
                      <a:pt x="43" y="47"/>
                      <a:pt x="38" y="51"/>
                      <a:pt x="33" y="50"/>
                    </a:cubicBezTo>
                    <a:cubicBezTo>
                      <a:pt x="28" y="49"/>
                      <a:pt x="24" y="44"/>
                      <a:pt x="25" y="39"/>
                    </a:cubicBezTo>
                    <a:close/>
                    <a:moveTo>
                      <a:pt x="27" y="81"/>
                    </a:moveTo>
                    <a:cubicBezTo>
                      <a:pt x="22" y="81"/>
                      <a:pt x="19" y="76"/>
                      <a:pt x="19" y="71"/>
                    </a:cubicBezTo>
                    <a:cubicBezTo>
                      <a:pt x="20" y="66"/>
                      <a:pt x="25" y="62"/>
                      <a:pt x="30" y="63"/>
                    </a:cubicBezTo>
                    <a:cubicBezTo>
                      <a:pt x="35" y="63"/>
                      <a:pt x="39" y="68"/>
                      <a:pt x="38" y="73"/>
                    </a:cubicBezTo>
                    <a:cubicBezTo>
                      <a:pt x="37" y="79"/>
                      <a:pt x="33" y="82"/>
                      <a:pt x="27" y="8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8" name="Freeform 6"/>
              <p:cNvSpPr>
                <a:spLocks/>
              </p:cNvSpPr>
              <p:nvPr/>
            </p:nvSpPr>
            <p:spPr bwMode="auto">
              <a:xfrm>
                <a:off x="5251451" y="3581400"/>
                <a:ext cx="249238" cy="271463"/>
              </a:xfrm>
              <a:custGeom>
                <a:avLst/>
                <a:gdLst>
                  <a:gd name="T0" fmla="*/ 16 w 65"/>
                  <a:gd name="T1" fmla="*/ 71 h 71"/>
                  <a:gd name="T2" fmla="*/ 17 w 65"/>
                  <a:gd name="T3" fmla="*/ 70 h 71"/>
                  <a:gd name="T4" fmla="*/ 65 w 65"/>
                  <a:gd name="T5" fmla="*/ 7 h 71"/>
                  <a:gd name="T6" fmla="*/ 63 w 65"/>
                  <a:gd name="T7" fmla="*/ 3 h 71"/>
                  <a:gd name="T8" fmla="*/ 57 w 65"/>
                  <a:gd name="T9" fmla="*/ 2 h 71"/>
                  <a:gd name="T10" fmla="*/ 1 w 65"/>
                  <a:gd name="T11" fmla="*/ 55 h 71"/>
                  <a:gd name="T12" fmla="*/ 0 w 65"/>
                  <a:gd name="T13" fmla="*/ 57 h 71"/>
                  <a:gd name="T14" fmla="*/ 16 w 65"/>
                  <a:gd name="T15" fmla="*/ 71 h 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1">
                    <a:moveTo>
                      <a:pt x="16" y="71"/>
                    </a:moveTo>
                    <a:cubicBezTo>
                      <a:pt x="17" y="70"/>
                      <a:pt x="17" y="70"/>
                      <a:pt x="17" y="70"/>
                    </a:cubicBezTo>
                    <a:cubicBezTo>
                      <a:pt x="65" y="7"/>
                      <a:pt x="65" y="7"/>
                      <a:pt x="65" y="7"/>
                    </a:cubicBezTo>
                    <a:cubicBezTo>
                      <a:pt x="65" y="6"/>
                      <a:pt x="64" y="5"/>
                      <a:pt x="63" y="3"/>
                    </a:cubicBezTo>
                    <a:cubicBezTo>
                      <a:pt x="59" y="0"/>
                      <a:pt x="57" y="2"/>
                      <a:pt x="57" y="2"/>
                    </a:cubicBezTo>
                    <a:cubicBezTo>
                      <a:pt x="1" y="55"/>
                      <a:pt x="1" y="55"/>
                      <a:pt x="1" y="55"/>
                    </a:cubicBezTo>
                    <a:cubicBezTo>
                      <a:pt x="0" y="57"/>
                      <a:pt x="0" y="57"/>
                      <a:pt x="0" y="57"/>
                    </a:cubicBezTo>
                    <a:lnTo>
                      <a:pt x="16" y="7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9" name="Freeform 7"/>
              <p:cNvSpPr>
                <a:spLocks noEditPoints="1"/>
              </p:cNvSpPr>
              <p:nvPr/>
            </p:nvSpPr>
            <p:spPr bwMode="auto">
              <a:xfrm>
                <a:off x="5178426" y="3811588"/>
                <a:ext cx="122238" cy="127000"/>
              </a:xfrm>
              <a:custGeom>
                <a:avLst/>
                <a:gdLst>
                  <a:gd name="T0" fmla="*/ 16 w 32"/>
                  <a:gd name="T1" fmla="*/ 33 h 33"/>
                  <a:gd name="T2" fmla="*/ 17 w 32"/>
                  <a:gd name="T3" fmla="*/ 31 h 33"/>
                  <a:gd name="T4" fmla="*/ 32 w 32"/>
                  <a:gd name="T5" fmla="*/ 14 h 33"/>
                  <a:gd name="T6" fmla="*/ 16 w 32"/>
                  <a:gd name="T7" fmla="*/ 0 h 33"/>
                  <a:gd name="T8" fmla="*/ 1 w 32"/>
                  <a:gd name="T9" fmla="*/ 16 h 33"/>
                  <a:gd name="T10" fmla="*/ 0 w 32"/>
                  <a:gd name="T11" fmla="*/ 18 h 33"/>
                  <a:gd name="T12" fmla="*/ 16 w 32"/>
                  <a:gd name="T13" fmla="*/ 33 h 33"/>
                  <a:gd name="T14" fmla="*/ 7 w 32"/>
                  <a:gd name="T15" fmla="*/ 16 h 33"/>
                  <a:gd name="T16" fmla="*/ 14 w 32"/>
                  <a:gd name="T17" fmla="*/ 7 h 33"/>
                  <a:gd name="T18" fmla="*/ 17 w 32"/>
                  <a:gd name="T19" fmla="*/ 7 h 33"/>
                  <a:gd name="T20" fmla="*/ 18 w 32"/>
                  <a:gd name="T21" fmla="*/ 8 h 33"/>
                  <a:gd name="T22" fmla="*/ 19 w 32"/>
                  <a:gd name="T23" fmla="*/ 9 h 33"/>
                  <a:gd name="T24" fmla="*/ 18 w 32"/>
                  <a:gd name="T25" fmla="*/ 10 h 33"/>
                  <a:gd name="T26" fmla="*/ 11 w 32"/>
                  <a:gd name="T27" fmla="*/ 19 h 33"/>
                  <a:gd name="T28" fmla="*/ 8 w 32"/>
                  <a:gd name="T29" fmla="*/ 19 h 33"/>
                  <a:gd name="T30" fmla="*/ 7 w 32"/>
                  <a:gd name="T31" fmla="*/ 18 h 33"/>
                  <a:gd name="T32" fmla="*/ 7 w 32"/>
                  <a:gd name="T33" fmla="*/ 17 h 33"/>
                  <a:gd name="T34" fmla="*/ 7 w 32"/>
                  <a:gd name="T35" fmla="*/ 1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33">
                    <a:moveTo>
                      <a:pt x="16" y="33"/>
                    </a:moveTo>
                    <a:cubicBezTo>
                      <a:pt x="17" y="31"/>
                      <a:pt x="17" y="31"/>
                      <a:pt x="17" y="31"/>
                    </a:cubicBezTo>
                    <a:cubicBezTo>
                      <a:pt x="32" y="14"/>
                      <a:pt x="32" y="14"/>
                      <a:pt x="32" y="14"/>
                    </a:cubicBezTo>
                    <a:cubicBezTo>
                      <a:pt x="16" y="0"/>
                      <a:pt x="16" y="0"/>
                      <a:pt x="16" y="0"/>
                    </a:cubicBezTo>
                    <a:cubicBezTo>
                      <a:pt x="1" y="16"/>
                      <a:pt x="1" y="16"/>
                      <a:pt x="1" y="16"/>
                    </a:cubicBezTo>
                    <a:cubicBezTo>
                      <a:pt x="0" y="18"/>
                      <a:pt x="0" y="18"/>
                      <a:pt x="0" y="18"/>
                    </a:cubicBezTo>
                    <a:lnTo>
                      <a:pt x="16" y="33"/>
                    </a:lnTo>
                    <a:close/>
                    <a:moveTo>
                      <a:pt x="7" y="16"/>
                    </a:moveTo>
                    <a:cubicBezTo>
                      <a:pt x="14" y="7"/>
                      <a:pt x="14" y="7"/>
                      <a:pt x="14" y="7"/>
                    </a:cubicBezTo>
                    <a:cubicBezTo>
                      <a:pt x="15" y="6"/>
                      <a:pt x="16" y="6"/>
                      <a:pt x="17" y="7"/>
                    </a:cubicBezTo>
                    <a:cubicBezTo>
                      <a:pt x="18" y="8"/>
                      <a:pt x="18" y="8"/>
                      <a:pt x="18" y="8"/>
                    </a:cubicBezTo>
                    <a:cubicBezTo>
                      <a:pt x="18" y="8"/>
                      <a:pt x="19" y="9"/>
                      <a:pt x="19" y="9"/>
                    </a:cubicBezTo>
                    <a:cubicBezTo>
                      <a:pt x="19" y="10"/>
                      <a:pt x="19" y="10"/>
                      <a:pt x="18" y="10"/>
                    </a:cubicBezTo>
                    <a:cubicBezTo>
                      <a:pt x="11" y="19"/>
                      <a:pt x="11" y="19"/>
                      <a:pt x="11" y="19"/>
                    </a:cubicBezTo>
                    <a:cubicBezTo>
                      <a:pt x="10" y="20"/>
                      <a:pt x="9" y="20"/>
                      <a:pt x="8" y="19"/>
                    </a:cubicBezTo>
                    <a:cubicBezTo>
                      <a:pt x="7" y="18"/>
                      <a:pt x="7" y="18"/>
                      <a:pt x="7" y="18"/>
                    </a:cubicBezTo>
                    <a:cubicBezTo>
                      <a:pt x="7" y="18"/>
                      <a:pt x="7" y="17"/>
                      <a:pt x="7" y="17"/>
                    </a:cubicBezTo>
                    <a:cubicBezTo>
                      <a:pt x="6" y="16"/>
                      <a:pt x="7" y="16"/>
                      <a:pt x="7" y="1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0" name="Freeform 8"/>
              <p:cNvSpPr>
                <a:spLocks noEditPoints="1"/>
              </p:cNvSpPr>
              <p:nvPr/>
            </p:nvSpPr>
            <p:spPr bwMode="auto">
              <a:xfrm>
                <a:off x="5070476" y="3895725"/>
                <a:ext cx="157163" cy="122238"/>
              </a:xfrm>
              <a:custGeom>
                <a:avLst/>
                <a:gdLst>
                  <a:gd name="T0" fmla="*/ 40 w 41"/>
                  <a:gd name="T1" fmla="*/ 15 h 32"/>
                  <a:gd name="T2" fmla="*/ 40 w 41"/>
                  <a:gd name="T3" fmla="*/ 15 h 32"/>
                  <a:gd name="T4" fmla="*/ 41 w 41"/>
                  <a:gd name="T5" fmla="*/ 13 h 32"/>
                  <a:gd name="T6" fmla="*/ 25 w 41"/>
                  <a:gd name="T7" fmla="*/ 0 h 32"/>
                  <a:gd name="T8" fmla="*/ 24 w 41"/>
                  <a:gd name="T9" fmla="*/ 0 h 32"/>
                  <a:gd name="T10" fmla="*/ 24 w 41"/>
                  <a:gd name="T11" fmla="*/ 0 h 32"/>
                  <a:gd name="T12" fmla="*/ 12 w 41"/>
                  <a:gd name="T13" fmla="*/ 31 h 32"/>
                  <a:gd name="T14" fmla="*/ 14 w 41"/>
                  <a:gd name="T15" fmla="*/ 31 h 32"/>
                  <a:gd name="T16" fmla="*/ 16 w 41"/>
                  <a:gd name="T17" fmla="*/ 30 h 32"/>
                  <a:gd name="T18" fmla="*/ 19 w 41"/>
                  <a:gd name="T19" fmla="*/ 24 h 32"/>
                  <a:gd name="T20" fmla="*/ 40 w 41"/>
                  <a:gd name="T21" fmla="*/ 15 h 32"/>
                  <a:gd name="T22" fmla="*/ 25 w 41"/>
                  <a:gd name="T23" fmla="*/ 19 h 32"/>
                  <a:gd name="T24" fmla="*/ 16 w 41"/>
                  <a:gd name="T25" fmla="*/ 21 h 32"/>
                  <a:gd name="T26" fmla="*/ 15 w 41"/>
                  <a:gd name="T27" fmla="*/ 23 h 32"/>
                  <a:gd name="T28" fmla="*/ 13 w 41"/>
                  <a:gd name="T29" fmla="*/ 23 h 32"/>
                  <a:gd name="T30" fmla="*/ 12 w 41"/>
                  <a:gd name="T31" fmla="*/ 22 h 32"/>
                  <a:gd name="T32" fmla="*/ 11 w 41"/>
                  <a:gd name="T33" fmla="*/ 15 h 32"/>
                  <a:gd name="T34" fmla="*/ 13 w 41"/>
                  <a:gd name="T35" fmla="*/ 12 h 32"/>
                  <a:gd name="T36" fmla="*/ 24 w 41"/>
                  <a:gd name="T37" fmla="*/ 16 h 32"/>
                  <a:gd name="T38" fmla="*/ 33 w 41"/>
                  <a:gd name="T39" fmla="*/ 17 h 32"/>
                  <a:gd name="T40" fmla="*/ 25 w 41"/>
                  <a:gd name="T41" fmla="*/ 1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 h="32">
                    <a:moveTo>
                      <a:pt x="40" y="15"/>
                    </a:moveTo>
                    <a:cubicBezTo>
                      <a:pt x="40" y="15"/>
                      <a:pt x="40" y="15"/>
                      <a:pt x="40" y="15"/>
                    </a:cubicBezTo>
                    <a:cubicBezTo>
                      <a:pt x="40" y="15"/>
                      <a:pt x="40" y="14"/>
                      <a:pt x="41" y="13"/>
                    </a:cubicBezTo>
                    <a:cubicBezTo>
                      <a:pt x="25" y="0"/>
                      <a:pt x="25" y="0"/>
                      <a:pt x="25" y="0"/>
                    </a:cubicBezTo>
                    <a:cubicBezTo>
                      <a:pt x="25" y="0"/>
                      <a:pt x="25" y="0"/>
                      <a:pt x="24" y="0"/>
                    </a:cubicBezTo>
                    <a:cubicBezTo>
                      <a:pt x="24" y="0"/>
                      <a:pt x="24" y="0"/>
                      <a:pt x="24" y="0"/>
                    </a:cubicBezTo>
                    <a:cubicBezTo>
                      <a:pt x="12" y="3"/>
                      <a:pt x="0" y="16"/>
                      <a:pt x="12" y="31"/>
                    </a:cubicBezTo>
                    <a:cubicBezTo>
                      <a:pt x="13" y="31"/>
                      <a:pt x="14" y="32"/>
                      <a:pt x="14" y="31"/>
                    </a:cubicBezTo>
                    <a:cubicBezTo>
                      <a:pt x="15" y="31"/>
                      <a:pt x="16" y="30"/>
                      <a:pt x="16" y="30"/>
                    </a:cubicBezTo>
                    <a:cubicBezTo>
                      <a:pt x="16" y="28"/>
                      <a:pt x="17" y="26"/>
                      <a:pt x="19" y="24"/>
                    </a:cubicBezTo>
                    <a:cubicBezTo>
                      <a:pt x="22" y="20"/>
                      <a:pt x="33" y="26"/>
                      <a:pt x="40" y="15"/>
                    </a:cubicBezTo>
                    <a:close/>
                    <a:moveTo>
                      <a:pt x="25" y="19"/>
                    </a:moveTo>
                    <a:cubicBezTo>
                      <a:pt x="22" y="19"/>
                      <a:pt x="19" y="19"/>
                      <a:pt x="16" y="21"/>
                    </a:cubicBezTo>
                    <a:cubicBezTo>
                      <a:pt x="16" y="22"/>
                      <a:pt x="15" y="22"/>
                      <a:pt x="15" y="23"/>
                    </a:cubicBezTo>
                    <a:cubicBezTo>
                      <a:pt x="14" y="23"/>
                      <a:pt x="14" y="23"/>
                      <a:pt x="13" y="23"/>
                    </a:cubicBezTo>
                    <a:cubicBezTo>
                      <a:pt x="12" y="23"/>
                      <a:pt x="12" y="23"/>
                      <a:pt x="12" y="22"/>
                    </a:cubicBezTo>
                    <a:cubicBezTo>
                      <a:pt x="11" y="20"/>
                      <a:pt x="11" y="18"/>
                      <a:pt x="11" y="15"/>
                    </a:cubicBezTo>
                    <a:cubicBezTo>
                      <a:pt x="12" y="14"/>
                      <a:pt x="12" y="13"/>
                      <a:pt x="13" y="12"/>
                    </a:cubicBezTo>
                    <a:cubicBezTo>
                      <a:pt x="16" y="15"/>
                      <a:pt x="19" y="17"/>
                      <a:pt x="24" y="16"/>
                    </a:cubicBezTo>
                    <a:cubicBezTo>
                      <a:pt x="27" y="16"/>
                      <a:pt x="30" y="16"/>
                      <a:pt x="33" y="17"/>
                    </a:cubicBezTo>
                    <a:cubicBezTo>
                      <a:pt x="30" y="18"/>
                      <a:pt x="27" y="19"/>
                      <a:pt x="25" y="1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grpSp>
        <p:nvGrpSpPr>
          <p:cNvPr id="6" name="组合 29"/>
          <p:cNvGrpSpPr/>
          <p:nvPr/>
        </p:nvGrpSpPr>
        <p:grpSpPr>
          <a:xfrm>
            <a:off x="6566611" y="1605654"/>
            <a:ext cx="957942" cy="957943"/>
            <a:chOff x="8694520" y="2506631"/>
            <a:chExt cx="1277257" cy="1277257"/>
          </a:xfrm>
        </p:grpSpPr>
        <p:sp>
          <p:nvSpPr>
            <p:cNvPr id="25" name="椭圆 24"/>
            <p:cNvSpPr/>
            <p:nvPr/>
          </p:nvSpPr>
          <p:spPr>
            <a:xfrm>
              <a:off x="8694520" y="2506631"/>
              <a:ext cx="1277257" cy="1277257"/>
            </a:xfrm>
            <a:prstGeom prst="ellipse">
              <a:avLst/>
            </a:prstGeom>
            <a:solidFill>
              <a:srgbClr val="5347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24" name="Freeform 33"/>
            <p:cNvSpPr>
              <a:spLocks noEditPoints="1"/>
            </p:cNvSpPr>
            <p:nvPr/>
          </p:nvSpPr>
          <p:spPr bwMode="auto">
            <a:xfrm>
              <a:off x="8971681" y="2819873"/>
              <a:ext cx="722933" cy="593971"/>
            </a:xfrm>
            <a:custGeom>
              <a:avLst/>
              <a:gdLst>
                <a:gd name="T0" fmla="*/ 221 w 244"/>
                <a:gd name="T1" fmla="*/ 66 h 200"/>
                <a:gd name="T2" fmla="*/ 207 w 244"/>
                <a:gd name="T3" fmla="*/ 80 h 200"/>
                <a:gd name="T4" fmla="*/ 221 w 244"/>
                <a:gd name="T5" fmla="*/ 93 h 200"/>
                <a:gd name="T6" fmla="*/ 235 w 244"/>
                <a:gd name="T7" fmla="*/ 80 h 200"/>
                <a:gd name="T8" fmla="*/ 221 w 244"/>
                <a:gd name="T9" fmla="*/ 66 h 200"/>
                <a:gd name="T10" fmla="*/ 23 w 244"/>
                <a:gd name="T11" fmla="*/ 66 h 200"/>
                <a:gd name="T12" fmla="*/ 9 w 244"/>
                <a:gd name="T13" fmla="*/ 80 h 200"/>
                <a:gd name="T14" fmla="*/ 23 w 244"/>
                <a:gd name="T15" fmla="*/ 93 h 200"/>
                <a:gd name="T16" fmla="*/ 37 w 244"/>
                <a:gd name="T17" fmla="*/ 80 h 200"/>
                <a:gd name="T18" fmla="*/ 23 w 244"/>
                <a:gd name="T19" fmla="*/ 66 h 200"/>
                <a:gd name="T20" fmla="*/ 180 w 244"/>
                <a:gd name="T21" fmla="*/ 41 h 200"/>
                <a:gd name="T22" fmla="*/ 160 w 244"/>
                <a:gd name="T23" fmla="*/ 61 h 200"/>
                <a:gd name="T24" fmla="*/ 180 w 244"/>
                <a:gd name="T25" fmla="*/ 82 h 200"/>
                <a:gd name="T26" fmla="*/ 201 w 244"/>
                <a:gd name="T27" fmla="*/ 61 h 200"/>
                <a:gd name="T28" fmla="*/ 180 w 244"/>
                <a:gd name="T29" fmla="*/ 41 h 200"/>
                <a:gd name="T30" fmla="*/ 244 w 244"/>
                <a:gd name="T31" fmla="*/ 166 h 200"/>
                <a:gd name="T32" fmla="*/ 220 w 244"/>
                <a:gd name="T33" fmla="*/ 166 h 200"/>
                <a:gd name="T34" fmla="*/ 220 w 244"/>
                <a:gd name="T35" fmla="*/ 123 h 200"/>
                <a:gd name="T36" fmla="*/ 215 w 244"/>
                <a:gd name="T37" fmla="*/ 102 h 200"/>
                <a:gd name="T38" fmla="*/ 221 w 244"/>
                <a:gd name="T39" fmla="*/ 101 h 200"/>
                <a:gd name="T40" fmla="*/ 244 w 244"/>
                <a:gd name="T41" fmla="*/ 124 h 200"/>
                <a:gd name="T42" fmla="*/ 244 w 244"/>
                <a:gd name="T43" fmla="*/ 166 h 200"/>
                <a:gd name="T44" fmla="*/ 64 w 244"/>
                <a:gd name="T45" fmla="*/ 41 h 200"/>
                <a:gd name="T46" fmla="*/ 43 w 244"/>
                <a:gd name="T47" fmla="*/ 61 h 200"/>
                <a:gd name="T48" fmla="*/ 64 w 244"/>
                <a:gd name="T49" fmla="*/ 82 h 200"/>
                <a:gd name="T50" fmla="*/ 84 w 244"/>
                <a:gd name="T51" fmla="*/ 61 h 200"/>
                <a:gd name="T52" fmla="*/ 64 w 244"/>
                <a:gd name="T53" fmla="*/ 41 h 200"/>
                <a:gd name="T54" fmla="*/ 23 w 244"/>
                <a:gd name="T55" fmla="*/ 101 h 200"/>
                <a:gd name="T56" fmla="*/ 29 w 244"/>
                <a:gd name="T57" fmla="*/ 102 h 200"/>
                <a:gd name="T58" fmla="*/ 24 w 244"/>
                <a:gd name="T59" fmla="*/ 123 h 200"/>
                <a:gd name="T60" fmla="*/ 24 w 244"/>
                <a:gd name="T61" fmla="*/ 166 h 200"/>
                <a:gd name="T62" fmla="*/ 0 w 244"/>
                <a:gd name="T63" fmla="*/ 166 h 200"/>
                <a:gd name="T64" fmla="*/ 0 w 244"/>
                <a:gd name="T65" fmla="*/ 124 h 200"/>
                <a:gd name="T66" fmla="*/ 23 w 244"/>
                <a:gd name="T67" fmla="*/ 101 h 200"/>
                <a:gd name="T68" fmla="*/ 122 w 244"/>
                <a:gd name="T69" fmla="*/ 0 h 200"/>
                <a:gd name="T70" fmla="*/ 92 w 244"/>
                <a:gd name="T71" fmla="*/ 30 h 200"/>
                <a:gd name="T72" fmla="*/ 122 w 244"/>
                <a:gd name="T73" fmla="*/ 60 h 200"/>
                <a:gd name="T74" fmla="*/ 152 w 244"/>
                <a:gd name="T75" fmla="*/ 30 h 200"/>
                <a:gd name="T76" fmla="*/ 122 w 244"/>
                <a:gd name="T77" fmla="*/ 0 h 200"/>
                <a:gd name="T78" fmla="*/ 213 w 244"/>
                <a:gd name="T79" fmla="*/ 182 h 200"/>
                <a:gd name="T80" fmla="*/ 177 w 244"/>
                <a:gd name="T81" fmla="*/ 182 h 200"/>
                <a:gd name="T82" fmla="*/ 177 w 244"/>
                <a:gd name="T83" fmla="*/ 116 h 200"/>
                <a:gd name="T84" fmla="*/ 171 w 244"/>
                <a:gd name="T85" fmla="*/ 91 h 200"/>
                <a:gd name="T86" fmla="*/ 180 w 244"/>
                <a:gd name="T87" fmla="*/ 90 h 200"/>
                <a:gd name="T88" fmla="*/ 213 w 244"/>
                <a:gd name="T89" fmla="*/ 123 h 200"/>
                <a:gd name="T90" fmla="*/ 213 w 244"/>
                <a:gd name="T91" fmla="*/ 182 h 200"/>
                <a:gd name="T92" fmla="*/ 67 w 244"/>
                <a:gd name="T93" fmla="*/ 116 h 200"/>
                <a:gd name="T94" fmla="*/ 67 w 244"/>
                <a:gd name="T95" fmla="*/ 182 h 200"/>
                <a:gd name="T96" fmla="*/ 31 w 244"/>
                <a:gd name="T97" fmla="*/ 182 h 200"/>
                <a:gd name="T98" fmla="*/ 31 w 244"/>
                <a:gd name="T99" fmla="*/ 123 h 200"/>
                <a:gd name="T100" fmla="*/ 64 w 244"/>
                <a:gd name="T101" fmla="*/ 90 h 200"/>
                <a:gd name="T102" fmla="*/ 73 w 244"/>
                <a:gd name="T103" fmla="*/ 91 h 200"/>
                <a:gd name="T104" fmla="*/ 67 w 244"/>
                <a:gd name="T105" fmla="*/ 116 h 200"/>
                <a:gd name="T106" fmla="*/ 74 w 244"/>
                <a:gd name="T107" fmla="*/ 200 h 200"/>
                <a:gd name="T108" fmla="*/ 170 w 244"/>
                <a:gd name="T109" fmla="*/ 200 h 200"/>
                <a:gd name="T110" fmla="*/ 170 w 244"/>
                <a:gd name="T111" fmla="*/ 116 h 200"/>
                <a:gd name="T112" fmla="*/ 122 w 244"/>
                <a:gd name="T113" fmla="*/ 69 h 200"/>
                <a:gd name="T114" fmla="*/ 74 w 244"/>
                <a:gd name="T115" fmla="*/ 116 h 200"/>
                <a:gd name="T116" fmla="*/ 74 w 244"/>
                <a:gd name="T117"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44" h="200">
                  <a:moveTo>
                    <a:pt x="221" y="66"/>
                  </a:moveTo>
                  <a:cubicBezTo>
                    <a:pt x="214" y="66"/>
                    <a:pt x="207" y="72"/>
                    <a:pt x="207" y="80"/>
                  </a:cubicBezTo>
                  <a:cubicBezTo>
                    <a:pt x="207" y="87"/>
                    <a:pt x="214" y="93"/>
                    <a:pt x="221" y="93"/>
                  </a:cubicBezTo>
                  <a:cubicBezTo>
                    <a:pt x="229" y="93"/>
                    <a:pt x="235" y="87"/>
                    <a:pt x="235" y="80"/>
                  </a:cubicBezTo>
                  <a:cubicBezTo>
                    <a:pt x="235" y="72"/>
                    <a:pt x="229" y="66"/>
                    <a:pt x="221" y="66"/>
                  </a:cubicBezTo>
                  <a:close/>
                  <a:moveTo>
                    <a:pt x="23" y="66"/>
                  </a:moveTo>
                  <a:cubicBezTo>
                    <a:pt x="15" y="66"/>
                    <a:pt x="9" y="72"/>
                    <a:pt x="9" y="80"/>
                  </a:cubicBezTo>
                  <a:cubicBezTo>
                    <a:pt x="9" y="87"/>
                    <a:pt x="15" y="93"/>
                    <a:pt x="23" y="93"/>
                  </a:cubicBezTo>
                  <a:cubicBezTo>
                    <a:pt x="31" y="93"/>
                    <a:pt x="37" y="87"/>
                    <a:pt x="37" y="80"/>
                  </a:cubicBezTo>
                  <a:cubicBezTo>
                    <a:pt x="37" y="72"/>
                    <a:pt x="31" y="66"/>
                    <a:pt x="23" y="66"/>
                  </a:cubicBezTo>
                  <a:close/>
                  <a:moveTo>
                    <a:pt x="180" y="41"/>
                  </a:moveTo>
                  <a:cubicBezTo>
                    <a:pt x="169" y="41"/>
                    <a:pt x="160" y="50"/>
                    <a:pt x="160" y="61"/>
                  </a:cubicBezTo>
                  <a:cubicBezTo>
                    <a:pt x="160" y="73"/>
                    <a:pt x="169" y="82"/>
                    <a:pt x="180" y="82"/>
                  </a:cubicBezTo>
                  <a:cubicBezTo>
                    <a:pt x="191" y="82"/>
                    <a:pt x="201" y="73"/>
                    <a:pt x="201" y="61"/>
                  </a:cubicBezTo>
                  <a:cubicBezTo>
                    <a:pt x="201" y="50"/>
                    <a:pt x="191" y="41"/>
                    <a:pt x="180" y="41"/>
                  </a:cubicBezTo>
                  <a:close/>
                  <a:moveTo>
                    <a:pt x="244" y="166"/>
                  </a:moveTo>
                  <a:cubicBezTo>
                    <a:pt x="220" y="166"/>
                    <a:pt x="220" y="166"/>
                    <a:pt x="220" y="166"/>
                  </a:cubicBezTo>
                  <a:cubicBezTo>
                    <a:pt x="220" y="123"/>
                    <a:pt x="220" y="123"/>
                    <a:pt x="220" y="123"/>
                  </a:cubicBezTo>
                  <a:cubicBezTo>
                    <a:pt x="220" y="115"/>
                    <a:pt x="218" y="108"/>
                    <a:pt x="215" y="102"/>
                  </a:cubicBezTo>
                  <a:cubicBezTo>
                    <a:pt x="217" y="102"/>
                    <a:pt x="219" y="101"/>
                    <a:pt x="221" y="101"/>
                  </a:cubicBezTo>
                  <a:cubicBezTo>
                    <a:pt x="234" y="101"/>
                    <a:pt x="244" y="111"/>
                    <a:pt x="244" y="124"/>
                  </a:cubicBezTo>
                  <a:lnTo>
                    <a:pt x="244" y="166"/>
                  </a:lnTo>
                  <a:close/>
                  <a:moveTo>
                    <a:pt x="64" y="41"/>
                  </a:moveTo>
                  <a:cubicBezTo>
                    <a:pt x="53" y="41"/>
                    <a:pt x="43" y="50"/>
                    <a:pt x="43" y="61"/>
                  </a:cubicBezTo>
                  <a:cubicBezTo>
                    <a:pt x="43" y="73"/>
                    <a:pt x="53" y="82"/>
                    <a:pt x="64" y="82"/>
                  </a:cubicBezTo>
                  <a:cubicBezTo>
                    <a:pt x="75" y="82"/>
                    <a:pt x="84" y="73"/>
                    <a:pt x="84" y="61"/>
                  </a:cubicBezTo>
                  <a:cubicBezTo>
                    <a:pt x="84" y="50"/>
                    <a:pt x="75" y="41"/>
                    <a:pt x="64" y="41"/>
                  </a:cubicBezTo>
                  <a:close/>
                  <a:moveTo>
                    <a:pt x="23" y="101"/>
                  </a:moveTo>
                  <a:cubicBezTo>
                    <a:pt x="25" y="101"/>
                    <a:pt x="27" y="102"/>
                    <a:pt x="29" y="102"/>
                  </a:cubicBezTo>
                  <a:cubicBezTo>
                    <a:pt x="26" y="108"/>
                    <a:pt x="24" y="115"/>
                    <a:pt x="24" y="123"/>
                  </a:cubicBezTo>
                  <a:cubicBezTo>
                    <a:pt x="24" y="166"/>
                    <a:pt x="24" y="166"/>
                    <a:pt x="24" y="166"/>
                  </a:cubicBezTo>
                  <a:cubicBezTo>
                    <a:pt x="0" y="166"/>
                    <a:pt x="0" y="166"/>
                    <a:pt x="0" y="166"/>
                  </a:cubicBezTo>
                  <a:cubicBezTo>
                    <a:pt x="0" y="124"/>
                    <a:pt x="0" y="124"/>
                    <a:pt x="0" y="124"/>
                  </a:cubicBezTo>
                  <a:cubicBezTo>
                    <a:pt x="0" y="111"/>
                    <a:pt x="11" y="101"/>
                    <a:pt x="23" y="101"/>
                  </a:cubicBezTo>
                  <a:close/>
                  <a:moveTo>
                    <a:pt x="122" y="0"/>
                  </a:moveTo>
                  <a:cubicBezTo>
                    <a:pt x="105" y="0"/>
                    <a:pt x="92" y="13"/>
                    <a:pt x="92" y="30"/>
                  </a:cubicBezTo>
                  <a:cubicBezTo>
                    <a:pt x="92" y="47"/>
                    <a:pt x="105" y="60"/>
                    <a:pt x="122" y="60"/>
                  </a:cubicBezTo>
                  <a:cubicBezTo>
                    <a:pt x="139" y="60"/>
                    <a:pt x="152" y="47"/>
                    <a:pt x="152" y="30"/>
                  </a:cubicBezTo>
                  <a:cubicBezTo>
                    <a:pt x="152" y="13"/>
                    <a:pt x="139" y="0"/>
                    <a:pt x="122" y="0"/>
                  </a:cubicBezTo>
                  <a:close/>
                  <a:moveTo>
                    <a:pt x="213" y="182"/>
                  </a:moveTo>
                  <a:cubicBezTo>
                    <a:pt x="177" y="182"/>
                    <a:pt x="177" y="182"/>
                    <a:pt x="177" y="182"/>
                  </a:cubicBezTo>
                  <a:cubicBezTo>
                    <a:pt x="177" y="116"/>
                    <a:pt x="177" y="116"/>
                    <a:pt x="177" y="116"/>
                  </a:cubicBezTo>
                  <a:cubicBezTo>
                    <a:pt x="177" y="107"/>
                    <a:pt x="175" y="99"/>
                    <a:pt x="171" y="91"/>
                  </a:cubicBezTo>
                  <a:cubicBezTo>
                    <a:pt x="174" y="90"/>
                    <a:pt x="177" y="90"/>
                    <a:pt x="180" y="90"/>
                  </a:cubicBezTo>
                  <a:cubicBezTo>
                    <a:pt x="198" y="90"/>
                    <a:pt x="213" y="104"/>
                    <a:pt x="213" y="123"/>
                  </a:cubicBezTo>
                  <a:lnTo>
                    <a:pt x="213" y="182"/>
                  </a:lnTo>
                  <a:close/>
                  <a:moveTo>
                    <a:pt x="67" y="116"/>
                  </a:moveTo>
                  <a:cubicBezTo>
                    <a:pt x="67" y="182"/>
                    <a:pt x="67" y="182"/>
                    <a:pt x="67" y="182"/>
                  </a:cubicBezTo>
                  <a:cubicBezTo>
                    <a:pt x="31" y="182"/>
                    <a:pt x="31" y="182"/>
                    <a:pt x="31" y="182"/>
                  </a:cubicBezTo>
                  <a:cubicBezTo>
                    <a:pt x="31" y="123"/>
                    <a:pt x="31" y="123"/>
                    <a:pt x="31" y="123"/>
                  </a:cubicBezTo>
                  <a:cubicBezTo>
                    <a:pt x="31" y="104"/>
                    <a:pt x="46" y="90"/>
                    <a:pt x="64" y="90"/>
                  </a:cubicBezTo>
                  <a:cubicBezTo>
                    <a:pt x="67" y="90"/>
                    <a:pt x="70" y="90"/>
                    <a:pt x="73" y="91"/>
                  </a:cubicBezTo>
                  <a:cubicBezTo>
                    <a:pt x="69" y="99"/>
                    <a:pt x="67" y="107"/>
                    <a:pt x="67" y="116"/>
                  </a:cubicBezTo>
                  <a:close/>
                  <a:moveTo>
                    <a:pt x="74" y="200"/>
                  </a:moveTo>
                  <a:cubicBezTo>
                    <a:pt x="170" y="200"/>
                    <a:pt x="170" y="200"/>
                    <a:pt x="170" y="200"/>
                  </a:cubicBezTo>
                  <a:cubicBezTo>
                    <a:pt x="170" y="116"/>
                    <a:pt x="170" y="116"/>
                    <a:pt x="170" y="116"/>
                  </a:cubicBezTo>
                  <a:cubicBezTo>
                    <a:pt x="170" y="90"/>
                    <a:pt x="148" y="69"/>
                    <a:pt x="122" y="69"/>
                  </a:cubicBezTo>
                  <a:cubicBezTo>
                    <a:pt x="96" y="69"/>
                    <a:pt x="74" y="90"/>
                    <a:pt x="74" y="116"/>
                  </a:cubicBezTo>
                  <a:lnTo>
                    <a:pt x="74" y="20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
        <p:nvSpPr>
          <p:cNvPr id="31" name="文本框 30"/>
          <p:cNvSpPr txBox="1"/>
          <p:nvPr/>
        </p:nvSpPr>
        <p:spPr>
          <a:xfrm>
            <a:off x="1051560" y="3080972"/>
            <a:ext cx="1623059" cy="448019"/>
          </a:xfrm>
          <a:prstGeom prst="rect">
            <a:avLst/>
          </a:prstGeom>
          <a:noFill/>
        </p:spPr>
        <p:txBody>
          <a:bodyPr wrap="square" lIns="77925" tIns="38963" rIns="77925" bIns="38963" rtlCol="0">
            <a:spAutoFit/>
          </a:bodyPr>
          <a:lstStyle/>
          <a:p>
            <a:r>
              <a:rPr lang="zh-CN" altLang="en-US" sz="2400" dirty="0" smtClean="0">
                <a:solidFill>
                  <a:srgbClr val="000000">
                    <a:lumMod val="75000"/>
                    <a:lumOff val="25000"/>
                  </a:srgbClr>
                </a:solidFill>
                <a:latin typeface="微软雅黑" pitchFamily="34" charset="-122"/>
                <a:ea typeface="微软雅黑" pitchFamily="34" charset="-122"/>
              </a:rPr>
              <a:t>法律法规</a:t>
            </a:r>
            <a:endParaRPr lang="zh-CN" altLang="en-US" sz="2000" dirty="0">
              <a:solidFill>
                <a:srgbClr val="000000">
                  <a:lumMod val="75000"/>
                  <a:lumOff val="25000"/>
                </a:srgbClr>
              </a:solidFill>
              <a:latin typeface="微软雅黑" pitchFamily="34" charset="-122"/>
              <a:ea typeface="微软雅黑" pitchFamily="34" charset="-122"/>
            </a:endParaRPr>
          </a:p>
        </p:txBody>
      </p:sp>
      <p:sp>
        <p:nvSpPr>
          <p:cNvPr id="32" name="文本框 31"/>
          <p:cNvSpPr txBox="1"/>
          <p:nvPr/>
        </p:nvSpPr>
        <p:spPr>
          <a:xfrm>
            <a:off x="785786" y="3571882"/>
            <a:ext cx="2198093" cy="509574"/>
          </a:xfrm>
          <a:prstGeom prst="rect">
            <a:avLst/>
          </a:prstGeom>
          <a:noFill/>
        </p:spPr>
        <p:txBody>
          <a:bodyPr wrap="square" lIns="77925" tIns="38963" rIns="77925" bIns="38963" rtlCol="0">
            <a:spAutoFit/>
          </a:bodyPr>
          <a:lstStyle/>
          <a:p>
            <a:pPr algn="ct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证券法</a:t>
            </a:r>
            <a:r>
              <a:rPr lang="en-US" altLang="zh-CN" sz="1400" dirty="0" smtClean="0">
                <a:latin typeface="微软雅黑" pitchFamily="34" charset="-122"/>
                <a:ea typeface="微软雅黑" pitchFamily="34" charset="-122"/>
              </a:rPr>
              <a:t>》</a:t>
            </a:r>
          </a:p>
          <a:p>
            <a:pPr algn="ct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证券登记结算管理办法</a:t>
            </a:r>
            <a:r>
              <a:rPr lang="en-US" altLang="zh-CN" sz="1400" dirty="0" smtClean="0">
                <a:latin typeface="微软雅黑" pitchFamily="34" charset="-122"/>
                <a:ea typeface="微软雅黑" pitchFamily="34" charset="-122"/>
              </a:rPr>
              <a:t>》</a:t>
            </a:r>
            <a:endParaRPr lang="zh-CN" altLang="en-US" sz="1400" dirty="0">
              <a:latin typeface="微软雅黑" pitchFamily="34" charset="-122"/>
              <a:ea typeface="微软雅黑" pitchFamily="34" charset="-122"/>
            </a:endParaRPr>
          </a:p>
        </p:txBody>
      </p:sp>
      <p:sp>
        <p:nvSpPr>
          <p:cNvPr id="35" name="文本框 34"/>
          <p:cNvSpPr txBox="1"/>
          <p:nvPr/>
        </p:nvSpPr>
        <p:spPr>
          <a:xfrm>
            <a:off x="3648801" y="3067118"/>
            <a:ext cx="1623059" cy="448019"/>
          </a:xfrm>
          <a:prstGeom prst="rect">
            <a:avLst/>
          </a:prstGeom>
          <a:noFill/>
        </p:spPr>
        <p:txBody>
          <a:bodyPr wrap="square" lIns="77925" tIns="38963" rIns="77925" bIns="38963" rtlCol="0">
            <a:spAutoFit/>
          </a:bodyPr>
          <a:lstStyle/>
          <a:p>
            <a:r>
              <a:rPr lang="zh-CN" altLang="en-US" sz="2400" dirty="0" smtClean="0">
                <a:solidFill>
                  <a:srgbClr val="000000">
                    <a:lumMod val="75000"/>
                    <a:lumOff val="25000"/>
                  </a:srgbClr>
                </a:solidFill>
                <a:latin typeface="微软雅黑" pitchFamily="34" charset="-122"/>
                <a:ea typeface="微软雅黑" pitchFamily="34" charset="-122"/>
              </a:rPr>
              <a:t>业务规则</a:t>
            </a:r>
            <a:r>
              <a:rPr lang="en-US" altLang="zh-CN" sz="2400" dirty="0" smtClean="0">
                <a:solidFill>
                  <a:srgbClr val="000000">
                    <a:lumMod val="75000"/>
                    <a:lumOff val="25000"/>
                  </a:srgbClr>
                </a:solidFill>
                <a:latin typeface="微软雅黑" pitchFamily="34" charset="-122"/>
                <a:ea typeface="微软雅黑" pitchFamily="34" charset="-122"/>
              </a:rPr>
              <a:t> </a:t>
            </a:r>
            <a:endParaRPr lang="zh-CN" altLang="en-US" sz="2000" dirty="0">
              <a:solidFill>
                <a:srgbClr val="000000">
                  <a:lumMod val="75000"/>
                  <a:lumOff val="25000"/>
                </a:srgbClr>
              </a:solidFill>
              <a:latin typeface="微软雅黑" pitchFamily="34" charset="-122"/>
              <a:ea typeface="微软雅黑" pitchFamily="34" charset="-122"/>
            </a:endParaRPr>
          </a:p>
        </p:txBody>
      </p:sp>
      <p:sp>
        <p:nvSpPr>
          <p:cNvPr id="36" name="文本框 35"/>
          <p:cNvSpPr txBox="1"/>
          <p:nvPr/>
        </p:nvSpPr>
        <p:spPr>
          <a:xfrm>
            <a:off x="3582858" y="3561566"/>
            <a:ext cx="1846397" cy="355686"/>
          </a:xfrm>
          <a:prstGeom prst="rect">
            <a:avLst/>
          </a:prstGeom>
          <a:noFill/>
        </p:spPr>
        <p:txBody>
          <a:bodyPr wrap="square" lIns="77925" tIns="38963" rIns="77925" bIns="38963" rtlCol="0">
            <a:spAutoFit/>
          </a:bodyPr>
          <a:lstStyle/>
          <a:p>
            <a:pPr algn="ct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证券登记规则</a:t>
            </a:r>
            <a:r>
              <a:rPr lang="en-US" altLang="zh-CN" dirty="0" smtClean="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sp>
        <p:nvSpPr>
          <p:cNvPr id="38" name="文本框 37"/>
          <p:cNvSpPr txBox="1"/>
          <p:nvPr/>
        </p:nvSpPr>
        <p:spPr>
          <a:xfrm>
            <a:off x="6439779" y="3063365"/>
            <a:ext cx="1956902" cy="448019"/>
          </a:xfrm>
          <a:prstGeom prst="rect">
            <a:avLst/>
          </a:prstGeom>
          <a:noFill/>
        </p:spPr>
        <p:txBody>
          <a:bodyPr wrap="square" lIns="77925" tIns="38963" rIns="77925" bIns="38963" rtlCol="0">
            <a:spAutoFit/>
          </a:bodyPr>
          <a:lstStyle/>
          <a:p>
            <a:r>
              <a:rPr lang="zh-CN" altLang="en-US" sz="2400" dirty="0" smtClean="0">
                <a:solidFill>
                  <a:srgbClr val="000000">
                    <a:lumMod val="75000"/>
                    <a:lumOff val="25000"/>
                  </a:srgbClr>
                </a:solidFill>
                <a:latin typeface="微软雅黑" pitchFamily="34" charset="-122"/>
                <a:ea typeface="微软雅黑" pitchFamily="34" charset="-122"/>
              </a:rPr>
              <a:t>业务指南</a:t>
            </a:r>
            <a:r>
              <a:rPr lang="en-US" altLang="zh-CN" sz="2400" dirty="0" smtClean="0">
                <a:solidFill>
                  <a:srgbClr val="000000">
                    <a:lumMod val="75000"/>
                    <a:lumOff val="25000"/>
                  </a:srgbClr>
                </a:solidFill>
                <a:latin typeface="微软雅黑" pitchFamily="34" charset="-122"/>
                <a:ea typeface="微软雅黑" pitchFamily="34" charset="-122"/>
              </a:rPr>
              <a:t> </a:t>
            </a:r>
            <a:endParaRPr lang="zh-CN" altLang="en-US" sz="2000" dirty="0">
              <a:solidFill>
                <a:srgbClr val="000000">
                  <a:lumMod val="75000"/>
                  <a:lumOff val="25000"/>
                </a:srgbClr>
              </a:solidFill>
              <a:latin typeface="微软雅黑" pitchFamily="34" charset="-122"/>
              <a:ea typeface="微软雅黑" pitchFamily="34" charset="-122"/>
            </a:endParaRPr>
          </a:p>
        </p:txBody>
      </p:sp>
      <p:sp>
        <p:nvSpPr>
          <p:cNvPr id="39" name="文本框 38"/>
          <p:cNvSpPr txBox="1"/>
          <p:nvPr/>
        </p:nvSpPr>
        <p:spPr>
          <a:xfrm>
            <a:off x="6000760" y="3540987"/>
            <a:ext cx="2786082" cy="725018"/>
          </a:xfrm>
          <a:prstGeom prst="rect">
            <a:avLst/>
          </a:prstGeom>
          <a:noFill/>
        </p:spPr>
        <p:txBody>
          <a:bodyPr wrap="square" lIns="77925" tIns="38963" rIns="77925" bIns="38963" rtlCol="0">
            <a:spAutoFit/>
          </a:bodyPr>
          <a:lstStyle/>
          <a:p>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证券持有人名册服务业务指引</a:t>
            </a:r>
            <a:r>
              <a:rPr lang="en-US" altLang="zh-CN" sz="1400" dirty="0" smtClean="0">
                <a:latin typeface="微软雅黑" pitchFamily="34" charset="-122"/>
                <a:ea typeface="微软雅黑" pitchFamily="34" charset="-122"/>
              </a:rPr>
              <a:t>》</a:t>
            </a:r>
          </a:p>
          <a:p>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中国结算北京分公司发行人业务指南</a:t>
            </a:r>
            <a:r>
              <a:rPr lang="en-US" altLang="zh-CN" sz="1400" dirty="0" smtClean="0">
                <a:latin typeface="微软雅黑" pitchFamily="34" charset="-122"/>
                <a:ea typeface="微软雅黑" pitchFamily="34" charset="-122"/>
              </a:rPr>
              <a:t>》</a:t>
            </a:r>
          </a:p>
        </p:txBody>
      </p:sp>
      <p:sp>
        <p:nvSpPr>
          <p:cNvPr id="34" name="Rectangle 32"/>
          <p:cNvSpPr>
            <a:spLocks noChangeArrowheads="1"/>
          </p:cNvSpPr>
          <p:nvPr/>
        </p:nvSpPr>
        <p:spPr bwMode="auto">
          <a:xfrm>
            <a:off x="500034" y="142858"/>
            <a:ext cx="8432800" cy="400050"/>
          </a:xfrm>
          <a:prstGeom prst="rect">
            <a:avLst/>
          </a:prstGeom>
          <a:noFill/>
          <a:ln w="9525">
            <a:noFill/>
            <a:miter lim="800000"/>
            <a:headEnd/>
            <a:tailEnd/>
          </a:ln>
        </p:spPr>
        <p:txBody>
          <a:bodyPr lIns="107275" tIns="53637" rIns="107275" bIns="53637" anchor="b"/>
          <a:lstStyle/>
          <a:p>
            <a:pPr algn="ctr"/>
            <a:r>
              <a:rPr lang="en-US" altLang="zh-CN" sz="2700" b="1" dirty="0" smtClean="0">
                <a:solidFill>
                  <a:srgbClr val="FFFFFF"/>
                </a:solidFill>
                <a:latin typeface="微软雅黑" pitchFamily="34" charset="-122"/>
                <a:ea typeface="微软雅黑" pitchFamily="34" charset="-122"/>
              </a:rPr>
              <a:t/>
            </a:r>
            <a:br>
              <a:rPr lang="en-US" altLang="zh-CN" sz="2700" b="1" dirty="0" smtClean="0">
                <a:solidFill>
                  <a:srgbClr val="FFFFFF"/>
                </a:solidFill>
                <a:latin typeface="微软雅黑" pitchFamily="34" charset="-122"/>
                <a:ea typeface="微软雅黑" pitchFamily="34" charset="-122"/>
              </a:rPr>
            </a:br>
            <a:r>
              <a:rPr lang="zh-CN" altLang="en-US" sz="2700" b="1" dirty="0" smtClean="0">
                <a:solidFill>
                  <a:srgbClr val="FFFFFF"/>
                </a:solidFill>
                <a:latin typeface="微软雅黑" pitchFamily="34" charset="-122"/>
                <a:ea typeface="微软雅黑" pitchFamily="34" charset="-122"/>
              </a:rPr>
              <a:t>名册服务适用的规则</a:t>
            </a:r>
          </a:p>
        </p:txBody>
      </p:sp>
      <p:pic>
        <p:nvPicPr>
          <p:cNvPr id="37" name="Picture 2" descr="http://www.indexedu.net/data/uploads/2013-01/20130105164143.jpg"/>
          <p:cNvPicPr>
            <a:picLocks noChangeAspect="1" noChangeArrowheads="1"/>
          </p:cNvPicPr>
          <p:nvPr/>
        </p:nvPicPr>
        <p:blipFill>
          <a:blip r:embed="rId2"/>
          <a:srcRect/>
          <a:stretch>
            <a:fillRect/>
          </a:stretch>
        </p:blipFill>
        <p:spPr bwMode="auto">
          <a:xfrm>
            <a:off x="0" y="483491"/>
            <a:ext cx="1868346" cy="1089584"/>
          </a:xfrm>
          <a:prstGeom prst="rect">
            <a:avLst/>
          </a:prstGeom>
          <a:ln>
            <a:noFill/>
          </a:ln>
          <a:effectLst>
            <a:softEdge rad="112500"/>
          </a:effectLst>
        </p:spPr>
      </p:pic>
      <p:sp>
        <p:nvSpPr>
          <p:cNvPr id="40" name="页脚占位符 5"/>
          <p:cNvSpPr>
            <a:spLocks noGrp="1"/>
          </p:cNvSpPr>
          <p:nvPr>
            <p:ph type="ftr" sz="quarter" idx="11"/>
          </p:nvPr>
        </p:nvSpPr>
        <p:spPr>
          <a:xfrm>
            <a:off x="3124200" y="4683921"/>
            <a:ext cx="2895600" cy="357188"/>
          </a:xfrm>
        </p:spPr>
        <p:txBody>
          <a:bodyPr/>
          <a:lstStyle/>
          <a:p>
            <a:pPr>
              <a:defRPr/>
            </a:pPr>
            <a:r>
              <a:rPr lang="en-US" altLang="zh-CN" dirty="0" smtClean="0"/>
              <a:t>10</a:t>
            </a:r>
            <a:endParaRPr lang="en-US" altLang="zh-CN" dirty="0"/>
          </a:p>
        </p:txBody>
      </p:sp>
    </p:spTree>
    <p:extLst>
      <p:ext uri="{BB962C8B-B14F-4D97-AF65-F5344CB8AC3E}">
        <p14:creationId xmlns="" xmlns:p14="http://schemas.microsoft.com/office/powerpoint/2010/main" val="4094039494"/>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ox(in)">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box(in)">
                                      <p:cBhvr>
                                        <p:cTn id="18" dur="500"/>
                                        <p:tgtEl>
                                          <p:spTgt spid="35"/>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6"/>
                                        </p:tgtEl>
                                        <p:attrNameLst>
                                          <p:attrName>style.visibility</p:attrName>
                                        </p:attrNameLst>
                                      </p:cBhvr>
                                      <p:to>
                                        <p:strVal val="visible"/>
                                      </p:to>
                                    </p:set>
                                    <p:anim calcmode="lin" valueType="num">
                                      <p:cBhvr additive="base">
                                        <p:cTn id="23" dur="500" fill="hold"/>
                                        <p:tgtEl>
                                          <p:spTgt spid="36"/>
                                        </p:tgtEl>
                                        <p:attrNameLst>
                                          <p:attrName>ppt_x</p:attrName>
                                        </p:attrNameLst>
                                      </p:cBhvr>
                                      <p:tavLst>
                                        <p:tav tm="0">
                                          <p:val>
                                            <p:strVal val="#ppt_x"/>
                                          </p:val>
                                        </p:tav>
                                        <p:tav tm="100000">
                                          <p:val>
                                            <p:strVal val="#ppt_x"/>
                                          </p:val>
                                        </p:tav>
                                      </p:tavLst>
                                    </p:anim>
                                    <p:anim calcmode="lin" valueType="num">
                                      <p:cBhvr additive="base">
                                        <p:cTn id="24"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 presetClass="entr" presetSubtype="16" fill="hold" grpId="0" nodeType="click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box(in)">
                                      <p:cBhvr>
                                        <p:cTn id="29" dur="500"/>
                                        <p:tgtEl>
                                          <p:spTgt spid="38"/>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39"/>
                                        </p:tgtEl>
                                        <p:attrNameLst>
                                          <p:attrName>style.visibility</p:attrName>
                                        </p:attrNameLst>
                                      </p:cBhvr>
                                      <p:to>
                                        <p:strVal val="visible"/>
                                      </p:to>
                                    </p:set>
                                    <p:anim calcmode="lin" valueType="num">
                                      <p:cBhvr additive="base">
                                        <p:cTn id="34" dur="500" fill="hold"/>
                                        <p:tgtEl>
                                          <p:spTgt spid="39"/>
                                        </p:tgtEl>
                                        <p:attrNameLst>
                                          <p:attrName>ppt_x</p:attrName>
                                        </p:attrNameLst>
                                      </p:cBhvr>
                                      <p:tavLst>
                                        <p:tav tm="0">
                                          <p:val>
                                            <p:strVal val="#ppt_x"/>
                                          </p:val>
                                        </p:tav>
                                        <p:tav tm="100000">
                                          <p:val>
                                            <p:strVal val="#ppt_x"/>
                                          </p:val>
                                        </p:tav>
                                      </p:tavLst>
                                    </p:anim>
                                    <p:anim calcmode="lin" valueType="num">
                                      <p:cBhvr additive="base">
                                        <p:cTn id="35"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5" grpId="0"/>
      <p:bldP spid="36" grpId="0"/>
      <p:bldP spid="38" grpId="0"/>
      <p:bldP spid="3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34925" y="0"/>
            <a:ext cx="1347788" cy="1003300"/>
            <a:chOff x="0" y="0"/>
            <a:chExt cx="12463730" cy="9279959"/>
          </a:xfrm>
        </p:grpSpPr>
        <p:sp>
          <p:nvSpPr>
            <p:cNvPr id="5147" name="椭圆 5"/>
            <p:cNvSpPr>
              <a:spLocks noChangeArrowheads="1"/>
            </p:cNvSpPr>
            <p:nvPr/>
          </p:nvSpPr>
          <p:spPr bwMode="auto">
            <a:xfrm rot="-3945157">
              <a:off x="2770714" y="611512"/>
              <a:ext cx="1821541" cy="6039932"/>
            </a:xfrm>
            <a:custGeom>
              <a:avLst/>
              <a:gdLst>
                <a:gd name="T0" fmla="*/ 858064 w 1575088"/>
                <a:gd name="T1" fmla="*/ 0 h 3343692"/>
                <a:gd name="T2" fmla="*/ 1821541 w 1575088"/>
                <a:gd name="T3" fmla="*/ 3088785 h 3343692"/>
                <a:gd name="T4" fmla="*/ 963478 w 1575088"/>
                <a:gd name="T5" fmla="*/ 6039932 h 3343692"/>
                <a:gd name="T6" fmla="*/ 0 w 1575088"/>
                <a:gd name="T7" fmla="*/ 2951147 h 3343692"/>
                <a:gd name="T8" fmla="*/ 858064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6694AB">
                <a:alpha val="78038"/>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5148" name="椭圆 5"/>
            <p:cNvSpPr>
              <a:spLocks noChangeArrowheads="1"/>
            </p:cNvSpPr>
            <p:nvPr/>
          </p:nvSpPr>
          <p:spPr bwMode="auto">
            <a:xfrm rot="-3945157">
              <a:off x="8243321" y="2987775"/>
              <a:ext cx="1821541" cy="6039932"/>
            </a:xfrm>
            <a:custGeom>
              <a:avLst/>
              <a:gdLst>
                <a:gd name="T0" fmla="*/ 858064 w 1575088"/>
                <a:gd name="T1" fmla="*/ 0 h 3343692"/>
                <a:gd name="T2" fmla="*/ 1821541 w 1575088"/>
                <a:gd name="T3" fmla="*/ 3088785 h 3343692"/>
                <a:gd name="T4" fmla="*/ 963478 w 1575088"/>
                <a:gd name="T5" fmla="*/ 6039932 h 3343692"/>
                <a:gd name="T6" fmla="*/ 0 w 1575088"/>
                <a:gd name="T7" fmla="*/ 2951147 h 3343692"/>
                <a:gd name="T8" fmla="*/ 858064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6694AB">
                <a:alpha val="78038"/>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5149" name="椭圆 5"/>
            <p:cNvSpPr>
              <a:spLocks noChangeArrowheads="1"/>
            </p:cNvSpPr>
            <p:nvPr/>
          </p:nvSpPr>
          <p:spPr bwMode="auto">
            <a:xfrm rot="5568637">
              <a:off x="2405421" y="1481606"/>
              <a:ext cx="1680787" cy="6491629"/>
            </a:xfrm>
            <a:custGeom>
              <a:avLst/>
              <a:gdLst>
                <a:gd name="T0" fmla="*/ 791760 w 1575088"/>
                <a:gd name="T1" fmla="*/ 0 h 3343692"/>
                <a:gd name="T2" fmla="*/ 1680787 w 1575088"/>
                <a:gd name="T3" fmla="*/ 3319780 h 3343692"/>
                <a:gd name="T4" fmla="*/ 889028 w 1575088"/>
                <a:gd name="T5" fmla="*/ 6491629 h 3343692"/>
                <a:gd name="T6" fmla="*/ 0 w 1575088"/>
                <a:gd name="T7" fmla="*/ 3171849 h 3343692"/>
                <a:gd name="T8" fmla="*/ 791760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D27E50">
                <a:alpha val="78038"/>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5150" name="椭圆 5"/>
            <p:cNvSpPr>
              <a:spLocks noChangeArrowheads="1"/>
            </p:cNvSpPr>
            <p:nvPr/>
          </p:nvSpPr>
          <p:spPr bwMode="auto">
            <a:xfrm rot="-5158246">
              <a:off x="8526874" y="1956637"/>
              <a:ext cx="1830219" cy="6043491"/>
            </a:xfrm>
            <a:custGeom>
              <a:avLst/>
              <a:gdLst>
                <a:gd name="T0" fmla="*/ 862152 w 1575088"/>
                <a:gd name="T1" fmla="*/ 0 h 3343692"/>
                <a:gd name="T2" fmla="*/ 1830219 w 1575088"/>
                <a:gd name="T3" fmla="*/ 3090605 h 3343692"/>
                <a:gd name="T4" fmla="*/ 968068 w 1575088"/>
                <a:gd name="T5" fmla="*/ 6043491 h 3343692"/>
                <a:gd name="T6" fmla="*/ 0 w 1575088"/>
                <a:gd name="T7" fmla="*/ 2952886 h 3343692"/>
                <a:gd name="T8" fmla="*/ 862152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BF638A">
                <a:alpha val="78038"/>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5151" name="椭圆 5"/>
            <p:cNvSpPr>
              <a:spLocks noChangeArrowheads="1"/>
            </p:cNvSpPr>
            <p:nvPr/>
          </p:nvSpPr>
          <p:spPr bwMode="auto">
            <a:xfrm rot="-6742976">
              <a:off x="2376812" y="2863720"/>
              <a:ext cx="2172737" cy="6552728"/>
            </a:xfrm>
            <a:custGeom>
              <a:avLst/>
              <a:gdLst>
                <a:gd name="T0" fmla="*/ 1023501 w 1575088"/>
                <a:gd name="T1" fmla="*/ 0 h 3343692"/>
                <a:gd name="T2" fmla="*/ 2172737 w 1575088"/>
                <a:gd name="T3" fmla="*/ 3351026 h 3343692"/>
                <a:gd name="T4" fmla="*/ 1149238 w 1575088"/>
                <a:gd name="T5" fmla="*/ 6552728 h 3343692"/>
                <a:gd name="T6" fmla="*/ 0 w 1575088"/>
                <a:gd name="T7" fmla="*/ 3201702 h 3343692"/>
                <a:gd name="T8" fmla="*/ 1023501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80CAD7">
                <a:alpha val="78038"/>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5152" name="椭圆 5"/>
            <p:cNvSpPr>
              <a:spLocks noChangeArrowheads="1"/>
            </p:cNvSpPr>
            <p:nvPr/>
          </p:nvSpPr>
          <p:spPr bwMode="auto">
            <a:xfrm rot="4071505">
              <a:off x="8109088" y="514583"/>
              <a:ext cx="2277756" cy="6184519"/>
            </a:xfrm>
            <a:custGeom>
              <a:avLst/>
              <a:gdLst>
                <a:gd name="T0" fmla="*/ 1072971 w 1575088"/>
                <a:gd name="T1" fmla="*/ 0 h 3343692"/>
                <a:gd name="T2" fmla="*/ 2277756 w 1575088"/>
                <a:gd name="T3" fmla="*/ 3162726 h 3343692"/>
                <a:gd name="T4" fmla="*/ 1204786 w 1575088"/>
                <a:gd name="T5" fmla="*/ 6184519 h 3343692"/>
                <a:gd name="T6" fmla="*/ 0 w 1575088"/>
                <a:gd name="T7" fmla="*/ 3021793 h 3343692"/>
                <a:gd name="T8" fmla="*/ 1072971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D27E50">
                <a:alpha val="78038"/>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5153" name="椭圆 5"/>
            <p:cNvSpPr>
              <a:spLocks noChangeArrowheads="1"/>
            </p:cNvSpPr>
            <p:nvPr/>
          </p:nvSpPr>
          <p:spPr bwMode="auto">
            <a:xfrm rot="-8472372">
              <a:off x="4191902" y="4237601"/>
              <a:ext cx="1636042" cy="4836860"/>
            </a:xfrm>
            <a:custGeom>
              <a:avLst/>
              <a:gdLst>
                <a:gd name="T0" fmla="*/ 770682 w 1575088"/>
                <a:gd name="T1" fmla="*/ 0 h 3343692"/>
                <a:gd name="T2" fmla="*/ 1636042 w 1575088"/>
                <a:gd name="T3" fmla="*/ 2473541 h 3343692"/>
                <a:gd name="T4" fmla="*/ 865361 w 1575088"/>
                <a:gd name="T5" fmla="*/ 4836860 h 3343692"/>
                <a:gd name="T6" fmla="*/ 0 w 1575088"/>
                <a:gd name="T7" fmla="*/ 2363319 h 3343692"/>
                <a:gd name="T8" fmla="*/ 770682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BF638A">
                <a:alpha val="78038"/>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5154" name="椭圆 5"/>
            <p:cNvSpPr>
              <a:spLocks noChangeArrowheads="1"/>
            </p:cNvSpPr>
            <p:nvPr/>
          </p:nvSpPr>
          <p:spPr bwMode="auto">
            <a:xfrm rot="-8285623">
              <a:off x="7038878" y="920119"/>
              <a:ext cx="1645619" cy="4300524"/>
            </a:xfrm>
            <a:custGeom>
              <a:avLst/>
              <a:gdLst>
                <a:gd name="T0" fmla="*/ 775194 w 1575088"/>
                <a:gd name="T1" fmla="*/ 0 h 3343692"/>
                <a:gd name="T2" fmla="*/ 1645619 w 1575088"/>
                <a:gd name="T3" fmla="*/ 2199262 h 3343692"/>
                <a:gd name="T4" fmla="*/ 870426 w 1575088"/>
                <a:gd name="T5" fmla="*/ 4300524 h 3343692"/>
                <a:gd name="T6" fmla="*/ 0 w 1575088"/>
                <a:gd name="T7" fmla="*/ 2101262 h 3343692"/>
                <a:gd name="T8" fmla="*/ 775194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80CAD7">
                <a:alpha val="81175"/>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5155" name="椭圆 5"/>
            <p:cNvSpPr>
              <a:spLocks noChangeArrowheads="1"/>
            </p:cNvSpPr>
            <p:nvPr/>
          </p:nvSpPr>
          <p:spPr bwMode="auto">
            <a:xfrm rot="352707">
              <a:off x="5801383" y="0"/>
              <a:ext cx="1772403" cy="4752556"/>
            </a:xfrm>
            <a:custGeom>
              <a:avLst/>
              <a:gdLst>
                <a:gd name="T0" fmla="*/ 834917 w 1575088"/>
                <a:gd name="T1" fmla="*/ 0 h 3343692"/>
                <a:gd name="T2" fmla="*/ 1772403 w 1575088"/>
                <a:gd name="T3" fmla="*/ 2430429 h 3343692"/>
                <a:gd name="T4" fmla="*/ 937487 w 1575088"/>
                <a:gd name="T5" fmla="*/ 4752556 h 3343692"/>
                <a:gd name="T6" fmla="*/ 0 w 1575088"/>
                <a:gd name="T7" fmla="*/ 2322127 h 3343692"/>
                <a:gd name="T8" fmla="*/ 834917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DB9649">
                <a:alpha val="78038"/>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5156" name="椭圆 5"/>
            <p:cNvSpPr>
              <a:spLocks noChangeArrowheads="1"/>
            </p:cNvSpPr>
            <p:nvPr/>
          </p:nvSpPr>
          <p:spPr bwMode="auto">
            <a:xfrm>
              <a:off x="5543493" y="4721390"/>
              <a:ext cx="2060016" cy="4519928"/>
            </a:xfrm>
            <a:custGeom>
              <a:avLst/>
              <a:gdLst>
                <a:gd name="T0" fmla="*/ 970402 w 1575088"/>
                <a:gd name="T1" fmla="*/ 0 h 3343692"/>
                <a:gd name="T2" fmla="*/ 2060016 w 1575088"/>
                <a:gd name="T3" fmla="*/ 2311464 h 3343692"/>
                <a:gd name="T4" fmla="*/ 1089616 w 1575088"/>
                <a:gd name="T5" fmla="*/ 4519928 h 3343692"/>
                <a:gd name="T6" fmla="*/ 0 w 1575088"/>
                <a:gd name="T7" fmla="*/ 2208464 h 3343692"/>
                <a:gd name="T8" fmla="*/ 970402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80CAD7">
                <a:alpha val="81175"/>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5157" name="椭圆 5"/>
            <p:cNvSpPr>
              <a:spLocks noChangeArrowheads="1"/>
            </p:cNvSpPr>
            <p:nvPr/>
          </p:nvSpPr>
          <p:spPr bwMode="auto">
            <a:xfrm rot="-2367880">
              <a:off x="3815776" y="159115"/>
              <a:ext cx="1909511" cy="5281812"/>
            </a:xfrm>
            <a:custGeom>
              <a:avLst/>
              <a:gdLst>
                <a:gd name="T0" fmla="*/ 899504 w 1575088"/>
                <a:gd name="T1" fmla="*/ 0 h 3343692"/>
                <a:gd name="T2" fmla="*/ 1909511 w 1575088"/>
                <a:gd name="T3" fmla="*/ 2701087 h 3343692"/>
                <a:gd name="T4" fmla="*/ 1010008 w 1575088"/>
                <a:gd name="T5" fmla="*/ 5281812 h 3343692"/>
                <a:gd name="T6" fmla="*/ 0 w 1575088"/>
                <a:gd name="T7" fmla="*/ 2580725 h 3343692"/>
                <a:gd name="T8" fmla="*/ 899504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BF638A">
                <a:alpha val="78038"/>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5158" name="椭圆 5"/>
            <p:cNvSpPr>
              <a:spLocks noChangeArrowheads="1"/>
            </p:cNvSpPr>
            <p:nvPr/>
          </p:nvSpPr>
          <p:spPr bwMode="auto">
            <a:xfrm rot="8213685">
              <a:off x="7348069" y="4032106"/>
              <a:ext cx="1912542" cy="5247853"/>
            </a:xfrm>
            <a:custGeom>
              <a:avLst/>
              <a:gdLst>
                <a:gd name="T0" fmla="*/ 900932 w 1575088"/>
                <a:gd name="T1" fmla="*/ 0 h 3343692"/>
                <a:gd name="T2" fmla="*/ 1912542 w 1575088"/>
                <a:gd name="T3" fmla="*/ 2683720 h 3343692"/>
                <a:gd name="T4" fmla="*/ 1011611 w 1575088"/>
                <a:gd name="T5" fmla="*/ 5247853 h 3343692"/>
                <a:gd name="T6" fmla="*/ 0 w 1575088"/>
                <a:gd name="T7" fmla="*/ 2564133 h 3343692"/>
                <a:gd name="T8" fmla="*/ 900932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DB9649">
                <a:alpha val="78038"/>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grpSp>
      <p:sp>
        <p:nvSpPr>
          <p:cNvPr id="5125" name="直接连接符 17"/>
          <p:cNvSpPr>
            <a:spLocks noChangeShapeType="1"/>
          </p:cNvSpPr>
          <p:nvPr/>
        </p:nvSpPr>
        <p:spPr bwMode="auto">
          <a:xfrm flipV="1">
            <a:off x="0" y="2427288"/>
            <a:ext cx="9144000" cy="2716212"/>
          </a:xfrm>
          <a:prstGeom prst="line">
            <a:avLst/>
          </a:prstGeom>
          <a:noFill/>
          <a:ln w="28575">
            <a:solidFill>
              <a:srgbClr val="7F7F7F"/>
            </a:solidFill>
            <a:bevel/>
            <a:headEnd/>
            <a:tailEnd/>
          </a:ln>
          <a:extLst>
            <a:ext uri="{909E8E84-426E-40DD-AFC4-6F175D3DCCD1}">
              <a14:hiddenFill xmlns:a14="http://schemas.microsoft.com/office/drawing/2010/main" xmlns="">
                <a:noFill/>
              </a14:hiddenFill>
            </a:ext>
          </a:extLst>
        </p:spPr>
        <p:txBody>
          <a:bodyPr lIns="91430" tIns="45715" rIns="91430" bIns="45715"/>
          <a:lstStyle/>
          <a:p>
            <a:endParaRPr lang="zh-CN" altLang="en-US"/>
          </a:p>
        </p:txBody>
      </p:sp>
      <p:grpSp>
        <p:nvGrpSpPr>
          <p:cNvPr id="3" name="组合 28"/>
          <p:cNvGrpSpPr>
            <a:grpSpLocks/>
          </p:cNvGrpSpPr>
          <p:nvPr/>
        </p:nvGrpSpPr>
        <p:grpSpPr bwMode="auto">
          <a:xfrm>
            <a:off x="1116014" y="3884614"/>
            <a:ext cx="496887" cy="847725"/>
            <a:chOff x="0" y="0"/>
            <a:chExt cx="639185" cy="1091184"/>
          </a:xfrm>
        </p:grpSpPr>
        <p:grpSp>
          <p:nvGrpSpPr>
            <p:cNvPr id="4" name="组合 23"/>
            <p:cNvGrpSpPr>
              <a:grpSpLocks/>
            </p:cNvGrpSpPr>
            <p:nvPr/>
          </p:nvGrpSpPr>
          <p:grpSpPr bwMode="auto">
            <a:xfrm>
              <a:off x="0" y="0"/>
              <a:ext cx="639185" cy="1091184"/>
              <a:chOff x="0" y="0"/>
              <a:chExt cx="868598" cy="1482827"/>
            </a:xfrm>
          </p:grpSpPr>
          <p:sp>
            <p:nvSpPr>
              <p:cNvPr id="5145" name="椭圆 18"/>
              <p:cNvSpPr>
                <a:spLocks noChangeArrowheads="1"/>
              </p:cNvSpPr>
              <p:nvPr/>
            </p:nvSpPr>
            <p:spPr bwMode="auto">
              <a:xfrm>
                <a:off x="0" y="0"/>
                <a:ext cx="868598" cy="896071"/>
              </a:xfrm>
              <a:prstGeom prst="ellipse">
                <a:avLst/>
              </a:prstGeom>
              <a:solidFill>
                <a:srgbClr val="CC0066"/>
              </a:solidFill>
              <a:ln>
                <a:noFill/>
              </a:ln>
              <a:extLst>
                <a:ext uri="{91240B29-F687-4F45-9708-019B960494DF}">
                  <a14:hiddenLine xmlns:a14="http://schemas.microsoft.com/office/drawing/2010/main" xmlns=""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5146" name="矩形 21"/>
              <p:cNvSpPr>
                <a:spLocks noChangeArrowheads="1"/>
              </p:cNvSpPr>
              <p:nvPr/>
            </p:nvSpPr>
            <p:spPr bwMode="auto">
              <a:xfrm>
                <a:off x="103099" y="736068"/>
                <a:ext cx="662400" cy="746759"/>
              </a:xfrm>
              <a:custGeom>
                <a:avLst/>
                <a:gdLst>
                  <a:gd name="T0" fmla="*/ 0 w 1353823"/>
                  <a:gd name="T1" fmla="*/ 0 h 1134893"/>
                  <a:gd name="T2" fmla="*/ 662400 w 1353823"/>
                  <a:gd name="T3" fmla="*/ 0 h 1134893"/>
                  <a:gd name="T4" fmla="*/ 359087 w 1353823"/>
                  <a:gd name="T5" fmla="*/ 746759 h 1134893"/>
                  <a:gd name="T6" fmla="*/ 355400 w 1353823"/>
                  <a:gd name="T7" fmla="*/ 746759 h 1134893"/>
                  <a:gd name="T8" fmla="*/ 0 w 1353823"/>
                  <a:gd name="T9" fmla="*/ 0 h 1134893"/>
                  <a:gd name="T10" fmla="*/ 0 60000 65536"/>
                  <a:gd name="T11" fmla="*/ 0 60000 65536"/>
                  <a:gd name="T12" fmla="*/ 0 60000 65536"/>
                  <a:gd name="T13" fmla="*/ 0 60000 65536"/>
                  <a:gd name="T14" fmla="*/ 0 60000 65536"/>
                  <a:gd name="T15" fmla="*/ 0 w 1353823"/>
                  <a:gd name="T16" fmla="*/ 0 h 1134893"/>
                  <a:gd name="T17" fmla="*/ 1353823 w 1353823"/>
                  <a:gd name="T18" fmla="*/ 1134893 h 1134893"/>
                </a:gdLst>
                <a:ahLst/>
                <a:cxnLst>
                  <a:cxn ang="T10">
                    <a:pos x="T0" y="T1"/>
                  </a:cxn>
                  <a:cxn ang="T11">
                    <a:pos x="T2" y="T3"/>
                  </a:cxn>
                  <a:cxn ang="T12">
                    <a:pos x="T4" y="T5"/>
                  </a:cxn>
                  <a:cxn ang="T13">
                    <a:pos x="T6" y="T7"/>
                  </a:cxn>
                  <a:cxn ang="T14">
                    <a:pos x="T8" y="T9"/>
                  </a:cxn>
                </a:cxnLst>
                <a:rect l="T15" t="T16" r="T17" b="T18"/>
                <a:pathLst>
                  <a:path w="1353823" h="1134893">
                    <a:moveTo>
                      <a:pt x="0" y="0"/>
                    </a:moveTo>
                    <a:lnTo>
                      <a:pt x="1353823" y="0"/>
                    </a:lnTo>
                    <a:cubicBezTo>
                      <a:pt x="976904" y="249658"/>
                      <a:pt x="733908" y="665396"/>
                      <a:pt x="733908" y="1134893"/>
                    </a:cubicBezTo>
                    <a:lnTo>
                      <a:pt x="726371" y="1134893"/>
                    </a:lnTo>
                    <a:cubicBezTo>
                      <a:pt x="706445" y="648677"/>
                      <a:pt x="420400" y="227699"/>
                      <a:pt x="0" y="0"/>
                    </a:cubicBezTo>
                    <a:close/>
                  </a:path>
                </a:pathLst>
              </a:custGeom>
              <a:solidFill>
                <a:srgbClr val="CC0066"/>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grpSp>
        <p:sp>
          <p:nvSpPr>
            <p:cNvPr id="5144" name="椭圆 27"/>
            <p:cNvSpPr>
              <a:spLocks noChangeArrowheads="1"/>
            </p:cNvSpPr>
            <p:nvPr/>
          </p:nvSpPr>
          <p:spPr bwMode="auto">
            <a:xfrm>
              <a:off x="175576" y="205755"/>
              <a:ext cx="288032" cy="288032"/>
            </a:xfrm>
            <a:prstGeom prst="ellipse">
              <a:avLst/>
            </a:prstGeom>
            <a:solidFill>
              <a:schemeClr val="bg1"/>
            </a:solidFill>
            <a:ln>
              <a:noFill/>
            </a:ln>
            <a:extLst>
              <a:ext uri="{91240B29-F687-4F45-9708-019B960494DF}">
                <a14:hiddenLine xmlns:a14="http://schemas.microsoft.com/office/drawing/2010/main" xmlns=""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grpSp>
      <p:grpSp>
        <p:nvGrpSpPr>
          <p:cNvPr id="5" name="组合 34"/>
          <p:cNvGrpSpPr>
            <a:grpSpLocks/>
          </p:cNvGrpSpPr>
          <p:nvPr/>
        </p:nvGrpSpPr>
        <p:grpSpPr bwMode="auto">
          <a:xfrm>
            <a:off x="4505328" y="2857502"/>
            <a:ext cx="495300" cy="847725"/>
            <a:chOff x="0" y="0"/>
            <a:chExt cx="639185" cy="1091184"/>
          </a:xfrm>
        </p:grpSpPr>
        <p:grpSp>
          <p:nvGrpSpPr>
            <p:cNvPr id="6" name="组合 35"/>
            <p:cNvGrpSpPr>
              <a:grpSpLocks/>
            </p:cNvGrpSpPr>
            <p:nvPr/>
          </p:nvGrpSpPr>
          <p:grpSpPr bwMode="auto">
            <a:xfrm>
              <a:off x="0" y="0"/>
              <a:ext cx="639185" cy="1091184"/>
              <a:chOff x="0" y="0"/>
              <a:chExt cx="868598" cy="1482827"/>
            </a:xfrm>
          </p:grpSpPr>
          <p:sp>
            <p:nvSpPr>
              <p:cNvPr id="5141" name="椭圆 37"/>
              <p:cNvSpPr>
                <a:spLocks noChangeArrowheads="1"/>
              </p:cNvSpPr>
              <p:nvPr/>
            </p:nvSpPr>
            <p:spPr bwMode="auto">
              <a:xfrm>
                <a:off x="0" y="0"/>
                <a:ext cx="868598" cy="896071"/>
              </a:xfrm>
              <a:prstGeom prst="ellipse">
                <a:avLst/>
              </a:prstGeom>
              <a:solidFill>
                <a:srgbClr val="CC0066"/>
              </a:solidFill>
              <a:ln>
                <a:noFill/>
              </a:ln>
              <a:extLst>
                <a:ext uri="{91240B29-F687-4F45-9708-019B960494DF}">
                  <a14:hiddenLine xmlns:a14="http://schemas.microsoft.com/office/drawing/2010/main" xmlns=""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5142" name="矩形 21"/>
              <p:cNvSpPr>
                <a:spLocks noChangeArrowheads="1"/>
              </p:cNvSpPr>
              <p:nvPr/>
            </p:nvSpPr>
            <p:spPr bwMode="auto">
              <a:xfrm>
                <a:off x="103099" y="736068"/>
                <a:ext cx="662400" cy="746759"/>
              </a:xfrm>
              <a:custGeom>
                <a:avLst/>
                <a:gdLst>
                  <a:gd name="T0" fmla="*/ 0 w 1353823"/>
                  <a:gd name="T1" fmla="*/ 0 h 1134893"/>
                  <a:gd name="T2" fmla="*/ 662400 w 1353823"/>
                  <a:gd name="T3" fmla="*/ 0 h 1134893"/>
                  <a:gd name="T4" fmla="*/ 359087 w 1353823"/>
                  <a:gd name="T5" fmla="*/ 746759 h 1134893"/>
                  <a:gd name="T6" fmla="*/ 355400 w 1353823"/>
                  <a:gd name="T7" fmla="*/ 746759 h 1134893"/>
                  <a:gd name="T8" fmla="*/ 0 w 1353823"/>
                  <a:gd name="T9" fmla="*/ 0 h 1134893"/>
                  <a:gd name="T10" fmla="*/ 0 60000 65536"/>
                  <a:gd name="T11" fmla="*/ 0 60000 65536"/>
                  <a:gd name="T12" fmla="*/ 0 60000 65536"/>
                  <a:gd name="T13" fmla="*/ 0 60000 65536"/>
                  <a:gd name="T14" fmla="*/ 0 60000 65536"/>
                  <a:gd name="T15" fmla="*/ 0 w 1353823"/>
                  <a:gd name="T16" fmla="*/ 0 h 1134893"/>
                  <a:gd name="T17" fmla="*/ 1353823 w 1353823"/>
                  <a:gd name="T18" fmla="*/ 1134893 h 1134893"/>
                </a:gdLst>
                <a:ahLst/>
                <a:cxnLst>
                  <a:cxn ang="T10">
                    <a:pos x="T0" y="T1"/>
                  </a:cxn>
                  <a:cxn ang="T11">
                    <a:pos x="T2" y="T3"/>
                  </a:cxn>
                  <a:cxn ang="T12">
                    <a:pos x="T4" y="T5"/>
                  </a:cxn>
                  <a:cxn ang="T13">
                    <a:pos x="T6" y="T7"/>
                  </a:cxn>
                  <a:cxn ang="T14">
                    <a:pos x="T8" y="T9"/>
                  </a:cxn>
                </a:cxnLst>
                <a:rect l="T15" t="T16" r="T17" b="T18"/>
                <a:pathLst>
                  <a:path w="1353823" h="1134893">
                    <a:moveTo>
                      <a:pt x="0" y="0"/>
                    </a:moveTo>
                    <a:lnTo>
                      <a:pt x="1353823" y="0"/>
                    </a:lnTo>
                    <a:cubicBezTo>
                      <a:pt x="976904" y="249658"/>
                      <a:pt x="733908" y="665396"/>
                      <a:pt x="733908" y="1134893"/>
                    </a:cubicBezTo>
                    <a:lnTo>
                      <a:pt x="726371" y="1134893"/>
                    </a:lnTo>
                    <a:cubicBezTo>
                      <a:pt x="706445" y="648677"/>
                      <a:pt x="420400" y="227699"/>
                      <a:pt x="0" y="0"/>
                    </a:cubicBezTo>
                    <a:close/>
                  </a:path>
                </a:pathLst>
              </a:custGeom>
              <a:solidFill>
                <a:srgbClr val="CC0066"/>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grpSp>
        <p:sp>
          <p:nvSpPr>
            <p:cNvPr id="5140" name="椭圆 36"/>
            <p:cNvSpPr>
              <a:spLocks noChangeArrowheads="1"/>
            </p:cNvSpPr>
            <p:nvPr/>
          </p:nvSpPr>
          <p:spPr bwMode="auto">
            <a:xfrm>
              <a:off x="175576" y="205755"/>
              <a:ext cx="288032" cy="288032"/>
            </a:xfrm>
            <a:prstGeom prst="ellipse">
              <a:avLst/>
            </a:prstGeom>
            <a:solidFill>
              <a:schemeClr val="bg1"/>
            </a:solidFill>
            <a:ln>
              <a:noFill/>
            </a:ln>
            <a:extLst>
              <a:ext uri="{91240B29-F687-4F45-9708-019B960494DF}">
                <a14:hiddenLine xmlns:a14="http://schemas.microsoft.com/office/drawing/2010/main" xmlns=""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grpSp>
      <p:grpSp>
        <p:nvGrpSpPr>
          <p:cNvPr id="7" name="组合 39"/>
          <p:cNvGrpSpPr>
            <a:grpSpLocks/>
          </p:cNvGrpSpPr>
          <p:nvPr/>
        </p:nvGrpSpPr>
        <p:grpSpPr bwMode="auto">
          <a:xfrm>
            <a:off x="7596188" y="1963739"/>
            <a:ext cx="496887" cy="847725"/>
            <a:chOff x="0" y="0"/>
            <a:chExt cx="639185" cy="1091184"/>
          </a:xfrm>
        </p:grpSpPr>
        <p:grpSp>
          <p:nvGrpSpPr>
            <p:cNvPr id="8" name="组合 40"/>
            <p:cNvGrpSpPr>
              <a:grpSpLocks/>
            </p:cNvGrpSpPr>
            <p:nvPr/>
          </p:nvGrpSpPr>
          <p:grpSpPr bwMode="auto">
            <a:xfrm>
              <a:off x="0" y="0"/>
              <a:ext cx="639185" cy="1091184"/>
              <a:chOff x="0" y="0"/>
              <a:chExt cx="868598" cy="1482827"/>
            </a:xfrm>
          </p:grpSpPr>
          <p:sp>
            <p:nvSpPr>
              <p:cNvPr id="5137" name="椭圆 42"/>
              <p:cNvSpPr>
                <a:spLocks noChangeArrowheads="1"/>
              </p:cNvSpPr>
              <p:nvPr/>
            </p:nvSpPr>
            <p:spPr bwMode="auto">
              <a:xfrm>
                <a:off x="0" y="0"/>
                <a:ext cx="868598" cy="896071"/>
              </a:xfrm>
              <a:prstGeom prst="ellipse">
                <a:avLst/>
              </a:prstGeom>
              <a:solidFill>
                <a:srgbClr val="CC0066"/>
              </a:solidFill>
              <a:ln>
                <a:noFill/>
              </a:ln>
              <a:extLst>
                <a:ext uri="{91240B29-F687-4F45-9708-019B960494DF}">
                  <a14:hiddenLine xmlns:a14="http://schemas.microsoft.com/office/drawing/2010/main" xmlns=""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5138" name="矩形 21"/>
              <p:cNvSpPr>
                <a:spLocks noChangeArrowheads="1"/>
              </p:cNvSpPr>
              <p:nvPr/>
            </p:nvSpPr>
            <p:spPr bwMode="auto">
              <a:xfrm>
                <a:off x="103099" y="736068"/>
                <a:ext cx="662400" cy="746759"/>
              </a:xfrm>
              <a:custGeom>
                <a:avLst/>
                <a:gdLst>
                  <a:gd name="T0" fmla="*/ 0 w 1353823"/>
                  <a:gd name="T1" fmla="*/ 0 h 1134893"/>
                  <a:gd name="T2" fmla="*/ 662400 w 1353823"/>
                  <a:gd name="T3" fmla="*/ 0 h 1134893"/>
                  <a:gd name="T4" fmla="*/ 359087 w 1353823"/>
                  <a:gd name="T5" fmla="*/ 746759 h 1134893"/>
                  <a:gd name="T6" fmla="*/ 355400 w 1353823"/>
                  <a:gd name="T7" fmla="*/ 746759 h 1134893"/>
                  <a:gd name="T8" fmla="*/ 0 w 1353823"/>
                  <a:gd name="T9" fmla="*/ 0 h 1134893"/>
                  <a:gd name="T10" fmla="*/ 0 60000 65536"/>
                  <a:gd name="T11" fmla="*/ 0 60000 65536"/>
                  <a:gd name="T12" fmla="*/ 0 60000 65536"/>
                  <a:gd name="T13" fmla="*/ 0 60000 65536"/>
                  <a:gd name="T14" fmla="*/ 0 60000 65536"/>
                  <a:gd name="T15" fmla="*/ 0 w 1353823"/>
                  <a:gd name="T16" fmla="*/ 0 h 1134893"/>
                  <a:gd name="T17" fmla="*/ 1353823 w 1353823"/>
                  <a:gd name="T18" fmla="*/ 1134893 h 1134893"/>
                </a:gdLst>
                <a:ahLst/>
                <a:cxnLst>
                  <a:cxn ang="T10">
                    <a:pos x="T0" y="T1"/>
                  </a:cxn>
                  <a:cxn ang="T11">
                    <a:pos x="T2" y="T3"/>
                  </a:cxn>
                  <a:cxn ang="T12">
                    <a:pos x="T4" y="T5"/>
                  </a:cxn>
                  <a:cxn ang="T13">
                    <a:pos x="T6" y="T7"/>
                  </a:cxn>
                  <a:cxn ang="T14">
                    <a:pos x="T8" y="T9"/>
                  </a:cxn>
                </a:cxnLst>
                <a:rect l="T15" t="T16" r="T17" b="T18"/>
                <a:pathLst>
                  <a:path w="1353823" h="1134893">
                    <a:moveTo>
                      <a:pt x="0" y="0"/>
                    </a:moveTo>
                    <a:lnTo>
                      <a:pt x="1353823" y="0"/>
                    </a:lnTo>
                    <a:cubicBezTo>
                      <a:pt x="976904" y="249658"/>
                      <a:pt x="733908" y="665396"/>
                      <a:pt x="733908" y="1134893"/>
                    </a:cubicBezTo>
                    <a:lnTo>
                      <a:pt x="726371" y="1134893"/>
                    </a:lnTo>
                    <a:cubicBezTo>
                      <a:pt x="706445" y="648677"/>
                      <a:pt x="420400" y="227699"/>
                      <a:pt x="0" y="0"/>
                    </a:cubicBezTo>
                    <a:close/>
                  </a:path>
                </a:pathLst>
              </a:custGeom>
              <a:solidFill>
                <a:srgbClr val="CC0066"/>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grpSp>
        <p:sp>
          <p:nvSpPr>
            <p:cNvPr id="5136" name="椭圆 41"/>
            <p:cNvSpPr>
              <a:spLocks noChangeArrowheads="1"/>
            </p:cNvSpPr>
            <p:nvPr/>
          </p:nvSpPr>
          <p:spPr bwMode="auto">
            <a:xfrm>
              <a:off x="175576" y="205755"/>
              <a:ext cx="288032" cy="288032"/>
            </a:xfrm>
            <a:prstGeom prst="ellipse">
              <a:avLst/>
            </a:prstGeom>
            <a:solidFill>
              <a:schemeClr val="bg1"/>
            </a:solidFill>
            <a:ln>
              <a:noFill/>
            </a:ln>
            <a:extLst>
              <a:ext uri="{91240B29-F687-4F45-9708-019B960494DF}">
                <a14:hiddenLine xmlns:a14="http://schemas.microsoft.com/office/drawing/2010/main" xmlns=""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grpSp>
      <p:sp>
        <p:nvSpPr>
          <p:cNvPr id="5129" name="TextBox 44"/>
          <p:cNvSpPr>
            <a:spLocks noChangeArrowheads="1"/>
          </p:cNvSpPr>
          <p:nvPr/>
        </p:nvSpPr>
        <p:spPr bwMode="auto">
          <a:xfrm>
            <a:off x="6580188" y="3060700"/>
            <a:ext cx="2528887" cy="4616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30" tIns="45715" rIns="91430" bIns="45715">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2400" dirty="0" smtClean="0">
                <a:solidFill>
                  <a:srgbClr val="CC0066"/>
                </a:solidFill>
                <a:latin typeface="微软雅黑" panose="020B0503020204020204" pitchFamily="34" charset="-122"/>
                <a:ea typeface="微软雅黑" panose="020B0503020204020204" pitchFamily="34" charset="-122"/>
                <a:sym typeface="微软雅黑" panose="020B0503020204020204" pitchFamily="34" charset="-122"/>
              </a:rPr>
              <a:t>线下查询类</a:t>
            </a:r>
            <a:endParaRPr lang="zh-CN" altLang="en-US" sz="2400" dirty="0">
              <a:solidFill>
                <a:srgbClr val="CC006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30" name="TextBox 45"/>
          <p:cNvSpPr>
            <a:spLocks noChangeArrowheads="1"/>
          </p:cNvSpPr>
          <p:nvPr/>
        </p:nvSpPr>
        <p:spPr bwMode="auto">
          <a:xfrm>
            <a:off x="3912572" y="3881847"/>
            <a:ext cx="2527300" cy="4616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30" tIns="45715" rIns="91430" bIns="45715">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2400" dirty="0" smtClean="0">
                <a:solidFill>
                  <a:srgbClr val="CC0066"/>
                </a:solidFill>
                <a:latin typeface="微软雅黑" panose="020B0503020204020204" pitchFamily="34" charset="-122"/>
                <a:ea typeface="微软雅黑" panose="020B0503020204020204" pitchFamily="34" charset="-122"/>
                <a:sym typeface="微软雅黑" panose="020B0503020204020204" pitchFamily="34" charset="-122"/>
              </a:rPr>
              <a:t>主动下发类</a:t>
            </a:r>
            <a:endParaRPr lang="zh-CN" altLang="en-US" sz="2400" dirty="0">
              <a:solidFill>
                <a:srgbClr val="CC006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31" name="TextBox 46"/>
          <p:cNvSpPr>
            <a:spLocks noChangeArrowheads="1"/>
          </p:cNvSpPr>
          <p:nvPr/>
        </p:nvSpPr>
        <p:spPr bwMode="auto">
          <a:xfrm>
            <a:off x="1055559" y="4607733"/>
            <a:ext cx="2527300" cy="4616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30" tIns="45715" rIns="91430" bIns="45715">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buNone/>
            </a:pPr>
            <a:r>
              <a:rPr lang="zh-CN" altLang="en-US" sz="2400" dirty="0" smtClean="0">
                <a:solidFill>
                  <a:srgbClr val="CC0066"/>
                </a:solidFill>
                <a:latin typeface="微软雅黑" panose="020B0503020204020204" pitchFamily="34" charset="-122"/>
                <a:ea typeface="微软雅黑" panose="020B0503020204020204" pitchFamily="34" charset="-122"/>
                <a:sym typeface="微软雅黑" panose="020B0503020204020204" pitchFamily="34" charset="-122"/>
              </a:rPr>
              <a:t>申请查询类</a:t>
            </a:r>
            <a:endParaRPr lang="zh-CN" altLang="en-US" sz="2400" dirty="0">
              <a:solidFill>
                <a:srgbClr val="CC006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32" name="TextBox 16"/>
          <p:cNvSpPr>
            <a:spLocks noChangeArrowheads="1"/>
          </p:cNvSpPr>
          <p:nvPr/>
        </p:nvSpPr>
        <p:spPr bwMode="auto">
          <a:xfrm>
            <a:off x="142844" y="2500313"/>
            <a:ext cx="3071834" cy="12695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0" tIns="45715" rIns="91430" bIns="45715">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389626" indent="-389626" eaLnBrk="1" hangingPunct="1">
              <a:lnSpc>
                <a:spcPct val="150000"/>
              </a:lnSpc>
              <a:spcBef>
                <a:spcPct val="0"/>
              </a:spcBef>
              <a:buFont typeface="+mj-ea"/>
              <a:buAutoNum type="circleNumDbPlain"/>
            </a:pPr>
            <a:r>
              <a:rPr lang="zh-CN" altLang="en-US" sz="17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不定期持有人名册（</a:t>
            </a:r>
            <a:r>
              <a:rPr lang="zh-CN" altLang="en-US" sz="17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较多</a:t>
            </a:r>
            <a:r>
              <a:rPr lang="zh-CN" altLang="en-US" sz="17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sz="17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89626" indent="-389626" eaLnBrk="1" hangingPunct="1">
              <a:lnSpc>
                <a:spcPct val="150000"/>
              </a:lnSpc>
              <a:spcBef>
                <a:spcPct val="0"/>
              </a:spcBef>
              <a:buFont typeface="+mj-ea"/>
              <a:buAutoNum type="circleNumDbPlain"/>
            </a:pPr>
            <a:r>
              <a:rPr lang="zh-CN" altLang="en-US" sz="17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股份冻结数据</a:t>
            </a:r>
            <a:endParaRPr lang="en-US" altLang="zh-CN" sz="17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89626" indent="-389626" eaLnBrk="1" hangingPunct="1">
              <a:lnSpc>
                <a:spcPct val="150000"/>
              </a:lnSpc>
              <a:spcBef>
                <a:spcPct val="0"/>
              </a:spcBef>
              <a:buFont typeface="+mj-ea"/>
              <a:buAutoNum type="circleNumDbPlain"/>
            </a:pPr>
            <a:r>
              <a:rPr lang="zh-CN" altLang="en-US" sz="17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股本结构表</a:t>
            </a:r>
            <a:endParaRPr lang="en-US" altLang="zh-CN" sz="17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33" name="TextBox 47"/>
          <p:cNvSpPr>
            <a:spLocks noChangeArrowheads="1"/>
          </p:cNvSpPr>
          <p:nvPr/>
        </p:nvSpPr>
        <p:spPr bwMode="auto">
          <a:xfrm>
            <a:off x="6286512" y="1071552"/>
            <a:ext cx="2786050" cy="8309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0" tIns="45715" rIns="91430" bIns="45715">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389626" indent="-389626" eaLnBrk="1" hangingPunct="1">
              <a:lnSpc>
                <a:spcPct val="150000"/>
              </a:lnSpc>
              <a:spcBef>
                <a:spcPct val="0"/>
              </a:spcBef>
              <a:buFont typeface="+mj-ea"/>
              <a:buAutoNum type="circleNumDbPlain"/>
            </a:pPr>
            <a:r>
              <a:rPr lang="zh-CN" altLang="en-US" sz="17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信息披露义务人持股及变更查询证明（</a:t>
            </a:r>
            <a:r>
              <a:rPr lang="zh-CN" altLang="en-US" sz="17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较少</a:t>
            </a:r>
            <a:r>
              <a:rPr lang="zh-CN" altLang="en-US" sz="17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7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34" name="TextBox 48"/>
          <p:cNvSpPr>
            <a:spLocks noChangeArrowheads="1"/>
          </p:cNvSpPr>
          <p:nvPr/>
        </p:nvSpPr>
        <p:spPr bwMode="auto">
          <a:xfrm>
            <a:off x="3319087" y="1148223"/>
            <a:ext cx="3110301" cy="16619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0" tIns="45715" rIns="91430" bIns="45715">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389626" indent="-389626" eaLnBrk="1" hangingPunct="1">
              <a:lnSpc>
                <a:spcPct val="150000"/>
              </a:lnSpc>
              <a:spcBef>
                <a:spcPts val="0"/>
              </a:spcBef>
              <a:spcAft>
                <a:spcPts val="0"/>
              </a:spcAft>
              <a:buFont typeface="+mj-ea"/>
              <a:buAutoNum type="circleNumDbPlain"/>
            </a:pPr>
            <a:r>
              <a:rPr lang="zh-CN" altLang="en-US" sz="17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定期持有人名册</a:t>
            </a:r>
            <a:endParaRPr lang="en-US" altLang="zh-CN" sz="17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89626" indent="-389626" eaLnBrk="1" hangingPunct="1">
              <a:lnSpc>
                <a:spcPct val="150000"/>
              </a:lnSpc>
              <a:spcBef>
                <a:spcPts val="0"/>
              </a:spcBef>
              <a:spcAft>
                <a:spcPts val="0"/>
              </a:spcAft>
              <a:buFont typeface="+mj-ea"/>
              <a:buAutoNum type="circleNumDbPlain"/>
            </a:pPr>
            <a:r>
              <a:rPr lang="zh-CN" altLang="en-US" sz="17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限售股明细数据</a:t>
            </a:r>
            <a:endParaRPr lang="en-US" altLang="zh-CN" sz="17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89626" indent="-389626" eaLnBrk="1" hangingPunct="1">
              <a:lnSpc>
                <a:spcPct val="150000"/>
              </a:lnSpc>
              <a:spcBef>
                <a:spcPts val="0"/>
              </a:spcBef>
              <a:spcAft>
                <a:spcPts val="0"/>
              </a:spcAft>
              <a:buFont typeface="+mj-ea"/>
              <a:buAutoNum type="circleNumDbPlain"/>
            </a:pPr>
            <a:r>
              <a:rPr lang="zh-CN" altLang="en-US" sz="17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股息红利差异化征税明细</a:t>
            </a:r>
            <a:endParaRPr lang="en-US" altLang="zh-CN" sz="17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89626" indent="-389626" eaLnBrk="1" hangingPunct="1">
              <a:lnSpc>
                <a:spcPct val="150000"/>
              </a:lnSpc>
              <a:spcBef>
                <a:spcPts val="0"/>
              </a:spcBef>
              <a:spcAft>
                <a:spcPts val="0"/>
              </a:spcAft>
              <a:buFont typeface="+mj-ea"/>
              <a:buAutoNum type="circleNumDbPlain"/>
            </a:pPr>
            <a:r>
              <a:rPr lang="zh-CN" altLang="en-US" sz="17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持股</a:t>
            </a:r>
            <a:r>
              <a:rPr lang="en-US" altLang="zh-CN" sz="17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en-US" sz="17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以上股东股份变动</a:t>
            </a:r>
            <a:endParaRPr lang="en-US" altLang="zh-CN" sz="17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Rectangle 32"/>
          <p:cNvSpPr>
            <a:spLocks noChangeArrowheads="1"/>
          </p:cNvSpPr>
          <p:nvPr/>
        </p:nvSpPr>
        <p:spPr bwMode="auto">
          <a:xfrm>
            <a:off x="496918" y="142858"/>
            <a:ext cx="8432800" cy="400050"/>
          </a:xfrm>
          <a:prstGeom prst="rect">
            <a:avLst/>
          </a:prstGeom>
          <a:noFill/>
          <a:ln w="9525">
            <a:noFill/>
            <a:miter lim="800000"/>
            <a:headEnd/>
            <a:tailEnd/>
          </a:ln>
        </p:spPr>
        <p:txBody>
          <a:bodyPr lIns="107275" tIns="53637" rIns="107275" bIns="53637" anchor="b"/>
          <a:lstStyle/>
          <a:p>
            <a:pPr algn="ctr"/>
            <a:r>
              <a:rPr lang="en-US" altLang="zh-CN" sz="2700" b="1" dirty="0" smtClean="0">
                <a:solidFill>
                  <a:srgbClr val="FFFFFF"/>
                </a:solidFill>
                <a:latin typeface="微软雅黑" pitchFamily="34" charset="-122"/>
                <a:ea typeface="微软雅黑" pitchFamily="34" charset="-122"/>
              </a:rPr>
              <a:t/>
            </a:r>
            <a:br>
              <a:rPr lang="en-US" altLang="zh-CN" sz="2700" b="1" dirty="0" smtClean="0">
                <a:solidFill>
                  <a:srgbClr val="FFFFFF"/>
                </a:solidFill>
                <a:latin typeface="微软雅黑" pitchFamily="34" charset="-122"/>
                <a:ea typeface="微软雅黑" pitchFamily="34" charset="-122"/>
              </a:rPr>
            </a:br>
            <a:r>
              <a:rPr lang="zh-CN" altLang="en-US" sz="2700" b="1" dirty="0" smtClean="0">
                <a:solidFill>
                  <a:srgbClr val="FFFFFF"/>
                </a:solidFill>
                <a:latin typeface="微软雅黑" pitchFamily="34" charset="-122"/>
                <a:ea typeface="微软雅黑" pitchFamily="34" charset="-122"/>
              </a:rPr>
              <a:t>发行人信息查询业务概述</a:t>
            </a:r>
            <a:endParaRPr lang="zh-CN" altLang="en-US" sz="2700" dirty="0">
              <a:solidFill>
                <a:schemeClr val="bg1"/>
              </a:solidFill>
              <a:latin typeface="黑体" pitchFamily="49" charset="-122"/>
              <a:ea typeface="黑体" pitchFamily="49" charset="-122"/>
            </a:endParaRPr>
          </a:p>
        </p:txBody>
      </p:sp>
      <p:sp>
        <p:nvSpPr>
          <p:cNvPr id="38" name="页脚占位符 5"/>
          <p:cNvSpPr>
            <a:spLocks noGrp="1"/>
          </p:cNvSpPr>
          <p:nvPr>
            <p:ph type="ftr" sz="quarter" idx="11"/>
          </p:nvPr>
        </p:nvSpPr>
        <p:spPr>
          <a:xfrm>
            <a:off x="3124200" y="4683921"/>
            <a:ext cx="2895600" cy="357188"/>
          </a:xfrm>
        </p:spPr>
        <p:txBody>
          <a:bodyPr/>
          <a:lstStyle/>
          <a:p>
            <a:pPr>
              <a:defRPr/>
            </a:pPr>
            <a:r>
              <a:rPr lang="en-US" altLang="zh-CN" dirty="0" smtClean="0"/>
              <a:t>11</a:t>
            </a:r>
            <a:endParaRPr lang="en-US" altLang="zh-CN"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125"/>
                                        </p:tgtEl>
                                        <p:attrNameLst>
                                          <p:attrName>style.visibility</p:attrName>
                                        </p:attrNameLst>
                                      </p:cBhvr>
                                      <p:to>
                                        <p:strVal val="visible"/>
                                      </p:to>
                                    </p:set>
                                    <p:animEffect transition="in" filter="fade">
                                      <p:cBhvr>
                                        <p:cTn id="7" dur="1000"/>
                                        <p:tgtEl>
                                          <p:spTgt spid="5125"/>
                                        </p:tgtEl>
                                      </p:cBhvr>
                                    </p:animEffect>
                                    <p:anim calcmode="lin" valueType="num">
                                      <p:cBhvr>
                                        <p:cTn id="8" dur="1000" fill="hold"/>
                                        <p:tgtEl>
                                          <p:spTgt spid="5125"/>
                                        </p:tgtEl>
                                        <p:attrNameLst>
                                          <p:attrName>ppt_x</p:attrName>
                                        </p:attrNameLst>
                                      </p:cBhvr>
                                      <p:tavLst>
                                        <p:tav tm="0">
                                          <p:val>
                                            <p:strVal val="#ppt_x"/>
                                          </p:val>
                                        </p:tav>
                                        <p:tav tm="100000">
                                          <p:val>
                                            <p:strVal val="#ppt_x"/>
                                          </p:val>
                                        </p:tav>
                                      </p:tavLst>
                                    </p:anim>
                                    <p:anim calcmode="lin" valueType="num">
                                      <p:cBhvr>
                                        <p:cTn id="9" dur="1000" fill="hold"/>
                                        <p:tgtEl>
                                          <p:spTgt spid="51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5131"/>
                                        </p:tgtEl>
                                        <p:attrNameLst>
                                          <p:attrName>style.visibility</p:attrName>
                                        </p:attrNameLst>
                                      </p:cBhvr>
                                      <p:to>
                                        <p:strVal val="visible"/>
                                      </p:to>
                                    </p:set>
                                    <p:animEffect transition="in" filter="fade">
                                      <p:cBhvr>
                                        <p:cTn id="20" dur="1000"/>
                                        <p:tgtEl>
                                          <p:spTgt spid="5131"/>
                                        </p:tgtEl>
                                      </p:cBhvr>
                                    </p:animEffect>
                                    <p:anim calcmode="lin" valueType="num">
                                      <p:cBhvr>
                                        <p:cTn id="21" dur="1000" fill="hold"/>
                                        <p:tgtEl>
                                          <p:spTgt spid="5131"/>
                                        </p:tgtEl>
                                        <p:attrNameLst>
                                          <p:attrName>ppt_x</p:attrName>
                                        </p:attrNameLst>
                                      </p:cBhvr>
                                      <p:tavLst>
                                        <p:tav tm="0">
                                          <p:val>
                                            <p:strVal val="#ppt_x"/>
                                          </p:val>
                                        </p:tav>
                                        <p:tav tm="100000">
                                          <p:val>
                                            <p:strVal val="#ppt_x"/>
                                          </p:val>
                                        </p:tav>
                                      </p:tavLst>
                                    </p:anim>
                                    <p:anim calcmode="lin" valueType="num">
                                      <p:cBhvr>
                                        <p:cTn id="22" dur="1000" fill="hold"/>
                                        <p:tgtEl>
                                          <p:spTgt spid="5131"/>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132"/>
                                        </p:tgtEl>
                                        <p:attrNameLst>
                                          <p:attrName>style.visibility</p:attrName>
                                        </p:attrNameLst>
                                      </p:cBhvr>
                                      <p:to>
                                        <p:strVal val="visible"/>
                                      </p:to>
                                    </p:set>
                                    <p:animEffect transition="in" filter="fade">
                                      <p:cBhvr>
                                        <p:cTn id="27" dur="1000"/>
                                        <p:tgtEl>
                                          <p:spTgt spid="5132"/>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1000"/>
                                        <p:tgtEl>
                                          <p:spTgt spid="5"/>
                                        </p:tgtEl>
                                      </p:cBhvr>
                                    </p:animEffect>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5130"/>
                                        </p:tgtEl>
                                        <p:attrNameLst>
                                          <p:attrName>style.visibility</p:attrName>
                                        </p:attrNameLst>
                                      </p:cBhvr>
                                      <p:to>
                                        <p:strVal val="visible"/>
                                      </p:to>
                                    </p:set>
                                    <p:animEffect transition="in" filter="fade">
                                      <p:cBhvr>
                                        <p:cTn id="37" dur="1000"/>
                                        <p:tgtEl>
                                          <p:spTgt spid="5130"/>
                                        </p:tgtEl>
                                      </p:cBhvr>
                                    </p:animEffect>
                                    <p:anim calcmode="lin" valueType="num">
                                      <p:cBhvr>
                                        <p:cTn id="38" dur="1000" fill="hold"/>
                                        <p:tgtEl>
                                          <p:spTgt spid="5130"/>
                                        </p:tgtEl>
                                        <p:attrNameLst>
                                          <p:attrName>ppt_x</p:attrName>
                                        </p:attrNameLst>
                                      </p:cBhvr>
                                      <p:tavLst>
                                        <p:tav tm="0">
                                          <p:val>
                                            <p:strVal val="#ppt_x"/>
                                          </p:val>
                                        </p:tav>
                                        <p:tav tm="100000">
                                          <p:val>
                                            <p:strVal val="#ppt_x"/>
                                          </p:val>
                                        </p:tav>
                                      </p:tavLst>
                                    </p:anim>
                                    <p:anim calcmode="lin" valueType="num">
                                      <p:cBhvr>
                                        <p:cTn id="39" dur="1000" fill="hold"/>
                                        <p:tgtEl>
                                          <p:spTgt spid="5130"/>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5134"/>
                                        </p:tgtEl>
                                        <p:attrNameLst>
                                          <p:attrName>style.visibility</p:attrName>
                                        </p:attrNameLst>
                                      </p:cBhvr>
                                      <p:to>
                                        <p:strVal val="visible"/>
                                      </p:to>
                                    </p:set>
                                    <p:animEffect transition="in" filter="fade">
                                      <p:cBhvr>
                                        <p:cTn id="44" dur="1000"/>
                                        <p:tgtEl>
                                          <p:spTgt spid="5134"/>
                                        </p:tgtEl>
                                      </p:cBhvr>
                                    </p:animEffect>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5129"/>
                                        </p:tgtEl>
                                        <p:attrNameLst>
                                          <p:attrName>style.visibility</p:attrName>
                                        </p:attrNameLst>
                                      </p:cBhvr>
                                      <p:to>
                                        <p:strVal val="visible"/>
                                      </p:to>
                                    </p:set>
                                    <p:animEffect transition="in" filter="fade">
                                      <p:cBhvr>
                                        <p:cTn id="49" dur="1000"/>
                                        <p:tgtEl>
                                          <p:spTgt spid="5129"/>
                                        </p:tgtEl>
                                      </p:cBhvr>
                                    </p:animEffect>
                                    <p:anim calcmode="lin" valueType="num">
                                      <p:cBhvr>
                                        <p:cTn id="50" dur="1000" fill="hold"/>
                                        <p:tgtEl>
                                          <p:spTgt spid="5129"/>
                                        </p:tgtEl>
                                        <p:attrNameLst>
                                          <p:attrName>ppt_x</p:attrName>
                                        </p:attrNameLst>
                                      </p:cBhvr>
                                      <p:tavLst>
                                        <p:tav tm="0">
                                          <p:val>
                                            <p:strVal val="#ppt_x"/>
                                          </p:val>
                                        </p:tav>
                                        <p:tav tm="100000">
                                          <p:val>
                                            <p:strVal val="#ppt_x"/>
                                          </p:val>
                                        </p:tav>
                                      </p:tavLst>
                                    </p:anim>
                                    <p:anim calcmode="lin" valueType="num">
                                      <p:cBhvr>
                                        <p:cTn id="51" dur="1000" fill="hold"/>
                                        <p:tgtEl>
                                          <p:spTgt spid="5129"/>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fade">
                                      <p:cBhvr>
                                        <p:cTn id="54" dur="1000"/>
                                        <p:tgtEl>
                                          <p:spTgt spid="7"/>
                                        </p:tgtEl>
                                      </p:cBhvr>
                                    </p:animEffect>
                                    <p:anim calcmode="lin" valueType="num">
                                      <p:cBhvr>
                                        <p:cTn id="55" dur="1000" fill="hold"/>
                                        <p:tgtEl>
                                          <p:spTgt spid="7"/>
                                        </p:tgtEl>
                                        <p:attrNameLst>
                                          <p:attrName>ppt_x</p:attrName>
                                        </p:attrNameLst>
                                      </p:cBhvr>
                                      <p:tavLst>
                                        <p:tav tm="0">
                                          <p:val>
                                            <p:strVal val="#ppt_x"/>
                                          </p:val>
                                        </p:tav>
                                        <p:tav tm="100000">
                                          <p:val>
                                            <p:strVal val="#ppt_x"/>
                                          </p:val>
                                        </p:tav>
                                      </p:tavLst>
                                    </p:anim>
                                    <p:anim calcmode="lin" valueType="num">
                                      <p:cBhvr>
                                        <p:cTn id="5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5133"/>
                                        </p:tgtEl>
                                        <p:attrNameLst>
                                          <p:attrName>style.visibility</p:attrName>
                                        </p:attrNameLst>
                                      </p:cBhvr>
                                      <p:to>
                                        <p:strVal val="visible"/>
                                      </p:to>
                                    </p:set>
                                    <p:animEffect transition="in" filter="fade">
                                      <p:cBhvr>
                                        <p:cTn id="61" dur="1000"/>
                                        <p:tgtEl>
                                          <p:spTgt spid="5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animBg="1"/>
      <p:bldP spid="5129" grpId="0"/>
      <p:bldP spid="5130" grpId="0"/>
      <p:bldP spid="5131" grpId="0"/>
      <p:bldP spid="5132" grpId="0"/>
      <p:bldP spid="5133" grpId="0"/>
      <p:bldP spid="513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占位符 5" descr="c4eeeed1aafc26a39a50271c.jpg"/>
          <p:cNvPicPr>
            <a:picLocks noGrp="1" noChangeAspect="1"/>
          </p:cNvPicPr>
          <p:nvPr>
            <p:ph type="pic" sz="quarter" idx="13"/>
          </p:nvPr>
        </p:nvPicPr>
        <p:blipFill>
          <a:blip r:embed="rId2"/>
          <a:srcRect l="8453" r="8453"/>
          <a:stretch>
            <a:fillRect/>
          </a:stretch>
        </p:blipFill>
        <p:spPr>
          <a:xfrm>
            <a:off x="0" y="1401369"/>
            <a:ext cx="3016250" cy="2044303"/>
          </a:xfrm>
        </p:spPr>
      </p:pic>
      <p:sp>
        <p:nvSpPr>
          <p:cNvPr id="12294" name="标题 3"/>
          <p:cNvSpPr>
            <a:spLocks noGrp="1"/>
          </p:cNvSpPr>
          <p:nvPr>
            <p:ph type="title"/>
          </p:nvPr>
        </p:nvSpPr>
        <p:spPr>
          <a:xfrm>
            <a:off x="3071817" y="1339448"/>
            <a:ext cx="6072187" cy="2035969"/>
          </a:xfrm>
        </p:spPr>
        <p:txBody>
          <a:bodyPr>
            <a:normAutofit/>
          </a:bodyPr>
          <a:lstStyle/>
          <a:p>
            <a:pPr algn="ctr" eaLnBrk="1" hangingPunct="1"/>
            <a:r>
              <a:rPr lang="en-US" altLang="zh-CN" sz="3100" b="1" dirty="0" smtClean="0">
                <a:solidFill>
                  <a:srgbClr val="FFFFFF"/>
                </a:solidFill>
                <a:latin typeface="微软雅黑" pitchFamily="34" charset="-122"/>
                <a:ea typeface="微软雅黑" pitchFamily="34" charset="-122"/>
              </a:rPr>
              <a:t/>
            </a:r>
            <a:br>
              <a:rPr lang="en-US" altLang="zh-CN" sz="3100" b="1" dirty="0" smtClean="0">
                <a:solidFill>
                  <a:srgbClr val="FFFFFF"/>
                </a:solidFill>
                <a:latin typeface="微软雅黑" pitchFamily="34" charset="-122"/>
                <a:ea typeface="微软雅黑" pitchFamily="34" charset="-122"/>
              </a:rPr>
            </a:br>
            <a:r>
              <a:rPr lang="zh-CN" altLang="en-US" sz="3100" b="1" dirty="0" smtClean="0">
                <a:solidFill>
                  <a:srgbClr val="FFFFFF"/>
                </a:solidFill>
                <a:latin typeface="微软雅黑" pitchFamily="34" charset="-122"/>
                <a:ea typeface="微软雅黑" pitchFamily="34" charset="-122"/>
              </a:rPr>
              <a:t>申请查询类</a:t>
            </a:r>
          </a:p>
        </p:txBody>
      </p:sp>
      <p:sp>
        <p:nvSpPr>
          <p:cNvPr id="5" name="文本占位符 4"/>
          <p:cNvSpPr>
            <a:spLocks noGrp="1"/>
          </p:cNvSpPr>
          <p:nvPr>
            <p:ph type="body" idx="1"/>
          </p:nvPr>
        </p:nvSpPr>
        <p:spPr/>
        <p:txBody>
          <a:bodyPr/>
          <a:lstStyle/>
          <a:p>
            <a:r>
              <a:rPr lang="en-US" altLang="zh-CN" dirty="0" smtClean="0"/>
              <a:t> </a:t>
            </a:r>
            <a:endParaRPr lang="zh-CN" altLang="en-US" dirty="0"/>
          </a:p>
        </p:txBody>
      </p:sp>
      <p:sp>
        <p:nvSpPr>
          <p:cNvPr id="6" name="页脚占位符 5"/>
          <p:cNvSpPr>
            <a:spLocks noGrp="1"/>
          </p:cNvSpPr>
          <p:nvPr>
            <p:ph type="ftr" sz="quarter" idx="16"/>
          </p:nvPr>
        </p:nvSpPr>
        <p:spPr/>
        <p:txBody>
          <a:bodyPr/>
          <a:lstStyle/>
          <a:p>
            <a:pPr>
              <a:defRPr/>
            </a:pPr>
            <a:r>
              <a:rPr lang="en-US" altLang="zh-CN" dirty="0" smtClean="0"/>
              <a:t>12</a:t>
            </a:r>
            <a:endParaRPr lang="zh-CN" altLang="en-US" dirty="0"/>
          </a:p>
        </p:txBody>
      </p:sp>
      <p:pic>
        <p:nvPicPr>
          <p:cNvPr id="7" name="Picture 9" descr="D:\2015.1.23\中国结算VI系统(2015.3)\主标-透明背景.png"/>
          <p:cNvPicPr>
            <a:picLocks noChangeAspect="1" noChangeArrowheads="1"/>
          </p:cNvPicPr>
          <p:nvPr/>
        </p:nvPicPr>
        <p:blipFill>
          <a:blip r:embed="rId3" cstate="print"/>
          <a:srcRect/>
          <a:stretch>
            <a:fillRect/>
          </a:stretch>
        </p:blipFill>
        <p:spPr bwMode="auto">
          <a:xfrm>
            <a:off x="7524330" y="4569974"/>
            <a:ext cx="1475656" cy="496564"/>
          </a:xfrm>
          <a:prstGeom prst="rect">
            <a:avLst/>
          </a:prstGeom>
          <a:noFill/>
          <a:ln w="9525">
            <a:noFill/>
            <a:miter lim="800000"/>
            <a:headEnd/>
            <a:tailEnd/>
          </a:ln>
        </p:spPr>
      </p:pic>
    </p:spTree>
    <p:extLst>
      <p:ext uri="{BB962C8B-B14F-4D97-AF65-F5344CB8AC3E}">
        <p14:creationId xmlns:p14="http://schemas.microsoft.com/office/powerpoint/2010/main" xmlns="" val="59012165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F:\截图\3.png"/>
          <p:cNvPicPr>
            <a:picLocks noChangeAspect="1" noChangeArrowheads="1"/>
          </p:cNvPicPr>
          <p:nvPr/>
        </p:nvPicPr>
        <p:blipFill>
          <a:blip r:embed="rId2"/>
          <a:srcRect/>
          <a:stretch>
            <a:fillRect/>
          </a:stretch>
        </p:blipFill>
        <p:spPr bwMode="auto">
          <a:xfrm>
            <a:off x="0" y="642924"/>
            <a:ext cx="9144000" cy="3857651"/>
          </a:xfrm>
          <a:prstGeom prst="rect">
            <a:avLst/>
          </a:prstGeom>
          <a:noFill/>
        </p:spPr>
      </p:pic>
      <p:sp>
        <p:nvSpPr>
          <p:cNvPr id="2" name="页脚占位符 1"/>
          <p:cNvSpPr>
            <a:spLocks noGrp="1"/>
          </p:cNvSpPr>
          <p:nvPr>
            <p:ph type="ftr" sz="quarter" idx="11"/>
          </p:nvPr>
        </p:nvSpPr>
        <p:spPr/>
        <p:txBody>
          <a:bodyPr/>
          <a:lstStyle/>
          <a:p>
            <a:pPr>
              <a:defRPr/>
            </a:pPr>
            <a:r>
              <a:rPr lang="en-US" altLang="zh-CN" dirty="0" smtClean="0"/>
              <a:t>13</a:t>
            </a:r>
            <a:endParaRPr lang="en-US" altLang="zh-CN" dirty="0"/>
          </a:p>
        </p:txBody>
      </p:sp>
      <p:sp>
        <p:nvSpPr>
          <p:cNvPr id="3" name="Rectangle 32"/>
          <p:cNvSpPr>
            <a:spLocks noChangeArrowheads="1"/>
          </p:cNvSpPr>
          <p:nvPr/>
        </p:nvSpPr>
        <p:spPr bwMode="auto">
          <a:xfrm>
            <a:off x="496918" y="89297"/>
            <a:ext cx="8432800" cy="482189"/>
          </a:xfrm>
          <a:prstGeom prst="rect">
            <a:avLst/>
          </a:prstGeom>
          <a:noFill/>
          <a:ln w="9525">
            <a:noFill/>
            <a:miter lim="800000"/>
            <a:headEnd/>
            <a:tailEnd/>
          </a:ln>
        </p:spPr>
        <p:txBody>
          <a:bodyPr lIns="107275" tIns="53637" rIns="107275" bIns="53637" anchor="b"/>
          <a:lstStyle/>
          <a:p>
            <a:pPr marL="514350" indent="-514350" algn="ctr"/>
            <a:r>
              <a:rPr lang="zh-CN" altLang="en-US" sz="2700" b="1" dirty="0" smtClean="0">
                <a:solidFill>
                  <a:srgbClr val="FFFFFF"/>
                </a:solidFill>
                <a:latin typeface="微软雅黑" pitchFamily="34" charset="-122"/>
                <a:ea typeface="微软雅黑" pitchFamily="34" charset="-122"/>
              </a:rPr>
              <a:t>申请查询类</a:t>
            </a:r>
            <a:r>
              <a:rPr lang="en-US" altLang="zh-CN" sz="2700" b="1" dirty="0" smtClean="0">
                <a:solidFill>
                  <a:srgbClr val="FFFFFF"/>
                </a:solidFill>
                <a:latin typeface="微软雅黑" pitchFamily="34" charset="-122"/>
                <a:ea typeface="微软雅黑" pitchFamily="34" charset="-122"/>
              </a:rPr>
              <a:t>——</a:t>
            </a:r>
            <a:r>
              <a:rPr lang="zh-CN" altLang="en-US" sz="2700" b="1" dirty="0" smtClean="0">
                <a:solidFill>
                  <a:srgbClr val="FFFFFF"/>
                </a:solidFill>
                <a:latin typeface="微软雅黑" pitchFamily="34" charset="-122"/>
                <a:ea typeface="微软雅黑" pitchFamily="34" charset="-122"/>
              </a:rPr>
              <a:t>不定期持有人名册</a:t>
            </a:r>
            <a:endParaRPr lang="zh-CN" altLang="en-US" sz="2700" dirty="0">
              <a:solidFill>
                <a:schemeClr val="bg1"/>
              </a:solidFill>
              <a:latin typeface="黑体" pitchFamily="49" charset="-122"/>
              <a:ea typeface="黑体" pitchFamily="49" charset="-122"/>
            </a:endParaRPr>
          </a:p>
        </p:txBody>
      </p:sp>
      <p:sp>
        <p:nvSpPr>
          <p:cNvPr id="12" name="矩形 11"/>
          <p:cNvSpPr/>
          <p:nvPr/>
        </p:nvSpPr>
        <p:spPr bwMode="auto">
          <a:xfrm>
            <a:off x="2428860" y="3286130"/>
            <a:ext cx="6500858" cy="571504"/>
          </a:xfrm>
          <a:prstGeom prst="rect">
            <a:avLst/>
          </a:prstGeom>
          <a:solidFill>
            <a:schemeClr val="bg1"/>
          </a:solidFill>
          <a:ln w="9525" cap="flat" cmpd="sng" algn="ctr">
            <a:noFill/>
            <a:prstDash val="solid"/>
            <a:round/>
            <a:headEnd type="none" w="med" len="med"/>
            <a:tailEnd type="none" w="med" len="med"/>
          </a:ln>
          <a:effectLst>
            <a:outerShdw blurRad="50800" dist="50800" dir="5400000" algn="ctr" rotWithShape="0">
              <a:schemeClr val="bg1"/>
            </a:outerShdw>
          </a:effectLst>
          <a:scene3d>
            <a:camera prst="perspectiveFront"/>
            <a:lightRig rig="legacyFlat3" dir="b"/>
          </a:scene3d>
          <a:sp3d extrusionH="430200" contourW="12700" prstMaterial="legacyMatte">
            <a:contourClr>
              <a:schemeClr val="bg1"/>
            </a:contourClr>
          </a:sp3d>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noFill/>
              <a:effectLst/>
              <a:latin typeface="Arial" pitchFamily="34" charset="0"/>
              <a:ea typeface="宋体" pitchFamily="2" charset="-122"/>
            </a:endParaRPr>
          </a:p>
        </p:txBody>
      </p:sp>
      <p:sp>
        <p:nvSpPr>
          <p:cNvPr id="5" name="TextBox 4"/>
          <p:cNvSpPr txBox="1"/>
          <p:nvPr/>
        </p:nvSpPr>
        <p:spPr>
          <a:xfrm>
            <a:off x="3071802" y="3643320"/>
            <a:ext cx="5143536" cy="662319"/>
          </a:xfrm>
          <a:prstGeom prst="rect">
            <a:avLst/>
          </a:prstGeom>
          <a:noFill/>
        </p:spPr>
        <p:txBody>
          <a:bodyPr wrap="square" lIns="107275" tIns="53637" rIns="107275" bIns="53637" rtlCol="0">
            <a:spAutoFit/>
          </a:bodyPr>
          <a:lstStyle/>
          <a:p>
            <a:r>
              <a:rPr lang="zh-CN" altLang="en-US" b="1" dirty="0" smtClean="0">
                <a:solidFill>
                  <a:srgbClr val="C00000"/>
                </a:solidFill>
                <a:latin typeface="微软雅黑" pitchFamily="34" charset="-122"/>
                <a:ea typeface="微软雅黑" pitchFamily="34" charset="-122"/>
              </a:rPr>
              <a:t>登录本公司平台，点击发行人业务→数据查询业务→申请查询类→不定期持有人名册查询</a:t>
            </a:r>
            <a:endParaRPr lang="zh-CN" altLang="en-US" b="1" dirty="0">
              <a:solidFill>
                <a:srgbClr val="C00000"/>
              </a:solidFill>
              <a:latin typeface="微软雅黑" pitchFamily="34" charset="-122"/>
              <a:ea typeface="微软雅黑" pitchFamily="34" charset="-122"/>
            </a:endParaRPr>
          </a:p>
        </p:txBody>
      </p:sp>
      <p:sp>
        <p:nvSpPr>
          <p:cNvPr id="6" name="左箭头 5"/>
          <p:cNvSpPr/>
          <p:nvPr/>
        </p:nvSpPr>
        <p:spPr bwMode="auto">
          <a:xfrm>
            <a:off x="2357422" y="3786196"/>
            <a:ext cx="571504" cy="321471"/>
          </a:xfrm>
          <a:prstGeom prst="leftArrow">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107275" tIns="53637" rIns="107275" bIns="53637" numCol="1" rtlCol="0" anchor="t" anchorCtr="0" compatLnSpc="1">
            <a:prstTxWarp prst="textNoShape">
              <a:avLst/>
            </a:prstTxWarp>
          </a:bodyPr>
          <a:lstStyle/>
          <a:p>
            <a:pPr defTabSz="1072744"/>
            <a:endParaRPr lang="zh-CN" altLang="en-US" sz="2100" dirty="0" smtClean="0">
              <a:solidFill>
                <a:schemeClr val="tx1"/>
              </a:solidFill>
              <a:latin typeface="Arial" pitchFamily="34" charset="0"/>
              <a:ea typeface="宋体" pitchFamily="2" charset="-122"/>
            </a:endParaRPr>
          </a:p>
        </p:txBody>
      </p:sp>
      <p:sp>
        <p:nvSpPr>
          <p:cNvPr id="13" name="矩形 12"/>
          <p:cNvSpPr/>
          <p:nvPr/>
        </p:nvSpPr>
        <p:spPr bwMode="gray">
          <a:xfrm>
            <a:off x="500034" y="3429005"/>
            <a:ext cx="1714512" cy="428629"/>
          </a:xfrm>
          <a:prstGeom prst="rect">
            <a:avLst/>
          </a:prstGeom>
          <a:noFill/>
          <a:ln w="57150">
            <a:solidFill>
              <a:srgbClr val="C00000"/>
            </a:solidFill>
            <a:round/>
            <a:headEnd/>
            <a:tailEnd/>
          </a:ln>
        </p:spPr>
        <p:txBody>
          <a:bodyPr wrap="none" lIns="77925" tIns="38963" rIns="77925" bIns="38963"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1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smtClean="0"/>
              <a:t>14</a:t>
            </a:r>
            <a:endParaRPr lang="en-US" altLang="zh-CN" dirty="0"/>
          </a:p>
        </p:txBody>
      </p:sp>
      <p:pic>
        <p:nvPicPr>
          <p:cNvPr id="3" name="图片 2" descr="3.JPG"/>
          <p:cNvPicPr>
            <a:picLocks noChangeAspect="1"/>
          </p:cNvPicPr>
          <p:nvPr/>
        </p:nvPicPr>
        <p:blipFill>
          <a:blip r:embed="rId2"/>
          <a:stretch>
            <a:fillRect/>
          </a:stretch>
        </p:blipFill>
        <p:spPr>
          <a:xfrm>
            <a:off x="20564" y="928676"/>
            <a:ext cx="9123436" cy="3357586"/>
          </a:xfrm>
          <a:prstGeom prst="rect">
            <a:avLst/>
          </a:prstGeom>
        </p:spPr>
      </p:pic>
      <p:sp>
        <p:nvSpPr>
          <p:cNvPr id="4" name="Rectangle 32"/>
          <p:cNvSpPr>
            <a:spLocks noChangeArrowheads="1"/>
          </p:cNvSpPr>
          <p:nvPr/>
        </p:nvSpPr>
        <p:spPr bwMode="auto">
          <a:xfrm>
            <a:off x="496918" y="71420"/>
            <a:ext cx="8432800" cy="482189"/>
          </a:xfrm>
          <a:prstGeom prst="rect">
            <a:avLst/>
          </a:prstGeom>
          <a:noFill/>
          <a:ln w="9525">
            <a:noFill/>
            <a:miter lim="800000"/>
            <a:headEnd/>
            <a:tailEnd/>
          </a:ln>
        </p:spPr>
        <p:txBody>
          <a:bodyPr lIns="107275" tIns="53637" rIns="107275" bIns="53637" anchor="b"/>
          <a:lstStyle/>
          <a:p>
            <a:pPr marL="514350" indent="-514350" algn="ctr"/>
            <a:r>
              <a:rPr lang="zh-CN" altLang="en-US" sz="2700" b="1" dirty="0" smtClean="0">
                <a:solidFill>
                  <a:srgbClr val="FFFFFF"/>
                </a:solidFill>
                <a:latin typeface="微软雅黑" pitchFamily="34" charset="-122"/>
                <a:ea typeface="微软雅黑" pitchFamily="34" charset="-122"/>
              </a:rPr>
              <a:t>申请查询类</a:t>
            </a:r>
            <a:r>
              <a:rPr lang="en-US" altLang="zh-CN" sz="2700" b="1" dirty="0" smtClean="0">
                <a:solidFill>
                  <a:srgbClr val="FFFFFF"/>
                </a:solidFill>
                <a:latin typeface="微软雅黑" pitchFamily="34" charset="-122"/>
                <a:ea typeface="微软雅黑" pitchFamily="34" charset="-122"/>
              </a:rPr>
              <a:t>——</a:t>
            </a:r>
            <a:r>
              <a:rPr lang="zh-CN" altLang="en-US" sz="2700" b="1" dirty="0" smtClean="0">
                <a:solidFill>
                  <a:srgbClr val="FFFFFF"/>
                </a:solidFill>
                <a:latin typeface="微软雅黑" pitchFamily="34" charset="-122"/>
                <a:ea typeface="微软雅黑" pitchFamily="34" charset="-122"/>
              </a:rPr>
              <a:t>不定期持有人名册</a:t>
            </a:r>
            <a:endParaRPr lang="zh-CN" altLang="en-US" sz="2700" dirty="0">
              <a:solidFill>
                <a:schemeClr val="bg1"/>
              </a:solidFill>
              <a:latin typeface="黑体" pitchFamily="49" charset="-122"/>
              <a:ea typeface="黑体" pitchFamily="49" charset="-122"/>
            </a:endParaRPr>
          </a:p>
        </p:txBody>
      </p:sp>
      <p:sp>
        <p:nvSpPr>
          <p:cNvPr id="5" name="圆角矩形 4"/>
          <p:cNvSpPr/>
          <p:nvPr/>
        </p:nvSpPr>
        <p:spPr bwMode="auto">
          <a:xfrm>
            <a:off x="1857356" y="2946799"/>
            <a:ext cx="857256" cy="267893"/>
          </a:xfrm>
          <a:prstGeom prst="roundRect">
            <a:avLst/>
          </a:prstGeom>
          <a:noFill/>
          <a:ln w="50800">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107275" tIns="53637" rIns="107275" bIns="53637" numCol="1" rtlCol="0" anchor="t" anchorCtr="0" compatLnSpc="1">
            <a:prstTxWarp prst="textNoShape">
              <a:avLst/>
            </a:prstTxWarp>
          </a:bodyPr>
          <a:lstStyle/>
          <a:p>
            <a:pPr defTabSz="1072744"/>
            <a:endParaRPr lang="zh-CN" altLang="en-US" sz="2100" dirty="0" smtClean="0">
              <a:solidFill>
                <a:srgbClr val="FF0000"/>
              </a:solidFill>
              <a:latin typeface="Arial" pitchFamily="34" charset="0"/>
              <a:ea typeface="宋体" pitchFamily="2" charset="-122"/>
            </a:endParaRPr>
          </a:p>
        </p:txBody>
      </p:sp>
      <p:cxnSp>
        <p:nvCxnSpPr>
          <p:cNvPr id="7" name="直接连接符 6"/>
          <p:cNvCxnSpPr/>
          <p:nvPr/>
        </p:nvCxnSpPr>
        <p:spPr bwMode="auto">
          <a:xfrm>
            <a:off x="3571868" y="3429008"/>
            <a:ext cx="5000660" cy="1191"/>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p:spPr>
      </p:cxnSp>
      <p:sp>
        <p:nvSpPr>
          <p:cNvPr id="9" name="圆角矩形标注 8"/>
          <p:cNvSpPr/>
          <p:nvPr/>
        </p:nvSpPr>
        <p:spPr>
          <a:xfrm>
            <a:off x="6000760" y="2786064"/>
            <a:ext cx="2143140" cy="696517"/>
          </a:xfrm>
          <a:prstGeom prst="wedgeRoundRectCallout">
            <a:avLst>
              <a:gd name="adj1" fmla="val -77799"/>
              <a:gd name="adj2" fmla="val 73077"/>
              <a:gd name="adj3" fmla="val 16667"/>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107275" tIns="53637" rIns="107275" bIns="53637" anchor="ctr"/>
          <a:lstStyle/>
          <a:p>
            <a:pPr algn="ctr">
              <a:defRPr/>
            </a:pPr>
            <a:r>
              <a:rPr lang="zh-CN" altLang="en-US" b="1" dirty="0" smtClean="0">
                <a:solidFill>
                  <a:schemeClr val="tx1"/>
                </a:solidFill>
                <a:latin typeface="微软雅黑" pitchFamily="34" charset="-122"/>
                <a:ea typeface="微软雅黑" pitchFamily="34" charset="-122"/>
              </a:rPr>
              <a:t>特殊原因请务必在文本框中准确填写</a:t>
            </a:r>
            <a:endParaRPr lang="en-US" altLang="zh-CN" b="1" dirty="0">
              <a:solidFill>
                <a:schemeClr val="tx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smtClean="0"/>
              <a:t>15</a:t>
            </a:r>
            <a:endParaRPr lang="en-US" altLang="zh-CN" dirty="0"/>
          </a:p>
        </p:txBody>
      </p:sp>
      <p:sp>
        <p:nvSpPr>
          <p:cNvPr id="7" name="Rectangle 32"/>
          <p:cNvSpPr>
            <a:spLocks noChangeArrowheads="1"/>
          </p:cNvSpPr>
          <p:nvPr/>
        </p:nvSpPr>
        <p:spPr bwMode="auto">
          <a:xfrm>
            <a:off x="496918" y="142858"/>
            <a:ext cx="8432800" cy="400050"/>
          </a:xfrm>
          <a:prstGeom prst="rect">
            <a:avLst/>
          </a:prstGeom>
          <a:noFill/>
          <a:ln w="9525">
            <a:noFill/>
            <a:miter lim="800000"/>
            <a:headEnd/>
            <a:tailEnd/>
          </a:ln>
        </p:spPr>
        <p:txBody>
          <a:bodyPr lIns="107275" tIns="53637" rIns="107275" bIns="53637" anchor="b"/>
          <a:lstStyle/>
          <a:p>
            <a:pPr marL="514350" indent="-514350" algn="ctr"/>
            <a:r>
              <a:rPr lang="zh-CN" altLang="en-US" sz="2700" b="1" dirty="0" smtClean="0">
                <a:solidFill>
                  <a:srgbClr val="FFFFFF"/>
                </a:solidFill>
                <a:latin typeface="微软雅黑" pitchFamily="34" charset="-122"/>
                <a:ea typeface="微软雅黑" pitchFamily="34" charset="-122"/>
              </a:rPr>
              <a:t>申请查询类</a:t>
            </a:r>
            <a:r>
              <a:rPr lang="en-US" altLang="zh-CN" sz="2700" b="1" dirty="0" smtClean="0">
                <a:solidFill>
                  <a:srgbClr val="FFFFFF"/>
                </a:solidFill>
                <a:latin typeface="微软雅黑" pitchFamily="34" charset="-122"/>
                <a:ea typeface="微软雅黑" pitchFamily="34" charset="-122"/>
              </a:rPr>
              <a:t>——</a:t>
            </a:r>
            <a:r>
              <a:rPr lang="zh-CN" altLang="en-US" sz="2700" b="1" dirty="0" smtClean="0">
                <a:solidFill>
                  <a:srgbClr val="FFFFFF"/>
                </a:solidFill>
                <a:latin typeface="微软雅黑" pitchFamily="34" charset="-122"/>
                <a:ea typeface="微软雅黑" pitchFamily="34" charset="-122"/>
              </a:rPr>
              <a:t>不定期持有人名册</a:t>
            </a:r>
            <a:endParaRPr lang="zh-CN" altLang="en-US" sz="2700" dirty="0">
              <a:solidFill>
                <a:schemeClr val="bg1"/>
              </a:solidFill>
              <a:latin typeface="黑体" pitchFamily="49" charset="-122"/>
              <a:ea typeface="黑体" pitchFamily="49" charset="-122"/>
            </a:endParaRPr>
          </a:p>
        </p:txBody>
      </p:sp>
      <p:sp>
        <p:nvSpPr>
          <p:cNvPr id="8" name="TextBox 7"/>
          <p:cNvSpPr txBox="1"/>
          <p:nvPr/>
        </p:nvSpPr>
        <p:spPr>
          <a:xfrm>
            <a:off x="3786182" y="1243054"/>
            <a:ext cx="4857784" cy="2324313"/>
          </a:xfrm>
          <a:prstGeom prst="rect">
            <a:avLst/>
          </a:prstGeom>
          <a:noFill/>
        </p:spPr>
        <p:txBody>
          <a:bodyPr wrap="square" lIns="107275" tIns="53637" rIns="107275" bIns="53637" rtlCol="0">
            <a:spAutoFit/>
          </a:bodyPr>
          <a:lstStyle/>
          <a:p>
            <a:r>
              <a:rPr lang="zh-CN" altLang="en-US" dirty="0" smtClean="0">
                <a:latin typeface="微软雅黑" pitchFamily="34" charset="-122"/>
                <a:ea typeface="微软雅黑" pitchFamily="34" charset="-122"/>
              </a:rPr>
              <a:t>根据名册查询原因，需要发行人提供以下相应证明文件： </a:t>
            </a:r>
            <a:endParaRPr lang="en-US" altLang="zh-CN" dirty="0" smtClean="0">
              <a:latin typeface="微软雅黑" pitchFamily="34" charset="-122"/>
              <a:ea typeface="微软雅黑" pitchFamily="34" charset="-122"/>
            </a:endParaRPr>
          </a:p>
          <a:p>
            <a:endParaRPr lang="en-US" altLang="zh-CN" dirty="0" smtClean="0">
              <a:latin typeface="微软雅黑" pitchFamily="34" charset="-122"/>
              <a:ea typeface="微软雅黑" pitchFamily="34" charset="-122"/>
            </a:endParaRPr>
          </a:p>
          <a:p>
            <a:r>
              <a:rPr lang="zh-CN" altLang="en-US" dirty="0" smtClean="0">
                <a:latin typeface="微软雅黑" pitchFamily="34" charset="-122"/>
                <a:ea typeface="微软雅黑" pitchFamily="34" charset="-122"/>
              </a:rPr>
              <a:t>（一）召开股东大会或临时股东大会的，需提交已披露的</a:t>
            </a:r>
            <a:r>
              <a:rPr lang="zh-CN" altLang="en-US" dirty="0" smtClean="0">
                <a:solidFill>
                  <a:srgbClr val="C00000"/>
                </a:solidFill>
                <a:latin typeface="微软雅黑" pitchFamily="34" charset="-122"/>
                <a:ea typeface="微软雅黑" pitchFamily="34" charset="-122"/>
              </a:rPr>
              <a:t>关于召开股东大会或临时股东大会的通知公告</a:t>
            </a:r>
            <a:r>
              <a:rPr lang="zh-CN" altLang="en-US" dirty="0" smtClean="0">
                <a:latin typeface="微软雅黑" pitchFamily="34" charset="-122"/>
                <a:ea typeface="微软雅黑" pitchFamily="34" charset="-122"/>
              </a:rPr>
              <a:t>（加盖发行人公章）。 </a:t>
            </a:r>
            <a:endParaRPr lang="en-US" altLang="zh-CN" dirty="0" smtClean="0">
              <a:latin typeface="微软雅黑" pitchFamily="34" charset="-122"/>
              <a:ea typeface="微软雅黑" pitchFamily="34" charset="-122"/>
            </a:endParaRPr>
          </a:p>
          <a:p>
            <a:endParaRPr lang="en-US" altLang="zh-CN" dirty="0" smtClean="0">
              <a:latin typeface="微软雅黑" pitchFamily="34" charset="-122"/>
              <a:ea typeface="微软雅黑" pitchFamily="34" charset="-122"/>
            </a:endParaRPr>
          </a:p>
          <a:p>
            <a:endParaRPr lang="en-US" altLang="zh-CN" dirty="0" smtClean="0">
              <a:latin typeface="微软雅黑" pitchFamily="34" charset="-122"/>
              <a:ea typeface="微软雅黑" pitchFamily="34" charset="-122"/>
            </a:endParaRPr>
          </a:p>
        </p:txBody>
      </p:sp>
      <p:sp>
        <p:nvSpPr>
          <p:cNvPr id="9" name="TextBox 8"/>
          <p:cNvSpPr txBox="1"/>
          <p:nvPr/>
        </p:nvSpPr>
        <p:spPr>
          <a:xfrm>
            <a:off x="500034" y="1000114"/>
            <a:ext cx="2500330" cy="2601312"/>
          </a:xfrm>
          <a:prstGeom prst="rect">
            <a:avLst/>
          </a:prstGeom>
          <a:ln>
            <a:prstDash val="dash"/>
          </a:ln>
        </p:spPr>
        <p:style>
          <a:lnRef idx="2">
            <a:schemeClr val="accent6"/>
          </a:lnRef>
          <a:fillRef idx="1">
            <a:schemeClr val="lt1"/>
          </a:fillRef>
          <a:effectRef idx="0">
            <a:schemeClr val="accent6"/>
          </a:effectRef>
          <a:fontRef idx="minor">
            <a:schemeClr val="dk1"/>
          </a:fontRef>
        </p:style>
        <p:txBody>
          <a:bodyPr wrap="square" lIns="107275" tIns="53637" rIns="107275" bIns="53637" rtlCol="0">
            <a:spAutoFit/>
          </a:bodyPr>
          <a:lstStyle/>
          <a:p>
            <a:pPr>
              <a:lnSpc>
                <a:spcPct val="150000"/>
              </a:lnSpc>
            </a:pPr>
            <a:r>
              <a:rPr lang="zh-CN" altLang="en-US" dirty="0" smtClean="0">
                <a:latin typeface="微软雅黑" pitchFamily="34" charset="-122"/>
                <a:ea typeface="微软雅黑" pitchFamily="34" charset="-122"/>
              </a:rPr>
              <a:t>因召开股东大会查询名册的，如果</a:t>
            </a:r>
            <a:r>
              <a:rPr lang="en-US" dirty="0" smtClean="0">
                <a:latin typeface="微软雅黑" pitchFamily="34" charset="-122"/>
                <a:ea typeface="微软雅黑" pitchFamily="34" charset="-122"/>
              </a:rPr>
              <a:t>T</a:t>
            </a:r>
            <a:r>
              <a:rPr lang="zh-CN" altLang="en-US" dirty="0" smtClean="0">
                <a:latin typeface="微软雅黑" pitchFamily="34" charset="-122"/>
                <a:ea typeface="微软雅黑" pitchFamily="34" charset="-122"/>
              </a:rPr>
              <a:t>日为股东大会召开日，参照上市公司，股东大会的股权登记日最好定于</a:t>
            </a:r>
            <a:r>
              <a:rPr lang="en-US" dirty="0" smtClean="0">
                <a:solidFill>
                  <a:srgbClr val="C00000"/>
                </a:solidFill>
                <a:latin typeface="微软雅黑" pitchFamily="34" charset="-122"/>
                <a:ea typeface="微软雅黑" pitchFamily="34" charset="-122"/>
              </a:rPr>
              <a:t>T-7</a:t>
            </a:r>
            <a:r>
              <a:rPr lang="zh-CN" altLang="en-US" dirty="0" smtClean="0">
                <a:solidFill>
                  <a:srgbClr val="C00000"/>
                </a:solidFill>
                <a:latin typeface="微软雅黑" pitchFamily="34" charset="-122"/>
                <a:ea typeface="微软雅黑" pitchFamily="34" charset="-122"/>
              </a:rPr>
              <a:t>日至</a:t>
            </a:r>
            <a:r>
              <a:rPr lang="en-US" dirty="0" smtClean="0">
                <a:solidFill>
                  <a:srgbClr val="C00000"/>
                </a:solidFill>
                <a:latin typeface="微软雅黑" pitchFamily="34" charset="-122"/>
                <a:ea typeface="微软雅黑" pitchFamily="34" charset="-122"/>
              </a:rPr>
              <a:t>T-3</a:t>
            </a:r>
            <a:r>
              <a:rPr lang="zh-CN" altLang="en-US" dirty="0" smtClean="0">
                <a:solidFill>
                  <a:srgbClr val="C00000"/>
                </a:solidFill>
                <a:latin typeface="微软雅黑" pitchFamily="34" charset="-122"/>
                <a:ea typeface="微软雅黑" pitchFamily="34" charset="-122"/>
              </a:rPr>
              <a:t>日间</a:t>
            </a:r>
            <a:r>
              <a:rPr lang="zh-CN" altLang="en-US" dirty="0" smtClean="0">
                <a:latin typeface="微软雅黑" pitchFamily="34" charset="-122"/>
                <a:ea typeface="微软雅黑" pitchFamily="34" charset="-122"/>
              </a:rPr>
              <a:t>。</a:t>
            </a:r>
          </a:p>
        </p:txBody>
      </p:sp>
      <p:sp>
        <p:nvSpPr>
          <p:cNvPr id="10" name="左箭头 9"/>
          <p:cNvSpPr/>
          <p:nvPr/>
        </p:nvSpPr>
        <p:spPr bwMode="auto">
          <a:xfrm>
            <a:off x="3143240" y="2214560"/>
            <a:ext cx="571504" cy="321471"/>
          </a:xfrm>
          <a:prstGeom prst="leftArrow">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107275" tIns="53637" rIns="107275" bIns="53637" numCol="1" rtlCol="0" anchor="t" anchorCtr="0" compatLnSpc="1">
            <a:prstTxWarp prst="textNoShape">
              <a:avLst/>
            </a:prstTxWarp>
          </a:bodyPr>
          <a:lstStyle/>
          <a:p>
            <a:pPr defTabSz="1072744"/>
            <a:endParaRPr lang="zh-CN" altLang="en-US" sz="2100" dirty="0" smtClean="0">
              <a:solidFill>
                <a:schemeClr val="tx1"/>
              </a:solidFill>
              <a:latin typeface="Arial" pitchFamily="34" charset="0"/>
              <a:ea typeface="宋体" pitchFamily="2" charset="-122"/>
            </a:endParaRPr>
          </a:p>
        </p:txBody>
      </p:sp>
      <p:sp>
        <p:nvSpPr>
          <p:cNvPr id="11" name="TextBox 10"/>
          <p:cNvSpPr txBox="1"/>
          <p:nvPr/>
        </p:nvSpPr>
        <p:spPr>
          <a:xfrm>
            <a:off x="4071934" y="3500444"/>
            <a:ext cx="4214842" cy="646331"/>
          </a:xfrm>
          <a:prstGeom prst="rect">
            <a:avLst/>
          </a:prstGeom>
          <a:noFill/>
        </p:spPr>
        <p:txBody>
          <a:bodyPr wrap="square" rtlCol="0">
            <a:spAutoFit/>
          </a:bodyPr>
          <a:lstStyle/>
          <a:p>
            <a:r>
              <a:rPr lang="zh-CN" altLang="en-US" b="1" dirty="0" smtClean="0">
                <a:solidFill>
                  <a:srgbClr val="C00000"/>
                </a:solidFill>
                <a:latin typeface="微软雅黑" pitchFamily="34" charset="-122"/>
                <a:ea typeface="微软雅黑" pitchFamily="34" charset="-122"/>
              </a:rPr>
              <a:t>备注：</a:t>
            </a:r>
            <a:r>
              <a:rPr lang="en-US" altLang="zh-CN" b="1" dirty="0" smtClean="0">
                <a:solidFill>
                  <a:srgbClr val="C00000"/>
                </a:solidFill>
                <a:latin typeface="微软雅黑" pitchFamily="34" charset="-122"/>
                <a:ea typeface="微软雅黑" pitchFamily="34" charset="-122"/>
              </a:rPr>
              <a:t>T</a:t>
            </a:r>
            <a:r>
              <a:rPr lang="zh-CN" altLang="en-US" b="1" dirty="0" smtClean="0">
                <a:solidFill>
                  <a:srgbClr val="C00000"/>
                </a:solidFill>
                <a:latin typeface="微软雅黑" pitchFamily="34" charset="-122"/>
                <a:ea typeface="微软雅黑" pitchFamily="34" charset="-122"/>
              </a:rPr>
              <a:t>日、</a:t>
            </a:r>
            <a:r>
              <a:rPr lang="en-US" altLang="zh-CN" b="1" dirty="0" smtClean="0">
                <a:solidFill>
                  <a:srgbClr val="C00000"/>
                </a:solidFill>
                <a:latin typeface="微软雅黑" pitchFamily="34" charset="-122"/>
                <a:ea typeface="微软雅黑" pitchFamily="34" charset="-122"/>
              </a:rPr>
              <a:t>T-3</a:t>
            </a:r>
            <a:r>
              <a:rPr lang="zh-CN" altLang="en-US" b="1" dirty="0" smtClean="0">
                <a:solidFill>
                  <a:srgbClr val="C00000"/>
                </a:solidFill>
                <a:latin typeface="微软雅黑" pitchFamily="34" charset="-122"/>
                <a:ea typeface="微软雅黑" pitchFamily="34" charset="-122"/>
              </a:rPr>
              <a:t>日、</a:t>
            </a:r>
            <a:r>
              <a:rPr lang="en-US" altLang="zh-CN" b="1" dirty="0" smtClean="0">
                <a:solidFill>
                  <a:srgbClr val="C00000"/>
                </a:solidFill>
                <a:latin typeface="微软雅黑" pitchFamily="34" charset="-122"/>
                <a:ea typeface="微软雅黑" pitchFamily="34" charset="-122"/>
              </a:rPr>
              <a:t>T-7</a:t>
            </a:r>
            <a:r>
              <a:rPr lang="zh-CN" altLang="en-US" b="1" dirty="0" smtClean="0">
                <a:solidFill>
                  <a:srgbClr val="C00000"/>
                </a:solidFill>
                <a:latin typeface="微软雅黑" pitchFamily="34" charset="-122"/>
                <a:ea typeface="微软雅黑" pitchFamily="34" charset="-122"/>
              </a:rPr>
              <a:t>日均为交易日</a:t>
            </a:r>
            <a:r>
              <a:rPr lang="zh-CN" altLang="en-US" dirty="0" smtClean="0">
                <a:latin typeface="微软雅黑" pitchFamily="34" charset="-122"/>
                <a:ea typeface="微软雅黑" pitchFamily="34" charset="-122"/>
              </a:rPr>
              <a:t>，不包含节假日及非交易日</a:t>
            </a:r>
            <a:endParaRPr lang="zh-CN" altLang="en-US" dirty="0">
              <a:latin typeface="微软雅黑" pitchFamily="34" charset="-122"/>
              <a:ea typeface="微软雅黑" pitchFamily="34" charset="-122"/>
            </a:endParaRPr>
          </a:p>
        </p:txBody>
      </p:sp>
      <p:pic>
        <p:nvPicPr>
          <p:cNvPr id="12" name="图片 11" descr="4.JPG"/>
          <p:cNvPicPr>
            <a:picLocks noChangeAspect="1"/>
          </p:cNvPicPr>
          <p:nvPr/>
        </p:nvPicPr>
        <p:blipFill>
          <a:blip r:embed="rId3"/>
          <a:stretch>
            <a:fillRect/>
          </a:stretch>
        </p:blipFill>
        <p:spPr>
          <a:xfrm>
            <a:off x="285720" y="3714758"/>
            <a:ext cx="3275719" cy="87030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34925" y="0"/>
            <a:ext cx="1347788" cy="1003300"/>
            <a:chOff x="0" y="0"/>
            <a:chExt cx="12463730" cy="9279959"/>
          </a:xfrm>
        </p:grpSpPr>
        <p:sp>
          <p:nvSpPr>
            <p:cNvPr id="18499" name="椭圆 5"/>
            <p:cNvSpPr>
              <a:spLocks noChangeArrowheads="1"/>
            </p:cNvSpPr>
            <p:nvPr/>
          </p:nvSpPr>
          <p:spPr bwMode="auto">
            <a:xfrm rot="-3945157">
              <a:off x="2770714" y="611512"/>
              <a:ext cx="1821541" cy="6039932"/>
            </a:xfrm>
            <a:custGeom>
              <a:avLst/>
              <a:gdLst>
                <a:gd name="T0" fmla="*/ 858064 w 1575088"/>
                <a:gd name="T1" fmla="*/ 0 h 3343692"/>
                <a:gd name="T2" fmla="*/ 1821541 w 1575088"/>
                <a:gd name="T3" fmla="*/ 3088785 h 3343692"/>
                <a:gd name="T4" fmla="*/ 963478 w 1575088"/>
                <a:gd name="T5" fmla="*/ 6039932 h 3343692"/>
                <a:gd name="T6" fmla="*/ 0 w 1575088"/>
                <a:gd name="T7" fmla="*/ 2951147 h 3343692"/>
                <a:gd name="T8" fmla="*/ 858064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6694AB">
                <a:alpha val="78038"/>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18500" name="椭圆 5"/>
            <p:cNvSpPr>
              <a:spLocks noChangeArrowheads="1"/>
            </p:cNvSpPr>
            <p:nvPr/>
          </p:nvSpPr>
          <p:spPr bwMode="auto">
            <a:xfrm rot="-3945157">
              <a:off x="8243321" y="2987775"/>
              <a:ext cx="1821541" cy="6039932"/>
            </a:xfrm>
            <a:custGeom>
              <a:avLst/>
              <a:gdLst>
                <a:gd name="T0" fmla="*/ 858064 w 1575088"/>
                <a:gd name="T1" fmla="*/ 0 h 3343692"/>
                <a:gd name="T2" fmla="*/ 1821541 w 1575088"/>
                <a:gd name="T3" fmla="*/ 3088785 h 3343692"/>
                <a:gd name="T4" fmla="*/ 963478 w 1575088"/>
                <a:gd name="T5" fmla="*/ 6039932 h 3343692"/>
                <a:gd name="T6" fmla="*/ 0 w 1575088"/>
                <a:gd name="T7" fmla="*/ 2951147 h 3343692"/>
                <a:gd name="T8" fmla="*/ 858064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6694AB">
                <a:alpha val="78038"/>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18501" name="椭圆 5"/>
            <p:cNvSpPr>
              <a:spLocks noChangeArrowheads="1"/>
            </p:cNvSpPr>
            <p:nvPr/>
          </p:nvSpPr>
          <p:spPr bwMode="auto">
            <a:xfrm rot="5568637">
              <a:off x="2405421" y="1481606"/>
              <a:ext cx="1680787" cy="6491629"/>
            </a:xfrm>
            <a:custGeom>
              <a:avLst/>
              <a:gdLst>
                <a:gd name="T0" fmla="*/ 791760 w 1575088"/>
                <a:gd name="T1" fmla="*/ 0 h 3343692"/>
                <a:gd name="T2" fmla="*/ 1680787 w 1575088"/>
                <a:gd name="T3" fmla="*/ 3319780 h 3343692"/>
                <a:gd name="T4" fmla="*/ 889028 w 1575088"/>
                <a:gd name="T5" fmla="*/ 6491629 h 3343692"/>
                <a:gd name="T6" fmla="*/ 0 w 1575088"/>
                <a:gd name="T7" fmla="*/ 3171849 h 3343692"/>
                <a:gd name="T8" fmla="*/ 791760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D27E50">
                <a:alpha val="78038"/>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18502" name="椭圆 5"/>
            <p:cNvSpPr>
              <a:spLocks noChangeArrowheads="1"/>
            </p:cNvSpPr>
            <p:nvPr/>
          </p:nvSpPr>
          <p:spPr bwMode="auto">
            <a:xfrm rot="-5158246">
              <a:off x="8526874" y="1956637"/>
              <a:ext cx="1830219" cy="6043491"/>
            </a:xfrm>
            <a:custGeom>
              <a:avLst/>
              <a:gdLst>
                <a:gd name="T0" fmla="*/ 862152 w 1575088"/>
                <a:gd name="T1" fmla="*/ 0 h 3343692"/>
                <a:gd name="T2" fmla="*/ 1830219 w 1575088"/>
                <a:gd name="T3" fmla="*/ 3090605 h 3343692"/>
                <a:gd name="T4" fmla="*/ 968068 w 1575088"/>
                <a:gd name="T5" fmla="*/ 6043491 h 3343692"/>
                <a:gd name="T6" fmla="*/ 0 w 1575088"/>
                <a:gd name="T7" fmla="*/ 2952886 h 3343692"/>
                <a:gd name="T8" fmla="*/ 862152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BF638A">
                <a:alpha val="78038"/>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18503" name="椭圆 5"/>
            <p:cNvSpPr>
              <a:spLocks noChangeArrowheads="1"/>
            </p:cNvSpPr>
            <p:nvPr/>
          </p:nvSpPr>
          <p:spPr bwMode="auto">
            <a:xfrm rot="-6742976">
              <a:off x="2376812" y="2863720"/>
              <a:ext cx="2172737" cy="6552728"/>
            </a:xfrm>
            <a:custGeom>
              <a:avLst/>
              <a:gdLst>
                <a:gd name="T0" fmla="*/ 1023501 w 1575088"/>
                <a:gd name="T1" fmla="*/ 0 h 3343692"/>
                <a:gd name="T2" fmla="*/ 2172737 w 1575088"/>
                <a:gd name="T3" fmla="*/ 3351026 h 3343692"/>
                <a:gd name="T4" fmla="*/ 1149238 w 1575088"/>
                <a:gd name="T5" fmla="*/ 6552728 h 3343692"/>
                <a:gd name="T6" fmla="*/ 0 w 1575088"/>
                <a:gd name="T7" fmla="*/ 3201702 h 3343692"/>
                <a:gd name="T8" fmla="*/ 1023501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80CAD7">
                <a:alpha val="78038"/>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18504" name="椭圆 5"/>
            <p:cNvSpPr>
              <a:spLocks noChangeArrowheads="1"/>
            </p:cNvSpPr>
            <p:nvPr/>
          </p:nvSpPr>
          <p:spPr bwMode="auto">
            <a:xfrm rot="4071505">
              <a:off x="8109088" y="514583"/>
              <a:ext cx="2277756" cy="6184519"/>
            </a:xfrm>
            <a:custGeom>
              <a:avLst/>
              <a:gdLst>
                <a:gd name="T0" fmla="*/ 1072971 w 1575088"/>
                <a:gd name="T1" fmla="*/ 0 h 3343692"/>
                <a:gd name="T2" fmla="*/ 2277756 w 1575088"/>
                <a:gd name="T3" fmla="*/ 3162726 h 3343692"/>
                <a:gd name="T4" fmla="*/ 1204786 w 1575088"/>
                <a:gd name="T5" fmla="*/ 6184519 h 3343692"/>
                <a:gd name="T6" fmla="*/ 0 w 1575088"/>
                <a:gd name="T7" fmla="*/ 3021793 h 3343692"/>
                <a:gd name="T8" fmla="*/ 1072971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D27E50">
                <a:alpha val="78038"/>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18505" name="椭圆 5"/>
            <p:cNvSpPr>
              <a:spLocks noChangeArrowheads="1"/>
            </p:cNvSpPr>
            <p:nvPr/>
          </p:nvSpPr>
          <p:spPr bwMode="auto">
            <a:xfrm rot="-8472372">
              <a:off x="4191902" y="4237601"/>
              <a:ext cx="1636042" cy="4836860"/>
            </a:xfrm>
            <a:custGeom>
              <a:avLst/>
              <a:gdLst>
                <a:gd name="T0" fmla="*/ 770682 w 1575088"/>
                <a:gd name="T1" fmla="*/ 0 h 3343692"/>
                <a:gd name="T2" fmla="*/ 1636042 w 1575088"/>
                <a:gd name="T3" fmla="*/ 2473541 h 3343692"/>
                <a:gd name="T4" fmla="*/ 865361 w 1575088"/>
                <a:gd name="T5" fmla="*/ 4836860 h 3343692"/>
                <a:gd name="T6" fmla="*/ 0 w 1575088"/>
                <a:gd name="T7" fmla="*/ 2363319 h 3343692"/>
                <a:gd name="T8" fmla="*/ 770682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BF638A">
                <a:alpha val="78038"/>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18506" name="椭圆 5"/>
            <p:cNvSpPr>
              <a:spLocks noChangeArrowheads="1"/>
            </p:cNvSpPr>
            <p:nvPr/>
          </p:nvSpPr>
          <p:spPr bwMode="auto">
            <a:xfrm rot="-8285623">
              <a:off x="7038878" y="920119"/>
              <a:ext cx="1645619" cy="4300524"/>
            </a:xfrm>
            <a:custGeom>
              <a:avLst/>
              <a:gdLst>
                <a:gd name="T0" fmla="*/ 775194 w 1575088"/>
                <a:gd name="T1" fmla="*/ 0 h 3343692"/>
                <a:gd name="T2" fmla="*/ 1645619 w 1575088"/>
                <a:gd name="T3" fmla="*/ 2199262 h 3343692"/>
                <a:gd name="T4" fmla="*/ 870426 w 1575088"/>
                <a:gd name="T5" fmla="*/ 4300524 h 3343692"/>
                <a:gd name="T6" fmla="*/ 0 w 1575088"/>
                <a:gd name="T7" fmla="*/ 2101262 h 3343692"/>
                <a:gd name="T8" fmla="*/ 775194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80CAD7">
                <a:alpha val="81175"/>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18507" name="椭圆 5"/>
            <p:cNvSpPr>
              <a:spLocks noChangeArrowheads="1"/>
            </p:cNvSpPr>
            <p:nvPr/>
          </p:nvSpPr>
          <p:spPr bwMode="auto">
            <a:xfrm rot="352707">
              <a:off x="5801383" y="0"/>
              <a:ext cx="1772403" cy="4752556"/>
            </a:xfrm>
            <a:custGeom>
              <a:avLst/>
              <a:gdLst>
                <a:gd name="T0" fmla="*/ 834917 w 1575088"/>
                <a:gd name="T1" fmla="*/ 0 h 3343692"/>
                <a:gd name="T2" fmla="*/ 1772403 w 1575088"/>
                <a:gd name="T3" fmla="*/ 2430429 h 3343692"/>
                <a:gd name="T4" fmla="*/ 937487 w 1575088"/>
                <a:gd name="T5" fmla="*/ 4752556 h 3343692"/>
                <a:gd name="T6" fmla="*/ 0 w 1575088"/>
                <a:gd name="T7" fmla="*/ 2322127 h 3343692"/>
                <a:gd name="T8" fmla="*/ 834917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DB9649">
                <a:alpha val="78038"/>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18508" name="椭圆 5"/>
            <p:cNvSpPr>
              <a:spLocks noChangeArrowheads="1"/>
            </p:cNvSpPr>
            <p:nvPr/>
          </p:nvSpPr>
          <p:spPr bwMode="auto">
            <a:xfrm>
              <a:off x="5543493" y="4721390"/>
              <a:ext cx="2060016" cy="4519928"/>
            </a:xfrm>
            <a:custGeom>
              <a:avLst/>
              <a:gdLst>
                <a:gd name="T0" fmla="*/ 970402 w 1575088"/>
                <a:gd name="T1" fmla="*/ 0 h 3343692"/>
                <a:gd name="T2" fmla="*/ 2060016 w 1575088"/>
                <a:gd name="T3" fmla="*/ 2311464 h 3343692"/>
                <a:gd name="T4" fmla="*/ 1089616 w 1575088"/>
                <a:gd name="T5" fmla="*/ 4519928 h 3343692"/>
                <a:gd name="T6" fmla="*/ 0 w 1575088"/>
                <a:gd name="T7" fmla="*/ 2208464 h 3343692"/>
                <a:gd name="T8" fmla="*/ 970402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80CAD7">
                <a:alpha val="81175"/>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18509" name="椭圆 5"/>
            <p:cNvSpPr>
              <a:spLocks noChangeArrowheads="1"/>
            </p:cNvSpPr>
            <p:nvPr/>
          </p:nvSpPr>
          <p:spPr bwMode="auto">
            <a:xfrm rot="-2367880">
              <a:off x="3815776" y="159115"/>
              <a:ext cx="1909511" cy="5281812"/>
            </a:xfrm>
            <a:custGeom>
              <a:avLst/>
              <a:gdLst>
                <a:gd name="T0" fmla="*/ 899504 w 1575088"/>
                <a:gd name="T1" fmla="*/ 0 h 3343692"/>
                <a:gd name="T2" fmla="*/ 1909511 w 1575088"/>
                <a:gd name="T3" fmla="*/ 2701087 h 3343692"/>
                <a:gd name="T4" fmla="*/ 1010008 w 1575088"/>
                <a:gd name="T5" fmla="*/ 5281812 h 3343692"/>
                <a:gd name="T6" fmla="*/ 0 w 1575088"/>
                <a:gd name="T7" fmla="*/ 2580725 h 3343692"/>
                <a:gd name="T8" fmla="*/ 899504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BF638A">
                <a:alpha val="78038"/>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18510" name="椭圆 5"/>
            <p:cNvSpPr>
              <a:spLocks noChangeArrowheads="1"/>
            </p:cNvSpPr>
            <p:nvPr/>
          </p:nvSpPr>
          <p:spPr bwMode="auto">
            <a:xfrm rot="8213685">
              <a:off x="7348069" y="4032106"/>
              <a:ext cx="1912542" cy="5247853"/>
            </a:xfrm>
            <a:custGeom>
              <a:avLst/>
              <a:gdLst>
                <a:gd name="T0" fmla="*/ 900932 w 1575088"/>
                <a:gd name="T1" fmla="*/ 0 h 3343692"/>
                <a:gd name="T2" fmla="*/ 1912542 w 1575088"/>
                <a:gd name="T3" fmla="*/ 2683720 h 3343692"/>
                <a:gd name="T4" fmla="*/ 1011611 w 1575088"/>
                <a:gd name="T5" fmla="*/ 5247853 h 3343692"/>
                <a:gd name="T6" fmla="*/ 0 w 1575088"/>
                <a:gd name="T7" fmla="*/ 2564133 h 3343692"/>
                <a:gd name="T8" fmla="*/ 900932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DB9649">
                <a:alpha val="78038"/>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grpSp>
      <p:sp>
        <p:nvSpPr>
          <p:cNvPr id="18437" name="TextBox 17"/>
          <p:cNvSpPr>
            <a:spLocks noChangeArrowheads="1"/>
          </p:cNvSpPr>
          <p:nvPr/>
        </p:nvSpPr>
        <p:spPr bwMode="auto">
          <a:xfrm>
            <a:off x="1077033" y="910817"/>
            <a:ext cx="7517476" cy="3693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0" tIns="45715" rIns="91430" bIns="45715">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800" b="1" dirty="0" smtClean="0">
                <a:solidFill>
                  <a:srgbClr val="0070C0"/>
                </a:solidFill>
                <a:latin typeface="微软雅黑" pitchFamily="34" charset="-122"/>
                <a:ea typeface="微软雅黑" pitchFamily="34" charset="-122"/>
              </a:rPr>
              <a:t>9</a:t>
            </a:r>
            <a:r>
              <a:rPr lang="zh-CN" altLang="en-US" sz="1800" b="1" dirty="0" smtClean="0">
                <a:solidFill>
                  <a:srgbClr val="0070C0"/>
                </a:solidFill>
                <a:latin typeface="微软雅黑" pitchFamily="34" charset="-122"/>
                <a:ea typeface="微软雅黑" pitchFamily="34" charset="-122"/>
              </a:rPr>
              <a:t>月</a:t>
            </a:r>
            <a:r>
              <a:rPr lang="en-US" altLang="zh-CN" sz="1800" b="1" dirty="0" smtClean="0">
                <a:solidFill>
                  <a:srgbClr val="0070C0"/>
                </a:solidFill>
                <a:latin typeface="微软雅黑" pitchFamily="34" charset="-122"/>
                <a:ea typeface="微软雅黑" pitchFamily="34" charset="-122"/>
              </a:rPr>
              <a:t>15</a:t>
            </a:r>
            <a:r>
              <a:rPr lang="zh-CN" altLang="en-US" sz="1800" b="1" dirty="0" smtClean="0">
                <a:solidFill>
                  <a:srgbClr val="0070C0"/>
                </a:solidFill>
                <a:latin typeface="微软雅黑" pitchFamily="34" charset="-122"/>
                <a:ea typeface="微软雅黑" pitchFamily="34" charset="-122"/>
              </a:rPr>
              <a:t>日（</a:t>
            </a:r>
            <a:r>
              <a:rPr lang="en-US" altLang="zh-CN" sz="1800" b="1" dirty="0" smtClean="0">
                <a:solidFill>
                  <a:srgbClr val="0070C0"/>
                </a:solidFill>
                <a:latin typeface="微软雅黑" pitchFamily="34" charset="-122"/>
                <a:ea typeface="微软雅黑" pitchFamily="34" charset="-122"/>
              </a:rPr>
              <a:t>T</a:t>
            </a:r>
            <a:r>
              <a:rPr lang="zh-CN" altLang="en-US" sz="1800" b="1" dirty="0" smtClean="0">
                <a:solidFill>
                  <a:srgbClr val="0070C0"/>
                </a:solidFill>
                <a:latin typeface="微软雅黑" pitchFamily="34" charset="-122"/>
                <a:ea typeface="微软雅黑" pitchFamily="34" charset="-122"/>
              </a:rPr>
              <a:t>日），公司拟召开股东大会，股权登记日最好预设为哪天？</a:t>
            </a:r>
            <a:endParaRPr lang="zh-CN" altLang="en-US" sz="1800" dirty="0">
              <a:solidFill>
                <a:srgbClr val="0070C0"/>
              </a:solidFill>
              <a:latin typeface="微软雅黑" pitchFamily="34" charset="-122"/>
              <a:ea typeface="微软雅黑" pitchFamily="34" charset="-122"/>
            </a:endParaRPr>
          </a:p>
        </p:txBody>
      </p:sp>
      <p:graphicFrame>
        <p:nvGraphicFramePr>
          <p:cNvPr id="19474" name="表格 18"/>
          <p:cNvGraphicFramePr>
            <a:graphicFrameLocks noGrp="1"/>
          </p:cNvGraphicFramePr>
          <p:nvPr/>
        </p:nvGraphicFramePr>
        <p:xfrm>
          <a:off x="642910" y="2214560"/>
          <a:ext cx="4618038" cy="2491605"/>
        </p:xfrm>
        <a:graphic>
          <a:graphicData uri="http://schemas.openxmlformats.org/drawingml/2006/table">
            <a:tbl>
              <a:tblPr>
                <a:tableStyleId>{21E4AEA4-8DFA-4A89-87EB-49C32662AFE0}</a:tableStyleId>
              </a:tblPr>
              <a:tblGrid>
                <a:gridCol w="660400">
                  <a:extLst>
                    <a:ext uri="{9D8B030D-6E8A-4147-A177-3AD203B41FA5}">
                      <a16:colId xmlns:a16="http://schemas.microsoft.com/office/drawing/2014/main" xmlns="" val="20000"/>
                    </a:ext>
                  </a:extLst>
                </a:gridCol>
                <a:gridCol w="658813">
                  <a:extLst>
                    <a:ext uri="{9D8B030D-6E8A-4147-A177-3AD203B41FA5}">
                      <a16:colId xmlns:a16="http://schemas.microsoft.com/office/drawing/2014/main" xmlns="" val="20001"/>
                    </a:ext>
                  </a:extLst>
                </a:gridCol>
                <a:gridCol w="660400">
                  <a:extLst>
                    <a:ext uri="{9D8B030D-6E8A-4147-A177-3AD203B41FA5}">
                      <a16:colId xmlns:a16="http://schemas.microsoft.com/office/drawing/2014/main" xmlns="" val="20002"/>
                    </a:ext>
                  </a:extLst>
                </a:gridCol>
                <a:gridCol w="658812">
                  <a:extLst>
                    <a:ext uri="{9D8B030D-6E8A-4147-A177-3AD203B41FA5}">
                      <a16:colId xmlns:a16="http://schemas.microsoft.com/office/drawing/2014/main" xmlns="" val="20003"/>
                    </a:ext>
                  </a:extLst>
                </a:gridCol>
                <a:gridCol w="660400">
                  <a:extLst>
                    <a:ext uri="{9D8B030D-6E8A-4147-A177-3AD203B41FA5}">
                      <a16:colId xmlns:a16="http://schemas.microsoft.com/office/drawing/2014/main" xmlns="" val="20004"/>
                    </a:ext>
                  </a:extLst>
                </a:gridCol>
                <a:gridCol w="660400">
                  <a:extLst>
                    <a:ext uri="{9D8B030D-6E8A-4147-A177-3AD203B41FA5}">
                      <a16:colId xmlns:a16="http://schemas.microsoft.com/office/drawing/2014/main" xmlns="" val="20005"/>
                    </a:ext>
                  </a:extLst>
                </a:gridCol>
                <a:gridCol w="658813">
                  <a:extLst>
                    <a:ext uri="{9D8B030D-6E8A-4147-A177-3AD203B41FA5}">
                      <a16:colId xmlns:a16="http://schemas.microsoft.com/office/drawing/2014/main" xmlns="" val="20006"/>
                    </a:ext>
                  </a:extLst>
                </a:gridCol>
              </a:tblGrid>
              <a:tr h="400050">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dirty="0">
                          <a:ln>
                            <a:noFill/>
                          </a:ln>
                          <a:solidFill>
                            <a:schemeClr val="tx1"/>
                          </a:solidFill>
                          <a:effectLst/>
                          <a:latin typeface="微软雅黑" pitchFamily="34" charset="-122"/>
                          <a:ea typeface="微软雅黑" pitchFamily="34" charset="-122"/>
                          <a:sym typeface="Calibri" pitchFamily="34" charset="0"/>
                        </a:rPr>
                        <a:t>日</a:t>
                      </a:r>
                      <a:endParaRPr kumimoji="0" lang="zh-CN" altLang="en-US" sz="1800" b="1" i="0" u="none" strike="noStrike" cap="none" normalizeH="0" baseline="0" dirty="0">
                        <a:ln>
                          <a:noFill/>
                        </a:ln>
                        <a:solidFill>
                          <a:schemeClr val="tx1"/>
                        </a:solidFill>
                        <a:effectLst/>
                        <a:latin typeface="微软雅黑" pitchFamily="34" charset="-122"/>
                        <a:ea typeface="微软雅黑" pitchFamily="34"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a:ln>
                            <a:noFill/>
                          </a:ln>
                          <a:solidFill>
                            <a:schemeClr val="tx1"/>
                          </a:solidFill>
                          <a:effectLst/>
                          <a:latin typeface="微软雅黑" pitchFamily="34" charset="-122"/>
                          <a:ea typeface="微软雅黑" pitchFamily="34" charset="-122"/>
                          <a:sym typeface="Calibri" pitchFamily="34" charset="0"/>
                        </a:rPr>
                        <a:t>一</a:t>
                      </a:r>
                      <a:endParaRPr kumimoji="0" lang="zh-CN" altLang="en-US" sz="2000" b="1" i="0" u="none" strike="noStrike" cap="none" normalizeH="0" baseline="0" dirty="0">
                        <a:ln>
                          <a:noFill/>
                        </a:ln>
                        <a:solidFill>
                          <a:schemeClr val="tx1"/>
                        </a:solidFill>
                        <a:effectLst/>
                        <a:latin typeface="微软雅黑" pitchFamily="34" charset="-122"/>
                        <a:ea typeface="微软雅黑" pitchFamily="34"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a:ln>
                            <a:noFill/>
                          </a:ln>
                          <a:solidFill>
                            <a:schemeClr val="tx1"/>
                          </a:solidFill>
                          <a:effectLst/>
                          <a:latin typeface="微软雅黑" pitchFamily="34" charset="-122"/>
                          <a:ea typeface="微软雅黑" pitchFamily="34" charset="-122"/>
                          <a:sym typeface="Calibri" pitchFamily="34" charset="0"/>
                        </a:rPr>
                        <a:t>二</a:t>
                      </a:r>
                      <a:endParaRPr kumimoji="0" lang="zh-CN" altLang="en-US" sz="2000" b="1" i="0" u="none" strike="noStrike" cap="none" normalizeH="0" baseline="0" dirty="0">
                        <a:ln>
                          <a:noFill/>
                        </a:ln>
                        <a:solidFill>
                          <a:schemeClr val="tx1"/>
                        </a:solidFill>
                        <a:effectLst/>
                        <a:latin typeface="微软雅黑" pitchFamily="34" charset="-122"/>
                        <a:ea typeface="微软雅黑" pitchFamily="34"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a:ln>
                            <a:noFill/>
                          </a:ln>
                          <a:solidFill>
                            <a:schemeClr val="tx1"/>
                          </a:solidFill>
                          <a:effectLst/>
                          <a:latin typeface="微软雅黑" pitchFamily="34" charset="-122"/>
                          <a:ea typeface="微软雅黑" pitchFamily="34" charset="-122"/>
                          <a:sym typeface="Calibri" pitchFamily="34" charset="0"/>
                        </a:rPr>
                        <a:t>三</a:t>
                      </a:r>
                      <a:endParaRPr kumimoji="0" lang="zh-CN" altLang="en-US" sz="2000" b="1" i="0" u="none" strike="noStrike" cap="none" normalizeH="0" baseline="0" dirty="0">
                        <a:ln>
                          <a:noFill/>
                        </a:ln>
                        <a:solidFill>
                          <a:schemeClr val="tx1"/>
                        </a:solidFill>
                        <a:effectLst/>
                        <a:latin typeface="微软雅黑" pitchFamily="34" charset="-122"/>
                        <a:ea typeface="微软雅黑" pitchFamily="34"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a:ln>
                            <a:noFill/>
                          </a:ln>
                          <a:solidFill>
                            <a:schemeClr val="tx1"/>
                          </a:solidFill>
                          <a:effectLst/>
                          <a:latin typeface="微软雅黑" pitchFamily="34" charset="-122"/>
                          <a:ea typeface="微软雅黑" pitchFamily="34" charset="-122"/>
                          <a:sym typeface="Calibri" pitchFamily="34" charset="0"/>
                        </a:rPr>
                        <a:t>四</a:t>
                      </a:r>
                      <a:endParaRPr kumimoji="0" lang="zh-CN" altLang="en-US" sz="2000" b="1" i="0" u="none" strike="noStrike" cap="none" normalizeH="0" baseline="0" dirty="0">
                        <a:ln>
                          <a:noFill/>
                        </a:ln>
                        <a:solidFill>
                          <a:schemeClr val="tx1"/>
                        </a:solidFill>
                        <a:effectLst/>
                        <a:latin typeface="微软雅黑" pitchFamily="34" charset="-122"/>
                        <a:ea typeface="微软雅黑" pitchFamily="34"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a:ln>
                            <a:noFill/>
                          </a:ln>
                          <a:solidFill>
                            <a:schemeClr val="tx1"/>
                          </a:solidFill>
                          <a:effectLst/>
                          <a:latin typeface="微软雅黑" pitchFamily="34" charset="-122"/>
                          <a:ea typeface="微软雅黑" pitchFamily="34" charset="-122"/>
                          <a:sym typeface="Calibri" pitchFamily="34" charset="0"/>
                        </a:rPr>
                        <a:t>五</a:t>
                      </a:r>
                      <a:endParaRPr kumimoji="0" lang="zh-CN" altLang="en-US" sz="2000" b="1" i="0" u="none" strike="noStrike" cap="none" normalizeH="0" baseline="0" dirty="0">
                        <a:ln>
                          <a:noFill/>
                        </a:ln>
                        <a:solidFill>
                          <a:schemeClr val="tx1"/>
                        </a:solidFill>
                        <a:effectLst/>
                        <a:latin typeface="微软雅黑" pitchFamily="34" charset="-122"/>
                        <a:ea typeface="微软雅黑" pitchFamily="34"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a:ln>
                            <a:noFill/>
                          </a:ln>
                          <a:solidFill>
                            <a:schemeClr val="tx1"/>
                          </a:solidFill>
                          <a:effectLst/>
                          <a:latin typeface="微软雅黑" pitchFamily="34" charset="-122"/>
                          <a:ea typeface="微软雅黑" pitchFamily="34" charset="-122"/>
                          <a:sym typeface="Calibri" pitchFamily="34" charset="0"/>
                        </a:rPr>
                        <a:t>六</a:t>
                      </a:r>
                      <a:endParaRPr kumimoji="0" lang="zh-CN" altLang="en-US" sz="2000" b="1" i="0" u="none" strike="noStrike" cap="none" normalizeH="0" baseline="0" dirty="0">
                        <a:ln>
                          <a:noFill/>
                        </a:ln>
                        <a:solidFill>
                          <a:schemeClr val="tx1"/>
                        </a:solidFill>
                        <a:effectLst/>
                        <a:latin typeface="微软雅黑" pitchFamily="34" charset="-122"/>
                        <a:ea typeface="微软雅黑" pitchFamily="34" charset="-122"/>
                        <a:sym typeface="宋体" pitchFamily="2" charset="-122"/>
                      </a:endParaRPr>
                    </a:p>
                  </a:txBody>
                  <a:tcPr horzOverflow="overflow"/>
                </a:tc>
                <a:extLst>
                  <a:ext uri="{0D108BD9-81ED-4DB2-BD59-A6C34878D82A}">
                    <a16:rowId xmlns:a16="http://schemas.microsoft.com/office/drawing/2014/main" xmlns="" val="10000"/>
                  </a:ext>
                </a:extLst>
              </a:tr>
              <a:tr h="424660">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sym typeface="Calibri" pitchFamily="34" charset="0"/>
                        </a:rPr>
                        <a:t>1</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sym typeface="Calibri" pitchFamily="34" charset="0"/>
                        </a:rPr>
                        <a:t>2</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extLst>
                  <a:ext uri="{0D108BD9-81ED-4DB2-BD59-A6C34878D82A}">
                    <a16:rowId xmlns:a16="http://schemas.microsoft.com/office/drawing/2014/main" xmlns="" val="10001"/>
                  </a:ext>
                </a:extLst>
              </a:tr>
              <a:tr h="371475">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sym typeface="Calibri" pitchFamily="34" charset="0"/>
                        </a:rPr>
                        <a:t>3</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sym typeface="Calibri" pitchFamily="34" charset="0"/>
                        </a:rPr>
                        <a:t>4</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sym typeface="Calibri" pitchFamily="34" charset="0"/>
                        </a:rPr>
                        <a:t>5</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sym typeface="Calibri" pitchFamily="34" charset="0"/>
                        </a:rPr>
                        <a:t>6</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sym typeface="Calibri" pitchFamily="34" charset="0"/>
                        </a:rPr>
                        <a:t>7</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sym typeface="Calibri" pitchFamily="34" charset="0"/>
                        </a:rPr>
                        <a:t>8</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sym typeface="Calibri" pitchFamily="34" charset="0"/>
                        </a:rPr>
                        <a:t>9</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extLst>
                  <a:ext uri="{0D108BD9-81ED-4DB2-BD59-A6C34878D82A}">
                    <a16:rowId xmlns:a16="http://schemas.microsoft.com/office/drawing/2014/main" xmlns="" val="10002"/>
                  </a:ext>
                </a:extLst>
              </a:tr>
              <a:tr h="433396">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sym typeface="Calibri" pitchFamily="34" charset="0"/>
                        </a:rPr>
                        <a:t>10</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sym typeface="Calibri" pitchFamily="34" charset="0"/>
                        </a:rPr>
                        <a:t>11</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sym typeface="Calibri" pitchFamily="34" charset="0"/>
                        </a:rPr>
                        <a:t>12</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sym typeface="Calibri" pitchFamily="34" charset="0"/>
                        </a:rPr>
                        <a:t>13</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sym typeface="Calibri" pitchFamily="34" charset="0"/>
                        </a:rPr>
                        <a:t>14</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sym typeface="Calibri" pitchFamily="34" charset="0"/>
                        </a:rPr>
                        <a:t>15</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sym typeface="Calibri" pitchFamily="34" charset="0"/>
                        </a:rPr>
                        <a:t>16</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extLst>
                  <a:ext uri="{0D108BD9-81ED-4DB2-BD59-A6C34878D82A}">
                    <a16:rowId xmlns:a16="http://schemas.microsoft.com/office/drawing/2014/main" xmlns="" val="10003"/>
                  </a:ext>
                </a:extLst>
              </a:tr>
              <a:tr h="492136">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sym typeface="Calibri" pitchFamily="34" charset="0"/>
                        </a:rPr>
                        <a:t>17</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sym typeface="Calibri" pitchFamily="34" charset="0"/>
                        </a:rPr>
                        <a:t>18</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sym typeface="Calibri" pitchFamily="34" charset="0"/>
                        </a:rPr>
                        <a:t>19</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sym typeface="Calibri" pitchFamily="34" charset="0"/>
                        </a:rPr>
                        <a:t>20</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sym typeface="Calibri" pitchFamily="34" charset="0"/>
                        </a:rPr>
                        <a:t>21</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sym typeface="Calibri" pitchFamily="34" charset="0"/>
                        </a:rPr>
                        <a:t>22</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sym typeface="Calibri" pitchFamily="34" charset="0"/>
                        </a:rPr>
                        <a:t>23</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extLst>
                  <a:ext uri="{0D108BD9-81ED-4DB2-BD59-A6C34878D82A}">
                    <a16:rowId xmlns:a16="http://schemas.microsoft.com/office/drawing/2014/main" xmlns="" val="10004"/>
                  </a:ext>
                </a:extLst>
              </a:tr>
              <a:tr h="369888">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sym typeface="Calibri" pitchFamily="34" charset="0"/>
                        </a:rPr>
                        <a:t>24</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sym typeface="Calibri" pitchFamily="34" charset="0"/>
                        </a:rPr>
                        <a:t>25</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sym typeface="Calibri" pitchFamily="34" charset="0"/>
                        </a:rPr>
                        <a:t>26</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sym typeface="Calibri" pitchFamily="34" charset="0"/>
                        </a:rPr>
                        <a:t>27</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Calibri" pitchFamily="34" charset="0"/>
                          <a:ea typeface="宋体" pitchFamily="2" charset="-122"/>
                          <a:sym typeface="宋体" pitchFamily="2" charset="-122"/>
                        </a:rPr>
                        <a:t>28</a:t>
                      </a:r>
                      <a:endParaRPr kumimoji="0" lang="zh-CN" altLang="zh-CN"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Calibri" pitchFamily="34" charset="0"/>
                          <a:ea typeface="宋体" pitchFamily="2" charset="-122"/>
                          <a:sym typeface="宋体" pitchFamily="2" charset="-122"/>
                        </a:rPr>
                        <a:t>29</a:t>
                      </a:r>
                      <a:endParaRPr kumimoji="0" lang="zh-CN" altLang="zh-CN"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Calibri" pitchFamily="34" charset="0"/>
                          <a:ea typeface="宋体" pitchFamily="2" charset="-122"/>
                          <a:sym typeface="宋体" pitchFamily="2" charset="-122"/>
                        </a:rPr>
                        <a:t>30</a:t>
                      </a:r>
                      <a:endParaRPr kumimoji="0" lang="zh-CN" altLang="zh-CN"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extLst>
                  <a:ext uri="{0D108BD9-81ED-4DB2-BD59-A6C34878D82A}">
                    <a16:rowId xmlns:a16="http://schemas.microsoft.com/office/drawing/2014/main" xmlns="" val="10005"/>
                  </a:ext>
                </a:extLst>
              </a:tr>
            </a:tbl>
          </a:graphicData>
        </a:graphic>
      </p:graphicFrame>
      <p:sp>
        <p:nvSpPr>
          <p:cNvPr id="18496" name="矩形 19"/>
          <p:cNvSpPr>
            <a:spLocks noChangeArrowheads="1"/>
          </p:cNvSpPr>
          <p:nvPr/>
        </p:nvSpPr>
        <p:spPr bwMode="auto">
          <a:xfrm>
            <a:off x="658269" y="1699807"/>
            <a:ext cx="1186970" cy="533794"/>
          </a:xfrm>
          <a:prstGeom prst="rect">
            <a:avLst/>
          </a:prstGeom>
          <a:solidFill>
            <a:srgbClr val="CC0066"/>
          </a:solidFill>
          <a:ln>
            <a:noFill/>
          </a:ln>
          <a:extLst>
            <a:ext uri="{91240B29-F687-4F45-9708-019B960494DF}">
              <a14:hiddenLine xmlns:a14="http://schemas.microsoft.com/office/drawing/2010/main" xmlns="" w="25400">
                <a:solidFill>
                  <a:srgbClr val="395E8A"/>
                </a:solidFill>
                <a:bevel/>
                <a:headEnd/>
                <a:tailEnd/>
              </a14:hiddenLine>
            </a:ext>
          </a:extLst>
        </p:spPr>
        <p:txBody>
          <a:bodyPr lIns="91430" tIns="45715" rIns="91430" bIns="45715"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18497" name="TextBox 20"/>
          <p:cNvSpPr>
            <a:spLocks noChangeArrowheads="1"/>
          </p:cNvSpPr>
          <p:nvPr/>
        </p:nvSpPr>
        <p:spPr bwMode="auto">
          <a:xfrm>
            <a:off x="790154" y="1704405"/>
            <a:ext cx="895723" cy="5847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0" tIns="45715" rIns="91430" bIns="45715">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b="1" dirty="0" smtClean="0">
                <a:solidFill>
                  <a:schemeClr val="bg1"/>
                </a:solidFill>
                <a:latin typeface="微软雅黑" pitchFamily="34" charset="-122"/>
                <a:ea typeface="微软雅黑" pitchFamily="34" charset="-122"/>
              </a:rPr>
              <a:t>9</a:t>
            </a:r>
            <a:r>
              <a:rPr lang="zh-CN" altLang="en-US" b="1" dirty="0" smtClean="0">
                <a:solidFill>
                  <a:schemeClr val="bg1"/>
                </a:solidFill>
                <a:latin typeface="微软雅黑" pitchFamily="34" charset="-122"/>
                <a:ea typeface="微软雅黑" pitchFamily="34" charset="-122"/>
              </a:rPr>
              <a:t>月</a:t>
            </a:r>
            <a:endParaRPr lang="zh-CN" altLang="en-US" b="1" dirty="0">
              <a:solidFill>
                <a:schemeClr val="bg1"/>
              </a:solidFill>
              <a:latin typeface="微软雅黑" pitchFamily="34" charset="-122"/>
              <a:ea typeface="微软雅黑" pitchFamily="34" charset="-122"/>
              <a:sym typeface="宋体" panose="02010600030101010101" pitchFamily="2" charset="-122"/>
            </a:endParaRPr>
          </a:p>
        </p:txBody>
      </p:sp>
      <p:sp>
        <p:nvSpPr>
          <p:cNvPr id="18498" name="TextBox 22"/>
          <p:cNvSpPr>
            <a:spLocks noChangeArrowheads="1"/>
          </p:cNvSpPr>
          <p:nvPr/>
        </p:nvSpPr>
        <p:spPr bwMode="auto">
          <a:xfrm>
            <a:off x="5693027" y="2643189"/>
            <a:ext cx="2637711" cy="3385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0" tIns="45715" rIns="91430" bIns="45715">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9</a:t>
            </a:r>
            <a:r>
              <a:rPr lang="zh-CN" altLang="en-US"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月</a:t>
            </a:r>
            <a:r>
              <a:rPr lang="en-US" altLang="zh-CN"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日 （</a:t>
            </a:r>
            <a:r>
              <a:rPr lang="en-US" altLang="zh-CN"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T-7</a:t>
            </a:r>
            <a:r>
              <a:rPr lang="zh-CN" altLang="en-US"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bwMode="auto">
          <a:xfrm>
            <a:off x="2643174" y="3071816"/>
            <a:ext cx="593485" cy="357190"/>
          </a:xfrm>
          <a:prstGeom prst="ellipse">
            <a:avLst/>
          </a:prstGeom>
          <a:noFill/>
          <a:ln>
            <a:solidFill>
              <a:srgbClr val="C00000"/>
            </a:solidFill>
            <a:headEnd type="none" w="med" len="med"/>
            <a:tailEnd type="none" w="med" len="med"/>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horz" wrap="square" lIns="77925" tIns="38963" rIns="77925" bIns="38963" numCol="1" rtlCol="0" anchor="t" anchorCtr="0" compatLnSpc="1"/>
          <a:lstStyle/>
          <a:p>
            <a:pPr defTabSz="779252"/>
            <a:endParaRPr lang="zh-CN" altLang="en-US" sz="1500" dirty="0" smtClean="0">
              <a:solidFill>
                <a:schemeClr val="tx1"/>
              </a:solidFill>
              <a:latin typeface="Arial" pitchFamily="34" charset="0"/>
              <a:ea typeface="宋体" pitchFamily="2" charset="-122"/>
            </a:endParaRPr>
          </a:p>
        </p:txBody>
      </p:sp>
      <p:sp>
        <p:nvSpPr>
          <p:cNvPr id="23" name="椭圆 22"/>
          <p:cNvSpPr/>
          <p:nvPr/>
        </p:nvSpPr>
        <p:spPr bwMode="auto">
          <a:xfrm>
            <a:off x="2000232" y="3429006"/>
            <a:ext cx="593485" cy="357190"/>
          </a:xfrm>
          <a:prstGeom prst="ellipse">
            <a:avLst/>
          </a:prstGeom>
          <a:noFill/>
          <a:ln>
            <a:solidFill>
              <a:srgbClr val="C00000"/>
            </a:solidFill>
            <a:headEnd type="none" w="med" len="med"/>
            <a:tailEnd type="none" w="med" len="med"/>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horz" wrap="square" lIns="77925" tIns="38963" rIns="77925" bIns="38963" numCol="1" rtlCol="0" anchor="t" anchorCtr="0" compatLnSpc="1"/>
          <a:lstStyle/>
          <a:p>
            <a:pPr defTabSz="779252"/>
            <a:endParaRPr lang="zh-CN" altLang="en-US" sz="1500" dirty="0" smtClean="0">
              <a:solidFill>
                <a:schemeClr val="tx1"/>
              </a:solidFill>
              <a:latin typeface="Arial" pitchFamily="34" charset="0"/>
              <a:ea typeface="宋体" pitchFamily="2" charset="-122"/>
            </a:endParaRPr>
          </a:p>
        </p:txBody>
      </p:sp>
      <p:sp>
        <p:nvSpPr>
          <p:cNvPr id="24" name="TextBox 23"/>
          <p:cNvSpPr txBox="1"/>
          <p:nvPr/>
        </p:nvSpPr>
        <p:spPr>
          <a:xfrm>
            <a:off x="5693027" y="3214692"/>
            <a:ext cx="2505825" cy="338544"/>
          </a:xfrm>
          <a:prstGeom prst="rect">
            <a:avLst/>
          </a:prstGeom>
          <a:noFill/>
          <a:ln>
            <a:noFill/>
          </a:ln>
        </p:spPr>
        <p:txBody>
          <a:bodyPr wrap="square" lIns="91430" tIns="45715" rIns="91430" bIns="45715">
            <a:spAutoFit/>
          </a:bodyPr>
          <a:lstStyle/>
          <a:p>
            <a:r>
              <a:rPr lang="en-US" altLang="zh-CN"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9</a:t>
            </a:r>
            <a:r>
              <a:rPr lang="zh-CN" altLang="en-US"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月</a:t>
            </a:r>
            <a:r>
              <a:rPr lang="en-US" altLang="zh-CN"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12</a:t>
            </a:r>
            <a:r>
              <a:rPr lang="zh-CN" altLang="en-US"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日（</a:t>
            </a:r>
            <a:r>
              <a:rPr lang="en-US" altLang="zh-CN"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T-3</a:t>
            </a:r>
            <a:r>
              <a:rPr lang="zh-CN" altLang="en-US"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26" name="灯片编号占位符 2"/>
          <p:cNvSpPr>
            <a:spLocks noGrp="1"/>
          </p:cNvSpPr>
          <p:nvPr>
            <p:ph type="sldNum" sz="quarter" idx="12"/>
          </p:nvPr>
        </p:nvSpPr>
        <p:spPr>
          <a:xfrm>
            <a:off x="4000497" y="4768469"/>
            <a:ext cx="1704972" cy="214314"/>
          </a:xfrm>
        </p:spPr>
        <p:txBody>
          <a:bodyPr/>
          <a:lstStyle/>
          <a:p>
            <a:pPr algn="ctr">
              <a:defRPr/>
            </a:pPr>
            <a:fld id="{1135FCD4-7DB6-4817-8DE7-CC68D80D3BBC}" type="slidenum">
              <a:rPr lang="en-US" altLang="zh-CN" smtClean="0"/>
              <a:pPr algn="ctr">
                <a:defRPr/>
              </a:pPr>
              <a:t>16</a:t>
            </a:fld>
            <a:endParaRPr lang="en-US" altLang="zh-CN" dirty="0"/>
          </a:p>
        </p:txBody>
      </p:sp>
      <p:sp>
        <p:nvSpPr>
          <p:cNvPr id="25" name="Rectangle 32"/>
          <p:cNvSpPr>
            <a:spLocks noChangeArrowheads="1"/>
          </p:cNvSpPr>
          <p:nvPr/>
        </p:nvSpPr>
        <p:spPr bwMode="auto">
          <a:xfrm>
            <a:off x="496918" y="99998"/>
            <a:ext cx="8432800" cy="400050"/>
          </a:xfrm>
          <a:prstGeom prst="rect">
            <a:avLst/>
          </a:prstGeom>
          <a:noFill/>
          <a:ln w="9525">
            <a:noFill/>
            <a:miter lim="800000"/>
            <a:headEnd/>
            <a:tailEnd/>
          </a:ln>
        </p:spPr>
        <p:txBody>
          <a:bodyPr lIns="107275" tIns="53637" rIns="107275" bIns="53637" anchor="b"/>
          <a:lstStyle/>
          <a:p>
            <a:pPr marL="514350" indent="-514350" algn="ctr"/>
            <a:r>
              <a:rPr lang="zh-CN" altLang="en-US" sz="2700" b="1" dirty="0" smtClean="0">
                <a:solidFill>
                  <a:srgbClr val="FFFFFF"/>
                </a:solidFill>
                <a:latin typeface="微软雅黑" pitchFamily="34" charset="-122"/>
                <a:ea typeface="微软雅黑" pitchFamily="34" charset="-122"/>
              </a:rPr>
              <a:t>申请查询类</a:t>
            </a:r>
            <a:r>
              <a:rPr lang="en-US" altLang="zh-CN" sz="2700" b="1" dirty="0" smtClean="0">
                <a:solidFill>
                  <a:srgbClr val="FFFFFF"/>
                </a:solidFill>
                <a:latin typeface="微软雅黑" pitchFamily="34" charset="-122"/>
                <a:ea typeface="微软雅黑" pitchFamily="34" charset="-122"/>
              </a:rPr>
              <a:t>——</a:t>
            </a:r>
            <a:r>
              <a:rPr lang="zh-CN" altLang="en-US" sz="2700" b="1" dirty="0" smtClean="0">
                <a:solidFill>
                  <a:srgbClr val="FFFFFF"/>
                </a:solidFill>
                <a:latin typeface="微软雅黑" pitchFamily="34" charset="-122"/>
                <a:ea typeface="微软雅黑" pitchFamily="34" charset="-122"/>
              </a:rPr>
              <a:t>不定期持有人名册</a:t>
            </a:r>
            <a:endParaRPr lang="zh-CN" altLang="en-US" sz="2700"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18498"/>
                                        </p:tgtEl>
                                        <p:attrNameLst>
                                          <p:attrName>style.visibility</p:attrName>
                                        </p:attrNameLst>
                                      </p:cBhvr>
                                      <p:to>
                                        <p:strVal val="visible"/>
                                      </p:to>
                                    </p:set>
                                    <p:animEffect transition="in" filter="box(in)">
                                      <p:cBhvr>
                                        <p:cTn id="13" dur="500"/>
                                        <p:tgtEl>
                                          <p:spTgt spid="18498"/>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500" fill="hold"/>
                                        <p:tgtEl>
                                          <p:spTgt spid="23"/>
                                        </p:tgtEl>
                                        <p:attrNameLst>
                                          <p:attrName>ppt_x</p:attrName>
                                        </p:attrNameLst>
                                      </p:cBhvr>
                                      <p:tavLst>
                                        <p:tav tm="0">
                                          <p:val>
                                            <p:strVal val="#ppt_x"/>
                                          </p:val>
                                        </p:tav>
                                        <p:tav tm="100000">
                                          <p:val>
                                            <p:strVal val="#ppt_x"/>
                                          </p:val>
                                        </p:tav>
                                      </p:tavLst>
                                    </p:anim>
                                    <p:anim calcmode="lin" valueType="num">
                                      <p:cBhvr additive="base">
                                        <p:cTn id="19"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grpId="0" nodeType="click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box(in)">
                                      <p:cBhvr>
                                        <p:cTn id="2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98" grpId="0"/>
      <p:bldP spid="21" grpId="0" animBg="1"/>
      <p:bldP spid="23" grpId="0" animBg="1"/>
      <p:bldP spid="2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smtClean="0"/>
              <a:t>17</a:t>
            </a:r>
            <a:endParaRPr lang="en-US" altLang="zh-CN" dirty="0"/>
          </a:p>
        </p:txBody>
      </p:sp>
      <p:pic>
        <p:nvPicPr>
          <p:cNvPr id="6" name="图片 5" descr="4.JPG"/>
          <p:cNvPicPr>
            <a:picLocks noChangeAspect="1"/>
          </p:cNvPicPr>
          <p:nvPr/>
        </p:nvPicPr>
        <p:blipFill>
          <a:blip r:embed="rId3"/>
          <a:stretch>
            <a:fillRect/>
          </a:stretch>
        </p:blipFill>
        <p:spPr>
          <a:xfrm>
            <a:off x="142846" y="2000246"/>
            <a:ext cx="3275719" cy="870302"/>
          </a:xfrm>
          <a:prstGeom prst="rect">
            <a:avLst/>
          </a:prstGeom>
        </p:spPr>
      </p:pic>
      <p:sp>
        <p:nvSpPr>
          <p:cNvPr id="7" name="Rectangle 32"/>
          <p:cNvSpPr>
            <a:spLocks noChangeArrowheads="1"/>
          </p:cNvSpPr>
          <p:nvPr/>
        </p:nvSpPr>
        <p:spPr bwMode="auto">
          <a:xfrm>
            <a:off x="496918" y="142858"/>
            <a:ext cx="8432800" cy="400050"/>
          </a:xfrm>
          <a:prstGeom prst="rect">
            <a:avLst/>
          </a:prstGeom>
          <a:noFill/>
          <a:ln w="9525">
            <a:noFill/>
            <a:miter lim="800000"/>
            <a:headEnd/>
            <a:tailEnd/>
          </a:ln>
        </p:spPr>
        <p:txBody>
          <a:bodyPr lIns="107275" tIns="53637" rIns="107275" bIns="53637" anchor="b"/>
          <a:lstStyle/>
          <a:p>
            <a:pPr marL="514350" indent="-514350" algn="ctr"/>
            <a:r>
              <a:rPr lang="zh-CN" altLang="en-US" sz="2700" b="1" dirty="0" smtClean="0">
                <a:solidFill>
                  <a:srgbClr val="FFFFFF"/>
                </a:solidFill>
                <a:latin typeface="微软雅黑" pitchFamily="34" charset="-122"/>
                <a:ea typeface="微软雅黑" pitchFamily="34" charset="-122"/>
              </a:rPr>
              <a:t>申请查询类</a:t>
            </a:r>
            <a:r>
              <a:rPr lang="en-US" altLang="zh-CN" sz="2700" b="1" dirty="0" smtClean="0">
                <a:solidFill>
                  <a:srgbClr val="FFFFFF"/>
                </a:solidFill>
                <a:latin typeface="微软雅黑" pitchFamily="34" charset="-122"/>
                <a:ea typeface="微软雅黑" pitchFamily="34" charset="-122"/>
              </a:rPr>
              <a:t>——</a:t>
            </a:r>
            <a:r>
              <a:rPr lang="zh-CN" altLang="en-US" sz="2700" b="1" dirty="0" smtClean="0">
                <a:solidFill>
                  <a:srgbClr val="FFFFFF"/>
                </a:solidFill>
                <a:latin typeface="微软雅黑" pitchFamily="34" charset="-122"/>
                <a:ea typeface="微软雅黑" pitchFamily="34" charset="-122"/>
              </a:rPr>
              <a:t>不定期持有人名册</a:t>
            </a:r>
            <a:endParaRPr lang="zh-CN" altLang="en-US" sz="2700" dirty="0">
              <a:solidFill>
                <a:schemeClr val="bg1"/>
              </a:solidFill>
              <a:latin typeface="黑体" pitchFamily="49" charset="-122"/>
              <a:ea typeface="黑体" pitchFamily="49" charset="-122"/>
            </a:endParaRPr>
          </a:p>
        </p:txBody>
      </p:sp>
      <p:sp>
        <p:nvSpPr>
          <p:cNvPr id="8" name="TextBox 7"/>
          <p:cNvSpPr txBox="1"/>
          <p:nvPr/>
        </p:nvSpPr>
        <p:spPr>
          <a:xfrm>
            <a:off x="3786182" y="1000114"/>
            <a:ext cx="4857784" cy="2878311"/>
          </a:xfrm>
          <a:prstGeom prst="rect">
            <a:avLst/>
          </a:prstGeom>
          <a:noFill/>
        </p:spPr>
        <p:txBody>
          <a:bodyPr wrap="square" lIns="107275" tIns="53637" rIns="107275" bIns="53637" rtlCol="0">
            <a:spAutoFit/>
          </a:bodyPr>
          <a:lstStyle/>
          <a:p>
            <a:r>
              <a:rPr lang="zh-CN" altLang="en-US" dirty="0" smtClean="0">
                <a:latin typeface="微软雅黑" pitchFamily="34" charset="-122"/>
                <a:ea typeface="微软雅黑" pitchFamily="34" charset="-122"/>
              </a:rPr>
              <a:t>根据名册查询原因，需要发行人提供以下相应证明文件： </a:t>
            </a:r>
            <a:endParaRPr lang="en-US" altLang="zh-CN" dirty="0" smtClean="0">
              <a:latin typeface="微软雅黑" pitchFamily="34" charset="-122"/>
              <a:ea typeface="微软雅黑" pitchFamily="34" charset="-122"/>
            </a:endParaRPr>
          </a:p>
          <a:p>
            <a:endParaRPr lang="en-US" altLang="zh-CN" dirty="0" smtClean="0">
              <a:latin typeface="微软雅黑" pitchFamily="34" charset="-122"/>
              <a:ea typeface="微软雅黑" pitchFamily="34" charset="-122"/>
            </a:endParaRPr>
          </a:p>
          <a:p>
            <a:endParaRPr lang="en-US" altLang="zh-CN" dirty="0" smtClean="0">
              <a:latin typeface="微软雅黑" pitchFamily="34" charset="-122"/>
              <a:ea typeface="微软雅黑" pitchFamily="34" charset="-122"/>
            </a:endParaRPr>
          </a:p>
          <a:p>
            <a:r>
              <a:rPr lang="zh-CN" altLang="en-US" dirty="0" smtClean="0">
                <a:latin typeface="微软雅黑" pitchFamily="34" charset="-122"/>
                <a:ea typeface="微软雅黑" pitchFamily="34" charset="-122"/>
              </a:rPr>
              <a:t>（二）自行派发现金红利的，需提交</a:t>
            </a:r>
            <a:r>
              <a:rPr lang="zh-CN" altLang="en-US" b="1" dirty="0" smtClean="0">
                <a:solidFill>
                  <a:srgbClr val="C00000"/>
                </a:solidFill>
                <a:latin typeface="微软雅黑" pitchFamily="34" charset="-122"/>
                <a:ea typeface="微软雅黑" pitchFamily="34" charset="-122"/>
              </a:rPr>
              <a:t>权益分派实施公告</a:t>
            </a:r>
            <a:r>
              <a:rPr lang="zh-CN" altLang="en-US" dirty="0" smtClean="0">
                <a:latin typeface="微软雅黑" pitchFamily="34" charset="-122"/>
                <a:ea typeface="微软雅黑" pitchFamily="34" charset="-122"/>
              </a:rPr>
              <a:t>。</a:t>
            </a:r>
            <a:endParaRPr lang="en-US" altLang="zh-CN" dirty="0" smtClean="0">
              <a:latin typeface="微软雅黑" pitchFamily="34" charset="-122"/>
              <a:ea typeface="微软雅黑" pitchFamily="34" charset="-122"/>
            </a:endParaRPr>
          </a:p>
          <a:p>
            <a:endParaRPr lang="en-US" altLang="zh-CN" dirty="0" smtClean="0">
              <a:latin typeface="微软雅黑" pitchFamily="34" charset="-122"/>
              <a:ea typeface="微软雅黑" pitchFamily="34" charset="-122"/>
            </a:endParaRPr>
          </a:p>
          <a:p>
            <a:r>
              <a:rPr lang="zh-CN" altLang="en-US" dirty="0" smtClean="0">
                <a:latin typeface="微软雅黑" pitchFamily="34" charset="-122"/>
                <a:ea typeface="微软雅黑" pitchFamily="34" charset="-122"/>
              </a:rPr>
              <a:t>（三）发生新增股份登记的，需提交</a:t>
            </a:r>
            <a:r>
              <a:rPr lang="zh-CN" altLang="en-US" b="1" dirty="0" smtClean="0">
                <a:solidFill>
                  <a:srgbClr val="C00000"/>
                </a:solidFill>
                <a:latin typeface="微软雅黑" pitchFamily="34" charset="-122"/>
                <a:ea typeface="微软雅黑" pitchFamily="34" charset="-122"/>
              </a:rPr>
              <a:t>股票发行认购公告</a:t>
            </a:r>
            <a:r>
              <a:rPr lang="zh-CN" altLang="en-US" dirty="0" smtClean="0">
                <a:latin typeface="微软雅黑" pitchFamily="34" charset="-122"/>
                <a:ea typeface="微软雅黑" pitchFamily="34" charset="-122"/>
              </a:rPr>
              <a:t>或</a:t>
            </a:r>
            <a:r>
              <a:rPr lang="zh-CN" altLang="en-US" b="1" dirty="0" smtClean="0">
                <a:solidFill>
                  <a:srgbClr val="C00000"/>
                </a:solidFill>
                <a:latin typeface="微软雅黑" pitchFamily="34" charset="-122"/>
                <a:ea typeface="微软雅黑" pitchFamily="34" charset="-122"/>
              </a:rPr>
              <a:t>股票发行新增股份可转让的公告</a:t>
            </a:r>
            <a:r>
              <a:rPr lang="zh-CN" altLang="en-US" dirty="0" smtClean="0">
                <a:latin typeface="微软雅黑" pitchFamily="34" charset="-122"/>
                <a:ea typeface="微软雅黑" pitchFamily="34" charset="-122"/>
              </a:rPr>
              <a:t>。</a:t>
            </a:r>
            <a:endParaRPr lang="en-US" altLang="zh-CN" dirty="0" smtClean="0">
              <a:latin typeface="微软雅黑" pitchFamily="34" charset="-122"/>
              <a:ea typeface="微软雅黑" pitchFamily="34" charset="-122"/>
            </a:endParaRPr>
          </a:p>
          <a:p>
            <a:endParaRPr lang="en-US" altLang="zh-CN" dirty="0" smtClean="0">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3" end="3"/>
                                            </p:txEl>
                                          </p:spTgt>
                                        </p:tgtEl>
                                        <p:attrNameLst>
                                          <p:attrName>style.visibility</p:attrName>
                                        </p:attrNameLst>
                                      </p:cBhvr>
                                      <p:to>
                                        <p:strVal val="visible"/>
                                      </p:to>
                                    </p:set>
                                    <p:animEffect transition="in" filter="fade">
                                      <p:cBhvr>
                                        <p:cTn id="7" dur="2000"/>
                                        <p:tgtEl>
                                          <p:spTgt spid="8">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5" end="5"/>
                                            </p:txEl>
                                          </p:spTgt>
                                        </p:tgtEl>
                                        <p:attrNameLst>
                                          <p:attrName>style.visibility</p:attrName>
                                        </p:attrNameLst>
                                      </p:cBhvr>
                                      <p:to>
                                        <p:strVal val="visible"/>
                                      </p:to>
                                    </p:set>
                                    <p:animEffect transition="in" filter="fade">
                                      <p:cBhvr>
                                        <p:cTn id="12" dur="2000"/>
                                        <p:tgtEl>
                                          <p:spTgt spid="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smtClean="0"/>
              <a:t>18</a:t>
            </a:r>
            <a:endParaRPr lang="en-US" altLang="zh-CN" dirty="0"/>
          </a:p>
        </p:txBody>
      </p:sp>
      <p:sp>
        <p:nvSpPr>
          <p:cNvPr id="3" name="Rectangle 32"/>
          <p:cNvSpPr>
            <a:spLocks noChangeArrowheads="1"/>
          </p:cNvSpPr>
          <p:nvPr/>
        </p:nvSpPr>
        <p:spPr bwMode="auto">
          <a:xfrm>
            <a:off x="496918" y="142858"/>
            <a:ext cx="8432800" cy="400050"/>
          </a:xfrm>
          <a:prstGeom prst="rect">
            <a:avLst/>
          </a:prstGeom>
          <a:noFill/>
          <a:ln w="9525">
            <a:noFill/>
            <a:miter lim="800000"/>
            <a:headEnd/>
            <a:tailEnd/>
          </a:ln>
        </p:spPr>
        <p:txBody>
          <a:bodyPr lIns="107275" tIns="53637" rIns="107275" bIns="53637" anchor="b"/>
          <a:lstStyle/>
          <a:p>
            <a:pPr marL="514350" indent="-514350" algn="ctr"/>
            <a:r>
              <a:rPr lang="zh-CN" altLang="en-US" sz="2800" b="1" dirty="0" smtClean="0">
                <a:solidFill>
                  <a:srgbClr val="FFFFFF"/>
                </a:solidFill>
                <a:latin typeface="微软雅黑" pitchFamily="34" charset="-122"/>
                <a:ea typeface="微软雅黑" pitchFamily="34" charset="-122"/>
              </a:rPr>
              <a:t>申请查询类</a:t>
            </a:r>
            <a:r>
              <a:rPr lang="en-US" altLang="zh-CN" sz="2800" b="1" dirty="0" smtClean="0">
                <a:solidFill>
                  <a:srgbClr val="FFFFFF"/>
                </a:solidFill>
                <a:latin typeface="微软雅黑" pitchFamily="34" charset="-122"/>
                <a:ea typeface="微软雅黑" pitchFamily="34" charset="-122"/>
              </a:rPr>
              <a:t>——</a:t>
            </a:r>
            <a:r>
              <a:rPr lang="zh-CN" altLang="en-US" sz="2800" b="1" dirty="0" smtClean="0">
                <a:solidFill>
                  <a:srgbClr val="FFFFFF"/>
                </a:solidFill>
                <a:latin typeface="微软雅黑" pitchFamily="34" charset="-122"/>
                <a:ea typeface="微软雅黑" pitchFamily="34" charset="-122"/>
              </a:rPr>
              <a:t>不定期持有人名册</a:t>
            </a:r>
            <a:endParaRPr lang="zh-CN" altLang="en-US" sz="2800" dirty="0">
              <a:solidFill>
                <a:schemeClr val="bg1"/>
              </a:solidFill>
              <a:latin typeface="黑体" pitchFamily="49" charset="-122"/>
              <a:ea typeface="黑体" pitchFamily="49" charset="-122"/>
            </a:endParaRPr>
          </a:p>
        </p:txBody>
      </p:sp>
      <p:sp>
        <p:nvSpPr>
          <p:cNvPr id="5" name="TextBox 4"/>
          <p:cNvSpPr txBox="1"/>
          <p:nvPr/>
        </p:nvSpPr>
        <p:spPr>
          <a:xfrm>
            <a:off x="4071934" y="1071552"/>
            <a:ext cx="4786346" cy="3155310"/>
          </a:xfrm>
          <a:prstGeom prst="rect">
            <a:avLst/>
          </a:prstGeom>
          <a:noFill/>
        </p:spPr>
        <p:txBody>
          <a:bodyPr wrap="square" lIns="107275" tIns="53637" rIns="107275" bIns="53637" rtlCol="0">
            <a:spAutoFit/>
          </a:bodyPr>
          <a:lstStyle/>
          <a:p>
            <a:r>
              <a:rPr lang="zh-CN" altLang="en-US" dirty="0" smtClean="0">
                <a:latin typeface="微软雅黑" pitchFamily="34" charset="-122"/>
                <a:ea typeface="微软雅黑" pitchFamily="34" charset="-122"/>
              </a:rPr>
              <a:t>根据名册查询原因，需要发行人提供以下相应证明文件： </a:t>
            </a:r>
            <a:endParaRPr lang="en-US" altLang="zh-CN" dirty="0" smtClean="0">
              <a:latin typeface="微软雅黑" pitchFamily="34" charset="-122"/>
              <a:ea typeface="微软雅黑" pitchFamily="34" charset="-122"/>
            </a:endParaRPr>
          </a:p>
          <a:p>
            <a:endParaRPr lang="en-US" altLang="zh-CN" dirty="0" smtClean="0">
              <a:latin typeface="微软雅黑" pitchFamily="34" charset="-122"/>
              <a:ea typeface="微软雅黑" pitchFamily="34" charset="-122"/>
            </a:endParaRPr>
          </a:p>
          <a:p>
            <a:r>
              <a:rPr lang="zh-CN" altLang="en-US" dirty="0" smtClean="0">
                <a:latin typeface="微软雅黑" pitchFamily="34" charset="-122"/>
                <a:ea typeface="微软雅黑" pitchFamily="34" charset="-122"/>
              </a:rPr>
              <a:t>（四）发生股转公司规定的</a:t>
            </a:r>
            <a:r>
              <a:rPr lang="zh-CN" altLang="en-US" b="1" dirty="0" smtClean="0">
                <a:solidFill>
                  <a:srgbClr val="C00000"/>
                </a:solidFill>
                <a:latin typeface="微软雅黑" pitchFamily="34" charset="-122"/>
                <a:ea typeface="微软雅黑" pitchFamily="34" charset="-122"/>
              </a:rPr>
              <a:t>交易异常波动</a:t>
            </a:r>
            <a:r>
              <a:rPr lang="zh-CN" altLang="en-US" dirty="0" smtClean="0">
                <a:latin typeface="微软雅黑" pitchFamily="34" charset="-122"/>
                <a:ea typeface="微软雅黑" pitchFamily="34" charset="-122"/>
              </a:rPr>
              <a:t>情况需要进行信息披露的，需提供异常波动情况说明并附相关证明文件。 </a:t>
            </a:r>
            <a:endParaRPr lang="en-US" altLang="zh-CN" dirty="0" smtClean="0">
              <a:latin typeface="微软雅黑" pitchFamily="34" charset="-122"/>
              <a:ea typeface="微软雅黑" pitchFamily="34" charset="-122"/>
            </a:endParaRPr>
          </a:p>
          <a:p>
            <a:endParaRPr lang="en-US" altLang="zh-CN" dirty="0" smtClean="0">
              <a:latin typeface="微软雅黑" pitchFamily="34" charset="-122"/>
              <a:ea typeface="微软雅黑" pitchFamily="34" charset="-122"/>
            </a:endParaRPr>
          </a:p>
          <a:p>
            <a:endParaRPr lang="en-US" altLang="zh-CN" dirty="0" smtClean="0">
              <a:latin typeface="微软雅黑" pitchFamily="34" charset="-122"/>
              <a:ea typeface="微软雅黑" pitchFamily="34" charset="-122"/>
            </a:endParaRPr>
          </a:p>
          <a:p>
            <a:r>
              <a:rPr lang="zh-CN" altLang="en-US" dirty="0" smtClean="0">
                <a:latin typeface="微软雅黑" pitchFamily="34" charset="-122"/>
                <a:ea typeface="微软雅黑" pitchFamily="34" charset="-122"/>
              </a:rPr>
              <a:t>（五）监管部门要求发行人核查持有人名册的，需提交监管部门要求核查的情况说明并附相关证明文件。</a:t>
            </a:r>
          </a:p>
        </p:txBody>
      </p:sp>
      <p:sp>
        <p:nvSpPr>
          <p:cNvPr id="6" name="TextBox 5"/>
          <p:cNvSpPr txBox="1"/>
          <p:nvPr/>
        </p:nvSpPr>
        <p:spPr>
          <a:xfrm>
            <a:off x="214282" y="934145"/>
            <a:ext cx="3214710" cy="3709307"/>
          </a:xfrm>
          <a:prstGeom prst="rect">
            <a:avLst/>
          </a:prstGeom>
          <a:ln>
            <a:prstDash val="dash"/>
          </a:ln>
        </p:spPr>
        <p:style>
          <a:lnRef idx="2">
            <a:schemeClr val="accent6"/>
          </a:lnRef>
          <a:fillRef idx="1">
            <a:schemeClr val="lt1"/>
          </a:fillRef>
          <a:effectRef idx="0">
            <a:schemeClr val="accent6"/>
          </a:effectRef>
          <a:fontRef idx="minor">
            <a:schemeClr val="dk1"/>
          </a:fontRef>
        </p:style>
        <p:txBody>
          <a:bodyPr wrap="square" lIns="107275" tIns="53637" rIns="107275" bIns="53637" rtlCol="0">
            <a:spAutoFit/>
          </a:bodyPr>
          <a:lstStyle/>
          <a:p>
            <a:pPr>
              <a:lnSpc>
                <a:spcPct val="150000"/>
              </a:lnSpc>
            </a:pP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全国中小企业股份转让系统股票异常转让实时监控指引</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第四条：</a:t>
            </a:r>
            <a:endParaRPr lang="en-US" altLang="zh-CN" dirty="0" smtClean="0">
              <a:latin typeface="微软雅黑" pitchFamily="34" charset="-122"/>
              <a:ea typeface="微软雅黑" pitchFamily="34" charset="-122"/>
            </a:endParaRPr>
          </a:p>
          <a:p>
            <a:pPr marL="402279" indent="-402279">
              <a:lnSpc>
                <a:spcPct val="150000"/>
              </a:lnSpc>
              <a:buFont typeface="+mj-lt"/>
              <a:buAutoNum type="arabicPeriod"/>
            </a:pPr>
            <a:r>
              <a:rPr lang="zh-CN" altLang="en-US" dirty="0" smtClean="0">
                <a:solidFill>
                  <a:srgbClr val="C00000"/>
                </a:solidFill>
                <a:latin typeface="微软雅黑" pitchFamily="34" charset="-122"/>
                <a:ea typeface="微软雅黑" pitchFamily="34" charset="-122"/>
              </a:rPr>
              <a:t>协议转让</a:t>
            </a:r>
            <a:r>
              <a:rPr lang="zh-CN" altLang="en-US" dirty="0" smtClean="0">
                <a:latin typeface="微软雅黑" pitchFamily="34" charset="-122"/>
                <a:ea typeface="微软雅黑" pitchFamily="34" charset="-122"/>
              </a:rPr>
              <a:t>股票当日换手率超</a:t>
            </a:r>
            <a:r>
              <a:rPr lang="en-US" altLang="zh-CN" dirty="0" smtClean="0">
                <a:latin typeface="微软雅黑" pitchFamily="34" charset="-122"/>
                <a:ea typeface="微软雅黑" pitchFamily="34" charset="-122"/>
              </a:rPr>
              <a:t>10%</a:t>
            </a:r>
            <a:r>
              <a:rPr lang="zh-CN" altLang="en-US" dirty="0" smtClean="0">
                <a:latin typeface="微软雅黑" pitchFamily="34" charset="-122"/>
                <a:ea typeface="微软雅黑" pitchFamily="34" charset="-122"/>
              </a:rPr>
              <a:t>，或连续三个转让日换手率累计超过</a:t>
            </a:r>
            <a:r>
              <a:rPr lang="en-US" altLang="zh-CN" dirty="0" smtClean="0">
                <a:latin typeface="微软雅黑" pitchFamily="34" charset="-122"/>
                <a:ea typeface="微软雅黑" pitchFamily="34" charset="-122"/>
              </a:rPr>
              <a:t>20%</a:t>
            </a:r>
          </a:p>
          <a:p>
            <a:pPr marL="402279" indent="-402279">
              <a:lnSpc>
                <a:spcPct val="150000"/>
              </a:lnSpc>
              <a:buFont typeface="+mj-lt"/>
              <a:buAutoNum type="arabicPeriod"/>
            </a:pPr>
            <a:r>
              <a:rPr lang="zh-CN" altLang="en-US" dirty="0" smtClean="0">
                <a:solidFill>
                  <a:srgbClr val="C00000"/>
                </a:solidFill>
                <a:latin typeface="微软雅黑" pitchFamily="34" charset="-122"/>
                <a:ea typeface="微软雅黑" pitchFamily="34" charset="-122"/>
              </a:rPr>
              <a:t>做市转让</a:t>
            </a:r>
            <a:r>
              <a:rPr lang="zh-CN" altLang="en-US" dirty="0" smtClean="0">
                <a:latin typeface="微软雅黑" pitchFamily="34" charset="-122"/>
                <a:ea typeface="微软雅黑" pitchFamily="34" charset="-122"/>
              </a:rPr>
              <a:t>股票连续三个转让日涨跌幅累计超过</a:t>
            </a:r>
            <a:r>
              <a:rPr lang="en-US" altLang="zh-CN" dirty="0" smtClean="0">
                <a:latin typeface="微软雅黑" pitchFamily="34" charset="-122"/>
                <a:ea typeface="微软雅黑" pitchFamily="34" charset="-122"/>
              </a:rPr>
              <a:t>50%</a:t>
            </a:r>
            <a:endParaRPr lang="zh-CN" altLang="en-US" dirty="0" smtClean="0">
              <a:latin typeface="微软雅黑" pitchFamily="34" charset="-122"/>
              <a:ea typeface="微软雅黑" pitchFamily="34" charset="-122"/>
            </a:endParaRPr>
          </a:p>
          <a:p>
            <a:endParaRPr lang="zh-CN" altLang="en-US" dirty="0">
              <a:latin typeface="微软雅黑" pitchFamily="34" charset="-122"/>
              <a:ea typeface="微软雅黑" pitchFamily="34" charset="-122"/>
            </a:endParaRPr>
          </a:p>
        </p:txBody>
      </p:sp>
      <p:sp>
        <p:nvSpPr>
          <p:cNvPr id="7" name="左箭头 6"/>
          <p:cNvSpPr/>
          <p:nvPr/>
        </p:nvSpPr>
        <p:spPr bwMode="auto">
          <a:xfrm>
            <a:off x="3500430" y="1964527"/>
            <a:ext cx="571504" cy="321471"/>
          </a:xfrm>
          <a:prstGeom prst="leftArrow">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107275" tIns="53637" rIns="107275" bIns="53637" numCol="1" rtlCol="0" anchor="t" anchorCtr="0" compatLnSpc="1">
            <a:prstTxWarp prst="textNoShape">
              <a:avLst/>
            </a:prstTxWarp>
          </a:bodyPr>
          <a:lstStyle/>
          <a:p>
            <a:pPr defTabSz="1072744"/>
            <a:endParaRPr lang="zh-CN" altLang="en-US" sz="2100" dirty="0" smtClean="0">
              <a:solidFill>
                <a:schemeClr val="tx1"/>
              </a:solidFill>
              <a:latin typeface="Arial" pitchFamily="34" charset="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2000"/>
                                        <p:tgtEl>
                                          <p:spTgt spid="5">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
                                            <p:txEl>
                                              <p:pRg st="5" end="5"/>
                                            </p:txEl>
                                          </p:spTgt>
                                        </p:tgtEl>
                                        <p:attrNameLst>
                                          <p:attrName>style.visibility</p:attrName>
                                        </p:attrNameLst>
                                      </p:cBhvr>
                                      <p:to>
                                        <p:strVal val="visible"/>
                                      </p:to>
                                    </p:set>
                                    <p:animEffect transition="in" filter="fade">
                                      <p:cBhvr>
                                        <p:cTn id="20" dur="20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smtClean="0"/>
              <a:t>19</a:t>
            </a:r>
            <a:endParaRPr lang="en-US" altLang="zh-CN" dirty="0"/>
          </a:p>
        </p:txBody>
      </p:sp>
      <p:sp>
        <p:nvSpPr>
          <p:cNvPr id="3" name="Rectangle 32"/>
          <p:cNvSpPr>
            <a:spLocks noChangeArrowheads="1"/>
          </p:cNvSpPr>
          <p:nvPr/>
        </p:nvSpPr>
        <p:spPr bwMode="auto">
          <a:xfrm>
            <a:off x="496918" y="171436"/>
            <a:ext cx="8432800" cy="400050"/>
          </a:xfrm>
          <a:prstGeom prst="rect">
            <a:avLst/>
          </a:prstGeom>
          <a:noFill/>
          <a:ln w="9525">
            <a:noFill/>
            <a:miter lim="800000"/>
            <a:headEnd/>
            <a:tailEnd/>
          </a:ln>
        </p:spPr>
        <p:txBody>
          <a:bodyPr lIns="107275" tIns="53637" rIns="107275" bIns="53637" anchor="b"/>
          <a:lstStyle/>
          <a:p>
            <a:pPr algn="ctr"/>
            <a:r>
              <a:rPr lang="en-US" altLang="zh-CN" sz="2700" b="1" dirty="0" smtClean="0">
                <a:solidFill>
                  <a:srgbClr val="FFFFFF"/>
                </a:solidFill>
                <a:latin typeface="微软雅黑" pitchFamily="34" charset="-122"/>
                <a:ea typeface="微软雅黑" pitchFamily="34" charset="-122"/>
              </a:rPr>
              <a:t/>
            </a:r>
            <a:br>
              <a:rPr lang="en-US" altLang="zh-CN" sz="2700" b="1" dirty="0" smtClean="0">
                <a:solidFill>
                  <a:srgbClr val="FFFFFF"/>
                </a:solidFill>
                <a:latin typeface="微软雅黑" pitchFamily="34" charset="-122"/>
                <a:ea typeface="微软雅黑" pitchFamily="34" charset="-122"/>
              </a:rPr>
            </a:br>
            <a:r>
              <a:rPr lang="zh-CN" altLang="en-US" sz="2700" b="1" dirty="0" smtClean="0">
                <a:solidFill>
                  <a:srgbClr val="FFFFFF"/>
                </a:solidFill>
                <a:latin typeface="微软雅黑" pitchFamily="34" charset="-122"/>
                <a:ea typeface="微软雅黑" pitchFamily="34" charset="-122"/>
              </a:rPr>
              <a:t>申请查询类</a:t>
            </a:r>
            <a:r>
              <a:rPr lang="en-US" altLang="zh-CN" sz="2700" b="1" dirty="0" smtClean="0">
                <a:solidFill>
                  <a:srgbClr val="FFFFFF"/>
                </a:solidFill>
                <a:latin typeface="微软雅黑" pitchFamily="34" charset="-122"/>
                <a:ea typeface="微软雅黑" pitchFamily="34" charset="-122"/>
              </a:rPr>
              <a:t>—</a:t>
            </a:r>
            <a:r>
              <a:rPr lang="zh-CN" altLang="en-US" sz="2700" b="1" dirty="0" smtClean="0">
                <a:solidFill>
                  <a:srgbClr val="FFFFFF"/>
                </a:solidFill>
                <a:latin typeface="微软雅黑" pitchFamily="34" charset="-122"/>
                <a:ea typeface="微软雅黑" pitchFamily="34" charset="-122"/>
              </a:rPr>
              <a:t>股本结构</a:t>
            </a:r>
            <a:endParaRPr lang="zh-CN" altLang="en-US" sz="2700" dirty="0">
              <a:solidFill>
                <a:schemeClr val="bg1"/>
              </a:solidFill>
              <a:latin typeface="黑体" pitchFamily="49" charset="-122"/>
              <a:ea typeface="黑体" pitchFamily="49" charset="-122"/>
            </a:endParaRPr>
          </a:p>
        </p:txBody>
      </p:sp>
      <p:graphicFrame>
        <p:nvGraphicFramePr>
          <p:cNvPr id="5" name="图示 4"/>
          <p:cNvGraphicFramePr/>
          <p:nvPr/>
        </p:nvGraphicFramePr>
        <p:xfrm>
          <a:off x="714348" y="1071552"/>
          <a:ext cx="7929618" cy="3643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Text Box 6"/>
          <p:cNvSpPr txBox="1">
            <a:spLocks noChangeArrowheads="1"/>
          </p:cNvSpPr>
          <p:nvPr/>
        </p:nvSpPr>
        <p:spPr bwMode="auto">
          <a:xfrm>
            <a:off x="3466768" y="2137545"/>
            <a:ext cx="4034190" cy="569986"/>
          </a:xfrm>
          <a:prstGeom prst="rect">
            <a:avLst/>
          </a:prstGeom>
          <a:noFill/>
          <a:ln w="9525">
            <a:noFill/>
            <a:miter lim="800000"/>
            <a:headEnd/>
            <a:tailEnd/>
          </a:ln>
        </p:spPr>
        <p:txBody>
          <a:bodyPr wrap="square" lIns="107275" tIns="53637" rIns="107275" bIns="53637">
            <a:spAutoFit/>
          </a:bodyPr>
          <a:lstStyle/>
          <a:p>
            <a:pPr>
              <a:lnSpc>
                <a:spcPct val="125000"/>
              </a:lnSpc>
              <a:spcBef>
                <a:spcPts val="2816"/>
              </a:spcBef>
            </a:pPr>
            <a:r>
              <a:rPr lang="zh-CN" altLang="en-US" sz="2400" dirty="0" smtClean="0">
                <a:latin typeface="微软雅黑" pitchFamily="34" charset="-122"/>
                <a:ea typeface="微软雅黑" pitchFamily="34" charset="-122"/>
              </a:rPr>
              <a:t>中国证券登记结算公司介绍</a:t>
            </a:r>
            <a:endParaRPr lang="en-US" altLang="zh-CN" sz="2400" dirty="0" smtClean="0">
              <a:latin typeface="微软雅黑" pitchFamily="34" charset="-122"/>
              <a:ea typeface="微软雅黑" pitchFamily="34" charset="-122"/>
            </a:endParaRPr>
          </a:p>
        </p:txBody>
      </p:sp>
      <p:sp>
        <p:nvSpPr>
          <p:cNvPr id="8" name="TextBox 7"/>
          <p:cNvSpPr txBox="1"/>
          <p:nvPr/>
        </p:nvSpPr>
        <p:spPr>
          <a:xfrm>
            <a:off x="4034193" y="1178710"/>
            <a:ext cx="1293863" cy="754652"/>
          </a:xfrm>
          <a:prstGeom prst="rect">
            <a:avLst/>
          </a:prstGeom>
          <a:noFill/>
        </p:spPr>
        <p:txBody>
          <a:bodyPr wrap="none" lIns="107275" tIns="53637" rIns="107275" bIns="53637" rtlCol="0">
            <a:spAutoFit/>
          </a:bodyPr>
          <a:lstStyle/>
          <a:p>
            <a:r>
              <a:rPr lang="zh-CN" altLang="en-US" sz="4200" dirty="0" smtClean="0">
                <a:latin typeface="微软雅黑" pitchFamily="34" charset="-122"/>
                <a:ea typeface="微软雅黑" pitchFamily="34" charset="-122"/>
              </a:rPr>
              <a:t>目录</a:t>
            </a:r>
            <a:endParaRPr lang="zh-CN" altLang="en-US" sz="4200" dirty="0">
              <a:latin typeface="微软雅黑" pitchFamily="34" charset="-122"/>
              <a:ea typeface="微软雅黑" pitchFamily="34" charset="-122"/>
            </a:endParaRPr>
          </a:p>
        </p:txBody>
      </p:sp>
      <p:cxnSp>
        <p:nvCxnSpPr>
          <p:cNvPr id="10" name="直接连接符 9"/>
          <p:cNvCxnSpPr/>
          <p:nvPr/>
        </p:nvCxnSpPr>
        <p:spPr bwMode="auto">
          <a:xfrm>
            <a:off x="2085653" y="1898939"/>
            <a:ext cx="5072098" cy="1191"/>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7" name="TextBox 6"/>
          <p:cNvSpPr txBox="1"/>
          <p:nvPr/>
        </p:nvSpPr>
        <p:spPr>
          <a:xfrm>
            <a:off x="4571677" y="4667158"/>
            <a:ext cx="344885" cy="385321"/>
          </a:xfrm>
          <a:prstGeom prst="rect">
            <a:avLst/>
          </a:prstGeom>
          <a:noFill/>
        </p:spPr>
        <p:txBody>
          <a:bodyPr wrap="none" lIns="107275" tIns="53637" rIns="107275" bIns="53637" rtlCol="0">
            <a:spAutoFit/>
          </a:bodyPr>
          <a:lstStyle/>
          <a:p>
            <a:r>
              <a:rPr lang="en-US" altLang="zh-CN" dirty="0" smtClean="0"/>
              <a:t>2</a:t>
            </a:r>
            <a:endParaRPr lang="zh-CN" altLang="en-US" dirty="0"/>
          </a:p>
        </p:txBody>
      </p:sp>
      <p:sp>
        <p:nvSpPr>
          <p:cNvPr id="11" name="TextBox 10"/>
          <p:cNvSpPr txBox="1"/>
          <p:nvPr/>
        </p:nvSpPr>
        <p:spPr>
          <a:xfrm>
            <a:off x="2071671" y="2165260"/>
            <a:ext cx="1310150" cy="477653"/>
          </a:xfrm>
          <a:prstGeom prst="rect">
            <a:avLst/>
          </a:prstGeom>
          <a:noFill/>
        </p:spPr>
        <p:txBody>
          <a:bodyPr wrap="none" lIns="107275" tIns="53637" rIns="107275" bIns="53637" rtlCol="0">
            <a:spAutoFit/>
          </a:bodyPr>
          <a:lstStyle/>
          <a:p>
            <a:r>
              <a:rPr lang="en-US" altLang="zh-CN" sz="2400" b="1" dirty="0" smtClean="0">
                <a:solidFill>
                  <a:srgbClr val="C00000"/>
                </a:solidFill>
                <a:latin typeface="微软雅黑" pitchFamily="34" charset="-122"/>
                <a:ea typeface="微软雅黑" pitchFamily="34" charset="-122"/>
              </a:rPr>
              <a:t>PART 1</a:t>
            </a:r>
            <a:endParaRPr lang="zh-CN" altLang="en-US" sz="2400" b="1" dirty="0" smtClean="0">
              <a:solidFill>
                <a:srgbClr val="C00000"/>
              </a:solidFill>
              <a:latin typeface="微软雅黑" pitchFamily="34" charset="-122"/>
              <a:ea typeface="微软雅黑" pitchFamily="34" charset="-122"/>
            </a:endParaRPr>
          </a:p>
        </p:txBody>
      </p:sp>
      <p:sp>
        <p:nvSpPr>
          <p:cNvPr id="9" name="Text Box 6"/>
          <p:cNvSpPr txBox="1">
            <a:spLocks noChangeArrowheads="1"/>
          </p:cNvSpPr>
          <p:nvPr/>
        </p:nvSpPr>
        <p:spPr bwMode="auto">
          <a:xfrm>
            <a:off x="3538206" y="2714626"/>
            <a:ext cx="2748306" cy="569986"/>
          </a:xfrm>
          <a:prstGeom prst="rect">
            <a:avLst/>
          </a:prstGeom>
          <a:noFill/>
          <a:ln w="9525">
            <a:noFill/>
            <a:miter lim="800000"/>
            <a:headEnd/>
            <a:tailEnd/>
          </a:ln>
        </p:spPr>
        <p:txBody>
          <a:bodyPr wrap="square" lIns="107275" tIns="53637" rIns="107275" bIns="53637">
            <a:spAutoFit/>
          </a:bodyPr>
          <a:lstStyle/>
          <a:p>
            <a:pPr>
              <a:lnSpc>
                <a:spcPct val="125000"/>
              </a:lnSpc>
              <a:spcBef>
                <a:spcPts val="2816"/>
              </a:spcBef>
            </a:pPr>
            <a:r>
              <a:rPr lang="zh-CN" altLang="en-US" sz="2400" dirty="0" smtClean="0">
                <a:latin typeface="微软雅黑" pitchFamily="34" charset="-122"/>
                <a:ea typeface="微软雅黑" pitchFamily="34" charset="-122"/>
              </a:rPr>
              <a:t>信息查询业务介绍</a:t>
            </a:r>
            <a:endParaRPr lang="zh-CN" altLang="en-US" sz="2400" dirty="0">
              <a:latin typeface="微软雅黑" pitchFamily="34" charset="-122"/>
              <a:ea typeface="微软雅黑" pitchFamily="34" charset="-122"/>
            </a:endParaRPr>
          </a:p>
        </p:txBody>
      </p:sp>
      <p:sp>
        <p:nvSpPr>
          <p:cNvPr id="12" name="TextBox 11"/>
          <p:cNvSpPr txBox="1"/>
          <p:nvPr/>
        </p:nvSpPr>
        <p:spPr>
          <a:xfrm>
            <a:off x="2071672" y="2786064"/>
            <a:ext cx="1310150" cy="477653"/>
          </a:xfrm>
          <a:prstGeom prst="rect">
            <a:avLst/>
          </a:prstGeom>
          <a:noFill/>
        </p:spPr>
        <p:txBody>
          <a:bodyPr wrap="none" lIns="107275" tIns="53637" rIns="107275" bIns="53637" rtlCol="0">
            <a:spAutoFit/>
          </a:bodyPr>
          <a:lstStyle/>
          <a:p>
            <a:r>
              <a:rPr lang="en-US" altLang="zh-CN" sz="2400" b="1" dirty="0" smtClean="0">
                <a:solidFill>
                  <a:srgbClr val="C00000"/>
                </a:solidFill>
                <a:latin typeface="微软雅黑" pitchFamily="34" charset="-122"/>
                <a:ea typeface="微软雅黑" pitchFamily="34" charset="-122"/>
              </a:rPr>
              <a:t>PART 2</a:t>
            </a:r>
            <a:endParaRPr lang="zh-CN" altLang="en-US" sz="2400" b="1" dirty="0">
              <a:solidFill>
                <a:srgbClr val="C00000"/>
              </a:solidFill>
              <a:latin typeface="微软雅黑" pitchFamily="34" charset="-122"/>
              <a:ea typeface="微软雅黑" pitchFamily="34" charset="-122"/>
            </a:endParaRPr>
          </a:p>
        </p:txBody>
      </p:sp>
      <p:sp>
        <p:nvSpPr>
          <p:cNvPr id="13" name="Text Box 6"/>
          <p:cNvSpPr txBox="1">
            <a:spLocks noChangeArrowheads="1"/>
          </p:cNvSpPr>
          <p:nvPr/>
        </p:nvSpPr>
        <p:spPr bwMode="auto">
          <a:xfrm>
            <a:off x="3538204" y="3359086"/>
            <a:ext cx="2819746" cy="569986"/>
          </a:xfrm>
          <a:prstGeom prst="rect">
            <a:avLst/>
          </a:prstGeom>
          <a:noFill/>
          <a:ln w="9525">
            <a:noFill/>
            <a:miter lim="800000"/>
            <a:headEnd/>
            <a:tailEnd/>
          </a:ln>
        </p:spPr>
        <p:txBody>
          <a:bodyPr wrap="square" lIns="107275" tIns="53637" rIns="107275" bIns="53637">
            <a:spAutoFit/>
          </a:bodyPr>
          <a:lstStyle/>
          <a:p>
            <a:pPr>
              <a:lnSpc>
                <a:spcPct val="125000"/>
              </a:lnSpc>
              <a:spcBef>
                <a:spcPts val="2816"/>
              </a:spcBef>
            </a:pPr>
            <a:r>
              <a:rPr lang="zh-CN" altLang="en-US" sz="2400" dirty="0" smtClean="0">
                <a:latin typeface="微软雅黑" pitchFamily="34" charset="-122"/>
                <a:ea typeface="微软雅黑" pitchFamily="34" charset="-122"/>
              </a:rPr>
              <a:t>在线支付功能简介</a:t>
            </a:r>
            <a:endParaRPr lang="zh-CN" altLang="en-US" sz="2400" dirty="0">
              <a:latin typeface="微软雅黑" pitchFamily="34" charset="-122"/>
              <a:ea typeface="微软雅黑" pitchFamily="34" charset="-122"/>
            </a:endParaRPr>
          </a:p>
        </p:txBody>
      </p:sp>
      <p:sp>
        <p:nvSpPr>
          <p:cNvPr id="14" name="TextBox 13"/>
          <p:cNvSpPr txBox="1"/>
          <p:nvPr/>
        </p:nvSpPr>
        <p:spPr>
          <a:xfrm>
            <a:off x="2071670" y="3379981"/>
            <a:ext cx="1310150" cy="477653"/>
          </a:xfrm>
          <a:prstGeom prst="rect">
            <a:avLst/>
          </a:prstGeom>
          <a:noFill/>
        </p:spPr>
        <p:txBody>
          <a:bodyPr wrap="none" lIns="107275" tIns="53637" rIns="107275" bIns="53637" rtlCol="0">
            <a:spAutoFit/>
          </a:bodyPr>
          <a:lstStyle/>
          <a:p>
            <a:r>
              <a:rPr lang="en-US" altLang="zh-CN" sz="2400" b="1" dirty="0" smtClean="0">
                <a:solidFill>
                  <a:srgbClr val="C00000"/>
                </a:solidFill>
                <a:latin typeface="微软雅黑" pitchFamily="34" charset="-122"/>
                <a:ea typeface="微软雅黑" pitchFamily="34" charset="-122"/>
              </a:rPr>
              <a:t>PART 3</a:t>
            </a:r>
            <a:endParaRPr lang="zh-CN" altLang="en-US" sz="2400" b="1" dirty="0">
              <a:solidFill>
                <a:srgbClr val="C00000"/>
              </a:solidFill>
              <a:latin typeface="微软雅黑" pitchFamily="34" charset="-122"/>
              <a:ea typeface="微软雅黑" pitchFamily="34" charset="-122"/>
            </a:endParaRPr>
          </a:p>
        </p:txBody>
      </p:sp>
      <p:sp>
        <p:nvSpPr>
          <p:cNvPr id="15" name="Text Box 6"/>
          <p:cNvSpPr txBox="1">
            <a:spLocks noChangeArrowheads="1"/>
          </p:cNvSpPr>
          <p:nvPr/>
        </p:nvSpPr>
        <p:spPr bwMode="auto">
          <a:xfrm>
            <a:off x="3571868" y="3901343"/>
            <a:ext cx="2571768" cy="527795"/>
          </a:xfrm>
          <a:prstGeom prst="rect">
            <a:avLst/>
          </a:prstGeom>
          <a:noFill/>
          <a:ln w="9525">
            <a:noFill/>
            <a:miter lim="800000"/>
            <a:headEnd/>
            <a:tailEnd/>
          </a:ln>
        </p:spPr>
        <p:txBody>
          <a:bodyPr wrap="square" lIns="107275" tIns="53637" rIns="107275" bIns="53637">
            <a:spAutoFit/>
          </a:bodyPr>
          <a:lstStyle/>
          <a:p>
            <a:pPr>
              <a:lnSpc>
                <a:spcPct val="125000"/>
              </a:lnSpc>
              <a:spcBef>
                <a:spcPts val="2816"/>
              </a:spcBef>
            </a:pPr>
            <a:r>
              <a:rPr lang="zh-CN" altLang="en-US" sz="2400" dirty="0" smtClean="0">
                <a:latin typeface="微软雅黑" pitchFamily="34" charset="-122"/>
                <a:ea typeface="微软雅黑" pitchFamily="34" charset="-122"/>
              </a:rPr>
              <a:t>客户服务简介</a:t>
            </a:r>
            <a:endParaRPr lang="zh-CN" altLang="en-US" sz="2400" dirty="0">
              <a:latin typeface="微软雅黑" pitchFamily="34" charset="-122"/>
              <a:ea typeface="微软雅黑" pitchFamily="34" charset="-122"/>
            </a:endParaRPr>
          </a:p>
        </p:txBody>
      </p:sp>
      <p:sp>
        <p:nvSpPr>
          <p:cNvPr id="16" name="TextBox 15"/>
          <p:cNvSpPr txBox="1"/>
          <p:nvPr/>
        </p:nvSpPr>
        <p:spPr>
          <a:xfrm>
            <a:off x="2071670" y="3923756"/>
            <a:ext cx="1310150" cy="477653"/>
          </a:xfrm>
          <a:prstGeom prst="rect">
            <a:avLst/>
          </a:prstGeom>
          <a:noFill/>
        </p:spPr>
        <p:txBody>
          <a:bodyPr wrap="none" lIns="107275" tIns="53637" rIns="107275" bIns="53637" rtlCol="0">
            <a:spAutoFit/>
          </a:bodyPr>
          <a:lstStyle/>
          <a:p>
            <a:r>
              <a:rPr lang="en-US" altLang="zh-CN" sz="2400" b="1" dirty="0" smtClean="0">
                <a:solidFill>
                  <a:srgbClr val="C00000"/>
                </a:solidFill>
                <a:latin typeface="微软雅黑" pitchFamily="34" charset="-122"/>
                <a:ea typeface="微软雅黑" pitchFamily="34" charset="-122"/>
              </a:rPr>
              <a:t>PART 4</a:t>
            </a:r>
            <a:endParaRPr lang="zh-CN" altLang="en-US" sz="2400" b="1" dirty="0">
              <a:solidFill>
                <a:srgbClr val="C00000"/>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F:\截图\3.png"/>
          <p:cNvPicPr>
            <a:picLocks noChangeAspect="1" noChangeArrowheads="1"/>
          </p:cNvPicPr>
          <p:nvPr/>
        </p:nvPicPr>
        <p:blipFill>
          <a:blip r:embed="rId3"/>
          <a:srcRect/>
          <a:stretch>
            <a:fillRect/>
          </a:stretch>
        </p:blipFill>
        <p:spPr bwMode="auto">
          <a:xfrm>
            <a:off x="0" y="642924"/>
            <a:ext cx="9144000" cy="3857651"/>
          </a:xfrm>
          <a:prstGeom prst="rect">
            <a:avLst/>
          </a:prstGeom>
          <a:noFill/>
        </p:spPr>
      </p:pic>
      <p:sp>
        <p:nvSpPr>
          <p:cNvPr id="2" name="页脚占位符 1"/>
          <p:cNvSpPr>
            <a:spLocks noGrp="1"/>
          </p:cNvSpPr>
          <p:nvPr>
            <p:ph type="ftr" sz="quarter" idx="11"/>
          </p:nvPr>
        </p:nvSpPr>
        <p:spPr/>
        <p:txBody>
          <a:bodyPr/>
          <a:lstStyle/>
          <a:p>
            <a:pPr>
              <a:defRPr/>
            </a:pPr>
            <a:r>
              <a:rPr lang="en-US" altLang="zh-CN" dirty="0" smtClean="0"/>
              <a:t>20</a:t>
            </a:r>
            <a:endParaRPr lang="en-US" altLang="zh-CN" dirty="0"/>
          </a:p>
        </p:txBody>
      </p:sp>
      <p:sp>
        <p:nvSpPr>
          <p:cNvPr id="3" name="Rectangle 32"/>
          <p:cNvSpPr>
            <a:spLocks noChangeArrowheads="1"/>
          </p:cNvSpPr>
          <p:nvPr/>
        </p:nvSpPr>
        <p:spPr bwMode="auto">
          <a:xfrm>
            <a:off x="496918" y="89297"/>
            <a:ext cx="8647082" cy="482189"/>
          </a:xfrm>
          <a:prstGeom prst="rect">
            <a:avLst/>
          </a:prstGeom>
          <a:noFill/>
          <a:ln w="9525">
            <a:noFill/>
            <a:miter lim="800000"/>
            <a:headEnd/>
            <a:tailEnd/>
          </a:ln>
        </p:spPr>
        <p:txBody>
          <a:bodyPr lIns="107275" tIns="53637" rIns="107275" bIns="53637" anchor="b"/>
          <a:lstStyle/>
          <a:p>
            <a:pPr marL="514350" indent="-514350" algn="ctr"/>
            <a:r>
              <a:rPr lang="zh-CN" altLang="en-US" sz="2700" b="1" dirty="0" smtClean="0">
                <a:solidFill>
                  <a:srgbClr val="FFFFFF"/>
                </a:solidFill>
                <a:latin typeface="微软雅黑" pitchFamily="34" charset="-122"/>
                <a:ea typeface="微软雅黑" pitchFamily="34" charset="-122"/>
              </a:rPr>
              <a:t>申请查询类</a:t>
            </a:r>
            <a:r>
              <a:rPr lang="en-US" altLang="zh-CN" sz="2700" b="1" dirty="0" smtClean="0">
                <a:solidFill>
                  <a:srgbClr val="FFFFFF"/>
                </a:solidFill>
                <a:latin typeface="微软雅黑" pitchFamily="34" charset="-122"/>
                <a:ea typeface="微软雅黑" pitchFamily="34" charset="-122"/>
              </a:rPr>
              <a:t>——</a:t>
            </a:r>
            <a:r>
              <a:rPr lang="zh-CN" altLang="en-US" sz="2700" b="1" dirty="0" smtClean="0">
                <a:solidFill>
                  <a:srgbClr val="FFFFFF"/>
                </a:solidFill>
                <a:latin typeface="微软雅黑" pitchFamily="34" charset="-122"/>
                <a:ea typeface="微软雅黑" pitchFamily="34" charset="-122"/>
              </a:rPr>
              <a:t>股本结构</a:t>
            </a:r>
            <a:endParaRPr lang="zh-CN" altLang="en-US" sz="2700" dirty="0">
              <a:solidFill>
                <a:schemeClr val="bg1"/>
              </a:solidFill>
              <a:latin typeface="黑体" pitchFamily="49" charset="-122"/>
              <a:ea typeface="黑体" pitchFamily="49" charset="-122"/>
            </a:endParaRPr>
          </a:p>
        </p:txBody>
      </p:sp>
      <p:sp>
        <p:nvSpPr>
          <p:cNvPr id="12" name="矩形 11"/>
          <p:cNvSpPr/>
          <p:nvPr/>
        </p:nvSpPr>
        <p:spPr bwMode="auto">
          <a:xfrm>
            <a:off x="2428860" y="3286130"/>
            <a:ext cx="6500858" cy="571504"/>
          </a:xfrm>
          <a:prstGeom prst="rect">
            <a:avLst/>
          </a:prstGeom>
          <a:solidFill>
            <a:schemeClr val="bg1"/>
          </a:solidFill>
          <a:ln w="9525" cap="flat" cmpd="sng" algn="ctr">
            <a:noFill/>
            <a:prstDash val="solid"/>
            <a:round/>
            <a:headEnd type="none" w="med" len="med"/>
            <a:tailEnd type="none" w="med" len="med"/>
          </a:ln>
          <a:effectLst>
            <a:outerShdw blurRad="50800" dist="50800" dir="5400000" algn="ctr" rotWithShape="0">
              <a:schemeClr val="bg1"/>
            </a:outerShdw>
          </a:effectLst>
          <a:scene3d>
            <a:camera prst="perspectiveFront"/>
            <a:lightRig rig="legacyFlat3" dir="b"/>
          </a:scene3d>
          <a:sp3d extrusionH="430200" contourW="12700" prstMaterial="legacyMatte">
            <a:contourClr>
              <a:schemeClr val="bg1"/>
            </a:contourClr>
          </a:sp3d>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noFill/>
              <a:effectLst/>
              <a:latin typeface="Arial" pitchFamily="34" charset="0"/>
              <a:ea typeface="宋体" pitchFamily="2" charset="-122"/>
            </a:endParaRPr>
          </a:p>
        </p:txBody>
      </p:sp>
      <p:sp>
        <p:nvSpPr>
          <p:cNvPr id="5" name="TextBox 4"/>
          <p:cNvSpPr txBox="1"/>
          <p:nvPr/>
        </p:nvSpPr>
        <p:spPr>
          <a:xfrm>
            <a:off x="3071802" y="3643320"/>
            <a:ext cx="4786346" cy="662319"/>
          </a:xfrm>
          <a:prstGeom prst="rect">
            <a:avLst/>
          </a:prstGeom>
          <a:noFill/>
        </p:spPr>
        <p:txBody>
          <a:bodyPr wrap="square" lIns="107275" tIns="53637" rIns="107275" bIns="53637" rtlCol="0">
            <a:spAutoFit/>
          </a:bodyPr>
          <a:lstStyle/>
          <a:p>
            <a:r>
              <a:rPr lang="zh-CN" altLang="en-US" b="1" dirty="0" smtClean="0">
                <a:solidFill>
                  <a:srgbClr val="C00000"/>
                </a:solidFill>
                <a:latin typeface="微软雅黑" pitchFamily="34" charset="-122"/>
                <a:ea typeface="微软雅黑" pitchFamily="34" charset="-122"/>
              </a:rPr>
              <a:t>登录本公司平台，点击发行人业务→数据查询业务→申请查询类→股本结构查询。 </a:t>
            </a:r>
            <a:endParaRPr lang="zh-CN" altLang="en-US" b="1" dirty="0">
              <a:solidFill>
                <a:srgbClr val="C00000"/>
              </a:solidFill>
              <a:latin typeface="微软雅黑" pitchFamily="34" charset="-122"/>
              <a:ea typeface="微软雅黑" pitchFamily="34" charset="-122"/>
            </a:endParaRPr>
          </a:p>
        </p:txBody>
      </p:sp>
      <p:sp>
        <p:nvSpPr>
          <p:cNvPr id="6" name="左箭头 5"/>
          <p:cNvSpPr/>
          <p:nvPr/>
        </p:nvSpPr>
        <p:spPr bwMode="auto">
          <a:xfrm>
            <a:off x="2357422" y="3786196"/>
            <a:ext cx="571504" cy="321471"/>
          </a:xfrm>
          <a:prstGeom prst="leftArrow">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107275" tIns="53637" rIns="107275" bIns="53637" numCol="1" rtlCol="0" anchor="t" anchorCtr="0" compatLnSpc="1">
            <a:prstTxWarp prst="textNoShape">
              <a:avLst/>
            </a:prstTxWarp>
          </a:bodyPr>
          <a:lstStyle/>
          <a:p>
            <a:pPr defTabSz="1072744"/>
            <a:endParaRPr lang="zh-CN" altLang="en-US" sz="2100" dirty="0" smtClean="0">
              <a:solidFill>
                <a:schemeClr val="tx1"/>
              </a:solidFill>
              <a:latin typeface="Arial" pitchFamily="34" charset="0"/>
              <a:ea typeface="宋体" pitchFamily="2" charset="-122"/>
            </a:endParaRPr>
          </a:p>
        </p:txBody>
      </p:sp>
      <p:sp>
        <p:nvSpPr>
          <p:cNvPr id="13" name="矩形 12"/>
          <p:cNvSpPr/>
          <p:nvPr/>
        </p:nvSpPr>
        <p:spPr bwMode="gray">
          <a:xfrm>
            <a:off x="571472" y="3786196"/>
            <a:ext cx="1500198" cy="285752"/>
          </a:xfrm>
          <a:prstGeom prst="rect">
            <a:avLst/>
          </a:prstGeom>
          <a:noFill/>
          <a:ln w="57150">
            <a:solidFill>
              <a:srgbClr val="C00000"/>
            </a:solidFill>
            <a:round/>
            <a:headEnd/>
            <a:tailEnd/>
          </a:ln>
        </p:spPr>
        <p:txBody>
          <a:bodyPr wrap="none" lIns="77925" tIns="38963" rIns="77925" bIns="38963"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1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a:grpSpLocks/>
          </p:cNvGrpSpPr>
          <p:nvPr/>
        </p:nvGrpSpPr>
        <p:grpSpPr bwMode="auto">
          <a:xfrm>
            <a:off x="928662" y="1630371"/>
            <a:ext cx="1150938" cy="1336675"/>
            <a:chOff x="0" y="0"/>
            <a:chExt cx="1152128" cy="1336468"/>
          </a:xfrm>
        </p:grpSpPr>
        <p:sp>
          <p:nvSpPr>
            <p:cNvPr id="9241" name="椭圆 7"/>
            <p:cNvSpPr>
              <a:spLocks noChangeArrowheads="1"/>
            </p:cNvSpPr>
            <p:nvPr/>
          </p:nvSpPr>
          <p:spPr bwMode="auto">
            <a:xfrm>
              <a:off x="159138" y="251308"/>
              <a:ext cx="833853" cy="833853"/>
            </a:xfrm>
            <a:prstGeom prst="ellipse">
              <a:avLst/>
            </a:prstGeom>
            <a:solidFill>
              <a:srgbClr val="F46970"/>
            </a:solidFill>
            <a:ln>
              <a:noFill/>
            </a:ln>
            <a:extLst>
              <a:ext uri="{91240B29-F687-4F45-9708-019B960494DF}">
                <a14:hiddenLine xmlns=""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42" name="矩形 6"/>
            <p:cNvSpPr>
              <a:spLocks noChangeArrowheads="1"/>
            </p:cNvSpPr>
            <p:nvPr/>
          </p:nvSpPr>
          <p:spPr bwMode="auto">
            <a:xfrm rot="-1863115">
              <a:off x="28262" y="610852"/>
              <a:ext cx="610929" cy="357480"/>
            </a:xfrm>
            <a:prstGeom prst="rect">
              <a:avLst/>
            </a:prstGeom>
            <a:solidFill>
              <a:srgbClr val="080808">
                <a:alpha val="14117"/>
              </a:srgbClr>
            </a:solidFill>
            <a:ln>
              <a:noFill/>
            </a:ln>
            <a:extLst>
              <a:ext uri="{91240B29-F687-4F45-9708-019B960494DF}">
                <a14:hiddenLine xmlns=""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43" name="六边形 4"/>
            <p:cNvSpPr>
              <a:spLocks noChangeArrowheads="1"/>
            </p:cNvSpPr>
            <p:nvPr/>
          </p:nvSpPr>
          <p:spPr bwMode="auto">
            <a:xfrm rot="5400000">
              <a:off x="-92170" y="92170"/>
              <a:ext cx="1336468" cy="1152128"/>
            </a:xfrm>
            <a:custGeom>
              <a:avLst/>
              <a:gdLst>
                <a:gd name="T0" fmla="*/ 251308 w 1336468"/>
                <a:gd name="T1" fmla="*/ 576063 h 1152128"/>
                <a:gd name="T2" fmla="*/ 668235 w 1336468"/>
                <a:gd name="T3" fmla="*/ 992990 h 1152128"/>
                <a:gd name="T4" fmla="*/ 1085162 w 1336468"/>
                <a:gd name="T5" fmla="*/ 576063 h 1152128"/>
                <a:gd name="T6" fmla="*/ 668235 w 1336468"/>
                <a:gd name="T7" fmla="*/ 159136 h 1152128"/>
                <a:gd name="T8" fmla="*/ 251308 w 1336468"/>
                <a:gd name="T9" fmla="*/ 576063 h 1152128"/>
                <a:gd name="T10" fmla="*/ 0 w 1336468"/>
                <a:gd name="T11" fmla="*/ 576064 h 1152128"/>
                <a:gd name="T12" fmla="*/ 288032 w 1336468"/>
                <a:gd name="T13" fmla="*/ 0 h 1152128"/>
                <a:gd name="T14" fmla="*/ 1048436 w 1336468"/>
                <a:gd name="T15" fmla="*/ 0 h 1152128"/>
                <a:gd name="T16" fmla="*/ 1336468 w 1336468"/>
                <a:gd name="T17" fmla="*/ 576064 h 1152128"/>
                <a:gd name="T18" fmla="*/ 1048436 w 1336468"/>
                <a:gd name="T19" fmla="*/ 1152128 h 1152128"/>
                <a:gd name="T20" fmla="*/ 288032 w 1336468"/>
                <a:gd name="T21" fmla="*/ 1152128 h 1152128"/>
                <a:gd name="T22" fmla="*/ 0 w 1336468"/>
                <a:gd name="T23" fmla="*/ 576064 h 11521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36468"/>
                <a:gd name="T37" fmla="*/ 0 h 1152128"/>
                <a:gd name="T38" fmla="*/ 1336468 w 1336468"/>
                <a:gd name="T39" fmla="*/ 1152128 h 11521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36468" h="1152128">
                  <a:moveTo>
                    <a:pt x="251308" y="576063"/>
                  </a:moveTo>
                  <a:cubicBezTo>
                    <a:pt x="251308" y="806325"/>
                    <a:pt x="437973" y="992990"/>
                    <a:pt x="668235" y="992990"/>
                  </a:cubicBezTo>
                  <a:cubicBezTo>
                    <a:pt x="898497" y="992990"/>
                    <a:pt x="1085162" y="806325"/>
                    <a:pt x="1085162" y="576063"/>
                  </a:cubicBezTo>
                  <a:cubicBezTo>
                    <a:pt x="1085162" y="345801"/>
                    <a:pt x="898497" y="159136"/>
                    <a:pt x="668235" y="159136"/>
                  </a:cubicBezTo>
                  <a:cubicBezTo>
                    <a:pt x="437973" y="159136"/>
                    <a:pt x="251308" y="345801"/>
                    <a:pt x="251308" y="576063"/>
                  </a:cubicBezTo>
                  <a:close/>
                  <a:moveTo>
                    <a:pt x="0" y="576064"/>
                  </a:moveTo>
                  <a:lnTo>
                    <a:pt x="288032" y="0"/>
                  </a:lnTo>
                  <a:lnTo>
                    <a:pt x="1048436" y="0"/>
                  </a:lnTo>
                  <a:lnTo>
                    <a:pt x="1336468" y="576064"/>
                  </a:lnTo>
                  <a:lnTo>
                    <a:pt x="1048436" y="1152128"/>
                  </a:lnTo>
                  <a:lnTo>
                    <a:pt x="288032" y="1152128"/>
                  </a:lnTo>
                  <a:lnTo>
                    <a:pt x="0" y="576064"/>
                  </a:lnTo>
                  <a:close/>
                </a:path>
              </a:pathLst>
            </a:custGeom>
            <a:solidFill>
              <a:srgbClr val="F2A849"/>
            </a:solidFill>
            <a:ln>
              <a:noFill/>
            </a:ln>
            <a:extLst>
              <a:ext uri="{91240B29-F687-4F45-9708-019B960494DF}">
                <a14:hiddenLine xmlns="" xmlns:a14="http://schemas.microsoft.com/office/drawing/2010/main" w="25400" cap="flat" cmpd="sng">
                  <a:solidFill>
                    <a:srgbClr val="395E8A"/>
                  </a:solidFill>
                  <a:bevel/>
                  <a:headEnd/>
                  <a:tailEnd/>
                </a14:hiddenLine>
              </a:ext>
            </a:extLst>
          </p:spPr>
          <p:txBody>
            <a:bodyPr anchor="ctr"/>
            <a:lstStyle/>
            <a:p>
              <a:endParaRPr lang="zh-CN" altLang="en-US"/>
            </a:p>
          </p:txBody>
        </p:sp>
        <p:pic>
          <p:nvPicPr>
            <p:cNvPr id="9244" name="图片 8"/>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298890" y="407716"/>
              <a:ext cx="507937" cy="507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grpSp>
        <p:nvGrpSpPr>
          <p:cNvPr id="3" name="组合 16"/>
          <p:cNvGrpSpPr>
            <a:grpSpLocks/>
          </p:cNvGrpSpPr>
          <p:nvPr/>
        </p:nvGrpSpPr>
        <p:grpSpPr bwMode="auto">
          <a:xfrm>
            <a:off x="2203426" y="1982796"/>
            <a:ext cx="855662" cy="992187"/>
            <a:chOff x="0" y="0"/>
            <a:chExt cx="855835" cy="992768"/>
          </a:xfrm>
        </p:grpSpPr>
        <p:sp>
          <p:nvSpPr>
            <p:cNvPr id="9237" name="椭圆 11"/>
            <p:cNvSpPr>
              <a:spLocks noChangeArrowheads="1"/>
            </p:cNvSpPr>
            <p:nvPr/>
          </p:nvSpPr>
          <p:spPr bwMode="auto">
            <a:xfrm>
              <a:off x="118213" y="186678"/>
              <a:ext cx="619411" cy="619411"/>
            </a:xfrm>
            <a:prstGeom prst="ellipse">
              <a:avLst/>
            </a:prstGeom>
            <a:solidFill>
              <a:srgbClr val="00B0F0"/>
            </a:solidFill>
            <a:ln>
              <a:noFill/>
            </a:ln>
            <a:extLst>
              <a:ext uri="{91240B29-F687-4F45-9708-019B960494DF}">
                <a14:hiddenLine xmlns=""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38" name="矩形 12"/>
            <p:cNvSpPr>
              <a:spLocks noChangeArrowheads="1"/>
            </p:cNvSpPr>
            <p:nvPr/>
          </p:nvSpPr>
          <p:spPr bwMode="auto">
            <a:xfrm rot="-1863115">
              <a:off x="20994" y="453758"/>
              <a:ext cx="453816" cy="265547"/>
            </a:xfrm>
            <a:prstGeom prst="rect">
              <a:avLst/>
            </a:prstGeom>
            <a:solidFill>
              <a:srgbClr val="080808">
                <a:alpha val="14117"/>
              </a:srgbClr>
            </a:solidFill>
            <a:ln>
              <a:noFill/>
            </a:ln>
            <a:extLst>
              <a:ext uri="{91240B29-F687-4F45-9708-019B960494DF}">
                <a14:hiddenLine xmlns=""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39" name="六边形 4"/>
            <p:cNvSpPr>
              <a:spLocks noChangeArrowheads="1"/>
            </p:cNvSpPr>
            <p:nvPr/>
          </p:nvSpPr>
          <p:spPr bwMode="auto">
            <a:xfrm rot="5400000">
              <a:off x="-68466" y="68465"/>
              <a:ext cx="992768" cy="855835"/>
            </a:xfrm>
            <a:custGeom>
              <a:avLst/>
              <a:gdLst>
                <a:gd name="T0" fmla="*/ 186679 w 1336468"/>
                <a:gd name="T1" fmla="*/ 427917 h 1152128"/>
                <a:gd name="T2" fmla="*/ 496385 w 1336468"/>
                <a:gd name="T3" fmla="*/ 737623 h 1152128"/>
                <a:gd name="T4" fmla="*/ 806090 w 1336468"/>
                <a:gd name="T5" fmla="*/ 427917 h 1152128"/>
                <a:gd name="T6" fmla="*/ 496385 w 1336468"/>
                <a:gd name="T7" fmla="*/ 118211 h 1152128"/>
                <a:gd name="T8" fmla="*/ 186679 w 1336468"/>
                <a:gd name="T9" fmla="*/ 427917 h 1152128"/>
                <a:gd name="T10" fmla="*/ 0 w 1336468"/>
                <a:gd name="T11" fmla="*/ 427918 h 1152128"/>
                <a:gd name="T12" fmla="*/ 213959 w 1336468"/>
                <a:gd name="T13" fmla="*/ 0 h 1152128"/>
                <a:gd name="T14" fmla="*/ 778809 w 1336468"/>
                <a:gd name="T15" fmla="*/ 0 h 1152128"/>
                <a:gd name="T16" fmla="*/ 992768 w 1336468"/>
                <a:gd name="T17" fmla="*/ 427918 h 1152128"/>
                <a:gd name="T18" fmla="*/ 778809 w 1336468"/>
                <a:gd name="T19" fmla="*/ 855835 h 1152128"/>
                <a:gd name="T20" fmla="*/ 213959 w 1336468"/>
                <a:gd name="T21" fmla="*/ 855835 h 1152128"/>
                <a:gd name="T22" fmla="*/ 0 w 1336468"/>
                <a:gd name="T23" fmla="*/ 427918 h 11521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36468"/>
                <a:gd name="T37" fmla="*/ 0 h 1152128"/>
                <a:gd name="T38" fmla="*/ 1336468 w 1336468"/>
                <a:gd name="T39" fmla="*/ 1152128 h 11521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36468" h="1152128">
                  <a:moveTo>
                    <a:pt x="251308" y="576063"/>
                  </a:moveTo>
                  <a:cubicBezTo>
                    <a:pt x="251308" y="806325"/>
                    <a:pt x="437973" y="992990"/>
                    <a:pt x="668235" y="992990"/>
                  </a:cubicBezTo>
                  <a:cubicBezTo>
                    <a:pt x="898497" y="992990"/>
                    <a:pt x="1085162" y="806325"/>
                    <a:pt x="1085162" y="576063"/>
                  </a:cubicBezTo>
                  <a:cubicBezTo>
                    <a:pt x="1085162" y="345801"/>
                    <a:pt x="898497" y="159136"/>
                    <a:pt x="668235" y="159136"/>
                  </a:cubicBezTo>
                  <a:cubicBezTo>
                    <a:pt x="437973" y="159136"/>
                    <a:pt x="251308" y="345801"/>
                    <a:pt x="251308" y="576063"/>
                  </a:cubicBezTo>
                  <a:close/>
                  <a:moveTo>
                    <a:pt x="0" y="576064"/>
                  </a:moveTo>
                  <a:lnTo>
                    <a:pt x="288032" y="0"/>
                  </a:lnTo>
                  <a:lnTo>
                    <a:pt x="1048436" y="0"/>
                  </a:lnTo>
                  <a:lnTo>
                    <a:pt x="1336468" y="576064"/>
                  </a:lnTo>
                  <a:lnTo>
                    <a:pt x="1048436" y="1152128"/>
                  </a:lnTo>
                  <a:lnTo>
                    <a:pt x="288032" y="1152128"/>
                  </a:lnTo>
                  <a:lnTo>
                    <a:pt x="0" y="576064"/>
                  </a:lnTo>
                  <a:close/>
                </a:path>
              </a:pathLst>
            </a:custGeom>
            <a:solidFill>
              <a:srgbClr val="00B050"/>
            </a:solidFill>
            <a:ln>
              <a:noFill/>
            </a:ln>
            <a:extLst>
              <a:ext uri="{91240B29-F687-4F45-9708-019B960494DF}">
                <a14:hiddenLine xmlns="" xmlns:a14="http://schemas.microsoft.com/office/drawing/2010/main" w="25400" cap="flat" cmpd="sng">
                  <a:solidFill>
                    <a:srgbClr val="395E8A"/>
                  </a:solidFill>
                  <a:bevel/>
                  <a:headEnd/>
                  <a:tailEnd/>
                </a14:hiddenLine>
              </a:ext>
            </a:extLst>
          </p:spPr>
          <p:txBody>
            <a:bodyPr anchor="ctr"/>
            <a:lstStyle/>
            <a:p>
              <a:endParaRPr lang="zh-CN" altLang="en-US"/>
            </a:p>
          </p:txBody>
        </p:sp>
        <p:pic>
          <p:nvPicPr>
            <p:cNvPr id="9240" name="图片 14"/>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222024" y="302863"/>
              <a:ext cx="377311" cy="3773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grpSp>
        <p:nvGrpSpPr>
          <p:cNvPr id="4" name="组合 17"/>
          <p:cNvGrpSpPr>
            <a:grpSpLocks/>
          </p:cNvGrpSpPr>
          <p:nvPr/>
        </p:nvGrpSpPr>
        <p:grpSpPr bwMode="auto">
          <a:xfrm>
            <a:off x="1652563" y="2816233"/>
            <a:ext cx="773113" cy="898525"/>
            <a:chOff x="0" y="0"/>
            <a:chExt cx="855835" cy="992768"/>
          </a:xfrm>
        </p:grpSpPr>
        <p:sp>
          <p:nvSpPr>
            <p:cNvPr id="9233" name="椭圆 18"/>
            <p:cNvSpPr>
              <a:spLocks noChangeArrowheads="1"/>
            </p:cNvSpPr>
            <p:nvPr/>
          </p:nvSpPr>
          <p:spPr bwMode="auto">
            <a:xfrm>
              <a:off x="118213" y="186678"/>
              <a:ext cx="619411" cy="619411"/>
            </a:xfrm>
            <a:prstGeom prst="ellipse">
              <a:avLst/>
            </a:prstGeom>
            <a:solidFill>
              <a:srgbClr val="00B0F0"/>
            </a:solidFill>
            <a:ln>
              <a:noFill/>
            </a:ln>
            <a:extLst>
              <a:ext uri="{91240B29-F687-4F45-9708-019B960494DF}">
                <a14:hiddenLine xmlns=""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34" name="矩形 19"/>
            <p:cNvSpPr>
              <a:spLocks noChangeArrowheads="1"/>
            </p:cNvSpPr>
            <p:nvPr/>
          </p:nvSpPr>
          <p:spPr bwMode="auto">
            <a:xfrm rot="-1863115">
              <a:off x="20994" y="453758"/>
              <a:ext cx="453816" cy="265547"/>
            </a:xfrm>
            <a:prstGeom prst="rect">
              <a:avLst/>
            </a:prstGeom>
            <a:solidFill>
              <a:srgbClr val="080808">
                <a:alpha val="14117"/>
              </a:srgbClr>
            </a:solidFill>
            <a:ln>
              <a:noFill/>
            </a:ln>
            <a:extLst>
              <a:ext uri="{91240B29-F687-4F45-9708-019B960494DF}">
                <a14:hiddenLine xmlns=""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35" name="六边形 4"/>
            <p:cNvSpPr>
              <a:spLocks noChangeArrowheads="1"/>
            </p:cNvSpPr>
            <p:nvPr/>
          </p:nvSpPr>
          <p:spPr bwMode="auto">
            <a:xfrm rot="5400000">
              <a:off x="-68466" y="68465"/>
              <a:ext cx="992768" cy="855835"/>
            </a:xfrm>
            <a:custGeom>
              <a:avLst/>
              <a:gdLst>
                <a:gd name="T0" fmla="*/ 186679 w 1336468"/>
                <a:gd name="T1" fmla="*/ 427917 h 1152128"/>
                <a:gd name="T2" fmla="*/ 496385 w 1336468"/>
                <a:gd name="T3" fmla="*/ 737623 h 1152128"/>
                <a:gd name="T4" fmla="*/ 806090 w 1336468"/>
                <a:gd name="T5" fmla="*/ 427917 h 1152128"/>
                <a:gd name="T6" fmla="*/ 496385 w 1336468"/>
                <a:gd name="T7" fmla="*/ 118211 h 1152128"/>
                <a:gd name="T8" fmla="*/ 186679 w 1336468"/>
                <a:gd name="T9" fmla="*/ 427917 h 1152128"/>
                <a:gd name="T10" fmla="*/ 0 w 1336468"/>
                <a:gd name="T11" fmla="*/ 427918 h 1152128"/>
                <a:gd name="T12" fmla="*/ 213959 w 1336468"/>
                <a:gd name="T13" fmla="*/ 0 h 1152128"/>
                <a:gd name="T14" fmla="*/ 778809 w 1336468"/>
                <a:gd name="T15" fmla="*/ 0 h 1152128"/>
                <a:gd name="T16" fmla="*/ 992768 w 1336468"/>
                <a:gd name="T17" fmla="*/ 427918 h 1152128"/>
                <a:gd name="T18" fmla="*/ 778809 w 1336468"/>
                <a:gd name="T19" fmla="*/ 855835 h 1152128"/>
                <a:gd name="T20" fmla="*/ 213959 w 1336468"/>
                <a:gd name="T21" fmla="*/ 855835 h 1152128"/>
                <a:gd name="T22" fmla="*/ 0 w 1336468"/>
                <a:gd name="T23" fmla="*/ 427918 h 11521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36468"/>
                <a:gd name="T37" fmla="*/ 0 h 1152128"/>
                <a:gd name="T38" fmla="*/ 1336468 w 1336468"/>
                <a:gd name="T39" fmla="*/ 1152128 h 11521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36468" h="1152128">
                  <a:moveTo>
                    <a:pt x="251308" y="576063"/>
                  </a:moveTo>
                  <a:cubicBezTo>
                    <a:pt x="251308" y="806325"/>
                    <a:pt x="437973" y="992990"/>
                    <a:pt x="668235" y="992990"/>
                  </a:cubicBezTo>
                  <a:cubicBezTo>
                    <a:pt x="898497" y="992990"/>
                    <a:pt x="1085162" y="806325"/>
                    <a:pt x="1085162" y="576063"/>
                  </a:cubicBezTo>
                  <a:cubicBezTo>
                    <a:pt x="1085162" y="345801"/>
                    <a:pt x="898497" y="159136"/>
                    <a:pt x="668235" y="159136"/>
                  </a:cubicBezTo>
                  <a:cubicBezTo>
                    <a:pt x="437973" y="159136"/>
                    <a:pt x="251308" y="345801"/>
                    <a:pt x="251308" y="576063"/>
                  </a:cubicBezTo>
                  <a:close/>
                  <a:moveTo>
                    <a:pt x="0" y="576064"/>
                  </a:moveTo>
                  <a:lnTo>
                    <a:pt x="288032" y="0"/>
                  </a:lnTo>
                  <a:lnTo>
                    <a:pt x="1048436" y="0"/>
                  </a:lnTo>
                  <a:lnTo>
                    <a:pt x="1336468" y="576064"/>
                  </a:lnTo>
                  <a:lnTo>
                    <a:pt x="1048436" y="1152128"/>
                  </a:lnTo>
                  <a:lnTo>
                    <a:pt x="288032" y="1152128"/>
                  </a:lnTo>
                  <a:lnTo>
                    <a:pt x="0" y="576064"/>
                  </a:lnTo>
                  <a:close/>
                </a:path>
              </a:pathLst>
            </a:custGeom>
            <a:solidFill>
              <a:srgbClr val="F46970"/>
            </a:solidFill>
            <a:ln>
              <a:noFill/>
            </a:ln>
            <a:extLst>
              <a:ext uri="{91240B29-F687-4F45-9708-019B960494DF}">
                <a14:hiddenLine xmlns="" xmlns:a14="http://schemas.microsoft.com/office/drawing/2010/main" w="25400" cap="flat" cmpd="sng">
                  <a:solidFill>
                    <a:srgbClr val="395E8A"/>
                  </a:solidFill>
                  <a:bevel/>
                  <a:headEnd/>
                  <a:tailEnd/>
                </a14:hiddenLine>
              </a:ext>
            </a:extLst>
          </p:spPr>
          <p:txBody>
            <a:bodyPr anchor="ctr"/>
            <a:lstStyle/>
            <a:p>
              <a:endParaRPr lang="zh-CN" altLang="en-US"/>
            </a:p>
          </p:txBody>
        </p:sp>
        <p:pic>
          <p:nvPicPr>
            <p:cNvPr id="9236" name="图片 21"/>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222024" y="302863"/>
              <a:ext cx="377311" cy="3773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9224" name="六边形 22"/>
          <p:cNvSpPr>
            <a:spLocks noChangeArrowheads="1"/>
          </p:cNvSpPr>
          <p:nvPr/>
        </p:nvSpPr>
        <p:spPr bwMode="auto">
          <a:xfrm rot="5400000">
            <a:off x="4394778" y="1177336"/>
            <a:ext cx="321472" cy="395657"/>
          </a:xfrm>
          <a:prstGeom prst="hexagon">
            <a:avLst>
              <a:gd name="adj" fmla="val 24974"/>
              <a:gd name="vf" fmla="val 115470"/>
            </a:avLst>
          </a:prstGeom>
          <a:solidFill>
            <a:srgbClr val="F2A849"/>
          </a:solidFill>
          <a:ln>
            <a:noFill/>
          </a:ln>
          <a:extLst>
            <a:ext uri="{91240B29-F687-4F45-9708-019B960494DF}">
              <a14:hiddenLine xmlns="" xmlns:a14="http://schemas.microsoft.com/office/drawing/2010/main" w="25400">
                <a:solidFill>
                  <a:srgbClr val="395E8A"/>
                </a:solidFill>
                <a:bevel/>
                <a:headEnd/>
                <a:tailEnd/>
              </a14:hiddenLine>
            </a:ext>
          </a:extLst>
        </p:spPr>
        <p:txBody>
          <a:bodyPr lIns="91430" tIns="45715" rIns="91430" bIns="45715"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800" dirty="0">
              <a:solidFill>
                <a:srgbClr val="FFFFFF"/>
              </a:solidFill>
              <a:latin typeface="宋体" panose="02010600030101010101" pitchFamily="2" charset="-122"/>
              <a:sym typeface="宋体" panose="02010600030101010101" pitchFamily="2" charset="-122"/>
            </a:endParaRPr>
          </a:p>
        </p:txBody>
      </p:sp>
      <p:sp>
        <p:nvSpPr>
          <p:cNvPr id="9227" name="TextBox 25"/>
          <p:cNvSpPr>
            <a:spLocks noChangeArrowheads="1"/>
          </p:cNvSpPr>
          <p:nvPr/>
        </p:nvSpPr>
        <p:spPr bwMode="auto">
          <a:xfrm>
            <a:off x="3357554" y="1775776"/>
            <a:ext cx="5500726" cy="235755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91430" tIns="45715" rIns="91430" bIns="45715">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50000"/>
              </a:lnSpc>
            </a:pPr>
            <a:r>
              <a:rPr lang="zh-CN" altLang="en-US" sz="1600" dirty="0" smtClean="0">
                <a:latin typeface="微软雅黑" pitchFamily="34" charset="-122"/>
                <a:ea typeface="微软雅黑" pitchFamily="34" charset="-122"/>
              </a:rPr>
              <a:t>当存在证券</a:t>
            </a:r>
            <a:r>
              <a:rPr lang="zh-CN" altLang="en-US" sz="1600" dirty="0" smtClean="0">
                <a:solidFill>
                  <a:srgbClr val="C00000"/>
                </a:solidFill>
                <a:latin typeface="微软雅黑" pitchFamily="34" charset="-122"/>
                <a:ea typeface="微软雅黑" pitchFamily="34" charset="-122"/>
              </a:rPr>
              <a:t>质押</a:t>
            </a:r>
            <a:r>
              <a:rPr lang="zh-CN" altLang="en-US" sz="1600" dirty="0" smtClean="0">
                <a:latin typeface="微软雅黑" pitchFamily="34" charset="-122"/>
                <a:ea typeface="微软雅黑" pitchFamily="34" charset="-122"/>
              </a:rPr>
              <a:t>、</a:t>
            </a:r>
            <a:r>
              <a:rPr lang="zh-CN" altLang="en-US" sz="1600" dirty="0" smtClean="0">
                <a:solidFill>
                  <a:srgbClr val="C00000"/>
                </a:solidFill>
                <a:latin typeface="微软雅黑" pitchFamily="34" charset="-122"/>
                <a:ea typeface="微软雅黑" pitchFamily="34" charset="-122"/>
              </a:rPr>
              <a:t>司法冻结</a:t>
            </a:r>
            <a:r>
              <a:rPr lang="zh-CN" altLang="en-US" sz="1600" dirty="0" smtClean="0">
                <a:latin typeface="微软雅黑" pitchFamily="34" charset="-122"/>
                <a:ea typeface="微软雅黑" pitchFamily="34" charset="-122"/>
              </a:rPr>
              <a:t>和</a:t>
            </a:r>
            <a:r>
              <a:rPr lang="zh-CN" altLang="en-US" sz="1600" dirty="0" smtClean="0">
                <a:solidFill>
                  <a:srgbClr val="C00000"/>
                </a:solidFill>
                <a:latin typeface="微软雅黑" pitchFamily="34" charset="-122"/>
                <a:ea typeface="微软雅黑" pitchFamily="34" charset="-122"/>
              </a:rPr>
              <a:t>司法轮候冻结</a:t>
            </a:r>
            <a:r>
              <a:rPr lang="zh-CN" altLang="en-US" sz="1600" dirty="0" smtClean="0">
                <a:latin typeface="微软雅黑" pitchFamily="34" charset="-122"/>
                <a:ea typeface="微软雅黑" pitchFamily="34" charset="-122"/>
              </a:rPr>
              <a:t>时，发行人可以查询并下载股份冻结和轮候冻结数据。</a:t>
            </a:r>
          </a:p>
          <a:p>
            <a:pPr>
              <a:lnSpc>
                <a:spcPct val="150000"/>
              </a:lnSpc>
            </a:pPr>
            <a:r>
              <a:rPr lang="zh-CN" altLang="en-US" sz="1600" b="1" dirty="0" smtClean="0">
                <a:solidFill>
                  <a:srgbClr val="C00000"/>
                </a:solidFill>
                <a:latin typeface="微软雅黑" pitchFamily="34" charset="-122"/>
                <a:ea typeface="微软雅黑" pitchFamily="34" charset="-122"/>
              </a:rPr>
              <a:t>信息披露义务</a:t>
            </a:r>
            <a:r>
              <a:rPr lang="zh-CN" altLang="en-US" sz="1600" dirty="0" smtClean="0">
                <a:latin typeface="微软雅黑" pitchFamily="34" charset="-122"/>
                <a:ea typeface="微软雅黑" pitchFamily="34" charset="-122"/>
              </a:rPr>
              <a:t>：</a:t>
            </a:r>
            <a:r>
              <a:rPr lang="en-US" altLang="zh-CN" sz="1600" dirty="0" smtClean="0">
                <a:latin typeface="微软雅黑" pitchFamily="34" charset="-122"/>
                <a:ea typeface="微软雅黑" pitchFamily="34" charset="-122"/>
              </a:rPr>
              <a:t>《</a:t>
            </a:r>
            <a:r>
              <a:rPr lang="zh-CN" altLang="en-US" sz="1600" dirty="0" smtClean="0">
                <a:latin typeface="微软雅黑" pitchFamily="34" charset="-122"/>
                <a:ea typeface="微软雅黑" pitchFamily="34" charset="-122"/>
              </a:rPr>
              <a:t>全国中小企业股份转让系统挂牌公司信息披露细则</a:t>
            </a:r>
            <a:r>
              <a:rPr lang="en-US" altLang="zh-CN" sz="1600" dirty="0" smtClean="0">
                <a:latin typeface="微软雅黑" pitchFamily="34" charset="-122"/>
                <a:ea typeface="微软雅黑" pitchFamily="34" charset="-122"/>
              </a:rPr>
              <a:t>》</a:t>
            </a:r>
            <a:r>
              <a:rPr lang="zh-CN" altLang="en-US" sz="1600" dirty="0" smtClean="0">
                <a:latin typeface="微软雅黑" pitchFamily="34" charset="-122"/>
                <a:ea typeface="微软雅黑" pitchFamily="34" charset="-122"/>
              </a:rPr>
              <a:t>第四十六条中规定：任一股东所持公司</a:t>
            </a:r>
            <a:r>
              <a:rPr lang="en-US" altLang="zh-CN" sz="1600" b="1" dirty="0" smtClean="0">
                <a:solidFill>
                  <a:srgbClr val="C00000"/>
                </a:solidFill>
                <a:latin typeface="微软雅黑" pitchFamily="34" charset="-122"/>
                <a:ea typeface="微软雅黑" pitchFamily="34" charset="-122"/>
              </a:rPr>
              <a:t>5%</a:t>
            </a:r>
            <a:r>
              <a:rPr lang="zh-CN" altLang="en-US" sz="1600" b="1" dirty="0" smtClean="0">
                <a:solidFill>
                  <a:srgbClr val="C00000"/>
                </a:solidFill>
                <a:latin typeface="微软雅黑" pitchFamily="34" charset="-122"/>
                <a:ea typeface="微软雅黑" pitchFamily="34" charset="-122"/>
              </a:rPr>
              <a:t>以上股份被质押、冻结</a:t>
            </a:r>
            <a:r>
              <a:rPr lang="zh-CN" altLang="en-US" sz="1600" dirty="0" smtClean="0">
                <a:latin typeface="微软雅黑" pitchFamily="34" charset="-122"/>
                <a:ea typeface="微软雅黑" pitchFamily="34" charset="-122"/>
              </a:rPr>
              <a:t>、司法拍卖、托管、设定信托或者被依法限制表决权，应当自事实发生之日起</a:t>
            </a:r>
            <a:r>
              <a:rPr lang="zh-CN" altLang="en-US" sz="1600" b="1" dirty="0" smtClean="0">
                <a:solidFill>
                  <a:srgbClr val="C00000"/>
                </a:solidFill>
                <a:latin typeface="微软雅黑" pitchFamily="34" charset="-122"/>
                <a:ea typeface="微软雅黑" pitchFamily="34" charset="-122"/>
              </a:rPr>
              <a:t>两个转让日内</a:t>
            </a:r>
            <a:r>
              <a:rPr lang="zh-CN" altLang="en-US" sz="1600" dirty="0" smtClean="0">
                <a:latin typeface="微软雅黑" pitchFamily="34" charset="-122"/>
                <a:ea typeface="微软雅黑" pitchFamily="34" charset="-122"/>
              </a:rPr>
              <a:t>披露。</a:t>
            </a:r>
            <a:endParaRPr lang="zh-CN" altLang="en-US" sz="1600" dirty="0">
              <a:latin typeface="微软雅黑" pitchFamily="34" charset="-122"/>
              <a:ea typeface="微软雅黑" pitchFamily="34" charset="-122"/>
            </a:endParaRPr>
          </a:p>
        </p:txBody>
      </p:sp>
      <p:sp>
        <p:nvSpPr>
          <p:cNvPr id="9228" name="TextBox 26"/>
          <p:cNvSpPr>
            <a:spLocks noChangeArrowheads="1"/>
          </p:cNvSpPr>
          <p:nvPr/>
        </p:nvSpPr>
        <p:spPr bwMode="auto">
          <a:xfrm>
            <a:off x="5000628" y="1142990"/>
            <a:ext cx="2750552" cy="4000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91430" tIns="45715" rIns="91430" bIns="45715">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2000" b="1" dirty="0" smtClean="0">
                <a:solidFill>
                  <a:srgbClr val="F2A849"/>
                </a:solidFill>
                <a:latin typeface="微软雅黑" panose="020B0503020204020204" pitchFamily="34" charset="-122"/>
                <a:ea typeface="微软雅黑" panose="020B0503020204020204" pitchFamily="34" charset="-122"/>
                <a:sym typeface="微软雅黑" panose="020B0503020204020204" pitchFamily="34" charset="-122"/>
              </a:rPr>
              <a:t>股份冻结数据查询</a:t>
            </a:r>
            <a:endParaRPr lang="zh-CN" altLang="en-US" sz="2000" b="1" dirty="0">
              <a:solidFill>
                <a:srgbClr val="F2A84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Rectangle 32"/>
          <p:cNvSpPr>
            <a:spLocks noChangeArrowheads="1"/>
          </p:cNvSpPr>
          <p:nvPr/>
        </p:nvSpPr>
        <p:spPr bwMode="auto">
          <a:xfrm>
            <a:off x="496918" y="142858"/>
            <a:ext cx="8432800" cy="400050"/>
          </a:xfrm>
          <a:prstGeom prst="rect">
            <a:avLst/>
          </a:prstGeom>
          <a:noFill/>
          <a:ln w="9525">
            <a:noFill/>
            <a:miter lim="800000"/>
            <a:headEnd/>
            <a:tailEnd/>
          </a:ln>
        </p:spPr>
        <p:txBody>
          <a:bodyPr lIns="107275" tIns="53637" rIns="107275" bIns="53637" anchor="b"/>
          <a:lstStyle/>
          <a:p>
            <a:pPr algn="ctr"/>
            <a:r>
              <a:rPr lang="en-US" altLang="zh-CN" sz="2700" b="1" dirty="0" smtClean="0">
                <a:solidFill>
                  <a:srgbClr val="FFFFFF"/>
                </a:solidFill>
                <a:latin typeface="微软雅黑" pitchFamily="34" charset="-122"/>
                <a:ea typeface="微软雅黑" pitchFamily="34" charset="-122"/>
              </a:rPr>
              <a:t/>
            </a:r>
            <a:br>
              <a:rPr lang="en-US" altLang="zh-CN" sz="2700" b="1" dirty="0" smtClean="0">
                <a:solidFill>
                  <a:srgbClr val="FFFFFF"/>
                </a:solidFill>
                <a:latin typeface="微软雅黑" pitchFamily="34" charset="-122"/>
                <a:ea typeface="微软雅黑" pitchFamily="34" charset="-122"/>
              </a:rPr>
            </a:br>
            <a:r>
              <a:rPr lang="zh-CN" altLang="en-US" sz="2700" b="1" dirty="0" smtClean="0">
                <a:solidFill>
                  <a:srgbClr val="FFFFFF"/>
                </a:solidFill>
                <a:latin typeface="微软雅黑" pitchFamily="34" charset="-122"/>
                <a:ea typeface="微软雅黑" pitchFamily="34" charset="-122"/>
              </a:rPr>
              <a:t>申请查询类</a:t>
            </a:r>
            <a:r>
              <a:rPr lang="en-US" altLang="zh-CN" sz="2700" b="1" dirty="0" smtClean="0">
                <a:solidFill>
                  <a:srgbClr val="FFFFFF"/>
                </a:solidFill>
                <a:latin typeface="微软雅黑" pitchFamily="34" charset="-122"/>
                <a:ea typeface="微软雅黑" pitchFamily="34" charset="-122"/>
              </a:rPr>
              <a:t>—</a:t>
            </a:r>
            <a:r>
              <a:rPr lang="zh-CN" altLang="en-US" sz="2700" b="1" dirty="0" smtClean="0">
                <a:solidFill>
                  <a:srgbClr val="FFFFFF"/>
                </a:solidFill>
                <a:latin typeface="微软雅黑" pitchFamily="34" charset="-122"/>
                <a:ea typeface="微软雅黑" pitchFamily="34" charset="-122"/>
              </a:rPr>
              <a:t>股份冻结数据</a:t>
            </a:r>
          </a:p>
        </p:txBody>
      </p:sp>
      <p:sp>
        <p:nvSpPr>
          <p:cNvPr id="30" name="页脚占位符 1"/>
          <p:cNvSpPr>
            <a:spLocks noGrp="1"/>
          </p:cNvSpPr>
          <p:nvPr>
            <p:ph type="ftr" sz="quarter" idx="11"/>
          </p:nvPr>
        </p:nvSpPr>
        <p:spPr>
          <a:xfrm>
            <a:off x="3124200" y="4683921"/>
            <a:ext cx="2895600" cy="357188"/>
          </a:xfrm>
        </p:spPr>
        <p:txBody>
          <a:bodyPr/>
          <a:lstStyle/>
          <a:p>
            <a:pPr>
              <a:defRPr/>
            </a:pPr>
            <a:r>
              <a:rPr lang="en-US" altLang="zh-CN" dirty="0" smtClean="0"/>
              <a:t>21</a:t>
            </a:r>
            <a:endParaRPr lang="en-US" altLang="zh-CN"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227">
                                            <p:txEl>
                                              <p:pRg st="0" end="0"/>
                                            </p:txEl>
                                          </p:spTgt>
                                        </p:tgtEl>
                                        <p:attrNameLst>
                                          <p:attrName>style.visibility</p:attrName>
                                        </p:attrNameLst>
                                      </p:cBhvr>
                                      <p:to>
                                        <p:strVal val="visible"/>
                                      </p:to>
                                    </p:set>
                                    <p:animEffect transition="in" filter="fade">
                                      <p:cBhvr>
                                        <p:cTn id="7" dur="1000"/>
                                        <p:tgtEl>
                                          <p:spTgt spid="922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227">
                                            <p:txEl>
                                              <p:pRg st="1" end="1"/>
                                            </p:txEl>
                                          </p:spTgt>
                                        </p:tgtEl>
                                        <p:attrNameLst>
                                          <p:attrName>style.visibility</p:attrName>
                                        </p:attrNameLst>
                                      </p:cBhvr>
                                      <p:to>
                                        <p:strVal val="visible"/>
                                      </p:to>
                                    </p:set>
                                    <p:animEffect transition="in" filter="fade">
                                      <p:cBhvr>
                                        <p:cTn id="12" dur="1000"/>
                                        <p:tgtEl>
                                          <p:spTgt spid="922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F:\截图\3.png"/>
          <p:cNvPicPr>
            <a:picLocks noChangeAspect="1" noChangeArrowheads="1"/>
          </p:cNvPicPr>
          <p:nvPr/>
        </p:nvPicPr>
        <p:blipFill>
          <a:blip r:embed="rId3"/>
          <a:srcRect/>
          <a:stretch>
            <a:fillRect/>
          </a:stretch>
        </p:blipFill>
        <p:spPr bwMode="auto">
          <a:xfrm>
            <a:off x="0" y="642924"/>
            <a:ext cx="9144000" cy="3857651"/>
          </a:xfrm>
          <a:prstGeom prst="rect">
            <a:avLst/>
          </a:prstGeom>
          <a:noFill/>
        </p:spPr>
      </p:pic>
      <p:sp>
        <p:nvSpPr>
          <p:cNvPr id="2" name="页脚占位符 1"/>
          <p:cNvSpPr>
            <a:spLocks noGrp="1"/>
          </p:cNvSpPr>
          <p:nvPr>
            <p:ph type="ftr" sz="quarter" idx="11"/>
          </p:nvPr>
        </p:nvSpPr>
        <p:spPr/>
        <p:txBody>
          <a:bodyPr/>
          <a:lstStyle/>
          <a:p>
            <a:pPr>
              <a:defRPr/>
            </a:pPr>
            <a:r>
              <a:rPr lang="en-US" altLang="zh-CN" dirty="0" smtClean="0"/>
              <a:t>22</a:t>
            </a:r>
            <a:endParaRPr lang="en-US" altLang="zh-CN" dirty="0"/>
          </a:p>
        </p:txBody>
      </p:sp>
      <p:sp>
        <p:nvSpPr>
          <p:cNvPr id="3" name="Rectangle 32"/>
          <p:cNvSpPr>
            <a:spLocks noChangeArrowheads="1"/>
          </p:cNvSpPr>
          <p:nvPr/>
        </p:nvSpPr>
        <p:spPr bwMode="auto">
          <a:xfrm>
            <a:off x="496918" y="89297"/>
            <a:ext cx="8647082" cy="482189"/>
          </a:xfrm>
          <a:prstGeom prst="rect">
            <a:avLst/>
          </a:prstGeom>
          <a:noFill/>
          <a:ln w="9525">
            <a:noFill/>
            <a:miter lim="800000"/>
            <a:headEnd/>
            <a:tailEnd/>
          </a:ln>
        </p:spPr>
        <p:txBody>
          <a:bodyPr lIns="107275" tIns="53637" rIns="107275" bIns="53637" anchor="b"/>
          <a:lstStyle/>
          <a:p>
            <a:pPr marL="514350" indent="-514350" algn="ctr"/>
            <a:r>
              <a:rPr lang="zh-CN" altLang="en-US" sz="2700" b="1" dirty="0" smtClean="0">
                <a:solidFill>
                  <a:srgbClr val="FFFFFF"/>
                </a:solidFill>
                <a:latin typeface="微软雅黑" pitchFamily="34" charset="-122"/>
                <a:ea typeface="微软雅黑" pitchFamily="34" charset="-122"/>
              </a:rPr>
              <a:t>申请查询类</a:t>
            </a:r>
            <a:r>
              <a:rPr lang="en-US" altLang="zh-CN" sz="2700" b="1" dirty="0" smtClean="0">
                <a:solidFill>
                  <a:srgbClr val="FFFFFF"/>
                </a:solidFill>
                <a:latin typeface="微软雅黑" pitchFamily="34" charset="-122"/>
                <a:ea typeface="微软雅黑" pitchFamily="34" charset="-122"/>
              </a:rPr>
              <a:t>——</a:t>
            </a:r>
            <a:r>
              <a:rPr lang="zh-CN" altLang="en-US" sz="2700" b="1" dirty="0" smtClean="0">
                <a:solidFill>
                  <a:srgbClr val="FFFFFF"/>
                </a:solidFill>
                <a:latin typeface="微软雅黑" pitchFamily="34" charset="-122"/>
                <a:ea typeface="微软雅黑" pitchFamily="34" charset="-122"/>
              </a:rPr>
              <a:t>股份冻结数据</a:t>
            </a:r>
            <a:endParaRPr lang="zh-CN" altLang="en-US" sz="2700" dirty="0">
              <a:solidFill>
                <a:schemeClr val="bg1"/>
              </a:solidFill>
              <a:latin typeface="黑体" pitchFamily="49" charset="-122"/>
              <a:ea typeface="黑体" pitchFamily="49" charset="-122"/>
            </a:endParaRPr>
          </a:p>
        </p:txBody>
      </p:sp>
      <p:sp>
        <p:nvSpPr>
          <p:cNvPr id="12" name="矩形 11"/>
          <p:cNvSpPr/>
          <p:nvPr/>
        </p:nvSpPr>
        <p:spPr bwMode="auto">
          <a:xfrm>
            <a:off x="2428860" y="3286130"/>
            <a:ext cx="6500858" cy="571504"/>
          </a:xfrm>
          <a:prstGeom prst="rect">
            <a:avLst/>
          </a:prstGeom>
          <a:solidFill>
            <a:schemeClr val="bg1"/>
          </a:solidFill>
          <a:ln w="9525" cap="flat" cmpd="sng" algn="ctr">
            <a:noFill/>
            <a:prstDash val="solid"/>
            <a:round/>
            <a:headEnd type="none" w="med" len="med"/>
            <a:tailEnd type="none" w="med" len="med"/>
          </a:ln>
          <a:effectLst>
            <a:outerShdw blurRad="50800" dist="50800" dir="5400000" algn="ctr" rotWithShape="0">
              <a:schemeClr val="bg1"/>
            </a:outerShdw>
          </a:effectLst>
          <a:scene3d>
            <a:camera prst="perspectiveFront"/>
            <a:lightRig rig="legacyFlat3" dir="b"/>
          </a:scene3d>
          <a:sp3d extrusionH="430200" contourW="12700" prstMaterial="legacyMatte">
            <a:contourClr>
              <a:schemeClr val="bg1"/>
            </a:contourClr>
          </a:sp3d>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noFill/>
              <a:effectLst/>
              <a:latin typeface="Arial" pitchFamily="34" charset="0"/>
              <a:ea typeface="宋体" pitchFamily="2" charset="-122"/>
            </a:endParaRPr>
          </a:p>
        </p:txBody>
      </p:sp>
      <p:sp>
        <p:nvSpPr>
          <p:cNvPr id="5" name="TextBox 4"/>
          <p:cNvSpPr txBox="1"/>
          <p:nvPr/>
        </p:nvSpPr>
        <p:spPr>
          <a:xfrm>
            <a:off x="3071802" y="3643320"/>
            <a:ext cx="4786346" cy="662319"/>
          </a:xfrm>
          <a:prstGeom prst="rect">
            <a:avLst/>
          </a:prstGeom>
          <a:noFill/>
        </p:spPr>
        <p:txBody>
          <a:bodyPr wrap="square" lIns="107275" tIns="53637" rIns="107275" bIns="53637" rtlCol="0">
            <a:spAutoFit/>
          </a:bodyPr>
          <a:lstStyle/>
          <a:p>
            <a:r>
              <a:rPr lang="zh-CN" altLang="en-US" b="1" dirty="0" smtClean="0">
                <a:solidFill>
                  <a:srgbClr val="C00000"/>
                </a:solidFill>
                <a:latin typeface="微软雅黑" pitchFamily="34" charset="-122"/>
                <a:ea typeface="微软雅黑" pitchFamily="34" charset="-122"/>
              </a:rPr>
              <a:t>登录本公司平台，点击发行人业务→数据查询业务→申请查询类→股份冻结数据查询 </a:t>
            </a:r>
            <a:endParaRPr lang="zh-CN" altLang="en-US" b="1" dirty="0">
              <a:solidFill>
                <a:srgbClr val="C00000"/>
              </a:solidFill>
              <a:latin typeface="微软雅黑" pitchFamily="34" charset="-122"/>
              <a:ea typeface="微软雅黑" pitchFamily="34" charset="-122"/>
            </a:endParaRPr>
          </a:p>
        </p:txBody>
      </p:sp>
      <p:sp>
        <p:nvSpPr>
          <p:cNvPr id="6" name="左箭头 5"/>
          <p:cNvSpPr/>
          <p:nvPr/>
        </p:nvSpPr>
        <p:spPr bwMode="auto">
          <a:xfrm>
            <a:off x="2357422" y="3786196"/>
            <a:ext cx="571504" cy="321471"/>
          </a:xfrm>
          <a:prstGeom prst="leftArrow">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107275" tIns="53637" rIns="107275" bIns="53637" numCol="1" rtlCol="0" anchor="t" anchorCtr="0" compatLnSpc="1">
            <a:prstTxWarp prst="textNoShape">
              <a:avLst/>
            </a:prstTxWarp>
          </a:bodyPr>
          <a:lstStyle/>
          <a:p>
            <a:pPr defTabSz="1072744"/>
            <a:endParaRPr lang="zh-CN" altLang="en-US" sz="2100" dirty="0" smtClean="0">
              <a:solidFill>
                <a:schemeClr val="tx1"/>
              </a:solidFill>
              <a:latin typeface="Arial" pitchFamily="34" charset="0"/>
              <a:ea typeface="宋体" pitchFamily="2" charset="-122"/>
            </a:endParaRPr>
          </a:p>
        </p:txBody>
      </p:sp>
      <p:sp>
        <p:nvSpPr>
          <p:cNvPr id="13" name="矩形 12"/>
          <p:cNvSpPr/>
          <p:nvPr/>
        </p:nvSpPr>
        <p:spPr bwMode="gray">
          <a:xfrm>
            <a:off x="428596" y="4000510"/>
            <a:ext cx="1714512" cy="285752"/>
          </a:xfrm>
          <a:prstGeom prst="rect">
            <a:avLst/>
          </a:prstGeom>
          <a:noFill/>
          <a:ln w="57150">
            <a:solidFill>
              <a:srgbClr val="C00000"/>
            </a:solidFill>
            <a:round/>
            <a:headEnd/>
            <a:tailEnd/>
          </a:ln>
        </p:spPr>
        <p:txBody>
          <a:bodyPr wrap="none" lIns="77925" tIns="38963" rIns="77925" bIns="38963"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1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占位符 5" descr="c4eeeed1aafc26a39a50271c.jpg"/>
          <p:cNvPicPr>
            <a:picLocks noGrp="1" noChangeAspect="1"/>
          </p:cNvPicPr>
          <p:nvPr>
            <p:ph type="pic" sz="quarter" idx="13"/>
          </p:nvPr>
        </p:nvPicPr>
        <p:blipFill>
          <a:blip r:embed="rId2"/>
          <a:srcRect l="8453" r="8453"/>
          <a:stretch>
            <a:fillRect/>
          </a:stretch>
        </p:blipFill>
        <p:spPr>
          <a:xfrm>
            <a:off x="-32" y="1401369"/>
            <a:ext cx="3016250" cy="2044303"/>
          </a:xfrm>
        </p:spPr>
      </p:pic>
      <p:sp>
        <p:nvSpPr>
          <p:cNvPr id="12294" name="标题 3"/>
          <p:cNvSpPr>
            <a:spLocks noGrp="1"/>
          </p:cNvSpPr>
          <p:nvPr>
            <p:ph type="title"/>
          </p:nvPr>
        </p:nvSpPr>
        <p:spPr>
          <a:xfrm>
            <a:off x="3071817" y="1339448"/>
            <a:ext cx="6072187" cy="2035969"/>
          </a:xfrm>
        </p:spPr>
        <p:txBody>
          <a:bodyPr>
            <a:normAutofit/>
          </a:bodyPr>
          <a:lstStyle/>
          <a:p>
            <a:pPr algn="ctr" eaLnBrk="1" hangingPunct="1"/>
            <a:r>
              <a:rPr lang="en-US" altLang="zh-CN" sz="3100" b="1" dirty="0" smtClean="0">
                <a:solidFill>
                  <a:srgbClr val="FFFFFF"/>
                </a:solidFill>
                <a:latin typeface="微软雅黑" pitchFamily="34" charset="-122"/>
                <a:ea typeface="微软雅黑" pitchFamily="34" charset="-122"/>
              </a:rPr>
              <a:t/>
            </a:r>
            <a:br>
              <a:rPr lang="en-US" altLang="zh-CN" sz="3100" b="1" dirty="0" smtClean="0">
                <a:solidFill>
                  <a:srgbClr val="FFFFFF"/>
                </a:solidFill>
                <a:latin typeface="微软雅黑" pitchFamily="34" charset="-122"/>
                <a:ea typeface="微软雅黑" pitchFamily="34" charset="-122"/>
              </a:rPr>
            </a:br>
            <a:r>
              <a:rPr lang="zh-CN" altLang="en-US" sz="3100" b="1" dirty="0" smtClean="0">
                <a:solidFill>
                  <a:srgbClr val="FFFFFF"/>
                </a:solidFill>
                <a:latin typeface="微软雅黑" pitchFamily="34" charset="-122"/>
                <a:ea typeface="微软雅黑" pitchFamily="34" charset="-122"/>
              </a:rPr>
              <a:t>主动下发类查询</a:t>
            </a:r>
          </a:p>
        </p:txBody>
      </p:sp>
      <p:sp>
        <p:nvSpPr>
          <p:cNvPr id="5" name="文本占位符 4"/>
          <p:cNvSpPr>
            <a:spLocks noGrp="1"/>
          </p:cNvSpPr>
          <p:nvPr>
            <p:ph type="body" idx="1"/>
          </p:nvPr>
        </p:nvSpPr>
        <p:spPr/>
        <p:txBody>
          <a:bodyPr/>
          <a:lstStyle/>
          <a:p>
            <a:r>
              <a:rPr lang="en-US" altLang="zh-CN" dirty="0" smtClean="0"/>
              <a:t> </a:t>
            </a:r>
            <a:endParaRPr lang="zh-CN" altLang="en-US" dirty="0"/>
          </a:p>
        </p:txBody>
      </p:sp>
      <p:sp>
        <p:nvSpPr>
          <p:cNvPr id="7" name="页脚占位符 6"/>
          <p:cNvSpPr>
            <a:spLocks noGrp="1"/>
          </p:cNvSpPr>
          <p:nvPr>
            <p:ph type="ftr" sz="quarter" idx="16"/>
          </p:nvPr>
        </p:nvSpPr>
        <p:spPr>
          <a:xfrm>
            <a:off x="3124200" y="4572018"/>
            <a:ext cx="2895600" cy="357188"/>
          </a:xfrm>
        </p:spPr>
        <p:txBody>
          <a:bodyPr/>
          <a:lstStyle/>
          <a:p>
            <a:pPr>
              <a:defRPr/>
            </a:pPr>
            <a:r>
              <a:rPr lang="en-US" altLang="zh-CN" dirty="0" smtClean="0"/>
              <a:t>23</a:t>
            </a:r>
            <a:endParaRPr lang="zh-CN" altLang="en-US" dirty="0"/>
          </a:p>
        </p:txBody>
      </p:sp>
      <p:pic>
        <p:nvPicPr>
          <p:cNvPr id="6" name="Picture 9" descr="D:\2015.1.23\中国结算VI系统(2015.3)\主标-透明背景.png"/>
          <p:cNvPicPr>
            <a:picLocks noChangeAspect="1" noChangeArrowheads="1"/>
          </p:cNvPicPr>
          <p:nvPr/>
        </p:nvPicPr>
        <p:blipFill>
          <a:blip r:embed="rId3" cstate="print"/>
          <a:srcRect/>
          <a:stretch>
            <a:fillRect/>
          </a:stretch>
        </p:blipFill>
        <p:spPr bwMode="auto">
          <a:xfrm>
            <a:off x="7524330" y="4569974"/>
            <a:ext cx="1475656" cy="496564"/>
          </a:xfrm>
          <a:prstGeom prst="rect">
            <a:avLst/>
          </a:prstGeom>
          <a:noFill/>
          <a:ln w="9525">
            <a:noFill/>
            <a:miter lim="800000"/>
            <a:headEnd/>
            <a:tailEnd/>
          </a:ln>
        </p:spPr>
      </p:pic>
    </p:spTree>
    <p:extLst>
      <p:ext uri="{BB962C8B-B14F-4D97-AF65-F5344CB8AC3E}">
        <p14:creationId xmlns:p14="http://schemas.microsoft.com/office/powerpoint/2010/main" xmlns="" val="59012165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F:\截图\4.png"/>
          <p:cNvPicPr>
            <a:picLocks noChangeAspect="1" noChangeArrowheads="1"/>
          </p:cNvPicPr>
          <p:nvPr/>
        </p:nvPicPr>
        <p:blipFill>
          <a:blip r:embed="rId2"/>
          <a:srcRect/>
          <a:stretch>
            <a:fillRect/>
          </a:stretch>
        </p:blipFill>
        <p:spPr bwMode="auto">
          <a:xfrm>
            <a:off x="71438" y="642925"/>
            <a:ext cx="9001156" cy="4357718"/>
          </a:xfrm>
          <a:prstGeom prst="rect">
            <a:avLst/>
          </a:prstGeom>
          <a:noFill/>
        </p:spPr>
      </p:pic>
      <p:sp>
        <p:nvSpPr>
          <p:cNvPr id="2" name="页脚占位符 1"/>
          <p:cNvSpPr>
            <a:spLocks noGrp="1"/>
          </p:cNvSpPr>
          <p:nvPr>
            <p:ph type="ftr" sz="quarter" idx="11"/>
          </p:nvPr>
        </p:nvSpPr>
        <p:spPr>
          <a:xfrm>
            <a:off x="3124200" y="4714892"/>
            <a:ext cx="2895600" cy="357188"/>
          </a:xfrm>
        </p:spPr>
        <p:txBody>
          <a:bodyPr/>
          <a:lstStyle/>
          <a:p>
            <a:pPr>
              <a:defRPr/>
            </a:pPr>
            <a:r>
              <a:rPr lang="en-US" altLang="zh-CN" dirty="0" smtClean="0"/>
              <a:t>24</a:t>
            </a:r>
            <a:endParaRPr lang="en-US" altLang="zh-CN" dirty="0"/>
          </a:p>
        </p:txBody>
      </p:sp>
      <p:sp>
        <p:nvSpPr>
          <p:cNvPr id="6" name="Rectangle 32"/>
          <p:cNvSpPr>
            <a:spLocks noChangeArrowheads="1"/>
          </p:cNvSpPr>
          <p:nvPr/>
        </p:nvSpPr>
        <p:spPr bwMode="auto">
          <a:xfrm>
            <a:off x="496918" y="142858"/>
            <a:ext cx="8647082" cy="400050"/>
          </a:xfrm>
          <a:prstGeom prst="rect">
            <a:avLst/>
          </a:prstGeom>
          <a:noFill/>
          <a:ln w="9525">
            <a:noFill/>
            <a:miter lim="800000"/>
            <a:headEnd/>
            <a:tailEnd/>
          </a:ln>
        </p:spPr>
        <p:txBody>
          <a:bodyPr lIns="107275" tIns="53637" rIns="107275" bIns="53637" anchor="b"/>
          <a:lstStyle/>
          <a:p>
            <a:pPr algn="ctr"/>
            <a:r>
              <a:rPr lang="en-US" altLang="zh-CN" sz="2700" b="1" dirty="0" smtClean="0">
                <a:solidFill>
                  <a:srgbClr val="FFFFFF"/>
                </a:solidFill>
                <a:latin typeface="微软雅黑" pitchFamily="34" charset="-122"/>
                <a:ea typeface="微软雅黑" pitchFamily="34" charset="-122"/>
              </a:rPr>
              <a:t/>
            </a:r>
            <a:br>
              <a:rPr lang="en-US" altLang="zh-CN" sz="2700" b="1" dirty="0" smtClean="0">
                <a:solidFill>
                  <a:srgbClr val="FFFFFF"/>
                </a:solidFill>
                <a:latin typeface="微软雅黑" pitchFamily="34" charset="-122"/>
                <a:ea typeface="微软雅黑" pitchFamily="34" charset="-122"/>
              </a:rPr>
            </a:br>
            <a:r>
              <a:rPr lang="zh-CN" altLang="en-US" sz="2700" b="1" dirty="0" smtClean="0">
                <a:solidFill>
                  <a:srgbClr val="FFFFFF"/>
                </a:solidFill>
                <a:latin typeface="微软雅黑" pitchFamily="34" charset="-122"/>
                <a:ea typeface="微软雅黑" pitchFamily="34" charset="-122"/>
              </a:rPr>
              <a:t>主动下发类</a:t>
            </a:r>
            <a:endParaRPr lang="zh-CN" altLang="en-US" sz="2700" dirty="0">
              <a:solidFill>
                <a:schemeClr val="bg1"/>
              </a:solidFill>
              <a:latin typeface="黑体" pitchFamily="49" charset="-122"/>
              <a:ea typeface="黑体" pitchFamily="49" charset="-122"/>
            </a:endParaRPr>
          </a:p>
        </p:txBody>
      </p:sp>
      <p:sp>
        <p:nvSpPr>
          <p:cNvPr id="7" name="TextBox 6"/>
          <p:cNvSpPr txBox="1"/>
          <p:nvPr/>
        </p:nvSpPr>
        <p:spPr>
          <a:xfrm>
            <a:off x="3071802" y="4214824"/>
            <a:ext cx="5214974" cy="631542"/>
          </a:xfrm>
          <a:prstGeom prst="rect">
            <a:avLst/>
          </a:prstGeom>
          <a:noFill/>
        </p:spPr>
        <p:txBody>
          <a:bodyPr wrap="square" lIns="107275" tIns="53637" rIns="107275" bIns="53637" rtlCol="0">
            <a:spAutoFit/>
          </a:bodyPr>
          <a:lstStyle/>
          <a:p>
            <a:r>
              <a:rPr lang="zh-CN" altLang="en-US" sz="1700" dirty="0" smtClean="0">
                <a:solidFill>
                  <a:srgbClr val="C00000"/>
                </a:solidFill>
                <a:latin typeface="微软雅黑" pitchFamily="34" charset="-122"/>
                <a:ea typeface="微软雅黑" pitchFamily="34" charset="-122"/>
              </a:rPr>
              <a:t>注意：主动下发类数据系统仅保存近</a:t>
            </a:r>
            <a:r>
              <a:rPr lang="en-US" altLang="zh-CN" sz="1700" dirty="0" smtClean="0">
                <a:solidFill>
                  <a:srgbClr val="C00000"/>
                </a:solidFill>
                <a:latin typeface="微软雅黑" pitchFamily="34" charset="-122"/>
                <a:ea typeface="微软雅黑" pitchFamily="34" charset="-122"/>
              </a:rPr>
              <a:t>3</a:t>
            </a:r>
            <a:r>
              <a:rPr lang="zh-CN" altLang="en-US" sz="1700" dirty="0" smtClean="0">
                <a:solidFill>
                  <a:srgbClr val="C00000"/>
                </a:solidFill>
                <a:latin typeface="微软雅黑" pitchFamily="34" charset="-122"/>
                <a:ea typeface="微软雅黑" pitchFamily="34" charset="-122"/>
              </a:rPr>
              <a:t>个月的数据，请及时下载并保存！</a:t>
            </a:r>
            <a:endParaRPr lang="zh-CN" altLang="en-US" sz="1700" dirty="0">
              <a:solidFill>
                <a:srgbClr val="C00000"/>
              </a:solidFill>
              <a:latin typeface="微软雅黑" pitchFamily="34" charset="-122"/>
              <a:ea typeface="微软雅黑" pitchFamily="34" charset="-122"/>
            </a:endParaRPr>
          </a:p>
        </p:txBody>
      </p:sp>
      <p:sp>
        <p:nvSpPr>
          <p:cNvPr id="11" name="矩形 10"/>
          <p:cNvSpPr/>
          <p:nvPr/>
        </p:nvSpPr>
        <p:spPr bwMode="auto">
          <a:xfrm>
            <a:off x="2500298" y="3214692"/>
            <a:ext cx="6429420" cy="714380"/>
          </a:xfrm>
          <a:prstGeom prst="rect">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 name="TextBox 3"/>
          <p:cNvSpPr txBox="1"/>
          <p:nvPr/>
        </p:nvSpPr>
        <p:spPr>
          <a:xfrm>
            <a:off x="3714744" y="3409629"/>
            <a:ext cx="5143536" cy="662319"/>
          </a:xfrm>
          <a:prstGeom prst="rect">
            <a:avLst/>
          </a:prstGeom>
          <a:noFill/>
        </p:spPr>
        <p:txBody>
          <a:bodyPr wrap="square" lIns="107275" tIns="53637" rIns="107275" bIns="53637" rtlCol="0">
            <a:spAutoFit/>
          </a:bodyPr>
          <a:lstStyle/>
          <a:p>
            <a:r>
              <a:rPr lang="zh-CN" altLang="en-US" dirty="0" smtClean="0">
                <a:latin typeface="微软雅黑" pitchFamily="34" charset="-122"/>
                <a:ea typeface="微软雅黑" pitchFamily="34" charset="-122"/>
              </a:rPr>
              <a:t>登录本公司平台，点击发行人业务→数据查询业务→主动下发类→定期持有人名册查询等服务。 </a:t>
            </a:r>
            <a:endParaRPr lang="zh-CN" altLang="en-US" dirty="0">
              <a:latin typeface="微软雅黑" pitchFamily="34" charset="-122"/>
              <a:ea typeface="微软雅黑" pitchFamily="34" charset="-122"/>
            </a:endParaRPr>
          </a:p>
        </p:txBody>
      </p:sp>
      <p:sp>
        <p:nvSpPr>
          <p:cNvPr id="5" name="左箭头 4"/>
          <p:cNvSpPr/>
          <p:nvPr/>
        </p:nvSpPr>
        <p:spPr bwMode="auto">
          <a:xfrm>
            <a:off x="3000364" y="3536163"/>
            <a:ext cx="571504" cy="321471"/>
          </a:xfrm>
          <a:prstGeom prst="leftArrow">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107275" tIns="53637" rIns="107275" bIns="53637" numCol="1" rtlCol="0" anchor="t" anchorCtr="0" compatLnSpc="1">
            <a:prstTxWarp prst="textNoShape">
              <a:avLst/>
            </a:prstTxWarp>
          </a:bodyPr>
          <a:lstStyle/>
          <a:p>
            <a:pPr defTabSz="1072744"/>
            <a:endParaRPr lang="zh-CN" altLang="en-US" sz="2100" dirty="0" smtClean="0">
              <a:solidFill>
                <a:schemeClr val="tx1"/>
              </a:solidFill>
              <a:latin typeface="Arial" pitchFamily="34" charset="0"/>
              <a:ea typeface="宋体" pitchFamily="2" charset="-122"/>
            </a:endParaRPr>
          </a:p>
        </p:txBody>
      </p:sp>
      <p:sp>
        <p:nvSpPr>
          <p:cNvPr id="12" name="圆角矩形 11"/>
          <p:cNvSpPr/>
          <p:nvPr/>
        </p:nvSpPr>
        <p:spPr bwMode="auto">
          <a:xfrm>
            <a:off x="571471" y="3643320"/>
            <a:ext cx="2000265" cy="1125149"/>
          </a:xfrm>
          <a:prstGeom prst="roundRect">
            <a:avLst/>
          </a:prstGeom>
          <a:noFill/>
          <a:ln w="50800">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107275" tIns="53637" rIns="107275" bIns="53637" numCol="1" rtlCol="0" anchor="t" anchorCtr="0" compatLnSpc="1">
            <a:prstTxWarp prst="textNoShape">
              <a:avLst/>
            </a:prstTxWarp>
          </a:bodyPr>
          <a:lstStyle/>
          <a:p>
            <a:pPr defTabSz="1072744"/>
            <a:endParaRPr lang="zh-CN" altLang="en-US" sz="2100" dirty="0" smtClean="0">
              <a:solidFill>
                <a:srgbClr val="FF0000"/>
              </a:solidFill>
              <a:latin typeface="Arial" pitchFamily="34" charset="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smtClean="0"/>
              <a:t>25</a:t>
            </a:r>
            <a:endParaRPr lang="en-US" altLang="zh-CN" dirty="0"/>
          </a:p>
        </p:txBody>
      </p:sp>
      <p:sp>
        <p:nvSpPr>
          <p:cNvPr id="3" name="Rectangle 32"/>
          <p:cNvSpPr>
            <a:spLocks noChangeArrowheads="1"/>
          </p:cNvSpPr>
          <p:nvPr/>
        </p:nvSpPr>
        <p:spPr bwMode="auto">
          <a:xfrm>
            <a:off x="500034" y="99998"/>
            <a:ext cx="8432800" cy="400050"/>
          </a:xfrm>
          <a:prstGeom prst="rect">
            <a:avLst/>
          </a:prstGeom>
          <a:noFill/>
          <a:ln w="9525">
            <a:noFill/>
            <a:miter lim="800000"/>
            <a:headEnd/>
            <a:tailEnd/>
          </a:ln>
        </p:spPr>
        <p:txBody>
          <a:bodyPr lIns="107275" tIns="53637" rIns="107275" bIns="53637" anchor="b"/>
          <a:lstStyle/>
          <a:p>
            <a:r>
              <a:rPr lang="en-US" altLang="zh-CN" sz="2400" b="1" dirty="0" smtClean="0">
                <a:solidFill>
                  <a:srgbClr val="FFFFFF"/>
                </a:solidFill>
                <a:latin typeface="微软雅黑" pitchFamily="34" charset="-122"/>
                <a:ea typeface="微软雅黑" pitchFamily="34" charset="-122"/>
              </a:rPr>
              <a:t/>
            </a:r>
            <a:br>
              <a:rPr lang="en-US" altLang="zh-CN" sz="2400" b="1" dirty="0" smtClean="0">
                <a:solidFill>
                  <a:srgbClr val="FFFFFF"/>
                </a:solidFill>
                <a:latin typeface="微软雅黑" pitchFamily="34" charset="-122"/>
                <a:ea typeface="微软雅黑" pitchFamily="34" charset="-122"/>
              </a:rPr>
            </a:br>
            <a:r>
              <a:rPr lang="zh-CN" altLang="en-US" sz="2400" b="1" dirty="0" smtClean="0">
                <a:solidFill>
                  <a:srgbClr val="FFFFFF"/>
                </a:solidFill>
                <a:latin typeface="微软雅黑" pitchFamily="34" charset="-122"/>
                <a:ea typeface="微软雅黑" pitchFamily="34" charset="-122"/>
              </a:rPr>
              <a:t>主动下发类</a:t>
            </a:r>
            <a:r>
              <a:rPr lang="en-US" altLang="zh-CN" sz="2400" b="1" dirty="0" smtClean="0">
                <a:solidFill>
                  <a:srgbClr val="FFFFFF"/>
                </a:solidFill>
                <a:latin typeface="微软雅黑" pitchFamily="34" charset="-122"/>
                <a:ea typeface="微软雅黑" pitchFamily="34" charset="-122"/>
              </a:rPr>
              <a:t>—</a:t>
            </a:r>
            <a:r>
              <a:rPr lang="zh-CN" altLang="en-US" sz="2400" b="1" dirty="0" smtClean="0">
                <a:solidFill>
                  <a:srgbClr val="FFFFFF"/>
                </a:solidFill>
                <a:latin typeface="微软雅黑" pitchFamily="34" charset="-122"/>
                <a:ea typeface="微软雅黑" pitchFamily="34" charset="-122"/>
              </a:rPr>
              <a:t>定期持有人名册及限售股份明细数据查询</a:t>
            </a:r>
            <a:endParaRPr lang="zh-CN" altLang="en-US" sz="2400" dirty="0">
              <a:solidFill>
                <a:schemeClr val="bg1"/>
              </a:solidFill>
              <a:latin typeface="黑体" pitchFamily="49" charset="-122"/>
              <a:ea typeface="黑体" pitchFamily="49" charset="-122"/>
            </a:endParaRPr>
          </a:p>
        </p:txBody>
      </p:sp>
      <p:graphicFrame>
        <p:nvGraphicFramePr>
          <p:cNvPr id="12" name="图示 11"/>
          <p:cNvGraphicFramePr/>
          <p:nvPr/>
        </p:nvGraphicFramePr>
        <p:xfrm>
          <a:off x="785786" y="857240"/>
          <a:ext cx="7429552" cy="358378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a:grpSpLocks/>
          </p:cNvGrpSpPr>
          <p:nvPr/>
        </p:nvGrpSpPr>
        <p:grpSpPr bwMode="auto">
          <a:xfrm>
            <a:off x="428596" y="1773247"/>
            <a:ext cx="1150938" cy="1336675"/>
            <a:chOff x="0" y="0"/>
            <a:chExt cx="1152128" cy="1336468"/>
          </a:xfrm>
        </p:grpSpPr>
        <p:sp>
          <p:nvSpPr>
            <p:cNvPr id="9241" name="椭圆 7"/>
            <p:cNvSpPr>
              <a:spLocks noChangeArrowheads="1"/>
            </p:cNvSpPr>
            <p:nvPr/>
          </p:nvSpPr>
          <p:spPr bwMode="auto">
            <a:xfrm>
              <a:off x="159138" y="251308"/>
              <a:ext cx="833853" cy="833853"/>
            </a:xfrm>
            <a:prstGeom prst="ellipse">
              <a:avLst/>
            </a:prstGeom>
            <a:solidFill>
              <a:srgbClr val="F46970"/>
            </a:solidFill>
            <a:ln>
              <a:noFill/>
            </a:ln>
            <a:extLst>
              <a:ext uri="{91240B29-F687-4F45-9708-019B960494DF}">
                <a14:hiddenLine xmlns=""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42" name="矩形 6"/>
            <p:cNvSpPr>
              <a:spLocks noChangeArrowheads="1"/>
            </p:cNvSpPr>
            <p:nvPr/>
          </p:nvSpPr>
          <p:spPr bwMode="auto">
            <a:xfrm rot="-1863115">
              <a:off x="28262" y="610852"/>
              <a:ext cx="610929" cy="357480"/>
            </a:xfrm>
            <a:prstGeom prst="rect">
              <a:avLst/>
            </a:prstGeom>
            <a:solidFill>
              <a:srgbClr val="080808">
                <a:alpha val="14117"/>
              </a:srgbClr>
            </a:solidFill>
            <a:ln>
              <a:noFill/>
            </a:ln>
            <a:extLst>
              <a:ext uri="{91240B29-F687-4F45-9708-019B960494DF}">
                <a14:hiddenLine xmlns=""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43" name="六边形 4"/>
            <p:cNvSpPr>
              <a:spLocks noChangeArrowheads="1"/>
            </p:cNvSpPr>
            <p:nvPr/>
          </p:nvSpPr>
          <p:spPr bwMode="auto">
            <a:xfrm rot="5400000">
              <a:off x="-92170" y="92170"/>
              <a:ext cx="1336468" cy="1152128"/>
            </a:xfrm>
            <a:custGeom>
              <a:avLst/>
              <a:gdLst>
                <a:gd name="T0" fmla="*/ 251308 w 1336468"/>
                <a:gd name="T1" fmla="*/ 576063 h 1152128"/>
                <a:gd name="T2" fmla="*/ 668235 w 1336468"/>
                <a:gd name="T3" fmla="*/ 992990 h 1152128"/>
                <a:gd name="T4" fmla="*/ 1085162 w 1336468"/>
                <a:gd name="T5" fmla="*/ 576063 h 1152128"/>
                <a:gd name="T6" fmla="*/ 668235 w 1336468"/>
                <a:gd name="T7" fmla="*/ 159136 h 1152128"/>
                <a:gd name="T8" fmla="*/ 251308 w 1336468"/>
                <a:gd name="T9" fmla="*/ 576063 h 1152128"/>
                <a:gd name="T10" fmla="*/ 0 w 1336468"/>
                <a:gd name="T11" fmla="*/ 576064 h 1152128"/>
                <a:gd name="T12" fmla="*/ 288032 w 1336468"/>
                <a:gd name="T13" fmla="*/ 0 h 1152128"/>
                <a:gd name="T14" fmla="*/ 1048436 w 1336468"/>
                <a:gd name="T15" fmla="*/ 0 h 1152128"/>
                <a:gd name="T16" fmla="*/ 1336468 w 1336468"/>
                <a:gd name="T17" fmla="*/ 576064 h 1152128"/>
                <a:gd name="T18" fmla="*/ 1048436 w 1336468"/>
                <a:gd name="T19" fmla="*/ 1152128 h 1152128"/>
                <a:gd name="T20" fmla="*/ 288032 w 1336468"/>
                <a:gd name="T21" fmla="*/ 1152128 h 1152128"/>
                <a:gd name="T22" fmla="*/ 0 w 1336468"/>
                <a:gd name="T23" fmla="*/ 576064 h 11521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36468"/>
                <a:gd name="T37" fmla="*/ 0 h 1152128"/>
                <a:gd name="T38" fmla="*/ 1336468 w 1336468"/>
                <a:gd name="T39" fmla="*/ 1152128 h 11521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36468" h="1152128">
                  <a:moveTo>
                    <a:pt x="251308" y="576063"/>
                  </a:moveTo>
                  <a:cubicBezTo>
                    <a:pt x="251308" y="806325"/>
                    <a:pt x="437973" y="992990"/>
                    <a:pt x="668235" y="992990"/>
                  </a:cubicBezTo>
                  <a:cubicBezTo>
                    <a:pt x="898497" y="992990"/>
                    <a:pt x="1085162" y="806325"/>
                    <a:pt x="1085162" y="576063"/>
                  </a:cubicBezTo>
                  <a:cubicBezTo>
                    <a:pt x="1085162" y="345801"/>
                    <a:pt x="898497" y="159136"/>
                    <a:pt x="668235" y="159136"/>
                  </a:cubicBezTo>
                  <a:cubicBezTo>
                    <a:pt x="437973" y="159136"/>
                    <a:pt x="251308" y="345801"/>
                    <a:pt x="251308" y="576063"/>
                  </a:cubicBezTo>
                  <a:close/>
                  <a:moveTo>
                    <a:pt x="0" y="576064"/>
                  </a:moveTo>
                  <a:lnTo>
                    <a:pt x="288032" y="0"/>
                  </a:lnTo>
                  <a:lnTo>
                    <a:pt x="1048436" y="0"/>
                  </a:lnTo>
                  <a:lnTo>
                    <a:pt x="1336468" y="576064"/>
                  </a:lnTo>
                  <a:lnTo>
                    <a:pt x="1048436" y="1152128"/>
                  </a:lnTo>
                  <a:lnTo>
                    <a:pt x="288032" y="1152128"/>
                  </a:lnTo>
                  <a:lnTo>
                    <a:pt x="0" y="576064"/>
                  </a:lnTo>
                  <a:close/>
                </a:path>
              </a:pathLst>
            </a:custGeom>
            <a:solidFill>
              <a:srgbClr val="F2A849"/>
            </a:solidFill>
            <a:ln>
              <a:noFill/>
            </a:ln>
            <a:extLst>
              <a:ext uri="{91240B29-F687-4F45-9708-019B960494DF}">
                <a14:hiddenLine xmlns="" xmlns:a14="http://schemas.microsoft.com/office/drawing/2010/main" w="25400" cap="flat" cmpd="sng">
                  <a:solidFill>
                    <a:srgbClr val="395E8A"/>
                  </a:solidFill>
                  <a:bevel/>
                  <a:headEnd/>
                  <a:tailEnd/>
                </a14:hiddenLine>
              </a:ext>
            </a:extLst>
          </p:spPr>
          <p:txBody>
            <a:bodyPr anchor="ctr"/>
            <a:lstStyle/>
            <a:p>
              <a:endParaRPr lang="zh-CN" altLang="en-US"/>
            </a:p>
          </p:txBody>
        </p:sp>
        <p:pic>
          <p:nvPicPr>
            <p:cNvPr id="9244" name="图片 8"/>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298890" y="407716"/>
              <a:ext cx="507937" cy="507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grpSp>
        <p:nvGrpSpPr>
          <p:cNvPr id="3" name="组合 16"/>
          <p:cNvGrpSpPr>
            <a:grpSpLocks/>
          </p:cNvGrpSpPr>
          <p:nvPr/>
        </p:nvGrpSpPr>
        <p:grpSpPr bwMode="auto">
          <a:xfrm>
            <a:off x="1703360" y="2125672"/>
            <a:ext cx="855662" cy="992187"/>
            <a:chOff x="0" y="0"/>
            <a:chExt cx="855835" cy="992768"/>
          </a:xfrm>
        </p:grpSpPr>
        <p:sp>
          <p:nvSpPr>
            <p:cNvPr id="9237" name="椭圆 11"/>
            <p:cNvSpPr>
              <a:spLocks noChangeArrowheads="1"/>
            </p:cNvSpPr>
            <p:nvPr/>
          </p:nvSpPr>
          <p:spPr bwMode="auto">
            <a:xfrm>
              <a:off x="118213" y="186678"/>
              <a:ext cx="619411" cy="619411"/>
            </a:xfrm>
            <a:prstGeom prst="ellipse">
              <a:avLst/>
            </a:prstGeom>
            <a:solidFill>
              <a:srgbClr val="00B0F0"/>
            </a:solidFill>
            <a:ln>
              <a:noFill/>
            </a:ln>
            <a:extLst>
              <a:ext uri="{91240B29-F687-4F45-9708-019B960494DF}">
                <a14:hiddenLine xmlns=""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38" name="矩形 12"/>
            <p:cNvSpPr>
              <a:spLocks noChangeArrowheads="1"/>
            </p:cNvSpPr>
            <p:nvPr/>
          </p:nvSpPr>
          <p:spPr bwMode="auto">
            <a:xfrm rot="-1863115">
              <a:off x="20994" y="453758"/>
              <a:ext cx="453816" cy="265547"/>
            </a:xfrm>
            <a:prstGeom prst="rect">
              <a:avLst/>
            </a:prstGeom>
            <a:solidFill>
              <a:srgbClr val="080808">
                <a:alpha val="14117"/>
              </a:srgbClr>
            </a:solidFill>
            <a:ln>
              <a:noFill/>
            </a:ln>
            <a:extLst>
              <a:ext uri="{91240B29-F687-4F45-9708-019B960494DF}">
                <a14:hiddenLine xmlns=""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39" name="六边形 4"/>
            <p:cNvSpPr>
              <a:spLocks noChangeArrowheads="1"/>
            </p:cNvSpPr>
            <p:nvPr/>
          </p:nvSpPr>
          <p:spPr bwMode="auto">
            <a:xfrm rot="5400000">
              <a:off x="-68466" y="68465"/>
              <a:ext cx="992768" cy="855835"/>
            </a:xfrm>
            <a:custGeom>
              <a:avLst/>
              <a:gdLst>
                <a:gd name="T0" fmla="*/ 186679 w 1336468"/>
                <a:gd name="T1" fmla="*/ 427917 h 1152128"/>
                <a:gd name="T2" fmla="*/ 496385 w 1336468"/>
                <a:gd name="T3" fmla="*/ 737623 h 1152128"/>
                <a:gd name="T4" fmla="*/ 806090 w 1336468"/>
                <a:gd name="T5" fmla="*/ 427917 h 1152128"/>
                <a:gd name="T6" fmla="*/ 496385 w 1336468"/>
                <a:gd name="T7" fmla="*/ 118211 h 1152128"/>
                <a:gd name="T8" fmla="*/ 186679 w 1336468"/>
                <a:gd name="T9" fmla="*/ 427917 h 1152128"/>
                <a:gd name="T10" fmla="*/ 0 w 1336468"/>
                <a:gd name="T11" fmla="*/ 427918 h 1152128"/>
                <a:gd name="T12" fmla="*/ 213959 w 1336468"/>
                <a:gd name="T13" fmla="*/ 0 h 1152128"/>
                <a:gd name="T14" fmla="*/ 778809 w 1336468"/>
                <a:gd name="T15" fmla="*/ 0 h 1152128"/>
                <a:gd name="T16" fmla="*/ 992768 w 1336468"/>
                <a:gd name="T17" fmla="*/ 427918 h 1152128"/>
                <a:gd name="T18" fmla="*/ 778809 w 1336468"/>
                <a:gd name="T19" fmla="*/ 855835 h 1152128"/>
                <a:gd name="T20" fmla="*/ 213959 w 1336468"/>
                <a:gd name="T21" fmla="*/ 855835 h 1152128"/>
                <a:gd name="T22" fmla="*/ 0 w 1336468"/>
                <a:gd name="T23" fmla="*/ 427918 h 11521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36468"/>
                <a:gd name="T37" fmla="*/ 0 h 1152128"/>
                <a:gd name="T38" fmla="*/ 1336468 w 1336468"/>
                <a:gd name="T39" fmla="*/ 1152128 h 11521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36468" h="1152128">
                  <a:moveTo>
                    <a:pt x="251308" y="576063"/>
                  </a:moveTo>
                  <a:cubicBezTo>
                    <a:pt x="251308" y="806325"/>
                    <a:pt x="437973" y="992990"/>
                    <a:pt x="668235" y="992990"/>
                  </a:cubicBezTo>
                  <a:cubicBezTo>
                    <a:pt x="898497" y="992990"/>
                    <a:pt x="1085162" y="806325"/>
                    <a:pt x="1085162" y="576063"/>
                  </a:cubicBezTo>
                  <a:cubicBezTo>
                    <a:pt x="1085162" y="345801"/>
                    <a:pt x="898497" y="159136"/>
                    <a:pt x="668235" y="159136"/>
                  </a:cubicBezTo>
                  <a:cubicBezTo>
                    <a:pt x="437973" y="159136"/>
                    <a:pt x="251308" y="345801"/>
                    <a:pt x="251308" y="576063"/>
                  </a:cubicBezTo>
                  <a:close/>
                  <a:moveTo>
                    <a:pt x="0" y="576064"/>
                  </a:moveTo>
                  <a:lnTo>
                    <a:pt x="288032" y="0"/>
                  </a:lnTo>
                  <a:lnTo>
                    <a:pt x="1048436" y="0"/>
                  </a:lnTo>
                  <a:lnTo>
                    <a:pt x="1336468" y="576064"/>
                  </a:lnTo>
                  <a:lnTo>
                    <a:pt x="1048436" y="1152128"/>
                  </a:lnTo>
                  <a:lnTo>
                    <a:pt x="288032" y="1152128"/>
                  </a:lnTo>
                  <a:lnTo>
                    <a:pt x="0" y="576064"/>
                  </a:lnTo>
                  <a:close/>
                </a:path>
              </a:pathLst>
            </a:custGeom>
            <a:solidFill>
              <a:srgbClr val="00B050"/>
            </a:solidFill>
            <a:ln>
              <a:noFill/>
            </a:ln>
            <a:extLst>
              <a:ext uri="{91240B29-F687-4F45-9708-019B960494DF}">
                <a14:hiddenLine xmlns="" xmlns:a14="http://schemas.microsoft.com/office/drawing/2010/main" w="25400" cap="flat" cmpd="sng">
                  <a:solidFill>
                    <a:srgbClr val="395E8A"/>
                  </a:solidFill>
                  <a:bevel/>
                  <a:headEnd/>
                  <a:tailEnd/>
                </a14:hiddenLine>
              </a:ext>
            </a:extLst>
          </p:spPr>
          <p:txBody>
            <a:bodyPr anchor="ctr"/>
            <a:lstStyle/>
            <a:p>
              <a:endParaRPr lang="zh-CN" altLang="en-US"/>
            </a:p>
          </p:txBody>
        </p:sp>
        <p:pic>
          <p:nvPicPr>
            <p:cNvPr id="9240" name="图片 14"/>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222024" y="302863"/>
              <a:ext cx="377311" cy="3773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grpSp>
        <p:nvGrpSpPr>
          <p:cNvPr id="4" name="组合 17"/>
          <p:cNvGrpSpPr>
            <a:grpSpLocks/>
          </p:cNvGrpSpPr>
          <p:nvPr/>
        </p:nvGrpSpPr>
        <p:grpSpPr bwMode="auto">
          <a:xfrm>
            <a:off x="1152497" y="2959109"/>
            <a:ext cx="773113" cy="898525"/>
            <a:chOff x="0" y="0"/>
            <a:chExt cx="855835" cy="992768"/>
          </a:xfrm>
        </p:grpSpPr>
        <p:sp>
          <p:nvSpPr>
            <p:cNvPr id="9233" name="椭圆 18"/>
            <p:cNvSpPr>
              <a:spLocks noChangeArrowheads="1"/>
            </p:cNvSpPr>
            <p:nvPr/>
          </p:nvSpPr>
          <p:spPr bwMode="auto">
            <a:xfrm>
              <a:off x="118213" y="186678"/>
              <a:ext cx="619411" cy="619411"/>
            </a:xfrm>
            <a:prstGeom prst="ellipse">
              <a:avLst/>
            </a:prstGeom>
            <a:solidFill>
              <a:srgbClr val="00B0F0"/>
            </a:solidFill>
            <a:ln>
              <a:noFill/>
            </a:ln>
            <a:extLst>
              <a:ext uri="{91240B29-F687-4F45-9708-019B960494DF}">
                <a14:hiddenLine xmlns=""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34" name="矩形 19"/>
            <p:cNvSpPr>
              <a:spLocks noChangeArrowheads="1"/>
            </p:cNvSpPr>
            <p:nvPr/>
          </p:nvSpPr>
          <p:spPr bwMode="auto">
            <a:xfrm rot="-1863115">
              <a:off x="20994" y="453758"/>
              <a:ext cx="453816" cy="265547"/>
            </a:xfrm>
            <a:prstGeom prst="rect">
              <a:avLst/>
            </a:prstGeom>
            <a:solidFill>
              <a:srgbClr val="080808">
                <a:alpha val="14117"/>
              </a:srgbClr>
            </a:solidFill>
            <a:ln>
              <a:noFill/>
            </a:ln>
            <a:extLst>
              <a:ext uri="{91240B29-F687-4F45-9708-019B960494DF}">
                <a14:hiddenLine xmlns=""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35" name="六边形 4"/>
            <p:cNvSpPr>
              <a:spLocks noChangeArrowheads="1"/>
            </p:cNvSpPr>
            <p:nvPr/>
          </p:nvSpPr>
          <p:spPr bwMode="auto">
            <a:xfrm rot="5400000">
              <a:off x="-68466" y="68465"/>
              <a:ext cx="992768" cy="855835"/>
            </a:xfrm>
            <a:custGeom>
              <a:avLst/>
              <a:gdLst>
                <a:gd name="T0" fmla="*/ 186679 w 1336468"/>
                <a:gd name="T1" fmla="*/ 427917 h 1152128"/>
                <a:gd name="T2" fmla="*/ 496385 w 1336468"/>
                <a:gd name="T3" fmla="*/ 737623 h 1152128"/>
                <a:gd name="T4" fmla="*/ 806090 w 1336468"/>
                <a:gd name="T5" fmla="*/ 427917 h 1152128"/>
                <a:gd name="T6" fmla="*/ 496385 w 1336468"/>
                <a:gd name="T7" fmla="*/ 118211 h 1152128"/>
                <a:gd name="T8" fmla="*/ 186679 w 1336468"/>
                <a:gd name="T9" fmla="*/ 427917 h 1152128"/>
                <a:gd name="T10" fmla="*/ 0 w 1336468"/>
                <a:gd name="T11" fmla="*/ 427918 h 1152128"/>
                <a:gd name="T12" fmla="*/ 213959 w 1336468"/>
                <a:gd name="T13" fmla="*/ 0 h 1152128"/>
                <a:gd name="T14" fmla="*/ 778809 w 1336468"/>
                <a:gd name="T15" fmla="*/ 0 h 1152128"/>
                <a:gd name="T16" fmla="*/ 992768 w 1336468"/>
                <a:gd name="T17" fmla="*/ 427918 h 1152128"/>
                <a:gd name="T18" fmla="*/ 778809 w 1336468"/>
                <a:gd name="T19" fmla="*/ 855835 h 1152128"/>
                <a:gd name="T20" fmla="*/ 213959 w 1336468"/>
                <a:gd name="T21" fmla="*/ 855835 h 1152128"/>
                <a:gd name="T22" fmla="*/ 0 w 1336468"/>
                <a:gd name="T23" fmla="*/ 427918 h 11521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36468"/>
                <a:gd name="T37" fmla="*/ 0 h 1152128"/>
                <a:gd name="T38" fmla="*/ 1336468 w 1336468"/>
                <a:gd name="T39" fmla="*/ 1152128 h 11521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36468" h="1152128">
                  <a:moveTo>
                    <a:pt x="251308" y="576063"/>
                  </a:moveTo>
                  <a:cubicBezTo>
                    <a:pt x="251308" y="806325"/>
                    <a:pt x="437973" y="992990"/>
                    <a:pt x="668235" y="992990"/>
                  </a:cubicBezTo>
                  <a:cubicBezTo>
                    <a:pt x="898497" y="992990"/>
                    <a:pt x="1085162" y="806325"/>
                    <a:pt x="1085162" y="576063"/>
                  </a:cubicBezTo>
                  <a:cubicBezTo>
                    <a:pt x="1085162" y="345801"/>
                    <a:pt x="898497" y="159136"/>
                    <a:pt x="668235" y="159136"/>
                  </a:cubicBezTo>
                  <a:cubicBezTo>
                    <a:pt x="437973" y="159136"/>
                    <a:pt x="251308" y="345801"/>
                    <a:pt x="251308" y="576063"/>
                  </a:cubicBezTo>
                  <a:close/>
                  <a:moveTo>
                    <a:pt x="0" y="576064"/>
                  </a:moveTo>
                  <a:lnTo>
                    <a:pt x="288032" y="0"/>
                  </a:lnTo>
                  <a:lnTo>
                    <a:pt x="1048436" y="0"/>
                  </a:lnTo>
                  <a:lnTo>
                    <a:pt x="1336468" y="576064"/>
                  </a:lnTo>
                  <a:lnTo>
                    <a:pt x="1048436" y="1152128"/>
                  </a:lnTo>
                  <a:lnTo>
                    <a:pt x="288032" y="1152128"/>
                  </a:lnTo>
                  <a:lnTo>
                    <a:pt x="0" y="576064"/>
                  </a:lnTo>
                  <a:close/>
                </a:path>
              </a:pathLst>
            </a:custGeom>
            <a:solidFill>
              <a:srgbClr val="F46970"/>
            </a:solidFill>
            <a:ln>
              <a:noFill/>
            </a:ln>
            <a:extLst>
              <a:ext uri="{91240B29-F687-4F45-9708-019B960494DF}">
                <a14:hiddenLine xmlns="" xmlns:a14="http://schemas.microsoft.com/office/drawing/2010/main" w="25400" cap="flat" cmpd="sng">
                  <a:solidFill>
                    <a:srgbClr val="395E8A"/>
                  </a:solidFill>
                  <a:bevel/>
                  <a:headEnd/>
                  <a:tailEnd/>
                </a14:hiddenLine>
              </a:ext>
            </a:extLst>
          </p:spPr>
          <p:txBody>
            <a:bodyPr anchor="ctr"/>
            <a:lstStyle/>
            <a:p>
              <a:endParaRPr lang="zh-CN" altLang="en-US"/>
            </a:p>
          </p:txBody>
        </p:sp>
        <p:pic>
          <p:nvPicPr>
            <p:cNvPr id="9236" name="图片 21"/>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222024" y="302863"/>
              <a:ext cx="377311" cy="3773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9224" name="六边形 22"/>
          <p:cNvSpPr>
            <a:spLocks noChangeArrowheads="1"/>
          </p:cNvSpPr>
          <p:nvPr/>
        </p:nvSpPr>
        <p:spPr bwMode="auto">
          <a:xfrm rot="5400000">
            <a:off x="3394646" y="820146"/>
            <a:ext cx="321472" cy="395657"/>
          </a:xfrm>
          <a:prstGeom prst="hexagon">
            <a:avLst>
              <a:gd name="adj" fmla="val 24974"/>
              <a:gd name="vf" fmla="val 115470"/>
            </a:avLst>
          </a:prstGeom>
          <a:solidFill>
            <a:srgbClr val="F2A849"/>
          </a:solidFill>
          <a:ln>
            <a:noFill/>
          </a:ln>
          <a:extLst>
            <a:ext uri="{91240B29-F687-4F45-9708-019B960494DF}">
              <a14:hiddenLine xmlns="" xmlns:a14="http://schemas.microsoft.com/office/drawing/2010/main" w="25400">
                <a:solidFill>
                  <a:srgbClr val="395E8A"/>
                </a:solidFill>
                <a:bevel/>
                <a:headEnd/>
                <a:tailEnd/>
              </a14:hiddenLine>
            </a:ext>
          </a:extLst>
        </p:spPr>
        <p:txBody>
          <a:bodyPr lIns="91430" tIns="45715" rIns="91430" bIns="45715"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27" name="TextBox 25"/>
          <p:cNvSpPr>
            <a:spLocks noChangeArrowheads="1"/>
          </p:cNvSpPr>
          <p:nvPr/>
        </p:nvSpPr>
        <p:spPr bwMode="auto">
          <a:xfrm>
            <a:off x="3000364" y="1357304"/>
            <a:ext cx="5357850" cy="278998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91430" tIns="45715" rIns="91430" bIns="45715">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lvl="0">
              <a:lnSpc>
                <a:spcPct val="150000"/>
              </a:lnSpc>
              <a:buNone/>
            </a:pPr>
            <a:r>
              <a:rPr lang="zh-CN" altLang="zh-CN" sz="1500" dirty="0" smtClean="0">
                <a:solidFill>
                  <a:srgbClr val="FF9933"/>
                </a:solidFill>
                <a:latin typeface="微软雅黑" pitchFamily="34" charset="-122"/>
                <a:ea typeface="微软雅黑" pitchFamily="34" charset="-122"/>
              </a:rPr>
              <a:t>持股</a:t>
            </a:r>
            <a:r>
              <a:rPr lang="en-US" altLang="zh-CN" sz="1500" b="1" dirty="0" smtClean="0">
                <a:solidFill>
                  <a:srgbClr val="C00000"/>
                </a:solidFill>
                <a:latin typeface="微软雅黑" pitchFamily="34" charset="-122"/>
                <a:ea typeface="微软雅黑" pitchFamily="34" charset="-122"/>
              </a:rPr>
              <a:t>5%</a:t>
            </a:r>
            <a:r>
              <a:rPr lang="zh-CN" altLang="zh-CN" sz="1500" b="1" dirty="0" smtClean="0">
                <a:solidFill>
                  <a:srgbClr val="C00000"/>
                </a:solidFill>
                <a:latin typeface="微软雅黑" pitchFamily="34" charset="-122"/>
                <a:ea typeface="微软雅黑" pitchFamily="34" charset="-122"/>
              </a:rPr>
              <a:t>以上（含</a:t>
            </a:r>
            <a:r>
              <a:rPr lang="en-US" altLang="zh-CN" sz="1500" b="1" dirty="0" smtClean="0">
                <a:solidFill>
                  <a:srgbClr val="C00000"/>
                </a:solidFill>
                <a:latin typeface="微软雅黑" pitchFamily="34" charset="-122"/>
                <a:ea typeface="微软雅黑" pitchFamily="34" charset="-122"/>
              </a:rPr>
              <a:t>5%</a:t>
            </a:r>
            <a:r>
              <a:rPr lang="zh-CN" altLang="zh-CN" sz="1500" b="1" dirty="0" smtClean="0">
                <a:solidFill>
                  <a:srgbClr val="C00000"/>
                </a:solidFill>
                <a:latin typeface="微软雅黑" pitchFamily="34" charset="-122"/>
                <a:ea typeface="微软雅黑" pitchFamily="34" charset="-122"/>
              </a:rPr>
              <a:t>）股东</a:t>
            </a:r>
            <a:r>
              <a:rPr lang="zh-CN" altLang="zh-CN" sz="1500" dirty="0" smtClean="0">
                <a:solidFill>
                  <a:srgbClr val="FF9933"/>
                </a:solidFill>
                <a:latin typeface="微软雅黑" pitchFamily="34" charset="-122"/>
                <a:ea typeface="微软雅黑" pitchFamily="34" charset="-122"/>
              </a:rPr>
              <a:t>所持股份发生</a:t>
            </a:r>
            <a:r>
              <a:rPr lang="zh-CN" altLang="zh-CN" sz="1500" b="1" dirty="0" smtClean="0">
                <a:solidFill>
                  <a:srgbClr val="C00000"/>
                </a:solidFill>
                <a:latin typeface="微软雅黑" pitchFamily="34" charset="-122"/>
                <a:ea typeface="微软雅黑" pitchFamily="34" charset="-122"/>
              </a:rPr>
              <a:t>交易与非交易变更</a:t>
            </a:r>
            <a:r>
              <a:rPr lang="zh-CN" altLang="zh-CN" sz="1500" dirty="0" smtClean="0">
                <a:solidFill>
                  <a:srgbClr val="FF9933"/>
                </a:solidFill>
                <a:latin typeface="微软雅黑" pitchFamily="34" charset="-122"/>
                <a:ea typeface="微软雅黑" pitchFamily="34" charset="-122"/>
              </a:rPr>
              <a:t>、股票状态变动（如</a:t>
            </a:r>
            <a:r>
              <a:rPr lang="zh-CN" altLang="zh-CN" sz="1500" b="1" dirty="0" smtClean="0">
                <a:solidFill>
                  <a:srgbClr val="C00000"/>
                </a:solidFill>
                <a:latin typeface="微软雅黑" pitchFamily="34" charset="-122"/>
                <a:ea typeface="微软雅黑" pitchFamily="34" charset="-122"/>
              </a:rPr>
              <a:t>质押、司法冻结</a:t>
            </a:r>
            <a:r>
              <a:rPr lang="zh-CN" altLang="zh-CN" sz="1500" dirty="0" smtClean="0">
                <a:solidFill>
                  <a:srgbClr val="FF9933"/>
                </a:solidFill>
                <a:latin typeface="微软雅黑" pitchFamily="34" charset="-122"/>
                <a:ea typeface="微软雅黑" pitchFamily="34" charset="-122"/>
              </a:rPr>
              <a:t>）等情形时，发行人</a:t>
            </a:r>
            <a:r>
              <a:rPr lang="zh-CN" altLang="en-US" sz="1500" dirty="0" smtClean="0">
                <a:solidFill>
                  <a:srgbClr val="FF9933"/>
                </a:solidFill>
                <a:latin typeface="微软雅黑" pitchFamily="34" charset="-122"/>
                <a:ea typeface="微软雅黑" pitchFamily="34" charset="-122"/>
              </a:rPr>
              <a:t>可网上查询变动</a:t>
            </a:r>
            <a:r>
              <a:rPr lang="zh-CN" altLang="en-US" sz="1500" b="1" dirty="0" smtClean="0">
                <a:solidFill>
                  <a:srgbClr val="FF9933"/>
                </a:solidFill>
                <a:latin typeface="微软雅黑" pitchFamily="34" charset="-122"/>
                <a:ea typeface="微软雅黑" pitchFamily="34" charset="-122"/>
              </a:rPr>
              <a:t>名单</a:t>
            </a:r>
            <a:r>
              <a:rPr lang="zh-CN" altLang="en-US" sz="1500" dirty="0" smtClean="0">
                <a:solidFill>
                  <a:srgbClr val="FF9933"/>
                </a:solidFill>
                <a:latin typeface="微软雅黑" pitchFamily="34" charset="-122"/>
                <a:ea typeface="微软雅黑" pitchFamily="34" charset="-122"/>
              </a:rPr>
              <a:t>以及</a:t>
            </a:r>
            <a:r>
              <a:rPr lang="zh-CN" altLang="en-US" sz="1500" b="1" dirty="0" smtClean="0">
                <a:solidFill>
                  <a:srgbClr val="FF9933"/>
                </a:solidFill>
                <a:latin typeface="微软雅黑" pitchFamily="34" charset="-122"/>
                <a:ea typeface="微软雅黑" pitchFamily="34" charset="-122"/>
              </a:rPr>
              <a:t>变动明细</a:t>
            </a:r>
            <a:r>
              <a:rPr lang="zh-CN" altLang="en-US" sz="1500" dirty="0" smtClean="0">
                <a:solidFill>
                  <a:srgbClr val="FF9933"/>
                </a:solidFill>
                <a:latin typeface="微软雅黑" pitchFamily="34" charset="-122"/>
                <a:ea typeface="微软雅黑" pitchFamily="34" charset="-122"/>
              </a:rPr>
              <a:t>清单</a:t>
            </a:r>
            <a:r>
              <a:rPr lang="zh-CN" altLang="zh-CN" sz="1500" dirty="0" smtClean="0">
                <a:solidFill>
                  <a:srgbClr val="FF9933"/>
                </a:solidFill>
                <a:latin typeface="微软雅黑" pitchFamily="34" charset="-122"/>
                <a:ea typeface="微软雅黑" pitchFamily="34" charset="-122"/>
              </a:rPr>
              <a:t>。</a:t>
            </a:r>
            <a:endParaRPr lang="en-US" altLang="zh-CN" sz="1500" dirty="0" smtClean="0">
              <a:solidFill>
                <a:srgbClr val="FF9933"/>
              </a:solidFill>
              <a:latin typeface="微软雅黑" pitchFamily="34" charset="-122"/>
              <a:ea typeface="微软雅黑" pitchFamily="34" charset="-122"/>
            </a:endParaRPr>
          </a:p>
          <a:p>
            <a:pPr>
              <a:lnSpc>
                <a:spcPct val="150000"/>
              </a:lnSpc>
              <a:buNone/>
            </a:pPr>
            <a:r>
              <a:rPr lang="zh-CN" altLang="en-US" sz="1400" b="1" dirty="0" smtClean="0">
                <a:solidFill>
                  <a:srgbClr val="C00000"/>
                </a:solidFill>
                <a:latin typeface="微软雅黑" pitchFamily="34" charset="-122"/>
                <a:ea typeface="微软雅黑" pitchFamily="34" charset="-122"/>
              </a:rPr>
              <a:t>信息披露义务</a:t>
            </a:r>
            <a:r>
              <a:rPr lang="zh-CN" altLang="en-US" sz="1400" dirty="0" smtClean="0">
                <a:latin typeface="微软雅黑" pitchFamily="34" charset="-122"/>
                <a:ea typeface="微软雅黑" pitchFamily="34" charset="-122"/>
              </a:rPr>
              <a:t>：</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全国中小企业股份转让系统挂牌公司信息披露细则</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第四十三条规定：在挂牌公司中拥有权益的股份达到该公司</a:t>
            </a:r>
            <a:r>
              <a:rPr lang="zh-CN" altLang="en-US" sz="1400" b="1" dirty="0" smtClean="0">
                <a:solidFill>
                  <a:srgbClr val="C00000"/>
                </a:solidFill>
                <a:latin typeface="微软雅黑" pitchFamily="34" charset="-122"/>
                <a:ea typeface="微软雅黑" pitchFamily="34" charset="-122"/>
              </a:rPr>
              <a:t>总股本</a:t>
            </a:r>
            <a:r>
              <a:rPr lang="en-US" altLang="zh-CN" sz="1400" b="1" dirty="0" smtClean="0">
                <a:solidFill>
                  <a:srgbClr val="C00000"/>
                </a:solidFill>
                <a:latin typeface="微软雅黑" pitchFamily="34" charset="-122"/>
                <a:ea typeface="微软雅黑" pitchFamily="34" charset="-122"/>
              </a:rPr>
              <a:t>5%</a:t>
            </a:r>
            <a:r>
              <a:rPr lang="zh-CN" altLang="en-US" sz="1400" b="1" dirty="0" smtClean="0">
                <a:solidFill>
                  <a:srgbClr val="C00000"/>
                </a:solidFill>
                <a:latin typeface="微软雅黑" pitchFamily="34" charset="-122"/>
                <a:ea typeface="微软雅黑" pitchFamily="34" charset="-122"/>
              </a:rPr>
              <a:t>的股东及其实际控制人</a:t>
            </a:r>
            <a:r>
              <a:rPr lang="zh-CN" altLang="en-US" sz="1400" dirty="0" smtClean="0">
                <a:latin typeface="微软雅黑" pitchFamily="34" charset="-122"/>
                <a:ea typeface="微软雅黑" pitchFamily="34" charset="-122"/>
              </a:rPr>
              <a:t>，其拥有权益的股份变动达到全国股份转让系统公司规定的标准的，应当按照要求及时通知挂牌公司并披露权益变动公告。</a:t>
            </a:r>
          </a:p>
        </p:txBody>
      </p:sp>
      <p:sp>
        <p:nvSpPr>
          <p:cNvPr id="9228" name="TextBox 26"/>
          <p:cNvSpPr>
            <a:spLocks noChangeArrowheads="1"/>
          </p:cNvSpPr>
          <p:nvPr/>
        </p:nvSpPr>
        <p:spPr bwMode="auto">
          <a:xfrm>
            <a:off x="3929058" y="857238"/>
            <a:ext cx="4500595" cy="36932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91430" tIns="45715" rIns="91430" bIns="45715">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zh-CN" sz="1800" b="1" dirty="0" smtClean="0">
                <a:solidFill>
                  <a:srgbClr val="FF9933"/>
                </a:solidFill>
                <a:latin typeface="微软雅黑" pitchFamily="34" charset="-122"/>
                <a:ea typeface="微软雅黑" pitchFamily="34" charset="-122"/>
              </a:rPr>
              <a:t>持股</a:t>
            </a:r>
            <a:r>
              <a:rPr lang="en-US" altLang="zh-CN" sz="1800" b="1" dirty="0" smtClean="0">
                <a:solidFill>
                  <a:srgbClr val="FF9933"/>
                </a:solidFill>
                <a:latin typeface="微软雅黑" pitchFamily="34" charset="-122"/>
                <a:ea typeface="微软雅黑" pitchFamily="34" charset="-122"/>
              </a:rPr>
              <a:t>5%</a:t>
            </a:r>
            <a:r>
              <a:rPr lang="zh-CN" altLang="zh-CN" sz="1800" b="1" dirty="0" smtClean="0">
                <a:solidFill>
                  <a:srgbClr val="FF9933"/>
                </a:solidFill>
                <a:latin typeface="微软雅黑" pitchFamily="34" charset="-122"/>
                <a:ea typeface="微软雅黑" pitchFamily="34" charset="-122"/>
              </a:rPr>
              <a:t>以上股东股份变动信息提醒服务</a:t>
            </a:r>
            <a:endParaRPr lang="zh-CN" altLang="en-US" sz="1800" b="1" dirty="0">
              <a:solidFill>
                <a:srgbClr val="F2A84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Rectangle 32"/>
          <p:cNvSpPr>
            <a:spLocks noChangeArrowheads="1"/>
          </p:cNvSpPr>
          <p:nvPr/>
        </p:nvSpPr>
        <p:spPr bwMode="auto">
          <a:xfrm>
            <a:off x="496918" y="171436"/>
            <a:ext cx="8432800" cy="400050"/>
          </a:xfrm>
          <a:prstGeom prst="rect">
            <a:avLst/>
          </a:prstGeom>
          <a:noFill/>
          <a:ln w="9525">
            <a:noFill/>
            <a:miter lim="800000"/>
            <a:headEnd/>
            <a:tailEnd/>
          </a:ln>
        </p:spPr>
        <p:txBody>
          <a:bodyPr lIns="107275" tIns="53637" rIns="107275" bIns="53637" anchor="b"/>
          <a:lstStyle/>
          <a:p>
            <a:pPr algn="ctr"/>
            <a:r>
              <a:rPr lang="en-US" altLang="zh-CN" sz="2700" b="1" dirty="0" smtClean="0">
                <a:solidFill>
                  <a:srgbClr val="FFFFFF"/>
                </a:solidFill>
                <a:latin typeface="微软雅黑" pitchFamily="34" charset="-122"/>
                <a:ea typeface="微软雅黑" pitchFamily="34" charset="-122"/>
              </a:rPr>
              <a:t/>
            </a:r>
            <a:br>
              <a:rPr lang="en-US" altLang="zh-CN" sz="2700" b="1" dirty="0" smtClean="0">
                <a:solidFill>
                  <a:srgbClr val="FFFFFF"/>
                </a:solidFill>
                <a:latin typeface="微软雅黑" pitchFamily="34" charset="-122"/>
                <a:ea typeface="微软雅黑" pitchFamily="34" charset="-122"/>
              </a:rPr>
            </a:br>
            <a:r>
              <a:rPr lang="zh-CN" altLang="en-US" sz="2700" b="1" dirty="0" smtClean="0">
                <a:solidFill>
                  <a:srgbClr val="FFFFFF"/>
                </a:solidFill>
                <a:latin typeface="微软雅黑" pitchFamily="34" charset="-122"/>
                <a:ea typeface="微软雅黑" pitchFamily="34" charset="-122"/>
              </a:rPr>
              <a:t>主动下发类</a:t>
            </a:r>
            <a:r>
              <a:rPr lang="en-US" altLang="zh-CN" sz="2700" b="1" dirty="0" smtClean="0">
                <a:solidFill>
                  <a:srgbClr val="FFFFFF"/>
                </a:solidFill>
                <a:latin typeface="微软雅黑" pitchFamily="34" charset="-122"/>
                <a:ea typeface="微软雅黑" pitchFamily="34" charset="-122"/>
              </a:rPr>
              <a:t>—</a:t>
            </a:r>
            <a:r>
              <a:rPr lang="zh-CN" altLang="en-US" sz="2700" b="1" dirty="0" smtClean="0">
                <a:solidFill>
                  <a:srgbClr val="FFFFFF"/>
                </a:solidFill>
                <a:latin typeface="微软雅黑" pitchFamily="34" charset="-122"/>
                <a:ea typeface="微软雅黑" pitchFamily="34" charset="-122"/>
              </a:rPr>
              <a:t>持股</a:t>
            </a:r>
            <a:r>
              <a:rPr lang="en-US" altLang="zh-CN" sz="2700" b="1" dirty="0" smtClean="0">
                <a:solidFill>
                  <a:srgbClr val="FFFFFF"/>
                </a:solidFill>
                <a:latin typeface="微软雅黑" pitchFamily="34" charset="-122"/>
                <a:ea typeface="微软雅黑" pitchFamily="34" charset="-122"/>
              </a:rPr>
              <a:t>5%</a:t>
            </a:r>
            <a:r>
              <a:rPr lang="zh-CN" altLang="en-US" sz="2700" b="1" dirty="0" smtClean="0">
                <a:solidFill>
                  <a:srgbClr val="FFFFFF"/>
                </a:solidFill>
                <a:latin typeface="微软雅黑" pitchFamily="34" charset="-122"/>
                <a:ea typeface="微软雅黑" pitchFamily="34" charset="-122"/>
              </a:rPr>
              <a:t>以上股东股份变动信息提醒服务</a:t>
            </a:r>
          </a:p>
        </p:txBody>
      </p:sp>
      <p:sp>
        <p:nvSpPr>
          <p:cNvPr id="30" name="页脚占位符 1"/>
          <p:cNvSpPr>
            <a:spLocks noGrp="1"/>
          </p:cNvSpPr>
          <p:nvPr>
            <p:ph type="ftr" sz="quarter" idx="11"/>
          </p:nvPr>
        </p:nvSpPr>
        <p:spPr>
          <a:xfrm>
            <a:off x="3124200" y="4683921"/>
            <a:ext cx="2895600" cy="357188"/>
          </a:xfrm>
        </p:spPr>
        <p:txBody>
          <a:bodyPr/>
          <a:lstStyle/>
          <a:p>
            <a:pPr>
              <a:defRPr/>
            </a:pPr>
            <a:r>
              <a:rPr lang="en-US" altLang="zh-CN" dirty="0" smtClean="0"/>
              <a:t>26</a:t>
            </a:r>
            <a:endParaRPr lang="en-US" altLang="zh-CN"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227">
                                            <p:txEl>
                                              <p:pRg st="0" end="0"/>
                                            </p:txEl>
                                          </p:spTgt>
                                        </p:tgtEl>
                                        <p:attrNameLst>
                                          <p:attrName>style.visibility</p:attrName>
                                        </p:attrNameLst>
                                      </p:cBhvr>
                                      <p:to>
                                        <p:strVal val="visible"/>
                                      </p:to>
                                    </p:set>
                                    <p:animEffect transition="in" filter="fade">
                                      <p:cBhvr>
                                        <p:cTn id="7" dur="1000"/>
                                        <p:tgtEl>
                                          <p:spTgt spid="922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227">
                                            <p:txEl>
                                              <p:pRg st="1" end="1"/>
                                            </p:txEl>
                                          </p:spTgt>
                                        </p:tgtEl>
                                        <p:attrNameLst>
                                          <p:attrName>style.visibility</p:attrName>
                                        </p:attrNameLst>
                                      </p:cBhvr>
                                      <p:to>
                                        <p:strVal val="visible"/>
                                      </p:to>
                                    </p:set>
                                    <p:animEffect transition="in" filter="fade">
                                      <p:cBhvr>
                                        <p:cTn id="12" dur="1000"/>
                                        <p:tgtEl>
                                          <p:spTgt spid="922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a:grpSpLocks/>
          </p:cNvGrpSpPr>
          <p:nvPr/>
        </p:nvGrpSpPr>
        <p:grpSpPr bwMode="auto">
          <a:xfrm>
            <a:off x="512748" y="1773247"/>
            <a:ext cx="1150938" cy="1336675"/>
            <a:chOff x="0" y="0"/>
            <a:chExt cx="1152128" cy="1336468"/>
          </a:xfrm>
        </p:grpSpPr>
        <p:sp>
          <p:nvSpPr>
            <p:cNvPr id="9241" name="椭圆 7"/>
            <p:cNvSpPr>
              <a:spLocks noChangeArrowheads="1"/>
            </p:cNvSpPr>
            <p:nvPr/>
          </p:nvSpPr>
          <p:spPr bwMode="auto">
            <a:xfrm>
              <a:off x="159138" y="251308"/>
              <a:ext cx="833853" cy="833853"/>
            </a:xfrm>
            <a:prstGeom prst="ellipse">
              <a:avLst/>
            </a:prstGeom>
            <a:solidFill>
              <a:srgbClr val="F46970"/>
            </a:solidFill>
            <a:ln>
              <a:noFill/>
            </a:ln>
            <a:extLst>
              <a:ext uri="{91240B29-F687-4F45-9708-019B960494DF}">
                <a14:hiddenLine xmlns=""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42" name="矩形 6"/>
            <p:cNvSpPr>
              <a:spLocks noChangeArrowheads="1"/>
            </p:cNvSpPr>
            <p:nvPr/>
          </p:nvSpPr>
          <p:spPr bwMode="auto">
            <a:xfrm rot="-1863115">
              <a:off x="28262" y="610852"/>
              <a:ext cx="610929" cy="357480"/>
            </a:xfrm>
            <a:prstGeom prst="rect">
              <a:avLst/>
            </a:prstGeom>
            <a:solidFill>
              <a:srgbClr val="080808">
                <a:alpha val="14117"/>
              </a:srgbClr>
            </a:solidFill>
            <a:ln>
              <a:noFill/>
            </a:ln>
            <a:extLst>
              <a:ext uri="{91240B29-F687-4F45-9708-019B960494DF}">
                <a14:hiddenLine xmlns=""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43" name="六边形 4"/>
            <p:cNvSpPr>
              <a:spLocks noChangeArrowheads="1"/>
            </p:cNvSpPr>
            <p:nvPr/>
          </p:nvSpPr>
          <p:spPr bwMode="auto">
            <a:xfrm rot="5400000">
              <a:off x="-92170" y="92170"/>
              <a:ext cx="1336468" cy="1152128"/>
            </a:xfrm>
            <a:custGeom>
              <a:avLst/>
              <a:gdLst>
                <a:gd name="T0" fmla="*/ 251308 w 1336468"/>
                <a:gd name="T1" fmla="*/ 576063 h 1152128"/>
                <a:gd name="T2" fmla="*/ 668235 w 1336468"/>
                <a:gd name="T3" fmla="*/ 992990 h 1152128"/>
                <a:gd name="T4" fmla="*/ 1085162 w 1336468"/>
                <a:gd name="T5" fmla="*/ 576063 h 1152128"/>
                <a:gd name="T6" fmla="*/ 668235 w 1336468"/>
                <a:gd name="T7" fmla="*/ 159136 h 1152128"/>
                <a:gd name="T8" fmla="*/ 251308 w 1336468"/>
                <a:gd name="T9" fmla="*/ 576063 h 1152128"/>
                <a:gd name="T10" fmla="*/ 0 w 1336468"/>
                <a:gd name="T11" fmla="*/ 576064 h 1152128"/>
                <a:gd name="T12" fmla="*/ 288032 w 1336468"/>
                <a:gd name="T13" fmla="*/ 0 h 1152128"/>
                <a:gd name="T14" fmla="*/ 1048436 w 1336468"/>
                <a:gd name="T15" fmla="*/ 0 h 1152128"/>
                <a:gd name="T16" fmla="*/ 1336468 w 1336468"/>
                <a:gd name="T17" fmla="*/ 576064 h 1152128"/>
                <a:gd name="T18" fmla="*/ 1048436 w 1336468"/>
                <a:gd name="T19" fmla="*/ 1152128 h 1152128"/>
                <a:gd name="T20" fmla="*/ 288032 w 1336468"/>
                <a:gd name="T21" fmla="*/ 1152128 h 1152128"/>
                <a:gd name="T22" fmla="*/ 0 w 1336468"/>
                <a:gd name="T23" fmla="*/ 576064 h 11521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36468"/>
                <a:gd name="T37" fmla="*/ 0 h 1152128"/>
                <a:gd name="T38" fmla="*/ 1336468 w 1336468"/>
                <a:gd name="T39" fmla="*/ 1152128 h 11521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36468" h="1152128">
                  <a:moveTo>
                    <a:pt x="251308" y="576063"/>
                  </a:moveTo>
                  <a:cubicBezTo>
                    <a:pt x="251308" y="806325"/>
                    <a:pt x="437973" y="992990"/>
                    <a:pt x="668235" y="992990"/>
                  </a:cubicBezTo>
                  <a:cubicBezTo>
                    <a:pt x="898497" y="992990"/>
                    <a:pt x="1085162" y="806325"/>
                    <a:pt x="1085162" y="576063"/>
                  </a:cubicBezTo>
                  <a:cubicBezTo>
                    <a:pt x="1085162" y="345801"/>
                    <a:pt x="898497" y="159136"/>
                    <a:pt x="668235" y="159136"/>
                  </a:cubicBezTo>
                  <a:cubicBezTo>
                    <a:pt x="437973" y="159136"/>
                    <a:pt x="251308" y="345801"/>
                    <a:pt x="251308" y="576063"/>
                  </a:cubicBezTo>
                  <a:close/>
                  <a:moveTo>
                    <a:pt x="0" y="576064"/>
                  </a:moveTo>
                  <a:lnTo>
                    <a:pt x="288032" y="0"/>
                  </a:lnTo>
                  <a:lnTo>
                    <a:pt x="1048436" y="0"/>
                  </a:lnTo>
                  <a:lnTo>
                    <a:pt x="1336468" y="576064"/>
                  </a:lnTo>
                  <a:lnTo>
                    <a:pt x="1048436" y="1152128"/>
                  </a:lnTo>
                  <a:lnTo>
                    <a:pt x="288032" y="1152128"/>
                  </a:lnTo>
                  <a:lnTo>
                    <a:pt x="0" y="576064"/>
                  </a:lnTo>
                  <a:close/>
                </a:path>
              </a:pathLst>
            </a:custGeom>
            <a:solidFill>
              <a:srgbClr val="F2A849"/>
            </a:solidFill>
            <a:ln>
              <a:noFill/>
            </a:ln>
            <a:extLst>
              <a:ext uri="{91240B29-F687-4F45-9708-019B960494DF}">
                <a14:hiddenLine xmlns="" xmlns:a14="http://schemas.microsoft.com/office/drawing/2010/main" w="25400" cap="flat" cmpd="sng">
                  <a:solidFill>
                    <a:srgbClr val="395E8A"/>
                  </a:solidFill>
                  <a:bevel/>
                  <a:headEnd/>
                  <a:tailEnd/>
                </a14:hiddenLine>
              </a:ext>
            </a:extLst>
          </p:spPr>
          <p:txBody>
            <a:bodyPr anchor="ctr"/>
            <a:lstStyle/>
            <a:p>
              <a:endParaRPr lang="zh-CN" altLang="en-US"/>
            </a:p>
          </p:txBody>
        </p:sp>
        <p:pic>
          <p:nvPicPr>
            <p:cNvPr id="9244" name="图片 8"/>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298890" y="407716"/>
              <a:ext cx="507937" cy="507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grpSp>
        <p:nvGrpSpPr>
          <p:cNvPr id="3" name="组合 16"/>
          <p:cNvGrpSpPr>
            <a:grpSpLocks/>
          </p:cNvGrpSpPr>
          <p:nvPr/>
        </p:nvGrpSpPr>
        <p:grpSpPr bwMode="auto">
          <a:xfrm>
            <a:off x="1787512" y="2125672"/>
            <a:ext cx="855662" cy="992187"/>
            <a:chOff x="0" y="0"/>
            <a:chExt cx="855835" cy="992768"/>
          </a:xfrm>
        </p:grpSpPr>
        <p:sp>
          <p:nvSpPr>
            <p:cNvPr id="9237" name="椭圆 11"/>
            <p:cNvSpPr>
              <a:spLocks noChangeArrowheads="1"/>
            </p:cNvSpPr>
            <p:nvPr/>
          </p:nvSpPr>
          <p:spPr bwMode="auto">
            <a:xfrm>
              <a:off x="118213" y="186678"/>
              <a:ext cx="619411" cy="619411"/>
            </a:xfrm>
            <a:prstGeom prst="ellipse">
              <a:avLst/>
            </a:prstGeom>
            <a:solidFill>
              <a:srgbClr val="00B0F0"/>
            </a:solidFill>
            <a:ln>
              <a:noFill/>
            </a:ln>
            <a:extLst>
              <a:ext uri="{91240B29-F687-4F45-9708-019B960494DF}">
                <a14:hiddenLine xmlns=""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38" name="矩形 12"/>
            <p:cNvSpPr>
              <a:spLocks noChangeArrowheads="1"/>
            </p:cNvSpPr>
            <p:nvPr/>
          </p:nvSpPr>
          <p:spPr bwMode="auto">
            <a:xfrm rot="-1863115">
              <a:off x="20994" y="453758"/>
              <a:ext cx="453816" cy="265547"/>
            </a:xfrm>
            <a:prstGeom prst="rect">
              <a:avLst/>
            </a:prstGeom>
            <a:solidFill>
              <a:srgbClr val="080808">
                <a:alpha val="14117"/>
              </a:srgbClr>
            </a:solidFill>
            <a:ln>
              <a:noFill/>
            </a:ln>
            <a:extLst>
              <a:ext uri="{91240B29-F687-4F45-9708-019B960494DF}">
                <a14:hiddenLine xmlns=""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39" name="六边形 4"/>
            <p:cNvSpPr>
              <a:spLocks noChangeArrowheads="1"/>
            </p:cNvSpPr>
            <p:nvPr/>
          </p:nvSpPr>
          <p:spPr bwMode="auto">
            <a:xfrm rot="5400000">
              <a:off x="-68466" y="68465"/>
              <a:ext cx="992768" cy="855835"/>
            </a:xfrm>
            <a:custGeom>
              <a:avLst/>
              <a:gdLst>
                <a:gd name="T0" fmla="*/ 186679 w 1336468"/>
                <a:gd name="T1" fmla="*/ 427917 h 1152128"/>
                <a:gd name="T2" fmla="*/ 496385 w 1336468"/>
                <a:gd name="T3" fmla="*/ 737623 h 1152128"/>
                <a:gd name="T4" fmla="*/ 806090 w 1336468"/>
                <a:gd name="T5" fmla="*/ 427917 h 1152128"/>
                <a:gd name="T6" fmla="*/ 496385 w 1336468"/>
                <a:gd name="T7" fmla="*/ 118211 h 1152128"/>
                <a:gd name="T8" fmla="*/ 186679 w 1336468"/>
                <a:gd name="T9" fmla="*/ 427917 h 1152128"/>
                <a:gd name="T10" fmla="*/ 0 w 1336468"/>
                <a:gd name="T11" fmla="*/ 427918 h 1152128"/>
                <a:gd name="T12" fmla="*/ 213959 w 1336468"/>
                <a:gd name="T13" fmla="*/ 0 h 1152128"/>
                <a:gd name="T14" fmla="*/ 778809 w 1336468"/>
                <a:gd name="T15" fmla="*/ 0 h 1152128"/>
                <a:gd name="T16" fmla="*/ 992768 w 1336468"/>
                <a:gd name="T17" fmla="*/ 427918 h 1152128"/>
                <a:gd name="T18" fmla="*/ 778809 w 1336468"/>
                <a:gd name="T19" fmla="*/ 855835 h 1152128"/>
                <a:gd name="T20" fmla="*/ 213959 w 1336468"/>
                <a:gd name="T21" fmla="*/ 855835 h 1152128"/>
                <a:gd name="T22" fmla="*/ 0 w 1336468"/>
                <a:gd name="T23" fmla="*/ 427918 h 11521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36468"/>
                <a:gd name="T37" fmla="*/ 0 h 1152128"/>
                <a:gd name="T38" fmla="*/ 1336468 w 1336468"/>
                <a:gd name="T39" fmla="*/ 1152128 h 11521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36468" h="1152128">
                  <a:moveTo>
                    <a:pt x="251308" y="576063"/>
                  </a:moveTo>
                  <a:cubicBezTo>
                    <a:pt x="251308" y="806325"/>
                    <a:pt x="437973" y="992990"/>
                    <a:pt x="668235" y="992990"/>
                  </a:cubicBezTo>
                  <a:cubicBezTo>
                    <a:pt x="898497" y="992990"/>
                    <a:pt x="1085162" y="806325"/>
                    <a:pt x="1085162" y="576063"/>
                  </a:cubicBezTo>
                  <a:cubicBezTo>
                    <a:pt x="1085162" y="345801"/>
                    <a:pt x="898497" y="159136"/>
                    <a:pt x="668235" y="159136"/>
                  </a:cubicBezTo>
                  <a:cubicBezTo>
                    <a:pt x="437973" y="159136"/>
                    <a:pt x="251308" y="345801"/>
                    <a:pt x="251308" y="576063"/>
                  </a:cubicBezTo>
                  <a:close/>
                  <a:moveTo>
                    <a:pt x="0" y="576064"/>
                  </a:moveTo>
                  <a:lnTo>
                    <a:pt x="288032" y="0"/>
                  </a:lnTo>
                  <a:lnTo>
                    <a:pt x="1048436" y="0"/>
                  </a:lnTo>
                  <a:lnTo>
                    <a:pt x="1336468" y="576064"/>
                  </a:lnTo>
                  <a:lnTo>
                    <a:pt x="1048436" y="1152128"/>
                  </a:lnTo>
                  <a:lnTo>
                    <a:pt x="288032" y="1152128"/>
                  </a:lnTo>
                  <a:lnTo>
                    <a:pt x="0" y="576064"/>
                  </a:lnTo>
                  <a:close/>
                </a:path>
              </a:pathLst>
            </a:custGeom>
            <a:solidFill>
              <a:srgbClr val="00B050"/>
            </a:solidFill>
            <a:ln>
              <a:noFill/>
            </a:ln>
            <a:extLst>
              <a:ext uri="{91240B29-F687-4F45-9708-019B960494DF}">
                <a14:hiddenLine xmlns="" xmlns:a14="http://schemas.microsoft.com/office/drawing/2010/main" w="25400" cap="flat" cmpd="sng">
                  <a:solidFill>
                    <a:srgbClr val="395E8A"/>
                  </a:solidFill>
                  <a:bevel/>
                  <a:headEnd/>
                  <a:tailEnd/>
                </a14:hiddenLine>
              </a:ext>
            </a:extLst>
          </p:spPr>
          <p:txBody>
            <a:bodyPr anchor="ctr"/>
            <a:lstStyle/>
            <a:p>
              <a:endParaRPr lang="zh-CN" altLang="en-US"/>
            </a:p>
          </p:txBody>
        </p:sp>
        <p:pic>
          <p:nvPicPr>
            <p:cNvPr id="9240" name="图片 14"/>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222024" y="302863"/>
              <a:ext cx="377311" cy="3773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grpSp>
        <p:nvGrpSpPr>
          <p:cNvPr id="4" name="组合 17"/>
          <p:cNvGrpSpPr>
            <a:grpSpLocks/>
          </p:cNvGrpSpPr>
          <p:nvPr/>
        </p:nvGrpSpPr>
        <p:grpSpPr bwMode="auto">
          <a:xfrm>
            <a:off x="1236649" y="2959109"/>
            <a:ext cx="773113" cy="898525"/>
            <a:chOff x="0" y="0"/>
            <a:chExt cx="855835" cy="992768"/>
          </a:xfrm>
        </p:grpSpPr>
        <p:sp>
          <p:nvSpPr>
            <p:cNvPr id="9233" name="椭圆 18"/>
            <p:cNvSpPr>
              <a:spLocks noChangeArrowheads="1"/>
            </p:cNvSpPr>
            <p:nvPr/>
          </p:nvSpPr>
          <p:spPr bwMode="auto">
            <a:xfrm>
              <a:off x="118213" y="186678"/>
              <a:ext cx="619411" cy="619411"/>
            </a:xfrm>
            <a:prstGeom prst="ellipse">
              <a:avLst/>
            </a:prstGeom>
            <a:solidFill>
              <a:srgbClr val="00B0F0"/>
            </a:solidFill>
            <a:ln>
              <a:noFill/>
            </a:ln>
            <a:extLst>
              <a:ext uri="{91240B29-F687-4F45-9708-019B960494DF}">
                <a14:hiddenLine xmlns=""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34" name="矩形 19"/>
            <p:cNvSpPr>
              <a:spLocks noChangeArrowheads="1"/>
            </p:cNvSpPr>
            <p:nvPr/>
          </p:nvSpPr>
          <p:spPr bwMode="auto">
            <a:xfrm rot="-1863115">
              <a:off x="20994" y="453758"/>
              <a:ext cx="453816" cy="265547"/>
            </a:xfrm>
            <a:prstGeom prst="rect">
              <a:avLst/>
            </a:prstGeom>
            <a:solidFill>
              <a:srgbClr val="080808">
                <a:alpha val="14117"/>
              </a:srgbClr>
            </a:solidFill>
            <a:ln>
              <a:noFill/>
            </a:ln>
            <a:extLst>
              <a:ext uri="{91240B29-F687-4F45-9708-019B960494DF}">
                <a14:hiddenLine xmlns=""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35" name="六边形 4"/>
            <p:cNvSpPr>
              <a:spLocks noChangeArrowheads="1"/>
            </p:cNvSpPr>
            <p:nvPr/>
          </p:nvSpPr>
          <p:spPr bwMode="auto">
            <a:xfrm rot="5400000">
              <a:off x="-68466" y="68465"/>
              <a:ext cx="992768" cy="855835"/>
            </a:xfrm>
            <a:custGeom>
              <a:avLst/>
              <a:gdLst>
                <a:gd name="T0" fmla="*/ 186679 w 1336468"/>
                <a:gd name="T1" fmla="*/ 427917 h 1152128"/>
                <a:gd name="T2" fmla="*/ 496385 w 1336468"/>
                <a:gd name="T3" fmla="*/ 737623 h 1152128"/>
                <a:gd name="T4" fmla="*/ 806090 w 1336468"/>
                <a:gd name="T5" fmla="*/ 427917 h 1152128"/>
                <a:gd name="T6" fmla="*/ 496385 w 1336468"/>
                <a:gd name="T7" fmla="*/ 118211 h 1152128"/>
                <a:gd name="T8" fmla="*/ 186679 w 1336468"/>
                <a:gd name="T9" fmla="*/ 427917 h 1152128"/>
                <a:gd name="T10" fmla="*/ 0 w 1336468"/>
                <a:gd name="T11" fmla="*/ 427918 h 1152128"/>
                <a:gd name="T12" fmla="*/ 213959 w 1336468"/>
                <a:gd name="T13" fmla="*/ 0 h 1152128"/>
                <a:gd name="T14" fmla="*/ 778809 w 1336468"/>
                <a:gd name="T15" fmla="*/ 0 h 1152128"/>
                <a:gd name="T16" fmla="*/ 992768 w 1336468"/>
                <a:gd name="T17" fmla="*/ 427918 h 1152128"/>
                <a:gd name="T18" fmla="*/ 778809 w 1336468"/>
                <a:gd name="T19" fmla="*/ 855835 h 1152128"/>
                <a:gd name="T20" fmla="*/ 213959 w 1336468"/>
                <a:gd name="T21" fmla="*/ 855835 h 1152128"/>
                <a:gd name="T22" fmla="*/ 0 w 1336468"/>
                <a:gd name="T23" fmla="*/ 427918 h 11521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36468"/>
                <a:gd name="T37" fmla="*/ 0 h 1152128"/>
                <a:gd name="T38" fmla="*/ 1336468 w 1336468"/>
                <a:gd name="T39" fmla="*/ 1152128 h 11521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36468" h="1152128">
                  <a:moveTo>
                    <a:pt x="251308" y="576063"/>
                  </a:moveTo>
                  <a:cubicBezTo>
                    <a:pt x="251308" y="806325"/>
                    <a:pt x="437973" y="992990"/>
                    <a:pt x="668235" y="992990"/>
                  </a:cubicBezTo>
                  <a:cubicBezTo>
                    <a:pt x="898497" y="992990"/>
                    <a:pt x="1085162" y="806325"/>
                    <a:pt x="1085162" y="576063"/>
                  </a:cubicBezTo>
                  <a:cubicBezTo>
                    <a:pt x="1085162" y="345801"/>
                    <a:pt x="898497" y="159136"/>
                    <a:pt x="668235" y="159136"/>
                  </a:cubicBezTo>
                  <a:cubicBezTo>
                    <a:pt x="437973" y="159136"/>
                    <a:pt x="251308" y="345801"/>
                    <a:pt x="251308" y="576063"/>
                  </a:cubicBezTo>
                  <a:close/>
                  <a:moveTo>
                    <a:pt x="0" y="576064"/>
                  </a:moveTo>
                  <a:lnTo>
                    <a:pt x="288032" y="0"/>
                  </a:lnTo>
                  <a:lnTo>
                    <a:pt x="1048436" y="0"/>
                  </a:lnTo>
                  <a:lnTo>
                    <a:pt x="1336468" y="576064"/>
                  </a:lnTo>
                  <a:lnTo>
                    <a:pt x="1048436" y="1152128"/>
                  </a:lnTo>
                  <a:lnTo>
                    <a:pt x="288032" y="1152128"/>
                  </a:lnTo>
                  <a:lnTo>
                    <a:pt x="0" y="576064"/>
                  </a:lnTo>
                  <a:close/>
                </a:path>
              </a:pathLst>
            </a:custGeom>
            <a:solidFill>
              <a:srgbClr val="F46970"/>
            </a:solidFill>
            <a:ln>
              <a:noFill/>
            </a:ln>
            <a:extLst>
              <a:ext uri="{91240B29-F687-4F45-9708-019B960494DF}">
                <a14:hiddenLine xmlns="" xmlns:a14="http://schemas.microsoft.com/office/drawing/2010/main" w="25400" cap="flat" cmpd="sng">
                  <a:solidFill>
                    <a:srgbClr val="395E8A"/>
                  </a:solidFill>
                  <a:bevel/>
                  <a:headEnd/>
                  <a:tailEnd/>
                </a14:hiddenLine>
              </a:ext>
            </a:extLst>
          </p:spPr>
          <p:txBody>
            <a:bodyPr anchor="ctr"/>
            <a:lstStyle/>
            <a:p>
              <a:endParaRPr lang="zh-CN" altLang="en-US"/>
            </a:p>
          </p:txBody>
        </p:sp>
        <p:pic>
          <p:nvPicPr>
            <p:cNvPr id="9236" name="图片 21"/>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222024" y="302863"/>
              <a:ext cx="377311" cy="3773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9224" name="六边形 22"/>
          <p:cNvSpPr>
            <a:spLocks noChangeArrowheads="1"/>
          </p:cNvSpPr>
          <p:nvPr/>
        </p:nvSpPr>
        <p:spPr bwMode="auto">
          <a:xfrm rot="5400000">
            <a:off x="3394646" y="998739"/>
            <a:ext cx="321472" cy="395657"/>
          </a:xfrm>
          <a:prstGeom prst="hexagon">
            <a:avLst>
              <a:gd name="adj" fmla="val 24974"/>
              <a:gd name="vf" fmla="val 115470"/>
            </a:avLst>
          </a:prstGeom>
          <a:solidFill>
            <a:srgbClr val="F2A849"/>
          </a:solidFill>
          <a:ln>
            <a:noFill/>
          </a:ln>
          <a:extLst>
            <a:ext uri="{91240B29-F687-4F45-9708-019B960494DF}">
              <a14:hiddenLine xmlns="" xmlns:a14="http://schemas.microsoft.com/office/drawing/2010/main" w="25400">
                <a:solidFill>
                  <a:srgbClr val="395E8A"/>
                </a:solidFill>
                <a:bevel/>
                <a:headEnd/>
                <a:tailEnd/>
              </a14:hiddenLine>
            </a:ext>
          </a:extLst>
        </p:spPr>
        <p:txBody>
          <a:bodyPr lIns="91430" tIns="45715" rIns="91430" bIns="45715"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27" name="TextBox 25"/>
          <p:cNvSpPr>
            <a:spLocks noChangeArrowheads="1"/>
          </p:cNvSpPr>
          <p:nvPr/>
        </p:nvSpPr>
        <p:spPr bwMode="auto">
          <a:xfrm>
            <a:off x="3214678" y="1643056"/>
            <a:ext cx="5429288" cy="260839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91430" tIns="45715" rIns="91430" bIns="45715">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lvl="0">
              <a:lnSpc>
                <a:spcPct val="150000"/>
              </a:lnSpc>
              <a:buNone/>
            </a:pPr>
            <a:r>
              <a:rPr lang="zh-CN" altLang="en-US" sz="1500" b="1" dirty="0" smtClean="0">
                <a:solidFill>
                  <a:srgbClr val="C00000"/>
                </a:solidFill>
                <a:latin typeface="微软雅黑" pitchFamily="34" charset="-122"/>
                <a:ea typeface="微软雅黑" pitchFamily="34" charset="-122"/>
              </a:rPr>
              <a:t>个人股东、证券投资基金股东</a:t>
            </a:r>
            <a:r>
              <a:rPr lang="zh-CN" altLang="en-US" sz="1500" dirty="0" smtClean="0">
                <a:latin typeface="微软雅黑" pitchFamily="34" charset="-122"/>
                <a:ea typeface="微软雅黑" pitchFamily="34" charset="-122"/>
              </a:rPr>
              <a:t>因权益分派获得股息红利的，在权益分派后发生股票转让时，本公司根据税务部门相关规定代扣上述股东股息红利差别化个人所得税。 </a:t>
            </a:r>
            <a:endParaRPr lang="en-US" altLang="zh-CN" sz="1500" dirty="0" smtClean="0">
              <a:latin typeface="微软雅黑" pitchFamily="34" charset="-122"/>
              <a:ea typeface="微软雅黑" pitchFamily="34" charset="-122"/>
            </a:endParaRPr>
          </a:p>
          <a:p>
            <a:pPr>
              <a:lnSpc>
                <a:spcPct val="150000"/>
              </a:lnSpc>
              <a:buNone/>
            </a:pPr>
            <a:r>
              <a:rPr lang="zh-CN" altLang="en-US" sz="1500" b="1" dirty="0" smtClean="0">
                <a:solidFill>
                  <a:srgbClr val="C00000"/>
                </a:solidFill>
                <a:latin typeface="微软雅黑" pitchFamily="34" charset="-122"/>
                <a:ea typeface="微软雅黑" pitchFamily="34" charset="-122"/>
              </a:rPr>
              <a:t>每月初五个工作日内</a:t>
            </a:r>
            <a:r>
              <a:rPr lang="zh-CN" altLang="en-US" sz="1500" dirty="0" smtClean="0">
                <a:latin typeface="微软雅黑" pitchFamily="34" charset="-122"/>
                <a:ea typeface="微软雅黑" pitchFamily="34" charset="-122"/>
              </a:rPr>
              <a:t>，本公司推送挂牌公司前一月股息红利税扣税明细报表。</a:t>
            </a:r>
            <a:endParaRPr lang="en-US" altLang="zh-CN" sz="1500" dirty="0" smtClean="0">
              <a:latin typeface="微软雅黑" pitchFamily="34" charset="-122"/>
              <a:ea typeface="微软雅黑" pitchFamily="34" charset="-122"/>
            </a:endParaRPr>
          </a:p>
          <a:p>
            <a:pPr>
              <a:lnSpc>
                <a:spcPct val="150000"/>
              </a:lnSpc>
              <a:buNone/>
            </a:pPr>
            <a:r>
              <a:rPr lang="zh-CN" altLang="en-US" sz="1500" dirty="0" smtClean="0">
                <a:latin typeface="微软雅黑" pitchFamily="34" charset="-122"/>
                <a:ea typeface="微软雅黑" pitchFamily="34" charset="-122"/>
              </a:rPr>
              <a:t>挂牌公司应在收到税款当月的</a:t>
            </a:r>
            <a:r>
              <a:rPr lang="zh-CN" altLang="en-US" sz="1500" b="1" dirty="0" smtClean="0">
                <a:solidFill>
                  <a:srgbClr val="C00000"/>
                </a:solidFill>
                <a:latin typeface="微软雅黑" pitchFamily="34" charset="-122"/>
                <a:ea typeface="微软雅黑" pitchFamily="34" charset="-122"/>
              </a:rPr>
              <a:t>法定申报期</a:t>
            </a:r>
            <a:r>
              <a:rPr lang="zh-CN" altLang="en-US" sz="1500" dirty="0" smtClean="0">
                <a:latin typeface="微软雅黑" pitchFamily="34" charset="-122"/>
                <a:ea typeface="微软雅黑" pitchFamily="34" charset="-122"/>
              </a:rPr>
              <a:t>内向主管税务机关</a:t>
            </a:r>
            <a:r>
              <a:rPr lang="zh-CN" altLang="en-US" sz="1500" b="1" dirty="0" smtClean="0">
                <a:solidFill>
                  <a:srgbClr val="C00000"/>
                </a:solidFill>
                <a:latin typeface="微软雅黑" pitchFamily="34" charset="-122"/>
                <a:ea typeface="微软雅黑" pitchFamily="34" charset="-122"/>
              </a:rPr>
              <a:t>申报缴纳</a:t>
            </a:r>
            <a:r>
              <a:rPr lang="zh-CN" altLang="en-US" sz="1500" dirty="0" smtClean="0">
                <a:latin typeface="微软雅黑" pitchFamily="34" charset="-122"/>
                <a:ea typeface="微软雅黑" pitchFamily="34" charset="-122"/>
              </a:rPr>
              <a:t>。</a:t>
            </a:r>
            <a:endParaRPr lang="en-US" altLang="zh-CN" sz="1500" dirty="0" smtClean="0">
              <a:latin typeface="微软雅黑" pitchFamily="34" charset="-122"/>
              <a:ea typeface="微软雅黑" pitchFamily="34" charset="-122"/>
            </a:endParaRPr>
          </a:p>
        </p:txBody>
      </p:sp>
      <p:sp>
        <p:nvSpPr>
          <p:cNvPr id="9228" name="TextBox 26"/>
          <p:cNvSpPr>
            <a:spLocks noChangeArrowheads="1"/>
          </p:cNvSpPr>
          <p:nvPr/>
        </p:nvSpPr>
        <p:spPr bwMode="auto">
          <a:xfrm>
            <a:off x="3929058" y="1000114"/>
            <a:ext cx="4500595" cy="4000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91430" tIns="45715" rIns="91430" bIns="45715">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2000" b="1" dirty="0" smtClean="0">
                <a:solidFill>
                  <a:srgbClr val="F2A849"/>
                </a:solidFill>
                <a:latin typeface="微软雅黑" panose="020B0503020204020204" pitchFamily="34" charset="-122"/>
                <a:ea typeface="微软雅黑" panose="020B0503020204020204" pitchFamily="34" charset="-122"/>
                <a:sym typeface="微软雅黑" panose="020B0503020204020204" pitchFamily="34" charset="-122"/>
              </a:rPr>
              <a:t>股息红利差异化征税明细查询</a:t>
            </a:r>
            <a:endParaRPr lang="zh-CN" altLang="en-US" sz="2000" b="1" dirty="0">
              <a:solidFill>
                <a:srgbClr val="F2A84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Rectangle 32"/>
          <p:cNvSpPr>
            <a:spLocks noChangeArrowheads="1"/>
          </p:cNvSpPr>
          <p:nvPr/>
        </p:nvSpPr>
        <p:spPr bwMode="auto">
          <a:xfrm>
            <a:off x="496918" y="171436"/>
            <a:ext cx="8432800" cy="400050"/>
          </a:xfrm>
          <a:prstGeom prst="rect">
            <a:avLst/>
          </a:prstGeom>
          <a:noFill/>
          <a:ln w="9525">
            <a:noFill/>
            <a:miter lim="800000"/>
            <a:headEnd/>
            <a:tailEnd/>
          </a:ln>
        </p:spPr>
        <p:txBody>
          <a:bodyPr lIns="107275" tIns="53637" rIns="107275" bIns="53637" anchor="b"/>
          <a:lstStyle/>
          <a:p>
            <a:pPr algn="ctr"/>
            <a:r>
              <a:rPr lang="en-US" altLang="zh-CN" sz="2700" b="1" dirty="0" smtClean="0">
                <a:solidFill>
                  <a:srgbClr val="FFFFFF"/>
                </a:solidFill>
                <a:latin typeface="微软雅黑" pitchFamily="34" charset="-122"/>
                <a:ea typeface="微软雅黑" pitchFamily="34" charset="-122"/>
              </a:rPr>
              <a:t/>
            </a:r>
            <a:br>
              <a:rPr lang="en-US" altLang="zh-CN" sz="2700" b="1" dirty="0" smtClean="0">
                <a:solidFill>
                  <a:srgbClr val="FFFFFF"/>
                </a:solidFill>
                <a:latin typeface="微软雅黑" pitchFamily="34" charset="-122"/>
                <a:ea typeface="微软雅黑" pitchFamily="34" charset="-122"/>
              </a:rPr>
            </a:br>
            <a:r>
              <a:rPr lang="zh-CN" altLang="en-US" sz="2700" b="1" dirty="0" smtClean="0">
                <a:solidFill>
                  <a:srgbClr val="FFFFFF"/>
                </a:solidFill>
                <a:latin typeface="微软雅黑" pitchFamily="34" charset="-122"/>
                <a:ea typeface="微软雅黑" pitchFamily="34" charset="-122"/>
              </a:rPr>
              <a:t>主动下发类</a:t>
            </a:r>
            <a:r>
              <a:rPr lang="en-US" altLang="zh-CN" sz="2700" b="1" dirty="0" smtClean="0">
                <a:solidFill>
                  <a:srgbClr val="FFFFFF"/>
                </a:solidFill>
                <a:latin typeface="微软雅黑" pitchFamily="34" charset="-122"/>
                <a:ea typeface="微软雅黑" pitchFamily="34" charset="-122"/>
              </a:rPr>
              <a:t>—</a:t>
            </a:r>
            <a:r>
              <a:rPr lang="zh-CN" altLang="en-US" sz="2700" b="1" dirty="0" smtClean="0">
                <a:solidFill>
                  <a:srgbClr val="FFFFFF"/>
                </a:solidFill>
                <a:latin typeface="微软雅黑" pitchFamily="34" charset="-122"/>
                <a:ea typeface="微软雅黑" pitchFamily="34" charset="-122"/>
              </a:rPr>
              <a:t>股息红利差异化征税明细查询</a:t>
            </a:r>
          </a:p>
        </p:txBody>
      </p:sp>
      <p:sp>
        <p:nvSpPr>
          <p:cNvPr id="30" name="页脚占位符 1"/>
          <p:cNvSpPr>
            <a:spLocks noGrp="1"/>
          </p:cNvSpPr>
          <p:nvPr>
            <p:ph type="ftr" sz="quarter" idx="11"/>
          </p:nvPr>
        </p:nvSpPr>
        <p:spPr>
          <a:xfrm>
            <a:off x="3124200" y="4683921"/>
            <a:ext cx="2895600" cy="357188"/>
          </a:xfrm>
        </p:spPr>
        <p:txBody>
          <a:bodyPr/>
          <a:lstStyle/>
          <a:p>
            <a:pPr>
              <a:defRPr/>
            </a:pPr>
            <a:r>
              <a:rPr lang="en-US" altLang="zh-CN" dirty="0" smtClean="0"/>
              <a:t>27</a:t>
            </a:r>
            <a:endParaRPr lang="en-US" altLang="zh-CN"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227">
                                            <p:txEl>
                                              <p:pRg st="0" end="0"/>
                                            </p:txEl>
                                          </p:spTgt>
                                        </p:tgtEl>
                                        <p:attrNameLst>
                                          <p:attrName>style.visibility</p:attrName>
                                        </p:attrNameLst>
                                      </p:cBhvr>
                                      <p:to>
                                        <p:strVal val="visible"/>
                                      </p:to>
                                    </p:set>
                                    <p:animEffect transition="in" filter="fade">
                                      <p:cBhvr>
                                        <p:cTn id="7" dur="1000"/>
                                        <p:tgtEl>
                                          <p:spTgt spid="922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227">
                                            <p:txEl>
                                              <p:pRg st="1" end="1"/>
                                            </p:txEl>
                                          </p:spTgt>
                                        </p:tgtEl>
                                        <p:attrNameLst>
                                          <p:attrName>style.visibility</p:attrName>
                                        </p:attrNameLst>
                                      </p:cBhvr>
                                      <p:to>
                                        <p:strVal val="visible"/>
                                      </p:to>
                                    </p:set>
                                    <p:animEffect transition="in" filter="fade">
                                      <p:cBhvr>
                                        <p:cTn id="12" dur="1000"/>
                                        <p:tgtEl>
                                          <p:spTgt spid="922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227">
                                            <p:txEl>
                                              <p:pRg st="2" end="2"/>
                                            </p:txEl>
                                          </p:spTgt>
                                        </p:tgtEl>
                                        <p:attrNameLst>
                                          <p:attrName>style.visibility</p:attrName>
                                        </p:attrNameLst>
                                      </p:cBhvr>
                                      <p:to>
                                        <p:strVal val="visible"/>
                                      </p:to>
                                    </p:set>
                                    <p:animEffect transition="in" filter="fade">
                                      <p:cBhvr>
                                        <p:cTn id="17" dur="1000"/>
                                        <p:tgtEl>
                                          <p:spTgt spid="922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占位符 5" descr="c4eeeed1aafc26a39a50271c.jpg"/>
          <p:cNvPicPr>
            <a:picLocks noGrp="1" noChangeAspect="1"/>
          </p:cNvPicPr>
          <p:nvPr>
            <p:ph type="pic" sz="quarter" idx="13"/>
          </p:nvPr>
        </p:nvPicPr>
        <p:blipFill>
          <a:blip r:embed="rId2"/>
          <a:srcRect l="8453" r="8453"/>
          <a:stretch>
            <a:fillRect/>
          </a:stretch>
        </p:blipFill>
        <p:spPr>
          <a:xfrm>
            <a:off x="0" y="1401369"/>
            <a:ext cx="3016250" cy="2044303"/>
          </a:xfrm>
        </p:spPr>
      </p:pic>
      <p:sp>
        <p:nvSpPr>
          <p:cNvPr id="12294" name="标题 3"/>
          <p:cNvSpPr>
            <a:spLocks noGrp="1"/>
          </p:cNvSpPr>
          <p:nvPr>
            <p:ph type="title"/>
          </p:nvPr>
        </p:nvSpPr>
        <p:spPr>
          <a:xfrm>
            <a:off x="3500430" y="1339448"/>
            <a:ext cx="5286412" cy="2035969"/>
          </a:xfrm>
        </p:spPr>
        <p:txBody>
          <a:bodyPr>
            <a:normAutofit/>
          </a:bodyPr>
          <a:lstStyle/>
          <a:p>
            <a:pPr algn="ctr" eaLnBrk="1" hangingPunct="1"/>
            <a:r>
              <a:rPr lang="en-US" altLang="zh-CN" sz="2700" b="1" dirty="0" smtClean="0">
                <a:solidFill>
                  <a:srgbClr val="FFFFFF"/>
                </a:solidFill>
                <a:latin typeface="微软雅黑" pitchFamily="34" charset="-122"/>
                <a:ea typeface="微软雅黑" pitchFamily="34" charset="-122"/>
              </a:rPr>
              <a:t/>
            </a:r>
            <a:br>
              <a:rPr lang="en-US" altLang="zh-CN" sz="2700" b="1" dirty="0" smtClean="0">
                <a:solidFill>
                  <a:srgbClr val="FFFFFF"/>
                </a:solidFill>
                <a:latin typeface="微软雅黑" pitchFamily="34" charset="-122"/>
                <a:ea typeface="微软雅黑" pitchFamily="34" charset="-122"/>
              </a:rPr>
            </a:br>
            <a:r>
              <a:rPr lang="zh-CN" altLang="en-US" sz="2700" b="1" dirty="0" smtClean="0">
                <a:latin typeface="微软雅黑" pitchFamily="34" charset="-122"/>
                <a:ea typeface="微软雅黑" pitchFamily="34" charset="-122"/>
              </a:rPr>
              <a:t>信息披露义务人持股及股份变更情况查询</a:t>
            </a:r>
            <a:endParaRPr lang="zh-CN" altLang="en-US" sz="2700" b="1" dirty="0" smtClean="0">
              <a:solidFill>
                <a:srgbClr val="FFFFFF"/>
              </a:solidFill>
              <a:latin typeface="微软雅黑" pitchFamily="34" charset="-122"/>
              <a:ea typeface="微软雅黑" pitchFamily="34" charset="-122"/>
            </a:endParaRPr>
          </a:p>
        </p:txBody>
      </p:sp>
      <p:sp>
        <p:nvSpPr>
          <p:cNvPr id="5" name="文本占位符 4"/>
          <p:cNvSpPr>
            <a:spLocks noGrp="1"/>
          </p:cNvSpPr>
          <p:nvPr>
            <p:ph type="body" idx="1"/>
          </p:nvPr>
        </p:nvSpPr>
        <p:spPr/>
        <p:txBody>
          <a:bodyPr/>
          <a:lstStyle/>
          <a:p>
            <a:r>
              <a:rPr lang="en-US" altLang="zh-CN" dirty="0" smtClean="0"/>
              <a:t> </a:t>
            </a:r>
            <a:endParaRPr lang="zh-CN" altLang="en-US" dirty="0"/>
          </a:p>
        </p:txBody>
      </p:sp>
      <p:sp>
        <p:nvSpPr>
          <p:cNvPr id="7" name="页脚占位符 6"/>
          <p:cNvSpPr>
            <a:spLocks noGrp="1"/>
          </p:cNvSpPr>
          <p:nvPr>
            <p:ph type="ftr" sz="quarter" idx="16"/>
          </p:nvPr>
        </p:nvSpPr>
        <p:spPr>
          <a:xfrm>
            <a:off x="3143240" y="4625596"/>
            <a:ext cx="2895600" cy="357188"/>
          </a:xfrm>
        </p:spPr>
        <p:txBody>
          <a:bodyPr/>
          <a:lstStyle/>
          <a:p>
            <a:pPr>
              <a:defRPr/>
            </a:pPr>
            <a:r>
              <a:rPr lang="en-US" altLang="zh-CN" dirty="0" smtClean="0"/>
              <a:t>28</a:t>
            </a:r>
            <a:endParaRPr lang="zh-CN" altLang="en-US" dirty="0"/>
          </a:p>
        </p:txBody>
      </p:sp>
      <p:pic>
        <p:nvPicPr>
          <p:cNvPr id="6" name="Picture 9" descr="D:\2015.1.23\中国结算VI系统(2015.3)\主标-透明背景.png"/>
          <p:cNvPicPr>
            <a:picLocks noChangeAspect="1" noChangeArrowheads="1"/>
          </p:cNvPicPr>
          <p:nvPr/>
        </p:nvPicPr>
        <p:blipFill>
          <a:blip r:embed="rId3" cstate="print"/>
          <a:srcRect/>
          <a:stretch>
            <a:fillRect/>
          </a:stretch>
        </p:blipFill>
        <p:spPr bwMode="auto">
          <a:xfrm>
            <a:off x="7524330" y="4569974"/>
            <a:ext cx="1475656" cy="496564"/>
          </a:xfrm>
          <a:prstGeom prst="rect">
            <a:avLst/>
          </a:prstGeom>
          <a:noFill/>
          <a:ln w="9525">
            <a:noFill/>
            <a:miter lim="800000"/>
            <a:headEnd/>
            <a:tailEnd/>
          </a:ln>
        </p:spPr>
      </p:pic>
    </p:spTree>
    <p:extLst>
      <p:ext uri="{BB962C8B-B14F-4D97-AF65-F5344CB8AC3E}">
        <p14:creationId xmlns:p14="http://schemas.microsoft.com/office/powerpoint/2010/main" xmlns="" val="59012165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32"/>
          <p:cNvSpPr>
            <a:spLocks noChangeArrowheads="1"/>
          </p:cNvSpPr>
          <p:nvPr/>
        </p:nvSpPr>
        <p:spPr bwMode="auto">
          <a:xfrm>
            <a:off x="496918" y="82138"/>
            <a:ext cx="8647082" cy="489347"/>
          </a:xfrm>
          <a:prstGeom prst="rect">
            <a:avLst/>
          </a:prstGeom>
          <a:noFill/>
          <a:ln w="9525">
            <a:noFill/>
            <a:miter lim="800000"/>
            <a:headEnd/>
            <a:tailEnd/>
          </a:ln>
        </p:spPr>
        <p:txBody>
          <a:bodyPr lIns="107275" tIns="53637" rIns="107275" bIns="53637" anchor="b"/>
          <a:lstStyle/>
          <a:p>
            <a:pPr algn="ctr"/>
            <a:r>
              <a:rPr lang="en-US" altLang="zh-CN" sz="2700" b="1" dirty="0" smtClean="0">
                <a:solidFill>
                  <a:srgbClr val="FFFFFF"/>
                </a:solidFill>
                <a:latin typeface="微软雅黑" pitchFamily="34" charset="-122"/>
                <a:ea typeface="微软雅黑" pitchFamily="34" charset="-122"/>
              </a:rPr>
              <a:t/>
            </a:r>
            <a:br>
              <a:rPr lang="en-US" altLang="zh-CN" sz="2700" b="1" dirty="0" smtClean="0">
                <a:solidFill>
                  <a:srgbClr val="FFFFFF"/>
                </a:solidFill>
                <a:latin typeface="微软雅黑" pitchFamily="34" charset="-122"/>
                <a:ea typeface="微软雅黑" pitchFamily="34" charset="-122"/>
              </a:rPr>
            </a:br>
            <a:r>
              <a:rPr lang="zh-CN" altLang="en-US" sz="2700" b="1" dirty="0" smtClean="0">
                <a:solidFill>
                  <a:srgbClr val="FFFFFF"/>
                </a:solidFill>
                <a:latin typeface="微软雅黑" pitchFamily="34" charset="-122"/>
                <a:ea typeface="微软雅黑" pitchFamily="34" charset="-122"/>
              </a:rPr>
              <a:t>信息披露义务人持股及股份变更情况查询</a:t>
            </a:r>
            <a:endParaRPr lang="zh-CN" altLang="en-US" sz="2700" dirty="0">
              <a:solidFill>
                <a:schemeClr val="bg1"/>
              </a:solidFill>
              <a:latin typeface="黑体" pitchFamily="49" charset="-122"/>
              <a:ea typeface="黑体" pitchFamily="49" charset="-122"/>
            </a:endParaRPr>
          </a:p>
        </p:txBody>
      </p:sp>
      <p:graphicFrame>
        <p:nvGraphicFramePr>
          <p:cNvPr id="4" name="图示 3"/>
          <p:cNvGraphicFramePr/>
          <p:nvPr/>
        </p:nvGraphicFramePr>
        <p:xfrm>
          <a:off x="428596" y="910818"/>
          <a:ext cx="8429684" cy="33754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页脚占位符 4"/>
          <p:cNvSpPr>
            <a:spLocks noGrp="1"/>
          </p:cNvSpPr>
          <p:nvPr>
            <p:ph type="ftr" sz="quarter" idx="11"/>
          </p:nvPr>
        </p:nvSpPr>
        <p:spPr/>
        <p:txBody>
          <a:bodyPr/>
          <a:lstStyle/>
          <a:p>
            <a:pPr>
              <a:defRPr/>
            </a:pPr>
            <a:r>
              <a:rPr lang="en-US" altLang="zh-CN" dirty="0" smtClean="0"/>
              <a:t>29</a:t>
            </a:r>
            <a:endParaRPr lang="en-US" altLang="zh-CN" dirty="0"/>
          </a:p>
        </p:txBody>
      </p:sp>
    </p:spTree>
    <p:extLst>
      <p:ext uri="{BB962C8B-B14F-4D97-AF65-F5344CB8AC3E}">
        <p14:creationId xmlns:p14="http://schemas.microsoft.com/office/powerpoint/2010/main" xmlns="" val="131065162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占位符 5" descr="c4eeeed1aafc26a39a50271c.jpg"/>
          <p:cNvPicPr>
            <a:picLocks noGrp="1" noChangeAspect="1"/>
          </p:cNvPicPr>
          <p:nvPr>
            <p:ph type="pic" sz="quarter" idx="13"/>
          </p:nvPr>
        </p:nvPicPr>
        <p:blipFill>
          <a:blip r:embed="rId2"/>
          <a:srcRect l="8453" r="8453"/>
          <a:stretch>
            <a:fillRect/>
          </a:stretch>
        </p:blipFill>
        <p:spPr>
          <a:xfrm>
            <a:off x="-26876" y="1401369"/>
            <a:ext cx="3016250" cy="2044303"/>
          </a:xfrm>
        </p:spPr>
      </p:pic>
      <p:sp>
        <p:nvSpPr>
          <p:cNvPr id="12294" name="标题 3"/>
          <p:cNvSpPr>
            <a:spLocks noGrp="1"/>
          </p:cNvSpPr>
          <p:nvPr>
            <p:ph type="title"/>
          </p:nvPr>
        </p:nvSpPr>
        <p:spPr>
          <a:xfrm>
            <a:off x="3071817" y="1339448"/>
            <a:ext cx="6072187" cy="2035969"/>
          </a:xfrm>
        </p:spPr>
        <p:txBody>
          <a:bodyPr>
            <a:normAutofit/>
          </a:bodyPr>
          <a:lstStyle/>
          <a:p>
            <a:pPr algn="ctr" eaLnBrk="1" hangingPunct="1"/>
            <a:r>
              <a:rPr lang="en-US" altLang="zh-CN" sz="3100" b="1" dirty="0" smtClean="0">
                <a:solidFill>
                  <a:srgbClr val="FFFFFF"/>
                </a:solidFill>
                <a:latin typeface="微软雅黑" pitchFamily="34" charset="-122"/>
                <a:ea typeface="微软雅黑" pitchFamily="34" charset="-122"/>
              </a:rPr>
              <a:t/>
            </a:r>
            <a:br>
              <a:rPr lang="en-US" altLang="zh-CN" sz="3100" b="1" dirty="0" smtClean="0">
                <a:solidFill>
                  <a:srgbClr val="FFFFFF"/>
                </a:solidFill>
                <a:latin typeface="微软雅黑" pitchFamily="34" charset="-122"/>
                <a:ea typeface="微软雅黑" pitchFamily="34" charset="-122"/>
              </a:rPr>
            </a:br>
            <a:r>
              <a:rPr lang="zh-CN" altLang="en-US" sz="3200" dirty="0" smtClean="0">
                <a:latin typeface="微软雅黑" pitchFamily="34" charset="-122"/>
                <a:ea typeface="微软雅黑" pitchFamily="34" charset="-122"/>
              </a:rPr>
              <a:t>中国证券登记结算公司介绍</a:t>
            </a:r>
            <a:endParaRPr lang="zh-CN" altLang="en-US" sz="3100" b="1" dirty="0" smtClean="0">
              <a:solidFill>
                <a:srgbClr val="FFFFFF"/>
              </a:solidFill>
              <a:latin typeface="微软雅黑" pitchFamily="34" charset="-122"/>
              <a:ea typeface="微软雅黑" pitchFamily="34" charset="-122"/>
            </a:endParaRPr>
          </a:p>
        </p:txBody>
      </p:sp>
      <p:sp>
        <p:nvSpPr>
          <p:cNvPr id="5" name="文本占位符 4"/>
          <p:cNvSpPr>
            <a:spLocks noGrp="1"/>
          </p:cNvSpPr>
          <p:nvPr>
            <p:ph type="body" idx="1"/>
          </p:nvPr>
        </p:nvSpPr>
        <p:spPr/>
        <p:txBody>
          <a:bodyPr/>
          <a:lstStyle/>
          <a:p>
            <a:r>
              <a:rPr lang="en-US" altLang="zh-CN" dirty="0" smtClean="0"/>
              <a:t> </a:t>
            </a:r>
            <a:endParaRPr lang="zh-CN" altLang="en-US" dirty="0"/>
          </a:p>
        </p:txBody>
      </p:sp>
      <p:sp>
        <p:nvSpPr>
          <p:cNvPr id="6" name="页脚占位符 5"/>
          <p:cNvSpPr>
            <a:spLocks noGrp="1"/>
          </p:cNvSpPr>
          <p:nvPr>
            <p:ph type="ftr" sz="quarter" idx="16"/>
          </p:nvPr>
        </p:nvSpPr>
        <p:spPr/>
        <p:txBody>
          <a:bodyPr/>
          <a:lstStyle/>
          <a:p>
            <a:pPr>
              <a:defRPr/>
            </a:pPr>
            <a:r>
              <a:rPr lang="en-US" altLang="zh-CN" dirty="0" smtClean="0"/>
              <a:t>3</a:t>
            </a:r>
            <a:endParaRPr lang="zh-CN" altLang="en-US" dirty="0"/>
          </a:p>
        </p:txBody>
      </p:sp>
      <p:pic>
        <p:nvPicPr>
          <p:cNvPr id="8" name="Picture 9" descr="D:\2015.1.23\中国结算VI系统(2015.3)\主标-透明背景.png"/>
          <p:cNvPicPr>
            <a:picLocks noChangeAspect="1" noChangeArrowheads="1"/>
          </p:cNvPicPr>
          <p:nvPr/>
        </p:nvPicPr>
        <p:blipFill>
          <a:blip r:embed="rId3" cstate="print"/>
          <a:srcRect/>
          <a:stretch>
            <a:fillRect/>
          </a:stretch>
        </p:blipFill>
        <p:spPr bwMode="auto">
          <a:xfrm>
            <a:off x="7524330" y="4569974"/>
            <a:ext cx="1475656" cy="496564"/>
          </a:xfrm>
          <a:prstGeom prst="rect">
            <a:avLst/>
          </a:prstGeom>
          <a:noFill/>
          <a:ln w="9525">
            <a:noFill/>
            <a:miter lim="800000"/>
            <a:headEnd/>
            <a:tailEnd/>
          </a:ln>
        </p:spPr>
      </p:pic>
      <p:sp>
        <p:nvSpPr>
          <p:cNvPr id="7" name="TextBox 6"/>
          <p:cNvSpPr txBox="1"/>
          <p:nvPr/>
        </p:nvSpPr>
        <p:spPr>
          <a:xfrm>
            <a:off x="2500298" y="2428874"/>
            <a:ext cx="1000132" cy="369332"/>
          </a:xfrm>
          <a:prstGeom prst="rect">
            <a:avLst/>
          </a:prstGeom>
          <a:noFill/>
        </p:spPr>
        <p:txBody>
          <a:bodyPr wrap="square" rtlCol="0">
            <a:spAutoFit/>
          </a:bodyPr>
          <a:lstStyle/>
          <a:p>
            <a:pPr algn="ctr"/>
            <a:r>
              <a:rPr lang="en-US" altLang="zh-CN" dirty="0" smtClean="0">
                <a:solidFill>
                  <a:schemeClr val="bg1"/>
                </a:solidFill>
              </a:rPr>
              <a:t>PRAT 1</a:t>
            </a:r>
            <a:endParaRPr lang="zh-CN" altLang="en-US" dirty="0">
              <a:solidFill>
                <a:schemeClr val="bg1"/>
              </a:solidFill>
            </a:endParaRPr>
          </a:p>
        </p:txBody>
      </p:sp>
    </p:spTree>
    <p:extLst>
      <p:ext uri="{BB962C8B-B14F-4D97-AF65-F5344CB8AC3E}">
        <p14:creationId xmlns:p14="http://schemas.microsoft.com/office/powerpoint/2010/main" xmlns="" val="59012165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nvGraphicFramePr>
        <p:xfrm>
          <a:off x="428596" y="910818"/>
          <a:ext cx="8429684" cy="33754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ectangle 32"/>
          <p:cNvSpPr>
            <a:spLocks noChangeArrowheads="1"/>
          </p:cNvSpPr>
          <p:nvPr/>
        </p:nvSpPr>
        <p:spPr bwMode="auto">
          <a:xfrm>
            <a:off x="496918" y="171436"/>
            <a:ext cx="8647082" cy="400050"/>
          </a:xfrm>
          <a:prstGeom prst="rect">
            <a:avLst/>
          </a:prstGeom>
          <a:noFill/>
          <a:ln w="9525">
            <a:noFill/>
            <a:miter lim="800000"/>
            <a:headEnd/>
            <a:tailEnd/>
          </a:ln>
        </p:spPr>
        <p:txBody>
          <a:bodyPr lIns="107275" tIns="53637" rIns="107275" bIns="53637" anchor="b"/>
          <a:lstStyle/>
          <a:p>
            <a:pPr algn="ctr"/>
            <a:r>
              <a:rPr lang="en-US" altLang="zh-CN" sz="2700" b="1" dirty="0" smtClean="0">
                <a:solidFill>
                  <a:srgbClr val="FFFFFF"/>
                </a:solidFill>
                <a:latin typeface="微软雅黑" pitchFamily="34" charset="-122"/>
                <a:ea typeface="微软雅黑" pitchFamily="34" charset="-122"/>
              </a:rPr>
              <a:t/>
            </a:r>
            <a:br>
              <a:rPr lang="en-US" altLang="zh-CN" sz="2700" b="1" dirty="0" smtClean="0">
                <a:solidFill>
                  <a:srgbClr val="FFFFFF"/>
                </a:solidFill>
                <a:latin typeface="微软雅黑" pitchFamily="34" charset="-122"/>
                <a:ea typeface="微软雅黑" pitchFamily="34" charset="-122"/>
              </a:rPr>
            </a:br>
            <a:r>
              <a:rPr lang="zh-CN" altLang="en-US" sz="2700" b="1" dirty="0" smtClean="0">
                <a:solidFill>
                  <a:srgbClr val="FFFFFF"/>
                </a:solidFill>
                <a:latin typeface="微软雅黑" pitchFamily="34" charset="-122"/>
                <a:ea typeface="微软雅黑" pitchFamily="34" charset="-122"/>
              </a:rPr>
              <a:t>信息披露义务人持股及股份变更情况查询</a:t>
            </a:r>
            <a:endParaRPr lang="zh-CN" altLang="en-US" sz="2700" dirty="0">
              <a:solidFill>
                <a:schemeClr val="bg1"/>
              </a:solidFill>
              <a:latin typeface="黑体" pitchFamily="49" charset="-122"/>
              <a:ea typeface="黑体" pitchFamily="49" charset="-122"/>
            </a:endParaRPr>
          </a:p>
        </p:txBody>
      </p:sp>
      <p:sp>
        <p:nvSpPr>
          <p:cNvPr id="6" name="页脚占位符 5"/>
          <p:cNvSpPr>
            <a:spLocks noGrp="1"/>
          </p:cNvSpPr>
          <p:nvPr>
            <p:ph type="ftr" sz="quarter" idx="11"/>
          </p:nvPr>
        </p:nvSpPr>
        <p:spPr/>
        <p:txBody>
          <a:bodyPr/>
          <a:lstStyle/>
          <a:p>
            <a:pPr>
              <a:defRPr/>
            </a:pPr>
            <a:r>
              <a:rPr lang="en-US" altLang="zh-CN" dirty="0" smtClean="0"/>
              <a:t>30</a:t>
            </a:r>
            <a:endParaRPr lang="en-US" altLang="zh-CN" dirty="0"/>
          </a:p>
        </p:txBody>
      </p:sp>
    </p:spTree>
    <p:extLst>
      <p:ext uri="{BB962C8B-B14F-4D97-AF65-F5344CB8AC3E}">
        <p14:creationId xmlns:p14="http://schemas.microsoft.com/office/powerpoint/2010/main" xmlns="" val="131065162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32"/>
          <p:cNvSpPr>
            <a:spLocks noChangeArrowheads="1"/>
          </p:cNvSpPr>
          <p:nvPr/>
        </p:nvSpPr>
        <p:spPr bwMode="auto">
          <a:xfrm>
            <a:off x="496918" y="171436"/>
            <a:ext cx="8647082" cy="400050"/>
          </a:xfrm>
          <a:prstGeom prst="rect">
            <a:avLst/>
          </a:prstGeom>
          <a:noFill/>
          <a:ln w="9525">
            <a:noFill/>
            <a:miter lim="800000"/>
            <a:headEnd/>
            <a:tailEnd/>
          </a:ln>
        </p:spPr>
        <p:txBody>
          <a:bodyPr lIns="107275" tIns="53637" rIns="107275" bIns="53637" anchor="b"/>
          <a:lstStyle/>
          <a:p>
            <a:pPr algn="ctr"/>
            <a:r>
              <a:rPr lang="en-US" altLang="zh-CN" sz="2700" b="1" dirty="0" smtClean="0">
                <a:solidFill>
                  <a:srgbClr val="FFFFFF"/>
                </a:solidFill>
                <a:latin typeface="微软雅黑" pitchFamily="34" charset="-122"/>
                <a:ea typeface="微软雅黑" pitchFamily="34" charset="-122"/>
              </a:rPr>
              <a:t/>
            </a:r>
            <a:br>
              <a:rPr lang="en-US" altLang="zh-CN" sz="2700" b="1" dirty="0" smtClean="0">
                <a:solidFill>
                  <a:srgbClr val="FFFFFF"/>
                </a:solidFill>
                <a:latin typeface="微软雅黑" pitchFamily="34" charset="-122"/>
                <a:ea typeface="微软雅黑" pitchFamily="34" charset="-122"/>
              </a:rPr>
            </a:br>
            <a:r>
              <a:rPr lang="zh-CN" altLang="en-US" sz="2700" b="1" dirty="0" smtClean="0">
                <a:solidFill>
                  <a:srgbClr val="FFFFFF"/>
                </a:solidFill>
                <a:latin typeface="微软雅黑" pitchFamily="34" charset="-122"/>
                <a:ea typeface="微软雅黑" pitchFamily="34" charset="-122"/>
              </a:rPr>
              <a:t>信息披露义务人持股及股份变更情况查询</a:t>
            </a:r>
            <a:endParaRPr lang="zh-CN" altLang="en-US" sz="2700" dirty="0">
              <a:solidFill>
                <a:schemeClr val="bg1"/>
              </a:solidFill>
              <a:latin typeface="黑体" pitchFamily="49" charset="-122"/>
              <a:ea typeface="黑体" pitchFamily="49" charset="-122"/>
            </a:endParaRPr>
          </a:p>
        </p:txBody>
      </p:sp>
      <p:graphicFrame>
        <p:nvGraphicFramePr>
          <p:cNvPr id="4" name="图示 3"/>
          <p:cNvGraphicFramePr/>
          <p:nvPr/>
        </p:nvGraphicFramePr>
        <p:xfrm>
          <a:off x="428596" y="910818"/>
          <a:ext cx="8429684" cy="33754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页脚占位符 4"/>
          <p:cNvSpPr>
            <a:spLocks noGrp="1"/>
          </p:cNvSpPr>
          <p:nvPr>
            <p:ph type="ftr" sz="quarter" idx="11"/>
          </p:nvPr>
        </p:nvSpPr>
        <p:spPr/>
        <p:txBody>
          <a:bodyPr/>
          <a:lstStyle/>
          <a:p>
            <a:pPr>
              <a:defRPr/>
            </a:pPr>
            <a:r>
              <a:rPr lang="en-US" altLang="zh-CN" dirty="0" smtClean="0"/>
              <a:t>31</a:t>
            </a:r>
            <a:endParaRPr lang="en-US" altLang="zh-CN" dirty="0"/>
          </a:p>
        </p:txBody>
      </p:sp>
    </p:spTree>
    <p:extLst>
      <p:ext uri="{BB962C8B-B14F-4D97-AF65-F5344CB8AC3E}">
        <p14:creationId xmlns:p14="http://schemas.microsoft.com/office/powerpoint/2010/main" xmlns="" val="131065162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smtClean="0"/>
              <a:t>32</a:t>
            </a:r>
            <a:endParaRPr lang="en-US" altLang="zh-CN" dirty="0"/>
          </a:p>
        </p:txBody>
      </p:sp>
      <p:graphicFrame>
        <p:nvGraphicFramePr>
          <p:cNvPr id="3" name="表格 2"/>
          <p:cNvGraphicFramePr>
            <a:graphicFrameLocks noGrp="1"/>
          </p:cNvGraphicFramePr>
          <p:nvPr/>
        </p:nvGraphicFramePr>
        <p:xfrm>
          <a:off x="785786" y="964394"/>
          <a:ext cx="7643866" cy="3384333"/>
        </p:xfrm>
        <a:graphic>
          <a:graphicData uri="http://schemas.openxmlformats.org/drawingml/2006/table">
            <a:tbl>
              <a:tblPr/>
              <a:tblGrid>
                <a:gridCol w="717118"/>
                <a:gridCol w="3211972"/>
                <a:gridCol w="3714776"/>
              </a:tblGrid>
              <a:tr h="251565">
                <a:tc>
                  <a:txBody>
                    <a:bodyPr/>
                    <a:lstStyle/>
                    <a:p>
                      <a:pPr algn="ctr">
                        <a:spcAft>
                          <a:spcPts val="0"/>
                        </a:spcAft>
                      </a:pPr>
                      <a:r>
                        <a:rPr lang="zh-CN" sz="1400" b="1" kern="100" dirty="0">
                          <a:latin typeface="微软雅黑" pitchFamily="34" charset="-122"/>
                          <a:ea typeface="微软雅黑" pitchFamily="34" charset="-122"/>
                          <a:cs typeface="Times New Roman"/>
                        </a:rPr>
                        <a:t>序号</a:t>
                      </a:r>
                      <a:endParaRPr lang="zh-CN" sz="900" kern="100" dirty="0">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zh-CN" sz="1400" b="1" kern="100">
                          <a:latin typeface="微软雅黑" pitchFamily="34" charset="-122"/>
                          <a:ea typeface="微软雅黑" pitchFamily="34" charset="-122"/>
                          <a:cs typeface="Times New Roman"/>
                        </a:rPr>
                        <a:t>服务内容</a:t>
                      </a:r>
                      <a:endParaRPr lang="zh-CN" sz="900" kern="100">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zh-CN" sz="1400" b="1" kern="100">
                          <a:latin typeface="微软雅黑" pitchFamily="34" charset="-122"/>
                          <a:ea typeface="微软雅黑" pitchFamily="34" charset="-122"/>
                          <a:cs typeface="Times New Roman"/>
                        </a:rPr>
                        <a:t>收费标准</a:t>
                      </a:r>
                      <a:endParaRPr lang="zh-CN" sz="900" kern="100">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868680">
                <a:tc>
                  <a:txBody>
                    <a:bodyPr/>
                    <a:lstStyle/>
                    <a:p>
                      <a:pPr algn="ctr">
                        <a:spcAft>
                          <a:spcPts val="0"/>
                        </a:spcAft>
                      </a:pPr>
                      <a:r>
                        <a:rPr lang="en-US" sz="1400" kern="100">
                          <a:latin typeface="微软雅黑" pitchFamily="34" charset="-122"/>
                          <a:ea typeface="微软雅黑" pitchFamily="34" charset="-122"/>
                          <a:cs typeface="Times New Roman"/>
                        </a:rPr>
                        <a:t>1</a:t>
                      </a:r>
                      <a:endParaRPr lang="zh-CN" sz="900" kern="100">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zh-CN" sz="1400" kern="100">
                          <a:latin typeface="微软雅黑" pitchFamily="34" charset="-122"/>
                          <a:ea typeface="微软雅黑" pitchFamily="34" charset="-122"/>
                          <a:cs typeface="Times New Roman"/>
                        </a:rPr>
                        <a:t>不定期持有人名册查询</a:t>
                      </a:r>
                      <a:endParaRPr lang="zh-CN" sz="900" kern="100">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7">
                  <a:txBody>
                    <a:bodyPr/>
                    <a:lstStyle/>
                    <a:p>
                      <a:pPr marL="0" marR="0" indent="0" algn="l" defTabSz="1072744" rtl="0" eaLnBrk="1" fontAlgn="auto" latinLnBrk="0" hangingPunct="1">
                        <a:lnSpc>
                          <a:spcPct val="100000"/>
                        </a:lnSpc>
                        <a:spcBef>
                          <a:spcPts val="0"/>
                        </a:spcBef>
                        <a:spcAft>
                          <a:spcPts val="0"/>
                        </a:spcAft>
                        <a:buClrTx/>
                        <a:buSzTx/>
                        <a:buFontTx/>
                        <a:buNone/>
                        <a:tabLst/>
                        <a:defRPr/>
                      </a:pPr>
                      <a:r>
                        <a:rPr lang="zh-CN" altLang="en-US" sz="1400" kern="100" dirty="0" smtClean="0">
                          <a:solidFill>
                            <a:schemeClr val="tx1"/>
                          </a:solidFill>
                          <a:latin typeface="微软雅黑" pitchFamily="34" charset="-122"/>
                          <a:ea typeface="微软雅黑" pitchFamily="34" charset="-122"/>
                          <a:cs typeface="Times New Roman"/>
                        </a:rPr>
                        <a:t>对发行人查询各类名册信息统一按年度收取信息查询服务费：</a:t>
                      </a:r>
                    </a:p>
                    <a:p>
                      <a:pPr marL="0" marR="0" indent="0" algn="l" defTabSz="1072744" rtl="0" eaLnBrk="1" fontAlgn="auto" latinLnBrk="0" hangingPunct="1">
                        <a:lnSpc>
                          <a:spcPct val="100000"/>
                        </a:lnSpc>
                        <a:spcBef>
                          <a:spcPts val="0"/>
                        </a:spcBef>
                        <a:spcAft>
                          <a:spcPts val="0"/>
                        </a:spcAft>
                        <a:buClrTx/>
                        <a:buSzTx/>
                        <a:buFontTx/>
                        <a:buNone/>
                        <a:tabLst/>
                        <a:defRPr/>
                      </a:pPr>
                      <a:r>
                        <a:rPr lang="zh-CN" altLang="en-US" sz="1400" b="1" kern="100" dirty="0" smtClean="0">
                          <a:solidFill>
                            <a:schemeClr val="tx1"/>
                          </a:solidFill>
                          <a:latin typeface="微软雅黑" pitchFamily="34" charset="-122"/>
                          <a:ea typeface="微软雅黑" pitchFamily="34" charset="-122"/>
                          <a:cs typeface="Times New Roman"/>
                        </a:rPr>
                        <a:t>股转系统挂牌公司股份</a:t>
                      </a:r>
                      <a:r>
                        <a:rPr lang="en-US" sz="1400" b="1" kern="100" dirty="0" smtClean="0">
                          <a:solidFill>
                            <a:schemeClr val="tx1"/>
                          </a:solidFill>
                          <a:latin typeface="微软雅黑" pitchFamily="34" charset="-122"/>
                          <a:ea typeface="微软雅黑" pitchFamily="34" charset="-122"/>
                          <a:cs typeface="Times New Roman"/>
                        </a:rPr>
                        <a:t>1,200</a:t>
                      </a:r>
                      <a:r>
                        <a:rPr lang="zh-CN" altLang="en-US" sz="1400" b="1" kern="100" dirty="0" smtClean="0">
                          <a:solidFill>
                            <a:schemeClr val="tx1"/>
                          </a:solidFill>
                          <a:latin typeface="微软雅黑" pitchFamily="34" charset="-122"/>
                          <a:ea typeface="微软雅黑" pitchFamily="34" charset="-122"/>
                          <a:cs typeface="Times New Roman"/>
                        </a:rPr>
                        <a:t>元人民币</a:t>
                      </a:r>
                      <a:r>
                        <a:rPr lang="en-US" sz="1400" b="1" kern="100" dirty="0" smtClean="0">
                          <a:solidFill>
                            <a:schemeClr val="tx1"/>
                          </a:solidFill>
                          <a:latin typeface="微软雅黑" pitchFamily="34" charset="-122"/>
                          <a:ea typeface="微软雅黑" pitchFamily="34" charset="-122"/>
                          <a:cs typeface="Times New Roman"/>
                        </a:rPr>
                        <a:t>/</a:t>
                      </a:r>
                      <a:r>
                        <a:rPr lang="zh-CN" altLang="en-US" sz="1400" b="1" kern="100" dirty="0" smtClean="0">
                          <a:solidFill>
                            <a:schemeClr val="tx1"/>
                          </a:solidFill>
                          <a:latin typeface="微软雅黑" pitchFamily="34" charset="-122"/>
                          <a:ea typeface="微软雅黑" pitchFamily="34" charset="-122"/>
                          <a:cs typeface="Times New Roman"/>
                        </a:rPr>
                        <a:t>年。</a:t>
                      </a:r>
                    </a:p>
                    <a:p>
                      <a:pPr marL="0" marR="0" indent="0" algn="l" defTabSz="1072744" rtl="0" eaLnBrk="1" fontAlgn="auto" latinLnBrk="0" hangingPunct="1">
                        <a:lnSpc>
                          <a:spcPct val="100000"/>
                        </a:lnSpc>
                        <a:spcBef>
                          <a:spcPts val="0"/>
                        </a:spcBef>
                        <a:spcAft>
                          <a:spcPts val="0"/>
                        </a:spcAft>
                        <a:buClrTx/>
                        <a:buSzTx/>
                        <a:buFontTx/>
                        <a:buNone/>
                        <a:tabLst/>
                        <a:defRPr/>
                      </a:pPr>
                      <a:r>
                        <a:rPr lang="zh-CN" altLang="en-US" sz="1400" i="0" kern="100" dirty="0" smtClean="0">
                          <a:solidFill>
                            <a:schemeClr val="tx1"/>
                          </a:solidFill>
                          <a:latin typeface="微软雅黑" pitchFamily="34" charset="-122"/>
                          <a:ea typeface="微软雅黑" pitchFamily="34" charset="-122"/>
                          <a:cs typeface="Times New Roman"/>
                        </a:rPr>
                        <a:t>当年登记不足一年的，从登记当月开始按实际月份折算计收。</a:t>
                      </a:r>
                    </a:p>
                    <a:p>
                      <a:pPr algn="ctr">
                        <a:spcAft>
                          <a:spcPts val="0"/>
                        </a:spcAft>
                      </a:pPr>
                      <a:endParaRPr lang="zh-CN" sz="1400" kern="100" dirty="0">
                        <a:solidFill>
                          <a:schemeClr val="tx1"/>
                        </a:solidFill>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251565">
                <a:tc>
                  <a:txBody>
                    <a:bodyPr/>
                    <a:lstStyle/>
                    <a:p>
                      <a:pPr algn="ctr">
                        <a:spcAft>
                          <a:spcPts val="0"/>
                        </a:spcAft>
                      </a:pPr>
                      <a:r>
                        <a:rPr lang="en-US" sz="1400" kern="100">
                          <a:latin typeface="微软雅黑" pitchFamily="34" charset="-122"/>
                          <a:ea typeface="微软雅黑" pitchFamily="34" charset="-122"/>
                          <a:cs typeface="Times New Roman"/>
                        </a:rPr>
                        <a:t>2</a:t>
                      </a:r>
                      <a:endParaRPr lang="zh-CN" sz="900" kern="100">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zh-CN" sz="1400" kern="100" dirty="0">
                          <a:latin typeface="微软雅黑" pitchFamily="34" charset="-122"/>
                          <a:ea typeface="微软雅黑" pitchFamily="34" charset="-122"/>
                          <a:cs typeface="Times New Roman"/>
                        </a:rPr>
                        <a:t>月中</a:t>
                      </a:r>
                      <a:r>
                        <a:rPr lang="en-US" sz="1400" kern="100" dirty="0">
                          <a:latin typeface="微软雅黑" pitchFamily="34" charset="-122"/>
                          <a:ea typeface="微软雅黑" pitchFamily="34" charset="-122"/>
                          <a:cs typeface="Times New Roman"/>
                        </a:rPr>
                        <a:t>/</a:t>
                      </a:r>
                      <a:r>
                        <a:rPr lang="zh-CN" sz="1400" kern="100" dirty="0">
                          <a:latin typeface="微软雅黑" pitchFamily="34" charset="-122"/>
                          <a:ea typeface="微软雅黑" pitchFamily="34" charset="-122"/>
                          <a:cs typeface="Times New Roman"/>
                        </a:rPr>
                        <a:t>末定期持有人名册</a:t>
                      </a:r>
                      <a:endParaRPr lang="zh-CN" sz="900" kern="100" dirty="0">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pPr marL="0" algn="ctr" defTabSz="914400" rtl="0" eaLnBrk="1" latinLnBrk="0" hangingPunct="1">
                        <a:spcAft>
                          <a:spcPts val="0"/>
                        </a:spcAft>
                      </a:pPr>
                      <a:endParaRPr lang="zh-CN" sz="1400" kern="100" dirty="0">
                        <a:solidFill>
                          <a:schemeClr val="tx1"/>
                        </a:solidFill>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251565">
                <a:tc>
                  <a:txBody>
                    <a:bodyPr/>
                    <a:lstStyle/>
                    <a:p>
                      <a:pPr algn="ctr">
                        <a:spcAft>
                          <a:spcPts val="0"/>
                        </a:spcAft>
                      </a:pPr>
                      <a:r>
                        <a:rPr lang="en-US" sz="1400" kern="100">
                          <a:latin typeface="微软雅黑" pitchFamily="34" charset="-122"/>
                          <a:ea typeface="微软雅黑" pitchFamily="34" charset="-122"/>
                          <a:cs typeface="Times New Roman"/>
                        </a:rPr>
                        <a:t>3</a:t>
                      </a:r>
                      <a:endParaRPr lang="zh-CN" sz="900" kern="100">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zh-CN" sz="1400" kern="100">
                          <a:latin typeface="微软雅黑" pitchFamily="34" charset="-122"/>
                          <a:ea typeface="微软雅黑" pitchFamily="34" charset="-122"/>
                          <a:cs typeface="Times New Roman"/>
                        </a:rPr>
                        <a:t>股本结构查询</a:t>
                      </a:r>
                      <a:endParaRPr lang="zh-CN" sz="900" kern="100">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pPr marL="0" algn="ctr" defTabSz="914400" rtl="0" eaLnBrk="1" latinLnBrk="0" hangingPunct="1">
                        <a:spcAft>
                          <a:spcPts val="0"/>
                        </a:spcAft>
                      </a:pPr>
                      <a:endParaRPr lang="zh-CN" altLang="en-US" sz="1400" kern="100" dirty="0">
                        <a:solidFill>
                          <a:schemeClr val="tx1"/>
                        </a:solidFill>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251565">
                <a:tc>
                  <a:txBody>
                    <a:bodyPr/>
                    <a:lstStyle/>
                    <a:p>
                      <a:pPr algn="ctr">
                        <a:spcAft>
                          <a:spcPts val="0"/>
                        </a:spcAft>
                      </a:pPr>
                      <a:r>
                        <a:rPr lang="en-US" sz="1400" kern="100">
                          <a:latin typeface="微软雅黑" pitchFamily="34" charset="-122"/>
                          <a:ea typeface="微软雅黑" pitchFamily="34" charset="-122"/>
                          <a:cs typeface="Times New Roman"/>
                        </a:rPr>
                        <a:t>4</a:t>
                      </a:r>
                      <a:endParaRPr lang="zh-CN" sz="900" kern="100">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zh-CN" sz="1400" kern="100">
                          <a:latin typeface="微软雅黑" pitchFamily="34" charset="-122"/>
                          <a:ea typeface="微软雅黑" pitchFamily="34" charset="-122"/>
                          <a:cs typeface="Times New Roman"/>
                        </a:rPr>
                        <a:t>股份冻结数据查询</a:t>
                      </a:r>
                      <a:endParaRPr lang="zh-CN" sz="900" kern="100">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pPr marL="0" algn="ctr" defTabSz="914400" rtl="0" eaLnBrk="1" latinLnBrk="0" hangingPunct="1">
                        <a:spcAft>
                          <a:spcPts val="0"/>
                        </a:spcAft>
                      </a:pPr>
                      <a:endParaRPr lang="zh-CN" altLang="en-US" sz="1400" kern="100" dirty="0">
                        <a:solidFill>
                          <a:schemeClr val="tx1"/>
                        </a:solidFill>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251565">
                <a:tc>
                  <a:txBody>
                    <a:bodyPr/>
                    <a:lstStyle/>
                    <a:p>
                      <a:pPr algn="ctr">
                        <a:spcAft>
                          <a:spcPts val="0"/>
                        </a:spcAft>
                      </a:pPr>
                      <a:r>
                        <a:rPr lang="en-US" sz="1400" kern="100">
                          <a:latin typeface="微软雅黑" pitchFamily="34" charset="-122"/>
                          <a:ea typeface="微软雅黑" pitchFamily="34" charset="-122"/>
                          <a:cs typeface="Times New Roman"/>
                        </a:rPr>
                        <a:t>5</a:t>
                      </a:r>
                      <a:endParaRPr lang="zh-CN" sz="900" kern="100">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zh-CN" sz="1400" kern="100" dirty="0">
                          <a:latin typeface="微软雅黑" pitchFamily="34" charset="-122"/>
                          <a:ea typeface="微软雅黑" pitchFamily="34" charset="-122"/>
                          <a:cs typeface="Times New Roman"/>
                        </a:rPr>
                        <a:t>限售股份明细数据查询</a:t>
                      </a:r>
                      <a:endParaRPr lang="zh-CN" sz="900" kern="100" dirty="0">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pPr marL="0" algn="ctr" defTabSz="914400" rtl="0" eaLnBrk="1" latinLnBrk="0" hangingPunct="1">
                        <a:spcAft>
                          <a:spcPts val="0"/>
                        </a:spcAft>
                      </a:pPr>
                      <a:endParaRPr lang="zh-CN" altLang="en-US" sz="1400" kern="100" dirty="0">
                        <a:solidFill>
                          <a:schemeClr val="tx1"/>
                        </a:solidFill>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503132">
                <a:tc>
                  <a:txBody>
                    <a:bodyPr/>
                    <a:lstStyle/>
                    <a:p>
                      <a:pPr algn="ctr">
                        <a:spcAft>
                          <a:spcPts val="0"/>
                        </a:spcAft>
                      </a:pPr>
                      <a:r>
                        <a:rPr lang="en-US" sz="1400" kern="100">
                          <a:latin typeface="微软雅黑" pitchFamily="34" charset="-122"/>
                          <a:ea typeface="微软雅黑" pitchFamily="34" charset="-122"/>
                          <a:cs typeface="Times New Roman"/>
                        </a:rPr>
                        <a:t>6</a:t>
                      </a:r>
                      <a:endParaRPr lang="zh-CN" sz="900" kern="100">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zh-CN" sz="1400" kern="100" dirty="0">
                          <a:latin typeface="微软雅黑" pitchFamily="34" charset="-122"/>
                          <a:ea typeface="微软雅黑" pitchFamily="34" charset="-122"/>
                          <a:cs typeface="Times New Roman"/>
                        </a:rPr>
                        <a:t>股息红利差异化征税明细查询</a:t>
                      </a:r>
                      <a:endParaRPr lang="zh-CN" sz="900" kern="100" dirty="0">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pPr marL="0" algn="ctr" defTabSz="914400" rtl="0" eaLnBrk="1" latinLnBrk="0" hangingPunct="1">
                        <a:spcAft>
                          <a:spcPts val="0"/>
                        </a:spcAft>
                      </a:pPr>
                      <a:endParaRPr lang="zh-CN" altLang="en-US" sz="1400" kern="100" dirty="0">
                        <a:solidFill>
                          <a:schemeClr val="tx1"/>
                        </a:solidFill>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754696">
                <a:tc>
                  <a:txBody>
                    <a:bodyPr/>
                    <a:lstStyle/>
                    <a:p>
                      <a:pPr algn="ctr">
                        <a:spcAft>
                          <a:spcPts val="0"/>
                        </a:spcAft>
                      </a:pPr>
                      <a:r>
                        <a:rPr lang="en-US" sz="1400" kern="100">
                          <a:latin typeface="微软雅黑" pitchFamily="34" charset="-122"/>
                          <a:ea typeface="微软雅黑" pitchFamily="34" charset="-122"/>
                          <a:cs typeface="Times New Roman"/>
                        </a:rPr>
                        <a:t>7</a:t>
                      </a:r>
                      <a:endParaRPr lang="zh-CN" sz="900" kern="100">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algn="ctr" defTabSz="914400" rtl="0" eaLnBrk="1" latinLnBrk="0" hangingPunct="1">
                        <a:spcAft>
                          <a:spcPts val="0"/>
                        </a:spcAft>
                      </a:pPr>
                      <a:r>
                        <a:rPr lang="zh-CN" altLang="en-US" sz="1400" kern="100" dirty="0" smtClean="0">
                          <a:solidFill>
                            <a:schemeClr val="tx1"/>
                          </a:solidFill>
                          <a:latin typeface="微软雅黑" pitchFamily="34" charset="-122"/>
                          <a:ea typeface="微软雅黑" pitchFamily="34" charset="-122"/>
                          <a:cs typeface="Times New Roman"/>
                        </a:rPr>
                        <a:t>信息披露义务人持股及股份变更情况查询</a:t>
                      </a:r>
                      <a:endParaRPr lang="zh-CN" sz="1400" kern="100" dirty="0">
                        <a:solidFill>
                          <a:schemeClr val="tx1"/>
                        </a:solidFill>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pPr marL="0" algn="ctr" defTabSz="914400" rtl="0" eaLnBrk="1" latinLnBrk="0" hangingPunct="1">
                        <a:spcAft>
                          <a:spcPts val="0"/>
                        </a:spcAft>
                      </a:pPr>
                      <a:endParaRPr lang="zh-CN" sz="1400" kern="100" dirty="0">
                        <a:solidFill>
                          <a:schemeClr val="tx1"/>
                        </a:solidFill>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
        <p:nvSpPr>
          <p:cNvPr id="4" name="Rectangle 32"/>
          <p:cNvSpPr>
            <a:spLocks noChangeArrowheads="1"/>
          </p:cNvSpPr>
          <p:nvPr/>
        </p:nvSpPr>
        <p:spPr bwMode="auto">
          <a:xfrm>
            <a:off x="496918" y="171436"/>
            <a:ext cx="8647082" cy="400050"/>
          </a:xfrm>
          <a:prstGeom prst="rect">
            <a:avLst/>
          </a:prstGeom>
          <a:noFill/>
          <a:ln w="9525">
            <a:noFill/>
            <a:miter lim="800000"/>
            <a:headEnd/>
            <a:tailEnd/>
          </a:ln>
        </p:spPr>
        <p:txBody>
          <a:bodyPr lIns="107263" tIns="53631" rIns="107263" bIns="53631" anchor="b"/>
          <a:lstStyle/>
          <a:p>
            <a:pPr algn="ctr"/>
            <a:r>
              <a:rPr lang="en-US" altLang="zh-CN" sz="2700" b="1" dirty="0" smtClean="0">
                <a:solidFill>
                  <a:srgbClr val="FFFFFF"/>
                </a:solidFill>
                <a:latin typeface="微软雅黑" pitchFamily="34" charset="-122"/>
                <a:ea typeface="微软雅黑" pitchFamily="34" charset="-122"/>
              </a:rPr>
              <a:t/>
            </a:r>
            <a:br>
              <a:rPr lang="en-US" altLang="zh-CN" sz="2700" b="1" dirty="0" smtClean="0">
                <a:solidFill>
                  <a:srgbClr val="FFFFFF"/>
                </a:solidFill>
                <a:latin typeface="微软雅黑" pitchFamily="34" charset="-122"/>
                <a:ea typeface="微软雅黑" pitchFamily="34" charset="-122"/>
              </a:rPr>
            </a:br>
            <a:r>
              <a:rPr lang="zh-CN" altLang="en-US" sz="2700" b="1" dirty="0" smtClean="0">
                <a:solidFill>
                  <a:srgbClr val="FFFFFF"/>
                </a:solidFill>
                <a:latin typeface="微软雅黑" pitchFamily="34" charset="-122"/>
                <a:ea typeface="微软雅黑" pitchFamily="34" charset="-122"/>
              </a:rPr>
              <a:t>收费标准</a:t>
            </a:r>
            <a:endParaRPr lang="zh-CN" altLang="en-US" sz="2700"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占位符 5" descr="c4eeeed1aafc26a39a50271c.jpg"/>
          <p:cNvPicPr>
            <a:picLocks noGrp="1" noChangeAspect="1"/>
          </p:cNvPicPr>
          <p:nvPr>
            <p:ph type="pic" sz="quarter" idx="13"/>
          </p:nvPr>
        </p:nvPicPr>
        <p:blipFill>
          <a:blip r:embed="rId2" cstate="print"/>
          <a:srcRect l="8453" r="8453"/>
          <a:stretch>
            <a:fillRect/>
          </a:stretch>
        </p:blipFill>
        <p:spPr>
          <a:xfrm>
            <a:off x="0" y="1401371"/>
            <a:ext cx="3016250" cy="2044303"/>
          </a:xfrm>
        </p:spPr>
      </p:pic>
      <p:sp>
        <p:nvSpPr>
          <p:cNvPr id="12294" name="标题 3"/>
          <p:cNvSpPr>
            <a:spLocks noGrp="1"/>
          </p:cNvSpPr>
          <p:nvPr>
            <p:ph type="title"/>
          </p:nvPr>
        </p:nvSpPr>
        <p:spPr>
          <a:xfrm>
            <a:off x="3071820" y="1339450"/>
            <a:ext cx="6072187" cy="2035969"/>
          </a:xfrm>
        </p:spPr>
        <p:txBody>
          <a:bodyPr>
            <a:normAutofit/>
          </a:bodyPr>
          <a:lstStyle/>
          <a:p>
            <a:pPr algn="ctr" eaLnBrk="1" hangingPunct="1"/>
            <a:r>
              <a:rPr lang="en-US" altLang="zh-CN" sz="3100" b="1" dirty="0" smtClean="0">
                <a:solidFill>
                  <a:srgbClr val="FFFFFF"/>
                </a:solidFill>
                <a:latin typeface="微软雅黑" pitchFamily="34" charset="-122"/>
                <a:ea typeface="微软雅黑" pitchFamily="34" charset="-122"/>
              </a:rPr>
              <a:t/>
            </a:r>
            <a:br>
              <a:rPr lang="en-US" altLang="zh-CN" sz="3100" b="1" dirty="0" smtClean="0">
                <a:solidFill>
                  <a:srgbClr val="FFFFFF"/>
                </a:solidFill>
                <a:latin typeface="微软雅黑" pitchFamily="34" charset="-122"/>
                <a:ea typeface="微软雅黑" pitchFamily="34" charset="-122"/>
              </a:rPr>
            </a:br>
            <a:r>
              <a:rPr lang="zh-CN" altLang="en-US" sz="3100" b="1" dirty="0" smtClean="0">
                <a:solidFill>
                  <a:srgbClr val="FFFFFF"/>
                </a:solidFill>
                <a:latin typeface="微软雅黑" pitchFamily="34" charset="-122"/>
                <a:ea typeface="微软雅黑" pitchFamily="34" charset="-122"/>
              </a:rPr>
              <a:t>在线支付功能介绍</a:t>
            </a:r>
          </a:p>
        </p:txBody>
      </p:sp>
      <p:sp>
        <p:nvSpPr>
          <p:cNvPr id="5" name="文本占位符 4"/>
          <p:cNvSpPr>
            <a:spLocks noGrp="1"/>
          </p:cNvSpPr>
          <p:nvPr>
            <p:ph type="body" idx="1"/>
          </p:nvPr>
        </p:nvSpPr>
        <p:spPr/>
        <p:txBody>
          <a:bodyPr/>
          <a:lstStyle/>
          <a:p>
            <a:r>
              <a:rPr lang="en-US" altLang="zh-CN" dirty="0" smtClean="0"/>
              <a:t> </a:t>
            </a:r>
            <a:endParaRPr lang="zh-CN" altLang="en-US" dirty="0"/>
          </a:p>
        </p:txBody>
      </p:sp>
      <p:sp>
        <p:nvSpPr>
          <p:cNvPr id="6" name="页脚占位符 5"/>
          <p:cNvSpPr>
            <a:spLocks noGrp="1"/>
          </p:cNvSpPr>
          <p:nvPr>
            <p:ph type="ftr" sz="quarter" idx="16"/>
          </p:nvPr>
        </p:nvSpPr>
        <p:spPr/>
        <p:txBody>
          <a:bodyPr/>
          <a:lstStyle/>
          <a:p>
            <a:pPr>
              <a:defRPr/>
            </a:pPr>
            <a:r>
              <a:rPr lang="en-US" altLang="zh-CN" dirty="0" smtClean="0"/>
              <a:t>33</a:t>
            </a:r>
            <a:endParaRPr lang="zh-CN" altLang="en-US" dirty="0"/>
          </a:p>
        </p:txBody>
      </p:sp>
      <p:pic>
        <p:nvPicPr>
          <p:cNvPr id="7" name="Picture 9" descr="D:\2015.1.23\中国结算VI系统(2015.3)\主标-透明背景.png"/>
          <p:cNvPicPr>
            <a:picLocks noChangeAspect="1" noChangeArrowheads="1"/>
          </p:cNvPicPr>
          <p:nvPr/>
        </p:nvPicPr>
        <p:blipFill>
          <a:blip r:embed="rId3" cstate="print"/>
          <a:srcRect/>
          <a:stretch>
            <a:fillRect/>
          </a:stretch>
        </p:blipFill>
        <p:spPr bwMode="auto">
          <a:xfrm>
            <a:off x="7524331" y="4569975"/>
            <a:ext cx="1475656" cy="496564"/>
          </a:xfrm>
          <a:prstGeom prst="rect">
            <a:avLst/>
          </a:prstGeom>
          <a:noFill/>
          <a:ln w="9525">
            <a:noFill/>
            <a:miter lim="800000"/>
            <a:headEnd/>
            <a:tailEnd/>
          </a:ln>
        </p:spPr>
      </p:pic>
      <p:sp>
        <p:nvSpPr>
          <p:cNvPr id="8" name="TextBox 7"/>
          <p:cNvSpPr txBox="1"/>
          <p:nvPr/>
        </p:nvSpPr>
        <p:spPr>
          <a:xfrm>
            <a:off x="2428860" y="2428874"/>
            <a:ext cx="1000132" cy="369332"/>
          </a:xfrm>
          <a:prstGeom prst="rect">
            <a:avLst/>
          </a:prstGeom>
          <a:noFill/>
        </p:spPr>
        <p:txBody>
          <a:bodyPr wrap="square" rtlCol="0">
            <a:spAutoFit/>
          </a:bodyPr>
          <a:lstStyle/>
          <a:p>
            <a:r>
              <a:rPr lang="en-US" altLang="zh-CN" dirty="0" smtClean="0">
                <a:solidFill>
                  <a:schemeClr val="bg1"/>
                </a:solidFill>
              </a:rPr>
              <a:t>PART 3</a:t>
            </a:r>
            <a:endParaRPr lang="zh-CN" altLang="en-US" dirty="0">
              <a:solidFill>
                <a:schemeClr val="bg1"/>
              </a:solidFill>
            </a:endParaRPr>
          </a:p>
        </p:txBody>
      </p:sp>
    </p:spTree>
    <p:extLst>
      <p:ext uri="{BB962C8B-B14F-4D97-AF65-F5344CB8AC3E}">
        <p14:creationId xmlns:p14="http://schemas.microsoft.com/office/powerpoint/2010/main" xmlns="" val="59012165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smtClean="0"/>
              <a:t>34</a:t>
            </a:r>
            <a:endParaRPr lang="en-US" altLang="zh-CN" dirty="0"/>
          </a:p>
        </p:txBody>
      </p:sp>
      <p:sp>
        <p:nvSpPr>
          <p:cNvPr id="3" name="Rectangle 32"/>
          <p:cNvSpPr>
            <a:spLocks noChangeArrowheads="1"/>
          </p:cNvSpPr>
          <p:nvPr/>
        </p:nvSpPr>
        <p:spPr bwMode="auto">
          <a:xfrm>
            <a:off x="496918" y="82139"/>
            <a:ext cx="8432800" cy="400050"/>
          </a:xfrm>
          <a:prstGeom prst="rect">
            <a:avLst/>
          </a:prstGeom>
          <a:noFill/>
          <a:ln w="9525">
            <a:noFill/>
            <a:miter lim="800000"/>
            <a:headEnd/>
            <a:tailEnd/>
          </a:ln>
        </p:spPr>
        <p:txBody>
          <a:bodyPr lIns="107275" tIns="53637" rIns="107275" bIns="53637" anchor="b"/>
          <a:lstStyle/>
          <a:p>
            <a:pPr algn="ctr"/>
            <a:r>
              <a:rPr lang="en-US" altLang="zh-CN" sz="2700" b="1" dirty="0" smtClean="0">
                <a:solidFill>
                  <a:srgbClr val="FFFFFF"/>
                </a:solidFill>
                <a:latin typeface="微软雅黑" pitchFamily="34" charset="-122"/>
                <a:ea typeface="微软雅黑" pitchFamily="34" charset="-122"/>
              </a:rPr>
              <a:t/>
            </a:r>
            <a:br>
              <a:rPr lang="en-US" altLang="zh-CN" sz="2700" b="1" dirty="0" smtClean="0">
                <a:solidFill>
                  <a:srgbClr val="FFFFFF"/>
                </a:solidFill>
                <a:latin typeface="微软雅黑" pitchFamily="34" charset="-122"/>
                <a:ea typeface="微软雅黑" pitchFamily="34" charset="-122"/>
              </a:rPr>
            </a:br>
            <a:r>
              <a:rPr lang="zh-CN" altLang="en-US" sz="2700" b="1" dirty="0" smtClean="0">
                <a:solidFill>
                  <a:srgbClr val="FFFFFF"/>
                </a:solidFill>
                <a:latin typeface="微软雅黑" pitchFamily="34" charset="-122"/>
                <a:ea typeface="微软雅黑" pitchFamily="34" charset="-122"/>
              </a:rPr>
              <a:t>在线支付使用流程介绍</a:t>
            </a:r>
            <a:endParaRPr lang="zh-CN" altLang="en-US" sz="2700" dirty="0">
              <a:solidFill>
                <a:schemeClr val="bg1"/>
              </a:solidFill>
              <a:latin typeface="黑体" pitchFamily="49" charset="-122"/>
              <a:ea typeface="黑体" pitchFamily="49" charset="-122"/>
            </a:endParaRPr>
          </a:p>
        </p:txBody>
      </p:sp>
      <p:grpSp>
        <p:nvGrpSpPr>
          <p:cNvPr id="4" name="组合 27"/>
          <p:cNvGrpSpPr/>
          <p:nvPr/>
        </p:nvGrpSpPr>
        <p:grpSpPr>
          <a:xfrm>
            <a:off x="483550" y="1707654"/>
            <a:ext cx="8110961" cy="2042823"/>
            <a:chOff x="809596" y="1491054"/>
            <a:chExt cx="8786874" cy="2723764"/>
          </a:xfrm>
        </p:grpSpPr>
        <p:sp>
          <p:nvSpPr>
            <p:cNvPr id="8" name="圆角矩形 7"/>
            <p:cNvSpPr/>
            <p:nvPr/>
          </p:nvSpPr>
          <p:spPr bwMode="auto">
            <a:xfrm>
              <a:off x="809596" y="2643182"/>
              <a:ext cx="1285884" cy="571504"/>
            </a:xfrm>
            <a:prstGeom prst="round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algn="ctr" defTabSz="779252"/>
              <a:r>
                <a:rPr lang="zh-CN" altLang="en-US" sz="15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ea typeface="宋体" pitchFamily="2" charset="-122"/>
                </a:rPr>
                <a:t>业务收费</a:t>
              </a:r>
            </a:p>
          </p:txBody>
        </p:sp>
        <p:sp>
          <p:nvSpPr>
            <p:cNvPr id="11" name="圆角矩形 10"/>
            <p:cNvSpPr/>
            <p:nvPr/>
          </p:nvSpPr>
          <p:spPr bwMode="auto">
            <a:xfrm>
              <a:off x="2666984" y="2643182"/>
              <a:ext cx="1285884" cy="571504"/>
            </a:xfrm>
            <a:prstGeom prst="roundRect">
              <a:avLst/>
            </a:prstGeom>
            <a:solidFill>
              <a:srgbClr val="CC0000"/>
            </a:solidFill>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algn="ctr" defTabSz="779252"/>
              <a:r>
                <a:rPr lang="zh-CN" altLang="en-US" b="1" dirty="0" smtClean="0">
                  <a:ln w="12700">
                    <a:solidFill>
                      <a:schemeClr val="bg1"/>
                    </a:solidFill>
                    <a:prstDash val="solid"/>
                  </a:ln>
                  <a:solidFill>
                    <a:schemeClr val="bg1">
                      <a:lumMod val="95000"/>
                    </a:schemeClr>
                  </a:solidFill>
                  <a:effectLst>
                    <a:outerShdw blurRad="41275" dist="20320" dir="1800000" algn="tl" rotWithShape="0">
                      <a:srgbClr val="000000">
                        <a:alpha val="40000"/>
                      </a:srgbClr>
                    </a:outerShdw>
                  </a:effectLst>
                  <a:latin typeface="Arial" pitchFamily="34" charset="0"/>
                  <a:ea typeface="宋体" pitchFamily="2" charset="-122"/>
                </a:rPr>
                <a:t>在线支付</a:t>
              </a:r>
              <a:endParaRPr lang="zh-CN" altLang="en-US" sz="1500" b="1" dirty="0" smtClean="0">
                <a:ln w="12700">
                  <a:solidFill>
                    <a:schemeClr val="bg1"/>
                  </a:solidFill>
                  <a:prstDash val="solid"/>
                </a:ln>
                <a:solidFill>
                  <a:schemeClr val="bg1">
                    <a:lumMod val="95000"/>
                  </a:schemeClr>
                </a:solidFill>
                <a:effectLst>
                  <a:outerShdw blurRad="41275" dist="20320" dir="1800000" algn="tl" rotWithShape="0">
                    <a:srgbClr val="000000">
                      <a:alpha val="40000"/>
                    </a:srgbClr>
                  </a:outerShdw>
                </a:effectLst>
                <a:latin typeface="Arial" pitchFamily="34" charset="0"/>
                <a:ea typeface="宋体" pitchFamily="2" charset="-122"/>
              </a:endParaRPr>
            </a:p>
          </p:txBody>
        </p:sp>
        <p:sp>
          <p:nvSpPr>
            <p:cNvPr id="12" name="圆角矩形 11"/>
            <p:cNvSpPr/>
            <p:nvPr/>
          </p:nvSpPr>
          <p:spPr bwMode="auto">
            <a:xfrm>
              <a:off x="4310058" y="1491054"/>
              <a:ext cx="1571636" cy="1056117"/>
            </a:xfrm>
            <a:prstGeom prst="round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algn="ctr" defTabSz="779252"/>
              <a:r>
                <a:rPr lang="zh-CN" altLang="en-US" sz="15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ea typeface="宋体" pitchFamily="2" charset="-122"/>
                </a:rPr>
                <a:t>在线支付</a:t>
              </a:r>
              <a:endParaRPr lang="en-US" altLang="zh-CN" sz="15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ea typeface="宋体" pitchFamily="2" charset="-122"/>
              </a:endParaRPr>
            </a:p>
            <a:p>
              <a:pPr algn="ctr" defTabSz="779252"/>
              <a:r>
                <a:rPr lang="zh-CN" alt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ea typeface="宋体" pitchFamily="2" charset="-122"/>
                </a:rPr>
                <a:t>（个人网银）</a:t>
              </a:r>
              <a:endParaRPr lang="zh-CN" altLang="en-US" sz="15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ea typeface="宋体" pitchFamily="2" charset="-122"/>
              </a:endParaRPr>
            </a:p>
          </p:txBody>
        </p:sp>
        <p:sp>
          <p:nvSpPr>
            <p:cNvPr id="14" name="圆角矩形 13"/>
            <p:cNvSpPr/>
            <p:nvPr/>
          </p:nvSpPr>
          <p:spPr bwMode="auto">
            <a:xfrm>
              <a:off x="4310058" y="3429000"/>
              <a:ext cx="1571636" cy="785818"/>
            </a:xfrm>
            <a:prstGeom prst="round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algn="ctr" defTabSz="779252"/>
              <a:r>
                <a:rPr lang="zh-CN" altLang="en-US" sz="15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ea typeface="宋体" pitchFamily="2" charset="-122"/>
                </a:rPr>
                <a:t>企业网银</a:t>
              </a:r>
            </a:p>
          </p:txBody>
        </p:sp>
        <p:sp>
          <p:nvSpPr>
            <p:cNvPr id="15" name="圆角矩形 14"/>
            <p:cNvSpPr/>
            <p:nvPr/>
          </p:nvSpPr>
          <p:spPr bwMode="auto">
            <a:xfrm>
              <a:off x="6453198" y="1714488"/>
              <a:ext cx="1285884" cy="571504"/>
            </a:xfrm>
            <a:prstGeom prst="round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algn="ctr" defTabSz="779252"/>
              <a:r>
                <a:rPr lang="zh-CN" altLang="en-US" sz="15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ea typeface="宋体" pitchFamily="2" charset="-122"/>
                </a:rPr>
                <a:t>个人付款</a:t>
              </a:r>
            </a:p>
          </p:txBody>
        </p:sp>
        <p:sp>
          <p:nvSpPr>
            <p:cNvPr id="16" name="圆角矩形 15"/>
            <p:cNvSpPr/>
            <p:nvPr/>
          </p:nvSpPr>
          <p:spPr bwMode="auto">
            <a:xfrm>
              <a:off x="6453198" y="3571876"/>
              <a:ext cx="1285884" cy="571504"/>
            </a:xfrm>
            <a:prstGeom prst="round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algn="ctr" defTabSz="779252"/>
              <a:r>
                <a:rPr lang="zh-CN" alt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ea typeface="宋体" pitchFamily="2" charset="-122"/>
                </a:rPr>
                <a:t>经办复核</a:t>
              </a:r>
              <a:endParaRPr lang="zh-CN" altLang="en-US" sz="15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ea typeface="宋体" pitchFamily="2" charset="-122"/>
              </a:endParaRPr>
            </a:p>
          </p:txBody>
        </p:sp>
        <p:sp>
          <p:nvSpPr>
            <p:cNvPr id="18" name="圆角矩形 17"/>
            <p:cNvSpPr/>
            <p:nvPr/>
          </p:nvSpPr>
          <p:spPr bwMode="auto">
            <a:xfrm>
              <a:off x="8310586" y="2643182"/>
              <a:ext cx="1285884" cy="571504"/>
            </a:xfrm>
            <a:prstGeom prst="round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algn="ctr" defTabSz="779252"/>
              <a:r>
                <a:rPr lang="zh-CN" alt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ea typeface="宋体" pitchFamily="2" charset="-122"/>
                </a:rPr>
                <a:t>返回商户</a:t>
              </a:r>
              <a:endParaRPr lang="zh-CN" altLang="en-US" sz="15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ea typeface="宋体" pitchFamily="2" charset="-122"/>
              </a:endParaRPr>
            </a:p>
          </p:txBody>
        </p:sp>
        <p:sp>
          <p:nvSpPr>
            <p:cNvPr id="19" name="右箭头 18"/>
            <p:cNvSpPr/>
            <p:nvPr/>
          </p:nvSpPr>
          <p:spPr bwMode="auto">
            <a:xfrm>
              <a:off x="2166918" y="2786058"/>
              <a:ext cx="428628" cy="214314"/>
            </a:xfrm>
            <a:prstGeom prst="rightArrow">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defTabSz="779252"/>
              <a:endParaRPr lang="zh-CN" altLang="en-US" sz="1500" dirty="0" smtClean="0">
                <a:solidFill>
                  <a:schemeClr val="tx1"/>
                </a:solidFill>
                <a:latin typeface="Arial" pitchFamily="34" charset="0"/>
                <a:ea typeface="宋体" pitchFamily="2" charset="-122"/>
              </a:endParaRPr>
            </a:p>
          </p:txBody>
        </p:sp>
        <p:sp>
          <p:nvSpPr>
            <p:cNvPr id="20" name="右箭头 19"/>
            <p:cNvSpPr/>
            <p:nvPr/>
          </p:nvSpPr>
          <p:spPr bwMode="auto">
            <a:xfrm>
              <a:off x="5953132" y="1928802"/>
              <a:ext cx="428628" cy="214314"/>
            </a:xfrm>
            <a:prstGeom prst="rightArrow">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defTabSz="779252"/>
              <a:endParaRPr lang="zh-CN" altLang="en-US" sz="1500" dirty="0" smtClean="0">
                <a:solidFill>
                  <a:schemeClr val="tx1"/>
                </a:solidFill>
                <a:latin typeface="Arial" pitchFamily="34" charset="0"/>
                <a:ea typeface="宋体" pitchFamily="2" charset="-122"/>
              </a:endParaRPr>
            </a:p>
          </p:txBody>
        </p:sp>
        <p:sp>
          <p:nvSpPr>
            <p:cNvPr id="21" name="右箭头 20"/>
            <p:cNvSpPr/>
            <p:nvPr/>
          </p:nvSpPr>
          <p:spPr bwMode="auto">
            <a:xfrm>
              <a:off x="5953132" y="3714752"/>
              <a:ext cx="428628" cy="214314"/>
            </a:xfrm>
            <a:prstGeom prst="rightArrow">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defTabSz="779252"/>
              <a:endParaRPr lang="zh-CN" altLang="en-US" sz="1500" dirty="0" smtClean="0">
                <a:solidFill>
                  <a:schemeClr val="tx1"/>
                </a:solidFill>
                <a:latin typeface="Arial" pitchFamily="34" charset="0"/>
                <a:ea typeface="宋体" pitchFamily="2" charset="-122"/>
              </a:endParaRPr>
            </a:p>
          </p:txBody>
        </p:sp>
        <p:sp>
          <p:nvSpPr>
            <p:cNvPr id="22" name="右箭头 21"/>
            <p:cNvSpPr/>
            <p:nvPr/>
          </p:nvSpPr>
          <p:spPr bwMode="auto">
            <a:xfrm rot="19415362">
              <a:off x="3249778" y="2122693"/>
              <a:ext cx="955324" cy="186420"/>
            </a:xfrm>
            <a:prstGeom prst="rightArrow">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defTabSz="779252"/>
              <a:endParaRPr lang="zh-CN" altLang="en-US" sz="1500" dirty="0" smtClean="0">
                <a:solidFill>
                  <a:schemeClr val="tx1"/>
                </a:solidFill>
                <a:latin typeface="Arial" pitchFamily="34" charset="0"/>
                <a:ea typeface="宋体" pitchFamily="2" charset="-122"/>
              </a:endParaRPr>
            </a:p>
          </p:txBody>
        </p:sp>
        <p:sp>
          <p:nvSpPr>
            <p:cNvPr id="23" name="右箭头 22"/>
            <p:cNvSpPr/>
            <p:nvPr/>
          </p:nvSpPr>
          <p:spPr bwMode="auto">
            <a:xfrm rot="2048144">
              <a:off x="3241848" y="3562100"/>
              <a:ext cx="955324" cy="186420"/>
            </a:xfrm>
            <a:prstGeom prst="rightArrow">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defTabSz="779252"/>
              <a:endParaRPr lang="zh-CN" altLang="en-US" sz="1500" dirty="0" smtClean="0">
                <a:solidFill>
                  <a:schemeClr val="tx1"/>
                </a:solidFill>
                <a:latin typeface="Arial" pitchFamily="34" charset="0"/>
                <a:ea typeface="宋体" pitchFamily="2" charset="-122"/>
              </a:endParaRPr>
            </a:p>
          </p:txBody>
        </p:sp>
        <p:sp>
          <p:nvSpPr>
            <p:cNvPr id="24" name="右箭头 23"/>
            <p:cNvSpPr/>
            <p:nvPr/>
          </p:nvSpPr>
          <p:spPr bwMode="auto">
            <a:xfrm rot="19415362">
              <a:off x="7772600" y="3548755"/>
              <a:ext cx="955324" cy="186420"/>
            </a:xfrm>
            <a:prstGeom prst="rightArrow">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defTabSz="779252"/>
              <a:endParaRPr lang="zh-CN" altLang="en-US" sz="1500" dirty="0" smtClean="0">
                <a:solidFill>
                  <a:schemeClr val="tx1"/>
                </a:solidFill>
                <a:latin typeface="Arial" pitchFamily="34" charset="0"/>
                <a:ea typeface="宋体" pitchFamily="2" charset="-122"/>
              </a:endParaRPr>
            </a:p>
          </p:txBody>
        </p:sp>
        <p:sp>
          <p:nvSpPr>
            <p:cNvPr id="25" name="右箭头 24"/>
            <p:cNvSpPr/>
            <p:nvPr/>
          </p:nvSpPr>
          <p:spPr bwMode="auto">
            <a:xfrm rot="2331877">
              <a:off x="7780530" y="2065017"/>
              <a:ext cx="955324" cy="186420"/>
            </a:xfrm>
            <a:prstGeom prst="rightArrow">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defTabSz="779252"/>
              <a:endParaRPr lang="zh-CN" altLang="en-US" sz="1500" dirty="0" smtClean="0">
                <a:solidFill>
                  <a:schemeClr val="tx1"/>
                </a:solidFill>
                <a:latin typeface="Arial" pitchFamily="34" charset="0"/>
                <a:ea typeface="宋体" pitchFamily="2" charset="-122"/>
              </a:endParaRPr>
            </a:p>
          </p:txBody>
        </p:sp>
      </p:grpSp>
      <p:sp>
        <p:nvSpPr>
          <p:cNvPr id="26" name="Rectangle 32"/>
          <p:cNvSpPr>
            <a:spLocks noChangeArrowheads="1"/>
          </p:cNvSpPr>
          <p:nvPr/>
        </p:nvSpPr>
        <p:spPr bwMode="auto">
          <a:xfrm>
            <a:off x="219777" y="910817"/>
            <a:ext cx="8858280" cy="400050"/>
          </a:xfrm>
          <a:prstGeom prst="rect">
            <a:avLst/>
          </a:prstGeom>
          <a:noFill/>
          <a:ln w="9525">
            <a:noFill/>
            <a:miter lim="800000"/>
            <a:headEnd/>
            <a:tailEnd/>
          </a:ln>
        </p:spPr>
        <p:txBody>
          <a:bodyPr lIns="107275" tIns="53637" rIns="107275" bIns="53637" anchor="b"/>
          <a:lstStyle/>
          <a:p>
            <a:pPr algn="ctr"/>
            <a:r>
              <a:rPr lang="en-US" altLang="zh-CN" sz="2700" b="1" dirty="0" smtClean="0">
                <a:latin typeface="微软雅黑" pitchFamily="34" charset="-122"/>
                <a:ea typeface="微软雅黑" pitchFamily="34" charset="-122"/>
              </a:rPr>
              <a:t/>
            </a:r>
            <a:br>
              <a:rPr lang="en-US" altLang="zh-CN" sz="2700" b="1" dirty="0" smtClean="0">
                <a:latin typeface="微软雅黑" pitchFamily="34" charset="-122"/>
                <a:ea typeface="微软雅黑" pitchFamily="34" charset="-122"/>
              </a:rPr>
            </a:br>
            <a:r>
              <a:rPr lang="en-US" altLang="zh-CN" sz="2700" b="1" dirty="0" smtClean="0">
                <a:latin typeface="微软雅黑" pitchFamily="34" charset="-122"/>
                <a:ea typeface="微软雅黑" pitchFamily="34" charset="-122"/>
              </a:rPr>
              <a:t>2017</a:t>
            </a:r>
            <a:r>
              <a:rPr lang="zh-CN" altLang="en-US" sz="2700" b="1" dirty="0" smtClean="0">
                <a:latin typeface="微软雅黑" pitchFamily="34" charset="-122"/>
                <a:ea typeface="微软雅黑" pitchFamily="34" charset="-122"/>
              </a:rPr>
              <a:t>年</a:t>
            </a:r>
            <a:r>
              <a:rPr lang="en-US" altLang="zh-CN" sz="2700" b="1" dirty="0" smtClean="0">
                <a:latin typeface="微软雅黑" pitchFamily="34" charset="-122"/>
                <a:ea typeface="微软雅黑" pitchFamily="34" charset="-122"/>
              </a:rPr>
              <a:t>2</a:t>
            </a:r>
            <a:r>
              <a:rPr lang="zh-CN" altLang="en-US" sz="2700" b="1" dirty="0" smtClean="0">
                <a:latin typeface="微软雅黑" pitchFamily="34" charset="-122"/>
                <a:ea typeface="微软雅黑" pitchFamily="34" charset="-122"/>
              </a:rPr>
              <a:t>月</a:t>
            </a:r>
            <a:r>
              <a:rPr lang="en-US" altLang="zh-CN" sz="2700" b="1" dirty="0" smtClean="0">
                <a:latin typeface="微软雅黑" pitchFamily="34" charset="-122"/>
                <a:ea typeface="微软雅黑" pitchFamily="34" charset="-122"/>
              </a:rPr>
              <a:t>7</a:t>
            </a:r>
            <a:r>
              <a:rPr lang="zh-CN" altLang="en-US" sz="2700" b="1" dirty="0" smtClean="0">
                <a:latin typeface="微软雅黑" pitchFamily="34" charset="-122"/>
                <a:ea typeface="微软雅黑" pitchFamily="34" charset="-122"/>
              </a:rPr>
              <a:t>日</a:t>
            </a:r>
            <a:r>
              <a:rPr lang="en-US" altLang="zh-CN" sz="2700" b="1" dirty="0" smtClean="0">
                <a:latin typeface="微软雅黑" pitchFamily="34" charset="-122"/>
                <a:ea typeface="微软雅黑" pitchFamily="34" charset="-122"/>
              </a:rPr>
              <a:t>《</a:t>
            </a:r>
            <a:r>
              <a:rPr lang="zh-CN" altLang="en-US" sz="2700" b="1" dirty="0" smtClean="0">
                <a:latin typeface="微软雅黑" pitchFamily="34" charset="-122"/>
                <a:ea typeface="微软雅黑" pitchFamily="34" charset="-122"/>
              </a:rPr>
              <a:t>关于使用在线支付功能缴费的通知</a:t>
            </a:r>
            <a:r>
              <a:rPr lang="en-US" altLang="zh-CN" sz="2700" b="1" dirty="0" smtClean="0">
                <a:latin typeface="微软雅黑" pitchFamily="34" charset="-122"/>
                <a:ea typeface="微软雅黑" pitchFamily="34" charset="-122"/>
              </a:rPr>
              <a:t>》</a:t>
            </a:r>
            <a:endParaRPr lang="zh-CN" altLang="en-US" sz="2700" dirty="0">
              <a:latin typeface="黑体" pitchFamily="49" charset="-122"/>
              <a:ea typeface="黑体" pitchFamily="49" charset="-122"/>
            </a:endParaRPr>
          </a:p>
        </p:txBody>
      </p:sp>
      <p:sp>
        <p:nvSpPr>
          <p:cNvPr id="27" name="TextBox 26"/>
          <p:cNvSpPr txBox="1"/>
          <p:nvPr/>
        </p:nvSpPr>
        <p:spPr>
          <a:xfrm>
            <a:off x="1077035" y="4071949"/>
            <a:ext cx="6923991" cy="340297"/>
          </a:xfrm>
          <a:prstGeom prst="rect">
            <a:avLst/>
          </a:prstGeom>
          <a:solidFill>
            <a:srgbClr val="CC0000"/>
          </a:solidFill>
        </p:spPr>
        <p:txBody>
          <a:bodyPr wrap="square" lIns="77925" tIns="38963" rIns="77925" bIns="38963" rtlCol="0">
            <a:spAutoFit/>
          </a:bodyPr>
          <a:lstStyle/>
          <a:p>
            <a:r>
              <a:rPr lang="zh-CN" altLang="en-US" sz="1700" dirty="0" smtClean="0">
                <a:ln>
                  <a:solidFill>
                    <a:schemeClr val="bg1"/>
                  </a:solidFill>
                </a:ln>
                <a:solidFill>
                  <a:schemeClr val="bg1"/>
                </a:solidFill>
              </a:rPr>
              <a:t>请注意：发票信息始终从发行人自己维护的增值税发票信息提取</a:t>
            </a:r>
            <a:endParaRPr lang="zh-CN" altLang="en-US" sz="1700" dirty="0">
              <a:ln>
                <a:solidFill>
                  <a:schemeClr val="bg1"/>
                </a:solidFill>
              </a:ln>
              <a:solidFill>
                <a:schemeClr val="bg1"/>
              </a:solidFill>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smtClean="0"/>
              <a:t>35</a:t>
            </a:r>
            <a:endParaRPr lang="en-US" altLang="zh-CN" dirty="0"/>
          </a:p>
        </p:txBody>
      </p:sp>
      <p:graphicFrame>
        <p:nvGraphicFramePr>
          <p:cNvPr id="3" name="表格 2"/>
          <p:cNvGraphicFramePr>
            <a:graphicFrameLocks noGrp="1"/>
          </p:cNvGraphicFramePr>
          <p:nvPr/>
        </p:nvGraphicFramePr>
        <p:xfrm>
          <a:off x="747321" y="1017974"/>
          <a:ext cx="7847191" cy="3490767"/>
        </p:xfrm>
        <a:graphic>
          <a:graphicData uri="http://schemas.openxmlformats.org/drawingml/2006/table">
            <a:tbl>
              <a:tblPr/>
              <a:tblGrid>
                <a:gridCol w="736194"/>
                <a:gridCol w="3297409"/>
                <a:gridCol w="3813588"/>
              </a:tblGrid>
              <a:tr h="407924">
                <a:tc>
                  <a:txBody>
                    <a:bodyPr/>
                    <a:lstStyle/>
                    <a:p>
                      <a:pPr algn="ctr">
                        <a:spcAft>
                          <a:spcPts val="0"/>
                        </a:spcAft>
                      </a:pPr>
                      <a:r>
                        <a:rPr lang="zh-CN" sz="1400" b="1" kern="100" dirty="0">
                          <a:latin typeface="微软雅黑" pitchFamily="34" charset="-122"/>
                          <a:ea typeface="微软雅黑" pitchFamily="34" charset="-122"/>
                          <a:cs typeface="Times New Roman"/>
                        </a:rPr>
                        <a:t>序号</a:t>
                      </a:r>
                      <a:endParaRPr lang="zh-CN" sz="900" kern="100" dirty="0">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zh-CN" altLang="en-US" sz="1400" b="1" kern="100" dirty="0" smtClean="0">
                          <a:latin typeface="微软雅黑" pitchFamily="34" charset="-122"/>
                          <a:ea typeface="微软雅黑" pitchFamily="34" charset="-122"/>
                          <a:cs typeface="Times New Roman"/>
                        </a:rPr>
                        <a:t>在线支付</a:t>
                      </a:r>
                      <a:endParaRPr lang="zh-CN" sz="900" kern="100" dirty="0">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zh-CN" altLang="en-US" sz="1400" b="1" kern="100" dirty="0" smtClean="0">
                          <a:latin typeface="微软雅黑" pitchFamily="34" charset="-122"/>
                          <a:ea typeface="微软雅黑" pitchFamily="34" charset="-122"/>
                          <a:cs typeface="Times New Roman"/>
                        </a:rPr>
                        <a:t>转账支付</a:t>
                      </a:r>
                      <a:endParaRPr lang="zh-CN" sz="900" kern="100" dirty="0">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711637">
                <a:tc>
                  <a:txBody>
                    <a:bodyPr/>
                    <a:lstStyle/>
                    <a:p>
                      <a:pPr marL="0" algn="ctr" defTabSz="914400" rtl="0" eaLnBrk="1" latinLnBrk="0" hangingPunct="1">
                        <a:spcAft>
                          <a:spcPts val="0"/>
                        </a:spcAft>
                      </a:pPr>
                      <a:r>
                        <a:rPr lang="en-US" altLang="en-US" sz="1400" kern="100" dirty="0">
                          <a:solidFill>
                            <a:schemeClr val="tx1"/>
                          </a:solidFill>
                          <a:latin typeface="微软雅黑" pitchFamily="34" charset="-122"/>
                          <a:ea typeface="微软雅黑" pitchFamily="34" charset="-122"/>
                          <a:cs typeface="Times New Roman"/>
                        </a:rPr>
                        <a:t>1</a:t>
                      </a:r>
                      <a:endParaRPr lang="zh-CN" altLang="en-US" sz="1400" kern="100" dirty="0">
                        <a:solidFill>
                          <a:schemeClr val="tx1"/>
                        </a:solidFill>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algn="ctr" defTabSz="914400" rtl="0" eaLnBrk="1" latinLnBrk="0" hangingPunct="1">
                        <a:spcAft>
                          <a:spcPts val="0"/>
                        </a:spcAft>
                      </a:pPr>
                      <a:r>
                        <a:rPr lang="zh-CN" altLang="en-US" sz="1400" kern="100" dirty="0" smtClean="0">
                          <a:solidFill>
                            <a:schemeClr val="tx1"/>
                          </a:solidFill>
                          <a:latin typeface="微软雅黑" pitchFamily="34" charset="-122"/>
                          <a:ea typeface="微软雅黑" pitchFamily="34" charset="-122"/>
                          <a:cs typeface="Times New Roman"/>
                        </a:rPr>
                        <a:t>即时到账</a:t>
                      </a:r>
                      <a:endParaRPr lang="zh-CN" altLang="en-US" sz="1400" kern="100" dirty="0">
                        <a:solidFill>
                          <a:schemeClr val="tx1"/>
                        </a:solidFill>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algn="ctr" defTabSz="914400" rtl="0" eaLnBrk="1" latinLnBrk="0" hangingPunct="1">
                        <a:spcAft>
                          <a:spcPts val="0"/>
                        </a:spcAft>
                      </a:pPr>
                      <a:r>
                        <a:rPr lang="zh-CN" altLang="en-US" sz="1400" kern="100" dirty="0" smtClean="0">
                          <a:solidFill>
                            <a:schemeClr val="tx1"/>
                          </a:solidFill>
                          <a:latin typeface="微软雅黑" pitchFamily="34" charset="-122"/>
                          <a:ea typeface="微软雅黑" pitchFamily="34" charset="-122"/>
                          <a:cs typeface="Times New Roman"/>
                        </a:rPr>
                        <a:t>有跨行间转账延迟</a:t>
                      </a:r>
                      <a:endParaRPr lang="zh-CN" altLang="en-US" sz="1400" kern="100" dirty="0">
                        <a:solidFill>
                          <a:schemeClr val="tx1"/>
                        </a:solidFill>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636177">
                <a:tc>
                  <a:txBody>
                    <a:bodyPr/>
                    <a:lstStyle/>
                    <a:p>
                      <a:pPr algn="ctr">
                        <a:spcAft>
                          <a:spcPts val="0"/>
                        </a:spcAft>
                      </a:pPr>
                      <a:r>
                        <a:rPr lang="en-US" sz="1400" kern="100" dirty="0">
                          <a:latin typeface="微软雅黑" pitchFamily="34" charset="-122"/>
                          <a:ea typeface="微软雅黑" pitchFamily="34" charset="-122"/>
                          <a:cs typeface="Times New Roman"/>
                        </a:rPr>
                        <a:t>2</a:t>
                      </a:r>
                      <a:endParaRPr lang="zh-CN" sz="1400" kern="100" dirty="0">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algn="ctr" defTabSz="914400" rtl="0" eaLnBrk="1" latinLnBrk="0" hangingPunct="1">
                        <a:spcAft>
                          <a:spcPts val="0"/>
                        </a:spcAft>
                      </a:pPr>
                      <a:r>
                        <a:rPr lang="zh-CN" altLang="en-US" sz="1400" kern="100" dirty="0" smtClean="0">
                          <a:solidFill>
                            <a:schemeClr val="tx1"/>
                          </a:solidFill>
                          <a:latin typeface="微软雅黑" pitchFamily="34" charset="-122"/>
                          <a:ea typeface="微软雅黑" pitchFamily="34" charset="-122"/>
                          <a:cs typeface="Times New Roman"/>
                        </a:rPr>
                        <a:t>无需填写支付信息</a:t>
                      </a:r>
                      <a:endParaRPr lang="zh-CN" altLang="en-US" sz="1400" kern="100" dirty="0">
                        <a:solidFill>
                          <a:schemeClr val="tx1"/>
                        </a:solidFill>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algn="ctr" defTabSz="914400" rtl="0" eaLnBrk="1" latinLnBrk="0" hangingPunct="1">
                        <a:spcAft>
                          <a:spcPts val="0"/>
                        </a:spcAft>
                      </a:pPr>
                      <a:r>
                        <a:rPr lang="zh-CN" altLang="en-US" sz="1400" kern="100" dirty="0" smtClean="0">
                          <a:solidFill>
                            <a:schemeClr val="tx1"/>
                          </a:solidFill>
                          <a:latin typeface="微软雅黑" pitchFamily="34" charset="-122"/>
                          <a:ea typeface="微软雅黑" pitchFamily="34" charset="-122"/>
                          <a:cs typeface="Times New Roman"/>
                        </a:rPr>
                        <a:t>需准确填写支付信息</a:t>
                      </a:r>
                      <a:endParaRPr lang="zh-CN" sz="1400" kern="100" dirty="0">
                        <a:solidFill>
                          <a:schemeClr val="tx1"/>
                        </a:solidFill>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578343">
                <a:tc>
                  <a:txBody>
                    <a:bodyPr/>
                    <a:lstStyle/>
                    <a:p>
                      <a:pPr algn="ctr">
                        <a:spcAft>
                          <a:spcPts val="0"/>
                        </a:spcAft>
                      </a:pPr>
                      <a:r>
                        <a:rPr lang="en-US" sz="1400" kern="100" dirty="0">
                          <a:latin typeface="微软雅黑" pitchFamily="34" charset="-122"/>
                          <a:ea typeface="微软雅黑" pitchFamily="34" charset="-122"/>
                          <a:cs typeface="Times New Roman"/>
                        </a:rPr>
                        <a:t>3</a:t>
                      </a:r>
                      <a:endParaRPr lang="zh-CN" sz="1400" kern="100" dirty="0">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algn="ctr" defTabSz="914400" rtl="0" eaLnBrk="1" latinLnBrk="0" hangingPunct="1">
                        <a:spcAft>
                          <a:spcPts val="0"/>
                        </a:spcAft>
                      </a:pPr>
                      <a:r>
                        <a:rPr lang="zh-CN" altLang="en-US" sz="1400" kern="100" dirty="0" smtClean="0">
                          <a:solidFill>
                            <a:schemeClr val="tx1"/>
                          </a:solidFill>
                          <a:latin typeface="微软雅黑" pitchFamily="34" charset="-122"/>
                          <a:ea typeface="微软雅黑" pitchFamily="34" charset="-122"/>
                          <a:cs typeface="Times New Roman"/>
                        </a:rPr>
                        <a:t>无需人工审核</a:t>
                      </a:r>
                      <a:endParaRPr lang="zh-CN" altLang="en-US" sz="1400" kern="100" dirty="0">
                        <a:solidFill>
                          <a:schemeClr val="tx1"/>
                        </a:solidFill>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algn="ctr" defTabSz="914400" rtl="0" eaLnBrk="1" latinLnBrk="0" hangingPunct="1">
                        <a:spcAft>
                          <a:spcPts val="0"/>
                        </a:spcAft>
                      </a:pPr>
                      <a:r>
                        <a:rPr lang="zh-CN" altLang="en-US" sz="1400" kern="100" dirty="0" smtClean="0">
                          <a:solidFill>
                            <a:schemeClr val="tx1"/>
                          </a:solidFill>
                          <a:latin typeface="微软雅黑" pitchFamily="34" charset="-122"/>
                          <a:ea typeface="微软雅黑" pitchFamily="34" charset="-122"/>
                          <a:cs typeface="Times New Roman"/>
                        </a:rPr>
                        <a:t>人工到账、财务复核</a:t>
                      </a:r>
                      <a:endParaRPr lang="zh-CN" altLang="en-US" sz="1400" kern="100" dirty="0">
                        <a:solidFill>
                          <a:schemeClr val="tx1"/>
                        </a:solidFill>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578343">
                <a:tc>
                  <a:txBody>
                    <a:bodyPr/>
                    <a:lstStyle/>
                    <a:p>
                      <a:pPr algn="ctr">
                        <a:spcAft>
                          <a:spcPts val="0"/>
                        </a:spcAft>
                      </a:pPr>
                      <a:r>
                        <a:rPr lang="en-US" sz="1400" kern="100" dirty="0">
                          <a:latin typeface="微软雅黑" pitchFamily="34" charset="-122"/>
                          <a:ea typeface="微软雅黑" pitchFamily="34" charset="-122"/>
                          <a:cs typeface="Times New Roman"/>
                        </a:rPr>
                        <a:t>4</a:t>
                      </a:r>
                      <a:endParaRPr lang="zh-CN" sz="1400" kern="100" dirty="0">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algn="ctr" defTabSz="914400" rtl="0" eaLnBrk="1" latinLnBrk="0" hangingPunct="1">
                        <a:spcAft>
                          <a:spcPts val="0"/>
                        </a:spcAft>
                      </a:pPr>
                      <a:r>
                        <a:rPr lang="zh-CN" altLang="en-US" sz="1400" kern="100" dirty="0" smtClean="0">
                          <a:solidFill>
                            <a:schemeClr val="tx1"/>
                          </a:solidFill>
                          <a:latin typeface="微软雅黑" pitchFamily="34" charset="-122"/>
                          <a:ea typeface="微软雅黑" pitchFamily="34" charset="-122"/>
                          <a:cs typeface="Times New Roman"/>
                        </a:rPr>
                        <a:t>节省</a:t>
                      </a:r>
                      <a:r>
                        <a:rPr lang="en-US" altLang="zh-CN" sz="1400" kern="100" dirty="0" smtClean="0">
                          <a:solidFill>
                            <a:schemeClr val="tx1"/>
                          </a:solidFill>
                          <a:latin typeface="微软雅黑" pitchFamily="34" charset="-122"/>
                          <a:ea typeface="微软雅黑" pitchFamily="34" charset="-122"/>
                          <a:cs typeface="Times New Roman"/>
                        </a:rPr>
                        <a:t>1</a:t>
                      </a:r>
                      <a:r>
                        <a:rPr lang="zh-CN" altLang="en-US" sz="1400" kern="100" dirty="0" smtClean="0">
                          <a:solidFill>
                            <a:schemeClr val="tx1"/>
                          </a:solidFill>
                          <a:latin typeface="微软雅黑" pitchFamily="34" charset="-122"/>
                          <a:ea typeface="微软雅黑" pitchFamily="34" charset="-122"/>
                          <a:cs typeface="Times New Roman"/>
                        </a:rPr>
                        <a:t>到</a:t>
                      </a:r>
                      <a:r>
                        <a:rPr lang="en-US" altLang="zh-CN" sz="1400" kern="100" dirty="0" smtClean="0">
                          <a:solidFill>
                            <a:schemeClr val="tx1"/>
                          </a:solidFill>
                          <a:latin typeface="微软雅黑" pitchFamily="34" charset="-122"/>
                          <a:ea typeface="微软雅黑" pitchFamily="34" charset="-122"/>
                          <a:cs typeface="Times New Roman"/>
                        </a:rPr>
                        <a:t>2</a:t>
                      </a:r>
                      <a:r>
                        <a:rPr lang="zh-CN" altLang="en-US" sz="1400" kern="100" dirty="0" smtClean="0">
                          <a:solidFill>
                            <a:schemeClr val="tx1"/>
                          </a:solidFill>
                          <a:latin typeface="微软雅黑" pitchFamily="34" charset="-122"/>
                          <a:ea typeface="微软雅黑" pitchFamily="34" charset="-122"/>
                          <a:cs typeface="Times New Roman"/>
                        </a:rPr>
                        <a:t>个工作日</a:t>
                      </a:r>
                      <a:endParaRPr lang="zh-CN" altLang="en-US" sz="1400" kern="100" dirty="0">
                        <a:solidFill>
                          <a:schemeClr val="tx1"/>
                        </a:solidFill>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algn="ctr" defTabSz="914400" rtl="0" eaLnBrk="1" latinLnBrk="0" hangingPunct="1">
                        <a:spcAft>
                          <a:spcPts val="0"/>
                        </a:spcAft>
                      </a:pPr>
                      <a:r>
                        <a:rPr lang="zh-CN" altLang="en-US" sz="1400" kern="100" dirty="0" smtClean="0">
                          <a:solidFill>
                            <a:schemeClr val="tx1"/>
                          </a:solidFill>
                          <a:latin typeface="微软雅黑" pitchFamily="34" charset="-122"/>
                          <a:ea typeface="微软雅黑" pitchFamily="34" charset="-122"/>
                          <a:cs typeface="Times New Roman"/>
                        </a:rPr>
                        <a:t>审核流程长，驳回需修改</a:t>
                      </a:r>
                      <a:endParaRPr lang="zh-CN" altLang="en-US" sz="1400" kern="100" dirty="0">
                        <a:solidFill>
                          <a:schemeClr val="tx1"/>
                        </a:solidFill>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578343">
                <a:tc>
                  <a:txBody>
                    <a:bodyPr/>
                    <a:lstStyle/>
                    <a:p>
                      <a:pPr algn="ctr">
                        <a:spcAft>
                          <a:spcPts val="0"/>
                        </a:spcAft>
                      </a:pPr>
                      <a:r>
                        <a:rPr lang="en-US" altLang="zh-CN" sz="1400" kern="100" dirty="0" smtClean="0">
                          <a:latin typeface="微软雅黑" pitchFamily="34" charset="-122"/>
                          <a:ea typeface="微软雅黑" pitchFamily="34" charset="-122"/>
                          <a:cs typeface="Times New Roman"/>
                        </a:rPr>
                        <a:t>5</a:t>
                      </a:r>
                      <a:endParaRPr lang="zh-CN" sz="1400" kern="100" dirty="0">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algn="ctr" defTabSz="914400" rtl="0" eaLnBrk="1" latinLnBrk="0" hangingPunct="1">
                        <a:spcAft>
                          <a:spcPts val="0"/>
                        </a:spcAft>
                      </a:pPr>
                      <a:r>
                        <a:rPr lang="zh-CN" altLang="en-US" sz="1400" kern="100" dirty="0" smtClean="0">
                          <a:solidFill>
                            <a:schemeClr val="tx1"/>
                          </a:solidFill>
                          <a:latin typeface="微软雅黑" pitchFamily="34" charset="-122"/>
                          <a:ea typeface="微软雅黑" pitchFamily="34" charset="-122"/>
                          <a:cs typeface="Times New Roman"/>
                        </a:rPr>
                        <a:t>优先开具发票</a:t>
                      </a:r>
                      <a:endParaRPr lang="zh-CN" altLang="en-US" sz="1400" kern="100" dirty="0">
                        <a:solidFill>
                          <a:schemeClr val="tx1"/>
                        </a:solidFill>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algn="ctr" defTabSz="914400" rtl="0" eaLnBrk="1" latinLnBrk="0" hangingPunct="1">
                        <a:spcAft>
                          <a:spcPts val="0"/>
                        </a:spcAft>
                      </a:pPr>
                      <a:r>
                        <a:rPr lang="zh-CN" altLang="en-US" sz="1400" kern="100" dirty="0" smtClean="0">
                          <a:solidFill>
                            <a:schemeClr val="tx1"/>
                          </a:solidFill>
                          <a:latin typeface="微软雅黑" pitchFamily="34" charset="-122"/>
                          <a:ea typeface="微软雅黑" pitchFamily="34" charset="-122"/>
                          <a:cs typeface="Times New Roman"/>
                        </a:rPr>
                        <a:t>排队开具发票</a:t>
                      </a:r>
                      <a:endParaRPr lang="zh-CN" altLang="en-US" sz="1400" kern="100" dirty="0">
                        <a:solidFill>
                          <a:schemeClr val="tx1"/>
                        </a:solidFill>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
        <p:nvSpPr>
          <p:cNvPr id="4" name="Rectangle 32"/>
          <p:cNvSpPr>
            <a:spLocks noChangeArrowheads="1"/>
          </p:cNvSpPr>
          <p:nvPr/>
        </p:nvSpPr>
        <p:spPr bwMode="auto">
          <a:xfrm>
            <a:off x="496918" y="82139"/>
            <a:ext cx="8432800" cy="400050"/>
          </a:xfrm>
          <a:prstGeom prst="rect">
            <a:avLst/>
          </a:prstGeom>
          <a:noFill/>
          <a:ln w="9525">
            <a:noFill/>
            <a:miter lim="800000"/>
            <a:headEnd/>
            <a:tailEnd/>
          </a:ln>
        </p:spPr>
        <p:txBody>
          <a:bodyPr lIns="107275" tIns="53637" rIns="107275" bIns="53637" anchor="b"/>
          <a:lstStyle/>
          <a:p>
            <a:pPr algn="ctr"/>
            <a:r>
              <a:rPr lang="en-US" altLang="zh-CN" sz="2700" b="1" dirty="0" smtClean="0">
                <a:solidFill>
                  <a:srgbClr val="FFFFFF"/>
                </a:solidFill>
                <a:latin typeface="微软雅黑" pitchFamily="34" charset="-122"/>
                <a:ea typeface="微软雅黑" pitchFamily="34" charset="-122"/>
              </a:rPr>
              <a:t/>
            </a:r>
            <a:br>
              <a:rPr lang="en-US" altLang="zh-CN" sz="2700" b="1" dirty="0" smtClean="0">
                <a:solidFill>
                  <a:srgbClr val="FFFFFF"/>
                </a:solidFill>
                <a:latin typeface="微软雅黑" pitchFamily="34" charset="-122"/>
                <a:ea typeface="微软雅黑" pitchFamily="34" charset="-122"/>
              </a:rPr>
            </a:br>
            <a:r>
              <a:rPr lang="zh-CN" altLang="en-US" sz="2700" b="1" dirty="0" smtClean="0">
                <a:solidFill>
                  <a:srgbClr val="FFFFFF"/>
                </a:solidFill>
                <a:latin typeface="微软雅黑" pitchFamily="34" charset="-122"/>
                <a:ea typeface="微软雅黑" pitchFamily="34" charset="-122"/>
              </a:rPr>
              <a:t>在线支付优势</a:t>
            </a:r>
            <a:endParaRPr lang="zh-CN" altLang="en-US" sz="2700"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smtClean="0"/>
              <a:t>36</a:t>
            </a:r>
            <a:endParaRPr lang="en-US" altLang="zh-CN" dirty="0"/>
          </a:p>
        </p:txBody>
      </p:sp>
      <p:graphicFrame>
        <p:nvGraphicFramePr>
          <p:cNvPr id="4" name="表格 3"/>
          <p:cNvGraphicFramePr>
            <a:graphicFrameLocks noGrp="1"/>
          </p:cNvGraphicFramePr>
          <p:nvPr/>
        </p:nvGraphicFramePr>
        <p:xfrm>
          <a:off x="681379" y="979641"/>
          <a:ext cx="7781247" cy="3410433"/>
        </p:xfrm>
        <a:graphic>
          <a:graphicData uri="http://schemas.openxmlformats.org/drawingml/2006/table">
            <a:tbl>
              <a:tblPr/>
              <a:tblGrid>
                <a:gridCol w="791313"/>
                <a:gridCol w="2637711"/>
                <a:gridCol w="4352223"/>
              </a:tblGrid>
              <a:tr h="345284">
                <a:tc>
                  <a:txBody>
                    <a:bodyPr/>
                    <a:lstStyle/>
                    <a:p>
                      <a:pPr marL="0" algn="ctr" defTabSz="1072622" rtl="0" eaLnBrk="1" latinLnBrk="0" hangingPunct="1">
                        <a:lnSpc>
                          <a:spcPct val="150000"/>
                        </a:lnSpc>
                        <a:spcAft>
                          <a:spcPts val="0"/>
                        </a:spcAft>
                      </a:pPr>
                      <a:r>
                        <a:rPr lang="zh-CN" altLang="en-US" sz="1400" b="1" kern="100" dirty="0" smtClean="0">
                          <a:solidFill>
                            <a:schemeClr val="tx1"/>
                          </a:solidFill>
                          <a:latin typeface="微软雅黑" pitchFamily="34" charset="-122"/>
                          <a:ea typeface="微软雅黑" pitchFamily="34" charset="-122"/>
                          <a:cs typeface="Times New Roman"/>
                        </a:rPr>
                        <a:t>序号</a:t>
                      </a:r>
                      <a:endParaRPr lang="zh-CN" altLang="en-US" sz="1400" b="1" kern="100" dirty="0">
                        <a:solidFill>
                          <a:schemeClr val="tx1"/>
                        </a:solidFill>
                        <a:latin typeface="微软雅黑" pitchFamily="34" charset="-122"/>
                        <a:ea typeface="微软雅黑" pitchFamily="34" charset="-122"/>
                        <a:cs typeface="Times New Roman"/>
                      </a:endParaRPr>
                    </a:p>
                  </a:txBody>
                  <a:tcPr marL="63305" marR="63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1072622" rtl="0" eaLnBrk="1" latinLnBrk="0" hangingPunct="1">
                        <a:lnSpc>
                          <a:spcPct val="150000"/>
                        </a:lnSpc>
                        <a:spcAft>
                          <a:spcPts val="0"/>
                        </a:spcAft>
                      </a:pPr>
                      <a:r>
                        <a:rPr lang="zh-CN" altLang="en-US" sz="1400" b="1" kern="100" dirty="0">
                          <a:solidFill>
                            <a:schemeClr val="tx1"/>
                          </a:solidFill>
                          <a:latin typeface="微软雅黑" pitchFamily="34" charset="-122"/>
                          <a:ea typeface="微软雅黑" pitchFamily="34" charset="-122"/>
                          <a:cs typeface="Times New Roman"/>
                        </a:rPr>
                        <a:t>报错内容</a:t>
                      </a:r>
                    </a:p>
                  </a:txBody>
                  <a:tcPr marL="63305" marR="63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1072622" rtl="0" eaLnBrk="1" latinLnBrk="0" hangingPunct="1">
                        <a:lnSpc>
                          <a:spcPct val="150000"/>
                        </a:lnSpc>
                        <a:spcAft>
                          <a:spcPts val="0"/>
                        </a:spcAft>
                      </a:pPr>
                      <a:r>
                        <a:rPr lang="zh-CN" altLang="en-US" sz="1400" b="1" kern="100" dirty="0">
                          <a:solidFill>
                            <a:schemeClr val="tx1"/>
                          </a:solidFill>
                          <a:latin typeface="微软雅黑" pitchFamily="34" charset="-122"/>
                          <a:ea typeface="微软雅黑" pitchFamily="34" charset="-122"/>
                          <a:cs typeface="Times New Roman"/>
                        </a:rPr>
                        <a:t>解决办法</a:t>
                      </a:r>
                    </a:p>
                  </a:txBody>
                  <a:tcPr marL="63305" marR="63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3172">
                <a:tc>
                  <a:txBody>
                    <a:bodyPr/>
                    <a:lstStyle/>
                    <a:p>
                      <a:pPr marL="0" algn="ctr" defTabSz="914400" rtl="0" eaLnBrk="1" latinLnBrk="0" hangingPunct="1">
                        <a:lnSpc>
                          <a:spcPct val="150000"/>
                        </a:lnSpc>
                        <a:spcAft>
                          <a:spcPts val="0"/>
                        </a:spcAft>
                      </a:pPr>
                      <a:r>
                        <a:rPr lang="en-US" altLang="zh-CN" sz="1400" kern="100" dirty="0" smtClean="0">
                          <a:solidFill>
                            <a:schemeClr val="tx1"/>
                          </a:solidFill>
                          <a:latin typeface="微软雅黑" pitchFamily="34" charset="-122"/>
                          <a:ea typeface="微软雅黑" pitchFamily="34" charset="-122"/>
                          <a:cs typeface="Times New Roman"/>
                        </a:rPr>
                        <a:t>1</a:t>
                      </a:r>
                      <a:endParaRPr lang="zh-CN" altLang="en-US" sz="1400" kern="100" dirty="0">
                        <a:solidFill>
                          <a:schemeClr val="tx1"/>
                        </a:solidFill>
                        <a:latin typeface="微软雅黑" pitchFamily="34" charset="-122"/>
                        <a:ea typeface="微软雅黑" pitchFamily="34" charset="-122"/>
                        <a:cs typeface="Times New Roman"/>
                      </a:endParaRPr>
                    </a:p>
                  </a:txBody>
                  <a:tcPr marL="63305" marR="63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pPr>
                      <a:r>
                        <a:rPr lang="zh-CN" altLang="en-US" sz="1400" kern="100" dirty="0">
                          <a:solidFill>
                            <a:schemeClr val="tx1"/>
                          </a:solidFill>
                          <a:latin typeface="微软雅黑" pitchFamily="34" charset="-122"/>
                          <a:ea typeface="微软雅黑" pitchFamily="34" charset="-122"/>
                          <a:cs typeface="Times New Roman"/>
                        </a:rPr>
                        <a:t>点击“在线支付”无反应</a:t>
                      </a:r>
                    </a:p>
                  </a:txBody>
                  <a:tcPr marL="63305" marR="63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pPr>
                      <a:r>
                        <a:rPr lang="zh-CN" altLang="en-US" sz="1400" kern="100" dirty="0">
                          <a:solidFill>
                            <a:schemeClr val="tx1"/>
                          </a:solidFill>
                          <a:latin typeface="微软雅黑" pitchFamily="34" charset="-122"/>
                          <a:ea typeface="微软雅黑" pitchFamily="34" charset="-122"/>
                          <a:cs typeface="Times New Roman"/>
                        </a:rPr>
                        <a:t>添加视图兼容性设置、受信任的站点</a:t>
                      </a:r>
                    </a:p>
                  </a:txBody>
                  <a:tcPr marL="63305" marR="63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3172">
                <a:tc>
                  <a:txBody>
                    <a:bodyPr/>
                    <a:lstStyle/>
                    <a:p>
                      <a:pPr marL="0" algn="ctr" defTabSz="914400" rtl="0" eaLnBrk="1" latinLnBrk="0" hangingPunct="1">
                        <a:lnSpc>
                          <a:spcPct val="150000"/>
                        </a:lnSpc>
                        <a:spcAft>
                          <a:spcPts val="0"/>
                        </a:spcAft>
                      </a:pPr>
                      <a:r>
                        <a:rPr lang="en-US" altLang="zh-CN" sz="1400" kern="100" dirty="0" smtClean="0">
                          <a:solidFill>
                            <a:schemeClr val="tx1"/>
                          </a:solidFill>
                          <a:latin typeface="微软雅黑" pitchFamily="34" charset="-122"/>
                          <a:ea typeface="微软雅黑" pitchFamily="34" charset="-122"/>
                          <a:cs typeface="Times New Roman"/>
                        </a:rPr>
                        <a:t>2</a:t>
                      </a:r>
                      <a:endParaRPr lang="zh-CN" altLang="en-US" sz="1400" kern="100" dirty="0">
                        <a:solidFill>
                          <a:schemeClr val="tx1"/>
                        </a:solidFill>
                        <a:latin typeface="微软雅黑" pitchFamily="34" charset="-122"/>
                        <a:ea typeface="微软雅黑" pitchFamily="34" charset="-122"/>
                        <a:cs typeface="Times New Roman"/>
                      </a:endParaRPr>
                    </a:p>
                  </a:txBody>
                  <a:tcPr marL="63305" marR="63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pPr>
                      <a:r>
                        <a:rPr lang="en-US" altLang="en-US" sz="1400" kern="100" dirty="0">
                          <a:solidFill>
                            <a:schemeClr val="tx1"/>
                          </a:solidFill>
                          <a:latin typeface="微软雅黑" pitchFamily="34" charset="-122"/>
                          <a:ea typeface="微软雅黑" pitchFamily="34" charset="-122"/>
                          <a:cs typeface="Times New Roman"/>
                        </a:rPr>
                        <a:t>U-bank</a:t>
                      </a:r>
                      <a:r>
                        <a:rPr lang="zh-CN" altLang="en-US" sz="1400" kern="100" dirty="0">
                          <a:solidFill>
                            <a:schemeClr val="tx1"/>
                          </a:solidFill>
                          <a:latin typeface="微软雅黑" pitchFamily="34" charset="-122"/>
                          <a:ea typeface="微软雅黑" pitchFamily="34" charset="-122"/>
                          <a:cs typeface="Times New Roman"/>
                        </a:rPr>
                        <a:t>与</a:t>
                      </a:r>
                      <a:r>
                        <a:rPr lang="en-US" altLang="en-US" sz="1400" kern="100" dirty="0">
                          <a:solidFill>
                            <a:schemeClr val="tx1"/>
                          </a:solidFill>
                          <a:latin typeface="微软雅黑" pitchFamily="34" charset="-122"/>
                          <a:ea typeface="微软雅黑" pitchFamily="34" charset="-122"/>
                          <a:cs typeface="Times New Roman"/>
                        </a:rPr>
                        <a:t>U-key</a:t>
                      </a:r>
                      <a:r>
                        <a:rPr lang="zh-CN" altLang="en-US" sz="1400" kern="100" dirty="0">
                          <a:solidFill>
                            <a:schemeClr val="tx1"/>
                          </a:solidFill>
                          <a:latin typeface="微软雅黑" pitchFamily="34" charset="-122"/>
                          <a:ea typeface="微软雅黑" pitchFamily="34" charset="-122"/>
                          <a:cs typeface="Times New Roman"/>
                        </a:rPr>
                        <a:t>冲突</a:t>
                      </a:r>
                    </a:p>
                  </a:txBody>
                  <a:tcPr marL="63305" marR="63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pPr>
                      <a:r>
                        <a:rPr lang="zh-CN" altLang="en-US" sz="1400" kern="100" dirty="0">
                          <a:solidFill>
                            <a:schemeClr val="tx1"/>
                          </a:solidFill>
                          <a:latin typeface="微软雅黑" pitchFamily="34" charset="-122"/>
                          <a:ea typeface="微软雅黑" pitchFamily="34" charset="-122"/>
                          <a:cs typeface="Times New Roman"/>
                        </a:rPr>
                        <a:t>付款时拔掉中国结算</a:t>
                      </a:r>
                      <a:r>
                        <a:rPr lang="en-US" altLang="en-US" sz="1400" kern="100" dirty="0">
                          <a:solidFill>
                            <a:schemeClr val="tx1"/>
                          </a:solidFill>
                          <a:latin typeface="微软雅黑" pitchFamily="34" charset="-122"/>
                          <a:ea typeface="微软雅黑" pitchFamily="34" charset="-122"/>
                          <a:cs typeface="Times New Roman"/>
                        </a:rPr>
                        <a:t>U-key</a:t>
                      </a:r>
                      <a:r>
                        <a:rPr lang="zh-CN" altLang="en-US" sz="1400" kern="100" dirty="0">
                          <a:solidFill>
                            <a:schemeClr val="tx1"/>
                          </a:solidFill>
                          <a:latin typeface="微软雅黑" pitchFamily="34" charset="-122"/>
                          <a:ea typeface="微软雅黑" pitchFamily="34" charset="-122"/>
                          <a:cs typeface="Times New Roman"/>
                        </a:rPr>
                        <a:t>，插入网银</a:t>
                      </a:r>
                      <a:r>
                        <a:rPr lang="en-US" altLang="en-US" sz="1400" kern="100" dirty="0">
                          <a:solidFill>
                            <a:schemeClr val="tx1"/>
                          </a:solidFill>
                          <a:latin typeface="微软雅黑" pitchFamily="34" charset="-122"/>
                          <a:ea typeface="微软雅黑" pitchFamily="34" charset="-122"/>
                          <a:cs typeface="Times New Roman"/>
                        </a:rPr>
                        <a:t>U</a:t>
                      </a:r>
                      <a:r>
                        <a:rPr lang="zh-CN" altLang="en-US" sz="1400" kern="100" dirty="0">
                          <a:solidFill>
                            <a:schemeClr val="tx1"/>
                          </a:solidFill>
                          <a:latin typeface="微软雅黑" pitchFamily="34" charset="-122"/>
                          <a:ea typeface="微软雅黑" pitchFamily="34" charset="-122"/>
                          <a:cs typeface="Times New Roman"/>
                        </a:rPr>
                        <a:t>盾</a:t>
                      </a:r>
                    </a:p>
                  </a:txBody>
                  <a:tcPr marL="63305" marR="63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2942">
                <a:tc>
                  <a:txBody>
                    <a:bodyPr/>
                    <a:lstStyle/>
                    <a:p>
                      <a:pPr marL="0" algn="ctr" defTabSz="914400" rtl="0" eaLnBrk="1" latinLnBrk="0" hangingPunct="1">
                        <a:lnSpc>
                          <a:spcPct val="150000"/>
                        </a:lnSpc>
                        <a:spcAft>
                          <a:spcPts val="0"/>
                        </a:spcAft>
                      </a:pPr>
                      <a:r>
                        <a:rPr lang="en-US" altLang="zh-CN" sz="1400" kern="100" dirty="0" smtClean="0">
                          <a:solidFill>
                            <a:schemeClr val="tx1"/>
                          </a:solidFill>
                          <a:latin typeface="微软雅黑" pitchFamily="34" charset="-122"/>
                          <a:ea typeface="微软雅黑" pitchFamily="34" charset="-122"/>
                          <a:cs typeface="Times New Roman"/>
                        </a:rPr>
                        <a:t>3</a:t>
                      </a:r>
                      <a:endParaRPr lang="zh-CN" altLang="en-US" sz="1400" kern="100" dirty="0">
                        <a:solidFill>
                          <a:schemeClr val="tx1"/>
                        </a:solidFill>
                        <a:latin typeface="微软雅黑" pitchFamily="34" charset="-122"/>
                        <a:ea typeface="微软雅黑" pitchFamily="34" charset="-122"/>
                        <a:cs typeface="Times New Roman"/>
                      </a:endParaRPr>
                    </a:p>
                  </a:txBody>
                  <a:tcPr marL="63305" marR="63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pPr>
                      <a:r>
                        <a:rPr lang="zh-CN" altLang="en-US" sz="1400" kern="100" dirty="0">
                          <a:solidFill>
                            <a:schemeClr val="tx1"/>
                          </a:solidFill>
                          <a:latin typeface="微软雅黑" pitchFamily="34" charset="-122"/>
                          <a:ea typeface="微软雅黑" pitchFamily="34" charset="-122"/>
                          <a:cs typeface="Times New Roman"/>
                        </a:rPr>
                        <a:t>信用卡不能支付</a:t>
                      </a:r>
                    </a:p>
                  </a:txBody>
                  <a:tcPr marL="63305" marR="63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pPr>
                      <a:r>
                        <a:rPr lang="zh-CN" altLang="en-US" sz="1400" kern="100" dirty="0">
                          <a:solidFill>
                            <a:schemeClr val="tx1"/>
                          </a:solidFill>
                          <a:latin typeface="微软雅黑" pitchFamily="34" charset="-122"/>
                          <a:ea typeface="微软雅黑" pitchFamily="34" charset="-122"/>
                          <a:cs typeface="Times New Roman"/>
                        </a:rPr>
                        <a:t>银联持卡人服务网站（帮助中心</a:t>
                      </a:r>
                      <a:r>
                        <a:rPr lang="en-US" altLang="en-US" sz="1400" kern="100" dirty="0">
                          <a:solidFill>
                            <a:schemeClr val="tx1"/>
                          </a:solidFill>
                          <a:latin typeface="微软雅黑" pitchFamily="34" charset="-122"/>
                          <a:ea typeface="微软雅黑" pitchFamily="34" charset="-122"/>
                          <a:cs typeface="Times New Roman"/>
                        </a:rPr>
                        <a:t>-</a:t>
                      </a:r>
                      <a:r>
                        <a:rPr lang="zh-CN" altLang="en-US" sz="1400" kern="100" dirty="0">
                          <a:solidFill>
                            <a:schemeClr val="tx1"/>
                          </a:solidFill>
                          <a:latin typeface="微软雅黑" pitchFamily="34" charset="-122"/>
                          <a:ea typeface="微软雅黑" pitchFamily="34" charset="-122"/>
                          <a:cs typeface="Times New Roman"/>
                        </a:rPr>
                        <a:t>支持银行）</a:t>
                      </a:r>
                    </a:p>
                  </a:txBody>
                  <a:tcPr marL="63305" marR="63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1510">
                <a:tc>
                  <a:txBody>
                    <a:bodyPr/>
                    <a:lstStyle/>
                    <a:p>
                      <a:pPr marL="0" algn="ctr" defTabSz="914400" rtl="0" eaLnBrk="1" latinLnBrk="0" hangingPunct="1">
                        <a:lnSpc>
                          <a:spcPct val="150000"/>
                        </a:lnSpc>
                        <a:spcAft>
                          <a:spcPts val="0"/>
                        </a:spcAft>
                      </a:pPr>
                      <a:r>
                        <a:rPr lang="en-US" altLang="zh-CN" sz="1400" kern="100" dirty="0" smtClean="0">
                          <a:solidFill>
                            <a:schemeClr val="tx1"/>
                          </a:solidFill>
                          <a:latin typeface="微软雅黑" pitchFamily="34" charset="-122"/>
                          <a:ea typeface="微软雅黑" pitchFamily="34" charset="-122"/>
                          <a:cs typeface="Times New Roman"/>
                        </a:rPr>
                        <a:t>4</a:t>
                      </a:r>
                      <a:endParaRPr lang="zh-CN" altLang="en-US" sz="1400" kern="100" dirty="0">
                        <a:solidFill>
                          <a:schemeClr val="tx1"/>
                        </a:solidFill>
                        <a:latin typeface="微软雅黑" pitchFamily="34" charset="-122"/>
                        <a:ea typeface="微软雅黑" pitchFamily="34" charset="-122"/>
                        <a:cs typeface="Times New Roman"/>
                      </a:endParaRPr>
                    </a:p>
                  </a:txBody>
                  <a:tcPr marL="63305" marR="63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pPr>
                      <a:r>
                        <a:rPr lang="zh-CN" altLang="en-US" sz="1400" kern="100" dirty="0">
                          <a:solidFill>
                            <a:schemeClr val="tx1"/>
                          </a:solidFill>
                          <a:latin typeface="微软雅黑" pitchFamily="34" charset="-122"/>
                          <a:ea typeface="微软雅黑" pitchFamily="34" charset="-122"/>
                          <a:cs typeface="Times New Roman"/>
                        </a:rPr>
                        <a:t>网银插件安装不成功</a:t>
                      </a:r>
                    </a:p>
                  </a:txBody>
                  <a:tcPr marL="63305" marR="63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pPr>
                      <a:r>
                        <a:rPr lang="zh-CN" altLang="en-US" sz="1400" kern="100" dirty="0">
                          <a:solidFill>
                            <a:schemeClr val="tx1"/>
                          </a:solidFill>
                          <a:latin typeface="微软雅黑" pitchFamily="34" charset="-122"/>
                          <a:ea typeface="微软雅黑" pitchFamily="34" charset="-122"/>
                          <a:cs typeface="Times New Roman"/>
                        </a:rPr>
                        <a:t>银联持卡人服务网站（帮助中心</a:t>
                      </a:r>
                      <a:r>
                        <a:rPr lang="en-US" altLang="en-US" sz="1400" kern="100" dirty="0">
                          <a:solidFill>
                            <a:schemeClr val="tx1"/>
                          </a:solidFill>
                          <a:latin typeface="微软雅黑" pitchFamily="34" charset="-122"/>
                          <a:ea typeface="微软雅黑" pitchFamily="34" charset="-122"/>
                          <a:cs typeface="Times New Roman"/>
                        </a:rPr>
                        <a:t>-</a:t>
                      </a:r>
                      <a:r>
                        <a:rPr lang="zh-CN" altLang="en-US" sz="1400" kern="100" dirty="0">
                          <a:solidFill>
                            <a:schemeClr val="tx1"/>
                          </a:solidFill>
                          <a:latin typeface="微软雅黑" pitchFamily="34" charset="-122"/>
                          <a:ea typeface="微软雅黑" pitchFamily="34" charset="-122"/>
                          <a:cs typeface="Times New Roman"/>
                        </a:rPr>
                        <a:t>安全给控件</a:t>
                      </a:r>
                      <a:r>
                        <a:rPr lang="en-US" altLang="en-US" sz="1400" kern="100" dirty="0">
                          <a:solidFill>
                            <a:schemeClr val="tx1"/>
                          </a:solidFill>
                          <a:latin typeface="微软雅黑" pitchFamily="34" charset="-122"/>
                          <a:ea typeface="微软雅黑" pitchFamily="34" charset="-122"/>
                          <a:cs typeface="Times New Roman"/>
                        </a:rPr>
                        <a:t>-</a:t>
                      </a:r>
                      <a:r>
                        <a:rPr lang="zh-CN" altLang="en-US" sz="1400" kern="100" dirty="0">
                          <a:solidFill>
                            <a:schemeClr val="tx1"/>
                          </a:solidFill>
                          <a:latin typeface="微软雅黑" pitchFamily="34" charset="-122"/>
                          <a:ea typeface="微软雅黑" pitchFamily="34" charset="-122"/>
                          <a:cs typeface="Times New Roman"/>
                        </a:rPr>
                        <a:t>常见问题解答）</a:t>
                      </a:r>
                    </a:p>
                  </a:txBody>
                  <a:tcPr marL="63305" marR="63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4353">
                <a:tc>
                  <a:txBody>
                    <a:bodyPr/>
                    <a:lstStyle/>
                    <a:p>
                      <a:pPr marL="0" algn="ctr" defTabSz="914400" rtl="0" eaLnBrk="1" latinLnBrk="0" hangingPunct="1">
                        <a:lnSpc>
                          <a:spcPct val="150000"/>
                        </a:lnSpc>
                        <a:spcAft>
                          <a:spcPts val="0"/>
                        </a:spcAft>
                      </a:pPr>
                      <a:r>
                        <a:rPr lang="en-US" altLang="zh-CN" sz="1400" kern="100" dirty="0" smtClean="0">
                          <a:solidFill>
                            <a:schemeClr val="tx1"/>
                          </a:solidFill>
                          <a:latin typeface="微软雅黑" pitchFamily="34" charset="-122"/>
                          <a:ea typeface="微软雅黑" pitchFamily="34" charset="-122"/>
                          <a:cs typeface="Times New Roman"/>
                        </a:rPr>
                        <a:t>5</a:t>
                      </a:r>
                      <a:endParaRPr lang="zh-CN" altLang="en-US" sz="1400" kern="100" dirty="0">
                        <a:solidFill>
                          <a:schemeClr val="tx1"/>
                        </a:solidFill>
                        <a:latin typeface="微软雅黑" pitchFamily="34" charset="-122"/>
                        <a:ea typeface="微软雅黑" pitchFamily="34" charset="-122"/>
                        <a:cs typeface="Times New Roman"/>
                      </a:endParaRPr>
                    </a:p>
                  </a:txBody>
                  <a:tcPr marL="63305" marR="63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pPr>
                      <a:r>
                        <a:rPr lang="zh-CN" altLang="en-US" sz="1400" kern="100" dirty="0">
                          <a:solidFill>
                            <a:schemeClr val="tx1"/>
                          </a:solidFill>
                          <a:latin typeface="微软雅黑" pitchFamily="34" charset="-122"/>
                          <a:ea typeface="微软雅黑" pitchFamily="34" charset="-122"/>
                          <a:cs typeface="Times New Roman"/>
                        </a:rPr>
                        <a:t>部分银行支付不成功</a:t>
                      </a:r>
                    </a:p>
                  </a:txBody>
                  <a:tcPr marL="63305" marR="63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pPr>
                      <a:r>
                        <a:rPr lang="zh-CN" altLang="en-US" sz="1400" kern="100" dirty="0" smtClean="0">
                          <a:solidFill>
                            <a:schemeClr val="tx1"/>
                          </a:solidFill>
                          <a:latin typeface="微软雅黑" pitchFamily="34" charset="-122"/>
                          <a:ea typeface="微软雅黑" pitchFamily="34" charset="-122"/>
                          <a:cs typeface="Times New Roman"/>
                        </a:rPr>
                        <a:t>我司根据</a:t>
                      </a:r>
                      <a:r>
                        <a:rPr lang="zh-CN" altLang="en-US" sz="1400" kern="100" dirty="0">
                          <a:solidFill>
                            <a:schemeClr val="tx1"/>
                          </a:solidFill>
                          <a:latin typeface="微软雅黑" pitchFamily="34" charset="-122"/>
                          <a:ea typeface="微软雅黑" pitchFamily="34" charset="-122"/>
                          <a:cs typeface="Times New Roman"/>
                        </a:rPr>
                        <a:t>支付卡号查询</a:t>
                      </a:r>
                    </a:p>
                  </a:txBody>
                  <a:tcPr marL="63305" marR="63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Rectangle 32"/>
          <p:cNvSpPr>
            <a:spLocks noChangeArrowheads="1"/>
          </p:cNvSpPr>
          <p:nvPr/>
        </p:nvSpPr>
        <p:spPr bwMode="auto">
          <a:xfrm>
            <a:off x="496918" y="142858"/>
            <a:ext cx="8432800" cy="400050"/>
          </a:xfrm>
          <a:prstGeom prst="rect">
            <a:avLst/>
          </a:prstGeom>
          <a:noFill/>
          <a:ln w="9525">
            <a:noFill/>
            <a:miter lim="800000"/>
            <a:headEnd/>
            <a:tailEnd/>
          </a:ln>
        </p:spPr>
        <p:txBody>
          <a:bodyPr lIns="107275" tIns="53637" rIns="107275" bIns="53637" anchor="b"/>
          <a:lstStyle/>
          <a:p>
            <a:pPr algn="ctr"/>
            <a:r>
              <a:rPr lang="en-US" altLang="zh-CN" sz="2700" b="1" dirty="0" smtClean="0">
                <a:solidFill>
                  <a:srgbClr val="FFFFFF"/>
                </a:solidFill>
                <a:latin typeface="微软雅黑" pitchFamily="34" charset="-122"/>
                <a:ea typeface="微软雅黑" pitchFamily="34" charset="-122"/>
              </a:rPr>
              <a:t/>
            </a:r>
            <a:br>
              <a:rPr lang="en-US" altLang="zh-CN" sz="2700" b="1" dirty="0" smtClean="0">
                <a:solidFill>
                  <a:srgbClr val="FFFFFF"/>
                </a:solidFill>
                <a:latin typeface="微软雅黑" pitchFamily="34" charset="-122"/>
                <a:ea typeface="微软雅黑" pitchFamily="34" charset="-122"/>
              </a:rPr>
            </a:br>
            <a:r>
              <a:rPr lang="zh-CN" altLang="en-US" sz="2700" b="1" dirty="0" smtClean="0">
                <a:solidFill>
                  <a:srgbClr val="FFFFFF"/>
                </a:solidFill>
                <a:latin typeface="微软雅黑" pitchFamily="34" charset="-122"/>
                <a:ea typeface="微软雅黑" pitchFamily="34" charset="-122"/>
              </a:rPr>
              <a:t>在线支付常见问题解决办法</a:t>
            </a:r>
            <a:endParaRPr lang="zh-CN" altLang="en-US" sz="2700"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占位符 5" descr="c4eeeed1aafc26a39a50271c.jpg"/>
          <p:cNvPicPr>
            <a:picLocks noGrp="1" noChangeAspect="1"/>
          </p:cNvPicPr>
          <p:nvPr>
            <p:ph type="pic" sz="quarter" idx="13"/>
          </p:nvPr>
        </p:nvPicPr>
        <p:blipFill>
          <a:blip r:embed="rId2" cstate="print"/>
          <a:srcRect l="8453" r="8453"/>
          <a:stretch>
            <a:fillRect/>
          </a:stretch>
        </p:blipFill>
        <p:spPr>
          <a:xfrm>
            <a:off x="0" y="1401371"/>
            <a:ext cx="3016250" cy="2044303"/>
          </a:xfrm>
        </p:spPr>
      </p:pic>
      <p:sp>
        <p:nvSpPr>
          <p:cNvPr id="12294" name="标题 3"/>
          <p:cNvSpPr>
            <a:spLocks noGrp="1"/>
          </p:cNvSpPr>
          <p:nvPr>
            <p:ph type="title"/>
          </p:nvPr>
        </p:nvSpPr>
        <p:spPr>
          <a:xfrm>
            <a:off x="3071820" y="1339450"/>
            <a:ext cx="6072187" cy="2035969"/>
          </a:xfrm>
        </p:spPr>
        <p:txBody>
          <a:bodyPr>
            <a:normAutofit/>
          </a:bodyPr>
          <a:lstStyle/>
          <a:p>
            <a:pPr algn="ctr" eaLnBrk="1" hangingPunct="1"/>
            <a:r>
              <a:rPr lang="en-US" altLang="zh-CN" sz="3100" b="1" dirty="0" smtClean="0">
                <a:solidFill>
                  <a:srgbClr val="FFFFFF"/>
                </a:solidFill>
                <a:latin typeface="微软雅黑" pitchFamily="34" charset="-122"/>
                <a:ea typeface="微软雅黑" pitchFamily="34" charset="-122"/>
              </a:rPr>
              <a:t/>
            </a:r>
            <a:br>
              <a:rPr lang="en-US" altLang="zh-CN" sz="3100" b="1" dirty="0" smtClean="0">
                <a:solidFill>
                  <a:srgbClr val="FFFFFF"/>
                </a:solidFill>
                <a:latin typeface="微软雅黑" pitchFamily="34" charset="-122"/>
                <a:ea typeface="微软雅黑" pitchFamily="34" charset="-122"/>
              </a:rPr>
            </a:br>
            <a:r>
              <a:rPr lang="zh-CN" altLang="en-US" sz="3100" b="1" dirty="0" smtClean="0">
                <a:solidFill>
                  <a:srgbClr val="FFFFFF"/>
                </a:solidFill>
                <a:latin typeface="微软雅黑" pitchFamily="34" charset="-122"/>
                <a:ea typeface="微软雅黑" pitchFamily="34" charset="-122"/>
              </a:rPr>
              <a:t>客户服务简介</a:t>
            </a:r>
          </a:p>
        </p:txBody>
      </p:sp>
      <p:sp>
        <p:nvSpPr>
          <p:cNvPr id="5" name="文本占位符 4"/>
          <p:cNvSpPr>
            <a:spLocks noGrp="1"/>
          </p:cNvSpPr>
          <p:nvPr>
            <p:ph type="body" idx="1"/>
          </p:nvPr>
        </p:nvSpPr>
        <p:spPr/>
        <p:txBody>
          <a:bodyPr/>
          <a:lstStyle/>
          <a:p>
            <a:r>
              <a:rPr lang="en-US" altLang="zh-CN" dirty="0" smtClean="0"/>
              <a:t> </a:t>
            </a:r>
            <a:endParaRPr lang="zh-CN" altLang="en-US" dirty="0"/>
          </a:p>
        </p:txBody>
      </p:sp>
      <p:sp>
        <p:nvSpPr>
          <p:cNvPr id="6" name="页脚占位符 5"/>
          <p:cNvSpPr>
            <a:spLocks noGrp="1"/>
          </p:cNvSpPr>
          <p:nvPr>
            <p:ph type="ftr" sz="quarter" idx="16"/>
          </p:nvPr>
        </p:nvSpPr>
        <p:spPr/>
        <p:txBody>
          <a:bodyPr/>
          <a:lstStyle/>
          <a:p>
            <a:pPr>
              <a:defRPr/>
            </a:pPr>
            <a:r>
              <a:rPr lang="en-US" altLang="zh-CN" dirty="0" smtClean="0"/>
              <a:t>37</a:t>
            </a:r>
            <a:endParaRPr lang="zh-CN" altLang="en-US" dirty="0"/>
          </a:p>
        </p:txBody>
      </p:sp>
      <p:pic>
        <p:nvPicPr>
          <p:cNvPr id="7" name="Picture 9" descr="D:\2015.1.23\中国结算VI系统(2015.3)\主标-透明背景.png"/>
          <p:cNvPicPr>
            <a:picLocks noChangeAspect="1" noChangeArrowheads="1"/>
          </p:cNvPicPr>
          <p:nvPr/>
        </p:nvPicPr>
        <p:blipFill>
          <a:blip r:embed="rId3" cstate="print"/>
          <a:srcRect/>
          <a:stretch>
            <a:fillRect/>
          </a:stretch>
        </p:blipFill>
        <p:spPr bwMode="auto">
          <a:xfrm>
            <a:off x="7524331" y="4569975"/>
            <a:ext cx="1475656" cy="496564"/>
          </a:xfrm>
          <a:prstGeom prst="rect">
            <a:avLst/>
          </a:prstGeom>
          <a:noFill/>
          <a:ln w="9525">
            <a:noFill/>
            <a:miter lim="800000"/>
            <a:headEnd/>
            <a:tailEnd/>
          </a:ln>
        </p:spPr>
      </p:pic>
      <p:sp>
        <p:nvSpPr>
          <p:cNvPr id="8" name="TextBox 7"/>
          <p:cNvSpPr txBox="1"/>
          <p:nvPr/>
        </p:nvSpPr>
        <p:spPr>
          <a:xfrm>
            <a:off x="2428860" y="2428874"/>
            <a:ext cx="1000132" cy="369332"/>
          </a:xfrm>
          <a:prstGeom prst="rect">
            <a:avLst/>
          </a:prstGeom>
          <a:noFill/>
        </p:spPr>
        <p:txBody>
          <a:bodyPr wrap="square" rtlCol="0">
            <a:spAutoFit/>
          </a:bodyPr>
          <a:lstStyle/>
          <a:p>
            <a:r>
              <a:rPr lang="en-US" altLang="zh-CN" b="1" dirty="0" smtClean="0">
                <a:solidFill>
                  <a:schemeClr val="bg1"/>
                </a:solidFill>
              </a:rPr>
              <a:t>PART 4</a:t>
            </a:r>
            <a:endParaRPr lang="zh-CN" altLang="en-US" b="1" dirty="0">
              <a:solidFill>
                <a:schemeClr val="bg1"/>
              </a:solidFill>
            </a:endParaRPr>
          </a:p>
        </p:txBody>
      </p:sp>
    </p:spTree>
    <p:extLst>
      <p:ext uri="{BB962C8B-B14F-4D97-AF65-F5344CB8AC3E}">
        <p14:creationId xmlns:p14="http://schemas.microsoft.com/office/powerpoint/2010/main" xmlns="" val="59012165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bwMode="gray">
          <a:xfrm>
            <a:off x="7358082" y="4500578"/>
            <a:ext cx="1785918" cy="535785"/>
          </a:xfrm>
          <a:prstGeom prst="rect">
            <a:avLst/>
          </a:prstGeom>
          <a:solidFill>
            <a:schemeClr val="bg1"/>
          </a:solidFill>
          <a:ln w="9525">
            <a:noFill/>
            <a:round/>
            <a:headEnd/>
            <a:tailEnd/>
          </a:ln>
        </p:spPr>
        <p:txBody>
          <a:bodyPr wrap="none" lIns="107275" tIns="53637" rIns="107275" bIns="53637"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 name="Rectangle 32"/>
          <p:cNvSpPr>
            <a:spLocks noChangeArrowheads="1"/>
          </p:cNvSpPr>
          <p:nvPr/>
        </p:nvSpPr>
        <p:spPr bwMode="auto">
          <a:xfrm>
            <a:off x="496918" y="171436"/>
            <a:ext cx="8647082" cy="400050"/>
          </a:xfrm>
          <a:prstGeom prst="rect">
            <a:avLst/>
          </a:prstGeom>
          <a:noFill/>
          <a:ln w="9525">
            <a:noFill/>
            <a:miter lim="800000"/>
            <a:headEnd/>
            <a:tailEnd/>
          </a:ln>
        </p:spPr>
        <p:txBody>
          <a:bodyPr lIns="107275" tIns="53637" rIns="107275" bIns="53637" anchor="b"/>
          <a:lstStyle/>
          <a:p>
            <a:pPr algn="ctr"/>
            <a:r>
              <a:rPr lang="zh-CN" altLang="en-US" sz="2700" b="1" dirty="0" smtClean="0">
                <a:solidFill>
                  <a:schemeClr val="bg1"/>
                </a:solidFill>
                <a:latin typeface="微软雅黑" pitchFamily="34" charset="-122"/>
                <a:ea typeface="微软雅黑" pitchFamily="34" charset="-122"/>
              </a:rPr>
              <a:t>业务咨询方式</a:t>
            </a:r>
            <a:endParaRPr lang="zh-CN" altLang="en-US" sz="2700" b="1" dirty="0">
              <a:solidFill>
                <a:schemeClr val="bg1"/>
              </a:solidFill>
              <a:latin typeface="微软雅黑" pitchFamily="34" charset="-122"/>
              <a:ea typeface="微软雅黑" pitchFamily="34" charset="-122"/>
            </a:endParaRPr>
          </a:p>
        </p:txBody>
      </p:sp>
      <p:sp>
        <p:nvSpPr>
          <p:cNvPr id="10" name="TextBox 9"/>
          <p:cNvSpPr txBox="1"/>
          <p:nvPr/>
        </p:nvSpPr>
        <p:spPr>
          <a:xfrm>
            <a:off x="642914" y="1665786"/>
            <a:ext cx="3571901" cy="816208"/>
          </a:xfrm>
          <a:prstGeom prst="rect">
            <a:avLst/>
          </a:prstGeom>
          <a:noFill/>
        </p:spPr>
        <p:txBody>
          <a:bodyPr wrap="square" lIns="107275" tIns="53637" rIns="107275" bIns="53637" rtlCol="0">
            <a:spAutoFit/>
          </a:bodyPr>
          <a:lstStyle/>
          <a:p>
            <a:pPr algn="ctr"/>
            <a:r>
              <a:rPr lang="zh-CN" altLang="en-US" sz="2300" b="1" dirty="0" smtClean="0">
                <a:latin typeface="微软雅黑" pitchFamily="34" charset="-122"/>
                <a:ea typeface="微软雅黑" pitchFamily="34" charset="-122"/>
              </a:rPr>
              <a:t>微信公众号：新三板股份登记</a:t>
            </a:r>
            <a:r>
              <a:rPr lang="en-US" altLang="zh-CN" sz="2300" b="1" dirty="0" smtClean="0">
                <a:solidFill>
                  <a:srgbClr val="C00000"/>
                </a:solidFill>
                <a:latin typeface="微软雅黑" pitchFamily="34" charset="-122"/>
                <a:ea typeface="微软雅黑" pitchFamily="34" charset="-122"/>
              </a:rPr>
              <a:t>(</a:t>
            </a:r>
            <a:r>
              <a:rPr lang="en-US" altLang="zh-CN" sz="2300" b="1" dirty="0" err="1" smtClean="0">
                <a:solidFill>
                  <a:srgbClr val="C00000"/>
                </a:solidFill>
                <a:latin typeface="微软雅黑" pitchFamily="34" charset="-122"/>
                <a:ea typeface="微软雅黑" pitchFamily="34" charset="-122"/>
              </a:rPr>
              <a:t>xsbgfdj</a:t>
            </a:r>
            <a:r>
              <a:rPr lang="en-US" altLang="zh-CN" sz="2300" b="1" dirty="0" smtClean="0">
                <a:solidFill>
                  <a:srgbClr val="C00000"/>
                </a:solidFill>
                <a:latin typeface="微软雅黑" pitchFamily="34" charset="-122"/>
                <a:ea typeface="微软雅黑" pitchFamily="34" charset="-122"/>
              </a:rPr>
              <a:t>)</a:t>
            </a:r>
            <a:endParaRPr lang="zh-CN" altLang="en-US" sz="2300" b="1" dirty="0">
              <a:solidFill>
                <a:srgbClr val="C00000"/>
              </a:solidFill>
              <a:latin typeface="微软雅黑" pitchFamily="34" charset="-122"/>
              <a:ea typeface="微软雅黑" pitchFamily="34" charset="-122"/>
            </a:endParaRPr>
          </a:p>
        </p:txBody>
      </p:sp>
      <p:sp>
        <p:nvSpPr>
          <p:cNvPr id="12" name="椭圆 11"/>
          <p:cNvSpPr/>
          <p:nvPr/>
        </p:nvSpPr>
        <p:spPr bwMode="gray">
          <a:xfrm>
            <a:off x="2000232" y="964395"/>
            <a:ext cx="571504" cy="428628"/>
          </a:xfrm>
          <a:prstGeom prst="ellipse">
            <a:avLst/>
          </a:prstGeom>
          <a:solidFill>
            <a:srgbClr val="C00000"/>
          </a:solidFill>
          <a:ln w="9525">
            <a:solidFill>
              <a:schemeClr val="bg1"/>
            </a:solidFill>
            <a:round/>
            <a:headEnd/>
            <a:tailEnd/>
          </a:ln>
        </p:spPr>
        <p:txBody>
          <a:bodyPr wrap="none" lIns="107275" tIns="53637" rIns="107275" bIns="53637" rtlCol="0" anchor="ctr"/>
          <a:lstStyle/>
          <a:p>
            <a:pPr algn="ctr"/>
            <a:r>
              <a:rPr lang="en-US" altLang="zh-CN" sz="3800" b="1" dirty="0" smtClean="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rPr>
              <a:t>1</a:t>
            </a:r>
            <a:endParaRPr lang="zh-CN" altLang="en-US" sz="3800" b="1" dirty="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endParaRPr>
          </a:p>
        </p:txBody>
      </p:sp>
      <p:sp>
        <p:nvSpPr>
          <p:cNvPr id="13" name="椭圆 12"/>
          <p:cNvSpPr/>
          <p:nvPr/>
        </p:nvSpPr>
        <p:spPr bwMode="gray">
          <a:xfrm>
            <a:off x="6072200" y="964395"/>
            <a:ext cx="571504" cy="428628"/>
          </a:xfrm>
          <a:prstGeom prst="ellipse">
            <a:avLst/>
          </a:prstGeom>
          <a:solidFill>
            <a:srgbClr val="C00000"/>
          </a:solidFill>
          <a:ln w="9525">
            <a:solidFill>
              <a:schemeClr val="bg1"/>
            </a:solidFill>
            <a:round/>
            <a:headEnd/>
            <a:tailEnd/>
          </a:ln>
        </p:spPr>
        <p:txBody>
          <a:bodyPr wrap="none" lIns="107275" tIns="53637" rIns="107275" bIns="53637" rtlCol="0" anchor="ctr"/>
          <a:lstStyle/>
          <a:p>
            <a:pPr algn="ctr"/>
            <a:r>
              <a:rPr lang="en-US" altLang="zh-CN" sz="3800" b="1" dirty="0" smtClean="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rPr>
              <a:t>2</a:t>
            </a:r>
            <a:endParaRPr lang="zh-CN" altLang="en-US" sz="3800" b="1" dirty="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endParaRPr>
          </a:p>
        </p:txBody>
      </p:sp>
      <p:sp>
        <p:nvSpPr>
          <p:cNvPr id="16" name="TextBox 15"/>
          <p:cNvSpPr txBox="1"/>
          <p:nvPr/>
        </p:nvSpPr>
        <p:spPr>
          <a:xfrm>
            <a:off x="4786315" y="1500180"/>
            <a:ext cx="4137908" cy="2767511"/>
          </a:xfrm>
          <a:prstGeom prst="rect">
            <a:avLst/>
          </a:prstGeom>
          <a:noFill/>
        </p:spPr>
        <p:txBody>
          <a:bodyPr wrap="square" lIns="107275" tIns="53637" rIns="107275" bIns="53637" rtlCol="0">
            <a:spAutoFit/>
          </a:bodyPr>
          <a:lstStyle/>
          <a:p>
            <a:pPr>
              <a:lnSpc>
                <a:spcPct val="120000"/>
              </a:lnSpc>
            </a:pPr>
            <a:r>
              <a:rPr lang="zh-CN" altLang="en-US" b="1" dirty="0" smtClean="0">
                <a:latin typeface="微软雅黑" pitchFamily="34" charset="-122"/>
                <a:ea typeface="微软雅黑" pitchFamily="34" charset="-122"/>
                <a:cs typeface="微软雅黑"/>
              </a:rPr>
              <a:t>综合服务热线：</a:t>
            </a:r>
            <a:endParaRPr lang="en-US" altLang="zh-CN" b="1" dirty="0" smtClean="0">
              <a:latin typeface="微软雅黑" pitchFamily="34" charset="-122"/>
              <a:ea typeface="微软雅黑" pitchFamily="34" charset="-122"/>
              <a:cs typeface="微软雅黑"/>
            </a:endParaRPr>
          </a:p>
          <a:p>
            <a:pPr>
              <a:lnSpc>
                <a:spcPct val="120000"/>
              </a:lnSpc>
            </a:pPr>
            <a:r>
              <a:rPr lang="en-US" altLang="zh-CN" b="1" dirty="0" smtClean="0">
                <a:latin typeface="微软雅黑" pitchFamily="34" charset="-122"/>
                <a:ea typeface="微软雅黑" pitchFamily="34" charset="-122"/>
                <a:cs typeface="微软雅黑"/>
              </a:rPr>
              <a:t>4008-058-058</a:t>
            </a:r>
            <a:r>
              <a:rPr lang="zh-CN" altLang="en-US" b="1" dirty="0" smtClean="0">
                <a:latin typeface="微软雅黑" pitchFamily="34" charset="-122"/>
                <a:ea typeface="微软雅黑" pitchFamily="34" charset="-122"/>
                <a:cs typeface="微软雅黑"/>
              </a:rPr>
              <a:t>转</a:t>
            </a:r>
            <a:r>
              <a:rPr lang="en-US" altLang="zh-CN" b="1" dirty="0" smtClean="0">
                <a:latin typeface="微软雅黑" pitchFamily="34" charset="-122"/>
                <a:ea typeface="微软雅黑" pitchFamily="34" charset="-122"/>
                <a:cs typeface="微软雅黑"/>
              </a:rPr>
              <a:t>3</a:t>
            </a:r>
            <a:r>
              <a:rPr lang="zh-CN" altLang="en-US" b="1" dirty="0" smtClean="0">
                <a:latin typeface="微软雅黑" pitchFamily="34" charset="-122"/>
                <a:ea typeface="微软雅黑" pitchFamily="34" charset="-122"/>
                <a:cs typeface="微软雅黑"/>
              </a:rPr>
              <a:t>（全国股转系统）</a:t>
            </a:r>
            <a:endParaRPr lang="en-US" altLang="zh-CN" b="1" dirty="0" smtClean="0">
              <a:latin typeface="微软雅黑" pitchFamily="34" charset="-122"/>
              <a:ea typeface="微软雅黑" pitchFamily="34" charset="-122"/>
              <a:cs typeface="微软雅黑"/>
            </a:endParaRPr>
          </a:p>
          <a:p>
            <a:pPr>
              <a:lnSpc>
                <a:spcPct val="120000"/>
              </a:lnSpc>
            </a:pPr>
            <a:endParaRPr lang="en-US" altLang="zh-CN" b="1" dirty="0" smtClean="0">
              <a:latin typeface="微软雅黑" pitchFamily="34" charset="-122"/>
              <a:ea typeface="微软雅黑" pitchFamily="34" charset="-122"/>
              <a:cs typeface="微软雅黑"/>
            </a:endParaRPr>
          </a:p>
          <a:p>
            <a:pPr>
              <a:lnSpc>
                <a:spcPct val="120000"/>
              </a:lnSpc>
            </a:pPr>
            <a:endParaRPr lang="en-US" altLang="zh-CN" b="1" dirty="0" smtClean="0">
              <a:latin typeface="微软雅黑" pitchFamily="34" charset="-122"/>
              <a:ea typeface="微软雅黑" pitchFamily="34" charset="-122"/>
              <a:cs typeface="微软雅黑"/>
            </a:endParaRPr>
          </a:p>
          <a:p>
            <a:pPr>
              <a:lnSpc>
                <a:spcPct val="120000"/>
              </a:lnSpc>
            </a:pPr>
            <a:r>
              <a:rPr lang="zh-CN" altLang="en-US" b="1" dirty="0" smtClean="0">
                <a:latin typeface="微软雅黑" pitchFamily="34" charset="-122"/>
                <a:ea typeface="微软雅黑" pitchFamily="34" charset="-122"/>
                <a:cs typeface="微软雅黑"/>
              </a:rPr>
              <a:t>业务咨询邮箱：</a:t>
            </a:r>
            <a:endParaRPr lang="en-US" altLang="zh-CN" b="1" dirty="0" smtClean="0">
              <a:latin typeface="微软雅黑" pitchFamily="34" charset="-122"/>
              <a:ea typeface="微软雅黑" pitchFamily="34" charset="-122"/>
              <a:cs typeface="微软雅黑"/>
            </a:endParaRPr>
          </a:p>
          <a:p>
            <a:pPr>
              <a:lnSpc>
                <a:spcPct val="120000"/>
              </a:lnSpc>
            </a:pPr>
            <a:r>
              <a:rPr lang="en-US" altLang="zh-CN" b="1" dirty="0" smtClean="0">
                <a:solidFill>
                  <a:srgbClr val="C00000"/>
                </a:solidFill>
                <a:latin typeface="微软雅黑" pitchFamily="34" charset="-122"/>
                <a:ea typeface="微软雅黑" pitchFamily="34" charset="-122"/>
                <a:cs typeface="微软雅黑"/>
              </a:rPr>
              <a:t>xsbgfdj@chinaclear.com.cn</a:t>
            </a:r>
          </a:p>
          <a:p>
            <a:pPr>
              <a:lnSpc>
                <a:spcPct val="120000"/>
              </a:lnSpc>
            </a:pPr>
            <a:r>
              <a:rPr lang="zh-CN" altLang="en-US" b="1" dirty="0" smtClean="0">
                <a:latin typeface="微软雅黑" pitchFamily="34" charset="-122"/>
                <a:ea typeface="微软雅黑" pitchFamily="34" charset="-122"/>
                <a:cs typeface="微软雅黑"/>
              </a:rPr>
              <a:t>（标题注明“证券简称</a:t>
            </a:r>
            <a:r>
              <a:rPr lang="en-US" altLang="zh-CN" b="1" dirty="0" smtClean="0">
                <a:latin typeface="微软雅黑" pitchFamily="34" charset="-122"/>
                <a:ea typeface="微软雅黑" pitchFamily="34" charset="-122"/>
                <a:cs typeface="微软雅黑"/>
              </a:rPr>
              <a:t>+</a:t>
            </a:r>
            <a:r>
              <a:rPr lang="zh-CN" altLang="en-US" b="1" dirty="0" smtClean="0">
                <a:latin typeface="微软雅黑" pitchFamily="34" charset="-122"/>
                <a:ea typeface="微软雅黑" pitchFamily="34" charset="-122"/>
                <a:cs typeface="微软雅黑"/>
              </a:rPr>
              <a:t>证券代码</a:t>
            </a:r>
            <a:r>
              <a:rPr lang="en-US" altLang="zh-CN" b="1" dirty="0" smtClean="0">
                <a:latin typeface="微软雅黑" pitchFamily="34" charset="-122"/>
                <a:ea typeface="微软雅黑" pitchFamily="34" charset="-122"/>
                <a:cs typeface="微软雅黑"/>
              </a:rPr>
              <a:t>+</a:t>
            </a:r>
            <a:r>
              <a:rPr lang="zh-CN" altLang="en-US" b="1" dirty="0" smtClean="0">
                <a:latin typeface="微软雅黑" pitchFamily="34" charset="-122"/>
                <a:ea typeface="微软雅黑" pitchFamily="34" charset="-122"/>
                <a:cs typeface="微软雅黑"/>
              </a:rPr>
              <a:t>业务类型）</a:t>
            </a:r>
            <a:endParaRPr lang="en-US" altLang="zh-CN" dirty="0" smtClean="0">
              <a:latin typeface="微软雅黑" pitchFamily="34" charset="-122"/>
              <a:ea typeface="微软雅黑" pitchFamily="34" charset="-122"/>
            </a:endParaRPr>
          </a:p>
        </p:txBody>
      </p:sp>
      <p:pic>
        <p:nvPicPr>
          <p:cNvPr id="9" name="Picture 12"/>
          <p:cNvPicPr>
            <a:picLocks noChangeAspect="1" noChangeArrowheads="1"/>
          </p:cNvPicPr>
          <p:nvPr/>
        </p:nvPicPr>
        <p:blipFill>
          <a:blip r:embed="rId3"/>
          <a:srcRect/>
          <a:stretch>
            <a:fillRect/>
          </a:stretch>
        </p:blipFill>
        <p:spPr bwMode="auto">
          <a:xfrm>
            <a:off x="1409692" y="2528897"/>
            <a:ext cx="1947862" cy="1400175"/>
          </a:xfrm>
          <a:prstGeom prst="rect">
            <a:avLst/>
          </a:prstGeom>
          <a:noFill/>
          <a:ln w="9525" algn="ctr">
            <a:noFill/>
            <a:miter lim="800000"/>
            <a:headEnd/>
            <a:tailEnd/>
          </a:ln>
        </p:spPr>
      </p:pic>
      <p:sp>
        <p:nvSpPr>
          <p:cNvPr id="14" name="页脚占位符 13"/>
          <p:cNvSpPr>
            <a:spLocks noGrp="1"/>
          </p:cNvSpPr>
          <p:nvPr>
            <p:ph type="ftr" sz="quarter" idx="11"/>
          </p:nvPr>
        </p:nvSpPr>
        <p:spPr/>
        <p:txBody>
          <a:bodyPr/>
          <a:lstStyle/>
          <a:p>
            <a:pPr>
              <a:defRPr/>
            </a:pPr>
            <a:r>
              <a:rPr lang="en-US" altLang="zh-CN" dirty="0" smtClean="0"/>
              <a:t>38</a:t>
            </a:r>
            <a:endParaRPr lang="en-US" altLang="zh-CN" dirty="0"/>
          </a:p>
        </p:txBody>
      </p:sp>
      <p:pic>
        <p:nvPicPr>
          <p:cNvPr id="11" name="Picture 9" descr="D:\2015.1.23\中国结算VI系统(2015.3)\主标-透明背景.png"/>
          <p:cNvPicPr>
            <a:picLocks noChangeAspect="1" noChangeArrowheads="1"/>
          </p:cNvPicPr>
          <p:nvPr/>
        </p:nvPicPr>
        <p:blipFill>
          <a:blip r:embed="rId4" cstate="print"/>
          <a:srcRect/>
          <a:stretch>
            <a:fillRect/>
          </a:stretch>
        </p:blipFill>
        <p:spPr bwMode="auto">
          <a:xfrm>
            <a:off x="7524330" y="4569974"/>
            <a:ext cx="1475656" cy="496564"/>
          </a:xfrm>
          <a:prstGeom prst="rect">
            <a:avLst/>
          </a:prstGeom>
          <a:noFill/>
          <a:ln w="9525">
            <a:noFill/>
            <a:miter lim="800000"/>
            <a:headEnd/>
            <a:tailEnd/>
          </a:ln>
        </p:spPr>
      </p:pic>
      <p:sp>
        <p:nvSpPr>
          <p:cNvPr id="17" name="椭圆 16"/>
          <p:cNvSpPr/>
          <p:nvPr/>
        </p:nvSpPr>
        <p:spPr bwMode="gray">
          <a:xfrm>
            <a:off x="5429256" y="2357436"/>
            <a:ext cx="571504" cy="428628"/>
          </a:xfrm>
          <a:prstGeom prst="ellipse">
            <a:avLst/>
          </a:prstGeom>
          <a:solidFill>
            <a:srgbClr val="C00000"/>
          </a:solidFill>
          <a:ln w="9525">
            <a:solidFill>
              <a:schemeClr val="bg1"/>
            </a:solidFill>
            <a:round/>
            <a:headEnd/>
            <a:tailEnd/>
          </a:ln>
        </p:spPr>
        <p:txBody>
          <a:bodyPr wrap="none" lIns="107275" tIns="53637" rIns="107275" bIns="53637" rtlCol="0" anchor="ctr"/>
          <a:lstStyle/>
          <a:p>
            <a:pPr algn="ctr"/>
            <a:r>
              <a:rPr lang="en-US" altLang="zh-CN" sz="3800" b="1" dirty="0" smtClean="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rPr>
              <a:t>3</a:t>
            </a:r>
            <a:endParaRPr lang="zh-CN" altLang="en-US" sz="3800" b="1" dirty="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xmlns="" val="119827178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成都培训\捕获1.PNG"/>
          <p:cNvPicPr>
            <a:picLocks noChangeAspect="1" noChangeArrowheads="1"/>
          </p:cNvPicPr>
          <p:nvPr/>
        </p:nvPicPr>
        <p:blipFill>
          <a:blip r:embed="rId2"/>
          <a:srcRect l="3906" r="1562" b="-1563"/>
          <a:stretch>
            <a:fillRect/>
          </a:stretch>
        </p:blipFill>
        <p:spPr bwMode="auto">
          <a:xfrm>
            <a:off x="571472" y="571486"/>
            <a:ext cx="8072494" cy="4071966"/>
          </a:xfrm>
          <a:prstGeom prst="rect">
            <a:avLst/>
          </a:prstGeom>
          <a:noFill/>
        </p:spPr>
      </p:pic>
      <p:sp>
        <p:nvSpPr>
          <p:cNvPr id="2" name="页脚占位符 1"/>
          <p:cNvSpPr>
            <a:spLocks noGrp="1"/>
          </p:cNvSpPr>
          <p:nvPr>
            <p:ph type="ftr" sz="quarter" idx="11"/>
          </p:nvPr>
        </p:nvSpPr>
        <p:spPr/>
        <p:txBody>
          <a:bodyPr/>
          <a:lstStyle/>
          <a:p>
            <a:pPr>
              <a:defRPr/>
            </a:pPr>
            <a:r>
              <a:rPr lang="en-US" altLang="zh-CN" dirty="0" smtClean="0"/>
              <a:t>39</a:t>
            </a:r>
            <a:endParaRPr lang="en-US" altLang="zh-CN" dirty="0"/>
          </a:p>
        </p:txBody>
      </p:sp>
      <p:sp>
        <p:nvSpPr>
          <p:cNvPr id="5" name="圆角矩形 4"/>
          <p:cNvSpPr/>
          <p:nvPr/>
        </p:nvSpPr>
        <p:spPr bwMode="auto">
          <a:xfrm>
            <a:off x="6143636" y="3714759"/>
            <a:ext cx="2214578" cy="428628"/>
          </a:xfrm>
          <a:prstGeom prst="roundRect">
            <a:avLst/>
          </a:prstGeom>
          <a:noFill/>
          <a:ln w="50800">
            <a:solidFill>
              <a:srgbClr val="FF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107275" tIns="53637" rIns="107275" bIns="53637" numCol="1" rtlCol="0" anchor="t" anchorCtr="0" compatLnSpc="1">
            <a:prstTxWarp prst="textNoShape">
              <a:avLst/>
            </a:prstTxWarp>
          </a:bodyPr>
          <a:lstStyle/>
          <a:p>
            <a:pPr defTabSz="1072744"/>
            <a:endParaRPr lang="zh-CN" altLang="en-US" sz="2100" dirty="0" smtClean="0">
              <a:solidFill>
                <a:srgbClr val="FF0000"/>
              </a:solidFill>
              <a:latin typeface="Arial" pitchFamily="34" charset="0"/>
              <a:ea typeface="宋体" pitchFamily="2" charset="-122"/>
            </a:endParaRPr>
          </a:p>
        </p:txBody>
      </p:sp>
      <p:sp>
        <p:nvSpPr>
          <p:cNvPr id="6" name="Rectangle 32"/>
          <p:cNvSpPr>
            <a:spLocks noChangeArrowheads="1"/>
          </p:cNvSpPr>
          <p:nvPr/>
        </p:nvSpPr>
        <p:spPr bwMode="auto">
          <a:xfrm>
            <a:off x="496918" y="171436"/>
            <a:ext cx="8647082" cy="400050"/>
          </a:xfrm>
          <a:prstGeom prst="rect">
            <a:avLst/>
          </a:prstGeom>
          <a:noFill/>
          <a:ln w="9525">
            <a:noFill/>
            <a:miter lim="800000"/>
            <a:headEnd/>
            <a:tailEnd/>
          </a:ln>
        </p:spPr>
        <p:txBody>
          <a:bodyPr lIns="107275" tIns="53637" rIns="107275" bIns="53637" anchor="b"/>
          <a:lstStyle/>
          <a:p>
            <a:pPr algn="ctr"/>
            <a:r>
              <a:rPr lang="zh-CN" altLang="en-US" sz="2700" b="1" dirty="0" smtClean="0">
                <a:solidFill>
                  <a:schemeClr val="bg1"/>
                </a:solidFill>
                <a:latin typeface="微软雅黑" pitchFamily="34" charset="-122"/>
                <a:ea typeface="微软雅黑" pitchFamily="34" charset="-122"/>
              </a:rPr>
              <a:t>在线智能客服</a:t>
            </a:r>
            <a:endParaRPr lang="zh-CN" altLang="en-US" sz="2700" b="1" dirty="0">
              <a:solidFill>
                <a:schemeClr val="bg1"/>
              </a:solidFill>
              <a:latin typeface="微软雅黑" pitchFamily="34" charset="-122"/>
              <a:ea typeface="微软雅黑" pitchFamily="34" charset="-122"/>
            </a:endParaRPr>
          </a:p>
        </p:txBody>
      </p:sp>
      <p:sp>
        <p:nvSpPr>
          <p:cNvPr id="7" name="椭圆 6"/>
          <p:cNvSpPr/>
          <p:nvPr/>
        </p:nvSpPr>
        <p:spPr bwMode="gray">
          <a:xfrm>
            <a:off x="3000364" y="71420"/>
            <a:ext cx="571504" cy="428628"/>
          </a:xfrm>
          <a:prstGeom prst="ellipse">
            <a:avLst/>
          </a:prstGeom>
          <a:solidFill>
            <a:srgbClr val="C00000"/>
          </a:solidFill>
          <a:ln w="9525">
            <a:solidFill>
              <a:schemeClr val="bg1"/>
            </a:solidFill>
            <a:round/>
            <a:headEnd/>
            <a:tailEnd/>
          </a:ln>
        </p:spPr>
        <p:txBody>
          <a:bodyPr wrap="none" lIns="107275" tIns="53637" rIns="107275" bIns="53637" rtlCol="0" anchor="ctr"/>
          <a:lstStyle/>
          <a:p>
            <a:pPr algn="ctr"/>
            <a:r>
              <a:rPr lang="en-US" altLang="zh-CN" sz="3800" b="1" dirty="0" smtClean="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rPr>
              <a:t>4</a:t>
            </a:r>
            <a:endParaRPr lang="zh-CN" altLang="en-US" sz="3800" b="1" dirty="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2"/>
          <p:cNvSpPr>
            <a:spLocks noChangeArrowheads="1"/>
          </p:cNvSpPr>
          <p:nvPr/>
        </p:nvSpPr>
        <p:spPr bwMode="auto">
          <a:xfrm>
            <a:off x="390308" y="168576"/>
            <a:ext cx="8432800" cy="400050"/>
          </a:xfrm>
          <a:prstGeom prst="rect">
            <a:avLst/>
          </a:prstGeom>
          <a:noFill/>
          <a:ln w="9525">
            <a:noFill/>
            <a:miter lim="800000"/>
            <a:headEnd/>
            <a:tailEnd/>
          </a:ln>
        </p:spPr>
        <p:txBody>
          <a:bodyPr lIns="107275" tIns="53637" rIns="107275" bIns="53637" anchor="b"/>
          <a:lstStyle/>
          <a:p>
            <a:pPr algn="ctr"/>
            <a:r>
              <a:rPr lang="en-US" altLang="zh-CN" sz="2700" b="1" dirty="0" smtClean="0">
                <a:solidFill>
                  <a:srgbClr val="FFFFFF"/>
                </a:solidFill>
                <a:latin typeface="微软雅黑" pitchFamily="34" charset="-122"/>
                <a:ea typeface="微软雅黑" pitchFamily="34" charset="-122"/>
              </a:rPr>
              <a:t/>
            </a:r>
            <a:br>
              <a:rPr lang="en-US" altLang="zh-CN" sz="2700" b="1" dirty="0" smtClean="0">
                <a:solidFill>
                  <a:srgbClr val="FFFFFF"/>
                </a:solidFill>
                <a:latin typeface="微软雅黑" pitchFamily="34" charset="-122"/>
                <a:ea typeface="微软雅黑" pitchFamily="34" charset="-122"/>
              </a:rPr>
            </a:br>
            <a:r>
              <a:rPr lang="zh-CN" altLang="en-US" sz="2700" b="1" dirty="0" smtClean="0">
                <a:solidFill>
                  <a:srgbClr val="FFFFFF"/>
                </a:solidFill>
                <a:latin typeface="微软雅黑" pitchFamily="34" charset="-122"/>
                <a:ea typeface="微软雅黑" pitchFamily="34" charset="-122"/>
              </a:rPr>
              <a:t>中国证券登记结算公司介绍</a:t>
            </a:r>
            <a:endParaRPr lang="zh-CN" altLang="en-US" sz="2700" dirty="0">
              <a:solidFill>
                <a:schemeClr val="bg1"/>
              </a:solidFill>
              <a:latin typeface="黑体" pitchFamily="49" charset="-122"/>
              <a:ea typeface="黑体" pitchFamily="49" charset="-122"/>
            </a:endParaRPr>
          </a:p>
        </p:txBody>
      </p:sp>
      <p:sp>
        <p:nvSpPr>
          <p:cNvPr id="3" name="TextBox 2"/>
          <p:cNvSpPr txBox="1"/>
          <p:nvPr/>
        </p:nvSpPr>
        <p:spPr>
          <a:xfrm>
            <a:off x="285720" y="336014"/>
            <a:ext cx="8215370" cy="1816482"/>
          </a:xfrm>
          <a:prstGeom prst="rect">
            <a:avLst/>
          </a:prstGeom>
          <a:noFill/>
        </p:spPr>
        <p:txBody>
          <a:bodyPr wrap="square" lIns="107275" tIns="53637" rIns="107275" bIns="53637" rtlCol="0">
            <a:spAutoFit/>
          </a:bodyPr>
          <a:lstStyle/>
          <a:p>
            <a:pPr marL="603418" indent="-603418">
              <a:lnSpc>
                <a:spcPct val="250000"/>
              </a:lnSpc>
              <a:buAutoNum type="arabicPlain"/>
            </a:pPr>
            <a:r>
              <a:rPr lang="zh-CN" altLang="en-US" sz="2400" b="1" dirty="0" smtClean="0">
                <a:latin typeface="微软雅黑" pitchFamily="34" charset="-122"/>
                <a:ea typeface="微软雅黑" pitchFamily="34" charset="-122"/>
              </a:rPr>
              <a:t>公司简介</a:t>
            </a:r>
            <a:endParaRPr lang="en-US" altLang="zh-CN" sz="2400" b="1" dirty="0" smtClean="0">
              <a:latin typeface="微软雅黑" pitchFamily="34" charset="-122"/>
              <a:ea typeface="微软雅黑" pitchFamily="34" charset="-122"/>
            </a:endParaRPr>
          </a:p>
          <a:p>
            <a:pPr marL="603418" indent="-603418" algn="just">
              <a:lnSpc>
                <a:spcPct val="150000"/>
              </a:lnSpc>
              <a:buSzPct val="80000"/>
              <a:buFont typeface="Wingdings" pitchFamily="2" charset="2"/>
              <a:buChar char="u"/>
            </a:pPr>
            <a:r>
              <a:rPr lang="en-US" altLang="en-US" sz="1700" dirty="0" smtClean="0">
                <a:latin typeface="微软雅黑" pitchFamily="34" charset="-122"/>
                <a:ea typeface="微软雅黑" pitchFamily="34" charset="-122"/>
              </a:rPr>
              <a:t>2001</a:t>
            </a:r>
            <a:r>
              <a:rPr lang="zh-CN" altLang="en-US" sz="1700" dirty="0" smtClean="0">
                <a:latin typeface="微软雅黑" pitchFamily="34" charset="-122"/>
                <a:ea typeface="微软雅黑" pitchFamily="34" charset="-122"/>
              </a:rPr>
              <a:t>年，根据</a:t>
            </a:r>
            <a:r>
              <a:rPr lang="en-US" altLang="zh-CN" sz="1700" b="1" dirty="0" smtClean="0">
                <a:latin typeface="微软雅黑" pitchFamily="34" charset="-122"/>
                <a:ea typeface="微软雅黑" pitchFamily="34" charset="-122"/>
              </a:rPr>
              <a:t>《</a:t>
            </a:r>
            <a:r>
              <a:rPr lang="zh-CN" altLang="en-US" sz="1700" b="1" dirty="0" smtClean="0">
                <a:latin typeface="微软雅黑" pitchFamily="34" charset="-122"/>
                <a:ea typeface="微软雅黑" pitchFamily="34" charset="-122"/>
              </a:rPr>
              <a:t>证券法</a:t>
            </a:r>
            <a:r>
              <a:rPr lang="en-US" altLang="zh-CN" sz="1700" b="1" dirty="0" smtClean="0">
                <a:latin typeface="微软雅黑" pitchFamily="34" charset="-122"/>
                <a:ea typeface="微软雅黑" pitchFamily="34" charset="-122"/>
              </a:rPr>
              <a:t>》</a:t>
            </a:r>
            <a:r>
              <a:rPr lang="zh-CN" altLang="en-US" sz="1700" dirty="0" smtClean="0">
                <a:latin typeface="微软雅黑" pitchFamily="34" charset="-122"/>
                <a:ea typeface="微软雅黑" pitchFamily="34" charset="-122"/>
              </a:rPr>
              <a:t>中关于证券登记结算采取</a:t>
            </a:r>
            <a:r>
              <a:rPr lang="zh-CN" altLang="en-US" sz="1700" b="1" dirty="0" smtClean="0">
                <a:solidFill>
                  <a:srgbClr val="C00000"/>
                </a:solidFill>
                <a:latin typeface="微软雅黑" pitchFamily="34" charset="-122"/>
                <a:ea typeface="微软雅黑" pitchFamily="34" charset="-122"/>
              </a:rPr>
              <a:t>全国集中统一</a:t>
            </a:r>
            <a:r>
              <a:rPr lang="zh-CN" altLang="en-US" sz="1700" dirty="0" smtClean="0">
                <a:latin typeface="微软雅黑" pitchFamily="34" charset="-122"/>
                <a:ea typeface="微软雅黑" pitchFamily="34" charset="-122"/>
              </a:rPr>
              <a:t>运营方式的相关规定而设立。</a:t>
            </a:r>
            <a:endParaRPr lang="en-US" altLang="zh-CN" sz="1700" dirty="0" smtClean="0">
              <a:latin typeface="微软雅黑" pitchFamily="34" charset="-122"/>
              <a:ea typeface="微软雅黑" pitchFamily="34" charset="-122"/>
            </a:endParaRPr>
          </a:p>
        </p:txBody>
      </p:sp>
      <p:cxnSp>
        <p:nvCxnSpPr>
          <p:cNvPr id="8" name="直接箭头连接符 7"/>
          <p:cNvCxnSpPr/>
          <p:nvPr/>
        </p:nvCxnSpPr>
        <p:spPr bwMode="auto">
          <a:xfrm>
            <a:off x="5894590" y="2444886"/>
            <a:ext cx="1518066" cy="3794"/>
          </a:xfrm>
          <a:prstGeom prst="straightConnector1">
            <a:avLst/>
          </a:prstGeom>
          <a:gradFill rotWithShape="1">
            <a:gsLst>
              <a:gs pos="0">
                <a:srgbClr val="FF9933"/>
              </a:gs>
              <a:gs pos="100000">
                <a:srgbClr val="FF6600"/>
              </a:gs>
            </a:gsLst>
            <a:lin ang="5400000" scaled="1"/>
          </a:gradFill>
          <a:ln w="9525" cap="flat" cmpd="sng" algn="ctr">
            <a:noFill/>
            <a:prstDash val="solid"/>
            <a:round/>
            <a:headEnd type="none" w="med" len="med"/>
            <a:tailEnd type="arrow"/>
          </a:ln>
          <a:effectLst/>
          <a:scene3d>
            <a:camera prst="legacyObliqueTopRight"/>
            <a:lightRig rig="legacyFlat3" dir="b"/>
          </a:scene3d>
          <a:sp3d extrusionH="430200" prstMaterial="legacyMatte">
            <a:bevelT w="13500" h="13500" prst="angle"/>
            <a:bevelB w="13500" h="13500" prst="angle"/>
            <a:extrusionClr>
              <a:srgbClr val="99CC00"/>
            </a:extrusionClr>
          </a:sp3d>
        </p:spPr>
      </p:cxnSp>
      <p:sp>
        <p:nvSpPr>
          <p:cNvPr id="10" name="矩形 9"/>
          <p:cNvSpPr/>
          <p:nvPr/>
        </p:nvSpPr>
        <p:spPr>
          <a:xfrm>
            <a:off x="4769829" y="2464593"/>
            <a:ext cx="2945443" cy="500737"/>
          </a:xfrm>
          <a:prstGeom prst="rect">
            <a:avLst/>
          </a:prstGeom>
        </p:spPr>
        <p:txBody>
          <a:bodyPr wrap="square" lIns="107275" tIns="53637" rIns="107275" bIns="53637">
            <a:spAutoFit/>
          </a:bodyPr>
          <a:lstStyle/>
          <a:p>
            <a:pPr>
              <a:lnSpc>
                <a:spcPct val="150000"/>
              </a:lnSpc>
            </a:pPr>
            <a:r>
              <a:rPr lang="zh-CN" altLang="en-US" sz="1700" b="1" dirty="0" smtClean="0">
                <a:solidFill>
                  <a:srgbClr val="C00000"/>
                </a:solidFill>
                <a:latin typeface="微软雅黑" pitchFamily="34" charset="-122"/>
                <a:ea typeface="微软雅黑" pitchFamily="34" charset="-122"/>
              </a:rPr>
              <a:t>北京分公司 </a:t>
            </a:r>
            <a:r>
              <a:rPr lang="en-US" altLang="zh-CN" sz="1700" b="1" dirty="0" smtClean="0">
                <a:solidFill>
                  <a:srgbClr val="C00000"/>
                </a:solidFill>
                <a:latin typeface="微软雅黑" pitchFamily="34" charset="-122"/>
                <a:ea typeface="微软雅黑" pitchFamily="34" charset="-122"/>
              </a:rPr>
              <a:t>→</a:t>
            </a:r>
            <a:r>
              <a:rPr lang="zh-CN" altLang="en-US" sz="1700" b="1" dirty="0" smtClean="0">
                <a:solidFill>
                  <a:srgbClr val="C00000"/>
                </a:solidFill>
                <a:latin typeface="微软雅黑" pitchFamily="34" charset="-122"/>
                <a:ea typeface="微软雅黑" pitchFamily="34" charset="-122"/>
              </a:rPr>
              <a:t>全国股转公司</a:t>
            </a:r>
            <a:endParaRPr lang="en-US" altLang="zh-CN" sz="1700" b="1" dirty="0" smtClean="0">
              <a:solidFill>
                <a:srgbClr val="C00000"/>
              </a:solidFill>
              <a:latin typeface="微软雅黑" pitchFamily="34" charset="-122"/>
              <a:ea typeface="微软雅黑" pitchFamily="34" charset="-122"/>
            </a:endParaRPr>
          </a:p>
        </p:txBody>
      </p:sp>
      <p:sp>
        <p:nvSpPr>
          <p:cNvPr id="11" name="矩形 10"/>
          <p:cNvSpPr/>
          <p:nvPr/>
        </p:nvSpPr>
        <p:spPr>
          <a:xfrm>
            <a:off x="5214942" y="2928940"/>
            <a:ext cx="2279659" cy="500737"/>
          </a:xfrm>
          <a:prstGeom prst="rect">
            <a:avLst/>
          </a:prstGeom>
        </p:spPr>
        <p:txBody>
          <a:bodyPr wrap="square" lIns="107275" tIns="53637" rIns="107275" bIns="53637">
            <a:spAutoFit/>
          </a:bodyPr>
          <a:lstStyle/>
          <a:p>
            <a:pPr>
              <a:lnSpc>
                <a:spcPct val="150000"/>
              </a:lnSpc>
            </a:pPr>
            <a:r>
              <a:rPr lang="zh-CN" altLang="en-US" sz="1700" b="1" dirty="0" smtClean="0">
                <a:latin typeface="微软雅黑" pitchFamily="34" charset="-122"/>
                <a:ea typeface="微软雅黑" pitchFamily="34" charset="-122"/>
              </a:rPr>
              <a:t>上海分公司 </a:t>
            </a:r>
            <a:r>
              <a:rPr lang="en-US" altLang="zh-CN" sz="1700" b="1" dirty="0" smtClean="0">
                <a:latin typeface="微软雅黑" pitchFamily="34" charset="-122"/>
                <a:ea typeface="微软雅黑" pitchFamily="34" charset="-122"/>
              </a:rPr>
              <a:t>→</a:t>
            </a:r>
            <a:r>
              <a:rPr lang="zh-CN" altLang="en-US" sz="1700" b="1" dirty="0" smtClean="0">
                <a:latin typeface="微软雅黑" pitchFamily="34" charset="-122"/>
                <a:ea typeface="微软雅黑" pitchFamily="34" charset="-122"/>
              </a:rPr>
              <a:t>上交所</a:t>
            </a:r>
            <a:endParaRPr lang="en-US" altLang="zh-CN" sz="1700" b="1" dirty="0" smtClean="0">
              <a:latin typeface="微软雅黑" pitchFamily="34" charset="-122"/>
              <a:ea typeface="微软雅黑" pitchFamily="34" charset="-122"/>
            </a:endParaRPr>
          </a:p>
        </p:txBody>
      </p:sp>
      <p:sp>
        <p:nvSpPr>
          <p:cNvPr id="12" name="矩形 11"/>
          <p:cNvSpPr/>
          <p:nvPr/>
        </p:nvSpPr>
        <p:spPr>
          <a:xfrm>
            <a:off x="5165485" y="3500444"/>
            <a:ext cx="2728858" cy="500737"/>
          </a:xfrm>
          <a:prstGeom prst="rect">
            <a:avLst/>
          </a:prstGeom>
        </p:spPr>
        <p:txBody>
          <a:bodyPr wrap="square" lIns="107275" tIns="53637" rIns="107275" bIns="53637">
            <a:spAutoFit/>
          </a:bodyPr>
          <a:lstStyle/>
          <a:p>
            <a:pPr>
              <a:lnSpc>
                <a:spcPct val="150000"/>
              </a:lnSpc>
            </a:pPr>
            <a:r>
              <a:rPr lang="zh-CN" altLang="en-US" sz="1700" b="1" dirty="0" smtClean="0">
                <a:latin typeface="微软雅黑" pitchFamily="34" charset="-122"/>
                <a:ea typeface="微软雅黑" pitchFamily="34" charset="-122"/>
              </a:rPr>
              <a:t>深圳分公司 </a:t>
            </a:r>
            <a:r>
              <a:rPr lang="en-US" altLang="zh-CN" sz="1700" b="1" dirty="0" smtClean="0">
                <a:latin typeface="微软雅黑" pitchFamily="34" charset="-122"/>
                <a:ea typeface="微软雅黑" pitchFamily="34" charset="-122"/>
              </a:rPr>
              <a:t>→ </a:t>
            </a:r>
            <a:r>
              <a:rPr lang="zh-CN" altLang="en-US" sz="1700" b="1" dirty="0" smtClean="0">
                <a:latin typeface="微软雅黑" pitchFamily="34" charset="-122"/>
                <a:ea typeface="微软雅黑" pitchFamily="34" charset="-122"/>
              </a:rPr>
              <a:t>深交所</a:t>
            </a:r>
            <a:endParaRPr lang="en-US" altLang="zh-CN" sz="1700" b="1" dirty="0" smtClean="0">
              <a:latin typeface="微软雅黑" pitchFamily="34" charset="-122"/>
              <a:ea typeface="微软雅黑" pitchFamily="34" charset="-122"/>
            </a:endParaRPr>
          </a:p>
        </p:txBody>
      </p:sp>
      <p:sp>
        <p:nvSpPr>
          <p:cNvPr id="14" name="TextBox 13"/>
          <p:cNvSpPr txBox="1"/>
          <p:nvPr/>
        </p:nvSpPr>
        <p:spPr>
          <a:xfrm>
            <a:off x="4571677" y="4667158"/>
            <a:ext cx="344885" cy="385321"/>
          </a:xfrm>
          <a:prstGeom prst="rect">
            <a:avLst/>
          </a:prstGeom>
          <a:noFill/>
        </p:spPr>
        <p:txBody>
          <a:bodyPr wrap="none" lIns="107275" tIns="53637" rIns="107275" bIns="53637" rtlCol="0">
            <a:spAutoFit/>
          </a:bodyPr>
          <a:lstStyle/>
          <a:p>
            <a:r>
              <a:rPr lang="en-US" altLang="zh-CN" dirty="0" smtClean="0"/>
              <a:t>4</a:t>
            </a:r>
            <a:endParaRPr lang="zh-CN" altLang="en-US" dirty="0"/>
          </a:p>
        </p:txBody>
      </p:sp>
      <p:sp>
        <p:nvSpPr>
          <p:cNvPr id="16" name="流程图: 联系 15"/>
          <p:cNvSpPr/>
          <p:nvPr/>
        </p:nvSpPr>
        <p:spPr bwMode="gray">
          <a:xfrm>
            <a:off x="5357818" y="2893222"/>
            <a:ext cx="142876" cy="160736"/>
          </a:xfrm>
          <a:prstGeom prst="flowChartConnector">
            <a:avLst/>
          </a:prstGeom>
          <a:noFill/>
          <a:ln w="9525">
            <a:noFill/>
            <a:round/>
            <a:headEnd/>
            <a:tailEnd/>
          </a:ln>
        </p:spPr>
        <p:txBody>
          <a:bodyPr wrap="none" lIns="107275" tIns="53637" rIns="107275" bIns="53637"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13" name="Picture 36" descr="中国地图副本"/>
          <p:cNvPicPr>
            <a:picLocks noChangeAspect="1" noChangeArrowheads="1"/>
          </p:cNvPicPr>
          <p:nvPr/>
        </p:nvPicPr>
        <p:blipFill>
          <a:blip r:embed="rId3">
            <a:extLst>
              <a:ext uri="{28A0092B-C50C-407E-A947-70E740481C1C}">
                <a14:useLocalDpi xmlns:a14="http://schemas.microsoft.com/office/drawing/2010/main" xmlns="" val="0"/>
              </a:ext>
            </a:extLst>
          </a:blip>
          <a:srcRect b="17882"/>
          <a:stretch>
            <a:fillRect/>
          </a:stretch>
        </p:blipFill>
        <p:spPr bwMode="auto">
          <a:xfrm>
            <a:off x="928665" y="2196702"/>
            <a:ext cx="3813175" cy="21669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pic>
      <p:sp>
        <p:nvSpPr>
          <p:cNvPr id="15" name="Line 56"/>
          <p:cNvSpPr>
            <a:spLocks noChangeShapeType="1"/>
          </p:cNvSpPr>
          <p:nvPr/>
        </p:nvSpPr>
        <p:spPr bwMode="auto">
          <a:xfrm flipH="1">
            <a:off x="3929062" y="2893221"/>
            <a:ext cx="3405187" cy="0"/>
          </a:xfrm>
          <a:prstGeom prst="line">
            <a:avLst/>
          </a:prstGeom>
          <a:noFill/>
          <a:ln w="12700">
            <a:solidFill>
              <a:srgbClr val="C00000"/>
            </a:solidFill>
            <a:bevel/>
            <a:headEnd/>
            <a:tailEnd type="oval" w="med" len="med"/>
          </a:ln>
          <a:extLst>
            <a:ext uri="{909E8E84-426E-40DD-AFC4-6F175D3DCCD1}">
              <a14:hiddenFill xmlns:a14="http://schemas.microsoft.com/office/drawing/2010/main" xmlns="">
                <a:noFill/>
              </a14:hiddenFill>
            </a:ext>
          </a:extLst>
        </p:spPr>
        <p:txBody>
          <a:bodyPr lIns="107275" tIns="53637" rIns="107275" bIns="53637"/>
          <a:lstStyle/>
          <a:p>
            <a:endParaRPr lang="zh-CN" altLang="en-US"/>
          </a:p>
        </p:txBody>
      </p:sp>
      <p:sp>
        <p:nvSpPr>
          <p:cNvPr id="17" name="椭圆 44"/>
          <p:cNvSpPr>
            <a:spLocks noChangeArrowheads="1"/>
          </p:cNvSpPr>
          <p:nvPr/>
        </p:nvSpPr>
        <p:spPr bwMode="auto">
          <a:xfrm>
            <a:off x="3571868" y="2786064"/>
            <a:ext cx="231775" cy="172640"/>
          </a:xfrm>
          <a:prstGeom prst="ellipse">
            <a:avLst/>
          </a:prstGeom>
          <a:solidFill>
            <a:srgbClr val="EE3636"/>
          </a:solidFill>
          <a:ln w="12700">
            <a:solidFill>
              <a:srgbClr val="92CCDC"/>
            </a:solidFill>
            <a:bevel/>
            <a:headEnd/>
            <a:tailEnd/>
          </a:ln>
        </p:spPr>
        <p:txBody>
          <a:bodyPr lIns="107275" tIns="53637" rIns="107275" bIns="53637"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algn="ctr" eaLnBrk="1" hangingPunct="1">
              <a:spcBef>
                <a:spcPct val="0"/>
              </a:spcBef>
              <a:buFont typeface="Arial" panose="020B0604020202020204" pitchFamily="34" charset="0"/>
              <a:buNone/>
            </a:pPr>
            <a:endParaRPr lang="zh-CN" altLang="zh-CN" sz="2100" b="1" i="1" dirty="0">
              <a:solidFill>
                <a:srgbClr val="C00000"/>
              </a:solidFill>
              <a:latin typeface="Arial" panose="020B0604020202020204" pitchFamily="34" charset="0"/>
              <a:sym typeface="宋体" panose="02010600030101010101" pitchFamily="2" charset="-122"/>
            </a:endParaRPr>
          </a:p>
        </p:txBody>
      </p:sp>
      <p:sp>
        <p:nvSpPr>
          <p:cNvPr id="18" name="椭圆 44"/>
          <p:cNvSpPr>
            <a:spLocks noChangeArrowheads="1"/>
          </p:cNvSpPr>
          <p:nvPr/>
        </p:nvSpPr>
        <p:spPr bwMode="auto">
          <a:xfrm>
            <a:off x="4143375" y="3256368"/>
            <a:ext cx="231775" cy="172640"/>
          </a:xfrm>
          <a:prstGeom prst="ellipse">
            <a:avLst/>
          </a:prstGeom>
          <a:solidFill>
            <a:srgbClr val="EE3636"/>
          </a:solidFill>
          <a:ln w="12700">
            <a:solidFill>
              <a:srgbClr val="92CCDC"/>
            </a:solidFill>
            <a:bevel/>
            <a:headEnd/>
            <a:tailEnd/>
          </a:ln>
        </p:spPr>
        <p:txBody>
          <a:bodyPr lIns="107275" tIns="53637" rIns="107275" bIns="53637"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algn="ctr" eaLnBrk="1" hangingPunct="1">
              <a:spcBef>
                <a:spcPct val="0"/>
              </a:spcBef>
              <a:buFont typeface="Arial" panose="020B0604020202020204" pitchFamily="34" charset="0"/>
              <a:buNone/>
            </a:pPr>
            <a:endParaRPr lang="zh-CN" altLang="zh-CN" sz="2100" b="1" i="1" dirty="0">
              <a:solidFill>
                <a:srgbClr val="C00000"/>
              </a:solidFill>
              <a:latin typeface="Arial" panose="020B0604020202020204" pitchFamily="34" charset="0"/>
              <a:sym typeface="宋体" panose="02010600030101010101" pitchFamily="2" charset="-122"/>
            </a:endParaRPr>
          </a:p>
        </p:txBody>
      </p:sp>
      <p:sp>
        <p:nvSpPr>
          <p:cNvPr id="19" name="椭圆 44"/>
          <p:cNvSpPr>
            <a:spLocks noChangeArrowheads="1"/>
          </p:cNvSpPr>
          <p:nvPr/>
        </p:nvSpPr>
        <p:spPr bwMode="auto">
          <a:xfrm>
            <a:off x="3786186" y="3804058"/>
            <a:ext cx="231775" cy="172640"/>
          </a:xfrm>
          <a:prstGeom prst="ellipse">
            <a:avLst/>
          </a:prstGeom>
          <a:solidFill>
            <a:srgbClr val="EE3636"/>
          </a:solidFill>
          <a:ln w="12700">
            <a:solidFill>
              <a:srgbClr val="92CCDC"/>
            </a:solidFill>
            <a:bevel/>
            <a:headEnd/>
            <a:tailEnd/>
          </a:ln>
        </p:spPr>
        <p:txBody>
          <a:bodyPr lIns="107275" tIns="53637" rIns="107275" bIns="53637"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algn="ctr" eaLnBrk="1" hangingPunct="1">
              <a:spcBef>
                <a:spcPct val="0"/>
              </a:spcBef>
              <a:buFont typeface="Arial" panose="020B0604020202020204" pitchFamily="34" charset="0"/>
              <a:buNone/>
            </a:pPr>
            <a:endParaRPr lang="zh-CN" altLang="zh-CN" sz="2100" b="1" i="1" dirty="0">
              <a:solidFill>
                <a:srgbClr val="C00000"/>
              </a:solidFill>
              <a:latin typeface="Arial" panose="020B0604020202020204" pitchFamily="34" charset="0"/>
              <a:sym typeface="宋体" panose="02010600030101010101" pitchFamily="2" charset="-122"/>
            </a:endParaRPr>
          </a:p>
        </p:txBody>
      </p:sp>
      <p:sp>
        <p:nvSpPr>
          <p:cNvPr id="20" name="Line 56"/>
          <p:cNvSpPr>
            <a:spLocks noChangeShapeType="1"/>
          </p:cNvSpPr>
          <p:nvPr/>
        </p:nvSpPr>
        <p:spPr bwMode="auto">
          <a:xfrm flipH="1">
            <a:off x="4238650" y="3375428"/>
            <a:ext cx="3405187" cy="0"/>
          </a:xfrm>
          <a:prstGeom prst="line">
            <a:avLst/>
          </a:prstGeom>
          <a:noFill/>
          <a:ln w="12700">
            <a:solidFill>
              <a:srgbClr val="C00000"/>
            </a:solidFill>
            <a:bevel/>
            <a:headEnd/>
            <a:tailEnd type="oval" w="med" len="med"/>
          </a:ln>
          <a:extLst>
            <a:ext uri="{909E8E84-426E-40DD-AFC4-6F175D3DCCD1}">
              <a14:hiddenFill xmlns:a14="http://schemas.microsoft.com/office/drawing/2010/main" xmlns="">
                <a:noFill/>
              </a14:hiddenFill>
            </a:ext>
          </a:extLst>
        </p:spPr>
        <p:txBody>
          <a:bodyPr lIns="107275" tIns="53637" rIns="107275" bIns="53637"/>
          <a:lstStyle/>
          <a:p>
            <a:endParaRPr lang="zh-CN" altLang="en-US"/>
          </a:p>
        </p:txBody>
      </p:sp>
      <p:sp>
        <p:nvSpPr>
          <p:cNvPr id="21" name="Line 56"/>
          <p:cNvSpPr>
            <a:spLocks noChangeShapeType="1"/>
          </p:cNvSpPr>
          <p:nvPr/>
        </p:nvSpPr>
        <p:spPr bwMode="auto">
          <a:xfrm flipH="1">
            <a:off x="3929062" y="3911213"/>
            <a:ext cx="3405187" cy="0"/>
          </a:xfrm>
          <a:prstGeom prst="line">
            <a:avLst/>
          </a:prstGeom>
          <a:noFill/>
          <a:ln w="12700">
            <a:solidFill>
              <a:srgbClr val="C00000"/>
            </a:solidFill>
            <a:bevel/>
            <a:headEnd/>
            <a:tailEnd type="oval" w="med" len="med"/>
          </a:ln>
          <a:extLst>
            <a:ext uri="{909E8E84-426E-40DD-AFC4-6F175D3DCCD1}">
              <a14:hiddenFill xmlns:a14="http://schemas.microsoft.com/office/drawing/2010/main" xmlns="">
                <a:noFill/>
              </a14:hiddenFill>
            </a:ext>
          </a:extLst>
        </p:spPr>
        <p:txBody>
          <a:bodyPr lIns="107275" tIns="53637" rIns="107275" bIns="53637"/>
          <a:lstStyle/>
          <a:p>
            <a:endParaRPr lang="zh-CN" altLang="en-US"/>
          </a:p>
        </p:txBody>
      </p:sp>
      <p:sp>
        <p:nvSpPr>
          <p:cNvPr id="22" name="TextBox 21"/>
          <p:cNvSpPr txBox="1"/>
          <p:nvPr/>
        </p:nvSpPr>
        <p:spPr>
          <a:xfrm>
            <a:off x="3581514" y="2285998"/>
            <a:ext cx="418982" cy="571504"/>
          </a:xfrm>
          <a:prstGeom prst="rect">
            <a:avLst/>
          </a:prstGeom>
          <a:noFill/>
        </p:spPr>
        <p:txBody>
          <a:bodyPr vert="eaVert" wrap="square" lIns="77925" tIns="38963" rIns="77925" bIns="38963" rtlCol="0">
            <a:spAutoFit/>
          </a:bodyPr>
          <a:lstStyle/>
          <a:p>
            <a:r>
              <a:rPr lang="zh-CN" altLang="en-US" sz="1700" b="1" dirty="0" smtClean="0">
                <a:latin typeface="微软雅黑" pitchFamily="34" charset="-122"/>
                <a:ea typeface="微软雅黑" pitchFamily="34" charset="-122"/>
              </a:rPr>
              <a:t>总部</a:t>
            </a:r>
            <a:endParaRPr lang="zh-CN" altLang="en-US" sz="1700" b="1" dirty="0">
              <a:latin typeface="微软雅黑" pitchFamily="34" charset="-122"/>
              <a:ea typeface="微软雅黑" pitchFamily="34" charset="-122"/>
            </a:endParaRPr>
          </a:p>
        </p:txBody>
      </p:sp>
      <p:sp>
        <p:nvSpPr>
          <p:cNvPr id="23" name="椭圆 44"/>
          <p:cNvSpPr>
            <a:spLocks noChangeArrowheads="1"/>
          </p:cNvSpPr>
          <p:nvPr/>
        </p:nvSpPr>
        <p:spPr bwMode="auto">
          <a:xfrm>
            <a:off x="3786182" y="2786064"/>
            <a:ext cx="231775" cy="172640"/>
          </a:xfrm>
          <a:prstGeom prst="ellipse">
            <a:avLst/>
          </a:prstGeom>
          <a:solidFill>
            <a:srgbClr val="EE3636"/>
          </a:solidFill>
          <a:ln w="12700">
            <a:solidFill>
              <a:srgbClr val="92CCDC"/>
            </a:solidFill>
            <a:bevel/>
            <a:headEnd/>
            <a:tailEnd/>
          </a:ln>
        </p:spPr>
        <p:txBody>
          <a:bodyPr lIns="107275" tIns="53637" rIns="107275" bIns="53637"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algn="ctr" eaLnBrk="1" hangingPunct="1">
              <a:spcBef>
                <a:spcPct val="0"/>
              </a:spcBef>
              <a:buFont typeface="Arial" panose="020B0604020202020204" pitchFamily="34" charset="0"/>
              <a:buNone/>
            </a:pPr>
            <a:endParaRPr lang="zh-CN" altLang="zh-CN" sz="2100" b="1" i="1" dirty="0">
              <a:solidFill>
                <a:srgbClr val="C00000"/>
              </a:solidFill>
              <a:latin typeface="Arial" panose="020B0604020202020204" pitchFamily="34" charset="0"/>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36"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strVal val="(6*min(max(#ppt_w*#ppt_h,.3),1)-7.4)/-.7*#ppt_w"/>
                                          </p:val>
                                        </p:tav>
                                        <p:tav tm="100000">
                                          <p:val>
                                            <p:strVal val="#ppt_w"/>
                                          </p:val>
                                        </p:tav>
                                      </p:tavLst>
                                    </p:anim>
                                    <p:anim calcmode="lin" valueType="num">
                                      <p:cBhvr>
                                        <p:cTn id="14" dur="500" fill="hold"/>
                                        <p:tgtEl>
                                          <p:spTgt spid="17"/>
                                        </p:tgtEl>
                                        <p:attrNameLst>
                                          <p:attrName>ppt_h</p:attrName>
                                        </p:attrNameLst>
                                      </p:cBhvr>
                                      <p:tavLst>
                                        <p:tav tm="0">
                                          <p:val>
                                            <p:strVal val="(6*min(max(#ppt_w*#ppt_h,.3),1)-7.4)/-.7*#ppt_h"/>
                                          </p:val>
                                        </p:tav>
                                        <p:tav tm="100000">
                                          <p:val>
                                            <p:strVal val="#ppt_h"/>
                                          </p:val>
                                        </p:tav>
                                      </p:tavLst>
                                    </p:anim>
                                    <p:anim calcmode="lin" valueType="num">
                                      <p:cBhvr>
                                        <p:cTn id="15" dur="500" fill="hold"/>
                                        <p:tgtEl>
                                          <p:spTgt spid="17"/>
                                        </p:tgtEl>
                                        <p:attrNameLst>
                                          <p:attrName>ppt_x</p:attrName>
                                        </p:attrNameLst>
                                      </p:cBhvr>
                                      <p:tavLst>
                                        <p:tav tm="0">
                                          <p:val>
                                            <p:fltVal val="0.5"/>
                                          </p:val>
                                        </p:tav>
                                        <p:tav tm="100000">
                                          <p:val>
                                            <p:strVal val="#ppt_x"/>
                                          </p:val>
                                        </p:tav>
                                      </p:tavLst>
                                    </p:anim>
                                    <p:anim calcmode="lin" valueType="num">
                                      <p:cBhvr>
                                        <p:cTn id="16" dur="500" fill="hold"/>
                                        <p:tgtEl>
                                          <p:spTgt spid="17"/>
                                        </p:tgtEl>
                                        <p:attrNameLst>
                                          <p:attrName>ppt_y</p:attrName>
                                        </p:attrNameLst>
                                      </p:cBhvr>
                                      <p:tavLst>
                                        <p:tav tm="0">
                                          <p:val>
                                            <p:strVal val="1+(6*min(max(#ppt_w*#ppt_h,.3),1)-7.4)/-.7*#ppt_h/2"/>
                                          </p:val>
                                        </p:tav>
                                        <p:tav tm="100000">
                                          <p:val>
                                            <p:strVal val="#ppt_y"/>
                                          </p:val>
                                        </p:tav>
                                      </p:tavLst>
                                    </p:anim>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2000"/>
                                        <p:tgtEl>
                                          <p:spTgt spid="22"/>
                                        </p:tgtEl>
                                      </p:cBhvr>
                                    </p:animEffect>
                                  </p:childTnLst>
                                </p:cTn>
                              </p:par>
                            </p:childTnLst>
                          </p:cTn>
                        </p:par>
                        <p:par>
                          <p:cTn id="21" fill="hold">
                            <p:stCondLst>
                              <p:cond delay="3500"/>
                            </p:stCondLst>
                            <p:childTnLst>
                              <p:par>
                                <p:cTn id="22" presetID="23" presetClass="entr" presetSubtype="36"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cBhvr>
                                        <p:cTn id="24" dur="500" fill="hold"/>
                                        <p:tgtEl>
                                          <p:spTgt spid="23"/>
                                        </p:tgtEl>
                                        <p:attrNameLst>
                                          <p:attrName>ppt_w</p:attrName>
                                        </p:attrNameLst>
                                      </p:cBhvr>
                                      <p:tavLst>
                                        <p:tav tm="0">
                                          <p:val>
                                            <p:strVal val="(6*min(max(#ppt_w*#ppt_h,.3),1)-7.4)/-.7*#ppt_w"/>
                                          </p:val>
                                        </p:tav>
                                        <p:tav tm="100000">
                                          <p:val>
                                            <p:strVal val="#ppt_w"/>
                                          </p:val>
                                        </p:tav>
                                      </p:tavLst>
                                    </p:anim>
                                    <p:anim calcmode="lin" valueType="num">
                                      <p:cBhvr>
                                        <p:cTn id="25" dur="500" fill="hold"/>
                                        <p:tgtEl>
                                          <p:spTgt spid="23"/>
                                        </p:tgtEl>
                                        <p:attrNameLst>
                                          <p:attrName>ppt_h</p:attrName>
                                        </p:attrNameLst>
                                      </p:cBhvr>
                                      <p:tavLst>
                                        <p:tav tm="0">
                                          <p:val>
                                            <p:strVal val="(6*min(max(#ppt_w*#ppt_h,.3),1)-7.4)/-.7*#ppt_h"/>
                                          </p:val>
                                        </p:tav>
                                        <p:tav tm="100000">
                                          <p:val>
                                            <p:strVal val="#ppt_h"/>
                                          </p:val>
                                        </p:tav>
                                      </p:tavLst>
                                    </p:anim>
                                    <p:anim calcmode="lin" valueType="num">
                                      <p:cBhvr>
                                        <p:cTn id="26" dur="500" fill="hold"/>
                                        <p:tgtEl>
                                          <p:spTgt spid="23"/>
                                        </p:tgtEl>
                                        <p:attrNameLst>
                                          <p:attrName>ppt_x</p:attrName>
                                        </p:attrNameLst>
                                      </p:cBhvr>
                                      <p:tavLst>
                                        <p:tav tm="0">
                                          <p:val>
                                            <p:fltVal val="0.5"/>
                                          </p:val>
                                        </p:tav>
                                        <p:tav tm="100000">
                                          <p:val>
                                            <p:strVal val="#ppt_x"/>
                                          </p:val>
                                        </p:tav>
                                      </p:tavLst>
                                    </p:anim>
                                    <p:anim calcmode="lin" valueType="num">
                                      <p:cBhvr>
                                        <p:cTn id="27" dur="500" fill="hold"/>
                                        <p:tgtEl>
                                          <p:spTgt spid="23"/>
                                        </p:tgtEl>
                                        <p:attrNameLst>
                                          <p:attrName>ppt_y</p:attrName>
                                        </p:attrNameLst>
                                      </p:cBhvr>
                                      <p:tavLst>
                                        <p:tav tm="0">
                                          <p:val>
                                            <p:strVal val="1+(6*min(max(#ppt_w*#ppt_h,.3),1)-7.4)/-.7*#ppt_h/2"/>
                                          </p:val>
                                        </p:tav>
                                        <p:tav tm="100000">
                                          <p:val>
                                            <p:strVal val="#ppt_y"/>
                                          </p:val>
                                        </p:tav>
                                      </p:tavLst>
                                    </p:anim>
                                  </p:childTnLst>
                                </p:cTn>
                              </p:par>
                            </p:childTnLst>
                          </p:cTn>
                        </p:par>
                        <p:par>
                          <p:cTn id="28" fill="hold">
                            <p:stCondLst>
                              <p:cond delay="4000"/>
                            </p:stCondLst>
                            <p:childTnLst>
                              <p:par>
                                <p:cTn id="29" presetID="23" presetClass="entr" presetSubtype="36"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strVal val="(6*min(max(#ppt_w*#ppt_h,.3),1)-7.4)/-.7*#ppt_w"/>
                                          </p:val>
                                        </p:tav>
                                        <p:tav tm="100000">
                                          <p:val>
                                            <p:strVal val="#ppt_w"/>
                                          </p:val>
                                        </p:tav>
                                      </p:tavLst>
                                    </p:anim>
                                    <p:anim calcmode="lin" valueType="num">
                                      <p:cBhvr>
                                        <p:cTn id="32" dur="500" fill="hold"/>
                                        <p:tgtEl>
                                          <p:spTgt spid="18"/>
                                        </p:tgtEl>
                                        <p:attrNameLst>
                                          <p:attrName>ppt_h</p:attrName>
                                        </p:attrNameLst>
                                      </p:cBhvr>
                                      <p:tavLst>
                                        <p:tav tm="0">
                                          <p:val>
                                            <p:strVal val="(6*min(max(#ppt_w*#ppt_h,.3),1)-7.4)/-.7*#ppt_h"/>
                                          </p:val>
                                        </p:tav>
                                        <p:tav tm="100000">
                                          <p:val>
                                            <p:strVal val="#ppt_h"/>
                                          </p:val>
                                        </p:tav>
                                      </p:tavLst>
                                    </p:anim>
                                    <p:anim calcmode="lin" valueType="num">
                                      <p:cBhvr>
                                        <p:cTn id="33" dur="500" fill="hold"/>
                                        <p:tgtEl>
                                          <p:spTgt spid="18"/>
                                        </p:tgtEl>
                                        <p:attrNameLst>
                                          <p:attrName>ppt_x</p:attrName>
                                        </p:attrNameLst>
                                      </p:cBhvr>
                                      <p:tavLst>
                                        <p:tav tm="0">
                                          <p:val>
                                            <p:fltVal val="0.5"/>
                                          </p:val>
                                        </p:tav>
                                        <p:tav tm="100000">
                                          <p:val>
                                            <p:strVal val="#ppt_x"/>
                                          </p:val>
                                        </p:tav>
                                      </p:tavLst>
                                    </p:anim>
                                    <p:anim calcmode="lin" valueType="num">
                                      <p:cBhvr>
                                        <p:cTn id="34" dur="500" fill="hold"/>
                                        <p:tgtEl>
                                          <p:spTgt spid="18"/>
                                        </p:tgtEl>
                                        <p:attrNameLst>
                                          <p:attrName>ppt_y</p:attrName>
                                        </p:attrNameLst>
                                      </p:cBhvr>
                                      <p:tavLst>
                                        <p:tav tm="0">
                                          <p:val>
                                            <p:strVal val="1+(6*min(max(#ppt_w*#ppt_h,.3),1)-7.4)/-.7*#ppt_h/2"/>
                                          </p:val>
                                        </p:tav>
                                        <p:tav tm="100000">
                                          <p:val>
                                            <p:strVal val="#ppt_y"/>
                                          </p:val>
                                        </p:tav>
                                      </p:tavLst>
                                    </p:anim>
                                  </p:childTnLst>
                                </p:cTn>
                              </p:par>
                            </p:childTnLst>
                          </p:cTn>
                        </p:par>
                        <p:par>
                          <p:cTn id="35" fill="hold">
                            <p:stCondLst>
                              <p:cond delay="4500"/>
                            </p:stCondLst>
                            <p:childTnLst>
                              <p:par>
                                <p:cTn id="36" presetID="23" presetClass="entr" presetSubtype="36"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p:cTn id="38" dur="500" fill="hold"/>
                                        <p:tgtEl>
                                          <p:spTgt spid="19"/>
                                        </p:tgtEl>
                                        <p:attrNameLst>
                                          <p:attrName>ppt_w</p:attrName>
                                        </p:attrNameLst>
                                      </p:cBhvr>
                                      <p:tavLst>
                                        <p:tav tm="0">
                                          <p:val>
                                            <p:strVal val="(6*min(max(#ppt_w*#ppt_h,.3),1)-7.4)/-.7*#ppt_w"/>
                                          </p:val>
                                        </p:tav>
                                        <p:tav tm="100000">
                                          <p:val>
                                            <p:strVal val="#ppt_w"/>
                                          </p:val>
                                        </p:tav>
                                      </p:tavLst>
                                    </p:anim>
                                    <p:anim calcmode="lin" valueType="num">
                                      <p:cBhvr>
                                        <p:cTn id="39" dur="500" fill="hold"/>
                                        <p:tgtEl>
                                          <p:spTgt spid="19"/>
                                        </p:tgtEl>
                                        <p:attrNameLst>
                                          <p:attrName>ppt_h</p:attrName>
                                        </p:attrNameLst>
                                      </p:cBhvr>
                                      <p:tavLst>
                                        <p:tav tm="0">
                                          <p:val>
                                            <p:strVal val="(6*min(max(#ppt_w*#ppt_h,.3),1)-7.4)/-.7*#ppt_h"/>
                                          </p:val>
                                        </p:tav>
                                        <p:tav tm="100000">
                                          <p:val>
                                            <p:strVal val="#ppt_h"/>
                                          </p:val>
                                        </p:tav>
                                      </p:tavLst>
                                    </p:anim>
                                    <p:anim calcmode="lin" valueType="num">
                                      <p:cBhvr>
                                        <p:cTn id="40" dur="500" fill="hold"/>
                                        <p:tgtEl>
                                          <p:spTgt spid="19"/>
                                        </p:tgtEl>
                                        <p:attrNameLst>
                                          <p:attrName>ppt_x</p:attrName>
                                        </p:attrNameLst>
                                      </p:cBhvr>
                                      <p:tavLst>
                                        <p:tav tm="0">
                                          <p:val>
                                            <p:fltVal val="0.5"/>
                                          </p:val>
                                        </p:tav>
                                        <p:tav tm="100000">
                                          <p:val>
                                            <p:strVal val="#ppt_x"/>
                                          </p:val>
                                        </p:tav>
                                      </p:tavLst>
                                    </p:anim>
                                    <p:anim calcmode="lin" valueType="num">
                                      <p:cBhvr>
                                        <p:cTn id="41" dur="500" fill="hold"/>
                                        <p:tgtEl>
                                          <p:spTgt spid="19"/>
                                        </p:tgtEl>
                                        <p:attrNameLst>
                                          <p:attrName>ppt_y</p:attrName>
                                        </p:attrNameLst>
                                      </p:cBhvr>
                                      <p:tavLst>
                                        <p:tav tm="0">
                                          <p:val>
                                            <p:strVal val="1+(6*min(max(#ppt_w*#ppt_h,.3),1)-7.4)/-.7*#ppt_h/2"/>
                                          </p:val>
                                        </p:tav>
                                        <p:tav tm="100000">
                                          <p:val>
                                            <p:strVal val="#ppt_y"/>
                                          </p:val>
                                        </p:tav>
                                      </p:tavLst>
                                    </p:anim>
                                  </p:childTnLst>
                                </p:cTn>
                              </p:par>
                              <p:par>
                                <p:cTn id="42" presetID="49" presetClass="entr" presetSubtype="0" decel="100000"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500" fill="hold"/>
                                        <p:tgtEl>
                                          <p:spTgt spid="15"/>
                                        </p:tgtEl>
                                        <p:attrNameLst>
                                          <p:attrName>ppt_w</p:attrName>
                                        </p:attrNameLst>
                                      </p:cBhvr>
                                      <p:tavLst>
                                        <p:tav tm="0">
                                          <p:val>
                                            <p:fltVal val="0"/>
                                          </p:val>
                                        </p:tav>
                                        <p:tav tm="100000">
                                          <p:val>
                                            <p:strVal val="#ppt_w"/>
                                          </p:val>
                                        </p:tav>
                                      </p:tavLst>
                                    </p:anim>
                                    <p:anim calcmode="lin" valueType="num">
                                      <p:cBhvr>
                                        <p:cTn id="45" dur="500" fill="hold"/>
                                        <p:tgtEl>
                                          <p:spTgt spid="15"/>
                                        </p:tgtEl>
                                        <p:attrNameLst>
                                          <p:attrName>ppt_h</p:attrName>
                                        </p:attrNameLst>
                                      </p:cBhvr>
                                      <p:tavLst>
                                        <p:tav tm="0">
                                          <p:val>
                                            <p:fltVal val="0"/>
                                          </p:val>
                                        </p:tav>
                                        <p:tav tm="100000">
                                          <p:val>
                                            <p:strVal val="#ppt_h"/>
                                          </p:val>
                                        </p:tav>
                                      </p:tavLst>
                                    </p:anim>
                                    <p:anim calcmode="lin" valueType="num">
                                      <p:cBhvr>
                                        <p:cTn id="46" dur="500" fill="hold"/>
                                        <p:tgtEl>
                                          <p:spTgt spid="15"/>
                                        </p:tgtEl>
                                        <p:attrNameLst>
                                          <p:attrName>style.rotation</p:attrName>
                                        </p:attrNameLst>
                                      </p:cBhvr>
                                      <p:tavLst>
                                        <p:tav tm="0">
                                          <p:val>
                                            <p:fltVal val="360"/>
                                          </p:val>
                                        </p:tav>
                                        <p:tav tm="100000">
                                          <p:val>
                                            <p:fltVal val="0"/>
                                          </p:val>
                                        </p:tav>
                                      </p:tavLst>
                                    </p:anim>
                                    <p:animEffect>
                                      <p:cBhvr>
                                        <p:cTn id="47" dur="500"/>
                                        <p:tgtEl>
                                          <p:spTgt spid="15"/>
                                        </p:tgtEl>
                                      </p:cBhvr>
                                    </p:animEffect>
                                  </p:childTnLst>
                                </p:cTn>
                              </p:par>
                              <p:par>
                                <p:cTn id="48" presetID="10" presetClass="entr" presetSubtype="0" fill="hold" grpId="2"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2000"/>
                                        <p:tgtEl>
                                          <p:spTgt spid="10"/>
                                        </p:tgtEl>
                                      </p:cBhvr>
                                    </p:animEffect>
                                  </p:childTnLst>
                                </p:cTn>
                              </p:par>
                              <p:par>
                                <p:cTn id="51" presetID="49" presetClass="entr" presetSubtype="0" decel="100000" fill="hold" nodeType="withEffect">
                                  <p:stCondLst>
                                    <p:cond delay="0"/>
                                  </p:stCondLst>
                                  <p:childTnLst>
                                    <p:set>
                                      <p:cBhvr>
                                        <p:cTn id="52" dur="1" fill="hold">
                                          <p:stCondLst>
                                            <p:cond delay="0"/>
                                          </p:stCondLst>
                                        </p:cTn>
                                        <p:tgtEl>
                                          <p:spTgt spid="20"/>
                                        </p:tgtEl>
                                        <p:attrNameLst>
                                          <p:attrName>style.visibility</p:attrName>
                                        </p:attrNameLst>
                                      </p:cBhvr>
                                      <p:to>
                                        <p:strVal val="visible"/>
                                      </p:to>
                                    </p:set>
                                    <p:anim calcmode="lin" valueType="num">
                                      <p:cBhvr>
                                        <p:cTn id="53" dur="500" fill="hold"/>
                                        <p:tgtEl>
                                          <p:spTgt spid="20"/>
                                        </p:tgtEl>
                                        <p:attrNameLst>
                                          <p:attrName>ppt_w</p:attrName>
                                        </p:attrNameLst>
                                      </p:cBhvr>
                                      <p:tavLst>
                                        <p:tav tm="0">
                                          <p:val>
                                            <p:fltVal val="0"/>
                                          </p:val>
                                        </p:tav>
                                        <p:tav tm="100000">
                                          <p:val>
                                            <p:strVal val="#ppt_w"/>
                                          </p:val>
                                        </p:tav>
                                      </p:tavLst>
                                    </p:anim>
                                    <p:anim calcmode="lin" valueType="num">
                                      <p:cBhvr>
                                        <p:cTn id="54" dur="500" fill="hold"/>
                                        <p:tgtEl>
                                          <p:spTgt spid="20"/>
                                        </p:tgtEl>
                                        <p:attrNameLst>
                                          <p:attrName>ppt_h</p:attrName>
                                        </p:attrNameLst>
                                      </p:cBhvr>
                                      <p:tavLst>
                                        <p:tav tm="0">
                                          <p:val>
                                            <p:fltVal val="0"/>
                                          </p:val>
                                        </p:tav>
                                        <p:tav tm="100000">
                                          <p:val>
                                            <p:strVal val="#ppt_h"/>
                                          </p:val>
                                        </p:tav>
                                      </p:tavLst>
                                    </p:anim>
                                    <p:anim calcmode="lin" valueType="num">
                                      <p:cBhvr>
                                        <p:cTn id="55" dur="500" fill="hold"/>
                                        <p:tgtEl>
                                          <p:spTgt spid="20"/>
                                        </p:tgtEl>
                                        <p:attrNameLst>
                                          <p:attrName>style.rotation</p:attrName>
                                        </p:attrNameLst>
                                      </p:cBhvr>
                                      <p:tavLst>
                                        <p:tav tm="0">
                                          <p:val>
                                            <p:fltVal val="360"/>
                                          </p:val>
                                        </p:tav>
                                        <p:tav tm="100000">
                                          <p:val>
                                            <p:fltVal val="0"/>
                                          </p:val>
                                        </p:tav>
                                      </p:tavLst>
                                    </p:anim>
                                    <p:animEffect>
                                      <p:cBhvr>
                                        <p:cTn id="56" dur="500"/>
                                        <p:tgtEl>
                                          <p:spTgt spid="20"/>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fade">
                                      <p:cBhvr>
                                        <p:cTn id="59" dur="2000"/>
                                        <p:tgtEl>
                                          <p:spTgt spid="11"/>
                                        </p:tgtEl>
                                      </p:cBhvr>
                                    </p:animEffect>
                                  </p:childTnLst>
                                </p:cTn>
                              </p:par>
                              <p:par>
                                <p:cTn id="60" presetID="49" presetClass="entr" presetSubtype="0" decel="100000" fill="hold" nodeType="withEffect">
                                  <p:stCondLst>
                                    <p:cond delay="0"/>
                                  </p:stCondLst>
                                  <p:childTnLst>
                                    <p:set>
                                      <p:cBhvr>
                                        <p:cTn id="61" dur="1" fill="hold">
                                          <p:stCondLst>
                                            <p:cond delay="0"/>
                                          </p:stCondLst>
                                        </p:cTn>
                                        <p:tgtEl>
                                          <p:spTgt spid="21"/>
                                        </p:tgtEl>
                                        <p:attrNameLst>
                                          <p:attrName>style.visibility</p:attrName>
                                        </p:attrNameLst>
                                      </p:cBhvr>
                                      <p:to>
                                        <p:strVal val="visible"/>
                                      </p:to>
                                    </p:set>
                                    <p:anim calcmode="lin" valueType="num">
                                      <p:cBhvr>
                                        <p:cTn id="62" dur="500" fill="hold"/>
                                        <p:tgtEl>
                                          <p:spTgt spid="21"/>
                                        </p:tgtEl>
                                        <p:attrNameLst>
                                          <p:attrName>ppt_w</p:attrName>
                                        </p:attrNameLst>
                                      </p:cBhvr>
                                      <p:tavLst>
                                        <p:tav tm="0">
                                          <p:val>
                                            <p:fltVal val="0"/>
                                          </p:val>
                                        </p:tav>
                                        <p:tav tm="100000">
                                          <p:val>
                                            <p:strVal val="#ppt_w"/>
                                          </p:val>
                                        </p:tav>
                                      </p:tavLst>
                                    </p:anim>
                                    <p:anim calcmode="lin" valueType="num">
                                      <p:cBhvr>
                                        <p:cTn id="63" dur="500" fill="hold"/>
                                        <p:tgtEl>
                                          <p:spTgt spid="21"/>
                                        </p:tgtEl>
                                        <p:attrNameLst>
                                          <p:attrName>ppt_h</p:attrName>
                                        </p:attrNameLst>
                                      </p:cBhvr>
                                      <p:tavLst>
                                        <p:tav tm="0">
                                          <p:val>
                                            <p:fltVal val="0"/>
                                          </p:val>
                                        </p:tav>
                                        <p:tav tm="100000">
                                          <p:val>
                                            <p:strVal val="#ppt_h"/>
                                          </p:val>
                                        </p:tav>
                                      </p:tavLst>
                                    </p:anim>
                                    <p:anim calcmode="lin" valueType="num">
                                      <p:cBhvr>
                                        <p:cTn id="64" dur="500" fill="hold"/>
                                        <p:tgtEl>
                                          <p:spTgt spid="21"/>
                                        </p:tgtEl>
                                        <p:attrNameLst>
                                          <p:attrName>style.rotation</p:attrName>
                                        </p:attrNameLst>
                                      </p:cBhvr>
                                      <p:tavLst>
                                        <p:tav tm="0">
                                          <p:val>
                                            <p:fltVal val="360"/>
                                          </p:val>
                                        </p:tav>
                                        <p:tav tm="100000">
                                          <p:val>
                                            <p:fltVal val="0"/>
                                          </p:val>
                                        </p:tav>
                                      </p:tavLst>
                                    </p:anim>
                                    <p:animEffect>
                                      <p:cBhvr>
                                        <p:cTn id="65" dur="500"/>
                                        <p:tgtEl>
                                          <p:spTgt spid="21"/>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12"/>
                                        </p:tgtEl>
                                        <p:attrNameLst>
                                          <p:attrName>style.visibility</p:attrName>
                                        </p:attrNameLst>
                                      </p:cBhvr>
                                      <p:to>
                                        <p:strVal val="visible"/>
                                      </p:to>
                                    </p:set>
                                    <p:animEffect transition="in" filter="fade">
                                      <p:cBhvr>
                                        <p:cTn id="68" dur="2000"/>
                                        <p:tgtEl>
                                          <p:spTgt spid="12"/>
                                        </p:tgtEl>
                                      </p:cBhvr>
                                    </p:animEffect>
                                  </p:childTnLst>
                                </p:cTn>
                              </p:par>
                            </p:childTnLst>
                          </p:cTn>
                        </p:par>
                      </p:childTnLst>
                    </p:cTn>
                  </p:par>
                  <p:par>
                    <p:cTn id="69" fill="hold">
                      <p:stCondLst>
                        <p:cond delay="indefinite"/>
                      </p:stCondLst>
                      <p:childTnLst>
                        <p:par>
                          <p:cTn id="70" fill="hold">
                            <p:stCondLst>
                              <p:cond delay="0"/>
                            </p:stCondLst>
                            <p:childTnLst>
                              <p:par>
                                <p:cTn id="71" presetID="0" presetClass="path" presetSubtype="0" accel="50000" decel="50000" fill="hold" grpId="0" nodeType="clickEffect">
                                  <p:stCondLst>
                                    <p:cond delay="0"/>
                                  </p:stCondLst>
                                  <p:childTnLst>
                                    <p:animMotion origin="layout" path="M -0.07309 -0.00401 L -0.11962 -0.1399 " pathEditMode="relative" rAng="0" ptsTypes="AA">
                                      <p:cBhvr>
                                        <p:cTn id="72" dur="1000" fill="hold"/>
                                        <p:tgtEl>
                                          <p:spTgt spid="10"/>
                                        </p:tgtEl>
                                        <p:attrNameLst>
                                          <p:attrName>ppt_x</p:attrName>
                                          <p:attrName>ppt_y</p:attrName>
                                        </p:attrNameLst>
                                      </p:cBhvr>
                                      <p:rCtr x="-23" y="-68"/>
                                    </p:animMotion>
                                  </p:childTnLst>
                                </p:cTn>
                              </p:par>
                            </p:childTnLst>
                          </p:cTn>
                        </p:par>
                        <p:par>
                          <p:cTn id="73" fill="hold">
                            <p:stCondLst>
                              <p:cond delay="1000"/>
                            </p:stCondLst>
                            <p:childTnLst>
                              <p:par>
                                <p:cTn id="74" presetID="6" presetClass="emph" presetSubtype="0" fill="hold" grpId="1" nodeType="afterEffect">
                                  <p:stCondLst>
                                    <p:cond delay="0"/>
                                  </p:stCondLst>
                                  <p:childTnLst>
                                    <p:animScale>
                                      <p:cBhvr>
                                        <p:cTn id="75" dur="1000" fill="hold"/>
                                        <p:tgtEl>
                                          <p:spTgt spid="10"/>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0" grpId="2"/>
      <p:bldP spid="11" grpId="0"/>
      <p:bldP spid="12" grpId="0"/>
      <p:bldP spid="18" grpId="0" bldLvl="0" animBg="1" autoUpdateAnimBg="0"/>
      <p:bldP spid="19" grpId="0" bldLvl="0" animBg="1" autoUpdateAnimBg="0"/>
      <p:bldP spid="22" grpId="0"/>
      <p:bldP spid="23" grpId="0" bldLvl="0" animBg="1"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smtClean="0"/>
              <a:t>40</a:t>
            </a:r>
            <a:endParaRPr lang="en-US" altLang="zh-CN" dirty="0"/>
          </a:p>
        </p:txBody>
      </p:sp>
      <p:sp>
        <p:nvSpPr>
          <p:cNvPr id="3" name="Rectangle 32"/>
          <p:cNvSpPr>
            <a:spLocks noChangeArrowheads="1"/>
          </p:cNvSpPr>
          <p:nvPr/>
        </p:nvSpPr>
        <p:spPr bwMode="auto">
          <a:xfrm>
            <a:off x="496918" y="171436"/>
            <a:ext cx="8647082" cy="400050"/>
          </a:xfrm>
          <a:prstGeom prst="rect">
            <a:avLst/>
          </a:prstGeom>
          <a:noFill/>
          <a:ln w="9525">
            <a:noFill/>
            <a:miter lim="800000"/>
            <a:headEnd/>
            <a:tailEnd/>
          </a:ln>
        </p:spPr>
        <p:txBody>
          <a:bodyPr lIns="107275" tIns="53637" rIns="107275" bIns="53637" anchor="b"/>
          <a:lstStyle/>
          <a:p>
            <a:pPr algn="ctr"/>
            <a:r>
              <a:rPr lang="zh-CN" altLang="en-US" sz="2700" b="1" dirty="0" smtClean="0">
                <a:solidFill>
                  <a:schemeClr val="bg1"/>
                </a:solidFill>
                <a:latin typeface="微软雅黑" pitchFamily="34" charset="-122"/>
                <a:ea typeface="微软雅黑" pitchFamily="34" charset="-122"/>
              </a:rPr>
              <a:t>在线智能客服</a:t>
            </a:r>
            <a:endParaRPr lang="zh-CN" altLang="en-US" sz="2700" b="1" dirty="0">
              <a:solidFill>
                <a:schemeClr val="bg1"/>
              </a:solidFill>
              <a:latin typeface="微软雅黑" pitchFamily="34" charset="-122"/>
              <a:ea typeface="微软雅黑" pitchFamily="34" charset="-122"/>
            </a:endParaRPr>
          </a:p>
        </p:txBody>
      </p:sp>
      <p:pic>
        <p:nvPicPr>
          <p:cNvPr id="1026" name="Picture 2" descr="F:\成都培训\捕获2.PNG"/>
          <p:cNvPicPr>
            <a:picLocks noChangeAspect="1" noChangeArrowheads="1"/>
          </p:cNvPicPr>
          <p:nvPr/>
        </p:nvPicPr>
        <p:blipFill>
          <a:blip r:embed="rId2"/>
          <a:srcRect l="914" t="6422" r="366"/>
          <a:stretch>
            <a:fillRect/>
          </a:stretch>
        </p:blipFill>
        <p:spPr bwMode="auto">
          <a:xfrm>
            <a:off x="714348" y="571487"/>
            <a:ext cx="7715272" cy="4143403"/>
          </a:xfrm>
          <a:prstGeom prst="rect">
            <a:avLst/>
          </a:prstGeom>
          <a:noFill/>
        </p:spPr>
      </p:pic>
      <p:sp>
        <p:nvSpPr>
          <p:cNvPr id="5" name="圆角矩形 4"/>
          <p:cNvSpPr/>
          <p:nvPr/>
        </p:nvSpPr>
        <p:spPr bwMode="auto">
          <a:xfrm>
            <a:off x="7143768" y="2000246"/>
            <a:ext cx="1428760" cy="1357322"/>
          </a:xfrm>
          <a:prstGeom prst="roundRect">
            <a:avLst/>
          </a:prstGeom>
          <a:noFill/>
          <a:ln w="50800">
            <a:solidFill>
              <a:srgbClr val="FF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107275" tIns="53637" rIns="107275" bIns="53637" numCol="1" rtlCol="0" anchor="t" anchorCtr="0" compatLnSpc="1">
            <a:prstTxWarp prst="textNoShape">
              <a:avLst/>
            </a:prstTxWarp>
          </a:bodyPr>
          <a:lstStyle/>
          <a:p>
            <a:pPr defTabSz="1072744"/>
            <a:endParaRPr lang="zh-CN" altLang="en-US" sz="2100" dirty="0" smtClean="0">
              <a:solidFill>
                <a:srgbClr val="FF0000"/>
              </a:solidFill>
              <a:latin typeface="Arial" pitchFamily="34" charset="0"/>
              <a:ea typeface="宋体" pitchFamily="2" charset="-122"/>
            </a:endParaRPr>
          </a:p>
        </p:txBody>
      </p:sp>
      <p:sp>
        <p:nvSpPr>
          <p:cNvPr id="6" name="椭圆 5"/>
          <p:cNvSpPr/>
          <p:nvPr/>
        </p:nvSpPr>
        <p:spPr bwMode="gray">
          <a:xfrm>
            <a:off x="3000364" y="71420"/>
            <a:ext cx="571504" cy="428628"/>
          </a:xfrm>
          <a:prstGeom prst="ellipse">
            <a:avLst/>
          </a:prstGeom>
          <a:solidFill>
            <a:srgbClr val="C00000"/>
          </a:solidFill>
          <a:ln w="9525">
            <a:solidFill>
              <a:schemeClr val="bg1"/>
            </a:solidFill>
            <a:round/>
            <a:headEnd/>
            <a:tailEnd/>
          </a:ln>
        </p:spPr>
        <p:txBody>
          <a:bodyPr wrap="none" lIns="107275" tIns="53637" rIns="107275" bIns="53637" rtlCol="0" anchor="ctr"/>
          <a:lstStyle/>
          <a:p>
            <a:pPr algn="ctr"/>
            <a:r>
              <a:rPr lang="en-US" altLang="zh-CN" sz="3800" b="1" dirty="0" smtClean="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rPr>
              <a:t>4</a:t>
            </a:r>
            <a:endParaRPr lang="zh-CN" altLang="en-US" sz="3800" b="1" dirty="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smtClean="0"/>
              <a:t>41</a:t>
            </a:r>
            <a:endParaRPr lang="en-US" altLang="zh-CN" dirty="0"/>
          </a:p>
        </p:txBody>
      </p:sp>
      <p:sp>
        <p:nvSpPr>
          <p:cNvPr id="3" name="Rectangle 32"/>
          <p:cNvSpPr>
            <a:spLocks noChangeArrowheads="1"/>
          </p:cNvSpPr>
          <p:nvPr/>
        </p:nvSpPr>
        <p:spPr bwMode="auto">
          <a:xfrm>
            <a:off x="496918" y="171436"/>
            <a:ext cx="8647082" cy="400050"/>
          </a:xfrm>
          <a:prstGeom prst="rect">
            <a:avLst/>
          </a:prstGeom>
          <a:noFill/>
          <a:ln w="9525">
            <a:noFill/>
            <a:miter lim="800000"/>
            <a:headEnd/>
            <a:tailEnd/>
          </a:ln>
        </p:spPr>
        <p:txBody>
          <a:bodyPr lIns="107275" tIns="53637" rIns="107275" bIns="53637" anchor="b"/>
          <a:lstStyle/>
          <a:p>
            <a:pPr algn="ctr"/>
            <a:r>
              <a:rPr lang="zh-CN" altLang="en-US" sz="2700" b="1" dirty="0" smtClean="0">
                <a:solidFill>
                  <a:schemeClr val="bg1"/>
                </a:solidFill>
                <a:latin typeface="微软雅黑" pitchFamily="34" charset="-122"/>
                <a:ea typeface="微软雅黑" pitchFamily="34" charset="-122"/>
              </a:rPr>
              <a:t>在线智能客服</a:t>
            </a:r>
            <a:endParaRPr lang="zh-CN" altLang="en-US" sz="2700" b="1" dirty="0">
              <a:solidFill>
                <a:schemeClr val="bg1"/>
              </a:solidFill>
              <a:latin typeface="微软雅黑" pitchFamily="34" charset="-122"/>
              <a:ea typeface="微软雅黑" pitchFamily="34" charset="-122"/>
            </a:endParaRPr>
          </a:p>
        </p:txBody>
      </p:sp>
      <p:pic>
        <p:nvPicPr>
          <p:cNvPr id="4" name="图片 3" descr="02.JPG"/>
          <p:cNvPicPr>
            <a:picLocks noChangeAspect="1"/>
          </p:cNvPicPr>
          <p:nvPr/>
        </p:nvPicPr>
        <p:blipFill>
          <a:blip r:embed="rId2"/>
          <a:stretch>
            <a:fillRect/>
          </a:stretch>
        </p:blipFill>
        <p:spPr>
          <a:xfrm>
            <a:off x="681377" y="767205"/>
            <a:ext cx="8264796" cy="3833370"/>
          </a:xfrm>
          <a:prstGeom prst="rect">
            <a:avLst/>
          </a:prstGeom>
        </p:spPr>
      </p:pic>
      <p:sp>
        <p:nvSpPr>
          <p:cNvPr id="5" name="椭圆 4"/>
          <p:cNvSpPr/>
          <p:nvPr/>
        </p:nvSpPr>
        <p:spPr bwMode="gray">
          <a:xfrm>
            <a:off x="3000364" y="71420"/>
            <a:ext cx="571504" cy="428628"/>
          </a:xfrm>
          <a:prstGeom prst="ellipse">
            <a:avLst/>
          </a:prstGeom>
          <a:solidFill>
            <a:srgbClr val="C00000"/>
          </a:solidFill>
          <a:ln w="9525">
            <a:solidFill>
              <a:schemeClr val="bg1"/>
            </a:solidFill>
            <a:round/>
            <a:headEnd/>
            <a:tailEnd/>
          </a:ln>
        </p:spPr>
        <p:txBody>
          <a:bodyPr wrap="none" lIns="107275" tIns="53637" rIns="107275" bIns="53637" rtlCol="0" anchor="ctr"/>
          <a:lstStyle/>
          <a:p>
            <a:pPr algn="ctr"/>
            <a:r>
              <a:rPr lang="en-US" altLang="zh-CN" sz="3800" b="1" dirty="0" smtClean="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rPr>
              <a:t>4</a:t>
            </a:r>
            <a:endParaRPr lang="zh-CN" altLang="en-US" sz="3800" b="1" dirty="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F:\成都培训\微信图片_20170830083214.jpg"/>
          <p:cNvPicPr>
            <a:picLocks noChangeAspect="1" noChangeArrowheads="1"/>
          </p:cNvPicPr>
          <p:nvPr/>
        </p:nvPicPr>
        <p:blipFill>
          <a:blip r:embed="rId2"/>
          <a:srcRect/>
          <a:stretch>
            <a:fillRect/>
          </a:stretch>
        </p:blipFill>
        <p:spPr bwMode="auto">
          <a:xfrm>
            <a:off x="3143241" y="571486"/>
            <a:ext cx="3000395" cy="4143404"/>
          </a:xfrm>
          <a:prstGeom prst="rect">
            <a:avLst/>
          </a:prstGeom>
          <a:noFill/>
        </p:spPr>
      </p:pic>
      <p:sp>
        <p:nvSpPr>
          <p:cNvPr id="2" name="页脚占位符 1"/>
          <p:cNvSpPr>
            <a:spLocks noGrp="1"/>
          </p:cNvSpPr>
          <p:nvPr>
            <p:ph type="ftr" sz="quarter" idx="11"/>
          </p:nvPr>
        </p:nvSpPr>
        <p:spPr/>
        <p:txBody>
          <a:bodyPr/>
          <a:lstStyle/>
          <a:p>
            <a:pPr>
              <a:defRPr/>
            </a:pPr>
            <a:r>
              <a:rPr lang="en-US" altLang="zh-CN" dirty="0" smtClean="0"/>
              <a:t>42</a:t>
            </a:r>
            <a:endParaRPr lang="en-US" altLang="zh-CN" dirty="0"/>
          </a:p>
        </p:txBody>
      </p:sp>
      <p:pic>
        <p:nvPicPr>
          <p:cNvPr id="3" name="图片 6" descr="捕获.PNG"/>
          <p:cNvPicPr>
            <a:picLocks noChangeAspect="1"/>
          </p:cNvPicPr>
          <p:nvPr/>
        </p:nvPicPr>
        <p:blipFill>
          <a:blip r:embed="rId3"/>
          <a:srcRect/>
          <a:stretch>
            <a:fillRect/>
          </a:stretch>
        </p:blipFill>
        <p:spPr bwMode="auto">
          <a:xfrm>
            <a:off x="549491" y="1821652"/>
            <a:ext cx="2520950" cy="1325165"/>
          </a:xfrm>
          <a:prstGeom prst="rect">
            <a:avLst/>
          </a:prstGeom>
          <a:noFill/>
          <a:ln w="9525">
            <a:noFill/>
            <a:miter lim="800000"/>
            <a:headEnd/>
            <a:tailEnd/>
          </a:ln>
        </p:spPr>
      </p:pic>
      <p:sp>
        <p:nvSpPr>
          <p:cNvPr id="4" name="Rectangle 32"/>
          <p:cNvSpPr>
            <a:spLocks noChangeArrowheads="1"/>
          </p:cNvSpPr>
          <p:nvPr/>
        </p:nvSpPr>
        <p:spPr bwMode="auto">
          <a:xfrm>
            <a:off x="496918" y="171436"/>
            <a:ext cx="8647082" cy="400050"/>
          </a:xfrm>
          <a:prstGeom prst="rect">
            <a:avLst/>
          </a:prstGeom>
          <a:noFill/>
          <a:ln w="9525">
            <a:noFill/>
            <a:miter lim="800000"/>
            <a:headEnd/>
            <a:tailEnd/>
          </a:ln>
        </p:spPr>
        <p:txBody>
          <a:bodyPr lIns="107275" tIns="53637" rIns="107275" bIns="53637" anchor="b"/>
          <a:lstStyle/>
          <a:p>
            <a:pPr algn="ctr"/>
            <a:r>
              <a:rPr lang="zh-CN" altLang="en-US" sz="2700" b="1" dirty="0" smtClean="0">
                <a:solidFill>
                  <a:schemeClr val="bg1"/>
                </a:solidFill>
                <a:latin typeface="微软雅黑" pitchFamily="34" charset="-122"/>
                <a:ea typeface="微软雅黑" pitchFamily="34" charset="-122"/>
              </a:rPr>
              <a:t>在线智能客服</a:t>
            </a:r>
            <a:endParaRPr lang="zh-CN" altLang="en-US" sz="2700" b="1" dirty="0">
              <a:solidFill>
                <a:schemeClr val="bg1"/>
              </a:solidFill>
              <a:latin typeface="微软雅黑" pitchFamily="34" charset="-122"/>
              <a:ea typeface="微软雅黑" pitchFamily="34" charset="-122"/>
            </a:endParaRPr>
          </a:p>
        </p:txBody>
      </p:sp>
      <p:sp>
        <p:nvSpPr>
          <p:cNvPr id="5" name="矩形 4"/>
          <p:cNvSpPr/>
          <p:nvPr/>
        </p:nvSpPr>
        <p:spPr>
          <a:xfrm>
            <a:off x="1011091" y="1232288"/>
            <a:ext cx="1354815" cy="555741"/>
          </a:xfrm>
          <a:prstGeom prst="rect">
            <a:avLst/>
          </a:prstGeom>
          <a:noFill/>
        </p:spPr>
        <p:txBody>
          <a:bodyPr wrap="none" lIns="77925" tIns="38963" rIns="77925" bIns="38963">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31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扫一扫</a:t>
            </a:r>
            <a:endParaRPr lang="zh-CN" altLang="en-US" sz="31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9" name="圆角矩形 8"/>
          <p:cNvSpPr/>
          <p:nvPr/>
        </p:nvSpPr>
        <p:spPr bwMode="auto">
          <a:xfrm>
            <a:off x="5214943" y="3536163"/>
            <a:ext cx="807798" cy="214314"/>
          </a:xfrm>
          <a:prstGeom prst="roundRect">
            <a:avLst/>
          </a:prstGeom>
          <a:noFill/>
          <a:ln w="50800">
            <a:solidFill>
              <a:srgbClr val="FF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107275" tIns="53637" rIns="107275" bIns="53637" numCol="1" rtlCol="0" anchor="t" anchorCtr="0" compatLnSpc="1">
            <a:prstTxWarp prst="textNoShape">
              <a:avLst/>
            </a:prstTxWarp>
          </a:bodyPr>
          <a:lstStyle/>
          <a:p>
            <a:pPr defTabSz="1072744"/>
            <a:endParaRPr lang="zh-CN" altLang="en-US" sz="2100" dirty="0" smtClean="0">
              <a:solidFill>
                <a:srgbClr val="FF0000"/>
              </a:solidFill>
              <a:latin typeface="Arial" pitchFamily="34" charset="0"/>
              <a:ea typeface="宋体" pitchFamily="2" charset="-122"/>
            </a:endParaRPr>
          </a:p>
        </p:txBody>
      </p:sp>
      <p:pic>
        <p:nvPicPr>
          <p:cNvPr id="2050" name="Picture 2" descr="D:\PPT美化工具包V6.4-周家栋\PPT美化工具包V6.4-周家栋\05 动画素材包\GIF动画\GIF动画 (3205).gif"/>
          <p:cNvPicPr>
            <a:picLocks noChangeAspect="1" noChangeArrowheads="1" noCrop="1"/>
          </p:cNvPicPr>
          <p:nvPr/>
        </p:nvPicPr>
        <p:blipFill>
          <a:blip r:embed="rId4" cstate="print"/>
          <a:srcRect/>
          <a:stretch>
            <a:fillRect/>
          </a:stretch>
        </p:blipFill>
        <p:spPr bwMode="auto">
          <a:xfrm>
            <a:off x="6682169" y="3000378"/>
            <a:ext cx="2022221" cy="1232291"/>
          </a:xfrm>
          <a:prstGeom prst="rect">
            <a:avLst/>
          </a:prstGeom>
          <a:noFill/>
        </p:spPr>
      </p:pic>
      <p:sp>
        <p:nvSpPr>
          <p:cNvPr id="10" name="椭圆 9"/>
          <p:cNvSpPr/>
          <p:nvPr/>
        </p:nvSpPr>
        <p:spPr bwMode="gray">
          <a:xfrm>
            <a:off x="3000364" y="71420"/>
            <a:ext cx="571504" cy="428628"/>
          </a:xfrm>
          <a:prstGeom prst="ellipse">
            <a:avLst/>
          </a:prstGeom>
          <a:solidFill>
            <a:srgbClr val="C00000"/>
          </a:solidFill>
          <a:ln w="9525">
            <a:solidFill>
              <a:schemeClr val="bg1"/>
            </a:solidFill>
            <a:round/>
            <a:headEnd/>
            <a:tailEnd/>
          </a:ln>
        </p:spPr>
        <p:txBody>
          <a:bodyPr wrap="none" lIns="107275" tIns="53637" rIns="107275" bIns="53637" rtlCol="0" anchor="ctr"/>
          <a:lstStyle/>
          <a:p>
            <a:pPr algn="ctr"/>
            <a:r>
              <a:rPr lang="en-US" altLang="zh-CN" sz="3800" b="1" dirty="0" smtClean="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rPr>
              <a:t>4</a:t>
            </a:r>
            <a:endParaRPr lang="zh-CN" altLang="en-US" sz="3800" b="1" dirty="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9"/>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smtClean="0"/>
              <a:t>43</a:t>
            </a:r>
            <a:endParaRPr lang="en-US" altLang="zh-CN" dirty="0"/>
          </a:p>
        </p:txBody>
      </p:sp>
      <p:sp>
        <p:nvSpPr>
          <p:cNvPr id="3" name="椭圆 2"/>
          <p:cNvSpPr/>
          <p:nvPr/>
        </p:nvSpPr>
        <p:spPr bwMode="gray">
          <a:xfrm>
            <a:off x="3000364" y="71420"/>
            <a:ext cx="571504" cy="428628"/>
          </a:xfrm>
          <a:prstGeom prst="ellipse">
            <a:avLst/>
          </a:prstGeom>
          <a:solidFill>
            <a:srgbClr val="C00000"/>
          </a:solidFill>
          <a:ln w="9525">
            <a:solidFill>
              <a:schemeClr val="bg1"/>
            </a:solidFill>
            <a:round/>
            <a:headEnd/>
            <a:tailEnd/>
          </a:ln>
        </p:spPr>
        <p:txBody>
          <a:bodyPr wrap="none" lIns="107275" tIns="53637" rIns="107275" bIns="53637" rtlCol="0" anchor="ctr"/>
          <a:lstStyle/>
          <a:p>
            <a:pPr algn="ctr"/>
            <a:r>
              <a:rPr lang="en-US" altLang="zh-CN" sz="3800" b="1" dirty="0" smtClean="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rPr>
              <a:t>4</a:t>
            </a:r>
            <a:endParaRPr lang="zh-CN" altLang="en-US" sz="3800" b="1" dirty="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endParaRPr>
          </a:p>
        </p:txBody>
      </p:sp>
      <p:sp>
        <p:nvSpPr>
          <p:cNvPr id="4" name="Rectangle 32"/>
          <p:cNvSpPr>
            <a:spLocks noChangeArrowheads="1"/>
          </p:cNvSpPr>
          <p:nvPr/>
        </p:nvSpPr>
        <p:spPr bwMode="auto">
          <a:xfrm>
            <a:off x="496918" y="171436"/>
            <a:ext cx="8647082" cy="400050"/>
          </a:xfrm>
          <a:prstGeom prst="rect">
            <a:avLst/>
          </a:prstGeom>
          <a:noFill/>
          <a:ln w="9525">
            <a:noFill/>
            <a:miter lim="800000"/>
            <a:headEnd/>
            <a:tailEnd/>
          </a:ln>
        </p:spPr>
        <p:txBody>
          <a:bodyPr lIns="107275" tIns="53637" rIns="107275" bIns="53637" anchor="b"/>
          <a:lstStyle/>
          <a:p>
            <a:pPr algn="ctr"/>
            <a:r>
              <a:rPr lang="zh-CN" altLang="en-US" sz="2700" b="1" dirty="0" smtClean="0">
                <a:solidFill>
                  <a:schemeClr val="bg1"/>
                </a:solidFill>
                <a:latin typeface="微软雅黑" pitchFamily="34" charset="-122"/>
                <a:ea typeface="微软雅黑" pitchFamily="34" charset="-122"/>
              </a:rPr>
              <a:t>在线智能客服</a:t>
            </a:r>
            <a:endParaRPr lang="zh-CN" altLang="en-US" sz="2700" b="1" dirty="0">
              <a:solidFill>
                <a:schemeClr val="bg1"/>
              </a:solidFill>
              <a:latin typeface="微软雅黑" pitchFamily="34" charset="-122"/>
              <a:ea typeface="微软雅黑" pitchFamily="34" charset="-122"/>
            </a:endParaRPr>
          </a:p>
        </p:txBody>
      </p:sp>
      <p:pic>
        <p:nvPicPr>
          <p:cNvPr id="3074" name="Picture 2" descr="F:\成都培训\微信图片_20170830083446.png"/>
          <p:cNvPicPr>
            <a:picLocks noChangeAspect="1" noChangeArrowheads="1"/>
          </p:cNvPicPr>
          <p:nvPr/>
        </p:nvPicPr>
        <p:blipFill>
          <a:blip r:embed="rId2"/>
          <a:srcRect r="2174"/>
          <a:stretch>
            <a:fillRect/>
          </a:stretch>
        </p:blipFill>
        <p:spPr bwMode="auto">
          <a:xfrm>
            <a:off x="2857488" y="571486"/>
            <a:ext cx="3214710" cy="4143404"/>
          </a:xfrm>
          <a:prstGeom prst="rect">
            <a:avLst/>
          </a:prstGeom>
          <a:noFill/>
        </p:spPr>
      </p:pic>
      <p:pic>
        <p:nvPicPr>
          <p:cNvPr id="6" name="Picture 2" descr="D:\PPT美化工具包V6.4-周家栋\PPT美化工具包V6.4-周家栋\05 动画素材包\GIF动画\GIF动画 (3205).gif"/>
          <p:cNvPicPr>
            <a:picLocks noChangeAspect="1" noChangeArrowheads="1" noCrop="1"/>
          </p:cNvPicPr>
          <p:nvPr/>
        </p:nvPicPr>
        <p:blipFill>
          <a:blip r:embed="rId3" cstate="print"/>
          <a:srcRect/>
          <a:stretch>
            <a:fillRect/>
          </a:stretch>
        </p:blipFill>
        <p:spPr bwMode="auto">
          <a:xfrm>
            <a:off x="6682169" y="3000378"/>
            <a:ext cx="2022221" cy="1232291"/>
          </a:xfrm>
          <a:prstGeom prst="rect">
            <a:avLst/>
          </a:prstGeom>
          <a:noFill/>
        </p:spPr>
      </p:pic>
      <p:sp>
        <p:nvSpPr>
          <p:cNvPr id="7" name="圆角矩形 6"/>
          <p:cNvSpPr/>
          <p:nvPr/>
        </p:nvSpPr>
        <p:spPr bwMode="auto">
          <a:xfrm>
            <a:off x="3714744" y="3071816"/>
            <a:ext cx="1785950" cy="285752"/>
          </a:xfrm>
          <a:prstGeom prst="roundRect">
            <a:avLst/>
          </a:prstGeom>
          <a:noFill/>
          <a:ln w="50800">
            <a:solidFill>
              <a:srgbClr val="FF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107275" tIns="53637" rIns="107275" bIns="53637" numCol="1" rtlCol="0" anchor="t" anchorCtr="0" compatLnSpc="1">
            <a:prstTxWarp prst="textNoShape">
              <a:avLst/>
            </a:prstTxWarp>
          </a:bodyPr>
          <a:lstStyle/>
          <a:p>
            <a:pPr defTabSz="1072744"/>
            <a:endParaRPr lang="zh-CN" altLang="en-US" sz="2100" dirty="0" smtClean="0">
              <a:solidFill>
                <a:srgbClr val="FF0000"/>
              </a:solidFill>
              <a:latin typeface="Arial" pitchFamily="34" charset="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7"/>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smtClean="0"/>
              <a:t>44</a:t>
            </a:r>
            <a:endParaRPr lang="en-US" altLang="zh-CN" dirty="0"/>
          </a:p>
        </p:txBody>
      </p:sp>
      <p:pic>
        <p:nvPicPr>
          <p:cNvPr id="3" name="图片 2" descr="客服手机界面2.jpg"/>
          <p:cNvPicPr>
            <a:picLocks noChangeAspect="1"/>
          </p:cNvPicPr>
          <p:nvPr/>
        </p:nvPicPr>
        <p:blipFill>
          <a:blip r:embed="rId2" cstate="print"/>
          <a:stretch>
            <a:fillRect/>
          </a:stretch>
        </p:blipFill>
        <p:spPr>
          <a:xfrm>
            <a:off x="3187203" y="589346"/>
            <a:ext cx="2743483" cy="3964791"/>
          </a:xfrm>
          <a:prstGeom prst="rect">
            <a:avLst/>
          </a:prstGeom>
        </p:spPr>
      </p:pic>
      <p:sp>
        <p:nvSpPr>
          <p:cNvPr id="4" name="Rectangle 32"/>
          <p:cNvSpPr>
            <a:spLocks noChangeArrowheads="1"/>
          </p:cNvSpPr>
          <p:nvPr/>
        </p:nvSpPr>
        <p:spPr bwMode="auto">
          <a:xfrm>
            <a:off x="496918" y="82138"/>
            <a:ext cx="8432800" cy="489347"/>
          </a:xfrm>
          <a:prstGeom prst="rect">
            <a:avLst/>
          </a:prstGeom>
          <a:noFill/>
          <a:ln w="9525">
            <a:noFill/>
            <a:miter lim="800000"/>
            <a:headEnd/>
            <a:tailEnd/>
          </a:ln>
        </p:spPr>
        <p:txBody>
          <a:bodyPr lIns="107275" tIns="53637" rIns="107275" bIns="53637" anchor="b"/>
          <a:lstStyle/>
          <a:p>
            <a:pPr algn="ctr"/>
            <a:r>
              <a:rPr lang="zh-CN" altLang="en-US" sz="2700" b="1" dirty="0" smtClean="0">
                <a:solidFill>
                  <a:schemeClr val="bg1"/>
                </a:solidFill>
                <a:latin typeface="微软雅黑" pitchFamily="34" charset="-122"/>
                <a:ea typeface="微软雅黑" pitchFamily="34" charset="-122"/>
              </a:rPr>
              <a:t>在线智能客服</a:t>
            </a:r>
            <a:endParaRPr lang="zh-CN" altLang="en-US" sz="2700" b="1" dirty="0">
              <a:solidFill>
                <a:schemeClr val="bg1"/>
              </a:solidFill>
              <a:latin typeface="微软雅黑" pitchFamily="34" charset="-122"/>
              <a:ea typeface="微软雅黑" pitchFamily="34" charset="-122"/>
            </a:endParaRPr>
          </a:p>
        </p:txBody>
      </p:sp>
      <p:sp>
        <p:nvSpPr>
          <p:cNvPr id="6" name="TextBox 27"/>
          <p:cNvSpPr>
            <a:spLocks noChangeArrowheads="1"/>
          </p:cNvSpPr>
          <p:nvPr/>
        </p:nvSpPr>
        <p:spPr bwMode="auto">
          <a:xfrm>
            <a:off x="285720" y="1178709"/>
            <a:ext cx="2773974" cy="34026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77925" tIns="38963" rIns="77925" bIns="38963">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200000"/>
              </a:lnSpc>
              <a:spcBef>
                <a:spcPct val="0"/>
              </a:spcBef>
              <a:buFont typeface="Arial" panose="020B0604020202020204" pitchFamily="34" charset="0"/>
              <a:buNone/>
            </a:pPr>
            <a:r>
              <a:rPr lang="zh-CN" altLang="en-US" sz="15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请您用最简洁的关键词提问，例如：</a:t>
            </a:r>
            <a:endParaRPr lang="en-US" altLang="zh-CN" sz="15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292219" indent="-292219" eaLnBrk="1" hangingPunct="1">
              <a:lnSpc>
                <a:spcPct val="200000"/>
              </a:lnSpc>
              <a:spcBef>
                <a:spcPct val="0"/>
              </a:spcBef>
              <a:buFont typeface="+mj-lt"/>
              <a:buAutoNum type="arabicPeriod"/>
            </a:pPr>
            <a:r>
              <a:rPr lang="zh-CN" altLang="en-US" sz="1500" b="1" dirty="0" smtClean="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名册</a:t>
            </a:r>
            <a:r>
              <a:rPr lang="zh-CN" altLang="en-US" sz="15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查询流程</a:t>
            </a:r>
            <a:endParaRPr lang="en-US" altLang="zh-CN" sz="15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292219" indent="-292219" eaLnBrk="1" hangingPunct="1">
              <a:lnSpc>
                <a:spcPct val="200000"/>
              </a:lnSpc>
              <a:spcBef>
                <a:spcPct val="0"/>
              </a:spcBef>
              <a:buFont typeface="+mj-lt"/>
              <a:buAutoNum type="arabicPeriod"/>
            </a:pPr>
            <a:r>
              <a:rPr lang="zh-CN" altLang="en-US" sz="15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如何办理</a:t>
            </a:r>
            <a:r>
              <a:rPr lang="zh-CN" altLang="en-US" sz="1500" b="1" dirty="0" smtClean="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限售</a:t>
            </a:r>
            <a:r>
              <a:rPr lang="zh-CN" altLang="en-US" sz="15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业务？</a:t>
            </a:r>
            <a:endParaRPr lang="en-US" altLang="zh-CN" sz="15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292219" indent="-292219" eaLnBrk="1" hangingPunct="1">
              <a:lnSpc>
                <a:spcPct val="200000"/>
              </a:lnSpc>
              <a:spcBef>
                <a:spcPct val="0"/>
              </a:spcBef>
              <a:buFont typeface="+mj-lt"/>
              <a:buAutoNum type="arabicPeriod"/>
            </a:pPr>
            <a:r>
              <a:rPr lang="zh-CN" altLang="en-US" sz="1500" b="1" dirty="0" smtClean="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定增</a:t>
            </a:r>
            <a:r>
              <a:rPr lang="zh-CN" altLang="en-US" sz="15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何时发公告？</a:t>
            </a:r>
            <a:endParaRPr lang="en-US" altLang="zh-CN" sz="15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292219" indent="-292219" eaLnBrk="1" hangingPunct="1">
              <a:lnSpc>
                <a:spcPct val="200000"/>
              </a:lnSpc>
              <a:spcBef>
                <a:spcPct val="0"/>
              </a:spcBef>
              <a:buFont typeface="+mj-lt"/>
              <a:buAutoNum type="arabicPeriod"/>
            </a:pPr>
            <a:r>
              <a:rPr lang="zh-CN" altLang="en-US" sz="15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如何办理</a:t>
            </a:r>
            <a:r>
              <a:rPr lang="zh-CN" altLang="en-US" sz="1500" b="1" dirty="0" smtClean="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权益分派</a:t>
            </a:r>
            <a:r>
              <a:rPr lang="zh-CN" altLang="en-US" sz="15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sz="15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200000"/>
              </a:lnSpc>
              <a:spcBef>
                <a:spcPct val="0"/>
              </a:spcBef>
              <a:buFont typeface="Arial" panose="020B0604020202020204" pitchFamily="34" charset="0"/>
              <a:buNone/>
            </a:pPr>
            <a:endParaRPr lang="zh-CN" altLang="en-US" sz="15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23"/>
          <p:cNvGrpSpPr>
            <a:grpSpLocks/>
          </p:cNvGrpSpPr>
          <p:nvPr/>
        </p:nvGrpSpPr>
        <p:grpSpPr bwMode="auto">
          <a:xfrm>
            <a:off x="6286512" y="1500180"/>
            <a:ext cx="461599" cy="375050"/>
            <a:chOff x="0" y="0"/>
            <a:chExt cx="2592288" cy="2592288"/>
          </a:xfrm>
        </p:grpSpPr>
        <p:sp>
          <p:nvSpPr>
            <p:cNvPr id="14" name="椭圆 24"/>
            <p:cNvSpPr>
              <a:spLocks noChangeArrowheads="1"/>
            </p:cNvSpPr>
            <p:nvPr/>
          </p:nvSpPr>
          <p:spPr bwMode="auto">
            <a:xfrm>
              <a:off x="0" y="0"/>
              <a:ext cx="2592288" cy="2592288"/>
            </a:xfrm>
            <a:prstGeom prst="ellipse">
              <a:avLst/>
            </a:prstGeom>
            <a:noFill/>
            <a:ln w="28575">
              <a:solidFill>
                <a:srgbClr val="CC0066"/>
              </a:solidFill>
              <a:bevel/>
              <a:headEnd/>
              <a:tailEnd/>
            </a:ln>
            <a:extLst>
              <a:ext uri="{909E8E84-426E-40DD-AFC4-6F175D3DCCD1}">
                <a14:hiddenFill xmlns:a14="http://schemas.microsoft.com/office/drawing/2010/main" xmlns="">
                  <a:solidFill>
                    <a:srgbClr val="FFFFFF"/>
                  </a:solidFill>
                </a14:hiddenFill>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500" dirty="0">
                <a:solidFill>
                  <a:srgbClr val="FFFFFF"/>
                </a:solidFill>
                <a:latin typeface="宋体" panose="02010600030101010101" pitchFamily="2" charset="-122"/>
                <a:sym typeface="宋体" panose="02010600030101010101" pitchFamily="2" charset="-122"/>
              </a:endParaRPr>
            </a:p>
          </p:txBody>
        </p:sp>
        <p:sp>
          <p:nvSpPr>
            <p:cNvPr id="15" name="椭圆 25"/>
            <p:cNvSpPr>
              <a:spLocks noChangeArrowheads="1"/>
            </p:cNvSpPr>
            <p:nvPr/>
          </p:nvSpPr>
          <p:spPr bwMode="auto">
            <a:xfrm>
              <a:off x="598983" y="762438"/>
              <a:ext cx="304975" cy="304975"/>
            </a:xfrm>
            <a:prstGeom prst="ellipse">
              <a:avLst/>
            </a:prstGeom>
            <a:solidFill>
              <a:srgbClr val="CC0066"/>
            </a:solidFill>
            <a:ln>
              <a:noFill/>
            </a:ln>
            <a:extLst>
              <a:ext uri="{91240B29-F687-4F45-9708-019B960494DF}">
                <a14:hiddenLine xmlns:a14="http://schemas.microsoft.com/office/drawing/2010/main" xmlns=""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500" dirty="0">
                <a:solidFill>
                  <a:srgbClr val="FFFFFF"/>
                </a:solidFill>
                <a:latin typeface="宋体" panose="02010600030101010101" pitchFamily="2" charset="-122"/>
                <a:sym typeface="宋体" panose="02010600030101010101" pitchFamily="2" charset="-122"/>
              </a:endParaRPr>
            </a:p>
          </p:txBody>
        </p:sp>
        <p:sp>
          <p:nvSpPr>
            <p:cNvPr id="16" name="椭圆 26"/>
            <p:cNvSpPr>
              <a:spLocks noChangeArrowheads="1"/>
            </p:cNvSpPr>
            <p:nvPr/>
          </p:nvSpPr>
          <p:spPr bwMode="auto">
            <a:xfrm>
              <a:off x="1746570" y="762438"/>
              <a:ext cx="304975" cy="304975"/>
            </a:xfrm>
            <a:prstGeom prst="ellipse">
              <a:avLst/>
            </a:prstGeom>
            <a:solidFill>
              <a:srgbClr val="CC0066"/>
            </a:solidFill>
            <a:ln>
              <a:noFill/>
            </a:ln>
            <a:extLst>
              <a:ext uri="{91240B29-F687-4F45-9708-019B960494DF}">
                <a14:hiddenLine xmlns:a14="http://schemas.microsoft.com/office/drawing/2010/main" xmlns=""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500" dirty="0">
                <a:solidFill>
                  <a:srgbClr val="FFFFFF"/>
                </a:solidFill>
                <a:latin typeface="宋体" panose="02010600030101010101" pitchFamily="2" charset="-122"/>
                <a:sym typeface="宋体" panose="02010600030101010101" pitchFamily="2" charset="-122"/>
              </a:endParaRPr>
            </a:p>
          </p:txBody>
        </p:sp>
        <p:sp>
          <p:nvSpPr>
            <p:cNvPr id="17" name="空心弧 27"/>
            <p:cNvSpPr>
              <a:spLocks noChangeArrowheads="1"/>
            </p:cNvSpPr>
            <p:nvPr/>
          </p:nvSpPr>
          <p:spPr bwMode="auto">
            <a:xfrm rot="10800000">
              <a:off x="804231" y="1067413"/>
              <a:ext cx="983827" cy="983827"/>
            </a:xfrm>
            <a:custGeom>
              <a:avLst/>
              <a:gdLst>
                <a:gd name="T0" fmla="*/ 22405476 w 21600"/>
                <a:gd name="T1" fmla="*/ 0 h 21600"/>
                <a:gd name="T2" fmla="*/ 1462577 w 21600"/>
                <a:gd name="T3" fmla="*/ 22405476 h 21600"/>
                <a:gd name="T4" fmla="*/ 22405476 w 21600"/>
                <a:gd name="T5" fmla="*/ 2927250 h 21600"/>
                <a:gd name="T6" fmla="*/ 43348329 w 21600"/>
                <a:gd name="T7" fmla="*/ 22405476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1411" y="10800"/>
                  </a:moveTo>
                  <a:cubicBezTo>
                    <a:pt x="1411" y="5614"/>
                    <a:pt x="5614" y="1411"/>
                    <a:pt x="10800" y="1411"/>
                  </a:cubicBezTo>
                  <a:cubicBezTo>
                    <a:pt x="15985" y="1410"/>
                    <a:pt x="20188" y="5614"/>
                    <a:pt x="20189" y="10799"/>
                  </a:cubicBezTo>
                  <a:lnTo>
                    <a:pt x="21600" y="10800"/>
                  </a:lnTo>
                  <a:cubicBezTo>
                    <a:pt x="21600" y="4835"/>
                    <a:pt x="16764" y="0"/>
                    <a:pt x="10800" y="0"/>
                  </a:cubicBezTo>
                  <a:cubicBezTo>
                    <a:pt x="4835" y="0"/>
                    <a:pt x="0" y="4835"/>
                    <a:pt x="0" y="10800"/>
                  </a:cubicBezTo>
                  <a:lnTo>
                    <a:pt x="1411" y="10800"/>
                  </a:lnTo>
                  <a:close/>
                </a:path>
              </a:pathLst>
            </a:custGeom>
            <a:solidFill>
              <a:srgbClr val="CC0066"/>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grpSp>
      <p:sp>
        <p:nvSpPr>
          <p:cNvPr id="18" name="TextBox 17"/>
          <p:cNvSpPr txBox="1"/>
          <p:nvPr/>
        </p:nvSpPr>
        <p:spPr>
          <a:xfrm>
            <a:off x="7011883" y="1446601"/>
            <a:ext cx="1978283" cy="2156179"/>
          </a:xfrm>
          <a:prstGeom prst="rect">
            <a:avLst/>
          </a:prstGeom>
          <a:noFill/>
        </p:spPr>
        <p:txBody>
          <a:bodyPr wrap="square" lIns="77925" tIns="38963" rIns="77925" bIns="38963" rtlCol="0">
            <a:spAutoFit/>
          </a:bodyPr>
          <a:lstStyle/>
          <a:p>
            <a:pPr>
              <a:lnSpc>
                <a:spcPct val="150000"/>
              </a:lnSpc>
            </a:pPr>
            <a:r>
              <a:rPr lang="zh-CN" altLang="en-US"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请您充分使用</a:t>
            </a:r>
            <a:r>
              <a:rPr lang="zh-CN" altLang="en-US" b="1" dirty="0" smtClean="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在线机器人客服</a:t>
            </a:r>
            <a:r>
              <a:rPr lang="zh-CN" altLang="en-US"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来解决问题，并对我们的服务提出宝贵意见！</a:t>
            </a:r>
          </a:p>
        </p:txBody>
      </p:sp>
      <p:sp>
        <p:nvSpPr>
          <p:cNvPr id="24" name="圆角矩形 23"/>
          <p:cNvSpPr/>
          <p:nvPr/>
        </p:nvSpPr>
        <p:spPr bwMode="auto">
          <a:xfrm>
            <a:off x="3187202" y="4232684"/>
            <a:ext cx="2703654" cy="321471"/>
          </a:xfrm>
          <a:prstGeom prst="roundRect">
            <a:avLst/>
          </a:prstGeom>
          <a:noFill/>
          <a:ln w="50800">
            <a:solidFill>
              <a:srgbClr val="FF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107275" tIns="53637" rIns="107275" bIns="53637" numCol="1" rtlCol="0" anchor="t" anchorCtr="0" compatLnSpc="1">
            <a:prstTxWarp prst="textNoShape">
              <a:avLst/>
            </a:prstTxWarp>
          </a:bodyPr>
          <a:lstStyle/>
          <a:p>
            <a:pPr defTabSz="1072744"/>
            <a:endParaRPr lang="zh-CN" altLang="en-US" sz="2100" dirty="0" smtClean="0">
              <a:solidFill>
                <a:srgbClr val="FF0000"/>
              </a:solidFill>
              <a:latin typeface="Arial" pitchFamily="34" charset="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24"/>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p:cNvPicPr>
            <a:picLocks noChangeAspect="1" noChangeArrowheads="1"/>
          </p:cNvPicPr>
          <p:nvPr/>
        </p:nvPicPr>
        <p:blipFill>
          <a:blip r:embed="rId3"/>
          <a:srcRect/>
          <a:stretch>
            <a:fillRect/>
          </a:stretch>
        </p:blipFill>
        <p:spPr bwMode="auto">
          <a:xfrm>
            <a:off x="0" y="1285866"/>
            <a:ext cx="9144000" cy="858440"/>
          </a:xfrm>
          <a:prstGeom prst="rect">
            <a:avLst/>
          </a:prstGeom>
          <a:noFill/>
          <a:ln w="9525">
            <a:noFill/>
            <a:miter lim="800000"/>
            <a:headEnd/>
            <a:tailEnd/>
          </a:ln>
        </p:spPr>
      </p:pic>
      <p:sp>
        <p:nvSpPr>
          <p:cNvPr id="46084" name="Text Box 7"/>
          <p:cNvSpPr txBox="1">
            <a:spLocks noChangeArrowheads="1"/>
          </p:cNvSpPr>
          <p:nvPr/>
        </p:nvSpPr>
        <p:spPr bwMode="auto">
          <a:xfrm>
            <a:off x="827588" y="3268273"/>
            <a:ext cx="3744913" cy="2370479"/>
          </a:xfrm>
          <a:prstGeom prst="rect">
            <a:avLst/>
          </a:prstGeom>
          <a:noFill/>
          <a:ln w="9525">
            <a:noFill/>
            <a:miter lim="800000"/>
            <a:headEnd/>
            <a:tailEnd/>
          </a:ln>
        </p:spPr>
        <p:txBody>
          <a:bodyPr lIns="107275" tIns="53637" rIns="107275" bIns="53637">
            <a:spAutoFit/>
          </a:bodyPr>
          <a:lstStyle/>
          <a:p>
            <a:pPr algn="l" rtl="0" fontAlgn="base">
              <a:spcBef>
                <a:spcPct val="50000"/>
              </a:spcBef>
              <a:spcAft>
                <a:spcPct val="0"/>
              </a:spcAft>
            </a:pPr>
            <a:r>
              <a:rPr lang="zh-CN" altLang="en-US" kern="1200" dirty="0">
                <a:solidFill>
                  <a:srgbClr val="5F5F5F"/>
                </a:solidFill>
                <a:latin typeface="方正兰亭黑简体"/>
                <a:ea typeface="方正兰亭黑简体"/>
                <a:cs typeface="方正兰亭黑简体"/>
              </a:rPr>
              <a:t>公司微信：</a:t>
            </a:r>
            <a:r>
              <a:rPr lang="en-US" altLang="en-US" kern="1200" dirty="0" err="1">
                <a:solidFill>
                  <a:srgbClr val="5F5F5F"/>
                </a:solidFill>
                <a:latin typeface="方正兰亭黑简体"/>
                <a:ea typeface="方正兰亭黑简体"/>
                <a:cs typeface="方正兰亭黑简体"/>
              </a:rPr>
              <a:t>zhongguojiesuan</a:t>
            </a:r>
            <a:endParaRPr lang="en-US" altLang="en-US" kern="1200" dirty="0">
              <a:solidFill>
                <a:srgbClr val="5F5F5F"/>
              </a:solidFill>
              <a:latin typeface="方正兰亭黑简体"/>
              <a:ea typeface="方正兰亭黑简体"/>
              <a:cs typeface="方正兰亭黑简体"/>
            </a:endParaRPr>
          </a:p>
          <a:p>
            <a:pPr algn="l" rtl="0" fontAlgn="base">
              <a:spcBef>
                <a:spcPct val="50000"/>
              </a:spcBef>
              <a:spcAft>
                <a:spcPct val="0"/>
              </a:spcAft>
            </a:pPr>
            <a:endParaRPr lang="en-US" altLang="en-US" sz="1600" dirty="0">
              <a:solidFill>
                <a:srgbClr val="5F5F5F"/>
              </a:solidFill>
              <a:latin typeface="黑体" pitchFamily="49" charset="-122"/>
              <a:ea typeface="黑体" pitchFamily="49" charset="-122"/>
            </a:endParaRPr>
          </a:p>
          <a:p>
            <a:pPr algn="l" rtl="0" fontAlgn="base">
              <a:spcBef>
                <a:spcPct val="50000"/>
              </a:spcBef>
              <a:spcAft>
                <a:spcPct val="0"/>
              </a:spcAft>
            </a:pPr>
            <a:endParaRPr lang="en-US" altLang="zh-CN" sz="1600" dirty="0">
              <a:solidFill>
                <a:srgbClr val="5F5F5F"/>
              </a:solidFill>
              <a:latin typeface="黑体" pitchFamily="49" charset="-122"/>
              <a:ea typeface="黑体" pitchFamily="49" charset="-122"/>
            </a:endParaRPr>
          </a:p>
          <a:p>
            <a:pPr algn="l" rtl="0" fontAlgn="base">
              <a:spcBef>
                <a:spcPct val="50000"/>
              </a:spcBef>
              <a:spcAft>
                <a:spcPct val="0"/>
              </a:spcAft>
            </a:pPr>
            <a:endParaRPr lang="en-US" altLang="zh-CN" sz="1600" dirty="0">
              <a:solidFill>
                <a:srgbClr val="5F5F5F"/>
              </a:solidFill>
              <a:latin typeface="黑体" pitchFamily="49" charset="-122"/>
              <a:ea typeface="黑体" pitchFamily="49" charset="-122"/>
            </a:endParaRPr>
          </a:p>
          <a:p>
            <a:pPr algn="l" rtl="0" fontAlgn="base">
              <a:spcBef>
                <a:spcPct val="50000"/>
              </a:spcBef>
              <a:spcAft>
                <a:spcPct val="0"/>
              </a:spcAft>
            </a:pPr>
            <a:endParaRPr lang="en-US" altLang="zh-CN" sz="1900" b="1" dirty="0">
              <a:solidFill>
                <a:srgbClr val="5F5F5F"/>
              </a:solidFill>
              <a:latin typeface="黑体" pitchFamily="49" charset="-122"/>
              <a:ea typeface="黑体" pitchFamily="49" charset="-122"/>
            </a:endParaRPr>
          </a:p>
          <a:p>
            <a:pPr algn="l" rtl="0" fontAlgn="base">
              <a:spcBef>
                <a:spcPct val="50000"/>
              </a:spcBef>
              <a:spcAft>
                <a:spcPct val="0"/>
              </a:spcAft>
            </a:pPr>
            <a:r>
              <a:rPr lang="en-US" altLang="zh-CN" sz="1900" dirty="0">
                <a:solidFill>
                  <a:srgbClr val="5F5F5F"/>
                </a:solidFill>
                <a:latin typeface="黑体" pitchFamily="49" charset="-122"/>
                <a:ea typeface="黑体" pitchFamily="49" charset="-122"/>
              </a:rPr>
              <a:t> </a:t>
            </a:r>
          </a:p>
        </p:txBody>
      </p:sp>
      <p:pic>
        <p:nvPicPr>
          <p:cNvPr id="46085" name="图片 6" descr="捕获.PNG"/>
          <p:cNvPicPr>
            <a:picLocks noChangeAspect="1"/>
          </p:cNvPicPr>
          <p:nvPr/>
        </p:nvPicPr>
        <p:blipFill>
          <a:blip r:embed="rId4"/>
          <a:srcRect/>
          <a:stretch>
            <a:fillRect/>
          </a:stretch>
        </p:blipFill>
        <p:spPr bwMode="auto">
          <a:xfrm>
            <a:off x="971602" y="3597868"/>
            <a:ext cx="2520950" cy="1325165"/>
          </a:xfrm>
          <a:prstGeom prst="rect">
            <a:avLst/>
          </a:prstGeom>
          <a:noFill/>
          <a:ln w="9525">
            <a:noFill/>
            <a:miter lim="800000"/>
            <a:headEnd/>
            <a:tailEnd/>
          </a:ln>
        </p:spPr>
      </p:pic>
      <p:sp>
        <p:nvSpPr>
          <p:cNvPr id="46086" name="Text Box 6"/>
          <p:cNvSpPr txBox="1">
            <a:spLocks noChangeArrowheads="1"/>
          </p:cNvSpPr>
          <p:nvPr/>
        </p:nvSpPr>
        <p:spPr bwMode="auto">
          <a:xfrm>
            <a:off x="827584" y="2143122"/>
            <a:ext cx="6357938" cy="1521016"/>
          </a:xfrm>
          <a:prstGeom prst="rect">
            <a:avLst/>
          </a:prstGeom>
          <a:noFill/>
          <a:ln w="9525">
            <a:noFill/>
            <a:miter lim="800000"/>
            <a:headEnd/>
            <a:tailEnd/>
          </a:ln>
        </p:spPr>
        <p:txBody>
          <a:bodyPr lIns="107275" tIns="53637" rIns="107275" bIns="53637">
            <a:spAutoFit/>
          </a:bodyPr>
          <a:lstStyle/>
          <a:p>
            <a:pPr algn="l" rtl="0" fontAlgn="base">
              <a:lnSpc>
                <a:spcPct val="120000"/>
              </a:lnSpc>
              <a:spcBef>
                <a:spcPct val="0"/>
              </a:spcBef>
              <a:spcAft>
                <a:spcPct val="0"/>
              </a:spcAft>
            </a:pPr>
            <a:r>
              <a:rPr lang="zh-CN" altLang="en-US" kern="1200" dirty="0">
                <a:solidFill>
                  <a:srgbClr val="5F5F5F"/>
                </a:solidFill>
                <a:latin typeface="方正兰亭黑简体"/>
                <a:ea typeface="方正兰亭黑简体"/>
                <a:cs typeface="方正兰亭黑简体"/>
              </a:rPr>
              <a:t>中国证券登记结算有限责任公司北京分公司</a:t>
            </a:r>
            <a:endParaRPr lang="en-US" altLang="zh-CN" kern="1200" dirty="0">
              <a:solidFill>
                <a:srgbClr val="5F5F5F"/>
              </a:solidFill>
              <a:latin typeface="方正兰亭黑简体"/>
              <a:ea typeface="方正兰亭黑简体"/>
              <a:cs typeface="方正兰亭黑简体"/>
            </a:endParaRPr>
          </a:p>
          <a:p>
            <a:pPr algn="l" rtl="0" fontAlgn="base">
              <a:lnSpc>
                <a:spcPct val="150000"/>
              </a:lnSpc>
              <a:spcBef>
                <a:spcPct val="0"/>
              </a:spcBef>
              <a:spcAft>
                <a:spcPct val="0"/>
              </a:spcAft>
            </a:pPr>
            <a:r>
              <a:rPr lang="zh-CN" altLang="en-US" kern="1200" dirty="0">
                <a:solidFill>
                  <a:srgbClr val="5F5F5F"/>
                </a:solidFill>
                <a:latin typeface="方正兰亭黑简体"/>
                <a:ea typeface="方正兰亭黑简体"/>
                <a:cs typeface="方正兰亭黑简体"/>
              </a:rPr>
              <a:t>北京分公司地址：北京市西城区金融大街</a:t>
            </a:r>
            <a:r>
              <a:rPr lang="en-US" altLang="zh-CN" kern="1200" dirty="0">
                <a:solidFill>
                  <a:srgbClr val="5F5F5F"/>
                </a:solidFill>
                <a:latin typeface="方正兰亭黑简体"/>
                <a:ea typeface="方正兰亭黑简体"/>
                <a:cs typeface="方正兰亭黑简体"/>
              </a:rPr>
              <a:t>26</a:t>
            </a:r>
            <a:r>
              <a:rPr lang="zh-CN" altLang="en-US" kern="1200" dirty="0">
                <a:solidFill>
                  <a:srgbClr val="5F5F5F"/>
                </a:solidFill>
                <a:latin typeface="方正兰亭黑简体"/>
                <a:ea typeface="方正兰亭黑简体"/>
                <a:cs typeface="方正兰亭黑简体"/>
              </a:rPr>
              <a:t>号金阳大厦</a:t>
            </a:r>
            <a:r>
              <a:rPr lang="en-US" altLang="zh-CN" kern="1200" dirty="0">
                <a:solidFill>
                  <a:srgbClr val="5F5F5F"/>
                </a:solidFill>
                <a:latin typeface="方正兰亭黑简体"/>
                <a:ea typeface="方正兰亭黑简体"/>
                <a:cs typeface="方正兰亭黑简体"/>
              </a:rPr>
              <a:t>5</a:t>
            </a:r>
            <a:r>
              <a:rPr lang="zh-CN" altLang="en-US" kern="1200" dirty="0">
                <a:solidFill>
                  <a:srgbClr val="5F5F5F"/>
                </a:solidFill>
                <a:latin typeface="方正兰亭黑简体"/>
                <a:ea typeface="方正兰亭黑简体"/>
                <a:cs typeface="方正兰亭黑简体"/>
              </a:rPr>
              <a:t>层</a:t>
            </a:r>
          </a:p>
          <a:p>
            <a:pPr algn="l" rtl="0" fontAlgn="base">
              <a:lnSpc>
                <a:spcPct val="120000"/>
              </a:lnSpc>
              <a:spcBef>
                <a:spcPct val="0"/>
              </a:spcBef>
              <a:spcAft>
                <a:spcPct val="0"/>
              </a:spcAft>
            </a:pPr>
            <a:r>
              <a:rPr lang="zh-CN" altLang="en-US" kern="1200" dirty="0" smtClean="0">
                <a:solidFill>
                  <a:srgbClr val="5F5F5F"/>
                </a:solidFill>
                <a:latin typeface="方正兰亭黑简体"/>
                <a:ea typeface="方正兰亭黑简体"/>
                <a:cs typeface="方正兰亭黑简体"/>
              </a:rPr>
              <a:t>服务</a:t>
            </a:r>
            <a:r>
              <a:rPr lang="zh-CN" altLang="en-US" kern="1200" dirty="0">
                <a:solidFill>
                  <a:srgbClr val="5F5F5F"/>
                </a:solidFill>
                <a:latin typeface="方正兰亭黑简体"/>
                <a:ea typeface="方正兰亭黑简体"/>
                <a:cs typeface="方正兰亭黑简体"/>
              </a:rPr>
              <a:t>热线：</a:t>
            </a:r>
            <a:r>
              <a:rPr lang="en-US" altLang="zh-CN" kern="1200" dirty="0" smtClean="0">
                <a:solidFill>
                  <a:srgbClr val="5F5F5F"/>
                </a:solidFill>
                <a:latin typeface="方正兰亭黑简体"/>
                <a:ea typeface="方正兰亭黑简体"/>
                <a:cs typeface="方正兰亭黑简体"/>
              </a:rPr>
              <a:t>4008-058-058 </a:t>
            </a:r>
            <a:r>
              <a:rPr lang="zh-CN" altLang="en-US" kern="1200" dirty="0" smtClean="0">
                <a:solidFill>
                  <a:srgbClr val="5F5F5F"/>
                </a:solidFill>
                <a:latin typeface="方正兰亭黑简体"/>
                <a:ea typeface="方正兰亭黑简体"/>
                <a:cs typeface="方正兰亭黑简体"/>
              </a:rPr>
              <a:t>转</a:t>
            </a:r>
            <a:r>
              <a:rPr lang="en-US" altLang="zh-CN" kern="1200" dirty="0" smtClean="0">
                <a:solidFill>
                  <a:srgbClr val="5F5F5F"/>
                </a:solidFill>
                <a:latin typeface="方正兰亭黑简体"/>
                <a:ea typeface="方正兰亭黑简体"/>
                <a:cs typeface="方正兰亭黑简体"/>
              </a:rPr>
              <a:t>3</a:t>
            </a:r>
            <a:endParaRPr lang="en-US" altLang="zh-CN" kern="1200" dirty="0">
              <a:solidFill>
                <a:srgbClr val="5F5F5F"/>
              </a:solidFill>
              <a:latin typeface="方正兰亭黑简体"/>
              <a:ea typeface="方正兰亭黑简体"/>
              <a:cs typeface="方正兰亭黑简体"/>
            </a:endParaRPr>
          </a:p>
          <a:p>
            <a:pPr algn="l" rtl="0" fontAlgn="base">
              <a:lnSpc>
                <a:spcPct val="120000"/>
              </a:lnSpc>
              <a:spcBef>
                <a:spcPct val="0"/>
              </a:spcBef>
              <a:spcAft>
                <a:spcPct val="0"/>
              </a:spcAft>
            </a:pPr>
            <a:endParaRPr lang="en-US" altLang="zh-CN" kern="1200" dirty="0">
              <a:solidFill>
                <a:srgbClr val="5F5F5F"/>
              </a:solidFill>
              <a:latin typeface="方正兰亭黑简体"/>
              <a:ea typeface="方正兰亭黑简体"/>
              <a:cs typeface="方正兰亭黑简体"/>
            </a:endParaRPr>
          </a:p>
        </p:txBody>
      </p:sp>
      <p:sp>
        <p:nvSpPr>
          <p:cNvPr id="9" name="页脚占位符 8"/>
          <p:cNvSpPr>
            <a:spLocks noGrp="1"/>
          </p:cNvSpPr>
          <p:nvPr>
            <p:ph type="ftr" sz="quarter" idx="11"/>
          </p:nvPr>
        </p:nvSpPr>
        <p:spPr/>
        <p:txBody>
          <a:bodyPr/>
          <a:lstStyle/>
          <a:p>
            <a:pPr>
              <a:defRPr/>
            </a:pPr>
            <a:r>
              <a:rPr lang="en-US" altLang="zh-CN" dirty="0" smtClean="0"/>
              <a:t>45</a:t>
            </a:r>
            <a:endParaRPr lang="en-US" altLang="zh-CN" dirty="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TextBox 5"/>
          <p:cNvSpPr>
            <a:spLocks noChangeArrowheads="1"/>
          </p:cNvSpPr>
          <p:nvPr/>
        </p:nvSpPr>
        <p:spPr bwMode="auto">
          <a:xfrm>
            <a:off x="179389" y="618651"/>
            <a:ext cx="5301057" cy="4734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03151" tIns="51575" rIns="103151" bIns="51575">
            <a:spAutoFit/>
          </a:bodyP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eaLnBrk="1" hangingPunct="1">
              <a:spcBef>
                <a:spcPct val="0"/>
              </a:spcBef>
              <a:buFont typeface="Arial" panose="020B0604020202020204" pitchFamily="34" charset="0"/>
              <a:buNone/>
            </a:pPr>
            <a:r>
              <a:rPr lang="en-US" altLang="zh-CN" sz="2400" b="1" dirty="0" smtClean="0">
                <a:latin typeface="微软雅黑" panose="020B0503020204020204" pitchFamily="34" charset="-122"/>
                <a:ea typeface="微软雅黑" panose="020B0503020204020204" pitchFamily="34" charset="-122"/>
                <a:sym typeface="微软雅黑" panose="020B0503020204020204" pitchFamily="34" charset="-122"/>
              </a:rPr>
              <a:t>2  </a:t>
            </a:r>
            <a:r>
              <a:rPr lang="zh-CN" altLang="en-US" sz="2400" b="1" dirty="0" smtClean="0">
                <a:latin typeface="微软雅黑" panose="020B0503020204020204" pitchFamily="34" charset="-122"/>
                <a:ea typeface="微软雅黑" panose="020B0503020204020204" pitchFamily="34" charset="-122"/>
                <a:sym typeface="微软雅黑" panose="020B0503020204020204" pitchFamily="34" charset="-122"/>
              </a:rPr>
              <a:t>公司职能 </a:t>
            </a:r>
            <a:r>
              <a:rPr lang="en-US" altLang="zh-CN" sz="1700" dirty="0" smtClean="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700" dirty="0" smtClean="0">
                <a:latin typeface="微软雅黑" panose="020B0503020204020204" pitchFamily="34" charset="-122"/>
                <a:ea typeface="微软雅黑" panose="020B0503020204020204" pitchFamily="34" charset="-122"/>
                <a:sym typeface="微软雅黑" panose="020B0503020204020204" pitchFamily="34" charset="-122"/>
              </a:rPr>
              <a:t>证券法</a:t>
            </a:r>
            <a:r>
              <a:rPr lang="en-US" altLang="zh-CN" sz="1700" dirty="0" smtClean="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700" dirty="0" smtClean="0">
                <a:latin typeface="微软雅黑" panose="020B0503020204020204" pitchFamily="34" charset="-122"/>
                <a:ea typeface="微软雅黑" panose="020B0503020204020204" pitchFamily="34" charset="-122"/>
                <a:sym typeface="微软雅黑" panose="020B0503020204020204" pitchFamily="34" charset="-122"/>
              </a:rPr>
              <a:t>第七章  第一百五十七条</a:t>
            </a:r>
            <a:endParaRPr lang="zh-CN" altLang="en-US" sz="2400" dirty="0" smtClean="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846" name="矩形 6"/>
          <p:cNvSpPr>
            <a:spLocks noChangeArrowheads="1"/>
          </p:cNvSpPr>
          <p:nvPr/>
        </p:nvSpPr>
        <p:spPr bwMode="auto">
          <a:xfrm>
            <a:off x="2" y="5013484"/>
            <a:ext cx="2266950" cy="130016"/>
          </a:xfrm>
          <a:prstGeom prst="rect">
            <a:avLst/>
          </a:prstGeom>
          <a:solidFill>
            <a:srgbClr val="F49022"/>
          </a:solidFill>
          <a:ln>
            <a:noFill/>
          </a:ln>
          <a:extLst>
            <a:ext uri="{91240B29-F687-4F45-9708-019B960494DF}">
              <a14:hiddenLine xmlns:a14="http://schemas.microsoft.com/office/drawing/2010/main" xmlns="" w="25400">
                <a:solidFill>
                  <a:srgbClr val="395E8A"/>
                </a:solidFill>
                <a:bevel/>
                <a:headEnd/>
                <a:tailEnd/>
              </a14:hiddenLine>
            </a:ext>
          </a:extLst>
        </p:spPr>
        <p:txBody>
          <a:bodyPr lIns="103151" tIns="51575" rIns="103151" bIns="51575"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algn="ctr" eaLnBrk="1" hangingPunct="1">
              <a:spcBef>
                <a:spcPct val="0"/>
              </a:spcBef>
              <a:buFont typeface="Arial" panose="020B0604020202020204" pitchFamily="34" charset="0"/>
              <a:buNone/>
            </a:pPr>
            <a:endParaRPr lang="zh-CN" altLang="zh-CN" sz="2000" dirty="0">
              <a:solidFill>
                <a:srgbClr val="FFFFFF"/>
              </a:solidFill>
              <a:latin typeface="宋体" panose="02010600030101010101" pitchFamily="2" charset="-122"/>
              <a:sym typeface="宋体" panose="02010600030101010101" pitchFamily="2" charset="-122"/>
            </a:endParaRPr>
          </a:p>
        </p:txBody>
      </p:sp>
      <p:sp>
        <p:nvSpPr>
          <p:cNvPr id="35847" name="矩形 7"/>
          <p:cNvSpPr>
            <a:spLocks noChangeArrowheads="1"/>
          </p:cNvSpPr>
          <p:nvPr/>
        </p:nvSpPr>
        <p:spPr bwMode="auto">
          <a:xfrm>
            <a:off x="2266950" y="5013484"/>
            <a:ext cx="2305050" cy="130016"/>
          </a:xfrm>
          <a:prstGeom prst="rect">
            <a:avLst/>
          </a:prstGeom>
          <a:solidFill>
            <a:srgbClr val="EE3636"/>
          </a:solidFill>
          <a:ln>
            <a:noFill/>
          </a:ln>
          <a:extLst>
            <a:ext uri="{91240B29-F687-4F45-9708-019B960494DF}">
              <a14:hiddenLine xmlns:a14="http://schemas.microsoft.com/office/drawing/2010/main" xmlns="" w="25400">
                <a:solidFill>
                  <a:srgbClr val="395E8A"/>
                </a:solidFill>
                <a:bevel/>
                <a:headEnd/>
                <a:tailEnd/>
              </a14:hiddenLine>
            </a:ext>
          </a:extLst>
        </p:spPr>
        <p:txBody>
          <a:bodyPr lIns="103151" tIns="51575" rIns="103151" bIns="51575"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algn="ctr" eaLnBrk="1" hangingPunct="1">
              <a:spcBef>
                <a:spcPct val="0"/>
              </a:spcBef>
              <a:buFont typeface="Arial" panose="020B0604020202020204" pitchFamily="34" charset="0"/>
              <a:buNone/>
            </a:pPr>
            <a:endParaRPr lang="zh-CN" altLang="zh-CN" sz="2000" dirty="0">
              <a:solidFill>
                <a:srgbClr val="FFFFFF"/>
              </a:solidFill>
              <a:latin typeface="宋体" panose="02010600030101010101" pitchFamily="2" charset="-122"/>
              <a:sym typeface="宋体" panose="02010600030101010101" pitchFamily="2" charset="-122"/>
            </a:endParaRPr>
          </a:p>
        </p:txBody>
      </p:sp>
      <p:sp>
        <p:nvSpPr>
          <p:cNvPr id="35848" name="矩形 8"/>
          <p:cNvSpPr>
            <a:spLocks noChangeArrowheads="1"/>
          </p:cNvSpPr>
          <p:nvPr/>
        </p:nvSpPr>
        <p:spPr bwMode="auto">
          <a:xfrm>
            <a:off x="4572002" y="5013484"/>
            <a:ext cx="2266950" cy="130016"/>
          </a:xfrm>
          <a:prstGeom prst="rect">
            <a:avLst/>
          </a:prstGeom>
          <a:solidFill>
            <a:schemeClr val="accent1"/>
          </a:solidFill>
          <a:ln>
            <a:noFill/>
          </a:ln>
          <a:extLst>
            <a:ext uri="{91240B29-F687-4F45-9708-019B960494DF}">
              <a14:hiddenLine xmlns:a14="http://schemas.microsoft.com/office/drawing/2010/main" xmlns="" w="25400">
                <a:solidFill>
                  <a:srgbClr val="395E8A"/>
                </a:solidFill>
                <a:bevel/>
                <a:headEnd/>
                <a:tailEnd/>
              </a14:hiddenLine>
            </a:ext>
          </a:extLst>
        </p:spPr>
        <p:txBody>
          <a:bodyPr lIns="103151" tIns="51575" rIns="103151" bIns="51575"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algn="ctr" eaLnBrk="1" hangingPunct="1">
              <a:spcBef>
                <a:spcPct val="0"/>
              </a:spcBef>
              <a:buFont typeface="Arial" panose="020B0604020202020204" pitchFamily="34" charset="0"/>
              <a:buNone/>
            </a:pPr>
            <a:endParaRPr lang="zh-CN" altLang="zh-CN" sz="2000" dirty="0">
              <a:solidFill>
                <a:srgbClr val="FFFFFF"/>
              </a:solidFill>
              <a:latin typeface="宋体" panose="02010600030101010101" pitchFamily="2" charset="-122"/>
              <a:sym typeface="宋体" panose="02010600030101010101" pitchFamily="2" charset="-122"/>
            </a:endParaRPr>
          </a:p>
        </p:txBody>
      </p:sp>
      <p:sp>
        <p:nvSpPr>
          <p:cNvPr id="35849" name="矩形 9"/>
          <p:cNvSpPr>
            <a:spLocks noChangeArrowheads="1"/>
          </p:cNvSpPr>
          <p:nvPr/>
        </p:nvSpPr>
        <p:spPr bwMode="auto">
          <a:xfrm>
            <a:off x="6838950" y="5013484"/>
            <a:ext cx="2305050" cy="130016"/>
          </a:xfrm>
          <a:prstGeom prst="rect">
            <a:avLst/>
          </a:prstGeom>
          <a:solidFill>
            <a:srgbClr val="317FB7"/>
          </a:solidFill>
          <a:ln>
            <a:noFill/>
          </a:ln>
          <a:extLst>
            <a:ext uri="{91240B29-F687-4F45-9708-019B960494DF}">
              <a14:hiddenLine xmlns:a14="http://schemas.microsoft.com/office/drawing/2010/main" xmlns="" w="25400">
                <a:solidFill>
                  <a:srgbClr val="395E8A"/>
                </a:solidFill>
                <a:bevel/>
                <a:headEnd/>
                <a:tailEnd/>
              </a14:hiddenLine>
            </a:ext>
          </a:extLst>
        </p:spPr>
        <p:txBody>
          <a:bodyPr lIns="103151" tIns="51575" rIns="103151" bIns="51575"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algn="ctr" eaLnBrk="1" hangingPunct="1">
              <a:spcBef>
                <a:spcPct val="0"/>
              </a:spcBef>
              <a:buFont typeface="Arial" panose="020B0604020202020204" pitchFamily="34" charset="0"/>
              <a:buNone/>
            </a:pPr>
            <a:endParaRPr lang="zh-CN" altLang="zh-CN" sz="2000" dirty="0">
              <a:solidFill>
                <a:srgbClr val="FFFFFF"/>
              </a:solidFill>
              <a:latin typeface="宋体" panose="02010600030101010101" pitchFamily="2" charset="-122"/>
              <a:sym typeface="宋体" panose="02010600030101010101" pitchFamily="2" charset="-122"/>
            </a:endParaRPr>
          </a:p>
        </p:txBody>
      </p:sp>
      <p:sp>
        <p:nvSpPr>
          <p:cNvPr id="3" name="Line 13"/>
          <p:cNvSpPr>
            <a:spLocks noChangeShapeType="1"/>
          </p:cNvSpPr>
          <p:nvPr/>
        </p:nvSpPr>
        <p:spPr bwMode="auto">
          <a:xfrm>
            <a:off x="539754" y="2957513"/>
            <a:ext cx="8137525" cy="0"/>
          </a:xfrm>
          <a:prstGeom prst="line">
            <a:avLst/>
          </a:prstGeom>
          <a:noFill/>
          <a:ln w="101600">
            <a:solidFill>
              <a:srgbClr val="317FB7"/>
            </a:solidFill>
            <a:bevel/>
            <a:headEnd/>
            <a:tailEnd type="triangle" w="med" len="med"/>
          </a:ln>
          <a:extLst>
            <a:ext uri="{909E8E84-426E-40DD-AFC4-6F175D3DCCD1}">
              <a14:hiddenFill xmlns:a14="http://schemas.microsoft.com/office/drawing/2010/main" xmlns="">
                <a:noFill/>
              </a14:hiddenFill>
            </a:ext>
          </a:extLst>
        </p:spPr>
        <p:txBody>
          <a:bodyPr lIns="103151" tIns="51575" rIns="103151" bIns="51575"/>
          <a:lstStyle/>
          <a:p>
            <a:endParaRPr lang="zh-CN" altLang="en-US"/>
          </a:p>
        </p:txBody>
      </p:sp>
      <p:sp>
        <p:nvSpPr>
          <p:cNvPr id="36874" name="AutoShape 2"/>
          <p:cNvSpPr>
            <a:spLocks noChangeArrowheads="1"/>
          </p:cNvSpPr>
          <p:nvPr/>
        </p:nvSpPr>
        <p:spPr bwMode="auto">
          <a:xfrm>
            <a:off x="1663700" y="1343029"/>
            <a:ext cx="1619250" cy="1351598"/>
          </a:xfrm>
          <a:prstGeom prst="roundRect">
            <a:avLst>
              <a:gd name="adj" fmla="val 13005"/>
            </a:avLst>
          </a:prstGeom>
          <a:solidFill>
            <a:schemeClr val="accent5">
              <a:lumMod val="90000"/>
            </a:schemeClr>
          </a:solidFill>
          <a:ln w="19050" cap="rnd">
            <a:solidFill>
              <a:srgbClr val="595959"/>
            </a:solidFill>
            <a:prstDash val="sysDot"/>
            <a:bevel/>
            <a:headEnd/>
            <a:tailEnd/>
          </a:ln>
        </p:spPr>
        <p:txBody>
          <a:bodyPr wrap="none" lIns="103151" tIns="51575" rIns="103151" bIns="51575"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eaLnBrk="1" hangingPunct="1">
              <a:spcBef>
                <a:spcPct val="0"/>
              </a:spcBef>
              <a:buFont typeface="Arial" panose="020B0604020202020204" pitchFamily="34" charset="0"/>
              <a:buNone/>
            </a:pPr>
            <a:endParaRPr lang="zh-CN" altLang="zh-CN" sz="2000" dirty="0">
              <a:solidFill>
                <a:srgbClr val="595959"/>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6875" name="Line 16"/>
          <p:cNvSpPr>
            <a:spLocks noChangeShapeType="1"/>
          </p:cNvSpPr>
          <p:nvPr/>
        </p:nvSpPr>
        <p:spPr bwMode="auto">
          <a:xfrm flipH="1">
            <a:off x="1831975" y="1501620"/>
            <a:ext cx="0" cy="1453038"/>
          </a:xfrm>
          <a:prstGeom prst="line">
            <a:avLst/>
          </a:prstGeom>
          <a:noFill/>
          <a:ln w="19050">
            <a:solidFill>
              <a:schemeClr val="bg1"/>
            </a:solidFill>
            <a:prstDash val="sysDot"/>
            <a:bevel/>
            <a:headEnd type="oval" w="med" len="med"/>
            <a:tailEnd type="oval" w="med" len="med"/>
          </a:ln>
          <a:extLst>
            <a:ext uri="{909E8E84-426E-40DD-AFC4-6F175D3DCCD1}">
              <a14:hiddenFill xmlns:a14="http://schemas.microsoft.com/office/drawing/2010/main" xmlns="">
                <a:noFill/>
              </a14:hiddenFill>
            </a:ext>
          </a:extLst>
        </p:spPr>
        <p:txBody>
          <a:bodyPr lIns="103151" tIns="51575" rIns="103151" bIns="51575"/>
          <a:lstStyle/>
          <a:p>
            <a:endParaRPr lang="zh-CN" altLang="en-US"/>
          </a:p>
        </p:txBody>
      </p:sp>
      <p:grpSp>
        <p:nvGrpSpPr>
          <p:cNvPr id="4" name="Group 138"/>
          <p:cNvGrpSpPr>
            <a:grpSpLocks/>
          </p:cNvGrpSpPr>
          <p:nvPr/>
        </p:nvGrpSpPr>
        <p:grpSpPr bwMode="auto">
          <a:xfrm>
            <a:off x="1736730" y="2874649"/>
            <a:ext cx="182563" cy="162878"/>
            <a:chOff x="0" y="0"/>
            <a:chExt cx="250" cy="250"/>
          </a:xfrm>
        </p:grpSpPr>
        <p:sp>
          <p:nvSpPr>
            <p:cNvPr id="35891" name="Oval 139"/>
            <p:cNvSpPr>
              <a:spLocks noChangeArrowheads="1"/>
            </p:cNvSpPr>
            <p:nvPr/>
          </p:nvSpPr>
          <p:spPr bwMode="auto">
            <a:xfrm>
              <a:off x="0" y="0"/>
              <a:ext cx="250" cy="250"/>
            </a:xfrm>
            <a:prstGeom prst="ellipse">
              <a:avLst/>
            </a:prstGeom>
            <a:solidFill>
              <a:srgbClr val="FFD347"/>
            </a:solidFill>
            <a:ln>
              <a:noFill/>
            </a:ln>
            <a:extLst>
              <a:ext uri="{91240B29-F687-4F45-9708-019B960494DF}">
                <a14:hiddenLine xmlns:a14="http://schemas.microsoft.com/office/drawing/2010/main" xmlns="" w="9525">
                  <a:solidFill>
                    <a:srgbClr val="000000"/>
                  </a:solidFill>
                  <a:bevel/>
                  <a:headEnd/>
                  <a:tailEnd/>
                </a14:hiddenLine>
              </a:ext>
            </a:extLst>
          </p:spPr>
          <p:txBody>
            <a:bodyPr wrap="none"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algn="ctr" eaLnBrk="1" hangingPunct="1">
                <a:spcBef>
                  <a:spcPct val="0"/>
                </a:spcBef>
                <a:buFont typeface="Arial" panose="020B0604020202020204" pitchFamily="34" charset="0"/>
                <a:buNone/>
              </a:pPr>
              <a:endParaRPr lang="zh-CN" altLang="zh-CN" sz="2000" dirty="0">
                <a:solidFill>
                  <a:srgbClr val="000000"/>
                </a:solidFill>
                <a:latin typeface="微软雅黑" panose="020B0503020204020204" pitchFamily="34" charset="-122"/>
                <a:ea typeface="Malgun Gothic" panose="020B0503020000020004" pitchFamily="34" charset="-127"/>
                <a:sym typeface="微软雅黑" panose="020B0503020204020204" pitchFamily="34" charset="-122"/>
              </a:endParaRPr>
            </a:p>
          </p:txBody>
        </p:sp>
        <p:sp>
          <p:nvSpPr>
            <p:cNvPr id="35892" name="Oval 140"/>
            <p:cNvSpPr>
              <a:spLocks noChangeArrowheads="1"/>
            </p:cNvSpPr>
            <p:nvPr/>
          </p:nvSpPr>
          <p:spPr bwMode="auto">
            <a:xfrm>
              <a:off x="68" y="68"/>
              <a:ext cx="114" cy="114"/>
            </a:xfrm>
            <a:prstGeom prst="ellipse">
              <a:avLst/>
            </a:prstGeom>
            <a:solidFill>
              <a:srgbClr val="FFFFFF"/>
            </a:solidFill>
            <a:ln>
              <a:noFill/>
            </a:ln>
            <a:extLst>
              <a:ext uri="{91240B29-F687-4F45-9708-019B960494DF}">
                <a14:hiddenLine xmlns:a14="http://schemas.microsoft.com/office/drawing/2010/main" xmlns="" w="9525">
                  <a:solidFill>
                    <a:srgbClr val="000000"/>
                  </a:solidFill>
                  <a:bevel/>
                  <a:headEnd/>
                  <a:tailEnd/>
                </a14:hiddenLine>
              </a:ext>
            </a:extLst>
          </p:spPr>
          <p:txBody>
            <a:bodyPr wrap="none"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algn="ctr" eaLnBrk="1" hangingPunct="1">
                <a:spcBef>
                  <a:spcPct val="0"/>
                </a:spcBef>
                <a:buFont typeface="Arial" panose="020B0604020202020204" pitchFamily="34" charset="0"/>
                <a:buNone/>
              </a:pPr>
              <a:endParaRPr lang="zh-CN" altLang="zh-CN" sz="2000" dirty="0">
                <a:solidFill>
                  <a:srgbClr val="000000"/>
                </a:solidFill>
                <a:latin typeface="微软雅黑" panose="020B0503020204020204" pitchFamily="34" charset="-122"/>
                <a:ea typeface="Malgun Gothic" panose="020B0503020000020004" pitchFamily="34" charset="-127"/>
                <a:sym typeface="微软雅黑" panose="020B0503020204020204" pitchFamily="34" charset="-122"/>
              </a:endParaRPr>
            </a:p>
          </p:txBody>
        </p:sp>
      </p:grpSp>
      <p:sp>
        <p:nvSpPr>
          <p:cNvPr id="36881" name="AutoShape 17"/>
          <p:cNvSpPr>
            <a:spLocks noChangeArrowheads="1"/>
          </p:cNvSpPr>
          <p:nvPr/>
        </p:nvSpPr>
        <p:spPr bwMode="auto">
          <a:xfrm>
            <a:off x="863603" y="3227550"/>
            <a:ext cx="1692275" cy="1213008"/>
          </a:xfrm>
          <a:prstGeom prst="roundRect">
            <a:avLst>
              <a:gd name="adj" fmla="val 13005"/>
            </a:avLst>
          </a:prstGeom>
          <a:solidFill>
            <a:srgbClr val="317FB7"/>
          </a:solidFill>
          <a:ln w="19050" cap="rnd">
            <a:solidFill>
              <a:srgbClr val="595959"/>
            </a:solidFill>
            <a:prstDash val="sysDot"/>
            <a:bevel/>
            <a:headEnd/>
            <a:tailEnd/>
          </a:ln>
        </p:spPr>
        <p:txBody>
          <a:bodyPr lIns="103151" tIns="51575" rIns="103151" bIns="51575"/>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eaLnBrk="1" hangingPunct="1">
              <a:spcBef>
                <a:spcPct val="0"/>
              </a:spcBef>
              <a:buFont typeface="Arial" panose="020B0604020202020204" pitchFamily="34" charset="0"/>
              <a:buNone/>
            </a:pPr>
            <a:endParaRPr lang="zh-CN" altLang="zh-CN" sz="2000" dirty="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6882" name="TextBox 57"/>
          <p:cNvSpPr>
            <a:spLocks noChangeArrowheads="1"/>
          </p:cNvSpPr>
          <p:nvPr/>
        </p:nvSpPr>
        <p:spPr bwMode="auto">
          <a:xfrm>
            <a:off x="1052515" y="3518617"/>
            <a:ext cx="1541202" cy="6273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square" lIns="103151" tIns="51575" rIns="103151" bIns="51575">
            <a:spAutoFit/>
          </a:bodyP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eaLnBrk="1" hangingPunct="1">
              <a:spcBef>
                <a:spcPct val="0"/>
              </a:spcBef>
              <a:buFont typeface="Arial" panose="020B0604020202020204" pitchFamily="34" charset="0"/>
              <a:buNone/>
            </a:pPr>
            <a:r>
              <a:rPr lang="zh-CN" altLang="en-US" sz="1700" b="1" dirty="0" smtClean="0">
                <a:solidFill>
                  <a:schemeClr val="bg1"/>
                </a:solidFill>
                <a:latin typeface="微软雅黑" panose="020B0503020204020204" pitchFamily="34" charset="-122"/>
                <a:ea typeface="微软雅黑" panose="020B0503020204020204" pitchFamily="34" charset="-122"/>
              </a:rPr>
              <a:t>证券和资金的</a:t>
            </a:r>
            <a:r>
              <a:rPr lang="zh-CN" altLang="en-US" sz="1700" b="1" dirty="0" smtClean="0">
                <a:solidFill>
                  <a:srgbClr val="FFC000"/>
                </a:solidFill>
                <a:latin typeface="微软雅黑" panose="020B0503020204020204" pitchFamily="34" charset="-122"/>
                <a:ea typeface="微软雅黑" panose="020B0503020204020204" pitchFamily="34" charset="-122"/>
              </a:rPr>
              <a:t>清算交收</a:t>
            </a:r>
            <a:endParaRPr lang="zh-CN" altLang="en-US" sz="1700" dirty="0">
              <a:solidFill>
                <a:srgbClr val="FFC000"/>
              </a:solidFill>
              <a:latin typeface="Arial" panose="020B0604020202020204" pitchFamily="34" charset="0"/>
            </a:endParaRPr>
          </a:p>
        </p:txBody>
      </p:sp>
      <p:sp>
        <p:nvSpPr>
          <p:cNvPr id="36884" name="Line 18"/>
          <p:cNvSpPr>
            <a:spLocks noChangeShapeType="1"/>
          </p:cNvSpPr>
          <p:nvPr/>
        </p:nvSpPr>
        <p:spPr bwMode="auto">
          <a:xfrm flipH="1">
            <a:off x="1025525" y="2960374"/>
            <a:ext cx="1588" cy="522923"/>
          </a:xfrm>
          <a:prstGeom prst="line">
            <a:avLst/>
          </a:prstGeom>
          <a:noFill/>
          <a:ln w="19050">
            <a:solidFill>
              <a:srgbClr val="FFFF00"/>
            </a:solidFill>
            <a:prstDash val="sysDot"/>
            <a:bevel/>
            <a:headEnd type="oval" w="med" len="med"/>
            <a:tailEnd type="oval" w="med" len="med"/>
          </a:ln>
          <a:extLst>
            <a:ext uri="{909E8E84-426E-40DD-AFC4-6F175D3DCCD1}">
              <a14:hiddenFill xmlns:a14="http://schemas.microsoft.com/office/drawing/2010/main" xmlns="">
                <a:noFill/>
              </a14:hiddenFill>
            </a:ext>
          </a:extLst>
        </p:spPr>
        <p:txBody>
          <a:bodyPr lIns="103151" tIns="51575" rIns="103151" bIns="51575"/>
          <a:lstStyle/>
          <a:p>
            <a:endParaRPr lang="zh-CN" altLang="en-US"/>
          </a:p>
        </p:txBody>
      </p:sp>
      <p:grpSp>
        <p:nvGrpSpPr>
          <p:cNvPr id="5" name="Group 138"/>
          <p:cNvGrpSpPr>
            <a:grpSpLocks/>
          </p:cNvGrpSpPr>
          <p:nvPr/>
        </p:nvGrpSpPr>
        <p:grpSpPr bwMode="auto">
          <a:xfrm>
            <a:off x="941389" y="2870359"/>
            <a:ext cx="182562" cy="164306"/>
            <a:chOff x="0" y="0"/>
            <a:chExt cx="250" cy="250"/>
          </a:xfrm>
        </p:grpSpPr>
        <p:sp>
          <p:nvSpPr>
            <p:cNvPr id="35889" name="Oval 139"/>
            <p:cNvSpPr>
              <a:spLocks noChangeArrowheads="1"/>
            </p:cNvSpPr>
            <p:nvPr/>
          </p:nvSpPr>
          <p:spPr bwMode="auto">
            <a:xfrm>
              <a:off x="0" y="0"/>
              <a:ext cx="250" cy="251"/>
            </a:xfrm>
            <a:prstGeom prst="ellipse">
              <a:avLst/>
            </a:prstGeom>
            <a:solidFill>
              <a:srgbClr val="7F7F7F"/>
            </a:solidFill>
            <a:ln>
              <a:noFill/>
            </a:ln>
            <a:extLst>
              <a:ext uri="{91240B29-F687-4F45-9708-019B960494DF}">
                <a14:hiddenLine xmlns:a14="http://schemas.microsoft.com/office/drawing/2010/main" xmlns="" w="9525">
                  <a:solidFill>
                    <a:srgbClr val="000000"/>
                  </a:solidFill>
                  <a:bevel/>
                  <a:headEnd/>
                  <a:tailEnd/>
                </a14:hiddenLine>
              </a:ext>
            </a:extLst>
          </p:spPr>
          <p:txBody>
            <a:bodyPr wrap="none"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algn="ctr" eaLnBrk="1" hangingPunct="1">
                <a:spcBef>
                  <a:spcPct val="0"/>
                </a:spcBef>
                <a:buFont typeface="Arial" panose="020B0604020202020204" pitchFamily="34" charset="0"/>
                <a:buNone/>
              </a:pPr>
              <a:endParaRPr lang="zh-CN" altLang="zh-CN" sz="2000" dirty="0">
                <a:solidFill>
                  <a:srgbClr val="000000"/>
                </a:solidFill>
                <a:latin typeface="微软雅黑" panose="020B0503020204020204" pitchFamily="34" charset="-122"/>
                <a:ea typeface="Malgun Gothic" panose="020B0503020000020004" pitchFamily="34" charset="-127"/>
                <a:sym typeface="微软雅黑" panose="020B0503020204020204" pitchFamily="34" charset="-122"/>
              </a:endParaRPr>
            </a:p>
          </p:txBody>
        </p:sp>
        <p:sp>
          <p:nvSpPr>
            <p:cNvPr id="35890" name="Oval 140"/>
            <p:cNvSpPr>
              <a:spLocks noChangeArrowheads="1"/>
            </p:cNvSpPr>
            <p:nvPr/>
          </p:nvSpPr>
          <p:spPr bwMode="auto">
            <a:xfrm>
              <a:off x="68" y="68"/>
              <a:ext cx="114" cy="114"/>
            </a:xfrm>
            <a:prstGeom prst="ellipse">
              <a:avLst/>
            </a:prstGeom>
            <a:solidFill>
              <a:srgbClr val="FFFFFF"/>
            </a:solidFill>
            <a:ln>
              <a:noFill/>
            </a:ln>
            <a:extLst>
              <a:ext uri="{91240B29-F687-4F45-9708-019B960494DF}">
                <a14:hiddenLine xmlns:a14="http://schemas.microsoft.com/office/drawing/2010/main" xmlns="" w="9525">
                  <a:solidFill>
                    <a:srgbClr val="000000"/>
                  </a:solidFill>
                  <a:bevel/>
                  <a:headEnd/>
                  <a:tailEnd/>
                </a14:hiddenLine>
              </a:ext>
            </a:extLst>
          </p:spPr>
          <p:txBody>
            <a:bodyPr wrap="none"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algn="ctr" eaLnBrk="1" hangingPunct="1">
                <a:spcBef>
                  <a:spcPct val="0"/>
                </a:spcBef>
                <a:buFont typeface="Arial" panose="020B0604020202020204" pitchFamily="34" charset="0"/>
                <a:buNone/>
              </a:pPr>
              <a:endParaRPr lang="zh-CN" altLang="zh-CN" sz="2000" dirty="0">
                <a:solidFill>
                  <a:srgbClr val="000000"/>
                </a:solidFill>
                <a:latin typeface="微软雅黑" panose="020B0503020204020204" pitchFamily="34" charset="-122"/>
                <a:ea typeface="Malgun Gothic" panose="020B0503020000020004" pitchFamily="34" charset="-127"/>
                <a:sym typeface="微软雅黑" panose="020B0503020204020204" pitchFamily="34" charset="-122"/>
              </a:endParaRPr>
            </a:p>
          </p:txBody>
        </p:sp>
      </p:grpSp>
      <p:sp>
        <p:nvSpPr>
          <p:cNvPr id="36888" name="AutoShape 5"/>
          <p:cNvSpPr>
            <a:spLocks noChangeArrowheads="1"/>
          </p:cNvSpPr>
          <p:nvPr/>
        </p:nvSpPr>
        <p:spPr bwMode="auto">
          <a:xfrm>
            <a:off x="3357554" y="3214692"/>
            <a:ext cx="1857388" cy="1213010"/>
          </a:xfrm>
          <a:prstGeom prst="roundRect">
            <a:avLst>
              <a:gd name="adj" fmla="val 13005"/>
            </a:avLst>
          </a:prstGeom>
          <a:solidFill>
            <a:schemeClr val="accent1"/>
          </a:solidFill>
          <a:ln w="19050" cap="rnd">
            <a:solidFill>
              <a:srgbClr val="595959"/>
            </a:solidFill>
            <a:prstDash val="sysDot"/>
            <a:bevel/>
            <a:headEnd/>
            <a:tailEnd/>
          </a:ln>
        </p:spPr>
        <p:txBody>
          <a:bodyPr wrap="none" lIns="103151" tIns="51575" rIns="103151" bIns="51575"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eaLnBrk="1" hangingPunct="1">
              <a:spcBef>
                <a:spcPct val="0"/>
              </a:spcBef>
              <a:buFont typeface="Arial" panose="020B0604020202020204" pitchFamily="34" charset="0"/>
              <a:buNone/>
            </a:pPr>
            <a:endParaRPr lang="zh-CN" altLang="zh-CN" sz="2000" dirty="0">
              <a:solidFill>
                <a:srgbClr val="595959"/>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6889" name="TextBox 57"/>
          <p:cNvSpPr>
            <a:spLocks noChangeArrowheads="1"/>
          </p:cNvSpPr>
          <p:nvPr/>
        </p:nvSpPr>
        <p:spPr bwMode="auto">
          <a:xfrm>
            <a:off x="3500430" y="3318988"/>
            <a:ext cx="1774825" cy="11505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lIns="103151" tIns="51575" rIns="103151" bIns="51575">
            <a:spAutoFit/>
          </a:bodyP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eaLnBrk="1" hangingPunct="1">
              <a:spcBef>
                <a:spcPct val="0"/>
              </a:spcBef>
              <a:buFont typeface="Arial" panose="020B0604020202020204" pitchFamily="34" charset="0"/>
              <a:buNone/>
            </a:pPr>
            <a:r>
              <a:rPr lang="zh-CN" altLang="en-US" sz="1700" b="1" dirty="0" smtClean="0">
                <a:solidFill>
                  <a:schemeClr val="bg1"/>
                </a:solidFill>
                <a:latin typeface="微软雅黑" panose="020B0503020204020204" pitchFamily="34" charset="-122"/>
                <a:ea typeface="微软雅黑" panose="020B0503020204020204" pitchFamily="34" charset="-122"/>
              </a:rPr>
              <a:t>与证券登记结算业务相关的</a:t>
            </a:r>
            <a:r>
              <a:rPr lang="zh-CN" altLang="en-US" sz="1700" b="1" dirty="0" smtClean="0">
                <a:solidFill>
                  <a:srgbClr val="0070C0"/>
                </a:solidFill>
                <a:latin typeface="微软雅黑" panose="020B0503020204020204" pitchFamily="34" charset="-122"/>
                <a:ea typeface="微软雅黑" panose="020B0503020204020204" pitchFamily="34" charset="-122"/>
              </a:rPr>
              <a:t>查询、咨询和培训</a:t>
            </a:r>
            <a:r>
              <a:rPr lang="zh-CN" altLang="en-US" sz="1700" b="1" dirty="0" smtClean="0">
                <a:solidFill>
                  <a:schemeClr val="bg1"/>
                </a:solidFill>
                <a:latin typeface="微软雅黑" panose="020B0503020204020204" pitchFamily="34" charset="-122"/>
                <a:ea typeface="微软雅黑" panose="020B0503020204020204" pitchFamily="34" charset="-122"/>
              </a:rPr>
              <a:t>服务</a:t>
            </a:r>
            <a:endParaRPr lang="zh-CN" altLang="en-US" sz="1700" dirty="0">
              <a:solidFill>
                <a:schemeClr val="bg1"/>
              </a:solidFill>
              <a:latin typeface="Arial" panose="020B0604020202020204" pitchFamily="34" charset="0"/>
            </a:endParaRPr>
          </a:p>
        </p:txBody>
      </p:sp>
      <p:sp>
        <p:nvSpPr>
          <p:cNvPr id="36891" name="Line 18"/>
          <p:cNvSpPr>
            <a:spLocks noChangeShapeType="1"/>
          </p:cNvSpPr>
          <p:nvPr/>
        </p:nvSpPr>
        <p:spPr bwMode="auto">
          <a:xfrm flipH="1">
            <a:off x="3543305" y="2960374"/>
            <a:ext cx="3175" cy="522923"/>
          </a:xfrm>
          <a:prstGeom prst="line">
            <a:avLst/>
          </a:prstGeom>
          <a:noFill/>
          <a:ln w="19050">
            <a:solidFill>
              <a:schemeClr val="bg1"/>
            </a:solidFill>
            <a:prstDash val="sysDot"/>
            <a:bevel/>
            <a:headEnd type="oval" w="med" len="med"/>
            <a:tailEnd type="oval" w="med" len="med"/>
          </a:ln>
          <a:extLst>
            <a:ext uri="{909E8E84-426E-40DD-AFC4-6F175D3DCCD1}">
              <a14:hiddenFill xmlns:a14="http://schemas.microsoft.com/office/drawing/2010/main" xmlns="">
                <a:noFill/>
              </a14:hiddenFill>
            </a:ext>
          </a:extLst>
        </p:spPr>
        <p:txBody>
          <a:bodyPr lIns="103151" tIns="51575" rIns="103151" bIns="51575"/>
          <a:lstStyle/>
          <a:p>
            <a:endParaRPr lang="zh-CN" altLang="en-US"/>
          </a:p>
        </p:txBody>
      </p:sp>
      <p:grpSp>
        <p:nvGrpSpPr>
          <p:cNvPr id="6" name="Group 138"/>
          <p:cNvGrpSpPr>
            <a:grpSpLocks/>
          </p:cNvGrpSpPr>
          <p:nvPr/>
        </p:nvGrpSpPr>
        <p:grpSpPr bwMode="auto">
          <a:xfrm>
            <a:off x="3460756" y="2870359"/>
            <a:ext cx="180975" cy="164306"/>
            <a:chOff x="0" y="0"/>
            <a:chExt cx="250" cy="250"/>
          </a:xfrm>
        </p:grpSpPr>
        <p:sp>
          <p:nvSpPr>
            <p:cNvPr id="35887" name="Oval 139"/>
            <p:cNvSpPr>
              <a:spLocks noChangeArrowheads="1"/>
            </p:cNvSpPr>
            <p:nvPr/>
          </p:nvSpPr>
          <p:spPr bwMode="auto">
            <a:xfrm>
              <a:off x="0" y="0"/>
              <a:ext cx="250" cy="250"/>
            </a:xfrm>
            <a:prstGeom prst="ellipse">
              <a:avLst/>
            </a:prstGeom>
            <a:solidFill>
              <a:srgbClr val="C2D59B"/>
            </a:solidFill>
            <a:ln>
              <a:noFill/>
            </a:ln>
            <a:extLst>
              <a:ext uri="{91240B29-F687-4F45-9708-019B960494DF}">
                <a14:hiddenLine xmlns:a14="http://schemas.microsoft.com/office/drawing/2010/main" xmlns="" w="9525">
                  <a:solidFill>
                    <a:srgbClr val="000000"/>
                  </a:solidFill>
                  <a:bevel/>
                  <a:headEnd/>
                  <a:tailEnd/>
                </a14:hiddenLine>
              </a:ext>
            </a:extLst>
          </p:spPr>
          <p:txBody>
            <a:bodyPr wrap="none"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algn="ctr" eaLnBrk="1" hangingPunct="1">
                <a:spcBef>
                  <a:spcPct val="0"/>
                </a:spcBef>
                <a:buFont typeface="Arial" panose="020B0604020202020204" pitchFamily="34" charset="0"/>
                <a:buNone/>
              </a:pPr>
              <a:endParaRPr lang="zh-CN" altLang="zh-CN" sz="2000" dirty="0">
                <a:solidFill>
                  <a:srgbClr val="000000"/>
                </a:solidFill>
                <a:latin typeface="微软雅黑" panose="020B0503020204020204" pitchFamily="34" charset="-122"/>
                <a:ea typeface="Malgun Gothic" panose="020B0503020000020004" pitchFamily="34" charset="-127"/>
                <a:sym typeface="微软雅黑" panose="020B0503020204020204" pitchFamily="34" charset="-122"/>
              </a:endParaRPr>
            </a:p>
          </p:txBody>
        </p:sp>
        <p:sp>
          <p:nvSpPr>
            <p:cNvPr id="35888" name="Oval 140"/>
            <p:cNvSpPr>
              <a:spLocks noChangeArrowheads="1"/>
            </p:cNvSpPr>
            <p:nvPr/>
          </p:nvSpPr>
          <p:spPr bwMode="auto">
            <a:xfrm>
              <a:off x="68" y="68"/>
              <a:ext cx="114" cy="114"/>
            </a:xfrm>
            <a:prstGeom prst="ellipse">
              <a:avLst/>
            </a:prstGeom>
            <a:solidFill>
              <a:srgbClr val="FFFFFF"/>
            </a:solidFill>
            <a:ln>
              <a:noFill/>
            </a:ln>
            <a:extLst>
              <a:ext uri="{91240B29-F687-4F45-9708-019B960494DF}">
                <a14:hiddenLine xmlns:a14="http://schemas.microsoft.com/office/drawing/2010/main" xmlns="" w="9525">
                  <a:solidFill>
                    <a:srgbClr val="000000"/>
                  </a:solidFill>
                  <a:bevel/>
                  <a:headEnd/>
                  <a:tailEnd/>
                </a14:hiddenLine>
              </a:ext>
            </a:extLst>
          </p:spPr>
          <p:txBody>
            <a:bodyPr wrap="none"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algn="ctr" eaLnBrk="1" hangingPunct="1">
                <a:spcBef>
                  <a:spcPct val="0"/>
                </a:spcBef>
                <a:buFont typeface="Arial" panose="020B0604020202020204" pitchFamily="34" charset="0"/>
                <a:buNone/>
              </a:pPr>
              <a:endParaRPr lang="zh-CN" altLang="zh-CN" sz="2000" dirty="0">
                <a:solidFill>
                  <a:srgbClr val="000000"/>
                </a:solidFill>
                <a:latin typeface="微软雅黑" panose="020B0503020204020204" pitchFamily="34" charset="-122"/>
                <a:ea typeface="Malgun Gothic" panose="020B0503020000020004" pitchFamily="34" charset="-127"/>
                <a:sym typeface="微软雅黑" panose="020B0503020204020204" pitchFamily="34" charset="-122"/>
              </a:endParaRPr>
            </a:p>
          </p:txBody>
        </p:sp>
      </p:grpSp>
      <p:sp>
        <p:nvSpPr>
          <p:cNvPr id="36895" name="AutoShape 2"/>
          <p:cNvSpPr>
            <a:spLocks noChangeArrowheads="1"/>
          </p:cNvSpPr>
          <p:nvPr/>
        </p:nvSpPr>
        <p:spPr bwMode="auto">
          <a:xfrm>
            <a:off x="4032251" y="1343029"/>
            <a:ext cx="1619250" cy="1351598"/>
          </a:xfrm>
          <a:prstGeom prst="roundRect">
            <a:avLst>
              <a:gd name="adj" fmla="val 13005"/>
            </a:avLst>
          </a:prstGeom>
          <a:solidFill>
            <a:srgbClr val="317FB7"/>
          </a:solidFill>
          <a:ln w="19050" cap="rnd">
            <a:solidFill>
              <a:srgbClr val="595959"/>
            </a:solidFill>
            <a:prstDash val="sysDot"/>
            <a:bevel/>
            <a:headEnd/>
            <a:tailEnd/>
          </a:ln>
        </p:spPr>
        <p:txBody>
          <a:bodyPr lIns="103151" tIns="51575" rIns="103151" bIns="51575"/>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eaLnBrk="1" hangingPunct="1">
              <a:spcBef>
                <a:spcPct val="0"/>
              </a:spcBef>
              <a:buFont typeface="Arial" panose="020B0604020202020204" pitchFamily="34" charset="0"/>
              <a:buNone/>
            </a:pPr>
            <a:endParaRPr lang="zh-CN" altLang="zh-CN" sz="2000" dirty="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6896" name="TextBox 57"/>
          <p:cNvSpPr>
            <a:spLocks noChangeArrowheads="1"/>
          </p:cNvSpPr>
          <p:nvPr/>
        </p:nvSpPr>
        <p:spPr bwMode="auto">
          <a:xfrm>
            <a:off x="4176343" y="1607337"/>
            <a:ext cx="1547332" cy="888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square" lIns="103151" tIns="51575" rIns="103151" bIns="51575">
            <a:spAutoFit/>
          </a:bodyP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eaLnBrk="1" hangingPunct="1">
              <a:spcBef>
                <a:spcPct val="0"/>
              </a:spcBef>
              <a:buFont typeface="Arial" panose="020B0604020202020204" pitchFamily="34" charset="0"/>
              <a:buNone/>
            </a:pPr>
            <a:r>
              <a:rPr lang="zh-CN" altLang="en-US" sz="17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证券的</a:t>
            </a:r>
            <a:r>
              <a:rPr lang="zh-CN" altLang="en-US" sz="1700" b="1" dirty="0" smtClean="0">
                <a:solidFill>
                  <a:srgbClr val="FFC000"/>
                </a:solidFill>
                <a:latin typeface="微软雅黑" panose="020B0503020204020204" pitchFamily="34" charset="-122"/>
                <a:ea typeface="微软雅黑" panose="020B0503020204020204" pitchFamily="34" charset="-122"/>
                <a:sym typeface="微软雅黑" panose="020B0503020204020204" pitchFamily="34" charset="-122"/>
              </a:rPr>
              <a:t>登记</a:t>
            </a:r>
            <a:r>
              <a:rPr lang="zh-CN" altLang="en-US" sz="17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、证券持有人</a:t>
            </a:r>
            <a:r>
              <a:rPr lang="zh-CN" altLang="en-US" sz="1700" b="1" dirty="0" smtClean="0">
                <a:solidFill>
                  <a:srgbClr val="FFC000"/>
                </a:solidFill>
                <a:latin typeface="微软雅黑" panose="020B0503020204020204" pitchFamily="34" charset="-122"/>
                <a:ea typeface="微软雅黑" panose="020B0503020204020204" pitchFamily="34" charset="-122"/>
                <a:sym typeface="微软雅黑" panose="020B0503020204020204" pitchFamily="34" charset="-122"/>
              </a:rPr>
              <a:t>名册</a:t>
            </a:r>
            <a:r>
              <a:rPr lang="zh-CN" altLang="en-US" sz="17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维护</a:t>
            </a:r>
            <a:endParaRPr lang="zh-CN" altLang="en-US" sz="1700" dirty="0">
              <a:latin typeface="Arial" panose="020B0604020202020204" pitchFamily="34" charset="0"/>
            </a:endParaRPr>
          </a:p>
        </p:txBody>
      </p:sp>
      <p:sp>
        <p:nvSpPr>
          <p:cNvPr id="36898" name="Line 16"/>
          <p:cNvSpPr>
            <a:spLocks noChangeShapeType="1"/>
          </p:cNvSpPr>
          <p:nvPr/>
        </p:nvSpPr>
        <p:spPr bwMode="auto">
          <a:xfrm flipH="1">
            <a:off x="4191000" y="1501620"/>
            <a:ext cx="1588" cy="1453038"/>
          </a:xfrm>
          <a:prstGeom prst="line">
            <a:avLst/>
          </a:prstGeom>
          <a:noFill/>
          <a:ln w="19050">
            <a:solidFill>
              <a:srgbClr val="FFFF00"/>
            </a:solidFill>
            <a:prstDash val="sysDot"/>
            <a:bevel/>
            <a:headEnd type="oval" w="med" len="med"/>
            <a:tailEnd type="oval" w="med" len="med"/>
          </a:ln>
          <a:extLst>
            <a:ext uri="{909E8E84-426E-40DD-AFC4-6F175D3DCCD1}">
              <a14:hiddenFill xmlns:a14="http://schemas.microsoft.com/office/drawing/2010/main" xmlns="">
                <a:noFill/>
              </a14:hiddenFill>
            </a:ext>
          </a:extLst>
        </p:spPr>
        <p:txBody>
          <a:bodyPr lIns="103151" tIns="51575" rIns="103151" bIns="51575"/>
          <a:lstStyle/>
          <a:p>
            <a:endParaRPr lang="zh-CN" altLang="en-US"/>
          </a:p>
        </p:txBody>
      </p:sp>
      <p:grpSp>
        <p:nvGrpSpPr>
          <p:cNvPr id="7" name="Group 138"/>
          <p:cNvGrpSpPr>
            <a:grpSpLocks/>
          </p:cNvGrpSpPr>
          <p:nvPr/>
        </p:nvGrpSpPr>
        <p:grpSpPr bwMode="auto">
          <a:xfrm>
            <a:off x="4095756" y="2874649"/>
            <a:ext cx="182563" cy="162878"/>
            <a:chOff x="0" y="0"/>
            <a:chExt cx="250" cy="250"/>
          </a:xfrm>
        </p:grpSpPr>
        <p:sp>
          <p:nvSpPr>
            <p:cNvPr id="35885" name="Oval 139"/>
            <p:cNvSpPr>
              <a:spLocks noChangeArrowheads="1"/>
            </p:cNvSpPr>
            <p:nvPr/>
          </p:nvSpPr>
          <p:spPr bwMode="auto">
            <a:xfrm>
              <a:off x="0" y="0"/>
              <a:ext cx="250" cy="250"/>
            </a:xfrm>
            <a:prstGeom prst="ellipse">
              <a:avLst/>
            </a:prstGeom>
            <a:solidFill>
              <a:srgbClr val="93CDDD"/>
            </a:solidFill>
            <a:ln>
              <a:noFill/>
            </a:ln>
            <a:extLst>
              <a:ext uri="{91240B29-F687-4F45-9708-019B960494DF}">
                <a14:hiddenLine xmlns:a14="http://schemas.microsoft.com/office/drawing/2010/main" xmlns="" w="9525">
                  <a:solidFill>
                    <a:srgbClr val="000000"/>
                  </a:solidFill>
                  <a:bevel/>
                  <a:headEnd/>
                  <a:tailEnd/>
                </a14:hiddenLine>
              </a:ext>
            </a:extLst>
          </p:spPr>
          <p:txBody>
            <a:bodyPr wrap="none"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algn="ctr" eaLnBrk="1" hangingPunct="1">
                <a:spcBef>
                  <a:spcPct val="0"/>
                </a:spcBef>
                <a:buFont typeface="Arial" panose="020B0604020202020204" pitchFamily="34" charset="0"/>
                <a:buNone/>
              </a:pPr>
              <a:endParaRPr lang="zh-CN" altLang="zh-CN" sz="2000" dirty="0">
                <a:solidFill>
                  <a:srgbClr val="000000"/>
                </a:solidFill>
                <a:latin typeface="微软雅黑" panose="020B0503020204020204" pitchFamily="34" charset="-122"/>
                <a:ea typeface="Malgun Gothic" panose="020B0503020000020004" pitchFamily="34" charset="-127"/>
                <a:sym typeface="微软雅黑" panose="020B0503020204020204" pitchFamily="34" charset="-122"/>
              </a:endParaRPr>
            </a:p>
          </p:txBody>
        </p:sp>
        <p:sp>
          <p:nvSpPr>
            <p:cNvPr id="35886" name="Oval 140"/>
            <p:cNvSpPr>
              <a:spLocks noChangeArrowheads="1"/>
            </p:cNvSpPr>
            <p:nvPr/>
          </p:nvSpPr>
          <p:spPr bwMode="auto">
            <a:xfrm>
              <a:off x="68" y="68"/>
              <a:ext cx="114" cy="114"/>
            </a:xfrm>
            <a:prstGeom prst="ellipse">
              <a:avLst/>
            </a:prstGeom>
            <a:solidFill>
              <a:schemeClr val="bg1"/>
            </a:solidFill>
            <a:ln>
              <a:noFill/>
            </a:ln>
            <a:extLst>
              <a:ext uri="{91240B29-F687-4F45-9708-019B960494DF}">
                <a14:hiddenLine xmlns:a14="http://schemas.microsoft.com/office/drawing/2010/main" xmlns="" w="9525">
                  <a:solidFill>
                    <a:srgbClr val="000000"/>
                  </a:solidFill>
                  <a:bevel/>
                  <a:headEnd/>
                  <a:tailEnd/>
                </a14:hiddenLine>
              </a:ext>
            </a:extLst>
          </p:spPr>
          <p:txBody>
            <a:bodyPr wrap="none"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algn="ctr" eaLnBrk="1" hangingPunct="1">
                <a:spcBef>
                  <a:spcPct val="0"/>
                </a:spcBef>
                <a:buFont typeface="Arial" panose="020B0604020202020204" pitchFamily="34" charset="0"/>
                <a:buNone/>
              </a:pPr>
              <a:endParaRPr lang="zh-CN" altLang="zh-CN" sz="2000" dirty="0">
                <a:solidFill>
                  <a:srgbClr val="000000"/>
                </a:solidFill>
                <a:latin typeface="微软雅黑" panose="020B0503020204020204" pitchFamily="34" charset="-122"/>
                <a:ea typeface="Malgun Gothic" panose="020B0503020000020004" pitchFamily="34" charset="-127"/>
                <a:sym typeface="微软雅黑" panose="020B0503020204020204" pitchFamily="34" charset="-122"/>
              </a:endParaRPr>
            </a:p>
          </p:txBody>
        </p:sp>
      </p:grpSp>
      <p:sp>
        <p:nvSpPr>
          <p:cNvPr id="36902" name="AutoShape 6"/>
          <p:cNvSpPr>
            <a:spLocks noChangeArrowheads="1"/>
          </p:cNvSpPr>
          <p:nvPr/>
        </p:nvSpPr>
        <p:spPr bwMode="auto">
          <a:xfrm>
            <a:off x="5632455" y="3227550"/>
            <a:ext cx="1679575" cy="1213008"/>
          </a:xfrm>
          <a:prstGeom prst="roundRect">
            <a:avLst>
              <a:gd name="adj" fmla="val 13005"/>
            </a:avLst>
          </a:prstGeom>
          <a:solidFill>
            <a:srgbClr val="317FB7"/>
          </a:solidFill>
          <a:ln w="19050" cap="rnd">
            <a:solidFill>
              <a:srgbClr val="595959"/>
            </a:solidFill>
            <a:prstDash val="sysDot"/>
            <a:bevel/>
            <a:headEnd/>
            <a:tailEnd/>
          </a:ln>
        </p:spPr>
        <p:txBody>
          <a:bodyPr lIns="103151" tIns="51575" rIns="103151" bIns="51575"/>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eaLnBrk="1" hangingPunct="1">
              <a:spcBef>
                <a:spcPct val="0"/>
              </a:spcBef>
              <a:buFont typeface="Arial" panose="020B0604020202020204" pitchFamily="34" charset="0"/>
              <a:buNone/>
            </a:pPr>
            <a:endParaRPr lang="zh-CN" altLang="zh-CN" sz="2000" dirty="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6903" name="Line 7"/>
          <p:cNvSpPr>
            <a:spLocks noChangeShapeType="1"/>
          </p:cNvSpPr>
          <p:nvPr/>
        </p:nvSpPr>
        <p:spPr bwMode="auto">
          <a:xfrm flipH="1">
            <a:off x="5768978" y="2960374"/>
            <a:ext cx="3175" cy="522923"/>
          </a:xfrm>
          <a:prstGeom prst="line">
            <a:avLst/>
          </a:prstGeom>
          <a:noFill/>
          <a:ln w="19050">
            <a:solidFill>
              <a:srgbClr val="FFFF00"/>
            </a:solidFill>
            <a:prstDash val="sysDot"/>
            <a:bevel/>
            <a:headEnd type="oval" w="med" len="med"/>
            <a:tailEnd type="oval" w="med" len="med"/>
          </a:ln>
          <a:extLst>
            <a:ext uri="{909E8E84-426E-40DD-AFC4-6F175D3DCCD1}">
              <a14:hiddenFill xmlns:a14="http://schemas.microsoft.com/office/drawing/2010/main" xmlns="">
                <a:noFill/>
              </a14:hiddenFill>
            </a:ext>
          </a:extLst>
        </p:spPr>
        <p:txBody>
          <a:bodyPr lIns="103151" tIns="51575" rIns="103151" bIns="51575"/>
          <a:lstStyle/>
          <a:p>
            <a:endParaRPr lang="zh-CN" altLang="en-US"/>
          </a:p>
        </p:txBody>
      </p:sp>
      <p:grpSp>
        <p:nvGrpSpPr>
          <p:cNvPr id="8" name="Group 138"/>
          <p:cNvGrpSpPr>
            <a:grpSpLocks/>
          </p:cNvGrpSpPr>
          <p:nvPr/>
        </p:nvGrpSpPr>
        <p:grpSpPr bwMode="auto">
          <a:xfrm>
            <a:off x="5684839" y="2873218"/>
            <a:ext cx="182562" cy="164306"/>
            <a:chOff x="0" y="0"/>
            <a:chExt cx="250" cy="250"/>
          </a:xfrm>
        </p:grpSpPr>
        <p:sp>
          <p:nvSpPr>
            <p:cNvPr id="35883" name="Oval 139"/>
            <p:cNvSpPr>
              <a:spLocks noChangeArrowheads="1"/>
            </p:cNvSpPr>
            <p:nvPr/>
          </p:nvSpPr>
          <p:spPr bwMode="auto">
            <a:xfrm>
              <a:off x="0" y="0"/>
              <a:ext cx="250" cy="250"/>
            </a:xfrm>
            <a:prstGeom prst="ellipse">
              <a:avLst/>
            </a:prstGeom>
            <a:solidFill>
              <a:srgbClr val="95B3D7"/>
            </a:solidFill>
            <a:ln>
              <a:noFill/>
            </a:ln>
            <a:extLst>
              <a:ext uri="{91240B29-F687-4F45-9708-019B960494DF}">
                <a14:hiddenLine xmlns:a14="http://schemas.microsoft.com/office/drawing/2010/main" xmlns="" w="9525">
                  <a:solidFill>
                    <a:srgbClr val="000000"/>
                  </a:solidFill>
                  <a:bevel/>
                  <a:headEnd/>
                  <a:tailEnd/>
                </a14:hiddenLine>
              </a:ext>
            </a:extLst>
          </p:spPr>
          <p:txBody>
            <a:bodyPr wrap="none"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algn="ctr" eaLnBrk="1" hangingPunct="1">
                <a:spcBef>
                  <a:spcPct val="0"/>
                </a:spcBef>
                <a:buFont typeface="Arial" panose="020B0604020202020204" pitchFamily="34" charset="0"/>
                <a:buNone/>
              </a:pPr>
              <a:endParaRPr lang="zh-CN" altLang="zh-CN" sz="2000" dirty="0">
                <a:solidFill>
                  <a:srgbClr val="000000"/>
                </a:solidFill>
                <a:latin typeface="微软雅黑" panose="020B0503020204020204" pitchFamily="34" charset="-122"/>
                <a:ea typeface="Malgun Gothic" panose="020B0503020000020004" pitchFamily="34" charset="-127"/>
                <a:sym typeface="微软雅黑" panose="020B0503020204020204" pitchFamily="34" charset="-122"/>
              </a:endParaRPr>
            </a:p>
          </p:txBody>
        </p:sp>
        <p:sp>
          <p:nvSpPr>
            <p:cNvPr id="35884" name="Oval 140"/>
            <p:cNvSpPr>
              <a:spLocks noChangeArrowheads="1"/>
            </p:cNvSpPr>
            <p:nvPr/>
          </p:nvSpPr>
          <p:spPr bwMode="auto">
            <a:xfrm>
              <a:off x="68" y="68"/>
              <a:ext cx="114" cy="114"/>
            </a:xfrm>
            <a:prstGeom prst="ellipse">
              <a:avLst/>
            </a:prstGeom>
            <a:solidFill>
              <a:schemeClr val="bg1"/>
            </a:solidFill>
            <a:ln>
              <a:noFill/>
            </a:ln>
            <a:extLst>
              <a:ext uri="{91240B29-F687-4F45-9708-019B960494DF}">
                <a14:hiddenLine xmlns:a14="http://schemas.microsoft.com/office/drawing/2010/main" xmlns="" w="9525">
                  <a:solidFill>
                    <a:srgbClr val="000000"/>
                  </a:solidFill>
                  <a:bevel/>
                  <a:headEnd/>
                  <a:tailEnd/>
                </a14:hiddenLine>
              </a:ext>
            </a:extLst>
          </p:spPr>
          <p:txBody>
            <a:bodyPr wrap="none"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algn="ctr" eaLnBrk="1" hangingPunct="1">
                <a:spcBef>
                  <a:spcPct val="0"/>
                </a:spcBef>
                <a:buFont typeface="Arial" panose="020B0604020202020204" pitchFamily="34" charset="0"/>
                <a:buNone/>
              </a:pPr>
              <a:endParaRPr lang="zh-CN" altLang="zh-CN" sz="2000" dirty="0">
                <a:solidFill>
                  <a:srgbClr val="000000"/>
                </a:solidFill>
                <a:latin typeface="微软雅黑" panose="020B0503020204020204" pitchFamily="34" charset="-122"/>
                <a:ea typeface="Malgun Gothic" panose="020B0503020000020004" pitchFamily="34" charset="-127"/>
                <a:sym typeface="微软雅黑" panose="020B0503020204020204" pitchFamily="34" charset="-122"/>
              </a:endParaRPr>
            </a:p>
          </p:txBody>
        </p:sp>
      </p:grpSp>
      <p:sp>
        <p:nvSpPr>
          <p:cNvPr id="36907" name="TextBox 57"/>
          <p:cNvSpPr>
            <a:spLocks noChangeArrowheads="1"/>
          </p:cNvSpPr>
          <p:nvPr/>
        </p:nvSpPr>
        <p:spPr bwMode="auto">
          <a:xfrm>
            <a:off x="5758971" y="3482585"/>
            <a:ext cx="1528171" cy="6273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square" lIns="103151" tIns="51575" rIns="103151" bIns="51575">
            <a:spAutoFit/>
          </a:bodyP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eaLnBrk="1" hangingPunct="1">
              <a:spcBef>
                <a:spcPct val="0"/>
              </a:spcBef>
              <a:buFont typeface="Arial" panose="020B0604020202020204" pitchFamily="34" charset="0"/>
              <a:buNone/>
            </a:pPr>
            <a:r>
              <a:rPr lang="zh-CN" altLang="en-US" sz="1700" b="1" dirty="0" smtClean="0">
                <a:solidFill>
                  <a:schemeClr val="bg1"/>
                </a:solidFill>
                <a:latin typeface="微软雅黑" panose="020B0503020204020204" pitchFamily="34" charset="-122"/>
                <a:ea typeface="微软雅黑" panose="020B0503020204020204" pitchFamily="34" charset="-122"/>
              </a:rPr>
              <a:t>证监会批准的其他业务</a:t>
            </a:r>
            <a:endParaRPr lang="zh-CN" altLang="en-US" sz="1700" dirty="0">
              <a:latin typeface="Arial" panose="020B0604020202020204" pitchFamily="34" charset="0"/>
            </a:endParaRPr>
          </a:p>
        </p:txBody>
      </p:sp>
      <p:sp>
        <p:nvSpPr>
          <p:cNvPr id="36909" name="AutoShape 4"/>
          <p:cNvSpPr>
            <a:spLocks noChangeArrowheads="1"/>
          </p:cNvSpPr>
          <p:nvPr/>
        </p:nvSpPr>
        <p:spPr bwMode="auto">
          <a:xfrm>
            <a:off x="6410325" y="1343029"/>
            <a:ext cx="1619250" cy="1351598"/>
          </a:xfrm>
          <a:prstGeom prst="roundRect">
            <a:avLst>
              <a:gd name="adj" fmla="val 13005"/>
            </a:avLst>
          </a:prstGeom>
          <a:solidFill>
            <a:schemeClr val="accent1"/>
          </a:solidFill>
          <a:ln w="19050" cap="rnd">
            <a:solidFill>
              <a:srgbClr val="595959"/>
            </a:solidFill>
            <a:prstDash val="sysDot"/>
            <a:bevel/>
            <a:headEnd/>
            <a:tailEnd/>
          </a:ln>
        </p:spPr>
        <p:txBody>
          <a:bodyPr wrap="none" lIns="103151" tIns="51575" rIns="103151" bIns="51575"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eaLnBrk="1" hangingPunct="1">
              <a:spcBef>
                <a:spcPct val="0"/>
              </a:spcBef>
              <a:buFont typeface="Arial" panose="020B0604020202020204" pitchFamily="34" charset="0"/>
              <a:buNone/>
            </a:pPr>
            <a:endParaRPr lang="zh-CN" altLang="zh-CN" sz="2000" dirty="0">
              <a:solidFill>
                <a:srgbClr val="595959"/>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6910" name="Line 14"/>
          <p:cNvSpPr>
            <a:spLocks noChangeShapeType="1"/>
          </p:cNvSpPr>
          <p:nvPr/>
        </p:nvSpPr>
        <p:spPr bwMode="auto">
          <a:xfrm flipH="1">
            <a:off x="6559550" y="1528766"/>
            <a:ext cx="1588" cy="1425893"/>
          </a:xfrm>
          <a:prstGeom prst="line">
            <a:avLst/>
          </a:prstGeom>
          <a:noFill/>
          <a:ln w="19050">
            <a:solidFill>
              <a:schemeClr val="bg1"/>
            </a:solidFill>
            <a:prstDash val="sysDot"/>
            <a:bevel/>
            <a:headEnd type="oval" w="med" len="med"/>
            <a:tailEnd type="oval" w="med" len="med"/>
          </a:ln>
          <a:extLst>
            <a:ext uri="{909E8E84-426E-40DD-AFC4-6F175D3DCCD1}">
              <a14:hiddenFill xmlns:a14="http://schemas.microsoft.com/office/drawing/2010/main" xmlns="">
                <a:noFill/>
              </a14:hiddenFill>
            </a:ext>
          </a:extLst>
        </p:spPr>
        <p:txBody>
          <a:bodyPr lIns="103151" tIns="51575" rIns="103151" bIns="51575"/>
          <a:lstStyle/>
          <a:p>
            <a:endParaRPr lang="zh-CN" altLang="en-US"/>
          </a:p>
        </p:txBody>
      </p:sp>
      <p:grpSp>
        <p:nvGrpSpPr>
          <p:cNvPr id="9" name="Group 138"/>
          <p:cNvGrpSpPr>
            <a:grpSpLocks/>
          </p:cNvGrpSpPr>
          <p:nvPr/>
        </p:nvGrpSpPr>
        <p:grpSpPr bwMode="auto">
          <a:xfrm>
            <a:off x="6477005" y="2877505"/>
            <a:ext cx="182563" cy="162878"/>
            <a:chOff x="0" y="0"/>
            <a:chExt cx="250" cy="250"/>
          </a:xfrm>
        </p:grpSpPr>
        <p:sp>
          <p:nvSpPr>
            <p:cNvPr id="35881" name="Oval 139"/>
            <p:cNvSpPr>
              <a:spLocks noChangeArrowheads="1"/>
            </p:cNvSpPr>
            <p:nvPr/>
          </p:nvSpPr>
          <p:spPr bwMode="auto">
            <a:xfrm>
              <a:off x="-1" y="-1"/>
              <a:ext cx="251" cy="251"/>
            </a:xfrm>
            <a:prstGeom prst="ellipse">
              <a:avLst/>
            </a:prstGeom>
            <a:solidFill>
              <a:srgbClr val="B2A0C7"/>
            </a:solidFill>
            <a:ln>
              <a:noFill/>
            </a:ln>
            <a:extLst>
              <a:ext uri="{91240B29-F687-4F45-9708-019B960494DF}">
                <a14:hiddenLine xmlns:a14="http://schemas.microsoft.com/office/drawing/2010/main" xmlns="" w="9525">
                  <a:solidFill>
                    <a:srgbClr val="000000"/>
                  </a:solidFill>
                  <a:bevel/>
                  <a:headEnd/>
                  <a:tailEnd/>
                </a14:hiddenLine>
              </a:ext>
            </a:extLst>
          </p:spPr>
          <p:txBody>
            <a:bodyPr wrap="none"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algn="ctr" eaLnBrk="1" hangingPunct="1">
                <a:spcBef>
                  <a:spcPct val="0"/>
                </a:spcBef>
                <a:buFont typeface="Arial" panose="020B0604020202020204" pitchFamily="34" charset="0"/>
                <a:buNone/>
              </a:pPr>
              <a:endParaRPr lang="zh-CN" altLang="zh-CN" sz="2000" dirty="0">
                <a:solidFill>
                  <a:srgbClr val="000000"/>
                </a:solidFill>
                <a:latin typeface="微软雅黑" panose="020B0503020204020204" pitchFamily="34" charset="-122"/>
                <a:ea typeface="Malgun Gothic" panose="020B0503020000020004" pitchFamily="34" charset="-127"/>
                <a:sym typeface="微软雅黑" panose="020B0503020204020204" pitchFamily="34" charset="-122"/>
              </a:endParaRPr>
            </a:p>
          </p:txBody>
        </p:sp>
        <p:sp>
          <p:nvSpPr>
            <p:cNvPr id="35882" name="Oval 140"/>
            <p:cNvSpPr>
              <a:spLocks noChangeArrowheads="1"/>
            </p:cNvSpPr>
            <p:nvPr/>
          </p:nvSpPr>
          <p:spPr bwMode="auto">
            <a:xfrm>
              <a:off x="68" y="68"/>
              <a:ext cx="114" cy="114"/>
            </a:xfrm>
            <a:prstGeom prst="ellipse">
              <a:avLst/>
            </a:prstGeom>
            <a:solidFill>
              <a:schemeClr val="bg1"/>
            </a:solidFill>
            <a:ln>
              <a:noFill/>
            </a:ln>
            <a:extLst>
              <a:ext uri="{91240B29-F687-4F45-9708-019B960494DF}">
                <a14:hiddenLine xmlns:a14="http://schemas.microsoft.com/office/drawing/2010/main" xmlns="" w="9525">
                  <a:solidFill>
                    <a:srgbClr val="000000"/>
                  </a:solidFill>
                  <a:bevel/>
                  <a:headEnd/>
                  <a:tailEnd/>
                </a14:hiddenLine>
              </a:ext>
            </a:extLst>
          </p:spPr>
          <p:txBody>
            <a:bodyPr wrap="none"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algn="ctr" eaLnBrk="1" hangingPunct="1">
                <a:spcBef>
                  <a:spcPct val="0"/>
                </a:spcBef>
                <a:buFont typeface="Arial" panose="020B0604020202020204" pitchFamily="34" charset="0"/>
                <a:buNone/>
              </a:pPr>
              <a:endParaRPr lang="zh-CN" altLang="zh-CN" sz="2000" dirty="0">
                <a:solidFill>
                  <a:srgbClr val="000000"/>
                </a:solidFill>
                <a:latin typeface="微软雅黑" panose="020B0503020204020204" pitchFamily="34" charset="-122"/>
                <a:ea typeface="Malgun Gothic" panose="020B0503020000020004" pitchFamily="34" charset="-127"/>
                <a:sym typeface="微软雅黑" panose="020B0503020204020204" pitchFamily="34" charset="-122"/>
              </a:endParaRPr>
            </a:p>
          </p:txBody>
        </p:sp>
      </p:grpSp>
      <p:sp>
        <p:nvSpPr>
          <p:cNvPr id="36914" name="TextBox 57"/>
          <p:cNvSpPr>
            <a:spLocks noChangeArrowheads="1"/>
          </p:cNvSpPr>
          <p:nvPr/>
        </p:nvSpPr>
        <p:spPr bwMode="auto">
          <a:xfrm>
            <a:off x="6550283" y="1607337"/>
            <a:ext cx="1431925" cy="888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lIns="103151" tIns="51575" rIns="103151" bIns="51575">
            <a:spAutoFit/>
          </a:bodyP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eaLnBrk="1" hangingPunct="1">
              <a:spcBef>
                <a:spcPct val="0"/>
              </a:spcBef>
              <a:buFont typeface="Arial" panose="020B0604020202020204" pitchFamily="34" charset="0"/>
              <a:buNone/>
            </a:pPr>
            <a:r>
              <a:rPr lang="zh-CN" altLang="en-US" sz="17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受发行人委托进行</a:t>
            </a:r>
            <a:r>
              <a:rPr lang="zh-CN" altLang="en-US" sz="1700" b="1" dirty="0" smtClean="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权益分派</a:t>
            </a:r>
            <a:endParaRPr lang="zh-CN" altLang="en-US" sz="1700" dirty="0">
              <a:solidFill>
                <a:srgbClr val="0070C0"/>
              </a:solidFill>
              <a:latin typeface="Arial" panose="020B0604020202020204" pitchFamily="34" charset="0"/>
            </a:endParaRPr>
          </a:p>
        </p:txBody>
      </p:sp>
      <p:sp>
        <p:nvSpPr>
          <p:cNvPr id="53" name="Rectangle 32"/>
          <p:cNvSpPr>
            <a:spLocks noChangeArrowheads="1"/>
          </p:cNvSpPr>
          <p:nvPr/>
        </p:nvSpPr>
        <p:spPr bwMode="auto">
          <a:xfrm>
            <a:off x="390308" y="168576"/>
            <a:ext cx="8432800" cy="400050"/>
          </a:xfrm>
          <a:prstGeom prst="rect">
            <a:avLst/>
          </a:prstGeom>
          <a:noFill/>
          <a:ln w="9525">
            <a:noFill/>
            <a:miter lim="800000"/>
            <a:headEnd/>
            <a:tailEnd/>
          </a:ln>
        </p:spPr>
        <p:txBody>
          <a:bodyPr lIns="107275" tIns="53637" rIns="107275" bIns="53637" anchor="b"/>
          <a:lstStyle/>
          <a:p>
            <a:pPr algn="ctr"/>
            <a:r>
              <a:rPr lang="en-US" altLang="zh-CN" sz="2700" b="1" dirty="0" smtClean="0">
                <a:solidFill>
                  <a:srgbClr val="FFFFFF"/>
                </a:solidFill>
                <a:latin typeface="微软雅黑" pitchFamily="34" charset="-122"/>
                <a:ea typeface="微软雅黑" pitchFamily="34" charset="-122"/>
              </a:rPr>
              <a:t/>
            </a:r>
            <a:br>
              <a:rPr lang="en-US" altLang="zh-CN" sz="2700" b="1" dirty="0" smtClean="0">
                <a:solidFill>
                  <a:srgbClr val="FFFFFF"/>
                </a:solidFill>
                <a:latin typeface="微软雅黑" pitchFamily="34" charset="-122"/>
                <a:ea typeface="微软雅黑" pitchFamily="34" charset="-122"/>
              </a:rPr>
            </a:br>
            <a:r>
              <a:rPr lang="zh-CN" altLang="en-US" sz="2700" b="1" dirty="0" smtClean="0">
                <a:solidFill>
                  <a:srgbClr val="FFFFFF"/>
                </a:solidFill>
                <a:latin typeface="微软雅黑" pitchFamily="34" charset="-122"/>
                <a:ea typeface="微软雅黑" pitchFamily="34" charset="-122"/>
              </a:rPr>
              <a:t>中国证券登记结算公司介绍</a:t>
            </a:r>
            <a:endParaRPr lang="zh-CN" altLang="en-US" sz="2700" dirty="0">
              <a:solidFill>
                <a:schemeClr val="bg1"/>
              </a:solidFill>
              <a:latin typeface="黑体" pitchFamily="49" charset="-122"/>
              <a:ea typeface="黑体" pitchFamily="49" charset="-122"/>
            </a:endParaRPr>
          </a:p>
        </p:txBody>
      </p:sp>
      <p:sp>
        <p:nvSpPr>
          <p:cNvPr id="54" name="TextBox 57"/>
          <p:cNvSpPr>
            <a:spLocks noChangeArrowheads="1"/>
          </p:cNvSpPr>
          <p:nvPr/>
        </p:nvSpPr>
        <p:spPr bwMode="auto">
          <a:xfrm>
            <a:off x="1868346" y="1660916"/>
            <a:ext cx="1450741" cy="6273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square" lIns="103151" tIns="51575" rIns="103151" bIns="51575">
            <a:spAutoFit/>
          </a:bodyP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eaLnBrk="1" hangingPunct="1">
              <a:spcBef>
                <a:spcPct val="0"/>
              </a:spcBef>
              <a:buFont typeface="Arial" panose="020B0604020202020204" pitchFamily="34" charset="0"/>
              <a:buNone/>
            </a:pPr>
            <a:r>
              <a:rPr lang="zh-CN" altLang="en-US" sz="1700" b="1" dirty="0" smtClean="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证券账户</a:t>
            </a:r>
            <a:r>
              <a:rPr lang="zh-CN" altLang="en-US" sz="17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的设立和管理</a:t>
            </a:r>
            <a:endParaRPr lang="zh-CN" altLang="en-US" sz="1700" dirty="0">
              <a:latin typeface="Arial" panose="020B0604020202020204" pitchFamily="34" charset="0"/>
            </a:endParaRPr>
          </a:p>
        </p:txBody>
      </p:sp>
      <p:sp>
        <p:nvSpPr>
          <p:cNvPr id="46" name="TextBox 45"/>
          <p:cNvSpPr txBox="1"/>
          <p:nvPr/>
        </p:nvSpPr>
        <p:spPr>
          <a:xfrm>
            <a:off x="4571677" y="4667158"/>
            <a:ext cx="344885" cy="385321"/>
          </a:xfrm>
          <a:prstGeom prst="rect">
            <a:avLst/>
          </a:prstGeom>
          <a:noFill/>
        </p:spPr>
        <p:txBody>
          <a:bodyPr wrap="none" lIns="107275" tIns="53637" rIns="107275" bIns="53637" rtlCol="0">
            <a:spAutoFit/>
          </a:bodyPr>
          <a:lstStyle/>
          <a:p>
            <a:r>
              <a:rPr lang="en-US" altLang="zh-CN" dirty="0" smtClean="0"/>
              <a:t>5</a:t>
            </a:r>
            <a:endParaRPr lang="zh-CN" altLang="en-US"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6868"/>
                                        </p:tgtEl>
                                        <p:attrNameLst>
                                          <p:attrName>style.visibility</p:attrName>
                                        </p:attrNameLst>
                                      </p:cBhvr>
                                      <p:to>
                                        <p:strVal val="visible"/>
                                      </p:to>
                                    </p:set>
                                    <p:anim calcmode="lin" valueType="num">
                                      <p:cBhvr>
                                        <p:cTn id="7" dur="500" fill="hold"/>
                                        <p:tgtEl>
                                          <p:spTgt spid="3686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6868"/>
                                        </p:tgtEl>
                                        <p:attrNameLst>
                                          <p:attrName>ppt_y</p:attrName>
                                        </p:attrNameLst>
                                      </p:cBhvr>
                                      <p:tavLst>
                                        <p:tav tm="0">
                                          <p:val>
                                            <p:strVal val="#ppt_y"/>
                                          </p:val>
                                        </p:tav>
                                        <p:tav tm="100000">
                                          <p:val>
                                            <p:strVal val="#ppt_y"/>
                                          </p:val>
                                        </p:tav>
                                      </p:tavLst>
                                    </p:anim>
                                    <p:anim calcmode="lin" valueType="num">
                                      <p:cBhvr>
                                        <p:cTn id="9" dur="500" fill="hold"/>
                                        <p:tgtEl>
                                          <p:spTgt spid="3686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6868"/>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36868"/>
                                        </p:tgtEl>
                                      </p:cBhvr>
                                    </p:animEffect>
                                  </p:childTnLst>
                                </p:cTn>
                              </p:par>
                            </p:childTnLst>
                          </p:cTn>
                        </p:par>
                        <p:par>
                          <p:cTn id="12" fill="hold" nodeType="afterGroup">
                            <p:stCondLst>
                              <p:cond delay="1450"/>
                            </p:stCondLst>
                            <p:childTnLst>
                              <p:par>
                                <p:cTn id="13" presetID="22" presetClass="entr" presetSubtype="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p:cBhvr>
                                        <p:cTn id="15" dur="1000"/>
                                        <p:tgtEl>
                                          <p:spTgt spid="3"/>
                                        </p:tgtEl>
                                      </p:cBhvr>
                                    </p:animEffect>
                                  </p:childTnLst>
                                </p:cTn>
                              </p:par>
                            </p:childTnLst>
                          </p:cTn>
                        </p:par>
                        <p:par>
                          <p:cTn id="16" fill="hold" nodeType="afterGroup">
                            <p:stCondLst>
                              <p:cond delay="2450"/>
                            </p:stCondLst>
                            <p:childTnLst>
                              <p:par>
                                <p:cTn id="17" presetID="23" presetClass="entr" presetSubtype="32"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250" fill="hold"/>
                                        <p:tgtEl>
                                          <p:spTgt spid="5"/>
                                        </p:tgtEl>
                                        <p:attrNameLst>
                                          <p:attrName>ppt_w</p:attrName>
                                        </p:attrNameLst>
                                      </p:cBhvr>
                                      <p:tavLst>
                                        <p:tav tm="0">
                                          <p:val>
                                            <p:strVal val="4*#ppt_w"/>
                                          </p:val>
                                        </p:tav>
                                        <p:tav tm="100000">
                                          <p:val>
                                            <p:strVal val="#ppt_w"/>
                                          </p:val>
                                        </p:tav>
                                      </p:tavLst>
                                    </p:anim>
                                    <p:anim calcmode="lin" valueType="num">
                                      <p:cBhvr>
                                        <p:cTn id="20" dur="250" fill="hold"/>
                                        <p:tgtEl>
                                          <p:spTgt spid="5"/>
                                        </p:tgtEl>
                                        <p:attrNameLst>
                                          <p:attrName>ppt_h</p:attrName>
                                        </p:attrNameLst>
                                      </p:cBhvr>
                                      <p:tavLst>
                                        <p:tav tm="0">
                                          <p:val>
                                            <p:strVal val="4*#ppt_h"/>
                                          </p:val>
                                        </p:tav>
                                        <p:tav tm="100000">
                                          <p:val>
                                            <p:strVal val="#ppt_h"/>
                                          </p:val>
                                        </p:tav>
                                      </p:tavLst>
                                    </p:anim>
                                  </p:childTnLst>
                                </p:cTn>
                              </p:par>
                              <p:par>
                                <p:cTn id="21" presetID="23" presetClass="entr" presetSubtype="32" fill="hold" nodeType="withEffect">
                                  <p:stCondLst>
                                    <p:cond delay="250"/>
                                  </p:stCondLst>
                                  <p:childTnLst>
                                    <p:set>
                                      <p:cBhvr>
                                        <p:cTn id="22" dur="1" fill="hold">
                                          <p:stCondLst>
                                            <p:cond delay="0"/>
                                          </p:stCondLst>
                                        </p:cTn>
                                        <p:tgtEl>
                                          <p:spTgt spid="4"/>
                                        </p:tgtEl>
                                        <p:attrNameLst>
                                          <p:attrName>style.visibility</p:attrName>
                                        </p:attrNameLst>
                                      </p:cBhvr>
                                      <p:to>
                                        <p:strVal val="visible"/>
                                      </p:to>
                                    </p:set>
                                    <p:anim calcmode="lin" valueType="num">
                                      <p:cBhvr>
                                        <p:cTn id="23" dur="250" fill="hold"/>
                                        <p:tgtEl>
                                          <p:spTgt spid="4"/>
                                        </p:tgtEl>
                                        <p:attrNameLst>
                                          <p:attrName>ppt_w</p:attrName>
                                        </p:attrNameLst>
                                      </p:cBhvr>
                                      <p:tavLst>
                                        <p:tav tm="0">
                                          <p:val>
                                            <p:strVal val="4*#ppt_w"/>
                                          </p:val>
                                        </p:tav>
                                        <p:tav tm="100000">
                                          <p:val>
                                            <p:strVal val="#ppt_w"/>
                                          </p:val>
                                        </p:tav>
                                      </p:tavLst>
                                    </p:anim>
                                    <p:anim calcmode="lin" valueType="num">
                                      <p:cBhvr>
                                        <p:cTn id="24" dur="250" fill="hold"/>
                                        <p:tgtEl>
                                          <p:spTgt spid="4"/>
                                        </p:tgtEl>
                                        <p:attrNameLst>
                                          <p:attrName>ppt_h</p:attrName>
                                        </p:attrNameLst>
                                      </p:cBhvr>
                                      <p:tavLst>
                                        <p:tav tm="0">
                                          <p:val>
                                            <p:strVal val="4*#ppt_h"/>
                                          </p:val>
                                        </p:tav>
                                        <p:tav tm="100000">
                                          <p:val>
                                            <p:strVal val="#ppt_h"/>
                                          </p:val>
                                        </p:tav>
                                      </p:tavLst>
                                    </p:anim>
                                  </p:childTnLst>
                                </p:cTn>
                              </p:par>
                              <p:par>
                                <p:cTn id="25" presetID="23" presetClass="entr" presetSubtype="32" fill="hold" nodeType="withEffect">
                                  <p:stCondLst>
                                    <p:cond delay="500"/>
                                  </p:stCondLst>
                                  <p:childTnLst>
                                    <p:set>
                                      <p:cBhvr>
                                        <p:cTn id="26" dur="1" fill="hold">
                                          <p:stCondLst>
                                            <p:cond delay="0"/>
                                          </p:stCondLst>
                                        </p:cTn>
                                        <p:tgtEl>
                                          <p:spTgt spid="6"/>
                                        </p:tgtEl>
                                        <p:attrNameLst>
                                          <p:attrName>style.visibility</p:attrName>
                                        </p:attrNameLst>
                                      </p:cBhvr>
                                      <p:to>
                                        <p:strVal val="visible"/>
                                      </p:to>
                                    </p:set>
                                    <p:anim calcmode="lin" valueType="num">
                                      <p:cBhvr>
                                        <p:cTn id="27" dur="250" fill="hold"/>
                                        <p:tgtEl>
                                          <p:spTgt spid="6"/>
                                        </p:tgtEl>
                                        <p:attrNameLst>
                                          <p:attrName>ppt_w</p:attrName>
                                        </p:attrNameLst>
                                      </p:cBhvr>
                                      <p:tavLst>
                                        <p:tav tm="0">
                                          <p:val>
                                            <p:strVal val="4*#ppt_w"/>
                                          </p:val>
                                        </p:tav>
                                        <p:tav tm="100000">
                                          <p:val>
                                            <p:strVal val="#ppt_w"/>
                                          </p:val>
                                        </p:tav>
                                      </p:tavLst>
                                    </p:anim>
                                    <p:anim calcmode="lin" valueType="num">
                                      <p:cBhvr>
                                        <p:cTn id="28" dur="250" fill="hold"/>
                                        <p:tgtEl>
                                          <p:spTgt spid="6"/>
                                        </p:tgtEl>
                                        <p:attrNameLst>
                                          <p:attrName>ppt_h</p:attrName>
                                        </p:attrNameLst>
                                      </p:cBhvr>
                                      <p:tavLst>
                                        <p:tav tm="0">
                                          <p:val>
                                            <p:strVal val="4*#ppt_h"/>
                                          </p:val>
                                        </p:tav>
                                        <p:tav tm="100000">
                                          <p:val>
                                            <p:strVal val="#ppt_h"/>
                                          </p:val>
                                        </p:tav>
                                      </p:tavLst>
                                    </p:anim>
                                  </p:childTnLst>
                                </p:cTn>
                              </p:par>
                              <p:par>
                                <p:cTn id="29" presetID="23" presetClass="entr" presetSubtype="32" fill="hold" nodeType="withEffect">
                                  <p:stCondLst>
                                    <p:cond delay="750"/>
                                  </p:stCondLst>
                                  <p:childTnLst>
                                    <p:set>
                                      <p:cBhvr>
                                        <p:cTn id="30" dur="1" fill="hold">
                                          <p:stCondLst>
                                            <p:cond delay="0"/>
                                          </p:stCondLst>
                                        </p:cTn>
                                        <p:tgtEl>
                                          <p:spTgt spid="7"/>
                                        </p:tgtEl>
                                        <p:attrNameLst>
                                          <p:attrName>style.visibility</p:attrName>
                                        </p:attrNameLst>
                                      </p:cBhvr>
                                      <p:to>
                                        <p:strVal val="visible"/>
                                      </p:to>
                                    </p:set>
                                    <p:anim calcmode="lin" valueType="num">
                                      <p:cBhvr>
                                        <p:cTn id="31" dur="250" fill="hold"/>
                                        <p:tgtEl>
                                          <p:spTgt spid="7"/>
                                        </p:tgtEl>
                                        <p:attrNameLst>
                                          <p:attrName>ppt_w</p:attrName>
                                        </p:attrNameLst>
                                      </p:cBhvr>
                                      <p:tavLst>
                                        <p:tav tm="0">
                                          <p:val>
                                            <p:strVal val="4*#ppt_w"/>
                                          </p:val>
                                        </p:tav>
                                        <p:tav tm="100000">
                                          <p:val>
                                            <p:strVal val="#ppt_w"/>
                                          </p:val>
                                        </p:tav>
                                      </p:tavLst>
                                    </p:anim>
                                    <p:anim calcmode="lin" valueType="num">
                                      <p:cBhvr>
                                        <p:cTn id="32" dur="250" fill="hold"/>
                                        <p:tgtEl>
                                          <p:spTgt spid="7"/>
                                        </p:tgtEl>
                                        <p:attrNameLst>
                                          <p:attrName>ppt_h</p:attrName>
                                        </p:attrNameLst>
                                      </p:cBhvr>
                                      <p:tavLst>
                                        <p:tav tm="0">
                                          <p:val>
                                            <p:strVal val="4*#ppt_h"/>
                                          </p:val>
                                        </p:tav>
                                        <p:tav tm="100000">
                                          <p:val>
                                            <p:strVal val="#ppt_h"/>
                                          </p:val>
                                        </p:tav>
                                      </p:tavLst>
                                    </p:anim>
                                  </p:childTnLst>
                                </p:cTn>
                              </p:par>
                              <p:par>
                                <p:cTn id="33" presetID="23" presetClass="entr" presetSubtype="32" fill="hold" nodeType="withEffect">
                                  <p:stCondLst>
                                    <p:cond delay="1000"/>
                                  </p:stCondLst>
                                  <p:childTnLst>
                                    <p:set>
                                      <p:cBhvr>
                                        <p:cTn id="34" dur="1" fill="hold">
                                          <p:stCondLst>
                                            <p:cond delay="0"/>
                                          </p:stCondLst>
                                        </p:cTn>
                                        <p:tgtEl>
                                          <p:spTgt spid="8"/>
                                        </p:tgtEl>
                                        <p:attrNameLst>
                                          <p:attrName>style.visibility</p:attrName>
                                        </p:attrNameLst>
                                      </p:cBhvr>
                                      <p:to>
                                        <p:strVal val="visible"/>
                                      </p:to>
                                    </p:set>
                                    <p:anim calcmode="lin" valueType="num">
                                      <p:cBhvr>
                                        <p:cTn id="35" dur="250" fill="hold"/>
                                        <p:tgtEl>
                                          <p:spTgt spid="8"/>
                                        </p:tgtEl>
                                        <p:attrNameLst>
                                          <p:attrName>ppt_w</p:attrName>
                                        </p:attrNameLst>
                                      </p:cBhvr>
                                      <p:tavLst>
                                        <p:tav tm="0">
                                          <p:val>
                                            <p:strVal val="4*#ppt_w"/>
                                          </p:val>
                                        </p:tav>
                                        <p:tav tm="100000">
                                          <p:val>
                                            <p:strVal val="#ppt_w"/>
                                          </p:val>
                                        </p:tav>
                                      </p:tavLst>
                                    </p:anim>
                                    <p:anim calcmode="lin" valueType="num">
                                      <p:cBhvr>
                                        <p:cTn id="36" dur="250" fill="hold"/>
                                        <p:tgtEl>
                                          <p:spTgt spid="8"/>
                                        </p:tgtEl>
                                        <p:attrNameLst>
                                          <p:attrName>ppt_h</p:attrName>
                                        </p:attrNameLst>
                                      </p:cBhvr>
                                      <p:tavLst>
                                        <p:tav tm="0">
                                          <p:val>
                                            <p:strVal val="4*#ppt_h"/>
                                          </p:val>
                                        </p:tav>
                                        <p:tav tm="100000">
                                          <p:val>
                                            <p:strVal val="#ppt_h"/>
                                          </p:val>
                                        </p:tav>
                                      </p:tavLst>
                                    </p:anim>
                                  </p:childTnLst>
                                </p:cTn>
                              </p:par>
                              <p:par>
                                <p:cTn id="37" presetID="23" presetClass="entr" presetSubtype="32" fill="hold" nodeType="withEffect">
                                  <p:stCondLst>
                                    <p:cond delay="1250"/>
                                  </p:stCondLst>
                                  <p:childTnLst>
                                    <p:set>
                                      <p:cBhvr>
                                        <p:cTn id="38" dur="1" fill="hold">
                                          <p:stCondLst>
                                            <p:cond delay="0"/>
                                          </p:stCondLst>
                                        </p:cTn>
                                        <p:tgtEl>
                                          <p:spTgt spid="9"/>
                                        </p:tgtEl>
                                        <p:attrNameLst>
                                          <p:attrName>style.visibility</p:attrName>
                                        </p:attrNameLst>
                                      </p:cBhvr>
                                      <p:to>
                                        <p:strVal val="visible"/>
                                      </p:to>
                                    </p:set>
                                    <p:anim calcmode="lin" valueType="num">
                                      <p:cBhvr>
                                        <p:cTn id="39" dur="250" fill="hold"/>
                                        <p:tgtEl>
                                          <p:spTgt spid="9"/>
                                        </p:tgtEl>
                                        <p:attrNameLst>
                                          <p:attrName>ppt_w</p:attrName>
                                        </p:attrNameLst>
                                      </p:cBhvr>
                                      <p:tavLst>
                                        <p:tav tm="0">
                                          <p:val>
                                            <p:strVal val="4*#ppt_w"/>
                                          </p:val>
                                        </p:tav>
                                        <p:tav tm="100000">
                                          <p:val>
                                            <p:strVal val="#ppt_w"/>
                                          </p:val>
                                        </p:tav>
                                      </p:tavLst>
                                    </p:anim>
                                    <p:anim calcmode="lin" valueType="num">
                                      <p:cBhvr>
                                        <p:cTn id="40" dur="250" fill="hold"/>
                                        <p:tgtEl>
                                          <p:spTgt spid="9"/>
                                        </p:tgtEl>
                                        <p:attrNameLst>
                                          <p:attrName>ppt_h</p:attrName>
                                        </p:attrNameLst>
                                      </p:cBhvr>
                                      <p:tavLst>
                                        <p:tav tm="0">
                                          <p:val>
                                            <p:strVal val="4*#ppt_h"/>
                                          </p:val>
                                        </p:tav>
                                        <p:tav tm="100000">
                                          <p:val>
                                            <p:strVal val="#ppt_h"/>
                                          </p:val>
                                        </p:tav>
                                      </p:tavLst>
                                    </p:anim>
                                  </p:childTnLst>
                                </p:cTn>
                              </p:par>
                            </p:childTnLst>
                          </p:cTn>
                        </p:par>
                        <p:par>
                          <p:cTn id="41" fill="hold" nodeType="afterGroup">
                            <p:stCondLst>
                              <p:cond delay="3950"/>
                            </p:stCondLst>
                            <p:childTnLst>
                              <p:par>
                                <p:cTn id="42" presetID="22" presetClass="entr" presetSubtype="1" fill="hold" nodeType="afterEffect">
                                  <p:stCondLst>
                                    <p:cond delay="0"/>
                                  </p:stCondLst>
                                  <p:childTnLst>
                                    <p:set>
                                      <p:cBhvr>
                                        <p:cTn id="43" dur="1" fill="hold">
                                          <p:stCondLst>
                                            <p:cond delay="0"/>
                                          </p:stCondLst>
                                        </p:cTn>
                                        <p:tgtEl>
                                          <p:spTgt spid="36884"/>
                                        </p:tgtEl>
                                        <p:attrNameLst>
                                          <p:attrName>style.visibility</p:attrName>
                                        </p:attrNameLst>
                                      </p:cBhvr>
                                      <p:to>
                                        <p:strVal val="visible"/>
                                      </p:to>
                                    </p:set>
                                    <p:animEffect>
                                      <p:cBhvr>
                                        <p:cTn id="44" dur="500"/>
                                        <p:tgtEl>
                                          <p:spTgt spid="36884"/>
                                        </p:tgtEl>
                                      </p:cBhvr>
                                    </p:animEffect>
                                  </p:childTnLst>
                                </p:cTn>
                              </p:par>
                              <p:par>
                                <p:cTn id="45" presetID="22" presetClass="entr" presetSubtype="1" fill="hold" nodeType="withEffect">
                                  <p:stCondLst>
                                    <p:cond delay="0"/>
                                  </p:stCondLst>
                                  <p:childTnLst>
                                    <p:set>
                                      <p:cBhvr>
                                        <p:cTn id="46" dur="1" fill="hold">
                                          <p:stCondLst>
                                            <p:cond delay="0"/>
                                          </p:stCondLst>
                                        </p:cTn>
                                        <p:tgtEl>
                                          <p:spTgt spid="36891"/>
                                        </p:tgtEl>
                                        <p:attrNameLst>
                                          <p:attrName>style.visibility</p:attrName>
                                        </p:attrNameLst>
                                      </p:cBhvr>
                                      <p:to>
                                        <p:strVal val="visible"/>
                                      </p:to>
                                    </p:set>
                                    <p:animEffect>
                                      <p:cBhvr>
                                        <p:cTn id="47" dur="500"/>
                                        <p:tgtEl>
                                          <p:spTgt spid="36891"/>
                                        </p:tgtEl>
                                      </p:cBhvr>
                                    </p:animEffect>
                                  </p:childTnLst>
                                </p:cTn>
                              </p:par>
                              <p:par>
                                <p:cTn id="48" presetID="22" presetClass="entr" presetSubtype="1" fill="hold" nodeType="withEffect">
                                  <p:stCondLst>
                                    <p:cond delay="0"/>
                                  </p:stCondLst>
                                  <p:childTnLst>
                                    <p:set>
                                      <p:cBhvr>
                                        <p:cTn id="49" dur="1" fill="hold">
                                          <p:stCondLst>
                                            <p:cond delay="0"/>
                                          </p:stCondLst>
                                        </p:cTn>
                                        <p:tgtEl>
                                          <p:spTgt spid="36903"/>
                                        </p:tgtEl>
                                        <p:attrNameLst>
                                          <p:attrName>style.visibility</p:attrName>
                                        </p:attrNameLst>
                                      </p:cBhvr>
                                      <p:to>
                                        <p:strVal val="visible"/>
                                      </p:to>
                                    </p:set>
                                    <p:animEffect>
                                      <p:cBhvr>
                                        <p:cTn id="50" dur="500"/>
                                        <p:tgtEl>
                                          <p:spTgt spid="36903"/>
                                        </p:tgtEl>
                                      </p:cBhvr>
                                    </p:animEffect>
                                  </p:childTnLst>
                                </p:cTn>
                              </p:par>
                              <p:par>
                                <p:cTn id="51" presetID="22" presetClass="entr" presetSubtype="4" fill="hold" nodeType="withEffect">
                                  <p:stCondLst>
                                    <p:cond delay="0"/>
                                  </p:stCondLst>
                                  <p:childTnLst>
                                    <p:set>
                                      <p:cBhvr>
                                        <p:cTn id="52" dur="1" fill="hold">
                                          <p:stCondLst>
                                            <p:cond delay="0"/>
                                          </p:stCondLst>
                                        </p:cTn>
                                        <p:tgtEl>
                                          <p:spTgt spid="36875"/>
                                        </p:tgtEl>
                                        <p:attrNameLst>
                                          <p:attrName>style.visibility</p:attrName>
                                        </p:attrNameLst>
                                      </p:cBhvr>
                                      <p:to>
                                        <p:strVal val="visible"/>
                                      </p:to>
                                    </p:set>
                                    <p:animEffect>
                                      <p:cBhvr>
                                        <p:cTn id="53" dur="500"/>
                                        <p:tgtEl>
                                          <p:spTgt spid="36875"/>
                                        </p:tgtEl>
                                      </p:cBhvr>
                                    </p:animEffect>
                                  </p:childTnLst>
                                </p:cTn>
                              </p:par>
                              <p:par>
                                <p:cTn id="54" presetID="22" presetClass="entr" presetSubtype="4" fill="hold" nodeType="withEffect">
                                  <p:stCondLst>
                                    <p:cond delay="0"/>
                                  </p:stCondLst>
                                  <p:childTnLst>
                                    <p:set>
                                      <p:cBhvr>
                                        <p:cTn id="55" dur="1" fill="hold">
                                          <p:stCondLst>
                                            <p:cond delay="0"/>
                                          </p:stCondLst>
                                        </p:cTn>
                                        <p:tgtEl>
                                          <p:spTgt spid="36898"/>
                                        </p:tgtEl>
                                        <p:attrNameLst>
                                          <p:attrName>style.visibility</p:attrName>
                                        </p:attrNameLst>
                                      </p:cBhvr>
                                      <p:to>
                                        <p:strVal val="visible"/>
                                      </p:to>
                                    </p:set>
                                    <p:animEffect>
                                      <p:cBhvr>
                                        <p:cTn id="56" dur="500"/>
                                        <p:tgtEl>
                                          <p:spTgt spid="36898"/>
                                        </p:tgtEl>
                                      </p:cBhvr>
                                    </p:animEffect>
                                  </p:childTnLst>
                                </p:cTn>
                              </p:par>
                              <p:par>
                                <p:cTn id="57" presetID="22" presetClass="entr" presetSubtype="4" fill="hold" nodeType="withEffect">
                                  <p:stCondLst>
                                    <p:cond delay="0"/>
                                  </p:stCondLst>
                                  <p:childTnLst>
                                    <p:set>
                                      <p:cBhvr>
                                        <p:cTn id="58" dur="1" fill="hold">
                                          <p:stCondLst>
                                            <p:cond delay="0"/>
                                          </p:stCondLst>
                                        </p:cTn>
                                        <p:tgtEl>
                                          <p:spTgt spid="36910"/>
                                        </p:tgtEl>
                                        <p:attrNameLst>
                                          <p:attrName>style.visibility</p:attrName>
                                        </p:attrNameLst>
                                      </p:cBhvr>
                                      <p:to>
                                        <p:strVal val="visible"/>
                                      </p:to>
                                    </p:set>
                                    <p:animEffect>
                                      <p:cBhvr>
                                        <p:cTn id="59" dur="500"/>
                                        <p:tgtEl>
                                          <p:spTgt spid="36910"/>
                                        </p:tgtEl>
                                      </p:cBhvr>
                                    </p:animEffect>
                                  </p:childTnLst>
                                </p:cTn>
                              </p:par>
                            </p:childTnLst>
                          </p:cTn>
                        </p:par>
                        <p:par>
                          <p:cTn id="60" fill="hold" nodeType="afterGroup">
                            <p:stCondLst>
                              <p:cond delay="4450"/>
                            </p:stCondLst>
                            <p:childTnLst>
                              <p:par>
                                <p:cTn id="61" presetID="21" presetClass="entr" presetSubtype="1" fill="hold" grpId="0" nodeType="afterEffect">
                                  <p:stCondLst>
                                    <p:cond delay="0"/>
                                  </p:stCondLst>
                                  <p:childTnLst>
                                    <p:set>
                                      <p:cBhvr>
                                        <p:cTn id="62" dur="1" fill="hold">
                                          <p:stCondLst>
                                            <p:cond delay="0"/>
                                          </p:stCondLst>
                                        </p:cTn>
                                        <p:tgtEl>
                                          <p:spTgt spid="36874"/>
                                        </p:tgtEl>
                                        <p:attrNameLst>
                                          <p:attrName>style.visibility</p:attrName>
                                        </p:attrNameLst>
                                      </p:cBhvr>
                                      <p:to>
                                        <p:strVal val="visible"/>
                                      </p:to>
                                    </p:set>
                                    <p:animEffect>
                                      <p:cBhvr>
                                        <p:cTn id="63" dur="1000"/>
                                        <p:tgtEl>
                                          <p:spTgt spid="36874"/>
                                        </p:tgtEl>
                                      </p:cBhvr>
                                    </p:animEffect>
                                  </p:childTnLst>
                                </p:cTn>
                              </p:par>
                              <p:par>
                                <p:cTn id="64" presetID="21" presetClass="entr" presetSubtype="1" fill="hold" grpId="0" nodeType="withEffect">
                                  <p:stCondLst>
                                    <p:cond delay="0"/>
                                  </p:stCondLst>
                                  <p:childTnLst>
                                    <p:set>
                                      <p:cBhvr>
                                        <p:cTn id="65" dur="1" fill="hold">
                                          <p:stCondLst>
                                            <p:cond delay="0"/>
                                          </p:stCondLst>
                                        </p:cTn>
                                        <p:tgtEl>
                                          <p:spTgt spid="36895"/>
                                        </p:tgtEl>
                                        <p:attrNameLst>
                                          <p:attrName>style.visibility</p:attrName>
                                        </p:attrNameLst>
                                      </p:cBhvr>
                                      <p:to>
                                        <p:strVal val="visible"/>
                                      </p:to>
                                    </p:set>
                                    <p:animEffect>
                                      <p:cBhvr>
                                        <p:cTn id="66" dur="1000"/>
                                        <p:tgtEl>
                                          <p:spTgt spid="36895"/>
                                        </p:tgtEl>
                                      </p:cBhvr>
                                    </p:animEffect>
                                  </p:childTnLst>
                                </p:cTn>
                              </p:par>
                              <p:par>
                                <p:cTn id="67" presetID="21" presetClass="entr" presetSubtype="1" fill="hold" grpId="0" nodeType="withEffect">
                                  <p:stCondLst>
                                    <p:cond delay="0"/>
                                  </p:stCondLst>
                                  <p:childTnLst>
                                    <p:set>
                                      <p:cBhvr>
                                        <p:cTn id="68" dur="1" fill="hold">
                                          <p:stCondLst>
                                            <p:cond delay="0"/>
                                          </p:stCondLst>
                                        </p:cTn>
                                        <p:tgtEl>
                                          <p:spTgt spid="36909"/>
                                        </p:tgtEl>
                                        <p:attrNameLst>
                                          <p:attrName>style.visibility</p:attrName>
                                        </p:attrNameLst>
                                      </p:cBhvr>
                                      <p:to>
                                        <p:strVal val="visible"/>
                                      </p:to>
                                    </p:set>
                                    <p:animEffect>
                                      <p:cBhvr>
                                        <p:cTn id="69" dur="1000"/>
                                        <p:tgtEl>
                                          <p:spTgt spid="36909"/>
                                        </p:tgtEl>
                                      </p:cBhvr>
                                    </p:animEffect>
                                  </p:childTnLst>
                                </p:cTn>
                              </p:par>
                              <p:par>
                                <p:cTn id="70" presetID="21" presetClass="entr" presetSubtype="1" fill="hold" grpId="0" nodeType="withEffect">
                                  <p:stCondLst>
                                    <p:cond delay="0"/>
                                  </p:stCondLst>
                                  <p:childTnLst>
                                    <p:set>
                                      <p:cBhvr>
                                        <p:cTn id="71" dur="1" fill="hold">
                                          <p:stCondLst>
                                            <p:cond delay="0"/>
                                          </p:stCondLst>
                                        </p:cTn>
                                        <p:tgtEl>
                                          <p:spTgt spid="36881"/>
                                        </p:tgtEl>
                                        <p:attrNameLst>
                                          <p:attrName>style.visibility</p:attrName>
                                        </p:attrNameLst>
                                      </p:cBhvr>
                                      <p:to>
                                        <p:strVal val="visible"/>
                                      </p:to>
                                    </p:set>
                                    <p:animEffect>
                                      <p:cBhvr>
                                        <p:cTn id="72" dur="1000"/>
                                        <p:tgtEl>
                                          <p:spTgt spid="36881"/>
                                        </p:tgtEl>
                                      </p:cBhvr>
                                    </p:animEffect>
                                  </p:childTnLst>
                                </p:cTn>
                              </p:par>
                              <p:par>
                                <p:cTn id="73" presetID="21" presetClass="entr" presetSubtype="1" fill="hold" grpId="0" nodeType="withEffect">
                                  <p:stCondLst>
                                    <p:cond delay="0"/>
                                  </p:stCondLst>
                                  <p:childTnLst>
                                    <p:set>
                                      <p:cBhvr>
                                        <p:cTn id="74" dur="1" fill="hold">
                                          <p:stCondLst>
                                            <p:cond delay="0"/>
                                          </p:stCondLst>
                                        </p:cTn>
                                        <p:tgtEl>
                                          <p:spTgt spid="36888"/>
                                        </p:tgtEl>
                                        <p:attrNameLst>
                                          <p:attrName>style.visibility</p:attrName>
                                        </p:attrNameLst>
                                      </p:cBhvr>
                                      <p:to>
                                        <p:strVal val="visible"/>
                                      </p:to>
                                    </p:set>
                                    <p:animEffect>
                                      <p:cBhvr>
                                        <p:cTn id="75" dur="1000"/>
                                        <p:tgtEl>
                                          <p:spTgt spid="36888"/>
                                        </p:tgtEl>
                                      </p:cBhvr>
                                    </p:animEffect>
                                  </p:childTnLst>
                                </p:cTn>
                              </p:par>
                              <p:par>
                                <p:cTn id="76" presetID="21" presetClass="entr" presetSubtype="1" fill="hold" grpId="0" nodeType="withEffect">
                                  <p:stCondLst>
                                    <p:cond delay="0"/>
                                  </p:stCondLst>
                                  <p:childTnLst>
                                    <p:set>
                                      <p:cBhvr>
                                        <p:cTn id="77" dur="1" fill="hold">
                                          <p:stCondLst>
                                            <p:cond delay="0"/>
                                          </p:stCondLst>
                                        </p:cTn>
                                        <p:tgtEl>
                                          <p:spTgt spid="36902"/>
                                        </p:tgtEl>
                                        <p:attrNameLst>
                                          <p:attrName>style.visibility</p:attrName>
                                        </p:attrNameLst>
                                      </p:cBhvr>
                                      <p:to>
                                        <p:strVal val="visible"/>
                                      </p:to>
                                    </p:set>
                                    <p:animEffect>
                                      <p:cBhvr>
                                        <p:cTn id="78" dur="1000"/>
                                        <p:tgtEl>
                                          <p:spTgt spid="36902"/>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grpId="0" nodeType="clickEffect">
                                  <p:stCondLst>
                                    <p:cond delay="0"/>
                                  </p:stCondLst>
                                  <p:childTnLst>
                                    <p:set>
                                      <p:cBhvr>
                                        <p:cTn id="82" dur="1" fill="hold">
                                          <p:stCondLst>
                                            <p:cond delay="0"/>
                                          </p:stCondLst>
                                        </p:cTn>
                                        <p:tgtEl>
                                          <p:spTgt spid="54">
                                            <p:txEl>
                                              <p:pRg st="0" end="0"/>
                                            </p:txEl>
                                          </p:spTgt>
                                        </p:tgtEl>
                                        <p:attrNameLst>
                                          <p:attrName>style.visibility</p:attrName>
                                        </p:attrNameLst>
                                      </p:cBhvr>
                                      <p:to>
                                        <p:strVal val="visible"/>
                                      </p:to>
                                    </p:set>
                                    <p:animEffect transition="in" filter="fade">
                                      <p:cBhvr>
                                        <p:cTn id="83" dur="2000"/>
                                        <p:tgtEl>
                                          <p:spTgt spid="54">
                                            <p:txEl>
                                              <p:pRg st="0" end="0"/>
                                            </p:txEl>
                                          </p:spTgt>
                                        </p:tgtEl>
                                      </p:cBhvr>
                                    </p:animEffect>
                                  </p:childTnLst>
                                </p:cTn>
                              </p:par>
                            </p:childTnLst>
                          </p:cTn>
                        </p:par>
                      </p:childTnLst>
                    </p:cTn>
                  </p:par>
                  <p:par>
                    <p:cTn id="84" fill="hold">
                      <p:stCondLst>
                        <p:cond delay="indefinite"/>
                      </p:stCondLst>
                      <p:childTnLst>
                        <p:par>
                          <p:cTn id="85" fill="hold">
                            <p:stCondLst>
                              <p:cond delay="0"/>
                            </p:stCondLst>
                            <p:childTnLst>
                              <p:par>
                                <p:cTn id="86" presetID="10" presetClass="entr" presetSubtype="0" fill="hold" grpId="0" nodeType="clickEffect">
                                  <p:stCondLst>
                                    <p:cond delay="0"/>
                                  </p:stCondLst>
                                  <p:childTnLst>
                                    <p:set>
                                      <p:cBhvr>
                                        <p:cTn id="87" dur="1" fill="hold">
                                          <p:stCondLst>
                                            <p:cond delay="0"/>
                                          </p:stCondLst>
                                        </p:cTn>
                                        <p:tgtEl>
                                          <p:spTgt spid="36896">
                                            <p:txEl>
                                              <p:pRg st="0" end="0"/>
                                            </p:txEl>
                                          </p:spTgt>
                                        </p:tgtEl>
                                        <p:attrNameLst>
                                          <p:attrName>style.visibility</p:attrName>
                                        </p:attrNameLst>
                                      </p:cBhvr>
                                      <p:to>
                                        <p:strVal val="visible"/>
                                      </p:to>
                                    </p:set>
                                    <p:animEffect transition="in" filter="fade">
                                      <p:cBhvr>
                                        <p:cTn id="88" dur="2000"/>
                                        <p:tgtEl>
                                          <p:spTgt spid="36896">
                                            <p:txEl>
                                              <p:pRg st="0" end="0"/>
                                            </p:txEl>
                                          </p:spTgt>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grpId="0" nodeType="clickEffect">
                                  <p:stCondLst>
                                    <p:cond delay="0"/>
                                  </p:stCondLst>
                                  <p:childTnLst>
                                    <p:set>
                                      <p:cBhvr>
                                        <p:cTn id="92" dur="1" fill="hold">
                                          <p:stCondLst>
                                            <p:cond delay="0"/>
                                          </p:stCondLst>
                                        </p:cTn>
                                        <p:tgtEl>
                                          <p:spTgt spid="36914">
                                            <p:txEl>
                                              <p:pRg st="0" end="0"/>
                                            </p:txEl>
                                          </p:spTgt>
                                        </p:tgtEl>
                                        <p:attrNameLst>
                                          <p:attrName>style.visibility</p:attrName>
                                        </p:attrNameLst>
                                      </p:cBhvr>
                                      <p:to>
                                        <p:strVal val="visible"/>
                                      </p:to>
                                    </p:set>
                                    <p:animEffect transition="in" filter="fade">
                                      <p:cBhvr>
                                        <p:cTn id="93" dur="2000"/>
                                        <p:tgtEl>
                                          <p:spTgt spid="36914">
                                            <p:txEl>
                                              <p:pRg st="0" end="0"/>
                                            </p:txEl>
                                          </p:spTgt>
                                        </p:tgtEl>
                                      </p:cBhvr>
                                    </p:animEffect>
                                  </p:childTnLst>
                                </p:cTn>
                              </p:par>
                            </p:childTnLst>
                          </p:cTn>
                        </p:par>
                      </p:childTnLst>
                    </p:cTn>
                  </p:par>
                  <p:par>
                    <p:cTn id="94" fill="hold">
                      <p:stCondLst>
                        <p:cond delay="indefinite"/>
                      </p:stCondLst>
                      <p:childTnLst>
                        <p:par>
                          <p:cTn id="95" fill="hold">
                            <p:stCondLst>
                              <p:cond delay="0"/>
                            </p:stCondLst>
                            <p:childTnLst>
                              <p:par>
                                <p:cTn id="96" presetID="10" presetClass="entr" presetSubtype="0" fill="hold" grpId="0" nodeType="clickEffect">
                                  <p:stCondLst>
                                    <p:cond delay="0"/>
                                  </p:stCondLst>
                                  <p:childTnLst>
                                    <p:set>
                                      <p:cBhvr>
                                        <p:cTn id="97" dur="1" fill="hold">
                                          <p:stCondLst>
                                            <p:cond delay="0"/>
                                          </p:stCondLst>
                                        </p:cTn>
                                        <p:tgtEl>
                                          <p:spTgt spid="36882">
                                            <p:txEl>
                                              <p:pRg st="0" end="0"/>
                                            </p:txEl>
                                          </p:spTgt>
                                        </p:tgtEl>
                                        <p:attrNameLst>
                                          <p:attrName>style.visibility</p:attrName>
                                        </p:attrNameLst>
                                      </p:cBhvr>
                                      <p:to>
                                        <p:strVal val="visible"/>
                                      </p:to>
                                    </p:set>
                                    <p:animEffect transition="in" filter="fade">
                                      <p:cBhvr>
                                        <p:cTn id="98" dur="2000"/>
                                        <p:tgtEl>
                                          <p:spTgt spid="36882">
                                            <p:txEl>
                                              <p:pRg st="0" end="0"/>
                                            </p:txEl>
                                          </p:spTgt>
                                        </p:tgtEl>
                                      </p:cBhvr>
                                    </p:animEffect>
                                  </p:childTnLst>
                                </p:cTn>
                              </p:par>
                            </p:childTnLst>
                          </p:cTn>
                        </p:par>
                      </p:childTnLst>
                    </p:cTn>
                  </p:par>
                  <p:par>
                    <p:cTn id="99" fill="hold">
                      <p:stCondLst>
                        <p:cond delay="indefinite"/>
                      </p:stCondLst>
                      <p:childTnLst>
                        <p:par>
                          <p:cTn id="100" fill="hold">
                            <p:stCondLst>
                              <p:cond delay="0"/>
                            </p:stCondLst>
                            <p:childTnLst>
                              <p:par>
                                <p:cTn id="101" presetID="10" presetClass="entr" presetSubtype="0" fill="hold" grpId="0" nodeType="clickEffect">
                                  <p:stCondLst>
                                    <p:cond delay="0"/>
                                  </p:stCondLst>
                                  <p:childTnLst>
                                    <p:set>
                                      <p:cBhvr>
                                        <p:cTn id="102" dur="1" fill="hold">
                                          <p:stCondLst>
                                            <p:cond delay="0"/>
                                          </p:stCondLst>
                                        </p:cTn>
                                        <p:tgtEl>
                                          <p:spTgt spid="36889">
                                            <p:txEl>
                                              <p:pRg st="0" end="0"/>
                                            </p:txEl>
                                          </p:spTgt>
                                        </p:tgtEl>
                                        <p:attrNameLst>
                                          <p:attrName>style.visibility</p:attrName>
                                        </p:attrNameLst>
                                      </p:cBhvr>
                                      <p:to>
                                        <p:strVal val="visible"/>
                                      </p:to>
                                    </p:set>
                                    <p:animEffect transition="in" filter="fade">
                                      <p:cBhvr>
                                        <p:cTn id="103" dur="2000"/>
                                        <p:tgtEl>
                                          <p:spTgt spid="36889">
                                            <p:txEl>
                                              <p:pRg st="0" end="0"/>
                                            </p:txEl>
                                          </p:spTgt>
                                        </p:tgtEl>
                                      </p:cBhvr>
                                    </p:animEffect>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grpId="0" nodeType="clickEffect">
                                  <p:stCondLst>
                                    <p:cond delay="0"/>
                                  </p:stCondLst>
                                  <p:childTnLst>
                                    <p:set>
                                      <p:cBhvr>
                                        <p:cTn id="107" dur="1" fill="hold">
                                          <p:stCondLst>
                                            <p:cond delay="0"/>
                                          </p:stCondLst>
                                        </p:cTn>
                                        <p:tgtEl>
                                          <p:spTgt spid="36907">
                                            <p:txEl>
                                              <p:pRg st="0" end="0"/>
                                            </p:txEl>
                                          </p:spTgt>
                                        </p:tgtEl>
                                        <p:attrNameLst>
                                          <p:attrName>style.visibility</p:attrName>
                                        </p:attrNameLst>
                                      </p:cBhvr>
                                      <p:to>
                                        <p:strVal val="visible"/>
                                      </p:to>
                                    </p:set>
                                    <p:animEffect transition="in" filter="fade">
                                      <p:cBhvr>
                                        <p:cTn id="108" dur="2000"/>
                                        <p:tgtEl>
                                          <p:spTgt spid="3690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8" grpId="0" bldLvl="0" autoUpdateAnimBg="0"/>
      <p:bldP spid="36874" grpId="0" bldLvl="0" animBg="1" autoUpdateAnimBg="0"/>
      <p:bldP spid="36881" grpId="0" bldLvl="0" animBg="1" autoUpdateAnimBg="0"/>
      <p:bldP spid="36882" grpId="0" build="allAtOnce"/>
      <p:bldP spid="36888" grpId="0" bldLvl="0" animBg="1" autoUpdateAnimBg="0"/>
      <p:bldP spid="36889" grpId="0" build="allAtOnce"/>
      <p:bldP spid="36895" grpId="0" bldLvl="0" animBg="1" autoUpdateAnimBg="0"/>
      <p:bldP spid="36896" grpId="0" build="allAtOnce"/>
      <p:bldP spid="36902" grpId="0" bldLvl="0" animBg="1" autoUpdateAnimBg="0"/>
      <p:bldP spid="36907" grpId="0" build="allAtOnce"/>
      <p:bldP spid="36909" grpId="0" bldLvl="0" animBg="1" autoUpdateAnimBg="0"/>
      <p:bldP spid="36914" grpId="0" build="allAtOnce"/>
      <p:bldP spid="54"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37"/>
          <p:cNvSpPr>
            <a:spLocks/>
          </p:cNvSpPr>
          <p:nvPr/>
        </p:nvSpPr>
        <p:spPr bwMode="auto">
          <a:xfrm flipV="1">
            <a:off x="4765358" y="2491879"/>
            <a:ext cx="1143008" cy="696521"/>
          </a:xfrm>
          <a:custGeom>
            <a:avLst/>
            <a:gdLst>
              <a:gd name="T0" fmla="*/ 0 w 1092530"/>
              <a:gd name="T1" fmla="*/ 1068780 h 1068780"/>
              <a:gd name="T2" fmla="*/ 1092530 w 1092530"/>
              <a:gd name="T3" fmla="*/ 0 h 1068780"/>
              <a:gd name="T4" fmla="*/ 0 60000 65536"/>
              <a:gd name="T5" fmla="*/ 0 60000 65536"/>
              <a:gd name="T6" fmla="*/ 0 w 1092530"/>
              <a:gd name="T7" fmla="*/ 0 h 1068780"/>
              <a:gd name="T8" fmla="*/ 1092530 w 1092530"/>
              <a:gd name="T9" fmla="*/ 1068780 h 1068780"/>
            </a:gdLst>
            <a:ahLst/>
            <a:cxnLst>
              <a:cxn ang="T4">
                <a:pos x="T0" y="T1"/>
              </a:cxn>
              <a:cxn ang="T5">
                <a:pos x="T2" y="T3"/>
              </a:cxn>
            </a:cxnLst>
            <a:rect l="T6" t="T7" r="T8" b="T9"/>
            <a:pathLst>
              <a:path w="1092530" h="1068780">
                <a:moveTo>
                  <a:pt x="0" y="1068780"/>
                </a:moveTo>
                <a:lnTo>
                  <a:pt x="1092530" y="0"/>
                </a:lnTo>
              </a:path>
            </a:pathLst>
          </a:custGeom>
          <a:noFill/>
          <a:ln w="38100" cap="flat" cmpd="sng">
            <a:solidFill>
              <a:srgbClr val="D8D8D8"/>
            </a:solidFill>
            <a:bevel/>
            <a:headEnd type="oval" w="med" len="med"/>
            <a:tailEnd type="oval" w="med" len="med"/>
          </a:ln>
          <a:extLst>
            <a:ext uri="{909E8E84-426E-40dd-AFC4-6F175D3DCCD1}">
              <a14:hiddenFill xmlns:a14="http://schemas.microsoft.com/office/drawing/2010/main" xmlns="">
                <a:solidFill>
                  <a:srgbClr val="FFFFFF"/>
                </a:solidFill>
              </a14:hiddenFill>
            </a:ext>
          </a:extLst>
        </p:spPr>
        <p:txBody>
          <a:bodyPr lIns="77925" tIns="38963" rIns="77925" bIns="38963" anchor="ctr"/>
          <a:lstStyle/>
          <a:p>
            <a:pPr algn="ctr" eaLnBrk="0" fontAlgn="ctr" hangingPunct="0">
              <a:buClr>
                <a:srgbClr val="FF0000"/>
              </a:buClr>
              <a:buSzPct val="70000"/>
            </a:pPr>
            <a:endParaRPr lang="zh-CN" altLang="zh-CN"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任意多边形 35"/>
          <p:cNvSpPr>
            <a:spLocks/>
          </p:cNvSpPr>
          <p:nvPr/>
        </p:nvSpPr>
        <p:spPr bwMode="auto">
          <a:xfrm>
            <a:off x="2836532" y="2599037"/>
            <a:ext cx="1428760" cy="750099"/>
          </a:xfrm>
          <a:custGeom>
            <a:avLst/>
            <a:gdLst>
              <a:gd name="T0" fmla="*/ 0 w 1092530"/>
              <a:gd name="T1" fmla="*/ 1068780 h 1068780"/>
              <a:gd name="T2" fmla="*/ 1092530 w 1092530"/>
              <a:gd name="T3" fmla="*/ 0 h 1068780"/>
              <a:gd name="T4" fmla="*/ 0 60000 65536"/>
              <a:gd name="T5" fmla="*/ 0 60000 65536"/>
              <a:gd name="T6" fmla="*/ 0 w 1092530"/>
              <a:gd name="T7" fmla="*/ 0 h 1068780"/>
              <a:gd name="T8" fmla="*/ 1092530 w 1092530"/>
              <a:gd name="T9" fmla="*/ 1068780 h 1068780"/>
            </a:gdLst>
            <a:ahLst/>
            <a:cxnLst>
              <a:cxn ang="T4">
                <a:pos x="T0" y="T1"/>
              </a:cxn>
              <a:cxn ang="T5">
                <a:pos x="T2" y="T3"/>
              </a:cxn>
            </a:cxnLst>
            <a:rect l="T6" t="T7" r="T8" b="T9"/>
            <a:pathLst>
              <a:path w="1092530" h="1068780">
                <a:moveTo>
                  <a:pt x="0" y="1068780"/>
                </a:moveTo>
                <a:lnTo>
                  <a:pt x="1092530" y="0"/>
                </a:lnTo>
              </a:path>
            </a:pathLst>
          </a:custGeom>
          <a:noFill/>
          <a:ln w="38100" cap="flat" cmpd="sng">
            <a:solidFill>
              <a:srgbClr val="D8D8D8"/>
            </a:solidFill>
            <a:bevel/>
            <a:headEnd type="oval" w="med" len="med"/>
            <a:tailEnd type="oval" w="med" len="med"/>
          </a:ln>
          <a:extLst>
            <a:ext uri="{909E8E84-426E-40dd-AFC4-6F175D3DCCD1}">
              <a14:hiddenFill xmlns:a14="http://schemas.microsoft.com/office/drawing/2010/main" xmlns="">
                <a:solidFill>
                  <a:srgbClr val="FFFFFF"/>
                </a:solidFill>
              </a14:hiddenFill>
            </a:ext>
          </a:extLst>
        </p:spPr>
        <p:txBody>
          <a:bodyPr lIns="77925" tIns="38963" rIns="77925" bIns="38963" anchor="ctr"/>
          <a:lstStyle/>
          <a:p>
            <a:pPr algn="ctr" eaLnBrk="0" fontAlgn="ctr" hangingPunct="0">
              <a:buClr>
                <a:srgbClr val="FF0000"/>
              </a:buClr>
              <a:buSzPct val="70000"/>
            </a:pPr>
            <a:endParaRPr lang="zh-CN" altLang="zh-CN"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任意多边形 3"/>
          <p:cNvSpPr>
            <a:spLocks/>
          </p:cNvSpPr>
          <p:nvPr/>
        </p:nvSpPr>
        <p:spPr bwMode="auto">
          <a:xfrm>
            <a:off x="2907969" y="2384724"/>
            <a:ext cx="1357322" cy="34289"/>
          </a:xfrm>
          <a:custGeom>
            <a:avLst/>
            <a:gdLst>
              <a:gd name="T0" fmla="*/ 0 w 1092530"/>
              <a:gd name="T1" fmla="*/ 1068780 h 1068780"/>
              <a:gd name="T2" fmla="*/ 1092530 w 1092530"/>
              <a:gd name="T3" fmla="*/ 0 h 1068780"/>
              <a:gd name="T4" fmla="*/ 0 60000 65536"/>
              <a:gd name="T5" fmla="*/ 0 60000 65536"/>
              <a:gd name="T6" fmla="*/ 0 w 1092530"/>
              <a:gd name="T7" fmla="*/ 0 h 1068780"/>
              <a:gd name="T8" fmla="*/ 1092530 w 1092530"/>
              <a:gd name="T9" fmla="*/ 1068780 h 1068780"/>
            </a:gdLst>
            <a:ahLst/>
            <a:cxnLst>
              <a:cxn ang="T4">
                <a:pos x="T0" y="T1"/>
              </a:cxn>
              <a:cxn ang="T5">
                <a:pos x="T2" y="T3"/>
              </a:cxn>
            </a:cxnLst>
            <a:rect l="T6" t="T7" r="T8" b="T9"/>
            <a:pathLst>
              <a:path w="1092530" h="1068780">
                <a:moveTo>
                  <a:pt x="0" y="1068780"/>
                </a:moveTo>
                <a:lnTo>
                  <a:pt x="1092530" y="0"/>
                </a:lnTo>
              </a:path>
            </a:pathLst>
          </a:custGeom>
          <a:noFill/>
          <a:ln w="38100" cap="flat" cmpd="sng">
            <a:solidFill>
              <a:srgbClr val="D8D8D8"/>
            </a:solidFill>
            <a:bevel/>
            <a:headEnd type="oval" w="med" len="med"/>
            <a:tailEnd type="oval" w="med" len="med"/>
          </a:ln>
          <a:extLst>
            <a:ext uri="{909E8E84-426E-40dd-AFC4-6F175D3DCCD1}">
              <a14:hiddenFill xmlns:a14="http://schemas.microsoft.com/office/drawing/2010/main" xmlns="">
                <a:solidFill>
                  <a:srgbClr val="FFFFFF"/>
                </a:solidFill>
              </a14:hiddenFill>
            </a:ext>
          </a:extLst>
        </p:spPr>
        <p:txBody>
          <a:bodyPr lIns="77925" tIns="38963" rIns="77925" bIns="38963" anchor="ctr"/>
          <a:lstStyle/>
          <a:p>
            <a:pPr algn="ctr" eaLnBrk="0" fontAlgn="ctr" hangingPunct="0">
              <a:buClr>
                <a:srgbClr val="FF0000"/>
              </a:buClr>
              <a:buSzPct val="70000"/>
            </a:pPr>
            <a:endParaRPr lang="zh-CN" altLang="zh-CN"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任意多边形 37"/>
          <p:cNvSpPr>
            <a:spLocks/>
          </p:cNvSpPr>
          <p:nvPr/>
        </p:nvSpPr>
        <p:spPr bwMode="auto">
          <a:xfrm flipV="1">
            <a:off x="3122283" y="1473888"/>
            <a:ext cx="1143008" cy="696521"/>
          </a:xfrm>
          <a:custGeom>
            <a:avLst/>
            <a:gdLst>
              <a:gd name="T0" fmla="*/ 0 w 1092530"/>
              <a:gd name="T1" fmla="*/ 1068780 h 1068780"/>
              <a:gd name="T2" fmla="*/ 1092530 w 1092530"/>
              <a:gd name="T3" fmla="*/ 0 h 1068780"/>
              <a:gd name="T4" fmla="*/ 0 60000 65536"/>
              <a:gd name="T5" fmla="*/ 0 60000 65536"/>
              <a:gd name="T6" fmla="*/ 0 w 1092530"/>
              <a:gd name="T7" fmla="*/ 0 h 1068780"/>
              <a:gd name="T8" fmla="*/ 1092530 w 1092530"/>
              <a:gd name="T9" fmla="*/ 1068780 h 1068780"/>
            </a:gdLst>
            <a:ahLst/>
            <a:cxnLst>
              <a:cxn ang="T4">
                <a:pos x="T0" y="T1"/>
              </a:cxn>
              <a:cxn ang="T5">
                <a:pos x="T2" y="T3"/>
              </a:cxn>
            </a:cxnLst>
            <a:rect l="T6" t="T7" r="T8" b="T9"/>
            <a:pathLst>
              <a:path w="1092530" h="1068780">
                <a:moveTo>
                  <a:pt x="0" y="1068780"/>
                </a:moveTo>
                <a:lnTo>
                  <a:pt x="1092530" y="0"/>
                </a:lnTo>
              </a:path>
            </a:pathLst>
          </a:custGeom>
          <a:noFill/>
          <a:ln w="38100" cap="flat" cmpd="sng">
            <a:solidFill>
              <a:srgbClr val="D8D8D8"/>
            </a:solidFill>
            <a:bevel/>
            <a:headEnd type="oval" w="med" len="med"/>
            <a:tailEnd type="oval" w="med" len="med"/>
          </a:ln>
          <a:extLst>
            <a:ext uri="{909E8E84-426E-40dd-AFC4-6F175D3DCCD1}">
              <a14:hiddenFill xmlns:a14="http://schemas.microsoft.com/office/drawing/2010/main" xmlns="">
                <a:solidFill>
                  <a:srgbClr val="FFFFFF"/>
                </a:solidFill>
              </a14:hiddenFill>
            </a:ext>
          </a:extLst>
        </p:spPr>
        <p:txBody>
          <a:bodyPr lIns="77925" tIns="38963" rIns="77925" bIns="38963" anchor="ctr"/>
          <a:lstStyle/>
          <a:p>
            <a:pPr algn="ctr" eaLnBrk="0" fontAlgn="ctr" hangingPunct="0">
              <a:buClr>
                <a:srgbClr val="FF0000"/>
              </a:buClr>
              <a:buSzPct val="70000"/>
            </a:pPr>
            <a:endParaRPr lang="zh-CN" altLang="zh-CN"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任意多边形 36"/>
          <p:cNvSpPr>
            <a:spLocks/>
          </p:cNvSpPr>
          <p:nvPr/>
        </p:nvSpPr>
        <p:spPr bwMode="auto">
          <a:xfrm>
            <a:off x="5051109" y="2350435"/>
            <a:ext cx="1357322" cy="34289"/>
          </a:xfrm>
          <a:custGeom>
            <a:avLst/>
            <a:gdLst>
              <a:gd name="T0" fmla="*/ 0 w 1092530"/>
              <a:gd name="T1" fmla="*/ 1068780 h 1068780"/>
              <a:gd name="T2" fmla="*/ 1092530 w 1092530"/>
              <a:gd name="T3" fmla="*/ 0 h 1068780"/>
              <a:gd name="T4" fmla="*/ 0 60000 65536"/>
              <a:gd name="T5" fmla="*/ 0 60000 65536"/>
              <a:gd name="T6" fmla="*/ 0 w 1092530"/>
              <a:gd name="T7" fmla="*/ 0 h 1068780"/>
              <a:gd name="T8" fmla="*/ 1092530 w 1092530"/>
              <a:gd name="T9" fmla="*/ 1068780 h 1068780"/>
            </a:gdLst>
            <a:ahLst/>
            <a:cxnLst>
              <a:cxn ang="T4">
                <a:pos x="T0" y="T1"/>
              </a:cxn>
              <a:cxn ang="T5">
                <a:pos x="T2" y="T3"/>
              </a:cxn>
            </a:cxnLst>
            <a:rect l="T6" t="T7" r="T8" b="T9"/>
            <a:pathLst>
              <a:path w="1092530" h="1068780">
                <a:moveTo>
                  <a:pt x="0" y="1068780"/>
                </a:moveTo>
                <a:lnTo>
                  <a:pt x="1092530" y="0"/>
                </a:lnTo>
              </a:path>
            </a:pathLst>
          </a:custGeom>
          <a:noFill/>
          <a:ln w="38100" cap="flat" cmpd="sng">
            <a:solidFill>
              <a:srgbClr val="D8D8D8"/>
            </a:solidFill>
            <a:bevel/>
            <a:headEnd type="oval" w="med" len="med"/>
            <a:tailEnd type="oval" w="med" len="med"/>
          </a:ln>
          <a:extLst>
            <a:ext uri="{909E8E84-426E-40dd-AFC4-6F175D3DCCD1}">
              <a14:hiddenFill xmlns:a14="http://schemas.microsoft.com/office/drawing/2010/main" xmlns="">
                <a:solidFill>
                  <a:srgbClr val="FFFFFF"/>
                </a:solidFill>
              </a14:hiddenFill>
            </a:ext>
          </a:extLst>
        </p:spPr>
        <p:txBody>
          <a:bodyPr lIns="77925" tIns="38963" rIns="77925" bIns="38963" anchor="ctr"/>
          <a:lstStyle/>
          <a:p>
            <a:pPr algn="ctr" eaLnBrk="0" fontAlgn="ctr" hangingPunct="0">
              <a:buClr>
                <a:srgbClr val="FF0000"/>
              </a:buClr>
              <a:buSzPct val="70000"/>
            </a:pPr>
            <a:endParaRPr lang="zh-CN" altLang="zh-CN"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任意多边形 35"/>
          <p:cNvSpPr>
            <a:spLocks/>
          </p:cNvSpPr>
          <p:nvPr/>
        </p:nvSpPr>
        <p:spPr bwMode="auto">
          <a:xfrm>
            <a:off x="4979671" y="1473888"/>
            <a:ext cx="1214446" cy="714411"/>
          </a:xfrm>
          <a:custGeom>
            <a:avLst/>
            <a:gdLst>
              <a:gd name="T0" fmla="*/ 0 w 1092530"/>
              <a:gd name="T1" fmla="*/ 1068780 h 1068780"/>
              <a:gd name="T2" fmla="*/ 1092530 w 1092530"/>
              <a:gd name="T3" fmla="*/ 0 h 1068780"/>
              <a:gd name="T4" fmla="*/ 0 60000 65536"/>
              <a:gd name="T5" fmla="*/ 0 60000 65536"/>
              <a:gd name="T6" fmla="*/ 0 w 1092530"/>
              <a:gd name="T7" fmla="*/ 0 h 1068780"/>
              <a:gd name="T8" fmla="*/ 1092530 w 1092530"/>
              <a:gd name="T9" fmla="*/ 1068780 h 1068780"/>
            </a:gdLst>
            <a:ahLst/>
            <a:cxnLst>
              <a:cxn ang="T4">
                <a:pos x="T0" y="T1"/>
              </a:cxn>
              <a:cxn ang="T5">
                <a:pos x="T2" y="T3"/>
              </a:cxn>
            </a:cxnLst>
            <a:rect l="T6" t="T7" r="T8" b="T9"/>
            <a:pathLst>
              <a:path w="1092530" h="1068780">
                <a:moveTo>
                  <a:pt x="0" y="1068780"/>
                </a:moveTo>
                <a:lnTo>
                  <a:pt x="1092530" y="0"/>
                </a:lnTo>
              </a:path>
            </a:pathLst>
          </a:custGeom>
          <a:noFill/>
          <a:ln w="38100" cap="flat" cmpd="sng">
            <a:solidFill>
              <a:srgbClr val="D8D8D8"/>
            </a:solidFill>
            <a:bevel/>
            <a:headEnd type="oval" w="med" len="med"/>
            <a:tailEnd type="oval" w="med" len="med"/>
          </a:ln>
          <a:extLst>
            <a:ext uri="{909E8E84-426E-40dd-AFC4-6F175D3DCCD1}">
              <a14:hiddenFill xmlns:a14="http://schemas.microsoft.com/office/drawing/2010/main" xmlns="">
                <a:solidFill>
                  <a:srgbClr val="FFFFFF"/>
                </a:solidFill>
              </a14:hiddenFill>
            </a:ext>
          </a:extLst>
        </p:spPr>
        <p:txBody>
          <a:bodyPr lIns="77925" tIns="38963" rIns="77925" bIns="38963" anchor="ctr"/>
          <a:lstStyle/>
          <a:p>
            <a:pPr algn="ctr" eaLnBrk="0" fontAlgn="ctr" hangingPunct="0">
              <a:buClr>
                <a:srgbClr val="FF0000"/>
              </a:buClr>
              <a:buSzPct val="70000"/>
            </a:pPr>
            <a:endParaRPr lang="zh-CN" altLang="zh-CN"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圆角矩形 5"/>
          <p:cNvSpPr>
            <a:spLocks noChangeArrowheads="1"/>
          </p:cNvSpPr>
          <p:nvPr/>
        </p:nvSpPr>
        <p:spPr bwMode="auto">
          <a:xfrm>
            <a:off x="6265556" y="2974086"/>
            <a:ext cx="2571769" cy="1607355"/>
          </a:xfrm>
          <a:prstGeom prst="roundRect">
            <a:avLst>
              <a:gd name="adj" fmla="val 0"/>
            </a:avLst>
          </a:prstGeom>
          <a:solidFill>
            <a:srgbClr val="474747">
              <a:alpha val="29999"/>
            </a:srgbClr>
          </a:solidFill>
          <a:ln>
            <a:noFill/>
          </a:ln>
          <a:extLst>
            <a:ext uri="{91240B29-F687-4f45-9708-019B960494DF}">
              <a14:hiddenLine xmlns:a14="http://schemas.microsoft.com/office/drawing/2010/main" xmlns="" w="9525" cap="flat" cmpd="sng">
                <a:solidFill>
                  <a:srgbClr val="FFFFFF"/>
                </a:solidFill>
                <a:bevel/>
                <a:headEnd/>
                <a:tailEnd/>
              </a14:hiddenLine>
            </a:ext>
          </a:extLst>
        </p:spPr>
        <p:txBody>
          <a:bodyPr lIns="77925" tIns="38963" rIns="77925" bIns="38963" anchor="ctr"/>
          <a:lstStyle>
            <a:lvl1pPr>
              <a:tabLst>
                <a:tab pos="136525" algn="l"/>
              </a:tabLst>
              <a:defRPr>
                <a:solidFill>
                  <a:schemeClr val="tx1"/>
                </a:solidFill>
                <a:latin typeface="Arial" panose="020B0604020202020204" pitchFamily="34" charset="0"/>
              </a:defRPr>
            </a:lvl1pPr>
            <a:lvl2pPr>
              <a:tabLst>
                <a:tab pos="136525" algn="l"/>
              </a:tabLst>
              <a:defRPr>
                <a:solidFill>
                  <a:schemeClr val="tx1"/>
                </a:solidFill>
                <a:latin typeface="Arial" panose="020B0604020202020204" pitchFamily="34" charset="0"/>
              </a:defRPr>
            </a:lvl2pPr>
            <a:lvl3pPr>
              <a:tabLst>
                <a:tab pos="136525" algn="l"/>
              </a:tabLst>
              <a:defRPr>
                <a:solidFill>
                  <a:schemeClr val="tx1"/>
                </a:solidFill>
                <a:latin typeface="Arial" panose="020B0604020202020204" pitchFamily="34" charset="0"/>
              </a:defRPr>
            </a:lvl3pPr>
            <a:lvl4pPr>
              <a:tabLst>
                <a:tab pos="136525" algn="l"/>
              </a:tabLst>
              <a:defRPr>
                <a:solidFill>
                  <a:schemeClr val="tx1"/>
                </a:solidFill>
                <a:latin typeface="Arial" panose="020B0604020202020204" pitchFamily="34" charset="0"/>
              </a:defRPr>
            </a:lvl4pPr>
            <a:lvl5pPr>
              <a:tabLst>
                <a:tab pos="136525" algn="l"/>
              </a:tabLst>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9pPr>
          </a:lstStyle>
          <a:p>
            <a:pPr marL="0" lvl="2" algn="ctr" eaLnBrk="0" fontAlgn="ctr" hangingPunct="0">
              <a:buClr>
                <a:srgbClr val="FF0000"/>
              </a:buClr>
              <a:buSzPct val="70000"/>
              <a:buFont typeface="Wingdings" panose="05000000000000000000" pitchFamily="2" charset="2"/>
              <a:buChar char="u"/>
            </a:pPr>
            <a:endParaRPr lang="zh-CN" altLang="zh-CN" sz="12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圆角矩形 6"/>
          <p:cNvSpPr>
            <a:spLocks noChangeArrowheads="1"/>
          </p:cNvSpPr>
          <p:nvPr/>
        </p:nvSpPr>
        <p:spPr bwMode="auto">
          <a:xfrm>
            <a:off x="6254538" y="2149882"/>
            <a:ext cx="2582786" cy="493607"/>
          </a:xfrm>
          <a:prstGeom prst="roundRect">
            <a:avLst>
              <a:gd name="adj" fmla="val 0"/>
            </a:avLst>
          </a:prstGeom>
          <a:solidFill>
            <a:srgbClr val="474747">
              <a:alpha val="29999"/>
            </a:srgbClr>
          </a:solidFill>
          <a:ln>
            <a:noFill/>
          </a:ln>
          <a:extLst>
            <a:ext uri="{91240B29-F687-4f45-9708-019B960494DF}">
              <a14:hiddenLine xmlns:a14="http://schemas.microsoft.com/office/drawing/2010/main" xmlns="" w="9525" cap="flat" cmpd="sng">
                <a:solidFill>
                  <a:srgbClr val="FFFFFF"/>
                </a:solidFill>
                <a:bevel/>
                <a:headEnd/>
                <a:tailEnd/>
              </a14:hiddenLine>
            </a:ext>
          </a:extLst>
        </p:spPr>
        <p:txBody>
          <a:bodyPr lIns="77925" tIns="38963" rIns="77925" bIns="38963" anchor="ctr"/>
          <a:lstStyle>
            <a:lvl1pPr>
              <a:tabLst>
                <a:tab pos="136525" algn="l"/>
              </a:tabLst>
              <a:defRPr>
                <a:solidFill>
                  <a:schemeClr val="tx1"/>
                </a:solidFill>
                <a:latin typeface="Arial" panose="020B0604020202020204" pitchFamily="34" charset="0"/>
              </a:defRPr>
            </a:lvl1pPr>
            <a:lvl2pPr>
              <a:tabLst>
                <a:tab pos="136525" algn="l"/>
              </a:tabLst>
              <a:defRPr>
                <a:solidFill>
                  <a:schemeClr val="tx1"/>
                </a:solidFill>
                <a:latin typeface="Arial" panose="020B0604020202020204" pitchFamily="34" charset="0"/>
              </a:defRPr>
            </a:lvl2pPr>
            <a:lvl3pPr>
              <a:tabLst>
                <a:tab pos="136525" algn="l"/>
              </a:tabLst>
              <a:defRPr>
                <a:solidFill>
                  <a:schemeClr val="tx1"/>
                </a:solidFill>
                <a:latin typeface="Arial" panose="020B0604020202020204" pitchFamily="34" charset="0"/>
              </a:defRPr>
            </a:lvl3pPr>
            <a:lvl4pPr>
              <a:tabLst>
                <a:tab pos="136525" algn="l"/>
              </a:tabLst>
              <a:defRPr>
                <a:solidFill>
                  <a:schemeClr val="tx1"/>
                </a:solidFill>
                <a:latin typeface="Arial" panose="020B0604020202020204" pitchFamily="34" charset="0"/>
              </a:defRPr>
            </a:lvl4pPr>
            <a:lvl5pPr>
              <a:tabLst>
                <a:tab pos="136525" algn="l"/>
              </a:tabLst>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9pPr>
          </a:lstStyle>
          <a:p>
            <a:pPr marL="0" lvl="2" algn="ctr" eaLnBrk="0" fontAlgn="ctr" hangingPunct="0">
              <a:buClr>
                <a:srgbClr val="FF0000"/>
              </a:buClr>
              <a:buSzPct val="70000"/>
              <a:buFont typeface="Wingdings" panose="05000000000000000000" pitchFamily="2" charset="2"/>
              <a:buChar char="u"/>
            </a:pPr>
            <a:endParaRPr lang="zh-CN" altLang="zh-CN" sz="12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圆角矩形 7"/>
          <p:cNvSpPr>
            <a:spLocks noChangeArrowheads="1"/>
          </p:cNvSpPr>
          <p:nvPr/>
        </p:nvSpPr>
        <p:spPr bwMode="auto">
          <a:xfrm>
            <a:off x="6265556" y="1313154"/>
            <a:ext cx="2571769" cy="492736"/>
          </a:xfrm>
          <a:prstGeom prst="roundRect">
            <a:avLst>
              <a:gd name="adj" fmla="val 0"/>
            </a:avLst>
          </a:prstGeom>
          <a:solidFill>
            <a:srgbClr val="474747">
              <a:alpha val="29999"/>
            </a:srgbClr>
          </a:solidFill>
          <a:ln>
            <a:noFill/>
          </a:ln>
          <a:extLst>
            <a:ext uri="{91240B29-F687-4f45-9708-019B960494DF}">
              <a14:hiddenLine xmlns:a14="http://schemas.microsoft.com/office/drawing/2010/main" xmlns="" w="9525" cap="flat" cmpd="sng">
                <a:solidFill>
                  <a:srgbClr val="FFFFFF"/>
                </a:solidFill>
                <a:bevel/>
                <a:headEnd/>
                <a:tailEnd/>
              </a14:hiddenLine>
            </a:ext>
          </a:extLst>
        </p:spPr>
        <p:txBody>
          <a:bodyPr lIns="77925" tIns="38963" rIns="77925" bIns="38963" anchor="ctr"/>
          <a:lstStyle>
            <a:lvl1pPr>
              <a:tabLst>
                <a:tab pos="136525" algn="l"/>
              </a:tabLst>
              <a:defRPr>
                <a:solidFill>
                  <a:schemeClr val="tx1"/>
                </a:solidFill>
                <a:latin typeface="Arial" panose="020B0604020202020204" pitchFamily="34" charset="0"/>
              </a:defRPr>
            </a:lvl1pPr>
            <a:lvl2pPr>
              <a:tabLst>
                <a:tab pos="136525" algn="l"/>
              </a:tabLst>
              <a:defRPr>
                <a:solidFill>
                  <a:schemeClr val="tx1"/>
                </a:solidFill>
                <a:latin typeface="Arial" panose="020B0604020202020204" pitchFamily="34" charset="0"/>
              </a:defRPr>
            </a:lvl2pPr>
            <a:lvl3pPr>
              <a:tabLst>
                <a:tab pos="136525" algn="l"/>
              </a:tabLst>
              <a:defRPr>
                <a:solidFill>
                  <a:schemeClr val="tx1"/>
                </a:solidFill>
                <a:latin typeface="Arial" panose="020B0604020202020204" pitchFamily="34" charset="0"/>
              </a:defRPr>
            </a:lvl3pPr>
            <a:lvl4pPr>
              <a:tabLst>
                <a:tab pos="136525" algn="l"/>
              </a:tabLst>
              <a:defRPr>
                <a:solidFill>
                  <a:schemeClr val="tx1"/>
                </a:solidFill>
                <a:latin typeface="Arial" panose="020B0604020202020204" pitchFamily="34" charset="0"/>
              </a:defRPr>
            </a:lvl4pPr>
            <a:lvl5pPr>
              <a:tabLst>
                <a:tab pos="136525" algn="l"/>
              </a:tabLst>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9pPr>
          </a:lstStyle>
          <a:p>
            <a:pPr marL="0" lvl="2" algn="r" eaLnBrk="0" fontAlgn="ctr" hangingPunct="0">
              <a:buClr>
                <a:srgbClr val="FF0000"/>
              </a:buClr>
              <a:buSzPct val="70000"/>
            </a:pPr>
            <a:endParaRPr lang="zh-CN" altLang="zh-CN" sz="12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椭圆 38"/>
          <p:cNvSpPr>
            <a:spLocks noChangeArrowheads="1"/>
          </p:cNvSpPr>
          <p:nvPr/>
        </p:nvSpPr>
        <p:spPr bwMode="auto">
          <a:xfrm>
            <a:off x="3836664" y="1741780"/>
            <a:ext cx="1578420" cy="1125149"/>
          </a:xfrm>
          <a:prstGeom prst="ellipse">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16200000" scaled="1"/>
            <a:tileRect/>
          </a:gradFill>
          <a:ln/>
        </p:spPr>
        <p:style>
          <a:lnRef idx="0">
            <a:schemeClr val="accent4"/>
          </a:lnRef>
          <a:fillRef idx="3">
            <a:schemeClr val="accent4"/>
          </a:fillRef>
          <a:effectRef idx="3">
            <a:schemeClr val="accent4"/>
          </a:effectRef>
          <a:fontRef idx="minor">
            <a:schemeClr val="lt1"/>
          </a:fontRef>
        </p:style>
        <p:txBody>
          <a:bodyPr lIns="77925" tIns="38963" rIns="77925" bIns="38963" anchor="ctr"/>
          <a:lstStyle>
            <a:lvl1pPr>
              <a:tabLst>
                <a:tab pos="136525" algn="l"/>
              </a:tabLst>
              <a:defRPr>
                <a:solidFill>
                  <a:schemeClr val="tx1"/>
                </a:solidFill>
                <a:latin typeface="Arial" panose="020B0604020202020204" pitchFamily="34" charset="0"/>
              </a:defRPr>
            </a:lvl1pPr>
            <a:lvl2pPr>
              <a:tabLst>
                <a:tab pos="136525" algn="l"/>
              </a:tabLst>
              <a:defRPr>
                <a:solidFill>
                  <a:schemeClr val="tx1"/>
                </a:solidFill>
                <a:latin typeface="Arial" panose="020B0604020202020204" pitchFamily="34" charset="0"/>
              </a:defRPr>
            </a:lvl2pPr>
            <a:lvl3pPr>
              <a:tabLst>
                <a:tab pos="136525" algn="l"/>
              </a:tabLst>
              <a:defRPr>
                <a:solidFill>
                  <a:schemeClr val="tx1"/>
                </a:solidFill>
                <a:latin typeface="Arial" panose="020B0604020202020204" pitchFamily="34" charset="0"/>
              </a:defRPr>
            </a:lvl3pPr>
            <a:lvl4pPr>
              <a:tabLst>
                <a:tab pos="136525" algn="l"/>
              </a:tabLst>
              <a:defRPr>
                <a:solidFill>
                  <a:schemeClr val="tx1"/>
                </a:solidFill>
                <a:latin typeface="Arial" panose="020B0604020202020204" pitchFamily="34" charset="0"/>
              </a:defRPr>
            </a:lvl4pPr>
            <a:lvl5pPr>
              <a:tabLst>
                <a:tab pos="136525" algn="l"/>
              </a:tabLst>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9pPr>
          </a:lstStyle>
          <a:p>
            <a:pPr marL="0" lvl="2" algn="ctr" eaLnBrk="0" fontAlgn="ctr" hangingPunct="0">
              <a:buClr>
                <a:srgbClr val="FF0000"/>
              </a:buClr>
              <a:buSzPct val="70000"/>
              <a:buFont typeface="Wingdings" panose="05000000000000000000" pitchFamily="2" charset="2"/>
              <a:buChar char="u"/>
            </a:pPr>
            <a:endParaRPr lang="zh-CN" altLang="zh-CN" sz="13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TextBox 39"/>
          <p:cNvSpPr>
            <a:spLocks noChangeArrowheads="1"/>
          </p:cNvSpPr>
          <p:nvPr/>
        </p:nvSpPr>
        <p:spPr bwMode="auto">
          <a:xfrm>
            <a:off x="470509" y="679137"/>
            <a:ext cx="2601294" cy="4480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7925" tIns="38963" rIns="77925" bIns="38963">
            <a:spAutoFit/>
          </a:bodyPr>
          <a:lstStyle/>
          <a:p>
            <a:r>
              <a:rPr lang="en-US" altLang="zh-CN" sz="2400" b="1" dirty="0" smtClean="0">
                <a:latin typeface="微软雅黑" pitchFamily="34" charset="-122"/>
                <a:ea typeface="微软雅黑" pitchFamily="34" charset="-122"/>
                <a:sym typeface="微软雅黑" panose="020B0503020204020204" pitchFamily="34" charset="-122"/>
              </a:rPr>
              <a:t>3 </a:t>
            </a:r>
            <a:r>
              <a:rPr lang="zh-CN" altLang="en-US" sz="2400" b="1" dirty="0" smtClean="0">
                <a:latin typeface="微软雅黑" pitchFamily="34" charset="-122"/>
                <a:ea typeface="微软雅黑" pitchFamily="34" charset="-122"/>
                <a:sym typeface="微软雅黑" panose="020B0503020204020204" pitchFamily="34" charset="-122"/>
              </a:rPr>
              <a:t>北京分公司</a:t>
            </a:r>
            <a:endParaRPr lang="zh-CN" altLang="en-US" sz="2700" b="1" dirty="0">
              <a:latin typeface="微软雅黑" pitchFamily="34" charset="-122"/>
              <a:ea typeface="微软雅黑" pitchFamily="34" charset="-122"/>
            </a:endParaRPr>
          </a:p>
        </p:txBody>
      </p:sp>
      <p:sp>
        <p:nvSpPr>
          <p:cNvPr id="13" name="圆角矩形 5"/>
          <p:cNvSpPr>
            <a:spLocks noChangeArrowheads="1"/>
          </p:cNvSpPr>
          <p:nvPr/>
        </p:nvSpPr>
        <p:spPr bwMode="auto">
          <a:xfrm>
            <a:off x="479079" y="2982350"/>
            <a:ext cx="2609809" cy="1518227"/>
          </a:xfrm>
          <a:prstGeom prst="roundRect">
            <a:avLst>
              <a:gd name="adj" fmla="val 0"/>
            </a:avLst>
          </a:prstGeom>
          <a:solidFill>
            <a:srgbClr val="474747">
              <a:alpha val="29999"/>
            </a:srgbClr>
          </a:solidFill>
          <a:ln>
            <a:noFill/>
          </a:ln>
          <a:extLst>
            <a:ext uri="{91240B29-F687-4f45-9708-019B960494DF}">
              <a14:hiddenLine xmlns:a14="http://schemas.microsoft.com/office/drawing/2010/main" xmlns="" w="9525" cap="flat" cmpd="sng">
                <a:solidFill>
                  <a:srgbClr val="FFFFFF"/>
                </a:solidFill>
                <a:bevel/>
                <a:headEnd/>
                <a:tailEnd/>
              </a14:hiddenLine>
            </a:ext>
          </a:extLst>
        </p:spPr>
        <p:txBody>
          <a:bodyPr lIns="77925" tIns="38963" rIns="77925" bIns="38963" anchor="ctr"/>
          <a:lstStyle>
            <a:lvl1pPr>
              <a:tabLst>
                <a:tab pos="136525" algn="l"/>
              </a:tabLst>
              <a:defRPr>
                <a:solidFill>
                  <a:schemeClr val="tx1"/>
                </a:solidFill>
                <a:latin typeface="Arial" panose="020B0604020202020204" pitchFamily="34" charset="0"/>
              </a:defRPr>
            </a:lvl1pPr>
            <a:lvl2pPr>
              <a:tabLst>
                <a:tab pos="136525" algn="l"/>
              </a:tabLst>
              <a:defRPr>
                <a:solidFill>
                  <a:schemeClr val="tx1"/>
                </a:solidFill>
                <a:latin typeface="Arial" panose="020B0604020202020204" pitchFamily="34" charset="0"/>
              </a:defRPr>
            </a:lvl2pPr>
            <a:lvl3pPr>
              <a:tabLst>
                <a:tab pos="136525" algn="l"/>
              </a:tabLst>
              <a:defRPr>
                <a:solidFill>
                  <a:schemeClr val="tx1"/>
                </a:solidFill>
                <a:latin typeface="Arial" panose="020B0604020202020204" pitchFamily="34" charset="0"/>
              </a:defRPr>
            </a:lvl3pPr>
            <a:lvl4pPr>
              <a:tabLst>
                <a:tab pos="136525" algn="l"/>
              </a:tabLst>
              <a:defRPr>
                <a:solidFill>
                  <a:schemeClr val="tx1"/>
                </a:solidFill>
                <a:latin typeface="Arial" panose="020B0604020202020204" pitchFamily="34" charset="0"/>
              </a:defRPr>
            </a:lvl4pPr>
            <a:lvl5pPr>
              <a:tabLst>
                <a:tab pos="136525" algn="l"/>
              </a:tabLst>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9pPr>
          </a:lstStyle>
          <a:p>
            <a:pPr marL="0" lvl="2" algn="ctr" eaLnBrk="0" fontAlgn="ctr" hangingPunct="0">
              <a:buClr>
                <a:srgbClr val="FF0000"/>
              </a:buClr>
              <a:buSzPct val="70000"/>
              <a:buFont typeface="Wingdings" panose="05000000000000000000" pitchFamily="2" charset="2"/>
              <a:buChar char="u"/>
            </a:pPr>
            <a:endParaRPr lang="zh-CN" altLang="zh-CN" sz="12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圆角矩形 6"/>
          <p:cNvSpPr>
            <a:spLocks noChangeArrowheads="1"/>
          </p:cNvSpPr>
          <p:nvPr/>
        </p:nvSpPr>
        <p:spPr bwMode="auto">
          <a:xfrm>
            <a:off x="479077" y="2096044"/>
            <a:ext cx="2598103" cy="696521"/>
          </a:xfrm>
          <a:prstGeom prst="roundRect">
            <a:avLst>
              <a:gd name="adj" fmla="val 0"/>
            </a:avLst>
          </a:prstGeom>
          <a:solidFill>
            <a:srgbClr val="474747">
              <a:alpha val="29999"/>
            </a:srgbClr>
          </a:solidFill>
          <a:ln>
            <a:noFill/>
          </a:ln>
          <a:extLst>
            <a:ext uri="{91240B29-F687-4f45-9708-019B960494DF}">
              <a14:hiddenLine xmlns:a14="http://schemas.microsoft.com/office/drawing/2010/main" xmlns="" w="9525" cap="flat" cmpd="sng">
                <a:solidFill>
                  <a:srgbClr val="FFFFFF"/>
                </a:solidFill>
                <a:bevel/>
                <a:headEnd/>
                <a:tailEnd/>
              </a14:hiddenLine>
            </a:ext>
          </a:extLst>
        </p:spPr>
        <p:txBody>
          <a:bodyPr lIns="77925" tIns="38963" rIns="77925" bIns="38963" anchor="ctr"/>
          <a:lstStyle>
            <a:lvl1pPr>
              <a:tabLst>
                <a:tab pos="136525" algn="l"/>
              </a:tabLst>
              <a:defRPr>
                <a:solidFill>
                  <a:schemeClr val="tx1"/>
                </a:solidFill>
                <a:latin typeface="Arial" panose="020B0604020202020204" pitchFamily="34" charset="0"/>
              </a:defRPr>
            </a:lvl1pPr>
            <a:lvl2pPr>
              <a:tabLst>
                <a:tab pos="136525" algn="l"/>
              </a:tabLst>
              <a:defRPr>
                <a:solidFill>
                  <a:schemeClr val="tx1"/>
                </a:solidFill>
                <a:latin typeface="Arial" panose="020B0604020202020204" pitchFamily="34" charset="0"/>
              </a:defRPr>
            </a:lvl2pPr>
            <a:lvl3pPr>
              <a:tabLst>
                <a:tab pos="136525" algn="l"/>
              </a:tabLst>
              <a:defRPr>
                <a:solidFill>
                  <a:schemeClr val="tx1"/>
                </a:solidFill>
                <a:latin typeface="Arial" panose="020B0604020202020204" pitchFamily="34" charset="0"/>
              </a:defRPr>
            </a:lvl3pPr>
            <a:lvl4pPr>
              <a:tabLst>
                <a:tab pos="136525" algn="l"/>
              </a:tabLst>
              <a:defRPr>
                <a:solidFill>
                  <a:schemeClr val="tx1"/>
                </a:solidFill>
                <a:latin typeface="Arial" panose="020B0604020202020204" pitchFamily="34" charset="0"/>
              </a:defRPr>
            </a:lvl4pPr>
            <a:lvl5pPr>
              <a:tabLst>
                <a:tab pos="136525" algn="l"/>
              </a:tabLst>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9pPr>
          </a:lstStyle>
          <a:p>
            <a:pPr marL="0" lvl="2" eaLnBrk="0" fontAlgn="ctr" hangingPunct="0">
              <a:buClr>
                <a:srgbClr val="FF0000"/>
              </a:buClr>
              <a:buSzPct val="70000"/>
            </a:pPr>
            <a:endParaRPr lang="zh-CN" altLang="zh-CN" sz="12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圆角矩形 7"/>
          <p:cNvSpPr>
            <a:spLocks noChangeArrowheads="1"/>
          </p:cNvSpPr>
          <p:nvPr/>
        </p:nvSpPr>
        <p:spPr bwMode="auto">
          <a:xfrm>
            <a:off x="479078" y="1313154"/>
            <a:ext cx="2592767" cy="492736"/>
          </a:xfrm>
          <a:prstGeom prst="roundRect">
            <a:avLst>
              <a:gd name="adj" fmla="val 0"/>
            </a:avLst>
          </a:prstGeom>
          <a:solidFill>
            <a:srgbClr val="474747">
              <a:alpha val="29999"/>
            </a:srgbClr>
          </a:solidFill>
          <a:ln>
            <a:noFill/>
          </a:ln>
          <a:extLst>
            <a:ext uri="{91240B29-F687-4f45-9708-019B960494DF}">
              <a14:hiddenLine xmlns:a14="http://schemas.microsoft.com/office/drawing/2010/main" xmlns="" w="9525" cap="flat" cmpd="sng">
                <a:solidFill>
                  <a:srgbClr val="FFFFFF"/>
                </a:solidFill>
                <a:bevel/>
                <a:headEnd/>
                <a:tailEnd/>
              </a14:hiddenLine>
            </a:ext>
          </a:extLst>
        </p:spPr>
        <p:txBody>
          <a:bodyPr lIns="77925" tIns="38963" rIns="77925" bIns="38963" anchor="ctr"/>
          <a:lstStyle>
            <a:lvl1pPr>
              <a:tabLst>
                <a:tab pos="136525" algn="l"/>
              </a:tabLst>
              <a:defRPr>
                <a:solidFill>
                  <a:schemeClr val="tx1"/>
                </a:solidFill>
                <a:latin typeface="Arial" panose="020B0604020202020204" pitchFamily="34" charset="0"/>
              </a:defRPr>
            </a:lvl1pPr>
            <a:lvl2pPr>
              <a:tabLst>
                <a:tab pos="136525" algn="l"/>
              </a:tabLst>
              <a:defRPr>
                <a:solidFill>
                  <a:schemeClr val="tx1"/>
                </a:solidFill>
                <a:latin typeface="Arial" panose="020B0604020202020204" pitchFamily="34" charset="0"/>
              </a:defRPr>
            </a:lvl2pPr>
            <a:lvl3pPr>
              <a:tabLst>
                <a:tab pos="136525" algn="l"/>
              </a:tabLst>
              <a:defRPr>
                <a:solidFill>
                  <a:schemeClr val="tx1"/>
                </a:solidFill>
                <a:latin typeface="Arial" panose="020B0604020202020204" pitchFamily="34" charset="0"/>
              </a:defRPr>
            </a:lvl3pPr>
            <a:lvl4pPr>
              <a:tabLst>
                <a:tab pos="136525" algn="l"/>
              </a:tabLst>
              <a:defRPr>
                <a:solidFill>
                  <a:schemeClr val="tx1"/>
                </a:solidFill>
                <a:latin typeface="Arial" panose="020B0604020202020204" pitchFamily="34" charset="0"/>
              </a:defRPr>
            </a:lvl4pPr>
            <a:lvl5pPr>
              <a:tabLst>
                <a:tab pos="136525" algn="l"/>
              </a:tabLst>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9pPr>
          </a:lstStyle>
          <a:p>
            <a:pPr marL="0" lvl="2" eaLnBrk="0" fontAlgn="ctr" hangingPunct="0">
              <a:buClr>
                <a:srgbClr val="FF0000"/>
              </a:buClr>
              <a:buSzPct val="70000"/>
            </a:pPr>
            <a:endParaRPr lang="zh-CN" altLang="zh-CN" sz="12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6" name="组合 11"/>
          <p:cNvGrpSpPr>
            <a:grpSpLocks/>
          </p:cNvGrpSpPr>
          <p:nvPr/>
        </p:nvGrpSpPr>
        <p:grpSpPr bwMode="auto">
          <a:xfrm>
            <a:off x="5655664" y="2240513"/>
            <a:ext cx="1395710" cy="321471"/>
            <a:chOff x="0" y="0"/>
            <a:chExt cx="1486270" cy="453572"/>
          </a:xfrm>
        </p:grpSpPr>
        <p:sp>
          <p:nvSpPr>
            <p:cNvPr id="17" name="五边形 12"/>
            <p:cNvSpPr>
              <a:spLocks noChangeArrowheads="1"/>
            </p:cNvSpPr>
            <p:nvPr/>
          </p:nvSpPr>
          <p:spPr bwMode="auto">
            <a:xfrm>
              <a:off x="0" y="0"/>
              <a:ext cx="1486270" cy="453572"/>
            </a:xfrm>
            <a:prstGeom prst="homePlate">
              <a:avLst>
                <a:gd name="adj" fmla="val 81920"/>
              </a:avLst>
            </a:prstGeom>
            <a:solidFill>
              <a:srgbClr val="C00000"/>
            </a:solidFill>
            <a:ln/>
          </p:spPr>
          <p:style>
            <a:lnRef idx="0">
              <a:schemeClr val="accent2"/>
            </a:lnRef>
            <a:fillRef idx="3">
              <a:schemeClr val="accent2"/>
            </a:fillRef>
            <a:effectRef idx="3">
              <a:schemeClr val="accent2"/>
            </a:effectRef>
            <a:fontRef idx="minor">
              <a:schemeClr val="lt1"/>
            </a:fontRef>
          </p:style>
          <p:txBody>
            <a:bodyPr anchor="ctr"/>
            <a:lstStyle/>
            <a:p>
              <a:pPr algn="ctr" eaLnBrk="0" fontAlgn="ctr" hangingPunct="0">
                <a:buClr>
                  <a:srgbClr val="FF0000"/>
                </a:buClr>
                <a:buSzPct val="70000"/>
                <a:buFont typeface="Wingdings" panose="05000000000000000000" pitchFamily="2" charset="2"/>
                <a:buChar char="u"/>
              </a:pPr>
              <a:endParaRPr lang="zh-CN" altLang="zh-CN"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TextBox 22"/>
            <p:cNvSpPr>
              <a:spLocks noChangeArrowheads="1"/>
            </p:cNvSpPr>
            <p:nvPr/>
          </p:nvSpPr>
          <p:spPr bwMode="auto">
            <a:xfrm>
              <a:off x="0" y="40621"/>
              <a:ext cx="1241425" cy="390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txBody>
            <a:bodyPr wrap="square">
              <a:spAutoFit/>
            </a:bodyPr>
            <a:lstStyle/>
            <a:p>
              <a:pPr algn="ctr"/>
              <a:r>
                <a:rPr lang="zh-CN" altLang="en-US" sz="12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结算业务部</a:t>
              </a:r>
              <a:endPar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9" name="组合 11"/>
          <p:cNvGrpSpPr>
            <a:grpSpLocks/>
          </p:cNvGrpSpPr>
          <p:nvPr/>
        </p:nvGrpSpPr>
        <p:grpSpPr bwMode="auto">
          <a:xfrm rot="10800000">
            <a:off x="2265027" y="2248775"/>
            <a:ext cx="1386332" cy="322322"/>
            <a:chOff x="0" y="-1201"/>
            <a:chExt cx="1486270" cy="454773"/>
          </a:xfrm>
        </p:grpSpPr>
        <p:sp>
          <p:nvSpPr>
            <p:cNvPr id="20" name="五边形 12"/>
            <p:cNvSpPr>
              <a:spLocks noChangeArrowheads="1"/>
            </p:cNvSpPr>
            <p:nvPr/>
          </p:nvSpPr>
          <p:spPr bwMode="auto">
            <a:xfrm>
              <a:off x="0" y="0"/>
              <a:ext cx="1486270" cy="453572"/>
            </a:xfrm>
            <a:prstGeom prst="homePlate">
              <a:avLst>
                <a:gd name="adj" fmla="val 81920"/>
              </a:avLst>
            </a:prstGeom>
            <a:solidFill>
              <a:srgbClr val="C00000"/>
            </a:solidFill>
            <a:ln/>
          </p:spPr>
          <p:style>
            <a:lnRef idx="0">
              <a:schemeClr val="accent2"/>
            </a:lnRef>
            <a:fillRef idx="3">
              <a:schemeClr val="accent2"/>
            </a:fillRef>
            <a:effectRef idx="3">
              <a:schemeClr val="accent2"/>
            </a:effectRef>
            <a:fontRef idx="minor">
              <a:schemeClr val="lt1"/>
            </a:fontRef>
          </p:style>
          <p:txBody>
            <a:bodyPr anchor="ctr"/>
            <a:lstStyle/>
            <a:p>
              <a:pPr algn="ctr" eaLnBrk="0" fontAlgn="ctr" hangingPunct="0">
                <a:buClr>
                  <a:srgbClr val="FF0000"/>
                </a:buClr>
                <a:buSzPct val="70000"/>
                <a:buFont typeface="Wingdings" panose="05000000000000000000" pitchFamily="2" charset="2"/>
                <a:buChar char="u"/>
              </a:pPr>
              <a:endParaRPr lang="zh-CN" altLang="zh-CN"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TextBox 22"/>
            <p:cNvSpPr>
              <a:spLocks noChangeArrowheads="1"/>
            </p:cNvSpPr>
            <p:nvPr/>
          </p:nvSpPr>
          <p:spPr bwMode="auto">
            <a:xfrm rot="10800000">
              <a:off x="2651" y="-1201"/>
              <a:ext cx="1241425" cy="390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txBody>
            <a:bodyPr wrap="square">
              <a:spAutoFit/>
            </a:bodyPr>
            <a:lstStyle/>
            <a:p>
              <a:pPr algn="ctr"/>
              <a:r>
                <a:rPr lang="zh-CN" altLang="en-US" sz="12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信息服务部</a:t>
              </a:r>
              <a:endPar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5" name="五边形 12"/>
          <p:cNvSpPr>
            <a:spLocks noChangeArrowheads="1"/>
          </p:cNvSpPr>
          <p:nvPr/>
        </p:nvSpPr>
        <p:spPr bwMode="auto">
          <a:xfrm rot="10800000">
            <a:off x="2336465" y="3089506"/>
            <a:ext cx="1368682" cy="321471"/>
          </a:xfrm>
          <a:prstGeom prst="homePlate">
            <a:avLst>
              <a:gd name="adj" fmla="val 81920"/>
            </a:avLst>
          </a:prstGeom>
          <a:solidFill>
            <a:srgbClr val="CC0018"/>
          </a:solidFill>
          <a:ln/>
        </p:spPr>
        <p:style>
          <a:lnRef idx="0">
            <a:schemeClr val="accent2"/>
          </a:lnRef>
          <a:fillRef idx="3">
            <a:schemeClr val="accent2"/>
          </a:fillRef>
          <a:effectRef idx="3">
            <a:schemeClr val="accent2"/>
          </a:effectRef>
          <a:fontRef idx="minor">
            <a:schemeClr val="lt1"/>
          </a:fontRef>
        </p:style>
        <p:txBody>
          <a:bodyPr lIns="77925" tIns="38963" rIns="77925" bIns="38963" anchor="ctr"/>
          <a:lstStyle/>
          <a:p>
            <a:pPr algn="ctr" eaLnBrk="0" fontAlgn="ctr" hangingPunct="0">
              <a:buClr>
                <a:srgbClr val="FF0000"/>
              </a:buClr>
              <a:buSzPct val="70000"/>
              <a:buFont typeface="Wingdings" panose="05000000000000000000" pitchFamily="2" charset="2"/>
              <a:buChar char="u"/>
            </a:pPr>
            <a:endParaRPr lang="zh-CN" altLang="zh-CN"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2" name="组合 11"/>
          <p:cNvGrpSpPr>
            <a:grpSpLocks/>
          </p:cNvGrpSpPr>
          <p:nvPr/>
        </p:nvGrpSpPr>
        <p:grpSpPr bwMode="auto">
          <a:xfrm>
            <a:off x="5622960" y="3085505"/>
            <a:ext cx="1428415" cy="317210"/>
            <a:chOff x="0" y="23316"/>
            <a:chExt cx="1418369" cy="447561"/>
          </a:xfrm>
        </p:grpSpPr>
        <p:sp>
          <p:nvSpPr>
            <p:cNvPr id="27" name="五边形 12"/>
            <p:cNvSpPr>
              <a:spLocks noChangeArrowheads="1"/>
            </p:cNvSpPr>
            <p:nvPr/>
          </p:nvSpPr>
          <p:spPr bwMode="auto">
            <a:xfrm>
              <a:off x="1" y="23316"/>
              <a:ext cx="1418368" cy="447561"/>
            </a:xfrm>
            <a:prstGeom prst="homePlate">
              <a:avLst>
                <a:gd name="adj" fmla="val 81920"/>
              </a:avLst>
            </a:prstGeom>
            <a:solidFill>
              <a:srgbClr val="C00000"/>
            </a:solidFill>
            <a:ln/>
          </p:spPr>
          <p:style>
            <a:lnRef idx="0">
              <a:schemeClr val="accent2"/>
            </a:lnRef>
            <a:fillRef idx="3">
              <a:schemeClr val="accent2"/>
            </a:fillRef>
            <a:effectRef idx="3">
              <a:schemeClr val="accent2"/>
            </a:effectRef>
            <a:fontRef idx="minor">
              <a:schemeClr val="lt1"/>
            </a:fontRef>
          </p:style>
          <p:txBody>
            <a:bodyPr anchor="ctr"/>
            <a:lstStyle/>
            <a:p>
              <a:pPr algn="ctr" eaLnBrk="0" fontAlgn="ctr" hangingPunct="0">
                <a:buClr>
                  <a:srgbClr val="FF0000"/>
                </a:buClr>
                <a:buSzPct val="70000"/>
                <a:buFont typeface="Wingdings" panose="05000000000000000000" pitchFamily="2" charset="2"/>
                <a:buChar char="u"/>
              </a:pPr>
              <a:endParaRPr lang="zh-CN" altLang="zh-CN"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TextBox 22"/>
            <p:cNvSpPr>
              <a:spLocks noChangeArrowheads="1"/>
            </p:cNvSpPr>
            <p:nvPr/>
          </p:nvSpPr>
          <p:spPr bwMode="auto">
            <a:xfrm>
              <a:off x="0" y="63937"/>
              <a:ext cx="1241424" cy="3908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txBody>
            <a:bodyPr wrap="square">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发行人业务部</a:t>
              </a:r>
            </a:p>
          </p:txBody>
        </p:sp>
      </p:grpSp>
      <p:sp>
        <p:nvSpPr>
          <p:cNvPr id="30" name="五边形 12"/>
          <p:cNvSpPr>
            <a:spLocks noChangeArrowheads="1"/>
          </p:cNvSpPr>
          <p:nvPr/>
        </p:nvSpPr>
        <p:spPr bwMode="auto">
          <a:xfrm>
            <a:off x="5622614" y="1420310"/>
            <a:ext cx="1428761" cy="321471"/>
          </a:xfrm>
          <a:prstGeom prst="homePlate">
            <a:avLst>
              <a:gd name="adj" fmla="val 81920"/>
            </a:avLst>
          </a:prstGeom>
          <a:solidFill>
            <a:srgbClr val="C00000"/>
          </a:solidFill>
          <a:ln/>
        </p:spPr>
        <p:style>
          <a:lnRef idx="0">
            <a:schemeClr val="accent2"/>
          </a:lnRef>
          <a:fillRef idx="3">
            <a:schemeClr val="accent2"/>
          </a:fillRef>
          <a:effectRef idx="3">
            <a:schemeClr val="accent2"/>
          </a:effectRef>
          <a:fontRef idx="minor">
            <a:schemeClr val="lt1"/>
          </a:fontRef>
        </p:style>
        <p:txBody>
          <a:bodyPr lIns="77925" tIns="38963" rIns="77925" bIns="38963" anchor="ctr"/>
          <a:lstStyle/>
          <a:p>
            <a:pPr algn="ctr" eaLnBrk="0" fontAlgn="ctr" hangingPunct="0">
              <a:buClr>
                <a:srgbClr val="FF0000"/>
              </a:buClr>
              <a:buSzPct val="70000"/>
              <a:buFont typeface="Wingdings" panose="05000000000000000000" pitchFamily="2" charset="2"/>
              <a:buChar char="u"/>
            </a:pPr>
            <a:endParaRPr lang="zh-CN" altLang="zh-CN"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TextBox 22"/>
          <p:cNvSpPr>
            <a:spLocks noChangeArrowheads="1"/>
          </p:cNvSpPr>
          <p:nvPr/>
        </p:nvSpPr>
        <p:spPr bwMode="auto">
          <a:xfrm>
            <a:off x="2444287" y="3140846"/>
            <a:ext cx="1285884" cy="2633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txBody>
          <a:bodyPr wrap="square" lIns="77925" tIns="38963" rIns="77925" bIns="38963">
            <a:spAutoFit/>
          </a:bodyPr>
          <a:lstStyle/>
          <a:p>
            <a:pPr algn="ctr"/>
            <a:r>
              <a:rPr lang="zh-CN" altLang="en-US" sz="12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投资者业务部</a:t>
            </a:r>
            <a:endPar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TextBox 32"/>
          <p:cNvSpPr txBox="1"/>
          <p:nvPr/>
        </p:nvSpPr>
        <p:spPr>
          <a:xfrm>
            <a:off x="349030" y="2048562"/>
            <a:ext cx="2329007" cy="1022535"/>
          </a:xfrm>
          <a:prstGeom prst="rect">
            <a:avLst/>
          </a:prstGeom>
          <a:noFill/>
        </p:spPr>
        <p:txBody>
          <a:bodyPr wrap="square" lIns="77925" tIns="38963" rIns="77925" bIns="38963" rtlCol="0">
            <a:spAutoFit/>
          </a:bodyPr>
          <a:lstStyle/>
          <a:p>
            <a:pPr marL="0" lvl="2" eaLnBrk="0" fontAlgn="ctr" hangingPunct="0">
              <a:lnSpc>
                <a:spcPts val="2557"/>
              </a:lnSpc>
              <a:buClr>
                <a:srgbClr val="FF0000"/>
              </a:buClr>
              <a:buSzPct val="70000"/>
              <a:buFont typeface="Wingdings" panose="05000000000000000000" pitchFamily="2" charset="2"/>
              <a:buChar char="u"/>
            </a:pPr>
            <a:r>
              <a:rPr lang="zh-CN" altLang="en-US" sz="1200" dirty="0" smtClean="0">
                <a:latin typeface="微软雅黑" panose="020B0503020204020204" pitchFamily="34" charset="-122"/>
                <a:ea typeface="微软雅黑" panose="020B0503020204020204" pitchFamily="34" charset="-122"/>
                <a:sym typeface="微软雅黑" panose="020B0503020204020204" pitchFamily="34" charset="-122"/>
              </a:rPr>
              <a:t>新三板数据统计、分析</a:t>
            </a:r>
            <a:endParaRPr lang="en-US" altLang="zh-CN" sz="1200" dirty="0" smtClean="0">
              <a:latin typeface="微软雅黑" panose="020B0503020204020204" pitchFamily="34" charset="-122"/>
              <a:ea typeface="微软雅黑" panose="020B0503020204020204" pitchFamily="34" charset="-122"/>
              <a:sym typeface="微软雅黑" panose="020B0503020204020204" pitchFamily="34" charset="-122"/>
            </a:endParaRPr>
          </a:p>
          <a:p>
            <a:pPr marL="0" lvl="2" eaLnBrk="0" fontAlgn="ctr" hangingPunct="0">
              <a:lnSpc>
                <a:spcPts val="2557"/>
              </a:lnSpc>
              <a:buClr>
                <a:srgbClr val="FF0000"/>
              </a:buClr>
              <a:buSzPct val="70000"/>
              <a:buFont typeface="Wingdings" panose="05000000000000000000" pitchFamily="2" charset="2"/>
              <a:buChar char="u"/>
            </a:pPr>
            <a:r>
              <a:rPr lang="zh-CN" altLang="en-US" sz="1200" dirty="0" smtClean="0">
                <a:latin typeface="微软雅黑" panose="020B0503020204020204" pitchFamily="34" charset="-122"/>
                <a:ea typeface="微软雅黑" panose="020B0503020204020204" pitchFamily="34" charset="-122"/>
                <a:sym typeface="微软雅黑" panose="020B0503020204020204" pitchFamily="34" charset="-122"/>
              </a:rPr>
              <a:t>信息服务：人工智能客服</a:t>
            </a:r>
            <a:endParaRPr lang="en-US" altLang="zh-CN" sz="1200" dirty="0" smtClean="0">
              <a:latin typeface="微软雅黑" panose="020B0503020204020204" pitchFamily="34" charset="-122"/>
              <a:ea typeface="微软雅黑" panose="020B0503020204020204" pitchFamily="34" charset="-122"/>
              <a:sym typeface="微软雅黑" panose="020B0503020204020204" pitchFamily="34" charset="-122"/>
            </a:endParaRPr>
          </a:p>
          <a:p>
            <a:endParaRPr lang="zh-CN" altLang="en-US" dirty="0"/>
          </a:p>
        </p:txBody>
      </p:sp>
      <p:sp>
        <p:nvSpPr>
          <p:cNvPr id="34" name="TextBox 33"/>
          <p:cNvSpPr txBox="1"/>
          <p:nvPr/>
        </p:nvSpPr>
        <p:spPr>
          <a:xfrm>
            <a:off x="435548" y="1395523"/>
            <a:ext cx="1961878" cy="540352"/>
          </a:xfrm>
          <a:prstGeom prst="rect">
            <a:avLst/>
          </a:prstGeom>
          <a:noFill/>
        </p:spPr>
        <p:txBody>
          <a:bodyPr wrap="square" lIns="77925" tIns="38963" rIns="77925" bIns="38963" rtlCol="0">
            <a:spAutoFit/>
          </a:bodyPr>
          <a:lstStyle/>
          <a:p>
            <a:pPr marL="0" lvl="2">
              <a:buClr>
                <a:srgbClr val="FF0000"/>
              </a:buClr>
              <a:buSzPct val="60000"/>
              <a:buFont typeface="Wingdings" pitchFamily="2" charset="2"/>
              <a:buChar char="u"/>
            </a:pPr>
            <a:r>
              <a:rPr lang="zh-CN" altLang="en-US" sz="1200" b="1" dirty="0" smtClean="0">
                <a:latin typeface="微软雅黑" panose="020B0503020204020204" pitchFamily="34" charset="-122"/>
                <a:ea typeface="微软雅黑" panose="020B0503020204020204" pitchFamily="34" charset="-122"/>
                <a:sym typeface="微软雅黑" panose="020B0503020204020204" pitchFamily="34" charset="-122"/>
              </a:rPr>
              <a:t>法律岗</a:t>
            </a:r>
            <a:r>
              <a:rPr lang="zh-CN" altLang="en-US" sz="1200" dirty="0" smtClean="0">
                <a:latin typeface="微软雅黑" panose="020B0503020204020204" pitchFamily="34" charset="-122"/>
                <a:ea typeface="微软雅黑" panose="020B0503020204020204" pitchFamily="34" charset="-122"/>
                <a:sym typeface="微软雅黑" panose="020B0503020204020204" pitchFamily="34" charset="-122"/>
              </a:rPr>
              <a:t>：协助司法冻结</a:t>
            </a:r>
            <a:endParaRPr lang="zh-CN" altLang="zh-CN" sz="1200" dirty="0" smtClean="0">
              <a:latin typeface="微软雅黑" panose="020B0503020204020204" pitchFamily="34" charset="-122"/>
              <a:ea typeface="微软雅黑" panose="020B0503020204020204" pitchFamily="34" charset="-122"/>
              <a:sym typeface="微软雅黑" panose="020B0503020204020204" pitchFamily="34" charset="-122"/>
            </a:endParaRPr>
          </a:p>
          <a:p>
            <a:endParaRPr lang="zh-CN" altLang="en-US" dirty="0"/>
          </a:p>
        </p:txBody>
      </p:sp>
      <p:sp>
        <p:nvSpPr>
          <p:cNvPr id="35" name="TextBox 34"/>
          <p:cNvSpPr txBox="1"/>
          <p:nvPr/>
        </p:nvSpPr>
        <p:spPr>
          <a:xfrm>
            <a:off x="391288" y="2984427"/>
            <a:ext cx="2352463" cy="1740680"/>
          </a:xfrm>
          <a:prstGeom prst="rect">
            <a:avLst/>
          </a:prstGeom>
          <a:noFill/>
        </p:spPr>
        <p:txBody>
          <a:bodyPr wrap="square" lIns="77925" tIns="38963" rIns="77925" bIns="38963" rtlCol="0">
            <a:spAutoFit/>
          </a:bodyPr>
          <a:lstStyle/>
          <a:p>
            <a:pPr lvl="0">
              <a:lnSpc>
                <a:spcPct val="150000"/>
              </a:lnSpc>
              <a:buClr>
                <a:srgbClr val="FF0000"/>
              </a:buClr>
              <a:buSzPct val="65000"/>
              <a:buFont typeface="Wingdings" pitchFamily="2" charset="2"/>
              <a:buChar char="u"/>
            </a:pPr>
            <a:r>
              <a:rPr lang="zh-CN" altLang="en-US" sz="1200" dirty="0" smtClean="0">
                <a:latin typeface="微软雅黑" pitchFamily="34" charset="-122"/>
                <a:ea typeface="微软雅黑" pitchFamily="34" charset="-122"/>
              </a:rPr>
              <a:t>账户业务</a:t>
            </a:r>
            <a:endParaRPr lang="en-US" altLang="zh-CN" sz="1200" dirty="0" smtClean="0">
              <a:latin typeface="微软雅黑" pitchFamily="34" charset="-122"/>
              <a:ea typeface="微软雅黑" pitchFamily="34" charset="-122"/>
            </a:endParaRPr>
          </a:p>
          <a:p>
            <a:pPr lvl="0">
              <a:lnSpc>
                <a:spcPct val="150000"/>
              </a:lnSpc>
              <a:buClr>
                <a:srgbClr val="FF0000"/>
              </a:buClr>
              <a:buSzPct val="65000"/>
            </a:pPr>
            <a:r>
              <a:rPr lang="en-US" altLang="zh-CN" sz="1200" dirty="0" smtClean="0">
                <a:latin typeface="微软雅黑" pitchFamily="34" charset="-122"/>
                <a:ea typeface="微软雅黑" pitchFamily="34" charset="-122"/>
              </a:rPr>
              <a:t>     </a:t>
            </a:r>
            <a:r>
              <a:rPr lang="zh-CN" altLang="en-US" sz="1200" dirty="0" smtClean="0">
                <a:latin typeface="微软雅黑" pitchFamily="34" charset="-122"/>
                <a:ea typeface="微软雅黑" pitchFamily="34" charset="-122"/>
              </a:rPr>
              <a:t>（特殊机构及产品）</a:t>
            </a:r>
            <a:endParaRPr lang="en-US" altLang="zh-CN" sz="1200" dirty="0" smtClean="0">
              <a:latin typeface="微软雅黑" pitchFamily="34" charset="-122"/>
              <a:ea typeface="微软雅黑" pitchFamily="34" charset="-122"/>
            </a:endParaRPr>
          </a:p>
          <a:p>
            <a:pPr lvl="0">
              <a:lnSpc>
                <a:spcPct val="150000"/>
              </a:lnSpc>
              <a:buClr>
                <a:srgbClr val="FF0000"/>
              </a:buClr>
              <a:buSzPct val="65000"/>
              <a:buFont typeface="Wingdings" pitchFamily="2" charset="2"/>
              <a:buChar char="u"/>
            </a:pPr>
            <a:r>
              <a:rPr lang="zh-CN" altLang="en-US" sz="1200" dirty="0" smtClean="0">
                <a:latin typeface="微软雅黑" pitchFamily="34" charset="-122"/>
                <a:ea typeface="微软雅黑" pitchFamily="34" charset="-122"/>
              </a:rPr>
              <a:t>查询业务</a:t>
            </a:r>
            <a:endParaRPr lang="en-US" altLang="zh-CN" sz="1200" dirty="0" smtClean="0">
              <a:latin typeface="微软雅黑" pitchFamily="34" charset="-122"/>
              <a:ea typeface="微软雅黑" pitchFamily="34" charset="-122"/>
            </a:endParaRPr>
          </a:p>
          <a:p>
            <a:pPr lvl="0">
              <a:lnSpc>
                <a:spcPct val="150000"/>
              </a:lnSpc>
              <a:buClr>
                <a:srgbClr val="FF0000"/>
              </a:buClr>
              <a:buSzPct val="65000"/>
              <a:buFont typeface="Wingdings" pitchFamily="2" charset="2"/>
              <a:buChar char="u"/>
            </a:pPr>
            <a:r>
              <a:rPr lang="zh-CN" altLang="en-US" sz="1200" dirty="0" smtClean="0">
                <a:latin typeface="微软雅黑" pitchFamily="34" charset="-122"/>
                <a:ea typeface="微软雅黑" pitchFamily="34" charset="-122"/>
              </a:rPr>
              <a:t>质押业务</a:t>
            </a:r>
            <a:endParaRPr lang="en-US" altLang="zh-CN" sz="1200" dirty="0" smtClean="0">
              <a:latin typeface="微软雅黑" pitchFamily="34" charset="-122"/>
              <a:ea typeface="微软雅黑" pitchFamily="34" charset="-122"/>
            </a:endParaRPr>
          </a:p>
          <a:p>
            <a:pPr lvl="0">
              <a:lnSpc>
                <a:spcPct val="150000"/>
              </a:lnSpc>
              <a:buClr>
                <a:srgbClr val="FF0000"/>
              </a:buClr>
              <a:buSzPct val="65000"/>
              <a:buFont typeface="Wingdings" pitchFamily="2" charset="2"/>
              <a:buChar char="u"/>
            </a:pPr>
            <a:r>
              <a:rPr lang="zh-CN" altLang="en-US" sz="1200" dirty="0">
                <a:latin typeface="微软雅黑" pitchFamily="34" charset="-122"/>
                <a:ea typeface="微软雅黑" pitchFamily="34" charset="-122"/>
              </a:rPr>
              <a:t>非</a:t>
            </a:r>
            <a:r>
              <a:rPr lang="zh-CN" altLang="en-US" sz="1200" dirty="0" smtClean="0">
                <a:latin typeface="微软雅黑" pitchFamily="34" charset="-122"/>
                <a:ea typeface="微软雅黑" pitchFamily="34" charset="-122"/>
              </a:rPr>
              <a:t>交易过户</a:t>
            </a:r>
          </a:p>
          <a:p>
            <a:endParaRPr lang="zh-CN" altLang="en-US" dirty="0"/>
          </a:p>
        </p:txBody>
      </p:sp>
      <p:sp>
        <p:nvSpPr>
          <p:cNvPr id="36" name="TextBox 35"/>
          <p:cNvSpPr txBox="1"/>
          <p:nvPr/>
        </p:nvSpPr>
        <p:spPr>
          <a:xfrm>
            <a:off x="7018862" y="1402651"/>
            <a:ext cx="1813320" cy="448019"/>
          </a:xfrm>
          <a:prstGeom prst="rect">
            <a:avLst/>
          </a:prstGeom>
          <a:noFill/>
        </p:spPr>
        <p:txBody>
          <a:bodyPr wrap="square" lIns="77925" tIns="38963" rIns="77925" bIns="38963" rtlCol="0">
            <a:spAutoFit/>
          </a:bodyPr>
          <a:lstStyle/>
          <a:p>
            <a:pPr marL="0" lvl="2">
              <a:buClr>
                <a:srgbClr val="FF0000"/>
              </a:buClr>
              <a:buSzPct val="60000"/>
              <a:buFont typeface="Wingdings" pitchFamily="2" charset="2"/>
              <a:buChar char="u"/>
            </a:pPr>
            <a:r>
              <a:rPr lang="zh-CN" altLang="en-US" sz="1200" dirty="0" smtClean="0">
                <a:latin typeface="微软雅黑" panose="020B0503020204020204" pitchFamily="34" charset="-122"/>
                <a:ea typeface="微软雅黑" panose="020B0503020204020204" pitchFamily="34" charset="-122"/>
                <a:sym typeface="微软雅黑" panose="020B0503020204020204" pitchFamily="34" charset="-122"/>
              </a:rPr>
              <a:t>发票的开具</a:t>
            </a:r>
            <a:endParaRPr lang="en-US" altLang="zh-CN" sz="1200" dirty="0" smtClean="0">
              <a:latin typeface="微软雅黑" panose="020B0503020204020204" pitchFamily="34" charset="-122"/>
              <a:ea typeface="微软雅黑" panose="020B0503020204020204" pitchFamily="34" charset="-122"/>
              <a:sym typeface="微软雅黑" panose="020B0503020204020204" pitchFamily="34" charset="-122"/>
            </a:endParaRPr>
          </a:p>
          <a:p>
            <a:pPr marL="0" lvl="2">
              <a:buClr>
                <a:srgbClr val="FF0000"/>
              </a:buClr>
              <a:buSzPct val="60000"/>
            </a:pPr>
            <a:r>
              <a:rPr lang="en-US" altLang="zh-CN" sz="1200" dirty="0" smtClean="0">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200" dirty="0" smtClean="0">
                <a:latin typeface="微软雅黑" panose="020B0503020204020204" pitchFamily="34" charset="-122"/>
                <a:ea typeface="微软雅黑" panose="020B0503020204020204" pitchFamily="34" charset="-122"/>
                <a:sym typeface="微软雅黑" panose="020B0503020204020204" pitchFamily="34" charset="-122"/>
              </a:rPr>
              <a:t>营改增</a:t>
            </a:r>
            <a:r>
              <a:rPr lang="en-US" altLang="zh-CN" sz="1200" dirty="0" smtClean="0">
                <a:latin typeface="微软雅黑" panose="020B0503020204020204" pitchFamily="34" charset="-122"/>
                <a:ea typeface="微软雅黑" panose="020B0503020204020204" pitchFamily="34" charset="-122"/>
                <a:sym typeface="微软雅黑" panose="020B0503020204020204" pitchFamily="34" charset="-122"/>
              </a:rPr>
              <a:t>)</a:t>
            </a:r>
            <a:endParaRPr lang="zh-CN" altLang="zh-CN" sz="1200" dirty="0" smtClean="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TextBox 36"/>
          <p:cNvSpPr txBox="1"/>
          <p:nvPr/>
        </p:nvSpPr>
        <p:spPr>
          <a:xfrm>
            <a:off x="6979937" y="2128836"/>
            <a:ext cx="1857388" cy="632685"/>
          </a:xfrm>
          <a:prstGeom prst="rect">
            <a:avLst/>
          </a:prstGeom>
          <a:noFill/>
        </p:spPr>
        <p:txBody>
          <a:bodyPr wrap="square" lIns="77925" tIns="38963" rIns="77925" bIns="38963" rtlCol="0">
            <a:spAutoFit/>
          </a:bodyPr>
          <a:lstStyle/>
          <a:p>
            <a:pPr marL="0" lvl="2">
              <a:lnSpc>
                <a:spcPct val="150000"/>
              </a:lnSpc>
              <a:buClr>
                <a:srgbClr val="FF0000"/>
              </a:buClr>
              <a:buSzPct val="60000"/>
              <a:buFont typeface="Wingdings" pitchFamily="2" charset="2"/>
              <a:buChar char="u"/>
            </a:pPr>
            <a:r>
              <a:rPr lang="zh-CN" altLang="en-US" sz="1200" dirty="0" smtClean="0">
                <a:latin typeface="微软雅黑" panose="020B0503020204020204" pitchFamily="34" charset="-122"/>
                <a:ea typeface="微软雅黑" panose="020B0503020204020204" pitchFamily="34" charset="-122"/>
                <a:sym typeface="微软雅黑" panose="020B0503020204020204" pitchFamily="34" charset="-122"/>
              </a:rPr>
              <a:t>新三板资金的清算与交收</a:t>
            </a:r>
            <a:endParaRPr lang="zh-CN" altLang="zh-CN" sz="1200" dirty="0" smtClean="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TextBox 37"/>
          <p:cNvSpPr txBox="1"/>
          <p:nvPr/>
        </p:nvSpPr>
        <p:spPr>
          <a:xfrm>
            <a:off x="7029340" y="2902772"/>
            <a:ext cx="1785950" cy="1740680"/>
          </a:xfrm>
          <a:prstGeom prst="rect">
            <a:avLst/>
          </a:prstGeom>
          <a:noFill/>
        </p:spPr>
        <p:txBody>
          <a:bodyPr wrap="square" lIns="77925" tIns="38963" rIns="77925" bIns="38963" rtlCol="0">
            <a:spAutoFit/>
          </a:bodyPr>
          <a:lstStyle/>
          <a:p>
            <a:pPr lvl="0">
              <a:lnSpc>
                <a:spcPct val="150000"/>
              </a:lnSpc>
              <a:buClr>
                <a:srgbClr val="FF0000"/>
              </a:buClr>
              <a:buSzPct val="65000"/>
              <a:buFont typeface="Wingdings" pitchFamily="2" charset="2"/>
              <a:buChar char="u"/>
            </a:pP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股份初始</a:t>
            </a:r>
            <a:r>
              <a:rPr lang="zh-CN" altLang="en-US" sz="1200" dirty="0" smtClean="0">
                <a:latin typeface="微软雅黑" panose="020B0503020204020204" pitchFamily="34" charset="-122"/>
                <a:ea typeface="微软雅黑" panose="020B0503020204020204" pitchFamily="34" charset="-122"/>
                <a:sym typeface="微软雅黑" panose="020B0503020204020204" pitchFamily="34" charset="-122"/>
              </a:rPr>
              <a:t>登记</a:t>
            </a:r>
            <a:endParaRPr lang="en-US" altLang="zh-CN" sz="1200" dirty="0" smtClean="0">
              <a:latin typeface="微软雅黑" panose="020B0503020204020204" pitchFamily="34" charset="-122"/>
              <a:ea typeface="微软雅黑" panose="020B0503020204020204" pitchFamily="34" charset="-122"/>
              <a:sym typeface="微软雅黑" panose="020B0503020204020204" pitchFamily="34" charset="-122"/>
            </a:endParaRPr>
          </a:p>
          <a:p>
            <a:pPr lvl="0">
              <a:lnSpc>
                <a:spcPct val="150000"/>
              </a:lnSpc>
              <a:buClr>
                <a:srgbClr val="FF0000"/>
              </a:buClr>
              <a:buSzPct val="65000"/>
              <a:buFont typeface="Wingdings" pitchFamily="2" charset="2"/>
              <a:buChar char="u"/>
            </a:pPr>
            <a:r>
              <a:rPr lang="zh-CN" altLang="en-US" sz="1200" dirty="0" smtClean="0">
                <a:latin typeface="微软雅黑" panose="020B0503020204020204" pitchFamily="34" charset="-122"/>
                <a:ea typeface="微软雅黑" panose="020B0503020204020204" pitchFamily="34" charset="-122"/>
                <a:sym typeface="微软雅黑" panose="020B0503020204020204" pitchFamily="34" charset="-122"/>
              </a:rPr>
              <a:t>新增</a:t>
            </a: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股份</a:t>
            </a:r>
            <a:r>
              <a:rPr lang="zh-CN" altLang="en-US" sz="1200" dirty="0" smtClean="0">
                <a:latin typeface="微软雅黑" panose="020B0503020204020204" pitchFamily="34" charset="-122"/>
                <a:ea typeface="微软雅黑" panose="020B0503020204020204" pitchFamily="34" charset="-122"/>
                <a:sym typeface="微软雅黑" panose="020B0503020204020204" pitchFamily="34" charset="-122"/>
              </a:rPr>
              <a:t>登记</a:t>
            </a:r>
            <a:endParaRPr lang="en-US" altLang="zh-CN" sz="1200" dirty="0" smtClean="0">
              <a:latin typeface="微软雅黑" panose="020B0503020204020204" pitchFamily="34" charset="-122"/>
              <a:ea typeface="微软雅黑" panose="020B0503020204020204" pitchFamily="34" charset="-122"/>
              <a:sym typeface="微软雅黑" panose="020B0503020204020204" pitchFamily="34" charset="-122"/>
            </a:endParaRPr>
          </a:p>
          <a:p>
            <a:pPr lvl="0">
              <a:lnSpc>
                <a:spcPct val="150000"/>
              </a:lnSpc>
              <a:buClr>
                <a:srgbClr val="FF0000"/>
              </a:buClr>
              <a:buSzPct val="65000"/>
              <a:buFont typeface="Wingdings" pitchFamily="2" charset="2"/>
              <a:buChar char="u"/>
            </a:pPr>
            <a:r>
              <a:rPr lang="zh-CN" altLang="en-US" sz="1200" dirty="0" smtClean="0">
                <a:latin typeface="微软雅黑" panose="020B0503020204020204" pitchFamily="34" charset="-122"/>
                <a:ea typeface="微软雅黑" panose="020B0503020204020204" pitchFamily="34" charset="-122"/>
                <a:sym typeface="微软雅黑" panose="020B0503020204020204" pitchFamily="34" charset="-122"/>
              </a:rPr>
              <a:t>股份</a:t>
            </a: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解限</a:t>
            </a:r>
            <a:r>
              <a:rPr lang="zh-CN" altLang="en-US" sz="1200" dirty="0" smtClean="0">
                <a:latin typeface="微软雅黑" panose="020B0503020204020204" pitchFamily="34" charset="-122"/>
                <a:ea typeface="微软雅黑" panose="020B0503020204020204" pitchFamily="34" charset="-122"/>
                <a:sym typeface="微软雅黑" panose="020B0503020204020204" pitchFamily="34" charset="-122"/>
              </a:rPr>
              <a:t>售登记</a:t>
            </a:r>
            <a:endParaRPr lang="en-US" altLang="zh-CN" sz="1200" dirty="0" smtClean="0">
              <a:latin typeface="微软雅黑" panose="020B0503020204020204" pitchFamily="34" charset="-122"/>
              <a:ea typeface="微软雅黑" panose="020B0503020204020204" pitchFamily="34" charset="-122"/>
              <a:sym typeface="微软雅黑" panose="020B0503020204020204" pitchFamily="34" charset="-122"/>
            </a:endParaRPr>
          </a:p>
          <a:p>
            <a:pPr lvl="0">
              <a:lnSpc>
                <a:spcPct val="150000"/>
              </a:lnSpc>
              <a:buClr>
                <a:srgbClr val="FF0000"/>
              </a:buClr>
              <a:buSzPct val="65000"/>
              <a:buFont typeface="Wingdings" pitchFamily="2" charset="2"/>
              <a:buChar char="u"/>
            </a:pPr>
            <a:r>
              <a:rPr lang="zh-CN" altLang="en-US" sz="1200" dirty="0" smtClean="0">
                <a:latin typeface="微软雅黑" panose="020B0503020204020204" pitchFamily="34" charset="-122"/>
                <a:ea typeface="微软雅黑" panose="020B0503020204020204" pitchFamily="34" charset="-122"/>
                <a:sym typeface="微软雅黑" panose="020B0503020204020204" pitchFamily="34" charset="-122"/>
              </a:rPr>
              <a:t>股份</a:t>
            </a: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限</a:t>
            </a:r>
            <a:r>
              <a:rPr lang="zh-CN" altLang="en-US" sz="1200" dirty="0" smtClean="0">
                <a:latin typeface="微软雅黑" panose="020B0503020204020204" pitchFamily="34" charset="-122"/>
                <a:ea typeface="微软雅黑" panose="020B0503020204020204" pitchFamily="34" charset="-122"/>
                <a:sym typeface="微软雅黑" panose="020B0503020204020204" pitchFamily="34" charset="-122"/>
              </a:rPr>
              <a:t>售登记</a:t>
            </a:r>
            <a:endParaRPr lang="en-US" altLang="zh-CN" sz="1200" dirty="0" smtClean="0">
              <a:latin typeface="微软雅黑" panose="020B0503020204020204" pitchFamily="34" charset="-122"/>
              <a:ea typeface="微软雅黑" panose="020B0503020204020204" pitchFamily="34" charset="-122"/>
              <a:sym typeface="微软雅黑" panose="020B0503020204020204" pitchFamily="34" charset="-122"/>
            </a:endParaRPr>
          </a:p>
          <a:p>
            <a:pPr lvl="0">
              <a:lnSpc>
                <a:spcPct val="150000"/>
              </a:lnSpc>
              <a:buClr>
                <a:srgbClr val="FF0000"/>
              </a:buClr>
              <a:buSzPct val="65000"/>
              <a:buFont typeface="Wingdings" pitchFamily="2" charset="2"/>
              <a:buChar char="u"/>
            </a:pPr>
            <a:r>
              <a:rPr lang="zh-CN" altLang="en-US" sz="1200" b="1" dirty="0" smtClean="0">
                <a:latin typeface="微软雅黑" panose="020B0503020204020204" pitchFamily="34" charset="-122"/>
                <a:ea typeface="微软雅黑" panose="020B0503020204020204" pitchFamily="34" charset="-122"/>
                <a:sym typeface="微软雅黑" panose="020B0503020204020204" pitchFamily="34" charset="-122"/>
              </a:rPr>
              <a:t>数据查询类业务</a:t>
            </a:r>
            <a:endParaRPr lang="en-US" altLang="zh-CN" sz="1200" b="1" dirty="0" smtClean="0">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buClr>
                <a:srgbClr val="FF0000"/>
              </a:buClr>
              <a:buSzPct val="65000"/>
              <a:buFont typeface="Wingdings" pitchFamily="2" charset="2"/>
              <a:buChar char="u"/>
            </a:pPr>
            <a:r>
              <a:rPr lang="zh-CN" altLang="en-US" sz="1200" dirty="0" smtClean="0">
                <a:latin typeface="微软雅黑" panose="020B0503020204020204" pitchFamily="34" charset="-122"/>
                <a:ea typeface="微软雅黑" panose="020B0503020204020204" pitchFamily="34" charset="-122"/>
                <a:sym typeface="微软雅黑" panose="020B0503020204020204" pitchFamily="34" charset="-122"/>
              </a:rPr>
              <a:t>权益分派</a:t>
            </a:r>
            <a:endParaRPr lang="zh-CN" altLang="en-US" sz="12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矩形 38"/>
          <p:cNvSpPr/>
          <p:nvPr/>
        </p:nvSpPr>
        <p:spPr>
          <a:xfrm>
            <a:off x="5143504" y="3571882"/>
            <a:ext cx="1914263" cy="340297"/>
          </a:xfrm>
          <a:prstGeom prst="rect">
            <a:avLst/>
          </a:prstGeom>
          <a:noFill/>
        </p:spPr>
        <p:txBody>
          <a:bodyPr wrap="none" lIns="77925" tIns="38963" rIns="77925" bIns="38963">
            <a:spAutoFit/>
          </a:bodyPr>
          <a:lstStyle/>
          <a:p>
            <a:pPr algn="ctr"/>
            <a:r>
              <a:rPr lang="zh-CN" altLang="en-US" sz="1700" b="1" dirty="0" smtClean="0">
                <a:ln w="1905">
                  <a:solidFill>
                    <a:srgbClr val="C00000"/>
                  </a:solidFill>
                </a:ln>
                <a:solidFill>
                  <a:srgbClr val="C00000"/>
                </a:solidFill>
                <a:effectLst>
                  <a:innerShdw blurRad="69850" dist="43180" dir="5400000">
                    <a:srgbClr val="000000">
                      <a:alpha val="65000"/>
                    </a:srgbClr>
                  </a:innerShdw>
                </a:effectLst>
              </a:rPr>
              <a:t>全部实现线上办理</a:t>
            </a:r>
            <a:endParaRPr lang="zh-CN" altLang="en-US" sz="1700" b="1" dirty="0">
              <a:ln w="1905">
                <a:solidFill>
                  <a:srgbClr val="C00000"/>
                </a:solidFill>
              </a:ln>
              <a:solidFill>
                <a:srgbClr val="C00000"/>
              </a:solidFill>
              <a:effectLst>
                <a:innerShdw blurRad="69850" dist="43180" dir="5400000">
                  <a:srgbClr val="000000">
                    <a:alpha val="65000"/>
                  </a:srgbClr>
                </a:innerShdw>
              </a:effectLst>
            </a:endParaRPr>
          </a:p>
        </p:txBody>
      </p:sp>
      <p:sp>
        <p:nvSpPr>
          <p:cNvPr id="82" name="五边形 12"/>
          <p:cNvSpPr>
            <a:spLocks noChangeArrowheads="1"/>
          </p:cNvSpPr>
          <p:nvPr/>
        </p:nvSpPr>
        <p:spPr bwMode="auto">
          <a:xfrm rot="10800000">
            <a:off x="2265028" y="1420310"/>
            <a:ext cx="1378278" cy="321471"/>
          </a:xfrm>
          <a:prstGeom prst="homePlate">
            <a:avLst>
              <a:gd name="adj" fmla="val 81920"/>
            </a:avLst>
          </a:prstGeom>
          <a:solidFill>
            <a:srgbClr val="C00000"/>
          </a:solidFill>
          <a:ln/>
        </p:spPr>
        <p:style>
          <a:lnRef idx="0">
            <a:schemeClr val="accent2"/>
          </a:lnRef>
          <a:fillRef idx="3">
            <a:schemeClr val="accent2"/>
          </a:fillRef>
          <a:effectRef idx="3">
            <a:schemeClr val="accent2"/>
          </a:effectRef>
          <a:fontRef idx="minor">
            <a:schemeClr val="lt1"/>
          </a:fontRef>
        </p:style>
        <p:txBody>
          <a:bodyPr lIns="77925" tIns="38963" rIns="77925" bIns="38963" anchor="ctr"/>
          <a:lstStyle/>
          <a:p>
            <a:pPr algn="ctr" eaLnBrk="0" fontAlgn="ctr" hangingPunct="0">
              <a:buClr>
                <a:srgbClr val="FF0000"/>
              </a:buClr>
              <a:buSzPct val="70000"/>
              <a:buFont typeface="Wingdings" panose="05000000000000000000" pitchFamily="2" charset="2"/>
              <a:buChar char="u"/>
            </a:pPr>
            <a:endParaRPr lang="zh-CN" altLang="zh-CN"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5" name="矩形 84"/>
          <p:cNvSpPr/>
          <p:nvPr/>
        </p:nvSpPr>
        <p:spPr>
          <a:xfrm>
            <a:off x="2036808" y="-285770"/>
            <a:ext cx="4572000" cy="817351"/>
          </a:xfrm>
          <a:prstGeom prst="rect">
            <a:avLst/>
          </a:prstGeom>
        </p:spPr>
        <p:txBody>
          <a:bodyPr wrap="square" lIns="77925" tIns="38963" rIns="77925" bIns="38963">
            <a:spAutoFit/>
          </a:bodyPr>
          <a:lstStyle/>
          <a:p>
            <a:pPr algn="ctr"/>
            <a:r>
              <a:rPr lang="en-US" altLang="zh-CN" sz="2400" b="1" dirty="0" smtClean="0">
                <a:solidFill>
                  <a:srgbClr val="FFFFFF"/>
                </a:solidFill>
                <a:latin typeface="微软雅黑" pitchFamily="34" charset="-122"/>
                <a:ea typeface="微软雅黑" pitchFamily="34" charset="-122"/>
              </a:rPr>
              <a:t/>
            </a:r>
            <a:br>
              <a:rPr lang="en-US" altLang="zh-CN" sz="2400" b="1" dirty="0" smtClean="0">
                <a:solidFill>
                  <a:srgbClr val="FFFFFF"/>
                </a:solidFill>
                <a:latin typeface="微软雅黑" pitchFamily="34" charset="-122"/>
                <a:ea typeface="微软雅黑" pitchFamily="34" charset="-122"/>
              </a:rPr>
            </a:br>
            <a:r>
              <a:rPr lang="zh-CN" altLang="en-US" sz="2400" b="1" dirty="0" smtClean="0">
                <a:solidFill>
                  <a:srgbClr val="FFFFFF"/>
                </a:solidFill>
                <a:latin typeface="微软雅黑" pitchFamily="34" charset="-122"/>
                <a:ea typeface="微软雅黑" pitchFamily="34" charset="-122"/>
              </a:rPr>
              <a:t>中国证券登记结算公司介绍</a:t>
            </a:r>
            <a:endParaRPr lang="zh-CN" altLang="en-US" sz="2400" dirty="0">
              <a:solidFill>
                <a:schemeClr val="bg1"/>
              </a:solidFill>
              <a:latin typeface="黑体" pitchFamily="49" charset="-122"/>
              <a:ea typeface="黑体" pitchFamily="49" charset="-122"/>
            </a:endParaRPr>
          </a:p>
        </p:txBody>
      </p:sp>
      <p:sp>
        <p:nvSpPr>
          <p:cNvPr id="87" name="TextBox 39"/>
          <p:cNvSpPr>
            <a:spLocks noChangeArrowheads="1"/>
          </p:cNvSpPr>
          <p:nvPr/>
        </p:nvSpPr>
        <p:spPr bwMode="auto">
          <a:xfrm>
            <a:off x="3320979" y="2046394"/>
            <a:ext cx="2601294" cy="6019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7925" tIns="38963" rIns="77925" bIns="38963">
            <a:spAutoFit/>
          </a:bodyPr>
          <a:lstStyle/>
          <a:p>
            <a:pPr algn="ctr"/>
            <a:r>
              <a:rPr lang="zh-CN" altLang="en-US" sz="1700" b="1" dirty="0" smtClean="0">
                <a:solidFill>
                  <a:schemeClr val="bg1"/>
                </a:solidFill>
                <a:latin typeface="微软雅黑" pitchFamily="34" charset="-122"/>
                <a:ea typeface="微软雅黑" pitchFamily="34" charset="-122"/>
                <a:sym typeface="微软雅黑" panose="020B0503020204020204" pitchFamily="34" charset="-122"/>
              </a:rPr>
              <a:t>中国结算</a:t>
            </a:r>
            <a:endParaRPr lang="en-US" altLang="zh-CN" sz="1700" b="1" dirty="0" smtClean="0">
              <a:solidFill>
                <a:schemeClr val="bg1"/>
              </a:solidFill>
              <a:latin typeface="微软雅黑" pitchFamily="34" charset="-122"/>
              <a:ea typeface="微软雅黑" pitchFamily="34" charset="-122"/>
              <a:sym typeface="微软雅黑" panose="020B0503020204020204" pitchFamily="34" charset="-122"/>
            </a:endParaRPr>
          </a:p>
          <a:p>
            <a:pPr algn="ctr"/>
            <a:r>
              <a:rPr lang="zh-CN" altLang="en-US" sz="1700" b="1" dirty="0" smtClean="0">
                <a:solidFill>
                  <a:schemeClr val="bg1"/>
                </a:solidFill>
                <a:latin typeface="微软雅黑" pitchFamily="34" charset="-122"/>
                <a:ea typeface="微软雅黑" pitchFamily="34" charset="-122"/>
                <a:sym typeface="微软雅黑" panose="020B0503020204020204" pitchFamily="34" charset="-122"/>
              </a:rPr>
              <a:t>北京分公司</a:t>
            </a:r>
            <a:endParaRPr lang="en-US" altLang="zh-CN" sz="1700" b="1" dirty="0" smtClean="0">
              <a:solidFill>
                <a:schemeClr val="bg1"/>
              </a:solidFill>
              <a:latin typeface="微软雅黑" pitchFamily="34" charset="-122"/>
              <a:ea typeface="微软雅黑" pitchFamily="34" charset="-122"/>
              <a:sym typeface="微软雅黑" panose="020B0503020204020204" pitchFamily="34" charset="-122"/>
            </a:endParaRPr>
          </a:p>
        </p:txBody>
      </p:sp>
      <p:sp>
        <p:nvSpPr>
          <p:cNvPr id="88" name="TextBox 87"/>
          <p:cNvSpPr txBox="1"/>
          <p:nvPr/>
        </p:nvSpPr>
        <p:spPr>
          <a:xfrm>
            <a:off x="2643174" y="1464891"/>
            <a:ext cx="857256" cy="263353"/>
          </a:xfrm>
          <a:prstGeom prst="rect">
            <a:avLst/>
          </a:prstGeom>
          <a:noFill/>
        </p:spPr>
        <p:txBody>
          <a:bodyPr wrap="square" lIns="77925" tIns="38963" rIns="77925" bIns="38963"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综合部</a:t>
            </a:r>
          </a:p>
        </p:txBody>
      </p:sp>
      <p:sp>
        <p:nvSpPr>
          <p:cNvPr id="89" name="TextBox 88"/>
          <p:cNvSpPr txBox="1"/>
          <p:nvPr/>
        </p:nvSpPr>
        <p:spPr>
          <a:xfrm>
            <a:off x="5800352" y="1463605"/>
            <a:ext cx="857256" cy="263353"/>
          </a:xfrm>
          <a:prstGeom prst="rect">
            <a:avLst/>
          </a:prstGeom>
          <a:noFill/>
        </p:spPr>
        <p:txBody>
          <a:bodyPr wrap="square" lIns="77925" tIns="38963" rIns="77925" bIns="38963" rtlCol="0">
            <a:spAutoFit/>
          </a:bodyPr>
          <a:lstStyle/>
          <a:p>
            <a:r>
              <a:rPr lang="zh-CN" altLang="en-US" sz="1200" dirty="0" smtClean="0">
                <a:solidFill>
                  <a:schemeClr val="bg1"/>
                </a:solidFill>
                <a:latin typeface="微软雅黑" pitchFamily="34" charset="-122"/>
                <a:ea typeface="微软雅黑" pitchFamily="34" charset="-122"/>
              </a:rPr>
              <a:t>财务部</a:t>
            </a:r>
            <a:endParaRPr lang="zh-CN" altLang="en-US" sz="1200" dirty="0">
              <a:solidFill>
                <a:schemeClr val="bg1"/>
              </a:solidFill>
              <a:latin typeface="微软雅黑" pitchFamily="34" charset="-122"/>
              <a:ea typeface="微软雅黑" pitchFamily="34" charset="-122"/>
            </a:endParaRPr>
          </a:p>
        </p:txBody>
      </p:sp>
      <p:sp>
        <p:nvSpPr>
          <p:cNvPr id="90" name="TextBox 89"/>
          <p:cNvSpPr txBox="1"/>
          <p:nvPr/>
        </p:nvSpPr>
        <p:spPr>
          <a:xfrm>
            <a:off x="4214810" y="4705784"/>
            <a:ext cx="285612" cy="355686"/>
          </a:xfrm>
          <a:prstGeom prst="rect">
            <a:avLst/>
          </a:prstGeom>
          <a:noFill/>
        </p:spPr>
        <p:txBody>
          <a:bodyPr wrap="none" lIns="77925" tIns="38963" rIns="77925" bIns="38963" rtlCol="0">
            <a:spAutoFit/>
          </a:bodyPr>
          <a:lstStyle/>
          <a:p>
            <a:r>
              <a:rPr lang="en-US" altLang="zh-CN" dirty="0" smtClean="0"/>
              <a:t>6</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linds(horizontal)">
                                      <p:cBhvr>
                                        <p:cTn id="10" dur="500"/>
                                        <p:tgtEl>
                                          <p:spTgt spid="1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blinds(horizontal)">
                                      <p:cBhvr>
                                        <p:cTn id="13" dur="500"/>
                                        <p:tgtEl>
                                          <p:spTgt spid="35"/>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blinds(horizontal)">
                                      <p:cBhvr>
                                        <p:cTn id="16" dur="500"/>
                                        <p:tgtEl>
                                          <p:spTgt spid="38"/>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linds(horizontal)">
                                      <p:cBhvr>
                                        <p:cTn id="19" dur="500"/>
                                        <p:tgtEl>
                                          <p:spTgt spid="8"/>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blinds(horizontal)">
                                      <p:cBhvr>
                                        <p:cTn id="22" dur="500"/>
                                        <p:tgtEl>
                                          <p:spTgt spid="37"/>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linds(horizontal)">
                                      <p:cBhvr>
                                        <p:cTn id="25" dur="500"/>
                                        <p:tgtEl>
                                          <p:spTgt spid="9"/>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blinds(horizontal)">
                                      <p:cBhvr>
                                        <p:cTn id="28" dur="500"/>
                                        <p:tgtEl>
                                          <p:spTgt spid="36"/>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blinds(horizontal)">
                                      <p:cBhvr>
                                        <p:cTn id="31" dur="500"/>
                                        <p:tgtEl>
                                          <p:spTgt spid="10"/>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blinds(horizontal)">
                                      <p:cBhvr>
                                        <p:cTn id="34" dur="500"/>
                                        <p:tgtEl>
                                          <p:spTgt spid="34"/>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blinds(horizontal)">
                                      <p:cBhvr>
                                        <p:cTn id="37" dur="500"/>
                                        <p:tgtEl>
                                          <p:spTgt spid="33"/>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blinds(horizontal)">
                                      <p:cBhvr>
                                        <p:cTn id="40" dur="500"/>
                                        <p:tgtEl>
                                          <p:spTgt spid="13"/>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39"/>
                                        </p:tgtEl>
                                        <p:attrNameLst>
                                          <p:attrName>style.visibility</p:attrName>
                                        </p:attrNameLst>
                                      </p:cBhvr>
                                      <p:to>
                                        <p:strVal val="visible"/>
                                      </p:to>
                                    </p:set>
                                    <p:anim calcmode="lin" valueType="num">
                                      <p:cBhvr additive="base">
                                        <p:cTn id="45" dur="500" fill="hold"/>
                                        <p:tgtEl>
                                          <p:spTgt spid="39"/>
                                        </p:tgtEl>
                                        <p:attrNameLst>
                                          <p:attrName>ppt_x</p:attrName>
                                        </p:attrNameLst>
                                      </p:cBhvr>
                                      <p:tavLst>
                                        <p:tav tm="0">
                                          <p:val>
                                            <p:strVal val="#ppt_x"/>
                                          </p:val>
                                        </p:tav>
                                        <p:tav tm="100000">
                                          <p:val>
                                            <p:strVal val="#ppt_x"/>
                                          </p:val>
                                        </p:tav>
                                      </p:tavLst>
                                    </p:anim>
                                    <p:anim calcmode="lin" valueType="num">
                                      <p:cBhvr additive="base">
                                        <p:cTn id="46" dur="500" fill="hold"/>
                                        <p:tgtEl>
                                          <p:spTgt spid="39"/>
                                        </p:tgtEl>
                                        <p:attrNameLst>
                                          <p:attrName>ppt_y</p:attrName>
                                        </p:attrNameLst>
                                      </p:cBhvr>
                                      <p:tavLst>
                                        <p:tav tm="0">
                                          <p:val>
                                            <p:strVal val="1+#ppt_h/2"/>
                                          </p:val>
                                        </p:tav>
                                        <p:tav tm="100000">
                                          <p:val>
                                            <p:strVal val="#ppt_y"/>
                                          </p:val>
                                        </p:tav>
                                      </p:tavLst>
                                    </p:anim>
                                  </p:childTnLst>
                                </p:cTn>
                              </p:par>
                            </p:childTnLst>
                          </p:cTn>
                        </p:par>
                        <p:par>
                          <p:cTn id="47" fill="hold">
                            <p:stCondLst>
                              <p:cond delay="500"/>
                            </p:stCondLst>
                            <p:childTnLst>
                              <p:par>
                                <p:cTn id="48" presetID="6" presetClass="emph" presetSubtype="0" fill="hold" grpId="1" nodeType="afterEffect">
                                  <p:stCondLst>
                                    <p:cond delay="0"/>
                                  </p:stCondLst>
                                  <p:childTnLst>
                                    <p:animScale>
                                      <p:cBhvr>
                                        <p:cTn id="49" dur="2000" fill="hold"/>
                                        <p:tgtEl>
                                          <p:spTgt spid="38"/>
                                        </p:tgtEl>
                                      </p:cBhvr>
                                      <p:by x="120000" y="120000"/>
                                    </p:animScale>
                                  </p:childTnLst>
                                </p:cTn>
                              </p:par>
                              <p:par>
                                <p:cTn id="50" presetID="6" presetClass="emph" presetSubtype="0" fill="hold" grpId="1" nodeType="withEffect">
                                  <p:stCondLst>
                                    <p:cond delay="0"/>
                                  </p:stCondLst>
                                  <p:childTnLst>
                                    <p:animScale>
                                      <p:cBhvr>
                                        <p:cTn id="51" dur="2000" fill="hold"/>
                                        <p:tgtEl>
                                          <p:spTgt spid="8"/>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9" grpId="0" animBg="1"/>
      <p:bldP spid="10" grpId="0" animBg="1"/>
      <p:bldP spid="13" grpId="0" animBg="1"/>
      <p:bldP spid="14" grpId="0" animBg="1"/>
      <p:bldP spid="15" grpId="0" animBg="1"/>
      <p:bldP spid="33" grpId="0"/>
      <p:bldP spid="34" grpId="0"/>
      <p:bldP spid="35" grpId="0"/>
      <p:bldP spid="36" grpId="0"/>
      <p:bldP spid="37" grpId="0"/>
      <p:bldP spid="38" grpId="0"/>
      <p:bldP spid="38" grpId="1"/>
      <p:bldP spid="3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Text Box 6"/>
          <p:cNvSpPr txBox="1">
            <a:spLocks noChangeArrowheads="1"/>
          </p:cNvSpPr>
          <p:nvPr/>
        </p:nvSpPr>
        <p:spPr bwMode="auto">
          <a:xfrm>
            <a:off x="3466768" y="1571618"/>
            <a:ext cx="4034190" cy="569986"/>
          </a:xfrm>
          <a:prstGeom prst="rect">
            <a:avLst/>
          </a:prstGeom>
          <a:noFill/>
          <a:ln w="9525">
            <a:noFill/>
            <a:miter lim="800000"/>
            <a:headEnd/>
            <a:tailEnd/>
          </a:ln>
        </p:spPr>
        <p:txBody>
          <a:bodyPr wrap="square" lIns="107275" tIns="53637" rIns="107275" bIns="53637">
            <a:spAutoFit/>
          </a:bodyPr>
          <a:lstStyle/>
          <a:p>
            <a:pPr>
              <a:lnSpc>
                <a:spcPct val="125000"/>
              </a:lnSpc>
              <a:spcBef>
                <a:spcPts val="2816"/>
              </a:spcBef>
            </a:pPr>
            <a:r>
              <a:rPr lang="zh-CN" altLang="en-US" sz="2400" dirty="0" smtClean="0">
                <a:latin typeface="微软雅黑" pitchFamily="34" charset="-122"/>
                <a:ea typeface="微软雅黑" pitchFamily="34" charset="-122"/>
              </a:rPr>
              <a:t>信息查询业务介绍</a:t>
            </a:r>
            <a:endParaRPr lang="zh-CN" altLang="en-US" sz="2400" dirty="0">
              <a:latin typeface="微软雅黑" pitchFamily="34" charset="-122"/>
              <a:ea typeface="微软雅黑" pitchFamily="34" charset="-122"/>
            </a:endParaRPr>
          </a:p>
        </p:txBody>
      </p:sp>
      <p:sp>
        <p:nvSpPr>
          <p:cNvPr id="8" name="TextBox 7"/>
          <p:cNvSpPr txBox="1"/>
          <p:nvPr/>
        </p:nvSpPr>
        <p:spPr>
          <a:xfrm>
            <a:off x="3924023" y="714362"/>
            <a:ext cx="1293863" cy="754652"/>
          </a:xfrm>
          <a:prstGeom prst="rect">
            <a:avLst/>
          </a:prstGeom>
          <a:noFill/>
        </p:spPr>
        <p:txBody>
          <a:bodyPr wrap="none" lIns="107275" tIns="53637" rIns="107275" bIns="53637" rtlCol="0">
            <a:spAutoFit/>
          </a:bodyPr>
          <a:lstStyle/>
          <a:p>
            <a:r>
              <a:rPr lang="zh-CN" altLang="en-US" sz="4200" dirty="0" smtClean="0">
                <a:latin typeface="微软雅黑" pitchFamily="34" charset="-122"/>
                <a:ea typeface="微软雅黑" pitchFamily="34" charset="-122"/>
              </a:rPr>
              <a:t>目录</a:t>
            </a:r>
            <a:endParaRPr lang="zh-CN" altLang="en-US" sz="4200" dirty="0">
              <a:latin typeface="微软雅黑" pitchFamily="34" charset="-122"/>
              <a:ea typeface="微软雅黑" pitchFamily="34" charset="-122"/>
            </a:endParaRPr>
          </a:p>
        </p:txBody>
      </p:sp>
      <p:cxnSp>
        <p:nvCxnSpPr>
          <p:cNvPr id="10" name="直接连接符 9"/>
          <p:cNvCxnSpPr/>
          <p:nvPr/>
        </p:nvCxnSpPr>
        <p:spPr bwMode="auto">
          <a:xfrm>
            <a:off x="2019553" y="1428742"/>
            <a:ext cx="5072098" cy="1191"/>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7" name="TextBox 6"/>
          <p:cNvSpPr txBox="1"/>
          <p:nvPr/>
        </p:nvSpPr>
        <p:spPr>
          <a:xfrm>
            <a:off x="4071935" y="4768471"/>
            <a:ext cx="344885" cy="385321"/>
          </a:xfrm>
          <a:prstGeom prst="rect">
            <a:avLst/>
          </a:prstGeom>
          <a:noFill/>
        </p:spPr>
        <p:txBody>
          <a:bodyPr wrap="none" lIns="107275" tIns="53637" rIns="107275" bIns="53637" rtlCol="0">
            <a:spAutoFit/>
          </a:bodyPr>
          <a:lstStyle/>
          <a:p>
            <a:pPr algn="ctr"/>
            <a:r>
              <a:rPr lang="en-US" altLang="zh-CN" dirty="0" smtClean="0"/>
              <a:t>7</a:t>
            </a:r>
            <a:endParaRPr lang="zh-CN" altLang="en-US" dirty="0"/>
          </a:p>
        </p:txBody>
      </p:sp>
      <p:sp>
        <p:nvSpPr>
          <p:cNvPr id="15" name="TextBox 14"/>
          <p:cNvSpPr txBox="1"/>
          <p:nvPr/>
        </p:nvSpPr>
        <p:spPr>
          <a:xfrm>
            <a:off x="2000234" y="1594031"/>
            <a:ext cx="1310150" cy="477653"/>
          </a:xfrm>
          <a:prstGeom prst="rect">
            <a:avLst/>
          </a:prstGeom>
          <a:noFill/>
        </p:spPr>
        <p:txBody>
          <a:bodyPr wrap="none" lIns="107275" tIns="53637" rIns="107275" bIns="53637" rtlCol="0">
            <a:spAutoFit/>
          </a:bodyPr>
          <a:lstStyle/>
          <a:p>
            <a:r>
              <a:rPr lang="en-US" altLang="zh-CN" sz="2400" b="1" dirty="0" smtClean="0">
                <a:solidFill>
                  <a:srgbClr val="C00000"/>
                </a:solidFill>
                <a:latin typeface="微软雅黑" pitchFamily="34" charset="-122"/>
                <a:ea typeface="微软雅黑" pitchFamily="34" charset="-122"/>
              </a:rPr>
              <a:t>PART 2</a:t>
            </a:r>
            <a:endParaRPr lang="zh-CN" altLang="en-US" sz="2400" b="1" dirty="0">
              <a:solidFill>
                <a:srgbClr val="C00000"/>
              </a:solidFill>
              <a:latin typeface="微软雅黑" pitchFamily="34" charset="-122"/>
              <a:ea typeface="微软雅黑" pitchFamily="34" charset="-122"/>
            </a:endParaRPr>
          </a:p>
        </p:txBody>
      </p:sp>
      <p:sp>
        <p:nvSpPr>
          <p:cNvPr id="17" name="TextBox 16"/>
          <p:cNvSpPr txBox="1"/>
          <p:nvPr/>
        </p:nvSpPr>
        <p:spPr>
          <a:xfrm>
            <a:off x="1868347" y="2071684"/>
            <a:ext cx="6923990" cy="2570534"/>
          </a:xfrm>
          <a:prstGeom prst="rect">
            <a:avLst/>
          </a:prstGeom>
          <a:noFill/>
          <a:ln>
            <a:solidFill>
              <a:schemeClr val="bg1"/>
            </a:solidFill>
          </a:ln>
        </p:spPr>
        <p:txBody>
          <a:bodyPr wrap="square" lIns="107275" tIns="53637" rIns="107275" bIns="53637" rtlCol="0">
            <a:spAutoFit/>
          </a:bodyPr>
          <a:lstStyle/>
          <a:p>
            <a:pPr lvl="2">
              <a:lnSpc>
                <a:spcPct val="200000"/>
              </a:lnSpc>
              <a:buClr>
                <a:srgbClr val="002060"/>
              </a:buClr>
              <a:buFont typeface="Wingdings" pitchFamily="2" charset="2"/>
              <a:buChar char="Ø"/>
            </a:pPr>
            <a:r>
              <a:rPr lang="zh-CN" altLang="en-US" sz="2000" dirty="0" smtClean="0">
                <a:latin typeface="微软雅黑" pitchFamily="34" charset="-122"/>
                <a:ea typeface="微软雅黑" pitchFamily="34" charset="-122"/>
              </a:rPr>
              <a:t>  发行人信息查询业务概述</a:t>
            </a:r>
            <a:endParaRPr lang="en-US" altLang="zh-CN" sz="2000" dirty="0" smtClean="0">
              <a:latin typeface="微软雅黑" pitchFamily="34" charset="-122"/>
              <a:ea typeface="微软雅黑" pitchFamily="34" charset="-122"/>
            </a:endParaRPr>
          </a:p>
          <a:p>
            <a:pPr lvl="2">
              <a:lnSpc>
                <a:spcPct val="200000"/>
              </a:lnSpc>
              <a:buClr>
                <a:srgbClr val="002060"/>
              </a:buClr>
              <a:buFont typeface="Wingdings" pitchFamily="2" charset="2"/>
              <a:buChar char="Ø"/>
            </a:pPr>
            <a:r>
              <a:rPr lang="zh-CN" altLang="en-US" sz="2000" dirty="0" smtClean="0">
                <a:latin typeface="微软雅黑" pitchFamily="34" charset="-122"/>
                <a:ea typeface="微软雅黑" pitchFamily="34" charset="-122"/>
              </a:rPr>
              <a:t>  申请查询类介绍</a:t>
            </a:r>
            <a:endParaRPr lang="en-US" altLang="zh-CN" sz="2000" dirty="0" smtClean="0">
              <a:latin typeface="微软雅黑" pitchFamily="34" charset="-122"/>
              <a:ea typeface="微软雅黑" pitchFamily="34" charset="-122"/>
            </a:endParaRPr>
          </a:p>
          <a:p>
            <a:pPr lvl="2">
              <a:lnSpc>
                <a:spcPct val="200000"/>
              </a:lnSpc>
              <a:buClr>
                <a:srgbClr val="002060"/>
              </a:buClr>
              <a:buFont typeface="Wingdings" pitchFamily="2" charset="2"/>
              <a:buChar char="Ø"/>
            </a:pPr>
            <a:r>
              <a:rPr lang="zh-CN" altLang="en-US" sz="2000" dirty="0" smtClean="0">
                <a:latin typeface="微软雅黑" pitchFamily="34" charset="-122"/>
                <a:ea typeface="微软雅黑" pitchFamily="34" charset="-122"/>
              </a:rPr>
              <a:t>  主动下发类查询介绍</a:t>
            </a:r>
            <a:endParaRPr lang="en-US" altLang="zh-CN" sz="2000" dirty="0" smtClean="0">
              <a:latin typeface="微软雅黑" pitchFamily="34" charset="-122"/>
              <a:ea typeface="微软雅黑" pitchFamily="34" charset="-122"/>
            </a:endParaRPr>
          </a:p>
          <a:p>
            <a:pPr lvl="2">
              <a:lnSpc>
                <a:spcPct val="200000"/>
              </a:lnSpc>
              <a:buClr>
                <a:srgbClr val="002060"/>
              </a:buClr>
              <a:buFont typeface="Wingdings" pitchFamily="2" charset="2"/>
              <a:buChar char="Ø"/>
            </a:pPr>
            <a:r>
              <a:rPr lang="zh-CN" altLang="en-US" sz="2000" dirty="0" smtClean="0">
                <a:latin typeface="微软雅黑" pitchFamily="34" charset="-122"/>
                <a:ea typeface="微软雅黑" pitchFamily="34" charset="-122"/>
              </a:rPr>
              <a:t>  信息披露义务人持股及股份变更情况查询</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 calcmode="lin" valueType="num">
                                      <p:cBhvr additive="base">
                                        <p:cTn id="7" dur="10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17">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nodeType="afterEffect">
                                  <p:stCondLst>
                                    <p:cond delay="0"/>
                                  </p:stCondLst>
                                  <p:childTnLst>
                                    <p:set>
                                      <p:cBhvr>
                                        <p:cTn id="11" dur="1" fill="hold">
                                          <p:stCondLst>
                                            <p:cond delay="0"/>
                                          </p:stCondLst>
                                        </p:cTn>
                                        <p:tgtEl>
                                          <p:spTgt spid="17">
                                            <p:txEl>
                                              <p:pRg st="1" end="1"/>
                                            </p:txEl>
                                          </p:spTgt>
                                        </p:tgtEl>
                                        <p:attrNameLst>
                                          <p:attrName>style.visibility</p:attrName>
                                        </p:attrNameLst>
                                      </p:cBhvr>
                                      <p:to>
                                        <p:strVal val="visible"/>
                                      </p:to>
                                    </p:set>
                                    <p:anim calcmode="lin" valueType="num">
                                      <p:cBhvr additive="base">
                                        <p:cTn id="12" dur="1000" fill="hold"/>
                                        <p:tgtEl>
                                          <p:spTgt spid="17">
                                            <p:txEl>
                                              <p:pRg st="1" end="1"/>
                                            </p:txEl>
                                          </p:spTgt>
                                        </p:tgtEl>
                                        <p:attrNameLst>
                                          <p:attrName>ppt_x</p:attrName>
                                        </p:attrNameLst>
                                      </p:cBhvr>
                                      <p:tavLst>
                                        <p:tav tm="0">
                                          <p:val>
                                            <p:strVal val="#ppt_x"/>
                                          </p:val>
                                        </p:tav>
                                        <p:tav tm="100000">
                                          <p:val>
                                            <p:strVal val="#ppt_x"/>
                                          </p:val>
                                        </p:tav>
                                      </p:tavLst>
                                    </p:anim>
                                    <p:anim calcmode="lin" valueType="num">
                                      <p:cBhvr additive="base">
                                        <p:cTn id="13" dur="1000" fill="hold"/>
                                        <p:tgtEl>
                                          <p:spTgt spid="17">
                                            <p:txEl>
                                              <p:pRg st="1" end="1"/>
                                            </p:txEl>
                                          </p:spTgt>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2" presetClass="entr" presetSubtype="4" fill="hold" nodeType="afterEffect">
                                  <p:stCondLst>
                                    <p:cond delay="0"/>
                                  </p:stCondLst>
                                  <p:childTnLst>
                                    <p:set>
                                      <p:cBhvr>
                                        <p:cTn id="16" dur="1" fill="hold">
                                          <p:stCondLst>
                                            <p:cond delay="0"/>
                                          </p:stCondLst>
                                        </p:cTn>
                                        <p:tgtEl>
                                          <p:spTgt spid="17">
                                            <p:txEl>
                                              <p:pRg st="2" end="2"/>
                                            </p:txEl>
                                          </p:spTgt>
                                        </p:tgtEl>
                                        <p:attrNameLst>
                                          <p:attrName>style.visibility</p:attrName>
                                        </p:attrNameLst>
                                      </p:cBhvr>
                                      <p:to>
                                        <p:strVal val="visible"/>
                                      </p:to>
                                    </p:set>
                                    <p:anim calcmode="lin" valueType="num">
                                      <p:cBhvr additive="base">
                                        <p:cTn id="17" dur="1000" fill="hold"/>
                                        <p:tgtEl>
                                          <p:spTgt spid="17">
                                            <p:txEl>
                                              <p:pRg st="2" end="2"/>
                                            </p:txEl>
                                          </p:spTgt>
                                        </p:tgtEl>
                                        <p:attrNameLst>
                                          <p:attrName>ppt_x</p:attrName>
                                        </p:attrNameLst>
                                      </p:cBhvr>
                                      <p:tavLst>
                                        <p:tav tm="0">
                                          <p:val>
                                            <p:strVal val="#ppt_x"/>
                                          </p:val>
                                        </p:tav>
                                        <p:tav tm="100000">
                                          <p:val>
                                            <p:strVal val="#ppt_x"/>
                                          </p:val>
                                        </p:tav>
                                      </p:tavLst>
                                    </p:anim>
                                    <p:anim calcmode="lin" valueType="num">
                                      <p:cBhvr additive="base">
                                        <p:cTn id="18" dur="1000" fill="hold"/>
                                        <p:tgtEl>
                                          <p:spTgt spid="17">
                                            <p:txEl>
                                              <p:pRg st="2" end="2"/>
                                            </p:txEl>
                                          </p:spTgt>
                                        </p:tgtEl>
                                        <p:attrNameLst>
                                          <p:attrName>ppt_y</p:attrName>
                                        </p:attrNameLst>
                                      </p:cBhvr>
                                      <p:tavLst>
                                        <p:tav tm="0">
                                          <p:val>
                                            <p:strVal val="1+#ppt_h/2"/>
                                          </p:val>
                                        </p:tav>
                                        <p:tav tm="100000">
                                          <p:val>
                                            <p:strVal val="#ppt_y"/>
                                          </p:val>
                                        </p:tav>
                                      </p:tavLst>
                                    </p:anim>
                                  </p:childTnLst>
                                </p:cTn>
                              </p:par>
                            </p:childTnLst>
                          </p:cTn>
                        </p:par>
                        <p:par>
                          <p:cTn id="19" fill="hold">
                            <p:stCondLst>
                              <p:cond delay="3000"/>
                            </p:stCondLst>
                            <p:childTnLst>
                              <p:par>
                                <p:cTn id="20" presetID="2" presetClass="entr" presetSubtype="4" fill="hold" nodeType="afterEffect">
                                  <p:stCondLst>
                                    <p:cond delay="0"/>
                                  </p:stCondLst>
                                  <p:childTnLst>
                                    <p:set>
                                      <p:cBhvr>
                                        <p:cTn id="21" dur="1" fill="hold">
                                          <p:stCondLst>
                                            <p:cond delay="0"/>
                                          </p:stCondLst>
                                        </p:cTn>
                                        <p:tgtEl>
                                          <p:spTgt spid="17">
                                            <p:txEl>
                                              <p:pRg st="3" end="3"/>
                                            </p:txEl>
                                          </p:spTgt>
                                        </p:tgtEl>
                                        <p:attrNameLst>
                                          <p:attrName>style.visibility</p:attrName>
                                        </p:attrNameLst>
                                      </p:cBhvr>
                                      <p:to>
                                        <p:strVal val="visible"/>
                                      </p:to>
                                    </p:set>
                                    <p:anim calcmode="lin" valueType="num">
                                      <p:cBhvr additive="base">
                                        <p:cTn id="22" dur="1000" fill="hold"/>
                                        <p:tgtEl>
                                          <p:spTgt spid="17">
                                            <p:txEl>
                                              <p:pRg st="3" end="3"/>
                                            </p:txEl>
                                          </p:spTgt>
                                        </p:tgtEl>
                                        <p:attrNameLst>
                                          <p:attrName>ppt_x</p:attrName>
                                        </p:attrNameLst>
                                      </p:cBhvr>
                                      <p:tavLst>
                                        <p:tav tm="0">
                                          <p:val>
                                            <p:strVal val="#ppt_x"/>
                                          </p:val>
                                        </p:tav>
                                        <p:tav tm="100000">
                                          <p:val>
                                            <p:strVal val="#ppt_x"/>
                                          </p:val>
                                        </p:tav>
                                      </p:tavLst>
                                    </p:anim>
                                    <p:anim calcmode="lin" valueType="num">
                                      <p:cBhvr additive="base">
                                        <p:cTn id="23" dur="1000" fill="hold"/>
                                        <p:tgtEl>
                                          <p:spTgt spid="17">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占位符 5" descr="c4eeeed1aafc26a39a50271c.jpg"/>
          <p:cNvPicPr>
            <a:picLocks noGrp="1" noChangeAspect="1"/>
          </p:cNvPicPr>
          <p:nvPr>
            <p:ph type="pic" sz="quarter" idx="13"/>
          </p:nvPr>
        </p:nvPicPr>
        <p:blipFill>
          <a:blip r:embed="rId2"/>
          <a:srcRect l="8453" r="8453"/>
          <a:stretch>
            <a:fillRect/>
          </a:stretch>
        </p:blipFill>
        <p:spPr>
          <a:xfrm>
            <a:off x="-26876" y="1401369"/>
            <a:ext cx="3016250" cy="2044303"/>
          </a:xfrm>
        </p:spPr>
      </p:pic>
      <p:sp>
        <p:nvSpPr>
          <p:cNvPr id="12294" name="标题 3"/>
          <p:cNvSpPr>
            <a:spLocks noGrp="1"/>
          </p:cNvSpPr>
          <p:nvPr>
            <p:ph type="title"/>
          </p:nvPr>
        </p:nvSpPr>
        <p:spPr>
          <a:xfrm>
            <a:off x="3071817" y="1339448"/>
            <a:ext cx="6072187" cy="2035969"/>
          </a:xfrm>
        </p:spPr>
        <p:txBody>
          <a:bodyPr>
            <a:normAutofit/>
          </a:bodyPr>
          <a:lstStyle/>
          <a:p>
            <a:pPr algn="ctr" eaLnBrk="1" hangingPunct="1"/>
            <a:r>
              <a:rPr lang="en-US" altLang="zh-CN" sz="3100" b="1" dirty="0" smtClean="0">
                <a:solidFill>
                  <a:srgbClr val="FFFFFF"/>
                </a:solidFill>
                <a:latin typeface="微软雅黑" pitchFamily="34" charset="-122"/>
                <a:ea typeface="微软雅黑" pitchFamily="34" charset="-122"/>
              </a:rPr>
              <a:t/>
            </a:r>
            <a:br>
              <a:rPr lang="en-US" altLang="zh-CN" sz="3100" b="1" dirty="0" smtClean="0">
                <a:solidFill>
                  <a:srgbClr val="FFFFFF"/>
                </a:solidFill>
                <a:latin typeface="微软雅黑" pitchFamily="34" charset="-122"/>
                <a:ea typeface="微软雅黑" pitchFamily="34" charset="-122"/>
              </a:rPr>
            </a:br>
            <a:r>
              <a:rPr lang="zh-CN" altLang="en-US" sz="3100" b="1" dirty="0" smtClean="0">
                <a:solidFill>
                  <a:srgbClr val="FFFFFF"/>
                </a:solidFill>
                <a:latin typeface="微软雅黑" pitchFamily="34" charset="-122"/>
                <a:ea typeface="微软雅黑" pitchFamily="34" charset="-122"/>
              </a:rPr>
              <a:t>发行人信息查询业务概述</a:t>
            </a:r>
          </a:p>
        </p:txBody>
      </p:sp>
      <p:sp>
        <p:nvSpPr>
          <p:cNvPr id="5" name="文本占位符 4"/>
          <p:cNvSpPr>
            <a:spLocks noGrp="1"/>
          </p:cNvSpPr>
          <p:nvPr>
            <p:ph type="body" idx="1"/>
          </p:nvPr>
        </p:nvSpPr>
        <p:spPr/>
        <p:txBody>
          <a:bodyPr/>
          <a:lstStyle/>
          <a:p>
            <a:r>
              <a:rPr lang="en-US" altLang="zh-CN" dirty="0" smtClean="0"/>
              <a:t> </a:t>
            </a:r>
            <a:endParaRPr lang="zh-CN" altLang="en-US" dirty="0"/>
          </a:p>
        </p:txBody>
      </p:sp>
      <p:sp>
        <p:nvSpPr>
          <p:cNvPr id="6" name="页脚占位符 5"/>
          <p:cNvSpPr>
            <a:spLocks noGrp="1"/>
          </p:cNvSpPr>
          <p:nvPr>
            <p:ph type="ftr" sz="quarter" idx="16"/>
          </p:nvPr>
        </p:nvSpPr>
        <p:spPr/>
        <p:txBody>
          <a:bodyPr/>
          <a:lstStyle/>
          <a:p>
            <a:pPr>
              <a:defRPr/>
            </a:pPr>
            <a:r>
              <a:rPr lang="en-US" altLang="zh-CN" dirty="0" smtClean="0"/>
              <a:t>8</a:t>
            </a:r>
            <a:endParaRPr lang="zh-CN" altLang="en-US" dirty="0"/>
          </a:p>
        </p:txBody>
      </p:sp>
      <p:pic>
        <p:nvPicPr>
          <p:cNvPr id="8" name="Picture 9" descr="D:\2015.1.23\中国结算VI系统(2015.3)\主标-透明背景.png"/>
          <p:cNvPicPr>
            <a:picLocks noChangeAspect="1" noChangeArrowheads="1"/>
          </p:cNvPicPr>
          <p:nvPr/>
        </p:nvPicPr>
        <p:blipFill>
          <a:blip r:embed="rId3" cstate="print"/>
          <a:srcRect/>
          <a:stretch>
            <a:fillRect/>
          </a:stretch>
        </p:blipFill>
        <p:spPr bwMode="auto">
          <a:xfrm>
            <a:off x="7524330" y="4569974"/>
            <a:ext cx="1475656" cy="496564"/>
          </a:xfrm>
          <a:prstGeom prst="rect">
            <a:avLst/>
          </a:prstGeom>
          <a:noFill/>
          <a:ln w="9525">
            <a:noFill/>
            <a:miter lim="800000"/>
            <a:headEnd/>
            <a:tailEnd/>
          </a:ln>
        </p:spPr>
      </p:pic>
    </p:spTree>
    <p:extLst>
      <p:ext uri="{BB962C8B-B14F-4D97-AF65-F5344CB8AC3E}">
        <p14:creationId xmlns:p14="http://schemas.microsoft.com/office/powerpoint/2010/main" xmlns="" val="59012165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a:grpSpLocks/>
          </p:cNvGrpSpPr>
          <p:nvPr/>
        </p:nvGrpSpPr>
        <p:grpSpPr bwMode="auto">
          <a:xfrm>
            <a:off x="1357290" y="857238"/>
            <a:ext cx="2209800" cy="1071570"/>
            <a:chOff x="0" y="0"/>
            <a:chExt cx="2649788" cy="1728192"/>
          </a:xfrm>
        </p:grpSpPr>
        <p:grpSp>
          <p:nvGrpSpPr>
            <p:cNvPr id="3" name="组合 6"/>
            <p:cNvGrpSpPr>
              <a:grpSpLocks/>
            </p:cNvGrpSpPr>
            <p:nvPr/>
          </p:nvGrpSpPr>
          <p:grpSpPr bwMode="auto">
            <a:xfrm rot="-1812766">
              <a:off x="476177" y="0"/>
              <a:ext cx="1296144" cy="1728192"/>
              <a:chOff x="0" y="0"/>
              <a:chExt cx="1296144" cy="1728192"/>
            </a:xfrm>
          </p:grpSpPr>
          <p:grpSp>
            <p:nvGrpSpPr>
              <p:cNvPr id="4" name="组合 2"/>
              <p:cNvGrpSpPr>
                <a:grpSpLocks/>
              </p:cNvGrpSpPr>
              <p:nvPr/>
            </p:nvGrpSpPr>
            <p:grpSpPr bwMode="auto">
              <a:xfrm>
                <a:off x="0" y="0"/>
                <a:ext cx="1296144" cy="1728192"/>
                <a:chOff x="0" y="0"/>
                <a:chExt cx="1296144" cy="1728192"/>
              </a:xfrm>
            </p:grpSpPr>
            <p:sp>
              <p:nvSpPr>
                <p:cNvPr id="15395" name="圆角矩形 1"/>
                <p:cNvSpPr>
                  <a:spLocks noChangeArrowheads="1"/>
                </p:cNvSpPr>
                <p:nvPr/>
              </p:nvSpPr>
              <p:spPr bwMode="auto">
                <a:xfrm>
                  <a:off x="0" y="0"/>
                  <a:ext cx="1296144" cy="1728192"/>
                </a:xfrm>
                <a:prstGeom prst="roundRect">
                  <a:avLst>
                    <a:gd name="adj" fmla="val 16667"/>
                  </a:avLst>
                </a:prstGeom>
                <a:solidFill>
                  <a:srgbClr val="A26E6E"/>
                </a:solidFill>
                <a:ln>
                  <a:noFill/>
                </a:ln>
                <a:extLst>
                  <a:ext uri="{91240B29-F687-4F45-9708-019B960494DF}">
                    <a14:hiddenLine xmlns="" xmlns:a14="http://schemas.microsoft.com/office/drawing/2010/main" w="9525">
                      <a:solidFill>
                        <a:srgbClr val="000000"/>
                      </a:solidFill>
                      <a:round/>
                      <a:headEnd/>
                      <a:tailEnd/>
                    </a14:hiddenLine>
                  </a:ext>
                </a:extLst>
              </p:spPr>
              <p:txBody>
                <a:bodyPr anchor="ctr"/>
                <a:lstStyle>
                  <a:lvl1pPr eaLnBrk="0" hangingPunct="0">
                    <a:spcBef>
                      <a:spcPct val="20000"/>
                    </a:spcBef>
                    <a:buChar char="•"/>
                    <a:defRPr sz="3200">
                      <a:solidFill>
                        <a:schemeClr val="tx1"/>
                      </a:solidFill>
                      <a:latin typeface="浪漫雅圆" charset="-122"/>
                      <a:ea typeface="宋体" panose="02010600030101010101" pitchFamily="2" charset="-122"/>
                      <a:sym typeface="浪漫雅圆" charset="-122"/>
                    </a:defRPr>
                  </a:lvl1pPr>
                  <a:lvl2pPr marL="742950" indent="-285750" eaLnBrk="0" hangingPunct="0">
                    <a:spcBef>
                      <a:spcPct val="20000"/>
                    </a:spcBef>
                    <a:buChar char="–"/>
                    <a:defRPr sz="2800">
                      <a:solidFill>
                        <a:schemeClr val="tx1"/>
                      </a:solidFill>
                      <a:latin typeface="浪漫雅圆" charset="-122"/>
                      <a:ea typeface="宋体" panose="02010600030101010101" pitchFamily="2" charset="-122"/>
                      <a:sym typeface="浪漫雅圆" charset="-122"/>
                    </a:defRPr>
                  </a:lvl2pPr>
                  <a:lvl3pPr marL="1143000" indent="-228600" eaLnBrk="0" hangingPunct="0">
                    <a:spcBef>
                      <a:spcPct val="20000"/>
                    </a:spcBef>
                    <a:buChar char="•"/>
                    <a:defRPr sz="2400">
                      <a:solidFill>
                        <a:schemeClr val="tx1"/>
                      </a:solidFill>
                      <a:latin typeface="浪漫雅圆" charset="-122"/>
                      <a:ea typeface="宋体" panose="02010600030101010101" pitchFamily="2" charset="-122"/>
                      <a:sym typeface="浪漫雅圆" charset="-122"/>
                    </a:defRPr>
                  </a:lvl3pPr>
                  <a:lvl4pPr marL="1600200" indent="-228600" eaLnBrk="0" hangingPunct="0">
                    <a:spcBef>
                      <a:spcPct val="20000"/>
                    </a:spcBef>
                    <a:buChar char="–"/>
                    <a:defRPr sz="2000">
                      <a:solidFill>
                        <a:schemeClr val="tx1"/>
                      </a:solidFill>
                      <a:latin typeface="浪漫雅圆" charset="-122"/>
                      <a:ea typeface="宋体" panose="02010600030101010101" pitchFamily="2" charset="-122"/>
                      <a:sym typeface="浪漫雅圆" charset="-122"/>
                    </a:defRPr>
                  </a:lvl4pPr>
                  <a:lvl5pPr marL="2057400" indent="-228600" eaLnBrk="0" hangingPunct="0">
                    <a:spcBef>
                      <a:spcPct val="20000"/>
                    </a:spcBef>
                    <a:buChar char="»"/>
                    <a:defRPr sz="2000">
                      <a:solidFill>
                        <a:schemeClr val="tx1"/>
                      </a:solidFill>
                      <a:latin typeface="浪漫雅圆" charset="-122"/>
                      <a:ea typeface="宋体" panose="02010600030101010101" pitchFamily="2" charset="-122"/>
                      <a:sym typeface="浪漫雅圆"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9pPr>
                </a:lstStyle>
                <a:p>
                  <a:pPr algn="ctr" eaLnBrk="1" hangingPunct="1">
                    <a:spcBef>
                      <a:spcPct val="0"/>
                    </a:spcBef>
                    <a:buFont typeface="Arial" panose="020B0604020202020204" pitchFamily="34" charset="0"/>
                    <a:buNone/>
                  </a:pPr>
                  <a:r>
                    <a:rPr lang="en-US" altLang="zh-CN" sz="4800" dirty="0">
                      <a:solidFill>
                        <a:schemeClr val="bg1"/>
                      </a:solidFill>
                      <a:ea typeface="浪漫雅圆" charset="-122"/>
                    </a:rPr>
                    <a:t>01</a:t>
                  </a:r>
                </a:p>
              </p:txBody>
            </p:sp>
            <p:sp>
              <p:nvSpPr>
                <p:cNvPr id="15396" name="圆角矩形 3"/>
                <p:cNvSpPr>
                  <a:spLocks noChangeArrowheads="1"/>
                </p:cNvSpPr>
                <p:nvPr/>
              </p:nvSpPr>
              <p:spPr bwMode="auto">
                <a:xfrm>
                  <a:off x="54006" y="72008"/>
                  <a:ext cx="1188132" cy="1584176"/>
                </a:xfrm>
                <a:prstGeom prst="roundRect">
                  <a:avLst>
                    <a:gd name="adj" fmla="val 16667"/>
                  </a:avLst>
                </a:prstGeom>
                <a:noFill/>
                <a:ln w="15875">
                  <a:solidFill>
                    <a:schemeClr val="bg1"/>
                  </a:solidFill>
                  <a:miter lim="800000"/>
                  <a:headEnd/>
                  <a:tailEnd/>
                </a:ln>
                <a:extLst>
                  <a:ext uri="{909E8E84-426E-40DD-AFC4-6F175D3DCCD1}">
                    <a14:hiddenFill xmlns="" xmlns:a14="http://schemas.microsoft.com/office/drawing/2010/main">
                      <a:solidFill>
                        <a:srgbClr val="FFFFFF"/>
                      </a:solidFill>
                    </a14:hiddenFill>
                  </a:ext>
                </a:extLst>
              </p:spPr>
              <p:txBody>
                <a:bodyPr anchor="ctr"/>
                <a:lstStyle>
                  <a:lvl1pPr eaLnBrk="0" hangingPunct="0">
                    <a:spcBef>
                      <a:spcPct val="20000"/>
                    </a:spcBef>
                    <a:buChar char="•"/>
                    <a:defRPr sz="3200">
                      <a:solidFill>
                        <a:schemeClr val="tx1"/>
                      </a:solidFill>
                      <a:latin typeface="浪漫雅圆" charset="-122"/>
                      <a:ea typeface="宋体" panose="02010600030101010101" pitchFamily="2" charset="-122"/>
                      <a:sym typeface="浪漫雅圆" charset="-122"/>
                    </a:defRPr>
                  </a:lvl1pPr>
                  <a:lvl2pPr marL="742950" indent="-285750" eaLnBrk="0" hangingPunct="0">
                    <a:spcBef>
                      <a:spcPct val="20000"/>
                    </a:spcBef>
                    <a:buChar char="–"/>
                    <a:defRPr sz="2800">
                      <a:solidFill>
                        <a:schemeClr val="tx1"/>
                      </a:solidFill>
                      <a:latin typeface="浪漫雅圆" charset="-122"/>
                      <a:ea typeface="宋体" panose="02010600030101010101" pitchFamily="2" charset="-122"/>
                      <a:sym typeface="浪漫雅圆" charset="-122"/>
                    </a:defRPr>
                  </a:lvl2pPr>
                  <a:lvl3pPr marL="1143000" indent="-228600" eaLnBrk="0" hangingPunct="0">
                    <a:spcBef>
                      <a:spcPct val="20000"/>
                    </a:spcBef>
                    <a:buChar char="•"/>
                    <a:defRPr sz="2400">
                      <a:solidFill>
                        <a:schemeClr val="tx1"/>
                      </a:solidFill>
                      <a:latin typeface="浪漫雅圆" charset="-122"/>
                      <a:ea typeface="宋体" panose="02010600030101010101" pitchFamily="2" charset="-122"/>
                      <a:sym typeface="浪漫雅圆" charset="-122"/>
                    </a:defRPr>
                  </a:lvl3pPr>
                  <a:lvl4pPr marL="1600200" indent="-228600" eaLnBrk="0" hangingPunct="0">
                    <a:spcBef>
                      <a:spcPct val="20000"/>
                    </a:spcBef>
                    <a:buChar char="–"/>
                    <a:defRPr sz="2000">
                      <a:solidFill>
                        <a:schemeClr val="tx1"/>
                      </a:solidFill>
                      <a:latin typeface="浪漫雅圆" charset="-122"/>
                      <a:ea typeface="宋体" panose="02010600030101010101" pitchFamily="2" charset="-122"/>
                      <a:sym typeface="浪漫雅圆" charset="-122"/>
                    </a:defRPr>
                  </a:lvl4pPr>
                  <a:lvl5pPr marL="2057400" indent="-228600" eaLnBrk="0" hangingPunct="0">
                    <a:spcBef>
                      <a:spcPct val="20000"/>
                    </a:spcBef>
                    <a:buChar char="»"/>
                    <a:defRPr sz="2000">
                      <a:solidFill>
                        <a:schemeClr val="tx1"/>
                      </a:solidFill>
                      <a:latin typeface="浪漫雅圆" charset="-122"/>
                      <a:ea typeface="宋体" panose="02010600030101010101" pitchFamily="2" charset="-122"/>
                      <a:sym typeface="浪漫雅圆"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9pPr>
                </a:lstStyle>
                <a:p>
                  <a:pPr algn="ctr" eaLnBrk="1" hangingPunct="1">
                    <a:spcBef>
                      <a:spcPct val="0"/>
                    </a:spcBef>
                    <a:buFont typeface="Arial" panose="020B0604020202020204" pitchFamily="34" charset="0"/>
                    <a:buNone/>
                  </a:pPr>
                  <a:endParaRPr lang="zh-CN" altLang="zh-CN" sz="1600">
                    <a:solidFill>
                      <a:srgbClr val="FFFFFF"/>
                    </a:solidFill>
                    <a:latin typeface="宋体" panose="02010600030101010101" pitchFamily="2" charset="-122"/>
                    <a:sym typeface="宋体" panose="02010600030101010101" pitchFamily="2" charset="-122"/>
                  </a:endParaRPr>
                </a:p>
              </p:txBody>
            </p:sp>
          </p:grpSp>
          <p:sp>
            <p:nvSpPr>
              <p:cNvPr id="15394" name="圆角矩形 5"/>
              <p:cNvSpPr>
                <a:spLocks noChangeArrowheads="1"/>
              </p:cNvSpPr>
              <p:nvPr/>
            </p:nvSpPr>
            <p:spPr bwMode="auto">
              <a:xfrm>
                <a:off x="3277" y="791830"/>
                <a:ext cx="1292867" cy="936362"/>
              </a:xfrm>
              <a:custGeom>
                <a:avLst/>
                <a:gdLst>
                  <a:gd name="T0" fmla="*/ 0 w 1292867"/>
                  <a:gd name="T1" fmla="*/ 0 h 936362"/>
                  <a:gd name="T2" fmla="*/ 1292867 w 1292867"/>
                  <a:gd name="T3" fmla="*/ 752847 h 936362"/>
                  <a:gd name="T4" fmla="*/ 1080116 w 1292867"/>
                  <a:gd name="T5" fmla="*/ 936362 h 936362"/>
                  <a:gd name="T6" fmla="*/ 216028 w 1292867"/>
                  <a:gd name="T7" fmla="*/ 936362 h 936362"/>
                  <a:gd name="T8" fmla="*/ 0 w 1292867"/>
                  <a:gd name="T9" fmla="*/ 720334 h 936362"/>
                  <a:gd name="T10" fmla="*/ 0 w 1292867"/>
                  <a:gd name="T11" fmla="*/ 0 h 936362"/>
                  <a:gd name="T12" fmla="*/ 0 60000 65536"/>
                  <a:gd name="T13" fmla="*/ 0 60000 65536"/>
                  <a:gd name="T14" fmla="*/ 0 60000 65536"/>
                  <a:gd name="T15" fmla="*/ 0 60000 65536"/>
                  <a:gd name="T16" fmla="*/ 0 60000 65536"/>
                  <a:gd name="T17" fmla="*/ 0 60000 65536"/>
                  <a:gd name="T18" fmla="*/ 0 w 1292867"/>
                  <a:gd name="T19" fmla="*/ 0 h 936362"/>
                  <a:gd name="T20" fmla="*/ 1292867 w 1292867"/>
                  <a:gd name="T21" fmla="*/ 936362 h 936362"/>
                </a:gdLst>
                <a:ahLst/>
                <a:cxnLst>
                  <a:cxn ang="T12">
                    <a:pos x="T0" y="T1"/>
                  </a:cxn>
                  <a:cxn ang="T13">
                    <a:pos x="T2" y="T3"/>
                  </a:cxn>
                  <a:cxn ang="T14">
                    <a:pos x="T4" y="T5"/>
                  </a:cxn>
                  <a:cxn ang="T15">
                    <a:pos x="T6" y="T7"/>
                  </a:cxn>
                  <a:cxn ang="T16">
                    <a:pos x="T8" y="T9"/>
                  </a:cxn>
                  <a:cxn ang="T17">
                    <a:pos x="T10" y="T11"/>
                  </a:cxn>
                </a:cxnLst>
                <a:rect l="T18" t="T19" r="T20" b="T21"/>
                <a:pathLst>
                  <a:path w="1292867" h="936362">
                    <a:moveTo>
                      <a:pt x="0" y="0"/>
                    </a:moveTo>
                    <a:lnTo>
                      <a:pt x="1292867" y="752847"/>
                    </a:lnTo>
                    <a:cubicBezTo>
                      <a:pt x="1277961" y="856795"/>
                      <a:pt x="1188330" y="936362"/>
                      <a:pt x="1080116" y="936362"/>
                    </a:cubicBezTo>
                    <a:lnTo>
                      <a:pt x="216028" y="936362"/>
                    </a:lnTo>
                    <a:cubicBezTo>
                      <a:pt x="96719" y="936362"/>
                      <a:pt x="0" y="839643"/>
                      <a:pt x="0" y="720334"/>
                    </a:cubicBezTo>
                    <a:lnTo>
                      <a:pt x="0" y="0"/>
                    </a:lnTo>
                    <a:close/>
                  </a:path>
                </a:pathLst>
              </a:custGeom>
              <a:solidFill>
                <a:srgbClr val="FFFFFF">
                  <a:alpha val="43137"/>
                </a:srgbClr>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endParaRPr lang="zh-CN" altLang="en-US"/>
              </a:p>
            </p:txBody>
          </p:sp>
        </p:grpSp>
        <p:pic>
          <p:nvPicPr>
            <p:cNvPr id="15392" name="Picture 3"/>
            <p:cNvPicPr>
              <a:picLocks noChangeAspect="1" noChangeArrowheads="1"/>
            </p:cNvPicPr>
            <p:nvPr/>
          </p:nvPicPr>
          <p:blipFill>
            <a:blip r:embed="rId2">
              <a:grayscl/>
              <a:biLevel thresh="50000"/>
              <a:extLst>
                <a:ext uri="{28A0092B-C50C-407E-A947-70E740481C1C}">
                  <a14:useLocalDpi xmlns="" xmlns:a14="http://schemas.microsoft.com/office/drawing/2010/main" val="0"/>
                </a:ext>
              </a:extLst>
            </a:blip>
            <a:srcRect l="2766" r="7204" b="57678"/>
            <a:stretch>
              <a:fillRect/>
            </a:stretch>
          </p:blipFill>
          <p:spPr bwMode="auto">
            <a:xfrm flipH="1">
              <a:off x="0" y="1014483"/>
              <a:ext cx="2649788" cy="1244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15364" name="TextBox 11"/>
          <p:cNvSpPr>
            <a:spLocks noChangeArrowheads="1"/>
          </p:cNvSpPr>
          <p:nvPr/>
        </p:nvSpPr>
        <p:spPr bwMode="auto">
          <a:xfrm>
            <a:off x="3217840" y="755958"/>
            <a:ext cx="1862138"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浪漫雅圆" charset="-122"/>
                <a:ea typeface="宋体" panose="02010600030101010101" pitchFamily="2" charset="-122"/>
                <a:sym typeface="浪漫雅圆" charset="-122"/>
              </a:defRPr>
            </a:lvl1pPr>
            <a:lvl2pPr marL="742950" indent="-285750" eaLnBrk="0" hangingPunct="0">
              <a:spcBef>
                <a:spcPct val="20000"/>
              </a:spcBef>
              <a:buChar char="–"/>
              <a:defRPr sz="2800">
                <a:solidFill>
                  <a:schemeClr val="tx1"/>
                </a:solidFill>
                <a:latin typeface="浪漫雅圆" charset="-122"/>
                <a:ea typeface="宋体" panose="02010600030101010101" pitchFamily="2" charset="-122"/>
                <a:sym typeface="浪漫雅圆" charset="-122"/>
              </a:defRPr>
            </a:lvl2pPr>
            <a:lvl3pPr marL="1143000" indent="-228600" eaLnBrk="0" hangingPunct="0">
              <a:spcBef>
                <a:spcPct val="20000"/>
              </a:spcBef>
              <a:buChar char="•"/>
              <a:defRPr sz="2400">
                <a:solidFill>
                  <a:schemeClr val="tx1"/>
                </a:solidFill>
                <a:latin typeface="浪漫雅圆" charset="-122"/>
                <a:ea typeface="宋体" panose="02010600030101010101" pitchFamily="2" charset="-122"/>
                <a:sym typeface="浪漫雅圆" charset="-122"/>
              </a:defRPr>
            </a:lvl3pPr>
            <a:lvl4pPr marL="1600200" indent="-228600" eaLnBrk="0" hangingPunct="0">
              <a:spcBef>
                <a:spcPct val="20000"/>
              </a:spcBef>
              <a:buChar char="–"/>
              <a:defRPr sz="2000">
                <a:solidFill>
                  <a:schemeClr val="tx1"/>
                </a:solidFill>
                <a:latin typeface="浪漫雅圆" charset="-122"/>
                <a:ea typeface="宋体" panose="02010600030101010101" pitchFamily="2" charset="-122"/>
                <a:sym typeface="浪漫雅圆" charset="-122"/>
              </a:defRPr>
            </a:lvl4pPr>
            <a:lvl5pPr marL="2057400" indent="-228600" eaLnBrk="0" hangingPunct="0">
              <a:spcBef>
                <a:spcPct val="20000"/>
              </a:spcBef>
              <a:buChar char="»"/>
              <a:defRPr sz="2000">
                <a:solidFill>
                  <a:schemeClr val="tx1"/>
                </a:solidFill>
                <a:latin typeface="浪漫雅圆" charset="-122"/>
                <a:ea typeface="宋体" panose="02010600030101010101" pitchFamily="2" charset="-122"/>
                <a:sym typeface="浪漫雅圆"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9pPr>
          </a:lstStyle>
          <a:p>
            <a:pPr eaLnBrk="1" hangingPunct="1">
              <a:spcBef>
                <a:spcPct val="0"/>
              </a:spcBef>
              <a:buFont typeface="Arial" panose="020B0604020202020204" pitchFamily="34" charset="0"/>
              <a:buNone/>
            </a:pPr>
            <a:r>
              <a:rPr lang="zh-CN" altLang="en-US" sz="2000" b="1" dirty="0" smtClean="0">
                <a:solidFill>
                  <a:srgbClr val="D7AFA1"/>
                </a:solidFill>
                <a:latin typeface="微软雅黑" pitchFamily="34" charset="-122"/>
                <a:ea typeface="微软雅黑" pitchFamily="34" charset="-122"/>
                <a:sym typeface="Batang" pitchFamily="18" charset="-127"/>
              </a:rPr>
              <a:t>法律法规</a:t>
            </a:r>
            <a:endParaRPr lang="zh-CN" altLang="en-US" sz="2000" b="1" dirty="0">
              <a:solidFill>
                <a:srgbClr val="D7AFA1"/>
              </a:solidFill>
              <a:latin typeface="微软雅黑" pitchFamily="34" charset="-122"/>
              <a:ea typeface="微软雅黑" pitchFamily="34" charset="-122"/>
              <a:sym typeface="Batang" pitchFamily="18" charset="-127"/>
            </a:endParaRPr>
          </a:p>
        </p:txBody>
      </p:sp>
      <p:sp>
        <p:nvSpPr>
          <p:cNvPr id="15365" name="TextBox 12"/>
          <p:cNvSpPr>
            <a:spLocks noChangeArrowheads="1"/>
          </p:cNvSpPr>
          <p:nvPr/>
        </p:nvSpPr>
        <p:spPr bwMode="auto">
          <a:xfrm>
            <a:off x="3143240" y="1142990"/>
            <a:ext cx="4857784" cy="7386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浪漫雅圆" charset="-122"/>
                <a:ea typeface="宋体" panose="02010600030101010101" pitchFamily="2" charset="-122"/>
                <a:sym typeface="浪漫雅圆" charset="-122"/>
              </a:defRPr>
            </a:lvl1pPr>
            <a:lvl2pPr marL="742950" indent="-285750" eaLnBrk="0" hangingPunct="0">
              <a:spcBef>
                <a:spcPct val="20000"/>
              </a:spcBef>
              <a:buChar char="–"/>
              <a:defRPr sz="2800">
                <a:solidFill>
                  <a:schemeClr val="tx1"/>
                </a:solidFill>
                <a:latin typeface="浪漫雅圆" charset="-122"/>
                <a:ea typeface="宋体" panose="02010600030101010101" pitchFamily="2" charset="-122"/>
                <a:sym typeface="浪漫雅圆" charset="-122"/>
              </a:defRPr>
            </a:lvl2pPr>
            <a:lvl3pPr marL="1143000" indent="-228600" eaLnBrk="0" hangingPunct="0">
              <a:spcBef>
                <a:spcPct val="20000"/>
              </a:spcBef>
              <a:buChar char="•"/>
              <a:defRPr sz="2400">
                <a:solidFill>
                  <a:schemeClr val="tx1"/>
                </a:solidFill>
                <a:latin typeface="浪漫雅圆" charset="-122"/>
                <a:ea typeface="宋体" panose="02010600030101010101" pitchFamily="2" charset="-122"/>
                <a:sym typeface="浪漫雅圆" charset="-122"/>
              </a:defRPr>
            </a:lvl3pPr>
            <a:lvl4pPr marL="1600200" indent="-228600" eaLnBrk="0" hangingPunct="0">
              <a:spcBef>
                <a:spcPct val="20000"/>
              </a:spcBef>
              <a:buChar char="–"/>
              <a:defRPr sz="2000">
                <a:solidFill>
                  <a:schemeClr val="tx1"/>
                </a:solidFill>
                <a:latin typeface="浪漫雅圆" charset="-122"/>
                <a:ea typeface="宋体" panose="02010600030101010101" pitchFamily="2" charset="-122"/>
                <a:sym typeface="浪漫雅圆" charset="-122"/>
              </a:defRPr>
            </a:lvl4pPr>
            <a:lvl5pPr marL="2057400" indent="-228600" eaLnBrk="0" hangingPunct="0">
              <a:spcBef>
                <a:spcPct val="20000"/>
              </a:spcBef>
              <a:buChar char="»"/>
              <a:defRPr sz="2000">
                <a:solidFill>
                  <a:schemeClr val="tx1"/>
                </a:solidFill>
                <a:latin typeface="浪漫雅圆" charset="-122"/>
                <a:ea typeface="宋体" panose="02010600030101010101" pitchFamily="2" charset="-122"/>
                <a:sym typeface="浪漫雅圆"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9pPr>
          </a:lstStyle>
          <a:p>
            <a:pPr algn="just" eaLnBrk="1" hangingPunct="1">
              <a:spcBef>
                <a:spcPct val="0"/>
              </a:spcBef>
              <a:buNone/>
            </a:pPr>
            <a:r>
              <a:rPr lang="en-US" altLang="zh-CN" sz="1400" dirty="0" smtClean="0">
                <a:solidFill>
                  <a:srgbClr val="3F3F3F"/>
                </a:solidFill>
                <a:latin typeface="微软雅黑" pitchFamily="34" charset="-122"/>
                <a:ea typeface="微软雅黑" pitchFamily="34" charset="-122"/>
                <a:sym typeface="Batang" pitchFamily="18" charset="-127"/>
              </a:rPr>
              <a:t>《</a:t>
            </a:r>
            <a:r>
              <a:rPr lang="zh-CN" altLang="en-US" sz="1400" dirty="0" smtClean="0">
                <a:solidFill>
                  <a:srgbClr val="3F3F3F"/>
                </a:solidFill>
                <a:latin typeface="微软雅黑" pitchFamily="34" charset="-122"/>
                <a:ea typeface="微软雅黑" pitchFamily="34" charset="-122"/>
                <a:sym typeface="Batang" pitchFamily="18" charset="-127"/>
              </a:rPr>
              <a:t>公司法</a:t>
            </a:r>
            <a:r>
              <a:rPr lang="en-US" altLang="zh-CN" sz="1400" dirty="0" smtClean="0">
                <a:solidFill>
                  <a:srgbClr val="3F3F3F"/>
                </a:solidFill>
                <a:latin typeface="微软雅黑" pitchFamily="34" charset="-122"/>
                <a:ea typeface="微软雅黑" pitchFamily="34" charset="-122"/>
                <a:sym typeface="Batang" pitchFamily="18" charset="-127"/>
              </a:rPr>
              <a:t>》</a:t>
            </a:r>
            <a:r>
              <a:rPr lang="zh-CN" altLang="en-US" sz="1400" dirty="0" smtClean="0">
                <a:solidFill>
                  <a:srgbClr val="3F3F3F"/>
                </a:solidFill>
                <a:latin typeface="微软雅黑" pitchFamily="34" charset="-122"/>
                <a:ea typeface="微软雅黑" pitchFamily="34" charset="-122"/>
                <a:sym typeface="Batang" pitchFamily="18" charset="-127"/>
              </a:rPr>
              <a:t>、</a:t>
            </a:r>
            <a:r>
              <a:rPr lang="en-US" altLang="zh-CN" sz="1400" dirty="0" smtClean="0">
                <a:solidFill>
                  <a:srgbClr val="3F3F3F"/>
                </a:solidFill>
                <a:latin typeface="微软雅黑" pitchFamily="34" charset="-122"/>
                <a:ea typeface="微软雅黑" pitchFamily="34" charset="-122"/>
                <a:sym typeface="Batang" pitchFamily="18" charset="-127"/>
              </a:rPr>
              <a:t>《</a:t>
            </a:r>
            <a:r>
              <a:rPr lang="zh-CN" altLang="en-US" sz="1400" dirty="0" smtClean="0">
                <a:solidFill>
                  <a:srgbClr val="3F3F3F"/>
                </a:solidFill>
                <a:latin typeface="微软雅黑" pitchFamily="34" charset="-122"/>
                <a:ea typeface="微软雅黑" pitchFamily="34" charset="-122"/>
                <a:sym typeface="Batang" pitchFamily="18" charset="-127"/>
              </a:rPr>
              <a:t>证券法</a:t>
            </a:r>
            <a:r>
              <a:rPr lang="en-US" altLang="zh-CN" sz="1400" dirty="0" smtClean="0">
                <a:solidFill>
                  <a:srgbClr val="3F3F3F"/>
                </a:solidFill>
                <a:latin typeface="微软雅黑" pitchFamily="34" charset="-122"/>
                <a:ea typeface="微软雅黑" pitchFamily="34" charset="-122"/>
                <a:sym typeface="Batang" pitchFamily="18" charset="-127"/>
              </a:rPr>
              <a:t>》</a:t>
            </a:r>
          </a:p>
          <a:p>
            <a:pPr algn="just" eaLnBrk="1" hangingPunct="1">
              <a:spcBef>
                <a:spcPct val="0"/>
              </a:spcBef>
              <a:buNone/>
            </a:pPr>
            <a:r>
              <a:rPr lang="en-US" altLang="zh-CN" sz="1400" dirty="0" smtClean="0">
                <a:solidFill>
                  <a:srgbClr val="3F3F3F"/>
                </a:solidFill>
                <a:latin typeface="微软雅黑" pitchFamily="34" charset="-122"/>
                <a:ea typeface="微软雅黑" pitchFamily="34" charset="-122"/>
                <a:sym typeface="Batang" pitchFamily="18" charset="-127"/>
              </a:rPr>
              <a:t>《</a:t>
            </a:r>
            <a:r>
              <a:rPr lang="zh-CN" altLang="en-US" sz="1400" dirty="0" smtClean="0">
                <a:solidFill>
                  <a:srgbClr val="3F3F3F"/>
                </a:solidFill>
                <a:latin typeface="微软雅黑" pitchFamily="34" charset="-122"/>
                <a:ea typeface="微软雅黑" pitchFamily="34" charset="-122"/>
                <a:sym typeface="Batang" pitchFamily="18" charset="-127"/>
              </a:rPr>
              <a:t>国务院关于全国中小企业股份转让系统有关问题的决定</a:t>
            </a:r>
            <a:r>
              <a:rPr lang="en-US" altLang="zh-CN" sz="1400" dirty="0" smtClean="0">
                <a:solidFill>
                  <a:srgbClr val="3F3F3F"/>
                </a:solidFill>
                <a:latin typeface="微软雅黑" pitchFamily="34" charset="-122"/>
                <a:ea typeface="微软雅黑" pitchFamily="34" charset="-122"/>
                <a:sym typeface="Batang" pitchFamily="18" charset="-127"/>
              </a:rPr>
              <a:t>》</a:t>
            </a:r>
          </a:p>
          <a:p>
            <a:pPr algn="just" eaLnBrk="1" hangingPunct="1">
              <a:spcBef>
                <a:spcPct val="0"/>
              </a:spcBef>
              <a:buNone/>
            </a:pPr>
            <a:r>
              <a:rPr lang="en-US" altLang="zh-CN" sz="1400" dirty="0" smtClean="0">
                <a:solidFill>
                  <a:srgbClr val="3F3F3F"/>
                </a:solidFill>
                <a:latin typeface="微软雅黑" pitchFamily="34" charset="-122"/>
                <a:ea typeface="微软雅黑" pitchFamily="34" charset="-122"/>
                <a:sym typeface="Batang" pitchFamily="18" charset="-127"/>
              </a:rPr>
              <a:t>《</a:t>
            </a:r>
            <a:r>
              <a:rPr lang="zh-CN" altLang="en-US" sz="1400" dirty="0" smtClean="0">
                <a:solidFill>
                  <a:srgbClr val="3F3F3F"/>
                </a:solidFill>
                <a:latin typeface="微软雅黑" pitchFamily="34" charset="-122"/>
                <a:ea typeface="微软雅黑" pitchFamily="34" charset="-122"/>
                <a:sym typeface="Batang" pitchFamily="18" charset="-127"/>
              </a:rPr>
              <a:t>国务院开展优先股试点的指导意见</a:t>
            </a:r>
            <a:r>
              <a:rPr lang="en-US" altLang="zh-CN" sz="1400" dirty="0" smtClean="0">
                <a:solidFill>
                  <a:srgbClr val="3F3F3F"/>
                </a:solidFill>
                <a:latin typeface="微软雅黑" pitchFamily="34" charset="-122"/>
                <a:ea typeface="微软雅黑" pitchFamily="34" charset="-122"/>
                <a:sym typeface="Batang" pitchFamily="18" charset="-127"/>
              </a:rPr>
              <a:t>》</a:t>
            </a:r>
          </a:p>
        </p:txBody>
      </p:sp>
      <p:grpSp>
        <p:nvGrpSpPr>
          <p:cNvPr id="5" name="组合 27"/>
          <p:cNvGrpSpPr>
            <a:grpSpLocks/>
          </p:cNvGrpSpPr>
          <p:nvPr/>
        </p:nvGrpSpPr>
        <p:grpSpPr bwMode="auto">
          <a:xfrm flipH="1">
            <a:off x="2071670" y="2143122"/>
            <a:ext cx="2209800" cy="1000133"/>
            <a:chOff x="0" y="0"/>
            <a:chExt cx="2649788" cy="1728192"/>
          </a:xfrm>
        </p:grpSpPr>
        <p:grpSp>
          <p:nvGrpSpPr>
            <p:cNvPr id="6" name="组合 31"/>
            <p:cNvGrpSpPr>
              <a:grpSpLocks/>
            </p:cNvGrpSpPr>
            <p:nvPr/>
          </p:nvGrpSpPr>
          <p:grpSpPr bwMode="auto">
            <a:xfrm rot="-1812766">
              <a:off x="476177" y="0"/>
              <a:ext cx="1296144" cy="1728192"/>
              <a:chOff x="0" y="0"/>
              <a:chExt cx="1296144" cy="1728192"/>
            </a:xfrm>
          </p:grpSpPr>
          <p:grpSp>
            <p:nvGrpSpPr>
              <p:cNvPr id="7" name="组合 33"/>
              <p:cNvGrpSpPr>
                <a:grpSpLocks/>
              </p:cNvGrpSpPr>
              <p:nvPr/>
            </p:nvGrpSpPr>
            <p:grpSpPr bwMode="auto">
              <a:xfrm>
                <a:off x="0" y="0"/>
                <a:ext cx="1296144" cy="1728192"/>
                <a:chOff x="0" y="0"/>
                <a:chExt cx="1296144" cy="1728192"/>
              </a:xfrm>
            </p:grpSpPr>
            <p:sp>
              <p:nvSpPr>
                <p:cNvPr id="15389" name="圆角矩形 35"/>
                <p:cNvSpPr>
                  <a:spLocks noChangeArrowheads="1"/>
                </p:cNvSpPr>
                <p:nvPr/>
              </p:nvSpPr>
              <p:spPr bwMode="auto">
                <a:xfrm>
                  <a:off x="0" y="0"/>
                  <a:ext cx="1296144" cy="1728192"/>
                </a:xfrm>
                <a:prstGeom prst="roundRect">
                  <a:avLst>
                    <a:gd name="adj" fmla="val 16667"/>
                  </a:avLst>
                </a:prstGeom>
                <a:solidFill>
                  <a:srgbClr val="BEA03C"/>
                </a:solidFill>
                <a:ln>
                  <a:noFill/>
                </a:ln>
                <a:extLst>
                  <a:ext uri="{91240B29-F687-4F45-9708-019B960494DF}">
                    <a14:hiddenLine xmlns="" xmlns:a14="http://schemas.microsoft.com/office/drawing/2010/main" w="9525">
                      <a:solidFill>
                        <a:srgbClr val="000000"/>
                      </a:solidFill>
                      <a:round/>
                      <a:headEnd/>
                      <a:tailEnd/>
                    </a14:hiddenLine>
                  </a:ext>
                </a:extLst>
              </p:spPr>
              <p:txBody>
                <a:bodyPr anchor="ctr"/>
                <a:lstStyle>
                  <a:lvl1pPr eaLnBrk="0" hangingPunct="0">
                    <a:spcBef>
                      <a:spcPct val="20000"/>
                    </a:spcBef>
                    <a:buChar char="•"/>
                    <a:defRPr sz="3200">
                      <a:solidFill>
                        <a:schemeClr val="tx1"/>
                      </a:solidFill>
                      <a:latin typeface="浪漫雅圆" charset="-122"/>
                      <a:ea typeface="宋体" panose="02010600030101010101" pitchFamily="2" charset="-122"/>
                      <a:sym typeface="浪漫雅圆" charset="-122"/>
                    </a:defRPr>
                  </a:lvl1pPr>
                  <a:lvl2pPr marL="742950" indent="-285750" eaLnBrk="0" hangingPunct="0">
                    <a:spcBef>
                      <a:spcPct val="20000"/>
                    </a:spcBef>
                    <a:buChar char="–"/>
                    <a:defRPr sz="2800">
                      <a:solidFill>
                        <a:schemeClr val="tx1"/>
                      </a:solidFill>
                      <a:latin typeface="浪漫雅圆" charset="-122"/>
                      <a:ea typeface="宋体" panose="02010600030101010101" pitchFamily="2" charset="-122"/>
                      <a:sym typeface="浪漫雅圆" charset="-122"/>
                    </a:defRPr>
                  </a:lvl2pPr>
                  <a:lvl3pPr marL="1143000" indent="-228600" eaLnBrk="0" hangingPunct="0">
                    <a:spcBef>
                      <a:spcPct val="20000"/>
                    </a:spcBef>
                    <a:buChar char="•"/>
                    <a:defRPr sz="2400">
                      <a:solidFill>
                        <a:schemeClr val="tx1"/>
                      </a:solidFill>
                      <a:latin typeface="浪漫雅圆" charset="-122"/>
                      <a:ea typeface="宋体" panose="02010600030101010101" pitchFamily="2" charset="-122"/>
                      <a:sym typeface="浪漫雅圆" charset="-122"/>
                    </a:defRPr>
                  </a:lvl3pPr>
                  <a:lvl4pPr marL="1600200" indent="-228600" eaLnBrk="0" hangingPunct="0">
                    <a:spcBef>
                      <a:spcPct val="20000"/>
                    </a:spcBef>
                    <a:buChar char="–"/>
                    <a:defRPr sz="2000">
                      <a:solidFill>
                        <a:schemeClr val="tx1"/>
                      </a:solidFill>
                      <a:latin typeface="浪漫雅圆" charset="-122"/>
                      <a:ea typeface="宋体" panose="02010600030101010101" pitchFamily="2" charset="-122"/>
                      <a:sym typeface="浪漫雅圆" charset="-122"/>
                    </a:defRPr>
                  </a:lvl4pPr>
                  <a:lvl5pPr marL="2057400" indent="-228600" eaLnBrk="0" hangingPunct="0">
                    <a:spcBef>
                      <a:spcPct val="20000"/>
                    </a:spcBef>
                    <a:buChar char="»"/>
                    <a:defRPr sz="2000">
                      <a:solidFill>
                        <a:schemeClr val="tx1"/>
                      </a:solidFill>
                      <a:latin typeface="浪漫雅圆" charset="-122"/>
                      <a:ea typeface="宋体" panose="02010600030101010101" pitchFamily="2" charset="-122"/>
                      <a:sym typeface="浪漫雅圆"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9pPr>
                </a:lstStyle>
                <a:p>
                  <a:pPr algn="ctr" eaLnBrk="1" hangingPunct="1">
                    <a:spcBef>
                      <a:spcPct val="0"/>
                    </a:spcBef>
                    <a:buFont typeface="Arial" panose="020B0604020202020204" pitchFamily="34" charset="0"/>
                    <a:buNone/>
                  </a:pPr>
                  <a:r>
                    <a:rPr lang="en-US" altLang="zh-CN" sz="4800" dirty="0">
                      <a:solidFill>
                        <a:schemeClr val="bg1"/>
                      </a:solidFill>
                      <a:ea typeface="浪漫雅圆" charset="-122"/>
                    </a:rPr>
                    <a:t>02</a:t>
                  </a:r>
                </a:p>
              </p:txBody>
            </p:sp>
            <p:sp>
              <p:nvSpPr>
                <p:cNvPr id="15390" name="圆角矩形 36"/>
                <p:cNvSpPr>
                  <a:spLocks noChangeArrowheads="1"/>
                </p:cNvSpPr>
                <p:nvPr/>
              </p:nvSpPr>
              <p:spPr bwMode="auto">
                <a:xfrm>
                  <a:off x="54006" y="72008"/>
                  <a:ext cx="1188132" cy="1584176"/>
                </a:xfrm>
                <a:prstGeom prst="roundRect">
                  <a:avLst>
                    <a:gd name="adj" fmla="val 16667"/>
                  </a:avLst>
                </a:prstGeom>
                <a:noFill/>
                <a:ln w="15875">
                  <a:solidFill>
                    <a:schemeClr val="bg1"/>
                  </a:solidFill>
                  <a:miter lim="800000"/>
                  <a:headEnd/>
                  <a:tailEnd/>
                </a:ln>
                <a:extLst>
                  <a:ext uri="{909E8E84-426E-40DD-AFC4-6F175D3DCCD1}">
                    <a14:hiddenFill xmlns="" xmlns:a14="http://schemas.microsoft.com/office/drawing/2010/main">
                      <a:solidFill>
                        <a:srgbClr val="FFFFFF"/>
                      </a:solidFill>
                    </a14:hiddenFill>
                  </a:ext>
                </a:extLst>
              </p:spPr>
              <p:txBody>
                <a:bodyPr anchor="ctr"/>
                <a:lstStyle>
                  <a:lvl1pPr eaLnBrk="0" hangingPunct="0">
                    <a:spcBef>
                      <a:spcPct val="20000"/>
                    </a:spcBef>
                    <a:buChar char="•"/>
                    <a:defRPr sz="3200">
                      <a:solidFill>
                        <a:schemeClr val="tx1"/>
                      </a:solidFill>
                      <a:latin typeface="浪漫雅圆" charset="-122"/>
                      <a:ea typeface="宋体" panose="02010600030101010101" pitchFamily="2" charset="-122"/>
                      <a:sym typeface="浪漫雅圆" charset="-122"/>
                    </a:defRPr>
                  </a:lvl1pPr>
                  <a:lvl2pPr marL="742950" indent="-285750" eaLnBrk="0" hangingPunct="0">
                    <a:spcBef>
                      <a:spcPct val="20000"/>
                    </a:spcBef>
                    <a:buChar char="–"/>
                    <a:defRPr sz="2800">
                      <a:solidFill>
                        <a:schemeClr val="tx1"/>
                      </a:solidFill>
                      <a:latin typeface="浪漫雅圆" charset="-122"/>
                      <a:ea typeface="宋体" panose="02010600030101010101" pitchFamily="2" charset="-122"/>
                      <a:sym typeface="浪漫雅圆" charset="-122"/>
                    </a:defRPr>
                  </a:lvl2pPr>
                  <a:lvl3pPr marL="1143000" indent="-228600" eaLnBrk="0" hangingPunct="0">
                    <a:spcBef>
                      <a:spcPct val="20000"/>
                    </a:spcBef>
                    <a:buChar char="•"/>
                    <a:defRPr sz="2400">
                      <a:solidFill>
                        <a:schemeClr val="tx1"/>
                      </a:solidFill>
                      <a:latin typeface="浪漫雅圆" charset="-122"/>
                      <a:ea typeface="宋体" panose="02010600030101010101" pitchFamily="2" charset="-122"/>
                      <a:sym typeface="浪漫雅圆" charset="-122"/>
                    </a:defRPr>
                  </a:lvl3pPr>
                  <a:lvl4pPr marL="1600200" indent="-228600" eaLnBrk="0" hangingPunct="0">
                    <a:spcBef>
                      <a:spcPct val="20000"/>
                    </a:spcBef>
                    <a:buChar char="–"/>
                    <a:defRPr sz="2000">
                      <a:solidFill>
                        <a:schemeClr val="tx1"/>
                      </a:solidFill>
                      <a:latin typeface="浪漫雅圆" charset="-122"/>
                      <a:ea typeface="宋体" panose="02010600030101010101" pitchFamily="2" charset="-122"/>
                      <a:sym typeface="浪漫雅圆" charset="-122"/>
                    </a:defRPr>
                  </a:lvl4pPr>
                  <a:lvl5pPr marL="2057400" indent="-228600" eaLnBrk="0" hangingPunct="0">
                    <a:spcBef>
                      <a:spcPct val="20000"/>
                    </a:spcBef>
                    <a:buChar char="»"/>
                    <a:defRPr sz="2000">
                      <a:solidFill>
                        <a:schemeClr val="tx1"/>
                      </a:solidFill>
                      <a:latin typeface="浪漫雅圆" charset="-122"/>
                      <a:ea typeface="宋体" panose="02010600030101010101" pitchFamily="2" charset="-122"/>
                      <a:sym typeface="浪漫雅圆"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9pPr>
                </a:lstStyle>
                <a:p>
                  <a:pPr algn="ctr" eaLnBrk="1" hangingPunct="1">
                    <a:spcBef>
                      <a:spcPct val="0"/>
                    </a:spcBef>
                    <a:buFont typeface="Arial" panose="020B0604020202020204" pitchFamily="34" charset="0"/>
                    <a:buNone/>
                  </a:pPr>
                  <a:endParaRPr lang="zh-CN" altLang="zh-CN" sz="1600">
                    <a:solidFill>
                      <a:srgbClr val="FFFFFF"/>
                    </a:solidFill>
                    <a:latin typeface="宋体" panose="02010600030101010101" pitchFamily="2" charset="-122"/>
                    <a:sym typeface="宋体" panose="02010600030101010101" pitchFamily="2" charset="-122"/>
                  </a:endParaRPr>
                </a:p>
              </p:txBody>
            </p:sp>
          </p:grpSp>
          <p:sp>
            <p:nvSpPr>
              <p:cNvPr id="15388" name="圆角矩形 5"/>
              <p:cNvSpPr>
                <a:spLocks noChangeArrowheads="1"/>
              </p:cNvSpPr>
              <p:nvPr/>
            </p:nvSpPr>
            <p:spPr bwMode="auto">
              <a:xfrm>
                <a:off x="3277" y="791830"/>
                <a:ext cx="1292867" cy="936362"/>
              </a:xfrm>
              <a:custGeom>
                <a:avLst/>
                <a:gdLst>
                  <a:gd name="T0" fmla="*/ 0 w 1292867"/>
                  <a:gd name="T1" fmla="*/ 0 h 936362"/>
                  <a:gd name="T2" fmla="*/ 1292867 w 1292867"/>
                  <a:gd name="T3" fmla="*/ 752847 h 936362"/>
                  <a:gd name="T4" fmla="*/ 1080116 w 1292867"/>
                  <a:gd name="T5" fmla="*/ 936362 h 936362"/>
                  <a:gd name="T6" fmla="*/ 216028 w 1292867"/>
                  <a:gd name="T7" fmla="*/ 936362 h 936362"/>
                  <a:gd name="T8" fmla="*/ 0 w 1292867"/>
                  <a:gd name="T9" fmla="*/ 720334 h 936362"/>
                  <a:gd name="T10" fmla="*/ 0 w 1292867"/>
                  <a:gd name="T11" fmla="*/ 0 h 936362"/>
                  <a:gd name="T12" fmla="*/ 0 60000 65536"/>
                  <a:gd name="T13" fmla="*/ 0 60000 65536"/>
                  <a:gd name="T14" fmla="*/ 0 60000 65536"/>
                  <a:gd name="T15" fmla="*/ 0 60000 65536"/>
                  <a:gd name="T16" fmla="*/ 0 60000 65536"/>
                  <a:gd name="T17" fmla="*/ 0 60000 65536"/>
                  <a:gd name="T18" fmla="*/ 0 w 1292867"/>
                  <a:gd name="T19" fmla="*/ 0 h 936362"/>
                  <a:gd name="T20" fmla="*/ 1292867 w 1292867"/>
                  <a:gd name="T21" fmla="*/ 936362 h 936362"/>
                </a:gdLst>
                <a:ahLst/>
                <a:cxnLst>
                  <a:cxn ang="T12">
                    <a:pos x="T0" y="T1"/>
                  </a:cxn>
                  <a:cxn ang="T13">
                    <a:pos x="T2" y="T3"/>
                  </a:cxn>
                  <a:cxn ang="T14">
                    <a:pos x="T4" y="T5"/>
                  </a:cxn>
                  <a:cxn ang="T15">
                    <a:pos x="T6" y="T7"/>
                  </a:cxn>
                  <a:cxn ang="T16">
                    <a:pos x="T8" y="T9"/>
                  </a:cxn>
                  <a:cxn ang="T17">
                    <a:pos x="T10" y="T11"/>
                  </a:cxn>
                </a:cxnLst>
                <a:rect l="T18" t="T19" r="T20" b="T21"/>
                <a:pathLst>
                  <a:path w="1292867" h="936362">
                    <a:moveTo>
                      <a:pt x="0" y="0"/>
                    </a:moveTo>
                    <a:lnTo>
                      <a:pt x="1292867" y="752847"/>
                    </a:lnTo>
                    <a:cubicBezTo>
                      <a:pt x="1277961" y="856795"/>
                      <a:pt x="1188330" y="936362"/>
                      <a:pt x="1080116" y="936362"/>
                    </a:cubicBezTo>
                    <a:lnTo>
                      <a:pt x="216028" y="936362"/>
                    </a:lnTo>
                    <a:cubicBezTo>
                      <a:pt x="96719" y="936362"/>
                      <a:pt x="0" y="839643"/>
                      <a:pt x="0" y="720334"/>
                    </a:cubicBezTo>
                    <a:lnTo>
                      <a:pt x="0" y="0"/>
                    </a:lnTo>
                    <a:close/>
                  </a:path>
                </a:pathLst>
              </a:custGeom>
              <a:solidFill>
                <a:srgbClr val="FFFFFF">
                  <a:alpha val="43137"/>
                </a:srgbClr>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endParaRPr lang="zh-CN" altLang="en-US"/>
              </a:p>
            </p:txBody>
          </p:sp>
        </p:grpSp>
        <p:pic>
          <p:nvPicPr>
            <p:cNvPr id="15386" name="Picture 3"/>
            <p:cNvPicPr>
              <a:picLocks noChangeAspect="1" noChangeArrowheads="1"/>
            </p:cNvPicPr>
            <p:nvPr/>
          </p:nvPicPr>
          <p:blipFill>
            <a:blip r:embed="rId2">
              <a:grayscl/>
              <a:biLevel thresh="50000"/>
              <a:extLst>
                <a:ext uri="{28A0092B-C50C-407E-A947-70E740481C1C}">
                  <a14:useLocalDpi xmlns="" xmlns:a14="http://schemas.microsoft.com/office/drawing/2010/main" val="0"/>
                </a:ext>
              </a:extLst>
            </a:blip>
            <a:srcRect l="2766" r="7204" b="57678"/>
            <a:stretch>
              <a:fillRect/>
            </a:stretch>
          </p:blipFill>
          <p:spPr bwMode="auto">
            <a:xfrm flipH="1">
              <a:off x="0" y="1014483"/>
              <a:ext cx="2649788" cy="1244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15367" name="直接连接符 28"/>
          <p:cNvSpPr>
            <a:spLocks noChangeShapeType="1"/>
          </p:cNvSpPr>
          <p:nvPr/>
        </p:nvSpPr>
        <p:spPr bwMode="auto">
          <a:xfrm>
            <a:off x="3214678" y="1142990"/>
            <a:ext cx="2941638" cy="0"/>
          </a:xfrm>
          <a:prstGeom prst="line">
            <a:avLst/>
          </a:prstGeom>
          <a:noFill/>
          <a:ln w="3175">
            <a:solidFill>
              <a:srgbClr val="3F3F3F"/>
            </a:solidFill>
            <a:prstDash val="sysDot"/>
            <a:miter lim="800000"/>
            <a:headEnd type="oval" w="sm" len="sm"/>
            <a:tailEnd type="oval" w="sm" len="sm"/>
          </a:ln>
          <a:extLst>
            <a:ext uri="{909E8E84-426E-40DD-AFC4-6F175D3DCCD1}">
              <a14:hiddenFill xmlns="" xmlns:a14="http://schemas.microsoft.com/office/drawing/2010/main">
                <a:noFill/>
              </a14:hiddenFill>
            </a:ext>
          </a:extLst>
        </p:spPr>
        <p:txBody>
          <a:bodyPr/>
          <a:lstStyle/>
          <a:p>
            <a:endParaRPr lang="zh-CN" altLang="en-US"/>
          </a:p>
        </p:txBody>
      </p:sp>
      <p:sp>
        <p:nvSpPr>
          <p:cNvPr id="15368" name="TextBox 29"/>
          <p:cNvSpPr>
            <a:spLocks noChangeArrowheads="1"/>
          </p:cNvSpPr>
          <p:nvPr/>
        </p:nvSpPr>
        <p:spPr bwMode="auto">
          <a:xfrm>
            <a:off x="4214810" y="2000246"/>
            <a:ext cx="1860550"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浪漫雅圆" charset="-122"/>
                <a:ea typeface="宋体" panose="02010600030101010101" pitchFamily="2" charset="-122"/>
                <a:sym typeface="浪漫雅圆" charset="-122"/>
              </a:defRPr>
            </a:lvl1pPr>
            <a:lvl2pPr marL="742950" indent="-285750" eaLnBrk="0" hangingPunct="0">
              <a:spcBef>
                <a:spcPct val="20000"/>
              </a:spcBef>
              <a:buChar char="–"/>
              <a:defRPr sz="2800">
                <a:solidFill>
                  <a:schemeClr val="tx1"/>
                </a:solidFill>
                <a:latin typeface="浪漫雅圆" charset="-122"/>
                <a:ea typeface="宋体" panose="02010600030101010101" pitchFamily="2" charset="-122"/>
                <a:sym typeface="浪漫雅圆" charset="-122"/>
              </a:defRPr>
            </a:lvl2pPr>
            <a:lvl3pPr marL="1143000" indent="-228600" eaLnBrk="0" hangingPunct="0">
              <a:spcBef>
                <a:spcPct val="20000"/>
              </a:spcBef>
              <a:buChar char="•"/>
              <a:defRPr sz="2400">
                <a:solidFill>
                  <a:schemeClr val="tx1"/>
                </a:solidFill>
                <a:latin typeface="浪漫雅圆" charset="-122"/>
                <a:ea typeface="宋体" panose="02010600030101010101" pitchFamily="2" charset="-122"/>
                <a:sym typeface="浪漫雅圆" charset="-122"/>
              </a:defRPr>
            </a:lvl3pPr>
            <a:lvl4pPr marL="1600200" indent="-228600" eaLnBrk="0" hangingPunct="0">
              <a:spcBef>
                <a:spcPct val="20000"/>
              </a:spcBef>
              <a:buChar char="–"/>
              <a:defRPr sz="2000">
                <a:solidFill>
                  <a:schemeClr val="tx1"/>
                </a:solidFill>
                <a:latin typeface="浪漫雅圆" charset="-122"/>
                <a:ea typeface="宋体" panose="02010600030101010101" pitchFamily="2" charset="-122"/>
                <a:sym typeface="浪漫雅圆" charset="-122"/>
              </a:defRPr>
            </a:lvl4pPr>
            <a:lvl5pPr marL="2057400" indent="-228600" eaLnBrk="0" hangingPunct="0">
              <a:spcBef>
                <a:spcPct val="20000"/>
              </a:spcBef>
              <a:buChar char="»"/>
              <a:defRPr sz="2000">
                <a:solidFill>
                  <a:schemeClr val="tx1"/>
                </a:solidFill>
                <a:latin typeface="浪漫雅圆" charset="-122"/>
                <a:ea typeface="宋体" panose="02010600030101010101" pitchFamily="2" charset="-122"/>
                <a:sym typeface="浪漫雅圆"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9pPr>
          </a:lstStyle>
          <a:p>
            <a:pPr eaLnBrk="1" hangingPunct="1">
              <a:spcBef>
                <a:spcPct val="0"/>
              </a:spcBef>
              <a:buFont typeface="Arial" panose="020B0604020202020204" pitchFamily="34" charset="0"/>
              <a:buNone/>
            </a:pPr>
            <a:r>
              <a:rPr lang="zh-CN" altLang="en-US" sz="2000" b="1" dirty="0" smtClean="0">
                <a:solidFill>
                  <a:srgbClr val="BEA03C"/>
                </a:solidFill>
                <a:latin typeface="微软雅黑" pitchFamily="34" charset="-122"/>
                <a:ea typeface="微软雅黑" pitchFamily="34" charset="-122"/>
                <a:sym typeface="Batang" pitchFamily="18" charset="-127"/>
              </a:rPr>
              <a:t>部门规章</a:t>
            </a:r>
            <a:endParaRPr lang="zh-CN" altLang="en-US" sz="2000" b="1" dirty="0">
              <a:solidFill>
                <a:srgbClr val="BEA03C"/>
              </a:solidFill>
              <a:latin typeface="微软雅黑" pitchFamily="34" charset="-122"/>
              <a:ea typeface="微软雅黑" pitchFamily="34" charset="-122"/>
              <a:sym typeface="Batang" pitchFamily="18" charset="-127"/>
            </a:endParaRPr>
          </a:p>
        </p:txBody>
      </p:sp>
      <p:sp>
        <p:nvSpPr>
          <p:cNvPr id="15369" name="TextBox 30"/>
          <p:cNvSpPr>
            <a:spLocks noChangeArrowheads="1"/>
          </p:cNvSpPr>
          <p:nvPr/>
        </p:nvSpPr>
        <p:spPr bwMode="auto">
          <a:xfrm>
            <a:off x="4071934" y="2428874"/>
            <a:ext cx="4857784" cy="8309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浪漫雅圆" charset="-122"/>
                <a:ea typeface="宋体" panose="02010600030101010101" pitchFamily="2" charset="-122"/>
                <a:sym typeface="浪漫雅圆" charset="-122"/>
              </a:defRPr>
            </a:lvl1pPr>
            <a:lvl2pPr marL="742950" indent="-285750" eaLnBrk="0" hangingPunct="0">
              <a:spcBef>
                <a:spcPct val="20000"/>
              </a:spcBef>
              <a:buChar char="–"/>
              <a:defRPr sz="2800">
                <a:solidFill>
                  <a:schemeClr val="tx1"/>
                </a:solidFill>
                <a:latin typeface="浪漫雅圆" charset="-122"/>
                <a:ea typeface="宋体" panose="02010600030101010101" pitchFamily="2" charset="-122"/>
                <a:sym typeface="浪漫雅圆" charset="-122"/>
              </a:defRPr>
            </a:lvl2pPr>
            <a:lvl3pPr marL="1143000" indent="-228600" eaLnBrk="0" hangingPunct="0">
              <a:spcBef>
                <a:spcPct val="20000"/>
              </a:spcBef>
              <a:buChar char="•"/>
              <a:defRPr sz="2400">
                <a:solidFill>
                  <a:schemeClr val="tx1"/>
                </a:solidFill>
                <a:latin typeface="浪漫雅圆" charset="-122"/>
                <a:ea typeface="宋体" panose="02010600030101010101" pitchFamily="2" charset="-122"/>
                <a:sym typeface="浪漫雅圆" charset="-122"/>
              </a:defRPr>
            </a:lvl3pPr>
            <a:lvl4pPr marL="1600200" indent="-228600" eaLnBrk="0" hangingPunct="0">
              <a:spcBef>
                <a:spcPct val="20000"/>
              </a:spcBef>
              <a:buChar char="–"/>
              <a:defRPr sz="2000">
                <a:solidFill>
                  <a:schemeClr val="tx1"/>
                </a:solidFill>
                <a:latin typeface="浪漫雅圆" charset="-122"/>
                <a:ea typeface="宋体" panose="02010600030101010101" pitchFamily="2" charset="-122"/>
                <a:sym typeface="浪漫雅圆" charset="-122"/>
              </a:defRPr>
            </a:lvl4pPr>
            <a:lvl5pPr marL="2057400" indent="-228600" eaLnBrk="0" hangingPunct="0">
              <a:spcBef>
                <a:spcPct val="20000"/>
              </a:spcBef>
              <a:buChar char="»"/>
              <a:defRPr sz="2000">
                <a:solidFill>
                  <a:schemeClr val="tx1"/>
                </a:solidFill>
                <a:latin typeface="浪漫雅圆" charset="-122"/>
                <a:ea typeface="宋体" panose="02010600030101010101" pitchFamily="2" charset="-122"/>
                <a:sym typeface="浪漫雅圆"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9pPr>
          </a:lstStyle>
          <a:p>
            <a:pPr algn="just" eaLnBrk="1" hangingPunct="1">
              <a:spcBef>
                <a:spcPct val="0"/>
              </a:spcBef>
              <a:buFont typeface="Arial" panose="020B0604020202020204" pitchFamily="34" charset="0"/>
              <a:buNone/>
            </a:pPr>
            <a:r>
              <a:rPr lang="en-US" altLang="zh-CN" sz="1200" dirty="0" smtClean="0">
                <a:solidFill>
                  <a:srgbClr val="3F3F3F"/>
                </a:solidFill>
                <a:latin typeface="微软雅黑" pitchFamily="34" charset="-122"/>
                <a:ea typeface="微软雅黑" pitchFamily="34" charset="-122"/>
                <a:sym typeface="Batang" pitchFamily="18" charset="-127"/>
              </a:rPr>
              <a:t>《</a:t>
            </a:r>
            <a:r>
              <a:rPr lang="zh-CN" altLang="en-US" sz="1200" dirty="0" smtClean="0">
                <a:solidFill>
                  <a:srgbClr val="3F3F3F"/>
                </a:solidFill>
                <a:latin typeface="微软雅黑" pitchFamily="34" charset="-122"/>
                <a:ea typeface="微软雅黑" pitchFamily="34" charset="-122"/>
                <a:sym typeface="Batang" pitchFamily="18" charset="-127"/>
              </a:rPr>
              <a:t>非上市公众公司监督管理办法</a:t>
            </a:r>
            <a:r>
              <a:rPr lang="en-US" altLang="zh-CN" sz="1200" dirty="0" smtClean="0">
                <a:solidFill>
                  <a:srgbClr val="3F3F3F"/>
                </a:solidFill>
                <a:latin typeface="微软雅黑" pitchFamily="34" charset="-122"/>
                <a:ea typeface="微软雅黑" pitchFamily="34" charset="-122"/>
                <a:sym typeface="Batang" pitchFamily="18" charset="-127"/>
              </a:rPr>
              <a:t>》</a:t>
            </a:r>
            <a:r>
              <a:rPr lang="zh-CN" altLang="en-US" sz="1200" dirty="0" smtClean="0">
                <a:solidFill>
                  <a:srgbClr val="3F3F3F"/>
                </a:solidFill>
                <a:latin typeface="微软雅黑" pitchFamily="34" charset="-122"/>
                <a:ea typeface="微软雅黑" pitchFamily="34" charset="-122"/>
                <a:sym typeface="Batang" pitchFamily="18" charset="-127"/>
              </a:rPr>
              <a:t>、</a:t>
            </a:r>
            <a:r>
              <a:rPr lang="en-US" altLang="zh-CN" sz="1200" dirty="0" smtClean="0">
                <a:solidFill>
                  <a:srgbClr val="3F3F3F"/>
                </a:solidFill>
                <a:latin typeface="微软雅黑" pitchFamily="34" charset="-122"/>
                <a:ea typeface="微软雅黑" pitchFamily="34" charset="-122"/>
                <a:sym typeface="Batang" pitchFamily="18" charset="-127"/>
              </a:rPr>
              <a:t>《</a:t>
            </a:r>
            <a:r>
              <a:rPr lang="zh-CN" altLang="en-US" sz="1200" dirty="0" smtClean="0">
                <a:solidFill>
                  <a:srgbClr val="3F3F3F"/>
                </a:solidFill>
                <a:latin typeface="微软雅黑" pitchFamily="34" charset="-122"/>
                <a:ea typeface="微软雅黑" pitchFamily="34" charset="-122"/>
                <a:sym typeface="Batang" pitchFamily="18" charset="-127"/>
              </a:rPr>
              <a:t>非上市公众公司收购管理办法</a:t>
            </a:r>
            <a:r>
              <a:rPr lang="en-US" altLang="zh-CN" sz="1200" dirty="0" smtClean="0">
                <a:solidFill>
                  <a:srgbClr val="3F3F3F"/>
                </a:solidFill>
                <a:latin typeface="微软雅黑" pitchFamily="34" charset="-122"/>
                <a:ea typeface="微软雅黑" pitchFamily="34" charset="-122"/>
                <a:sym typeface="Batang" pitchFamily="18" charset="-127"/>
              </a:rPr>
              <a:t>》</a:t>
            </a:r>
          </a:p>
          <a:p>
            <a:pPr algn="just" eaLnBrk="1" hangingPunct="1">
              <a:spcBef>
                <a:spcPct val="0"/>
              </a:spcBef>
              <a:buFont typeface="Arial" panose="020B0604020202020204" pitchFamily="34" charset="0"/>
              <a:buNone/>
            </a:pPr>
            <a:r>
              <a:rPr lang="en-US" altLang="zh-CN" sz="1200" dirty="0" smtClean="0">
                <a:solidFill>
                  <a:srgbClr val="3F3F3F"/>
                </a:solidFill>
                <a:latin typeface="微软雅黑" pitchFamily="34" charset="-122"/>
                <a:ea typeface="微软雅黑" pitchFamily="34" charset="-122"/>
                <a:sym typeface="Batang" pitchFamily="18" charset="-127"/>
              </a:rPr>
              <a:t>《</a:t>
            </a:r>
            <a:r>
              <a:rPr lang="zh-CN" altLang="en-US" sz="1200" dirty="0" smtClean="0">
                <a:solidFill>
                  <a:srgbClr val="3F3F3F"/>
                </a:solidFill>
                <a:latin typeface="微软雅黑" pitchFamily="34" charset="-122"/>
                <a:ea typeface="微软雅黑" pitchFamily="34" charset="-122"/>
                <a:sym typeface="Batang" pitchFamily="18" charset="-127"/>
              </a:rPr>
              <a:t>非上市公众公司重大资产重组管理办法</a:t>
            </a:r>
            <a:r>
              <a:rPr lang="en-US" altLang="zh-CN" sz="1200" dirty="0" smtClean="0">
                <a:solidFill>
                  <a:srgbClr val="3F3F3F"/>
                </a:solidFill>
                <a:latin typeface="微软雅黑" pitchFamily="34" charset="-122"/>
                <a:ea typeface="微软雅黑" pitchFamily="34" charset="-122"/>
                <a:sym typeface="Batang" pitchFamily="18" charset="-127"/>
              </a:rPr>
              <a:t>》</a:t>
            </a:r>
          </a:p>
          <a:p>
            <a:pPr algn="just" eaLnBrk="1" hangingPunct="1">
              <a:spcBef>
                <a:spcPct val="0"/>
              </a:spcBef>
              <a:buFont typeface="Arial" panose="020B0604020202020204" pitchFamily="34" charset="0"/>
              <a:buNone/>
            </a:pPr>
            <a:r>
              <a:rPr lang="en-US" altLang="zh-CN" sz="1200" dirty="0" smtClean="0">
                <a:solidFill>
                  <a:srgbClr val="3F3F3F"/>
                </a:solidFill>
                <a:latin typeface="微软雅黑" pitchFamily="34" charset="-122"/>
                <a:ea typeface="微软雅黑" pitchFamily="34" charset="-122"/>
                <a:sym typeface="Batang" pitchFamily="18" charset="-127"/>
              </a:rPr>
              <a:t>《</a:t>
            </a:r>
            <a:r>
              <a:rPr lang="zh-CN" altLang="en-US" sz="1200" dirty="0" smtClean="0">
                <a:solidFill>
                  <a:srgbClr val="3F3F3F"/>
                </a:solidFill>
                <a:latin typeface="微软雅黑" pitchFamily="34" charset="-122"/>
                <a:ea typeface="微软雅黑" pitchFamily="34" charset="-122"/>
                <a:sym typeface="Batang" pitchFamily="18" charset="-127"/>
              </a:rPr>
              <a:t>非上市公众公司监管指引第</a:t>
            </a:r>
            <a:r>
              <a:rPr lang="en-US" altLang="zh-CN" sz="1200" dirty="0" smtClean="0">
                <a:solidFill>
                  <a:srgbClr val="3F3F3F"/>
                </a:solidFill>
                <a:latin typeface="微软雅黑" pitchFamily="34" charset="-122"/>
                <a:ea typeface="微软雅黑" pitchFamily="34" charset="-122"/>
                <a:sym typeface="Batang" pitchFamily="18" charset="-127"/>
              </a:rPr>
              <a:t>1</a:t>
            </a:r>
            <a:r>
              <a:rPr lang="zh-CN" altLang="en-US" sz="1200" dirty="0" smtClean="0">
                <a:solidFill>
                  <a:srgbClr val="3F3F3F"/>
                </a:solidFill>
                <a:latin typeface="微软雅黑" pitchFamily="34" charset="-122"/>
                <a:ea typeface="微软雅黑" pitchFamily="34" charset="-122"/>
                <a:sym typeface="Batang" pitchFamily="18" charset="-127"/>
              </a:rPr>
              <a:t>号</a:t>
            </a:r>
            <a:r>
              <a:rPr lang="en-US" altLang="zh-CN" sz="1200" dirty="0" smtClean="0">
                <a:solidFill>
                  <a:srgbClr val="3F3F3F"/>
                </a:solidFill>
                <a:latin typeface="微软雅黑" pitchFamily="34" charset="-122"/>
                <a:ea typeface="微软雅黑" pitchFamily="34" charset="-122"/>
                <a:sym typeface="Batang" pitchFamily="18" charset="-127"/>
              </a:rPr>
              <a:t>—</a:t>
            </a:r>
            <a:r>
              <a:rPr lang="zh-CN" altLang="en-US" sz="1200" dirty="0" smtClean="0">
                <a:solidFill>
                  <a:srgbClr val="3F3F3F"/>
                </a:solidFill>
                <a:latin typeface="微软雅黑" pitchFamily="34" charset="-122"/>
                <a:ea typeface="微软雅黑" pitchFamily="34" charset="-122"/>
                <a:sym typeface="Batang" pitchFamily="18" charset="-127"/>
              </a:rPr>
              <a:t>第</a:t>
            </a:r>
            <a:r>
              <a:rPr lang="en-US" altLang="zh-CN" sz="1200" dirty="0" smtClean="0">
                <a:solidFill>
                  <a:srgbClr val="3F3F3F"/>
                </a:solidFill>
                <a:latin typeface="微软雅黑" pitchFamily="34" charset="-122"/>
                <a:ea typeface="微软雅黑" pitchFamily="34" charset="-122"/>
                <a:sym typeface="Batang" pitchFamily="18" charset="-127"/>
              </a:rPr>
              <a:t>4</a:t>
            </a:r>
            <a:r>
              <a:rPr lang="zh-CN" altLang="en-US" sz="1200" dirty="0" smtClean="0">
                <a:solidFill>
                  <a:srgbClr val="3F3F3F"/>
                </a:solidFill>
                <a:latin typeface="微软雅黑" pitchFamily="34" charset="-122"/>
                <a:ea typeface="微软雅黑" pitchFamily="34" charset="-122"/>
                <a:sym typeface="Batang" pitchFamily="18" charset="-127"/>
              </a:rPr>
              <a:t>号</a:t>
            </a:r>
            <a:r>
              <a:rPr lang="en-US" altLang="zh-CN" sz="1200" dirty="0" smtClean="0">
                <a:solidFill>
                  <a:srgbClr val="3F3F3F"/>
                </a:solidFill>
                <a:latin typeface="微软雅黑" pitchFamily="34" charset="-122"/>
                <a:ea typeface="微软雅黑" pitchFamily="34" charset="-122"/>
                <a:sym typeface="Batang" pitchFamily="18" charset="-127"/>
              </a:rPr>
              <a:t>》</a:t>
            </a:r>
          </a:p>
          <a:p>
            <a:pPr algn="just" eaLnBrk="1" hangingPunct="1">
              <a:spcBef>
                <a:spcPct val="0"/>
              </a:spcBef>
              <a:buFont typeface="Arial" panose="020B0604020202020204" pitchFamily="34" charset="0"/>
              <a:buNone/>
            </a:pPr>
            <a:r>
              <a:rPr lang="en-US" altLang="zh-CN" sz="1200" dirty="0" smtClean="0">
                <a:solidFill>
                  <a:srgbClr val="3F3F3F"/>
                </a:solidFill>
                <a:latin typeface="微软雅黑" pitchFamily="34" charset="-122"/>
                <a:ea typeface="微软雅黑" pitchFamily="34" charset="-122"/>
                <a:sym typeface="Batang" pitchFamily="18" charset="-127"/>
              </a:rPr>
              <a:t>《</a:t>
            </a:r>
            <a:r>
              <a:rPr lang="zh-CN" altLang="en-US" sz="1200" dirty="0" smtClean="0">
                <a:solidFill>
                  <a:srgbClr val="3F3F3F"/>
                </a:solidFill>
                <a:latin typeface="微软雅黑" pitchFamily="34" charset="-122"/>
                <a:ea typeface="微软雅黑" pitchFamily="34" charset="-122"/>
                <a:sym typeface="Batang" pitchFamily="18" charset="-127"/>
              </a:rPr>
              <a:t>非上市公众公司信息披露内容与格式准则第</a:t>
            </a:r>
            <a:r>
              <a:rPr lang="en-US" altLang="zh-CN" sz="1200" dirty="0" smtClean="0">
                <a:solidFill>
                  <a:srgbClr val="3F3F3F"/>
                </a:solidFill>
                <a:latin typeface="微软雅黑" pitchFamily="34" charset="-122"/>
                <a:ea typeface="微软雅黑" pitchFamily="34" charset="-122"/>
                <a:sym typeface="Batang" pitchFamily="18" charset="-127"/>
              </a:rPr>
              <a:t>1</a:t>
            </a:r>
            <a:r>
              <a:rPr lang="zh-CN" altLang="en-US" sz="1200" dirty="0" smtClean="0">
                <a:solidFill>
                  <a:srgbClr val="3F3F3F"/>
                </a:solidFill>
                <a:latin typeface="微软雅黑" pitchFamily="34" charset="-122"/>
                <a:ea typeface="微软雅黑" pitchFamily="34" charset="-122"/>
                <a:sym typeface="Batang" pitchFamily="18" charset="-127"/>
              </a:rPr>
              <a:t>号</a:t>
            </a:r>
            <a:r>
              <a:rPr lang="en-US" altLang="zh-CN" sz="1200" dirty="0" smtClean="0">
                <a:solidFill>
                  <a:srgbClr val="3F3F3F"/>
                </a:solidFill>
                <a:latin typeface="微软雅黑" pitchFamily="34" charset="-122"/>
                <a:ea typeface="微软雅黑" pitchFamily="34" charset="-122"/>
                <a:sym typeface="Batang" pitchFamily="18" charset="-127"/>
              </a:rPr>
              <a:t>—</a:t>
            </a:r>
            <a:r>
              <a:rPr lang="zh-CN" altLang="en-US" sz="1200" dirty="0" smtClean="0">
                <a:solidFill>
                  <a:srgbClr val="3F3F3F"/>
                </a:solidFill>
                <a:latin typeface="微软雅黑" pitchFamily="34" charset="-122"/>
                <a:ea typeface="微软雅黑" pitchFamily="34" charset="-122"/>
                <a:sym typeface="Batang" pitchFamily="18" charset="-127"/>
              </a:rPr>
              <a:t>第</a:t>
            </a:r>
            <a:r>
              <a:rPr lang="en-US" altLang="zh-CN" sz="1200" dirty="0" smtClean="0">
                <a:solidFill>
                  <a:srgbClr val="3F3F3F"/>
                </a:solidFill>
                <a:latin typeface="微软雅黑" pitchFamily="34" charset="-122"/>
                <a:ea typeface="微软雅黑" pitchFamily="34" charset="-122"/>
                <a:sym typeface="Batang" pitchFamily="18" charset="-127"/>
              </a:rPr>
              <a:t>8</a:t>
            </a:r>
            <a:r>
              <a:rPr lang="zh-CN" altLang="en-US" sz="1200" dirty="0" smtClean="0">
                <a:solidFill>
                  <a:srgbClr val="3F3F3F"/>
                </a:solidFill>
                <a:latin typeface="微软雅黑" pitchFamily="34" charset="-122"/>
                <a:ea typeface="微软雅黑" pitchFamily="34" charset="-122"/>
                <a:sym typeface="Batang" pitchFamily="18" charset="-127"/>
              </a:rPr>
              <a:t>号</a:t>
            </a:r>
            <a:r>
              <a:rPr lang="en-US" altLang="zh-CN" sz="1200" dirty="0" smtClean="0">
                <a:solidFill>
                  <a:srgbClr val="3F3F3F"/>
                </a:solidFill>
                <a:latin typeface="微软雅黑" pitchFamily="34" charset="-122"/>
                <a:ea typeface="微软雅黑" pitchFamily="34" charset="-122"/>
                <a:sym typeface="Batang" pitchFamily="18" charset="-127"/>
              </a:rPr>
              <a:t>》</a:t>
            </a:r>
            <a:endParaRPr lang="zh-CN" altLang="en-US" sz="1200" dirty="0">
              <a:solidFill>
                <a:srgbClr val="3F3F3F"/>
              </a:solidFill>
              <a:latin typeface="微软雅黑" pitchFamily="34" charset="-122"/>
              <a:ea typeface="微软雅黑" pitchFamily="34" charset="-122"/>
              <a:sym typeface="Batang" pitchFamily="18" charset="-127"/>
            </a:endParaRPr>
          </a:p>
        </p:txBody>
      </p:sp>
      <p:grpSp>
        <p:nvGrpSpPr>
          <p:cNvPr id="8" name="组合 38"/>
          <p:cNvGrpSpPr>
            <a:grpSpLocks/>
          </p:cNvGrpSpPr>
          <p:nvPr/>
        </p:nvGrpSpPr>
        <p:grpSpPr bwMode="auto">
          <a:xfrm>
            <a:off x="1428728" y="3500444"/>
            <a:ext cx="2209800" cy="1231894"/>
            <a:chOff x="0" y="0"/>
            <a:chExt cx="2649788" cy="1728192"/>
          </a:xfrm>
        </p:grpSpPr>
        <p:grpSp>
          <p:nvGrpSpPr>
            <p:cNvPr id="9" name="组合 42"/>
            <p:cNvGrpSpPr>
              <a:grpSpLocks/>
            </p:cNvGrpSpPr>
            <p:nvPr/>
          </p:nvGrpSpPr>
          <p:grpSpPr bwMode="auto">
            <a:xfrm rot="-1812766">
              <a:off x="476177" y="0"/>
              <a:ext cx="1296144" cy="1728192"/>
              <a:chOff x="0" y="0"/>
              <a:chExt cx="1296144" cy="1728192"/>
            </a:xfrm>
          </p:grpSpPr>
          <p:grpSp>
            <p:nvGrpSpPr>
              <p:cNvPr id="10" name="组合 44"/>
              <p:cNvGrpSpPr>
                <a:grpSpLocks/>
              </p:cNvGrpSpPr>
              <p:nvPr/>
            </p:nvGrpSpPr>
            <p:grpSpPr bwMode="auto">
              <a:xfrm>
                <a:off x="0" y="0"/>
                <a:ext cx="1296144" cy="1728192"/>
                <a:chOff x="0" y="0"/>
                <a:chExt cx="1296144" cy="1728192"/>
              </a:xfrm>
            </p:grpSpPr>
            <p:sp>
              <p:nvSpPr>
                <p:cNvPr id="15383" name="圆角矩形 46"/>
                <p:cNvSpPr>
                  <a:spLocks noChangeArrowheads="1"/>
                </p:cNvSpPr>
                <p:nvPr/>
              </p:nvSpPr>
              <p:spPr bwMode="auto">
                <a:xfrm>
                  <a:off x="0" y="0"/>
                  <a:ext cx="1296144" cy="1728192"/>
                </a:xfrm>
                <a:prstGeom prst="roundRect">
                  <a:avLst>
                    <a:gd name="adj" fmla="val 16667"/>
                  </a:avLst>
                </a:prstGeom>
                <a:solidFill>
                  <a:srgbClr val="63BED2"/>
                </a:solidFill>
                <a:ln>
                  <a:noFill/>
                </a:ln>
                <a:extLst>
                  <a:ext uri="{91240B29-F687-4F45-9708-019B960494DF}">
                    <a14:hiddenLine xmlns="" xmlns:a14="http://schemas.microsoft.com/office/drawing/2010/main" w="9525">
                      <a:solidFill>
                        <a:srgbClr val="000000"/>
                      </a:solidFill>
                      <a:round/>
                      <a:headEnd/>
                      <a:tailEnd/>
                    </a14:hiddenLine>
                  </a:ext>
                </a:extLst>
              </p:spPr>
              <p:txBody>
                <a:bodyPr anchor="ctr"/>
                <a:lstStyle>
                  <a:lvl1pPr eaLnBrk="0" hangingPunct="0">
                    <a:spcBef>
                      <a:spcPct val="20000"/>
                    </a:spcBef>
                    <a:buChar char="•"/>
                    <a:defRPr sz="3200">
                      <a:solidFill>
                        <a:schemeClr val="tx1"/>
                      </a:solidFill>
                      <a:latin typeface="浪漫雅圆" charset="-122"/>
                      <a:ea typeface="宋体" panose="02010600030101010101" pitchFamily="2" charset="-122"/>
                      <a:sym typeface="浪漫雅圆" charset="-122"/>
                    </a:defRPr>
                  </a:lvl1pPr>
                  <a:lvl2pPr marL="742950" indent="-285750" eaLnBrk="0" hangingPunct="0">
                    <a:spcBef>
                      <a:spcPct val="20000"/>
                    </a:spcBef>
                    <a:buChar char="–"/>
                    <a:defRPr sz="2800">
                      <a:solidFill>
                        <a:schemeClr val="tx1"/>
                      </a:solidFill>
                      <a:latin typeface="浪漫雅圆" charset="-122"/>
                      <a:ea typeface="宋体" panose="02010600030101010101" pitchFamily="2" charset="-122"/>
                      <a:sym typeface="浪漫雅圆" charset="-122"/>
                    </a:defRPr>
                  </a:lvl2pPr>
                  <a:lvl3pPr marL="1143000" indent="-228600" eaLnBrk="0" hangingPunct="0">
                    <a:spcBef>
                      <a:spcPct val="20000"/>
                    </a:spcBef>
                    <a:buChar char="•"/>
                    <a:defRPr sz="2400">
                      <a:solidFill>
                        <a:schemeClr val="tx1"/>
                      </a:solidFill>
                      <a:latin typeface="浪漫雅圆" charset="-122"/>
                      <a:ea typeface="宋体" panose="02010600030101010101" pitchFamily="2" charset="-122"/>
                      <a:sym typeface="浪漫雅圆" charset="-122"/>
                    </a:defRPr>
                  </a:lvl3pPr>
                  <a:lvl4pPr marL="1600200" indent="-228600" eaLnBrk="0" hangingPunct="0">
                    <a:spcBef>
                      <a:spcPct val="20000"/>
                    </a:spcBef>
                    <a:buChar char="–"/>
                    <a:defRPr sz="2000">
                      <a:solidFill>
                        <a:schemeClr val="tx1"/>
                      </a:solidFill>
                      <a:latin typeface="浪漫雅圆" charset="-122"/>
                      <a:ea typeface="宋体" panose="02010600030101010101" pitchFamily="2" charset="-122"/>
                      <a:sym typeface="浪漫雅圆" charset="-122"/>
                    </a:defRPr>
                  </a:lvl4pPr>
                  <a:lvl5pPr marL="2057400" indent="-228600" eaLnBrk="0" hangingPunct="0">
                    <a:spcBef>
                      <a:spcPct val="20000"/>
                    </a:spcBef>
                    <a:buChar char="»"/>
                    <a:defRPr sz="2000">
                      <a:solidFill>
                        <a:schemeClr val="tx1"/>
                      </a:solidFill>
                      <a:latin typeface="浪漫雅圆" charset="-122"/>
                      <a:ea typeface="宋体" panose="02010600030101010101" pitchFamily="2" charset="-122"/>
                      <a:sym typeface="浪漫雅圆"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9pPr>
                </a:lstStyle>
                <a:p>
                  <a:pPr algn="ctr" eaLnBrk="1" hangingPunct="1">
                    <a:spcBef>
                      <a:spcPct val="0"/>
                    </a:spcBef>
                    <a:buFont typeface="Arial" panose="020B0604020202020204" pitchFamily="34" charset="0"/>
                    <a:buNone/>
                  </a:pPr>
                  <a:r>
                    <a:rPr lang="en-US" altLang="zh-CN" sz="4800" dirty="0">
                      <a:solidFill>
                        <a:schemeClr val="bg1"/>
                      </a:solidFill>
                      <a:ea typeface="浪漫雅圆" charset="-122"/>
                    </a:rPr>
                    <a:t>03</a:t>
                  </a:r>
                </a:p>
              </p:txBody>
            </p:sp>
            <p:sp>
              <p:nvSpPr>
                <p:cNvPr id="15384" name="圆角矩形 47"/>
                <p:cNvSpPr>
                  <a:spLocks noChangeArrowheads="1"/>
                </p:cNvSpPr>
                <p:nvPr/>
              </p:nvSpPr>
              <p:spPr bwMode="auto">
                <a:xfrm>
                  <a:off x="54006" y="72008"/>
                  <a:ext cx="1188132" cy="1584176"/>
                </a:xfrm>
                <a:prstGeom prst="roundRect">
                  <a:avLst>
                    <a:gd name="adj" fmla="val 16667"/>
                  </a:avLst>
                </a:prstGeom>
                <a:noFill/>
                <a:ln w="15875">
                  <a:solidFill>
                    <a:schemeClr val="bg1"/>
                  </a:solidFill>
                  <a:miter lim="800000"/>
                  <a:headEnd/>
                  <a:tailEnd/>
                </a:ln>
                <a:extLst>
                  <a:ext uri="{909E8E84-426E-40DD-AFC4-6F175D3DCCD1}">
                    <a14:hiddenFill xmlns="" xmlns:a14="http://schemas.microsoft.com/office/drawing/2010/main">
                      <a:solidFill>
                        <a:srgbClr val="FFFFFF"/>
                      </a:solidFill>
                    </a14:hiddenFill>
                  </a:ext>
                </a:extLst>
              </p:spPr>
              <p:txBody>
                <a:bodyPr anchor="ctr"/>
                <a:lstStyle>
                  <a:lvl1pPr eaLnBrk="0" hangingPunct="0">
                    <a:spcBef>
                      <a:spcPct val="20000"/>
                    </a:spcBef>
                    <a:buChar char="•"/>
                    <a:defRPr sz="3200">
                      <a:solidFill>
                        <a:schemeClr val="tx1"/>
                      </a:solidFill>
                      <a:latin typeface="浪漫雅圆" charset="-122"/>
                      <a:ea typeface="宋体" panose="02010600030101010101" pitchFamily="2" charset="-122"/>
                      <a:sym typeface="浪漫雅圆" charset="-122"/>
                    </a:defRPr>
                  </a:lvl1pPr>
                  <a:lvl2pPr marL="742950" indent="-285750" eaLnBrk="0" hangingPunct="0">
                    <a:spcBef>
                      <a:spcPct val="20000"/>
                    </a:spcBef>
                    <a:buChar char="–"/>
                    <a:defRPr sz="2800">
                      <a:solidFill>
                        <a:schemeClr val="tx1"/>
                      </a:solidFill>
                      <a:latin typeface="浪漫雅圆" charset="-122"/>
                      <a:ea typeface="宋体" panose="02010600030101010101" pitchFamily="2" charset="-122"/>
                      <a:sym typeface="浪漫雅圆" charset="-122"/>
                    </a:defRPr>
                  </a:lvl2pPr>
                  <a:lvl3pPr marL="1143000" indent="-228600" eaLnBrk="0" hangingPunct="0">
                    <a:spcBef>
                      <a:spcPct val="20000"/>
                    </a:spcBef>
                    <a:buChar char="•"/>
                    <a:defRPr sz="2400">
                      <a:solidFill>
                        <a:schemeClr val="tx1"/>
                      </a:solidFill>
                      <a:latin typeface="浪漫雅圆" charset="-122"/>
                      <a:ea typeface="宋体" panose="02010600030101010101" pitchFamily="2" charset="-122"/>
                      <a:sym typeface="浪漫雅圆" charset="-122"/>
                    </a:defRPr>
                  </a:lvl3pPr>
                  <a:lvl4pPr marL="1600200" indent="-228600" eaLnBrk="0" hangingPunct="0">
                    <a:spcBef>
                      <a:spcPct val="20000"/>
                    </a:spcBef>
                    <a:buChar char="–"/>
                    <a:defRPr sz="2000">
                      <a:solidFill>
                        <a:schemeClr val="tx1"/>
                      </a:solidFill>
                      <a:latin typeface="浪漫雅圆" charset="-122"/>
                      <a:ea typeface="宋体" panose="02010600030101010101" pitchFamily="2" charset="-122"/>
                      <a:sym typeface="浪漫雅圆" charset="-122"/>
                    </a:defRPr>
                  </a:lvl4pPr>
                  <a:lvl5pPr marL="2057400" indent="-228600" eaLnBrk="0" hangingPunct="0">
                    <a:spcBef>
                      <a:spcPct val="20000"/>
                    </a:spcBef>
                    <a:buChar char="»"/>
                    <a:defRPr sz="2000">
                      <a:solidFill>
                        <a:schemeClr val="tx1"/>
                      </a:solidFill>
                      <a:latin typeface="浪漫雅圆" charset="-122"/>
                      <a:ea typeface="宋体" panose="02010600030101010101" pitchFamily="2" charset="-122"/>
                      <a:sym typeface="浪漫雅圆"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9pPr>
                </a:lstStyle>
                <a:p>
                  <a:pPr algn="ctr" eaLnBrk="1" hangingPunct="1">
                    <a:spcBef>
                      <a:spcPct val="0"/>
                    </a:spcBef>
                    <a:buFont typeface="Arial" panose="020B0604020202020204" pitchFamily="34" charset="0"/>
                    <a:buNone/>
                  </a:pPr>
                  <a:endParaRPr lang="zh-CN" altLang="zh-CN" sz="1600">
                    <a:solidFill>
                      <a:srgbClr val="FFFFFF"/>
                    </a:solidFill>
                    <a:latin typeface="宋体" panose="02010600030101010101" pitchFamily="2" charset="-122"/>
                    <a:sym typeface="宋体" panose="02010600030101010101" pitchFamily="2" charset="-122"/>
                  </a:endParaRPr>
                </a:p>
              </p:txBody>
            </p:sp>
          </p:grpSp>
          <p:sp>
            <p:nvSpPr>
              <p:cNvPr id="15382" name="圆角矩形 5"/>
              <p:cNvSpPr>
                <a:spLocks noChangeArrowheads="1"/>
              </p:cNvSpPr>
              <p:nvPr/>
            </p:nvSpPr>
            <p:spPr bwMode="auto">
              <a:xfrm>
                <a:off x="3277" y="791830"/>
                <a:ext cx="1292867" cy="936362"/>
              </a:xfrm>
              <a:custGeom>
                <a:avLst/>
                <a:gdLst>
                  <a:gd name="T0" fmla="*/ 0 w 1292867"/>
                  <a:gd name="T1" fmla="*/ 0 h 936362"/>
                  <a:gd name="T2" fmla="*/ 1292867 w 1292867"/>
                  <a:gd name="T3" fmla="*/ 752847 h 936362"/>
                  <a:gd name="T4" fmla="*/ 1080116 w 1292867"/>
                  <a:gd name="T5" fmla="*/ 936362 h 936362"/>
                  <a:gd name="T6" fmla="*/ 216028 w 1292867"/>
                  <a:gd name="T7" fmla="*/ 936362 h 936362"/>
                  <a:gd name="T8" fmla="*/ 0 w 1292867"/>
                  <a:gd name="T9" fmla="*/ 720334 h 936362"/>
                  <a:gd name="T10" fmla="*/ 0 w 1292867"/>
                  <a:gd name="T11" fmla="*/ 0 h 936362"/>
                  <a:gd name="T12" fmla="*/ 0 60000 65536"/>
                  <a:gd name="T13" fmla="*/ 0 60000 65536"/>
                  <a:gd name="T14" fmla="*/ 0 60000 65536"/>
                  <a:gd name="T15" fmla="*/ 0 60000 65536"/>
                  <a:gd name="T16" fmla="*/ 0 60000 65536"/>
                  <a:gd name="T17" fmla="*/ 0 60000 65536"/>
                  <a:gd name="T18" fmla="*/ 0 w 1292867"/>
                  <a:gd name="T19" fmla="*/ 0 h 936362"/>
                  <a:gd name="T20" fmla="*/ 1292867 w 1292867"/>
                  <a:gd name="T21" fmla="*/ 936362 h 936362"/>
                </a:gdLst>
                <a:ahLst/>
                <a:cxnLst>
                  <a:cxn ang="T12">
                    <a:pos x="T0" y="T1"/>
                  </a:cxn>
                  <a:cxn ang="T13">
                    <a:pos x="T2" y="T3"/>
                  </a:cxn>
                  <a:cxn ang="T14">
                    <a:pos x="T4" y="T5"/>
                  </a:cxn>
                  <a:cxn ang="T15">
                    <a:pos x="T6" y="T7"/>
                  </a:cxn>
                  <a:cxn ang="T16">
                    <a:pos x="T8" y="T9"/>
                  </a:cxn>
                  <a:cxn ang="T17">
                    <a:pos x="T10" y="T11"/>
                  </a:cxn>
                </a:cxnLst>
                <a:rect l="T18" t="T19" r="T20" b="T21"/>
                <a:pathLst>
                  <a:path w="1292867" h="936362">
                    <a:moveTo>
                      <a:pt x="0" y="0"/>
                    </a:moveTo>
                    <a:lnTo>
                      <a:pt x="1292867" y="752847"/>
                    </a:lnTo>
                    <a:cubicBezTo>
                      <a:pt x="1277961" y="856795"/>
                      <a:pt x="1188330" y="936362"/>
                      <a:pt x="1080116" y="936362"/>
                    </a:cubicBezTo>
                    <a:lnTo>
                      <a:pt x="216028" y="936362"/>
                    </a:lnTo>
                    <a:cubicBezTo>
                      <a:pt x="96719" y="936362"/>
                      <a:pt x="0" y="839643"/>
                      <a:pt x="0" y="720334"/>
                    </a:cubicBezTo>
                    <a:lnTo>
                      <a:pt x="0" y="0"/>
                    </a:lnTo>
                    <a:close/>
                  </a:path>
                </a:pathLst>
              </a:custGeom>
              <a:solidFill>
                <a:srgbClr val="FFFFFF">
                  <a:alpha val="43137"/>
                </a:srgbClr>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endParaRPr lang="zh-CN" altLang="en-US"/>
              </a:p>
            </p:txBody>
          </p:sp>
        </p:grpSp>
        <p:pic>
          <p:nvPicPr>
            <p:cNvPr id="15380" name="Picture 3"/>
            <p:cNvPicPr>
              <a:picLocks noChangeAspect="1" noChangeArrowheads="1"/>
            </p:cNvPicPr>
            <p:nvPr/>
          </p:nvPicPr>
          <p:blipFill>
            <a:blip r:embed="rId2">
              <a:grayscl/>
              <a:biLevel thresh="50000"/>
              <a:extLst>
                <a:ext uri="{28A0092B-C50C-407E-A947-70E740481C1C}">
                  <a14:useLocalDpi xmlns="" xmlns:a14="http://schemas.microsoft.com/office/drawing/2010/main" val="0"/>
                </a:ext>
              </a:extLst>
            </a:blip>
            <a:srcRect l="2766" r="7204" b="57678"/>
            <a:stretch>
              <a:fillRect/>
            </a:stretch>
          </p:blipFill>
          <p:spPr bwMode="auto">
            <a:xfrm flipH="1">
              <a:off x="0" y="1014483"/>
              <a:ext cx="2649788" cy="1244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15371" name="直接连接符 39"/>
          <p:cNvSpPr>
            <a:spLocks noChangeShapeType="1"/>
          </p:cNvSpPr>
          <p:nvPr/>
        </p:nvSpPr>
        <p:spPr bwMode="auto">
          <a:xfrm>
            <a:off x="3143240" y="3857634"/>
            <a:ext cx="2943225" cy="0"/>
          </a:xfrm>
          <a:prstGeom prst="line">
            <a:avLst/>
          </a:prstGeom>
          <a:noFill/>
          <a:ln w="3175">
            <a:solidFill>
              <a:srgbClr val="3F3F3F"/>
            </a:solidFill>
            <a:prstDash val="sysDot"/>
            <a:miter lim="800000"/>
            <a:headEnd type="oval" w="sm" len="sm"/>
            <a:tailEnd type="oval" w="sm" len="sm"/>
          </a:ln>
          <a:extLst>
            <a:ext uri="{909E8E84-426E-40DD-AFC4-6F175D3DCCD1}">
              <a14:hiddenFill xmlns="" xmlns:a14="http://schemas.microsoft.com/office/drawing/2010/main">
                <a:noFill/>
              </a14:hiddenFill>
            </a:ext>
          </a:extLst>
        </p:spPr>
        <p:txBody>
          <a:bodyPr/>
          <a:lstStyle/>
          <a:p>
            <a:endParaRPr lang="zh-CN" altLang="en-US"/>
          </a:p>
        </p:txBody>
      </p:sp>
      <p:sp>
        <p:nvSpPr>
          <p:cNvPr id="15372" name="TextBox 40"/>
          <p:cNvSpPr>
            <a:spLocks noChangeArrowheads="1"/>
          </p:cNvSpPr>
          <p:nvPr/>
        </p:nvSpPr>
        <p:spPr bwMode="auto">
          <a:xfrm>
            <a:off x="3214678" y="3429006"/>
            <a:ext cx="2928958"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浪漫雅圆" charset="-122"/>
                <a:ea typeface="宋体" panose="02010600030101010101" pitchFamily="2" charset="-122"/>
                <a:sym typeface="浪漫雅圆" charset="-122"/>
              </a:defRPr>
            </a:lvl1pPr>
            <a:lvl2pPr marL="742950" indent="-285750" eaLnBrk="0" hangingPunct="0">
              <a:spcBef>
                <a:spcPct val="20000"/>
              </a:spcBef>
              <a:buChar char="–"/>
              <a:defRPr sz="2800">
                <a:solidFill>
                  <a:schemeClr val="tx1"/>
                </a:solidFill>
                <a:latin typeface="浪漫雅圆" charset="-122"/>
                <a:ea typeface="宋体" panose="02010600030101010101" pitchFamily="2" charset="-122"/>
                <a:sym typeface="浪漫雅圆" charset="-122"/>
              </a:defRPr>
            </a:lvl2pPr>
            <a:lvl3pPr marL="1143000" indent="-228600" eaLnBrk="0" hangingPunct="0">
              <a:spcBef>
                <a:spcPct val="20000"/>
              </a:spcBef>
              <a:buChar char="•"/>
              <a:defRPr sz="2400">
                <a:solidFill>
                  <a:schemeClr val="tx1"/>
                </a:solidFill>
                <a:latin typeface="浪漫雅圆" charset="-122"/>
                <a:ea typeface="宋体" panose="02010600030101010101" pitchFamily="2" charset="-122"/>
                <a:sym typeface="浪漫雅圆" charset="-122"/>
              </a:defRPr>
            </a:lvl3pPr>
            <a:lvl4pPr marL="1600200" indent="-228600" eaLnBrk="0" hangingPunct="0">
              <a:spcBef>
                <a:spcPct val="20000"/>
              </a:spcBef>
              <a:buChar char="–"/>
              <a:defRPr sz="2000">
                <a:solidFill>
                  <a:schemeClr val="tx1"/>
                </a:solidFill>
                <a:latin typeface="浪漫雅圆" charset="-122"/>
                <a:ea typeface="宋体" panose="02010600030101010101" pitchFamily="2" charset="-122"/>
                <a:sym typeface="浪漫雅圆" charset="-122"/>
              </a:defRPr>
            </a:lvl4pPr>
            <a:lvl5pPr marL="2057400" indent="-228600" eaLnBrk="0" hangingPunct="0">
              <a:spcBef>
                <a:spcPct val="20000"/>
              </a:spcBef>
              <a:buChar char="»"/>
              <a:defRPr sz="2000">
                <a:solidFill>
                  <a:schemeClr val="tx1"/>
                </a:solidFill>
                <a:latin typeface="浪漫雅圆" charset="-122"/>
                <a:ea typeface="宋体" panose="02010600030101010101" pitchFamily="2" charset="-122"/>
                <a:sym typeface="浪漫雅圆"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9pPr>
          </a:lstStyle>
          <a:p>
            <a:pPr eaLnBrk="1" hangingPunct="1">
              <a:spcBef>
                <a:spcPct val="0"/>
              </a:spcBef>
              <a:buFont typeface="Arial" panose="020B0604020202020204" pitchFamily="34" charset="0"/>
              <a:buNone/>
            </a:pPr>
            <a:r>
              <a:rPr lang="zh-CN" altLang="en-US" sz="2000" b="1" dirty="0" smtClean="0">
                <a:solidFill>
                  <a:srgbClr val="63BED2"/>
                </a:solidFill>
                <a:latin typeface="微软雅黑" pitchFamily="34" charset="-122"/>
                <a:ea typeface="微软雅黑" pitchFamily="34" charset="-122"/>
                <a:sym typeface="Batang" pitchFamily="18" charset="-127"/>
              </a:rPr>
              <a:t>业务规则</a:t>
            </a:r>
            <a:r>
              <a:rPr lang="en-US" altLang="zh-CN" sz="2000" b="1" dirty="0" smtClean="0">
                <a:solidFill>
                  <a:srgbClr val="63BED2"/>
                </a:solidFill>
                <a:latin typeface="微软雅黑" pitchFamily="34" charset="-122"/>
                <a:ea typeface="微软雅黑" pitchFamily="34" charset="-122"/>
                <a:sym typeface="Batang" pitchFamily="18" charset="-127"/>
              </a:rPr>
              <a:t>&amp;</a:t>
            </a:r>
            <a:r>
              <a:rPr lang="zh-CN" altLang="en-US" sz="2000" b="1" dirty="0" smtClean="0">
                <a:solidFill>
                  <a:srgbClr val="63BED2"/>
                </a:solidFill>
                <a:latin typeface="微软雅黑" pitchFamily="34" charset="-122"/>
                <a:ea typeface="微软雅黑" pitchFamily="34" charset="-122"/>
                <a:sym typeface="Batang" pitchFamily="18" charset="-127"/>
              </a:rPr>
              <a:t>服务指南</a:t>
            </a:r>
            <a:endParaRPr lang="zh-CN" altLang="en-US" sz="2000" b="1" dirty="0">
              <a:solidFill>
                <a:srgbClr val="63BED2"/>
              </a:solidFill>
              <a:latin typeface="微软雅黑" pitchFamily="34" charset="-122"/>
              <a:ea typeface="微软雅黑" pitchFamily="34" charset="-122"/>
              <a:sym typeface="Batang" pitchFamily="18" charset="-127"/>
            </a:endParaRPr>
          </a:p>
        </p:txBody>
      </p:sp>
      <p:sp>
        <p:nvSpPr>
          <p:cNvPr id="15373" name="TextBox 41"/>
          <p:cNvSpPr>
            <a:spLocks noChangeArrowheads="1"/>
          </p:cNvSpPr>
          <p:nvPr/>
        </p:nvSpPr>
        <p:spPr bwMode="auto">
          <a:xfrm>
            <a:off x="3143240" y="3907047"/>
            <a:ext cx="5072098"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浪漫雅圆" charset="-122"/>
                <a:ea typeface="宋体" panose="02010600030101010101" pitchFamily="2" charset="-122"/>
                <a:sym typeface="浪漫雅圆" charset="-122"/>
              </a:defRPr>
            </a:lvl1pPr>
            <a:lvl2pPr marL="742950" indent="-285750" eaLnBrk="0" hangingPunct="0">
              <a:spcBef>
                <a:spcPct val="20000"/>
              </a:spcBef>
              <a:buChar char="–"/>
              <a:defRPr sz="2800">
                <a:solidFill>
                  <a:schemeClr val="tx1"/>
                </a:solidFill>
                <a:latin typeface="浪漫雅圆" charset="-122"/>
                <a:ea typeface="宋体" panose="02010600030101010101" pitchFamily="2" charset="-122"/>
                <a:sym typeface="浪漫雅圆" charset="-122"/>
              </a:defRPr>
            </a:lvl2pPr>
            <a:lvl3pPr marL="1143000" indent="-228600" eaLnBrk="0" hangingPunct="0">
              <a:spcBef>
                <a:spcPct val="20000"/>
              </a:spcBef>
              <a:buChar char="•"/>
              <a:defRPr sz="2400">
                <a:solidFill>
                  <a:schemeClr val="tx1"/>
                </a:solidFill>
                <a:latin typeface="浪漫雅圆" charset="-122"/>
                <a:ea typeface="宋体" panose="02010600030101010101" pitchFamily="2" charset="-122"/>
                <a:sym typeface="浪漫雅圆" charset="-122"/>
              </a:defRPr>
            </a:lvl3pPr>
            <a:lvl4pPr marL="1600200" indent="-228600" eaLnBrk="0" hangingPunct="0">
              <a:spcBef>
                <a:spcPct val="20000"/>
              </a:spcBef>
              <a:buChar char="–"/>
              <a:defRPr sz="2000">
                <a:solidFill>
                  <a:schemeClr val="tx1"/>
                </a:solidFill>
                <a:latin typeface="浪漫雅圆" charset="-122"/>
                <a:ea typeface="宋体" panose="02010600030101010101" pitchFamily="2" charset="-122"/>
                <a:sym typeface="浪漫雅圆" charset="-122"/>
              </a:defRPr>
            </a:lvl4pPr>
            <a:lvl5pPr marL="2057400" indent="-228600" eaLnBrk="0" hangingPunct="0">
              <a:spcBef>
                <a:spcPct val="20000"/>
              </a:spcBef>
              <a:buChar char="»"/>
              <a:defRPr sz="2000">
                <a:solidFill>
                  <a:schemeClr val="tx1"/>
                </a:solidFill>
                <a:latin typeface="浪漫雅圆" charset="-122"/>
                <a:ea typeface="宋体" panose="02010600030101010101" pitchFamily="2" charset="-122"/>
                <a:sym typeface="浪漫雅圆"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9pPr>
          </a:lstStyle>
          <a:p>
            <a:pPr algn="just" eaLnBrk="1" hangingPunct="1">
              <a:spcBef>
                <a:spcPct val="0"/>
              </a:spcBef>
              <a:buNone/>
            </a:pPr>
            <a:r>
              <a:rPr lang="en-US" altLang="zh-CN" sz="1400" dirty="0" smtClean="0">
                <a:solidFill>
                  <a:srgbClr val="3F3F3F"/>
                </a:solidFill>
                <a:latin typeface="微软雅黑" pitchFamily="34" charset="-122"/>
                <a:ea typeface="微软雅黑" pitchFamily="34" charset="-122"/>
                <a:sym typeface="Batang" pitchFamily="18" charset="-127"/>
              </a:rPr>
              <a:t>www.neeq.com.cn——</a:t>
            </a:r>
            <a:r>
              <a:rPr lang="zh-CN" altLang="en-US" sz="1400" dirty="0" smtClean="0">
                <a:solidFill>
                  <a:srgbClr val="3F3F3F"/>
                </a:solidFill>
                <a:latin typeface="微软雅黑" pitchFamily="34" charset="-122"/>
                <a:ea typeface="微软雅黑" pitchFamily="34" charset="-122"/>
                <a:sym typeface="Batang" pitchFamily="18" charset="-127"/>
              </a:rPr>
              <a:t>法律规则</a:t>
            </a:r>
            <a:r>
              <a:rPr lang="en-US" altLang="zh-CN" sz="1400" dirty="0" smtClean="0">
                <a:solidFill>
                  <a:srgbClr val="3F3F3F"/>
                </a:solidFill>
                <a:latin typeface="微软雅黑" pitchFamily="34" charset="-122"/>
                <a:ea typeface="微软雅黑" pitchFamily="34" charset="-122"/>
                <a:sym typeface="Batang" pitchFamily="18" charset="-127"/>
              </a:rPr>
              <a:t>——</a:t>
            </a:r>
            <a:r>
              <a:rPr lang="zh-CN" altLang="en-US" sz="1400" dirty="0" smtClean="0">
                <a:solidFill>
                  <a:srgbClr val="3F3F3F"/>
                </a:solidFill>
                <a:latin typeface="微软雅黑" pitchFamily="34" charset="-122"/>
                <a:ea typeface="微软雅黑" pitchFamily="34" charset="-122"/>
                <a:sym typeface="Batang" pitchFamily="18" charset="-127"/>
              </a:rPr>
              <a:t>业务规则</a:t>
            </a:r>
            <a:r>
              <a:rPr lang="en-US" altLang="zh-CN" sz="1400" dirty="0" smtClean="0">
                <a:solidFill>
                  <a:srgbClr val="3F3F3F"/>
                </a:solidFill>
                <a:latin typeface="微软雅黑" pitchFamily="34" charset="-122"/>
                <a:ea typeface="微软雅黑" pitchFamily="34" charset="-122"/>
                <a:sym typeface="Batang" pitchFamily="18" charset="-127"/>
              </a:rPr>
              <a:t>&amp;</a:t>
            </a:r>
            <a:r>
              <a:rPr lang="zh-CN" altLang="en-US" sz="1400" dirty="0" smtClean="0">
                <a:solidFill>
                  <a:srgbClr val="3F3F3F"/>
                </a:solidFill>
                <a:latin typeface="微软雅黑" pitchFamily="34" charset="-122"/>
                <a:ea typeface="微软雅黑" pitchFamily="34" charset="-122"/>
                <a:sym typeface="Batang" pitchFamily="18" charset="-127"/>
              </a:rPr>
              <a:t>服务指南</a:t>
            </a:r>
            <a:endParaRPr lang="zh-CN" altLang="en-US" sz="1400" dirty="0">
              <a:solidFill>
                <a:srgbClr val="3F3F3F"/>
              </a:solidFill>
              <a:latin typeface="微软雅黑" pitchFamily="34" charset="-122"/>
              <a:ea typeface="微软雅黑" pitchFamily="34" charset="-122"/>
              <a:sym typeface="Batang" pitchFamily="18" charset="-127"/>
            </a:endParaRPr>
          </a:p>
        </p:txBody>
      </p:sp>
      <p:sp>
        <p:nvSpPr>
          <p:cNvPr id="37" name="Rectangle 32"/>
          <p:cNvSpPr>
            <a:spLocks noChangeArrowheads="1"/>
          </p:cNvSpPr>
          <p:nvPr/>
        </p:nvSpPr>
        <p:spPr bwMode="auto">
          <a:xfrm>
            <a:off x="571472" y="142858"/>
            <a:ext cx="8432800" cy="400050"/>
          </a:xfrm>
          <a:prstGeom prst="rect">
            <a:avLst/>
          </a:prstGeom>
          <a:noFill/>
          <a:ln w="9525">
            <a:noFill/>
            <a:miter lim="800000"/>
            <a:headEnd/>
            <a:tailEnd/>
          </a:ln>
        </p:spPr>
        <p:txBody>
          <a:bodyPr lIns="107275" tIns="53637" rIns="107275" bIns="53637" anchor="b"/>
          <a:lstStyle/>
          <a:p>
            <a:pPr algn="ctr"/>
            <a:r>
              <a:rPr lang="en-US" altLang="zh-CN" sz="2700" b="1" dirty="0" smtClean="0">
                <a:solidFill>
                  <a:srgbClr val="FFFFFF"/>
                </a:solidFill>
                <a:latin typeface="微软雅黑" pitchFamily="34" charset="-122"/>
                <a:ea typeface="微软雅黑" pitchFamily="34" charset="-122"/>
              </a:rPr>
              <a:t/>
            </a:r>
            <a:br>
              <a:rPr lang="en-US" altLang="zh-CN" sz="2700" b="1" dirty="0" smtClean="0">
                <a:solidFill>
                  <a:srgbClr val="FFFFFF"/>
                </a:solidFill>
                <a:latin typeface="微软雅黑" pitchFamily="34" charset="-122"/>
                <a:ea typeface="微软雅黑" pitchFamily="34" charset="-122"/>
              </a:rPr>
            </a:br>
            <a:r>
              <a:rPr lang="zh-CN" altLang="en-US" sz="2700" b="1" dirty="0" smtClean="0">
                <a:solidFill>
                  <a:srgbClr val="FFFFFF"/>
                </a:solidFill>
                <a:latin typeface="微软雅黑" pitchFamily="34" charset="-122"/>
                <a:ea typeface="微软雅黑" pitchFamily="34" charset="-122"/>
              </a:rPr>
              <a:t>信息披露的相关规则</a:t>
            </a:r>
          </a:p>
        </p:txBody>
      </p:sp>
      <p:sp>
        <p:nvSpPr>
          <p:cNvPr id="38" name="直接连接符 28"/>
          <p:cNvSpPr>
            <a:spLocks noChangeShapeType="1"/>
          </p:cNvSpPr>
          <p:nvPr/>
        </p:nvSpPr>
        <p:spPr bwMode="auto">
          <a:xfrm>
            <a:off x="4143372" y="2428874"/>
            <a:ext cx="2941638" cy="0"/>
          </a:xfrm>
          <a:prstGeom prst="line">
            <a:avLst/>
          </a:prstGeom>
          <a:noFill/>
          <a:ln w="3175">
            <a:solidFill>
              <a:srgbClr val="3F3F3F"/>
            </a:solidFill>
            <a:prstDash val="sysDot"/>
            <a:miter lim="800000"/>
            <a:headEnd type="oval" w="sm" len="sm"/>
            <a:tailEnd type="oval" w="sm" len="sm"/>
          </a:ln>
          <a:extLst>
            <a:ext uri="{909E8E84-426E-40DD-AFC4-6F175D3DCCD1}">
              <a14:hiddenFill xmlns="" xmlns:a14="http://schemas.microsoft.com/office/drawing/2010/main">
                <a:noFill/>
              </a14:hiddenFill>
            </a:ext>
          </a:extLst>
        </p:spPr>
        <p:txBody>
          <a:bodyPr/>
          <a:lstStyle/>
          <a:p>
            <a:endParaRPr lang="zh-CN" altLang="en-US"/>
          </a:p>
        </p:txBody>
      </p:sp>
      <p:sp>
        <p:nvSpPr>
          <p:cNvPr id="33" name="页脚占位符 5"/>
          <p:cNvSpPr>
            <a:spLocks noGrp="1"/>
          </p:cNvSpPr>
          <p:nvPr>
            <p:ph type="ftr" sz="quarter" idx="4294967295"/>
          </p:nvPr>
        </p:nvSpPr>
        <p:spPr>
          <a:xfrm>
            <a:off x="3124200" y="4683921"/>
            <a:ext cx="2895600" cy="357188"/>
          </a:xfrm>
          <a:prstGeom prst="rect">
            <a:avLst/>
          </a:prstGeom>
        </p:spPr>
        <p:txBody>
          <a:bodyPr/>
          <a:lstStyle/>
          <a:p>
            <a:pPr algn="ctr">
              <a:defRPr/>
            </a:pPr>
            <a:r>
              <a:rPr lang="en-US" altLang="zh-CN" dirty="0" smtClean="0"/>
              <a:t>9</a:t>
            </a:r>
            <a:endParaRPr lang="zh-CN" altLang="en-US"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364"/>
                                        </p:tgtEl>
                                        <p:attrNameLst>
                                          <p:attrName>style.visibility</p:attrName>
                                        </p:attrNameLst>
                                      </p:cBhvr>
                                      <p:to>
                                        <p:strVal val="visible"/>
                                      </p:to>
                                    </p:set>
                                    <p:animEffect transition="in" filter="fade">
                                      <p:cBhvr>
                                        <p:cTn id="12" dur="1000"/>
                                        <p:tgtEl>
                                          <p:spTgt spid="15364"/>
                                        </p:tgtEl>
                                      </p:cBhvr>
                                    </p:animEffect>
                                    <p:anim calcmode="lin" valueType="num">
                                      <p:cBhvr>
                                        <p:cTn id="13" dur="1000" fill="hold"/>
                                        <p:tgtEl>
                                          <p:spTgt spid="15364"/>
                                        </p:tgtEl>
                                        <p:attrNameLst>
                                          <p:attrName>ppt_x</p:attrName>
                                        </p:attrNameLst>
                                      </p:cBhvr>
                                      <p:tavLst>
                                        <p:tav tm="0">
                                          <p:val>
                                            <p:strVal val="#ppt_x"/>
                                          </p:val>
                                        </p:tav>
                                        <p:tav tm="100000">
                                          <p:val>
                                            <p:strVal val="#ppt_x"/>
                                          </p:val>
                                        </p:tav>
                                      </p:tavLst>
                                    </p:anim>
                                    <p:anim calcmode="lin" valueType="num">
                                      <p:cBhvr>
                                        <p:cTn id="14" dur="1000" fill="hold"/>
                                        <p:tgtEl>
                                          <p:spTgt spid="1536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5367"/>
                                        </p:tgtEl>
                                        <p:attrNameLst>
                                          <p:attrName>style.visibility</p:attrName>
                                        </p:attrNameLst>
                                      </p:cBhvr>
                                      <p:to>
                                        <p:strVal val="visible"/>
                                      </p:to>
                                    </p:set>
                                    <p:animEffect transition="in" filter="fade">
                                      <p:cBhvr>
                                        <p:cTn id="17" dur="1000"/>
                                        <p:tgtEl>
                                          <p:spTgt spid="15367"/>
                                        </p:tgtEl>
                                      </p:cBhvr>
                                    </p:animEffect>
                                    <p:anim calcmode="lin" valueType="num">
                                      <p:cBhvr>
                                        <p:cTn id="18" dur="1000" fill="hold"/>
                                        <p:tgtEl>
                                          <p:spTgt spid="15367"/>
                                        </p:tgtEl>
                                        <p:attrNameLst>
                                          <p:attrName>ppt_x</p:attrName>
                                        </p:attrNameLst>
                                      </p:cBhvr>
                                      <p:tavLst>
                                        <p:tav tm="0">
                                          <p:val>
                                            <p:strVal val="#ppt_x"/>
                                          </p:val>
                                        </p:tav>
                                        <p:tav tm="100000">
                                          <p:val>
                                            <p:strVal val="#ppt_x"/>
                                          </p:val>
                                        </p:tav>
                                      </p:tavLst>
                                    </p:anim>
                                    <p:anim calcmode="lin" valueType="num">
                                      <p:cBhvr>
                                        <p:cTn id="19" dur="1000" fill="hold"/>
                                        <p:tgtEl>
                                          <p:spTgt spid="1536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5365"/>
                                        </p:tgtEl>
                                        <p:attrNameLst>
                                          <p:attrName>style.visibility</p:attrName>
                                        </p:attrNameLst>
                                      </p:cBhvr>
                                      <p:to>
                                        <p:strVal val="visible"/>
                                      </p:to>
                                    </p:set>
                                    <p:animEffect transition="in" filter="fade">
                                      <p:cBhvr>
                                        <p:cTn id="24" dur="2000"/>
                                        <p:tgtEl>
                                          <p:spTgt spid="15365"/>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1000"/>
                                        <p:tgtEl>
                                          <p:spTgt spid="5"/>
                                        </p:tgtEl>
                                      </p:cBhvr>
                                    </p:animEffect>
                                    <p:anim calcmode="lin" valueType="num">
                                      <p:cBhvr>
                                        <p:cTn id="30" dur="1000" fill="hold"/>
                                        <p:tgtEl>
                                          <p:spTgt spid="5"/>
                                        </p:tgtEl>
                                        <p:attrNameLst>
                                          <p:attrName>ppt_x</p:attrName>
                                        </p:attrNameLst>
                                      </p:cBhvr>
                                      <p:tavLst>
                                        <p:tav tm="0">
                                          <p:val>
                                            <p:strVal val="#ppt_x"/>
                                          </p:val>
                                        </p:tav>
                                        <p:tav tm="100000">
                                          <p:val>
                                            <p:strVal val="#ppt_x"/>
                                          </p:val>
                                        </p:tav>
                                      </p:tavLst>
                                    </p:anim>
                                    <p:anim calcmode="lin" valueType="num">
                                      <p:cBhvr>
                                        <p:cTn id="31" dur="1000" fill="hold"/>
                                        <p:tgtEl>
                                          <p:spTgt spid="5"/>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5368"/>
                                        </p:tgtEl>
                                        <p:attrNameLst>
                                          <p:attrName>style.visibility</p:attrName>
                                        </p:attrNameLst>
                                      </p:cBhvr>
                                      <p:to>
                                        <p:strVal val="visible"/>
                                      </p:to>
                                    </p:set>
                                    <p:animEffect transition="in" filter="fade">
                                      <p:cBhvr>
                                        <p:cTn id="34" dur="1000"/>
                                        <p:tgtEl>
                                          <p:spTgt spid="15368"/>
                                        </p:tgtEl>
                                      </p:cBhvr>
                                    </p:animEffect>
                                    <p:anim calcmode="lin" valueType="num">
                                      <p:cBhvr>
                                        <p:cTn id="35" dur="1000" fill="hold"/>
                                        <p:tgtEl>
                                          <p:spTgt spid="15368"/>
                                        </p:tgtEl>
                                        <p:attrNameLst>
                                          <p:attrName>ppt_x</p:attrName>
                                        </p:attrNameLst>
                                      </p:cBhvr>
                                      <p:tavLst>
                                        <p:tav tm="0">
                                          <p:val>
                                            <p:strVal val="#ppt_x"/>
                                          </p:val>
                                        </p:tav>
                                        <p:tav tm="100000">
                                          <p:val>
                                            <p:strVal val="#ppt_x"/>
                                          </p:val>
                                        </p:tav>
                                      </p:tavLst>
                                    </p:anim>
                                    <p:anim calcmode="lin" valueType="num">
                                      <p:cBhvr>
                                        <p:cTn id="36" dur="1000" fill="hold"/>
                                        <p:tgtEl>
                                          <p:spTgt spid="15368"/>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fade">
                                      <p:cBhvr>
                                        <p:cTn id="39" dur="1000"/>
                                        <p:tgtEl>
                                          <p:spTgt spid="38"/>
                                        </p:tgtEl>
                                      </p:cBhvr>
                                    </p:animEffect>
                                    <p:anim calcmode="lin" valueType="num">
                                      <p:cBhvr>
                                        <p:cTn id="40" dur="1000" fill="hold"/>
                                        <p:tgtEl>
                                          <p:spTgt spid="38"/>
                                        </p:tgtEl>
                                        <p:attrNameLst>
                                          <p:attrName>ppt_x</p:attrName>
                                        </p:attrNameLst>
                                      </p:cBhvr>
                                      <p:tavLst>
                                        <p:tav tm="0">
                                          <p:val>
                                            <p:strVal val="#ppt_x"/>
                                          </p:val>
                                        </p:tav>
                                        <p:tav tm="100000">
                                          <p:val>
                                            <p:strVal val="#ppt_x"/>
                                          </p:val>
                                        </p:tav>
                                      </p:tavLst>
                                    </p:anim>
                                    <p:anim calcmode="lin" valueType="num">
                                      <p:cBhvr>
                                        <p:cTn id="41"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15369"/>
                                        </p:tgtEl>
                                        <p:attrNameLst>
                                          <p:attrName>style.visibility</p:attrName>
                                        </p:attrNameLst>
                                      </p:cBhvr>
                                      <p:to>
                                        <p:strVal val="visible"/>
                                      </p:to>
                                    </p:set>
                                    <p:animEffect transition="in" filter="fade">
                                      <p:cBhvr>
                                        <p:cTn id="46" dur="2000"/>
                                        <p:tgtEl>
                                          <p:spTgt spid="15369"/>
                                        </p:tgtEl>
                                      </p:cBhvr>
                                    </p:animEffect>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fade">
                                      <p:cBhvr>
                                        <p:cTn id="51" dur="1000"/>
                                        <p:tgtEl>
                                          <p:spTgt spid="8"/>
                                        </p:tgtEl>
                                      </p:cBhvr>
                                    </p:animEffect>
                                    <p:anim calcmode="lin" valueType="num">
                                      <p:cBhvr>
                                        <p:cTn id="52" dur="1000" fill="hold"/>
                                        <p:tgtEl>
                                          <p:spTgt spid="8"/>
                                        </p:tgtEl>
                                        <p:attrNameLst>
                                          <p:attrName>ppt_x</p:attrName>
                                        </p:attrNameLst>
                                      </p:cBhvr>
                                      <p:tavLst>
                                        <p:tav tm="0">
                                          <p:val>
                                            <p:strVal val="#ppt_x"/>
                                          </p:val>
                                        </p:tav>
                                        <p:tav tm="100000">
                                          <p:val>
                                            <p:strVal val="#ppt_x"/>
                                          </p:val>
                                        </p:tav>
                                      </p:tavLst>
                                    </p:anim>
                                    <p:anim calcmode="lin" valueType="num">
                                      <p:cBhvr>
                                        <p:cTn id="53" dur="1000" fill="hold"/>
                                        <p:tgtEl>
                                          <p:spTgt spid="8"/>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5372"/>
                                        </p:tgtEl>
                                        <p:attrNameLst>
                                          <p:attrName>style.visibility</p:attrName>
                                        </p:attrNameLst>
                                      </p:cBhvr>
                                      <p:to>
                                        <p:strVal val="visible"/>
                                      </p:to>
                                    </p:set>
                                    <p:animEffect transition="in" filter="fade">
                                      <p:cBhvr>
                                        <p:cTn id="56" dur="1000"/>
                                        <p:tgtEl>
                                          <p:spTgt spid="15372"/>
                                        </p:tgtEl>
                                      </p:cBhvr>
                                    </p:animEffect>
                                    <p:anim calcmode="lin" valueType="num">
                                      <p:cBhvr>
                                        <p:cTn id="57" dur="1000" fill="hold"/>
                                        <p:tgtEl>
                                          <p:spTgt spid="15372"/>
                                        </p:tgtEl>
                                        <p:attrNameLst>
                                          <p:attrName>ppt_x</p:attrName>
                                        </p:attrNameLst>
                                      </p:cBhvr>
                                      <p:tavLst>
                                        <p:tav tm="0">
                                          <p:val>
                                            <p:strVal val="#ppt_x"/>
                                          </p:val>
                                        </p:tav>
                                        <p:tav tm="100000">
                                          <p:val>
                                            <p:strVal val="#ppt_x"/>
                                          </p:val>
                                        </p:tav>
                                      </p:tavLst>
                                    </p:anim>
                                    <p:anim calcmode="lin" valueType="num">
                                      <p:cBhvr>
                                        <p:cTn id="58" dur="1000" fill="hold"/>
                                        <p:tgtEl>
                                          <p:spTgt spid="15372"/>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5371"/>
                                        </p:tgtEl>
                                        <p:attrNameLst>
                                          <p:attrName>style.visibility</p:attrName>
                                        </p:attrNameLst>
                                      </p:cBhvr>
                                      <p:to>
                                        <p:strVal val="visible"/>
                                      </p:to>
                                    </p:set>
                                    <p:animEffect transition="in" filter="fade">
                                      <p:cBhvr>
                                        <p:cTn id="61" dur="1000"/>
                                        <p:tgtEl>
                                          <p:spTgt spid="15371"/>
                                        </p:tgtEl>
                                      </p:cBhvr>
                                    </p:animEffect>
                                    <p:anim calcmode="lin" valueType="num">
                                      <p:cBhvr>
                                        <p:cTn id="62" dur="1000" fill="hold"/>
                                        <p:tgtEl>
                                          <p:spTgt spid="15371"/>
                                        </p:tgtEl>
                                        <p:attrNameLst>
                                          <p:attrName>ppt_x</p:attrName>
                                        </p:attrNameLst>
                                      </p:cBhvr>
                                      <p:tavLst>
                                        <p:tav tm="0">
                                          <p:val>
                                            <p:strVal val="#ppt_x"/>
                                          </p:val>
                                        </p:tav>
                                        <p:tav tm="100000">
                                          <p:val>
                                            <p:strVal val="#ppt_x"/>
                                          </p:val>
                                        </p:tav>
                                      </p:tavLst>
                                    </p:anim>
                                    <p:anim calcmode="lin" valueType="num">
                                      <p:cBhvr>
                                        <p:cTn id="63" dur="1000" fill="hold"/>
                                        <p:tgtEl>
                                          <p:spTgt spid="15371"/>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15373"/>
                                        </p:tgtEl>
                                        <p:attrNameLst>
                                          <p:attrName>style.visibility</p:attrName>
                                        </p:attrNameLst>
                                      </p:cBhvr>
                                      <p:to>
                                        <p:strVal val="visible"/>
                                      </p:to>
                                    </p:set>
                                    <p:animEffect transition="in" filter="fade">
                                      <p:cBhvr>
                                        <p:cTn id="68" dur="2000"/>
                                        <p:tgtEl>
                                          <p:spTgt spid="153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p:bldP spid="15365" grpId="0"/>
      <p:bldP spid="15367" grpId="0" animBg="1"/>
      <p:bldP spid="15368" grpId="0"/>
      <p:bldP spid="15369" grpId="0"/>
      <p:bldP spid="15371" grpId="0" animBg="1"/>
      <p:bldP spid="15372" grpId="0"/>
      <p:bldP spid="15373" grpId="0"/>
      <p:bldP spid="38" grpId="0" animBg="1"/>
    </p:bld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13860</TotalTime>
  <Words>2152</Words>
  <Application>Microsoft Macintosh PowerPoint</Application>
  <PresentationFormat>全屏显示(16:9)</PresentationFormat>
  <Paragraphs>409</Paragraphs>
  <Slides>45</Slides>
  <Notes>12</Notes>
  <HiddenSlides>0</HiddenSlides>
  <MMClips>0</MMClips>
  <ScaleCrop>false</ScaleCrop>
  <HeadingPairs>
    <vt:vector size="4" baseType="variant">
      <vt:variant>
        <vt:lpstr>主题</vt:lpstr>
      </vt:variant>
      <vt:variant>
        <vt:i4>1</vt:i4>
      </vt:variant>
      <vt:variant>
        <vt:lpstr>幻灯片标题</vt:lpstr>
      </vt:variant>
      <vt:variant>
        <vt:i4>45</vt:i4>
      </vt:variant>
    </vt:vector>
  </HeadingPairs>
  <TitlesOfParts>
    <vt:vector size="46" baseType="lpstr">
      <vt:lpstr>默认设计模板</vt:lpstr>
      <vt:lpstr>幻灯片 1</vt:lpstr>
      <vt:lpstr>幻灯片 2</vt:lpstr>
      <vt:lpstr> 中国证券登记结算公司介绍</vt:lpstr>
      <vt:lpstr>幻灯片 4</vt:lpstr>
      <vt:lpstr>幻灯片 5</vt:lpstr>
      <vt:lpstr>幻灯片 6</vt:lpstr>
      <vt:lpstr>幻灯片 7</vt:lpstr>
      <vt:lpstr> 发行人信息查询业务概述</vt:lpstr>
      <vt:lpstr>幻灯片 9</vt:lpstr>
      <vt:lpstr>幻灯片 10</vt:lpstr>
      <vt:lpstr>幻灯片 11</vt:lpstr>
      <vt:lpstr> 申请查询类</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 主动下发类查询</vt:lpstr>
      <vt:lpstr>幻灯片 24</vt:lpstr>
      <vt:lpstr>幻灯片 25</vt:lpstr>
      <vt:lpstr>幻灯片 26</vt:lpstr>
      <vt:lpstr>幻灯片 27</vt:lpstr>
      <vt:lpstr> 信息披露义务人持股及股份变更情况查询</vt:lpstr>
      <vt:lpstr>幻灯片 29</vt:lpstr>
      <vt:lpstr>幻灯片 30</vt:lpstr>
      <vt:lpstr>幻灯片 31</vt:lpstr>
      <vt:lpstr>幻灯片 32</vt:lpstr>
      <vt:lpstr> 在线支付功能介绍</vt:lpstr>
      <vt:lpstr>幻灯片 34</vt:lpstr>
      <vt:lpstr>幻灯片 35</vt:lpstr>
      <vt:lpstr>幻灯片 36</vt:lpstr>
      <vt:lpstr> 客户服务简介</vt:lpstr>
      <vt:lpstr>幻灯片 38</vt:lpstr>
      <vt:lpstr>幻灯片 39</vt:lpstr>
      <vt:lpstr>幻灯片 40</vt:lpstr>
      <vt:lpstr>幻灯片 41</vt:lpstr>
      <vt:lpstr>幻灯片 42</vt:lpstr>
      <vt:lpstr>幻灯片 43</vt:lpstr>
      <vt:lpstr>幻灯片 44</vt:lpstr>
      <vt:lpstr>幻灯片 45</vt:lpstr>
    </vt:vector>
  </TitlesOfParts>
  <Company>番茄花园</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张鹏</dc:creator>
  <cp:lastModifiedBy>CN=卢新宇/OU=发行人业务部/OU=北京分公司/O=ChinaClear</cp:lastModifiedBy>
  <cp:revision>1011</cp:revision>
  <dcterms:created xsi:type="dcterms:W3CDTF">2013-06-04T04:34:57Z</dcterms:created>
  <dcterms:modified xsi:type="dcterms:W3CDTF">2017-08-30T02:30:52Z</dcterms:modified>
</cp:coreProperties>
</file>