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comment1.xml" ContentType="application/vnd.openxmlformats-officedocument.presentationml.comment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2"/>
  </p:notesMasterIdLst>
  <p:handoutMasterIdLst>
    <p:handoutMasterId r:id="rId93"/>
  </p:handoutMasterIdLst>
  <p:sldIdLst>
    <p:sldId id="257" r:id="rId3"/>
    <p:sldId id="711" r:id="rId4"/>
    <p:sldId id="601" r:id="rId5"/>
    <p:sldId id="679" r:id="rId6"/>
    <p:sldId id="606" r:id="rId7"/>
    <p:sldId id="603" r:id="rId8"/>
    <p:sldId id="712" r:id="rId9"/>
    <p:sldId id="715" r:id="rId10"/>
    <p:sldId id="607" r:id="rId11"/>
    <p:sldId id="709" r:id="rId12"/>
    <p:sldId id="721" r:id="rId13"/>
    <p:sldId id="608" r:id="rId14"/>
    <p:sldId id="613" r:id="rId15"/>
    <p:sldId id="611" r:id="rId16"/>
    <p:sldId id="614" r:id="rId17"/>
    <p:sldId id="585" r:id="rId18"/>
    <p:sldId id="615" r:id="rId19"/>
    <p:sldId id="710" r:id="rId20"/>
    <p:sldId id="616" r:id="rId21"/>
    <p:sldId id="617" r:id="rId22"/>
    <p:sldId id="465" r:id="rId23"/>
    <p:sldId id="618" r:id="rId24"/>
    <p:sldId id="686" r:id="rId25"/>
    <p:sldId id="568" r:id="rId26"/>
    <p:sldId id="619" r:id="rId27"/>
    <p:sldId id="620" r:id="rId28"/>
    <p:sldId id="621" r:id="rId29"/>
    <p:sldId id="622" r:id="rId30"/>
    <p:sldId id="623" r:id="rId31"/>
    <p:sldId id="624" r:id="rId32"/>
    <p:sldId id="625" r:id="rId33"/>
    <p:sldId id="626" r:id="rId34"/>
    <p:sldId id="627" r:id="rId35"/>
    <p:sldId id="642" r:id="rId36"/>
    <p:sldId id="629" r:id="rId37"/>
    <p:sldId id="643" r:id="rId38"/>
    <p:sldId id="644" r:id="rId39"/>
    <p:sldId id="645" r:id="rId40"/>
    <p:sldId id="630" r:id="rId41"/>
    <p:sldId id="631" r:id="rId42"/>
    <p:sldId id="632" r:id="rId43"/>
    <p:sldId id="633" r:id="rId44"/>
    <p:sldId id="634" r:id="rId45"/>
    <p:sldId id="635" r:id="rId46"/>
    <p:sldId id="637" r:id="rId47"/>
    <p:sldId id="638" r:id="rId48"/>
    <p:sldId id="639" r:id="rId49"/>
    <p:sldId id="640" r:id="rId50"/>
    <p:sldId id="717" r:id="rId51"/>
    <p:sldId id="647" r:id="rId52"/>
    <p:sldId id="648" r:id="rId53"/>
    <p:sldId id="661" r:id="rId54"/>
    <p:sldId id="731" r:id="rId55"/>
    <p:sldId id="656" r:id="rId56"/>
    <p:sldId id="698" r:id="rId57"/>
    <p:sldId id="653" r:id="rId58"/>
    <p:sldId id="654" r:id="rId59"/>
    <p:sldId id="655" r:id="rId60"/>
    <p:sldId id="662" r:id="rId61"/>
    <p:sldId id="718" r:id="rId62"/>
    <p:sldId id="660" r:id="rId63"/>
    <p:sldId id="720" r:id="rId64"/>
    <p:sldId id="722" r:id="rId65"/>
    <p:sldId id="664" r:id="rId66"/>
    <p:sldId id="723" r:id="rId67"/>
    <p:sldId id="724" r:id="rId68"/>
    <p:sldId id="666" r:id="rId69"/>
    <p:sldId id="426" r:id="rId70"/>
    <p:sldId id="707" r:id="rId71"/>
    <p:sldId id="725" r:id="rId72"/>
    <p:sldId id="726" r:id="rId73"/>
    <p:sldId id="727" r:id="rId74"/>
    <p:sldId id="670" r:id="rId75"/>
    <p:sldId id="671" r:id="rId76"/>
    <p:sldId id="672" r:id="rId77"/>
    <p:sldId id="675" r:id="rId78"/>
    <p:sldId id="676" r:id="rId79"/>
    <p:sldId id="677" r:id="rId80"/>
    <p:sldId id="583" r:id="rId81"/>
    <p:sldId id="592" r:id="rId82"/>
    <p:sldId id="593" r:id="rId83"/>
    <p:sldId id="594" r:id="rId84"/>
    <p:sldId id="687" r:id="rId85"/>
    <p:sldId id="728" r:id="rId86"/>
    <p:sldId id="729" r:id="rId87"/>
    <p:sldId id="730" r:id="rId88"/>
    <p:sldId id="439" r:id="rId89"/>
    <p:sldId id="440" r:id="rId90"/>
    <p:sldId id="270" r:id="rId91"/>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njielegal" initials="J-legal" lastIdx="1" clrIdx="0"/>
  <p:cmAuthor id="1" name="微软用户" initials="微软用户" lastIdx="16" clrIdx="1"/>
  <p:cmAuthor id="2" name="wangyizhen" initials="yzwang" lastIdx="6" clrIdx="2"/>
  <p:cmAuthor id="3" name="lenovo" initials="l"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5050"/>
    <a:srgbClr val="C59E79"/>
    <a:srgbClr val="A17E4A"/>
    <a:srgbClr val="F1EEE9"/>
    <a:srgbClr val="EBC99C"/>
    <a:srgbClr val="E2C194"/>
    <a:srgbClr val="617A7C"/>
    <a:srgbClr val="7E8B8C"/>
    <a:srgbClr val="53666A"/>
    <a:srgbClr val="6176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73" autoAdjust="0"/>
    <p:restoredTop sz="92566" autoAdjust="0"/>
  </p:normalViewPr>
  <p:slideViewPr>
    <p:cSldViewPr>
      <p:cViewPr varScale="1">
        <p:scale>
          <a:sx n="69" d="100"/>
          <a:sy n="69" d="100"/>
        </p:scale>
        <p:origin x="786" y="-36"/>
      </p:cViewPr>
      <p:guideLst>
        <p:guide orient="horz" pos="2160"/>
        <p:guide pos="3840"/>
      </p:guideLst>
    </p:cSldViewPr>
  </p:slideViewPr>
  <p:outlineViewPr>
    <p:cViewPr>
      <p:scale>
        <a:sx n="33" d="100"/>
        <a:sy n="33" d="100"/>
      </p:scale>
      <p:origin x="0" y="104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283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handoutMaster" Target="handoutMasters/handoutMaster1.xml"/><Relationship Id="rId98"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10-25T17:54:05.072" idx="15">
    <p:pos x="7363" y="607"/>
    <p:text>只能查沪深A顾，封闭式基金。
变更查询：
只能查某个时间段内股份的增加或减少，不显示对手方及价格。
申报交易数据只留存在券商，无法查询。如单日同一证券多笔卖出，只显示汇总变化数量。</p:text>
  </p:cm>
</p:cmLst>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4F0FD2-28C9-4F7E-988A-0A490CA332A3}" type="doc">
      <dgm:prSet loTypeId="urn:microsoft.com/office/officeart/2005/8/layout/matrix2" loCatId="matrix" qsTypeId="urn:microsoft.com/office/officeart/2005/8/quickstyle/simple1" qsCatId="simple" csTypeId="urn:microsoft.com/office/officeart/2005/8/colors/accent2_5" csCatId="accent2" phldr="1"/>
      <dgm:spPr/>
      <dgm:t>
        <a:bodyPr/>
        <a:lstStyle/>
        <a:p>
          <a:endParaRPr lang="zh-CN" altLang="en-US"/>
        </a:p>
      </dgm:t>
    </dgm:pt>
    <dgm:pt modelId="{7B433ED1-F649-4292-9D7A-1E456FDDF4BF}">
      <dgm:prSet phldrT="[文本]"/>
      <dgm:spPr>
        <a:solidFill>
          <a:srgbClr val="F4826F">
            <a:alpha val="90000"/>
          </a:srgbClr>
        </a:solidFill>
      </dgm:spPr>
      <dgm:t>
        <a:bodyPr/>
        <a:lstStyle/>
        <a:p>
          <a:r>
            <a:rPr lang="zh-CN" altLang="en-US" dirty="0" smtClean="0"/>
            <a:t>境内自然人</a:t>
          </a:r>
          <a:endParaRPr lang="zh-CN" altLang="en-US" dirty="0"/>
        </a:p>
      </dgm:t>
    </dgm:pt>
    <dgm:pt modelId="{F4EA1FA6-9260-4833-800E-75A689939224}" type="parTrans" cxnId="{E3B15708-5F74-4521-94E8-4C35337B66F7}">
      <dgm:prSet/>
      <dgm:spPr/>
      <dgm:t>
        <a:bodyPr/>
        <a:lstStyle/>
        <a:p>
          <a:endParaRPr lang="zh-CN" altLang="en-US"/>
        </a:p>
      </dgm:t>
    </dgm:pt>
    <dgm:pt modelId="{B755AE51-97A0-4744-B9AD-ACCDF3AA5A02}" type="sibTrans" cxnId="{E3B15708-5F74-4521-94E8-4C35337B66F7}">
      <dgm:prSet/>
      <dgm:spPr/>
      <dgm:t>
        <a:bodyPr/>
        <a:lstStyle/>
        <a:p>
          <a:endParaRPr lang="zh-CN" altLang="en-US"/>
        </a:p>
      </dgm:t>
    </dgm:pt>
    <dgm:pt modelId="{039A3BA9-AD76-476A-AA11-91DAB5FA2BD9}">
      <dgm:prSet phldrT="[文本]"/>
      <dgm:spPr>
        <a:solidFill>
          <a:srgbClr val="F4826F">
            <a:alpha val="77000"/>
          </a:srgbClr>
        </a:solidFill>
      </dgm:spPr>
      <dgm:t>
        <a:bodyPr/>
        <a:lstStyle/>
        <a:p>
          <a:r>
            <a:rPr lang="zh-CN" altLang="en-US" dirty="0" smtClean="0"/>
            <a:t>境外自然人</a:t>
          </a:r>
          <a:endParaRPr lang="zh-CN" altLang="en-US" dirty="0"/>
        </a:p>
      </dgm:t>
    </dgm:pt>
    <dgm:pt modelId="{88B0CC4A-5C41-4858-9F22-B2BFCF7D5445}" type="parTrans" cxnId="{DFB08D8E-BC34-4CCA-94EA-DA7CBD43F588}">
      <dgm:prSet/>
      <dgm:spPr/>
      <dgm:t>
        <a:bodyPr/>
        <a:lstStyle/>
        <a:p>
          <a:endParaRPr lang="zh-CN" altLang="en-US"/>
        </a:p>
      </dgm:t>
    </dgm:pt>
    <dgm:pt modelId="{5A0431A5-9B87-4DA2-BEC9-242813D1F2E4}" type="sibTrans" cxnId="{DFB08D8E-BC34-4CCA-94EA-DA7CBD43F588}">
      <dgm:prSet/>
      <dgm:spPr/>
      <dgm:t>
        <a:bodyPr/>
        <a:lstStyle/>
        <a:p>
          <a:endParaRPr lang="zh-CN" altLang="en-US"/>
        </a:p>
      </dgm:t>
    </dgm:pt>
    <dgm:pt modelId="{6E8DA7C5-1102-4A65-96F1-3B8C8C8AAFD6}">
      <dgm:prSet phldrT="[文本]"/>
      <dgm:spPr>
        <a:solidFill>
          <a:srgbClr val="F4826F">
            <a:alpha val="63000"/>
          </a:srgbClr>
        </a:solidFill>
      </dgm:spPr>
      <dgm:t>
        <a:bodyPr/>
        <a:lstStyle/>
        <a:p>
          <a:r>
            <a:rPr lang="zh-CN" altLang="en-US" dirty="0" smtClean="0"/>
            <a:t>境内企业法人</a:t>
          </a:r>
          <a:endParaRPr lang="zh-CN" altLang="en-US" dirty="0"/>
        </a:p>
      </dgm:t>
    </dgm:pt>
    <dgm:pt modelId="{12A51402-B50D-4606-8591-7477D347E1D0}" type="parTrans" cxnId="{C46D8637-AFAF-42DC-8DF0-D3295E3D973B}">
      <dgm:prSet/>
      <dgm:spPr/>
      <dgm:t>
        <a:bodyPr/>
        <a:lstStyle/>
        <a:p>
          <a:endParaRPr lang="zh-CN" altLang="en-US"/>
        </a:p>
      </dgm:t>
    </dgm:pt>
    <dgm:pt modelId="{34660DA9-FB38-4558-8742-89A0063D9E96}" type="sibTrans" cxnId="{C46D8637-AFAF-42DC-8DF0-D3295E3D973B}">
      <dgm:prSet/>
      <dgm:spPr/>
      <dgm:t>
        <a:bodyPr/>
        <a:lstStyle/>
        <a:p>
          <a:endParaRPr lang="zh-CN" altLang="en-US"/>
        </a:p>
      </dgm:t>
    </dgm:pt>
    <dgm:pt modelId="{4691C5C5-33AB-4D0F-B6DF-5CDA5957604A}">
      <dgm:prSet phldrT="[文本]"/>
      <dgm:spPr>
        <a:solidFill>
          <a:srgbClr val="F4826F">
            <a:alpha val="50000"/>
          </a:srgbClr>
        </a:solidFill>
      </dgm:spPr>
      <dgm:t>
        <a:bodyPr/>
        <a:lstStyle/>
        <a:p>
          <a:r>
            <a:rPr lang="zh-CN" altLang="en-US" dirty="0" smtClean="0"/>
            <a:t>境外企业法人</a:t>
          </a:r>
          <a:endParaRPr lang="zh-CN" altLang="en-US" dirty="0"/>
        </a:p>
      </dgm:t>
    </dgm:pt>
    <dgm:pt modelId="{9CCC3F99-F82D-41F3-8473-C95110EE33FD}" type="parTrans" cxnId="{BCB61C9D-E9EE-47BD-B11C-C7F9E8D20122}">
      <dgm:prSet/>
      <dgm:spPr/>
      <dgm:t>
        <a:bodyPr/>
        <a:lstStyle/>
        <a:p>
          <a:endParaRPr lang="zh-CN" altLang="en-US"/>
        </a:p>
      </dgm:t>
    </dgm:pt>
    <dgm:pt modelId="{B728A748-2BBC-43F7-ABE8-D99D6F7A67B8}" type="sibTrans" cxnId="{BCB61C9D-E9EE-47BD-B11C-C7F9E8D20122}">
      <dgm:prSet/>
      <dgm:spPr/>
      <dgm:t>
        <a:bodyPr/>
        <a:lstStyle/>
        <a:p>
          <a:endParaRPr lang="zh-CN" altLang="en-US"/>
        </a:p>
      </dgm:t>
    </dgm:pt>
    <dgm:pt modelId="{AF3853B9-D80D-40E7-900F-D38E3577CAA1}" type="pres">
      <dgm:prSet presAssocID="{734F0FD2-28C9-4F7E-988A-0A490CA332A3}" presName="matrix" presStyleCnt="0">
        <dgm:presLayoutVars>
          <dgm:chMax val="1"/>
          <dgm:dir/>
          <dgm:resizeHandles val="exact"/>
        </dgm:presLayoutVars>
      </dgm:prSet>
      <dgm:spPr/>
      <dgm:t>
        <a:bodyPr/>
        <a:lstStyle/>
        <a:p>
          <a:endParaRPr lang="zh-CN" altLang="en-US"/>
        </a:p>
      </dgm:t>
    </dgm:pt>
    <dgm:pt modelId="{1CA05F92-A8B2-4651-AECB-BAA19E8499DA}" type="pres">
      <dgm:prSet presAssocID="{734F0FD2-28C9-4F7E-988A-0A490CA332A3}" presName="axisShape" presStyleLbl="bgShp" presStyleIdx="0" presStyleCnt="1"/>
      <dgm:spPr>
        <a:solidFill>
          <a:schemeClr val="bg1">
            <a:lumMod val="65000"/>
          </a:schemeClr>
        </a:solidFill>
      </dgm:spPr>
    </dgm:pt>
    <dgm:pt modelId="{65F01DED-4472-40A1-998A-720879F6F024}" type="pres">
      <dgm:prSet presAssocID="{734F0FD2-28C9-4F7E-988A-0A490CA332A3}" presName="rect1" presStyleLbl="node1" presStyleIdx="0" presStyleCnt="4">
        <dgm:presLayoutVars>
          <dgm:chMax val="0"/>
          <dgm:chPref val="0"/>
          <dgm:bulletEnabled val="1"/>
        </dgm:presLayoutVars>
      </dgm:prSet>
      <dgm:spPr/>
      <dgm:t>
        <a:bodyPr/>
        <a:lstStyle/>
        <a:p>
          <a:endParaRPr lang="zh-CN" altLang="en-US"/>
        </a:p>
      </dgm:t>
    </dgm:pt>
    <dgm:pt modelId="{1A9518AC-4914-4853-A8C1-598AA1F06902}" type="pres">
      <dgm:prSet presAssocID="{734F0FD2-28C9-4F7E-988A-0A490CA332A3}" presName="rect2" presStyleLbl="node1" presStyleIdx="1" presStyleCnt="4">
        <dgm:presLayoutVars>
          <dgm:chMax val="0"/>
          <dgm:chPref val="0"/>
          <dgm:bulletEnabled val="1"/>
        </dgm:presLayoutVars>
      </dgm:prSet>
      <dgm:spPr/>
      <dgm:t>
        <a:bodyPr/>
        <a:lstStyle/>
        <a:p>
          <a:endParaRPr lang="zh-CN" altLang="en-US"/>
        </a:p>
      </dgm:t>
    </dgm:pt>
    <dgm:pt modelId="{0EB7F1E2-C2B5-4FD0-8376-FB6BBE49493A}" type="pres">
      <dgm:prSet presAssocID="{734F0FD2-28C9-4F7E-988A-0A490CA332A3}" presName="rect3" presStyleLbl="node1" presStyleIdx="2" presStyleCnt="4">
        <dgm:presLayoutVars>
          <dgm:chMax val="0"/>
          <dgm:chPref val="0"/>
          <dgm:bulletEnabled val="1"/>
        </dgm:presLayoutVars>
      </dgm:prSet>
      <dgm:spPr/>
      <dgm:t>
        <a:bodyPr/>
        <a:lstStyle/>
        <a:p>
          <a:endParaRPr lang="zh-CN" altLang="en-US"/>
        </a:p>
      </dgm:t>
    </dgm:pt>
    <dgm:pt modelId="{2827C6E9-48C7-4CFF-8C64-53A44C17658B}" type="pres">
      <dgm:prSet presAssocID="{734F0FD2-28C9-4F7E-988A-0A490CA332A3}" presName="rect4" presStyleLbl="node1" presStyleIdx="3" presStyleCnt="4">
        <dgm:presLayoutVars>
          <dgm:chMax val="0"/>
          <dgm:chPref val="0"/>
          <dgm:bulletEnabled val="1"/>
        </dgm:presLayoutVars>
      </dgm:prSet>
      <dgm:spPr/>
      <dgm:t>
        <a:bodyPr/>
        <a:lstStyle/>
        <a:p>
          <a:endParaRPr lang="zh-CN" altLang="en-US"/>
        </a:p>
      </dgm:t>
    </dgm:pt>
  </dgm:ptLst>
  <dgm:cxnLst>
    <dgm:cxn modelId="{DFB08D8E-BC34-4CCA-94EA-DA7CBD43F588}" srcId="{734F0FD2-28C9-4F7E-988A-0A490CA332A3}" destId="{039A3BA9-AD76-476A-AA11-91DAB5FA2BD9}" srcOrd="1" destOrd="0" parTransId="{88B0CC4A-5C41-4858-9F22-B2BFCF7D5445}" sibTransId="{5A0431A5-9B87-4DA2-BEC9-242813D1F2E4}"/>
    <dgm:cxn modelId="{3AF21D82-9B5F-4782-8365-9956F7E4AB8B}" type="presOf" srcId="{039A3BA9-AD76-476A-AA11-91DAB5FA2BD9}" destId="{1A9518AC-4914-4853-A8C1-598AA1F06902}" srcOrd="0" destOrd="0" presId="urn:microsoft.com/office/officeart/2005/8/layout/matrix2"/>
    <dgm:cxn modelId="{A95E031F-D374-43D7-A2A4-E5F30BFD53CB}" type="presOf" srcId="{7B433ED1-F649-4292-9D7A-1E456FDDF4BF}" destId="{65F01DED-4472-40A1-998A-720879F6F024}" srcOrd="0" destOrd="0" presId="urn:microsoft.com/office/officeart/2005/8/layout/matrix2"/>
    <dgm:cxn modelId="{BCB61C9D-E9EE-47BD-B11C-C7F9E8D20122}" srcId="{734F0FD2-28C9-4F7E-988A-0A490CA332A3}" destId="{4691C5C5-33AB-4D0F-B6DF-5CDA5957604A}" srcOrd="3" destOrd="0" parTransId="{9CCC3F99-F82D-41F3-8473-C95110EE33FD}" sibTransId="{B728A748-2BBC-43F7-ABE8-D99D6F7A67B8}"/>
    <dgm:cxn modelId="{CE7FCEF0-35A6-4DCC-96CB-6080CB1ECC43}" type="presOf" srcId="{6E8DA7C5-1102-4A65-96F1-3B8C8C8AAFD6}" destId="{0EB7F1E2-C2B5-4FD0-8376-FB6BBE49493A}" srcOrd="0" destOrd="0" presId="urn:microsoft.com/office/officeart/2005/8/layout/matrix2"/>
    <dgm:cxn modelId="{4D9A6911-CA0E-49D3-BE96-E748B56C0BC1}" type="presOf" srcId="{734F0FD2-28C9-4F7E-988A-0A490CA332A3}" destId="{AF3853B9-D80D-40E7-900F-D38E3577CAA1}" srcOrd="0" destOrd="0" presId="urn:microsoft.com/office/officeart/2005/8/layout/matrix2"/>
    <dgm:cxn modelId="{E3B15708-5F74-4521-94E8-4C35337B66F7}" srcId="{734F0FD2-28C9-4F7E-988A-0A490CA332A3}" destId="{7B433ED1-F649-4292-9D7A-1E456FDDF4BF}" srcOrd="0" destOrd="0" parTransId="{F4EA1FA6-9260-4833-800E-75A689939224}" sibTransId="{B755AE51-97A0-4744-B9AD-ACCDF3AA5A02}"/>
    <dgm:cxn modelId="{89D989C0-8DEF-4DBF-964A-F482EBCB6488}" type="presOf" srcId="{4691C5C5-33AB-4D0F-B6DF-5CDA5957604A}" destId="{2827C6E9-48C7-4CFF-8C64-53A44C17658B}" srcOrd="0" destOrd="0" presId="urn:microsoft.com/office/officeart/2005/8/layout/matrix2"/>
    <dgm:cxn modelId="{C46D8637-AFAF-42DC-8DF0-D3295E3D973B}" srcId="{734F0FD2-28C9-4F7E-988A-0A490CA332A3}" destId="{6E8DA7C5-1102-4A65-96F1-3B8C8C8AAFD6}" srcOrd="2" destOrd="0" parTransId="{12A51402-B50D-4606-8591-7477D347E1D0}" sibTransId="{34660DA9-FB38-4558-8742-89A0063D9E96}"/>
    <dgm:cxn modelId="{ECDFAC47-6747-49FF-9E33-AECE5F462EDC}" type="presParOf" srcId="{AF3853B9-D80D-40E7-900F-D38E3577CAA1}" destId="{1CA05F92-A8B2-4651-AECB-BAA19E8499DA}" srcOrd="0" destOrd="0" presId="urn:microsoft.com/office/officeart/2005/8/layout/matrix2"/>
    <dgm:cxn modelId="{ED2034DF-896E-46C7-9808-E14DC685209D}" type="presParOf" srcId="{AF3853B9-D80D-40E7-900F-D38E3577CAA1}" destId="{65F01DED-4472-40A1-998A-720879F6F024}" srcOrd="1" destOrd="0" presId="urn:microsoft.com/office/officeart/2005/8/layout/matrix2"/>
    <dgm:cxn modelId="{1FADE431-ED83-4369-BB8F-6BDA4D014807}" type="presParOf" srcId="{AF3853B9-D80D-40E7-900F-D38E3577CAA1}" destId="{1A9518AC-4914-4853-A8C1-598AA1F06902}" srcOrd="2" destOrd="0" presId="urn:microsoft.com/office/officeart/2005/8/layout/matrix2"/>
    <dgm:cxn modelId="{3B724F57-1382-4E23-9CD9-596899C4A83A}" type="presParOf" srcId="{AF3853B9-D80D-40E7-900F-D38E3577CAA1}" destId="{0EB7F1E2-C2B5-4FD0-8376-FB6BBE49493A}" srcOrd="3" destOrd="0" presId="urn:microsoft.com/office/officeart/2005/8/layout/matrix2"/>
    <dgm:cxn modelId="{FE6D21B6-BE01-4837-8922-4E52AAB1F975}" type="presParOf" srcId="{AF3853B9-D80D-40E7-900F-D38E3577CAA1}" destId="{2827C6E9-48C7-4CFF-8C64-53A44C17658B}"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A05F92-A8B2-4651-AECB-BAA19E8499DA}">
      <dsp:nvSpPr>
        <dsp:cNvPr id="0" name=""/>
        <dsp:cNvSpPr/>
      </dsp:nvSpPr>
      <dsp:spPr>
        <a:xfrm>
          <a:off x="1064343" y="0"/>
          <a:ext cx="4064000" cy="4064000"/>
        </a:xfrm>
        <a:prstGeom prst="quadArrow">
          <a:avLst>
            <a:gd name="adj1" fmla="val 2000"/>
            <a:gd name="adj2" fmla="val 4000"/>
            <a:gd name="adj3" fmla="val 5000"/>
          </a:avLst>
        </a:prstGeom>
        <a:solidFill>
          <a:schemeClr val="bg1">
            <a:lumMod val="65000"/>
          </a:schemeClr>
        </a:solidFill>
        <a:ln>
          <a:noFill/>
        </a:ln>
        <a:effectLst/>
      </dsp:spPr>
      <dsp:style>
        <a:lnRef idx="0">
          <a:scrgbClr r="0" g="0" b="0"/>
        </a:lnRef>
        <a:fillRef idx="1">
          <a:scrgbClr r="0" g="0" b="0"/>
        </a:fillRef>
        <a:effectRef idx="0">
          <a:scrgbClr r="0" g="0" b="0"/>
        </a:effectRef>
        <a:fontRef idx="minor"/>
      </dsp:style>
    </dsp:sp>
    <dsp:sp modelId="{65F01DED-4472-40A1-998A-720879F6F024}">
      <dsp:nvSpPr>
        <dsp:cNvPr id="0" name=""/>
        <dsp:cNvSpPr/>
      </dsp:nvSpPr>
      <dsp:spPr>
        <a:xfrm>
          <a:off x="1328504" y="264160"/>
          <a:ext cx="1625600" cy="1625600"/>
        </a:xfrm>
        <a:prstGeom prst="roundRect">
          <a:avLst/>
        </a:prstGeom>
        <a:solidFill>
          <a:srgbClr val="F4826F">
            <a:alpha val="9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t>境内自然人</a:t>
          </a:r>
          <a:endParaRPr lang="zh-CN" altLang="en-US" sz="3200" kern="1200" dirty="0"/>
        </a:p>
      </dsp:txBody>
      <dsp:txXfrm>
        <a:off x="1407859" y="343515"/>
        <a:ext cx="1466890" cy="1466890"/>
      </dsp:txXfrm>
    </dsp:sp>
    <dsp:sp modelId="{1A9518AC-4914-4853-A8C1-598AA1F06902}">
      <dsp:nvSpPr>
        <dsp:cNvPr id="0" name=""/>
        <dsp:cNvSpPr/>
      </dsp:nvSpPr>
      <dsp:spPr>
        <a:xfrm>
          <a:off x="3238584" y="264160"/>
          <a:ext cx="1625600" cy="1625600"/>
        </a:xfrm>
        <a:prstGeom prst="roundRect">
          <a:avLst/>
        </a:prstGeom>
        <a:solidFill>
          <a:srgbClr val="F4826F">
            <a:alpha val="77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t>境外自然人</a:t>
          </a:r>
          <a:endParaRPr lang="zh-CN" altLang="en-US" sz="3200" kern="1200" dirty="0"/>
        </a:p>
      </dsp:txBody>
      <dsp:txXfrm>
        <a:off x="3317939" y="343515"/>
        <a:ext cx="1466890" cy="1466890"/>
      </dsp:txXfrm>
    </dsp:sp>
    <dsp:sp modelId="{0EB7F1E2-C2B5-4FD0-8376-FB6BBE49493A}">
      <dsp:nvSpPr>
        <dsp:cNvPr id="0" name=""/>
        <dsp:cNvSpPr/>
      </dsp:nvSpPr>
      <dsp:spPr>
        <a:xfrm>
          <a:off x="1328504" y="2174240"/>
          <a:ext cx="1625600" cy="1625600"/>
        </a:xfrm>
        <a:prstGeom prst="roundRect">
          <a:avLst/>
        </a:prstGeom>
        <a:solidFill>
          <a:srgbClr val="F4826F">
            <a:alpha val="63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t>境内企业法人</a:t>
          </a:r>
          <a:endParaRPr lang="zh-CN" altLang="en-US" sz="3200" kern="1200" dirty="0"/>
        </a:p>
      </dsp:txBody>
      <dsp:txXfrm>
        <a:off x="1407859" y="2253595"/>
        <a:ext cx="1466890" cy="1466890"/>
      </dsp:txXfrm>
    </dsp:sp>
    <dsp:sp modelId="{2827C6E9-48C7-4CFF-8C64-53A44C17658B}">
      <dsp:nvSpPr>
        <dsp:cNvPr id="0" name=""/>
        <dsp:cNvSpPr/>
      </dsp:nvSpPr>
      <dsp:spPr>
        <a:xfrm>
          <a:off x="3238584" y="2174240"/>
          <a:ext cx="1625600" cy="1625600"/>
        </a:xfrm>
        <a:prstGeom prst="roundRect">
          <a:avLst/>
        </a:prstGeom>
        <a:solidFill>
          <a:srgbClr val="F4826F">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t>境外企业法人</a:t>
          </a:r>
          <a:endParaRPr lang="zh-CN" altLang="en-US" sz="3200" kern="1200" dirty="0"/>
        </a:p>
      </dsp:txBody>
      <dsp:txXfrm>
        <a:off x="3317939" y="2253595"/>
        <a:ext cx="1466890" cy="1466890"/>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5CFCD0B-5A31-4BCF-BC29-D582D8AE0F37}" type="datetimeFigureOut">
              <a:rPr lang="zh-CN" altLang="en-US" smtClean="0"/>
              <a:pPr/>
              <a:t>2017/8/31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22C6F2-F9B5-4A0A-A01B-23C37C4BD330}" type="slidenum">
              <a:rPr lang="zh-CN" altLang="en-US" smtClean="0"/>
              <a:pPr/>
              <a:t>‹#›</a:t>
            </a:fld>
            <a:endParaRPr lang="zh-CN" altLang="en-US"/>
          </a:p>
        </p:txBody>
      </p:sp>
    </p:spTree>
    <p:extLst>
      <p:ext uri="{BB962C8B-B14F-4D97-AF65-F5344CB8AC3E}">
        <p14:creationId xmlns:p14="http://schemas.microsoft.com/office/powerpoint/2010/main" val="23414675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6C63D855-9DD5-4256-A3CF-5669DF076638}" type="datetimeFigureOut">
              <a:rPr lang="zh-CN" altLang="en-US"/>
              <a:pPr>
                <a:defRPr/>
              </a:pPr>
              <a:t>2017/8/31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pPr>
              <a:defRPr/>
            </a:pPr>
            <a:fld id="{213B38CB-0EDD-4A5B-806E-1657456F2C61}" type="slidenum">
              <a:rPr lang="zh-CN" altLang="en-US"/>
              <a:pPr>
                <a:defRPr/>
              </a:pPr>
              <a:t>‹#›</a:t>
            </a:fld>
            <a:endParaRPr lang="zh-CN" altLang="en-US"/>
          </a:p>
        </p:txBody>
      </p:sp>
    </p:spTree>
    <p:extLst>
      <p:ext uri="{BB962C8B-B14F-4D97-AF65-F5344CB8AC3E}">
        <p14:creationId xmlns:p14="http://schemas.microsoft.com/office/powerpoint/2010/main" val="333795685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2493366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514247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498043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642619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301204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667598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4238082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678452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383433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4296672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811444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1128591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9929851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142093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136402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75827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2834787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613942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19089827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smtClean="0"/>
              <a:t>。</a:t>
            </a:r>
            <a:endParaRPr lang="zh-CN" altLang="en-US" dirty="0"/>
          </a:p>
        </p:txBody>
      </p:sp>
    </p:spTree>
    <p:extLst>
      <p:ext uri="{BB962C8B-B14F-4D97-AF65-F5344CB8AC3E}">
        <p14:creationId xmlns:p14="http://schemas.microsoft.com/office/powerpoint/2010/main" val="33267649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smtClean="0"/>
              <a:t>。</a:t>
            </a:r>
            <a:endParaRPr lang="zh-CN" altLang="en-US" dirty="0"/>
          </a:p>
        </p:txBody>
      </p:sp>
    </p:spTree>
    <p:extLst>
      <p:ext uri="{BB962C8B-B14F-4D97-AF65-F5344CB8AC3E}">
        <p14:creationId xmlns:p14="http://schemas.microsoft.com/office/powerpoint/2010/main" val="33267649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3972030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21950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extLst>
      <p:ext uri="{BB962C8B-B14F-4D97-AF65-F5344CB8AC3E}">
        <p14:creationId xmlns:p14="http://schemas.microsoft.com/office/powerpoint/2010/main" val="3134907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91139" name="备注占位符 2"/>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extLst>
      <p:ext uri="{BB962C8B-B14F-4D97-AF65-F5344CB8AC3E}">
        <p14:creationId xmlns:p14="http://schemas.microsoft.com/office/powerpoint/2010/main" val="33354803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92163" name="备注占位符 2"/>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extLst>
      <p:ext uri="{BB962C8B-B14F-4D97-AF65-F5344CB8AC3E}">
        <p14:creationId xmlns:p14="http://schemas.microsoft.com/office/powerpoint/2010/main" val="25748647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79988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3243920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643816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2916711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541515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297339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32905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856116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7"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pic>
        <p:nvPicPr>
          <p:cNvPr id="7" name="Picture 3" descr="C:\Users\Administrator\Desktop\讲课准备材料\logo.png"/>
          <p:cNvPicPr>
            <a:picLocks noChangeAspect="1" noChangeArrowheads="1"/>
          </p:cNvPicPr>
          <p:nvPr userDrawn="1"/>
        </p:nvPicPr>
        <p:blipFill>
          <a:blip r:embed="rId2" cstate="print"/>
          <a:srcRect/>
          <a:stretch>
            <a:fillRect/>
          </a:stretch>
        </p:blipFill>
        <p:spPr bwMode="auto">
          <a:xfrm>
            <a:off x="10200456" y="6238577"/>
            <a:ext cx="1584176" cy="521758"/>
          </a:xfrm>
          <a:prstGeom prst="rect">
            <a:avLst/>
          </a:prstGeom>
          <a:noFill/>
        </p:spPr>
      </p:pic>
      <p:sp>
        <p:nvSpPr>
          <p:cNvPr id="8"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pic>
        <p:nvPicPr>
          <p:cNvPr id="7" name="Picture 3" descr="C:\Users\Administrator\Desktop\讲课准备材料\logo.png"/>
          <p:cNvPicPr>
            <a:picLocks noChangeAspect="1" noChangeArrowheads="1"/>
          </p:cNvPicPr>
          <p:nvPr userDrawn="1"/>
        </p:nvPicPr>
        <p:blipFill>
          <a:blip r:embed="rId2" cstate="print"/>
          <a:srcRect/>
          <a:stretch>
            <a:fillRect/>
          </a:stretch>
        </p:blipFill>
        <p:spPr bwMode="auto">
          <a:xfrm>
            <a:off x="10200456" y="6238577"/>
            <a:ext cx="1584176" cy="521758"/>
          </a:xfrm>
          <a:prstGeom prst="rect">
            <a:avLst/>
          </a:prstGeom>
          <a:noFill/>
        </p:spPr>
      </p:pic>
      <p:sp>
        <p:nvSpPr>
          <p:cNvPr id="8"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紧凑-标题和内容-大字体">
    <p:spTree>
      <p:nvGrpSpPr>
        <p:cNvPr id="1" name=""/>
        <p:cNvGrpSpPr/>
        <p:nvPr/>
      </p:nvGrpSpPr>
      <p:grpSpPr>
        <a:xfrm>
          <a:off x="0" y="0"/>
          <a:ext cx="0" cy="0"/>
          <a:chOff x="0" y="0"/>
          <a:chExt cx="0" cy="0"/>
        </a:xfrm>
      </p:grpSpPr>
      <p:sp>
        <p:nvSpPr>
          <p:cNvPr id="2" name="标题 1"/>
          <p:cNvSpPr>
            <a:spLocks noGrp="1"/>
          </p:cNvSpPr>
          <p:nvPr>
            <p:ph type="title"/>
          </p:nvPr>
        </p:nvSpPr>
        <p:spPr>
          <a:xfrm>
            <a:off x="647360" y="41254"/>
            <a:ext cx="10972800" cy="725470"/>
          </a:xfrm>
        </p:spPr>
        <p:txBody>
          <a:bodyPr/>
          <a:lstStyle>
            <a:lvl1pPr algn="l">
              <a:defRPr sz="2600" b="1">
                <a:solidFill>
                  <a:schemeClr val="bg1"/>
                </a:solidFill>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966102"/>
            <a:ext cx="10972800" cy="4983179"/>
          </a:xfrm>
        </p:spPr>
        <p:txBody>
          <a:bodyPr/>
          <a:lstStyle>
            <a:lvl1pPr marL="514350" indent="-514350">
              <a:lnSpc>
                <a:spcPct val="130000"/>
              </a:lnSpc>
              <a:buFontTx/>
              <a:buNone/>
              <a:defRPr sz="2400" b="0">
                <a:solidFill>
                  <a:schemeClr val="tx1"/>
                </a:solidFill>
                <a:latin typeface="黑体" pitchFamily="2" charset="-122"/>
                <a:ea typeface="黑体" pitchFamily="2" charset="-122"/>
              </a:defRPr>
            </a:lvl1pPr>
            <a:lvl2pPr>
              <a:lnSpc>
                <a:spcPct val="130000"/>
              </a:lnSpc>
              <a:buClr>
                <a:srgbClr val="FF0000"/>
              </a:buClr>
              <a:buSzPct val="80000"/>
              <a:buFont typeface="Wingdings" pitchFamily="2" charset="2"/>
              <a:buChar char="n"/>
              <a:defRPr sz="2000" b="0">
                <a:latin typeface="黑体" pitchFamily="2" charset="-122"/>
                <a:ea typeface="黑体" pitchFamily="2" charset="-122"/>
              </a:defRPr>
            </a:lvl2pPr>
            <a:lvl3pPr marL="1143000" indent="-228600">
              <a:lnSpc>
                <a:spcPct val="130000"/>
              </a:lnSpc>
              <a:buClr>
                <a:srgbClr val="FF0000"/>
              </a:buClr>
              <a:buSzPct val="80000"/>
              <a:buFont typeface="Wingdings" pitchFamily="2" charset="2"/>
              <a:buChar char="n"/>
              <a:defRPr sz="1800">
                <a:latin typeface="黑体" pitchFamily="2" charset="-122"/>
                <a:ea typeface="黑体" pitchFamily="2" charset="-122"/>
              </a:defRPr>
            </a:lvl3pPr>
            <a:lvl4pPr>
              <a:lnSpc>
                <a:spcPct val="130000"/>
              </a:lnSpc>
              <a:buClr>
                <a:srgbClr val="FF0000"/>
              </a:buClr>
              <a:buSzPct val="80000"/>
              <a:buFont typeface="Wingdings" pitchFamily="2" charset="2"/>
              <a:buChar char="n"/>
              <a:defRPr sz="1800">
                <a:latin typeface="黑体" pitchFamily="2" charset="-122"/>
                <a:ea typeface="黑体" pitchFamily="2" charset="-122"/>
              </a:defRPr>
            </a:lvl4pPr>
            <a:lvl5pPr>
              <a:lnSpc>
                <a:spcPct val="130000"/>
              </a:lnSpc>
              <a:buClr>
                <a:srgbClr val="FF0000"/>
              </a:buClr>
              <a:buSzPct val="80000"/>
              <a:buFont typeface="Wingdings" pitchFamily="2" charset="2"/>
              <a:buChar char="n"/>
              <a:defRPr sz="1400">
                <a:latin typeface="方正兰亭黑简体" pitchFamily="2" charset="-122"/>
                <a:ea typeface="方正兰亭黑简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spd="med">
    <p:strips dir="ru"/>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紧凑-标题和内容-大字体">
    <p:spTree>
      <p:nvGrpSpPr>
        <p:cNvPr id="1" name=""/>
        <p:cNvGrpSpPr/>
        <p:nvPr/>
      </p:nvGrpSpPr>
      <p:grpSpPr>
        <a:xfrm>
          <a:off x="0" y="0"/>
          <a:ext cx="0" cy="0"/>
          <a:chOff x="0" y="0"/>
          <a:chExt cx="0" cy="0"/>
        </a:xfrm>
      </p:grpSpPr>
      <p:sp>
        <p:nvSpPr>
          <p:cNvPr id="2" name="标题 1"/>
          <p:cNvSpPr>
            <a:spLocks noGrp="1"/>
          </p:cNvSpPr>
          <p:nvPr>
            <p:ph type="title"/>
          </p:nvPr>
        </p:nvSpPr>
        <p:spPr>
          <a:xfrm>
            <a:off x="647360" y="41254"/>
            <a:ext cx="10972800" cy="725470"/>
          </a:xfrm>
        </p:spPr>
        <p:txBody>
          <a:bodyPr/>
          <a:lstStyle>
            <a:lvl1pPr algn="l">
              <a:defRPr sz="2600" b="1">
                <a:solidFill>
                  <a:schemeClr val="bg1"/>
                </a:solidFill>
                <a:latin typeface="黑体" pitchFamily="2" charset="-122"/>
                <a:ea typeface="黑体" pitchFamily="2" charset="-122"/>
              </a:defRPr>
            </a:lvl1pPr>
          </a:lstStyle>
          <a:p>
            <a:r>
              <a:rPr lang="zh-CN" altLang="en-US" dirty="0" smtClean="0"/>
              <a:t>单击此处编辑母版标题样式</a:t>
            </a:r>
            <a:endParaRPr lang="zh-CN" altLang="en-US" dirty="0"/>
          </a:p>
        </p:txBody>
      </p:sp>
    </p:spTree>
  </p:cSld>
  <p:clrMapOvr>
    <a:masterClrMapping/>
  </p:clrMapOvr>
  <p:transition spd="med">
    <p:strips dir="ru"/>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小标题-小字体">
    <p:spTree>
      <p:nvGrpSpPr>
        <p:cNvPr id="1" name=""/>
        <p:cNvGrpSpPr/>
        <p:nvPr/>
      </p:nvGrpSpPr>
      <p:grpSpPr>
        <a:xfrm>
          <a:off x="0" y="0"/>
          <a:ext cx="0" cy="0"/>
          <a:chOff x="0" y="0"/>
          <a:chExt cx="0" cy="0"/>
        </a:xfrm>
      </p:grpSpPr>
      <p:sp>
        <p:nvSpPr>
          <p:cNvPr id="2" name="标题 1"/>
          <p:cNvSpPr>
            <a:spLocks noGrp="1"/>
          </p:cNvSpPr>
          <p:nvPr>
            <p:ph type="title"/>
          </p:nvPr>
        </p:nvSpPr>
        <p:spPr>
          <a:xfrm>
            <a:off x="628952" y="55768"/>
            <a:ext cx="10972800" cy="725470"/>
          </a:xfrm>
        </p:spPr>
        <p:txBody>
          <a:bodyPr/>
          <a:lstStyle>
            <a:lvl1pPr algn="l" rtl="0" eaLnBrk="0" fontAlgn="base" hangingPunct="0">
              <a:spcBef>
                <a:spcPct val="0"/>
              </a:spcBef>
              <a:spcAft>
                <a:spcPct val="0"/>
              </a:spcAft>
              <a:defRPr lang="zh-CN" altLang="en-US" sz="26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buClr>
                <a:srgbClr val="FF0000"/>
              </a:buClr>
              <a:buSzPct val="80000"/>
              <a:buFont typeface="Wingdings" pitchFamily="2" charset="2"/>
              <a:buChar char="n"/>
              <a:defRPr sz="2200" b="0">
                <a:latin typeface="黑体" pitchFamily="2" charset="-122"/>
                <a:ea typeface="黑体" pitchFamily="2" charset="-122"/>
              </a:defRPr>
            </a:lvl1pPr>
            <a:lvl2pPr>
              <a:buClr>
                <a:srgbClr val="FF0000"/>
              </a:buClr>
              <a:buSzPct val="80000"/>
              <a:buFont typeface="Wingdings" pitchFamily="2" charset="2"/>
              <a:buChar char="n"/>
              <a:defRPr sz="2000" b="0">
                <a:latin typeface="黑体" pitchFamily="2" charset="-122"/>
                <a:ea typeface="黑体" pitchFamily="2" charset="-122"/>
              </a:defRPr>
            </a:lvl2pPr>
            <a:lvl3pPr marL="1143000" indent="-228600">
              <a:buClr>
                <a:srgbClr val="FF0000"/>
              </a:buClr>
              <a:buSzPct val="80000"/>
              <a:buFont typeface="Wingdings" pitchFamily="2" charset="2"/>
              <a:buChar char="n"/>
              <a:defRPr sz="1800" b="0">
                <a:latin typeface="黑体" pitchFamily="2" charset="-122"/>
                <a:ea typeface="黑体" pitchFamily="2" charset="-122"/>
              </a:defRPr>
            </a:lvl3pPr>
            <a:lvl4pPr>
              <a:buClr>
                <a:srgbClr val="FF0000"/>
              </a:buClr>
              <a:buSzPct val="80000"/>
              <a:buFont typeface="Wingdings" pitchFamily="2" charset="2"/>
              <a:buChar char="n"/>
              <a:defRPr sz="1600" b="0">
                <a:latin typeface="黑体" pitchFamily="2" charset="-122"/>
                <a:ea typeface="黑体" pitchFamily="2" charset="-122"/>
              </a:defRPr>
            </a:lvl4pPr>
            <a:lvl5pPr>
              <a:buClr>
                <a:srgbClr val="FF0000"/>
              </a:buClr>
              <a:buSzPct val="80000"/>
              <a:buFont typeface="Wingdings" pitchFamily="2" charset="2"/>
              <a:buChar char="n"/>
              <a:defRPr sz="1600" b="0">
                <a:latin typeface="黑体" pitchFamily="2" charset="-122"/>
                <a:ea typeface="黑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spd="med">
    <p:strips dir="ru"/>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最后一章_小标题-小字体">
    <p:spTree>
      <p:nvGrpSpPr>
        <p:cNvPr id="1" name=""/>
        <p:cNvGrpSpPr/>
        <p:nvPr/>
      </p:nvGrpSpPr>
      <p:grpSpPr>
        <a:xfrm>
          <a:off x="0" y="0"/>
          <a:ext cx="0" cy="0"/>
          <a:chOff x="0" y="0"/>
          <a:chExt cx="0" cy="0"/>
        </a:xfrm>
      </p:grpSpPr>
      <p:sp>
        <p:nvSpPr>
          <p:cNvPr id="2" name="标题 1"/>
          <p:cNvSpPr>
            <a:spLocks noGrp="1"/>
          </p:cNvSpPr>
          <p:nvPr>
            <p:ph type="title"/>
          </p:nvPr>
        </p:nvSpPr>
        <p:spPr>
          <a:xfrm>
            <a:off x="628952" y="55768"/>
            <a:ext cx="10972800" cy="725470"/>
          </a:xfrm>
        </p:spPr>
        <p:txBody>
          <a:bodyPr/>
          <a:lstStyle>
            <a:lvl1pPr algn="l" rtl="0" eaLnBrk="0" fontAlgn="base" hangingPunct="0">
              <a:spcBef>
                <a:spcPct val="0"/>
              </a:spcBef>
              <a:spcAft>
                <a:spcPct val="0"/>
              </a:spcAft>
              <a:defRPr lang="zh-CN" altLang="en-US" sz="26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857232"/>
            <a:ext cx="10972800" cy="5286412"/>
          </a:xfrm>
        </p:spPr>
        <p:txBody>
          <a:bodyPr/>
          <a:lstStyle>
            <a:lvl1pPr>
              <a:buClr>
                <a:srgbClr val="FF0000"/>
              </a:buClr>
              <a:buSzPct val="80000"/>
              <a:buFont typeface="Wingdings" pitchFamily="2" charset="2"/>
              <a:buChar char="n"/>
              <a:defRPr sz="2200" b="0">
                <a:latin typeface="黑体" pitchFamily="2" charset="-122"/>
                <a:ea typeface="黑体" pitchFamily="2" charset="-122"/>
              </a:defRPr>
            </a:lvl1pPr>
            <a:lvl2pPr>
              <a:buClr>
                <a:srgbClr val="FF0000"/>
              </a:buClr>
              <a:buSzPct val="80000"/>
              <a:buFont typeface="Wingdings" pitchFamily="2" charset="2"/>
              <a:buChar char="n"/>
              <a:defRPr sz="2000" b="0">
                <a:latin typeface="黑体" pitchFamily="2" charset="-122"/>
                <a:ea typeface="黑体" pitchFamily="2" charset="-122"/>
              </a:defRPr>
            </a:lvl2pPr>
            <a:lvl3pPr marL="1143000" indent="-228600">
              <a:buClr>
                <a:srgbClr val="FF0000"/>
              </a:buClr>
              <a:buSzPct val="80000"/>
              <a:buFont typeface="Wingdings" pitchFamily="2" charset="2"/>
              <a:buChar char="n"/>
              <a:defRPr sz="1800" b="0">
                <a:latin typeface="黑体" pitchFamily="2" charset="-122"/>
                <a:ea typeface="黑体" pitchFamily="2" charset="-122"/>
              </a:defRPr>
            </a:lvl3pPr>
            <a:lvl4pPr>
              <a:buClr>
                <a:srgbClr val="FF0000"/>
              </a:buClr>
              <a:buSzPct val="80000"/>
              <a:buFont typeface="Wingdings" pitchFamily="2" charset="2"/>
              <a:buChar char="n"/>
              <a:defRPr sz="1600" b="0">
                <a:latin typeface="黑体" pitchFamily="2" charset="-122"/>
                <a:ea typeface="黑体" pitchFamily="2" charset="-122"/>
              </a:defRPr>
            </a:lvl4pPr>
            <a:lvl5pPr>
              <a:buClr>
                <a:srgbClr val="FF0000"/>
              </a:buClr>
              <a:buSzPct val="80000"/>
              <a:buFont typeface="Wingdings" pitchFamily="2" charset="2"/>
              <a:buChar char="n"/>
              <a:defRPr sz="1600" b="0">
                <a:latin typeface="黑体" pitchFamily="2" charset="-122"/>
                <a:ea typeface="黑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spd="med">
    <p:strips dir="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ransition spd="med">
    <p:strips dir="ru"/>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常见问题模板">
    <p:spTree>
      <p:nvGrpSpPr>
        <p:cNvPr id="1" name=""/>
        <p:cNvGrpSpPr/>
        <p:nvPr/>
      </p:nvGrpSpPr>
      <p:grpSpPr>
        <a:xfrm>
          <a:off x="0" y="0"/>
          <a:ext cx="0" cy="0"/>
          <a:chOff x="0" y="0"/>
          <a:chExt cx="0" cy="0"/>
        </a:xfrm>
      </p:grpSpPr>
      <p:sp>
        <p:nvSpPr>
          <p:cNvPr id="2" name="标题 1"/>
          <p:cNvSpPr>
            <a:spLocks noGrp="1"/>
          </p:cNvSpPr>
          <p:nvPr>
            <p:ph type="title"/>
          </p:nvPr>
        </p:nvSpPr>
        <p:spPr>
          <a:xfrm>
            <a:off x="628952" y="55768"/>
            <a:ext cx="10972800" cy="725470"/>
          </a:xfrm>
        </p:spPr>
        <p:txBody>
          <a:bodyPr/>
          <a:lstStyle>
            <a:lvl1pPr algn="l">
              <a:defRPr lang="zh-CN" altLang="en-US" sz="26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142985"/>
            <a:ext cx="10972800" cy="4983179"/>
          </a:xfrm>
        </p:spPr>
        <p:txBody>
          <a:bodyPr/>
          <a:lstStyle>
            <a:lvl1pPr marL="514350" indent="-514350">
              <a:lnSpc>
                <a:spcPct val="130000"/>
              </a:lnSpc>
              <a:buFont typeface="+mj-lt"/>
              <a:buAutoNum type="arabicPeriod"/>
              <a:defRPr sz="2200" b="0">
                <a:solidFill>
                  <a:srgbClr val="000066"/>
                </a:solidFill>
                <a:latin typeface="黑体" pitchFamily="2" charset="-122"/>
                <a:ea typeface="黑体" pitchFamily="2" charset="-122"/>
              </a:defRPr>
            </a:lvl1pPr>
            <a:lvl2pPr marL="914400" indent="-457200">
              <a:lnSpc>
                <a:spcPct val="130000"/>
              </a:lnSpc>
              <a:buFont typeface="+mj-ea"/>
              <a:buAutoNum type="circleNumDbPlain"/>
              <a:defRPr sz="2000">
                <a:latin typeface="黑体" pitchFamily="2" charset="-122"/>
                <a:ea typeface="黑体" pitchFamily="2" charset="-122"/>
              </a:defRPr>
            </a:lvl2pPr>
            <a:lvl3pPr marL="1143000" indent="-228600">
              <a:lnSpc>
                <a:spcPct val="130000"/>
              </a:lnSpc>
              <a:buFont typeface="Wingdings" pitchFamily="2" charset="2"/>
              <a:buChar char="ü"/>
              <a:defRPr sz="1800">
                <a:latin typeface="黑体" pitchFamily="2" charset="-122"/>
                <a:ea typeface="黑体" pitchFamily="2" charset="-122"/>
              </a:defRPr>
            </a:lvl3pPr>
            <a:lvl4pPr>
              <a:lnSpc>
                <a:spcPct val="130000"/>
              </a:lnSpc>
              <a:buFont typeface="Wingdings" pitchFamily="2" charset="2"/>
              <a:buChar char="Ø"/>
              <a:defRPr sz="1600">
                <a:latin typeface="黑体" pitchFamily="2" charset="-122"/>
                <a:ea typeface="黑体" pitchFamily="2" charset="-122"/>
              </a:defRPr>
            </a:lvl4pPr>
            <a:lvl5pPr>
              <a:lnSpc>
                <a:spcPct val="130000"/>
              </a:lnSpc>
              <a:defRPr sz="1400">
                <a:latin typeface="黑体" pitchFamily="2" charset="-122"/>
                <a:ea typeface="黑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spd="med">
    <p:strips dir="ru"/>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参考资料模板">
    <p:spTree>
      <p:nvGrpSpPr>
        <p:cNvPr id="1" name=""/>
        <p:cNvGrpSpPr/>
        <p:nvPr/>
      </p:nvGrpSpPr>
      <p:grpSpPr>
        <a:xfrm>
          <a:off x="0" y="0"/>
          <a:ext cx="0" cy="0"/>
          <a:chOff x="0" y="0"/>
          <a:chExt cx="0" cy="0"/>
        </a:xfrm>
      </p:grpSpPr>
      <p:sp>
        <p:nvSpPr>
          <p:cNvPr id="2" name="标题 1"/>
          <p:cNvSpPr>
            <a:spLocks noGrp="1"/>
          </p:cNvSpPr>
          <p:nvPr>
            <p:ph type="title"/>
          </p:nvPr>
        </p:nvSpPr>
        <p:spPr>
          <a:xfrm>
            <a:off x="628952" y="55768"/>
            <a:ext cx="10972800" cy="725470"/>
          </a:xfrm>
        </p:spPr>
        <p:txBody>
          <a:bodyPr/>
          <a:lstStyle>
            <a:lvl1pPr algn="l">
              <a:defRPr lang="zh-CN" altLang="en-US" sz="26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142985"/>
            <a:ext cx="10972800" cy="4983179"/>
          </a:xfrm>
        </p:spPr>
        <p:txBody>
          <a:bodyPr/>
          <a:lstStyle>
            <a:lvl1pPr marL="514350" indent="-514350">
              <a:lnSpc>
                <a:spcPct val="130000"/>
              </a:lnSpc>
              <a:buFont typeface="+mj-lt"/>
              <a:buNone/>
              <a:defRPr sz="2200" b="0">
                <a:solidFill>
                  <a:srgbClr val="000066"/>
                </a:solidFill>
                <a:latin typeface="方正兰亭粗黑简体" pitchFamily="2" charset="-122"/>
                <a:ea typeface="方正兰亭粗黑简体" pitchFamily="2" charset="-122"/>
              </a:defRPr>
            </a:lvl1pPr>
            <a:lvl2pPr marL="914400" indent="-457200">
              <a:lnSpc>
                <a:spcPct val="130000"/>
              </a:lnSpc>
              <a:buFont typeface="+mj-ea"/>
              <a:buAutoNum type="circleNumDbPlain"/>
              <a:defRPr sz="2000">
                <a:latin typeface="方正兰亭黑简体" pitchFamily="2" charset="-122"/>
                <a:ea typeface="方正兰亭黑简体" pitchFamily="2" charset="-122"/>
              </a:defRPr>
            </a:lvl2pPr>
            <a:lvl3pPr marL="1143000" indent="-228600">
              <a:lnSpc>
                <a:spcPct val="130000"/>
              </a:lnSpc>
              <a:buFont typeface="Wingdings" pitchFamily="2" charset="2"/>
              <a:buChar char="ü"/>
              <a:defRPr sz="1800">
                <a:latin typeface="方正兰亭黑简体" pitchFamily="2" charset="-122"/>
                <a:ea typeface="方正兰亭黑简体" pitchFamily="2" charset="-122"/>
              </a:defRPr>
            </a:lvl3pPr>
            <a:lvl4pPr>
              <a:lnSpc>
                <a:spcPct val="130000"/>
              </a:lnSpc>
              <a:buFont typeface="Wingdings" pitchFamily="2" charset="2"/>
              <a:buChar char="Ø"/>
              <a:defRPr sz="1600">
                <a:latin typeface="方正兰亭黑简体" pitchFamily="2" charset="-122"/>
                <a:ea typeface="方正兰亭黑简体" pitchFamily="2" charset="-122"/>
              </a:defRPr>
            </a:lvl4pPr>
            <a:lvl5pPr>
              <a:lnSpc>
                <a:spcPct val="130000"/>
              </a:lnSpc>
              <a:defRPr sz="1400">
                <a:latin typeface="方正兰亭黑简体" pitchFamily="2" charset="-122"/>
                <a:ea typeface="方正兰亭黑简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spd="med">
    <p:strips dir="ru"/>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知识拓展">
    <p:spTree>
      <p:nvGrpSpPr>
        <p:cNvPr id="1" name=""/>
        <p:cNvGrpSpPr/>
        <p:nvPr/>
      </p:nvGrpSpPr>
      <p:grpSpPr>
        <a:xfrm>
          <a:off x="0" y="0"/>
          <a:ext cx="0" cy="0"/>
          <a:chOff x="0" y="0"/>
          <a:chExt cx="0" cy="0"/>
        </a:xfrm>
      </p:grpSpPr>
      <p:sp>
        <p:nvSpPr>
          <p:cNvPr id="2" name="标题 1"/>
          <p:cNvSpPr>
            <a:spLocks noGrp="1"/>
          </p:cNvSpPr>
          <p:nvPr>
            <p:ph type="title"/>
          </p:nvPr>
        </p:nvSpPr>
        <p:spPr>
          <a:xfrm>
            <a:off x="628952" y="55768"/>
            <a:ext cx="10972800" cy="725470"/>
          </a:xfrm>
        </p:spPr>
        <p:txBody>
          <a:bodyPr/>
          <a:lstStyle>
            <a:lvl1pPr algn="l" rtl="0" eaLnBrk="0" fontAlgn="base" hangingPunct="0">
              <a:spcBef>
                <a:spcPct val="0"/>
              </a:spcBef>
              <a:spcAft>
                <a:spcPct val="0"/>
              </a:spcAft>
              <a:defRPr lang="zh-CN" altLang="en-US" sz="26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785795"/>
            <a:ext cx="10972800" cy="4983179"/>
          </a:xfrm>
        </p:spPr>
        <p:txBody>
          <a:bodyPr/>
          <a:lstStyle>
            <a:lvl1pPr marL="514350" indent="-514350">
              <a:lnSpc>
                <a:spcPct val="130000"/>
              </a:lnSpc>
              <a:buFont typeface="+mj-lt"/>
              <a:buNone/>
              <a:defRPr sz="2400" b="1">
                <a:solidFill>
                  <a:schemeClr val="tx1"/>
                </a:solidFill>
                <a:latin typeface="黑体" pitchFamily="2" charset="-122"/>
                <a:ea typeface="黑体" pitchFamily="2" charset="-122"/>
              </a:defRPr>
            </a:lvl1pPr>
            <a:lvl2pPr marL="914400" indent="-457200">
              <a:lnSpc>
                <a:spcPct val="130000"/>
              </a:lnSpc>
              <a:buFont typeface="+mj-ea"/>
              <a:buAutoNum type="circleNumDbPlain"/>
              <a:defRPr sz="2000">
                <a:latin typeface="黑体" pitchFamily="2" charset="-122"/>
                <a:ea typeface="黑体" pitchFamily="2" charset="-122"/>
              </a:defRPr>
            </a:lvl2pPr>
            <a:lvl3pPr marL="1143000" indent="-228600">
              <a:lnSpc>
                <a:spcPct val="130000"/>
              </a:lnSpc>
              <a:buClr>
                <a:srgbClr val="FF0000"/>
              </a:buClr>
              <a:buSzPct val="80000"/>
              <a:buFont typeface="Wingdings" pitchFamily="2" charset="2"/>
              <a:buChar char="n"/>
              <a:defRPr sz="1800">
                <a:latin typeface="黑体" pitchFamily="2" charset="-122"/>
                <a:ea typeface="黑体" pitchFamily="2" charset="-122"/>
              </a:defRPr>
            </a:lvl3pPr>
            <a:lvl4pPr>
              <a:lnSpc>
                <a:spcPct val="130000"/>
              </a:lnSpc>
              <a:buClr>
                <a:srgbClr val="FF0000"/>
              </a:buClr>
              <a:buSzPct val="80000"/>
              <a:buFont typeface="Wingdings" pitchFamily="2" charset="2"/>
              <a:buChar char="n"/>
              <a:defRPr sz="1600">
                <a:latin typeface="黑体" pitchFamily="2" charset="-122"/>
                <a:ea typeface="黑体" pitchFamily="2" charset="-122"/>
              </a:defRPr>
            </a:lvl4pPr>
            <a:lvl5pPr>
              <a:lnSpc>
                <a:spcPct val="130000"/>
              </a:lnSpc>
              <a:buClr>
                <a:srgbClr val="FF0000"/>
              </a:buClr>
              <a:buSzPct val="80000"/>
              <a:buFont typeface="Wingdings" pitchFamily="2" charset="2"/>
              <a:buChar char="n"/>
              <a:defRPr sz="1400">
                <a:latin typeface="楷体_GB2312" pitchFamily="49" charset="-122"/>
                <a:ea typeface="楷体_GB2312"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spd="med">
    <p:strips dir="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7" name="Picture 3" descr="C:\Users\Administrator\Desktop\讲课准备材料\logo.png"/>
          <p:cNvPicPr>
            <a:picLocks noChangeAspect="1" noChangeArrowheads="1"/>
          </p:cNvPicPr>
          <p:nvPr userDrawn="1"/>
        </p:nvPicPr>
        <p:blipFill>
          <a:blip r:embed="rId2" cstate="print"/>
          <a:srcRect/>
          <a:stretch>
            <a:fillRect/>
          </a:stretch>
        </p:blipFill>
        <p:spPr bwMode="auto">
          <a:xfrm>
            <a:off x="10200456" y="6238577"/>
            <a:ext cx="1584176" cy="521758"/>
          </a:xfrm>
          <a:prstGeom prst="rect">
            <a:avLst/>
          </a:prstGeom>
          <a:noFill/>
        </p:spPr>
      </p:pic>
      <p:sp>
        <p:nvSpPr>
          <p:cNvPr id="8"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章节内容">
    <p:spTree>
      <p:nvGrpSpPr>
        <p:cNvPr id="1" name=""/>
        <p:cNvGrpSpPr/>
        <p:nvPr/>
      </p:nvGrpSpPr>
      <p:grpSpPr>
        <a:xfrm>
          <a:off x="0" y="0"/>
          <a:ext cx="0" cy="0"/>
          <a:chOff x="0" y="0"/>
          <a:chExt cx="0" cy="0"/>
        </a:xfrm>
      </p:grpSpPr>
      <p:sp>
        <p:nvSpPr>
          <p:cNvPr id="2" name="标题 1"/>
          <p:cNvSpPr>
            <a:spLocks noGrp="1"/>
          </p:cNvSpPr>
          <p:nvPr>
            <p:ph type="title"/>
          </p:nvPr>
        </p:nvSpPr>
        <p:spPr>
          <a:xfrm>
            <a:off x="629517" y="29028"/>
            <a:ext cx="10972800" cy="725470"/>
          </a:xfrm>
        </p:spPr>
        <p:txBody>
          <a:bodyPr/>
          <a:lstStyle>
            <a:lvl1pPr algn="ctr">
              <a:defRPr lang="zh-CN" altLang="en-US" sz="3200" b="1" dirty="0">
                <a:solidFill>
                  <a:schemeClr val="bg1"/>
                </a:solidFill>
                <a:latin typeface="黑体" pitchFamily="2" charset="-122"/>
                <a:ea typeface="黑体" pitchFamily="2" charset="-122"/>
                <a:cs typeface="+mj-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571461" y="1428736"/>
            <a:ext cx="10972800" cy="4983179"/>
          </a:xfrm>
        </p:spPr>
        <p:txBody>
          <a:bodyPr/>
          <a:lstStyle>
            <a:lvl1pPr marL="514350" indent="-514350">
              <a:lnSpc>
                <a:spcPct val="150000"/>
              </a:lnSpc>
              <a:buFontTx/>
              <a:buNone/>
              <a:defRPr sz="2400" b="0">
                <a:solidFill>
                  <a:schemeClr val="tx1"/>
                </a:solidFill>
                <a:latin typeface="黑体" pitchFamily="2" charset="-122"/>
                <a:ea typeface="黑体" pitchFamily="2" charset="-122"/>
              </a:defRPr>
            </a:lvl1pPr>
            <a:lvl2pPr marL="914400" indent="-457200">
              <a:lnSpc>
                <a:spcPct val="150000"/>
              </a:lnSpc>
              <a:buFont typeface="+mj-lt"/>
              <a:buAutoNum type="arabicPeriod"/>
              <a:defRPr sz="2000" b="0">
                <a:latin typeface="黑体" pitchFamily="2" charset="-122"/>
                <a:ea typeface="黑体" pitchFamily="2" charset="-122"/>
              </a:defRPr>
            </a:lvl2pPr>
            <a:lvl3pPr marL="1143000" indent="-228600">
              <a:lnSpc>
                <a:spcPct val="150000"/>
              </a:lnSpc>
              <a:buClr>
                <a:srgbClr val="FF0000"/>
              </a:buClr>
              <a:buSzPct val="80000"/>
              <a:buFont typeface="Wingdings" pitchFamily="2" charset="2"/>
              <a:buChar char="n"/>
              <a:defRPr sz="2000" b="0">
                <a:latin typeface="黑体" pitchFamily="2" charset="-122"/>
                <a:ea typeface="黑体" pitchFamily="2" charset="-122"/>
              </a:defRPr>
            </a:lvl3pPr>
            <a:lvl4pPr>
              <a:lnSpc>
                <a:spcPct val="150000"/>
              </a:lnSpc>
              <a:buClr>
                <a:srgbClr val="FF0000"/>
              </a:buClr>
              <a:buSzPct val="80000"/>
              <a:buFont typeface="Wingdings" pitchFamily="2" charset="2"/>
              <a:buChar char="n"/>
              <a:defRPr sz="1800" b="0">
                <a:latin typeface="黑体" pitchFamily="2" charset="-122"/>
                <a:ea typeface="黑体" pitchFamily="2" charset="-122"/>
              </a:defRPr>
            </a:lvl4pPr>
            <a:lvl5pPr>
              <a:lnSpc>
                <a:spcPct val="150000"/>
              </a:lnSpc>
              <a:defRPr sz="1400" b="0">
                <a:latin typeface="黑体" pitchFamily="2" charset="-122"/>
                <a:ea typeface="黑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spd="med">
    <p:strips dir="ru"/>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10" name="文本占位符 9"/>
          <p:cNvSpPr>
            <a:spLocks noGrp="1"/>
          </p:cNvSpPr>
          <p:nvPr>
            <p:ph type="body" sz="quarter" idx="13"/>
          </p:nvPr>
        </p:nvSpPr>
        <p:spPr>
          <a:xfrm>
            <a:off x="666712" y="1571612"/>
            <a:ext cx="11049077" cy="4500576"/>
          </a:xfrm>
        </p:spPr>
        <p:txBody>
          <a:bodyPr/>
          <a:lstStyle>
            <a:lvl1pPr>
              <a:buFont typeface="Wingdings" pitchFamily="2" charset="2"/>
              <a:buChar char="Ø"/>
              <a:defRPr/>
            </a:lvl1pPr>
            <a:lvl2pPr>
              <a:buFont typeface="Wingdings" pitchFamily="2" charset="2"/>
              <a:buChar char="ü"/>
              <a:defRPr/>
            </a:lvl2pPr>
            <a:lvl3pPr>
              <a:buFont typeface="Wingdings" pitchFamily="2" charset="2"/>
              <a:buChar char="p"/>
              <a:defRPr/>
            </a:lvl3pPr>
            <a:lvl4pPr>
              <a:buFont typeface="Arial" pitchFamily="34" charset="0"/>
              <a:buChar char="•"/>
              <a:defRPr/>
            </a:lvl4pPr>
            <a:lvl5pPr>
              <a:buFont typeface="Wingdings" pitchFamily="2" charset="2"/>
              <a:buChar char="u"/>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1" name="标题 10"/>
          <p:cNvSpPr>
            <a:spLocks noGrp="1"/>
          </p:cNvSpPr>
          <p:nvPr>
            <p:ph type="title"/>
          </p:nvPr>
        </p:nvSpPr>
        <p:spPr>
          <a:xfrm>
            <a:off x="666712" y="642918"/>
            <a:ext cx="10972800" cy="785818"/>
          </a:xfrm>
          <a:ln w="9525">
            <a:noFill/>
            <a:miter lim="800000"/>
            <a:headEnd/>
            <a:tailEnd/>
          </a:ln>
        </p:spPr>
        <p:style>
          <a:lnRef idx="0">
            <a:schemeClr val="accent6"/>
          </a:lnRef>
          <a:fillRef idx="3">
            <a:schemeClr val="accent6"/>
          </a:fillRef>
          <a:effectRef idx="3">
            <a:schemeClr val="accent6"/>
          </a:effectRef>
          <a:fontRef idx="minor">
            <a:schemeClr val="lt1"/>
          </a:fontRef>
        </p:style>
        <p:txBody>
          <a:bodyPr/>
          <a:lstStyle>
            <a:lvl1pPr marL="342900" indent="-342900" algn="l" rtl="0" fontAlgn="base">
              <a:spcBef>
                <a:spcPct val="20000"/>
              </a:spcBef>
              <a:spcAft>
                <a:spcPct val="0"/>
              </a:spcAft>
              <a:defRPr lang="zh-CN" altLang="en-US" sz="2800" b="1" kern="0" dirty="0">
                <a:solidFill>
                  <a:schemeClr val="lt1"/>
                </a:solidFill>
                <a:latin typeface="仿宋_GB2312" pitchFamily="49" charset="-122"/>
                <a:ea typeface="仿宋_GB2312" pitchFamily="49" charset="-122"/>
                <a:cs typeface="+mn-cs"/>
              </a:defRPr>
            </a:lvl1pPr>
          </a:lstStyle>
          <a:p>
            <a:r>
              <a:rPr lang="zh-CN" altLang="en-US" dirty="0" smtClean="0"/>
              <a:t>单击此处编辑母版标题样式</a:t>
            </a:r>
            <a:endParaRPr lang="zh-CN" altLang="en-US" dirty="0"/>
          </a:p>
        </p:txBody>
      </p:sp>
    </p:spTree>
  </p:cSld>
  <p:clrMapOvr>
    <a:masterClrMapping/>
  </p:clrMapOvr>
  <p:transition spd="med">
    <p:strips dir="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pic>
        <p:nvPicPr>
          <p:cNvPr id="7" name="Picture 3" descr="C:\Users\Administrator\Desktop\讲课准备材料\logo.png"/>
          <p:cNvPicPr>
            <a:picLocks noChangeAspect="1" noChangeArrowheads="1"/>
          </p:cNvPicPr>
          <p:nvPr userDrawn="1"/>
        </p:nvPicPr>
        <p:blipFill>
          <a:blip r:embed="rId2" cstate="print"/>
          <a:srcRect/>
          <a:stretch>
            <a:fillRect/>
          </a:stretch>
        </p:blipFill>
        <p:spPr bwMode="auto">
          <a:xfrm>
            <a:off x="10200456" y="6222471"/>
            <a:ext cx="1584176" cy="521758"/>
          </a:xfrm>
          <a:prstGeom prst="rect">
            <a:avLst/>
          </a:prstGeom>
          <a:noFill/>
        </p:spPr>
      </p:pic>
      <p:sp>
        <p:nvSpPr>
          <p:cNvPr id="9"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pic>
        <p:nvPicPr>
          <p:cNvPr id="8" name="Picture 3" descr="C:\Users\Administrator\Desktop\讲课准备材料\logo.png"/>
          <p:cNvPicPr>
            <a:picLocks noChangeAspect="1" noChangeArrowheads="1"/>
          </p:cNvPicPr>
          <p:nvPr userDrawn="1"/>
        </p:nvPicPr>
        <p:blipFill>
          <a:blip r:embed="rId2" cstate="print"/>
          <a:srcRect/>
          <a:stretch>
            <a:fillRect/>
          </a:stretch>
        </p:blipFill>
        <p:spPr bwMode="auto">
          <a:xfrm>
            <a:off x="10200456" y="6222471"/>
            <a:ext cx="1584176" cy="521758"/>
          </a:xfrm>
          <a:prstGeom prst="rect">
            <a:avLst/>
          </a:prstGeom>
          <a:noFill/>
        </p:spPr>
      </p:pic>
      <p:sp>
        <p:nvSpPr>
          <p:cNvPr id="9"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pic>
        <p:nvPicPr>
          <p:cNvPr id="10" name="Picture 3" descr="C:\Users\Administrator\Desktop\讲课准备材料\logo.png"/>
          <p:cNvPicPr>
            <a:picLocks noChangeAspect="1" noChangeArrowheads="1"/>
          </p:cNvPicPr>
          <p:nvPr userDrawn="1"/>
        </p:nvPicPr>
        <p:blipFill>
          <a:blip r:embed="rId2" cstate="print"/>
          <a:srcRect/>
          <a:stretch>
            <a:fillRect/>
          </a:stretch>
        </p:blipFill>
        <p:spPr bwMode="auto">
          <a:xfrm>
            <a:off x="10200456" y="6235361"/>
            <a:ext cx="1584176" cy="521758"/>
          </a:xfrm>
          <a:prstGeom prst="rect">
            <a:avLst/>
          </a:prstGeom>
          <a:noFill/>
        </p:spPr>
      </p:pic>
      <p:sp>
        <p:nvSpPr>
          <p:cNvPr id="11" name="Rectangle 6"/>
          <p:cNvSpPr>
            <a:spLocks noGrp="1" noChangeArrowheads="1"/>
          </p:cNvSpPr>
          <p:nvPr>
            <p:ph type="sldNum" sz="quarter" idx="11"/>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pic>
        <p:nvPicPr>
          <p:cNvPr id="6" name="Picture 3" descr="C:\Users\Administrator\Desktop\讲课准备材料\logo.png"/>
          <p:cNvPicPr>
            <a:picLocks noChangeAspect="1" noChangeArrowheads="1"/>
          </p:cNvPicPr>
          <p:nvPr userDrawn="1"/>
        </p:nvPicPr>
        <p:blipFill>
          <a:blip r:embed="rId2" cstate="print"/>
          <a:srcRect/>
          <a:stretch>
            <a:fillRect/>
          </a:stretch>
        </p:blipFill>
        <p:spPr bwMode="auto">
          <a:xfrm>
            <a:off x="10200456" y="6238577"/>
            <a:ext cx="1584176" cy="521758"/>
          </a:xfrm>
          <a:prstGeom prst="rect">
            <a:avLst/>
          </a:prstGeom>
          <a:noFill/>
        </p:spPr>
      </p:pic>
      <p:sp>
        <p:nvSpPr>
          <p:cNvPr id="7"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pic>
        <p:nvPicPr>
          <p:cNvPr id="5" name="Picture 3" descr="C:\Users\Administrator\Desktop\讲课准备材料\logo.png"/>
          <p:cNvPicPr>
            <a:picLocks noChangeAspect="1" noChangeArrowheads="1"/>
          </p:cNvPicPr>
          <p:nvPr userDrawn="1"/>
        </p:nvPicPr>
        <p:blipFill>
          <a:blip r:embed="rId2" cstate="print"/>
          <a:srcRect/>
          <a:stretch>
            <a:fillRect/>
          </a:stretch>
        </p:blipFill>
        <p:spPr bwMode="auto">
          <a:xfrm>
            <a:off x="10200456" y="6238577"/>
            <a:ext cx="1584176" cy="521758"/>
          </a:xfrm>
          <a:prstGeom prst="rect">
            <a:avLst/>
          </a:prstGeom>
          <a:noFill/>
        </p:spPr>
      </p:pic>
      <p:sp>
        <p:nvSpPr>
          <p:cNvPr id="6"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pic>
        <p:nvPicPr>
          <p:cNvPr id="8" name="Picture 3" descr="C:\Users\Administrator\Desktop\讲课准备材料\logo.png"/>
          <p:cNvPicPr>
            <a:picLocks noChangeAspect="1" noChangeArrowheads="1"/>
          </p:cNvPicPr>
          <p:nvPr userDrawn="1"/>
        </p:nvPicPr>
        <p:blipFill>
          <a:blip r:embed="rId2" cstate="print"/>
          <a:srcRect/>
          <a:stretch>
            <a:fillRect/>
          </a:stretch>
        </p:blipFill>
        <p:spPr bwMode="auto">
          <a:xfrm>
            <a:off x="10200456" y="6238577"/>
            <a:ext cx="1584176" cy="521758"/>
          </a:xfrm>
          <a:prstGeom prst="rect">
            <a:avLst/>
          </a:prstGeom>
          <a:noFill/>
        </p:spPr>
      </p:pic>
      <p:sp>
        <p:nvSpPr>
          <p:cNvPr id="9"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r="-133"/>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66751" y="214313"/>
            <a:ext cx="10972800" cy="7858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09600" y="1214439"/>
            <a:ext cx="10972800" cy="4911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0" name="Rectangle 6"/>
          <p:cNvSpPr>
            <a:spLocks noGrp="1" noChangeArrowheads="1"/>
          </p:cNvSpPr>
          <p:nvPr>
            <p:ph type="sldNum" sz="quarter" idx="4"/>
          </p:nvPr>
        </p:nvSpPr>
        <p:spPr bwMode="auto">
          <a:xfrm>
            <a:off x="-17145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ea typeface="宋体" pitchFamily="2" charset="-122"/>
              </a:defRPr>
            </a:lvl1pPr>
          </a:lstStyle>
          <a:p>
            <a:pPr rtl="0" fontAlgn="base">
              <a:spcBef>
                <a:spcPct val="0"/>
              </a:spcBef>
              <a:spcAft>
                <a:spcPct val="0"/>
              </a:spcAft>
              <a:defRPr/>
            </a:pPr>
            <a:fld id="{533CDC0B-9364-4238-9C35-08E0DD412636}" type="slidenum">
              <a:rPr lang="en-US" altLang="zh-CN" kern="1200">
                <a:solidFill>
                  <a:prstClr val="black"/>
                </a:solidFill>
                <a:cs typeface="+mn-cs"/>
              </a:rPr>
              <a:pPr rtl="0" fontAlgn="base">
                <a:spcBef>
                  <a:spcPct val="0"/>
                </a:spcBef>
                <a:spcAft>
                  <a:spcPct val="0"/>
                </a:spcAft>
                <a:defRPr/>
              </a:pPr>
              <a:t>‹#›</a:t>
            </a:fld>
            <a:endParaRPr lang="en-US" altLang="zh-CN" kern="1200" dirty="0">
              <a:solidFill>
                <a:prstClr val="black"/>
              </a:solidFill>
              <a:cs typeface="+mn-cs"/>
            </a:endParaRPr>
          </a:p>
        </p:txBody>
      </p:sp>
      <p:pic>
        <p:nvPicPr>
          <p:cNvPr id="6" name="Picture 3" descr="C:\Users\Administrator\Desktop\讲课准备材料\logo.png"/>
          <p:cNvPicPr>
            <a:picLocks noChangeAspect="1" noChangeArrowheads="1"/>
          </p:cNvPicPr>
          <p:nvPr userDrawn="1"/>
        </p:nvPicPr>
        <p:blipFill>
          <a:blip r:embed="rId13" cstate="print"/>
          <a:srcRect/>
          <a:stretch>
            <a:fillRect/>
          </a:stretch>
        </p:blipFill>
        <p:spPr bwMode="auto">
          <a:xfrm>
            <a:off x="10200456" y="6238577"/>
            <a:ext cx="1584176" cy="521758"/>
          </a:xfrm>
          <a:prstGeom prst="rect">
            <a:avLst/>
          </a:prstGeom>
          <a:noFill/>
        </p:spPr>
      </p:pic>
      <p:sp>
        <p:nvSpPr>
          <p:cNvPr id="7" name="Rectangle 6"/>
          <p:cNvSpPr txBox="1">
            <a:spLocks noChangeArrowheads="1"/>
          </p:cNvSpPr>
          <p:nvPr userDrawn="1"/>
        </p:nvSpPr>
        <p:spPr bwMode="auto">
          <a:xfrm>
            <a:off x="5843972" y="6305552"/>
            <a:ext cx="504056" cy="3521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zh-CN"/>
            </a:defPPr>
            <a:lvl1pPr algn="r" rtl="0" fontAlgn="base">
              <a:spcBef>
                <a:spcPct val="0"/>
              </a:spcBef>
              <a:spcAft>
                <a:spcPct val="0"/>
              </a:spcAft>
              <a:defRPr sz="1400"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defRPr/>
            </a:pPr>
            <a:fld id="{E86393A7-F7EA-4368-B800-B7441B8B5113}" type="slidenum">
              <a:rPr lang="en-US" altLang="zh-CN" smtClean="0"/>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ransition spd="med">
    <p:strips dir="ru"/>
  </p:transition>
  <p:timing>
    <p:tnLst>
      <p:par>
        <p:cTn id="1" dur="indefinite" restart="never" nodeType="tmRoot"/>
      </p:par>
    </p:tnLst>
  </p:timing>
  <p:hf hdr="0" ftr="0" dt="0"/>
  <p:txStyles>
    <p:titleStyle>
      <a:lvl1pPr algn="ctr" rtl="0" eaLnBrk="0" fontAlgn="base" hangingPunct="0">
        <a:spcBef>
          <a:spcPct val="0"/>
        </a:spcBef>
        <a:spcAft>
          <a:spcPct val="0"/>
        </a:spcAft>
        <a:defRPr sz="4000">
          <a:solidFill>
            <a:schemeClr val="tx1"/>
          </a:solidFill>
          <a:latin typeface="方正兰亭粗黑简体" pitchFamily="2" charset="-122"/>
          <a:ea typeface="方正兰亭粗黑简体" pitchFamily="2" charset="-122"/>
          <a:cs typeface="方正兰亭粗黑简体"/>
        </a:defRPr>
      </a:lvl1pPr>
      <a:lvl2pPr algn="ctr" rtl="0" eaLnBrk="0" fontAlgn="base" hangingPunct="0">
        <a:spcBef>
          <a:spcPct val="0"/>
        </a:spcBef>
        <a:spcAft>
          <a:spcPct val="0"/>
        </a:spcAft>
        <a:defRPr sz="4000">
          <a:solidFill>
            <a:schemeClr val="tx1"/>
          </a:solidFill>
          <a:latin typeface="方正兰亭粗黑简体"/>
          <a:ea typeface="方正兰亭粗黑简体"/>
          <a:cs typeface="方正兰亭粗黑简体"/>
        </a:defRPr>
      </a:lvl2pPr>
      <a:lvl3pPr algn="ctr" rtl="0" eaLnBrk="0" fontAlgn="base" hangingPunct="0">
        <a:spcBef>
          <a:spcPct val="0"/>
        </a:spcBef>
        <a:spcAft>
          <a:spcPct val="0"/>
        </a:spcAft>
        <a:defRPr sz="4000">
          <a:solidFill>
            <a:schemeClr val="tx1"/>
          </a:solidFill>
          <a:latin typeface="方正兰亭粗黑简体"/>
          <a:ea typeface="方正兰亭粗黑简体"/>
          <a:cs typeface="方正兰亭粗黑简体"/>
        </a:defRPr>
      </a:lvl3pPr>
      <a:lvl4pPr algn="ctr" rtl="0" eaLnBrk="0" fontAlgn="base" hangingPunct="0">
        <a:spcBef>
          <a:spcPct val="0"/>
        </a:spcBef>
        <a:spcAft>
          <a:spcPct val="0"/>
        </a:spcAft>
        <a:defRPr sz="4000">
          <a:solidFill>
            <a:schemeClr val="tx1"/>
          </a:solidFill>
          <a:latin typeface="方正兰亭粗黑简体"/>
          <a:ea typeface="方正兰亭粗黑简体"/>
          <a:cs typeface="方正兰亭粗黑简体"/>
        </a:defRPr>
      </a:lvl4pPr>
      <a:lvl5pPr algn="ctr" rtl="0" eaLnBrk="0" fontAlgn="base" hangingPunct="0">
        <a:spcBef>
          <a:spcPct val="0"/>
        </a:spcBef>
        <a:spcAft>
          <a:spcPct val="0"/>
        </a:spcAft>
        <a:defRPr sz="4000">
          <a:solidFill>
            <a:schemeClr val="tx1"/>
          </a:solidFill>
          <a:latin typeface="方正兰亭粗黑简体"/>
          <a:ea typeface="方正兰亭粗黑简体"/>
          <a:cs typeface="方正兰亭粗黑简体"/>
        </a:defRPr>
      </a:lvl5pPr>
      <a:lvl6pPr marL="457200" algn="ctr" rtl="0" eaLnBrk="1" fontAlgn="base" hangingPunct="1">
        <a:spcBef>
          <a:spcPct val="0"/>
        </a:spcBef>
        <a:spcAft>
          <a:spcPct val="0"/>
        </a:spcAft>
        <a:defRPr sz="4400">
          <a:solidFill>
            <a:schemeClr val="tx2"/>
          </a:solidFill>
          <a:latin typeface="Arial" charset="0"/>
          <a:ea typeface="宋体" charset="-122"/>
        </a:defRPr>
      </a:lvl6pPr>
      <a:lvl7pPr marL="914400" algn="ctr" rtl="0" eaLnBrk="1" fontAlgn="base" hangingPunct="1">
        <a:spcBef>
          <a:spcPct val="0"/>
        </a:spcBef>
        <a:spcAft>
          <a:spcPct val="0"/>
        </a:spcAft>
        <a:defRPr sz="4400">
          <a:solidFill>
            <a:schemeClr val="tx2"/>
          </a:solidFill>
          <a:latin typeface="Arial" charset="0"/>
          <a:ea typeface="宋体" charset="-122"/>
        </a:defRPr>
      </a:lvl7pPr>
      <a:lvl8pPr marL="1371600" algn="ctr" rtl="0" eaLnBrk="1" fontAlgn="base" hangingPunct="1">
        <a:spcBef>
          <a:spcPct val="0"/>
        </a:spcBef>
        <a:spcAft>
          <a:spcPct val="0"/>
        </a:spcAft>
        <a:defRPr sz="4400">
          <a:solidFill>
            <a:schemeClr val="tx2"/>
          </a:solidFill>
          <a:latin typeface="Arial" charset="0"/>
          <a:ea typeface="宋体" charset="-122"/>
        </a:defRPr>
      </a:lvl8pPr>
      <a:lvl9pPr marL="1828800" algn="ctr" rtl="0" eaLnBrk="1" fontAlgn="base" hangingPunct="1">
        <a:spcBef>
          <a:spcPct val="0"/>
        </a:spcBef>
        <a:spcAft>
          <a:spcPct val="0"/>
        </a:spcAft>
        <a:defRPr sz="4400">
          <a:solidFill>
            <a:schemeClr val="tx2"/>
          </a:solidFill>
          <a:latin typeface="Arial" charset="0"/>
          <a:ea typeface="宋体" charset="-122"/>
        </a:defRPr>
      </a:lvl9pPr>
    </p:titleStyle>
    <p:bodyStyle>
      <a:lvl1pPr marL="342900" indent="-342900" algn="l" rtl="0" eaLnBrk="0" fontAlgn="base" hangingPunct="0">
        <a:lnSpc>
          <a:spcPct val="120000"/>
        </a:lnSpc>
        <a:spcBef>
          <a:spcPct val="20000"/>
        </a:spcBef>
        <a:spcAft>
          <a:spcPct val="0"/>
        </a:spcAft>
        <a:buChar char="•"/>
        <a:defRPr sz="3200">
          <a:solidFill>
            <a:schemeClr val="tx1"/>
          </a:solidFill>
          <a:latin typeface="微软雅黑" pitchFamily="34" charset="-122"/>
          <a:ea typeface="微软雅黑" pitchFamily="34" charset="-122"/>
          <a:cs typeface="+mn-cs"/>
        </a:defRPr>
      </a:lvl1pPr>
      <a:lvl2pPr marL="742950" indent="-285750" algn="l" rtl="0" eaLnBrk="0" fontAlgn="base" hangingPunct="0">
        <a:lnSpc>
          <a:spcPct val="120000"/>
        </a:lnSpc>
        <a:spcBef>
          <a:spcPct val="20000"/>
        </a:spcBef>
        <a:spcAft>
          <a:spcPct val="0"/>
        </a:spcAft>
        <a:buChar char="–"/>
        <a:defRPr sz="2800">
          <a:solidFill>
            <a:schemeClr val="tx1"/>
          </a:solidFill>
          <a:latin typeface="微软雅黑" pitchFamily="34" charset="-122"/>
          <a:ea typeface="微软雅黑" pitchFamily="34" charset="-122"/>
        </a:defRPr>
      </a:lvl2pPr>
      <a:lvl3pPr marL="1143000" indent="-228600" algn="l" rtl="0" eaLnBrk="0" fontAlgn="base" hangingPunct="0">
        <a:lnSpc>
          <a:spcPct val="120000"/>
        </a:lnSpc>
        <a:spcBef>
          <a:spcPct val="20000"/>
        </a:spcBef>
        <a:spcAft>
          <a:spcPct val="0"/>
        </a:spcAft>
        <a:buChar char="•"/>
        <a:defRPr sz="2400">
          <a:solidFill>
            <a:schemeClr val="tx1"/>
          </a:solidFill>
          <a:latin typeface="微软雅黑" pitchFamily="34" charset="-122"/>
          <a:ea typeface="微软雅黑" pitchFamily="34" charset="-122"/>
        </a:defRPr>
      </a:lvl3pPr>
      <a:lvl4pPr marL="1600200" indent="-228600" algn="l" rtl="0" eaLnBrk="0" fontAlgn="base" hangingPunct="0">
        <a:lnSpc>
          <a:spcPct val="120000"/>
        </a:lnSpc>
        <a:spcBef>
          <a:spcPct val="20000"/>
        </a:spcBef>
        <a:spcAft>
          <a:spcPct val="0"/>
        </a:spcAft>
        <a:buChar char="–"/>
        <a:defRPr sz="2000">
          <a:solidFill>
            <a:schemeClr val="tx1"/>
          </a:solidFill>
          <a:latin typeface="微软雅黑" pitchFamily="34" charset="-122"/>
          <a:ea typeface="微软雅黑" pitchFamily="34" charset="-122"/>
        </a:defRPr>
      </a:lvl4pPr>
      <a:lvl5pPr marL="2057400" indent="-228600" algn="l" rtl="0" eaLnBrk="0" fontAlgn="base" hangingPunct="0">
        <a:lnSpc>
          <a:spcPct val="120000"/>
        </a:lnSpc>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chinaclear.cn/"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6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16.xml"/><Relationship Id="rId5" Type="http://schemas.openxmlformats.org/officeDocument/2006/relationships/image" Target="../media/image6.png"/><Relationship Id="rId4" Type="http://schemas.openxmlformats.org/officeDocument/2006/relationships/image" Target="../media/image54.png"/></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10"/>
          <p:cNvPicPr>
            <a:picLocks noChangeAspect="1" noChangeArrowheads="1"/>
          </p:cNvPicPr>
          <p:nvPr/>
        </p:nvPicPr>
        <p:blipFill>
          <a:blip r:embed="rId3" cstate="print"/>
          <a:srcRect/>
          <a:stretch>
            <a:fillRect/>
          </a:stretch>
        </p:blipFill>
        <p:spPr bwMode="auto">
          <a:xfrm>
            <a:off x="623392" y="2179394"/>
            <a:ext cx="11568608" cy="4678606"/>
          </a:xfrm>
          <a:prstGeom prst="rect">
            <a:avLst/>
          </a:prstGeom>
          <a:noFill/>
          <a:ln w="9525">
            <a:noFill/>
            <a:miter lim="800000"/>
            <a:headEnd/>
            <a:tailEnd/>
          </a:ln>
        </p:spPr>
      </p:pic>
      <p:sp>
        <p:nvSpPr>
          <p:cNvPr id="2052" name="Text Box 4"/>
          <p:cNvSpPr txBox="1">
            <a:spLocks noChangeArrowheads="1"/>
          </p:cNvSpPr>
          <p:nvPr/>
        </p:nvSpPr>
        <p:spPr bwMode="auto">
          <a:xfrm>
            <a:off x="911424" y="3491018"/>
            <a:ext cx="5329238" cy="535531"/>
          </a:xfrm>
          <a:prstGeom prst="rect">
            <a:avLst/>
          </a:prstGeom>
          <a:noFill/>
          <a:ln w="9525">
            <a:noFill/>
            <a:miter lim="800000"/>
            <a:headEnd/>
            <a:tailEnd/>
          </a:ln>
        </p:spPr>
        <p:txBody>
          <a:bodyPr>
            <a:spAutoFit/>
          </a:bodyPr>
          <a:lstStyle/>
          <a:p>
            <a:pPr>
              <a:lnSpc>
                <a:spcPct val="120000"/>
              </a:lnSpc>
            </a:pPr>
            <a:r>
              <a:rPr lang="zh-CN" altLang="en-US" sz="2400" b="1" dirty="0">
                <a:solidFill>
                  <a:srgbClr val="4D4D4D"/>
                </a:solidFill>
                <a:latin typeface="黑体" pitchFamily="49" charset="-122"/>
                <a:ea typeface="黑体" pitchFamily="49" charset="-122"/>
              </a:rPr>
              <a:t>中国结算北京分公司投资者业务介绍</a:t>
            </a:r>
            <a:endParaRPr kumimoji="1" lang="zh-CN" altLang="en-US" sz="2400" b="1" dirty="0">
              <a:solidFill>
                <a:srgbClr val="4D4D4D"/>
              </a:solidFill>
              <a:latin typeface="黑体" pitchFamily="49" charset="-122"/>
              <a:ea typeface="黑体" pitchFamily="49" charset="-122"/>
            </a:endParaRPr>
          </a:p>
        </p:txBody>
      </p:sp>
      <p:pic>
        <p:nvPicPr>
          <p:cNvPr id="2055" name="Picture 8"/>
          <p:cNvPicPr>
            <a:picLocks noChangeAspect="1" noChangeArrowheads="1"/>
          </p:cNvPicPr>
          <p:nvPr/>
        </p:nvPicPr>
        <p:blipFill>
          <a:blip r:embed="rId4" cstate="print"/>
          <a:srcRect/>
          <a:stretch>
            <a:fillRect/>
          </a:stretch>
        </p:blipFill>
        <p:spPr bwMode="auto">
          <a:xfrm>
            <a:off x="0" y="1521364"/>
            <a:ext cx="12192000" cy="1443167"/>
          </a:xfrm>
          <a:prstGeom prst="rect">
            <a:avLst/>
          </a:prstGeom>
          <a:noFill/>
          <a:ln w="9525">
            <a:noFill/>
            <a:miter lim="800000"/>
            <a:headEnd/>
            <a:tailEnd/>
          </a:ln>
        </p:spPr>
      </p:pic>
      <p:sp>
        <p:nvSpPr>
          <p:cNvPr id="2056" name="Text Box 9"/>
          <p:cNvSpPr txBox="1">
            <a:spLocks noChangeArrowheads="1"/>
          </p:cNvSpPr>
          <p:nvPr/>
        </p:nvSpPr>
        <p:spPr bwMode="auto">
          <a:xfrm>
            <a:off x="911424" y="2179394"/>
            <a:ext cx="6265863" cy="641350"/>
          </a:xfrm>
          <a:prstGeom prst="rect">
            <a:avLst/>
          </a:prstGeom>
          <a:noFill/>
          <a:ln w="9525">
            <a:noFill/>
            <a:miter lim="800000"/>
            <a:headEnd/>
            <a:tailEnd/>
          </a:ln>
        </p:spPr>
        <p:txBody>
          <a:bodyPr>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1027" name="Picture 3" descr="C:\Users\Administrator\Desktop\讲课准备材料\logo.png"/>
          <p:cNvPicPr>
            <a:picLocks noChangeAspect="1" noChangeArrowheads="1"/>
          </p:cNvPicPr>
          <p:nvPr/>
        </p:nvPicPr>
        <p:blipFill>
          <a:blip r:embed="rId5" cstate="print"/>
          <a:srcRect/>
          <a:stretch>
            <a:fillRect/>
          </a:stretch>
        </p:blipFill>
        <p:spPr bwMode="auto">
          <a:xfrm>
            <a:off x="9048328" y="260648"/>
            <a:ext cx="2545155" cy="838262"/>
          </a:xfrm>
          <a:prstGeom prst="rect">
            <a:avLst/>
          </a:prstGeom>
          <a:noFill/>
        </p:spPr>
      </p:pic>
      <p:sp>
        <p:nvSpPr>
          <p:cNvPr id="10" name="Text Box 6"/>
          <p:cNvSpPr txBox="1">
            <a:spLocks noChangeArrowheads="1"/>
          </p:cNvSpPr>
          <p:nvPr/>
        </p:nvSpPr>
        <p:spPr bwMode="auto">
          <a:xfrm>
            <a:off x="1070967" y="4899607"/>
            <a:ext cx="5946775" cy="369888"/>
          </a:xfrm>
          <a:prstGeom prst="rect">
            <a:avLst/>
          </a:prstGeom>
          <a:noFill/>
          <a:ln w="9525">
            <a:noFill/>
            <a:miter lim="800000"/>
            <a:headEnd/>
            <a:tailEnd/>
          </a:ln>
        </p:spPr>
        <p:txBody>
          <a:bodyPr>
            <a:spAutoFit/>
          </a:bodyPr>
          <a:lstStyle/>
          <a:p>
            <a:pPr>
              <a:spcBef>
                <a:spcPct val="50000"/>
              </a:spcBef>
            </a:pPr>
            <a:r>
              <a:rPr lang="zh-CN" altLang="en-US" b="1" dirty="0" smtClean="0">
                <a:solidFill>
                  <a:srgbClr val="5F5F5F"/>
                </a:solidFill>
                <a:latin typeface="楷体" pitchFamily="49" charset="-122"/>
                <a:ea typeface="楷体" pitchFamily="49" charset="-122"/>
              </a:rPr>
              <a:t>吴桂青</a:t>
            </a:r>
            <a:r>
              <a:rPr lang="en-US" altLang="zh-CN" b="1" dirty="0" smtClean="0">
                <a:solidFill>
                  <a:srgbClr val="5F5F5F"/>
                </a:solidFill>
                <a:latin typeface="楷体" pitchFamily="49" charset="-122"/>
                <a:ea typeface="楷体" pitchFamily="49" charset="-122"/>
              </a:rPr>
              <a:t>|</a:t>
            </a:r>
            <a:r>
              <a:rPr lang="zh-CN" altLang="en-US" b="1" dirty="0">
                <a:solidFill>
                  <a:srgbClr val="5F5F5F"/>
                </a:solidFill>
                <a:latin typeface="楷体" pitchFamily="49" charset="-122"/>
                <a:ea typeface="楷体" pitchFamily="49" charset="-122"/>
              </a:rPr>
              <a:t>中国结算北京分公司</a:t>
            </a:r>
          </a:p>
        </p:txBody>
      </p:sp>
      <p:sp>
        <p:nvSpPr>
          <p:cNvPr id="11" name="Text Box 6"/>
          <p:cNvSpPr txBox="1">
            <a:spLocks noChangeArrowheads="1"/>
          </p:cNvSpPr>
          <p:nvPr/>
        </p:nvSpPr>
        <p:spPr bwMode="auto">
          <a:xfrm>
            <a:off x="1101019" y="5390617"/>
            <a:ext cx="5946775" cy="369888"/>
          </a:xfrm>
          <a:prstGeom prst="rect">
            <a:avLst/>
          </a:prstGeom>
          <a:noFill/>
          <a:ln w="9525">
            <a:noFill/>
            <a:miter lim="800000"/>
            <a:headEnd/>
            <a:tailEnd/>
          </a:ln>
        </p:spPr>
        <p:txBody>
          <a:bodyPr>
            <a:spAutoFit/>
          </a:bodyPr>
          <a:lstStyle/>
          <a:p>
            <a:pPr>
              <a:spcBef>
                <a:spcPct val="50000"/>
              </a:spcBef>
            </a:pPr>
            <a:r>
              <a:rPr lang="en-US" altLang="zh-CN" b="1" dirty="0" smtClean="0">
                <a:solidFill>
                  <a:srgbClr val="5F5F5F"/>
                </a:solidFill>
                <a:latin typeface="楷体" pitchFamily="49" charset="-122"/>
                <a:ea typeface="楷体" pitchFamily="49" charset="-122"/>
              </a:rPr>
              <a:t>2017</a:t>
            </a:r>
            <a:r>
              <a:rPr lang="zh-CN" altLang="en-US" b="1" dirty="0" smtClean="0">
                <a:solidFill>
                  <a:srgbClr val="5F5F5F"/>
                </a:solidFill>
                <a:latin typeface="楷体" pitchFamily="49" charset="-122"/>
                <a:ea typeface="楷体" pitchFamily="49" charset="-122"/>
              </a:rPr>
              <a:t>年</a:t>
            </a:r>
            <a:r>
              <a:rPr lang="en-US" altLang="zh-CN" b="1" dirty="0" smtClean="0">
                <a:solidFill>
                  <a:srgbClr val="5F5F5F"/>
                </a:solidFill>
                <a:latin typeface="楷体" pitchFamily="49" charset="-122"/>
                <a:ea typeface="楷体" pitchFamily="49" charset="-122"/>
              </a:rPr>
              <a:t>9</a:t>
            </a:r>
            <a:r>
              <a:rPr lang="zh-CN" altLang="en-US" b="1" dirty="0" smtClean="0">
                <a:solidFill>
                  <a:srgbClr val="5F5F5F"/>
                </a:solidFill>
                <a:latin typeface="楷体" pitchFamily="49" charset="-122"/>
                <a:ea typeface="楷体" pitchFamily="49" charset="-122"/>
              </a:rPr>
              <a:t>月</a:t>
            </a:r>
            <a:r>
              <a:rPr lang="en-US" altLang="zh-CN" b="1" dirty="0" smtClean="0">
                <a:solidFill>
                  <a:srgbClr val="5F5F5F"/>
                </a:solidFill>
                <a:latin typeface="楷体" pitchFamily="49" charset="-122"/>
                <a:ea typeface="楷体" pitchFamily="49" charset="-122"/>
              </a:rPr>
              <a:t>·</a:t>
            </a:r>
            <a:r>
              <a:rPr lang="zh-CN" altLang="en-US" b="1" dirty="0">
                <a:solidFill>
                  <a:srgbClr val="5F5F5F"/>
                </a:solidFill>
                <a:latin typeface="楷体" pitchFamily="49" charset="-122"/>
                <a:ea typeface="楷体" pitchFamily="49" charset="-122"/>
              </a:rPr>
              <a:t>成都</a:t>
            </a:r>
          </a:p>
        </p:txBody>
      </p:sp>
      <p:sp>
        <p:nvSpPr>
          <p:cNvPr id="12" name="Text Box 5"/>
          <p:cNvSpPr txBox="1">
            <a:spLocks noChangeArrowheads="1"/>
          </p:cNvSpPr>
          <p:nvPr/>
        </p:nvSpPr>
        <p:spPr bwMode="auto">
          <a:xfrm>
            <a:off x="1101019" y="5881627"/>
            <a:ext cx="2016125" cy="244475"/>
          </a:xfrm>
          <a:prstGeom prst="rect">
            <a:avLst/>
          </a:prstGeom>
          <a:noFill/>
          <a:ln w="9525">
            <a:noFill/>
            <a:miter lim="800000"/>
            <a:headEnd/>
            <a:tailEnd/>
          </a:ln>
        </p:spPr>
        <p:txBody>
          <a:bodyPr>
            <a:spAutoFit/>
          </a:bodyPr>
          <a:lstStyle/>
          <a:p>
            <a:pPr>
              <a:spcBef>
                <a:spcPct val="50000"/>
              </a:spcBef>
            </a:pPr>
            <a:r>
              <a:rPr lang="en-US" altLang="zh-CN" sz="1000" b="1" dirty="0">
                <a:solidFill>
                  <a:srgbClr val="4D4D4D"/>
                </a:solidFill>
              </a:rPr>
              <a:t>www.chinaclear.cn </a:t>
            </a:r>
          </a:p>
        </p:txBody>
      </p:sp>
      <p:sp>
        <p:nvSpPr>
          <p:cNvPr id="3" name="灯片编号占位符 2"/>
          <p:cNvSpPr>
            <a:spLocks noGrp="1"/>
          </p:cNvSpPr>
          <p:nvPr>
            <p:ph type="sldNum" sz="quarter" idx="4"/>
          </p:nvPr>
        </p:nvSpPr>
        <p:spPr>
          <a:xfrm>
            <a:off x="4325911" y="6294911"/>
            <a:ext cx="2133600" cy="476250"/>
          </a:xfrm>
        </p:spPr>
        <p:txBody>
          <a:bodyPr/>
          <a:lstStyle/>
          <a:p>
            <a:pPr>
              <a:defRPr/>
            </a:pPr>
            <a:fld id="{37FA377A-D61E-4AFF-BD7C-238A8887A06F}" type="slidenum">
              <a:rPr lang="en-US" altLang="zh-CN" smtClean="0"/>
              <a:pPr>
                <a:defRPr/>
              </a:pPr>
              <a:t>1</a:t>
            </a:fld>
            <a:endParaRPr lang="en-US"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10</a:t>
            </a:fld>
            <a:endParaRPr lang="en-US" altLang="zh-CN"/>
          </a:p>
        </p:txBody>
      </p:sp>
      <p:sp>
        <p:nvSpPr>
          <p:cNvPr id="7" name="任意多边形 6"/>
          <p:cNvSpPr/>
          <p:nvPr/>
        </p:nvSpPr>
        <p:spPr>
          <a:xfrm>
            <a:off x="5660891" y="1709958"/>
            <a:ext cx="1506263" cy="1603375"/>
          </a:xfrm>
          <a:custGeom>
            <a:avLst/>
            <a:gdLst>
              <a:gd name="connsiteX0" fmla="*/ 1193828 w 1567944"/>
              <a:gd name="connsiteY0" fmla="*/ 112 h 1634445"/>
              <a:gd name="connsiteX1" fmla="*/ 1567944 w 1567944"/>
              <a:gd name="connsiteY1" fmla="*/ 14896 h 1634445"/>
              <a:gd name="connsiteX2" fmla="*/ 1093465 w 1567944"/>
              <a:gd name="connsiteY2" fmla="*/ 1603880 h 1634445"/>
              <a:gd name="connsiteX3" fmla="*/ 964661 w 1567944"/>
              <a:gd name="connsiteY3" fmla="*/ 1634445 h 1634445"/>
              <a:gd name="connsiteX4" fmla="*/ 0 w 1567944"/>
              <a:gd name="connsiteY4" fmla="*/ 1634445 h 1634445"/>
              <a:gd name="connsiteX5" fmla="*/ 0 w 1567944"/>
              <a:gd name="connsiteY5" fmla="*/ 391984 h 1634445"/>
              <a:gd name="connsiteX6" fmla="*/ 18173 w 1567944"/>
              <a:gd name="connsiteY6" fmla="*/ 358600 h 1634445"/>
              <a:gd name="connsiteX7" fmla="*/ 1193828 w 1567944"/>
              <a:gd name="connsiteY7" fmla="*/ 112 h 1634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7944" h="1634445">
                <a:moveTo>
                  <a:pt x="1193828" y="112"/>
                </a:moveTo>
                <a:cubicBezTo>
                  <a:pt x="1308400" y="891"/>
                  <a:pt x="1432831" y="5719"/>
                  <a:pt x="1567944" y="14896"/>
                </a:cubicBezTo>
                <a:cubicBezTo>
                  <a:pt x="1521762" y="1062149"/>
                  <a:pt x="1567854" y="1458053"/>
                  <a:pt x="1093465" y="1603880"/>
                </a:cubicBezTo>
                <a:lnTo>
                  <a:pt x="964661" y="1634445"/>
                </a:lnTo>
                <a:lnTo>
                  <a:pt x="0" y="1634445"/>
                </a:lnTo>
                <a:lnTo>
                  <a:pt x="0" y="391984"/>
                </a:lnTo>
                <a:lnTo>
                  <a:pt x="18173" y="358600"/>
                </a:lnTo>
                <a:cubicBezTo>
                  <a:pt x="173880" y="136556"/>
                  <a:pt x="506399" y="-4557"/>
                  <a:pt x="1193828" y="112"/>
                </a:cubicBezTo>
                <a:close/>
              </a:path>
            </a:pathLst>
          </a:custGeom>
          <a:solidFill>
            <a:srgbClr val="6BD2D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8" name="任意多边形 7"/>
          <p:cNvSpPr/>
          <p:nvPr/>
        </p:nvSpPr>
        <p:spPr>
          <a:xfrm>
            <a:off x="4103994" y="1726528"/>
            <a:ext cx="1559865" cy="1571984"/>
          </a:xfrm>
          <a:custGeom>
            <a:avLst/>
            <a:gdLst>
              <a:gd name="connsiteX0" fmla="*/ 310624 w 1365466"/>
              <a:gd name="connsiteY0" fmla="*/ 93 h 1348409"/>
              <a:gd name="connsiteX1" fmla="*/ 1339850 w 1365466"/>
              <a:gd name="connsiteY1" fmla="*/ 395273 h 1348409"/>
              <a:gd name="connsiteX2" fmla="*/ 1365466 w 1365466"/>
              <a:gd name="connsiteY2" fmla="*/ 479194 h 1348409"/>
              <a:gd name="connsiteX3" fmla="*/ 1365466 w 1365466"/>
              <a:gd name="connsiteY3" fmla="*/ 1348409 h 1348409"/>
              <a:gd name="connsiteX4" fmla="*/ 464435 w 1365466"/>
              <a:gd name="connsiteY4" fmla="*/ 1348409 h 1348409"/>
              <a:gd name="connsiteX5" fmla="*/ 393955 w 1365466"/>
              <a:gd name="connsiteY5" fmla="*/ 1331685 h 1348409"/>
              <a:gd name="connsiteX6" fmla="*/ 0 w 1365466"/>
              <a:gd name="connsiteY6" fmla="*/ 12368 h 1348409"/>
              <a:gd name="connsiteX7" fmla="*/ 310624 w 1365466"/>
              <a:gd name="connsiteY7" fmla="*/ 93 h 13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66" h="1348409">
                <a:moveTo>
                  <a:pt x="310624" y="93"/>
                </a:moveTo>
                <a:cubicBezTo>
                  <a:pt x="976517" y="-4430"/>
                  <a:pt x="1241319" y="155799"/>
                  <a:pt x="1339850" y="395273"/>
                </a:cubicBezTo>
                <a:lnTo>
                  <a:pt x="1365466" y="479194"/>
                </a:lnTo>
                <a:lnTo>
                  <a:pt x="1365466" y="1348409"/>
                </a:lnTo>
                <a:lnTo>
                  <a:pt x="464435" y="1348409"/>
                </a:lnTo>
                <a:lnTo>
                  <a:pt x="393955" y="1331685"/>
                </a:lnTo>
                <a:cubicBezTo>
                  <a:pt x="75" y="1210606"/>
                  <a:pt x="38345" y="881891"/>
                  <a:pt x="0" y="12368"/>
                </a:cubicBezTo>
                <a:cubicBezTo>
                  <a:pt x="112183" y="4748"/>
                  <a:pt x="215496" y="740"/>
                  <a:pt x="310624" y="93"/>
                </a:cubicBezTo>
                <a:close/>
              </a:path>
            </a:pathLst>
          </a:custGeom>
          <a:solidFill>
            <a:srgbClr val="FCC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9" name="任意多边形 8"/>
          <p:cNvSpPr/>
          <p:nvPr/>
        </p:nvSpPr>
        <p:spPr>
          <a:xfrm>
            <a:off x="4103994" y="3266561"/>
            <a:ext cx="1570027" cy="1597957"/>
          </a:xfrm>
          <a:custGeom>
            <a:avLst/>
            <a:gdLst>
              <a:gd name="connsiteX0" fmla="*/ 669841 w 1650278"/>
              <a:gd name="connsiteY0" fmla="*/ 0 h 1646008"/>
              <a:gd name="connsiteX1" fmla="*/ 1650278 w 1650278"/>
              <a:gd name="connsiteY1" fmla="*/ 0 h 1646008"/>
              <a:gd name="connsiteX2" fmla="*/ 1650278 w 1650278"/>
              <a:gd name="connsiteY2" fmla="*/ 1050158 h 1646008"/>
              <a:gd name="connsiteX3" fmla="*/ 1613715 w 1650278"/>
              <a:gd name="connsiteY3" fmla="*/ 1169942 h 1646008"/>
              <a:gd name="connsiteX4" fmla="*/ 0 w 1650278"/>
              <a:gd name="connsiteY4" fmla="*/ 1631112 h 1646008"/>
              <a:gd name="connsiteX5" fmla="*/ 617223 w 1650278"/>
              <a:gd name="connsiteY5" fmla="*/ 8255 h 1646008"/>
              <a:gd name="connsiteX6" fmla="*/ 669841 w 1650278"/>
              <a:gd name="connsiteY6" fmla="*/ 0 h 164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0278" h="1646008">
                <a:moveTo>
                  <a:pt x="669841" y="0"/>
                </a:moveTo>
                <a:lnTo>
                  <a:pt x="1650278" y="0"/>
                </a:lnTo>
                <a:lnTo>
                  <a:pt x="1650278" y="1050158"/>
                </a:lnTo>
                <a:lnTo>
                  <a:pt x="1613715" y="1169942"/>
                </a:lnTo>
                <a:cubicBezTo>
                  <a:pt x="1478091" y="1499568"/>
                  <a:pt x="1080908" y="1704533"/>
                  <a:pt x="0" y="1631112"/>
                </a:cubicBezTo>
                <a:cubicBezTo>
                  <a:pt x="50380" y="488654"/>
                  <a:pt x="-9053" y="121356"/>
                  <a:pt x="617223" y="8255"/>
                </a:cubicBezTo>
                <a:lnTo>
                  <a:pt x="669841" y="0"/>
                </a:lnTo>
                <a:close/>
              </a:path>
            </a:pathLst>
          </a:custGeom>
          <a:solidFill>
            <a:srgbClr val="EC60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0" name="任意多边形 9"/>
          <p:cNvSpPr/>
          <p:nvPr/>
        </p:nvSpPr>
        <p:spPr>
          <a:xfrm>
            <a:off x="5660891" y="3266560"/>
            <a:ext cx="1506263" cy="1588641"/>
          </a:xfrm>
          <a:custGeom>
            <a:avLst/>
            <a:gdLst>
              <a:gd name="connsiteX0" fmla="*/ 0 w 1321773"/>
              <a:gd name="connsiteY0" fmla="*/ 0 h 1366414"/>
              <a:gd name="connsiteX1" fmla="*/ 760682 w 1321773"/>
              <a:gd name="connsiteY1" fmla="*/ 0 h 1366414"/>
              <a:gd name="connsiteX2" fmla="*/ 809300 w 1321773"/>
              <a:gd name="connsiteY2" fmla="*/ 6607 h 1366414"/>
              <a:gd name="connsiteX3" fmla="*/ 1321773 w 1321773"/>
              <a:gd name="connsiteY3" fmla="*/ 1354047 h 1366414"/>
              <a:gd name="connsiteX4" fmla="*/ 35015 w 1321773"/>
              <a:gd name="connsiteY4" fmla="*/ 1068673 h 1366414"/>
              <a:gd name="connsiteX5" fmla="*/ 0 w 1321773"/>
              <a:gd name="connsiteY5" fmla="*/ 1004350 h 1366414"/>
              <a:gd name="connsiteX6" fmla="*/ 0 w 1321773"/>
              <a:gd name="connsiteY6" fmla="*/ 0 h 136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1773" h="1366414">
                <a:moveTo>
                  <a:pt x="0" y="0"/>
                </a:moveTo>
                <a:lnTo>
                  <a:pt x="760682" y="0"/>
                </a:lnTo>
                <a:lnTo>
                  <a:pt x="809300" y="6607"/>
                </a:lnTo>
                <a:cubicBezTo>
                  <a:pt x="1329290" y="100513"/>
                  <a:pt x="1279943" y="405476"/>
                  <a:pt x="1321773" y="1354047"/>
                </a:cubicBezTo>
                <a:cubicBezTo>
                  <a:pt x="536490" y="1407387"/>
                  <a:pt x="185844" y="1283761"/>
                  <a:pt x="35015" y="1068673"/>
                </a:cubicBezTo>
                <a:lnTo>
                  <a:pt x="0" y="1004350"/>
                </a:lnTo>
                <a:lnTo>
                  <a:pt x="0" y="0"/>
                </a:lnTo>
                <a:close/>
              </a:path>
            </a:pathLst>
          </a:custGeom>
          <a:solidFill>
            <a:srgbClr val="3ABF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cxnSp>
        <p:nvCxnSpPr>
          <p:cNvPr id="28" name="直接连接符 27"/>
          <p:cNvCxnSpPr/>
          <p:nvPr/>
        </p:nvCxnSpPr>
        <p:spPr>
          <a:xfrm>
            <a:off x="7559789" y="3190615"/>
            <a:ext cx="377108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431011" y="3190615"/>
            <a:ext cx="222091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文本框 34"/>
          <p:cNvSpPr txBox="1">
            <a:spLocks noChangeArrowheads="1"/>
          </p:cNvSpPr>
          <p:nvPr/>
        </p:nvSpPr>
        <p:spPr bwMode="auto">
          <a:xfrm>
            <a:off x="2145499" y="2367974"/>
            <a:ext cx="20120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000000"/>
                </a:solidFill>
                <a:latin typeface="微软雅黑" panose="020B0503020204020204" pitchFamily="34" charset="-122"/>
                <a:ea typeface="微软雅黑" panose="020B0503020204020204" pitchFamily="34" charset="-122"/>
              </a:rPr>
              <a:t>合格投资者</a:t>
            </a:r>
          </a:p>
        </p:txBody>
      </p:sp>
      <p:sp>
        <p:nvSpPr>
          <p:cNvPr id="35" name="文本框 37"/>
          <p:cNvSpPr txBox="1">
            <a:spLocks noChangeArrowheads="1"/>
          </p:cNvSpPr>
          <p:nvPr/>
        </p:nvSpPr>
        <p:spPr bwMode="auto">
          <a:xfrm>
            <a:off x="7536160" y="2276872"/>
            <a:ext cx="40112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latin typeface="微软雅黑" panose="020B0503020204020204" pitchFamily="34" charset="-122"/>
                <a:ea typeface="微软雅黑" panose="020B0503020204020204" pitchFamily="34" charset="-122"/>
              </a:rPr>
              <a:t>交易</a:t>
            </a:r>
            <a:r>
              <a:rPr lang="zh-CN" altLang="en-US" sz="2000" b="1" dirty="0" smtClean="0">
                <a:latin typeface="微软雅黑" panose="020B0503020204020204" pitchFamily="34" charset="-122"/>
                <a:ea typeface="微软雅黑" panose="020B0503020204020204" pitchFamily="34" charset="-122"/>
              </a:rPr>
              <a:t>单元</a:t>
            </a:r>
            <a:r>
              <a:rPr lang="zh-CN" altLang="en-US" sz="2000" b="1" dirty="0">
                <a:solidFill>
                  <a:srgbClr val="000000"/>
                </a:solidFill>
                <a:latin typeface="微软雅黑" panose="020B0503020204020204" pitchFamily="34" charset="-122"/>
                <a:ea typeface="微软雅黑" panose="020B0503020204020204" pitchFamily="34" charset="-122"/>
              </a:rPr>
              <a:t>：指定交易</a:t>
            </a:r>
            <a:r>
              <a:rPr lang="zh-CN" altLang="en-US" sz="2000" b="1" dirty="0" smtClean="0">
                <a:solidFill>
                  <a:srgbClr val="000000"/>
                </a:solidFill>
                <a:latin typeface="微软雅黑" panose="020B0503020204020204" pitchFamily="34" charset="-122"/>
                <a:ea typeface="微软雅黑" panose="020B0503020204020204" pitchFamily="34" charset="-122"/>
              </a:rPr>
              <a:t>模式（</a:t>
            </a:r>
            <a:r>
              <a:rPr lang="zh-CN" altLang="en-US" sz="2000" b="1" dirty="0">
                <a:solidFill>
                  <a:srgbClr val="000000"/>
                </a:solidFill>
                <a:latin typeface="微软雅黑" panose="020B0503020204020204" pitchFamily="34" charset="-122"/>
                <a:ea typeface="微软雅黑" panose="020B0503020204020204" pitchFamily="34" charset="-122"/>
              </a:rPr>
              <a:t>沪市）</a:t>
            </a:r>
          </a:p>
        </p:txBody>
      </p:sp>
      <p:sp>
        <p:nvSpPr>
          <p:cNvPr id="38" name="文本框 40"/>
          <p:cNvSpPr txBox="1">
            <a:spLocks noChangeArrowheads="1"/>
          </p:cNvSpPr>
          <p:nvPr/>
        </p:nvSpPr>
        <p:spPr bwMode="auto">
          <a:xfrm>
            <a:off x="2089068" y="3560934"/>
            <a:ext cx="34308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000000"/>
                </a:solidFill>
                <a:latin typeface="微软雅黑" panose="020B0503020204020204" pitchFamily="34" charset="-122"/>
                <a:ea typeface="微软雅黑" panose="020B0503020204020204" pitchFamily="34" charset="-122"/>
              </a:rPr>
              <a:t>受限</a:t>
            </a:r>
            <a:r>
              <a:rPr lang="zh-CN" altLang="en-US" sz="2000" b="1" dirty="0" smtClean="0">
                <a:solidFill>
                  <a:srgbClr val="000000"/>
                </a:solidFill>
                <a:latin typeface="微软雅黑" panose="020B0503020204020204" pitchFamily="34" charset="-122"/>
                <a:ea typeface="微软雅黑" panose="020B0503020204020204" pitchFamily="34" charset="-122"/>
              </a:rPr>
              <a:t>投资者</a:t>
            </a:r>
            <a:endParaRPr lang="en-US" altLang="zh-CN" sz="2000" b="1" dirty="0" smtClean="0">
              <a:solidFill>
                <a:srgbClr val="000000"/>
              </a:solidFill>
              <a:latin typeface="微软雅黑" panose="020B0503020204020204" pitchFamily="34" charset="-122"/>
              <a:ea typeface="微软雅黑" panose="020B0503020204020204" pitchFamily="34" charset="-122"/>
            </a:endParaRPr>
          </a:p>
        </p:txBody>
      </p:sp>
      <p:sp>
        <p:nvSpPr>
          <p:cNvPr id="41" name="文本框 43"/>
          <p:cNvSpPr txBox="1">
            <a:spLocks noChangeArrowheads="1"/>
          </p:cNvSpPr>
          <p:nvPr/>
        </p:nvSpPr>
        <p:spPr bwMode="auto">
          <a:xfrm>
            <a:off x="7536160" y="3660770"/>
            <a:ext cx="37710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000000"/>
                </a:solidFill>
                <a:latin typeface="微软雅黑" panose="020B0503020204020204" pitchFamily="34" charset="-122"/>
                <a:ea typeface="微软雅黑" panose="020B0503020204020204" pitchFamily="34" charset="-122"/>
              </a:rPr>
              <a:t>托管单元：多托管</a:t>
            </a:r>
            <a:r>
              <a:rPr lang="zh-CN" altLang="en-US" sz="2000" b="1" dirty="0" smtClean="0">
                <a:solidFill>
                  <a:srgbClr val="000000"/>
                </a:solidFill>
                <a:latin typeface="微软雅黑" panose="020B0503020204020204" pitchFamily="34" charset="-122"/>
                <a:ea typeface="微软雅黑" panose="020B0503020204020204" pitchFamily="34" charset="-122"/>
              </a:rPr>
              <a:t>模式（深市）</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15" name="标题 1"/>
          <p:cNvSpPr txBox="1">
            <a:spLocks/>
          </p:cNvSpPr>
          <p:nvPr/>
        </p:nvSpPr>
        <p:spPr bwMode="auto">
          <a:xfrm>
            <a:off x="948163" y="303276"/>
            <a:ext cx="2774814" cy="37952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证券账户业务</a:t>
            </a:r>
            <a:r>
              <a:rPr lang="zh-CN" altLang="en-US" sz="2400" b="1" kern="0" dirty="0">
                <a:solidFill>
                  <a:schemeClr val="bg1"/>
                </a:solidFill>
                <a:latin typeface="黑体" panose="02010609060101010101" pitchFamily="49" charset="-122"/>
                <a:ea typeface="黑体" panose="02010609060101010101" pitchFamily="49" charset="-122"/>
                <a:cs typeface="+mj-cs"/>
              </a:rPr>
              <a:t>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组合 7"/>
          <p:cNvGrpSpPr>
            <a:grpSpLocks/>
          </p:cNvGrpSpPr>
          <p:nvPr/>
        </p:nvGrpSpPr>
        <p:grpSpPr bwMode="auto">
          <a:xfrm>
            <a:off x="407368" y="191683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034099" y="1256270"/>
            <a:ext cx="9822541" cy="5838521"/>
          </a:xfrm>
          <a:prstGeom prst="rect">
            <a:avLst/>
          </a:prstGeom>
          <a:noFill/>
        </p:spPr>
        <p:txBody>
          <a:bodyPr wrap="square" rtlCol="0">
            <a:spAutoFit/>
          </a:bodyPr>
          <a:lstStyle/>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自然人</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，白手起家创办了</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公司，功夫不负有心人，</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 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公司终于拿到了股转系统挂牌函，并开始办理初登手续。但是，股东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不知道怎么把股份登记到自己名下。</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latin typeface="微软雅黑" panose="020B0503020204020204" pitchFamily="34" charset="-122"/>
                <a:ea typeface="微软雅黑" panose="020B0503020204020204" pitchFamily="34" charset="-122"/>
              </a:rPr>
              <a:t>公司规模日益扩大，</a:t>
            </a:r>
            <a:r>
              <a:rPr lang="zh-CN" altLang="zh-CN" sz="2000" dirty="0" smtClean="0">
                <a:latin typeface="微软雅黑" panose="020B0503020204020204" pitchFamily="34" charset="-122"/>
                <a:ea typeface="微软雅黑" panose="020B0503020204020204" pitchFamily="34" charset="-122"/>
              </a:rPr>
              <a:t>为</a:t>
            </a:r>
            <a:r>
              <a:rPr lang="zh-CN" altLang="en-US" sz="2000" dirty="0">
                <a:latin typeface="微软雅黑" panose="020B0503020204020204" pitchFamily="34" charset="-122"/>
                <a:ea typeface="微软雅黑" panose="020B0503020204020204" pitchFamily="34" charset="-122"/>
              </a:rPr>
              <a:t>筹集</a:t>
            </a:r>
            <a:r>
              <a:rPr lang="zh-CN" altLang="zh-CN" sz="2000" dirty="0" smtClean="0">
                <a:latin typeface="微软雅黑" panose="020B0503020204020204" pitchFamily="34" charset="-122"/>
                <a:ea typeface="微软雅黑" panose="020B0503020204020204" pitchFamily="34" charset="-122"/>
              </a:rPr>
              <a:t>发展资金</a:t>
            </a:r>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a:t>
            </a:r>
            <a:r>
              <a:rPr lang="zh-CN" altLang="zh-CN" sz="2000" dirty="0" smtClean="0">
                <a:latin typeface="微软雅黑" panose="020B0503020204020204" pitchFamily="34" charset="-122"/>
                <a:ea typeface="微软雅黑" panose="020B0503020204020204" pitchFamily="34" charset="-122"/>
              </a:rPr>
              <a:t>公司向</a:t>
            </a:r>
            <a:r>
              <a:rPr lang="en-US" altLang="zh-CN" sz="2000" dirty="0">
                <a:latin typeface="微软雅黑" panose="020B0503020204020204" pitchFamily="34" charset="-122"/>
                <a:ea typeface="微软雅黑" panose="020B0503020204020204" pitchFamily="34" charset="-122"/>
              </a:rPr>
              <a:t>C</a:t>
            </a:r>
            <a:r>
              <a:rPr lang="zh-CN" altLang="zh-CN" sz="2000" dirty="0" smtClean="0">
                <a:latin typeface="微软雅黑" panose="020B0503020204020204" pitchFamily="34" charset="-122"/>
                <a:ea typeface="微软雅黑" panose="020B0503020204020204" pitchFamily="34" charset="-122"/>
              </a:rPr>
              <a:t>银行借款，一共借了两笔</a:t>
            </a:r>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a:t>
            </a:r>
            <a:r>
              <a:rPr lang="zh-CN" altLang="zh-CN" sz="2000" dirty="0" smtClean="0">
                <a:latin typeface="微软雅黑" panose="020B0503020204020204" pitchFamily="34" charset="-122"/>
                <a:ea typeface="微软雅黑" panose="020B0503020204020204" pitchFamily="34" charset="-122"/>
              </a:rPr>
              <a:t>银行要求股东</a:t>
            </a:r>
            <a:r>
              <a:rPr lang="en-US" altLang="zh-CN" sz="2000" dirty="0" smtClean="0">
                <a:latin typeface="微软雅黑" panose="020B0503020204020204" pitchFamily="34" charset="-122"/>
                <a:ea typeface="微软雅黑" panose="020B0503020204020204" pitchFamily="34" charset="-122"/>
              </a:rPr>
              <a:t>A</a:t>
            </a:r>
            <a:r>
              <a:rPr lang="zh-CN" altLang="zh-CN" sz="2000" dirty="0" smtClean="0">
                <a:latin typeface="微软雅黑" panose="020B0503020204020204" pitchFamily="34" charset="-122"/>
                <a:ea typeface="微软雅黑" panose="020B0503020204020204" pitchFamily="34" charset="-122"/>
              </a:rPr>
              <a:t>提供质押担保</a:t>
            </a:r>
            <a:r>
              <a:rPr lang="zh-CN" altLang="en-US" sz="2000" dirty="0" smtClean="0">
                <a:latin typeface="微软雅黑" panose="020B0503020204020204" pitchFamily="34" charset="-122"/>
                <a:ea typeface="微软雅黑" panose="020B0503020204020204" pitchFamily="34" charset="-122"/>
              </a:rPr>
              <a:t>，并</a:t>
            </a:r>
            <a:r>
              <a:rPr lang="zh-CN" altLang="en-US" sz="2000" dirty="0" smtClean="0">
                <a:solidFill>
                  <a:srgbClr val="C00000"/>
                </a:solidFill>
                <a:latin typeface="微软雅黑" panose="020B0503020204020204" pitchFamily="34" charset="-122"/>
                <a:ea typeface="微软雅黑" panose="020B0503020204020204" pitchFamily="34" charset="-122"/>
              </a:rPr>
              <a:t>办理证券质押登记</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indent="432000">
              <a:lnSpc>
                <a:spcPct val="130000"/>
              </a:lnSpc>
            </a:pP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一年后，第一笔借款到期了，</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经营业绩良好，</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轻轻松松地就把钱还了</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要求</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银行办理解除质押登记</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转眼间</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第二笔借款也要到期了，可惜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不思进取，业绩下滑，到期无法偿还债务</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特地查询了股份冻结情况，并开始思考</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质押证券</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所</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面临</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的风险。</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为了重振</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天天加班，妻子</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D</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吵着要离婚。如果离婚，股东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名下的股份该如何处理呢？</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endParaRPr lang="en-US" altLang="zh-CN" dirty="0" smtClean="0">
              <a:solidFill>
                <a:srgbClr val="C00000"/>
              </a:solidFill>
              <a:latin typeface="楷体" pitchFamily="49" charset="-122"/>
              <a:ea typeface="楷体" pitchFamily="49" charset="-122"/>
            </a:endParaRP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11</a:t>
            </a:fld>
            <a:endParaRPr lang="en-US" altLang="zh-CN" dirty="0"/>
          </a:p>
        </p:txBody>
      </p:sp>
      <p:sp>
        <p:nvSpPr>
          <p:cNvPr id="45" name="标题 1"/>
          <p:cNvSpPr txBox="1">
            <a:spLocks/>
          </p:cNvSpPr>
          <p:nvPr/>
        </p:nvSpPr>
        <p:spPr bwMode="auto">
          <a:xfrm>
            <a:off x="-600744" y="23096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股东</a:t>
            </a:r>
            <a:r>
              <a:rPr lang="en-US" altLang="zh-CN" sz="2400" b="1" kern="0" dirty="0" smtClean="0">
                <a:solidFill>
                  <a:schemeClr val="bg1"/>
                </a:solidFill>
                <a:latin typeface="黑体" panose="02010609060101010101" pitchFamily="49" charset="-122"/>
                <a:ea typeface="黑体" panose="02010609060101010101" pitchFamily="49" charset="-122"/>
                <a:cs typeface="+mj-cs"/>
              </a:rPr>
              <a:t>A</a:t>
            </a:r>
            <a:r>
              <a:rPr lang="zh-CN" altLang="en-US" sz="2400" b="1" kern="0" dirty="0" smtClean="0">
                <a:solidFill>
                  <a:schemeClr val="bg1"/>
                </a:solidFill>
                <a:latin typeface="黑体" panose="02010609060101010101" pitchFamily="49" charset="-122"/>
                <a:ea typeface="黑体" panose="02010609060101010101" pitchFamily="49" charset="-122"/>
                <a:cs typeface="+mj-cs"/>
              </a:rPr>
              <a:t>的故事</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val="15948783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9"/>
          <p:cNvSpPr>
            <a:spLocks noGrp="1"/>
          </p:cNvSpPr>
          <p:nvPr>
            <p:ph type="sldNum" sz="quarter" idx="4"/>
          </p:nvPr>
        </p:nvSpPr>
        <p:spPr>
          <a:xfrm>
            <a:off x="4198412" y="6315117"/>
            <a:ext cx="2133600" cy="476250"/>
          </a:xfrm>
        </p:spPr>
        <p:txBody>
          <a:bodyPr/>
          <a:lstStyle/>
          <a:p>
            <a:pPr>
              <a:defRPr/>
            </a:pPr>
            <a:fld id="{37FA377A-D61E-4AFF-BD7C-238A8887A06F}" type="slidenum">
              <a:rPr lang="en-US" altLang="zh-CN" smtClean="0"/>
              <a:pPr>
                <a:defRPr/>
              </a:pPr>
              <a:t>12</a:t>
            </a:fld>
            <a:endParaRPr lang="en-US" altLang="zh-CN" dirty="0"/>
          </a:p>
        </p:txBody>
      </p:sp>
      <p:sp>
        <p:nvSpPr>
          <p:cNvPr id="48" name="标题 1"/>
          <p:cNvSpPr txBox="1">
            <a:spLocks/>
          </p:cNvSpPr>
          <p:nvPr/>
        </p:nvSpPr>
        <p:spPr bwMode="auto">
          <a:xfrm>
            <a:off x="-528736"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证券质押业务</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49" name="矩形 48"/>
          <p:cNvSpPr/>
          <p:nvPr/>
        </p:nvSpPr>
        <p:spPr>
          <a:xfrm>
            <a:off x="5174471" y="1247918"/>
            <a:ext cx="1914597" cy="3045017"/>
          </a:xfrm>
          <a:prstGeom prst="rect">
            <a:avLst/>
          </a:prstGeom>
          <a:noFill/>
          <a:ln w="19050" cap="flat" cmpd="sng" algn="ctr">
            <a:solidFill>
              <a:srgbClr val="C75050"/>
            </a:solidFill>
            <a:prstDash val="solid"/>
            <a:miter lim="800000"/>
          </a:ln>
          <a:effectLst/>
        </p:spPr>
        <p:txBody>
          <a:bodyPr rtlCol="0" anchor="ctr"/>
          <a:lstStyle/>
          <a:p>
            <a:pPr algn="ctr">
              <a:defRPr/>
            </a:pPr>
            <a:endParaRPr lang="zh-CN" altLang="en-US" kern="0">
              <a:solidFill>
                <a:prstClr val="white"/>
              </a:solidFill>
            </a:endParaRPr>
          </a:p>
        </p:txBody>
      </p:sp>
      <p:sp>
        <p:nvSpPr>
          <p:cNvPr id="50" name="文本框 49"/>
          <p:cNvSpPr txBox="1"/>
          <p:nvPr/>
        </p:nvSpPr>
        <p:spPr>
          <a:xfrm>
            <a:off x="5347471" y="3745692"/>
            <a:ext cx="1568597" cy="484289"/>
          </a:xfrm>
          <a:prstGeom prst="rect">
            <a:avLst/>
          </a:prstGeom>
          <a:noFill/>
        </p:spPr>
        <p:txBody>
          <a:bodyPr vert="horz" wrap="none" rtlCol="0">
            <a:noAutofit/>
          </a:bodyPr>
          <a:lstStyle/>
          <a:p>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第 </a:t>
            </a:r>
            <a:r>
              <a:rPr lang="zh-CN" altLang="en-US" sz="2400" b="1" spc="400" dirty="0" smtClean="0">
                <a:solidFill>
                  <a:schemeClr val="tx1">
                    <a:lumMod val="75000"/>
                    <a:lumOff val="25000"/>
                  </a:schemeClr>
                </a:solidFill>
                <a:latin typeface="黑体" panose="02010609060101010101" pitchFamily="49" charset="-122"/>
                <a:ea typeface="黑体" panose="02010609060101010101" pitchFamily="49" charset="-122"/>
              </a:rPr>
              <a:t>二 </a:t>
            </a:r>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章</a:t>
            </a:r>
          </a:p>
        </p:txBody>
      </p:sp>
      <p:sp>
        <p:nvSpPr>
          <p:cNvPr id="51" name="文本框 50"/>
          <p:cNvSpPr txBox="1"/>
          <p:nvPr/>
        </p:nvSpPr>
        <p:spPr>
          <a:xfrm>
            <a:off x="4051197" y="3082427"/>
            <a:ext cx="4161142" cy="393954"/>
          </a:xfrm>
          <a:prstGeom prst="rect">
            <a:avLst/>
          </a:prstGeom>
          <a:solidFill>
            <a:srgbClr val="C75050"/>
          </a:solidFill>
        </p:spPr>
        <p:txBody>
          <a:bodyPr wrap="square" rtlCol="0">
            <a:noAutofit/>
          </a:bodyPr>
          <a:lstStyle/>
          <a:p>
            <a:pPr algn="ctr">
              <a:lnSpc>
                <a:spcPct val="130000"/>
              </a:lnSpc>
            </a:pPr>
            <a:endParaRPr lang="zh-CN" altLang="en-US" sz="1600" kern="0" spc="2000">
              <a:solidFill>
                <a:srgbClr val="282728"/>
              </a:solidFill>
              <a:latin typeface="Mistral" panose="03090702030407020403" pitchFamily="66" charset="0"/>
              <a:ea typeface="幼圆" panose="02010509060101010101" pitchFamily="49" charset="-122"/>
            </a:endParaRPr>
          </a:p>
        </p:txBody>
      </p:sp>
      <p:sp>
        <p:nvSpPr>
          <p:cNvPr id="53" name="TextBox 4"/>
          <p:cNvSpPr txBox="1">
            <a:spLocks noChangeArrowheads="1"/>
          </p:cNvSpPr>
          <p:nvPr/>
        </p:nvSpPr>
        <p:spPr bwMode="auto">
          <a:xfrm>
            <a:off x="4781392" y="3004284"/>
            <a:ext cx="2700753" cy="44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chemeClr val="bg1"/>
                </a:solidFill>
                <a:latin typeface="黑体" panose="02010609060101010101" pitchFamily="49" charset="-122"/>
                <a:ea typeface="黑体" panose="02010609060101010101" pitchFamily="49" charset="-122"/>
              </a:rPr>
              <a:t>证券质押登记业务</a:t>
            </a:r>
            <a:endParaRPr lang="en-US" altLang="zh-CN" sz="1800" dirty="0" smtClean="0">
              <a:solidFill>
                <a:schemeClr val="bg1"/>
              </a:solidFill>
              <a:latin typeface="黑体" panose="02010609060101010101" pitchFamily="49" charset="-122"/>
              <a:ea typeface="黑体" panose="02010609060101010101" pitchFamily="49" charset="-122"/>
            </a:endParaRPr>
          </a:p>
        </p:txBody>
      </p:sp>
      <p:sp>
        <p:nvSpPr>
          <p:cNvPr id="54" name="文本框 53"/>
          <p:cNvSpPr txBox="1"/>
          <p:nvPr/>
        </p:nvSpPr>
        <p:spPr>
          <a:xfrm>
            <a:off x="5494736" y="1434624"/>
            <a:ext cx="1274063" cy="1569660"/>
          </a:xfrm>
          <a:prstGeom prst="rect">
            <a:avLst/>
          </a:prstGeom>
          <a:noFill/>
        </p:spPr>
        <p:txBody>
          <a:bodyPr wrap="square" rtlCol="0">
            <a:spAutoFit/>
          </a:bodyPr>
          <a:lstStyle/>
          <a:p>
            <a:pPr algn="ctr"/>
            <a:r>
              <a:rPr lang="en-US" altLang="zh-CN" sz="4800" b="1" dirty="0" smtClean="0">
                <a:solidFill>
                  <a:schemeClr val="tx1">
                    <a:lumMod val="75000"/>
                    <a:lumOff val="25000"/>
                  </a:schemeClr>
                </a:solidFill>
                <a:latin typeface="Agency FB" panose="020B0503020202020204" pitchFamily="34" charset="0"/>
                <a:ea typeface="微软雅黑" panose="020B0503020204020204" pitchFamily="34" charset="-122"/>
              </a:rPr>
              <a:t>PART   TWO</a:t>
            </a:r>
            <a:endParaRPr lang="zh-CN" altLang="en-US" sz="4800" b="1" dirty="0">
              <a:solidFill>
                <a:schemeClr val="tx1">
                  <a:lumMod val="75000"/>
                  <a:lumOff val="25000"/>
                </a:schemeClr>
              </a:solidFill>
              <a:latin typeface="Agency FB" panose="020B0503020202020204" pitchFamily="34" charset="0"/>
              <a:ea typeface="微软雅黑" panose="020B0503020204020204" pitchFamily="34" charset="-122"/>
            </a:endParaRPr>
          </a:p>
        </p:txBody>
      </p:sp>
      <p:sp>
        <p:nvSpPr>
          <p:cNvPr id="55" name="文本框 54"/>
          <p:cNvSpPr txBox="1"/>
          <p:nvPr/>
        </p:nvSpPr>
        <p:spPr>
          <a:xfrm>
            <a:off x="3312476" y="4657372"/>
            <a:ext cx="6039072" cy="738188"/>
          </a:xfrm>
          <a:prstGeom prst="rect">
            <a:avLst/>
          </a:prstGeom>
          <a:noFill/>
        </p:spPr>
        <p:txBody>
          <a:bodyPr/>
          <a:lstStyle/>
          <a:p>
            <a:pPr algn="ctr">
              <a:lnSpc>
                <a:spcPct val="150000"/>
              </a:lnSpc>
              <a:defRPr/>
            </a:pP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质押担保法律关系</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业务依据和办理途径</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有效身份证明文件</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业务办理材料</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解除证券质押登记</a:t>
            </a:r>
            <a:endParaRPr lang="en-US" altLang="zh-CN" dirty="0">
              <a:solidFill>
                <a:schemeClr val="tx1">
                  <a:lumMod val="75000"/>
                  <a:lumOff val="25000"/>
                </a:schemeClr>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7876182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5343181" y="1898946"/>
            <a:ext cx="2031325" cy="646331"/>
          </a:xfrm>
          <a:prstGeom prst="rect">
            <a:avLst/>
          </a:prstGeom>
          <a:noFill/>
          <a:ln w="9525">
            <a:noFill/>
            <a:miter lim="800000"/>
            <a:headEnd/>
            <a:tailEnd/>
          </a:ln>
        </p:spPr>
        <p:txBody>
          <a:bodyPr wrap="none">
            <a:spAutoFit/>
          </a:bodyPr>
          <a:lstStyle/>
          <a:p>
            <a:r>
              <a:rPr lang="zh-CN" altLang="en-US" sz="3600" b="1" dirty="0">
                <a:latin typeface="黑体" panose="02010609060101010101" pitchFamily="49" charset="-122"/>
                <a:ea typeface="黑体" panose="02010609060101010101" pitchFamily="49" charset="-122"/>
              </a:rPr>
              <a:t>证券质押</a:t>
            </a:r>
          </a:p>
        </p:txBody>
      </p:sp>
      <p:cxnSp>
        <p:nvCxnSpPr>
          <p:cNvPr id="7" name="直接连接符 15"/>
          <p:cNvCxnSpPr>
            <a:cxnSpLocks noChangeShapeType="1"/>
          </p:cNvCxnSpPr>
          <p:nvPr/>
        </p:nvCxnSpPr>
        <p:spPr bwMode="auto">
          <a:xfrm>
            <a:off x="3215680" y="2996952"/>
            <a:ext cx="6408711" cy="72008"/>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3093297" y="3472331"/>
            <a:ext cx="6531094" cy="1653786"/>
          </a:xfrm>
          <a:prstGeom prst="rect">
            <a:avLst/>
          </a:prstGeom>
          <a:noFill/>
          <a:ln w="9525">
            <a:noFill/>
            <a:miter lim="800000"/>
            <a:headEnd/>
            <a:tailEnd/>
          </a:ln>
        </p:spPr>
        <p:txBody>
          <a:bodyPr wrap="square">
            <a:spAutoFit/>
          </a:bodyPr>
          <a:lstStyle/>
          <a:p>
            <a:pPr marL="342900" indent="-342900">
              <a:lnSpc>
                <a:spcPct val="130000"/>
              </a:lnSpc>
              <a:spcBef>
                <a:spcPts val="0"/>
              </a:spcBef>
              <a:buClr>
                <a:srgbClr val="CC0000"/>
              </a:buClr>
              <a:buSzPct val="80000"/>
              <a:buFont typeface="Wingdings" pitchFamily="2" charset="2"/>
              <a:buChar char="p"/>
            </a:pPr>
            <a:r>
              <a:rPr lang="zh-CN" altLang="en-US" sz="2000" dirty="0" smtClean="0">
                <a:latin typeface="微软雅黑" panose="020B0503020204020204" pitchFamily="34" charset="-122"/>
                <a:ea typeface="微软雅黑" panose="020B0503020204020204" pitchFamily="34" charset="-122"/>
              </a:rPr>
              <a:t> 是指</a:t>
            </a:r>
            <a:r>
              <a:rPr lang="zh-CN" altLang="zh-CN" sz="2000" dirty="0" smtClean="0">
                <a:latin typeface="微软雅黑" panose="020B0503020204020204" pitchFamily="34" charset="-122"/>
                <a:ea typeface="微软雅黑" panose="020B0503020204020204" pitchFamily="34" charset="-122"/>
              </a:rPr>
              <a:t>为担保债务的履行，</a:t>
            </a:r>
            <a:r>
              <a:rPr lang="zh-CN" altLang="en-US" sz="2000" dirty="0" smtClean="0">
                <a:latin typeface="微软雅黑" panose="020B0503020204020204" pitchFamily="34" charset="-122"/>
                <a:ea typeface="微软雅黑" panose="020B0503020204020204" pitchFamily="34" charset="-122"/>
              </a:rPr>
              <a:t>出质人（</a:t>
            </a:r>
            <a:r>
              <a:rPr lang="zh-CN" altLang="zh-CN" sz="2000" dirty="0" smtClean="0">
                <a:latin typeface="微软雅黑" panose="020B0503020204020204" pitchFamily="34" charset="-122"/>
                <a:ea typeface="微软雅黑" panose="020B0503020204020204" pitchFamily="34" charset="-122"/>
              </a:rPr>
              <a:t>债务人或者第三人</a:t>
            </a:r>
            <a:r>
              <a:rPr lang="zh-CN" altLang="en-US" sz="2000" dirty="0" smtClean="0">
                <a:latin typeface="微软雅黑" panose="020B0503020204020204" pitchFamily="34" charset="-122"/>
                <a:ea typeface="微软雅黑" panose="020B0503020204020204" pitchFamily="34" charset="-122"/>
              </a:rPr>
              <a:t>）将其持有的证券质押给质权人。</a:t>
            </a:r>
            <a:r>
              <a:rPr lang="zh-CN" altLang="zh-CN" sz="2000" dirty="0" smtClean="0">
                <a:latin typeface="微软雅黑" panose="020B0503020204020204" pitchFamily="34" charset="-122"/>
                <a:ea typeface="微软雅黑" panose="020B0503020204020204" pitchFamily="34" charset="-122"/>
              </a:rPr>
              <a:t>债务人不履行到期债务或者发生当事人约定的实现质权的情形，</a:t>
            </a:r>
            <a:r>
              <a:rPr lang="zh-CN" altLang="en-US" sz="2000" dirty="0" smtClean="0">
                <a:latin typeface="微软雅黑" panose="020B0503020204020204" pitchFamily="34" charset="-122"/>
                <a:ea typeface="微软雅黑" panose="020B0503020204020204" pitchFamily="34" charset="-122"/>
              </a:rPr>
              <a:t>质</a:t>
            </a:r>
            <a:r>
              <a:rPr lang="zh-CN" altLang="zh-CN" sz="2000" dirty="0" smtClean="0">
                <a:latin typeface="微软雅黑" panose="020B0503020204020204" pitchFamily="34" charset="-122"/>
                <a:ea typeface="微软雅黑" panose="020B0503020204020204" pitchFamily="34" charset="-122"/>
              </a:rPr>
              <a:t>权人有权就该</a:t>
            </a:r>
            <a:r>
              <a:rPr lang="zh-CN" altLang="en-US" sz="2000" dirty="0" smtClean="0">
                <a:latin typeface="微软雅黑" panose="020B0503020204020204" pitchFamily="34" charset="-122"/>
                <a:ea typeface="微软雅黑" panose="020B0503020204020204" pitchFamily="34" charset="-122"/>
              </a:rPr>
              <a:t>出质证券</a:t>
            </a:r>
            <a:r>
              <a:rPr lang="zh-CN" altLang="zh-CN" sz="2000" dirty="0" smtClean="0">
                <a:solidFill>
                  <a:srgbClr val="C00000"/>
                </a:solidFill>
                <a:latin typeface="微软雅黑" panose="020B0503020204020204" pitchFamily="34" charset="-122"/>
                <a:ea typeface="微软雅黑" panose="020B0503020204020204" pitchFamily="34" charset="-122"/>
              </a:rPr>
              <a:t>优先受偿</a:t>
            </a:r>
            <a:r>
              <a:rPr lang="zh-CN" altLang="en-US" sz="2000" dirty="0" smtClean="0">
                <a:solidFill>
                  <a:srgbClr val="C00000"/>
                </a:solidFill>
                <a:latin typeface="微软雅黑" panose="020B0503020204020204" pitchFamily="34" charset="-122"/>
                <a:ea typeface="微软雅黑" panose="020B0503020204020204" pitchFamily="34" charset="-122"/>
              </a:rPr>
              <a:t>。</a:t>
            </a:r>
            <a:endParaRPr lang="en-US" altLang="zh-CN" sz="2000" dirty="0" smtClean="0">
              <a:solidFill>
                <a:srgbClr val="C00000"/>
              </a:solidFill>
              <a:latin typeface="微软雅黑" panose="020B0503020204020204" pitchFamily="34" charset="-122"/>
              <a:ea typeface="微软雅黑" panose="020B0503020204020204" pitchFamily="34" charset="-122"/>
            </a:endParaRPr>
          </a:p>
        </p:txBody>
      </p:sp>
      <p:sp>
        <p:nvSpPr>
          <p:cNvPr id="10" name="标题 1"/>
          <p:cNvSpPr txBox="1">
            <a:spLocks/>
          </p:cNvSpPr>
          <p:nvPr/>
        </p:nvSpPr>
        <p:spPr bwMode="auto">
          <a:xfrm>
            <a:off x="983432" y="26064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a:solidFill>
                  <a:schemeClr val="bg1"/>
                </a:solidFill>
                <a:latin typeface="黑体" panose="02010609060101010101" pitchFamily="49" charset="-122"/>
                <a:ea typeface="黑体" panose="02010609060101010101" pitchFamily="49" charset="-122"/>
                <a:cs typeface="+mj-cs"/>
              </a:rPr>
              <a:t>-</a:t>
            </a:r>
            <a:r>
              <a:rPr lang="zh-CN" altLang="en-US" sz="2400" b="1" kern="0" dirty="0">
                <a:solidFill>
                  <a:schemeClr val="bg1"/>
                </a:solidFill>
                <a:latin typeface="黑体" panose="02010609060101010101" pitchFamily="49" charset="-122"/>
                <a:ea typeface="黑体" panose="02010609060101010101" pitchFamily="49" charset="-122"/>
                <a:cs typeface="+mj-cs"/>
              </a:rPr>
              <a:t>质押担保法律关系</a:t>
            </a:r>
            <a:r>
              <a:rPr lang="zh-CN" altLang="en-US" sz="2400" kern="0" dirty="0">
                <a:solidFill>
                  <a:schemeClr val="bg1"/>
                </a:solidFill>
                <a:latin typeface="黑体" panose="02010609060101010101" pitchFamily="49" charset="-122"/>
                <a:ea typeface="黑体" panose="02010609060101010101" pitchFamily="49" charset="-122"/>
                <a:cs typeface="+mj-cs"/>
              </a:rPr>
              <a:t/>
            </a:r>
            <a:br>
              <a:rPr lang="zh-CN" altLang="en-US" sz="2400" kern="0" dirty="0">
                <a:solidFill>
                  <a:schemeClr val="bg1"/>
                </a:solidFill>
                <a:latin typeface="黑体" panose="02010609060101010101" pitchFamily="49" charset="-122"/>
                <a:ea typeface="黑体" panose="02010609060101010101" pitchFamily="49" charset="-122"/>
                <a:cs typeface="+mj-cs"/>
              </a:rPr>
            </a:b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3" name="灯片编号占位符 2"/>
          <p:cNvSpPr>
            <a:spLocks noGrp="1"/>
          </p:cNvSpPr>
          <p:nvPr>
            <p:ph type="sldNum" sz="quarter" idx="4"/>
          </p:nvPr>
        </p:nvSpPr>
        <p:spPr>
          <a:xfrm>
            <a:off x="4151784" y="6376336"/>
            <a:ext cx="2133600" cy="476250"/>
          </a:xfrm>
        </p:spPr>
        <p:txBody>
          <a:bodyPr/>
          <a:lstStyle/>
          <a:p>
            <a:pPr>
              <a:defRPr/>
            </a:pPr>
            <a:fld id="{37FA377A-D61E-4AFF-BD7C-238A8887A06F}" type="slidenum">
              <a:rPr lang="en-US" altLang="zh-CN" smtClean="0"/>
              <a:pPr>
                <a:defRPr/>
              </a:pPr>
              <a:t>13</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769110" y="1643050"/>
            <a:ext cx="541337" cy="541338"/>
          </a:xfrm>
          <a:prstGeom prst="ellipse">
            <a:avLst/>
          </a:prstGeom>
          <a:solidFill>
            <a:srgbClr val="292929"/>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dirty="0">
                <a:latin typeface="Agency FB" panose="020B0503020202020204" pitchFamily="34" charset="0"/>
              </a:rPr>
              <a:t>2</a:t>
            </a:r>
            <a:endParaRPr lang="zh-CN" altLang="en-US" sz="2800" b="1" dirty="0">
              <a:latin typeface="Agency FB" panose="020B0503020202020204" pitchFamily="34" charset="0"/>
            </a:endParaRPr>
          </a:p>
        </p:txBody>
      </p:sp>
      <p:sp>
        <p:nvSpPr>
          <p:cNvPr id="3" name="椭圆 2"/>
          <p:cNvSpPr/>
          <p:nvPr/>
        </p:nvSpPr>
        <p:spPr>
          <a:xfrm>
            <a:off x="6692908" y="3857629"/>
            <a:ext cx="539750" cy="541337"/>
          </a:xfrm>
          <a:prstGeom prst="ellipse">
            <a:avLst/>
          </a:prstGeom>
          <a:solidFill>
            <a:srgbClr val="292929"/>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dirty="0">
                <a:latin typeface="Agency FB" panose="020B0503020202020204" pitchFamily="34" charset="0"/>
              </a:rPr>
              <a:t>3</a:t>
            </a:r>
            <a:endParaRPr lang="zh-CN" altLang="en-US" sz="2800" b="1" dirty="0">
              <a:latin typeface="Agency FB" panose="020B0503020202020204" pitchFamily="34" charset="0"/>
            </a:endParaRPr>
          </a:p>
        </p:txBody>
      </p:sp>
      <p:sp>
        <p:nvSpPr>
          <p:cNvPr id="4" name="椭圆 3"/>
          <p:cNvSpPr/>
          <p:nvPr/>
        </p:nvSpPr>
        <p:spPr>
          <a:xfrm>
            <a:off x="4035440" y="2987665"/>
            <a:ext cx="541338" cy="541337"/>
          </a:xfrm>
          <a:prstGeom prst="ellipse">
            <a:avLst/>
          </a:prstGeom>
          <a:solidFill>
            <a:srgbClr val="292929"/>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dirty="0">
                <a:latin typeface="Agency FB" panose="020B0503020202020204" pitchFamily="34" charset="0"/>
              </a:rPr>
              <a:t>1</a:t>
            </a:r>
            <a:endParaRPr lang="zh-CN" altLang="en-US" sz="2800" b="1" dirty="0">
              <a:latin typeface="Agency FB" panose="020B0503020202020204" pitchFamily="34" charset="0"/>
            </a:endParaRPr>
          </a:p>
        </p:txBody>
      </p:sp>
      <p:grpSp>
        <p:nvGrpSpPr>
          <p:cNvPr id="11" name="组合 10"/>
          <p:cNvGrpSpPr/>
          <p:nvPr/>
        </p:nvGrpSpPr>
        <p:grpSpPr>
          <a:xfrm rot="19293134">
            <a:off x="4841890" y="1870065"/>
            <a:ext cx="2254242" cy="1942462"/>
            <a:chOff x="3317890" y="1870064"/>
            <a:chExt cx="3340100" cy="2878137"/>
          </a:xfrm>
        </p:grpSpPr>
        <p:sp>
          <p:nvSpPr>
            <p:cNvPr id="5" name="任意多边形 4"/>
            <p:cNvSpPr/>
            <p:nvPr/>
          </p:nvSpPr>
          <p:spPr>
            <a:xfrm rot="900000">
              <a:off x="4281503" y="1870064"/>
              <a:ext cx="1852612" cy="925512"/>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C20F2A"/>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rot="8100000">
              <a:off x="4805378" y="3821101"/>
              <a:ext cx="1852612" cy="927100"/>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C20F2A"/>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rot="15300000">
              <a:off x="2854340" y="3297226"/>
              <a:ext cx="1852613" cy="925513"/>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C20F2A"/>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8" name="文本框 56"/>
          <p:cNvSpPr txBox="1"/>
          <p:nvPr/>
        </p:nvSpPr>
        <p:spPr>
          <a:xfrm>
            <a:off x="7432253" y="1657115"/>
            <a:ext cx="3232150" cy="400110"/>
          </a:xfrm>
          <a:prstGeom prst="rect">
            <a:avLst/>
          </a:prstGeom>
          <a:noFill/>
        </p:spPr>
        <p:txBody>
          <a:bodyPr>
            <a:spAutoFit/>
          </a:bodyPr>
          <a:lstStyle>
            <a:defPPr>
              <a:defRPr lang="zh-CN"/>
            </a:defPPr>
            <a:lvl1pPr algn="just">
              <a:lnSpc>
                <a:spcPct val="110000"/>
              </a:lnSpc>
              <a:defRPr sz="1400">
                <a:solidFill>
                  <a:schemeClr val="tx1">
                    <a:lumMod val="50000"/>
                    <a:lumOff val="50000"/>
                  </a:schemeClr>
                </a:solidFill>
              </a:defRPr>
            </a:lvl1pPr>
          </a:lstStyle>
          <a:p>
            <a:pPr algn="l" fontAlgn="auto">
              <a:lnSpc>
                <a:spcPct val="100000"/>
              </a:lnSpc>
              <a:spcBef>
                <a:spcPts val="0"/>
              </a:spcBef>
              <a:spcAft>
                <a:spcPts val="0"/>
              </a:spcAft>
              <a:defRPr/>
            </a:pPr>
            <a:r>
              <a:rPr lang="en-US" altLang="zh-CN" sz="2000" b="1" dirty="0">
                <a:solidFill>
                  <a:srgbClr val="C20F2A"/>
                </a:solidFill>
                <a:latin typeface="微软雅黑" pitchFamily="34" charset="-122"/>
                <a:ea typeface="微软雅黑" pitchFamily="34" charset="-122"/>
              </a:rPr>
              <a:t>B</a:t>
            </a:r>
            <a:r>
              <a:rPr lang="zh-CN" altLang="en-US" sz="2000" b="1" dirty="0">
                <a:solidFill>
                  <a:srgbClr val="C20F2A"/>
                </a:solidFill>
                <a:latin typeface="微软雅黑" pitchFamily="34" charset="-122"/>
                <a:ea typeface="微软雅黑" pitchFamily="34" charset="-122"/>
              </a:rPr>
              <a:t>公司</a:t>
            </a:r>
            <a:endParaRPr lang="en-US" altLang="zh-CN" sz="2000" b="1" dirty="0">
              <a:solidFill>
                <a:srgbClr val="C20F2A"/>
              </a:solidFill>
              <a:latin typeface="微软雅黑" pitchFamily="34" charset="-122"/>
              <a:ea typeface="微软雅黑" pitchFamily="34" charset="-122"/>
            </a:endParaRPr>
          </a:p>
        </p:txBody>
      </p:sp>
      <p:sp>
        <p:nvSpPr>
          <p:cNvPr id="9" name="文本框 56"/>
          <p:cNvSpPr txBox="1"/>
          <p:nvPr/>
        </p:nvSpPr>
        <p:spPr>
          <a:xfrm>
            <a:off x="7431773" y="3857629"/>
            <a:ext cx="3232150" cy="707886"/>
          </a:xfrm>
          <a:prstGeom prst="rect">
            <a:avLst/>
          </a:prstGeom>
          <a:noFill/>
        </p:spPr>
        <p:txBody>
          <a:bodyPr>
            <a:spAutoFit/>
          </a:bodyPr>
          <a:lstStyle>
            <a:defPPr>
              <a:defRPr lang="zh-CN"/>
            </a:defPPr>
            <a:lvl1pPr algn="just">
              <a:lnSpc>
                <a:spcPct val="110000"/>
              </a:lnSpc>
              <a:defRPr sz="1400">
                <a:solidFill>
                  <a:schemeClr val="tx1">
                    <a:lumMod val="50000"/>
                    <a:lumOff val="50000"/>
                  </a:schemeClr>
                </a:solidFill>
              </a:defRPr>
            </a:lvl1pPr>
          </a:lstStyle>
          <a:p>
            <a:pPr algn="l" fontAlgn="auto">
              <a:lnSpc>
                <a:spcPct val="100000"/>
              </a:lnSpc>
              <a:spcBef>
                <a:spcPts val="0"/>
              </a:spcBef>
              <a:spcAft>
                <a:spcPts val="0"/>
              </a:spcAft>
              <a:defRPr/>
            </a:pPr>
            <a:r>
              <a:rPr lang="en-US" altLang="zh-CN" sz="2000" b="1" dirty="0">
                <a:solidFill>
                  <a:srgbClr val="C20F2A"/>
                </a:solidFill>
                <a:latin typeface="微软雅黑" pitchFamily="34" charset="-122"/>
                <a:ea typeface="微软雅黑" pitchFamily="34" charset="-122"/>
              </a:rPr>
              <a:t>C</a:t>
            </a:r>
            <a:r>
              <a:rPr lang="zh-CN" altLang="en-US" sz="2000" b="1" dirty="0">
                <a:solidFill>
                  <a:srgbClr val="C20F2A"/>
                </a:solidFill>
                <a:latin typeface="微软雅黑" pitchFamily="34" charset="-122"/>
                <a:ea typeface="微软雅黑" pitchFamily="34" charset="-122"/>
              </a:rPr>
              <a:t>银行</a:t>
            </a:r>
            <a:endParaRPr lang="en-US" altLang="zh-CN" sz="2000" b="1" dirty="0">
              <a:solidFill>
                <a:srgbClr val="C20F2A"/>
              </a:solidFill>
              <a:latin typeface="微软雅黑" pitchFamily="34" charset="-122"/>
              <a:ea typeface="微软雅黑" pitchFamily="34" charset="-122"/>
            </a:endParaRPr>
          </a:p>
          <a:p>
            <a:pPr algn="l" fontAlgn="auto">
              <a:lnSpc>
                <a:spcPct val="100000"/>
              </a:lnSpc>
              <a:spcBef>
                <a:spcPts val="0"/>
              </a:spcBef>
              <a:spcAft>
                <a:spcPts val="0"/>
              </a:spcAft>
              <a:defRPr/>
            </a:pPr>
            <a:endParaRPr lang="en-US" altLang="zh-CN" sz="2000" b="1" dirty="0">
              <a:solidFill>
                <a:srgbClr val="C20F2A"/>
              </a:solidFill>
              <a:latin typeface="楷体" pitchFamily="49" charset="-122"/>
              <a:ea typeface="楷体" pitchFamily="49" charset="-122"/>
            </a:endParaRPr>
          </a:p>
        </p:txBody>
      </p:sp>
      <p:sp>
        <p:nvSpPr>
          <p:cNvPr id="10" name="文本框 56"/>
          <p:cNvSpPr txBox="1"/>
          <p:nvPr/>
        </p:nvSpPr>
        <p:spPr>
          <a:xfrm>
            <a:off x="1289705" y="3058278"/>
            <a:ext cx="2511440" cy="400110"/>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r" fontAlgn="auto">
              <a:lnSpc>
                <a:spcPct val="100000"/>
              </a:lnSpc>
              <a:spcBef>
                <a:spcPts val="0"/>
              </a:spcBef>
              <a:spcAft>
                <a:spcPts val="0"/>
              </a:spcAft>
              <a:defRPr/>
            </a:pPr>
            <a:r>
              <a:rPr lang="en-US" altLang="zh-CN" sz="2000" b="1" dirty="0">
                <a:solidFill>
                  <a:srgbClr val="C20F2A"/>
                </a:solidFill>
                <a:latin typeface="微软雅黑" pitchFamily="34" charset="-122"/>
                <a:ea typeface="微软雅黑" pitchFamily="34" charset="-122"/>
              </a:rPr>
              <a:t>A</a:t>
            </a:r>
            <a:r>
              <a:rPr lang="zh-CN" altLang="en-US" sz="2000" b="1" dirty="0">
                <a:solidFill>
                  <a:srgbClr val="C20F2A"/>
                </a:solidFill>
                <a:latin typeface="微软雅黑" pitchFamily="34" charset="-122"/>
                <a:ea typeface="微软雅黑" pitchFamily="34" charset="-122"/>
              </a:rPr>
              <a:t>股东</a:t>
            </a:r>
            <a:endParaRPr lang="en-US" altLang="zh-CN" sz="2000" b="1" dirty="0">
              <a:solidFill>
                <a:srgbClr val="C20F2A"/>
              </a:solidFill>
              <a:latin typeface="微软雅黑" pitchFamily="34" charset="-122"/>
              <a:ea typeface="微软雅黑" pitchFamily="34" charset="-122"/>
            </a:endParaRPr>
          </a:p>
        </p:txBody>
      </p:sp>
      <p:sp>
        <p:nvSpPr>
          <p:cNvPr id="12" name="文本框 56"/>
          <p:cNvSpPr txBox="1"/>
          <p:nvPr/>
        </p:nvSpPr>
        <p:spPr>
          <a:xfrm>
            <a:off x="7496550" y="2916537"/>
            <a:ext cx="2097352" cy="400110"/>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l" fontAlgn="auto">
              <a:lnSpc>
                <a:spcPct val="100000"/>
              </a:lnSpc>
              <a:spcBef>
                <a:spcPts val="0"/>
              </a:spcBef>
              <a:spcAft>
                <a:spcPts val="0"/>
              </a:spcAft>
              <a:defRPr/>
            </a:pPr>
            <a:r>
              <a:rPr lang="zh-CN" altLang="en-US" sz="2000" b="1" dirty="0">
                <a:solidFill>
                  <a:schemeClr val="tx1">
                    <a:lumMod val="75000"/>
                    <a:lumOff val="25000"/>
                  </a:schemeClr>
                </a:solidFill>
                <a:latin typeface="微软雅黑" pitchFamily="34" charset="-122"/>
                <a:ea typeface="微软雅黑" pitchFamily="34" charset="-122"/>
              </a:rPr>
              <a:t>主债权债务关系</a:t>
            </a:r>
          </a:p>
        </p:txBody>
      </p:sp>
      <p:sp>
        <p:nvSpPr>
          <p:cNvPr id="13" name="文本框 56"/>
          <p:cNvSpPr txBox="1"/>
          <p:nvPr/>
        </p:nvSpPr>
        <p:spPr>
          <a:xfrm>
            <a:off x="3808122" y="4096068"/>
            <a:ext cx="2415612" cy="400110"/>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l" fontAlgn="auto">
              <a:lnSpc>
                <a:spcPct val="100000"/>
              </a:lnSpc>
              <a:spcBef>
                <a:spcPts val="0"/>
              </a:spcBef>
              <a:spcAft>
                <a:spcPts val="0"/>
              </a:spcAft>
              <a:defRPr/>
            </a:pPr>
            <a:r>
              <a:rPr lang="zh-CN" altLang="en-US" sz="2000" b="1" dirty="0">
                <a:solidFill>
                  <a:schemeClr val="tx1">
                    <a:lumMod val="75000"/>
                    <a:lumOff val="25000"/>
                  </a:schemeClr>
                </a:solidFill>
                <a:latin typeface="微软雅黑" pitchFamily="34" charset="-122"/>
                <a:ea typeface="微软雅黑" pitchFamily="34" charset="-122"/>
              </a:rPr>
              <a:t>证券质押担保关系</a:t>
            </a:r>
          </a:p>
        </p:txBody>
      </p:sp>
      <p:sp>
        <p:nvSpPr>
          <p:cNvPr id="17" name="灯片编号占位符 16"/>
          <p:cNvSpPr>
            <a:spLocks noGrp="1"/>
          </p:cNvSpPr>
          <p:nvPr>
            <p:ph type="sldNum" sz="quarter" idx="4"/>
          </p:nvPr>
        </p:nvSpPr>
        <p:spPr>
          <a:xfrm>
            <a:off x="4453276" y="6323385"/>
            <a:ext cx="2133600" cy="476250"/>
          </a:xfrm>
        </p:spPr>
        <p:txBody>
          <a:bodyPr/>
          <a:lstStyle/>
          <a:p>
            <a:pPr>
              <a:defRPr/>
            </a:pPr>
            <a:fld id="{37FA377A-D61E-4AFF-BD7C-238A8887A06F}" type="slidenum">
              <a:rPr lang="en-US" altLang="zh-CN" smtClean="0"/>
              <a:pPr>
                <a:defRPr/>
              </a:pPr>
              <a:t>14</a:t>
            </a:fld>
            <a:endParaRPr lang="en-US" altLang="zh-CN"/>
          </a:p>
        </p:txBody>
      </p:sp>
      <p:sp>
        <p:nvSpPr>
          <p:cNvPr id="18" name="TextBox 17"/>
          <p:cNvSpPr txBox="1"/>
          <p:nvPr/>
        </p:nvSpPr>
        <p:spPr>
          <a:xfrm>
            <a:off x="8171007" y="1624627"/>
            <a:ext cx="1368152"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（借款人）</a:t>
            </a:r>
            <a:endParaRPr lang="zh-CN" altLang="en-US" sz="2000" b="1" dirty="0">
              <a:latin typeface="微软雅黑" panose="020B0503020204020204" pitchFamily="34" charset="-122"/>
              <a:ea typeface="微软雅黑" panose="020B0503020204020204" pitchFamily="34" charset="-122"/>
            </a:endParaRPr>
          </a:p>
        </p:txBody>
      </p:sp>
      <p:sp>
        <p:nvSpPr>
          <p:cNvPr id="19" name="TextBox 18"/>
          <p:cNvSpPr txBox="1"/>
          <p:nvPr/>
        </p:nvSpPr>
        <p:spPr>
          <a:xfrm>
            <a:off x="8171007" y="3829739"/>
            <a:ext cx="2509300"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（贷款人、质权人）</a:t>
            </a:r>
            <a:endParaRPr lang="zh-CN" altLang="en-US" sz="2000" b="1" dirty="0">
              <a:latin typeface="微软雅黑" panose="020B0503020204020204" pitchFamily="34" charset="-122"/>
              <a:ea typeface="微软雅黑" panose="020B0503020204020204" pitchFamily="34" charset="-122"/>
            </a:endParaRPr>
          </a:p>
        </p:txBody>
      </p:sp>
      <p:sp>
        <p:nvSpPr>
          <p:cNvPr id="20" name="TextBox 19"/>
          <p:cNvSpPr txBox="1"/>
          <p:nvPr/>
        </p:nvSpPr>
        <p:spPr>
          <a:xfrm>
            <a:off x="1515750" y="3050644"/>
            <a:ext cx="1368152"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（出质人）</a:t>
            </a:r>
            <a:endParaRPr lang="zh-CN" altLang="en-US" sz="2000" b="1"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4269095" y="5261015"/>
            <a:ext cx="3847533"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提示：出质人可以是债务人本人</a:t>
            </a:r>
          </a:p>
        </p:txBody>
      </p:sp>
      <p:sp>
        <p:nvSpPr>
          <p:cNvPr id="21" name="标题 1"/>
          <p:cNvSpPr txBox="1">
            <a:spLocks/>
          </p:cNvSpPr>
          <p:nvPr/>
        </p:nvSpPr>
        <p:spPr bwMode="auto">
          <a:xfrm>
            <a:off x="983432" y="260648"/>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a:solidFill>
                  <a:schemeClr val="bg1"/>
                </a:solidFill>
                <a:latin typeface="黑体" panose="02010609060101010101" pitchFamily="49" charset="-122"/>
                <a:ea typeface="黑体" panose="02010609060101010101" pitchFamily="49" charset="-122"/>
                <a:cs typeface="+mj-cs"/>
              </a:rPr>
              <a:t>-</a:t>
            </a:r>
            <a:r>
              <a:rPr lang="zh-CN" altLang="en-US" sz="2400" b="1" kern="0" dirty="0">
                <a:solidFill>
                  <a:schemeClr val="bg1"/>
                </a:solidFill>
                <a:latin typeface="黑体" panose="02010609060101010101" pitchFamily="49" charset="-122"/>
                <a:ea typeface="黑体" panose="02010609060101010101" pitchFamily="49" charset="-122"/>
                <a:cs typeface="+mj-cs"/>
              </a:rPr>
              <a:t>质押担保法律关系</a:t>
            </a:r>
            <a:r>
              <a:rPr lang="zh-CN" altLang="en-US" sz="2400" kern="0" dirty="0">
                <a:solidFill>
                  <a:schemeClr val="bg1"/>
                </a:solidFill>
                <a:latin typeface="黑体" panose="02010609060101010101" pitchFamily="49" charset="-122"/>
                <a:ea typeface="黑体" panose="02010609060101010101" pitchFamily="49" charset="-122"/>
                <a:cs typeface="+mj-cs"/>
              </a:rPr>
              <a:t/>
            </a:r>
            <a:br>
              <a:rPr lang="zh-CN" altLang="en-US" sz="2400" kern="0" dirty="0">
                <a:solidFill>
                  <a:schemeClr val="bg1"/>
                </a:solidFill>
                <a:latin typeface="黑体" panose="02010609060101010101" pitchFamily="49" charset="-122"/>
                <a:ea typeface="黑体" panose="02010609060101010101" pitchFamily="49" charset="-122"/>
                <a:cs typeface="+mj-cs"/>
              </a:rPr>
            </a:b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childTnLst>
                          </p:cTn>
                        </p:par>
                        <p:par>
                          <p:cTn id="8" fill="hold">
                            <p:stCondLst>
                              <p:cond delay="25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50"/>
                                        <p:tgtEl>
                                          <p:spTgt spid="2"/>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250"/>
                                        <p:tgtEl>
                                          <p:spTgt spid="3"/>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2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9" grpId="0"/>
      <p:bldP spid="10"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5"/>
          <p:cNvSpPr>
            <a:spLocks noChangeArrowheads="1"/>
          </p:cNvSpPr>
          <p:nvPr/>
        </p:nvSpPr>
        <p:spPr bwMode="auto">
          <a:xfrm>
            <a:off x="7437883" y="1999596"/>
            <a:ext cx="3949568" cy="1052596"/>
          </a:xfrm>
          <a:prstGeom prst="rect">
            <a:avLst/>
          </a:prstGeom>
          <a:noFill/>
          <a:ln w="9525">
            <a:noFill/>
            <a:miter lim="800000"/>
            <a:headEnd/>
            <a:tailEnd/>
          </a:ln>
        </p:spPr>
        <p:txBody>
          <a:bodyPr wrap="square">
            <a:spAutoFit/>
          </a:bodyPr>
          <a:lstStyle/>
          <a:p>
            <a:pPr lvl="0">
              <a:lnSpc>
                <a:spcPct val="120000"/>
              </a:lnSpc>
              <a:buClr>
                <a:srgbClr val="C00000"/>
              </a:buClr>
              <a:buFont typeface="Wingdings" pitchFamily="2" charset="2"/>
              <a:buChar char="p"/>
            </a:pP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证券登记规则</a:t>
            </a:r>
            <a:r>
              <a:rPr lang="en-US" altLang="zh-CN" sz="2000" b="1" dirty="0">
                <a:latin typeface="微软雅黑" panose="020B0503020204020204" pitchFamily="34" charset="-122"/>
                <a:ea typeface="微软雅黑" panose="020B0503020204020204" pitchFamily="34" charset="-122"/>
              </a:rPr>
              <a:t>》</a:t>
            </a:r>
          </a:p>
          <a:p>
            <a:pPr>
              <a:lnSpc>
                <a:spcPct val="120000"/>
              </a:lnSpc>
              <a:buClr>
                <a:srgbClr val="C00000"/>
              </a:buClr>
              <a:buFont typeface="Wingdings" pitchFamily="2" charset="2"/>
              <a:buChar char="p"/>
            </a:pP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证券质押登记业务实施细则</a:t>
            </a:r>
            <a:r>
              <a:rPr lang="en-US" altLang="zh-CN" sz="2000" b="1"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a:lnSpc>
                <a:spcPct val="120000"/>
              </a:lnSpc>
              <a:buClr>
                <a:srgbClr val="C00000"/>
              </a:buClr>
              <a:buFont typeface="Wingdings" pitchFamily="2" charset="2"/>
              <a:buChar char="l"/>
            </a:pPr>
            <a:endParaRPr lang="zh-CN" altLang="en-US" sz="1200" dirty="0">
              <a:latin typeface="楷体" pitchFamily="49" charset="-122"/>
              <a:ea typeface="楷体" pitchFamily="49" charset="-122"/>
            </a:endParaRPr>
          </a:p>
        </p:txBody>
      </p:sp>
      <p:sp>
        <p:nvSpPr>
          <p:cNvPr id="10" name="Line 13"/>
          <p:cNvSpPr>
            <a:spLocks noChangeShapeType="1"/>
          </p:cNvSpPr>
          <p:nvPr/>
        </p:nvSpPr>
        <p:spPr bwMode="auto">
          <a:xfrm flipH="1">
            <a:off x="599282" y="4032793"/>
            <a:ext cx="3369070" cy="0"/>
          </a:xfrm>
          <a:prstGeom prst="line">
            <a:avLst/>
          </a:prstGeom>
          <a:noFill/>
          <a:ln w="9525" cmpd="sng">
            <a:solidFill>
              <a:schemeClr val="tx1"/>
            </a:solidFill>
            <a:round/>
            <a:headEnd type="oval" w="med" len="med"/>
            <a:tailEnd/>
          </a:ln>
        </p:spPr>
        <p:txBody>
          <a:bodyPr wrap="none" anchor="ctr"/>
          <a:lstStyle/>
          <a:p>
            <a:endParaRPr lang="zh-CN" altLang="en-US">
              <a:latin typeface="楷体" pitchFamily="49" charset="-122"/>
              <a:ea typeface="楷体" pitchFamily="49" charset="-122"/>
            </a:endParaRPr>
          </a:p>
        </p:txBody>
      </p:sp>
      <p:sp>
        <p:nvSpPr>
          <p:cNvPr id="11" name="Rectangle 16"/>
          <p:cNvSpPr>
            <a:spLocks noChangeArrowheads="1"/>
          </p:cNvSpPr>
          <p:nvPr/>
        </p:nvSpPr>
        <p:spPr bwMode="auto">
          <a:xfrm>
            <a:off x="536598" y="3556543"/>
            <a:ext cx="1475084" cy="400110"/>
          </a:xfrm>
          <a:prstGeom prst="rect">
            <a:avLst/>
          </a:prstGeom>
          <a:noFill/>
          <a:ln w="9525">
            <a:noFill/>
            <a:miter lim="800000"/>
            <a:headEnd/>
            <a:tailEnd/>
          </a:ln>
        </p:spPr>
        <p:txBody>
          <a:bodyPr wrap="none">
            <a:spAutoFit/>
          </a:bodyPr>
          <a:lstStyle/>
          <a:p>
            <a:r>
              <a:rPr lang="en-US" altLang="zh-CN" sz="2000" b="1" dirty="0">
                <a:solidFill>
                  <a:srgbClr val="C00000"/>
                </a:solidFill>
                <a:latin typeface="黑体" panose="02010609060101010101" pitchFamily="49" charset="-122"/>
                <a:ea typeface="黑体" panose="02010609060101010101" pitchFamily="49" charset="-122"/>
              </a:rPr>
              <a:t>Ⅲ</a:t>
            </a:r>
            <a:r>
              <a:rPr lang="zh-CN" altLang="en-US" sz="2000" b="1" dirty="0">
                <a:solidFill>
                  <a:srgbClr val="C00000"/>
                </a:solidFill>
                <a:latin typeface="黑体" panose="02010609060101010101" pitchFamily="49" charset="-122"/>
                <a:ea typeface="黑体" panose="02010609060101010101" pitchFamily="49" charset="-122"/>
              </a:rPr>
              <a:t>业务规则</a:t>
            </a:r>
          </a:p>
        </p:txBody>
      </p:sp>
      <p:sp>
        <p:nvSpPr>
          <p:cNvPr id="12" name="Rectangle 18"/>
          <p:cNvSpPr>
            <a:spLocks noChangeArrowheads="1"/>
          </p:cNvSpPr>
          <p:nvPr/>
        </p:nvSpPr>
        <p:spPr bwMode="auto">
          <a:xfrm>
            <a:off x="540325" y="924314"/>
            <a:ext cx="958917" cy="400110"/>
          </a:xfrm>
          <a:prstGeom prst="rect">
            <a:avLst/>
          </a:prstGeom>
          <a:noFill/>
          <a:ln w="9525">
            <a:noFill/>
            <a:miter lim="800000"/>
            <a:headEnd/>
            <a:tailEnd/>
          </a:ln>
        </p:spPr>
        <p:txBody>
          <a:bodyPr wrap="none">
            <a:spAutoFit/>
          </a:bodyPr>
          <a:lstStyle/>
          <a:p>
            <a:r>
              <a:rPr lang="en-US" altLang="zh-CN" sz="2000" b="1" dirty="0">
                <a:solidFill>
                  <a:srgbClr val="C00000"/>
                </a:solidFill>
                <a:latin typeface="黑体" panose="02010609060101010101" pitchFamily="49" charset="-122"/>
                <a:ea typeface="黑体" panose="02010609060101010101" pitchFamily="49" charset="-122"/>
              </a:rPr>
              <a:t>Ⅰ</a:t>
            </a:r>
            <a:r>
              <a:rPr lang="zh-CN" altLang="en-US" sz="2000" b="1" dirty="0">
                <a:solidFill>
                  <a:srgbClr val="C00000"/>
                </a:solidFill>
                <a:latin typeface="黑体" panose="02010609060101010101" pitchFamily="49" charset="-122"/>
                <a:ea typeface="黑体" panose="02010609060101010101" pitchFamily="49" charset="-122"/>
              </a:rPr>
              <a:t>法律</a:t>
            </a:r>
          </a:p>
        </p:txBody>
      </p:sp>
      <p:sp>
        <p:nvSpPr>
          <p:cNvPr id="13" name="Rectangle 19"/>
          <p:cNvSpPr>
            <a:spLocks noChangeArrowheads="1"/>
          </p:cNvSpPr>
          <p:nvPr/>
        </p:nvSpPr>
        <p:spPr bwMode="auto">
          <a:xfrm>
            <a:off x="531108" y="4114260"/>
            <a:ext cx="4266059" cy="1938992"/>
          </a:xfrm>
          <a:prstGeom prst="rect">
            <a:avLst/>
          </a:prstGeom>
          <a:noFill/>
          <a:ln w="9525">
            <a:noFill/>
            <a:miter lim="800000"/>
            <a:headEnd/>
            <a:tailEnd/>
          </a:ln>
        </p:spPr>
        <p:txBody>
          <a:bodyPr wrap="square">
            <a:spAutoFit/>
          </a:bodyPr>
          <a:lstStyle/>
          <a:p>
            <a:pPr>
              <a:lnSpc>
                <a:spcPct val="120000"/>
              </a:lnSpc>
              <a:buClr>
                <a:srgbClr val="C00000"/>
              </a:buClr>
              <a:buFont typeface="Wingdings" pitchFamily="2" charset="2"/>
              <a:buChar char="p"/>
            </a:pP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证券登记结算管理办法</a:t>
            </a:r>
            <a:r>
              <a:rPr lang="en-US" altLang="zh-CN" sz="2000" b="1" dirty="0">
                <a:latin typeface="微软雅黑" panose="020B0503020204020204" pitchFamily="34" charset="-122"/>
                <a:ea typeface="微软雅黑" panose="020B0503020204020204" pitchFamily="34" charset="-122"/>
              </a:rPr>
              <a:t>》</a:t>
            </a:r>
          </a:p>
          <a:p>
            <a:pPr>
              <a:lnSpc>
                <a:spcPct val="120000"/>
              </a:lnSpc>
              <a:buClr>
                <a:srgbClr val="C00000"/>
              </a:buClr>
            </a:pPr>
            <a:r>
              <a:rPr lang="zh-CN" altLang="en-US" sz="2000" dirty="0">
                <a:latin typeface="微软雅黑" panose="020B0503020204020204" pitchFamily="34" charset="-122"/>
                <a:ea typeface="微软雅黑" panose="020B0503020204020204" pitchFamily="34" charset="-122"/>
              </a:rPr>
              <a:t>第</a:t>
            </a:r>
            <a:r>
              <a:rPr lang="en-US" altLang="zh-CN" sz="2000" dirty="0">
                <a:latin typeface="微软雅黑" panose="020B0503020204020204" pitchFamily="34" charset="-122"/>
                <a:ea typeface="微软雅黑" panose="020B0503020204020204" pitchFamily="34" charset="-122"/>
              </a:rPr>
              <a:t>40</a:t>
            </a:r>
            <a:r>
              <a:rPr lang="zh-CN" altLang="en-US" sz="2000" dirty="0">
                <a:latin typeface="微软雅黑" panose="020B0503020204020204" pitchFamily="34" charset="-122"/>
                <a:ea typeface="微软雅黑" panose="020B0503020204020204" pitchFamily="34" charset="-122"/>
              </a:rPr>
              <a:t>条规定</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证券的质押、锁定、冻结或扣划，由托管证券的证券公司和证券登记结算机构按照证券登记结算机构的相关规定办理。</a:t>
            </a:r>
            <a:r>
              <a:rPr 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4" name="Rectangle 20"/>
          <p:cNvSpPr>
            <a:spLocks noChangeArrowheads="1"/>
          </p:cNvSpPr>
          <p:nvPr/>
        </p:nvSpPr>
        <p:spPr bwMode="auto">
          <a:xfrm>
            <a:off x="9386082" y="1150768"/>
            <a:ext cx="1475084" cy="400110"/>
          </a:xfrm>
          <a:prstGeom prst="rect">
            <a:avLst/>
          </a:prstGeom>
          <a:noFill/>
          <a:ln w="9525">
            <a:noFill/>
            <a:miter lim="800000"/>
            <a:headEnd/>
            <a:tailEnd/>
          </a:ln>
        </p:spPr>
        <p:txBody>
          <a:bodyPr wrap="none">
            <a:spAutoFit/>
          </a:bodyPr>
          <a:lstStyle/>
          <a:p>
            <a:pPr algn="r"/>
            <a:r>
              <a:rPr lang="en-US" altLang="zh-CN" sz="2000" b="1" dirty="0">
                <a:solidFill>
                  <a:srgbClr val="C00000"/>
                </a:solidFill>
                <a:latin typeface="黑体" panose="02010609060101010101" pitchFamily="49" charset="-122"/>
                <a:ea typeface="黑体" panose="02010609060101010101" pitchFamily="49" charset="-122"/>
              </a:rPr>
              <a:t>Ⅱ</a:t>
            </a:r>
            <a:r>
              <a:rPr lang="zh-CN" altLang="en-US" sz="2000" b="1" dirty="0">
                <a:solidFill>
                  <a:srgbClr val="C00000"/>
                </a:solidFill>
                <a:latin typeface="黑体" panose="02010609060101010101" pitchFamily="49" charset="-122"/>
                <a:ea typeface="黑体" panose="02010609060101010101" pitchFamily="49" charset="-122"/>
              </a:rPr>
              <a:t>部门规章</a:t>
            </a:r>
          </a:p>
        </p:txBody>
      </p:sp>
      <p:sp>
        <p:nvSpPr>
          <p:cNvPr id="15" name="Rectangle 21"/>
          <p:cNvSpPr>
            <a:spLocks noChangeArrowheads="1"/>
          </p:cNvSpPr>
          <p:nvPr/>
        </p:nvSpPr>
        <p:spPr bwMode="auto">
          <a:xfrm>
            <a:off x="7470799" y="3691017"/>
            <a:ext cx="4540409" cy="2462213"/>
          </a:xfrm>
          <a:prstGeom prst="rect">
            <a:avLst/>
          </a:prstGeom>
          <a:noFill/>
          <a:ln w="9525">
            <a:noFill/>
            <a:miter lim="800000"/>
            <a:headEnd/>
            <a:tailEnd/>
          </a:ln>
        </p:spPr>
        <p:txBody>
          <a:bodyPr wrap="square">
            <a:spAutoFit/>
          </a:bodyPr>
          <a:lstStyle/>
          <a:p>
            <a:pPr>
              <a:buClr>
                <a:srgbClr val="C00000"/>
              </a:buClr>
              <a:buFont typeface="Wingdings" pitchFamily="2" charset="2"/>
              <a:buChar char="p"/>
            </a:pPr>
            <a:r>
              <a:rPr lang="zh-CN" altLang="en-US" dirty="0" smtClean="0">
                <a:latin typeface="微软雅黑" panose="020B0503020204020204" pitchFamily="34" charset="-122"/>
                <a:ea typeface="微软雅黑" panose="020B0503020204020204" pitchFamily="34" charset="-122"/>
              </a:rPr>
              <a:t> 分公司</a:t>
            </a:r>
            <a:r>
              <a:rPr lang="zh-CN" altLang="en-US" dirty="0">
                <a:latin typeface="微软雅黑" panose="020B0503020204020204" pitchFamily="34" charset="-122"/>
                <a:ea typeface="微软雅黑" panose="020B0503020204020204" pitchFamily="34" charset="-122"/>
              </a:rPr>
              <a:t>的证券质押业务指南</a:t>
            </a:r>
            <a:endParaRPr lang="en-US" altLang="zh-CN" dirty="0">
              <a:latin typeface="微软雅黑" panose="020B0503020204020204" pitchFamily="34" charset="-122"/>
              <a:ea typeface="微软雅黑" panose="020B0503020204020204" pitchFamily="34" charset="-122"/>
            </a:endParaRPr>
          </a:p>
          <a:p>
            <a:pPr lvl="0">
              <a:buClr>
                <a:srgbClr val="C00000"/>
              </a:buClr>
              <a:buFont typeface="Wingdings" pitchFamily="2" charset="2"/>
              <a:buChar char="p"/>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证券质押登记状态调整业务指引</a:t>
            </a:r>
            <a:r>
              <a:rPr lang="en-US" altLang="zh-CN" dirty="0">
                <a:latin typeface="微软雅黑" panose="020B0503020204020204" pitchFamily="34" charset="-122"/>
                <a:ea typeface="微软雅黑" panose="020B0503020204020204" pitchFamily="34" charset="-122"/>
              </a:rPr>
              <a:t>》</a:t>
            </a:r>
          </a:p>
          <a:p>
            <a:pPr lvl="0">
              <a:buClr>
                <a:srgbClr val="C00000"/>
              </a:buClr>
              <a:buFont typeface="Wingdings" pitchFamily="2" charset="2"/>
              <a:buChar char="p"/>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质押证券处置过户业务指引</a:t>
            </a:r>
            <a:r>
              <a:rPr lang="en-US" altLang="zh-CN" dirty="0">
                <a:latin typeface="微软雅黑" panose="020B0503020204020204" pitchFamily="34" charset="-122"/>
                <a:ea typeface="微软雅黑" panose="020B0503020204020204" pitchFamily="34" charset="-122"/>
              </a:rPr>
              <a:t>》</a:t>
            </a:r>
          </a:p>
          <a:p>
            <a:pPr lvl="0">
              <a:buClr>
                <a:srgbClr val="C00000"/>
              </a:buClr>
              <a:buFont typeface="Wingdings" pitchFamily="2" charset="2"/>
              <a:buChar char="p"/>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证券质押供需信息发布平台业务操作指引（试行）</a:t>
            </a:r>
            <a:r>
              <a:rPr lang="en-US" altLang="zh-CN" dirty="0">
                <a:latin typeface="微软雅黑" panose="020B0503020204020204" pitchFamily="34" charset="-122"/>
                <a:ea typeface="微软雅黑" panose="020B0503020204020204" pitchFamily="34" charset="-122"/>
              </a:rPr>
              <a:t>》</a:t>
            </a:r>
          </a:p>
          <a:p>
            <a:pPr>
              <a:buClr>
                <a:srgbClr val="C00000"/>
              </a:buClr>
              <a:buFont typeface="Wingdings" pitchFamily="2" charset="2"/>
              <a:buChar char="p"/>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关于开展证券公司代理证券质押登记业务有关事项的通知</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lvl="0"/>
            <a:endParaRPr lang="zh-CN" altLang="en-US" sz="1400" b="1" dirty="0">
              <a:solidFill>
                <a:srgbClr val="CC0000"/>
              </a:solidFill>
              <a:latin typeface="楷体" pitchFamily="49" charset="-122"/>
              <a:ea typeface="楷体" pitchFamily="49" charset="-122"/>
            </a:endParaRPr>
          </a:p>
          <a:p>
            <a:endParaRPr lang="zh-CN" altLang="en-US" sz="1400" dirty="0">
              <a:latin typeface="楷体" pitchFamily="49" charset="-122"/>
              <a:ea typeface="楷体" pitchFamily="49" charset="-122"/>
            </a:endParaRPr>
          </a:p>
        </p:txBody>
      </p:sp>
      <p:sp>
        <p:nvSpPr>
          <p:cNvPr id="17" name="Rectangle 22"/>
          <p:cNvSpPr>
            <a:spLocks noChangeArrowheads="1"/>
          </p:cNvSpPr>
          <p:nvPr/>
        </p:nvSpPr>
        <p:spPr bwMode="auto">
          <a:xfrm>
            <a:off x="9120336" y="3019535"/>
            <a:ext cx="2121093" cy="400110"/>
          </a:xfrm>
          <a:prstGeom prst="rect">
            <a:avLst/>
          </a:prstGeom>
          <a:noFill/>
          <a:ln w="9525">
            <a:noFill/>
            <a:miter lim="800000"/>
            <a:headEnd/>
            <a:tailEnd/>
          </a:ln>
        </p:spPr>
        <p:txBody>
          <a:bodyPr wrap="none">
            <a:spAutoFit/>
          </a:bodyPr>
          <a:lstStyle/>
          <a:p>
            <a:pPr algn="r"/>
            <a:r>
              <a:rPr lang="en-US" altLang="zh-CN" sz="2000" b="1" dirty="0">
                <a:solidFill>
                  <a:srgbClr val="C00000"/>
                </a:solidFill>
                <a:latin typeface="黑体" panose="02010609060101010101" pitchFamily="49" charset="-122"/>
                <a:ea typeface="黑体" panose="02010609060101010101" pitchFamily="49" charset="-122"/>
              </a:rPr>
              <a:t>Ⅳ</a:t>
            </a:r>
            <a:r>
              <a:rPr lang="zh-CN" altLang="en-US" sz="2000" b="1" dirty="0">
                <a:solidFill>
                  <a:srgbClr val="C00000"/>
                </a:solidFill>
                <a:latin typeface="黑体" panose="02010609060101010101" pitchFamily="49" charset="-122"/>
                <a:ea typeface="黑体" panose="02010609060101010101" pitchFamily="49" charset="-122"/>
              </a:rPr>
              <a:t>业务指南</a:t>
            </a:r>
            <a:r>
              <a:rPr lang="en-US" altLang="zh-CN" sz="2000" b="1" dirty="0">
                <a:solidFill>
                  <a:srgbClr val="C00000"/>
                </a:solidFill>
                <a:latin typeface="黑体" panose="02010609060101010101" pitchFamily="49" charset="-122"/>
                <a:ea typeface="黑体" panose="02010609060101010101" pitchFamily="49" charset="-122"/>
              </a:rPr>
              <a:t>/</a:t>
            </a:r>
            <a:r>
              <a:rPr lang="zh-CN" altLang="en-US" sz="2000" b="1" dirty="0">
                <a:solidFill>
                  <a:srgbClr val="C00000"/>
                </a:solidFill>
                <a:latin typeface="黑体" panose="02010609060101010101" pitchFamily="49" charset="-122"/>
                <a:ea typeface="黑体" panose="02010609060101010101" pitchFamily="49" charset="-122"/>
              </a:rPr>
              <a:t>指引</a:t>
            </a:r>
          </a:p>
        </p:txBody>
      </p:sp>
      <p:sp>
        <p:nvSpPr>
          <p:cNvPr id="21" name="Line 12"/>
          <p:cNvSpPr>
            <a:spLocks noChangeShapeType="1"/>
          </p:cNvSpPr>
          <p:nvPr/>
        </p:nvSpPr>
        <p:spPr bwMode="auto">
          <a:xfrm>
            <a:off x="7500178" y="1624367"/>
            <a:ext cx="3369069" cy="0"/>
          </a:xfrm>
          <a:prstGeom prst="line">
            <a:avLst/>
          </a:prstGeom>
          <a:noFill/>
          <a:ln w="9525" cmpd="sng">
            <a:solidFill>
              <a:schemeClr val="tx1"/>
            </a:solidFill>
            <a:round/>
            <a:headEnd type="oval" w="med" len="med"/>
            <a:tailEnd/>
          </a:ln>
        </p:spPr>
        <p:txBody>
          <a:bodyPr wrap="none" anchor="ctr"/>
          <a:lstStyle/>
          <a:p>
            <a:endParaRPr lang="zh-CN" altLang="en-US">
              <a:latin typeface="楷体" pitchFamily="49" charset="-122"/>
              <a:ea typeface="楷体" pitchFamily="49" charset="-122"/>
            </a:endParaRPr>
          </a:p>
        </p:txBody>
      </p:sp>
      <p:sp>
        <p:nvSpPr>
          <p:cNvPr id="22" name="Line 11"/>
          <p:cNvSpPr>
            <a:spLocks noChangeShapeType="1"/>
          </p:cNvSpPr>
          <p:nvPr/>
        </p:nvSpPr>
        <p:spPr bwMode="auto">
          <a:xfrm flipH="1">
            <a:off x="540532" y="1349986"/>
            <a:ext cx="3443351" cy="0"/>
          </a:xfrm>
          <a:prstGeom prst="line">
            <a:avLst/>
          </a:prstGeom>
          <a:noFill/>
          <a:ln w="9525" cmpd="sng">
            <a:solidFill>
              <a:schemeClr val="tx1"/>
            </a:solidFill>
            <a:round/>
            <a:headEnd type="oval" w="med" len="med"/>
            <a:tailEnd/>
          </a:ln>
        </p:spPr>
        <p:txBody>
          <a:bodyPr wrap="none" anchor="ctr"/>
          <a:lstStyle/>
          <a:p>
            <a:endParaRPr lang="zh-CN" altLang="en-US">
              <a:latin typeface="楷体" pitchFamily="49" charset="-122"/>
              <a:ea typeface="楷体" pitchFamily="49" charset="-122"/>
            </a:endParaRPr>
          </a:p>
        </p:txBody>
      </p:sp>
      <p:sp>
        <p:nvSpPr>
          <p:cNvPr id="23" name="Rectangle 17"/>
          <p:cNvSpPr>
            <a:spLocks noChangeArrowheads="1"/>
          </p:cNvSpPr>
          <p:nvPr/>
        </p:nvSpPr>
        <p:spPr bwMode="auto">
          <a:xfrm>
            <a:off x="173581" y="1516604"/>
            <a:ext cx="4986514" cy="1754326"/>
          </a:xfrm>
          <a:prstGeom prst="rect">
            <a:avLst/>
          </a:prstGeom>
          <a:noFill/>
          <a:ln w="9525">
            <a:noFill/>
            <a:miter lim="800000"/>
            <a:headEnd/>
            <a:tailEnd/>
          </a:ln>
        </p:spPr>
        <p:txBody>
          <a:bodyPr wrap="square">
            <a:spAutoFit/>
          </a:bodyPr>
          <a:lstStyle/>
          <a:p>
            <a:pPr marL="342900" lvl="1" indent="101600">
              <a:spcBef>
                <a:spcPct val="40000"/>
              </a:spcBef>
              <a:buClr>
                <a:srgbClr val="CC0000"/>
              </a:buClr>
              <a:buSzPct val="100000"/>
              <a:buFont typeface="Wingdings" pitchFamily="2" charset="2"/>
              <a:buChar char="p"/>
              <a:defRPr/>
            </a:pP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物权法</a:t>
            </a:r>
            <a:r>
              <a:rPr lang="en-US" altLang="zh-CN"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第</a:t>
            </a:r>
            <a:r>
              <a:rPr lang="en-US" altLang="zh-CN" sz="2000" dirty="0">
                <a:latin typeface="微软雅黑" panose="020B0503020204020204" pitchFamily="34" charset="-122"/>
                <a:ea typeface="微软雅黑" panose="020B0503020204020204" pitchFamily="34" charset="-122"/>
              </a:rPr>
              <a:t>226</a:t>
            </a:r>
            <a:r>
              <a:rPr lang="zh-CN" altLang="en-US" sz="2000" dirty="0">
                <a:latin typeface="微软雅黑" panose="020B0503020204020204" pitchFamily="34" charset="-122"/>
                <a:ea typeface="微软雅黑" panose="020B0503020204020204" pitchFamily="34" charset="-122"/>
              </a:rPr>
              <a:t>条规定</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以基金份额、证券登记结算机构登记的股权出质的，质权自证券登记结算机构办理出质登记时设立</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342900" lvl="1" indent="101600">
              <a:spcBef>
                <a:spcPct val="40000"/>
              </a:spcBef>
              <a:buClr>
                <a:srgbClr val="CC0000"/>
              </a:buClr>
              <a:buSzPct val="100000"/>
              <a:buFont typeface="Wingdings" pitchFamily="2" charset="2"/>
              <a:buChar char="p"/>
              <a:defRPr/>
            </a:pP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担保法</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证券法</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公司法</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sp>
        <p:nvSpPr>
          <p:cNvPr id="24" name="Line 12"/>
          <p:cNvSpPr>
            <a:spLocks noChangeShapeType="1"/>
          </p:cNvSpPr>
          <p:nvPr/>
        </p:nvSpPr>
        <p:spPr bwMode="auto">
          <a:xfrm>
            <a:off x="7557437" y="3419645"/>
            <a:ext cx="3441474" cy="0"/>
          </a:xfrm>
          <a:prstGeom prst="line">
            <a:avLst/>
          </a:prstGeom>
          <a:noFill/>
          <a:ln w="9525" cmpd="sng">
            <a:solidFill>
              <a:schemeClr val="tx1"/>
            </a:solidFill>
            <a:round/>
            <a:headEnd type="oval" w="med" len="med"/>
            <a:tailEnd/>
          </a:ln>
        </p:spPr>
        <p:txBody>
          <a:bodyPr wrap="none" anchor="ctr"/>
          <a:lstStyle/>
          <a:p>
            <a:endParaRPr lang="zh-CN" altLang="en-US">
              <a:latin typeface="楷体" pitchFamily="49" charset="-122"/>
              <a:ea typeface="楷体" pitchFamily="49" charset="-122"/>
            </a:endParaRPr>
          </a:p>
        </p:txBody>
      </p:sp>
      <p:grpSp>
        <p:nvGrpSpPr>
          <p:cNvPr id="25" name="组合 33"/>
          <p:cNvGrpSpPr>
            <a:grpSpLocks/>
          </p:cNvGrpSpPr>
          <p:nvPr/>
        </p:nvGrpSpPr>
        <p:grpSpPr bwMode="auto">
          <a:xfrm>
            <a:off x="5620463" y="2321540"/>
            <a:ext cx="1714512" cy="3786214"/>
            <a:chOff x="0" y="0"/>
            <a:chExt cx="1163638" cy="2852737"/>
          </a:xfrm>
        </p:grpSpPr>
        <p:sp>
          <p:nvSpPr>
            <p:cNvPr id="26" name="Freeform 33"/>
            <p:cNvSpPr>
              <a:spLocks/>
            </p:cNvSpPr>
            <p:nvPr/>
          </p:nvSpPr>
          <p:spPr bwMode="auto">
            <a:xfrm>
              <a:off x="334963" y="252412"/>
              <a:ext cx="188913" cy="273050"/>
            </a:xfrm>
            <a:custGeom>
              <a:avLst/>
              <a:gdLst/>
              <a:ahLst/>
              <a:cxnLst>
                <a:cxn ang="0">
                  <a:pos x="0" y="83"/>
                </a:cxn>
                <a:cxn ang="0">
                  <a:pos x="5" y="7"/>
                </a:cxn>
                <a:cxn ang="0">
                  <a:pos x="90" y="44"/>
                </a:cxn>
                <a:cxn ang="0">
                  <a:pos x="124" y="131"/>
                </a:cxn>
                <a:cxn ang="0">
                  <a:pos x="62" y="190"/>
                </a:cxn>
                <a:cxn ang="0">
                  <a:pos x="0" y="83"/>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w="9525">
              <a:noFill/>
              <a:round/>
              <a:headEnd/>
              <a:tailEnd/>
            </a:ln>
          </p:spPr>
          <p:txBody>
            <a:bodyPr/>
            <a:lstStyle/>
            <a:p>
              <a:endParaRPr lang="zh-CN" altLang="en-US"/>
            </a:p>
          </p:txBody>
        </p:sp>
        <p:sp>
          <p:nvSpPr>
            <p:cNvPr id="27" name="Freeform 34"/>
            <p:cNvSpPr>
              <a:spLocks/>
            </p:cNvSpPr>
            <p:nvPr/>
          </p:nvSpPr>
          <p:spPr bwMode="auto">
            <a:xfrm>
              <a:off x="200025" y="2590800"/>
              <a:ext cx="282575" cy="261937"/>
            </a:xfrm>
            <a:custGeom>
              <a:avLst/>
              <a:gdLst/>
              <a:ahLst/>
              <a:cxnLst>
                <a:cxn ang="0">
                  <a:pos x="27" y="16"/>
                </a:cxn>
                <a:cxn ang="0">
                  <a:pos x="16" y="102"/>
                </a:cxn>
                <a:cxn ang="0">
                  <a:pos x="11" y="126"/>
                </a:cxn>
                <a:cxn ang="0">
                  <a:pos x="38" y="126"/>
                </a:cxn>
                <a:cxn ang="0">
                  <a:pos x="129" y="174"/>
                </a:cxn>
                <a:cxn ang="0">
                  <a:pos x="196" y="153"/>
                </a:cxn>
                <a:cxn ang="0">
                  <a:pos x="161" y="96"/>
                </a:cxn>
                <a:cxn ang="0">
                  <a:pos x="121" y="16"/>
                </a:cxn>
                <a:cxn ang="0">
                  <a:pos x="27" y="16"/>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rgbClr val="2E2C2C"/>
            </a:solidFill>
            <a:ln w="9525">
              <a:noFill/>
              <a:round/>
              <a:headEnd/>
              <a:tailEnd/>
            </a:ln>
          </p:spPr>
          <p:txBody>
            <a:bodyPr/>
            <a:lstStyle/>
            <a:p>
              <a:endParaRPr lang="zh-CN" altLang="en-US"/>
            </a:p>
          </p:txBody>
        </p:sp>
        <p:sp>
          <p:nvSpPr>
            <p:cNvPr id="28" name="Freeform 35"/>
            <p:cNvSpPr>
              <a:spLocks/>
            </p:cNvSpPr>
            <p:nvPr/>
          </p:nvSpPr>
          <p:spPr bwMode="auto">
            <a:xfrm>
              <a:off x="928688" y="730250"/>
              <a:ext cx="234950" cy="152400"/>
            </a:xfrm>
            <a:custGeom>
              <a:avLst/>
              <a:gdLst/>
              <a:ahLst/>
              <a:cxnLst>
                <a:cxn ang="0">
                  <a:pos x="29" y="101"/>
                </a:cxn>
                <a:cxn ang="0">
                  <a:pos x="91" y="101"/>
                </a:cxn>
                <a:cxn ang="0">
                  <a:pos x="163" y="61"/>
                </a:cxn>
                <a:cxn ang="0">
                  <a:pos x="163" y="40"/>
                </a:cxn>
                <a:cxn ang="0">
                  <a:pos x="120" y="40"/>
                </a:cxn>
                <a:cxn ang="0">
                  <a:pos x="62" y="48"/>
                </a:cxn>
                <a:cxn ang="0">
                  <a:pos x="48" y="35"/>
                </a:cxn>
                <a:cxn ang="0">
                  <a:pos x="56" y="7"/>
                </a:cxn>
                <a:cxn ang="0">
                  <a:pos x="29" y="42"/>
                </a:cxn>
                <a:cxn ang="0">
                  <a:pos x="0" y="69"/>
                </a:cxn>
                <a:cxn ang="0">
                  <a:pos x="29" y="10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w="9525">
              <a:noFill/>
              <a:round/>
              <a:headEnd/>
              <a:tailEnd/>
            </a:ln>
          </p:spPr>
          <p:txBody>
            <a:bodyPr/>
            <a:lstStyle/>
            <a:p>
              <a:endParaRPr lang="zh-CN" altLang="en-US"/>
            </a:p>
          </p:txBody>
        </p:sp>
        <p:sp>
          <p:nvSpPr>
            <p:cNvPr id="29" name="Freeform 36"/>
            <p:cNvSpPr>
              <a:spLocks/>
            </p:cNvSpPr>
            <p:nvPr/>
          </p:nvSpPr>
          <p:spPr bwMode="auto">
            <a:xfrm>
              <a:off x="342900" y="2543175"/>
              <a:ext cx="347663" cy="182562"/>
            </a:xfrm>
            <a:custGeom>
              <a:avLst/>
              <a:gdLst/>
              <a:ahLst/>
              <a:cxnLst>
                <a:cxn ang="0">
                  <a:pos x="22" y="99"/>
                </a:cxn>
                <a:cxn ang="0">
                  <a:pos x="118" y="126"/>
                </a:cxn>
                <a:cxn ang="0">
                  <a:pos x="228" y="126"/>
                </a:cxn>
                <a:cxn ang="0">
                  <a:pos x="201" y="99"/>
                </a:cxn>
                <a:cxn ang="0">
                  <a:pos x="126" y="72"/>
                </a:cxn>
                <a:cxn ang="0">
                  <a:pos x="57" y="0"/>
                </a:cxn>
                <a:cxn ang="0">
                  <a:pos x="5" y="10"/>
                </a:cxn>
                <a:cxn ang="0">
                  <a:pos x="22" y="99"/>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rgbClr val="2E2C2C"/>
            </a:solidFill>
            <a:ln w="9525">
              <a:noFill/>
              <a:round/>
              <a:headEnd/>
              <a:tailEnd/>
            </a:ln>
          </p:spPr>
          <p:txBody>
            <a:bodyPr/>
            <a:lstStyle/>
            <a:p>
              <a:endParaRPr lang="zh-CN" altLang="en-US"/>
            </a:p>
          </p:txBody>
        </p:sp>
        <p:sp>
          <p:nvSpPr>
            <p:cNvPr id="30" name="Freeform 37"/>
            <p:cNvSpPr>
              <a:spLocks/>
            </p:cNvSpPr>
            <p:nvPr/>
          </p:nvSpPr>
          <p:spPr bwMode="auto">
            <a:xfrm>
              <a:off x="306388" y="1219200"/>
              <a:ext cx="322263" cy="1371600"/>
            </a:xfrm>
            <a:custGeom>
              <a:avLst/>
              <a:gdLst/>
              <a:ahLst/>
              <a:cxnLst>
                <a:cxn ang="0">
                  <a:pos x="20" y="954"/>
                </a:cxn>
                <a:cxn ang="0">
                  <a:pos x="91" y="933"/>
                </a:cxn>
                <a:cxn ang="0">
                  <a:pos x="91" y="901"/>
                </a:cxn>
                <a:cxn ang="0">
                  <a:pos x="75" y="873"/>
                </a:cxn>
                <a:cxn ang="0">
                  <a:pos x="84" y="842"/>
                </a:cxn>
                <a:cxn ang="0">
                  <a:pos x="70" y="816"/>
                </a:cxn>
                <a:cxn ang="0">
                  <a:pos x="94" y="796"/>
                </a:cxn>
                <a:cxn ang="0">
                  <a:pos x="81" y="750"/>
                </a:cxn>
                <a:cxn ang="0">
                  <a:pos x="94" y="668"/>
                </a:cxn>
                <a:cxn ang="0">
                  <a:pos x="103" y="613"/>
                </a:cxn>
                <a:cxn ang="0">
                  <a:pos x="101" y="605"/>
                </a:cxn>
                <a:cxn ang="0">
                  <a:pos x="132" y="580"/>
                </a:cxn>
                <a:cxn ang="0">
                  <a:pos x="123" y="545"/>
                </a:cxn>
                <a:cxn ang="0">
                  <a:pos x="143" y="503"/>
                </a:cxn>
                <a:cxn ang="0">
                  <a:pos x="213" y="156"/>
                </a:cxn>
                <a:cxn ang="0">
                  <a:pos x="214" y="0"/>
                </a:cxn>
                <a:cxn ang="0">
                  <a:pos x="143" y="18"/>
                </a:cxn>
                <a:cxn ang="0">
                  <a:pos x="101" y="66"/>
                </a:cxn>
                <a:cxn ang="0">
                  <a:pos x="31" y="279"/>
                </a:cxn>
                <a:cxn ang="0">
                  <a:pos x="40" y="477"/>
                </a:cxn>
                <a:cxn ang="0">
                  <a:pos x="7" y="640"/>
                </a:cxn>
                <a:cxn ang="0">
                  <a:pos x="7" y="879"/>
                </a:cxn>
                <a:cxn ang="0">
                  <a:pos x="20" y="954"/>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rgbClr val="383837"/>
            </a:solidFill>
            <a:ln w="9525">
              <a:noFill/>
              <a:round/>
              <a:headEnd/>
              <a:tailEnd/>
            </a:ln>
          </p:spPr>
          <p:txBody>
            <a:bodyPr/>
            <a:lstStyle/>
            <a:p>
              <a:endParaRPr lang="zh-CN" altLang="en-US"/>
            </a:p>
          </p:txBody>
        </p:sp>
        <p:sp>
          <p:nvSpPr>
            <p:cNvPr id="31" name="Freeform 38"/>
            <p:cNvSpPr>
              <a:spLocks/>
            </p:cNvSpPr>
            <p:nvPr/>
          </p:nvSpPr>
          <p:spPr bwMode="auto">
            <a:xfrm>
              <a:off x="306388" y="1219200"/>
              <a:ext cx="307975" cy="1371600"/>
            </a:xfrm>
            <a:custGeom>
              <a:avLst/>
              <a:gdLst/>
              <a:ahLst/>
              <a:cxnLst>
                <a:cxn ang="0">
                  <a:pos x="214" y="0"/>
                </a:cxn>
                <a:cxn ang="0">
                  <a:pos x="143" y="18"/>
                </a:cxn>
                <a:cxn ang="0">
                  <a:pos x="101" y="66"/>
                </a:cxn>
                <a:cxn ang="0">
                  <a:pos x="31" y="279"/>
                </a:cxn>
                <a:cxn ang="0">
                  <a:pos x="40" y="477"/>
                </a:cxn>
                <a:cxn ang="0">
                  <a:pos x="7" y="640"/>
                </a:cxn>
                <a:cxn ang="0">
                  <a:pos x="7" y="879"/>
                </a:cxn>
                <a:cxn ang="0">
                  <a:pos x="20" y="954"/>
                </a:cxn>
                <a:cxn ang="0">
                  <a:pos x="91" y="933"/>
                </a:cxn>
                <a:cxn ang="0">
                  <a:pos x="93" y="919"/>
                </a:cxn>
                <a:cxn ang="0">
                  <a:pos x="62" y="887"/>
                </a:cxn>
                <a:cxn ang="0">
                  <a:pos x="76" y="875"/>
                </a:cxn>
                <a:cxn ang="0">
                  <a:pos x="75" y="873"/>
                </a:cxn>
                <a:cxn ang="0">
                  <a:pos x="85" y="854"/>
                </a:cxn>
                <a:cxn ang="0">
                  <a:pos x="55" y="810"/>
                </a:cxn>
                <a:cxn ang="0">
                  <a:pos x="73" y="814"/>
                </a:cxn>
                <a:cxn ang="0">
                  <a:pos x="94" y="796"/>
                </a:cxn>
                <a:cxn ang="0">
                  <a:pos x="93" y="794"/>
                </a:cxn>
                <a:cxn ang="0">
                  <a:pos x="55" y="773"/>
                </a:cxn>
                <a:cxn ang="0">
                  <a:pos x="40" y="716"/>
                </a:cxn>
                <a:cxn ang="0">
                  <a:pos x="82" y="757"/>
                </a:cxn>
                <a:cxn ang="0">
                  <a:pos x="66" y="675"/>
                </a:cxn>
                <a:cxn ang="0">
                  <a:pos x="87" y="714"/>
                </a:cxn>
                <a:cxn ang="0">
                  <a:pos x="93" y="671"/>
                </a:cxn>
                <a:cxn ang="0">
                  <a:pos x="66" y="608"/>
                </a:cxn>
                <a:cxn ang="0">
                  <a:pos x="78" y="558"/>
                </a:cxn>
                <a:cxn ang="0">
                  <a:pos x="106" y="600"/>
                </a:cxn>
                <a:cxn ang="0">
                  <a:pos x="132" y="580"/>
                </a:cxn>
                <a:cxn ang="0">
                  <a:pos x="78" y="519"/>
                </a:cxn>
                <a:cxn ang="0">
                  <a:pos x="93" y="491"/>
                </a:cxn>
                <a:cxn ang="0">
                  <a:pos x="140" y="510"/>
                </a:cxn>
                <a:cxn ang="0">
                  <a:pos x="143" y="504"/>
                </a:cxn>
                <a:cxn ang="0">
                  <a:pos x="94" y="448"/>
                </a:cxn>
                <a:cxn ang="0">
                  <a:pos x="143" y="295"/>
                </a:cxn>
                <a:cxn ang="0">
                  <a:pos x="212" y="153"/>
                </a:cxn>
                <a:cxn ang="0">
                  <a:pos x="214" y="0"/>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rgbClr val="2E2C2C"/>
            </a:solidFill>
            <a:ln w="9525">
              <a:noFill/>
              <a:round/>
              <a:headEnd/>
              <a:tailEnd/>
            </a:ln>
          </p:spPr>
          <p:txBody>
            <a:bodyPr/>
            <a:lstStyle/>
            <a:p>
              <a:endParaRPr lang="zh-CN" altLang="en-US"/>
            </a:p>
          </p:txBody>
        </p:sp>
        <p:sp>
          <p:nvSpPr>
            <p:cNvPr id="32" name="Freeform 39"/>
            <p:cNvSpPr>
              <a:spLocks/>
            </p:cNvSpPr>
            <p:nvPr/>
          </p:nvSpPr>
          <p:spPr bwMode="auto">
            <a:xfrm>
              <a:off x="138113" y="1192212"/>
              <a:ext cx="438150" cy="1462087"/>
            </a:xfrm>
            <a:custGeom>
              <a:avLst/>
              <a:gdLst/>
              <a:ahLst/>
              <a:cxnLst>
                <a:cxn ang="0">
                  <a:pos x="35" y="865"/>
                </a:cxn>
                <a:cxn ang="0">
                  <a:pos x="61" y="1016"/>
                </a:cxn>
                <a:cxn ang="0">
                  <a:pos x="121" y="1016"/>
                </a:cxn>
                <a:cxn ang="0">
                  <a:pos x="164" y="988"/>
                </a:cxn>
                <a:cxn ang="0">
                  <a:pos x="164" y="915"/>
                </a:cxn>
                <a:cxn ang="0">
                  <a:pos x="147" y="856"/>
                </a:cxn>
                <a:cxn ang="0">
                  <a:pos x="147" y="755"/>
                </a:cxn>
                <a:cxn ang="0">
                  <a:pos x="160" y="587"/>
                </a:cxn>
                <a:cxn ang="0">
                  <a:pos x="184" y="495"/>
                </a:cxn>
                <a:cxn ang="0">
                  <a:pos x="184" y="385"/>
                </a:cxn>
                <a:cxn ang="0">
                  <a:pos x="226" y="291"/>
                </a:cxn>
                <a:cxn ang="0">
                  <a:pos x="283" y="108"/>
                </a:cxn>
                <a:cxn ang="0">
                  <a:pos x="304" y="25"/>
                </a:cxn>
                <a:cxn ang="0">
                  <a:pos x="177" y="5"/>
                </a:cxn>
                <a:cxn ang="0">
                  <a:pos x="50" y="5"/>
                </a:cxn>
                <a:cxn ang="0">
                  <a:pos x="13" y="162"/>
                </a:cxn>
                <a:cxn ang="0">
                  <a:pos x="26" y="282"/>
                </a:cxn>
                <a:cxn ang="0">
                  <a:pos x="30" y="346"/>
                </a:cxn>
                <a:cxn ang="0">
                  <a:pos x="39" y="449"/>
                </a:cxn>
                <a:cxn ang="0">
                  <a:pos x="12" y="521"/>
                </a:cxn>
                <a:cxn ang="0">
                  <a:pos x="10" y="737"/>
                </a:cxn>
                <a:cxn ang="0">
                  <a:pos x="35" y="865"/>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rgbClr val="383837"/>
            </a:solidFill>
            <a:ln w="9525">
              <a:noFill/>
              <a:round/>
              <a:headEnd/>
              <a:tailEnd/>
            </a:ln>
          </p:spPr>
          <p:txBody>
            <a:bodyPr/>
            <a:lstStyle/>
            <a:p>
              <a:endParaRPr lang="zh-CN" altLang="en-US"/>
            </a:p>
          </p:txBody>
        </p:sp>
        <p:sp>
          <p:nvSpPr>
            <p:cNvPr id="33" name="Freeform 40"/>
            <p:cNvSpPr>
              <a:spLocks/>
            </p:cNvSpPr>
            <p:nvPr/>
          </p:nvSpPr>
          <p:spPr bwMode="auto">
            <a:xfrm>
              <a:off x="139700" y="1843087"/>
              <a:ext cx="238125" cy="811212"/>
            </a:xfrm>
            <a:custGeom>
              <a:avLst/>
              <a:gdLst/>
              <a:ahLst/>
              <a:cxnLst>
                <a:cxn ang="0">
                  <a:pos x="165" y="57"/>
                </a:cxn>
                <a:cxn ang="0">
                  <a:pos x="38" y="0"/>
                </a:cxn>
                <a:cxn ang="0">
                  <a:pos x="11" y="69"/>
                </a:cxn>
                <a:cxn ang="0">
                  <a:pos x="8" y="279"/>
                </a:cxn>
                <a:cxn ang="0">
                  <a:pos x="8" y="281"/>
                </a:cxn>
                <a:cxn ang="0">
                  <a:pos x="8" y="282"/>
                </a:cxn>
                <a:cxn ang="0">
                  <a:pos x="8" y="283"/>
                </a:cxn>
                <a:cxn ang="0">
                  <a:pos x="9" y="285"/>
                </a:cxn>
                <a:cxn ang="0">
                  <a:pos x="34" y="413"/>
                </a:cxn>
                <a:cxn ang="0">
                  <a:pos x="56" y="561"/>
                </a:cxn>
                <a:cxn ang="0">
                  <a:pos x="57" y="560"/>
                </a:cxn>
                <a:cxn ang="0">
                  <a:pos x="60" y="564"/>
                </a:cxn>
                <a:cxn ang="0">
                  <a:pos x="120" y="564"/>
                </a:cxn>
                <a:cxn ang="0">
                  <a:pos x="159" y="539"/>
                </a:cxn>
                <a:cxn ang="0">
                  <a:pos x="138" y="504"/>
                </a:cxn>
                <a:cxn ang="0">
                  <a:pos x="74" y="504"/>
                </a:cxn>
                <a:cxn ang="0">
                  <a:pos x="163" y="463"/>
                </a:cxn>
                <a:cxn ang="0">
                  <a:pos x="50" y="479"/>
                </a:cxn>
                <a:cxn ang="0">
                  <a:pos x="51" y="414"/>
                </a:cxn>
                <a:cxn ang="0">
                  <a:pos x="93" y="440"/>
                </a:cxn>
                <a:cxn ang="0">
                  <a:pos x="53" y="371"/>
                </a:cxn>
                <a:cxn ang="0">
                  <a:pos x="93" y="380"/>
                </a:cxn>
                <a:cxn ang="0">
                  <a:pos x="51" y="339"/>
                </a:cxn>
                <a:cxn ang="0">
                  <a:pos x="93" y="296"/>
                </a:cxn>
                <a:cxn ang="0">
                  <a:pos x="79" y="243"/>
                </a:cxn>
                <a:cxn ang="0">
                  <a:pos x="40" y="234"/>
                </a:cxn>
                <a:cxn ang="0">
                  <a:pos x="42" y="225"/>
                </a:cxn>
                <a:cxn ang="0">
                  <a:pos x="93" y="154"/>
                </a:cxn>
                <a:cxn ang="0">
                  <a:pos x="37" y="154"/>
                </a:cxn>
                <a:cxn ang="0">
                  <a:pos x="108" y="110"/>
                </a:cxn>
                <a:cxn ang="0">
                  <a:pos x="90" y="99"/>
                </a:cxn>
                <a:cxn ang="0">
                  <a:pos x="37" y="90"/>
                </a:cxn>
                <a:cxn ang="0">
                  <a:pos x="74" y="81"/>
                </a:cxn>
                <a:cxn ang="0">
                  <a:pos x="40" y="57"/>
                </a:cxn>
                <a:cxn ang="0">
                  <a:pos x="165" y="57"/>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rgbClr val="2E2C2C"/>
            </a:solidFill>
            <a:ln w="9525">
              <a:noFill/>
              <a:round/>
              <a:headEnd/>
              <a:tailEnd/>
            </a:ln>
          </p:spPr>
          <p:txBody>
            <a:bodyPr/>
            <a:lstStyle/>
            <a:p>
              <a:endParaRPr lang="zh-CN" altLang="en-US"/>
            </a:p>
          </p:txBody>
        </p:sp>
        <p:sp>
          <p:nvSpPr>
            <p:cNvPr id="34" name="Freeform 41"/>
            <p:cNvSpPr>
              <a:spLocks/>
            </p:cNvSpPr>
            <p:nvPr/>
          </p:nvSpPr>
          <p:spPr bwMode="auto">
            <a:xfrm>
              <a:off x="123825" y="1193800"/>
              <a:ext cx="452438" cy="608012"/>
            </a:xfrm>
            <a:custGeom>
              <a:avLst/>
              <a:gdLst/>
              <a:ahLst/>
              <a:cxnLst>
                <a:cxn ang="0">
                  <a:pos x="187" y="4"/>
                </a:cxn>
                <a:cxn ang="0">
                  <a:pos x="60" y="4"/>
                </a:cxn>
                <a:cxn ang="0">
                  <a:pos x="7" y="146"/>
                </a:cxn>
                <a:cxn ang="0">
                  <a:pos x="9" y="267"/>
                </a:cxn>
                <a:cxn ang="0">
                  <a:pos x="18" y="349"/>
                </a:cxn>
                <a:cxn ang="0">
                  <a:pos x="46" y="422"/>
                </a:cxn>
                <a:cxn ang="0">
                  <a:pos x="104" y="337"/>
                </a:cxn>
                <a:cxn ang="0">
                  <a:pos x="62" y="353"/>
                </a:cxn>
                <a:cxn ang="0">
                  <a:pos x="89" y="209"/>
                </a:cxn>
                <a:cxn ang="0">
                  <a:pos x="104" y="99"/>
                </a:cxn>
                <a:cxn ang="0">
                  <a:pos x="236" y="99"/>
                </a:cxn>
                <a:cxn ang="0">
                  <a:pos x="288" y="119"/>
                </a:cxn>
                <a:cxn ang="0">
                  <a:pos x="293" y="107"/>
                </a:cxn>
                <a:cxn ang="0">
                  <a:pos x="314" y="24"/>
                </a:cxn>
                <a:cxn ang="0">
                  <a:pos x="187" y="4"/>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rgbClr val="2E2C2C"/>
            </a:solidFill>
            <a:ln w="9525">
              <a:noFill/>
              <a:round/>
              <a:headEnd/>
              <a:tailEnd/>
            </a:ln>
          </p:spPr>
          <p:txBody>
            <a:bodyPr/>
            <a:lstStyle/>
            <a:p>
              <a:endParaRPr lang="zh-CN" altLang="en-US"/>
            </a:p>
          </p:txBody>
        </p:sp>
        <p:sp>
          <p:nvSpPr>
            <p:cNvPr id="35" name="Freeform 42"/>
            <p:cNvSpPr>
              <a:spLocks/>
            </p:cNvSpPr>
            <p:nvPr/>
          </p:nvSpPr>
          <p:spPr bwMode="auto">
            <a:xfrm>
              <a:off x="274638" y="1130300"/>
              <a:ext cx="339725" cy="120650"/>
            </a:xfrm>
            <a:custGeom>
              <a:avLst/>
              <a:gdLst/>
              <a:ahLst/>
              <a:cxnLst>
                <a:cxn ang="0">
                  <a:pos x="0" y="39"/>
                </a:cxn>
                <a:cxn ang="0">
                  <a:pos x="191" y="81"/>
                </a:cxn>
                <a:cxn ang="0">
                  <a:pos x="236" y="61"/>
                </a:cxn>
                <a:cxn ang="0">
                  <a:pos x="230" y="17"/>
                </a:cxn>
                <a:cxn ang="0">
                  <a:pos x="9" y="0"/>
                </a:cxn>
                <a:cxn ang="0">
                  <a:pos x="0" y="39"/>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2E2C2C"/>
            </a:solidFill>
            <a:ln w="9525">
              <a:noFill/>
              <a:round/>
              <a:headEnd/>
              <a:tailEnd/>
            </a:ln>
          </p:spPr>
          <p:txBody>
            <a:bodyPr/>
            <a:lstStyle/>
            <a:p>
              <a:endParaRPr lang="zh-CN" altLang="en-US"/>
            </a:p>
          </p:txBody>
        </p:sp>
        <p:sp>
          <p:nvSpPr>
            <p:cNvPr id="36" name="Freeform 43"/>
            <p:cNvSpPr>
              <a:spLocks/>
            </p:cNvSpPr>
            <p:nvPr/>
          </p:nvSpPr>
          <p:spPr bwMode="auto">
            <a:xfrm>
              <a:off x="298450" y="344487"/>
              <a:ext cx="309563" cy="857250"/>
            </a:xfrm>
            <a:custGeom>
              <a:avLst/>
              <a:gdLst/>
              <a:ahLst/>
              <a:cxnLst>
                <a:cxn ang="0">
                  <a:pos x="2" y="534"/>
                </a:cxn>
                <a:cxn ang="0">
                  <a:pos x="71" y="586"/>
                </a:cxn>
                <a:cxn ang="0">
                  <a:pos x="215" y="576"/>
                </a:cxn>
                <a:cxn ang="0">
                  <a:pos x="193" y="388"/>
                </a:cxn>
                <a:cxn ang="0">
                  <a:pos x="204" y="267"/>
                </a:cxn>
                <a:cxn ang="0">
                  <a:pos x="149" y="111"/>
                </a:cxn>
                <a:cxn ang="0">
                  <a:pos x="141" y="32"/>
                </a:cxn>
                <a:cxn ang="0">
                  <a:pos x="123" y="79"/>
                </a:cxn>
                <a:cxn ang="0">
                  <a:pos x="25" y="0"/>
                </a:cxn>
                <a:cxn ang="0">
                  <a:pos x="2" y="28"/>
                </a:cxn>
                <a:cxn ang="0">
                  <a:pos x="2" y="534"/>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w="9525">
              <a:noFill/>
              <a:round/>
              <a:headEnd/>
              <a:tailEnd/>
            </a:ln>
          </p:spPr>
          <p:txBody>
            <a:bodyPr/>
            <a:lstStyle/>
            <a:p>
              <a:endParaRPr lang="zh-CN" altLang="en-US"/>
            </a:p>
          </p:txBody>
        </p:sp>
        <p:sp>
          <p:nvSpPr>
            <p:cNvPr id="37" name="Freeform 44"/>
            <p:cNvSpPr>
              <a:spLocks/>
            </p:cNvSpPr>
            <p:nvPr/>
          </p:nvSpPr>
          <p:spPr bwMode="auto">
            <a:xfrm>
              <a:off x="298450" y="344487"/>
              <a:ext cx="309563" cy="857250"/>
            </a:xfrm>
            <a:custGeom>
              <a:avLst/>
              <a:gdLst/>
              <a:ahLst/>
              <a:cxnLst>
                <a:cxn ang="0">
                  <a:pos x="149" y="578"/>
                </a:cxn>
                <a:cxn ang="0">
                  <a:pos x="39" y="509"/>
                </a:cxn>
                <a:cxn ang="0">
                  <a:pos x="45" y="470"/>
                </a:cxn>
                <a:cxn ang="0">
                  <a:pos x="149" y="530"/>
                </a:cxn>
                <a:cxn ang="0">
                  <a:pos x="47" y="372"/>
                </a:cxn>
                <a:cxn ang="0">
                  <a:pos x="32" y="79"/>
                </a:cxn>
                <a:cxn ang="0">
                  <a:pos x="78" y="121"/>
                </a:cxn>
                <a:cxn ang="0">
                  <a:pos x="47" y="69"/>
                </a:cxn>
                <a:cxn ang="0">
                  <a:pos x="96" y="63"/>
                </a:cxn>
                <a:cxn ang="0">
                  <a:pos x="25" y="0"/>
                </a:cxn>
                <a:cxn ang="0">
                  <a:pos x="2" y="28"/>
                </a:cxn>
                <a:cxn ang="0">
                  <a:pos x="2" y="534"/>
                </a:cxn>
                <a:cxn ang="0">
                  <a:pos x="71" y="586"/>
                </a:cxn>
                <a:cxn ang="0">
                  <a:pos x="215" y="576"/>
                </a:cxn>
                <a:cxn ang="0">
                  <a:pos x="215" y="575"/>
                </a:cxn>
                <a:cxn ang="0">
                  <a:pos x="149" y="578"/>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w="9525">
              <a:noFill/>
              <a:round/>
              <a:headEnd/>
              <a:tailEnd/>
            </a:ln>
          </p:spPr>
          <p:txBody>
            <a:bodyPr/>
            <a:lstStyle/>
            <a:p>
              <a:endParaRPr lang="zh-CN" altLang="en-US"/>
            </a:p>
          </p:txBody>
        </p:sp>
        <p:sp>
          <p:nvSpPr>
            <p:cNvPr id="38" name="Freeform 45"/>
            <p:cNvSpPr>
              <a:spLocks/>
            </p:cNvSpPr>
            <p:nvPr/>
          </p:nvSpPr>
          <p:spPr bwMode="auto">
            <a:xfrm>
              <a:off x="0" y="371475"/>
              <a:ext cx="457200" cy="1096962"/>
            </a:xfrm>
            <a:custGeom>
              <a:avLst/>
              <a:gdLst/>
              <a:ahLst/>
              <a:cxnLst>
                <a:cxn ang="0">
                  <a:pos x="0" y="730"/>
                </a:cxn>
                <a:cxn ang="0">
                  <a:pos x="116" y="763"/>
                </a:cxn>
                <a:cxn ang="0">
                  <a:pos x="263" y="490"/>
                </a:cxn>
                <a:cxn ang="0">
                  <a:pos x="309" y="362"/>
                </a:cxn>
                <a:cxn ang="0">
                  <a:pos x="203" y="0"/>
                </a:cxn>
                <a:cxn ang="0">
                  <a:pos x="116" y="48"/>
                </a:cxn>
                <a:cxn ang="0">
                  <a:pos x="118" y="238"/>
                </a:cxn>
                <a:cxn ang="0">
                  <a:pos x="0" y="730"/>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rgbClr val="383837"/>
            </a:solidFill>
            <a:ln w="9525">
              <a:noFill/>
              <a:round/>
              <a:headEnd/>
              <a:tailEnd/>
            </a:ln>
          </p:spPr>
          <p:txBody>
            <a:bodyPr/>
            <a:lstStyle/>
            <a:p>
              <a:endParaRPr lang="zh-CN" altLang="en-US"/>
            </a:p>
          </p:txBody>
        </p:sp>
        <p:sp>
          <p:nvSpPr>
            <p:cNvPr id="39" name="Freeform 46"/>
            <p:cNvSpPr>
              <a:spLocks/>
            </p:cNvSpPr>
            <p:nvPr/>
          </p:nvSpPr>
          <p:spPr bwMode="auto">
            <a:xfrm>
              <a:off x="430213" y="457200"/>
              <a:ext cx="184150" cy="730250"/>
            </a:xfrm>
            <a:custGeom>
              <a:avLst/>
              <a:gdLst/>
              <a:ahLst/>
              <a:cxnLst>
                <a:cxn ang="0">
                  <a:pos x="68" y="472"/>
                </a:cxn>
                <a:cxn ang="0">
                  <a:pos x="101" y="507"/>
                </a:cxn>
                <a:cxn ang="0">
                  <a:pos x="127" y="478"/>
                </a:cxn>
                <a:cxn ang="0">
                  <a:pos x="98" y="218"/>
                </a:cxn>
                <a:cxn ang="0">
                  <a:pos x="43" y="53"/>
                </a:cxn>
                <a:cxn ang="0">
                  <a:pos x="31" y="0"/>
                </a:cxn>
                <a:cxn ang="0">
                  <a:pos x="0" y="32"/>
                </a:cxn>
                <a:cxn ang="0">
                  <a:pos x="14" y="59"/>
                </a:cxn>
                <a:cxn ang="0">
                  <a:pos x="41" y="184"/>
                </a:cxn>
                <a:cxn ang="0">
                  <a:pos x="68" y="472"/>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w="9525">
              <a:noFill/>
              <a:round/>
              <a:headEnd/>
              <a:tailEnd/>
            </a:ln>
          </p:spPr>
          <p:txBody>
            <a:bodyPr/>
            <a:lstStyle/>
            <a:p>
              <a:endParaRPr lang="zh-CN" altLang="en-US"/>
            </a:p>
          </p:txBody>
        </p:sp>
        <p:sp>
          <p:nvSpPr>
            <p:cNvPr id="40" name="Freeform 47"/>
            <p:cNvSpPr>
              <a:spLocks/>
            </p:cNvSpPr>
            <p:nvPr/>
          </p:nvSpPr>
          <p:spPr bwMode="auto">
            <a:xfrm>
              <a:off x="614363" y="725487"/>
              <a:ext cx="412750" cy="296862"/>
            </a:xfrm>
            <a:custGeom>
              <a:avLst/>
              <a:gdLst/>
              <a:ahLst/>
              <a:cxnLst>
                <a:cxn ang="0">
                  <a:pos x="277" y="151"/>
                </a:cxn>
                <a:cxn ang="0">
                  <a:pos x="239" y="54"/>
                </a:cxn>
                <a:cxn ang="0">
                  <a:pos x="154" y="76"/>
                </a:cxn>
                <a:cxn ang="0">
                  <a:pos x="127" y="90"/>
                </a:cxn>
                <a:cxn ang="0">
                  <a:pos x="87" y="90"/>
                </a:cxn>
                <a:cxn ang="0">
                  <a:pos x="50" y="90"/>
                </a:cxn>
                <a:cxn ang="0">
                  <a:pos x="37" y="77"/>
                </a:cxn>
                <a:cxn ang="0">
                  <a:pos x="12" y="0"/>
                </a:cxn>
                <a:cxn ang="0">
                  <a:pos x="0" y="175"/>
                </a:cxn>
                <a:cxn ang="0">
                  <a:pos x="6" y="205"/>
                </a:cxn>
                <a:cxn ang="0">
                  <a:pos x="122" y="192"/>
                </a:cxn>
                <a:cxn ang="0">
                  <a:pos x="277" y="151"/>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rgbClr val="383837"/>
            </a:solidFill>
            <a:ln w="9525">
              <a:noFill/>
              <a:round/>
              <a:headEnd/>
              <a:tailEnd/>
            </a:ln>
          </p:spPr>
          <p:txBody>
            <a:bodyPr/>
            <a:lstStyle/>
            <a:p>
              <a:endParaRPr lang="zh-CN" altLang="en-US"/>
            </a:p>
          </p:txBody>
        </p:sp>
        <p:sp>
          <p:nvSpPr>
            <p:cNvPr id="41" name="Freeform 48"/>
            <p:cNvSpPr>
              <a:spLocks/>
            </p:cNvSpPr>
            <p:nvPr/>
          </p:nvSpPr>
          <p:spPr bwMode="auto">
            <a:xfrm>
              <a:off x="654050" y="800100"/>
              <a:ext cx="357188" cy="190500"/>
            </a:xfrm>
            <a:custGeom>
              <a:avLst/>
              <a:gdLst/>
              <a:ahLst/>
              <a:cxnLst>
                <a:cxn ang="0">
                  <a:pos x="211" y="2"/>
                </a:cxn>
                <a:cxn ang="0">
                  <a:pos x="126" y="24"/>
                </a:cxn>
                <a:cxn ang="0">
                  <a:pos x="99" y="38"/>
                </a:cxn>
                <a:cxn ang="0">
                  <a:pos x="59" y="38"/>
                </a:cxn>
                <a:cxn ang="0">
                  <a:pos x="31" y="33"/>
                </a:cxn>
                <a:cxn ang="0">
                  <a:pos x="14" y="69"/>
                </a:cxn>
                <a:cxn ang="0">
                  <a:pos x="37" y="64"/>
                </a:cxn>
                <a:cxn ang="0">
                  <a:pos x="0" y="133"/>
                </a:cxn>
                <a:cxn ang="0">
                  <a:pos x="59" y="67"/>
                </a:cxn>
                <a:cxn ang="0">
                  <a:pos x="111" y="51"/>
                </a:cxn>
                <a:cxn ang="0">
                  <a:pos x="83" y="114"/>
                </a:cxn>
                <a:cxn ang="0">
                  <a:pos x="162" y="38"/>
                </a:cxn>
                <a:cxn ang="0">
                  <a:pos x="199" y="51"/>
                </a:cxn>
                <a:cxn ang="0">
                  <a:pos x="242" y="67"/>
                </a:cxn>
                <a:cxn ang="0">
                  <a:pos x="248" y="66"/>
                </a:cxn>
                <a:cxn ang="0">
                  <a:pos x="211" y="2"/>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rgbClr val="2E2C2C"/>
            </a:solidFill>
            <a:ln w="9525">
              <a:noFill/>
              <a:round/>
              <a:headEnd/>
              <a:tailEnd/>
            </a:ln>
          </p:spPr>
          <p:txBody>
            <a:bodyPr/>
            <a:lstStyle/>
            <a:p>
              <a:endParaRPr lang="zh-CN" altLang="en-US"/>
            </a:p>
          </p:txBody>
        </p:sp>
        <p:sp>
          <p:nvSpPr>
            <p:cNvPr id="42" name="Freeform 49"/>
            <p:cNvSpPr>
              <a:spLocks/>
            </p:cNvSpPr>
            <p:nvPr/>
          </p:nvSpPr>
          <p:spPr bwMode="auto">
            <a:xfrm>
              <a:off x="263525" y="392112"/>
              <a:ext cx="173038" cy="774700"/>
            </a:xfrm>
            <a:custGeom>
              <a:avLst/>
              <a:gdLst/>
              <a:ahLst/>
              <a:cxnLst>
                <a:cxn ang="0">
                  <a:pos x="43" y="538"/>
                </a:cxn>
                <a:cxn ang="0">
                  <a:pos x="79" y="475"/>
                </a:cxn>
                <a:cxn ang="0">
                  <a:pos x="114" y="427"/>
                </a:cxn>
                <a:cxn ang="0">
                  <a:pos x="116" y="334"/>
                </a:cxn>
                <a:cxn ang="0">
                  <a:pos x="16" y="77"/>
                </a:cxn>
                <a:cxn ang="0">
                  <a:pos x="26" y="60"/>
                </a:cxn>
                <a:cxn ang="0">
                  <a:pos x="6" y="0"/>
                </a:cxn>
                <a:cxn ang="0">
                  <a:pos x="0" y="5"/>
                </a:cxn>
                <a:cxn ang="0">
                  <a:pos x="7" y="55"/>
                </a:cxn>
                <a:cxn ang="0">
                  <a:pos x="7" y="77"/>
                </a:cxn>
                <a:cxn ang="0">
                  <a:pos x="103" y="338"/>
                </a:cxn>
                <a:cxn ang="0">
                  <a:pos x="63" y="461"/>
                </a:cxn>
                <a:cxn ang="0">
                  <a:pos x="43" y="538"/>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rgbClr val="2E2C2C"/>
            </a:solidFill>
            <a:ln w="9525">
              <a:noFill/>
              <a:round/>
              <a:headEnd/>
              <a:tailEnd/>
            </a:ln>
          </p:spPr>
          <p:txBody>
            <a:bodyPr/>
            <a:lstStyle/>
            <a:p>
              <a:endParaRPr lang="zh-CN" altLang="en-US"/>
            </a:p>
          </p:txBody>
        </p:sp>
        <p:sp>
          <p:nvSpPr>
            <p:cNvPr id="43" name="Freeform 50"/>
            <p:cNvSpPr>
              <a:spLocks/>
            </p:cNvSpPr>
            <p:nvPr/>
          </p:nvSpPr>
          <p:spPr bwMode="auto">
            <a:xfrm>
              <a:off x="122238" y="457200"/>
              <a:ext cx="198438" cy="841375"/>
            </a:xfrm>
            <a:custGeom>
              <a:avLst/>
              <a:gdLst/>
              <a:ahLst/>
              <a:cxnLst>
                <a:cxn ang="0">
                  <a:pos x="99" y="122"/>
                </a:cxn>
                <a:cxn ang="0">
                  <a:pos x="138" y="154"/>
                </a:cxn>
                <a:cxn ang="0">
                  <a:pos x="58" y="42"/>
                </a:cxn>
                <a:cxn ang="0">
                  <a:pos x="31" y="0"/>
                </a:cxn>
                <a:cxn ang="0">
                  <a:pos x="32" y="178"/>
                </a:cxn>
                <a:cxn ang="0">
                  <a:pos x="0" y="402"/>
                </a:cxn>
                <a:cxn ang="0">
                  <a:pos x="29" y="462"/>
                </a:cxn>
                <a:cxn ang="0">
                  <a:pos x="93" y="585"/>
                </a:cxn>
                <a:cxn ang="0">
                  <a:pos x="127" y="522"/>
                </a:cxn>
                <a:cxn ang="0">
                  <a:pos x="85" y="391"/>
                </a:cxn>
                <a:cxn ang="0">
                  <a:pos x="118" y="391"/>
                </a:cxn>
                <a:cxn ang="0">
                  <a:pos x="85" y="371"/>
                </a:cxn>
                <a:cxn ang="0">
                  <a:pos x="78" y="289"/>
                </a:cxn>
                <a:cxn ang="0">
                  <a:pos x="88" y="240"/>
                </a:cxn>
                <a:cxn ang="0">
                  <a:pos x="99" y="186"/>
                </a:cxn>
                <a:cxn ang="0">
                  <a:pos x="99" y="122"/>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2E2C2C"/>
            </a:solidFill>
            <a:ln w="9525">
              <a:noFill/>
              <a:round/>
              <a:headEnd/>
              <a:tailEnd/>
            </a:ln>
          </p:spPr>
          <p:txBody>
            <a:bodyPr/>
            <a:lstStyle/>
            <a:p>
              <a:endParaRPr lang="zh-CN" altLang="en-US"/>
            </a:p>
          </p:txBody>
        </p:sp>
        <p:sp>
          <p:nvSpPr>
            <p:cNvPr id="44" name="Freeform 51"/>
            <p:cNvSpPr>
              <a:spLocks/>
            </p:cNvSpPr>
            <p:nvPr/>
          </p:nvSpPr>
          <p:spPr bwMode="auto">
            <a:xfrm>
              <a:off x="196850" y="428625"/>
              <a:ext cx="77788" cy="134937"/>
            </a:xfrm>
            <a:custGeom>
              <a:avLst/>
              <a:gdLst/>
              <a:ahLst/>
              <a:cxnLst>
                <a:cxn ang="0">
                  <a:pos x="54" y="94"/>
                </a:cxn>
                <a:cxn ang="0">
                  <a:pos x="18" y="0"/>
                </a:cxn>
                <a:cxn ang="0">
                  <a:pos x="0" y="6"/>
                </a:cxn>
                <a:cxn ang="0">
                  <a:pos x="54" y="94"/>
                </a:cxn>
              </a:cxnLst>
              <a:rect l="0" t="0" r="r" b="b"/>
              <a:pathLst>
                <a:path w="54" h="94">
                  <a:moveTo>
                    <a:pt x="54" y="94"/>
                  </a:moveTo>
                  <a:lnTo>
                    <a:pt x="18" y="0"/>
                  </a:lnTo>
                  <a:cubicBezTo>
                    <a:pt x="12" y="3"/>
                    <a:pt x="6" y="5"/>
                    <a:pt x="0" y="6"/>
                  </a:cubicBezTo>
                  <a:cubicBezTo>
                    <a:pt x="14" y="21"/>
                    <a:pt x="32" y="48"/>
                    <a:pt x="54" y="94"/>
                  </a:cubicBezTo>
                  <a:close/>
                </a:path>
              </a:pathLst>
            </a:custGeom>
            <a:solidFill>
              <a:srgbClr val="2E2C2C"/>
            </a:solidFill>
            <a:ln w="9525">
              <a:noFill/>
              <a:round/>
              <a:headEnd/>
              <a:tailEnd/>
            </a:ln>
          </p:spPr>
          <p:txBody>
            <a:bodyPr/>
            <a:lstStyle/>
            <a:p>
              <a:endParaRPr lang="zh-CN" altLang="en-US"/>
            </a:p>
          </p:txBody>
        </p:sp>
        <p:sp>
          <p:nvSpPr>
            <p:cNvPr id="45" name="Freeform 52"/>
            <p:cNvSpPr>
              <a:spLocks/>
            </p:cNvSpPr>
            <p:nvPr/>
          </p:nvSpPr>
          <p:spPr bwMode="auto">
            <a:xfrm>
              <a:off x="211138" y="1260475"/>
              <a:ext cx="123825" cy="214312"/>
            </a:xfrm>
            <a:custGeom>
              <a:avLst/>
              <a:gdLst/>
              <a:ahLst/>
              <a:cxnLst>
                <a:cxn ang="0">
                  <a:pos x="4" y="46"/>
                </a:cxn>
                <a:cxn ang="0">
                  <a:pos x="15" y="115"/>
                </a:cxn>
                <a:cxn ang="0">
                  <a:pos x="15" y="149"/>
                </a:cxn>
                <a:cxn ang="0">
                  <a:pos x="86" y="88"/>
                </a:cxn>
                <a:cxn ang="0">
                  <a:pos x="59" y="24"/>
                </a:cxn>
                <a:cxn ang="0">
                  <a:pos x="4" y="46"/>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w="9525">
              <a:noFill/>
              <a:round/>
              <a:headEnd/>
              <a:tailEnd/>
            </a:ln>
          </p:spPr>
          <p:txBody>
            <a:bodyPr/>
            <a:lstStyle/>
            <a:p>
              <a:endParaRPr lang="zh-CN" altLang="en-US"/>
            </a:p>
          </p:txBody>
        </p:sp>
        <p:sp>
          <p:nvSpPr>
            <p:cNvPr id="46" name="Freeform 53"/>
            <p:cNvSpPr>
              <a:spLocks/>
            </p:cNvSpPr>
            <p:nvPr/>
          </p:nvSpPr>
          <p:spPr bwMode="auto">
            <a:xfrm>
              <a:off x="20638" y="439737"/>
              <a:ext cx="280988" cy="928687"/>
            </a:xfrm>
            <a:custGeom>
              <a:avLst/>
              <a:gdLst/>
              <a:ahLst/>
              <a:cxnLst>
                <a:cxn ang="0">
                  <a:pos x="109" y="645"/>
                </a:cxn>
                <a:cxn ang="0">
                  <a:pos x="195" y="587"/>
                </a:cxn>
                <a:cxn ang="0">
                  <a:pos x="134" y="383"/>
                </a:cxn>
                <a:cxn ang="0">
                  <a:pos x="140" y="243"/>
                </a:cxn>
                <a:cxn ang="0">
                  <a:pos x="169" y="134"/>
                </a:cxn>
                <a:cxn ang="0">
                  <a:pos x="101" y="0"/>
                </a:cxn>
                <a:cxn ang="0">
                  <a:pos x="50" y="25"/>
                </a:cxn>
                <a:cxn ang="0">
                  <a:pos x="40" y="39"/>
                </a:cxn>
                <a:cxn ang="0">
                  <a:pos x="19" y="92"/>
                </a:cxn>
                <a:cxn ang="0">
                  <a:pos x="19" y="157"/>
                </a:cxn>
                <a:cxn ang="0">
                  <a:pos x="5" y="173"/>
                </a:cxn>
                <a:cxn ang="0">
                  <a:pos x="5" y="213"/>
                </a:cxn>
                <a:cxn ang="0">
                  <a:pos x="22" y="229"/>
                </a:cxn>
                <a:cxn ang="0">
                  <a:pos x="12" y="288"/>
                </a:cxn>
                <a:cxn ang="0">
                  <a:pos x="10" y="361"/>
                </a:cxn>
                <a:cxn ang="0">
                  <a:pos x="27" y="430"/>
                </a:cxn>
                <a:cxn ang="0">
                  <a:pos x="109" y="645"/>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rgbClr val="383837"/>
            </a:solidFill>
            <a:ln w="9525">
              <a:noFill/>
              <a:round/>
              <a:headEnd/>
              <a:tailEnd/>
            </a:ln>
          </p:spPr>
          <p:txBody>
            <a:bodyPr/>
            <a:lstStyle/>
            <a:p>
              <a:endParaRPr lang="zh-CN" altLang="en-US"/>
            </a:p>
          </p:txBody>
        </p:sp>
        <p:sp>
          <p:nvSpPr>
            <p:cNvPr id="47" name="Freeform 54"/>
            <p:cNvSpPr>
              <a:spLocks noEditPoints="1"/>
            </p:cNvSpPr>
            <p:nvPr/>
          </p:nvSpPr>
          <p:spPr bwMode="auto">
            <a:xfrm>
              <a:off x="20638" y="471487"/>
              <a:ext cx="214313" cy="896937"/>
            </a:xfrm>
            <a:custGeom>
              <a:avLst/>
              <a:gdLst/>
              <a:ahLst/>
              <a:cxnLst>
                <a:cxn ang="0">
                  <a:pos x="31" y="109"/>
                </a:cxn>
                <a:cxn ang="0">
                  <a:pos x="30" y="108"/>
                </a:cxn>
                <a:cxn ang="0">
                  <a:pos x="31" y="109"/>
                </a:cxn>
                <a:cxn ang="0">
                  <a:pos x="70" y="483"/>
                </a:cxn>
                <a:cxn ang="0">
                  <a:pos x="26" y="333"/>
                </a:cxn>
                <a:cxn ang="0">
                  <a:pos x="44" y="332"/>
                </a:cxn>
                <a:cxn ang="0">
                  <a:pos x="111" y="295"/>
                </a:cxn>
                <a:cxn ang="0">
                  <a:pos x="57" y="319"/>
                </a:cxn>
                <a:cxn ang="0">
                  <a:pos x="27" y="295"/>
                </a:cxn>
                <a:cxn ang="0">
                  <a:pos x="47" y="242"/>
                </a:cxn>
                <a:cxn ang="0">
                  <a:pos x="54" y="197"/>
                </a:cxn>
                <a:cxn ang="0">
                  <a:pos x="134" y="234"/>
                </a:cxn>
                <a:cxn ang="0">
                  <a:pos x="100" y="191"/>
                </a:cxn>
                <a:cxn ang="0">
                  <a:pos x="61" y="169"/>
                </a:cxn>
                <a:cxn ang="0">
                  <a:pos x="125" y="170"/>
                </a:cxn>
                <a:cxn ang="0">
                  <a:pos x="70" y="139"/>
                </a:cxn>
                <a:cxn ang="0">
                  <a:pos x="102" y="129"/>
                </a:cxn>
                <a:cxn ang="0">
                  <a:pos x="27" y="129"/>
                </a:cxn>
                <a:cxn ang="0">
                  <a:pos x="57" y="89"/>
                </a:cxn>
                <a:cxn ang="0">
                  <a:pos x="29" y="100"/>
                </a:cxn>
                <a:cxn ang="0">
                  <a:pos x="30" y="83"/>
                </a:cxn>
                <a:cxn ang="0">
                  <a:pos x="57" y="32"/>
                </a:cxn>
                <a:cxn ang="0">
                  <a:pos x="57" y="0"/>
                </a:cxn>
                <a:cxn ang="0">
                  <a:pos x="50" y="3"/>
                </a:cxn>
                <a:cxn ang="0">
                  <a:pos x="43" y="6"/>
                </a:cxn>
                <a:cxn ang="0">
                  <a:pos x="19" y="70"/>
                </a:cxn>
                <a:cxn ang="0">
                  <a:pos x="19" y="135"/>
                </a:cxn>
                <a:cxn ang="0">
                  <a:pos x="5" y="151"/>
                </a:cxn>
                <a:cxn ang="0">
                  <a:pos x="5" y="191"/>
                </a:cxn>
                <a:cxn ang="0">
                  <a:pos x="22" y="207"/>
                </a:cxn>
                <a:cxn ang="0">
                  <a:pos x="12" y="266"/>
                </a:cxn>
                <a:cxn ang="0">
                  <a:pos x="10" y="339"/>
                </a:cxn>
                <a:cxn ang="0">
                  <a:pos x="27" y="408"/>
                </a:cxn>
                <a:cxn ang="0">
                  <a:pos x="109" y="623"/>
                </a:cxn>
                <a:cxn ang="0">
                  <a:pos x="149" y="591"/>
                </a:cxn>
                <a:cxn ang="0">
                  <a:pos x="111" y="575"/>
                </a:cxn>
                <a:cxn ang="0">
                  <a:pos x="70" y="48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rgbClr val="2E2C2C"/>
            </a:solidFill>
            <a:ln w="9525">
              <a:noFill/>
              <a:round/>
              <a:headEnd/>
              <a:tailEnd/>
            </a:ln>
          </p:spPr>
          <p:txBody>
            <a:bodyPr/>
            <a:lstStyle/>
            <a:p>
              <a:endParaRPr lang="zh-CN" altLang="en-US"/>
            </a:p>
          </p:txBody>
        </p:sp>
        <p:sp>
          <p:nvSpPr>
            <p:cNvPr id="48" name="Freeform 55"/>
            <p:cNvSpPr>
              <a:spLocks/>
            </p:cNvSpPr>
            <p:nvPr/>
          </p:nvSpPr>
          <p:spPr bwMode="auto">
            <a:xfrm>
              <a:off x="211138" y="719137"/>
              <a:ext cx="23813" cy="12700"/>
            </a:xfrm>
            <a:custGeom>
              <a:avLst/>
              <a:gdLst/>
              <a:ahLst/>
              <a:cxnLst>
                <a:cxn ang="0">
                  <a:pos x="17" y="4"/>
                </a:cxn>
                <a:cxn ang="0">
                  <a:pos x="0" y="0"/>
                </a:cxn>
                <a:cxn ang="0">
                  <a:pos x="17" y="4"/>
                </a:cxn>
              </a:cxnLst>
              <a:rect l="0" t="0" r="r" b="b"/>
              <a:pathLst>
                <a:path w="17" h="9">
                  <a:moveTo>
                    <a:pt x="17" y="4"/>
                  </a:moveTo>
                  <a:cubicBezTo>
                    <a:pt x="17" y="4"/>
                    <a:pt x="14" y="3"/>
                    <a:pt x="0" y="0"/>
                  </a:cubicBezTo>
                  <a:cubicBezTo>
                    <a:pt x="14" y="9"/>
                    <a:pt x="14" y="6"/>
                    <a:pt x="17" y="4"/>
                  </a:cubicBezTo>
                  <a:close/>
                </a:path>
              </a:pathLst>
            </a:custGeom>
            <a:solidFill>
              <a:srgbClr val="2E2C2C"/>
            </a:solidFill>
            <a:ln w="9525">
              <a:noFill/>
              <a:round/>
              <a:headEnd/>
              <a:tailEnd/>
            </a:ln>
          </p:spPr>
          <p:txBody>
            <a:bodyPr/>
            <a:lstStyle/>
            <a:p>
              <a:endParaRPr lang="zh-CN" altLang="en-US"/>
            </a:p>
          </p:txBody>
        </p:sp>
        <p:sp>
          <p:nvSpPr>
            <p:cNvPr id="49" name="Freeform 56"/>
            <p:cNvSpPr>
              <a:spLocks/>
            </p:cNvSpPr>
            <p:nvPr/>
          </p:nvSpPr>
          <p:spPr bwMode="auto">
            <a:xfrm>
              <a:off x="303213" y="74612"/>
              <a:ext cx="280988" cy="354012"/>
            </a:xfrm>
            <a:custGeom>
              <a:avLst/>
              <a:gdLst/>
              <a:ahLst/>
              <a:cxnLst>
                <a:cxn ang="0">
                  <a:pos x="107" y="244"/>
                </a:cxn>
                <a:cxn ang="0">
                  <a:pos x="142" y="219"/>
                </a:cxn>
                <a:cxn ang="0">
                  <a:pos x="177" y="155"/>
                </a:cxn>
                <a:cxn ang="0">
                  <a:pos x="186" y="155"/>
                </a:cxn>
                <a:cxn ang="0">
                  <a:pos x="192" y="121"/>
                </a:cxn>
                <a:cxn ang="0">
                  <a:pos x="186" y="91"/>
                </a:cxn>
                <a:cxn ang="0">
                  <a:pos x="192" y="14"/>
                </a:cxn>
                <a:cxn ang="0">
                  <a:pos x="79" y="0"/>
                </a:cxn>
                <a:cxn ang="0">
                  <a:pos x="30" y="26"/>
                </a:cxn>
                <a:cxn ang="0">
                  <a:pos x="30" y="91"/>
                </a:cxn>
                <a:cxn ang="0">
                  <a:pos x="9" y="91"/>
                </a:cxn>
                <a:cxn ang="0">
                  <a:pos x="30" y="149"/>
                </a:cxn>
                <a:cxn ang="0">
                  <a:pos x="49" y="213"/>
                </a:cxn>
                <a:cxn ang="0">
                  <a:pos x="107" y="244"/>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w="9525">
              <a:noFill/>
              <a:round/>
              <a:headEnd/>
              <a:tailEnd/>
            </a:ln>
          </p:spPr>
          <p:txBody>
            <a:bodyPr/>
            <a:lstStyle/>
            <a:p>
              <a:endParaRPr lang="zh-CN" altLang="en-US"/>
            </a:p>
          </p:txBody>
        </p:sp>
        <p:sp>
          <p:nvSpPr>
            <p:cNvPr id="50" name="Freeform 57"/>
            <p:cNvSpPr>
              <a:spLocks/>
            </p:cNvSpPr>
            <p:nvPr/>
          </p:nvSpPr>
          <p:spPr bwMode="auto">
            <a:xfrm>
              <a:off x="303213" y="76200"/>
              <a:ext cx="134938" cy="341312"/>
            </a:xfrm>
            <a:custGeom>
              <a:avLst/>
              <a:gdLst/>
              <a:ahLst/>
              <a:cxnLst>
                <a:cxn ang="0">
                  <a:pos x="82" y="237"/>
                </a:cxn>
                <a:cxn ang="0">
                  <a:pos x="55" y="169"/>
                </a:cxn>
                <a:cxn ang="0">
                  <a:pos x="64" y="134"/>
                </a:cxn>
                <a:cxn ang="0">
                  <a:pos x="55" y="113"/>
                </a:cxn>
                <a:cxn ang="0">
                  <a:pos x="73" y="96"/>
                </a:cxn>
                <a:cxn ang="0">
                  <a:pos x="85" y="59"/>
                </a:cxn>
                <a:cxn ang="0">
                  <a:pos x="94" y="1"/>
                </a:cxn>
                <a:cxn ang="0">
                  <a:pos x="79" y="0"/>
                </a:cxn>
                <a:cxn ang="0">
                  <a:pos x="30" y="25"/>
                </a:cxn>
                <a:cxn ang="0">
                  <a:pos x="30" y="90"/>
                </a:cxn>
                <a:cxn ang="0">
                  <a:pos x="9" y="90"/>
                </a:cxn>
                <a:cxn ang="0">
                  <a:pos x="30" y="148"/>
                </a:cxn>
                <a:cxn ang="0">
                  <a:pos x="49" y="212"/>
                </a:cxn>
                <a:cxn ang="0">
                  <a:pos x="82" y="23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w="9525">
              <a:noFill/>
              <a:round/>
              <a:headEnd/>
              <a:tailEnd/>
            </a:ln>
          </p:spPr>
          <p:txBody>
            <a:bodyPr/>
            <a:lstStyle/>
            <a:p>
              <a:endParaRPr lang="zh-CN" altLang="en-US"/>
            </a:p>
          </p:txBody>
        </p:sp>
        <p:sp>
          <p:nvSpPr>
            <p:cNvPr id="51" name="Freeform 58"/>
            <p:cNvSpPr>
              <a:spLocks/>
            </p:cNvSpPr>
            <p:nvPr/>
          </p:nvSpPr>
          <p:spPr bwMode="auto">
            <a:xfrm>
              <a:off x="519113" y="206375"/>
              <a:ext cx="68263" cy="166687"/>
            </a:xfrm>
            <a:custGeom>
              <a:avLst/>
              <a:gdLst/>
              <a:ahLst/>
              <a:cxnLst>
                <a:cxn ang="0">
                  <a:pos x="27" y="64"/>
                </a:cxn>
                <a:cxn ang="0">
                  <a:pos x="36" y="64"/>
                </a:cxn>
                <a:cxn ang="0">
                  <a:pos x="48" y="19"/>
                </a:cxn>
                <a:cxn ang="0">
                  <a:pos x="36" y="0"/>
                </a:cxn>
                <a:cxn ang="0">
                  <a:pos x="21" y="56"/>
                </a:cxn>
                <a:cxn ang="0">
                  <a:pos x="0" y="75"/>
                </a:cxn>
                <a:cxn ang="0">
                  <a:pos x="0" y="116"/>
                </a:cxn>
                <a:cxn ang="0">
                  <a:pos x="27" y="64"/>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w="9525">
              <a:noFill/>
              <a:round/>
              <a:headEnd/>
              <a:tailEnd/>
            </a:ln>
          </p:spPr>
          <p:txBody>
            <a:bodyPr/>
            <a:lstStyle/>
            <a:p>
              <a:endParaRPr lang="zh-CN" altLang="en-US"/>
            </a:p>
          </p:txBody>
        </p:sp>
        <p:sp>
          <p:nvSpPr>
            <p:cNvPr id="52" name="Freeform 59"/>
            <p:cNvSpPr>
              <a:spLocks/>
            </p:cNvSpPr>
            <p:nvPr/>
          </p:nvSpPr>
          <p:spPr bwMode="auto">
            <a:xfrm>
              <a:off x="327025" y="0"/>
              <a:ext cx="268288" cy="255587"/>
            </a:xfrm>
            <a:custGeom>
              <a:avLst/>
              <a:gdLst/>
              <a:ahLst/>
              <a:cxnLst>
                <a:cxn ang="0">
                  <a:pos x="185" y="76"/>
                </a:cxn>
                <a:cxn ang="0">
                  <a:pos x="127" y="0"/>
                </a:cxn>
                <a:cxn ang="0">
                  <a:pos x="93" y="7"/>
                </a:cxn>
                <a:cxn ang="0">
                  <a:pos x="55" y="11"/>
                </a:cxn>
                <a:cxn ang="0">
                  <a:pos x="34" y="22"/>
                </a:cxn>
                <a:cxn ang="0">
                  <a:pos x="0" y="71"/>
                </a:cxn>
                <a:cxn ang="0">
                  <a:pos x="3" y="140"/>
                </a:cxn>
                <a:cxn ang="0">
                  <a:pos x="11" y="142"/>
                </a:cxn>
                <a:cxn ang="0">
                  <a:pos x="15" y="169"/>
                </a:cxn>
                <a:cxn ang="0">
                  <a:pos x="20" y="165"/>
                </a:cxn>
                <a:cxn ang="0">
                  <a:pos x="25" y="126"/>
                </a:cxn>
                <a:cxn ang="0">
                  <a:pos x="25" y="96"/>
                </a:cxn>
                <a:cxn ang="0">
                  <a:pos x="44" y="79"/>
                </a:cxn>
                <a:cxn ang="0">
                  <a:pos x="80" y="91"/>
                </a:cxn>
                <a:cxn ang="0">
                  <a:pos x="107" y="105"/>
                </a:cxn>
                <a:cxn ang="0">
                  <a:pos x="110" y="105"/>
                </a:cxn>
                <a:cxn ang="0">
                  <a:pos x="124" y="104"/>
                </a:cxn>
                <a:cxn ang="0">
                  <a:pos x="150" y="116"/>
                </a:cxn>
                <a:cxn ang="0">
                  <a:pos x="144" y="97"/>
                </a:cxn>
                <a:cxn ang="0">
                  <a:pos x="149" y="96"/>
                </a:cxn>
                <a:cxn ang="0">
                  <a:pos x="157" y="108"/>
                </a:cxn>
                <a:cxn ang="0">
                  <a:pos x="160" y="143"/>
                </a:cxn>
                <a:cxn ang="0">
                  <a:pos x="159" y="174"/>
                </a:cxn>
                <a:cxn ang="0">
                  <a:pos x="161" y="178"/>
                </a:cxn>
                <a:cxn ang="0">
                  <a:pos x="169" y="143"/>
                </a:cxn>
                <a:cxn ang="0">
                  <a:pos x="176" y="147"/>
                </a:cxn>
                <a:cxn ang="0">
                  <a:pos x="184" y="115"/>
                </a:cxn>
                <a:cxn ang="0">
                  <a:pos x="185" y="76"/>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w="9525">
              <a:noFill/>
              <a:round/>
              <a:headEnd/>
              <a:tailEnd/>
            </a:ln>
          </p:spPr>
          <p:txBody>
            <a:bodyPr/>
            <a:lstStyle/>
            <a:p>
              <a:endParaRPr lang="zh-CN" altLang="en-US"/>
            </a:p>
          </p:txBody>
        </p:sp>
        <p:sp>
          <p:nvSpPr>
            <p:cNvPr id="53" name="Freeform 60"/>
            <p:cNvSpPr>
              <a:spLocks/>
            </p:cNvSpPr>
            <p:nvPr/>
          </p:nvSpPr>
          <p:spPr bwMode="auto">
            <a:xfrm>
              <a:off x="614363" y="739775"/>
              <a:ext cx="50800" cy="280987"/>
            </a:xfrm>
            <a:custGeom>
              <a:avLst/>
              <a:gdLst/>
              <a:ahLst/>
              <a:cxnLst>
                <a:cxn ang="0">
                  <a:pos x="28" y="109"/>
                </a:cxn>
                <a:cxn ang="0">
                  <a:pos x="11" y="0"/>
                </a:cxn>
                <a:cxn ang="0">
                  <a:pos x="0" y="165"/>
                </a:cxn>
                <a:cxn ang="0">
                  <a:pos x="6" y="195"/>
                </a:cxn>
                <a:cxn ang="0">
                  <a:pos x="34" y="195"/>
                </a:cxn>
                <a:cxn ang="0">
                  <a:pos x="28" y="109"/>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2E2C2C"/>
            </a:solidFill>
            <a:ln w="9525">
              <a:noFill/>
              <a:round/>
              <a:headEnd/>
              <a:tailEnd/>
            </a:ln>
          </p:spPr>
          <p:txBody>
            <a:bodyPr/>
            <a:lstStyle/>
            <a:p>
              <a:endParaRPr lang="zh-CN" altLang="en-US"/>
            </a:p>
          </p:txBody>
        </p:sp>
        <p:sp>
          <p:nvSpPr>
            <p:cNvPr id="54" name="Freeform 61"/>
            <p:cNvSpPr>
              <a:spLocks/>
            </p:cNvSpPr>
            <p:nvPr/>
          </p:nvSpPr>
          <p:spPr bwMode="auto">
            <a:xfrm>
              <a:off x="512763" y="476250"/>
              <a:ext cx="173038" cy="1022350"/>
            </a:xfrm>
            <a:custGeom>
              <a:avLst/>
              <a:gdLst/>
              <a:ahLst/>
              <a:cxnLst>
                <a:cxn ang="0">
                  <a:pos x="55" y="694"/>
                </a:cxn>
                <a:cxn ang="0">
                  <a:pos x="108" y="711"/>
                </a:cxn>
                <a:cxn ang="0">
                  <a:pos x="120" y="703"/>
                </a:cxn>
                <a:cxn ang="0">
                  <a:pos x="88" y="368"/>
                </a:cxn>
                <a:cxn ang="0">
                  <a:pos x="88" y="218"/>
                </a:cxn>
                <a:cxn ang="0">
                  <a:pos x="88" y="126"/>
                </a:cxn>
                <a:cxn ang="0">
                  <a:pos x="55" y="40"/>
                </a:cxn>
                <a:cxn ang="0">
                  <a:pos x="1" y="0"/>
                </a:cxn>
                <a:cxn ang="0">
                  <a:pos x="0" y="40"/>
                </a:cxn>
                <a:cxn ang="0">
                  <a:pos x="55" y="193"/>
                </a:cxn>
                <a:cxn ang="0">
                  <a:pos x="44" y="296"/>
                </a:cxn>
                <a:cxn ang="0">
                  <a:pos x="66" y="509"/>
                </a:cxn>
                <a:cxn ang="0">
                  <a:pos x="55" y="694"/>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rgbClr val="383837"/>
            </a:solidFill>
            <a:ln w="9525">
              <a:noFill/>
              <a:round/>
              <a:headEnd/>
              <a:tailEnd/>
            </a:ln>
          </p:spPr>
          <p:txBody>
            <a:bodyPr/>
            <a:lstStyle/>
            <a:p>
              <a:endParaRPr lang="zh-CN" altLang="en-US"/>
            </a:p>
          </p:txBody>
        </p:sp>
      </p:grpSp>
      <p:sp>
        <p:nvSpPr>
          <p:cNvPr id="4" name="灯片编号占位符 3"/>
          <p:cNvSpPr>
            <a:spLocks noGrp="1"/>
          </p:cNvSpPr>
          <p:nvPr>
            <p:ph type="sldNum" sz="quarter" idx="4"/>
          </p:nvPr>
        </p:nvSpPr>
        <p:spPr>
          <a:xfrm>
            <a:off x="4292241" y="6363168"/>
            <a:ext cx="2133600" cy="476250"/>
          </a:xfrm>
        </p:spPr>
        <p:txBody>
          <a:bodyPr/>
          <a:lstStyle/>
          <a:p>
            <a:pPr>
              <a:defRPr/>
            </a:pPr>
            <a:fld id="{37FA377A-D61E-4AFF-BD7C-238A8887A06F}" type="slidenum">
              <a:rPr lang="en-US" altLang="zh-CN" smtClean="0"/>
              <a:pPr>
                <a:defRPr/>
              </a:pPr>
              <a:t>15</a:t>
            </a:fld>
            <a:endParaRPr lang="en-US" altLang="zh-CN"/>
          </a:p>
        </p:txBody>
      </p:sp>
      <p:sp>
        <p:nvSpPr>
          <p:cNvPr id="57" name="标题 1"/>
          <p:cNvSpPr txBox="1">
            <a:spLocks/>
          </p:cNvSpPr>
          <p:nvPr/>
        </p:nvSpPr>
        <p:spPr bwMode="auto">
          <a:xfrm>
            <a:off x="938114" y="260015"/>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a:solidFill>
                  <a:schemeClr val="bg1"/>
                </a:solidFill>
                <a:latin typeface="黑体" panose="02010609060101010101" pitchFamily="49" charset="-122"/>
                <a:ea typeface="黑体" panose="02010609060101010101" pitchFamily="49" charset="-122"/>
                <a:cs typeface="+mj-cs"/>
              </a:rPr>
              <a:t>-</a:t>
            </a:r>
            <a:r>
              <a:rPr lang="zh-CN" altLang="en-US" sz="2400" b="1" kern="0" dirty="0">
                <a:solidFill>
                  <a:schemeClr val="bg1"/>
                </a:solidFill>
                <a:latin typeface="黑体" panose="02010609060101010101" pitchFamily="49" charset="-122"/>
                <a:ea typeface="黑体" panose="02010609060101010101" pitchFamily="49" charset="-122"/>
                <a:cs typeface="+mj-cs"/>
              </a:rPr>
              <a:t>质押担保法律关系</a:t>
            </a:r>
            <a:r>
              <a:rPr lang="zh-CN" altLang="en-US" sz="2400" kern="0" dirty="0">
                <a:solidFill>
                  <a:schemeClr val="bg1"/>
                </a:solidFill>
                <a:latin typeface="黑体" panose="02010609060101010101" pitchFamily="49" charset="-122"/>
                <a:ea typeface="黑体" panose="02010609060101010101" pitchFamily="49" charset="-122"/>
                <a:cs typeface="+mj-cs"/>
              </a:rPr>
              <a:t/>
            </a:r>
            <a:br>
              <a:rPr lang="zh-CN" altLang="en-US" sz="2400" kern="0" dirty="0">
                <a:solidFill>
                  <a:schemeClr val="bg1"/>
                </a:solidFill>
                <a:latin typeface="黑体" panose="02010609060101010101" pitchFamily="49" charset="-122"/>
                <a:ea typeface="黑体" panose="02010609060101010101" pitchFamily="49" charset="-122"/>
                <a:cs typeface="+mj-cs"/>
              </a:rPr>
            </a:b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646537" y="1268814"/>
            <a:ext cx="1714512" cy="1714512"/>
            <a:chOff x="500035" y="1857365"/>
            <a:chExt cx="1857388" cy="1857388"/>
          </a:xfrm>
        </p:grpSpPr>
        <p:grpSp>
          <p:nvGrpSpPr>
            <p:cNvPr id="13" name="组合 12"/>
            <p:cNvGrpSpPr>
              <a:grpSpLocks/>
            </p:cNvGrpSpPr>
            <p:nvPr/>
          </p:nvGrpSpPr>
          <p:grpSpPr bwMode="auto">
            <a:xfrm>
              <a:off x="500035" y="1857365"/>
              <a:ext cx="1857388" cy="1857388"/>
              <a:chOff x="1724832" y="1971675"/>
              <a:chExt cx="2314575" cy="2314575"/>
            </a:xfrm>
          </p:grpSpPr>
          <p:sp>
            <p:nvSpPr>
              <p:cNvPr id="15" name="椭圆 14"/>
              <p:cNvSpPr/>
              <p:nvPr/>
            </p:nvSpPr>
            <p:spPr>
              <a:xfrm>
                <a:off x="1724832" y="1971675"/>
                <a:ext cx="2314575" cy="2314575"/>
              </a:xfrm>
              <a:prstGeom prst="ellipse">
                <a:avLst/>
              </a:prstGeom>
              <a:noFill/>
              <a:ln w="3175">
                <a:solidFill>
                  <a:srgbClr val="C20F2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5"/>
              <p:cNvSpPr/>
              <p:nvPr/>
            </p:nvSpPr>
            <p:spPr>
              <a:xfrm>
                <a:off x="2197906" y="2444749"/>
                <a:ext cx="1368426" cy="1368426"/>
              </a:xfrm>
              <a:prstGeom prst="ellipse">
                <a:avLst/>
              </a:prstGeom>
              <a:solidFill>
                <a:srgbClr val="C20F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7" name="Freeform 8"/>
            <p:cNvSpPr>
              <a:spLocks noEditPoints="1"/>
            </p:cNvSpPr>
            <p:nvPr/>
          </p:nvSpPr>
          <p:spPr bwMode="auto">
            <a:xfrm>
              <a:off x="1142976" y="2500306"/>
              <a:ext cx="557213" cy="698500"/>
            </a:xfrm>
            <a:custGeom>
              <a:avLst/>
              <a:gdLst>
                <a:gd name="T0" fmla="*/ 700631054 w 156"/>
                <a:gd name="T1" fmla="*/ 1245910173 h 196"/>
                <a:gd name="T2" fmla="*/ 828018518 w 156"/>
                <a:gd name="T3" fmla="*/ 1436611365 h 196"/>
                <a:gd name="T4" fmla="*/ 866234043 w 156"/>
                <a:gd name="T5" fmla="*/ 1525605967 h 196"/>
                <a:gd name="T6" fmla="*/ 955405982 w 156"/>
                <a:gd name="T7" fmla="*/ 1563745492 h 196"/>
                <a:gd name="T8" fmla="*/ 1044577922 w 156"/>
                <a:gd name="T9" fmla="*/ 1525605967 h 196"/>
                <a:gd name="T10" fmla="*/ 1082793447 w 156"/>
                <a:gd name="T11" fmla="*/ 1436611365 h 196"/>
                <a:gd name="T12" fmla="*/ 1210180911 w 156"/>
                <a:gd name="T13" fmla="*/ 1245910173 h 196"/>
                <a:gd name="T14" fmla="*/ 1197443593 w 156"/>
                <a:gd name="T15" fmla="*/ 1500178429 h 196"/>
                <a:gd name="T16" fmla="*/ 1133749861 w 156"/>
                <a:gd name="T17" fmla="*/ 1614597005 h 196"/>
                <a:gd name="T18" fmla="*/ 1184706276 w 156"/>
                <a:gd name="T19" fmla="*/ 1652736531 h 196"/>
                <a:gd name="T20" fmla="*/ 1019099714 w 156"/>
                <a:gd name="T21" fmla="*/ 1767158671 h 196"/>
                <a:gd name="T22" fmla="*/ 891712250 w 156"/>
                <a:gd name="T23" fmla="*/ 1894292798 h 196"/>
                <a:gd name="T24" fmla="*/ 726109261 w 156"/>
                <a:gd name="T25" fmla="*/ 1767158671 h 196"/>
                <a:gd name="T26" fmla="*/ 828018518 w 156"/>
                <a:gd name="T27" fmla="*/ 1652736531 h 196"/>
                <a:gd name="T28" fmla="*/ 726109261 w 156"/>
                <a:gd name="T29" fmla="*/ 1563745492 h 196"/>
                <a:gd name="T30" fmla="*/ 700631054 w 156"/>
                <a:gd name="T31" fmla="*/ 1436611365 h 196"/>
                <a:gd name="T32" fmla="*/ 1719734340 w 156"/>
                <a:gd name="T33" fmla="*/ 686522151 h 196"/>
                <a:gd name="T34" fmla="*/ 1949031061 w 156"/>
                <a:gd name="T35" fmla="*/ 851795804 h 196"/>
                <a:gd name="T36" fmla="*/ 1859859122 w 156"/>
                <a:gd name="T37" fmla="*/ 889935329 h 196"/>
                <a:gd name="T38" fmla="*/ 1464955840 w 156"/>
                <a:gd name="T39" fmla="*/ 775516753 h 196"/>
                <a:gd name="T40" fmla="*/ 1859859122 w 156"/>
                <a:gd name="T41" fmla="*/ 1640024543 h 196"/>
                <a:gd name="T42" fmla="*/ 955405982 w 156"/>
                <a:gd name="T43" fmla="*/ 2147483646 h 196"/>
                <a:gd name="T44" fmla="*/ 50956414 w 156"/>
                <a:gd name="T45" fmla="*/ 1640024543 h 196"/>
                <a:gd name="T46" fmla="*/ 420377918 w 156"/>
                <a:gd name="T47" fmla="*/ 813656278 h 196"/>
                <a:gd name="T48" fmla="*/ 433118807 w 156"/>
                <a:gd name="T49" fmla="*/ 661094612 h 196"/>
                <a:gd name="T50" fmla="*/ 484071650 w 156"/>
                <a:gd name="T51" fmla="*/ 661094612 h 196"/>
                <a:gd name="T52" fmla="*/ 433118807 w 156"/>
                <a:gd name="T53" fmla="*/ 25427538 h 196"/>
                <a:gd name="T54" fmla="*/ 687893736 w 156"/>
                <a:gd name="T55" fmla="*/ 88994602 h 196"/>
                <a:gd name="T56" fmla="*/ 929927775 w 156"/>
                <a:gd name="T57" fmla="*/ 0 h 196"/>
                <a:gd name="T58" fmla="*/ 1401262107 w 156"/>
                <a:gd name="T59" fmla="*/ 12711987 h 196"/>
                <a:gd name="T60" fmla="*/ 1592343304 w 156"/>
                <a:gd name="T61" fmla="*/ 317835319 h 196"/>
                <a:gd name="T62" fmla="*/ 1503174936 w 156"/>
                <a:gd name="T63" fmla="*/ 622955087 h 196"/>
                <a:gd name="T64" fmla="*/ 1974509269 w 156"/>
                <a:gd name="T65" fmla="*/ 470393421 h 196"/>
                <a:gd name="T66" fmla="*/ 585984479 w 156"/>
                <a:gd name="T67" fmla="*/ 648382625 h 196"/>
                <a:gd name="T68" fmla="*/ 1337568375 w 156"/>
                <a:gd name="T69" fmla="*/ 622955087 h 196"/>
                <a:gd name="T70" fmla="*/ 1439481204 w 156"/>
                <a:gd name="T71" fmla="*/ 127134128 h 196"/>
                <a:gd name="T72" fmla="*/ 1299352850 w 156"/>
                <a:gd name="T73" fmla="*/ 177985640 h 196"/>
                <a:gd name="T74" fmla="*/ 1121012543 w 156"/>
                <a:gd name="T75" fmla="*/ 190701191 h 196"/>
                <a:gd name="T76" fmla="*/ 917190457 w 156"/>
                <a:gd name="T77" fmla="*/ 101706589 h 196"/>
                <a:gd name="T78" fmla="*/ 675152846 w 156"/>
                <a:gd name="T79" fmla="*/ 228840717 h 196"/>
                <a:gd name="T80" fmla="*/ 522290747 w 156"/>
                <a:gd name="T81" fmla="*/ 114418577 h 196"/>
                <a:gd name="T82" fmla="*/ 420377918 w 156"/>
                <a:gd name="T83" fmla="*/ 266980242 h 196"/>
                <a:gd name="T84" fmla="*/ 585984479 w 156"/>
                <a:gd name="T85" fmla="*/ 648382625 h 196"/>
                <a:gd name="T86" fmla="*/ 522290747 w 156"/>
                <a:gd name="T87" fmla="*/ 813656278 h 196"/>
                <a:gd name="T88" fmla="*/ 216559404 w 156"/>
                <a:gd name="T89" fmla="*/ 1538317954 h 196"/>
                <a:gd name="T90" fmla="*/ 101909257 w 156"/>
                <a:gd name="T91" fmla="*/ 1843437722 h 196"/>
                <a:gd name="T92" fmla="*/ 1808902708 w 156"/>
                <a:gd name="T93" fmla="*/ 1843437722 h 196"/>
                <a:gd name="T94" fmla="*/ 1694256133 w 156"/>
                <a:gd name="T95" fmla="*/ 1538317954 h 196"/>
                <a:gd name="T96" fmla="*/ 1350309265 w 156"/>
                <a:gd name="T97" fmla="*/ 775516753 h 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96">
                  <a:moveTo>
                    <a:pt x="55" y="113"/>
                  </a:moveTo>
                  <a:cubicBezTo>
                    <a:pt x="55" y="98"/>
                    <a:pt x="55" y="98"/>
                    <a:pt x="55" y="98"/>
                  </a:cubicBezTo>
                  <a:cubicBezTo>
                    <a:pt x="65" y="98"/>
                    <a:pt x="65" y="98"/>
                    <a:pt x="65" y="98"/>
                  </a:cubicBezTo>
                  <a:cubicBezTo>
                    <a:pt x="65" y="113"/>
                    <a:pt x="65" y="113"/>
                    <a:pt x="65" y="113"/>
                  </a:cubicBezTo>
                  <a:cubicBezTo>
                    <a:pt x="65" y="115"/>
                    <a:pt x="65" y="116"/>
                    <a:pt x="66" y="117"/>
                  </a:cubicBezTo>
                  <a:cubicBezTo>
                    <a:pt x="66" y="118"/>
                    <a:pt x="67" y="119"/>
                    <a:pt x="68" y="120"/>
                  </a:cubicBezTo>
                  <a:cubicBezTo>
                    <a:pt x="69" y="121"/>
                    <a:pt x="70" y="122"/>
                    <a:pt x="71" y="123"/>
                  </a:cubicBezTo>
                  <a:cubicBezTo>
                    <a:pt x="72" y="123"/>
                    <a:pt x="74" y="123"/>
                    <a:pt x="75" y="123"/>
                  </a:cubicBezTo>
                  <a:cubicBezTo>
                    <a:pt x="76" y="123"/>
                    <a:pt x="78" y="123"/>
                    <a:pt x="79" y="123"/>
                  </a:cubicBezTo>
                  <a:cubicBezTo>
                    <a:pt x="80" y="122"/>
                    <a:pt x="81" y="121"/>
                    <a:pt x="82" y="120"/>
                  </a:cubicBezTo>
                  <a:cubicBezTo>
                    <a:pt x="83" y="119"/>
                    <a:pt x="84" y="118"/>
                    <a:pt x="84" y="117"/>
                  </a:cubicBezTo>
                  <a:cubicBezTo>
                    <a:pt x="85" y="116"/>
                    <a:pt x="85" y="115"/>
                    <a:pt x="85" y="113"/>
                  </a:cubicBezTo>
                  <a:cubicBezTo>
                    <a:pt x="85" y="98"/>
                    <a:pt x="85" y="98"/>
                    <a:pt x="85" y="98"/>
                  </a:cubicBezTo>
                  <a:cubicBezTo>
                    <a:pt x="95" y="98"/>
                    <a:pt x="95" y="98"/>
                    <a:pt x="95" y="98"/>
                  </a:cubicBezTo>
                  <a:cubicBezTo>
                    <a:pt x="95" y="113"/>
                    <a:pt x="95" y="113"/>
                    <a:pt x="95" y="113"/>
                  </a:cubicBezTo>
                  <a:cubicBezTo>
                    <a:pt x="95" y="115"/>
                    <a:pt x="95" y="117"/>
                    <a:pt x="94" y="118"/>
                  </a:cubicBezTo>
                  <a:cubicBezTo>
                    <a:pt x="94" y="120"/>
                    <a:pt x="93" y="122"/>
                    <a:pt x="92" y="123"/>
                  </a:cubicBezTo>
                  <a:cubicBezTo>
                    <a:pt x="92" y="125"/>
                    <a:pt x="90" y="126"/>
                    <a:pt x="89" y="127"/>
                  </a:cubicBezTo>
                  <a:cubicBezTo>
                    <a:pt x="88" y="128"/>
                    <a:pt x="87" y="129"/>
                    <a:pt x="85" y="130"/>
                  </a:cubicBezTo>
                  <a:cubicBezTo>
                    <a:pt x="93" y="130"/>
                    <a:pt x="93" y="130"/>
                    <a:pt x="93" y="130"/>
                  </a:cubicBezTo>
                  <a:cubicBezTo>
                    <a:pt x="93" y="139"/>
                    <a:pt x="93" y="139"/>
                    <a:pt x="93" y="139"/>
                  </a:cubicBezTo>
                  <a:cubicBezTo>
                    <a:pt x="80" y="139"/>
                    <a:pt x="80" y="139"/>
                    <a:pt x="80" y="139"/>
                  </a:cubicBezTo>
                  <a:cubicBezTo>
                    <a:pt x="80" y="149"/>
                    <a:pt x="80" y="149"/>
                    <a:pt x="80" y="149"/>
                  </a:cubicBezTo>
                  <a:cubicBezTo>
                    <a:pt x="70" y="149"/>
                    <a:pt x="70" y="149"/>
                    <a:pt x="70" y="149"/>
                  </a:cubicBezTo>
                  <a:cubicBezTo>
                    <a:pt x="70" y="139"/>
                    <a:pt x="70" y="139"/>
                    <a:pt x="70" y="139"/>
                  </a:cubicBezTo>
                  <a:cubicBezTo>
                    <a:pt x="57" y="139"/>
                    <a:pt x="57" y="139"/>
                    <a:pt x="57" y="139"/>
                  </a:cubicBezTo>
                  <a:cubicBezTo>
                    <a:pt x="57" y="130"/>
                    <a:pt x="57" y="130"/>
                    <a:pt x="57" y="130"/>
                  </a:cubicBezTo>
                  <a:cubicBezTo>
                    <a:pt x="65" y="130"/>
                    <a:pt x="65" y="130"/>
                    <a:pt x="65" y="130"/>
                  </a:cubicBezTo>
                  <a:cubicBezTo>
                    <a:pt x="63" y="129"/>
                    <a:pt x="62" y="128"/>
                    <a:pt x="60" y="127"/>
                  </a:cubicBezTo>
                  <a:cubicBezTo>
                    <a:pt x="59" y="126"/>
                    <a:pt x="58" y="124"/>
                    <a:pt x="57" y="123"/>
                  </a:cubicBezTo>
                  <a:cubicBezTo>
                    <a:pt x="56" y="121"/>
                    <a:pt x="56" y="120"/>
                    <a:pt x="55" y="118"/>
                  </a:cubicBezTo>
                  <a:cubicBezTo>
                    <a:pt x="55" y="117"/>
                    <a:pt x="55" y="115"/>
                    <a:pt x="55" y="113"/>
                  </a:cubicBezTo>
                  <a:close/>
                  <a:moveTo>
                    <a:pt x="152" y="45"/>
                  </a:moveTo>
                  <a:cubicBezTo>
                    <a:pt x="135" y="54"/>
                    <a:pt x="135" y="54"/>
                    <a:pt x="135" y="54"/>
                  </a:cubicBezTo>
                  <a:cubicBezTo>
                    <a:pt x="150" y="59"/>
                    <a:pt x="150" y="59"/>
                    <a:pt x="150" y="59"/>
                  </a:cubicBezTo>
                  <a:cubicBezTo>
                    <a:pt x="153" y="60"/>
                    <a:pt x="155" y="63"/>
                    <a:pt x="153" y="67"/>
                  </a:cubicBezTo>
                  <a:cubicBezTo>
                    <a:pt x="153" y="69"/>
                    <a:pt x="150" y="71"/>
                    <a:pt x="148" y="71"/>
                  </a:cubicBezTo>
                  <a:cubicBezTo>
                    <a:pt x="147" y="71"/>
                    <a:pt x="146" y="71"/>
                    <a:pt x="146" y="70"/>
                  </a:cubicBezTo>
                  <a:cubicBezTo>
                    <a:pt x="118" y="61"/>
                    <a:pt x="118" y="61"/>
                    <a:pt x="118" y="61"/>
                  </a:cubicBezTo>
                  <a:cubicBezTo>
                    <a:pt x="115" y="61"/>
                    <a:pt x="115" y="61"/>
                    <a:pt x="115" y="61"/>
                  </a:cubicBezTo>
                  <a:cubicBezTo>
                    <a:pt x="146" y="129"/>
                    <a:pt x="146" y="129"/>
                    <a:pt x="146" y="129"/>
                  </a:cubicBezTo>
                  <a:cubicBezTo>
                    <a:pt x="146" y="129"/>
                    <a:pt x="146" y="129"/>
                    <a:pt x="146" y="129"/>
                  </a:cubicBezTo>
                  <a:cubicBezTo>
                    <a:pt x="149" y="134"/>
                    <a:pt x="150" y="140"/>
                    <a:pt x="150" y="145"/>
                  </a:cubicBezTo>
                  <a:cubicBezTo>
                    <a:pt x="150" y="173"/>
                    <a:pt x="116" y="196"/>
                    <a:pt x="75" y="196"/>
                  </a:cubicBezTo>
                  <a:cubicBezTo>
                    <a:pt x="33" y="196"/>
                    <a:pt x="0" y="173"/>
                    <a:pt x="0" y="145"/>
                  </a:cubicBezTo>
                  <a:cubicBezTo>
                    <a:pt x="0" y="140"/>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2"/>
                    <a:pt x="38" y="52"/>
                    <a:pt x="38" y="52"/>
                  </a:cubicBezTo>
                  <a:cubicBezTo>
                    <a:pt x="38" y="52"/>
                    <a:pt x="38" y="52"/>
                    <a:pt x="38" y="52"/>
                  </a:cubicBezTo>
                  <a:cubicBezTo>
                    <a:pt x="26" y="25"/>
                    <a:pt x="26" y="25"/>
                    <a:pt x="26" y="25"/>
                  </a:cubicBezTo>
                  <a:cubicBezTo>
                    <a:pt x="22" y="16"/>
                    <a:pt x="26" y="6"/>
                    <a:pt x="34" y="2"/>
                  </a:cubicBezTo>
                  <a:cubicBezTo>
                    <a:pt x="36" y="1"/>
                    <a:pt x="39" y="1"/>
                    <a:pt x="41" y="1"/>
                  </a:cubicBezTo>
                  <a:cubicBezTo>
                    <a:pt x="46" y="1"/>
                    <a:pt x="51" y="3"/>
                    <a:pt x="54" y="7"/>
                  </a:cubicBezTo>
                  <a:cubicBezTo>
                    <a:pt x="58" y="3"/>
                    <a:pt x="65" y="0"/>
                    <a:pt x="72" y="0"/>
                  </a:cubicBezTo>
                  <a:cubicBezTo>
                    <a:pt x="72" y="0"/>
                    <a:pt x="73" y="0"/>
                    <a:pt x="73" y="0"/>
                  </a:cubicBezTo>
                  <a:cubicBezTo>
                    <a:pt x="83" y="0"/>
                    <a:pt x="91" y="4"/>
                    <a:pt x="95" y="11"/>
                  </a:cubicBezTo>
                  <a:cubicBezTo>
                    <a:pt x="98" y="5"/>
                    <a:pt x="103" y="1"/>
                    <a:pt x="110" y="1"/>
                  </a:cubicBezTo>
                  <a:cubicBezTo>
                    <a:pt x="112" y="1"/>
                    <a:pt x="114" y="2"/>
                    <a:pt x="116" y="3"/>
                  </a:cubicBezTo>
                  <a:cubicBezTo>
                    <a:pt x="125" y="7"/>
                    <a:pt x="129" y="17"/>
                    <a:pt x="125" y="25"/>
                  </a:cubicBezTo>
                  <a:cubicBezTo>
                    <a:pt x="114" y="49"/>
                    <a:pt x="114" y="49"/>
                    <a:pt x="114" y="49"/>
                  </a:cubicBezTo>
                  <a:cubicBezTo>
                    <a:pt x="118" y="49"/>
                    <a:pt x="118" y="49"/>
                    <a:pt x="118" y="49"/>
                  </a:cubicBezTo>
                  <a:cubicBezTo>
                    <a:pt x="147" y="34"/>
                    <a:pt x="147" y="34"/>
                    <a:pt x="147" y="34"/>
                  </a:cubicBezTo>
                  <a:cubicBezTo>
                    <a:pt x="150" y="32"/>
                    <a:pt x="153" y="34"/>
                    <a:pt x="155" y="37"/>
                  </a:cubicBezTo>
                  <a:cubicBezTo>
                    <a:pt x="156" y="39"/>
                    <a:pt x="155" y="43"/>
                    <a:pt x="152" y="45"/>
                  </a:cubicBezTo>
                  <a:close/>
                  <a:moveTo>
                    <a:pt x="46" y="51"/>
                  </a:moveTo>
                  <a:cubicBezTo>
                    <a:pt x="105" y="49"/>
                    <a:pt x="105" y="49"/>
                    <a:pt x="105" y="49"/>
                  </a:cubicBezTo>
                  <a:cubicBezTo>
                    <a:pt x="105" y="49"/>
                    <a:pt x="105" y="49"/>
                    <a:pt x="105" y="49"/>
                  </a:cubicBezTo>
                  <a:cubicBezTo>
                    <a:pt x="118" y="22"/>
                    <a:pt x="118" y="22"/>
                    <a:pt x="118" y="22"/>
                  </a:cubicBezTo>
                  <a:cubicBezTo>
                    <a:pt x="120" y="17"/>
                    <a:pt x="118" y="12"/>
                    <a:pt x="113" y="10"/>
                  </a:cubicBezTo>
                  <a:cubicBezTo>
                    <a:pt x="112" y="10"/>
                    <a:pt x="111" y="9"/>
                    <a:pt x="110" y="9"/>
                  </a:cubicBezTo>
                  <a:cubicBezTo>
                    <a:pt x="106" y="9"/>
                    <a:pt x="103" y="11"/>
                    <a:pt x="102" y="14"/>
                  </a:cubicBezTo>
                  <a:cubicBezTo>
                    <a:pt x="95" y="28"/>
                    <a:pt x="95" y="28"/>
                    <a:pt x="95" y="28"/>
                  </a:cubicBezTo>
                  <a:cubicBezTo>
                    <a:pt x="88" y="15"/>
                    <a:pt x="88" y="15"/>
                    <a:pt x="88" y="15"/>
                  </a:cubicBezTo>
                  <a:cubicBezTo>
                    <a:pt x="86" y="11"/>
                    <a:pt x="81" y="8"/>
                    <a:pt x="73" y="8"/>
                  </a:cubicBezTo>
                  <a:cubicBezTo>
                    <a:pt x="72" y="8"/>
                    <a:pt x="72" y="8"/>
                    <a:pt x="72" y="8"/>
                  </a:cubicBezTo>
                  <a:cubicBezTo>
                    <a:pt x="67" y="8"/>
                    <a:pt x="62" y="10"/>
                    <a:pt x="59" y="13"/>
                  </a:cubicBezTo>
                  <a:cubicBezTo>
                    <a:pt x="53" y="18"/>
                    <a:pt x="53" y="18"/>
                    <a:pt x="53" y="18"/>
                  </a:cubicBezTo>
                  <a:cubicBezTo>
                    <a:pt x="48" y="12"/>
                    <a:pt x="48" y="12"/>
                    <a:pt x="48" y="12"/>
                  </a:cubicBezTo>
                  <a:cubicBezTo>
                    <a:pt x="46" y="10"/>
                    <a:pt x="44" y="9"/>
                    <a:pt x="41" y="9"/>
                  </a:cubicBezTo>
                  <a:cubicBezTo>
                    <a:pt x="40" y="9"/>
                    <a:pt x="39" y="9"/>
                    <a:pt x="37" y="10"/>
                  </a:cubicBezTo>
                  <a:cubicBezTo>
                    <a:pt x="33" y="12"/>
                    <a:pt x="31" y="17"/>
                    <a:pt x="33" y="21"/>
                  </a:cubicBezTo>
                  <a:cubicBezTo>
                    <a:pt x="45" y="49"/>
                    <a:pt x="45" y="49"/>
                    <a:pt x="45" y="49"/>
                  </a:cubicBezTo>
                  <a:lnTo>
                    <a:pt x="46" y="51"/>
                  </a:lnTo>
                  <a:close/>
                  <a:moveTo>
                    <a:pt x="106" y="61"/>
                  </a:moveTo>
                  <a:cubicBezTo>
                    <a:pt x="41" y="64"/>
                    <a:pt x="41" y="64"/>
                    <a:pt x="41" y="64"/>
                  </a:cubicBezTo>
                  <a:cubicBezTo>
                    <a:pt x="16" y="121"/>
                    <a:pt x="16" y="121"/>
                    <a:pt x="16" y="121"/>
                  </a:cubicBezTo>
                  <a:cubicBezTo>
                    <a:pt x="17" y="121"/>
                    <a:pt x="17" y="121"/>
                    <a:pt x="17" y="121"/>
                  </a:cubicBezTo>
                  <a:cubicBezTo>
                    <a:pt x="11" y="133"/>
                    <a:pt x="11" y="133"/>
                    <a:pt x="11" y="133"/>
                  </a:cubicBezTo>
                  <a:cubicBezTo>
                    <a:pt x="9" y="137"/>
                    <a:pt x="8" y="141"/>
                    <a:pt x="8" y="145"/>
                  </a:cubicBezTo>
                  <a:cubicBezTo>
                    <a:pt x="8" y="168"/>
                    <a:pt x="39" y="188"/>
                    <a:pt x="75" y="188"/>
                  </a:cubicBezTo>
                  <a:cubicBezTo>
                    <a:pt x="111" y="188"/>
                    <a:pt x="142" y="168"/>
                    <a:pt x="142" y="145"/>
                  </a:cubicBezTo>
                  <a:cubicBezTo>
                    <a:pt x="142" y="141"/>
                    <a:pt x="141" y="137"/>
                    <a:pt x="139" y="133"/>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grpSp>
      <p:sp>
        <p:nvSpPr>
          <p:cNvPr id="21" name="Freeform 28"/>
          <p:cNvSpPr>
            <a:spLocks noEditPoints="1"/>
          </p:cNvSpPr>
          <p:nvPr/>
        </p:nvSpPr>
        <p:spPr bwMode="auto">
          <a:xfrm>
            <a:off x="9024958" y="2022460"/>
            <a:ext cx="554038" cy="698500"/>
          </a:xfrm>
          <a:custGeom>
            <a:avLst/>
            <a:gdLst>
              <a:gd name="T0" fmla="*/ 732157665 w 156"/>
              <a:gd name="T1" fmla="*/ 1576457480 h 196"/>
              <a:gd name="T2" fmla="*/ 732157665 w 156"/>
              <a:gd name="T3" fmla="*/ 1551029941 h 196"/>
              <a:gd name="T4" fmla="*/ 643792156 w 156"/>
              <a:gd name="T5" fmla="*/ 1538317954 h 196"/>
              <a:gd name="T6" fmla="*/ 770027583 w 156"/>
              <a:gd name="T7" fmla="*/ 1423895814 h 196"/>
              <a:gd name="T8" fmla="*/ 883637337 w 156"/>
              <a:gd name="T9" fmla="*/ 1271337712 h 196"/>
              <a:gd name="T10" fmla="*/ 1060364805 w 156"/>
              <a:gd name="T11" fmla="*/ 1220482635 h 196"/>
              <a:gd name="T12" fmla="*/ 1274962190 w 156"/>
              <a:gd name="T13" fmla="*/ 1296765250 h 196"/>
              <a:gd name="T14" fmla="*/ 1148730314 w 156"/>
              <a:gd name="T15" fmla="*/ 1360328750 h 196"/>
              <a:gd name="T16" fmla="*/ 984624969 w 156"/>
              <a:gd name="T17" fmla="*/ 1373044301 h 196"/>
              <a:gd name="T18" fmla="*/ 1047742682 w 156"/>
              <a:gd name="T19" fmla="*/ 1423895814 h 196"/>
              <a:gd name="T20" fmla="*/ 858389541 w 156"/>
              <a:gd name="T21" fmla="*/ 1538317954 h 196"/>
              <a:gd name="T22" fmla="*/ 858389541 w 156"/>
              <a:gd name="T23" fmla="*/ 1551029941 h 196"/>
              <a:gd name="T24" fmla="*/ 858389541 w 156"/>
              <a:gd name="T25" fmla="*/ 1576457480 h 196"/>
              <a:gd name="T26" fmla="*/ 984624969 w 156"/>
              <a:gd name="T27" fmla="*/ 1690879620 h 196"/>
              <a:gd name="T28" fmla="*/ 984624969 w 156"/>
              <a:gd name="T29" fmla="*/ 1741731133 h 196"/>
              <a:gd name="T30" fmla="*/ 1148730314 w 156"/>
              <a:gd name="T31" fmla="*/ 1741731133 h 196"/>
              <a:gd name="T32" fmla="*/ 1274962190 w 156"/>
              <a:gd name="T33" fmla="*/ 1805298196 h 196"/>
              <a:gd name="T34" fmla="*/ 1060364805 w 156"/>
              <a:gd name="T35" fmla="*/ 1881577247 h 196"/>
              <a:gd name="T36" fmla="*/ 883637337 w 156"/>
              <a:gd name="T37" fmla="*/ 1830725735 h 196"/>
              <a:gd name="T38" fmla="*/ 770027583 w 156"/>
              <a:gd name="T39" fmla="*/ 1690879620 h 196"/>
              <a:gd name="T40" fmla="*/ 643792156 w 156"/>
              <a:gd name="T41" fmla="*/ 1576457480 h 196"/>
              <a:gd name="T42" fmla="*/ 1704156961 w 156"/>
              <a:gd name="T43" fmla="*/ 673810163 h 196"/>
              <a:gd name="T44" fmla="*/ 1944002142 w 156"/>
              <a:gd name="T45" fmla="*/ 839083816 h 196"/>
              <a:gd name="T46" fmla="*/ 1843014510 w 156"/>
              <a:gd name="T47" fmla="*/ 889935329 h 196"/>
              <a:gd name="T48" fmla="*/ 1451689657 w 156"/>
              <a:gd name="T49" fmla="*/ 775516753 h 196"/>
              <a:gd name="T50" fmla="*/ 1843014510 w 156"/>
              <a:gd name="T51" fmla="*/ 1640024543 h 196"/>
              <a:gd name="T52" fmla="*/ 946755051 w 156"/>
              <a:gd name="T53" fmla="*/ 2147483646 h 196"/>
              <a:gd name="T54" fmla="*/ 50492040 w 156"/>
              <a:gd name="T55" fmla="*/ 1640024543 h 196"/>
              <a:gd name="T56" fmla="*/ 416572649 w 156"/>
              <a:gd name="T57" fmla="*/ 813656278 h 196"/>
              <a:gd name="T58" fmla="*/ 429194771 w 156"/>
              <a:gd name="T59" fmla="*/ 661094612 h 196"/>
              <a:gd name="T60" fmla="*/ 479690362 w 156"/>
              <a:gd name="T61" fmla="*/ 648382625 h 196"/>
              <a:gd name="T62" fmla="*/ 429194771 w 156"/>
              <a:gd name="T63" fmla="*/ 25427538 h 196"/>
              <a:gd name="T64" fmla="*/ 681662074 w 156"/>
              <a:gd name="T65" fmla="*/ 88994602 h 196"/>
              <a:gd name="T66" fmla="*/ 921507255 w 156"/>
              <a:gd name="T67" fmla="*/ 0 h 196"/>
              <a:gd name="T68" fmla="*/ 1388571944 w 156"/>
              <a:gd name="T69" fmla="*/ 12711987 h 196"/>
              <a:gd name="T70" fmla="*/ 1577925085 w 156"/>
              <a:gd name="T71" fmla="*/ 317835319 h 196"/>
              <a:gd name="T72" fmla="*/ 1489559575 w 156"/>
              <a:gd name="T73" fmla="*/ 622955087 h 196"/>
              <a:gd name="T74" fmla="*/ 1956627815 w 156"/>
              <a:gd name="T75" fmla="*/ 457681434 h 196"/>
              <a:gd name="T76" fmla="*/ 593300116 w 156"/>
              <a:gd name="T77" fmla="*/ 648382625 h 196"/>
              <a:gd name="T78" fmla="*/ 1338079904 w 156"/>
              <a:gd name="T79" fmla="*/ 622955087 h 196"/>
              <a:gd name="T80" fmla="*/ 1426445413 w 156"/>
              <a:gd name="T81" fmla="*/ 127134128 h 196"/>
              <a:gd name="T82" fmla="*/ 1287587864 w 156"/>
              <a:gd name="T83" fmla="*/ 177985640 h 196"/>
              <a:gd name="T84" fmla="*/ 1110860396 w 156"/>
              <a:gd name="T85" fmla="*/ 177985640 h 196"/>
              <a:gd name="T86" fmla="*/ 921507255 w 156"/>
              <a:gd name="T87" fmla="*/ 101706589 h 196"/>
              <a:gd name="T88" fmla="*/ 669039952 w 156"/>
              <a:gd name="T89" fmla="*/ 228840717 h 196"/>
              <a:gd name="T90" fmla="*/ 517560280 w 156"/>
              <a:gd name="T91" fmla="*/ 114418577 h 196"/>
              <a:gd name="T92" fmla="*/ 416572649 w 156"/>
              <a:gd name="T93" fmla="*/ 266980242 h 196"/>
              <a:gd name="T94" fmla="*/ 593300116 w 156"/>
              <a:gd name="T95" fmla="*/ 648382625 h 196"/>
              <a:gd name="T96" fmla="*/ 530182402 w 156"/>
              <a:gd name="T97" fmla="*/ 800940727 h 196"/>
              <a:gd name="T98" fmla="*/ 214597385 w 156"/>
              <a:gd name="T99" fmla="*/ 1538317954 h 196"/>
              <a:gd name="T100" fmla="*/ 100987632 w 156"/>
              <a:gd name="T101" fmla="*/ 1843437722 h 196"/>
              <a:gd name="T102" fmla="*/ 1792522470 w 156"/>
              <a:gd name="T103" fmla="*/ 1843437722 h 196"/>
              <a:gd name="T104" fmla="*/ 1678912716 w 156"/>
              <a:gd name="T105" fmla="*/ 1538317954 h 196"/>
              <a:gd name="T106" fmla="*/ 1338079904 w 156"/>
              <a:gd name="T107" fmla="*/ 775516753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6" h="196">
                <a:moveTo>
                  <a:pt x="51" y="124"/>
                </a:moveTo>
                <a:cubicBezTo>
                  <a:pt x="58" y="124"/>
                  <a:pt x="58" y="124"/>
                  <a:pt x="58" y="124"/>
                </a:cubicBezTo>
                <a:cubicBezTo>
                  <a:pt x="58" y="124"/>
                  <a:pt x="58" y="123"/>
                  <a:pt x="58" y="123"/>
                </a:cubicBezTo>
                <a:cubicBezTo>
                  <a:pt x="58" y="123"/>
                  <a:pt x="58" y="122"/>
                  <a:pt x="58" y="122"/>
                </a:cubicBezTo>
                <a:cubicBezTo>
                  <a:pt x="58" y="121"/>
                  <a:pt x="58" y="121"/>
                  <a:pt x="58" y="121"/>
                </a:cubicBezTo>
                <a:cubicBezTo>
                  <a:pt x="51" y="121"/>
                  <a:pt x="51" y="121"/>
                  <a:pt x="51" y="121"/>
                </a:cubicBezTo>
                <a:cubicBezTo>
                  <a:pt x="53" y="112"/>
                  <a:pt x="53" y="112"/>
                  <a:pt x="53" y="112"/>
                </a:cubicBezTo>
                <a:cubicBezTo>
                  <a:pt x="61" y="112"/>
                  <a:pt x="61" y="112"/>
                  <a:pt x="61" y="112"/>
                </a:cubicBezTo>
                <a:cubicBezTo>
                  <a:pt x="62" y="109"/>
                  <a:pt x="63" y="107"/>
                  <a:pt x="64" y="105"/>
                </a:cubicBezTo>
                <a:cubicBezTo>
                  <a:pt x="66" y="103"/>
                  <a:pt x="68" y="102"/>
                  <a:pt x="70" y="100"/>
                </a:cubicBezTo>
                <a:cubicBezTo>
                  <a:pt x="72" y="99"/>
                  <a:pt x="74" y="98"/>
                  <a:pt x="77" y="97"/>
                </a:cubicBezTo>
                <a:cubicBezTo>
                  <a:pt x="79" y="96"/>
                  <a:pt x="82" y="96"/>
                  <a:pt x="84" y="96"/>
                </a:cubicBezTo>
                <a:cubicBezTo>
                  <a:pt x="88" y="96"/>
                  <a:pt x="91" y="97"/>
                  <a:pt x="93" y="98"/>
                </a:cubicBezTo>
                <a:cubicBezTo>
                  <a:pt x="96" y="99"/>
                  <a:pt x="99" y="100"/>
                  <a:pt x="101" y="102"/>
                </a:cubicBezTo>
                <a:cubicBezTo>
                  <a:pt x="96" y="111"/>
                  <a:pt x="96" y="111"/>
                  <a:pt x="96" y="111"/>
                </a:cubicBezTo>
                <a:cubicBezTo>
                  <a:pt x="95" y="109"/>
                  <a:pt x="93" y="108"/>
                  <a:pt x="91" y="107"/>
                </a:cubicBezTo>
                <a:cubicBezTo>
                  <a:pt x="89" y="107"/>
                  <a:pt x="87" y="106"/>
                  <a:pt x="84" y="106"/>
                </a:cubicBezTo>
                <a:cubicBezTo>
                  <a:pt x="82" y="106"/>
                  <a:pt x="80" y="107"/>
                  <a:pt x="78" y="108"/>
                </a:cubicBezTo>
                <a:cubicBezTo>
                  <a:pt x="75" y="109"/>
                  <a:pt x="74" y="110"/>
                  <a:pt x="72" y="112"/>
                </a:cubicBezTo>
                <a:cubicBezTo>
                  <a:pt x="83" y="112"/>
                  <a:pt x="83" y="112"/>
                  <a:pt x="83" y="112"/>
                </a:cubicBezTo>
                <a:cubicBezTo>
                  <a:pt x="81" y="121"/>
                  <a:pt x="81" y="121"/>
                  <a:pt x="81" y="121"/>
                </a:cubicBezTo>
                <a:cubicBezTo>
                  <a:pt x="68" y="121"/>
                  <a:pt x="68" y="121"/>
                  <a:pt x="68" y="121"/>
                </a:cubicBezTo>
                <a:cubicBezTo>
                  <a:pt x="68" y="121"/>
                  <a:pt x="68" y="121"/>
                  <a:pt x="68" y="121"/>
                </a:cubicBezTo>
                <a:cubicBezTo>
                  <a:pt x="68" y="122"/>
                  <a:pt x="68" y="122"/>
                  <a:pt x="68" y="122"/>
                </a:cubicBezTo>
                <a:cubicBezTo>
                  <a:pt x="68" y="122"/>
                  <a:pt x="68" y="123"/>
                  <a:pt x="68" y="123"/>
                </a:cubicBezTo>
                <a:cubicBezTo>
                  <a:pt x="68" y="123"/>
                  <a:pt x="68" y="124"/>
                  <a:pt x="68" y="124"/>
                </a:cubicBezTo>
                <a:cubicBezTo>
                  <a:pt x="80" y="124"/>
                  <a:pt x="80" y="124"/>
                  <a:pt x="80" y="124"/>
                </a:cubicBezTo>
                <a:cubicBezTo>
                  <a:pt x="78" y="133"/>
                  <a:pt x="78" y="133"/>
                  <a:pt x="78" y="133"/>
                </a:cubicBezTo>
                <a:cubicBezTo>
                  <a:pt x="72" y="133"/>
                  <a:pt x="72" y="133"/>
                  <a:pt x="72" y="133"/>
                </a:cubicBezTo>
                <a:cubicBezTo>
                  <a:pt x="74" y="135"/>
                  <a:pt x="76" y="136"/>
                  <a:pt x="78" y="137"/>
                </a:cubicBezTo>
                <a:cubicBezTo>
                  <a:pt x="80" y="138"/>
                  <a:pt x="82" y="138"/>
                  <a:pt x="84" y="138"/>
                </a:cubicBezTo>
                <a:cubicBezTo>
                  <a:pt x="87" y="138"/>
                  <a:pt x="89" y="138"/>
                  <a:pt x="91" y="137"/>
                </a:cubicBezTo>
                <a:cubicBezTo>
                  <a:pt x="93" y="136"/>
                  <a:pt x="95" y="135"/>
                  <a:pt x="96" y="133"/>
                </a:cubicBezTo>
                <a:cubicBezTo>
                  <a:pt x="101" y="142"/>
                  <a:pt x="101" y="142"/>
                  <a:pt x="101" y="142"/>
                </a:cubicBezTo>
                <a:cubicBezTo>
                  <a:pt x="99" y="144"/>
                  <a:pt x="96" y="146"/>
                  <a:pt x="93" y="147"/>
                </a:cubicBezTo>
                <a:cubicBezTo>
                  <a:pt x="91" y="148"/>
                  <a:pt x="88" y="148"/>
                  <a:pt x="84" y="148"/>
                </a:cubicBezTo>
                <a:cubicBezTo>
                  <a:pt x="82" y="148"/>
                  <a:pt x="79" y="148"/>
                  <a:pt x="77" y="147"/>
                </a:cubicBezTo>
                <a:cubicBezTo>
                  <a:pt x="74" y="146"/>
                  <a:pt x="72" y="145"/>
                  <a:pt x="70" y="144"/>
                </a:cubicBezTo>
                <a:cubicBezTo>
                  <a:pt x="68" y="143"/>
                  <a:pt x="66" y="141"/>
                  <a:pt x="65" y="139"/>
                </a:cubicBezTo>
                <a:cubicBezTo>
                  <a:pt x="63" y="137"/>
                  <a:pt x="62" y="135"/>
                  <a:pt x="61" y="133"/>
                </a:cubicBezTo>
                <a:cubicBezTo>
                  <a:pt x="49" y="133"/>
                  <a:pt x="49" y="133"/>
                  <a:pt x="49" y="133"/>
                </a:cubicBezTo>
                <a:lnTo>
                  <a:pt x="51" y="124"/>
                </a:lnTo>
                <a:close/>
                <a:moveTo>
                  <a:pt x="152" y="44"/>
                </a:moveTo>
                <a:cubicBezTo>
                  <a:pt x="135" y="53"/>
                  <a:pt x="135" y="53"/>
                  <a:pt x="135" y="53"/>
                </a:cubicBezTo>
                <a:cubicBezTo>
                  <a:pt x="150" y="59"/>
                  <a:pt x="150" y="59"/>
                  <a:pt x="150" y="59"/>
                </a:cubicBezTo>
                <a:cubicBezTo>
                  <a:pt x="153" y="60"/>
                  <a:pt x="155" y="63"/>
                  <a:pt x="154" y="66"/>
                </a:cubicBezTo>
                <a:cubicBezTo>
                  <a:pt x="153" y="69"/>
                  <a:pt x="150" y="70"/>
                  <a:pt x="148" y="70"/>
                </a:cubicBezTo>
                <a:cubicBezTo>
                  <a:pt x="147" y="70"/>
                  <a:pt x="147" y="70"/>
                  <a:pt x="146" y="70"/>
                </a:cubicBezTo>
                <a:cubicBezTo>
                  <a:pt x="119" y="61"/>
                  <a:pt x="119" y="61"/>
                  <a:pt x="119" y="61"/>
                </a:cubicBezTo>
                <a:cubicBezTo>
                  <a:pt x="115" y="61"/>
                  <a:pt x="115" y="61"/>
                  <a:pt x="115" y="61"/>
                </a:cubicBezTo>
                <a:cubicBezTo>
                  <a:pt x="146" y="129"/>
                  <a:pt x="146" y="129"/>
                  <a:pt x="146" y="129"/>
                </a:cubicBezTo>
                <a:cubicBezTo>
                  <a:pt x="146" y="129"/>
                  <a:pt x="146" y="129"/>
                  <a:pt x="146" y="129"/>
                </a:cubicBezTo>
                <a:cubicBezTo>
                  <a:pt x="149" y="134"/>
                  <a:pt x="150" y="139"/>
                  <a:pt x="150" y="145"/>
                </a:cubicBezTo>
                <a:cubicBezTo>
                  <a:pt x="150" y="173"/>
                  <a:pt x="117" y="196"/>
                  <a:pt x="75" y="196"/>
                </a:cubicBezTo>
                <a:cubicBezTo>
                  <a:pt x="34" y="196"/>
                  <a:pt x="0" y="173"/>
                  <a:pt x="0" y="145"/>
                </a:cubicBezTo>
                <a:cubicBezTo>
                  <a:pt x="0" y="139"/>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1"/>
                  <a:pt x="38" y="51"/>
                  <a:pt x="38" y="51"/>
                </a:cubicBezTo>
                <a:cubicBezTo>
                  <a:pt x="38" y="51"/>
                  <a:pt x="38" y="51"/>
                  <a:pt x="38" y="51"/>
                </a:cubicBezTo>
                <a:cubicBezTo>
                  <a:pt x="26" y="24"/>
                  <a:pt x="26" y="24"/>
                  <a:pt x="26" y="24"/>
                </a:cubicBezTo>
                <a:cubicBezTo>
                  <a:pt x="22" y="16"/>
                  <a:pt x="26" y="6"/>
                  <a:pt x="34" y="2"/>
                </a:cubicBezTo>
                <a:cubicBezTo>
                  <a:pt x="37" y="1"/>
                  <a:pt x="39" y="1"/>
                  <a:pt x="41" y="1"/>
                </a:cubicBezTo>
                <a:cubicBezTo>
                  <a:pt x="46" y="1"/>
                  <a:pt x="51" y="3"/>
                  <a:pt x="54" y="7"/>
                </a:cubicBezTo>
                <a:cubicBezTo>
                  <a:pt x="58" y="3"/>
                  <a:pt x="65" y="0"/>
                  <a:pt x="72" y="0"/>
                </a:cubicBezTo>
                <a:cubicBezTo>
                  <a:pt x="73" y="0"/>
                  <a:pt x="73" y="0"/>
                  <a:pt x="73" y="0"/>
                </a:cubicBezTo>
                <a:cubicBezTo>
                  <a:pt x="83" y="0"/>
                  <a:pt x="91" y="4"/>
                  <a:pt x="95" y="10"/>
                </a:cubicBezTo>
                <a:cubicBezTo>
                  <a:pt x="98" y="5"/>
                  <a:pt x="104" y="1"/>
                  <a:pt x="110" y="1"/>
                </a:cubicBezTo>
                <a:cubicBezTo>
                  <a:pt x="112" y="1"/>
                  <a:pt x="114" y="2"/>
                  <a:pt x="117" y="3"/>
                </a:cubicBezTo>
                <a:cubicBezTo>
                  <a:pt x="125" y="6"/>
                  <a:pt x="129" y="16"/>
                  <a:pt x="125" y="25"/>
                </a:cubicBezTo>
                <a:cubicBezTo>
                  <a:pt x="114" y="49"/>
                  <a:pt x="114" y="49"/>
                  <a:pt x="114" y="49"/>
                </a:cubicBezTo>
                <a:cubicBezTo>
                  <a:pt x="118" y="49"/>
                  <a:pt x="118" y="49"/>
                  <a:pt x="118" y="49"/>
                </a:cubicBezTo>
                <a:cubicBezTo>
                  <a:pt x="147" y="34"/>
                  <a:pt x="147" y="34"/>
                  <a:pt x="147" y="34"/>
                </a:cubicBezTo>
                <a:cubicBezTo>
                  <a:pt x="150" y="32"/>
                  <a:pt x="153" y="33"/>
                  <a:pt x="155" y="36"/>
                </a:cubicBezTo>
                <a:cubicBezTo>
                  <a:pt x="156" y="39"/>
                  <a:pt x="155" y="43"/>
                  <a:pt x="152" y="44"/>
                </a:cubicBezTo>
                <a:close/>
                <a:moveTo>
                  <a:pt x="47" y="51"/>
                </a:moveTo>
                <a:cubicBezTo>
                  <a:pt x="105" y="49"/>
                  <a:pt x="105" y="49"/>
                  <a:pt x="105" y="49"/>
                </a:cubicBezTo>
                <a:cubicBezTo>
                  <a:pt x="105" y="49"/>
                  <a:pt x="105" y="49"/>
                  <a:pt x="106" y="49"/>
                </a:cubicBezTo>
                <a:cubicBezTo>
                  <a:pt x="118" y="22"/>
                  <a:pt x="118" y="22"/>
                  <a:pt x="118" y="22"/>
                </a:cubicBezTo>
                <a:cubicBezTo>
                  <a:pt x="120" y="17"/>
                  <a:pt x="118" y="12"/>
                  <a:pt x="113" y="10"/>
                </a:cubicBezTo>
                <a:cubicBezTo>
                  <a:pt x="112" y="9"/>
                  <a:pt x="111" y="9"/>
                  <a:pt x="110" y="9"/>
                </a:cubicBezTo>
                <a:cubicBezTo>
                  <a:pt x="106" y="9"/>
                  <a:pt x="103" y="11"/>
                  <a:pt x="102" y="14"/>
                </a:cubicBezTo>
                <a:cubicBezTo>
                  <a:pt x="95" y="28"/>
                  <a:pt x="95" y="28"/>
                  <a:pt x="95" y="28"/>
                </a:cubicBezTo>
                <a:cubicBezTo>
                  <a:pt x="88" y="14"/>
                  <a:pt x="88" y="14"/>
                  <a:pt x="88" y="14"/>
                </a:cubicBezTo>
                <a:cubicBezTo>
                  <a:pt x="86" y="11"/>
                  <a:pt x="81" y="8"/>
                  <a:pt x="73" y="8"/>
                </a:cubicBezTo>
                <a:cubicBezTo>
                  <a:pt x="73" y="8"/>
                  <a:pt x="73" y="8"/>
                  <a:pt x="73" y="8"/>
                </a:cubicBezTo>
                <a:cubicBezTo>
                  <a:pt x="67" y="8"/>
                  <a:pt x="62" y="10"/>
                  <a:pt x="59" y="12"/>
                </a:cubicBezTo>
                <a:cubicBezTo>
                  <a:pt x="53" y="18"/>
                  <a:pt x="53" y="18"/>
                  <a:pt x="53" y="18"/>
                </a:cubicBezTo>
                <a:cubicBezTo>
                  <a:pt x="48" y="12"/>
                  <a:pt x="48" y="12"/>
                  <a:pt x="48" y="12"/>
                </a:cubicBezTo>
                <a:cubicBezTo>
                  <a:pt x="46" y="10"/>
                  <a:pt x="44" y="9"/>
                  <a:pt x="41" y="9"/>
                </a:cubicBezTo>
                <a:cubicBezTo>
                  <a:pt x="40" y="9"/>
                  <a:pt x="39" y="9"/>
                  <a:pt x="38" y="9"/>
                </a:cubicBezTo>
                <a:cubicBezTo>
                  <a:pt x="33" y="11"/>
                  <a:pt x="31" y="17"/>
                  <a:pt x="33" y="21"/>
                </a:cubicBezTo>
                <a:cubicBezTo>
                  <a:pt x="45" y="48"/>
                  <a:pt x="45" y="48"/>
                  <a:pt x="45" y="48"/>
                </a:cubicBezTo>
                <a:lnTo>
                  <a:pt x="47" y="51"/>
                </a:lnTo>
                <a:close/>
                <a:moveTo>
                  <a:pt x="106" y="61"/>
                </a:moveTo>
                <a:cubicBezTo>
                  <a:pt x="42" y="63"/>
                  <a:pt x="42" y="63"/>
                  <a:pt x="42" y="63"/>
                </a:cubicBezTo>
                <a:cubicBezTo>
                  <a:pt x="16" y="121"/>
                  <a:pt x="16" y="121"/>
                  <a:pt x="16" y="121"/>
                </a:cubicBezTo>
                <a:cubicBezTo>
                  <a:pt x="17" y="121"/>
                  <a:pt x="17" y="121"/>
                  <a:pt x="17" y="121"/>
                </a:cubicBezTo>
                <a:cubicBezTo>
                  <a:pt x="11" y="132"/>
                  <a:pt x="11" y="132"/>
                  <a:pt x="11" y="132"/>
                </a:cubicBezTo>
                <a:cubicBezTo>
                  <a:pt x="9" y="136"/>
                  <a:pt x="8" y="141"/>
                  <a:pt x="8" y="145"/>
                </a:cubicBezTo>
                <a:cubicBezTo>
                  <a:pt x="8" y="168"/>
                  <a:pt x="39" y="188"/>
                  <a:pt x="75" y="188"/>
                </a:cubicBezTo>
                <a:cubicBezTo>
                  <a:pt x="111" y="188"/>
                  <a:pt x="142" y="168"/>
                  <a:pt x="142" y="145"/>
                </a:cubicBezTo>
                <a:cubicBezTo>
                  <a:pt x="142" y="141"/>
                  <a:pt x="141" y="136"/>
                  <a:pt x="139" y="132"/>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sp>
        <p:nvSpPr>
          <p:cNvPr id="25" name="Freeform 31"/>
          <p:cNvSpPr>
            <a:spLocks noEditPoints="1"/>
          </p:cNvSpPr>
          <p:nvPr/>
        </p:nvSpPr>
        <p:spPr bwMode="auto">
          <a:xfrm>
            <a:off x="5810272" y="2022460"/>
            <a:ext cx="555625" cy="698500"/>
          </a:xfrm>
          <a:custGeom>
            <a:avLst/>
            <a:gdLst>
              <a:gd name="T0" fmla="*/ 1860955525 w 156"/>
              <a:gd name="T1" fmla="*/ 432253895 h 196"/>
              <a:gd name="T2" fmla="*/ 1443189635 w 156"/>
              <a:gd name="T3" fmla="*/ 622955087 h 196"/>
              <a:gd name="T4" fmla="*/ 1468509752 w 156"/>
              <a:gd name="T5" fmla="*/ 38139526 h 196"/>
              <a:gd name="T6" fmla="*/ 1202657436 w 156"/>
              <a:gd name="T7" fmla="*/ 127134128 h 196"/>
              <a:gd name="T8" fmla="*/ 911488566 w 156"/>
              <a:gd name="T9" fmla="*/ 0 h 196"/>
              <a:gd name="T10" fmla="*/ 519042792 w 156"/>
              <a:gd name="T11" fmla="*/ 12711987 h 196"/>
              <a:gd name="T12" fmla="*/ 329147264 w 156"/>
              <a:gd name="T13" fmla="*/ 305119768 h 196"/>
              <a:gd name="T14" fmla="*/ 481064399 w 156"/>
              <a:gd name="T15" fmla="*/ 648382625 h 196"/>
              <a:gd name="T16" fmla="*/ 354467380 w 156"/>
              <a:gd name="T17" fmla="*/ 737373663 h 196"/>
              <a:gd name="T18" fmla="*/ 50636671 w 156"/>
              <a:gd name="T19" fmla="*/ 1640024543 h 196"/>
              <a:gd name="T20" fmla="*/ 0 w 156"/>
              <a:gd name="T21" fmla="*/ 1843437722 h 196"/>
              <a:gd name="T22" fmla="*/ 1898933918 w 156"/>
              <a:gd name="T23" fmla="*/ 1843437722 h 196"/>
              <a:gd name="T24" fmla="*/ 1848293686 w 156"/>
              <a:gd name="T25" fmla="*/ 1640024543 h 196"/>
              <a:gd name="T26" fmla="*/ 1493826306 w 156"/>
              <a:gd name="T27" fmla="*/ 775516753 h 196"/>
              <a:gd name="T28" fmla="*/ 1873613802 w 156"/>
              <a:gd name="T29" fmla="*/ 889935329 h 196"/>
              <a:gd name="T30" fmla="*/ 1898933918 w 156"/>
              <a:gd name="T31" fmla="*/ 750089214 h 196"/>
              <a:gd name="T32" fmla="*/ 1924254034 w 156"/>
              <a:gd name="T33" fmla="*/ 559388023 h 196"/>
              <a:gd name="T34" fmla="*/ 569679463 w 156"/>
              <a:gd name="T35" fmla="*/ 610243099 h 196"/>
              <a:gd name="T36" fmla="*/ 468402560 w 156"/>
              <a:gd name="T37" fmla="*/ 114418577 h 196"/>
              <a:gd name="T38" fmla="*/ 607657857 w 156"/>
              <a:gd name="T39" fmla="*/ 152561666 h 196"/>
              <a:gd name="T40" fmla="*/ 746913153 w 156"/>
              <a:gd name="T41" fmla="*/ 152561666 h 196"/>
              <a:gd name="T42" fmla="*/ 924146843 w 156"/>
              <a:gd name="T43" fmla="*/ 101706589 h 196"/>
              <a:gd name="T44" fmla="*/ 1202657436 w 156"/>
              <a:gd name="T45" fmla="*/ 355974844 h 196"/>
              <a:gd name="T46" fmla="*/ 1392549403 w 156"/>
              <a:gd name="T47" fmla="*/ 114418577 h 196"/>
              <a:gd name="T48" fmla="*/ 1493826306 w 156"/>
              <a:gd name="T49" fmla="*/ 279695793 h 196"/>
              <a:gd name="T50" fmla="*/ 1329254455 w 156"/>
              <a:gd name="T51" fmla="*/ 622955087 h 196"/>
              <a:gd name="T52" fmla="*/ 569679463 w 156"/>
              <a:gd name="T53" fmla="*/ 610243099 h 196"/>
              <a:gd name="T54" fmla="*/ 1683721835 w 156"/>
              <a:gd name="T55" fmla="*/ 1538317954 h 196"/>
              <a:gd name="T56" fmla="*/ 1797657015 w 156"/>
              <a:gd name="T57" fmla="*/ 1843437722 h 196"/>
              <a:gd name="T58" fmla="*/ 101276903 w 156"/>
              <a:gd name="T59" fmla="*/ 1843437722 h 196"/>
              <a:gd name="T60" fmla="*/ 202553806 w 156"/>
              <a:gd name="T61" fmla="*/ 1538317954 h 196"/>
              <a:gd name="T62" fmla="*/ 519042792 w 156"/>
              <a:gd name="T63" fmla="*/ 800940727 h 196"/>
              <a:gd name="T64" fmla="*/ 1696380112 w 156"/>
              <a:gd name="T65" fmla="*/ 1538317954 h 196"/>
              <a:gd name="T66" fmla="*/ 1050743862 w 156"/>
              <a:gd name="T67" fmla="*/ 1640024543 h 196"/>
              <a:gd name="T68" fmla="*/ 1025423746 w 156"/>
              <a:gd name="T69" fmla="*/ 1614597005 h 196"/>
              <a:gd name="T70" fmla="*/ 822869940 w 156"/>
              <a:gd name="T71" fmla="*/ 1601885018 h 196"/>
              <a:gd name="T72" fmla="*/ 734254876 w 156"/>
              <a:gd name="T73" fmla="*/ 1525605967 h 196"/>
              <a:gd name="T74" fmla="*/ 734254876 w 156"/>
              <a:gd name="T75" fmla="*/ 1398471839 h 196"/>
              <a:gd name="T76" fmla="*/ 822869940 w 156"/>
              <a:gd name="T77" fmla="*/ 1309477237 h 196"/>
              <a:gd name="T78" fmla="*/ 898826727 w 156"/>
              <a:gd name="T79" fmla="*/ 1296765250 h 196"/>
              <a:gd name="T80" fmla="*/ 1012765469 w 156"/>
              <a:gd name="T81" fmla="*/ 1131491597 h 196"/>
              <a:gd name="T82" fmla="*/ 1152020765 w 156"/>
              <a:gd name="T83" fmla="*/ 1296765250 h 196"/>
              <a:gd name="T84" fmla="*/ 886168450 w 156"/>
              <a:gd name="T85" fmla="*/ 1423895814 h 196"/>
              <a:gd name="T86" fmla="*/ 848190056 w 156"/>
              <a:gd name="T87" fmla="*/ 1449323352 h 196"/>
              <a:gd name="T88" fmla="*/ 886168450 w 156"/>
              <a:gd name="T89" fmla="*/ 1487462878 h 196"/>
              <a:gd name="T90" fmla="*/ 1076063978 w 156"/>
              <a:gd name="T91" fmla="*/ 1500178429 h 196"/>
              <a:gd name="T92" fmla="*/ 1164679042 w 156"/>
              <a:gd name="T93" fmla="*/ 1576457480 h 196"/>
              <a:gd name="T94" fmla="*/ 1164679042 w 156"/>
              <a:gd name="T95" fmla="*/ 1703591607 h 196"/>
              <a:gd name="T96" fmla="*/ 1076063978 w 156"/>
              <a:gd name="T97" fmla="*/ 1792586209 h 196"/>
              <a:gd name="T98" fmla="*/ 1012765469 w 156"/>
              <a:gd name="T99" fmla="*/ 1805298196 h 196"/>
              <a:gd name="T100" fmla="*/ 898826727 w 156"/>
              <a:gd name="T101" fmla="*/ 1983283837 h 196"/>
              <a:gd name="T102" fmla="*/ 721593037 w 156"/>
              <a:gd name="T103" fmla="*/ 1805298196 h 196"/>
              <a:gd name="T104" fmla="*/ 1025423746 w 156"/>
              <a:gd name="T105" fmla="*/ 1678164069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6" h="196">
                <a:moveTo>
                  <a:pt x="155" y="36"/>
                </a:moveTo>
                <a:cubicBezTo>
                  <a:pt x="153" y="33"/>
                  <a:pt x="150" y="32"/>
                  <a:pt x="147" y="34"/>
                </a:cubicBezTo>
                <a:cubicBezTo>
                  <a:pt x="118" y="49"/>
                  <a:pt x="118" y="49"/>
                  <a:pt x="118" y="49"/>
                </a:cubicBezTo>
                <a:cubicBezTo>
                  <a:pt x="114" y="49"/>
                  <a:pt x="114" y="49"/>
                  <a:pt x="114" y="49"/>
                </a:cubicBezTo>
                <a:cubicBezTo>
                  <a:pt x="125" y="25"/>
                  <a:pt x="125" y="25"/>
                  <a:pt x="125" y="25"/>
                </a:cubicBezTo>
                <a:cubicBezTo>
                  <a:pt x="129" y="16"/>
                  <a:pt x="125" y="6"/>
                  <a:pt x="116" y="3"/>
                </a:cubicBezTo>
                <a:cubicBezTo>
                  <a:pt x="114" y="2"/>
                  <a:pt x="112" y="1"/>
                  <a:pt x="110" y="1"/>
                </a:cubicBezTo>
                <a:cubicBezTo>
                  <a:pt x="103" y="1"/>
                  <a:pt x="97" y="5"/>
                  <a:pt x="95" y="10"/>
                </a:cubicBezTo>
                <a:cubicBezTo>
                  <a:pt x="91" y="4"/>
                  <a:pt x="83" y="0"/>
                  <a:pt x="73" y="0"/>
                </a:cubicBezTo>
                <a:cubicBezTo>
                  <a:pt x="73" y="0"/>
                  <a:pt x="72" y="0"/>
                  <a:pt x="72" y="0"/>
                </a:cubicBezTo>
                <a:cubicBezTo>
                  <a:pt x="65" y="0"/>
                  <a:pt x="58" y="3"/>
                  <a:pt x="54" y="7"/>
                </a:cubicBezTo>
                <a:cubicBezTo>
                  <a:pt x="50" y="3"/>
                  <a:pt x="46" y="1"/>
                  <a:pt x="41" y="1"/>
                </a:cubicBezTo>
                <a:cubicBezTo>
                  <a:pt x="39" y="1"/>
                  <a:pt x="36" y="1"/>
                  <a:pt x="34" y="2"/>
                </a:cubicBezTo>
                <a:cubicBezTo>
                  <a:pt x="26" y="6"/>
                  <a:pt x="22" y="16"/>
                  <a:pt x="26" y="24"/>
                </a:cubicBezTo>
                <a:cubicBezTo>
                  <a:pt x="38" y="51"/>
                  <a:pt x="38" y="51"/>
                  <a:pt x="38" y="51"/>
                </a:cubicBezTo>
                <a:cubicBezTo>
                  <a:pt x="38" y="51"/>
                  <a:pt x="38" y="51"/>
                  <a:pt x="38" y="51"/>
                </a:cubicBezTo>
                <a:cubicBezTo>
                  <a:pt x="34" y="52"/>
                  <a:pt x="34" y="52"/>
                  <a:pt x="34" y="52"/>
                </a:cubicBezTo>
                <a:cubicBezTo>
                  <a:pt x="30" y="52"/>
                  <a:pt x="28" y="55"/>
                  <a:pt x="28" y="58"/>
                </a:cubicBezTo>
                <a:cubicBezTo>
                  <a:pt x="28" y="61"/>
                  <a:pt x="30" y="63"/>
                  <a:pt x="32" y="64"/>
                </a:cubicBezTo>
                <a:cubicBezTo>
                  <a:pt x="4" y="129"/>
                  <a:pt x="4" y="129"/>
                  <a:pt x="4" y="129"/>
                </a:cubicBezTo>
                <a:cubicBezTo>
                  <a:pt x="4" y="129"/>
                  <a:pt x="4" y="129"/>
                  <a:pt x="4" y="129"/>
                </a:cubicBezTo>
                <a:cubicBezTo>
                  <a:pt x="1" y="134"/>
                  <a:pt x="0" y="139"/>
                  <a:pt x="0" y="145"/>
                </a:cubicBezTo>
                <a:cubicBezTo>
                  <a:pt x="0" y="173"/>
                  <a:pt x="33" y="196"/>
                  <a:pt x="75" y="196"/>
                </a:cubicBezTo>
                <a:cubicBezTo>
                  <a:pt x="116" y="196"/>
                  <a:pt x="150" y="173"/>
                  <a:pt x="150" y="145"/>
                </a:cubicBezTo>
                <a:cubicBezTo>
                  <a:pt x="150" y="139"/>
                  <a:pt x="148" y="134"/>
                  <a:pt x="146" y="129"/>
                </a:cubicBezTo>
                <a:cubicBezTo>
                  <a:pt x="146" y="129"/>
                  <a:pt x="146" y="129"/>
                  <a:pt x="146" y="129"/>
                </a:cubicBezTo>
                <a:cubicBezTo>
                  <a:pt x="115" y="61"/>
                  <a:pt x="115" y="61"/>
                  <a:pt x="115" y="61"/>
                </a:cubicBezTo>
                <a:cubicBezTo>
                  <a:pt x="118" y="61"/>
                  <a:pt x="118" y="61"/>
                  <a:pt x="118" y="61"/>
                </a:cubicBezTo>
                <a:cubicBezTo>
                  <a:pt x="146" y="70"/>
                  <a:pt x="146" y="70"/>
                  <a:pt x="146" y="70"/>
                </a:cubicBezTo>
                <a:cubicBezTo>
                  <a:pt x="146" y="70"/>
                  <a:pt x="147" y="70"/>
                  <a:pt x="148" y="70"/>
                </a:cubicBezTo>
                <a:cubicBezTo>
                  <a:pt x="150" y="70"/>
                  <a:pt x="153" y="69"/>
                  <a:pt x="153" y="66"/>
                </a:cubicBezTo>
                <a:cubicBezTo>
                  <a:pt x="154" y="63"/>
                  <a:pt x="153" y="60"/>
                  <a:pt x="150" y="59"/>
                </a:cubicBezTo>
                <a:cubicBezTo>
                  <a:pt x="134" y="53"/>
                  <a:pt x="134" y="53"/>
                  <a:pt x="134" y="53"/>
                </a:cubicBezTo>
                <a:cubicBezTo>
                  <a:pt x="152" y="44"/>
                  <a:pt x="152" y="44"/>
                  <a:pt x="152" y="44"/>
                </a:cubicBezTo>
                <a:cubicBezTo>
                  <a:pt x="155" y="43"/>
                  <a:pt x="156" y="39"/>
                  <a:pt x="155" y="36"/>
                </a:cubicBezTo>
                <a:close/>
                <a:moveTo>
                  <a:pt x="45" y="48"/>
                </a:moveTo>
                <a:cubicBezTo>
                  <a:pt x="33" y="21"/>
                  <a:pt x="33" y="21"/>
                  <a:pt x="33" y="21"/>
                </a:cubicBezTo>
                <a:cubicBezTo>
                  <a:pt x="31" y="17"/>
                  <a:pt x="33" y="11"/>
                  <a:pt x="37" y="9"/>
                </a:cubicBezTo>
                <a:cubicBezTo>
                  <a:pt x="39" y="9"/>
                  <a:pt x="40" y="9"/>
                  <a:pt x="41" y="9"/>
                </a:cubicBezTo>
                <a:cubicBezTo>
                  <a:pt x="43" y="9"/>
                  <a:pt x="46" y="10"/>
                  <a:pt x="48" y="12"/>
                </a:cubicBezTo>
                <a:cubicBezTo>
                  <a:pt x="53" y="18"/>
                  <a:pt x="53" y="18"/>
                  <a:pt x="53" y="18"/>
                </a:cubicBezTo>
                <a:cubicBezTo>
                  <a:pt x="59" y="12"/>
                  <a:pt x="59" y="12"/>
                  <a:pt x="59" y="12"/>
                </a:cubicBezTo>
                <a:cubicBezTo>
                  <a:pt x="62" y="10"/>
                  <a:pt x="67" y="8"/>
                  <a:pt x="72" y="8"/>
                </a:cubicBezTo>
                <a:cubicBezTo>
                  <a:pt x="73" y="8"/>
                  <a:pt x="73" y="8"/>
                  <a:pt x="73" y="8"/>
                </a:cubicBezTo>
                <a:cubicBezTo>
                  <a:pt x="81" y="8"/>
                  <a:pt x="86" y="11"/>
                  <a:pt x="88" y="14"/>
                </a:cubicBezTo>
                <a:cubicBezTo>
                  <a:pt x="95" y="28"/>
                  <a:pt x="95" y="28"/>
                  <a:pt x="95" y="28"/>
                </a:cubicBezTo>
                <a:cubicBezTo>
                  <a:pt x="102" y="14"/>
                  <a:pt x="102" y="14"/>
                  <a:pt x="102" y="14"/>
                </a:cubicBezTo>
                <a:cubicBezTo>
                  <a:pt x="103" y="11"/>
                  <a:pt x="106" y="9"/>
                  <a:pt x="110" y="9"/>
                </a:cubicBezTo>
                <a:cubicBezTo>
                  <a:pt x="111" y="9"/>
                  <a:pt x="112" y="9"/>
                  <a:pt x="113" y="10"/>
                </a:cubicBezTo>
                <a:cubicBezTo>
                  <a:pt x="118" y="12"/>
                  <a:pt x="120" y="17"/>
                  <a:pt x="118" y="22"/>
                </a:cubicBezTo>
                <a:cubicBezTo>
                  <a:pt x="105" y="49"/>
                  <a:pt x="105" y="49"/>
                  <a:pt x="105" y="49"/>
                </a:cubicBezTo>
                <a:cubicBezTo>
                  <a:pt x="105" y="49"/>
                  <a:pt x="105" y="49"/>
                  <a:pt x="105" y="49"/>
                </a:cubicBezTo>
                <a:cubicBezTo>
                  <a:pt x="46" y="51"/>
                  <a:pt x="46" y="51"/>
                  <a:pt x="46" y="51"/>
                </a:cubicBezTo>
                <a:lnTo>
                  <a:pt x="45" y="48"/>
                </a:lnTo>
                <a:close/>
                <a:moveTo>
                  <a:pt x="134" y="121"/>
                </a:moveTo>
                <a:cubicBezTo>
                  <a:pt x="133" y="121"/>
                  <a:pt x="133" y="121"/>
                  <a:pt x="133" y="121"/>
                </a:cubicBezTo>
                <a:cubicBezTo>
                  <a:pt x="139" y="132"/>
                  <a:pt x="139" y="132"/>
                  <a:pt x="139" y="132"/>
                </a:cubicBezTo>
                <a:cubicBezTo>
                  <a:pt x="141" y="136"/>
                  <a:pt x="142" y="141"/>
                  <a:pt x="142" y="145"/>
                </a:cubicBezTo>
                <a:cubicBezTo>
                  <a:pt x="142" y="168"/>
                  <a:pt x="111" y="188"/>
                  <a:pt x="75" y="188"/>
                </a:cubicBezTo>
                <a:cubicBezTo>
                  <a:pt x="39" y="188"/>
                  <a:pt x="8" y="168"/>
                  <a:pt x="8" y="145"/>
                </a:cubicBezTo>
                <a:cubicBezTo>
                  <a:pt x="8" y="141"/>
                  <a:pt x="9" y="136"/>
                  <a:pt x="11" y="132"/>
                </a:cubicBezTo>
                <a:cubicBezTo>
                  <a:pt x="16" y="121"/>
                  <a:pt x="16" y="121"/>
                  <a:pt x="16" y="121"/>
                </a:cubicBezTo>
                <a:cubicBezTo>
                  <a:pt x="16" y="121"/>
                  <a:pt x="16" y="121"/>
                  <a:pt x="16" y="121"/>
                </a:cubicBezTo>
                <a:cubicBezTo>
                  <a:pt x="41" y="63"/>
                  <a:pt x="41" y="63"/>
                  <a:pt x="41" y="63"/>
                </a:cubicBezTo>
                <a:cubicBezTo>
                  <a:pt x="106" y="61"/>
                  <a:pt x="106" y="61"/>
                  <a:pt x="106" y="61"/>
                </a:cubicBezTo>
                <a:lnTo>
                  <a:pt x="134" y="121"/>
                </a:lnTo>
                <a:close/>
                <a:moveTo>
                  <a:pt x="82" y="131"/>
                </a:moveTo>
                <a:cubicBezTo>
                  <a:pt x="83" y="130"/>
                  <a:pt x="83" y="130"/>
                  <a:pt x="83" y="129"/>
                </a:cubicBezTo>
                <a:cubicBezTo>
                  <a:pt x="83" y="128"/>
                  <a:pt x="83" y="128"/>
                  <a:pt x="82" y="128"/>
                </a:cubicBezTo>
                <a:cubicBezTo>
                  <a:pt x="82" y="127"/>
                  <a:pt x="81" y="127"/>
                  <a:pt x="81" y="127"/>
                </a:cubicBezTo>
                <a:cubicBezTo>
                  <a:pt x="70" y="127"/>
                  <a:pt x="70" y="127"/>
                  <a:pt x="70" y="127"/>
                </a:cubicBezTo>
                <a:cubicBezTo>
                  <a:pt x="68" y="127"/>
                  <a:pt x="66" y="127"/>
                  <a:pt x="65" y="126"/>
                </a:cubicBezTo>
                <a:cubicBezTo>
                  <a:pt x="63" y="126"/>
                  <a:pt x="62" y="125"/>
                  <a:pt x="61" y="124"/>
                </a:cubicBezTo>
                <a:cubicBezTo>
                  <a:pt x="60" y="122"/>
                  <a:pt x="59" y="121"/>
                  <a:pt x="58" y="120"/>
                </a:cubicBezTo>
                <a:cubicBezTo>
                  <a:pt x="57" y="118"/>
                  <a:pt x="57" y="116"/>
                  <a:pt x="57" y="114"/>
                </a:cubicBezTo>
                <a:cubicBezTo>
                  <a:pt x="57" y="113"/>
                  <a:pt x="57" y="111"/>
                  <a:pt x="58" y="110"/>
                </a:cubicBezTo>
                <a:cubicBezTo>
                  <a:pt x="59" y="108"/>
                  <a:pt x="60" y="107"/>
                  <a:pt x="61" y="105"/>
                </a:cubicBezTo>
                <a:cubicBezTo>
                  <a:pt x="62" y="104"/>
                  <a:pt x="63" y="103"/>
                  <a:pt x="65" y="103"/>
                </a:cubicBezTo>
                <a:cubicBezTo>
                  <a:pt x="66" y="102"/>
                  <a:pt x="68" y="102"/>
                  <a:pt x="70" y="102"/>
                </a:cubicBezTo>
                <a:cubicBezTo>
                  <a:pt x="71" y="102"/>
                  <a:pt x="71" y="102"/>
                  <a:pt x="71" y="102"/>
                </a:cubicBezTo>
                <a:cubicBezTo>
                  <a:pt x="71" y="89"/>
                  <a:pt x="71" y="89"/>
                  <a:pt x="71" y="89"/>
                </a:cubicBezTo>
                <a:cubicBezTo>
                  <a:pt x="80" y="89"/>
                  <a:pt x="80" y="89"/>
                  <a:pt x="80" y="89"/>
                </a:cubicBezTo>
                <a:cubicBezTo>
                  <a:pt x="80" y="102"/>
                  <a:pt x="80" y="102"/>
                  <a:pt x="80" y="102"/>
                </a:cubicBezTo>
                <a:cubicBezTo>
                  <a:pt x="91" y="102"/>
                  <a:pt x="91" y="102"/>
                  <a:pt x="91" y="102"/>
                </a:cubicBezTo>
                <a:cubicBezTo>
                  <a:pt x="91" y="112"/>
                  <a:pt x="91" y="112"/>
                  <a:pt x="91" y="112"/>
                </a:cubicBezTo>
                <a:cubicBezTo>
                  <a:pt x="70" y="112"/>
                  <a:pt x="70" y="112"/>
                  <a:pt x="70" y="112"/>
                </a:cubicBezTo>
                <a:cubicBezTo>
                  <a:pt x="69" y="112"/>
                  <a:pt x="69" y="112"/>
                  <a:pt x="68" y="113"/>
                </a:cubicBezTo>
                <a:cubicBezTo>
                  <a:pt x="68" y="113"/>
                  <a:pt x="67" y="114"/>
                  <a:pt x="67" y="114"/>
                </a:cubicBezTo>
                <a:cubicBezTo>
                  <a:pt x="67" y="115"/>
                  <a:pt x="68" y="116"/>
                  <a:pt x="68" y="116"/>
                </a:cubicBezTo>
                <a:cubicBezTo>
                  <a:pt x="69" y="117"/>
                  <a:pt x="69" y="117"/>
                  <a:pt x="70" y="117"/>
                </a:cubicBezTo>
                <a:cubicBezTo>
                  <a:pt x="81" y="117"/>
                  <a:pt x="81" y="117"/>
                  <a:pt x="81" y="117"/>
                </a:cubicBezTo>
                <a:cubicBezTo>
                  <a:pt x="82" y="117"/>
                  <a:pt x="84" y="117"/>
                  <a:pt x="85" y="118"/>
                </a:cubicBezTo>
                <a:cubicBezTo>
                  <a:pt x="87" y="119"/>
                  <a:pt x="88" y="119"/>
                  <a:pt x="90" y="120"/>
                </a:cubicBezTo>
                <a:cubicBezTo>
                  <a:pt x="91" y="122"/>
                  <a:pt x="92" y="123"/>
                  <a:pt x="92" y="124"/>
                </a:cubicBezTo>
                <a:cubicBezTo>
                  <a:pt x="93" y="126"/>
                  <a:pt x="93" y="127"/>
                  <a:pt x="93" y="129"/>
                </a:cubicBezTo>
                <a:cubicBezTo>
                  <a:pt x="93" y="131"/>
                  <a:pt x="93" y="133"/>
                  <a:pt x="92" y="134"/>
                </a:cubicBezTo>
                <a:cubicBezTo>
                  <a:pt x="92" y="136"/>
                  <a:pt x="91" y="137"/>
                  <a:pt x="90" y="138"/>
                </a:cubicBezTo>
                <a:cubicBezTo>
                  <a:pt x="88" y="139"/>
                  <a:pt x="87" y="140"/>
                  <a:pt x="85" y="141"/>
                </a:cubicBezTo>
                <a:cubicBezTo>
                  <a:pt x="84" y="142"/>
                  <a:pt x="82" y="142"/>
                  <a:pt x="81" y="142"/>
                </a:cubicBezTo>
                <a:cubicBezTo>
                  <a:pt x="80" y="142"/>
                  <a:pt x="80" y="142"/>
                  <a:pt x="80" y="142"/>
                </a:cubicBezTo>
                <a:cubicBezTo>
                  <a:pt x="80" y="156"/>
                  <a:pt x="80" y="156"/>
                  <a:pt x="80" y="156"/>
                </a:cubicBezTo>
                <a:cubicBezTo>
                  <a:pt x="71" y="156"/>
                  <a:pt x="71" y="156"/>
                  <a:pt x="71" y="156"/>
                </a:cubicBezTo>
                <a:cubicBezTo>
                  <a:pt x="71" y="142"/>
                  <a:pt x="71" y="142"/>
                  <a:pt x="71" y="142"/>
                </a:cubicBezTo>
                <a:cubicBezTo>
                  <a:pt x="57" y="142"/>
                  <a:pt x="57" y="142"/>
                  <a:pt x="57" y="142"/>
                </a:cubicBezTo>
                <a:cubicBezTo>
                  <a:pt x="57" y="132"/>
                  <a:pt x="57" y="132"/>
                  <a:pt x="57" y="132"/>
                </a:cubicBezTo>
                <a:cubicBezTo>
                  <a:pt x="81" y="132"/>
                  <a:pt x="81" y="132"/>
                  <a:pt x="81" y="132"/>
                </a:cubicBezTo>
                <a:cubicBezTo>
                  <a:pt x="81" y="132"/>
                  <a:pt x="82" y="131"/>
                  <a:pt x="82" y="131"/>
                </a:cubicBezTo>
                <a:close/>
              </a:path>
            </a:pathLst>
          </a:custGeom>
          <a:solidFill>
            <a:schemeClr val="bg1"/>
          </a:solidFill>
          <a:ln w="9525">
            <a:noFill/>
            <a:round/>
            <a:headEnd/>
            <a:tailEnd/>
          </a:ln>
        </p:spPr>
        <p:txBody>
          <a:bodyPr/>
          <a:lstStyle/>
          <a:p>
            <a:endParaRPr lang="zh-CN" altLang="en-US"/>
          </a:p>
        </p:txBody>
      </p:sp>
      <p:sp>
        <p:nvSpPr>
          <p:cNvPr id="26" name="文本框 56"/>
          <p:cNvSpPr txBox="1"/>
          <p:nvPr/>
        </p:nvSpPr>
        <p:spPr>
          <a:xfrm>
            <a:off x="551385" y="3382942"/>
            <a:ext cx="3908336" cy="2554545"/>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fontAlgn="auto">
              <a:lnSpc>
                <a:spcPct val="100000"/>
              </a:lnSpc>
              <a:spcBef>
                <a:spcPts val="0"/>
              </a:spcBef>
              <a:spcAft>
                <a:spcPts val="0"/>
              </a:spcAft>
              <a:defRPr/>
            </a:pPr>
            <a:r>
              <a:rPr lang="zh-CN" altLang="en-US" sz="2000" b="1" dirty="0">
                <a:solidFill>
                  <a:schemeClr val="tx1"/>
                </a:solidFill>
                <a:latin typeface="微软雅黑" panose="020B0503020204020204" pitchFamily="34" charset="-122"/>
                <a:ea typeface="微软雅黑" panose="020B0503020204020204" pitchFamily="34" charset="-122"/>
              </a:rPr>
              <a:t>业务</a:t>
            </a:r>
            <a:r>
              <a:rPr lang="zh-CN" altLang="en-US" sz="2000" b="1" dirty="0" smtClean="0">
                <a:solidFill>
                  <a:schemeClr val="tx1"/>
                </a:solidFill>
                <a:latin typeface="微软雅黑" panose="020B0503020204020204" pitchFamily="34" charset="-122"/>
                <a:ea typeface="微软雅黑" panose="020B0503020204020204" pitchFamily="34" charset="-122"/>
              </a:rPr>
              <a:t>指南</a:t>
            </a:r>
            <a:endParaRPr lang="en-US" altLang="zh-CN" sz="2000" b="1" dirty="0" smtClean="0">
              <a:solidFill>
                <a:schemeClr val="tx1"/>
              </a:solidFill>
              <a:latin typeface="微软雅黑" panose="020B0503020204020204" pitchFamily="34" charset="-122"/>
              <a:ea typeface="微软雅黑" panose="020B0503020204020204" pitchFamily="34" charset="-122"/>
            </a:endParaRPr>
          </a:p>
          <a:p>
            <a:pPr algn="ctr" fontAlgn="auto">
              <a:lnSpc>
                <a:spcPct val="100000"/>
              </a:lnSpc>
              <a:spcBef>
                <a:spcPts val="0"/>
              </a:spcBef>
              <a:spcAft>
                <a:spcPts val="0"/>
              </a:spcAft>
              <a:defRPr/>
            </a:pPr>
            <a:endParaRPr lang="en-US" altLang="zh-CN" sz="2000" b="1" dirty="0">
              <a:solidFill>
                <a:schemeClr val="tx1"/>
              </a:solidFill>
              <a:latin typeface="微软雅黑" panose="020B0503020204020204" pitchFamily="34" charset="-122"/>
              <a:ea typeface="微软雅黑" panose="020B0503020204020204" pitchFamily="34" charset="-122"/>
            </a:endParaRPr>
          </a:p>
          <a:p>
            <a:pPr algn="l">
              <a:lnSpc>
                <a:spcPct val="150000"/>
              </a:lnSpc>
              <a:buClr>
                <a:srgbClr val="C00000"/>
              </a:buClr>
              <a:buFont typeface="Wingdings" pitchFamily="2" charset="2"/>
              <a:buChar char="p"/>
            </a:pP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中国结算北京分公司投资者业务指南</a:t>
            </a:r>
            <a:r>
              <a:rPr lang="en-US" altLang="zh-CN" sz="2000" dirty="0">
                <a:solidFill>
                  <a:schemeClr val="tx1"/>
                </a:solidFill>
                <a:latin typeface="微软雅黑" panose="020B0503020204020204" pitchFamily="34" charset="-122"/>
                <a:ea typeface="微软雅黑" panose="020B0503020204020204" pitchFamily="34" charset="-122"/>
              </a:rPr>
              <a:t>》</a:t>
            </a:r>
          </a:p>
          <a:p>
            <a:pPr algn="l">
              <a:lnSpc>
                <a:spcPct val="150000"/>
              </a:lnSpc>
              <a:buClr>
                <a:srgbClr val="C00000"/>
              </a:buClr>
              <a:buFont typeface="Wingdings" pitchFamily="2" charset="2"/>
              <a:buChar char="p"/>
            </a:pP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中国证券登记结算有限责任公司投资者证券查询业务指南</a:t>
            </a:r>
            <a:r>
              <a:rPr lang="en-US" altLang="zh-CN" sz="2000" dirty="0">
                <a:solidFill>
                  <a:schemeClr val="tx1"/>
                </a:solidFill>
                <a:latin typeface="微软雅黑" panose="020B0503020204020204" pitchFamily="34" charset="-122"/>
                <a:ea typeface="微软雅黑" panose="020B0503020204020204" pitchFamily="34" charset="-122"/>
              </a:rPr>
              <a:t>》</a:t>
            </a:r>
          </a:p>
        </p:txBody>
      </p:sp>
      <p:sp>
        <p:nvSpPr>
          <p:cNvPr id="27" name="文本框 56"/>
          <p:cNvSpPr txBox="1"/>
          <p:nvPr/>
        </p:nvSpPr>
        <p:spPr>
          <a:xfrm>
            <a:off x="4851702" y="3413719"/>
            <a:ext cx="2855920" cy="2185214"/>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fontAlgn="auto">
              <a:lnSpc>
                <a:spcPct val="100000"/>
              </a:lnSpc>
              <a:spcBef>
                <a:spcPts val="0"/>
              </a:spcBef>
              <a:spcAft>
                <a:spcPts val="0"/>
              </a:spcAft>
              <a:defRPr/>
            </a:pPr>
            <a:r>
              <a:rPr lang="zh-CN" altLang="en-US" sz="2000" b="1" dirty="0">
                <a:solidFill>
                  <a:schemeClr val="tx1"/>
                </a:solidFill>
                <a:latin typeface="微软雅黑" pitchFamily="34" charset="-122"/>
                <a:ea typeface="微软雅黑" pitchFamily="34" charset="-122"/>
              </a:rPr>
              <a:t>业务申请表单</a:t>
            </a:r>
            <a:endParaRPr lang="en-US" altLang="zh-CN" sz="2000" b="1" dirty="0">
              <a:solidFill>
                <a:schemeClr val="tx1"/>
              </a:solidFill>
              <a:latin typeface="微软雅黑" pitchFamily="34" charset="-122"/>
              <a:ea typeface="微软雅黑" pitchFamily="34" charset="-122"/>
            </a:endParaRPr>
          </a:p>
          <a:p>
            <a:pPr algn="ctr" fontAlgn="auto">
              <a:lnSpc>
                <a:spcPct val="100000"/>
              </a:lnSpc>
              <a:spcBef>
                <a:spcPts val="0"/>
              </a:spcBef>
              <a:spcAft>
                <a:spcPts val="0"/>
              </a:spcAft>
              <a:defRPr/>
            </a:pPr>
            <a:endParaRPr lang="en-US" altLang="zh-CN" sz="2000" dirty="0">
              <a:solidFill>
                <a:schemeClr val="tx1"/>
              </a:solidFill>
              <a:latin typeface="微软雅黑" pitchFamily="34" charset="-122"/>
              <a:ea typeface="微软雅黑" pitchFamily="34" charset="-122"/>
            </a:endParaRPr>
          </a:p>
          <a:p>
            <a:pPr algn="ctr" fontAlgn="auto">
              <a:lnSpc>
                <a:spcPct val="100000"/>
              </a:lnSpc>
              <a:spcBef>
                <a:spcPts val="0"/>
              </a:spcBef>
              <a:spcAft>
                <a:spcPts val="0"/>
              </a:spcAft>
              <a:buClr>
                <a:srgbClr val="C00000"/>
              </a:buClr>
              <a:buFont typeface="Wingdings" pitchFamily="2" charset="2"/>
              <a:buChar char="p"/>
              <a:defRPr/>
            </a:pP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中国结算北京分公司投资者业务申请表单</a:t>
            </a: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2000" dirty="0">
              <a:solidFill>
                <a:schemeClr val="tx1">
                  <a:lumMod val="75000"/>
                  <a:lumOff val="25000"/>
                </a:schemeClr>
              </a:solidFill>
              <a:latin typeface="微软雅黑" pitchFamily="34" charset="-122"/>
              <a:ea typeface="微软雅黑" pitchFamily="34" charset="-122"/>
            </a:endParaRPr>
          </a:p>
          <a:p>
            <a:pPr algn="ctr" fontAlgn="auto">
              <a:lnSpc>
                <a:spcPct val="100000"/>
              </a:lnSpc>
              <a:spcBef>
                <a:spcPts val="0"/>
              </a:spcBef>
              <a:spcAft>
                <a:spcPts val="0"/>
              </a:spcAft>
              <a:defRPr/>
            </a:pPr>
            <a:endParaRPr lang="en-US" altLang="zh-CN" sz="2000" b="1" dirty="0">
              <a:solidFill>
                <a:schemeClr val="tx1">
                  <a:lumMod val="75000"/>
                  <a:lumOff val="25000"/>
                </a:schemeClr>
              </a:solidFill>
              <a:latin typeface="微软雅黑" pitchFamily="34" charset="-122"/>
              <a:ea typeface="微软雅黑" pitchFamily="34" charset="-122"/>
            </a:endParaRPr>
          </a:p>
          <a:p>
            <a:pPr algn="ctr" fontAlgn="auto">
              <a:lnSpc>
                <a:spcPct val="100000"/>
              </a:lnSpc>
              <a:spcBef>
                <a:spcPts val="0"/>
              </a:spcBef>
              <a:spcAft>
                <a:spcPts val="0"/>
              </a:spcAft>
              <a:defRPr/>
            </a:pPr>
            <a:endParaRPr lang="en-US" altLang="zh-CN" sz="2000" b="1" dirty="0">
              <a:solidFill>
                <a:schemeClr val="tx1">
                  <a:lumMod val="75000"/>
                  <a:lumOff val="25000"/>
                </a:schemeClr>
              </a:solidFill>
              <a:latin typeface="微软雅黑" pitchFamily="34" charset="-122"/>
              <a:ea typeface="微软雅黑" pitchFamily="34" charset="-122"/>
            </a:endParaRPr>
          </a:p>
          <a:p>
            <a:pPr algn="ctr" fontAlgn="auto">
              <a:lnSpc>
                <a:spcPct val="100000"/>
              </a:lnSpc>
              <a:spcBef>
                <a:spcPts val="0"/>
              </a:spcBef>
              <a:spcAft>
                <a:spcPts val="0"/>
              </a:spcAft>
              <a:defRPr/>
            </a:pPr>
            <a:endParaRPr lang="en-US" altLang="zh-CN" sz="1600" dirty="0">
              <a:solidFill>
                <a:schemeClr val="tx1">
                  <a:lumMod val="75000"/>
                  <a:lumOff val="25000"/>
                </a:schemeClr>
              </a:solidFill>
              <a:latin typeface="+mn-lt"/>
              <a:ea typeface="+mn-ea"/>
            </a:endParaRPr>
          </a:p>
        </p:txBody>
      </p:sp>
      <p:sp>
        <p:nvSpPr>
          <p:cNvPr id="28" name="文本框 56"/>
          <p:cNvSpPr txBox="1"/>
          <p:nvPr/>
        </p:nvSpPr>
        <p:spPr>
          <a:xfrm>
            <a:off x="8184232" y="3435989"/>
            <a:ext cx="3816424" cy="2769989"/>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fontAlgn="auto">
              <a:lnSpc>
                <a:spcPct val="100000"/>
              </a:lnSpc>
              <a:spcBef>
                <a:spcPts val="0"/>
              </a:spcBef>
              <a:spcAft>
                <a:spcPts val="0"/>
              </a:spcAft>
              <a:defRPr/>
            </a:pPr>
            <a:r>
              <a:rPr lang="zh-CN" altLang="en-US" sz="2000" b="1" dirty="0">
                <a:solidFill>
                  <a:schemeClr val="tx1"/>
                </a:solidFill>
                <a:latin typeface="微软雅黑" panose="020B0503020204020204" pitchFamily="34" charset="-122"/>
                <a:ea typeface="微软雅黑" panose="020B0503020204020204" pitchFamily="34" charset="-122"/>
              </a:rPr>
              <a:t>收费标准</a:t>
            </a:r>
            <a:endParaRPr lang="en-US" altLang="zh-CN" sz="2000" b="1" dirty="0">
              <a:solidFill>
                <a:schemeClr val="tx1"/>
              </a:solidFill>
              <a:latin typeface="微软雅黑" panose="020B0503020204020204" pitchFamily="34" charset="-122"/>
              <a:ea typeface="微软雅黑" panose="020B0503020204020204" pitchFamily="34" charset="-122"/>
            </a:endParaRPr>
          </a:p>
          <a:p>
            <a:pPr algn="ctr" fontAlgn="auto">
              <a:lnSpc>
                <a:spcPct val="100000"/>
              </a:lnSpc>
              <a:spcBef>
                <a:spcPts val="0"/>
              </a:spcBef>
              <a:spcAft>
                <a:spcPts val="0"/>
              </a:spcAft>
              <a:defRPr/>
            </a:pP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fontAlgn="auto">
              <a:lnSpc>
                <a:spcPct val="100000"/>
              </a:lnSpc>
              <a:spcBef>
                <a:spcPts val="0"/>
              </a:spcBef>
              <a:spcAft>
                <a:spcPts val="0"/>
              </a:spcAft>
              <a:buClr>
                <a:srgbClr val="C00000"/>
              </a:buClr>
              <a:buFont typeface="Wingdings" pitchFamily="2" charset="2"/>
              <a:buChar char="p"/>
              <a:defRPr/>
            </a:pP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全国中小企业股份转让系统挂牌公司登记结算业务</a:t>
            </a:r>
            <a:r>
              <a:rPr lang="zh-CN" altLang="en-US" sz="2000" dirty="0" smtClean="0">
                <a:solidFill>
                  <a:schemeClr val="tx1"/>
                </a:solidFill>
                <a:latin typeface="微软雅黑" panose="020B0503020204020204" pitchFamily="34" charset="-122"/>
                <a:ea typeface="微软雅黑" panose="020B0503020204020204" pitchFamily="34" charset="-122"/>
              </a:rPr>
              <a:t>收费标准</a:t>
            </a:r>
            <a:r>
              <a:rPr lang="en-US" altLang="zh-CN" sz="2000" dirty="0" smtClean="0">
                <a:solidFill>
                  <a:schemeClr val="tx1"/>
                </a:solidFill>
                <a:latin typeface="微软雅黑" panose="020B0503020204020204" pitchFamily="34" charset="-122"/>
                <a:ea typeface="微软雅黑" panose="020B0503020204020204" pitchFamily="34" charset="-122"/>
              </a:rPr>
              <a:t>》</a:t>
            </a:r>
            <a:endParaRPr lang="en-US" altLang="zh-CN" sz="2000" dirty="0">
              <a:solidFill>
                <a:schemeClr val="tx1"/>
              </a:solidFill>
              <a:latin typeface="微软雅黑" panose="020B0503020204020204" pitchFamily="34" charset="-122"/>
              <a:ea typeface="微软雅黑" panose="020B0503020204020204" pitchFamily="34" charset="-122"/>
            </a:endParaRPr>
          </a:p>
          <a:p>
            <a:pPr algn="ctr" fontAlgn="auto">
              <a:lnSpc>
                <a:spcPct val="100000"/>
              </a:lnSpc>
              <a:spcBef>
                <a:spcPts val="0"/>
              </a:spcBef>
              <a:spcAft>
                <a:spcPts val="0"/>
              </a:spcAft>
              <a:buClr>
                <a:srgbClr val="C00000"/>
              </a:buClr>
              <a:buFont typeface="Wingdings" pitchFamily="2" charset="2"/>
              <a:buChar char="p"/>
              <a:defRPr/>
            </a:pP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 全国中小企业股份转让系统两网及退市公司登记结算业务收费标准</a:t>
            </a:r>
            <a:r>
              <a:rPr lang="en-US" altLang="zh-CN" sz="2000" dirty="0">
                <a:solidFill>
                  <a:schemeClr val="tx1"/>
                </a:solidFill>
                <a:latin typeface="微软雅黑" panose="020B0503020204020204" pitchFamily="34" charset="-122"/>
                <a:ea typeface="微软雅黑" panose="020B0503020204020204" pitchFamily="34" charset="-122"/>
              </a:rPr>
              <a:t>》</a:t>
            </a:r>
          </a:p>
          <a:p>
            <a:pPr algn="ctr" fontAlgn="auto">
              <a:lnSpc>
                <a:spcPct val="100000"/>
              </a:lnSpc>
              <a:spcBef>
                <a:spcPts val="0"/>
              </a:spcBef>
              <a:spcAft>
                <a:spcPts val="0"/>
              </a:spcAft>
              <a:defRPr/>
            </a:pPr>
            <a:endParaRPr lang="en-US" altLang="zh-CN" sz="1800" b="1" dirty="0">
              <a:solidFill>
                <a:schemeClr val="tx1"/>
              </a:solidFill>
              <a:latin typeface="楷体" panose="02010609060101010101" pitchFamily="49" charset="-122"/>
              <a:ea typeface="楷体" panose="02010609060101010101" pitchFamily="49" charset="-122"/>
            </a:endParaRPr>
          </a:p>
          <a:p>
            <a:pPr algn="ctr" fontAlgn="auto">
              <a:lnSpc>
                <a:spcPct val="100000"/>
              </a:lnSpc>
              <a:spcBef>
                <a:spcPts val="0"/>
              </a:spcBef>
              <a:spcAft>
                <a:spcPts val="0"/>
              </a:spcAft>
              <a:defRPr/>
            </a:pPr>
            <a:endParaRPr lang="en-US" altLang="zh-CN" sz="1600" dirty="0">
              <a:solidFill>
                <a:schemeClr val="tx1">
                  <a:lumMod val="75000"/>
                  <a:lumOff val="25000"/>
                </a:schemeClr>
              </a:solidFill>
              <a:latin typeface="+mn-lt"/>
              <a:ea typeface="+mn-ea"/>
            </a:endParaRPr>
          </a:p>
        </p:txBody>
      </p:sp>
      <p:grpSp>
        <p:nvGrpSpPr>
          <p:cNvPr id="30" name="组合 29"/>
          <p:cNvGrpSpPr/>
          <p:nvPr/>
        </p:nvGrpSpPr>
        <p:grpSpPr>
          <a:xfrm>
            <a:off x="5230828" y="1308594"/>
            <a:ext cx="1714512" cy="1714512"/>
            <a:chOff x="500035" y="1857365"/>
            <a:chExt cx="1857388" cy="1857388"/>
          </a:xfrm>
        </p:grpSpPr>
        <p:grpSp>
          <p:nvGrpSpPr>
            <p:cNvPr id="31" name="组合 12"/>
            <p:cNvGrpSpPr>
              <a:grpSpLocks/>
            </p:cNvGrpSpPr>
            <p:nvPr/>
          </p:nvGrpSpPr>
          <p:grpSpPr bwMode="auto">
            <a:xfrm>
              <a:off x="500035" y="1857365"/>
              <a:ext cx="1857388" cy="1857388"/>
              <a:chOff x="1724832" y="1971675"/>
              <a:chExt cx="2314575" cy="2314575"/>
            </a:xfrm>
          </p:grpSpPr>
          <p:sp>
            <p:nvSpPr>
              <p:cNvPr id="33" name="椭圆 32"/>
              <p:cNvSpPr/>
              <p:nvPr/>
            </p:nvSpPr>
            <p:spPr>
              <a:xfrm>
                <a:off x="1724832" y="1971675"/>
                <a:ext cx="2314575" cy="2314575"/>
              </a:xfrm>
              <a:prstGeom prst="ellipse">
                <a:avLst/>
              </a:prstGeom>
              <a:noFill/>
              <a:ln w="3175">
                <a:solidFill>
                  <a:srgbClr val="C20F2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椭圆 33"/>
              <p:cNvSpPr/>
              <p:nvPr/>
            </p:nvSpPr>
            <p:spPr>
              <a:xfrm>
                <a:off x="2197906" y="2444749"/>
                <a:ext cx="1368426" cy="1368426"/>
              </a:xfrm>
              <a:prstGeom prst="ellipse">
                <a:avLst/>
              </a:prstGeom>
              <a:solidFill>
                <a:srgbClr val="C20F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2" name="Freeform 8"/>
            <p:cNvSpPr>
              <a:spLocks noEditPoints="1"/>
            </p:cNvSpPr>
            <p:nvPr/>
          </p:nvSpPr>
          <p:spPr bwMode="auto">
            <a:xfrm>
              <a:off x="1142976" y="2500306"/>
              <a:ext cx="557213" cy="698500"/>
            </a:xfrm>
            <a:custGeom>
              <a:avLst/>
              <a:gdLst>
                <a:gd name="T0" fmla="*/ 700631054 w 156"/>
                <a:gd name="T1" fmla="*/ 1245910173 h 196"/>
                <a:gd name="T2" fmla="*/ 828018518 w 156"/>
                <a:gd name="T3" fmla="*/ 1436611365 h 196"/>
                <a:gd name="T4" fmla="*/ 866234043 w 156"/>
                <a:gd name="T5" fmla="*/ 1525605967 h 196"/>
                <a:gd name="T6" fmla="*/ 955405982 w 156"/>
                <a:gd name="T7" fmla="*/ 1563745492 h 196"/>
                <a:gd name="T8" fmla="*/ 1044577922 w 156"/>
                <a:gd name="T9" fmla="*/ 1525605967 h 196"/>
                <a:gd name="T10" fmla="*/ 1082793447 w 156"/>
                <a:gd name="T11" fmla="*/ 1436611365 h 196"/>
                <a:gd name="T12" fmla="*/ 1210180911 w 156"/>
                <a:gd name="T13" fmla="*/ 1245910173 h 196"/>
                <a:gd name="T14" fmla="*/ 1197443593 w 156"/>
                <a:gd name="T15" fmla="*/ 1500178429 h 196"/>
                <a:gd name="T16" fmla="*/ 1133749861 w 156"/>
                <a:gd name="T17" fmla="*/ 1614597005 h 196"/>
                <a:gd name="T18" fmla="*/ 1184706276 w 156"/>
                <a:gd name="T19" fmla="*/ 1652736531 h 196"/>
                <a:gd name="T20" fmla="*/ 1019099714 w 156"/>
                <a:gd name="T21" fmla="*/ 1767158671 h 196"/>
                <a:gd name="T22" fmla="*/ 891712250 w 156"/>
                <a:gd name="T23" fmla="*/ 1894292798 h 196"/>
                <a:gd name="T24" fmla="*/ 726109261 w 156"/>
                <a:gd name="T25" fmla="*/ 1767158671 h 196"/>
                <a:gd name="T26" fmla="*/ 828018518 w 156"/>
                <a:gd name="T27" fmla="*/ 1652736531 h 196"/>
                <a:gd name="T28" fmla="*/ 726109261 w 156"/>
                <a:gd name="T29" fmla="*/ 1563745492 h 196"/>
                <a:gd name="T30" fmla="*/ 700631054 w 156"/>
                <a:gd name="T31" fmla="*/ 1436611365 h 196"/>
                <a:gd name="T32" fmla="*/ 1719734340 w 156"/>
                <a:gd name="T33" fmla="*/ 686522151 h 196"/>
                <a:gd name="T34" fmla="*/ 1949031061 w 156"/>
                <a:gd name="T35" fmla="*/ 851795804 h 196"/>
                <a:gd name="T36" fmla="*/ 1859859122 w 156"/>
                <a:gd name="T37" fmla="*/ 889935329 h 196"/>
                <a:gd name="T38" fmla="*/ 1464955840 w 156"/>
                <a:gd name="T39" fmla="*/ 775516753 h 196"/>
                <a:gd name="T40" fmla="*/ 1859859122 w 156"/>
                <a:gd name="T41" fmla="*/ 1640024543 h 196"/>
                <a:gd name="T42" fmla="*/ 955405982 w 156"/>
                <a:gd name="T43" fmla="*/ 2147483646 h 196"/>
                <a:gd name="T44" fmla="*/ 50956414 w 156"/>
                <a:gd name="T45" fmla="*/ 1640024543 h 196"/>
                <a:gd name="T46" fmla="*/ 420377918 w 156"/>
                <a:gd name="T47" fmla="*/ 813656278 h 196"/>
                <a:gd name="T48" fmla="*/ 433118807 w 156"/>
                <a:gd name="T49" fmla="*/ 661094612 h 196"/>
                <a:gd name="T50" fmla="*/ 484071650 w 156"/>
                <a:gd name="T51" fmla="*/ 661094612 h 196"/>
                <a:gd name="T52" fmla="*/ 433118807 w 156"/>
                <a:gd name="T53" fmla="*/ 25427538 h 196"/>
                <a:gd name="T54" fmla="*/ 687893736 w 156"/>
                <a:gd name="T55" fmla="*/ 88994602 h 196"/>
                <a:gd name="T56" fmla="*/ 929927775 w 156"/>
                <a:gd name="T57" fmla="*/ 0 h 196"/>
                <a:gd name="T58" fmla="*/ 1401262107 w 156"/>
                <a:gd name="T59" fmla="*/ 12711987 h 196"/>
                <a:gd name="T60" fmla="*/ 1592343304 w 156"/>
                <a:gd name="T61" fmla="*/ 317835319 h 196"/>
                <a:gd name="T62" fmla="*/ 1503174936 w 156"/>
                <a:gd name="T63" fmla="*/ 622955087 h 196"/>
                <a:gd name="T64" fmla="*/ 1974509269 w 156"/>
                <a:gd name="T65" fmla="*/ 470393421 h 196"/>
                <a:gd name="T66" fmla="*/ 585984479 w 156"/>
                <a:gd name="T67" fmla="*/ 648382625 h 196"/>
                <a:gd name="T68" fmla="*/ 1337568375 w 156"/>
                <a:gd name="T69" fmla="*/ 622955087 h 196"/>
                <a:gd name="T70" fmla="*/ 1439481204 w 156"/>
                <a:gd name="T71" fmla="*/ 127134128 h 196"/>
                <a:gd name="T72" fmla="*/ 1299352850 w 156"/>
                <a:gd name="T73" fmla="*/ 177985640 h 196"/>
                <a:gd name="T74" fmla="*/ 1121012543 w 156"/>
                <a:gd name="T75" fmla="*/ 190701191 h 196"/>
                <a:gd name="T76" fmla="*/ 917190457 w 156"/>
                <a:gd name="T77" fmla="*/ 101706589 h 196"/>
                <a:gd name="T78" fmla="*/ 675152846 w 156"/>
                <a:gd name="T79" fmla="*/ 228840717 h 196"/>
                <a:gd name="T80" fmla="*/ 522290747 w 156"/>
                <a:gd name="T81" fmla="*/ 114418577 h 196"/>
                <a:gd name="T82" fmla="*/ 420377918 w 156"/>
                <a:gd name="T83" fmla="*/ 266980242 h 196"/>
                <a:gd name="T84" fmla="*/ 585984479 w 156"/>
                <a:gd name="T85" fmla="*/ 648382625 h 196"/>
                <a:gd name="T86" fmla="*/ 522290747 w 156"/>
                <a:gd name="T87" fmla="*/ 813656278 h 196"/>
                <a:gd name="T88" fmla="*/ 216559404 w 156"/>
                <a:gd name="T89" fmla="*/ 1538317954 h 196"/>
                <a:gd name="T90" fmla="*/ 101909257 w 156"/>
                <a:gd name="T91" fmla="*/ 1843437722 h 196"/>
                <a:gd name="T92" fmla="*/ 1808902708 w 156"/>
                <a:gd name="T93" fmla="*/ 1843437722 h 196"/>
                <a:gd name="T94" fmla="*/ 1694256133 w 156"/>
                <a:gd name="T95" fmla="*/ 1538317954 h 196"/>
                <a:gd name="T96" fmla="*/ 1350309265 w 156"/>
                <a:gd name="T97" fmla="*/ 775516753 h 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96">
                  <a:moveTo>
                    <a:pt x="55" y="113"/>
                  </a:moveTo>
                  <a:cubicBezTo>
                    <a:pt x="55" y="98"/>
                    <a:pt x="55" y="98"/>
                    <a:pt x="55" y="98"/>
                  </a:cubicBezTo>
                  <a:cubicBezTo>
                    <a:pt x="65" y="98"/>
                    <a:pt x="65" y="98"/>
                    <a:pt x="65" y="98"/>
                  </a:cubicBezTo>
                  <a:cubicBezTo>
                    <a:pt x="65" y="113"/>
                    <a:pt x="65" y="113"/>
                    <a:pt x="65" y="113"/>
                  </a:cubicBezTo>
                  <a:cubicBezTo>
                    <a:pt x="65" y="115"/>
                    <a:pt x="65" y="116"/>
                    <a:pt x="66" y="117"/>
                  </a:cubicBezTo>
                  <a:cubicBezTo>
                    <a:pt x="66" y="118"/>
                    <a:pt x="67" y="119"/>
                    <a:pt x="68" y="120"/>
                  </a:cubicBezTo>
                  <a:cubicBezTo>
                    <a:pt x="69" y="121"/>
                    <a:pt x="70" y="122"/>
                    <a:pt x="71" y="123"/>
                  </a:cubicBezTo>
                  <a:cubicBezTo>
                    <a:pt x="72" y="123"/>
                    <a:pt x="74" y="123"/>
                    <a:pt x="75" y="123"/>
                  </a:cubicBezTo>
                  <a:cubicBezTo>
                    <a:pt x="76" y="123"/>
                    <a:pt x="78" y="123"/>
                    <a:pt x="79" y="123"/>
                  </a:cubicBezTo>
                  <a:cubicBezTo>
                    <a:pt x="80" y="122"/>
                    <a:pt x="81" y="121"/>
                    <a:pt x="82" y="120"/>
                  </a:cubicBezTo>
                  <a:cubicBezTo>
                    <a:pt x="83" y="119"/>
                    <a:pt x="84" y="118"/>
                    <a:pt x="84" y="117"/>
                  </a:cubicBezTo>
                  <a:cubicBezTo>
                    <a:pt x="85" y="116"/>
                    <a:pt x="85" y="115"/>
                    <a:pt x="85" y="113"/>
                  </a:cubicBezTo>
                  <a:cubicBezTo>
                    <a:pt x="85" y="98"/>
                    <a:pt x="85" y="98"/>
                    <a:pt x="85" y="98"/>
                  </a:cubicBezTo>
                  <a:cubicBezTo>
                    <a:pt x="95" y="98"/>
                    <a:pt x="95" y="98"/>
                    <a:pt x="95" y="98"/>
                  </a:cubicBezTo>
                  <a:cubicBezTo>
                    <a:pt x="95" y="113"/>
                    <a:pt x="95" y="113"/>
                    <a:pt x="95" y="113"/>
                  </a:cubicBezTo>
                  <a:cubicBezTo>
                    <a:pt x="95" y="115"/>
                    <a:pt x="95" y="117"/>
                    <a:pt x="94" y="118"/>
                  </a:cubicBezTo>
                  <a:cubicBezTo>
                    <a:pt x="94" y="120"/>
                    <a:pt x="93" y="122"/>
                    <a:pt x="92" y="123"/>
                  </a:cubicBezTo>
                  <a:cubicBezTo>
                    <a:pt x="92" y="125"/>
                    <a:pt x="90" y="126"/>
                    <a:pt x="89" y="127"/>
                  </a:cubicBezTo>
                  <a:cubicBezTo>
                    <a:pt x="88" y="128"/>
                    <a:pt x="87" y="129"/>
                    <a:pt x="85" y="130"/>
                  </a:cubicBezTo>
                  <a:cubicBezTo>
                    <a:pt x="93" y="130"/>
                    <a:pt x="93" y="130"/>
                    <a:pt x="93" y="130"/>
                  </a:cubicBezTo>
                  <a:cubicBezTo>
                    <a:pt x="93" y="139"/>
                    <a:pt x="93" y="139"/>
                    <a:pt x="93" y="139"/>
                  </a:cubicBezTo>
                  <a:cubicBezTo>
                    <a:pt x="80" y="139"/>
                    <a:pt x="80" y="139"/>
                    <a:pt x="80" y="139"/>
                  </a:cubicBezTo>
                  <a:cubicBezTo>
                    <a:pt x="80" y="149"/>
                    <a:pt x="80" y="149"/>
                    <a:pt x="80" y="149"/>
                  </a:cubicBezTo>
                  <a:cubicBezTo>
                    <a:pt x="70" y="149"/>
                    <a:pt x="70" y="149"/>
                    <a:pt x="70" y="149"/>
                  </a:cubicBezTo>
                  <a:cubicBezTo>
                    <a:pt x="70" y="139"/>
                    <a:pt x="70" y="139"/>
                    <a:pt x="70" y="139"/>
                  </a:cubicBezTo>
                  <a:cubicBezTo>
                    <a:pt x="57" y="139"/>
                    <a:pt x="57" y="139"/>
                    <a:pt x="57" y="139"/>
                  </a:cubicBezTo>
                  <a:cubicBezTo>
                    <a:pt x="57" y="130"/>
                    <a:pt x="57" y="130"/>
                    <a:pt x="57" y="130"/>
                  </a:cubicBezTo>
                  <a:cubicBezTo>
                    <a:pt x="65" y="130"/>
                    <a:pt x="65" y="130"/>
                    <a:pt x="65" y="130"/>
                  </a:cubicBezTo>
                  <a:cubicBezTo>
                    <a:pt x="63" y="129"/>
                    <a:pt x="62" y="128"/>
                    <a:pt x="60" y="127"/>
                  </a:cubicBezTo>
                  <a:cubicBezTo>
                    <a:pt x="59" y="126"/>
                    <a:pt x="58" y="124"/>
                    <a:pt x="57" y="123"/>
                  </a:cubicBezTo>
                  <a:cubicBezTo>
                    <a:pt x="56" y="121"/>
                    <a:pt x="56" y="120"/>
                    <a:pt x="55" y="118"/>
                  </a:cubicBezTo>
                  <a:cubicBezTo>
                    <a:pt x="55" y="117"/>
                    <a:pt x="55" y="115"/>
                    <a:pt x="55" y="113"/>
                  </a:cubicBezTo>
                  <a:close/>
                  <a:moveTo>
                    <a:pt x="152" y="45"/>
                  </a:moveTo>
                  <a:cubicBezTo>
                    <a:pt x="135" y="54"/>
                    <a:pt x="135" y="54"/>
                    <a:pt x="135" y="54"/>
                  </a:cubicBezTo>
                  <a:cubicBezTo>
                    <a:pt x="150" y="59"/>
                    <a:pt x="150" y="59"/>
                    <a:pt x="150" y="59"/>
                  </a:cubicBezTo>
                  <a:cubicBezTo>
                    <a:pt x="153" y="60"/>
                    <a:pt x="155" y="63"/>
                    <a:pt x="153" y="67"/>
                  </a:cubicBezTo>
                  <a:cubicBezTo>
                    <a:pt x="153" y="69"/>
                    <a:pt x="150" y="71"/>
                    <a:pt x="148" y="71"/>
                  </a:cubicBezTo>
                  <a:cubicBezTo>
                    <a:pt x="147" y="71"/>
                    <a:pt x="146" y="71"/>
                    <a:pt x="146" y="70"/>
                  </a:cubicBezTo>
                  <a:cubicBezTo>
                    <a:pt x="118" y="61"/>
                    <a:pt x="118" y="61"/>
                    <a:pt x="118" y="61"/>
                  </a:cubicBezTo>
                  <a:cubicBezTo>
                    <a:pt x="115" y="61"/>
                    <a:pt x="115" y="61"/>
                    <a:pt x="115" y="61"/>
                  </a:cubicBezTo>
                  <a:cubicBezTo>
                    <a:pt x="146" y="129"/>
                    <a:pt x="146" y="129"/>
                    <a:pt x="146" y="129"/>
                  </a:cubicBezTo>
                  <a:cubicBezTo>
                    <a:pt x="146" y="129"/>
                    <a:pt x="146" y="129"/>
                    <a:pt x="146" y="129"/>
                  </a:cubicBezTo>
                  <a:cubicBezTo>
                    <a:pt x="149" y="134"/>
                    <a:pt x="150" y="140"/>
                    <a:pt x="150" y="145"/>
                  </a:cubicBezTo>
                  <a:cubicBezTo>
                    <a:pt x="150" y="173"/>
                    <a:pt x="116" y="196"/>
                    <a:pt x="75" y="196"/>
                  </a:cubicBezTo>
                  <a:cubicBezTo>
                    <a:pt x="33" y="196"/>
                    <a:pt x="0" y="173"/>
                    <a:pt x="0" y="145"/>
                  </a:cubicBezTo>
                  <a:cubicBezTo>
                    <a:pt x="0" y="140"/>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2"/>
                    <a:pt x="38" y="52"/>
                    <a:pt x="38" y="52"/>
                  </a:cubicBezTo>
                  <a:cubicBezTo>
                    <a:pt x="38" y="52"/>
                    <a:pt x="38" y="52"/>
                    <a:pt x="38" y="52"/>
                  </a:cubicBezTo>
                  <a:cubicBezTo>
                    <a:pt x="26" y="25"/>
                    <a:pt x="26" y="25"/>
                    <a:pt x="26" y="25"/>
                  </a:cubicBezTo>
                  <a:cubicBezTo>
                    <a:pt x="22" y="16"/>
                    <a:pt x="26" y="6"/>
                    <a:pt x="34" y="2"/>
                  </a:cubicBezTo>
                  <a:cubicBezTo>
                    <a:pt x="36" y="1"/>
                    <a:pt x="39" y="1"/>
                    <a:pt x="41" y="1"/>
                  </a:cubicBezTo>
                  <a:cubicBezTo>
                    <a:pt x="46" y="1"/>
                    <a:pt x="51" y="3"/>
                    <a:pt x="54" y="7"/>
                  </a:cubicBezTo>
                  <a:cubicBezTo>
                    <a:pt x="58" y="3"/>
                    <a:pt x="65" y="0"/>
                    <a:pt x="72" y="0"/>
                  </a:cubicBezTo>
                  <a:cubicBezTo>
                    <a:pt x="72" y="0"/>
                    <a:pt x="73" y="0"/>
                    <a:pt x="73" y="0"/>
                  </a:cubicBezTo>
                  <a:cubicBezTo>
                    <a:pt x="83" y="0"/>
                    <a:pt x="91" y="4"/>
                    <a:pt x="95" y="11"/>
                  </a:cubicBezTo>
                  <a:cubicBezTo>
                    <a:pt x="98" y="5"/>
                    <a:pt x="103" y="1"/>
                    <a:pt x="110" y="1"/>
                  </a:cubicBezTo>
                  <a:cubicBezTo>
                    <a:pt x="112" y="1"/>
                    <a:pt x="114" y="2"/>
                    <a:pt x="116" y="3"/>
                  </a:cubicBezTo>
                  <a:cubicBezTo>
                    <a:pt x="125" y="7"/>
                    <a:pt x="129" y="17"/>
                    <a:pt x="125" y="25"/>
                  </a:cubicBezTo>
                  <a:cubicBezTo>
                    <a:pt x="114" y="49"/>
                    <a:pt x="114" y="49"/>
                    <a:pt x="114" y="49"/>
                  </a:cubicBezTo>
                  <a:cubicBezTo>
                    <a:pt x="118" y="49"/>
                    <a:pt x="118" y="49"/>
                    <a:pt x="118" y="49"/>
                  </a:cubicBezTo>
                  <a:cubicBezTo>
                    <a:pt x="147" y="34"/>
                    <a:pt x="147" y="34"/>
                    <a:pt x="147" y="34"/>
                  </a:cubicBezTo>
                  <a:cubicBezTo>
                    <a:pt x="150" y="32"/>
                    <a:pt x="153" y="34"/>
                    <a:pt x="155" y="37"/>
                  </a:cubicBezTo>
                  <a:cubicBezTo>
                    <a:pt x="156" y="39"/>
                    <a:pt x="155" y="43"/>
                    <a:pt x="152" y="45"/>
                  </a:cubicBezTo>
                  <a:close/>
                  <a:moveTo>
                    <a:pt x="46" y="51"/>
                  </a:moveTo>
                  <a:cubicBezTo>
                    <a:pt x="105" y="49"/>
                    <a:pt x="105" y="49"/>
                    <a:pt x="105" y="49"/>
                  </a:cubicBezTo>
                  <a:cubicBezTo>
                    <a:pt x="105" y="49"/>
                    <a:pt x="105" y="49"/>
                    <a:pt x="105" y="49"/>
                  </a:cubicBezTo>
                  <a:cubicBezTo>
                    <a:pt x="118" y="22"/>
                    <a:pt x="118" y="22"/>
                    <a:pt x="118" y="22"/>
                  </a:cubicBezTo>
                  <a:cubicBezTo>
                    <a:pt x="120" y="17"/>
                    <a:pt x="118" y="12"/>
                    <a:pt x="113" y="10"/>
                  </a:cubicBezTo>
                  <a:cubicBezTo>
                    <a:pt x="112" y="10"/>
                    <a:pt x="111" y="9"/>
                    <a:pt x="110" y="9"/>
                  </a:cubicBezTo>
                  <a:cubicBezTo>
                    <a:pt x="106" y="9"/>
                    <a:pt x="103" y="11"/>
                    <a:pt x="102" y="14"/>
                  </a:cubicBezTo>
                  <a:cubicBezTo>
                    <a:pt x="95" y="28"/>
                    <a:pt x="95" y="28"/>
                    <a:pt x="95" y="28"/>
                  </a:cubicBezTo>
                  <a:cubicBezTo>
                    <a:pt x="88" y="15"/>
                    <a:pt x="88" y="15"/>
                    <a:pt x="88" y="15"/>
                  </a:cubicBezTo>
                  <a:cubicBezTo>
                    <a:pt x="86" y="11"/>
                    <a:pt x="81" y="8"/>
                    <a:pt x="73" y="8"/>
                  </a:cubicBezTo>
                  <a:cubicBezTo>
                    <a:pt x="72" y="8"/>
                    <a:pt x="72" y="8"/>
                    <a:pt x="72" y="8"/>
                  </a:cubicBezTo>
                  <a:cubicBezTo>
                    <a:pt x="67" y="8"/>
                    <a:pt x="62" y="10"/>
                    <a:pt x="59" y="13"/>
                  </a:cubicBezTo>
                  <a:cubicBezTo>
                    <a:pt x="53" y="18"/>
                    <a:pt x="53" y="18"/>
                    <a:pt x="53" y="18"/>
                  </a:cubicBezTo>
                  <a:cubicBezTo>
                    <a:pt x="48" y="12"/>
                    <a:pt x="48" y="12"/>
                    <a:pt x="48" y="12"/>
                  </a:cubicBezTo>
                  <a:cubicBezTo>
                    <a:pt x="46" y="10"/>
                    <a:pt x="44" y="9"/>
                    <a:pt x="41" y="9"/>
                  </a:cubicBezTo>
                  <a:cubicBezTo>
                    <a:pt x="40" y="9"/>
                    <a:pt x="39" y="9"/>
                    <a:pt x="37" y="10"/>
                  </a:cubicBezTo>
                  <a:cubicBezTo>
                    <a:pt x="33" y="12"/>
                    <a:pt x="31" y="17"/>
                    <a:pt x="33" y="21"/>
                  </a:cubicBezTo>
                  <a:cubicBezTo>
                    <a:pt x="45" y="49"/>
                    <a:pt x="45" y="49"/>
                    <a:pt x="45" y="49"/>
                  </a:cubicBezTo>
                  <a:lnTo>
                    <a:pt x="46" y="51"/>
                  </a:lnTo>
                  <a:close/>
                  <a:moveTo>
                    <a:pt x="106" y="61"/>
                  </a:moveTo>
                  <a:cubicBezTo>
                    <a:pt x="41" y="64"/>
                    <a:pt x="41" y="64"/>
                    <a:pt x="41" y="64"/>
                  </a:cubicBezTo>
                  <a:cubicBezTo>
                    <a:pt x="16" y="121"/>
                    <a:pt x="16" y="121"/>
                    <a:pt x="16" y="121"/>
                  </a:cubicBezTo>
                  <a:cubicBezTo>
                    <a:pt x="17" y="121"/>
                    <a:pt x="17" y="121"/>
                    <a:pt x="17" y="121"/>
                  </a:cubicBezTo>
                  <a:cubicBezTo>
                    <a:pt x="11" y="133"/>
                    <a:pt x="11" y="133"/>
                    <a:pt x="11" y="133"/>
                  </a:cubicBezTo>
                  <a:cubicBezTo>
                    <a:pt x="9" y="137"/>
                    <a:pt x="8" y="141"/>
                    <a:pt x="8" y="145"/>
                  </a:cubicBezTo>
                  <a:cubicBezTo>
                    <a:pt x="8" y="168"/>
                    <a:pt x="39" y="188"/>
                    <a:pt x="75" y="188"/>
                  </a:cubicBezTo>
                  <a:cubicBezTo>
                    <a:pt x="111" y="188"/>
                    <a:pt x="142" y="168"/>
                    <a:pt x="142" y="145"/>
                  </a:cubicBezTo>
                  <a:cubicBezTo>
                    <a:pt x="142" y="141"/>
                    <a:pt x="141" y="137"/>
                    <a:pt x="139" y="133"/>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grpSp>
      <p:grpSp>
        <p:nvGrpSpPr>
          <p:cNvPr id="35" name="组合 34"/>
          <p:cNvGrpSpPr/>
          <p:nvPr/>
        </p:nvGrpSpPr>
        <p:grpSpPr>
          <a:xfrm>
            <a:off x="9217402" y="1308594"/>
            <a:ext cx="1714512" cy="1714512"/>
            <a:chOff x="500035" y="1857365"/>
            <a:chExt cx="1857388" cy="1857388"/>
          </a:xfrm>
        </p:grpSpPr>
        <p:grpSp>
          <p:nvGrpSpPr>
            <p:cNvPr id="36" name="组合 12"/>
            <p:cNvGrpSpPr>
              <a:grpSpLocks/>
            </p:cNvGrpSpPr>
            <p:nvPr/>
          </p:nvGrpSpPr>
          <p:grpSpPr bwMode="auto">
            <a:xfrm>
              <a:off x="500035" y="1857365"/>
              <a:ext cx="1857388" cy="1857388"/>
              <a:chOff x="1724832" y="1971675"/>
              <a:chExt cx="2314575" cy="2314575"/>
            </a:xfrm>
          </p:grpSpPr>
          <p:sp>
            <p:nvSpPr>
              <p:cNvPr id="38" name="椭圆 37"/>
              <p:cNvSpPr/>
              <p:nvPr/>
            </p:nvSpPr>
            <p:spPr>
              <a:xfrm>
                <a:off x="1724832" y="1971675"/>
                <a:ext cx="2314575" cy="2314575"/>
              </a:xfrm>
              <a:prstGeom prst="ellipse">
                <a:avLst/>
              </a:prstGeom>
              <a:noFill/>
              <a:ln w="3175">
                <a:solidFill>
                  <a:srgbClr val="C20F2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椭圆 38"/>
              <p:cNvSpPr/>
              <p:nvPr/>
            </p:nvSpPr>
            <p:spPr>
              <a:xfrm>
                <a:off x="2197906" y="2444749"/>
                <a:ext cx="1368426" cy="1368426"/>
              </a:xfrm>
              <a:prstGeom prst="ellipse">
                <a:avLst/>
              </a:prstGeom>
              <a:solidFill>
                <a:srgbClr val="C20F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7" name="Freeform 8"/>
            <p:cNvSpPr>
              <a:spLocks noEditPoints="1"/>
            </p:cNvSpPr>
            <p:nvPr/>
          </p:nvSpPr>
          <p:spPr bwMode="auto">
            <a:xfrm>
              <a:off x="1142976" y="2500306"/>
              <a:ext cx="557213" cy="698500"/>
            </a:xfrm>
            <a:custGeom>
              <a:avLst/>
              <a:gdLst>
                <a:gd name="T0" fmla="*/ 700631054 w 156"/>
                <a:gd name="T1" fmla="*/ 1245910173 h 196"/>
                <a:gd name="T2" fmla="*/ 828018518 w 156"/>
                <a:gd name="T3" fmla="*/ 1436611365 h 196"/>
                <a:gd name="T4" fmla="*/ 866234043 w 156"/>
                <a:gd name="T5" fmla="*/ 1525605967 h 196"/>
                <a:gd name="T6" fmla="*/ 955405982 w 156"/>
                <a:gd name="T7" fmla="*/ 1563745492 h 196"/>
                <a:gd name="T8" fmla="*/ 1044577922 w 156"/>
                <a:gd name="T9" fmla="*/ 1525605967 h 196"/>
                <a:gd name="T10" fmla="*/ 1082793447 w 156"/>
                <a:gd name="T11" fmla="*/ 1436611365 h 196"/>
                <a:gd name="T12" fmla="*/ 1210180911 w 156"/>
                <a:gd name="T13" fmla="*/ 1245910173 h 196"/>
                <a:gd name="T14" fmla="*/ 1197443593 w 156"/>
                <a:gd name="T15" fmla="*/ 1500178429 h 196"/>
                <a:gd name="T16" fmla="*/ 1133749861 w 156"/>
                <a:gd name="T17" fmla="*/ 1614597005 h 196"/>
                <a:gd name="T18" fmla="*/ 1184706276 w 156"/>
                <a:gd name="T19" fmla="*/ 1652736531 h 196"/>
                <a:gd name="T20" fmla="*/ 1019099714 w 156"/>
                <a:gd name="T21" fmla="*/ 1767158671 h 196"/>
                <a:gd name="T22" fmla="*/ 891712250 w 156"/>
                <a:gd name="T23" fmla="*/ 1894292798 h 196"/>
                <a:gd name="T24" fmla="*/ 726109261 w 156"/>
                <a:gd name="T25" fmla="*/ 1767158671 h 196"/>
                <a:gd name="T26" fmla="*/ 828018518 w 156"/>
                <a:gd name="T27" fmla="*/ 1652736531 h 196"/>
                <a:gd name="T28" fmla="*/ 726109261 w 156"/>
                <a:gd name="T29" fmla="*/ 1563745492 h 196"/>
                <a:gd name="T30" fmla="*/ 700631054 w 156"/>
                <a:gd name="T31" fmla="*/ 1436611365 h 196"/>
                <a:gd name="T32" fmla="*/ 1719734340 w 156"/>
                <a:gd name="T33" fmla="*/ 686522151 h 196"/>
                <a:gd name="T34" fmla="*/ 1949031061 w 156"/>
                <a:gd name="T35" fmla="*/ 851795804 h 196"/>
                <a:gd name="T36" fmla="*/ 1859859122 w 156"/>
                <a:gd name="T37" fmla="*/ 889935329 h 196"/>
                <a:gd name="T38" fmla="*/ 1464955840 w 156"/>
                <a:gd name="T39" fmla="*/ 775516753 h 196"/>
                <a:gd name="T40" fmla="*/ 1859859122 w 156"/>
                <a:gd name="T41" fmla="*/ 1640024543 h 196"/>
                <a:gd name="T42" fmla="*/ 955405982 w 156"/>
                <a:gd name="T43" fmla="*/ 2147483646 h 196"/>
                <a:gd name="T44" fmla="*/ 50956414 w 156"/>
                <a:gd name="T45" fmla="*/ 1640024543 h 196"/>
                <a:gd name="T46" fmla="*/ 420377918 w 156"/>
                <a:gd name="T47" fmla="*/ 813656278 h 196"/>
                <a:gd name="T48" fmla="*/ 433118807 w 156"/>
                <a:gd name="T49" fmla="*/ 661094612 h 196"/>
                <a:gd name="T50" fmla="*/ 484071650 w 156"/>
                <a:gd name="T51" fmla="*/ 661094612 h 196"/>
                <a:gd name="T52" fmla="*/ 433118807 w 156"/>
                <a:gd name="T53" fmla="*/ 25427538 h 196"/>
                <a:gd name="T54" fmla="*/ 687893736 w 156"/>
                <a:gd name="T55" fmla="*/ 88994602 h 196"/>
                <a:gd name="T56" fmla="*/ 929927775 w 156"/>
                <a:gd name="T57" fmla="*/ 0 h 196"/>
                <a:gd name="T58" fmla="*/ 1401262107 w 156"/>
                <a:gd name="T59" fmla="*/ 12711987 h 196"/>
                <a:gd name="T60" fmla="*/ 1592343304 w 156"/>
                <a:gd name="T61" fmla="*/ 317835319 h 196"/>
                <a:gd name="T62" fmla="*/ 1503174936 w 156"/>
                <a:gd name="T63" fmla="*/ 622955087 h 196"/>
                <a:gd name="T64" fmla="*/ 1974509269 w 156"/>
                <a:gd name="T65" fmla="*/ 470393421 h 196"/>
                <a:gd name="T66" fmla="*/ 585984479 w 156"/>
                <a:gd name="T67" fmla="*/ 648382625 h 196"/>
                <a:gd name="T68" fmla="*/ 1337568375 w 156"/>
                <a:gd name="T69" fmla="*/ 622955087 h 196"/>
                <a:gd name="T70" fmla="*/ 1439481204 w 156"/>
                <a:gd name="T71" fmla="*/ 127134128 h 196"/>
                <a:gd name="T72" fmla="*/ 1299352850 w 156"/>
                <a:gd name="T73" fmla="*/ 177985640 h 196"/>
                <a:gd name="T74" fmla="*/ 1121012543 w 156"/>
                <a:gd name="T75" fmla="*/ 190701191 h 196"/>
                <a:gd name="T76" fmla="*/ 917190457 w 156"/>
                <a:gd name="T77" fmla="*/ 101706589 h 196"/>
                <a:gd name="T78" fmla="*/ 675152846 w 156"/>
                <a:gd name="T79" fmla="*/ 228840717 h 196"/>
                <a:gd name="T80" fmla="*/ 522290747 w 156"/>
                <a:gd name="T81" fmla="*/ 114418577 h 196"/>
                <a:gd name="T82" fmla="*/ 420377918 w 156"/>
                <a:gd name="T83" fmla="*/ 266980242 h 196"/>
                <a:gd name="T84" fmla="*/ 585984479 w 156"/>
                <a:gd name="T85" fmla="*/ 648382625 h 196"/>
                <a:gd name="T86" fmla="*/ 522290747 w 156"/>
                <a:gd name="T87" fmla="*/ 813656278 h 196"/>
                <a:gd name="T88" fmla="*/ 216559404 w 156"/>
                <a:gd name="T89" fmla="*/ 1538317954 h 196"/>
                <a:gd name="T90" fmla="*/ 101909257 w 156"/>
                <a:gd name="T91" fmla="*/ 1843437722 h 196"/>
                <a:gd name="T92" fmla="*/ 1808902708 w 156"/>
                <a:gd name="T93" fmla="*/ 1843437722 h 196"/>
                <a:gd name="T94" fmla="*/ 1694256133 w 156"/>
                <a:gd name="T95" fmla="*/ 1538317954 h 196"/>
                <a:gd name="T96" fmla="*/ 1350309265 w 156"/>
                <a:gd name="T97" fmla="*/ 775516753 h 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96">
                  <a:moveTo>
                    <a:pt x="55" y="113"/>
                  </a:moveTo>
                  <a:cubicBezTo>
                    <a:pt x="55" y="98"/>
                    <a:pt x="55" y="98"/>
                    <a:pt x="55" y="98"/>
                  </a:cubicBezTo>
                  <a:cubicBezTo>
                    <a:pt x="65" y="98"/>
                    <a:pt x="65" y="98"/>
                    <a:pt x="65" y="98"/>
                  </a:cubicBezTo>
                  <a:cubicBezTo>
                    <a:pt x="65" y="113"/>
                    <a:pt x="65" y="113"/>
                    <a:pt x="65" y="113"/>
                  </a:cubicBezTo>
                  <a:cubicBezTo>
                    <a:pt x="65" y="115"/>
                    <a:pt x="65" y="116"/>
                    <a:pt x="66" y="117"/>
                  </a:cubicBezTo>
                  <a:cubicBezTo>
                    <a:pt x="66" y="118"/>
                    <a:pt x="67" y="119"/>
                    <a:pt x="68" y="120"/>
                  </a:cubicBezTo>
                  <a:cubicBezTo>
                    <a:pt x="69" y="121"/>
                    <a:pt x="70" y="122"/>
                    <a:pt x="71" y="123"/>
                  </a:cubicBezTo>
                  <a:cubicBezTo>
                    <a:pt x="72" y="123"/>
                    <a:pt x="74" y="123"/>
                    <a:pt x="75" y="123"/>
                  </a:cubicBezTo>
                  <a:cubicBezTo>
                    <a:pt x="76" y="123"/>
                    <a:pt x="78" y="123"/>
                    <a:pt x="79" y="123"/>
                  </a:cubicBezTo>
                  <a:cubicBezTo>
                    <a:pt x="80" y="122"/>
                    <a:pt x="81" y="121"/>
                    <a:pt x="82" y="120"/>
                  </a:cubicBezTo>
                  <a:cubicBezTo>
                    <a:pt x="83" y="119"/>
                    <a:pt x="84" y="118"/>
                    <a:pt x="84" y="117"/>
                  </a:cubicBezTo>
                  <a:cubicBezTo>
                    <a:pt x="85" y="116"/>
                    <a:pt x="85" y="115"/>
                    <a:pt x="85" y="113"/>
                  </a:cubicBezTo>
                  <a:cubicBezTo>
                    <a:pt x="85" y="98"/>
                    <a:pt x="85" y="98"/>
                    <a:pt x="85" y="98"/>
                  </a:cubicBezTo>
                  <a:cubicBezTo>
                    <a:pt x="95" y="98"/>
                    <a:pt x="95" y="98"/>
                    <a:pt x="95" y="98"/>
                  </a:cubicBezTo>
                  <a:cubicBezTo>
                    <a:pt x="95" y="113"/>
                    <a:pt x="95" y="113"/>
                    <a:pt x="95" y="113"/>
                  </a:cubicBezTo>
                  <a:cubicBezTo>
                    <a:pt x="95" y="115"/>
                    <a:pt x="95" y="117"/>
                    <a:pt x="94" y="118"/>
                  </a:cubicBezTo>
                  <a:cubicBezTo>
                    <a:pt x="94" y="120"/>
                    <a:pt x="93" y="122"/>
                    <a:pt x="92" y="123"/>
                  </a:cubicBezTo>
                  <a:cubicBezTo>
                    <a:pt x="92" y="125"/>
                    <a:pt x="90" y="126"/>
                    <a:pt x="89" y="127"/>
                  </a:cubicBezTo>
                  <a:cubicBezTo>
                    <a:pt x="88" y="128"/>
                    <a:pt x="87" y="129"/>
                    <a:pt x="85" y="130"/>
                  </a:cubicBezTo>
                  <a:cubicBezTo>
                    <a:pt x="93" y="130"/>
                    <a:pt x="93" y="130"/>
                    <a:pt x="93" y="130"/>
                  </a:cubicBezTo>
                  <a:cubicBezTo>
                    <a:pt x="93" y="139"/>
                    <a:pt x="93" y="139"/>
                    <a:pt x="93" y="139"/>
                  </a:cubicBezTo>
                  <a:cubicBezTo>
                    <a:pt x="80" y="139"/>
                    <a:pt x="80" y="139"/>
                    <a:pt x="80" y="139"/>
                  </a:cubicBezTo>
                  <a:cubicBezTo>
                    <a:pt x="80" y="149"/>
                    <a:pt x="80" y="149"/>
                    <a:pt x="80" y="149"/>
                  </a:cubicBezTo>
                  <a:cubicBezTo>
                    <a:pt x="70" y="149"/>
                    <a:pt x="70" y="149"/>
                    <a:pt x="70" y="149"/>
                  </a:cubicBezTo>
                  <a:cubicBezTo>
                    <a:pt x="70" y="139"/>
                    <a:pt x="70" y="139"/>
                    <a:pt x="70" y="139"/>
                  </a:cubicBezTo>
                  <a:cubicBezTo>
                    <a:pt x="57" y="139"/>
                    <a:pt x="57" y="139"/>
                    <a:pt x="57" y="139"/>
                  </a:cubicBezTo>
                  <a:cubicBezTo>
                    <a:pt x="57" y="130"/>
                    <a:pt x="57" y="130"/>
                    <a:pt x="57" y="130"/>
                  </a:cubicBezTo>
                  <a:cubicBezTo>
                    <a:pt x="65" y="130"/>
                    <a:pt x="65" y="130"/>
                    <a:pt x="65" y="130"/>
                  </a:cubicBezTo>
                  <a:cubicBezTo>
                    <a:pt x="63" y="129"/>
                    <a:pt x="62" y="128"/>
                    <a:pt x="60" y="127"/>
                  </a:cubicBezTo>
                  <a:cubicBezTo>
                    <a:pt x="59" y="126"/>
                    <a:pt x="58" y="124"/>
                    <a:pt x="57" y="123"/>
                  </a:cubicBezTo>
                  <a:cubicBezTo>
                    <a:pt x="56" y="121"/>
                    <a:pt x="56" y="120"/>
                    <a:pt x="55" y="118"/>
                  </a:cubicBezTo>
                  <a:cubicBezTo>
                    <a:pt x="55" y="117"/>
                    <a:pt x="55" y="115"/>
                    <a:pt x="55" y="113"/>
                  </a:cubicBezTo>
                  <a:close/>
                  <a:moveTo>
                    <a:pt x="152" y="45"/>
                  </a:moveTo>
                  <a:cubicBezTo>
                    <a:pt x="135" y="54"/>
                    <a:pt x="135" y="54"/>
                    <a:pt x="135" y="54"/>
                  </a:cubicBezTo>
                  <a:cubicBezTo>
                    <a:pt x="150" y="59"/>
                    <a:pt x="150" y="59"/>
                    <a:pt x="150" y="59"/>
                  </a:cubicBezTo>
                  <a:cubicBezTo>
                    <a:pt x="153" y="60"/>
                    <a:pt x="155" y="63"/>
                    <a:pt x="153" y="67"/>
                  </a:cubicBezTo>
                  <a:cubicBezTo>
                    <a:pt x="153" y="69"/>
                    <a:pt x="150" y="71"/>
                    <a:pt x="148" y="71"/>
                  </a:cubicBezTo>
                  <a:cubicBezTo>
                    <a:pt x="147" y="71"/>
                    <a:pt x="146" y="71"/>
                    <a:pt x="146" y="70"/>
                  </a:cubicBezTo>
                  <a:cubicBezTo>
                    <a:pt x="118" y="61"/>
                    <a:pt x="118" y="61"/>
                    <a:pt x="118" y="61"/>
                  </a:cubicBezTo>
                  <a:cubicBezTo>
                    <a:pt x="115" y="61"/>
                    <a:pt x="115" y="61"/>
                    <a:pt x="115" y="61"/>
                  </a:cubicBezTo>
                  <a:cubicBezTo>
                    <a:pt x="146" y="129"/>
                    <a:pt x="146" y="129"/>
                    <a:pt x="146" y="129"/>
                  </a:cubicBezTo>
                  <a:cubicBezTo>
                    <a:pt x="146" y="129"/>
                    <a:pt x="146" y="129"/>
                    <a:pt x="146" y="129"/>
                  </a:cubicBezTo>
                  <a:cubicBezTo>
                    <a:pt x="149" y="134"/>
                    <a:pt x="150" y="140"/>
                    <a:pt x="150" y="145"/>
                  </a:cubicBezTo>
                  <a:cubicBezTo>
                    <a:pt x="150" y="173"/>
                    <a:pt x="116" y="196"/>
                    <a:pt x="75" y="196"/>
                  </a:cubicBezTo>
                  <a:cubicBezTo>
                    <a:pt x="33" y="196"/>
                    <a:pt x="0" y="173"/>
                    <a:pt x="0" y="145"/>
                  </a:cubicBezTo>
                  <a:cubicBezTo>
                    <a:pt x="0" y="140"/>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2"/>
                    <a:pt x="38" y="52"/>
                    <a:pt x="38" y="52"/>
                  </a:cubicBezTo>
                  <a:cubicBezTo>
                    <a:pt x="38" y="52"/>
                    <a:pt x="38" y="52"/>
                    <a:pt x="38" y="52"/>
                  </a:cubicBezTo>
                  <a:cubicBezTo>
                    <a:pt x="26" y="25"/>
                    <a:pt x="26" y="25"/>
                    <a:pt x="26" y="25"/>
                  </a:cubicBezTo>
                  <a:cubicBezTo>
                    <a:pt x="22" y="16"/>
                    <a:pt x="26" y="6"/>
                    <a:pt x="34" y="2"/>
                  </a:cubicBezTo>
                  <a:cubicBezTo>
                    <a:pt x="36" y="1"/>
                    <a:pt x="39" y="1"/>
                    <a:pt x="41" y="1"/>
                  </a:cubicBezTo>
                  <a:cubicBezTo>
                    <a:pt x="46" y="1"/>
                    <a:pt x="51" y="3"/>
                    <a:pt x="54" y="7"/>
                  </a:cubicBezTo>
                  <a:cubicBezTo>
                    <a:pt x="58" y="3"/>
                    <a:pt x="65" y="0"/>
                    <a:pt x="72" y="0"/>
                  </a:cubicBezTo>
                  <a:cubicBezTo>
                    <a:pt x="72" y="0"/>
                    <a:pt x="73" y="0"/>
                    <a:pt x="73" y="0"/>
                  </a:cubicBezTo>
                  <a:cubicBezTo>
                    <a:pt x="83" y="0"/>
                    <a:pt x="91" y="4"/>
                    <a:pt x="95" y="11"/>
                  </a:cubicBezTo>
                  <a:cubicBezTo>
                    <a:pt x="98" y="5"/>
                    <a:pt x="103" y="1"/>
                    <a:pt x="110" y="1"/>
                  </a:cubicBezTo>
                  <a:cubicBezTo>
                    <a:pt x="112" y="1"/>
                    <a:pt x="114" y="2"/>
                    <a:pt x="116" y="3"/>
                  </a:cubicBezTo>
                  <a:cubicBezTo>
                    <a:pt x="125" y="7"/>
                    <a:pt x="129" y="17"/>
                    <a:pt x="125" y="25"/>
                  </a:cubicBezTo>
                  <a:cubicBezTo>
                    <a:pt x="114" y="49"/>
                    <a:pt x="114" y="49"/>
                    <a:pt x="114" y="49"/>
                  </a:cubicBezTo>
                  <a:cubicBezTo>
                    <a:pt x="118" y="49"/>
                    <a:pt x="118" y="49"/>
                    <a:pt x="118" y="49"/>
                  </a:cubicBezTo>
                  <a:cubicBezTo>
                    <a:pt x="147" y="34"/>
                    <a:pt x="147" y="34"/>
                    <a:pt x="147" y="34"/>
                  </a:cubicBezTo>
                  <a:cubicBezTo>
                    <a:pt x="150" y="32"/>
                    <a:pt x="153" y="34"/>
                    <a:pt x="155" y="37"/>
                  </a:cubicBezTo>
                  <a:cubicBezTo>
                    <a:pt x="156" y="39"/>
                    <a:pt x="155" y="43"/>
                    <a:pt x="152" y="45"/>
                  </a:cubicBezTo>
                  <a:close/>
                  <a:moveTo>
                    <a:pt x="46" y="51"/>
                  </a:moveTo>
                  <a:cubicBezTo>
                    <a:pt x="105" y="49"/>
                    <a:pt x="105" y="49"/>
                    <a:pt x="105" y="49"/>
                  </a:cubicBezTo>
                  <a:cubicBezTo>
                    <a:pt x="105" y="49"/>
                    <a:pt x="105" y="49"/>
                    <a:pt x="105" y="49"/>
                  </a:cubicBezTo>
                  <a:cubicBezTo>
                    <a:pt x="118" y="22"/>
                    <a:pt x="118" y="22"/>
                    <a:pt x="118" y="22"/>
                  </a:cubicBezTo>
                  <a:cubicBezTo>
                    <a:pt x="120" y="17"/>
                    <a:pt x="118" y="12"/>
                    <a:pt x="113" y="10"/>
                  </a:cubicBezTo>
                  <a:cubicBezTo>
                    <a:pt x="112" y="10"/>
                    <a:pt x="111" y="9"/>
                    <a:pt x="110" y="9"/>
                  </a:cubicBezTo>
                  <a:cubicBezTo>
                    <a:pt x="106" y="9"/>
                    <a:pt x="103" y="11"/>
                    <a:pt x="102" y="14"/>
                  </a:cubicBezTo>
                  <a:cubicBezTo>
                    <a:pt x="95" y="28"/>
                    <a:pt x="95" y="28"/>
                    <a:pt x="95" y="28"/>
                  </a:cubicBezTo>
                  <a:cubicBezTo>
                    <a:pt x="88" y="15"/>
                    <a:pt x="88" y="15"/>
                    <a:pt x="88" y="15"/>
                  </a:cubicBezTo>
                  <a:cubicBezTo>
                    <a:pt x="86" y="11"/>
                    <a:pt x="81" y="8"/>
                    <a:pt x="73" y="8"/>
                  </a:cubicBezTo>
                  <a:cubicBezTo>
                    <a:pt x="72" y="8"/>
                    <a:pt x="72" y="8"/>
                    <a:pt x="72" y="8"/>
                  </a:cubicBezTo>
                  <a:cubicBezTo>
                    <a:pt x="67" y="8"/>
                    <a:pt x="62" y="10"/>
                    <a:pt x="59" y="13"/>
                  </a:cubicBezTo>
                  <a:cubicBezTo>
                    <a:pt x="53" y="18"/>
                    <a:pt x="53" y="18"/>
                    <a:pt x="53" y="18"/>
                  </a:cubicBezTo>
                  <a:cubicBezTo>
                    <a:pt x="48" y="12"/>
                    <a:pt x="48" y="12"/>
                    <a:pt x="48" y="12"/>
                  </a:cubicBezTo>
                  <a:cubicBezTo>
                    <a:pt x="46" y="10"/>
                    <a:pt x="44" y="9"/>
                    <a:pt x="41" y="9"/>
                  </a:cubicBezTo>
                  <a:cubicBezTo>
                    <a:pt x="40" y="9"/>
                    <a:pt x="39" y="9"/>
                    <a:pt x="37" y="10"/>
                  </a:cubicBezTo>
                  <a:cubicBezTo>
                    <a:pt x="33" y="12"/>
                    <a:pt x="31" y="17"/>
                    <a:pt x="33" y="21"/>
                  </a:cubicBezTo>
                  <a:cubicBezTo>
                    <a:pt x="45" y="49"/>
                    <a:pt x="45" y="49"/>
                    <a:pt x="45" y="49"/>
                  </a:cubicBezTo>
                  <a:lnTo>
                    <a:pt x="46" y="51"/>
                  </a:lnTo>
                  <a:close/>
                  <a:moveTo>
                    <a:pt x="106" y="61"/>
                  </a:moveTo>
                  <a:cubicBezTo>
                    <a:pt x="41" y="64"/>
                    <a:pt x="41" y="64"/>
                    <a:pt x="41" y="64"/>
                  </a:cubicBezTo>
                  <a:cubicBezTo>
                    <a:pt x="16" y="121"/>
                    <a:pt x="16" y="121"/>
                    <a:pt x="16" y="121"/>
                  </a:cubicBezTo>
                  <a:cubicBezTo>
                    <a:pt x="17" y="121"/>
                    <a:pt x="17" y="121"/>
                    <a:pt x="17" y="121"/>
                  </a:cubicBezTo>
                  <a:cubicBezTo>
                    <a:pt x="11" y="133"/>
                    <a:pt x="11" y="133"/>
                    <a:pt x="11" y="133"/>
                  </a:cubicBezTo>
                  <a:cubicBezTo>
                    <a:pt x="9" y="137"/>
                    <a:pt x="8" y="141"/>
                    <a:pt x="8" y="145"/>
                  </a:cubicBezTo>
                  <a:cubicBezTo>
                    <a:pt x="8" y="168"/>
                    <a:pt x="39" y="188"/>
                    <a:pt x="75" y="188"/>
                  </a:cubicBezTo>
                  <a:cubicBezTo>
                    <a:pt x="111" y="188"/>
                    <a:pt x="142" y="168"/>
                    <a:pt x="142" y="145"/>
                  </a:cubicBezTo>
                  <a:cubicBezTo>
                    <a:pt x="142" y="141"/>
                    <a:pt x="141" y="137"/>
                    <a:pt x="139" y="133"/>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gr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16</a:t>
            </a:fld>
            <a:endParaRPr lang="en-US" altLang="zh-CN" dirty="0"/>
          </a:p>
        </p:txBody>
      </p:sp>
      <p:sp>
        <p:nvSpPr>
          <p:cNvPr id="40"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业务依据和办理途径</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250"/>
                                        <p:tgtEl>
                                          <p:spTgt spid="21"/>
                                        </p:tgtEl>
                                      </p:cBhvr>
                                    </p:animEffec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anim calcmode="lin" valueType="num">
                                      <p:cBhvr>
                                        <p:cTn id="16" dur="500" fill="hold"/>
                                        <p:tgtEl>
                                          <p:spTgt spid="26"/>
                                        </p:tgtEl>
                                        <p:attrNameLst>
                                          <p:attrName>ppt_x</p:attrName>
                                        </p:attrNameLst>
                                      </p:cBhvr>
                                      <p:tavLst>
                                        <p:tav tm="0">
                                          <p:val>
                                            <p:strVal val="#ppt_x"/>
                                          </p:val>
                                        </p:tav>
                                        <p:tav tm="100000">
                                          <p:val>
                                            <p:strVal val="#ppt_x"/>
                                          </p:val>
                                        </p:tav>
                                      </p:tavLst>
                                    </p:anim>
                                    <p:anim calcmode="lin" valueType="num">
                                      <p:cBhvr>
                                        <p:cTn id="17" dur="500" fill="hold"/>
                                        <p:tgtEl>
                                          <p:spTgt spid="26"/>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anim calcmode="lin" valueType="num">
                                      <p:cBhvr>
                                        <p:cTn id="22" dur="500" fill="hold"/>
                                        <p:tgtEl>
                                          <p:spTgt spid="27"/>
                                        </p:tgtEl>
                                        <p:attrNameLst>
                                          <p:attrName>ppt_x</p:attrName>
                                        </p:attrNameLst>
                                      </p:cBhvr>
                                      <p:tavLst>
                                        <p:tav tm="0">
                                          <p:val>
                                            <p:strVal val="#ppt_x"/>
                                          </p:val>
                                        </p:tav>
                                        <p:tav tm="100000">
                                          <p:val>
                                            <p:strVal val="#ppt_x"/>
                                          </p:val>
                                        </p:tav>
                                      </p:tavLst>
                                    </p:anim>
                                    <p:anim calcmode="lin" valueType="num">
                                      <p:cBhvr>
                                        <p:cTn id="23" dur="500" fill="hold"/>
                                        <p:tgtEl>
                                          <p:spTgt spid="27"/>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anim calcmode="lin" valueType="num">
                                      <p:cBhvr>
                                        <p:cTn id="28" dur="500" fill="hold"/>
                                        <p:tgtEl>
                                          <p:spTgt spid="28"/>
                                        </p:tgtEl>
                                        <p:attrNameLst>
                                          <p:attrName>ppt_x</p:attrName>
                                        </p:attrNameLst>
                                      </p:cBhvr>
                                      <p:tavLst>
                                        <p:tav tm="0">
                                          <p:val>
                                            <p:strVal val="#ppt_x"/>
                                          </p:val>
                                        </p:tav>
                                        <p:tav tm="100000">
                                          <p:val>
                                            <p:strVal val="#ppt_x"/>
                                          </p:val>
                                        </p:tav>
                                      </p:tavLst>
                                    </p:anim>
                                    <p:anim calcmode="lin" valueType="num">
                                      <p:cBhvr>
                                        <p:cTn id="29"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95085" y="1339032"/>
            <a:ext cx="2592288" cy="373398"/>
          </a:xfrm>
        </p:spPr>
        <p:txBody>
          <a:bodyPr/>
          <a:lstStyle/>
          <a:p>
            <a:pPr marL="0" indent="0">
              <a:buClr>
                <a:srgbClr val="C00000"/>
              </a:buClr>
              <a:buNone/>
            </a:pPr>
            <a:r>
              <a:rPr lang="en-US" altLang="zh-CN" sz="2000" b="1" dirty="0" smtClean="0">
                <a:latin typeface="微软雅黑" panose="020B0503020204020204" pitchFamily="34" charset="-122"/>
                <a:ea typeface="微软雅黑" panose="020B0503020204020204" pitchFamily="34" charset="-122"/>
                <a:hlinkClick r:id="rId2"/>
              </a:rPr>
              <a:t>www.chinaclear.cn</a:t>
            </a:r>
            <a:endParaRPr lang="zh-CN" altLang="en-US" sz="2000" dirty="0">
              <a:latin typeface="微软雅黑" panose="020B0503020204020204" pitchFamily="34" charset="-122"/>
              <a:ea typeface="微软雅黑" panose="020B0503020204020204" pitchFamily="34" charset="-122"/>
            </a:endParaRPr>
          </a:p>
        </p:txBody>
      </p:sp>
      <p:sp>
        <p:nvSpPr>
          <p:cNvPr id="11" name="右箭头 10"/>
          <p:cNvSpPr/>
          <p:nvPr/>
        </p:nvSpPr>
        <p:spPr bwMode="gray">
          <a:xfrm>
            <a:off x="3881101" y="1449288"/>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右箭头 11"/>
          <p:cNvSpPr/>
          <p:nvPr/>
        </p:nvSpPr>
        <p:spPr bwMode="gray">
          <a:xfrm>
            <a:off x="6799700" y="1449287"/>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2019" y="1947050"/>
            <a:ext cx="9144000" cy="4090032"/>
          </a:xfrm>
          <a:prstGeom prst="rect">
            <a:avLst/>
          </a:prstGeom>
        </p:spPr>
      </p:pic>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17</a:t>
            </a:fld>
            <a:endParaRPr lang="en-US" altLang="zh-CN"/>
          </a:p>
        </p:txBody>
      </p:sp>
      <p:sp>
        <p:nvSpPr>
          <p:cNvPr id="9"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业务依据和办理途径</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2" name="矩形 1"/>
          <p:cNvSpPr/>
          <p:nvPr/>
        </p:nvSpPr>
        <p:spPr>
          <a:xfrm>
            <a:off x="4501685" y="1352743"/>
            <a:ext cx="2056973"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“高级搜索”栏 </a:t>
            </a:r>
            <a:endParaRPr lang="zh-CN" altLang="en-US" sz="2000" dirty="0"/>
          </a:p>
        </p:txBody>
      </p:sp>
      <p:sp>
        <p:nvSpPr>
          <p:cNvPr id="5" name="矩形 4"/>
          <p:cNvSpPr/>
          <p:nvPr/>
        </p:nvSpPr>
        <p:spPr>
          <a:xfrm>
            <a:off x="7472790" y="1352742"/>
            <a:ext cx="2492990"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搜索相应的业务材料</a:t>
            </a:r>
            <a:endParaRPr lang="zh-CN" altLang="en-US" sz="2000" dirty="0"/>
          </a:p>
        </p:txBody>
      </p:sp>
      <p:sp>
        <p:nvSpPr>
          <p:cNvPr id="6" name="矩形 5"/>
          <p:cNvSpPr/>
          <p:nvPr/>
        </p:nvSpPr>
        <p:spPr>
          <a:xfrm>
            <a:off x="965504" y="872448"/>
            <a:ext cx="1914307" cy="400110"/>
          </a:xfrm>
          <a:prstGeom prst="rect">
            <a:avLst/>
          </a:prstGeom>
        </p:spPr>
        <p:txBody>
          <a:bodyPr wrap="none">
            <a:spAutoFit/>
          </a:bodyPr>
          <a:lstStyle/>
          <a:p>
            <a:pPr marL="285750" indent="-285750">
              <a:buClr>
                <a:srgbClr val="C00000"/>
              </a:buClr>
              <a:buFont typeface="Wingdings" panose="05000000000000000000" pitchFamily="2" charset="2"/>
              <a:buChar char="l"/>
            </a:pPr>
            <a:r>
              <a:rPr lang="zh-CN" altLang="en-US" sz="2000" b="1" dirty="0">
                <a:latin typeface="微软雅黑" panose="020B0503020204020204" pitchFamily="34" charset="-122"/>
                <a:ea typeface="微软雅黑" panose="020B0503020204020204" pitchFamily="34" charset="-122"/>
              </a:rPr>
              <a:t>下载路径</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a:t>
            </a:r>
            <a:endParaRPr lang="en-US" altLang="zh-CN"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6785" y="1450008"/>
            <a:ext cx="2144795" cy="333154"/>
          </a:xfrm>
        </p:spPr>
        <p:txBody>
          <a:bodyPr/>
          <a:lstStyle/>
          <a:p>
            <a:pPr marL="0" indent="0">
              <a:buClr>
                <a:srgbClr val="C00000"/>
              </a:buClr>
              <a:buNone/>
            </a:pPr>
            <a:r>
              <a:rPr lang="en-US" altLang="zh-CN" sz="2000" b="1" dirty="0" smtClean="0">
                <a:latin typeface="楷体" pitchFamily="49" charset="-122"/>
                <a:ea typeface="楷体" pitchFamily="49" charset="-122"/>
              </a:rPr>
              <a:t>    </a:t>
            </a:r>
            <a:r>
              <a:rPr lang="zh-CN" altLang="en-US" sz="1800" dirty="0" smtClean="0">
                <a:latin typeface="楷体" pitchFamily="49" charset="-122"/>
                <a:ea typeface="楷体" pitchFamily="49" charset="-122"/>
              </a:rPr>
              <a:t> </a:t>
            </a:r>
            <a:r>
              <a:rPr lang="zh-CN" altLang="en-US" sz="2000" b="1" dirty="0" smtClean="0">
                <a:latin typeface="楷体" pitchFamily="49" charset="-122"/>
                <a:ea typeface="楷体" pitchFamily="49" charset="-122"/>
              </a:rPr>
              <a:t>   </a:t>
            </a:r>
            <a:r>
              <a:rPr lang="en-US" altLang="zh-CN" sz="2000" dirty="0" smtClean="0">
                <a:latin typeface="楷体" pitchFamily="49" charset="-122"/>
                <a:ea typeface="楷体" pitchFamily="49" charset="-122"/>
              </a:rPr>
              <a:t>     </a:t>
            </a:r>
            <a:endParaRPr lang="en-US" altLang="zh-CN" sz="2000" dirty="0">
              <a:latin typeface="楷体" pitchFamily="49" charset="-122"/>
              <a:ea typeface="楷体" pitchFamily="49" charset="-122"/>
            </a:endParaRPr>
          </a:p>
          <a:p>
            <a:pPr>
              <a:buClr>
                <a:srgbClr val="C00000"/>
              </a:buClr>
            </a:pPr>
            <a:endParaRPr lang="en-US" altLang="zh-CN" sz="2000" dirty="0">
              <a:latin typeface="楷体" pitchFamily="49" charset="-122"/>
              <a:ea typeface="楷体" pitchFamily="49" charset="-122"/>
            </a:endParaRPr>
          </a:p>
          <a:p>
            <a:pPr marL="0" indent="0">
              <a:buClr>
                <a:srgbClr val="C00000"/>
              </a:buClr>
              <a:buNone/>
            </a:pPr>
            <a:r>
              <a:rPr lang="en-US" altLang="zh-CN" sz="2000" dirty="0">
                <a:latin typeface="楷体" pitchFamily="49" charset="-122"/>
                <a:ea typeface="楷体" pitchFamily="49" charset="-122"/>
              </a:rPr>
              <a:t>  </a:t>
            </a:r>
          </a:p>
          <a:p>
            <a:pPr marL="0" indent="0">
              <a:buClr>
                <a:srgbClr val="C00000"/>
              </a:buClr>
              <a:buNone/>
            </a:pPr>
            <a:endParaRPr lang="zh-CN" altLang="en-US" sz="2000" dirty="0"/>
          </a:p>
        </p:txBody>
      </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18</a:t>
            </a:fld>
            <a:endParaRPr lang="en-US" altLang="zh-CN"/>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9456" y="1994488"/>
            <a:ext cx="9601590" cy="4308766"/>
          </a:xfrm>
          <a:prstGeom prst="rect">
            <a:avLst/>
          </a:prstGeom>
        </p:spPr>
      </p:pic>
      <p:sp>
        <p:nvSpPr>
          <p:cNvPr id="10" name="右箭头 9"/>
          <p:cNvSpPr/>
          <p:nvPr/>
        </p:nvSpPr>
        <p:spPr bwMode="gray">
          <a:xfrm>
            <a:off x="3295429" y="1513074"/>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业务依据和办理途径</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5" name="矩形 4"/>
          <p:cNvSpPr/>
          <p:nvPr/>
        </p:nvSpPr>
        <p:spPr>
          <a:xfrm>
            <a:off x="983432" y="892454"/>
            <a:ext cx="1914307" cy="400110"/>
          </a:xfrm>
          <a:prstGeom prst="rect">
            <a:avLst/>
          </a:prstGeom>
        </p:spPr>
        <p:txBody>
          <a:bodyPr wrap="none">
            <a:spAutoFit/>
          </a:bodyPr>
          <a:lstStyle/>
          <a:p>
            <a:pPr marL="285750" indent="-285750">
              <a:buClr>
                <a:srgbClr val="C00000"/>
              </a:buClr>
              <a:buFont typeface="Wingdings" panose="05000000000000000000" pitchFamily="2" charset="2"/>
              <a:buChar char="l"/>
            </a:pPr>
            <a:r>
              <a:rPr lang="zh-CN" altLang="en-US" sz="2000" b="1" dirty="0">
                <a:latin typeface="微软雅黑" panose="020B0503020204020204" pitchFamily="34" charset="-122"/>
                <a:ea typeface="微软雅黑" panose="020B0503020204020204" pitchFamily="34" charset="-122"/>
              </a:rPr>
              <a:t>下载路径</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a:t>
            </a:r>
            <a:endParaRPr lang="en-US" altLang="zh-CN" sz="2000" b="1" dirty="0">
              <a:latin typeface="微软雅黑" panose="020B0503020204020204" pitchFamily="34" charset="-122"/>
              <a:ea typeface="微软雅黑" panose="020B0503020204020204" pitchFamily="34" charset="-122"/>
            </a:endParaRPr>
          </a:p>
        </p:txBody>
      </p:sp>
      <p:sp>
        <p:nvSpPr>
          <p:cNvPr id="6" name="矩形 5"/>
          <p:cNvSpPr/>
          <p:nvPr/>
        </p:nvSpPr>
        <p:spPr>
          <a:xfrm>
            <a:off x="786912" y="1358808"/>
            <a:ext cx="2392001" cy="400110"/>
          </a:xfrm>
          <a:prstGeom prst="rect">
            <a:avLst/>
          </a:prstGeom>
        </p:spPr>
        <p:txBody>
          <a:bodyPr wrap="none">
            <a:spAutoFit/>
          </a:bodyPr>
          <a:lstStyle/>
          <a:p>
            <a:r>
              <a:rPr lang="en-US" altLang="zh-CN" sz="2000" b="1" dirty="0">
                <a:latin typeface="楷体" pitchFamily="49" charset="-122"/>
                <a:ea typeface="楷体" pitchFamily="49" charset="-122"/>
                <a:hlinkClick r:id="rId3"/>
              </a:rPr>
              <a:t>www.chinaclear.cn</a:t>
            </a:r>
            <a:endParaRPr lang="zh-CN" altLang="en-US" sz="2000" dirty="0"/>
          </a:p>
        </p:txBody>
      </p:sp>
      <p:sp>
        <p:nvSpPr>
          <p:cNvPr id="14" name="矩形 13"/>
          <p:cNvSpPr/>
          <p:nvPr/>
        </p:nvSpPr>
        <p:spPr>
          <a:xfrm>
            <a:off x="3597065" y="1398165"/>
            <a:ext cx="1723549"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“法律规则”</a:t>
            </a:r>
          </a:p>
        </p:txBody>
      </p:sp>
      <p:sp>
        <p:nvSpPr>
          <p:cNvPr id="15" name="矩形 14"/>
          <p:cNvSpPr/>
          <p:nvPr/>
        </p:nvSpPr>
        <p:spPr>
          <a:xfrm>
            <a:off x="5475840" y="1387510"/>
            <a:ext cx="1853392" cy="400110"/>
          </a:xfrm>
          <a:prstGeom prst="rect">
            <a:avLst/>
          </a:prstGeom>
        </p:spPr>
        <p:txBody>
          <a:bodyPr wrap="none">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业务规则</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 </a:t>
            </a:r>
          </a:p>
        </p:txBody>
      </p:sp>
      <p:sp>
        <p:nvSpPr>
          <p:cNvPr id="16" name="矩形 15"/>
          <p:cNvSpPr/>
          <p:nvPr/>
        </p:nvSpPr>
        <p:spPr>
          <a:xfrm>
            <a:off x="7329232" y="1375388"/>
            <a:ext cx="1980029" cy="400110"/>
          </a:xfrm>
          <a:prstGeom prst="rect">
            <a:avLst/>
          </a:prstGeom>
        </p:spPr>
        <p:txBody>
          <a:bodyPr wrap="none">
            <a:spAutoFit/>
          </a:bodyPr>
          <a:lstStyle/>
          <a:p>
            <a:pPr marL="0" indent="0">
              <a:buClr>
                <a:srgbClr val="C00000"/>
              </a:buClr>
              <a:buNone/>
            </a:pP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登记与存管</a:t>
            </a:r>
            <a:r>
              <a:rPr lang="en-US" altLang="zh-CN" sz="2000" b="1" dirty="0">
                <a:latin typeface="微软雅黑" panose="020B0503020204020204" pitchFamily="34" charset="-122"/>
                <a:ea typeface="微软雅黑" panose="020B0503020204020204" pitchFamily="34" charset="-122"/>
              </a:rPr>
              <a:t>”</a:t>
            </a:r>
          </a:p>
        </p:txBody>
      </p:sp>
      <p:sp>
        <p:nvSpPr>
          <p:cNvPr id="17" name="矩形 16"/>
          <p:cNvSpPr/>
          <p:nvPr/>
        </p:nvSpPr>
        <p:spPr>
          <a:xfrm>
            <a:off x="9303639" y="1343812"/>
            <a:ext cx="2749471" cy="400110"/>
          </a:xfrm>
          <a:prstGeom prst="rect">
            <a:avLst/>
          </a:prstGeom>
        </p:spPr>
        <p:txBody>
          <a:bodyPr wrap="none">
            <a:spAutoFit/>
          </a:bodyPr>
          <a:lstStyle/>
          <a:p>
            <a:pPr marL="0" indent="0">
              <a:buClr>
                <a:srgbClr val="C00000"/>
              </a:buClr>
              <a:buNone/>
            </a:pP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全国股份转让系统</a:t>
            </a:r>
            <a:r>
              <a:rPr lang="en-US" altLang="zh-CN" sz="2000" b="1" dirty="0">
                <a:latin typeface="微软雅黑" panose="020B0503020204020204" pitchFamily="34" charset="-122"/>
                <a:ea typeface="微软雅黑" panose="020B0503020204020204" pitchFamily="34" charset="-122"/>
              </a:rPr>
              <a:t>”</a:t>
            </a:r>
          </a:p>
        </p:txBody>
      </p:sp>
      <p:sp>
        <p:nvSpPr>
          <p:cNvPr id="18" name="右箭头 17"/>
          <p:cNvSpPr/>
          <p:nvPr/>
        </p:nvSpPr>
        <p:spPr bwMode="gray">
          <a:xfrm>
            <a:off x="5190256" y="1499865"/>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右箭头 18"/>
          <p:cNvSpPr/>
          <p:nvPr/>
        </p:nvSpPr>
        <p:spPr bwMode="gray">
          <a:xfrm>
            <a:off x="6999471" y="1490075"/>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右箭头 19"/>
          <p:cNvSpPr/>
          <p:nvPr/>
        </p:nvSpPr>
        <p:spPr bwMode="gray">
          <a:xfrm>
            <a:off x="9138447" y="1499865"/>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3436" y="922589"/>
            <a:ext cx="1459666" cy="455350"/>
          </a:xfrm>
        </p:spPr>
        <p:txBody>
          <a:bodyPr/>
          <a:lstStyle/>
          <a:p>
            <a:pPr>
              <a:buClr>
                <a:srgbClr val="C00000"/>
              </a:buClr>
              <a:buFont typeface="Wingdings" panose="05000000000000000000" pitchFamily="2" charset="2"/>
              <a:buChar char="l"/>
            </a:pPr>
            <a:r>
              <a:rPr lang="zh-CN" altLang="en-US" sz="2000" b="1" dirty="0">
                <a:latin typeface="微软雅黑" panose="020B0503020204020204" pitchFamily="34" charset="-122"/>
                <a:ea typeface="微软雅黑" panose="020B0503020204020204" pitchFamily="34" charset="-122"/>
              </a:rPr>
              <a:t>客服</a:t>
            </a:r>
            <a:r>
              <a:rPr lang="zh-CN" altLang="en-US" sz="2000" b="1" dirty="0" smtClean="0">
                <a:latin typeface="微软雅黑" panose="020B0503020204020204" pitchFamily="34" charset="-122"/>
                <a:ea typeface="微软雅黑" panose="020B0503020204020204" pitchFamily="34" charset="-122"/>
              </a:rPr>
              <a:t>：</a:t>
            </a:r>
            <a:endParaRPr lang="en-US" altLang="zh-CN" sz="2000" b="1" dirty="0">
              <a:latin typeface="微软雅黑" panose="020B0503020204020204" pitchFamily="34" charset="-122"/>
              <a:ea typeface="微软雅黑" panose="020B0503020204020204" pitchFamily="34" charset="-122"/>
            </a:endParaRPr>
          </a:p>
        </p:txBody>
      </p:sp>
      <p:sp>
        <p:nvSpPr>
          <p:cNvPr id="11" name="右箭头 10"/>
          <p:cNvSpPr/>
          <p:nvPr/>
        </p:nvSpPr>
        <p:spPr bwMode="gray">
          <a:xfrm>
            <a:off x="3915809" y="1477622"/>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 name="文本框 1"/>
          <p:cNvSpPr txBox="1"/>
          <p:nvPr/>
        </p:nvSpPr>
        <p:spPr>
          <a:xfrm>
            <a:off x="4350060" y="1377939"/>
            <a:ext cx="5652120"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“全国股转系统在线客服”和“客服中心”</a:t>
            </a:r>
          </a:p>
        </p:txBody>
      </p:sp>
      <p:sp>
        <p:nvSpPr>
          <p:cNvPr id="6" name="灯片编号占位符 5"/>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19</a:t>
            </a:fld>
            <a:endParaRPr lang="en-US" altLang="zh-CN"/>
          </a:p>
        </p:txBody>
      </p:sp>
      <p:grpSp>
        <p:nvGrpSpPr>
          <p:cNvPr id="8" name="组合 7"/>
          <p:cNvGrpSpPr/>
          <p:nvPr/>
        </p:nvGrpSpPr>
        <p:grpSpPr>
          <a:xfrm>
            <a:off x="1103436" y="1997634"/>
            <a:ext cx="10058400" cy="3914128"/>
            <a:chOff x="-1824880" y="1302322"/>
            <a:chExt cx="10058400" cy="3914128"/>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880" y="1302322"/>
              <a:ext cx="10058400" cy="3914128"/>
            </a:xfrm>
            <a:prstGeom prst="rect">
              <a:avLst/>
            </a:prstGeom>
          </p:spPr>
        </p:pic>
        <p:sp>
          <p:nvSpPr>
            <p:cNvPr id="5" name="矩形 4"/>
            <p:cNvSpPr/>
            <p:nvPr/>
          </p:nvSpPr>
          <p:spPr bwMode="gray">
            <a:xfrm>
              <a:off x="4511824" y="3259386"/>
              <a:ext cx="2520280" cy="1177726"/>
            </a:xfrm>
            <a:prstGeom prst="rect">
              <a:avLst/>
            </a:prstGeom>
            <a:noFill/>
            <a:ln w="3810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9" name="矩形 8"/>
          <p:cNvSpPr/>
          <p:nvPr/>
        </p:nvSpPr>
        <p:spPr>
          <a:xfrm>
            <a:off x="1181197" y="1381078"/>
            <a:ext cx="2553969" cy="400110"/>
          </a:xfrm>
          <a:prstGeom prst="rect">
            <a:avLst/>
          </a:prstGeom>
        </p:spPr>
        <p:txBody>
          <a:bodyPr wrap="none">
            <a:spAutoFit/>
          </a:bodyPr>
          <a:lstStyle/>
          <a:p>
            <a:pPr marL="0" indent="0">
              <a:buClr>
                <a:srgbClr val="C00000"/>
              </a:buClr>
              <a:buNone/>
            </a:pPr>
            <a:r>
              <a:rPr lang="en-US" altLang="zh-CN" sz="2000" b="1" dirty="0">
                <a:latin typeface="微软雅黑" panose="020B0503020204020204" pitchFamily="34" charset="-122"/>
                <a:ea typeface="微软雅黑" panose="020B0503020204020204" pitchFamily="34" charset="-122"/>
                <a:hlinkClick r:id="rId3"/>
              </a:rPr>
              <a:t>www.chinaclear.cn</a:t>
            </a:r>
            <a:endParaRPr lang="zh-CN" altLang="en-US" sz="2000" dirty="0">
              <a:latin typeface="微软雅黑" panose="020B0503020204020204" pitchFamily="34" charset="-122"/>
              <a:ea typeface="微软雅黑" panose="020B0503020204020204" pitchFamily="34" charset="-122"/>
            </a:endParaRPr>
          </a:p>
        </p:txBody>
      </p:sp>
      <p:sp>
        <p:nvSpPr>
          <p:cNvPr id="12"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业务依据和办理途径</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35993777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pPr>
              <a:defRPr/>
            </a:pPr>
            <a:fld id="{E86393A7-F7EA-4368-B800-B7441B8B5113}" type="slidenum">
              <a:rPr lang="en-US" altLang="zh-CN" smtClean="0"/>
              <a:pPr>
                <a:defRPr/>
              </a:pPr>
              <a:t>2</a:t>
            </a:fld>
            <a:endParaRPr lang="en-US" altLang="zh-CN"/>
          </a:p>
        </p:txBody>
      </p:sp>
      <p:sp>
        <p:nvSpPr>
          <p:cNvPr id="3" name="等腰三角形 2"/>
          <p:cNvSpPr/>
          <p:nvPr/>
        </p:nvSpPr>
        <p:spPr>
          <a:xfrm flipH="1" flipV="1">
            <a:off x="5698559" y="1898774"/>
            <a:ext cx="820798" cy="707585"/>
          </a:xfrm>
          <a:prstGeom prst="triangle">
            <a:avLst/>
          </a:prstGeom>
          <a:solidFill>
            <a:srgbClr val="C75050"/>
          </a:solidFill>
          <a:ln w="12700">
            <a:solidFill>
              <a:srgbClr val="C7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7127803" y="1090518"/>
            <a:ext cx="816713" cy="704063"/>
          </a:xfrm>
          <a:prstGeom prst="triangle">
            <a:avLst/>
          </a:prstGeom>
          <a:noFill/>
          <a:ln w="12700">
            <a:solidFill>
              <a:srgbClr val="C7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rot="8100000">
            <a:off x="4106366" y="813902"/>
            <a:ext cx="896485" cy="871981"/>
            <a:chOff x="1032060" y="5022216"/>
            <a:chExt cx="753746" cy="734645"/>
          </a:xfrm>
        </p:grpSpPr>
        <p:sp>
          <p:nvSpPr>
            <p:cNvPr id="8" name="等腰三角形 7"/>
            <p:cNvSpPr/>
            <p:nvPr/>
          </p:nvSpPr>
          <p:spPr>
            <a:xfrm rot="20627212" flipH="1" flipV="1">
              <a:off x="1032060" y="5107080"/>
              <a:ext cx="753746" cy="649781"/>
            </a:xfrm>
            <a:prstGeom prst="triangle">
              <a:avLst/>
            </a:prstGeom>
            <a:noFill/>
            <a:ln w="12700">
              <a:solidFill>
                <a:srgbClr val="C7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6289781" flipH="1" flipV="1">
              <a:off x="1003006" y="5062727"/>
              <a:ext cx="587410" cy="506388"/>
            </a:xfrm>
            <a:prstGeom prst="triangle">
              <a:avLst/>
            </a:prstGeom>
            <a:solidFill>
              <a:srgbClr val="C75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等腰三角形 9"/>
          <p:cNvSpPr/>
          <p:nvPr/>
        </p:nvSpPr>
        <p:spPr>
          <a:xfrm flipH="1" flipV="1">
            <a:off x="2763316" y="2063393"/>
            <a:ext cx="896040" cy="774031"/>
          </a:xfrm>
          <a:prstGeom prst="triangle">
            <a:avLst/>
          </a:prstGeom>
          <a:solidFill>
            <a:srgbClr val="40404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8528300" y="2063394"/>
            <a:ext cx="896040" cy="774031"/>
          </a:xfrm>
          <a:prstGeom prst="triangle">
            <a:avLst/>
          </a:prstGeom>
          <a:solidFill>
            <a:srgbClr val="40404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箭头连接符 22"/>
          <p:cNvCxnSpPr/>
          <p:nvPr/>
        </p:nvCxnSpPr>
        <p:spPr bwMode="auto">
          <a:xfrm>
            <a:off x="6096000" y="3485499"/>
            <a:ext cx="0" cy="1134071"/>
          </a:xfrm>
          <a:prstGeom prst="straightConnector1">
            <a:avLst/>
          </a:prstGeom>
          <a:ln w="19050">
            <a:solidFill>
              <a:srgbClr val="C75050"/>
            </a:solidFill>
            <a:headEnd type="none" w="med" len="med"/>
            <a:tailEnd type="triangle"/>
          </a:ln>
        </p:spPr>
        <p:style>
          <a:lnRef idx="1">
            <a:schemeClr val="accent4"/>
          </a:lnRef>
          <a:fillRef idx="0">
            <a:schemeClr val="accent4"/>
          </a:fillRef>
          <a:effectRef idx="0">
            <a:schemeClr val="accent4"/>
          </a:effectRef>
          <a:fontRef idx="minor">
            <a:schemeClr val="tx1"/>
          </a:fontRef>
        </p:style>
      </p:cxnSp>
      <p:cxnSp>
        <p:nvCxnSpPr>
          <p:cNvPr id="32" name="肘形连接符 31"/>
          <p:cNvCxnSpPr/>
          <p:nvPr/>
        </p:nvCxnSpPr>
        <p:spPr bwMode="auto">
          <a:xfrm rot="16200000" flipH="1">
            <a:off x="2994285" y="3702550"/>
            <a:ext cx="1152128" cy="718026"/>
          </a:xfrm>
          <a:prstGeom prst="bentConnector3">
            <a:avLst/>
          </a:prstGeom>
          <a:ln w="19050">
            <a:solidFill>
              <a:srgbClr val="C75050"/>
            </a:solidFill>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37" name="直接箭头连接符 36"/>
          <p:cNvCxnSpPr/>
          <p:nvPr/>
        </p:nvCxnSpPr>
        <p:spPr bwMode="auto">
          <a:xfrm flipH="1">
            <a:off x="4663827" y="2606359"/>
            <a:ext cx="30261" cy="2031268"/>
          </a:xfrm>
          <a:prstGeom prst="straightConnector1">
            <a:avLst/>
          </a:prstGeom>
          <a:ln w="19050">
            <a:solidFill>
              <a:srgbClr val="C75050"/>
            </a:solidFill>
            <a:headEnd type="none" w="med" len="med"/>
            <a:tailEnd type="triangle"/>
          </a:ln>
        </p:spPr>
        <p:style>
          <a:lnRef idx="1">
            <a:schemeClr val="accent6"/>
          </a:lnRef>
          <a:fillRef idx="0">
            <a:schemeClr val="accent6"/>
          </a:fillRef>
          <a:effectRef idx="0">
            <a:schemeClr val="accent6"/>
          </a:effectRef>
          <a:fontRef idx="minor">
            <a:schemeClr val="tx1"/>
          </a:fontRef>
        </p:style>
      </p:cxnSp>
      <p:cxnSp>
        <p:nvCxnSpPr>
          <p:cNvPr id="38" name="直接箭头连接符 37"/>
          <p:cNvCxnSpPr/>
          <p:nvPr/>
        </p:nvCxnSpPr>
        <p:spPr bwMode="auto">
          <a:xfrm>
            <a:off x="7536159" y="2606359"/>
            <a:ext cx="1" cy="2031268"/>
          </a:xfrm>
          <a:prstGeom prst="straightConnector1">
            <a:avLst/>
          </a:prstGeom>
          <a:ln w="19050">
            <a:solidFill>
              <a:srgbClr val="C75050"/>
            </a:solidFill>
            <a:headEnd type="none" w="med" len="med"/>
            <a:tailEnd type="triangle"/>
          </a:ln>
        </p:spPr>
        <p:style>
          <a:lnRef idx="1">
            <a:schemeClr val="accent6"/>
          </a:lnRef>
          <a:fillRef idx="0">
            <a:schemeClr val="accent6"/>
          </a:fillRef>
          <a:effectRef idx="0">
            <a:schemeClr val="accent6"/>
          </a:effectRef>
          <a:fontRef idx="minor">
            <a:schemeClr val="tx1"/>
          </a:fontRef>
        </p:style>
      </p:cxnSp>
      <p:cxnSp>
        <p:nvCxnSpPr>
          <p:cNvPr id="39" name="肘形连接符 38"/>
          <p:cNvCxnSpPr/>
          <p:nvPr/>
        </p:nvCxnSpPr>
        <p:spPr bwMode="auto">
          <a:xfrm rot="5400000">
            <a:off x="8045253" y="3688504"/>
            <a:ext cx="1134068" cy="728062"/>
          </a:xfrm>
          <a:prstGeom prst="bentConnector3">
            <a:avLst>
              <a:gd name="adj1" fmla="val 50000"/>
            </a:avLst>
          </a:prstGeom>
          <a:ln w="19050">
            <a:solidFill>
              <a:srgbClr val="C75050"/>
            </a:solidFill>
            <a:headEnd type="none" w="med" len="med"/>
            <a:tailEnd type="triangle"/>
          </a:ln>
        </p:spPr>
        <p:style>
          <a:lnRef idx="1">
            <a:schemeClr val="accent2"/>
          </a:lnRef>
          <a:fillRef idx="0">
            <a:schemeClr val="accent2"/>
          </a:fillRef>
          <a:effectRef idx="0">
            <a:schemeClr val="accent2"/>
          </a:effectRef>
          <a:fontRef idx="minor">
            <a:schemeClr val="tx1"/>
          </a:fontRef>
        </p:style>
      </p:cxnSp>
      <p:sp>
        <p:nvSpPr>
          <p:cNvPr id="51" name="文本框 50"/>
          <p:cNvSpPr txBox="1"/>
          <p:nvPr/>
        </p:nvSpPr>
        <p:spPr>
          <a:xfrm>
            <a:off x="2747030" y="2941373"/>
            <a:ext cx="969250"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A</a:t>
            </a:r>
            <a:endParaRPr lang="zh-CN" altLang="en-US" sz="2000" dirty="0">
              <a:latin typeface="微软雅黑" panose="020B0503020204020204" pitchFamily="34" charset="-122"/>
              <a:ea typeface="微软雅黑" panose="020B0503020204020204" pitchFamily="34" charset="-122"/>
            </a:endParaRPr>
          </a:p>
        </p:txBody>
      </p:sp>
      <p:sp>
        <p:nvSpPr>
          <p:cNvPr id="53" name="文本框 52"/>
          <p:cNvSpPr txBox="1"/>
          <p:nvPr/>
        </p:nvSpPr>
        <p:spPr>
          <a:xfrm>
            <a:off x="4209463" y="1973905"/>
            <a:ext cx="969250"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B</a:t>
            </a:r>
            <a:endParaRPr lang="zh-CN" altLang="en-US" sz="2000" dirty="0">
              <a:latin typeface="微软雅黑" panose="020B0503020204020204" pitchFamily="34" charset="-122"/>
              <a:ea typeface="微软雅黑" panose="020B0503020204020204" pitchFamily="34" charset="-122"/>
            </a:endParaRPr>
          </a:p>
        </p:txBody>
      </p:sp>
      <p:sp>
        <p:nvSpPr>
          <p:cNvPr id="54" name="文本框 53"/>
          <p:cNvSpPr txBox="1"/>
          <p:nvPr/>
        </p:nvSpPr>
        <p:spPr>
          <a:xfrm>
            <a:off x="5668299" y="2890948"/>
            <a:ext cx="969250"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C</a:t>
            </a:r>
            <a:endParaRPr lang="zh-CN" altLang="en-US" sz="2000" dirty="0">
              <a:latin typeface="微软雅黑" panose="020B0503020204020204" pitchFamily="34" charset="-122"/>
              <a:ea typeface="微软雅黑" panose="020B0503020204020204" pitchFamily="34" charset="-122"/>
            </a:endParaRPr>
          </a:p>
        </p:txBody>
      </p:sp>
      <p:sp>
        <p:nvSpPr>
          <p:cNvPr id="55" name="文本框 54"/>
          <p:cNvSpPr txBox="1"/>
          <p:nvPr/>
        </p:nvSpPr>
        <p:spPr>
          <a:xfrm>
            <a:off x="7052358" y="1973905"/>
            <a:ext cx="969250"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D</a:t>
            </a:r>
            <a:endParaRPr lang="zh-CN" altLang="en-US" sz="2000" dirty="0">
              <a:latin typeface="微软雅黑" panose="020B0503020204020204" pitchFamily="34" charset="-122"/>
              <a:ea typeface="微软雅黑" panose="020B0503020204020204" pitchFamily="34" charset="-122"/>
            </a:endParaRPr>
          </a:p>
        </p:txBody>
      </p:sp>
      <p:sp>
        <p:nvSpPr>
          <p:cNvPr id="56" name="文本框 55"/>
          <p:cNvSpPr txBox="1"/>
          <p:nvPr/>
        </p:nvSpPr>
        <p:spPr>
          <a:xfrm>
            <a:off x="8528300" y="2837424"/>
            <a:ext cx="1600148"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股东</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62" name="TextBox 151"/>
          <p:cNvSpPr txBox="1"/>
          <p:nvPr/>
        </p:nvSpPr>
        <p:spPr>
          <a:xfrm>
            <a:off x="3743426" y="5085184"/>
            <a:ext cx="5088877" cy="400110"/>
          </a:xfrm>
          <a:prstGeom prst="rect">
            <a:avLst/>
          </a:prstGeom>
          <a:noFill/>
          <a:ln>
            <a:solidFill>
              <a:schemeClr val="bg1">
                <a:lumMod val="65000"/>
              </a:schemeClr>
            </a:solidFill>
          </a:ln>
        </p:spPr>
        <p:txBody>
          <a:bodyPr wrap="square" rtlCol="0">
            <a:spAutoFit/>
          </a:bodyPr>
          <a:lstStyle/>
          <a:p>
            <a:pPr algn="ctr"/>
            <a:r>
              <a:rPr lang="zh-CN" altLang="en-US" sz="2000" b="1" dirty="0">
                <a:latin typeface="微软雅黑" pitchFamily="34" charset="-122"/>
                <a:ea typeface="微软雅黑" pitchFamily="34" charset="-122"/>
              </a:rPr>
              <a:t>挂牌公司（发行人）</a:t>
            </a:r>
          </a:p>
        </p:txBody>
      </p:sp>
      <p:sp>
        <p:nvSpPr>
          <p:cNvPr id="63" name="标题 1"/>
          <p:cNvSpPr txBox="1">
            <a:spLocks/>
          </p:cNvSpPr>
          <p:nvPr/>
        </p:nvSpPr>
        <p:spPr bwMode="auto">
          <a:xfrm>
            <a:off x="952464" y="23331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中国结算北京分公司投资者业务概述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val="2419813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1500"/>
                                  </p:stCondLst>
                                  <p:childTnLst>
                                    <p:set>
                                      <p:cBhvr>
                                        <p:cTn id="6" dur="1" fill="hold">
                                          <p:stCondLst>
                                            <p:cond delay="0"/>
                                          </p:stCondLst>
                                        </p:cTn>
                                        <p:tgtEl>
                                          <p:spTgt spid="3"/>
                                        </p:tgtEl>
                                        <p:attrNameLst>
                                          <p:attrName>style.visibility</p:attrName>
                                        </p:attrNameLst>
                                      </p:cBhvr>
                                      <p:to>
                                        <p:strVal val="visible"/>
                                      </p:to>
                                    </p:set>
                                    <p:anim calcmode="lin" valueType="num">
                                      <p:cBhvr>
                                        <p:cTn id="7" dur="800" fill="hold"/>
                                        <p:tgtEl>
                                          <p:spTgt spid="3"/>
                                        </p:tgtEl>
                                        <p:attrNameLst>
                                          <p:attrName>ppt_w</p:attrName>
                                        </p:attrNameLst>
                                      </p:cBhvr>
                                      <p:tavLst>
                                        <p:tav tm="0">
                                          <p:val>
                                            <p:fltVal val="0"/>
                                          </p:val>
                                        </p:tav>
                                        <p:tav tm="100000">
                                          <p:val>
                                            <p:strVal val="#ppt_w"/>
                                          </p:val>
                                        </p:tav>
                                      </p:tavLst>
                                    </p:anim>
                                    <p:anim calcmode="lin" valueType="num">
                                      <p:cBhvr>
                                        <p:cTn id="8" dur="800" fill="hold"/>
                                        <p:tgtEl>
                                          <p:spTgt spid="3"/>
                                        </p:tgtEl>
                                        <p:attrNameLst>
                                          <p:attrName>ppt_h</p:attrName>
                                        </p:attrNameLst>
                                      </p:cBhvr>
                                      <p:tavLst>
                                        <p:tav tm="0">
                                          <p:val>
                                            <p:fltVal val="0"/>
                                          </p:val>
                                        </p:tav>
                                        <p:tav tm="100000">
                                          <p:val>
                                            <p:strVal val="#ppt_h"/>
                                          </p:val>
                                        </p:tav>
                                      </p:tavLst>
                                    </p:anim>
                                    <p:anim calcmode="lin" valueType="num">
                                      <p:cBhvr>
                                        <p:cTn id="9" dur="800" fill="hold"/>
                                        <p:tgtEl>
                                          <p:spTgt spid="3"/>
                                        </p:tgtEl>
                                        <p:attrNameLst>
                                          <p:attrName>style.rotation</p:attrName>
                                        </p:attrNameLst>
                                      </p:cBhvr>
                                      <p:tavLst>
                                        <p:tav tm="0">
                                          <p:val>
                                            <p:fltVal val="360"/>
                                          </p:val>
                                        </p:tav>
                                        <p:tav tm="100000">
                                          <p:val>
                                            <p:fltVal val="0"/>
                                          </p:val>
                                        </p:tav>
                                      </p:tavLst>
                                    </p:anim>
                                    <p:animEffect transition="in" filter="fade">
                                      <p:cBhvr>
                                        <p:cTn id="10" dur="800"/>
                                        <p:tgtEl>
                                          <p:spTgt spid="3"/>
                                        </p:tgtEl>
                                      </p:cBhvr>
                                    </p:animEffect>
                                  </p:childTnLst>
                                </p:cTn>
                              </p:par>
                              <p:par>
                                <p:cTn id="11" presetID="49" presetClass="entr" presetSubtype="0" decel="100000" fill="hold" grpId="0" nodeType="withEffect">
                                  <p:stCondLst>
                                    <p:cond delay="3000"/>
                                  </p:stCondLst>
                                  <p:childTnLst>
                                    <p:set>
                                      <p:cBhvr>
                                        <p:cTn id="12" dur="1" fill="hold">
                                          <p:stCondLst>
                                            <p:cond delay="0"/>
                                          </p:stCondLst>
                                        </p:cTn>
                                        <p:tgtEl>
                                          <p:spTgt spid="6"/>
                                        </p:tgtEl>
                                        <p:attrNameLst>
                                          <p:attrName>style.visibility</p:attrName>
                                        </p:attrNameLst>
                                      </p:cBhvr>
                                      <p:to>
                                        <p:strVal val="visible"/>
                                      </p:to>
                                    </p:set>
                                    <p:anim calcmode="lin" valueType="num">
                                      <p:cBhvr>
                                        <p:cTn id="13" dur="800" fill="hold"/>
                                        <p:tgtEl>
                                          <p:spTgt spid="6"/>
                                        </p:tgtEl>
                                        <p:attrNameLst>
                                          <p:attrName>ppt_w</p:attrName>
                                        </p:attrNameLst>
                                      </p:cBhvr>
                                      <p:tavLst>
                                        <p:tav tm="0">
                                          <p:val>
                                            <p:fltVal val="0"/>
                                          </p:val>
                                        </p:tav>
                                        <p:tav tm="100000">
                                          <p:val>
                                            <p:strVal val="#ppt_w"/>
                                          </p:val>
                                        </p:tav>
                                      </p:tavLst>
                                    </p:anim>
                                    <p:anim calcmode="lin" valueType="num">
                                      <p:cBhvr>
                                        <p:cTn id="14" dur="800" fill="hold"/>
                                        <p:tgtEl>
                                          <p:spTgt spid="6"/>
                                        </p:tgtEl>
                                        <p:attrNameLst>
                                          <p:attrName>ppt_h</p:attrName>
                                        </p:attrNameLst>
                                      </p:cBhvr>
                                      <p:tavLst>
                                        <p:tav tm="0">
                                          <p:val>
                                            <p:fltVal val="0"/>
                                          </p:val>
                                        </p:tav>
                                        <p:tav tm="100000">
                                          <p:val>
                                            <p:strVal val="#ppt_h"/>
                                          </p:val>
                                        </p:tav>
                                      </p:tavLst>
                                    </p:anim>
                                    <p:anim calcmode="lin" valueType="num">
                                      <p:cBhvr>
                                        <p:cTn id="15" dur="800" fill="hold"/>
                                        <p:tgtEl>
                                          <p:spTgt spid="6"/>
                                        </p:tgtEl>
                                        <p:attrNameLst>
                                          <p:attrName>style.rotation</p:attrName>
                                        </p:attrNameLst>
                                      </p:cBhvr>
                                      <p:tavLst>
                                        <p:tav tm="0">
                                          <p:val>
                                            <p:fltVal val="360"/>
                                          </p:val>
                                        </p:tav>
                                        <p:tav tm="100000">
                                          <p:val>
                                            <p:fltVal val="0"/>
                                          </p:val>
                                        </p:tav>
                                      </p:tavLst>
                                    </p:anim>
                                    <p:animEffect transition="in" filter="fade">
                                      <p:cBhvr>
                                        <p:cTn id="16" dur="800"/>
                                        <p:tgtEl>
                                          <p:spTgt spid="6"/>
                                        </p:tgtEl>
                                      </p:cBhvr>
                                    </p:animEffect>
                                  </p:childTnLst>
                                </p:cTn>
                              </p:par>
                              <p:par>
                                <p:cTn id="17" presetID="49" presetClass="entr" presetSubtype="0" decel="100000" fill="hold" grpId="0" nodeType="withEffect">
                                  <p:stCondLst>
                                    <p:cond delay="3750"/>
                                  </p:stCondLst>
                                  <p:childTnLst>
                                    <p:set>
                                      <p:cBhvr>
                                        <p:cTn id="18" dur="1" fill="hold">
                                          <p:stCondLst>
                                            <p:cond delay="0"/>
                                          </p:stCondLst>
                                        </p:cTn>
                                        <p:tgtEl>
                                          <p:spTgt spid="10"/>
                                        </p:tgtEl>
                                        <p:attrNameLst>
                                          <p:attrName>style.visibility</p:attrName>
                                        </p:attrNameLst>
                                      </p:cBhvr>
                                      <p:to>
                                        <p:strVal val="visible"/>
                                      </p:to>
                                    </p:set>
                                    <p:anim calcmode="lin" valueType="num">
                                      <p:cBhvr>
                                        <p:cTn id="19" dur="800" fill="hold"/>
                                        <p:tgtEl>
                                          <p:spTgt spid="10"/>
                                        </p:tgtEl>
                                        <p:attrNameLst>
                                          <p:attrName>ppt_w</p:attrName>
                                        </p:attrNameLst>
                                      </p:cBhvr>
                                      <p:tavLst>
                                        <p:tav tm="0">
                                          <p:val>
                                            <p:fltVal val="0"/>
                                          </p:val>
                                        </p:tav>
                                        <p:tav tm="100000">
                                          <p:val>
                                            <p:strVal val="#ppt_w"/>
                                          </p:val>
                                        </p:tav>
                                      </p:tavLst>
                                    </p:anim>
                                    <p:anim calcmode="lin" valueType="num">
                                      <p:cBhvr>
                                        <p:cTn id="20" dur="800" fill="hold"/>
                                        <p:tgtEl>
                                          <p:spTgt spid="10"/>
                                        </p:tgtEl>
                                        <p:attrNameLst>
                                          <p:attrName>ppt_h</p:attrName>
                                        </p:attrNameLst>
                                      </p:cBhvr>
                                      <p:tavLst>
                                        <p:tav tm="0">
                                          <p:val>
                                            <p:fltVal val="0"/>
                                          </p:val>
                                        </p:tav>
                                        <p:tav tm="100000">
                                          <p:val>
                                            <p:strVal val="#ppt_h"/>
                                          </p:val>
                                        </p:tav>
                                      </p:tavLst>
                                    </p:anim>
                                    <p:anim calcmode="lin" valueType="num">
                                      <p:cBhvr>
                                        <p:cTn id="21" dur="800" fill="hold"/>
                                        <p:tgtEl>
                                          <p:spTgt spid="10"/>
                                        </p:tgtEl>
                                        <p:attrNameLst>
                                          <p:attrName>style.rotation</p:attrName>
                                        </p:attrNameLst>
                                      </p:cBhvr>
                                      <p:tavLst>
                                        <p:tav tm="0">
                                          <p:val>
                                            <p:fltVal val="360"/>
                                          </p:val>
                                        </p:tav>
                                        <p:tav tm="100000">
                                          <p:val>
                                            <p:fltVal val="0"/>
                                          </p:val>
                                        </p:tav>
                                      </p:tavLst>
                                    </p:anim>
                                    <p:animEffect transition="in" filter="fade">
                                      <p:cBhvr>
                                        <p:cTn id="22" dur="800"/>
                                        <p:tgtEl>
                                          <p:spTgt spid="10"/>
                                        </p:tgtEl>
                                      </p:cBhvr>
                                    </p:animEffect>
                                  </p:childTnLst>
                                </p:cTn>
                              </p:par>
                              <p:par>
                                <p:cTn id="23" presetID="49" presetClass="entr" presetSubtype="0" decel="100000" fill="hold" nodeType="withEffect">
                                  <p:stCondLst>
                                    <p:cond delay="4500"/>
                                  </p:stCondLst>
                                  <p:childTnLst>
                                    <p:set>
                                      <p:cBhvr>
                                        <p:cTn id="24" dur="1" fill="hold">
                                          <p:stCondLst>
                                            <p:cond delay="0"/>
                                          </p:stCondLst>
                                        </p:cTn>
                                        <p:tgtEl>
                                          <p:spTgt spid="7"/>
                                        </p:tgtEl>
                                        <p:attrNameLst>
                                          <p:attrName>style.visibility</p:attrName>
                                        </p:attrNameLst>
                                      </p:cBhvr>
                                      <p:to>
                                        <p:strVal val="visible"/>
                                      </p:to>
                                    </p:set>
                                    <p:anim calcmode="lin" valueType="num">
                                      <p:cBhvr>
                                        <p:cTn id="25" dur="800" fill="hold"/>
                                        <p:tgtEl>
                                          <p:spTgt spid="7"/>
                                        </p:tgtEl>
                                        <p:attrNameLst>
                                          <p:attrName>ppt_w</p:attrName>
                                        </p:attrNameLst>
                                      </p:cBhvr>
                                      <p:tavLst>
                                        <p:tav tm="0">
                                          <p:val>
                                            <p:fltVal val="0"/>
                                          </p:val>
                                        </p:tav>
                                        <p:tav tm="100000">
                                          <p:val>
                                            <p:strVal val="#ppt_w"/>
                                          </p:val>
                                        </p:tav>
                                      </p:tavLst>
                                    </p:anim>
                                    <p:anim calcmode="lin" valueType="num">
                                      <p:cBhvr>
                                        <p:cTn id="26" dur="800" fill="hold"/>
                                        <p:tgtEl>
                                          <p:spTgt spid="7"/>
                                        </p:tgtEl>
                                        <p:attrNameLst>
                                          <p:attrName>ppt_h</p:attrName>
                                        </p:attrNameLst>
                                      </p:cBhvr>
                                      <p:tavLst>
                                        <p:tav tm="0">
                                          <p:val>
                                            <p:fltVal val="0"/>
                                          </p:val>
                                        </p:tav>
                                        <p:tav tm="100000">
                                          <p:val>
                                            <p:strVal val="#ppt_h"/>
                                          </p:val>
                                        </p:tav>
                                      </p:tavLst>
                                    </p:anim>
                                    <p:anim calcmode="lin" valueType="num">
                                      <p:cBhvr>
                                        <p:cTn id="27" dur="800" fill="hold"/>
                                        <p:tgtEl>
                                          <p:spTgt spid="7"/>
                                        </p:tgtEl>
                                        <p:attrNameLst>
                                          <p:attrName>style.rotation</p:attrName>
                                        </p:attrNameLst>
                                      </p:cBhvr>
                                      <p:tavLst>
                                        <p:tav tm="0">
                                          <p:val>
                                            <p:fltVal val="360"/>
                                          </p:val>
                                        </p:tav>
                                        <p:tav tm="100000">
                                          <p:val>
                                            <p:fltVal val="0"/>
                                          </p:val>
                                        </p:tav>
                                      </p:tavLst>
                                    </p:anim>
                                    <p:animEffect transition="in" filter="fade">
                                      <p:cBhvr>
                                        <p:cTn id="28" dur="800"/>
                                        <p:tgtEl>
                                          <p:spTgt spid="7"/>
                                        </p:tgtEl>
                                      </p:cBhvr>
                                    </p:animEffect>
                                  </p:childTnLst>
                                </p:cTn>
                              </p:par>
                              <p:par>
                                <p:cTn id="29" presetID="49" presetClass="entr" presetSubtype="0" decel="100000" fill="hold" grpId="0" nodeType="withEffect">
                                  <p:stCondLst>
                                    <p:cond delay="3750"/>
                                  </p:stCondLst>
                                  <p:childTnLst>
                                    <p:set>
                                      <p:cBhvr>
                                        <p:cTn id="30" dur="1" fill="hold">
                                          <p:stCondLst>
                                            <p:cond delay="0"/>
                                          </p:stCondLst>
                                        </p:cTn>
                                        <p:tgtEl>
                                          <p:spTgt spid="11"/>
                                        </p:tgtEl>
                                        <p:attrNameLst>
                                          <p:attrName>style.visibility</p:attrName>
                                        </p:attrNameLst>
                                      </p:cBhvr>
                                      <p:to>
                                        <p:strVal val="visible"/>
                                      </p:to>
                                    </p:set>
                                    <p:anim calcmode="lin" valueType="num">
                                      <p:cBhvr>
                                        <p:cTn id="31" dur="800" fill="hold"/>
                                        <p:tgtEl>
                                          <p:spTgt spid="11"/>
                                        </p:tgtEl>
                                        <p:attrNameLst>
                                          <p:attrName>ppt_w</p:attrName>
                                        </p:attrNameLst>
                                      </p:cBhvr>
                                      <p:tavLst>
                                        <p:tav tm="0">
                                          <p:val>
                                            <p:fltVal val="0"/>
                                          </p:val>
                                        </p:tav>
                                        <p:tav tm="100000">
                                          <p:val>
                                            <p:strVal val="#ppt_w"/>
                                          </p:val>
                                        </p:tav>
                                      </p:tavLst>
                                    </p:anim>
                                    <p:anim calcmode="lin" valueType="num">
                                      <p:cBhvr>
                                        <p:cTn id="32" dur="800" fill="hold"/>
                                        <p:tgtEl>
                                          <p:spTgt spid="11"/>
                                        </p:tgtEl>
                                        <p:attrNameLst>
                                          <p:attrName>ppt_h</p:attrName>
                                        </p:attrNameLst>
                                      </p:cBhvr>
                                      <p:tavLst>
                                        <p:tav tm="0">
                                          <p:val>
                                            <p:fltVal val="0"/>
                                          </p:val>
                                        </p:tav>
                                        <p:tav tm="100000">
                                          <p:val>
                                            <p:strVal val="#ppt_h"/>
                                          </p:val>
                                        </p:tav>
                                      </p:tavLst>
                                    </p:anim>
                                    <p:anim calcmode="lin" valueType="num">
                                      <p:cBhvr>
                                        <p:cTn id="33" dur="800" fill="hold"/>
                                        <p:tgtEl>
                                          <p:spTgt spid="11"/>
                                        </p:tgtEl>
                                        <p:attrNameLst>
                                          <p:attrName>style.rotation</p:attrName>
                                        </p:attrNameLst>
                                      </p:cBhvr>
                                      <p:tavLst>
                                        <p:tav tm="0">
                                          <p:val>
                                            <p:fltVal val="360"/>
                                          </p:val>
                                        </p:tav>
                                        <p:tav tm="100000">
                                          <p:val>
                                            <p:fltVal val="0"/>
                                          </p:val>
                                        </p:tav>
                                      </p:tavLst>
                                    </p:anim>
                                    <p:animEffect transition="in" filter="fade">
                                      <p:cBhvr>
                                        <p:cTn id="34" dur="8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直接连接符 4"/>
          <p:cNvCxnSpPr>
            <a:cxnSpLocks noChangeShapeType="1"/>
            <a:stCxn id="38" idx="6"/>
          </p:cNvCxnSpPr>
          <p:nvPr/>
        </p:nvCxnSpPr>
        <p:spPr bwMode="auto">
          <a:xfrm>
            <a:off x="3664684" y="2224894"/>
            <a:ext cx="1572461" cy="0"/>
          </a:xfrm>
          <a:prstGeom prst="line">
            <a:avLst/>
          </a:prstGeom>
          <a:noFill/>
          <a:ln w="9525" cmpd="sng">
            <a:solidFill>
              <a:srgbClr val="BFBFBF"/>
            </a:solidFill>
            <a:round/>
            <a:headEnd/>
            <a:tailEnd/>
          </a:ln>
          <a:extLst>
            <a:ext uri="{909E8E84-426E-40DD-AFC4-6F175D3DCCD1}">
              <a14:hiddenFill xmlns:a14="http://schemas.microsoft.com/office/drawing/2010/main">
                <a:noFill/>
              </a14:hiddenFill>
            </a:ext>
          </a:extLst>
        </p:spPr>
      </p:cxnSp>
      <p:sp>
        <p:nvSpPr>
          <p:cNvPr id="36" name="椭圆 1"/>
          <p:cNvSpPr>
            <a:spLocks noChangeAspect="1" noChangeArrowheads="1"/>
          </p:cNvSpPr>
          <p:nvPr/>
        </p:nvSpPr>
        <p:spPr bwMode="auto">
          <a:xfrm>
            <a:off x="671446" y="2536837"/>
            <a:ext cx="2879725" cy="2879725"/>
          </a:xfrm>
          <a:prstGeom prst="ellipse">
            <a:avLst/>
          </a:prstGeom>
          <a:solidFill>
            <a:srgbClr val="C75050"/>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7" name="空心弧 2"/>
          <p:cNvSpPr>
            <a:spLocks noChangeAspect="1"/>
          </p:cNvSpPr>
          <p:nvPr/>
        </p:nvSpPr>
        <p:spPr bwMode="auto">
          <a:xfrm>
            <a:off x="161072" y="1805260"/>
            <a:ext cx="4333620" cy="4332027"/>
          </a:xfrm>
          <a:custGeom>
            <a:avLst/>
            <a:gdLst>
              <a:gd name="T0" fmla="*/ 2160000 w 4320000"/>
              <a:gd name="T1" fmla="*/ 0 h 4320000"/>
              <a:gd name="T2" fmla="*/ 4320000 w 4320000"/>
              <a:gd name="T3" fmla="*/ 2160000 h 4320000"/>
              <a:gd name="T4" fmla="*/ 2160000 w 4320000"/>
              <a:gd name="T5" fmla="*/ 4320000 h 4320000"/>
              <a:gd name="T6" fmla="*/ 2160000 w 4320000"/>
              <a:gd name="T7" fmla="*/ 4190400 h 4320000"/>
              <a:gd name="T8" fmla="*/ 4190400 w 4320000"/>
              <a:gd name="T9" fmla="*/ 2160000 h 4320000"/>
              <a:gd name="T10" fmla="*/ 2160000 w 4320000"/>
              <a:gd name="T11" fmla="*/ 129600 h 4320000"/>
              <a:gd name="T12" fmla="*/ 2160000 w 4320000"/>
              <a:gd name="T13" fmla="*/ 0 h 4320000"/>
            </a:gdLst>
            <a:ahLst/>
            <a:cxnLst>
              <a:cxn ang="0">
                <a:pos x="T0" y="T1"/>
              </a:cxn>
              <a:cxn ang="0">
                <a:pos x="T2" y="T3"/>
              </a:cxn>
              <a:cxn ang="0">
                <a:pos x="T4" y="T5"/>
              </a:cxn>
              <a:cxn ang="0">
                <a:pos x="T6" y="T7"/>
              </a:cxn>
              <a:cxn ang="0">
                <a:pos x="T8" y="T9"/>
              </a:cxn>
              <a:cxn ang="0">
                <a:pos x="T10" y="T11"/>
              </a:cxn>
              <a:cxn ang="0">
                <a:pos x="T12" y="T13"/>
              </a:cxn>
            </a:cxnLst>
            <a:rect l="0" t="0" r="r" b="b"/>
            <a:pathLst>
              <a:path w="4320000" h="4320000">
                <a:moveTo>
                  <a:pt x="2160000" y="0"/>
                </a:moveTo>
                <a:cubicBezTo>
                  <a:pt x="3352935" y="0"/>
                  <a:pt x="4320000" y="967065"/>
                  <a:pt x="4320000" y="2160000"/>
                </a:cubicBezTo>
                <a:cubicBezTo>
                  <a:pt x="4320000" y="3352935"/>
                  <a:pt x="3352935" y="4320000"/>
                  <a:pt x="2160000" y="4320000"/>
                </a:cubicBezTo>
                <a:lnTo>
                  <a:pt x="2160000" y="4190400"/>
                </a:lnTo>
                <a:cubicBezTo>
                  <a:pt x="3281359" y="4190400"/>
                  <a:pt x="4190400" y="3281359"/>
                  <a:pt x="4190400" y="2160000"/>
                </a:cubicBezTo>
                <a:cubicBezTo>
                  <a:pt x="4190400" y="1038641"/>
                  <a:pt x="3281359" y="129600"/>
                  <a:pt x="2160000" y="129600"/>
                </a:cubicBezTo>
                <a:lnTo>
                  <a:pt x="2160000" y="0"/>
                </a:lnTo>
                <a:close/>
              </a:path>
            </a:pathLst>
          </a:custGeom>
          <a:solidFill>
            <a:srgbClr val="C75050"/>
          </a:solidFill>
          <a:ln>
            <a:noFill/>
          </a:ln>
        </p:spPr>
        <p:txBody>
          <a:bodyPr anchor="ctr"/>
          <a:lstStyle/>
          <a:p>
            <a:endParaRPr lang="zh-CN" altLang="en-US"/>
          </a:p>
        </p:txBody>
      </p:sp>
      <p:sp>
        <p:nvSpPr>
          <p:cNvPr id="38" name="椭圆 5"/>
          <p:cNvSpPr>
            <a:spLocks noChangeAspect="1" noChangeArrowheads="1"/>
          </p:cNvSpPr>
          <p:nvPr/>
        </p:nvSpPr>
        <p:spPr bwMode="auto">
          <a:xfrm>
            <a:off x="3215422" y="2000262"/>
            <a:ext cx="449262" cy="449263"/>
          </a:xfrm>
          <a:prstGeom prst="ellipse">
            <a:avLst/>
          </a:prstGeom>
          <a:solidFill>
            <a:srgbClr val="C75050"/>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9" name="椭圆 6"/>
          <p:cNvSpPr>
            <a:spLocks noChangeAspect="1" noChangeArrowheads="1"/>
          </p:cNvSpPr>
          <p:nvPr/>
        </p:nvSpPr>
        <p:spPr bwMode="auto">
          <a:xfrm>
            <a:off x="4148555" y="3576279"/>
            <a:ext cx="450850" cy="449263"/>
          </a:xfrm>
          <a:prstGeom prst="ellipse">
            <a:avLst/>
          </a:prstGeom>
          <a:solidFill>
            <a:srgbClr val="C75050"/>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40" name="椭圆 7"/>
          <p:cNvSpPr>
            <a:spLocks noChangeAspect="1" noChangeArrowheads="1"/>
          </p:cNvSpPr>
          <p:nvPr/>
        </p:nvSpPr>
        <p:spPr bwMode="auto">
          <a:xfrm>
            <a:off x="3787932" y="5079297"/>
            <a:ext cx="450850" cy="450850"/>
          </a:xfrm>
          <a:prstGeom prst="ellipse">
            <a:avLst/>
          </a:prstGeom>
          <a:solidFill>
            <a:srgbClr val="C75050"/>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42" name="椭圆 11"/>
          <p:cNvSpPr>
            <a:spLocks noChangeAspect="1" noChangeArrowheads="1"/>
          </p:cNvSpPr>
          <p:nvPr/>
        </p:nvSpPr>
        <p:spPr bwMode="auto">
          <a:xfrm>
            <a:off x="5273521" y="1760811"/>
            <a:ext cx="900113" cy="900113"/>
          </a:xfrm>
          <a:prstGeom prst="ellipse">
            <a:avLst/>
          </a:prstGeom>
          <a:solidFill>
            <a:srgbClr val="C75050"/>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43" name="椭圆 12"/>
          <p:cNvSpPr>
            <a:spLocks noChangeAspect="1" noChangeArrowheads="1"/>
          </p:cNvSpPr>
          <p:nvPr/>
        </p:nvSpPr>
        <p:spPr bwMode="auto">
          <a:xfrm>
            <a:off x="5237145" y="3350854"/>
            <a:ext cx="900113" cy="900113"/>
          </a:xfrm>
          <a:prstGeom prst="ellipse">
            <a:avLst/>
          </a:prstGeom>
          <a:solidFill>
            <a:srgbClr val="C75050"/>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44" name="椭圆 13"/>
          <p:cNvSpPr>
            <a:spLocks noChangeAspect="1" noChangeArrowheads="1"/>
          </p:cNvSpPr>
          <p:nvPr/>
        </p:nvSpPr>
        <p:spPr bwMode="auto">
          <a:xfrm>
            <a:off x="5237145" y="4852285"/>
            <a:ext cx="900113" cy="898525"/>
          </a:xfrm>
          <a:prstGeom prst="ellipse">
            <a:avLst/>
          </a:prstGeom>
          <a:solidFill>
            <a:srgbClr val="C75050"/>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cxnSp>
        <p:nvCxnSpPr>
          <p:cNvPr id="47" name="直接连接符 16"/>
          <p:cNvCxnSpPr>
            <a:cxnSpLocks noChangeShapeType="1"/>
            <a:stCxn id="39" idx="6"/>
            <a:endCxn id="43" idx="2"/>
          </p:cNvCxnSpPr>
          <p:nvPr/>
        </p:nvCxnSpPr>
        <p:spPr bwMode="auto">
          <a:xfrm>
            <a:off x="4599406" y="3800910"/>
            <a:ext cx="637739" cy="0"/>
          </a:xfrm>
          <a:prstGeom prst="line">
            <a:avLst/>
          </a:prstGeom>
          <a:noFill/>
          <a:ln w="9525" cmpd="sng">
            <a:solidFill>
              <a:srgbClr val="BFBFBF"/>
            </a:solidFill>
            <a:round/>
            <a:headEnd/>
            <a:tailEnd/>
          </a:ln>
          <a:extLst>
            <a:ext uri="{909E8E84-426E-40DD-AFC4-6F175D3DCCD1}">
              <a14:hiddenFill xmlns:a14="http://schemas.microsoft.com/office/drawing/2010/main">
                <a:noFill/>
              </a14:hiddenFill>
            </a:ext>
          </a:extLst>
        </p:spPr>
      </p:cxnSp>
      <p:cxnSp>
        <p:nvCxnSpPr>
          <p:cNvPr id="48" name="直接连接符 18"/>
          <p:cNvCxnSpPr>
            <a:cxnSpLocks noChangeShapeType="1"/>
          </p:cNvCxnSpPr>
          <p:nvPr/>
        </p:nvCxnSpPr>
        <p:spPr bwMode="auto">
          <a:xfrm>
            <a:off x="4194512" y="5304722"/>
            <a:ext cx="1000615" cy="0"/>
          </a:xfrm>
          <a:prstGeom prst="line">
            <a:avLst/>
          </a:prstGeom>
          <a:noFill/>
          <a:ln w="9525" cmpd="sng">
            <a:solidFill>
              <a:srgbClr val="BFBFBF"/>
            </a:solidFill>
            <a:round/>
            <a:headEnd/>
            <a:tailEnd/>
          </a:ln>
          <a:extLst>
            <a:ext uri="{909E8E84-426E-40DD-AFC4-6F175D3DCCD1}">
              <a14:hiddenFill xmlns:a14="http://schemas.microsoft.com/office/drawing/2010/main">
                <a:noFill/>
              </a14:hiddenFill>
            </a:ext>
          </a:extLst>
        </p:spPr>
      </p:cxnSp>
      <p:sp>
        <p:nvSpPr>
          <p:cNvPr id="50" name="文本框 21"/>
          <p:cNvSpPr txBox="1">
            <a:spLocks noChangeArrowheads="1"/>
          </p:cNvSpPr>
          <p:nvPr/>
        </p:nvSpPr>
        <p:spPr bwMode="auto">
          <a:xfrm>
            <a:off x="6952464" y="1460984"/>
            <a:ext cx="300595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5000"/>
              </a:lnSpc>
              <a:spcAft>
                <a:spcPts val="800"/>
              </a:spcAft>
            </a:pPr>
            <a:r>
              <a:rPr lang="zh-CN" altLang="en-US" sz="2000" b="1" dirty="0" smtClean="0"/>
              <a:t>中国结算北京分公司柜台</a:t>
            </a:r>
            <a:endParaRPr lang="zh-CN" altLang="en-US" sz="2000" b="1" dirty="0"/>
          </a:p>
        </p:txBody>
      </p:sp>
      <p:sp>
        <p:nvSpPr>
          <p:cNvPr id="52" name="文本框 23"/>
          <p:cNvSpPr txBox="1">
            <a:spLocks noChangeArrowheads="1"/>
          </p:cNvSpPr>
          <p:nvPr/>
        </p:nvSpPr>
        <p:spPr bwMode="auto">
          <a:xfrm>
            <a:off x="6962356" y="3173078"/>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5000"/>
              </a:lnSpc>
              <a:spcAft>
                <a:spcPts val="800"/>
              </a:spcAft>
            </a:pPr>
            <a:r>
              <a:rPr lang="zh-CN" altLang="en-US" sz="2000" b="1" dirty="0" smtClean="0"/>
              <a:t>有代理权限的证券公司</a:t>
            </a:r>
            <a:endParaRPr lang="zh-CN" altLang="en-US" sz="2000" b="1" dirty="0"/>
          </a:p>
        </p:txBody>
      </p:sp>
      <p:sp>
        <p:nvSpPr>
          <p:cNvPr id="54" name="文本框 25"/>
          <p:cNvSpPr txBox="1">
            <a:spLocks noChangeArrowheads="1"/>
          </p:cNvSpPr>
          <p:nvPr/>
        </p:nvSpPr>
        <p:spPr bwMode="auto">
          <a:xfrm>
            <a:off x="6871904" y="1938284"/>
            <a:ext cx="38608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5000"/>
              </a:lnSpc>
              <a:spcAft>
                <a:spcPts val="800"/>
              </a:spcAft>
            </a:pPr>
            <a:r>
              <a:rPr lang="zh-CN" altLang="en-US" sz="2000" dirty="0">
                <a:latin typeface="微软雅黑" panose="020B0503020204020204" pitchFamily="34" charset="-122"/>
              </a:rPr>
              <a:t>除转托管业务外所有存管类业务 （转托管在证券公司办理）</a:t>
            </a:r>
          </a:p>
        </p:txBody>
      </p:sp>
      <p:sp>
        <p:nvSpPr>
          <p:cNvPr id="55" name="文本框 26"/>
          <p:cNvSpPr txBox="1">
            <a:spLocks noChangeArrowheads="1"/>
          </p:cNvSpPr>
          <p:nvPr/>
        </p:nvSpPr>
        <p:spPr bwMode="auto">
          <a:xfrm>
            <a:off x="6952464" y="3623214"/>
            <a:ext cx="4604665"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spcAft>
                <a:spcPts val="800"/>
              </a:spcAft>
            </a:pPr>
            <a:r>
              <a:rPr lang="zh-CN" altLang="en-US" sz="2000" dirty="0">
                <a:latin typeface="微软雅黑" panose="020B0503020204020204" pitchFamily="34" charset="-122"/>
              </a:rPr>
              <a:t>证券查询（持有、持有变动、冻结</a:t>
            </a:r>
            <a:r>
              <a:rPr lang="zh-CN" altLang="en-US" sz="2000" dirty="0" smtClean="0">
                <a:latin typeface="微软雅黑" panose="020B0503020204020204" pitchFamily="34" charset="-122"/>
              </a:rPr>
              <a:t>）</a:t>
            </a:r>
            <a:endParaRPr lang="en-US" altLang="zh-CN" sz="2000" dirty="0" smtClean="0">
              <a:latin typeface="微软雅黑" panose="020B0503020204020204" pitchFamily="34" charset="-122"/>
            </a:endParaRPr>
          </a:p>
          <a:p>
            <a:pPr>
              <a:spcAft>
                <a:spcPts val="800"/>
              </a:spcAft>
            </a:pPr>
            <a:r>
              <a:rPr lang="zh-CN" altLang="en-US" sz="2000" dirty="0" smtClean="0">
                <a:latin typeface="微软雅黑" panose="020B0503020204020204" pitchFamily="34" charset="-122"/>
              </a:rPr>
              <a:t>证券</a:t>
            </a:r>
            <a:r>
              <a:rPr lang="zh-CN" altLang="en-US" sz="2000" dirty="0">
                <a:latin typeface="微软雅黑" panose="020B0503020204020204" pitchFamily="34" charset="-122"/>
              </a:rPr>
              <a:t>质押（质押登记、解除质</a:t>
            </a:r>
            <a:r>
              <a:rPr lang="zh-CN" altLang="en-US" sz="2000" dirty="0" smtClean="0">
                <a:latin typeface="微软雅黑" panose="020B0503020204020204" pitchFamily="34" charset="-122"/>
              </a:rPr>
              <a:t>押）</a:t>
            </a:r>
            <a:endParaRPr lang="en-US" altLang="zh-CN" sz="2000" dirty="0" smtClean="0">
              <a:latin typeface="微软雅黑" panose="020B0503020204020204" pitchFamily="34" charset="-122"/>
            </a:endParaRPr>
          </a:p>
          <a:p>
            <a:pPr>
              <a:spcAft>
                <a:spcPts val="800"/>
              </a:spcAft>
            </a:pPr>
            <a:r>
              <a:rPr lang="zh-CN" altLang="en-US" sz="2000" dirty="0" smtClean="0">
                <a:latin typeface="微软雅黑" panose="020B0503020204020204" pitchFamily="34" charset="-122"/>
              </a:rPr>
              <a:t>继承</a:t>
            </a:r>
            <a:r>
              <a:rPr lang="zh-CN" altLang="en-US" sz="2000" dirty="0">
                <a:latin typeface="微软雅黑" panose="020B0503020204020204" pitchFamily="34" charset="-122"/>
              </a:rPr>
              <a:t>、离婚财产分割所涉证券过户</a:t>
            </a:r>
          </a:p>
        </p:txBody>
      </p:sp>
      <p:sp>
        <p:nvSpPr>
          <p:cNvPr id="58" name="KSO_Shape"/>
          <p:cNvSpPr>
            <a:spLocks noChangeAspect="1"/>
          </p:cNvSpPr>
          <p:nvPr/>
        </p:nvSpPr>
        <p:spPr bwMode="auto">
          <a:xfrm>
            <a:off x="5441795" y="1962424"/>
            <a:ext cx="539750" cy="534987"/>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9" name="KSO_Shape"/>
          <p:cNvSpPr>
            <a:spLocks noChangeAspect="1"/>
          </p:cNvSpPr>
          <p:nvPr/>
        </p:nvSpPr>
        <p:spPr bwMode="auto">
          <a:xfrm>
            <a:off x="5453709" y="5034847"/>
            <a:ext cx="396875" cy="53975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0" name="KSO_Shape"/>
          <p:cNvSpPr>
            <a:spLocks noChangeAspect="1"/>
          </p:cNvSpPr>
          <p:nvPr/>
        </p:nvSpPr>
        <p:spPr bwMode="auto">
          <a:xfrm>
            <a:off x="5486382" y="3514366"/>
            <a:ext cx="400050" cy="53975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3" name="文本框 34"/>
          <p:cNvSpPr txBox="1">
            <a:spLocks noChangeArrowheads="1"/>
          </p:cNvSpPr>
          <p:nvPr/>
        </p:nvSpPr>
        <p:spPr bwMode="auto">
          <a:xfrm>
            <a:off x="744965" y="3650132"/>
            <a:ext cx="26468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5000"/>
              </a:lnSpc>
              <a:spcAft>
                <a:spcPts val="800"/>
              </a:spcAft>
            </a:pPr>
            <a:r>
              <a:rPr lang="zh-CN" altLang="en-US" sz="2400" b="1" dirty="0">
                <a:solidFill>
                  <a:schemeClr val="bg1"/>
                </a:solidFill>
              </a:rPr>
              <a:t>证券质押办理途径</a:t>
            </a:r>
          </a:p>
        </p:txBody>
      </p:sp>
      <p:sp>
        <p:nvSpPr>
          <p:cNvPr id="67" name="文本框 23"/>
          <p:cNvSpPr txBox="1">
            <a:spLocks noChangeArrowheads="1"/>
          </p:cNvSpPr>
          <p:nvPr/>
        </p:nvSpPr>
        <p:spPr bwMode="auto">
          <a:xfrm>
            <a:off x="6988004" y="5265240"/>
            <a:ext cx="272382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5000"/>
              </a:lnSpc>
              <a:spcAft>
                <a:spcPts val="800"/>
              </a:spcAft>
            </a:pPr>
            <a:r>
              <a:rPr lang="zh-CN" altLang="en-US" b="1" dirty="0" smtClean="0"/>
              <a:t>中国结算沪深分公司柜台</a:t>
            </a:r>
            <a:endParaRPr lang="zh-CN" altLang="en-US" b="1" dirty="0"/>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20</a:t>
            </a:fld>
            <a:endParaRPr lang="en-US" altLang="zh-CN"/>
          </a:p>
        </p:txBody>
      </p:sp>
      <p:sp>
        <p:nvSpPr>
          <p:cNvPr id="25"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业务依据和办理途径</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9693454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箭头连接符 22"/>
          <p:cNvCxnSpPr/>
          <p:nvPr/>
        </p:nvCxnSpPr>
        <p:spPr bwMode="auto">
          <a:xfrm>
            <a:off x="4595802" y="4714884"/>
            <a:ext cx="1928826" cy="500066"/>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25" name="直接箭头连接符 24"/>
          <p:cNvCxnSpPr/>
          <p:nvPr/>
        </p:nvCxnSpPr>
        <p:spPr bwMode="auto">
          <a:xfrm>
            <a:off x="4738678" y="4714884"/>
            <a:ext cx="1428760" cy="500066"/>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C00000"/>
            </a:extrusionClr>
          </a:sp3d>
        </p:spPr>
      </p:cxnSp>
      <p:sp>
        <p:nvSpPr>
          <p:cNvPr id="16" name="TextBox 15"/>
          <p:cNvSpPr txBox="1"/>
          <p:nvPr/>
        </p:nvSpPr>
        <p:spPr>
          <a:xfrm>
            <a:off x="983432" y="890890"/>
            <a:ext cx="7715304" cy="677108"/>
          </a:xfrm>
          <a:prstGeom prst="rect">
            <a:avLst/>
          </a:prstGeom>
          <a:noFill/>
        </p:spPr>
        <p:txBody>
          <a:bodyPr wrap="square" rtlCol="0">
            <a:spAutoFit/>
          </a:bodyPr>
          <a:lstStyle/>
          <a:p>
            <a:pPr marL="285750" indent="-285750">
              <a:buClr>
                <a:srgbClr val="C00000"/>
              </a:buClr>
              <a:buFont typeface="Arial" panose="020B0604020202020204" pitchFamily="34" charset="0"/>
              <a:buChar char="•"/>
            </a:pPr>
            <a:r>
              <a:rPr lang="zh-CN" altLang="en-US" sz="2000" b="1" dirty="0" smtClean="0">
                <a:latin typeface="微软雅黑" panose="020B0503020204020204" pitchFamily="34" charset="-122"/>
                <a:ea typeface="微软雅黑" panose="020B0503020204020204" pitchFamily="34" charset="-122"/>
              </a:rPr>
              <a:t>有代理权限的证券公司</a:t>
            </a:r>
            <a:endParaRPr lang="en-US" altLang="zh-CN" sz="2000" b="1" dirty="0" smtClean="0">
              <a:latin typeface="微软雅黑" panose="020B0503020204020204" pitchFamily="34" charset="-122"/>
              <a:ea typeface="微软雅黑" panose="020B0503020204020204" pitchFamily="34" charset="-122"/>
            </a:endParaRPr>
          </a:p>
          <a:p>
            <a:pPr marL="342900" indent="-342900">
              <a:buFont typeface="+mj-lt"/>
              <a:buAutoNum type="arabicPeriod"/>
            </a:pPr>
            <a:endParaRPr lang="en-US" altLang="zh-CN" b="1" dirty="0" smtClean="0">
              <a:latin typeface="楷体" pitchFamily="49" charset="-122"/>
              <a:ea typeface="楷体" pitchFamily="49" charset="-122"/>
            </a:endParaRPr>
          </a:p>
        </p:txBody>
      </p:sp>
      <p:sp>
        <p:nvSpPr>
          <p:cNvPr id="18" name="矩形 17"/>
          <p:cNvSpPr/>
          <p:nvPr/>
        </p:nvSpPr>
        <p:spPr>
          <a:xfrm>
            <a:off x="1075472" y="1297715"/>
            <a:ext cx="10637151" cy="707886"/>
          </a:xfrm>
          <a:prstGeom prst="rect">
            <a:avLst/>
          </a:prstGeom>
        </p:spPr>
        <p:txBody>
          <a:bodyPr wrap="square">
            <a:spAutoFit/>
          </a:bodyPr>
          <a:lstStyle/>
          <a:p>
            <a:pPr>
              <a:buClr>
                <a:srgbClr val="C00000"/>
              </a:buClr>
            </a:pPr>
            <a:r>
              <a:rPr lang="en-US" altLang="zh-CN" sz="2000" b="1" dirty="0">
                <a:latin typeface="微软雅黑" panose="020B0503020204020204" pitchFamily="34" charset="-122"/>
                <a:ea typeface="微软雅黑" panose="020B0503020204020204" pitchFamily="34" charset="-122"/>
                <a:hlinkClick r:id="rId3"/>
              </a:rPr>
              <a:t>www.chinaclear.cn</a:t>
            </a:r>
            <a:r>
              <a:rPr lang="en-US" altLang="zh-CN" sz="2000" b="1" dirty="0">
                <a:latin typeface="楷体" pitchFamily="49" charset="-122"/>
                <a:ea typeface="楷体" pitchFamily="49" charset="-122"/>
              </a:rPr>
              <a:t>    </a:t>
            </a:r>
            <a:r>
              <a:rPr lang="zh-CN" altLang="en-US" sz="2000" b="1" dirty="0">
                <a:latin typeface="微软雅黑" panose="020B0503020204020204" pitchFamily="34" charset="-122"/>
                <a:ea typeface="微软雅黑" panose="020B0503020204020204" pitchFamily="34" charset="-122"/>
              </a:rPr>
              <a:t>“网上业务平台”</a:t>
            </a:r>
            <a:r>
              <a:rPr lang="zh-CN" altLang="en-US" sz="2000" b="1" dirty="0">
                <a:latin typeface="楷体" pitchFamily="49" charset="-122"/>
                <a:ea typeface="楷体" pitchFamily="49" charset="-122"/>
              </a:rPr>
              <a:t>  </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投资者服务专区</a:t>
            </a:r>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证券质押登记业务代理机构清单</a:t>
            </a:r>
            <a:r>
              <a:rPr lang="en-US" altLang="zh-CN" sz="2000" b="1" dirty="0">
                <a:latin typeface="微软雅黑" panose="020B0503020204020204" pitchFamily="34" charset="-122"/>
                <a:ea typeface="微软雅黑" panose="020B0503020204020204" pitchFamily="34" charset="-122"/>
              </a:rPr>
              <a:t>”</a:t>
            </a:r>
          </a:p>
        </p:txBody>
      </p:sp>
      <p:sp>
        <p:nvSpPr>
          <p:cNvPr id="2" name="右箭头 1"/>
          <p:cNvSpPr/>
          <p:nvPr/>
        </p:nvSpPr>
        <p:spPr bwMode="gray">
          <a:xfrm>
            <a:off x="3719736" y="1420969"/>
            <a:ext cx="360040" cy="210615"/>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7572" y="2097061"/>
            <a:ext cx="9144000" cy="4112452"/>
          </a:xfrm>
          <a:prstGeom prst="rect">
            <a:avLst/>
          </a:prstGeom>
        </p:spPr>
      </p:pic>
      <p:sp>
        <p:nvSpPr>
          <p:cNvPr id="6" name="灯片编号占位符 5"/>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21</a:t>
            </a:fld>
            <a:endParaRPr lang="en-US" altLang="zh-CN"/>
          </a:p>
        </p:txBody>
      </p:sp>
      <p:sp>
        <p:nvSpPr>
          <p:cNvPr id="14"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业务依据和办理途径</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19" name="右箭头 18"/>
          <p:cNvSpPr/>
          <p:nvPr/>
        </p:nvSpPr>
        <p:spPr bwMode="gray">
          <a:xfrm>
            <a:off x="6009572" y="1420968"/>
            <a:ext cx="360040" cy="210615"/>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右箭头 19"/>
          <p:cNvSpPr/>
          <p:nvPr/>
        </p:nvSpPr>
        <p:spPr bwMode="gray">
          <a:xfrm>
            <a:off x="8610757" y="1389175"/>
            <a:ext cx="360040" cy="210615"/>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15881" y="1484785"/>
            <a:ext cx="5438303" cy="4584903"/>
            <a:chOff x="1077913" y="938213"/>
            <a:chExt cx="6626225" cy="5586412"/>
          </a:xfrm>
        </p:grpSpPr>
        <p:sp>
          <p:nvSpPr>
            <p:cNvPr id="21" name="Freeform 6"/>
            <p:cNvSpPr>
              <a:spLocks/>
            </p:cNvSpPr>
            <p:nvPr/>
          </p:nvSpPr>
          <p:spPr bwMode="auto">
            <a:xfrm>
              <a:off x="6757988" y="5418138"/>
              <a:ext cx="219075" cy="525462"/>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2" name="Freeform 7"/>
            <p:cNvSpPr>
              <a:spLocks/>
            </p:cNvSpPr>
            <p:nvPr/>
          </p:nvSpPr>
          <p:spPr bwMode="auto">
            <a:xfrm>
              <a:off x="5162550" y="6256338"/>
              <a:ext cx="338138" cy="268287"/>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4" name="Freeform 8"/>
            <p:cNvSpPr>
              <a:spLocks/>
            </p:cNvSpPr>
            <p:nvPr/>
          </p:nvSpPr>
          <p:spPr bwMode="auto">
            <a:xfrm>
              <a:off x="3660775" y="4768850"/>
              <a:ext cx="1165225" cy="1282700"/>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6" name="Freeform 9"/>
            <p:cNvSpPr>
              <a:spLocks/>
            </p:cNvSpPr>
            <p:nvPr/>
          </p:nvSpPr>
          <p:spPr bwMode="auto">
            <a:xfrm>
              <a:off x="4641850" y="5273675"/>
              <a:ext cx="990600" cy="752475"/>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7" name="Freeform 10"/>
            <p:cNvSpPr>
              <a:spLocks/>
            </p:cNvSpPr>
            <p:nvPr/>
          </p:nvSpPr>
          <p:spPr bwMode="auto">
            <a:xfrm>
              <a:off x="6186488" y="4892675"/>
              <a:ext cx="554037" cy="730250"/>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8" name="Freeform 11"/>
            <p:cNvSpPr>
              <a:spLocks/>
            </p:cNvSpPr>
            <p:nvPr/>
          </p:nvSpPr>
          <p:spPr bwMode="auto">
            <a:xfrm>
              <a:off x="4510088" y="4789488"/>
              <a:ext cx="798512" cy="717550"/>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29" name="Freeform 12"/>
            <p:cNvSpPr>
              <a:spLocks/>
            </p:cNvSpPr>
            <p:nvPr/>
          </p:nvSpPr>
          <p:spPr bwMode="auto">
            <a:xfrm>
              <a:off x="5191125" y="4638675"/>
              <a:ext cx="709613" cy="88106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0" name="Freeform 13"/>
            <p:cNvSpPr>
              <a:spLocks/>
            </p:cNvSpPr>
            <p:nvPr/>
          </p:nvSpPr>
          <p:spPr bwMode="auto">
            <a:xfrm>
              <a:off x="5832475" y="4618038"/>
              <a:ext cx="623888" cy="900112"/>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1" name="Freeform 14"/>
            <p:cNvSpPr>
              <a:spLocks/>
            </p:cNvSpPr>
            <p:nvPr/>
          </p:nvSpPr>
          <p:spPr bwMode="auto">
            <a:xfrm>
              <a:off x="3727450" y="3987800"/>
              <a:ext cx="1287463" cy="1308100"/>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2" name="Freeform 15"/>
            <p:cNvSpPr>
              <a:spLocks/>
            </p:cNvSpPr>
            <p:nvPr/>
          </p:nvSpPr>
          <p:spPr bwMode="auto">
            <a:xfrm>
              <a:off x="1322388" y="3373438"/>
              <a:ext cx="2590800" cy="1654175"/>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3" name="Freeform 16"/>
            <p:cNvSpPr>
              <a:spLocks/>
            </p:cNvSpPr>
            <p:nvPr/>
          </p:nvSpPr>
          <p:spPr bwMode="auto">
            <a:xfrm>
              <a:off x="6403975" y="4524375"/>
              <a:ext cx="487363" cy="498475"/>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4" name="Freeform 17"/>
            <p:cNvSpPr>
              <a:spLocks/>
            </p:cNvSpPr>
            <p:nvPr/>
          </p:nvSpPr>
          <p:spPr bwMode="auto">
            <a:xfrm>
              <a:off x="4748213" y="4306888"/>
              <a:ext cx="612775" cy="663575"/>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5" name="Freeform 18"/>
            <p:cNvSpPr>
              <a:spLocks/>
            </p:cNvSpPr>
            <p:nvPr/>
          </p:nvSpPr>
          <p:spPr bwMode="auto">
            <a:xfrm>
              <a:off x="5135563" y="4175125"/>
              <a:ext cx="996950" cy="631825"/>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6" name="Freeform 19"/>
            <p:cNvSpPr>
              <a:spLocks/>
            </p:cNvSpPr>
            <p:nvPr/>
          </p:nvSpPr>
          <p:spPr bwMode="auto">
            <a:xfrm>
              <a:off x="5961063" y="3903663"/>
              <a:ext cx="614362" cy="782637"/>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7" name="Freeform 20"/>
            <p:cNvSpPr>
              <a:spLocks/>
            </p:cNvSpPr>
            <p:nvPr/>
          </p:nvSpPr>
          <p:spPr bwMode="auto">
            <a:xfrm>
              <a:off x="6115050" y="3803650"/>
              <a:ext cx="725488" cy="735013"/>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8" name="Freeform 21"/>
            <p:cNvSpPr>
              <a:spLocks/>
            </p:cNvSpPr>
            <p:nvPr/>
          </p:nvSpPr>
          <p:spPr bwMode="auto">
            <a:xfrm>
              <a:off x="5381625" y="3662363"/>
              <a:ext cx="739775" cy="741362"/>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39" name="Freeform 22"/>
            <p:cNvSpPr>
              <a:spLocks/>
            </p:cNvSpPr>
            <p:nvPr/>
          </p:nvSpPr>
          <p:spPr bwMode="auto">
            <a:xfrm>
              <a:off x="4792663" y="3179763"/>
              <a:ext cx="650875" cy="1200150"/>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0" name="Freeform 23"/>
            <p:cNvSpPr>
              <a:spLocks/>
            </p:cNvSpPr>
            <p:nvPr/>
          </p:nvSpPr>
          <p:spPr bwMode="auto">
            <a:xfrm>
              <a:off x="2797175" y="3105150"/>
              <a:ext cx="1647825" cy="122713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1" name="Freeform 24"/>
            <p:cNvSpPr>
              <a:spLocks/>
            </p:cNvSpPr>
            <p:nvPr/>
          </p:nvSpPr>
          <p:spPr bwMode="auto">
            <a:xfrm>
              <a:off x="5340350" y="3003550"/>
              <a:ext cx="452438" cy="917575"/>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2" name="Freeform 25"/>
            <p:cNvSpPr>
              <a:spLocks/>
            </p:cNvSpPr>
            <p:nvPr/>
          </p:nvSpPr>
          <p:spPr bwMode="auto">
            <a:xfrm>
              <a:off x="5929313" y="3344863"/>
              <a:ext cx="847725" cy="576262"/>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3" name="Freeform 26"/>
            <p:cNvSpPr>
              <a:spLocks/>
            </p:cNvSpPr>
            <p:nvPr/>
          </p:nvSpPr>
          <p:spPr bwMode="auto">
            <a:xfrm>
              <a:off x="4616450" y="3209925"/>
              <a:ext cx="365125" cy="60960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4" name="Freeform 27"/>
            <p:cNvSpPr>
              <a:spLocks/>
            </p:cNvSpPr>
            <p:nvPr/>
          </p:nvSpPr>
          <p:spPr bwMode="auto">
            <a:xfrm>
              <a:off x="5705475" y="2632075"/>
              <a:ext cx="706438" cy="1058863"/>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5" name="Freeform 28"/>
            <p:cNvSpPr>
              <a:spLocks/>
            </p:cNvSpPr>
            <p:nvPr/>
          </p:nvSpPr>
          <p:spPr bwMode="auto">
            <a:xfrm>
              <a:off x="1077913" y="1493838"/>
              <a:ext cx="2622550" cy="2055812"/>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6" name="Freeform 29"/>
            <p:cNvSpPr>
              <a:spLocks/>
            </p:cNvSpPr>
            <p:nvPr/>
          </p:nvSpPr>
          <p:spPr bwMode="auto">
            <a:xfrm>
              <a:off x="3851275" y="1004888"/>
              <a:ext cx="2889250" cy="2490787"/>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7" name="Freeform 30"/>
            <p:cNvSpPr>
              <a:spLocks/>
            </p:cNvSpPr>
            <p:nvPr/>
          </p:nvSpPr>
          <p:spPr bwMode="auto">
            <a:xfrm>
              <a:off x="5897563" y="2909888"/>
              <a:ext cx="311150" cy="36195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C00000"/>
            </a:solidFill>
            <a:ln w="8" cap="flat" cmpd="sng">
              <a:solidFill>
                <a:srgbClr val="FFFFFF"/>
              </a:solidFill>
              <a:prstDash val="sysDash"/>
              <a:round/>
              <a:headEnd/>
              <a:tailEnd/>
            </a:ln>
          </p:spPr>
          <p:txBody>
            <a:bodyPr/>
            <a:lstStyle/>
            <a:p>
              <a:endParaRPr lang="zh-CN" altLang="en-US"/>
            </a:p>
          </p:txBody>
        </p:sp>
        <p:sp>
          <p:nvSpPr>
            <p:cNvPr id="48" name="Freeform 31"/>
            <p:cNvSpPr>
              <a:spLocks/>
            </p:cNvSpPr>
            <p:nvPr/>
          </p:nvSpPr>
          <p:spPr bwMode="auto">
            <a:xfrm>
              <a:off x="6284913" y="2452688"/>
              <a:ext cx="782637" cy="744537"/>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49" name="Freeform 32"/>
            <p:cNvSpPr>
              <a:spLocks/>
            </p:cNvSpPr>
            <p:nvPr/>
          </p:nvSpPr>
          <p:spPr bwMode="auto">
            <a:xfrm>
              <a:off x="6442075" y="2012950"/>
              <a:ext cx="1128713" cy="75088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50" name="Freeform 33"/>
            <p:cNvSpPr>
              <a:spLocks/>
            </p:cNvSpPr>
            <p:nvPr/>
          </p:nvSpPr>
          <p:spPr bwMode="auto">
            <a:xfrm>
              <a:off x="6230938" y="938213"/>
              <a:ext cx="1473200" cy="1379537"/>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51" name="Freeform 34"/>
            <p:cNvSpPr>
              <a:spLocks/>
            </p:cNvSpPr>
            <p:nvPr/>
          </p:nvSpPr>
          <p:spPr bwMode="auto">
            <a:xfrm>
              <a:off x="3252788" y="2576513"/>
              <a:ext cx="1874837" cy="167163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52" name="Freeform 35"/>
            <p:cNvSpPr>
              <a:spLocks/>
            </p:cNvSpPr>
            <p:nvPr/>
          </p:nvSpPr>
          <p:spPr bwMode="auto">
            <a:xfrm>
              <a:off x="5313363" y="5394325"/>
              <a:ext cx="1038225" cy="803275"/>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F4826F"/>
            </a:solidFill>
            <a:ln w="8" cap="flat" cmpd="sng">
              <a:solidFill>
                <a:srgbClr val="FFFFFF"/>
              </a:solidFill>
              <a:prstDash val="sysDash"/>
              <a:round/>
              <a:headEnd/>
              <a:tailEnd/>
            </a:ln>
          </p:spPr>
          <p:txBody>
            <a:bodyPr/>
            <a:lstStyle/>
            <a:p>
              <a:endParaRPr lang="zh-CN" altLang="en-US"/>
            </a:p>
          </p:txBody>
        </p:sp>
        <p:sp>
          <p:nvSpPr>
            <p:cNvPr id="6" name="椭圆 5"/>
            <p:cNvSpPr/>
            <p:nvPr/>
          </p:nvSpPr>
          <p:spPr bwMode="gray">
            <a:xfrm>
              <a:off x="6694884" y="4342333"/>
              <a:ext cx="164307" cy="164307"/>
            </a:xfrm>
            <a:prstGeom prst="ellipse">
              <a:avLst/>
            </a:prstGeom>
            <a:solidFill>
              <a:srgbClr val="CC0000"/>
            </a:solidFill>
            <a:ln w="9525">
              <a:solidFill>
                <a:schemeClr val="tx1"/>
              </a:solidFill>
              <a:prstDash val="sys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68" name="TextBox 11"/>
          <p:cNvSpPr txBox="1"/>
          <p:nvPr/>
        </p:nvSpPr>
        <p:spPr>
          <a:xfrm>
            <a:off x="658702" y="2064601"/>
            <a:ext cx="4956586" cy="3447098"/>
          </a:xfrm>
          <a:prstGeom prst="rect">
            <a:avLst/>
          </a:prstGeom>
          <a:noFill/>
          <a:ln>
            <a:noFill/>
            <a:prstDash val="sysDash"/>
          </a:ln>
        </p:spPr>
        <p:txBody>
          <a:bodyPr wrap="square" rtlCol="0">
            <a:spAutoFit/>
          </a:bodyPr>
          <a:lstStyle/>
          <a:p>
            <a:pPr lvl="0">
              <a:spcBef>
                <a:spcPct val="50000"/>
              </a:spcBef>
              <a:buClr>
                <a:srgbClr val="C00000"/>
              </a:buClr>
              <a:buSzPct val="80000"/>
              <a:buFont typeface="Wingdings" pitchFamily="2" charset="2"/>
              <a:buChar char="p"/>
            </a:pPr>
            <a:r>
              <a:rPr lang="en-US" altLang="zh-CN" b="1" dirty="0" smtClean="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证券查询业务</a:t>
            </a:r>
            <a:endParaRPr lang="en-US" altLang="zh-CN" sz="2000" b="1" dirty="0" smtClean="0">
              <a:latin typeface="微软雅黑" panose="020B0503020204020204" pitchFamily="34" charset="-122"/>
              <a:ea typeface="微软雅黑" panose="020B0503020204020204" pitchFamily="34" charset="-122"/>
            </a:endParaRPr>
          </a:p>
          <a:p>
            <a:pPr lvl="0">
              <a:spcBef>
                <a:spcPct val="50000"/>
              </a:spcBef>
              <a:buClr>
                <a:srgbClr val="C00000"/>
              </a:buClr>
              <a:buSzPct val="80000"/>
              <a:buFont typeface="Arial" pitchFamily="34" charset="0"/>
              <a:buChar char="•"/>
            </a:pPr>
            <a:r>
              <a:rPr lang="zh-CN" altLang="en-US" sz="1600" b="1" dirty="0">
                <a:latin typeface="楷体" pitchFamily="49" charset="-122"/>
                <a:ea typeface="楷体" pitchFamily="49" charset="-122"/>
              </a:rPr>
              <a:t> </a:t>
            </a:r>
            <a:r>
              <a:rPr lang="zh-CN" altLang="en-US" sz="2000" dirty="0">
                <a:latin typeface="微软雅黑" panose="020B0503020204020204" pitchFamily="34" charset="-122"/>
                <a:ea typeface="微软雅黑" panose="020B0503020204020204" pitchFamily="34" charset="-122"/>
              </a:rPr>
              <a:t>持有、持有变动、冻结情况、</a:t>
            </a:r>
            <a:endParaRPr lang="en-US" altLang="zh-CN" sz="2000" dirty="0">
              <a:latin typeface="微软雅黑" panose="020B0503020204020204" pitchFamily="34" charset="-122"/>
              <a:ea typeface="微软雅黑" panose="020B0503020204020204" pitchFamily="34" charset="-122"/>
            </a:endParaRPr>
          </a:p>
          <a:p>
            <a:pPr>
              <a:spcBef>
                <a:spcPct val="50000"/>
              </a:spcBef>
              <a:buClr>
                <a:srgbClr val="C00000"/>
              </a:buClr>
              <a:buSzPct val="80000"/>
            </a:pPr>
            <a:r>
              <a:rPr lang="zh-CN" altLang="en-US" sz="2000" dirty="0">
                <a:latin typeface="微软雅黑" panose="020B0503020204020204" pitchFamily="34" charset="-122"/>
                <a:ea typeface="微软雅黑" panose="020B0503020204020204" pitchFamily="34" charset="-122"/>
              </a:rPr>
              <a:t> 指定交易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证券托管及变更等</a:t>
            </a:r>
            <a:endParaRPr lang="en-US" altLang="zh-CN" sz="2000" dirty="0">
              <a:latin typeface="微软雅黑" panose="020B0503020204020204" pitchFamily="34" charset="-122"/>
              <a:ea typeface="微软雅黑" panose="020B0503020204020204" pitchFamily="34" charset="-122"/>
            </a:endParaRPr>
          </a:p>
          <a:p>
            <a:pPr>
              <a:spcBef>
                <a:spcPct val="50000"/>
              </a:spcBef>
              <a:buClr>
                <a:srgbClr val="C00000"/>
              </a:buClr>
              <a:buSzPct val="80000"/>
            </a:pPr>
            <a:endParaRPr lang="en-US" altLang="zh-CN" sz="1600" b="1" dirty="0">
              <a:latin typeface="楷体" pitchFamily="49" charset="-122"/>
              <a:ea typeface="楷体" pitchFamily="49" charset="-122"/>
            </a:endParaRPr>
          </a:p>
          <a:p>
            <a:pPr lvl="0">
              <a:spcBef>
                <a:spcPct val="50000"/>
              </a:spcBef>
              <a:buClr>
                <a:srgbClr val="C00000"/>
              </a:buClr>
              <a:buSzPct val="80000"/>
              <a:buFont typeface="Wingdings" pitchFamily="2" charset="2"/>
              <a:buChar char="p"/>
            </a:pPr>
            <a:r>
              <a:rPr lang="zh-CN" altLang="en-US" b="1" dirty="0" smtClean="0">
                <a:latin typeface="楷体" pitchFamily="49" charset="-122"/>
                <a:ea typeface="楷体" pitchFamily="49" charset="-122"/>
              </a:rPr>
              <a:t> </a:t>
            </a:r>
            <a:r>
              <a:rPr lang="zh-CN" altLang="en-US" sz="2000" b="1" dirty="0" smtClean="0">
                <a:latin typeface="微软雅黑" panose="020B0503020204020204" pitchFamily="34" charset="-122"/>
                <a:ea typeface="微软雅黑" panose="020B0503020204020204" pitchFamily="34" charset="-122"/>
              </a:rPr>
              <a:t>证券质押登记业务</a:t>
            </a:r>
            <a:endParaRPr lang="en-US" altLang="zh-CN" sz="2000" b="1" dirty="0" smtClean="0">
              <a:latin typeface="微软雅黑" panose="020B0503020204020204" pitchFamily="34" charset="-122"/>
              <a:ea typeface="微软雅黑" panose="020B0503020204020204" pitchFamily="34" charset="-122"/>
            </a:endParaRPr>
          </a:p>
          <a:p>
            <a:pPr lvl="0">
              <a:spcBef>
                <a:spcPct val="50000"/>
              </a:spcBef>
              <a:buClr>
                <a:srgbClr val="C00000"/>
              </a:buClr>
              <a:buSzPct val="80000"/>
              <a:buFont typeface="Arial" pitchFamily="34" charset="0"/>
              <a:buChar char="•"/>
            </a:pPr>
            <a:r>
              <a:rPr lang="zh-CN" altLang="en-US" sz="2000" dirty="0">
                <a:latin typeface="微软雅黑" panose="020B0503020204020204" pitchFamily="34" charset="-122"/>
                <a:ea typeface="微软雅黑" panose="020B0503020204020204" pitchFamily="34" charset="-122"/>
              </a:rPr>
              <a:t> 质押登记、解除质押、部分解除质押</a:t>
            </a:r>
            <a:endParaRPr lang="en-US" altLang="zh-CN" sz="2000" dirty="0">
              <a:latin typeface="微软雅黑" panose="020B0503020204020204" pitchFamily="34" charset="-122"/>
              <a:ea typeface="微软雅黑" panose="020B0503020204020204" pitchFamily="34" charset="-122"/>
            </a:endParaRPr>
          </a:p>
          <a:p>
            <a:pPr lvl="0">
              <a:spcBef>
                <a:spcPct val="50000"/>
              </a:spcBef>
              <a:buClr>
                <a:srgbClr val="C00000"/>
              </a:buClr>
              <a:buSzPct val="80000"/>
              <a:buFont typeface="Arial" pitchFamily="34" charset="0"/>
              <a:buChar char="•"/>
            </a:pPr>
            <a:endParaRPr lang="zh-CN" altLang="en-US" sz="1600" b="1" dirty="0"/>
          </a:p>
          <a:p>
            <a:pPr>
              <a:spcBef>
                <a:spcPct val="50000"/>
              </a:spcBef>
              <a:buClr>
                <a:srgbClr val="C00000"/>
              </a:buClr>
              <a:buSzPct val="80000"/>
              <a:buFont typeface="Wingdings" pitchFamily="2" charset="2"/>
              <a:buChar char="p"/>
            </a:pPr>
            <a:r>
              <a:rPr lang="zh-CN" altLang="en-US" b="1" dirty="0" smtClean="0">
                <a:latin typeface="楷体" pitchFamily="49" charset="-122"/>
                <a:ea typeface="楷体" pitchFamily="49" charset="-122"/>
              </a:rPr>
              <a:t> </a:t>
            </a:r>
            <a:r>
              <a:rPr lang="zh-CN" altLang="en-US" sz="2000" b="1" dirty="0" smtClean="0">
                <a:latin typeface="微软雅黑" panose="020B0503020204020204" pitchFamily="34" charset="-122"/>
                <a:ea typeface="微软雅黑" panose="020B0503020204020204" pitchFamily="34" charset="-122"/>
              </a:rPr>
              <a:t>继承、离婚财产分割所涉证券过户业务</a:t>
            </a:r>
          </a:p>
        </p:txBody>
      </p:sp>
      <p:cxnSp>
        <p:nvCxnSpPr>
          <p:cNvPr id="9" name="直接连接符 8"/>
          <p:cNvCxnSpPr>
            <a:stCxn id="47" idx="11"/>
          </p:cNvCxnSpPr>
          <p:nvPr/>
        </p:nvCxnSpPr>
        <p:spPr bwMode="auto">
          <a:xfrm>
            <a:off x="9099167" y="3102985"/>
            <a:ext cx="914400" cy="914400"/>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75" name="矩形 74"/>
          <p:cNvSpPr/>
          <p:nvPr/>
        </p:nvSpPr>
        <p:spPr>
          <a:xfrm>
            <a:off x="502713" y="1113339"/>
            <a:ext cx="6294895" cy="400110"/>
          </a:xfrm>
          <a:prstGeom prst="rect">
            <a:avLst/>
          </a:prstGeom>
        </p:spPr>
        <p:txBody>
          <a:bodyPr wrap="square">
            <a:spAutoFit/>
          </a:bodyPr>
          <a:lstStyle/>
          <a:p>
            <a:pPr fontAlgn="ctr">
              <a:spcAft>
                <a:spcPts val="0"/>
              </a:spcAft>
            </a:pPr>
            <a:r>
              <a:rPr lang="zh-CN" altLang="en-US" sz="2000" b="1" dirty="0">
                <a:latin typeface="微软雅黑" panose="020B0503020204020204" pitchFamily="34" charset="-122"/>
                <a:ea typeface="微软雅黑" panose="020B0503020204020204" pitchFamily="34" charset="-122"/>
              </a:rPr>
              <a:t>“一柜通”业务（下列业务京沪深三地柜台均可办理）</a:t>
            </a: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22</a:t>
            </a:fld>
            <a:endParaRPr lang="en-US" altLang="zh-CN"/>
          </a:p>
        </p:txBody>
      </p:sp>
      <p:sp>
        <p:nvSpPr>
          <p:cNvPr id="53" name="椭圆 52"/>
          <p:cNvSpPr/>
          <p:nvPr/>
        </p:nvSpPr>
        <p:spPr bwMode="gray">
          <a:xfrm>
            <a:off x="8976321" y="5373217"/>
            <a:ext cx="134851" cy="134851"/>
          </a:xfrm>
          <a:prstGeom prst="ellipse">
            <a:avLst/>
          </a:prstGeom>
          <a:solidFill>
            <a:srgbClr val="CC0000"/>
          </a:solidFill>
          <a:ln w="9525">
            <a:solidFill>
              <a:schemeClr val="tx1"/>
            </a:solidFill>
            <a:prstDash val="sys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4" name="TextBox 53"/>
          <p:cNvSpPr txBox="1"/>
          <p:nvPr/>
        </p:nvSpPr>
        <p:spPr>
          <a:xfrm>
            <a:off x="8904312" y="5589240"/>
            <a:ext cx="72008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深圳</a:t>
            </a:r>
          </a:p>
        </p:txBody>
      </p:sp>
      <p:sp>
        <p:nvSpPr>
          <p:cNvPr id="55" name="TextBox 54"/>
          <p:cNvSpPr txBox="1"/>
          <p:nvPr/>
        </p:nvSpPr>
        <p:spPr>
          <a:xfrm>
            <a:off x="9768408" y="4149080"/>
            <a:ext cx="792088"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上海</a:t>
            </a:r>
          </a:p>
        </p:txBody>
      </p:sp>
      <p:sp>
        <p:nvSpPr>
          <p:cNvPr id="56" name="TextBox 55"/>
          <p:cNvSpPr txBox="1"/>
          <p:nvPr/>
        </p:nvSpPr>
        <p:spPr>
          <a:xfrm>
            <a:off x="9696400" y="3212976"/>
            <a:ext cx="72008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北京</a:t>
            </a:r>
          </a:p>
        </p:txBody>
      </p:sp>
      <p:sp>
        <p:nvSpPr>
          <p:cNvPr id="57"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业务依据和办理途径</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23379360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19436" y="1988840"/>
            <a:ext cx="8424936" cy="2400657"/>
          </a:xfrm>
          <a:prstGeom prst="rect">
            <a:avLst/>
          </a:prstGeom>
        </p:spPr>
        <p:txBody>
          <a:bodyPr wrap="square">
            <a:spAutoFit/>
          </a:bodyPr>
          <a:lstStyle/>
          <a:p>
            <a:pPr marL="342900" indent="-342900" algn="just">
              <a:lnSpc>
                <a:spcPct val="150000"/>
              </a:lnSpc>
              <a:spcAft>
                <a:spcPts val="0"/>
              </a:spcAft>
              <a:buFont typeface="Arial" panose="020B0604020202020204" pitchFamily="34" charset="0"/>
              <a:buChar char="•"/>
            </a:pP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一个网址</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中国</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证券登记结算有限公司</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官网</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www.chinaclear.cn)</a:t>
            </a:r>
            <a:endPar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两份指南</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dirty="0">
                <a:latin typeface="微软雅黑" panose="020B0503020204020204" pitchFamily="34" charset="-122"/>
                <a:ea typeface="微软雅黑" panose="020B0503020204020204" pitchFamily="34" charset="-122"/>
              </a:rPr>
              <a:t>中国结算</a:t>
            </a:r>
            <a:r>
              <a:rPr lang="zh-CN" altLang="en-US" sz="2000" b="1" dirty="0">
                <a:latin typeface="微软雅黑" panose="020B0503020204020204" pitchFamily="34" charset="-122"/>
                <a:ea typeface="微软雅黑" panose="020B0503020204020204" pitchFamily="34" charset="-122"/>
              </a:rPr>
              <a:t>北京分公司投资者业务指南</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dirty="0">
                <a:latin typeface="微软雅黑" panose="020B0503020204020204" pitchFamily="34" charset="-122"/>
                <a:ea typeface="微软雅黑" panose="020B0503020204020204" pitchFamily="34" charset="-122"/>
              </a:rPr>
              <a:t>中国证券登记结算有限责任公司投资者</a:t>
            </a:r>
            <a:r>
              <a:rPr lang="zh-CN" altLang="en-US" sz="2000" b="1" dirty="0">
                <a:latin typeface="微软雅黑" panose="020B0503020204020204" pitchFamily="34" charset="-122"/>
                <a:ea typeface="微软雅黑" panose="020B0503020204020204" pitchFamily="34" charset="-122"/>
              </a:rPr>
              <a:t>证券查询业务指南</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三处办理</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中国结算北京分公司柜台、有代理权限的</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证券公司、</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中国结算沪深分公司</a:t>
            </a:r>
            <a:r>
              <a:rPr lang="zh-CN"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rPr>
              <a:t>柜台</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文本框 4"/>
          <p:cNvSpPr txBox="1"/>
          <p:nvPr/>
        </p:nvSpPr>
        <p:spPr>
          <a:xfrm>
            <a:off x="983432" y="1196752"/>
            <a:ext cx="8676456" cy="461665"/>
          </a:xfrm>
          <a:prstGeom prst="rect">
            <a:avLst/>
          </a:prstGeom>
          <a:noFill/>
        </p:spPr>
        <p:txBody>
          <a:bodyPr wrap="square" rtlCol="0">
            <a:spAutoFit/>
          </a:bodyPr>
          <a:lstStyle/>
          <a:p>
            <a:pPr marL="342900" indent="-342900">
              <a:buClr>
                <a:srgbClr val="C00000"/>
              </a:buClr>
              <a:buFont typeface="Wingdings" panose="05000000000000000000" pitchFamily="2" charset="2"/>
              <a:buChar char="p"/>
            </a:pPr>
            <a:r>
              <a:rPr lang="zh-CN" altLang="en-US" sz="2400" b="1" dirty="0">
                <a:latin typeface="微软雅黑" panose="020B0503020204020204" pitchFamily="34" charset="-122"/>
                <a:ea typeface="微软雅黑" panose="020B0503020204020204" pitchFamily="34" charset="-122"/>
              </a:rPr>
              <a:t> 投资者业务的“指南针”：</a:t>
            </a:r>
            <a:r>
              <a:rPr lang="zh-CN" altLang="en-US" sz="2400" b="1" dirty="0">
                <a:solidFill>
                  <a:srgbClr val="C00000"/>
                </a:solidFill>
                <a:latin typeface="微软雅黑" panose="020B0503020204020204" pitchFamily="34" charset="-122"/>
                <a:ea typeface="微软雅黑" panose="020B0503020204020204" pitchFamily="34" charset="-122"/>
              </a:rPr>
              <a:t>一个网址、两份指南、三处办理</a:t>
            </a:r>
          </a:p>
        </p:txBody>
      </p:sp>
      <p:sp>
        <p:nvSpPr>
          <p:cNvPr id="9" name="灯片编号占位符 8"/>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23</a:t>
            </a:fld>
            <a:endParaRPr lang="en-US" altLang="zh-CN"/>
          </a:p>
        </p:txBody>
      </p:sp>
      <p:sp>
        <p:nvSpPr>
          <p:cNvPr id="7"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业务依据和办理途径</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6" name="TextBox 16"/>
          <p:cNvSpPr txBox="1"/>
          <p:nvPr/>
        </p:nvSpPr>
        <p:spPr>
          <a:xfrm>
            <a:off x="3457558" y="4719920"/>
            <a:ext cx="4808664" cy="707886"/>
          </a:xfrm>
          <a:prstGeom prst="rect">
            <a:avLst/>
          </a:prstGeom>
          <a:noFill/>
          <a:ln>
            <a:solidFill>
              <a:srgbClr val="C00000"/>
            </a:solidFill>
            <a:prstDash val="lgDash"/>
          </a:ln>
        </p:spPr>
        <p:txBody>
          <a:bodyPr wrap="square" rtlCol="0">
            <a:spAutoFit/>
          </a:bodyPr>
          <a:lstStyle/>
          <a:p>
            <a:pPr>
              <a:buClr>
                <a:srgbClr val="C00000"/>
              </a:buClr>
            </a:pPr>
            <a:r>
              <a:rPr lang="zh-CN" altLang="en-US" sz="2000" dirty="0">
                <a:solidFill>
                  <a:srgbClr val="C00000"/>
                </a:solidFill>
                <a:latin typeface="微软雅黑" panose="020B0503020204020204" pitchFamily="34" charset="-122"/>
                <a:ea typeface="微软雅黑" panose="020B0503020204020204" pitchFamily="34" charset="-122"/>
              </a:rPr>
              <a:t>中国</a:t>
            </a:r>
            <a:r>
              <a:rPr lang="zh-CN" altLang="en-US" sz="2000" dirty="0" smtClean="0">
                <a:solidFill>
                  <a:srgbClr val="C00000"/>
                </a:solidFill>
                <a:latin typeface="微软雅黑" panose="020B0503020204020204" pitchFamily="34" charset="-122"/>
                <a:ea typeface="微软雅黑" panose="020B0503020204020204" pitchFamily="34" charset="-122"/>
              </a:rPr>
              <a:t>结算将不定期对业务指南、申请表单等材料进行更新，请下载使用最新版本。</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4110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615659" y="3049165"/>
            <a:ext cx="7434815" cy="2744822"/>
            <a:chOff x="1076969" y="3610721"/>
            <a:chExt cx="7434815" cy="2744822"/>
          </a:xfrm>
        </p:grpSpPr>
        <p:grpSp>
          <p:nvGrpSpPr>
            <p:cNvPr id="20" name="Group 6"/>
            <p:cNvGrpSpPr>
              <a:grpSpLocks/>
            </p:cNvGrpSpPr>
            <p:nvPr/>
          </p:nvGrpSpPr>
          <p:grpSpPr bwMode="auto">
            <a:xfrm>
              <a:off x="4340869" y="3866343"/>
              <a:ext cx="844550" cy="2489200"/>
              <a:chOff x="0" y="0"/>
              <a:chExt cx="1974850" cy="5816600"/>
            </a:xfrm>
          </p:grpSpPr>
          <p:sp>
            <p:nvSpPr>
              <p:cNvPr id="21" name="Freeform 184"/>
              <p:cNvSpPr>
                <a:spLocks noChangeArrowheads="1"/>
              </p:cNvSpPr>
              <p:nvPr/>
            </p:nvSpPr>
            <p:spPr bwMode="auto">
              <a:xfrm>
                <a:off x="458788" y="4354512"/>
                <a:ext cx="34925" cy="33338"/>
              </a:xfrm>
              <a:custGeom>
                <a:avLst/>
                <a:gdLst>
                  <a:gd name="T0" fmla="*/ 1 w 1"/>
                  <a:gd name="T1" fmla="*/ 1 h 1"/>
                  <a:gd name="T2" fmla="*/ 1 w 1"/>
                  <a:gd name="T3" fmla="*/ 0 h 1"/>
                  <a:gd name="T4" fmla="*/ 1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1"/>
                    </a:moveTo>
                    <a:cubicBezTo>
                      <a:pt x="1" y="1"/>
                      <a:pt x="1" y="0"/>
                      <a:pt x="1" y="0"/>
                    </a:cubicBezTo>
                    <a:cubicBezTo>
                      <a:pt x="0" y="0"/>
                      <a:pt x="0" y="1"/>
                      <a:pt x="1" y="1"/>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Freeform 185"/>
              <p:cNvSpPr>
                <a:spLocks noChangeArrowheads="1"/>
              </p:cNvSpPr>
              <p:nvPr/>
            </p:nvSpPr>
            <p:spPr bwMode="auto">
              <a:xfrm>
                <a:off x="1409700" y="1157287"/>
                <a:ext cx="565150" cy="1733550"/>
              </a:xfrm>
              <a:custGeom>
                <a:avLst/>
                <a:gdLst>
                  <a:gd name="T0" fmla="*/ 4 w 16"/>
                  <a:gd name="T1" fmla="*/ 44 h 51"/>
                  <a:gd name="T2" fmla="*/ 7 w 16"/>
                  <a:gd name="T3" fmla="*/ 51 h 51"/>
                  <a:gd name="T4" fmla="*/ 9 w 16"/>
                  <a:gd name="T5" fmla="*/ 44 h 51"/>
                  <a:gd name="T6" fmla="*/ 14 w 16"/>
                  <a:gd name="T7" fmla="*/ 42 h 51"/>
                  <a:gd name="T8" fmla="*/ 14 w 16"/>
                  <a:gd name="T9" fmla="*/ 36 h 51"/>
                  <a:gd name="T10" fmla="*/ 15 w 16"/>
                  <a:gd name="T11" fmla="*/ 34 h 51"/>
                  <a:gd name="T12" fmla="*/ 14 w 16"/>
                  <a:gd name="T13" fmla="*/ 30 h 51"/>
                  <a:gd name="T14" fmla="*/ 12 w 16"/>
                  <a:gd name="T15" fmla="*/ 9 h 51"/>
                  <a:gd name="T16" fmla="*/ 10 w 16"/>
                  <a:gd name="T17" fmla="*/ 0 h 51"/>
                  <a:gd name="T18" fmla="*/ 1 w 16"/>
                  <a:gd name="T19" fmla="*/ 29 h 51"/>
                  <a:gd name="T20" fmla="*/ 4 w 16"/>
                  <a:gd name="T21" fmla="*/ 44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51"/>
                  <a:gd name="T35" fmla="*/ 16 w 16"/>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51">
                    <a:moveTo>
                      <a:pt x="4" y="44"/>
                    </a:moveTo>
                    <a:cubicBezTo>
                      <a:pt x="7" y="51"/>
                      <a:pt x="7" y="51"/>
                      <a:pt x="7" y="51"/>
                    </a:cubicBezTo>
                    <a:cubicBezTo>
                      <a:pt x="7" y="51"/>
                      <a:pt x="10" y="45"/>
                      <a:pt x="9" y="44"/>
                    </a:cubicBezTo>
                    <a:cubicBezTo>
                      <a:pt x="9" y="42"/>
                      <a:pt x="11" y="45"/>
                      <a:pt x="14" y="42"/>
                    </a:cubicBezTo>
                    <a:cubicBezTo>
                      <a:pt x="16" y="40"/>
                      <a:pt x="14" y="36"/>
                      <a:pt x="14" y="36"/>
                    </a:cubicBezTo>
                    <a:cubicBezTo>
                      <a:pt x="15" y="34"/>
                      <a:pt x="15" y="34"/>
                      <a:pt x="15" y="34"/>
                    </a:cubicBezTo>
                    <a:cubicBezTo>
                      <a:pt x="14" y="30"/>
                      <a:pt x="14" y="30"/>
                      <a:pt x="14" y="30"/>
                    </a:cubicBezTo>
                    <a:cubicBezTo>
                      <a:pt x="14" y="30"/>
                      <a:pt x="12" y="10"/>
                      <a:pt x="12" y="9"/>
                    </a:cubicBezTo>
                    <a:cubicBezTo>
                      <a:pt x="12" y="7"/>
                      <a:pt x="12" y="1"/>
                      <a:pt x="10" y="0"/>
                    </a:cubicBezTo>
                    <a:cubicBezTo>
                      <a:pt x="10" y="0"/>
                      <a:pt x="0" y="27"/>
                      <a:pt x="1" y="29"/>
                    </a:cubicBezTo>
                    <a:cubicBezTo>
                      <a:pt x="1" y="31"/>
                      <a:pt x="4" y="44"/>
                      <a:pt x="4" y="44"/>
                    </a:cubicBez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 name="Freeform 186"/>
              <p:cNvSpPr>
                <a:spLocks noChangeArrowheads="1"/>
              </p:cNvSpPr>
              <p:nvPr/>
            </p:nvSpPr>
            <p:spPr bwMode="auto">
              <a:xfrm>
                <a:off x="0" y="1157287"/>
                <a:ext cx="493713" cy="1631950"/>
              </a:xfrm>
              <a:custGeom>
                <a:avLst/>
                <a:gdLst>
                  <a:gd name="T0" fmla="*/ 8 w 14"/>
                  <a:gd name="T1" fmla="*/ 0 h 48"/>
                  <a:gd name="T2" fmla="*/ 6 w 14"/>
                  <a:gd name="T3" fmla="*/ 9 h 48"/>
                  <a:gd name="T4" fmla="*/ 2 w 14"/>
                  <a:gd name="T5" fmla="*/ 23 h 48"/>
                  <a:gd name="T6" fmla="*/ 2 w 14"/>
                  <a:gd name="T7" fmla="*/ 32 h 48"/>
                  <a:gd name="T8" fmla="*/ 5 w 14"/>
                  <a:gd name="T9" fmla="*/ 38 h 48"/>
                  <a:gd name="T10" fmla="*/ 5 w 14"/>
                  <a:gd name="T11" fmla="*/ 42 h 48"/>
                  <a:gd name="T12" fmla="*/ 8 w 14"/>
                  <a:gd name="T13" fmla="*/ 48 h 48"/>
                  <a:gd name="T14" fmla="*/ 14 w 14"/>
                  <a:gd name="T15" fmla="*/ 40 h 48"/>
                  <a:gd name="T16" fmla="*/ 14 w 14"/>
                  <a:gd name="T17" fmla="*/ 32 h 48"/>
                  <a:gd name="T18" fmla="*/ 11 w 14"/>
                  <a:gd name="T19" fmla="*/ 5 h 48"/>
                  <a:gd name="T20" fmla="*/ 8 w 1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48"/>
                  <a:gd name="T35" fmla="*/ 14 w 14"/>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48">
                    <a:moveTo>
                      <a:pt x="8" y="0"/>
                    </a:moveTo>
                    <a:cubicBezTo>
                      <a:pt x="8" y="0"/>
                      <a:pt x="7" y="6"/>
                      <a:pt x="6" y="9"/>
                    </a:cubicBezTo>
                    <a:cubicBezTo>
                      <a:pt x="6" y="11"/>
                      <a:pt x="3" y="22"/>
                      <a:pt x="2" y="23"/>
                    </a:cubicBezTo>
                    <a:cubicBezTo>
                      <a:pt x="1" y="24"/>
                      <a:pt x="0" y="30"/>
                      <a:pt x="2" y="32"/>
                    </a:cubicBezTo>
                    <a:cubicBezTo>
                      <a:pt x="4" y="33"/>
                      <a:pt x="5" y="36"/>
                      <a:pt x="5" y="38"/>
                    </a:cubicBezTo>
                    <a:cubicBezTo>
                      <a:pt x="4" y="39"/>
                      <a:pt x="2" y="40"/>
                      <a:pt x="5" y="42"/>
                    </a:cubicBezTo>
                    <a:cubicBezTo>
                      <a:pt x="7" y="44"/>
                      <a:pt x="5" y="48"/>
                      <a:pt x="8" y="48"/>
                    </a:cubicBezTo>
                    <a:cubicBezTo>
                      <a:pt x="14" y="40"/>
                      <a:pt x="14" y="40"/>
                      <a:pt x="14" y="40"/>
                    </a:cubicBezTo>
                    <a:cubicBezTo>
                      <a:pt x="14" y="32"/>
                      <a:pt x="14" y="32"/>
                      <a:pt x="14" y="32"/>
                    </a:cubicBezTo>
                    <a:cubicBezTo>
                      <a:pt x="14" y="32"/>
                      <a:pt x="14" y="9"/>
                      <a:pt x="11" y="5"/>
                    </a:cubicBezTo>
                    <a:cubicBezTo>
                      <a:pt x="8" y="0"/>
                      <a:pt x="8" y="0"/>
                      <a:pt x="8" y="0"/>
                    </a:cubicBez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4" name="Freeform 187"/>
              <p:cNvSpPr>
                <a:spLocks noChangeArrowheads="1"/>
              </p:cNvSpPr>
              <p:nvPr/>
            </p:nvSpPr>
            <p:spPr bwMode="auto">
              <a:xfrm>
                <a:off x="71438" y="5443537"/>
                <a:ext cx="493713" cy="373063"/>
              </a:xfrm>
              <a:custGeom>
                <a:avLst/>
                <a:gdLst>
                  <a:gd name="T0" fmla="*/ 5 w 14"/>
                  <a:gd name="T1" fmla="*/ 0 h 11"/>
                  <a:gd name="T2" fmla="*/ 1 w 14"/>
                  <a:gd name="T3" fmla="*/ 9 h 11"/>
                  <a:gd name="T4" fmla="*/ 12 w 14"/>
                  <a:gd name="T5" fmla="*/ 7 h 11"/>
                  <a:gd name="T6" fmla="*/ 13 w 14"/>
                  <a:gd name="T7" fmla="*/ 5 h 11"/>
                  <a:gd name="T8" fmla="*/ 14 w 14"/>
                  <a:gd name="T9" fmla="*/ 1 h 11"/>
                  <a:gd name="T10" fmla="*/ 5 w 14"/>
                  <a:gd name="T11" fmla="*/ 0 h 11"/>
                  <a:gd name="T12" fmla="*/ 0 60000 65536"/>
                  <a:gd name="T13" fmla="*/ 0 60000 65536"/>
                  <a:gd name="T14" fmla="*/ 0 60000 65536"/>
                  <a:gd name="T15" fmla="*/ 0 60000 65536"/>
                  <a:gd name="T16" fmla="*/ 0 60000 65536"/>
                  <a:gd name="T17" fmla="*/ 0 60000 65536"/>
                  <a:gd name="T18" fmla="*/ 0 w 14"/>
                  <a:gd name="T19" fmla="*/ 0 h 11"/>
                  <a:gd name="T20" fmla="*/ 14 w 14"/>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4" h="11">
                    <a:moveTo>
                      <a:pt x="5" y="0"/>
                    </a:moveTo>
                    <a:cubicBezTo>
                      <a:pt x="5" y="0"/>
                      <a:pt x="0" y="6"/>
                      <a:pt x="1" y="9"/>
                    </a:cubicBezTo>
                    <a:cubicBezTo>
                      <a:pt x="1" y="9"/>
                      <a:pt x="12" y="11"/>
                      <a:pt x="12" y="7"/>
                    </a:cubicBezTo>
                    <a:cubicBezTo>
                      <a:pt x="13" y="5"/>
                      <a:pt x="13" y="5"/>
                      <a:pt x="13" y="5"/>
                    </a:cubicBezTo>
                    <a:cubicBezTo>
                      <a:pt x="13" y="5"/>
                      <a:pt x="14" y="6"/>
                      <a:pt x="14" y="1"/>
                    </a:cubicBezTo>
                    <a:lnTo>
                      <a:pt x="5"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 name="Freeform 188"/>
              <p:cNvSpPr>
                <a:spLocks noChangeArrowheads="1"/>
              </p:cNvSpPr>
              <p:nvPr/>
            </p:nvSpPr>
            <p:spPr bwMode="auto">
              <a:xfrm>
                <a:off x="1374775" y="5340350"/>
                <a:ext cx="528638" cy="476250"/>
              </a:xfrm>
              <a:custGeom>
                <a:avLst/>
                <a:gdLst>
                  <a:gd name="T0" fmla="*/ 0 w 15"/>
                  <a:gd name="T1" fmla="*/ 3 h 14"/>
                  <a:gd name="T2" fmla="*/ 0 w 15"/>
                  <a:gd name="T3" fmla="*/ 8 h 14"/>
                  <a:gd name="T4" fmla="*/ 5 w 15"/>
                  <a:gd name="T5" fmla="*/ 10 h 14"/>
                  <a:gd name="T6" fmla="*/ 5 w 15"/>
                  <a:gd name="T7" fmla="*/ 12 h 14"/>
                  <a:gd name="T8" fmla="*/ 5 w 15"/>
                  <a:gd name="T9" fmla="*/ 12 h 14"/>
                  <a:gd name="T10" fmla="*/ 15 w 15"/>
                  <a:gd name="T11" fmla="*/ 13 h 14"/>
                  <a:gd name="T12" fmla="*/ 15 w 15"/>
                  <a:gd name="T13" fmla="*/ 11 h 14"/>
                  <a:gd name="T14" fmla="*/ 9 w 15"/>
                  <a:gd name="T15" fmla="*/ 3 h 14"/>
                  <a:gd name="T16" fmla="*/ 0 w 15"/>
                  <a:gd name="T17" fmla="*/ 3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0" y="3"/>
                    </a:moveTo>
                    <a:cubicBezTo>
                      <a:pt x="0" y="3"/>
                      <a:pt x="0" y="6"/>
                      <a:pt x="0" y="8"/>
                    </a:cubicBezTo>
                    <a:cubicBezTo>
                      <a:pt x="0" y="8"/>
                      <a:pt x="3" y="10"/>
                      <a:pt x="5" y="10"/>
                    </a:cubicBezTo>
                    <a:cubicBezTo>
                      <a:pt x="5" y="10"/>
                      <a:pt x="5" y="12"/>
                      <a:pt x="5" y="12"/>
                    </a:cubicBezTo>
                    <a:cubicBezTo>
                      <a:pt x="6" y="13"/>
                      <a:pt x="5" y="12"/>
                      <a:pt x="5" y="12"/>
                    </a:cubicBezTo>
                    <a:cubicBezTo>
                      <a:pt x="5" y="12"/>
                      <a:pt x="13" y="14"/>
                      <a:pt x="15" y="13"/>
                    </a:cubicBezTo>
                    <a:cubicBezTo>
                      <a:pt x="15" y="11"/>
                      <a:pt x="15" y="11"/>
                      <a:pt x="15" y="11"/>
                    </a:cubicBezTo>
                    <a:cubicBezTo>
                      <a:pt x="15" y="11"/>
                      <a:pt x="10" y="5"/>
                      <a:pt x="9" y="3"/>
                    </a:cubicBezTo>
                    <a:cubicBezTo>
                      <a:pt x="9" y="0"/>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189"/>
              <p:cNvSpPr>
                <a:spLocks noChangeArrowheads="1"/>
              </p:cNvSpPr>
              <p:nvPr/>
            </p:nvSpPr>
            <p:spPr bwMode="auto">
              <a:xfrm>
                <a:off x="1409700" y="1258887"/>
                <a:ext cx="493713" cy="1223963"/>
              </a:xfrm>
              <a:custGeom>
                <a:avLst/>
                <a:gdLst>
                  <a:gd name="T0" fmla="*/ 3 w 14"/>
                  <a:gd name="T1" fmla="*/ 27 h 36"/>
                  <a:gd name="T2" fmla="*/ 6 w 14"/>
                  <a:gd name="T3" fmla="*/ 25 h 36"/>
                  <a:gd name="T4" fmla="*/ 6 w 14"/>
                  <a:gd name="T5" fmla="*/ 24 h 36"/>
                  <a:gd name="T6" fmla="*/ 11 w 14"/>
                  <a:gd name="T7" fmla="*/ 24 h 36"/>
                  <a:gd name="T8" fmla="*/ 6 w 14"/>
                  <a:gd name="T9" fmla="*/ 21 h 36"/>
                  <a:gd name="T10" fmla="*/ 8 w 14"/>
                  <a:gd name="T11" fmla="*/ 18 h 36"/>
                  <a:gd name="T12" fmla="*/ 9 w 14"/>
                  <a:gd name="T13" fmla="*/ 12 h 36"/>
                  <a:gd name="T14" fmla="*/ 9 w 14"/>
                  <a:gd name="T15" fmla="*/ 0 h 36"/>
                  <a:gd name="T16" fmla="*/ 4 w 14"/>
                  <a:gd name="T17" fmla="*/ 12 h 36"/>
                  <a:gd name="T18" fmla="*/ 0 w 14"/>
                  <a:gd name="T19" fmla="*/ 26 h 36"/>
                  <a:gd name="T20" fmla="*/ 2 w 14"/>
                  <a:gd name="T21" fmla="*/ 36 h 36"/>
                  <a:gd name="T22" fmla="*/ 6 w 14"/>
                  <a:gd name="T23" fmla="*/ 35 h 36"/>
                  <a:gd name="T24" fmla="*/ 4 w 14"/>
                  <a:gd name="T25" fmla="*/ 27 h 36"/>
                  <a:gd name="T26" fmla="*/ 12 w 14"/>
                  <a:gd name="T27" fmla="*/ 31 h 36"/>
                  <a:gd name="T28" fmla="*/ 13 w 14"/>
                  <a:gd name="T29" fmla="*/ 33 h 36"/>
                  <a:gd name="T30" fmla="*/ 14 w 14"/>
                  <a:gd name="T31" fmla="*/ 31 h 36"/>
                  <a:gd name="T32" fmla="*/ 13 w 14"/>
                  <a:gd name="T33" fmla="*/ 30 h 36"/>
                  <a:gd name="T34" fmla="*/ 3 w 14"/>
                  <a:gd name="T35" fmla="*/ 27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
                  <a:gd name="T55" fmla="*/ 0 h 36"/>
                  <a:gd name="T56" fmla="*/ 14 w 14"/>
                  <a:gd name="T57" fmla="*/ 36 h 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 h="36">
                    <a:moveTo>
                      <a:pt x="3" y="27"/>
                    </a:moveTo>
                    <a:cubicBezTo>
                      <a:pt x="3" y="27"/>
                      <a:pt x="4" y="25"/>
                      <a:pt x="6" y="25"/>
                    </a:cubicBezTo>
                    <a:cubicBezTo>
                      <a:pt x="6" y="25"/>
                      <a:pt x="4" y="24"/>
                      <a:pt x="6" y="24"/>
                    </a:cubicBezTo>
                    <a:cubicBezTo>
                      <a:pt x="7" y="23"/>
                      <a:pt x="8" y="22"/>
                      <a:pt x="11" y="24"/>
                    </a:cubicBezTo>
                    <a:cubicBezTo>
                      <a:pt x="11" y="24"/>
                      <a:pt x="10" y="21"/>
                      <a:pt x="6" y="21"/>
                    </a:cubicBezTo>
                    <a:cubicBezTo>
                      <a:pt x="6" y="21"/>
                      <a:pt x="6" y="19"/>
                      <a:pt x="8" y="18"/>
                    </a:cubicBezTo>
                    <a:cubicBezTo>
                      <a:pt x="10" y="17"/>
                      <a:pt x="7" y="13"/>
                      <a:pt x="9" y="12"/>
                    </a:cubicBezTo>
                    <a:cubicBezTo>
                      <a:pt x="11" y="10"/>
                      <a:pt x="9" y="0"/>
                      <a:pt x="9" y="0"/>
                    </a:cubicBezTo>
                    <a:cubicBezTo>
                      <a:pt x="4" y="12"/>
                      <a:pt x="4" y="12"/>
                      <a:pt x="4" y="12"/>
                    </a:cubicBezTo>
                    <a:cubicBezTo>
                      <a:pt x="2" y="19"/>
                      <a:pt x="0" y="25"/>
                      <a:pt x="0" y="26"/>
                    </a:cubicBezTo>
                    <a:cubicBezTo>
                      <a:pt x="0" y="27"/>
                      <a:pt x="1" y="32"/>
                      <a:pt x="2" y="36"/>
                    </a:cubicBezTo>
                    <a:cubicBezTo>
                      <a:pt x="3" y="35"/>
                      <a:pt x="5" y="34"/>
                      <a:pt x="6" y="35"/>
                    </a:cubicBezTo>
                    <a:cubicBezTo>
                      <a:pt x="6" y="35"/>
                      <a:pt x="3" y="27"/>
                      <a:pt x="4" y="27"/>
                    </a:cubicBezTo>
                    <a:cubicBezTo>
                      <a:pt x="4" y="27"/>
                      <a:pt x="11" y="29"/>
                      <a:pt x="12" y="31"/>
                    </a:cubicBezTo>
                    <a:cubicBezTo>
                      <a:pt x="12" y="31"/>
                      <a:pt x="12" y="32"/>
                      <a:pt x="13" y="33"/>
                    </a:cubicBezTo>
                    <a:cubicBezTo>
                      <a:pt x="14" y="31"/>
                      <a:pt x="14" y="31"/>
                      <a:pt x="14" y="31"/>
                    </a:cubicBezTo>
                    <a:cubicBezTo>
                      <a:pt x="13" y="30"/>
                      <a:pt x="13" y="30"/>
                      <a:pt x="13" y="30"/>
                    </a:cubicBezTo>
                    <a:cubicBezTo>
                      <a:pt x="11" y="29"/>
                      <a:pt x="7" y="27"/>
                      <a:pt x="3" y="27"/>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190"/>
              <p:cNvSpPr>
                <a:spLocks noChangeArrowheads="1"/>
              </p:cNvSpPr>
              <p:nvPr/>
            </p:nvSpPr>
            <p:spPr bwMode="auto">
              <a:xfrm>
                <a:off x="1481138" y="2517775"/>
                <a:ext cx="211138" cy="134938"/>
              </a:xfrm>
              <a:custGeom>
                <a:avLst/>
                <a:gdLst>
                  <a:gd name="T0" fmla="*/ 0 w 6"/>
                  <a:gd name="T1" fmla="*/ 0 h 4"/>
                  <a:gd name="T2" fmla="*/ 0 w 6"/>
                  <a:gd name="T3" fmla="*/ 1 h 4"/>
                  <a:gd name="T4" fmla="*/ 6 w 6"/>
                  <a:gd name="T5" fmla="*/ 4 h 4"/>
                  <a:gd name="T6" fmla="*/ 0 w 6"/>
                  <a:gd name="T7" fmla="*/ 0 h 4"/>
                  <a:gd name="T8" fmla="*/ 0 60000 65536"/>
                  <a:gd name="T9" fmla="*/ 0 60000 65536"/>
                  <a:gd name="T10" fmla="*/ 0 60000 65536"/>
                  <a:gd name="T11" fmla="*/ 0 60000 65536"/>
                  <a:gd name="T12" fmla="*/ 0 w 6"/>
                  <a:gd name="T13" fmla="*/ 0 h 4"/>
                  <a:gd name="T14" fmla="*/ 6 w 6"/>
                  <a:gd name="T15" fmla="*/ 4 h 4"/>
                </a:gdLst>
                <a:ahLst/>
                <a:cxnLst>
                  <a:cxn ang="T8">
                    <a:pos x="T0" y="T1"/>
                  </a:cxn>
                  <a:cxn ang="T9">
                    <a:pos x="T2" y="T3"/>
                  </a:cxn>
                  <a:cxn ang="T10">
                    <a:pos x="T4" y="T5"/>
                  </a:cxn>
                  <a:cxn ang="T11">
                    <a:pos x="T6" y="T7"/>
                  </a:cxn>
                </a:cxnLst>
                <a:rect l="T12" t="T13" r="T14" b="T15"/>
                <a:pathLst>
                  <a:path w="6" h="4">
                    <a:moveTo>
                      <a:pt x="0" y="0"/>
                    </a:moveTo>
                    <a:cubicBezTo>
                      <a:pt x="0" y="0"/>
                      <a:pt x="0" y="1"/>
                      <a:pt x="0" y="1"/>
                    </a:cubicBezTo>
                    <a:cubicBezTo>
                      <a:pt x="2" y="1"/>
                      <a:pt x="4" y="1"/>
                      <a:pt x="6" y="4"/>
                    </a:cubicBezTo>
                    <a:cubicBezTo>
                      <a:pt x="6" y="4"/>
                      <a:pt x="4" y="0"/>
                      <a:pt x="0"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 name="Freeform 191"/>
              <p:cNvSpPr>
                <a:spLocks noChangeArrowheads="1"/>
              </p:cNvSpPr>
              <p:nvPr/>
            </p:nvSpPr>
            <p:spPr bwMode="auto">
              <a:xfrm>
                <a:off x="36513" y="1258887"/>
                <a:ext cx="457200" cy="1020763"/>
              </a:xfrm>
              <a:custGeom>
                <a:avLst/>
                <a:gdLst>
                  <a:gd name="T0" fmla="*/ 9 w 13"/>
                  <a:gd name="T1" fmla="*/ 0 h 30"/>
                  <a:gd name="T2" fmla="*/ 10 w 13"/>
                  <a:gd name="T3" fmla="*/ 13 h 30"/>
                  <a:gd name="T4" fmla="*/ 11 w 13"/>
                  <a:gd name="T5" fmla="*/ 18 h 30"/>
                  <a:gd name="T6" fmla="*/ 7 w 13"/>
                  <a:gd name="T7" fmla="*/ 13 h 30"/>
                  <a:gd name="T8" fmla="*/ 9 w 13"/>
                  <a:gd name="T9" fmla="*/ 19 h 30"/>
                  <a:gd name="T10" fmla="*/ 6 w 13"/>
                  <a:gd name="T11" fmla="*/ 16 h 30"/>
                  <a:gd name="T12" fmla="*/ 9 w 13"/>
                  <a:gd name="T13" fmla="*/ 21 h 30"/>
                  <a:gd name="T14" fmla="*/ 1 w 13"/>
                  <a:gd name="T15" fmla="*/ 22 h 30"/>
                  <a:gd name="T16" fmla="*/ 0 w 13"/>
                  <a:gd name="T17" fmla="*/ 23 h 30"/>
                  <a:gd name="T18" fmla="*/ 9 w 13"/>
                  <a:gd name="T19" fmla="*/ 24 h 30"/>
                  <a:gd name="T20" fmla="*/ 2 w 13"/>
                  <a:gd name="T21" fmla="*/ 27 h 30"/>
                  <a:gd name="T22" fmla="*/ 11 w 13"/>
                  <a:gd name="T23" fmla="*/ 26 h 30"/>
                  <a:gd name="T24" fmla="*/ 13 w 13"/>
                  <a:gd name="T25" fmla="*/ 30 h 30"/>
                  <a:gd name="T26" fmla="*/ 13 w 13"/>
                  <a:gd name="T27" fmla="*/ 29 h 30"/>
                  <a:gd name="T28" fmla="*/ 10 w 13"/>
                  <a:gd name="T29" fmla="*/ 2 h 30"/>
                  <a:gd name="T30" fmla="*/ 9 w 13"/>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30"/>
                  <a:gd name="T50" fmla="*/ 13 w 13"/>
                  <a:gd name="T51" fmla="*/ 30 h 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30">
                    <a:moveTo>
                      <a:pt x="9" y="0"/>
                    </a:moveTo>
                    <a:cubicBezTo>
                      <a:pt x="9" y="3"/>
                      <a:pt x="9" y="11"/>
                      <a:pt x="10" y="13"/>
                    </a:cubicBezTo>
                    <a:cubicBezTo>
                      <a:pt x="12" y="16"/>
                      <a:pt x="11" y="18"/>
                      <a:pt x="11" y="18"/>
                    </a:cubicBezTo>
                    <a:cubicBezTo>
                      <a:pt x="7" y="13"/>
                      <a:pt x="7" y="13"/>
                      <a:pt x="7" y="13"/>
                    </a:cubicBezTo>
                    <a:cubicBezTo>
                      <a:pt x="9" y="19"/>
                      <a:pt x="9" y="19"/>
                      <a:pt x="9" y="19"/>
                    </a:cubicBezTo>
                    <a:cubicBezTo>
                      <a:pt x="9" y="19"/>
                      <a:pt x="8" y="18"/>
                      <a:pt x="6" y="16"/>
                    </a:cubicBezTo>
                    <a:cubicBezTo>
                      <a:pt x="6" y="16"/>
                      <a:pt x="7" y="20"/>
                      <a:pt x="9" y="21"/>
                    </a:cubicBezTo>
                    <a:cubicBezTo>
                      <a:pt x="9" y="21"/>
                      <a:pt x="1" y="20"/>
                      <a:pt x="1" y="22"/>
                    </a:cubicBezTo>
                    <a:cubicBezTo>
                      <a:pt x="1" y="22"/>
                      <a:pt x="1" y="23"/>
                      <a:pt x="0" y="23"/>
                    </a:cubicBezTo>
                    <a:cubicBezTo>
                      <a:pt x="0" y="23"/>
                      <a:pt x="5" y="21"/>
                      <a:pt x="9" y="24"/>
                    </a:cubicBezTo>
                    <a:cubicBezTo>
                      <a:pt x="9" y="24"/>
                      <a:pt x="3" y="24"/>
                      <a:pt x="2" y="27"/>
                    </a:cubicBezTo>
                    <a:cubicBezTo>
                      <a:pt x="2" y="27"/>
                      <a:pt x="7" y="24"/>
                      <a:pt x="11" y="26"/>
                    </a:cubicBezTo>
                    <a:cubicBezTo>
                      <a:pt x="13" y="30"/>
                      <a:pt x="13" y="30"/>
                      <a:pt x="13" y="30"/>
                    </a:cubicBezTo>
                    <a:cubicBezTo>
                      <a:pt x="13" y="29"/>
                      <a:pt x="13" y="29"/>
                      <a:pt x="13" y="29"/>
                    </a:cubicBezTo>
                    <a:cubicBezTo>
                      <a:pt x="13" y="29"/>
                      <a:pt x="13" y="6"/>
                      <a:pt x="10" y="2"/>
                    </a:cubicBezTo>
                    <a:cubicBezTo>
                      <a:pt x="10" y="1"/>
                      <a:pt x="9" y="0"/>
                      <a:pt x="9"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 name="Freeform 192"/>
              <p:cNvSpPr>
                <a:spLocks noChangeArrowheads="1"/>
              </p:cNvSpPr>
              <p:nvPr/>
            </p:nvSpPr>
            <p:spPr bwMode="auto">
              <a:xfrm>
                <a:off x="176213" y="2279650"/>
                <a:ext cx="317500" cy="238125"/>
              </a:xfrm>
              <a:custGeom>
                <a:avLst/>
                <a:gdLst>
                  <a:gd name="T0" fmla="*/ 0 w 9"/>
                  <a:gd name="T1" fmla="*/ 7 h 7"/>
                  <a:gd name="T2" fmla="*/ 9 w 9"/>
                  <a:gd name="T3" fmla="*/ 2 h 7"/>
                  <a:gd name="T4" fmla="*/ 9 w 9"/>
                  <a:gd name="T5" fmla="*/ 0 h 7"/>
                  <a:gd name="T6" fmla="*/ 0 w 9"/>
                  <a:gd name="T7" fmla="*/ 7 h 7"/>
                  <a:gd name="T8" fmla="*/ 0 60000 65536"/>
                  <a:gd name="T9" fmla="*/ 0 60000 65536"/>
                  <a:gd name="T10" fmla="*/ 0 60000 65536"/>
                  <a:gd name="T11" fmla="*/ 0 60000 65536"/>
                  <a:gd name="T12" fmla="*/ 0 w 9"/>
                  <a:gd name="T13" fmla="*/ 0 h 7"/>
                  <a:gd name="T14" fmla="*/ 9 w 9"/>
                  <a:gd name="T15" fmla="*/ 7 h 7"/>
                </a:gdLst>
                <a:ahLst/>
                <a:cxnLst>
                  <a:cxn ang="T8">
                    <a:pos x="T0" y="T1"/>
                  </a:cxn>
                  <a:cxn ang="T9">
                    <a:pos x="T2" y="T3"/>
                  </a:cxn>
                  <a:cxn ang="T10">
                    <a:pos x="T4" y="T5"/>
                  </a:cxn>
                  <a:cxn ang="T11">
                    <a:pos x="T6" y="T7"/>
                  </a:cxn>
                </a:cxnLst>
                <a:rect l="T12" t="T13" r="T14" b="T15"/>
                <a:pathLst>
                  <a:path w="9" h="7">
                    <a:moveTo>
                      <a:pt x="0" y="7"/>
                    </a:moveTo>
                    <a:cubicBezTo>
                      <a:pt x="0" y="7"/>
                      <a:pt x="5" y="3"/>
                      <a:pt x="9" y="2"/>
                    </a:cubicBezTo>
                    <a:cubicBezTo>
                      <a:pt x="9" y="0"/>
                      <a:pt x="9" y="0"/>
                      <a:pt x="9" y="0"/>
                    </a:cubicBezTo>
                    <a:cubicBezTo>
                      <a:pt x="9" y="0"/>
                      <a:pt x="1" y="4"/>
                      <a:pt x="0" y="7"/>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Freeform 193"/>
              <p:cNvSpPr>
                <a:spLocks noChangeArrowheads="1"/>
              </p:cNvSpPr>
              <p:nvPr/>
            </p:nvSpPr>
            <p:spPr bwMode="auto">
              <a:xfrm>
                <a:off x="141288" y="2312987"/>
                <a:ext cx="1657350" cy="3300413"/>
              </a:xfrm>
              <a:custGeom>
                <a:avLst/>
                <a:gdLst>
                  <a:gd name="T0" fmla="*/ 2 w 47"/>
                  <a:gd name="T1" fmla="*/ 93 h 97"/>
                  <a:gd name="T2" fmla="*/ 13 w 47"/>
                  <a:gd name="T3" fmla="*/ 92 h 97"/>
                  <a:gd name="T4" fmla="*/ 12 w 47"/>
                  <a:gd name="T5" fmla="*/ 81 h 97"/>
                  <a:gd name="T6" fmla="*/ 17 w 47"/>
                  <a:gd name="T7" fmla="*/ 50 h 97"/>
                  <a:gd name="T8" fmla="*/ 23 w 47"/>
                  <a:gd name="T9" fmla="*/ 28 h 97"/>
                  <a:gd name="T10" fmla="*/ 24 w 47"/>
                  <a:gd name="T11" fmla="*/ 31 h 97"/>
                  <a:gd name="T12" fmla="*/ 35 w 47"/>
                  <a:gd name="T13" fmla="*/ 92 h 97"/>
                  <a:gd name="T14" fmla="*/ 45 w 47"/>
                  <a:gd name="T15" fmla="*/ 93 h 97"/>
                  <a:gd name="T16" fmla="*/ 45 w 47"/>
                  <a:gd name="T17" fmla="*/ 84 h 97"/>
                  <a:gd name="T18" fmla="*/ 44 w 47"/>
                  <a:gd name="T19" fmla="*/ 68 h 97"/>
                  <a:gd name="T20" fmla="*/ 44 w 47"/>
                  <a:gd name="T21" fmla="*/ 45 h 97"/>
                  <a:gd name="T22" fmla="*/ 43 w 47"/>
                  <a:gd name="T23" fmla="*/ 19 h 97"/>
                  <a:gd name="T24" fmla="*/ 43 w 47"/>
                  <a:gd name="T25" fmla="*/ 16 h 97"/>
                  <a:gd name="T26" fmla="*/ 40 w 47"/>
                  <a:gd name="T27" fmla="*/ 10 h 97"/>
                  <a:gd name="T28" fmla="*/ 39 w 47"/>
                  <a:gd name="T29" fmla="*/ 2 h 97"/>
                  <a:gd name="T30" fmla="*/ 23 w 47"/>
                  <a:gd name="T31" fmla="*/ 4 h 97"/>
                  <a:gd name="T32" fmla="*/ 11 w 47"/>
                  <a:gd name="T33" fmla="*/ 0 h 97"/>
                  <a:gd name="T34" fmla="*/ 10 w 47"/>
                  <a:gd name="T35" fmla="*/ 4 h 97"/>
                  <a:gd name="T36" fmla="*/ 2 w 47"/>
                  <a:gd name="T37" fmla="*/ 14 h 97"/>
                  <a:gd name="T38" fmla="*/ 4 w 47"/>
                  <a:gd name="T39" fmla="*/ 18 h 97"/>
                  <a:gd name="T40" fmla="*/ 4 w 47"/>
                  <a:gd name="T41" fmla="*/ 42 h 97"/>
                  <a:gd name="T42" fmla="*/ 2 w 47"/>
                  <a:gd name="T43" fmla="*/ 72 h 97"/>
                  <a:gd name="T44" fmla="*/ 1 w 47"/>
                  <a:gd name="T45" fmla="*/ 86 h 97"/>
                  <a:gd name="T46" fmla="*/ 2 w 47"/>
                  <a:gd name="T47" fmla="*/ 93 h 9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97"/>
                  <a:gd name="T74" fmla="*/ 47 w 47"/>
                  <a:gd name="T75" fmla="*/ 97 h 9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97">
                    <a:moveTo>
                      <a:pt x="2" y="93"/>
                    </a:moveTo>
                    <a:cubicBezTo>
                      <a:pt x="2" y="93"/>
                      <a:pt x="12" y="95"/>
                      <a:pt x="13" y="92"/>
                    </a:cubicBezTo>
                    <a:cubicBezTo>
                      <a:pt x="14" y="89"/>
                      <a:pt x="12" y="81"/>
                      <a:pt x="12" y="81"/>
                    </a:cubicBezTo>
                    <a:cubicBezTo>
                      <a:pt x="12" y="81"/>
                      <a:pt x="17" y="50"/>
                      <a:pt x="17" y="50"/>
                    </a:cubicBezTo>
                    <a:cubicBezTo>
                      <a:pt x="18" y="49"/>
                      <a:pt x="21" y="37"/>
                      <a:pt x="23" y="28"/>
                    </a:cubicBezTo>
                    <a:cubicBezTo>
                      <a:pt x="24" y="31"/>
                      <a:pt x="24" y="31"/>
                      <a:pt x="24" y="31"/>
                    </a:cubicBezTo>
                    <a:cubicBezTo>
                      <a:pt x="24" y="31"/>
                      <a:pt x="30" y="85"/>
                      <a:pt x="35" y="92"/>
                    </a:cubicBezTo>
                    <a:cubicBezTo>
                      <a:pt x="35" y="92"/>
                      <a:pt x="42" y="97"/>
                      <a:pt x="45" y="93"/>
                    </a:cubicBezTo>
                    <a:cubicBezTo>
                      <a:pt x="45" y="93"/>
                      <a:pt x="47" y="91"/>
                      <a:pt x="45" y="84"/>
                    </a:cubicBezTo>
                    <a:cubicBezTo>
                      <a:pt x="45" y="84"/>
                      <a:pt x="46" y="73"/>
                      <a:pt x="44" y="68"/>
                    </a:cubicBezTo>
                    <a:cubicBezTo>
                      <a:pt x="44" y="68"/>
                      <a:pt x="44" y="49"/>
                      <a:pt x="44" y="45"/>
                    </a:cubicBezTo>
                    <a:cubicBezTo>
                      <a:pt x="44" y="41"/>
                      <a:pt x="42" y="22"/>
                      <a:pt x="43" y="19"/>
                    </a:cubicBezTo>
                    <a:cubicBezTo>
                      <a:pt x="43" y="16"/>
                      <a:pt x="43" y="16"/>
                      <a:pt x="43" y="16"/>
                    </a:cubicBezTo>
                    <a:cubicBezTo>
                      <a:pt x="40" y="10"/>
                      <a:pt x="40" y="10"/>
                      <a:pt x="40" y="10"/>
                    </a:cubicBezTo>
                    <a:cubicBezTo>
                      <a:pt x="39" y="2"/>
                      <a:pt x="39" y="2"/>
                      <a:pt x="39" y="2"/>
                    </a:cubicBezTo>
                    <a:cubicBezTo>
                      <a:pt x="39" y="2"/>
                      <a:pt x="28" y="5"/>
                      <a:pt x="23" y="4"/>
                    </a:cubicBezTo>
                    <a:cubicBezTo>
                      <a:pt x="11" y="0"/>
                      <a:pt x="11" y="0"/>
                      <a:pt x="11" y="0"/>
                    </a:cubicBezTo>
                    <a:cubicBezTo>
                      <a:pt x="10" y="4"/>
                      <a:pt x="10" y="4"/>
                      <a:pt x="10" y="4"/>
                    </a:cubicBezTo>
                    <a:cubicBezTo>
                      <a:pt x="10" y="4"/>
                      <a:pt x="3" y="11"/>
                      <a:pt x="2" y="14"/>
                    </a:cubicBezTo>
                    <a:cubicBezTo>
                      <a:pt x="4" y="18"/>
                      <a:pt x="4" y="18"/>
                      <a:pt x="4" y="18"/>
                    </a:cubicBezTo>
                    <a:cubicBezTo>
                      <a:pt x="4" y="18"/>
                      <a:pt x="3" y="37"/>
                      <a:pt x="4" y="42"/>
                    </a:cubicBezTo>
                    <a:cubicBezTo>
                      <a:pt x="4" y="42"/>
                      <a:pt x="2" y="67"/>
                      <a:pt x="2" y="72"/>
                    </a:cubicBezTo>
                    <a:cubicBezTo>
                      <a:pt x="2" y="72"/>
                      <a:pt x="0" y="84"/>
                      <a:pt x="1" y="86"/>
                    </a:cubicBezTo>
                    <a:cubicBezTo>
                      <a:pt x="1" y="88"/>
                      <a:pt x="2" y="93"/>
                      <a:pt x="2" y="93"/>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 name="Rectangle 194"/>
              <p:cNvSpPr>
                <a:spLocks noChangeArrowheads="1"/>
              </p:cNvSpPr>
              <p:nvPr/>
            </p:nvSpPr>
            <p:spPr bwMode="auto">
              <a:xfrm>
                <a:off x="1198563" y="2789237"/>
                <a:ext cx="1588" cy="349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3" name="Freeform 195"/>
              <p:cNvSpPr>
                <a:spLocks noChangeArrowheads="1"/>
              </p:cNvSpPr>
              <p:nvPr/>
            </p:nvSpPr>
            <p:spPr bwMode="auto">
              <a:xfrm>
                <a:off x="1446213" y="2925762"/>
                <a:ext cx="1" cy="33338"/>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1"/>
                      <a:pt x="0" y="1"/>
                      <a:pt x="0" y="0"/>
                    </a:cubicBezTo>
                    <a:cubicBezTo>
                      <a:pt x="0"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5" name="Freeform 196"/>
              <p:cNvSpPr>
                <a:spLocks noChangeArrowheads="1"/>
              </p:cNvSpPr>
              <p:nvPr/>
            </p:nvSpPr>
            <p:spPr bwMode="auto">
              <a:xfrm>
                <a:off x="1446213" y="31972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6" name="Freeform 197"/>
              <p:cNvSpPr>
                <a:spLocks noChangeArrowheads="1"/>
              </p:cNvSpPr>
              <p:nvPr/>
            </p:nvSpPr>
            <p:spPr bwMode="auto">
              <a:xfrm>
                <a:off x="212725" y="2586037"/>
                <a:ext cx="1444625" cy="2925763"/>
              </a:xfrm>
              <a:custGeom>
                <a:avLst/>
                <a:gdLst>
                  <a:gd name="T0" fmla="*/ 40 w 41"/>
                  <a:gd name="T1" fmla="*/ 86 h 86"/>
                  <a:gd name="T2" fmla="*/ 38 w 41"/>
                  <a:gd name="T3" fmla="*/ 76 h 86"/>
                  <a:gd name="T4" fmla="*/ 37 w 41"/>
                  <a:gd name="T5" fmla="*/ 68 h 86"/>
                  <a:gd name="T6" fmla="*/ 41 w 41"/>
                  <a:gd name="T7" fmla="*/ 56 h 86"/>
                  <a:gd name="T8" fmla="*/ 35 w 41"/>
                  <a:gd name="T9" fmla="*/ 60 h 86"/>
                  <a:gd name="T10" fmla="*/ 35 w 41"/>
                  <a:gd name="T11" fmla="*/ 52 h 86"/>
                  <a:gd name="T12" fmla="*/ 33 w 41"/>
                  <a:gd name="T13" fmla="*/ 34 h 86"/>
                  <a:gd name="T14" fmla="*/ 33 w 41"/>
                  <a:gd name="T15" fmla="*/ 46 h 86"/>
                  <a:gd name="T16" fmla="*/ 29 w 41"/>
                  <a:gd name="T17" fmla="*/ 26 h 86"/>
                  <a:gd name="T18" fmla="*/ 35 w 41"/>
                  <a:gd name="T19" fmla="*/ 18 h 86"/>
                  <a:gd name="T20" fmla="*/ 25 w 41"/>
                  <a:gd name="T21" fmla="*/ 18 h 86"/>
                  <a:gd name="T22" fmla="*/ 35 w 41"/>
                  <a:gd name="T23" fmla="*/ 11 h 86"/>
                  <a:gd name="T24" fmla="*/ 24 w 41"/>
                  <a:gd name="T25" fmla="*/ 14 h 86"/>
                  <a:gd name="T26" fmla="*/ 28 w 41"/>
                  <a:gd name="T27" fmla="*/ 7 h 86"/>
                  <a:gd name="T28" fmla="*/ 19 w 41"/>
                  <a:gd name="T29" fmla="*/ 9 h 86"/>
                  <a:gd name="T30" fmla="*/ 11 w 41"/>
                  <a:gd name="T31" fmla="*/ 0 h 86"/>
                  <a:gd name="T32" fmla="*/ 14 w 41"/>
                  <a:gd name="T33" fmla="*/ 11 h 86"/>
                  <a:gd name="T34" fmla="*/ 8 w 41"/>
                  <a:gd name="T35" fmla="*/ 8 h 86"/>
                  <a:gd name="T36" fmla="*/ 3 w 41"/>
                  <a:gd name="T37" fmla="*/ 1 h 86"/>
                  <a:gd name="T38" fmla="*/ 0 w 41"/>
                  <a:gd name="T39" fmla="*/ 6 h 86"/>
                  <a:gd name="T40" fmla="*/ 1 w 41"/>
                  <a:gd name="T41" fmla="*/ 8 h 86"/>
                  <a:gd name="T42" fmla="*/ 17 w 41"/>
                  <a:gd name="T43" fmla="*/ 18 h 86"/>
                  <a:gd name="T44" fmla="*/ 6 w 41"/>
                  <a:gd name="T45" fmla="*/ 16 h 86"/>
                  <a:gd name="T46" fmla="*/ 14 w 41"/>
                  <a:gd name="T47" fmla="*/ 21 h 86"/>
                  <a:gd name="T48" fmla="*/ 10 w 41"/>
                  <a:gd name="T49" fmla="*/ 36 h 86"/>
                  <a:gd name="T50" fmla="*/ 10 w 41"/>
                  <a:gd name="T51" fmla="*/ 51 h 86"/>
                  <a:gd name="T52" fmla="*/ 6 w 41"/>
                  <a:gd name="T53" fmla="*/ 41 h 86"/>
                  <a:gd name="T54" fmla="*/ 5 w 41"/>
                  <a:gd name="T55" fmla="*/ 60 h 86"/>
                  <a:gd name="T56" fmla="*/ 8 w 41"/>
                  <a:gd name="T57" fmla="*/ 75 h 86"/>
                  <a:gd name="T58" fmla="*/ 2 w 41"/>
                  <a:gd name="T59" fmla="*/ 65 h 86"/>
                  <a:gd name="T60" fmla="*/ 5 w 41"/>
                  <a:gd name="T61" fmla="*/ 79 h 86"/>
                  <a:gd name="T62" fmla="*/ 5 w 41"/>
                  <a:gd name="T63" fmla="*/ 85 h 86"/>
                  <a:gd name="T64" fmla="*/ 11 w 41"/>
                  <a:gd name="T65" fmla="*/ 84 h 86"/>
                  <a:gd name="T66" fmla="*/ 10 w 41"/>
                  <a:gd name="T67" fmla="*/ 73 h 86"/>
                  <a:gd name="T68" fmla="*/ 15 w 41"/>
                  <a:gd name="T69" fmla="*/ 42 h 86"/>
                  <a:gd name="T70" fmla="*/ 21 w 41"/>
                  <a:gd name="T71" fmla="*/ 20 h 86"/>
                  <a:gd name="T72" fmla="*/ 22 w 41"/>
                  <a:gd name="T73" fmla="*/ 23 h 86"/>
                  <a:gd name="T74" fmla="*/ 33 w 41"/>
                  <a:gd name="T75" fmla="*/ 84 h 86"/>
                  <a:gd name="T76" fmla="*/ 40 w 41"/>
                  <a:gd name="T77" fmla="*/ 86 h 8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1"/>
                  <a:gd name="T118" fmla="*/ 0 h 86"/>
                  <a:gd name="T119" fmla="*/ 41 w 41"/>
                  <a:gd name="T120" fmla="*/ 86 h 8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1" h="86">
                    <a:moveTo>
                      <a:pt x="40" y="86"/>
                    </a:moveTo>
                    <a:cubicBezTo>
                      <a:pt x="40" y="82"/>
                      <a:pt x="39" y="78"/>
                      <a:pt x="38" y="76"/>
                    </a:cubicBezTo>
                    <a:cubicBezTo>
                      <a:pt x="37" y="73"/>
                      <a:pt x="37" y="68"/>
                      <a:pt x="37" y="68"/>
                    </a:cubicBezTo>
                    <a:cubicBezTo>
                      <a:pt x="40" y="67"/>
                      <a:pt x="41" y="56"/>
                      <a:pt x="41" y="56"/>
                    </a:cubicBezTo>
                    <a:cubicBezTo>
                      <a:pt x="41" y="56"/>
                      <a:pt x="37" y="60"/>
                      <a:pt x="35" y="60"/>
                    </a:cubicBezTo>
                    <a:cubicBezTo>
                      <a:pt x="34" y="59"/>
                      <a:pt x="34" y="57"/>
                      <a:pt x="35" y="52"/>
                    </a:cubicBezTo>
                    <a:cubicBezTo>
                      <a:pt x="36" y="47"/>
                      <a:pt x="33" y="34"/>
                      <a:pt x="33" y="34"/>
                    </a:cubicBezTo>
                    <a:cubicBezTo>
                      <a:pt x="34" y="38"/>
                      <a:pt x="33" y="46"/>
                      <a:pt x="33" y="46"/>
                    </a:cubicBezTo>
                    <a:cubicBezTo>
                      <a:pt x="33" y="46"/>
                      <a:pt x="29" y="31"/>
                      <a:pt x="29" y="26"/>
                    </a:cubicBezTo>
                    <a:cubicBezTo>
                      <a:pt x="28" y="23"/>
                      <a:pt x="34" y="19"/>
                      <a:pt x="35" y="18"/>
                    </a:cubicBezTo>
                    <a:cubicBezTo>
                      <a:pt x="30" y="21"/>
                      <a:pt x="25" y="18"/>
                      <a:pt x="25" y="18"/>
                    </a:cubicBezTo>
                    <a:cubicBezTo>
                      <a:pt x="27" y="17"/>
                      <a:pt x="33" y="12"/>
                      <a:pt x="35" y="11"/>
                    </a:cubicBezTo>
                    <a:cubicBezTo>
                      <a:pt x="32" y="13"/>
                      <a:pt x="24" y="14"/>
                      <a:pt x="24" y="14"/>
                    </a:cubicBezTo>
                    <a:cubicBezTo>
                      <a:pt x="28" y="7"/>
                      <a:pt x="28" y="7"/>
                      <a:pt x="28" y="7"/>
                    </a:cubicBezTo>
                    <a:cubicBezTo>
                      <a:pt x="26" y="11"/>
                      <a:pt x="22" y="13"/>
                      <a:pt x="19" y="9"/>
                    </a:cubicBezTo>
                    <a:cubicBezTo>
                      <a:pt x="16" y="4"/>
                      <a:pt x="11" y="0"/>
                      <a:pt x="11" y="0"/>
                    </a:cubicBezTo>
                    <a:cubicBezTo>
                      <a:pt x="13" y="3"/>
                      <a:pt x="14" y="11"/>
                      <a:pt x="14" y="11"/>
                    </a:cubicBezTo>
                    <a:cubicBezTo>
                      <a:pt x="14" y="11"/>
                      <a:pt x="14" y="10"/>
                      <a:pt x="8" y="8"/>
                    </a:cubicBezTo>
                    <a:cubicBezTo>
                      <a:pt x="4" y="7"/>
                      <a:pt x="3" y="4"/>
                      <a:pt x="3" y="1"/>
                    </a:cubicBezTo>
                    <a:cubicBezTo>
                      <a:pt x="2" y="3"/>
                      <a:pt x="1" y="5"/>
                      <a:pt x="0" y="6"/>
                    </a:cubicBezTo>
                    <a:cubicBezTo>
                      <a:pt x="1" y="8"/>
                      <a:pt x="1" y="8"/>
                      <a:pt x="1" y="8"/>
                    </a:cubicBezTo>
                    <a:cubicBezTo>
                      <a:pt x="6" y="16"/>
                      <a:pt x="19" y="15"/>
                      <a:pt x="17" y="18"/>
                    </a:cubicBezTo>
                    <a:cubicBezTo>
                      <a:pt x="14" y="20"/>
                      <a:pt x="6" y="16"/>
                      <a:pt x="6" y="16"/>
                    </a:cubicBezTo>
                    <a:cubicBezTo>
                      <a:pt x="8" y="19"/>
                      <a:pt x="14" y="21"/>
                      <a:pt x="14" y="21"/>
                    </a:cubicBezTo>
                    <a:cubicBezTo>
                      <a:pt x="14" y="21"/>
                      <a:pt x="14" y="27"/>
                      <a:pt x="10" y="36"/>
                    </a:cubicBezTo>
                    <a:cubicBezTo>
                      <a:pt x="6" y="44"/>
                      <a:pt x="10" y="51"/>
                      <a:pt x="10" y="51"/>
                    </a:cubicBezTo>
                    <a:cubicBezTo>
                      <a:pt x="6" y="51"/>
                      <a:pt x="6" y="41"/>
                      <a:pt x="6" y="41"/>
                    </a:cubicBezTo>
                    <a:cubicBezTo>
                      <a:pt x="6" y="41"/>
                      <a:pt x="6" y="55"/>
                      <a:pt x="5" y="60"/>
                    </a:cubicBezTo>
                    <a:cubicBezTo>
                      <a:pt x="4" y="65"/>
                      <a:pt x="8" y="75"/>
                      <a:pt x="8" y="75"/>
                    </a:cubicBezTo>
                    <a:cubicBezTo>
                      <a:pt x="4" y="75"/>
                      <a:pt x="2" y="65"/>
                      <a:pt x="2" y="65"/>
                    </a:cubicBezTo>
                    <a:cubicBezTo>
                      <a:pt x="2" y="66"/>
                      <a:pt x="3" y="75"/>
                      <a:pt x="5" y="79"/>
                    </a:cubicBezTo>
                    <a:cubicBezTo>
                      <a:pt x="6" y="81"/>
                      <a:pt x="5" y="83"/>
                      <a:pt x="5" y="85"/>
                    </a:cubicBezTo>
                    <a:cubicBezTo>
                      <a:pt x="7" y="85"/>
                      <a:pt x="10" y="85"/>
                      <a:pt x="11" y="84"/>
                    </a:cubicBezTo>
                    <a:cubicBezTo>
                      <a:pt x="12" y="81"/>
                      <a:pt x="10" y="73"/>
                      <a:pt x="10" y="73"/>
                    </a:cubicBezTo>
                    <a:cubicBezTo>
                      <a:pt x="10" y="73"/>
                      <a:pt x="15" y="42"/>
                      <a:pt x="15" y="42"/>
                    </a:cubicBezTo>
                    <a:cubicBezTo>
                      <a:pt x="16" y="41"/>
                      <a:pt x="19" y="29"/>
                      <a:pt x="21" y="20"/>
                    </a:cubicBezTo>
                    <a:cubicBezTo>
                      <a:pt x="22" y="23"/>
                      <a:pt x="22" y="23"/>
                      <a:pt x="22" y="23"/>
                    </a:cubicBezTo>
                    <a:cubicBezTo>
                      <a:pt x="22" y="23"/>
                      <a:pt x="28" y="77"/>
                      <a:pt x="33" y="84"/>
                    </a:cubicBezTo>
                    <a:cubicBezTo>
                      <a:pt x="33" y="84"/>
                      <a:pt x="37" y="86"/>
                      <a:pt x="40" y="86"/>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7" name="Freeform 198"/>
              <p:cNvSpPr>
                <a:spLocks noChangeArrowheads="1"/>
              </p:cNvSpPr>
              <p:nvPr/>
            </p:nvSpPr>
            <p:spPr bwMode="auto">
              <a:xfrm>
                <a:off x="282575" y="884237"/>
                <a:ext cx="1479550" cy="1735138"/>
              </a:xfrm>
              <a:custGeom>
                <a:avLst/>
                <a:gdLst>
                  <a:gd name="T0" fmla="*/ 3 w 42"/>
                  <a:gd name="T1" fmla="*/ 37 h 51"/>
                  <a:gd name="T2" fmla="*/ 6 w 42"/>
                  <a:gd name="T3" fmla="*/ 42 h 51"/>
                  <a:gd name="T4" fmla="*/ 11 w 42"/>
                  <a:gd name="T5" fmla="*/ 46 h 51"/>
                  <a:gd name="T6" fmla="*/ 35 w 42"/>
                  <a:gd name="T7" fmla="*/ 44 h 51"/>
                  <a:gd name="T8" fmla="*/ 37 w 42"/>
                  <a:gd name="T9" fmla="*/ 41 h 51"/>
                  <a:gd name="T10" fmla="*/ 37 w 42"/>
                  <a:gd name="T11" fmla="*/ 33 h 51"/>
                  <a:gd name="T12" fmla="*/ 40 w 42"/>
                  <a:gd name="T13" fmla="*/ 22 h 51"/>
                  <a:gd name="T14" fmla="*/ 42 w 42"/>
                  <a:gd name="T15" fmla="*/ 8 h 51"/>
                  <a:gd name="T16" fmla="*/ 28 w 42"/>
                  <a:gd name="T17" fmla="*/ 0 h 51"/>
                  <a:gd name="T18" fmla="*/ 21 w 42"/>
                  <a:gd name="T19" fmla="*/ 0 h 51"/>
                  <a:gd name="T20" fmla="*/ 15 w 42"/>
                  <a:gd name="T21" fmla="*/ 0 h 51"/>
                  <a:gd name="T22" fmla="*/ 0 w 42"/>
                  <a:gd name="T23" fmla="*/ 8 h 51"/>
                  <a:gd name="T24" fmla="*/ 4 w 42"/>
                  <a:gd name="T25" fmla="*/ 24 h 51"/>
                  <a:gd name="T26" fmla="*/ 3 w 42"/>
                  <a:gd name="T27" fmla="*/ 37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
                  <a:gd name="T43" fmla="*/ 0 h 51"/>
                  <a:gd name="T44" fmla="*/ 42 w 4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 h="51">
                    <a:moveTo>
                      <a:pt x="3" y="37"/>
                    </a:moveTo>
                    <a:cubicBezTo>
                      <a:pt x="3" y="37"/>
                      <a:pt x="2" y="42"/>
                      <a:pt x="6" y="42"/>
                    </a:cubicBezTo>
                    <a:cubicBezTo>
                      <a:pt x="9" y="43"/>
                      <a:pt x="11" y="46"/>
                      <a:pt x="11" y="46"/>
                    </a:cubicBezTo>
                    <a:cubicBezTo>
                      <a:pt x="11" y="46"/>
                      <a:pt x="24" y="51"/>
                      <a:pt x="35" y="44"/>
                    </a:cubicBezTo>
                    <a:cubicBezTo>
                      <a:pt x="35" y="44"/>
                      <a:pt x="36" y="43"/>
                      <a:pt x="37" y="41"/>
                    </a:cubicBezTo>
                    <a:cubicBezTo>
                      <a:pt x="37" y="39"/>
                      <a:pt x="36" y="36"/>
                      <a:pt x="37" y="33"/>
                    </a:cubicBezTo>
                    <a:cubicBezTo>
                      <a:pt x="37" y="30"/>
                      <a:pt x="40" y="25"/>
                      <a:pt x="40" y="22"/>
                    </a:cubicBezTo>
                    <a:cubicBezTo>
                      <a:pt x="40" y="19"/>
                      <a:pt x="42" y="8"/>
                      <a:pt x="42" y="8"/>
                    </a:cubicBezTo>
                    <a:cubicBezTo>
                      <a:pt x="28" y="0"/>
                      <a:pt x="28" y="0"/>
                      <a:pt x="28" y="0"/>
                    </a:cubicBezTo>
                    <a:cubicBezTo>
                      <a:pt x="21" y="0"/>
                      <a:pt x="21" y="0"/>
                      <a:pt x="21" y="0"/>
                    </a:cubicBezTo>
                    <a:cubicBezTo>
                      <a:pt x="15" y="0"/>
                      <a:pt x="15" y="0"/>
                      <a:pt x="15" y="0"/>
                    </a:cubicBezTo>
                    <a:cubicBezTo>
                      <a:pt x="15" y="0"/>
                      <a:pt x="3" y="4"/>
                      <a:pt x="0" y="8"/>
                    </a:cubicBezTo>
                    <a:cubicBezTo>
                      <a:pt x="0" y="8"/>
                      <a:pt x="3" y="15"/>
                      <a:pt x="4" y="24"/>
                    </a:cubicBezTo>
                    <a:cubicBezTo>
                      <a:pt x="6" y="33"/>
                      <a:pt x="2" y="33"/>
                      <a:pt x="3" y="37"/>
                    </a:cubicBez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8" name="Freeform 199"/>
              <p:cNvSpPr>
                <a:spLocks noChangeArrowheads="1"/>
              </p:cNvSpPr>
              <p:nvPr/>
            </p:nvSpPr>
            <p:spPr bwMode="auto">
              <a:xfrm>
                <a:off x="565150" y="2176462"/>
                <a:ext cx="104775" cy="204788"/>
              </a:xfrm>
              <a:custGeom>
                <a:avLst/>
                <a:gdLst>
                  <a:gd name="T0" fmla="*/ 0 w 3"/>
                  <a:gd name="T1" fmla="*/ 0 h 6"/>
                  <a:gd name="T2" fmla="*/ 3 w 3"/>
                  <a:gd name="T3" fmla="*/ 6 h 6"/>
                  <a:gd name="T4" fmla="*/ 0 w 3"/>
                  <a:gd name="T5" fmla="*/ 0 h 6"/>
                  <a:gd name="T6" fmla="*/ 0 60000 65536"/>
                  <a:gd name="T7" fmla="*/ 0 60000 65536"/>
                  <a:gd name="T8" fmla="*/ 0 60000 65536"/>
                  <a:gd name="T9" fmla="*/ 0 w 3"/>
                  <a:gd name="T10" fmla="*/ 0 h 6"/>
                  <a:gd name="T11" fmla="*/ 3 w 3"/>
                  <a:gd name="T12" fmla="*/ 6 h 6"/>
                </a:gdLst>
                <a:ahLst/>
                <a:cxnLst>
                  <a:cxn ang="T6">
                    <a:pos x="T0" y="T1"/>
                  </a:cxn>
                  <a:cxn ang="T7">
                    <a:pos x="T2" y="T3"/>
                  </a:cxn>
                  <a:cxn ang="T8">
                    <a:pos x="T4" y="T5"/>
                  </a:cxn>
                </a:cxnLst>
                <a:rect l="T9" t="T10" r="T11" b="T12"/>
                <a:pathLst>
                  <a:path w="3" h="6">
                    <a:moveTo>
                      <a:pt x="0" y="0"/>
                    </a:moveTo>
                    <a:cubicBezTo>
                      <a:pt x="1" y="3"/>
                      <a:pt x="3" y="6"/>
                      <a:pt x="3" y="6"/>
                    </a:cubicBezTo>
                    <a:cubicBezTo>
                      <a:pt x="3" y="6"/>
                      <a:pt x="2" y="2"/>
                      <a:pt x="0"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9" name="Freeform 200"/>
              <p:cNvSpPr>
                <a:spLocks noChangeArrowheads="1"/>
              </p:cNvSpPr>
              <p:nvPr/>
            </p:nvSpPr>
            <p:spPr bwMode="auto">
              <a:xfrm>
                <a:off x="352425" y="1327150"/>
                <a:ext cx="388938" cy="1054100"/>
              </a:xfrm>
              <a:custGeom>
                <a:avLst/>
                <a:gdLst>
                  <a:gd name="T0" fmla="*/ 4 w 11"/>
                  <a:gd name="T1" fmla="*/ 25 h 31"/>
                  <a:gd name="T2" fmla="*/ 6 w 11"/>
                  <a:gd name="T3" fmla="*/ 25 h 31"/>
                  <a:gd name="T4" fmla="*/ 5 w 11"/>
                  <a:gd name="T5" fmla="*/ 24 h 31"/>
                  <a:gd name="T6" fmla="*/ 6 w 11"/>
                  <a:gd name="T7" fmla="*/ 18 h 31"/>
                  <a:gd name="T8" fmla="*/ 11 w 11"/>
                  <a:gd name="T9" fmla="*/ 26 h 31"/>
                  <a:gd name="T10" fmla="*/ 4 w 11"/>
                  <a:gd name="T11" fmla="*/ 9 h 31"/>
                  <a:gd name="T12" fmla="*/ 6 w 11"/>
                  <a:gd name="T13" fmla="*/ 7 h 31"/>
                  <a:gd name="T14" fmla="*/ 0 w 11"/>
                  <a:gd name="T15" fmla="*/ 0 h 31"/>
                  <a:gd name="T16" fmla="*/ 2 w 11"/>
                  <a:gd name="T17" fmla="*/ 11 h 31"/>
                  <a:gd name="T18" fmla="*/ 1 w 11"/>
                  <a:gd name="T19" fmla="*/ 24 h 31"/>
                  <a:gd name="T20" fmla="*/ 4 w 11"/>
                  <a:gd name="T21" fmla="*/ 29 h 31"/>
                  <a:gd name="T22" fmla="*/ 7 w 11"/>
                  <a:gd name="T23" fmla="*/ 31 h 31"/>
                  <a:gd name="T24" fmla="*/ 7 w 11"/>
                  <a:gd name="T25" fmla="*/ 31 h 31"/>
                  <a:gd name="T26" fmla="*/ 4 w 11"/>
                  <a:gd name="T27" fmla="*/ 25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31"/>
                  <a:gd name="T44" fmla="*/ 11 w 11"/>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31">
                    <a:moveTo>
                      <a:pt x="4" y="25"/>
                    </a:moveTo>
                    <a:cubicBezTo>
                      <a:pt x="4" y="25"/>
                      <a:pt x="5" y="25"/>
                      <a:pt x="6" y="25"/>
                    </a:cubicBezTo>
                    <a:cubicBezTo>
                      <a:pt x="5" y="25"/>
                      <a:pt x="5" y="24"/>
                      <a:pt x="5" y="24"/>
                    </a:cubicBezTo>
                    <a:cubicBezTo>
                      <a:pt x="4" y="21"/>
                      <a:pt x="5" y="17"/>
                      <a:pt x="6" y="18"/>
                    </a:cubicBezTo>
                    <a:cubicBezTo>
                      <a:pt x="11" y="26"/>
                      <a:pt x="11" y="26"/>
                      <a:pt x="11" y="26"/>
                    </a:cubicBezTo>
                    <a:cubicBezTo>
                      <a:pt x="10" y="22"/>
                      <a:pt x="4" y="9"/>
                      <a:pt x="4" y="9"/>
                    </a:cubicBezTo>
                    <a:cubicBezTo>
                      <a:pt x="2" y="6"/>
                      <a:pt x="6" y="7"/>
                      <a:pt x="6" y="7"/>
                    </a:cubicBezTo>
                    <a:cubicBezTo>
                      <a:pt x="6" y="6"/>
                      <a:pt x="2" y="3"/>
                      <a:pt x="0" y="0"/>
                    </a:cubicBezTo>
                    <a:cubicBezTo>
                      <a:pt x="1" y="3"/>
                      <a:pt x="2" y="7"/>
                      <a:pt x="2" y="11"/>
                    </a:cubicBezTo>
                    <a:cubicBezTo>
                      <a:pt x="4" y="20"/>
                      <a:pt x="0" y="20"/>
                      <a:pt x="1" y="24"/>
                    </a:cubicBezTo>
                    <a:cubicBezTo>
                      <a:pt x="1" y="24"/>
                      <a:pt x="0" y="29"/>
                      <a:pt x="4" y="29"/>
                    </a:cubicBezTo>
                    <a:cubicBezTo>
                      <a:pt x="5" y="30"/>
                      <a:pt x="6" y="30"/>
                      <a:pt x="7" y="31"/>
                    </a:cubicBezTo>
                    <a:cubicBezTo>
                      <a:pt x="7" y="31"/>
                      <a:pt x="7" y="31"/>
                      <a:pt x="7" y="31"/>
                    </a:cubicBezTo>
                    <a:cubicBezTo>
                      <a:pt x="5" y="29"/>
                      <a:pt x="1" y="25"/>
                      <a:pt x="4" y="25"/>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0" name="Freeform 201"/>
              <p:cNvSpPr>
                <a:spLocks noChangeArrowheads="1"/>
              </p:cNvSpPr>
              <p:nvPr/>
            </p:nvSpPr>
            <p:spPr bwMode="auto">
              <a:xfrm>
                <a:off x="1233488" y="1089025"/>
                <a:ext cx="458788" cy="1325563"/>
              </a:xfrm>
              <a:custGeom>
                <a:avLst/>
                <a:gdLst>
                  <a:gd name="T0" fmla="*/ 13 w 13"/>
                  <a:gd name="T1" fmla="*/ 16 h 39"/>
                  <a:gd name="T2" fmla="*/ 13 w 13"/>
                  <a:gd name="T3" fmla="*/ 12 h 39"/>
                  <a:gd name="T4" fmla="*/ 13 w 13"/>
                  <a:gd name="T5" fmla="*/ 3 h 39"/>
                  <a:gd name="T6" fmla="*/ 12 w 13"/>
                  <a:gd name="T7" fmla="*/ 8 h 39"/>
                  <a:gd name="T8" fmla="*/ 8 w 13"/>
                  <a:gd name="T9" fmla="*/ 0 h 39"/>
                  <a:gd name="T10" fmla="*/ 12 w 13"/>
                  <a:gd name="T11" fmla="*/ 12 h 39"/>
                  <a:gd name="T12" fmla="*/ 9 w 13"/>
                  <a:gd name="T13" fmla="*/ 18 h 39"/>
                  <a:gd name="T14" fmla="*/ 4 w 13"/>
                  <a:gd name="T15" fmla="*/ 17 h 39"/>
                  <a:gd name="T16" fmla="*/ 8 w 13"/>
                  <a:gd name="T17" fmla="*/ 22 h 39"/>
                  <a:gd name="T18" fmla="*/ 6 w 13"/>
                  <a:gd name="T19" fmla="*/ 25 h 39"/>
                  <a:gd name="T20" fmla="*/ 0 w 13"/>
                  <a:gd name="T21" fmla="*/ 25 h 39"/>
                  <a:gd name="T22" fmla="*/ 7 w 13"/>
                  <a:gd name="T23" fmla="*/ 34 h 39"/>
                  <a:gd name="T24" fmla="*/ 7 w 13"/>
                  <a:gd name="T25" fmla="*/ 39 h 39"/>
                  <a:gd name="T26" fmla="*/ 8 w 13"/>
                  <a:gd name="T27" fmla="*/ 38 h 39"/>
                  <a:gd name="T28" fmla="*/ 10 w 13"/>
                  <a:gd name="T29" fmla="*/ 35 h 39"/>
                  <a:gd name="T30" fmla="*/ 10 w 13"/>
                  <a:gd name="T31" fmla="*/ 27 h 39"/>
                  <a:gd name="T32" fmla="*/ 13 w 13"/>
                  <a:gd name="T33" fmla="*/ 16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
                  <a:gd name="T52" fmla="*/ 0 h 39"/>
                  <a:gd name="T53" fmla="*/ 13 w 13"/>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 h="39">
                    <a:moveTo>
                      <a:pt x="13" y="16"/>
                    </a:moveTo>
                    <a:cubicBezTo>
                      <a:pt x="13" y="15"/>
                      <a:pt x="13" y="13"/>
                      <a:pt x="13" y="12"/>
                    </a:cubicBezTo>
                    <a:cubicBezTo>
                      <a:pt x="13" y="9"/>
                      <a:pt x="13" y="3"/>
                      <a:pt x="13" y="3"/>
                    </a:cubicBezTo>
                    <a:cubicBezTo>
                      <a:pt x="12" y="8"/>
                      <a:pt x="12" y="8"/>
                      <a:pt x="12" y="8"/>
                    </a:cubicBezTo>
                    <a:cubicBezTo>
                      <a:pt x="11" y="8"/>
                      <a:pt x="8" y="0"/>
                      <a:pt x="8" y="0"/>
                    </a:cubicBezTo>
                    <a:cubicBezTo>
                      <a:pt x="12" y="12"/>
                      <a:pt x="12" y="12"/>
                      <a:pt x="12" y="12"/>
                    </a:cubicBezTo>
                    <a:cubicBezTo>
                      <a:pt x="12" y="12"/>
                      <a:pt x="11" y="17"/>
                      <a:pt x="9" y="18"/>
                    </a:cubicBezTo>
                    <a:cubicBezTo>
                      <a:pt x="8" y="20"/>
                      <a:pt x="4" y="17"/>
                      <a:pt x="4" y="17"/>
                    </a:cubicBezTo>
                    <a:cubicBezTo>
                      <a:pt x="4" y="19"/>
                      <a:pt x="8" y="22"/>
                      <a:pt x="8" y="22"/>
                    </a:cubicBezTo>
                    <a:cubicBezTo>
                      <a:pt x="8" y="22"/>
                      <a:pt x="9" y="24"/>
                      <a:pt x="6" y="25"/>
                    </a:cubicBezTo>
                    <a:cubicBezTo>
                      <a:pt x="4" y="27"/>
                      <a:pt x="0" y="25"/>
                      <a:pt x="0" y="25"/>
                    </a:cubicBezTo>
                    <a:cubicBezTo>
                      <a:pt x="0" y="25"/>
                      <a:pt x="4" y="32"/>
                      <a:pt x="7" y="34"/>
                    </a:cubicBezTo>
                    <a:cubicBezTo>
                      <a:pt x="9" y="35"/>
                      <a:pt x="8" y="37"/>
                      <a:pt x="7" y="39"/>
                    </a:cubicBezTo>
                    <a:cubicBezTo>
                      <a:pt x="8" y="39"/>
                      <a:pt x="8" y="39"/>
                      <a:pt x="8" y="38"/>
                    </a:cubicBezTo>
                    <a:cubicBezTo>
                      <a:pt x="8" y="38"/>
                      <a:pt x="9" y="37"/>
                      <a:pt x="10" y="35"/>
                    </a:cubicBezTo>
                    <a:cubicBezTo>
                      <a:pt x="10" y="33"/>
                      <a:pt x="9" y="30"/>
                      <a:pt x="10" y="27"/>
                    </a:cubicBezTo>
                    <a:cubicBezTo>
                      <a:pt x="10" y="24"/>
                      <a:pt x="13" y="19"/>
                      <a:pt x="13" y="16"/>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1" name="Freeform 202"/>
              <p:cNvSpPr>
                <a:spLocks noChangeArrowheads="1"/>
              </p:cNvSpPr>
              <p:nvPr/>
            </p:nvSpPr>
            <p:spPr bwMode="auto">
              <a:xfrm>
                <a:off x="811213" y="884237"/>
                <a:ext cx="528638" cy="306388"/>
              </a:xfrm>
              <a:custGeom>
                <a:avLst/>
                <a:gdLst>
                  <a:gd name="T0" fmla="*/ 13 w 15"/>
                  <a:gd name="T1" fmla="*/ 0 h 9"/>
                  <a:gd name="T2" fmla="*/ 6 w 15"/>
                  <a:gd name="T3" fmla="*/ 0 h 9"/>
                  <a:gd name="T4" fmla="*/ 0 w 15"/>
                  <a:gd name="T5" fmla="*/ 0 h 9"/>
                  <a:gd name="T6" fmla="*/ 0 w 15"/>
                  <a:gd name="T7" fmla="*/ 0 h 9"/>
                  <a:gd name="T8" fmla="*/ 0 w 15"/>
                  <a:gd name="T9" fmla="*/ 9 h 9"/>
                  <a:gd name="T10" fmla="*/ 4 w 15"/>
                  <a:gd name="T11" fmla="*/ 5 h 9"/>
                  <a:gd name="T12" fmla="*/ 8 w 15"/>
                  <a:gd name="T13" fmla="*/ 5 h 9"/>
                  <a:gd name="T14" fmla="*/ 11 w 15"/>
                  <a:gd name="T15" fmla="*/ 8 h 9"/>
                  <a:gd name="T16" fmla="*/ 15 w 15"/>
                  <a:gd name="T17" fmla="*/ 1 h 9"/>
                  <a:gd name="T18" fmla="*/ 13 w 15"/>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9"/>
                  <a:gd name="T32" fmla="*/ 15 w 15"/>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9">
                    <a:moveTo>
                      <a:pt x="13" y="0"/>
                    </a:moveTo>
                    <a:cubicBezTo>
                      <a:pt x="6" y="0"/>
                      <a:pt x="6" y="0"/>
                      <a:pt x="6" y="0"/>
                    </a:cubicBezTo>
                    <a:cubicBezTo>
                      <a:pt x="0" y="0"/>
                      <a:pt x="0" y="0"/>
                      <a:pt x="0" y="0"/>
                    </a:cubicBezTo>
                    <a:cubicBezTo>
                      <a:pt x="0" y="0"/>
                      <a:pt x="0" y="0"/>
                      <a:pt x="0" y="0"/>
                    </a:cubicBezTo>
                    <a:cubicBezTo>
                      <a:pt x="0" y="9"/>
                      <a:pt x="0" y="9"/>
                      <a:pt x="0" y="9"/>
                    </a:cubicBezTo>
                    <a:cubicBezTo>
                      <a:pt x="4" y="5"/>
                      <a:pt x="4" y="5"/>
                      <a:pt x="4" y="5"/>
                    </a:cubicBezTo>
                    <a:cubicBezTo>
                      <a:pt x="8" y="5"/>
                      <a:pt x="8" y="5"/>
                      <a:pt x="8" y="5"/>
                    </a:cubicBezTo>
                    <a:cubicBezTo>
                      <a:pt x="11" y="8"/>
                      <a:pt x="11" y="8"/>
                      <a:pt x="11" y="8"/>
                    </a:cubicBezTo>
                    <a:cubicBezTo>
                      <a:pt x="11" y="8"/>
                      <a:pt x="14" y="6"/>
                      <a:pt x="15" y="1"/>
                    </a:cubicBezTo>
                    <a:lnTo>
                      <a:pt x="13" y="0"/>
                    </a:ln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2" name="Freeform 203"/>
              <p:cNvSpPr>
                <a:spLocks noChangeArrowheads="1"/>
              </p:cNvSpPr>
              <p:nvPr/>
            </p:nvSpPr>
            <p:spPr bwMode="auto">
              <a:xfrm>
                <a:off x="846138" y="509587"/>
                <a:ext cx="423863" cy="511175"/>
              </a:xfrm>
              <a:custGeom>
                <a:avLst/>
                <a:gdLst>
                  <a:gd name="T0" fmla="*/ 0 w 12"/>
                  <a:gd name="T1" fmla="*/ 7 h 15"/>
                  <a:gd name="T2" fmla="*/ 0 w 12"/>
                  <a:gd name="T3" fmla="*/ 9 h 15"/>
                  <a:gd name="T4" fmla="*/ 5 w 12"/>
                  <a:gd name="T5" fmla="*/ 15 h 15"/>
                  <a:gd name="T6" fmla="*/ 9 w 12"/>
                  <a:gd name="T7" fmla="*/ 13 h 15"/>
                  <a:gd name="T8" fmla="*/ 11 w 12"/>
                  <a:gd name="T9" fmla="*/ 8 h 15"/>
                  <a:gd name="T10" fmla="*/ 11 w 12"/>
                  <a:gd name="T11" fmla="*/ 2 h 15"/>
                  <a:gd name="T12" fmla="*/ 0 w 12"/>
                  <a:gd name="T13" fmla="*/ 7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0" y="7"/>
                    </a:moveTo>
                    <a:cubicBezTo>
                      <a:pt x="0" y="9"/>
                      <a:pt x="0" y="9"/>
                      <a:pt x="0" y="9"/>
                    </a:cubicBezTo>
                    <a:cubicBezTo>
                      <a:pt x="0" y="9"/>
                      <a:pt x="4" y="14"/>
                      <a:pt x="5" y="15"/>
                    </a:cubicBezTo>
                    <a:cubicBezTo>
                      <a:pt x="6" y="15"/>
                      <a:pt x="9" y="13"/>
                      <a:pt x="9" y="13"/>
                    </a:cubicBezTo>
                    <a:cubicBezTo>
                      <a:pt x="11" y="8"/>
                      <a:pt x="11" y="8"/>
                      <a:pt x="11" y="8"/>
                    </a:cubicBezTo>
                    <a:cubicBezTo>
                      <a:pt x="11" y="8"/>
                      <a:pt x="11" y="4"/>
                      <a:pt x="11" y="2"/>
                    </a:cubicBezTo>
                    <a:cubicBezTo>
                      <a:pt x="12" y="0"/>
                      <a:pt x="2" y="6"/>
                      <a:pt x="0" y="7"/>
                    </a:cubicBezTo>
                    <a:close/>
                  </a:path>
                </a:pathLst>
              </a:custGeom>
              <a:solidFill>
                <a:srgbClr val="D69B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3" name="Freeform 204"/>
              <p:cNvSpPr>
                <a:spLocks noChangeArrowheads="1"/>
              </p:cNvSpPr>
              <p:nvPr/>
            </p:nvSpPr>
            <p:spPr bwMode="auto">
              <a:xfrm>
                <a:off x="917575" y="681037"/>
                <a:ext cx="280988" cy="339725"/>
              </a:xfrm>
              <a:custGeom>
                <a:avLst/>
                <a:gdLst>
                  <a:gd name="T0" fmla="*/ 8 w 8"/>
                  <a:gd name="T1" fmla="*/ 0 h 10"/>
                  <a:gd name="T2" fmla="*/ 5 w 8"/>
                  <a:gd name="T3" fmla="*/ 4 h 10"/>
                  <a:gd name="T4" fmla="*/ 0 w 8"/>
                  <a:gd name="T5" fmla="*/ 6 h 10"/>
                  <a:gd name="T6" fmla="*/ 3 w 8"/>
                  <a:gd name="T7" fmla="*/ 10 h 10"/>
                  <a:gd name="T8" fmla="*/ 7 w 8"/>
                  <a:gd name="T9" fmla="*/ 8 h 10"/>
                  <a:gd name="T10" fmla="*/ 8 w 8"/>
                  <a:gd name="T11" fmla="*/ 5 h 10"/>
                  <a:gd name="T12" fmla="*/ 8 w 8"/>
                  <a:gd name="T13" fmla="*/ 0 h 10"/>
                  <a:gd name="T14" fmla="*/ 0 60000 65536"/>
                  <a:gd name="T15" fmla="*/ 0 60000 65536"/>
                  <a:gd name="T16" fmla="*/ 0 60000 65536"/>
                  <a:gd name="T17" fmla="*/ 0 60000 65536"/>
                  <a:gd name="T18" fmla="*/ 0 60000 65536"/>
                  <a:gd name="T19" fmla="*/ 0 60000 65536"/>
                  <a:gd name="T20" fmla="*/ 0 60000 65536"/>
                  <a:gd name="T21" fmla="*/ 0 w 8"/>
                  <a:gd name="T22" fmla="*/ 0 h 10"/>
                  <a:gd name="T23" fmla="*/ 8 w 8"/>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0">
                    <a:moveTo>
                      <a:pt x="8" y="0"/>
                    </a:moveTo>
                    <a:cubicBezTo>
                      <a:pt x="8" y="0"/>
                      <a:pt x="6" y="3"/>
                      <a:pt x="5" y="4"/>
                    </a:cubicBezTo>
                    <a:cubicBezTo>
                      <a:pt x="5" y="5"/>
                      <a:pt x="2" y="6"/>
                      <a:pt x="0" y="6"/>
                    </a:cubicBezTo>
                    <a:cubicBezTo>
                      <a:pt x="1" y="8"/>
                      <a:pt x="3" y="10"/>
                      <a:pt x="3" y="10"/>
                    </a:cubicBezTo>
                    <a:cubicBezTo>
                      <a:pt x="4" y="10"/>
                      <a:pt x="7" y="8"/>
                      <a:pt x="7" y="8"/>
                    </a:cubicBezTo>
                    <a:cubicBezTo>
                      <a:pt x="8" y="5"/>
                      <a:pt x="8" y="5"/>
                      <a:pt x="8" y="5"/>
                    </a:cubicBezTo>
                    <a:cubicBezTo>
                      <a:pt x="8" y="4"/>
                      <a:pt x="8" y="0"/>
                      <a:pt x="8" y="0"/>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4" name="Freeform 205"/>
              <p:cNvSpPr>
                <a:spLocks noChangeArrowheads="1"/>
              </p:cNvSpPr>
              <p:nvPr/>
            </p:nvSpPr>
            <p:spPr bwMode="auto">
              <a:xfrm>
                <a:off x="846138" y="919162"/>
                <a:ext cx="352425" cy="1462088"/>
              </a:xfrm>
              <a:custGeom>
                <a:avLst/>
                <a:gdLst>
                  <a:gd name="T0" fmla="*/ 0 w 10"/>
                  <a:gd name="T1" fmla="*/ 39 h 43"/>
                  <a:gd name="T2" fmla="*/ 3 w 10"/>
                  <a:gd name="T3" fmla="*/ 43 h 43"/>
                  <a:gd name="T4" fmla="*/ 9 w 10"/>
                  <a:gd name="T5" fmla="*/ 40 h 43"/>
                  <a:gd name="T6" fmla="*/ 9 w 10"/>
                  <a:gd name="T7" fmla="*/ 13 h 43"/>
                  <a:gd name="T8" fmla="*/ 7 w 10"/>
                  <a:gd name="T9" fmla="*/ 7 h 43"/>
                  <a:gd name="T10" fmla="*/ 8 w 10"/>
                  <a:gd name="T11" fmla="*/ 4 h 43"/>
                  <a:gd name="T12" fmla="*/ 4 w 10"/>
                  <a:gd name="T13" fmla="*/ 2 h 43"/>
                  <a:gd name="T14" fmla="*/ 3 w 10"/>
                  <a:gd name="T15" fmla="*/ 5 h 43"/>
                  <a:gd name="T16" fmla="*/ 3 w 10"/>
                  <a:gd name="T17" fmla="*/ 9 h 43"/>
                  <a:gd name="T18" fmla="*/ 1 w 10"/>
                  <a:gd name="T19" fmla="*/ 13 h 43"/>
                  <a:gd name="T20" fmla="*/ 0 w 10"/>
                  <a:gd name="T21" fmla="*/ 39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43"/>
                  <a:gd name="T35" fmla="*/ 10 w 10"/>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43">
                    <a:moveTo>
                      <a:pt x="0" y="39"/>
                    </a:moveTo>
                    <a:cubicBezTo>
                      <a:pt x="3" y="43"/>
                      <a:pt x="3" y="43"/>
                      <a:pt x="3" y="43"/>
                    </a:cubicBezTo>
                    <a:cubicBezTo>
                      <a:pt x="9" y="40"/>
                      <a:pt x="9" y="40"/>
                      <a:pt x="9" y="40"/>
                    </a:cubicBezTo>
                    <a:cubicBezTo>
                      <a:pt x="9" y="40"/>
                      <a:pt x="10" y="14"/>
                      <a:pt x="9" y="13"/>
                    </a:cubicBezTo>
                    <a:cubicBezTo>
                      <a:pt x="8" y="11"/>
                      <a:pt x="7" y="7"/>
                      <a:pt x="7" y="7"/>
                    </a:cubicBezTo>
                    <a:cubicBezTo>
                      <a:pt x="8" y="4"/>
                      <a:pt x="8" y="4"/>
                      <a:pt x="8" y="4"/>
                    </a:cubicBezTo>
                    <a:cubicBezTo>
                      <a:pt x="8" y="4"/>
                      <a:pt x="7" y="0"/>
                      <a:pt x="4" y="2"/>
                    </a:cubicBezTo>
                    <a:cubicBezTo>
                      <a:pt x="1" y="3"/>
                      <a:pt x="3" y="5"/>
                      <a:pt x="3" y="5"/>
                    </a:cubicBezTo>
                    <a:cubicBezTo>
                      <a:pt x="3" y="9"/>
                      <a:pt x="3" y="9"/>
                      <a:pt x="3" y="9"/>
                    </a:cubicBezTo>
                    <a:cubicBezTo>
                      <a:pt x="1" y="13"/>
                      <a:pt x="1" y="13"/>
                      <a:pt x="1" y="13"/>
                    </a:cubicBezTo>
                    <a:lnTo>
                      <a:pt x="0" y="39"/>
                    </a:ln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5" name="Freeform 206"/>
              <p:cNvSpPr>
                <a:spLocks noChangeArrowheads="1"/>
              </p:cNvSpPr>
              <p:nvPr/>
            </p:nvSpPr>
            <p:spPr bwMode="auto">
              <a:xfrm>
                <a:off x="811213" y="782637"/>
                <a:ext cx="176213" cy="374650"/>
              </a:xfrm>
              <a:custGeom>
                <a:avLst/>
                <a:gdLst>
                  <a:gd name="T0" fmla="*/ 22 w 111"/>
                  <a:gd name="T1" fmla="*/ 0 h 236"/>
                  <a:gd name="T2" fmla="*/ 0 w 111"/>
                  <a:gd name="T3" fmla="*/ 107 h 236"/>
                  <a:gd name="T4" fmla="*/ 22 w 111"/>
                  <a:gd name="T5" fmla="*/ 236 h 236"/>
                  <a:gd name="T6" fmla="*/ 111 w 111"/>
                  <a:gd name="T7" fmla="*/ 128 h 236"/>
                  <a:gd name="T8" fmla="*/ 22 w 111"/>
                  <a:gd name="T9" fmla="*/ 0 h 236"/>
                  <a:gd name="T10" fmla="*/ 0 60000 65536"/>
                  <a:gd name="T11" fmla="*/ 0 60000 65536"/>
                  <a:gd name="T12" fmla="*/ 0 60000 65536"/>
                  <a:gd name="T13" fmla="*/ 0 60000 65536"/>
                  <a:gd name="T14" fmla="*/ 0 60000 65536"/>
                  <a:gd name="T15" fmla="*/ 0 w 111"/>
                  <a:gd name="T16" fmla="*/ 0 h 236"/>
                  <a:gd name="T17" fmla="*/ 111 w 111"/>
                  <a:gd name="T18" fmla="*/ 236 h 236"/>
                </a:gdLst>
                <a:ahLst/>
                <a:cxnLst>
                  <a:cxn ang="T10">
                    <a:pos x="T0" y="T1"/>
                  </a:cxn>
                  <a:cxn ang="T11">
                    <a:pos x="T2" y="T3"/>
                  </a:cxn>
                  <a:cxn ang="T12">
                    <a:pos x="T4" y="T5"/>
                  </a:cxn>
                  <a:cxn ang="T13">
                    <a:pos x="T6" y="T7"/>
                  </a:cxn>
                  <a:cxn ang="T14">
                    <a:pos x="T8" y="T9"/>
                  </a:cxn>
                </a:cxnLst>
                <a:rect l="T15" t="T16" r="T17" b="T18"/>
                <a:pathLst>
                  <a:path w="111" h="236">
                    <a:moveTo>
                      <a:pt x="22" y="0"/>
                    </a:moveTo>
                    <a:lnTo>
                      <a:pt x="0" y="107"/>
                    </a:lnTo>
                    <a:lnTo>
                      <a:pt x="22" y="236"/>
                    </a:lnTo>
                    <a:lnTo>
                      <a:pt x="111" y="128"/>
                    </a:lnTo>
                    <a:lnTo>
                      <a:pt x="22" y="0"/>
                    </a:ln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6" name="Freeform 207"/>
              <p:cNvSpPr>
                <a:spLocks noChangeArrowheads="1"/>
              </p:cNvSpPr>
              <p:nvPr/>
            </p:nvSpPr>
            <p:spPr bwMode="auto">
              <a:xfrm>
                <a:off x="741363" y="0"/>
                <a:ext cx="633413" cy="577850"/>
              </a:xfrm>
              <a:custGeom>
                <a:avLst/>
                <a:gdLst>
                  <a:gd name="T0" fmla="*/ 1 w 18"/>
                  <a:gd name="T1" fmla="*/ 5 h 17"/>
                  <a:gd name="T2" fmla="*/ 0 w 18"/>
                  <a:gd name="T3" fmla="*/ 4 h 17"/>
                  <a:gd name="T4" fmla="*/ 5 w 18"/>
                  <a:gd name="T5" fmla="*/ 0 h 17"/>
                  <a:gd name="T6" fmla="*/ 12 w 18"/>
                  <a:gd name="T7" fmla="*/ 0 h 17"/>
                  <a:gd name="T8" fmla="*/ 17 w 18"/>
                  <a:gd name="T9" fmla="*/ 5 h 17"/>
                  <a:gd name="T10" fmla="*/ 18 w 18"/>
                  <a:gd name="T11" fmla="*/ 10 h 17"/>
                  <a:gd name="T12" fmla="*/ 16 w 18"/>
                  <a:gd name="T13" fmla="*/ 16 h 17"/>
                  <a:gd name="T14" fmla="*/ 1 w 18"/>
                  <a:gd name="T15" fmla="*/ 5 h 17"/>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7"/>
                  <a:gd name="T26" fmla="*/ 18 w 18"/>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7">
                    <a:moveTo>
                      <a:pt x="1" y="5"/>
                    </a:moveTo>
                    <a:cubicBezTo>
                      <a:pt x="1" y="5"/>
                      <a:pt x="0" y="4"/>
                      <a:pt x="0" y="4"/>
                    </a:cubicBezTo>
                    <a:cubicBezTo>
                      <a:pt x="1" y="3"/>
                      <a:pt x="3" y="0"/>
                      <a:pt x="5" y="0"/>
                    </a:cubicBezTo>
                    <a:cubicBezTo>
                      <a:pt x="7" y="0"/>
                      <a:pt x="12" y="0"/>
                      <a:pt x="12" y="0"/>
                    </a:cubicBezTo>
                    <a:cubicBezTo>
                      <a:pt x="12" y="0"/>
                      <a:pt x="15" y="2"/>
                      <a:pt x="17" y="5"/>
                    </a:cubicBezTo>
                    <a:cubicBezTo>
                      <a:pt x="18" y="7"/>
                      <a:pt x="18" y="10"/>
                      <a:pt x="18" y="10"/>
                    </a:cubicBezTo>
                    <a:cubicBezTo>
                      <a:pt x="18" y="10"/>
                      <a:pt x="18" y="14"/>
                      <a:pt x="16" y="16"/>
                    </a:cubicBezTo>
                    <a:cubicBezTo>
                      <a:pt x="16" y="16"/>
                      <a:pt x="10" y="17"/>
                      <a:pt x="1" y="5"/>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7" name="Freeform 208"/>
              <p:cNvSpPr>
                <a:spLocks noChangeArrowheads="1"/>
              </p:cNvSpPr>
              <p:nvPr/>
            </p:nvSpPr>
            <p:spPr bwMode="auto">
              <a:xfrm>
                <a:off x="1093788" y="782637"/>
                <a:ext cx="246063" cy="374650"/>
              </a:xfrm>
              <a:custGeom>
                <a:avLst/>
                <a:gdLst>
                  <a:gd name="T0" fmla="*/ 0 w 7"/>
                  <a:gd name="T1" fmla="*/ 6 h 11"/>
                  <a:gd name="T2" fmla="*/ 3 w 7"/>
                  <a:gd name="T3" fmla="*/ 11 h 11"/>
                  <a:gd name="T4" fmla="*/ 7 w 7"/>
                  <a:gd name="T5" fmla="*/ 4 h 11"/>
                  <a:gd name="T6" fmla="*/ 4 w 7"/>
                  <a:gd name="T7" fmla="*/ 0 h 11"/>
                  <a:gd name="T8" fmla="*/ 0 w 7"/>
                  <a:gd name="T9" fmla="*/ 6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6"/>
                    </a:moveTo>
                    <a:cubicBezTo>
                      <a:pt x="3" y="11"/>
                      <a:pt x="3" y="11"/>
                      <a:pt x="3" y="11"/>
                    </a:cubicBezTo>
                    <a:cubicBezTo>
                      <a:pt x="3" y="11"/>
                      <a:pt x="7" y="5"/>
                      <a:pt x="7" y="4"/>
                    </a:cubicBezTo>
                    <a:cubicBezTo>
                      <a:pt x="7" y="4"/>
                      <a:pt x="4" y="1"/>
                      <a:pt x="4" y="0"/>
                    </a:cubicBezTo>
                    <a:cubicBezTo>
                      <a:pt x="4" y="0"/>
                      <a:pt x="2" y="5"/>
                      <a:pt x="0" y="6"/>
                    </a:cubicBez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9" name="Freeform 209"/>
              <p:cNvSpPr>
                <a:spLocks noChangeArrowheads="1"/>
              </p:cNvSpPr>
              <p:nvPr/>
            </p:nvSpPr>
            <p:spPr bwMode="auto">
              <a:xfrm>
                <a:off x="704850" y="136525"/>
                <a:ext cx="635000" cy="679450"/>
              </a:xfrm>
              <a:custGeom>
                <a:avLst/>
                <a:gdLst>
                  <a:gd name="T0" fmla="*/ 3 w 18"/>
                  <a:gd name="T1" fmla="*/ 19 h 20"/>
                  <a:gd name="T2" fmla="*/ 6 w 18"/>
                  <a:gd name="T3" fmla="*/ 20 h 20"/>
                  <a:gd name="T4" fmla="*/ 12 w 18"/>
                  <a:gd name="T5" fmla="*/ 17 h 20"/>
                  <a:gd name="T6" fmla="*/ 14 w 18"/>
                  <a:gd name="T7" fmla="*/ 14 h 20"/>
                  <a:gd name="T8" fmla="*/ 15 w 18"/>
                  <a:gd name="T9" fmla="*/ 14 h 20"/>
                  <a:gd name="T10" fmla="*/ 17 w 18"/>
                  <a:gd name="T11" fmla="*/ 11 h 20"/>
                  <a:gd name="T12" fmla="*/ 17 w 18"/>
                  <a:gd name="T13" fmla="*/ 8 h 20"/>
                  <a:gd name="T14" fmla="*/ 15 w 18"/>
                  <a:gd name="T15" fmla="*/ 8 h 20"/>
                  <a:gd name="T16" fmla="*/ 13 w 18"/>
                  <a:gd name="T17" fmla="*/ 10 h 20"/>
                  <a:gd name="T18" fmla="*/ 13 w 18"/>
                  <a:gd name="T19" fmla="*/ 10 h 20"/>
                  <a:gd name="T20" fmla="*/ 13 w 18"/>
                  <a:gd name="T21" fmla="*/ 8 h 20"/>
                  <a:gd name="T22" fmla="*/ 11 w 18"/>
                  <a:gd name="T23" fmla="*/ 5 h 20"/>
                  <a:gd name="T24" fmla="*/ 12 w 18"/>
                  <a:gd name="T25" fmla="*/ 4 h 20"/>
                  <a:gd name="T26" fmla="*/ 9 w 18"/>
                  <a:gd name="T27" fmla="*/ 1 h 20"/>
                  <a:gd name="T28" fmla="*/ 2 w 18"/>
                  <a:gd name="T29" fmla="*/ 1 h 20"/>
                  <a:gd name="T30" fmla="*/ 1 w 18"/>
                  <a:gd name="T31" fmla="*/ 6 h 20"/>
                  <a:gd name="T32" fmla="*/ 1 w 18"/>
                  <a:gd name="T33" fmla="*/ 7 h 20"/>
                  <a:gd name="T34" fmla="*/ 0 w 18"/>
                  <a:gd name="T35" fmla="*/ 11 h 20"/>
                  <a:gd name="T36" fmla="*/ 2 w 18"/>
                  <a:gd name="T37" fmla="*/ 17 h 20"/>
                  <a:gd name="T38" fmla="*/ 3 w 18"/>
                  <a:gd name="T39" fmla="*/ 19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
                  <a:gd name="T61" fmla="*/ 0 h 20"/>
                  <a:gd name="T62" fmla="*/ 18 w 18"/>
                  <a:gd name="T63" fmla="*/ 20 h 2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 h="20">
                    <a:moveTo>
                      <a:pt x="3" y="19"/>
                    </a:moveTo>
                    <a:cubicBezTo>
                      <a:pt x="3" y="19"/>
                      <a:pt x="5" y="20"/>
                      <a:pt x="6" y="20"/>
                    </a:cubicBezTo>
                    <a:cubicBezTo>
                      <a:pt x="6" y="20"/>
                      <a:pt x="10" y="19"/>
                      <a:pt x="12" y="17"/>
                    </a:cubicBezTo>
                    <a:cubicBezTo>
                      <a:pt x="13" y="15"/>
                      <a:pt x="14" y="14"/>
                      <a:pt x="14" y="14"/>
                    </a:cubicBezTo>
                    <a:cubicBezTo>
                      <a:pt x="14" y="14"/>
                      <a:pt x="15" y="14"/>
                      <a:pt x="15" y="14"/>
                    </a:cubicBezTo>
                    <a:cubicBezTo>
                      <a:pt x="16" y="14"/>
                      <a:pt x="17" y="11"/>
                      <a:pt x="17" y="11"/>
                    </a:cubicBezTo>
                    <a:cubicBezTo>
                      <a:pt x="17" y="11"/>
                      <a:pt x="18" y="8"/>
                      <a:pt x="17" y="8"/>
                    </a:cubicBezTo>
                    <a:cubicBezTo>
                      <a:pt x="16" y="7"/>
                      <a:pt x="15" y="8"/>
                      <a:pt x="15" y="8"/>
                    </a:cubicBezTo>
                    <a:cubicBezTo>
                      <a:pt x="15" y="8"/>
                      <a:pt x="13" y="10"/>
                      <a:pt x="13" y="10"/>
                    </a:cubicBezTo>
                    <a:cubicBezTo>
                      <a:pt x="13" y="10"/>
                      <a:pt x="13" y="10"/>
                      <a:pt x="13" y="10"/>
                    </a:cubicBezTo>
                    <a:cubicBezTo>
                      <a:pt x="13" y="10"/>
                      <a:pt x="13" y="8"/>
                      <a:pt x="13" y="8"/>
                    </a:cubicBezTo>
                    <a:cubicBezTo>
                      <a:pt x="13" y="7"/>
                      <a:pt x="11" y="5"/>
                      <a:pt x="11" y="5"/>
                    </a:cubicBezTo>
                    <a:cubicBezTo>
                      <a:pt x="11" y="4"/>
                      <a:pt x="12" y="4"/>
                      <a:pt x="12" y="4"/>
                    </a:cubicBezTo>
                    <a:cubicBezTo>
                      <a:pt x="12" y="3"/>
                      <a:pt x="10" y="1"/>
                      <a:pt x="9" y="1"/>
                    </a:cubicBezTo>
                    <a:cubicBezTo>
                      <a:pt x="9" y="1"/>
                      <a:pt x="4" y="0"/>
                      <a:pt x="2" y="1"/>
                    </a:cubicBezTo>
                    <a:cubicBezTo>
                      <a:pt x="2" y="1"/>
                      <a:pt x="1" y="3"/>
                      <a:pt x="1" y="6"/>
                    </a:cubicBezTo>
                    <a:cubicBezTo>
                      <a:pt x="1" y="6"/>
                      <a:pt x="1" y="7"/>
                      <a:pt x="1" y="7"/>
                    </a:cubicBezTo>
                    <a:cubicBezTo>
                      <a:pt x="1" y="8"/>
                      <a:pt x="0" y="9"/>
                      <a:pt x="0" y="11"/>
                    </a:cubicBezTo>
                    <a:cubicBezTo>
                      <a:pt x="0" y="14"/>
                      <a:pt x="2" y="16"/>
                      <a:pt x="2" y="17"/>
                    </a:cubicBezTo>
                    <a:cubicBezTo>
                      <a:pt x="2" y="18"/>
                      <a:pt x="2" y="19"/>
                      <a:pt x="3" y="19"/>
                    </a:cubicBez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0" name="Freeform 210"/>
              <p:cNvSpPr>
                <a:spLocks noChangeArrowheads="1"/>
              </p:cNvSpPr>
              <p:nvPr/>
            </p:nvSpPr>
            <p:spPr bwMode="auto">
              <a:xfrm>
                <a:off x="776288" y="169862"/>
                <a:ext cx="563563" cy="646113"/>
              </a:xfrm>
              <a:custGeom>
                <a:avLst/>
                <a:gdLst>
                  <a:gd name="T0" fmla="*/ 15 w 16"/>
                  <a:gd name="T1" fmla="*/ 7 h 19"/>
                  <a:gd name="T2" fmla="*/ 13 w 16"/>
                  <a:gd name="T3" fmla="*/ 7 h 19"/>
                  <a:gd name="T4" fmla="*/ 11 w 16"/>
                  <a:gd name="T5" fmla="*/ 9 h 19"/>
                  <a:gd name="T6" fmla="*/ 11 w 16"/>
                  <a:gd name="T7" fmla="*/ 9 h 19"/>
                  <a:gd name="T8" fmla="*/ 11 w 16"/>
                  <a:gd name="T9" fmla="*/ 7 h 19"/>
                  <a:gd name="T10" fmla="*/ 9 w 16"/>
                  <a:gd name="T11" fmla="*/ 4 h 19"/>
                  <a:gd name="T12" fmla="*/ 10 w 16"/>
                  <a:gd name="T13" fmla="*/ 3 h 19"/>
                  <a:gd name="T14" fmla="*/ 7 w 16"/>
                  <a:gd name="T15" fmla="*/ 0 h 19"/>
                  <a:gd name="T16" fmla="*/ 7 w 16"/>
                  <a:gd name="T17" fmla="*/ 0 h 19"/>
                  <a:gd name="T18" fmla="*/ 4 w 16"/>
                  <a:gd name="T19" fmla="*/ 4 h 19"/>
                  <a:gd name="T20" fmla="*/ 6 w 16"/>
                  <a:gd name="T21" fmla="*/ 5 h 19"/>
                  <a:gd name="T22" fmla="*/ 7 w 16"/>
                  <a:gd name="T23" fmla="*/ 7 h 19"/>
                  <a:gd name="T24" fmla="*/ 8 w 16"/>
                  <a:gd name="T25" fmla="*/ 8 h 19"/>
                  <a:gd name="T26" fmla="*/ 8 w 16"/>
                  <a:gd name="T27" fmla="*/ 11 h 19"/>
                  <a:gd name="T28" fmla="*/ 5 w 16"/>
                  <a:gd name="T29" fmla="*/ 11 h 19"/>
                  <a:gd name="T30" fmla="*/ 6 w 16"/>
                  <a:gd name="T31" fmla="*/ 15 h 19"/>
                  <a:gd name="T32" fmla="*/ 3 w 16"/>
                  <a:gd name="T33" fmla="*/ 18 h 19"/>
                  <a:gd name="T34" fmla="*/ 0 w 16"/>
                  <a:gd name="T35" fmla="*/ 17 h 19"/>
                  <a:gd name="T36" fmla="*/ 1 w 16"/>
                  <a:gd name="T37" fmla="*/ 18 h 19"/>
                  <a:gd name="T38" fmla="*/ 4 w 16"/>
                  <a:gd name="T39" fmla="*/ 19 h 19"/>
                  <a:gd name="T40" fmla="*/ 10 w 16"/>
                  <a:gd name="T41" fmla="*/ 16 h 19"/>
                  <a:gd name="T42" fmla="*/ 12 w 16"/>
                  <a:gd name="T43" fmla="*/ 13 h 19"/>
                  <a:gd name="T44" fmla="*/ 13 w 16"/>
                  <a:gd name="T45" fmla="*/ 13 h 19"/>
                  <a:gd name="T46" fmla="*/ 15 w 16"/>
                  <a:gd name="T47" fmla="*/ 10 h 19"/>
                  <a:gd name="T48" fmla="*/ 15 w 16"/>
                  <a:gd name="T49" fmla="*/ 7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
                  <a:gd name="T76" fmla="*/ 0 h 19"/>
                  <a:gd name="T77" fmla="*/ 16 w 16"/>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 h="19">
                    <a:moveTo>
                      <a:pt x="15" y="7"/>
                    </a:moveTo>
                    <a:cubicBezTo>
                      <a:pt x="14" y="6"/>
                      <a:pt x="13" y="7"/>
                      <a:pt x="13" y="7"/>
                    </a:cubicBezTo>
                    <a:cubicBezTo>
                      <a:pt x="13" y="7"/>
                      <a:pt x="11" y="9"/>
                      <a:pt x="11" y="9"/>
                    </a:cubicBezTo>
                    <a:cubicBezTo>
                      <a:pt x="11" y="9"/>
                      <a:pt x="11" y="9"/>
                      <a:pt x="11" y="9"/>
                    </a:cubicBezTo>
                    <a:cubicBezTo>
                      <a:pt x="11" y="9"/>
                      <a:pt x="11" y="7"/>
                      <a:pt x="11" y="7"/>
                    </a:cubicBezTo>
                    <a:cubicBezTo>
                      <a:pt x="11" y="6"/>
                      <a:pt x="9" y="4"/>
                      <a:pt x="9" y="4"/>
                    </a:cubicBezTo>
                    <a:cubicBezTo>
                      <a:pt x="9" y="3"/>
                      <a:pt x="10" y="3"/>
                      <a:pt x="10" y="3"/>
                    </a:cubicBezTo>
                    <a:cubicBezTo>
                      <a:pt x="10" y="2"/>
                      <a:pt x="8" y="0"/>
                      <a:pt x="7" y="0"/>
                    </a:cubicBezTo>
                    <a:cubicBezTo>
                      <a:pt x="7" y="0"/>
                      <a:pt x="7" y="0"/>
                      <a:pt x="7" y="0"/>
                    </a:cubicBezTo>
                    <a:cubicBezTo>
                      <a:pt x="5" y="1"/>
                      <a:pt x="4" y="4"/>
                      <a:pt x="4" y="4"/>
                    </a:cubicBezTo>
                    <a:cubicBezTo>
                      <a:pt x="5" y="4"/>
                      <a:pt x="6" y="5"/>
                      <a:pt x="6" y="5"/>
                    </a:cubicBezTo>
                    <a:cubicBezTo>
                      <a:pt x="6" y="5"/>
                      <a:pt x="7" y="7"/>
                      <a:pt x="7" y="7"/>
                    </a:cubicBezTo>
                    <a:cubicBezTo>
                      <a:pt x="7" y="7"/>
                      <a:pt x="8" y="7"/>
                      <a:pt x="8" y="8"/>
                    </a:cubicBezTo>
                    <a:cubicBezTo>
                      <a:pt x="8" y="8"/>
                      <a:pt x="8" y="10"/>
                      <a:pt x="8" y="11"/>
                    </a:cubicBezTo>
                    <a:cubicBezTo>
                      <a:pt x="7" y="12"/>
                      <a:pt x="5" y="11"/>
                      <a:pt x="5" y="11"/>
                    </a:cubicBezTo>
                    <a:cubicBezTo>
                      <a:pt x="6" y="12"/>
                      <a:pt x="6" y="14"/>
                      <a:pt x="6" y="15"/>
                    </a:cubicBezTo>
                    <a:cubicBezTo>
                      <a:pt x="6" y="16"/>
                      <a:pt x="4" y="17"/>
                      <a:pt x="3" y="18"/>
                    </a:cubicBezTo>
                    <a:cubicBezTo>
                      <a:pt x="3" y="18"/>
                      <a:pt x="1" y="17"/>
                      <a:pt x="0" y="17"/>
                    </a:cubicBezTo>
                    <a:cubicBezTo>
                      <a:pt x="0" y="18"/>
                      <a:pt x="0" y="18"/>
                      <a:pt x="1" y="18"/>
                    </a:cubicBezTo>
                    <a:cubicBezTo>
                      <a:pt x="1" y="18"/>
                      <a:pt x="3" y="19"/>
                      <a:pt x="4" y="19"/>
                    </a:cubicBezTo>
                    <a:cubicBezTo>
                      <a:pt x="4" y="19"/>
                      <a:pt x="8" y="18"/>
                      <a:pt x="10" y="16"/>
                    </a:cubicBezTo>
                    <a:cubicBezTo>
                      <a:pt x="11" y="14"/>
                      <a:pt x="12" y="13"/>
                      <a:pt x="12" y="13"/>
                    </a:cubicBezTo>
                    <a:cubicBezTo>
                      <a:pt x="12" y="13"/>
                      <a:pt x="13" y="13"/>
                      <a:pt x="13" y="13"/>
                    </a:cubicBezTo>
                    <a:cubicBezTo>
                      <a:pt x="14" y="13"/>
                      <a:pt x="15" y="10"/>
                      <a:pt x="15" y="10"/>
                    </a:cubicBezTo>
                    <a:cubicBezTo>
                      <a:pt x="15" y="10"/>
                      <a:pt x="16" y="7"/>
                      <a:pt x="15" y="7"/>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61" name="Group 34"/>
            <p:cNvGrpSpPr>
              <a:grpSpLocks/>
            </p:cNvGrpSpPr>
            <p:nvPr/>
          </p:nvGrpSpPr>
          <p:grpSpPr bwMode="auto">
            <a:xfrm>
              <a:off x="1076969" y="3659968"/>
              <a:ext cx="1431925" cy="2349500"/>
              <a:chOff x="0" y="0"/>
              <a:chExt cx="1778000" cy="2914651"/>
            </a:xfrm>
          </p:grpSpPr>
          <p:sp>
            <p:nvSpPr>
              <p:cNvPr id="62" name="Freeform 126"/>
              <p:cNvSpPr>
                <a:spLocks noEditPoints="1" noChangeArrowheads="1"/>
              </p:cNvSpPr>
              <p:nvPr/>
            </p:nvSpPr>
            <p:spPr bwMode="auto">
              <a:xfrm>
                <a:off x="146423" y="165406"/>
                <a:ext cx="1263651" cy="1381128"/>
              </a:xfrm>
              <a:custGeom>
                <a:avLst/>
                <a:gdLst>
                  <a:gd name="T0" fmla="*/ 411 w 628"/>
                  <a:gd name="T1" fmla="*/ 695 h 734"/>
                  <a:gd name="T2" fmla="*/ 411 w 628"/>
                  <a:gd name="T3" fmla="*/ 706 h 734"/>
                  <a:gd name="T4" fmla="*/ 442 w 628"/>
                  <a:gd name="T5" fmla="*/ 725 h 734"/>
                  <a:gd name="T6" fmla="*/ 475 w 628"/>
                  <a:gd name="T7" fmla="*/ 734 h 734"/>
                  <a:gd name="T8" fmla="*/ 480 w 628"/>
                  <a:gd name="T9" fmla="*/ 727 h 734"/>
                  <a:gd name="T10" fmla="*/ 437 w 628"/>
                  <a:gd name="T11" fmla="*/ 711 h 734"/>
                  <a:gd name="T12" fmla="*/ 411 w 628"/>
                  <a:gd name="T13" fmla="*/ 695 h 734"/>
                  <a:gd name="T14" fmla="*/ 238 w 628"/>
                  <a:gd name="T15" fmla="*/ 340 h 734"/>
                  <a:gd name="T16" fmla="*/ 244 w 628"/>
                  <a:gd name="T17" fmla="*/ 380 h 734"/>
                  <a:gd name="T18" fmla="*/ 231 w 628"/>
                  <a:gd name="T19" fmla="*/ 409 h 734"/>
                  <a:gd name="T20" fmla="*/ 233 w 628"/>
                  <a:gd name="T21" fmla="*/ 413 h 734"/>
                  <a:gd name="T22" fmla="*/ 253 w 628"/>
                  <a:gd name="T23" fmla="*/ 416 h 734"/>
                  <a:gd name="T24" fmla="*/ 260 w 628"/>
                  <a:gd name="T25" fmla="*/ 366 h 734"/>
                  <a:gd name="T26" fmla="*/ 249 w 628"/>
                  <a:gd name="T27" fmla="*/ 340 h 734"/>
                  <a:gd name="T28" fmla="*/ 238 w 628"/>
                  <a:gd name="T29" fmla="*/ 340 h 734"/>
                  <a:gd name="T30" fmla="*/ 486 w 628"/>
                  <a:gd name="T31" fmla="*/ 79 h 734"/>
                  <a:gd name="T32" fmla="*/ 487 w 628"/>
                  <a:gd name="T33" fmla="*/ 112 h 734"/>
                  <a:gd name="T34" fmla="*/ 542 w 628"/>
                  <a:gd name="T35" fmla="*/ 58 h 734"/>
                  <a:gd name="T36" fmla="*/ 609 w 628"/>
                  <a:gd name="T37" fmla="*/ 17 h 734"/>
                  <a:gd name="T38" fmla="*/ 628 w 628"/>
                  <a:gd name="T39" fmla="*/ 14 h 734"/>
                  <a:gd name="T40" fmla="*/ 625 w 628"/>
                  <a:gd name="T41" fmla="*/ 3 h 734"/>
                  <a:gd name="T42" fmla="*/ 600 w 628"/>
                  <a:gd name="T43" fmla="*/ 6 h 734"/>
                  <a:gd name="T44" fmla="*/ 546 w 628"/>
                  <a:gd name="T45" fmla="*/ 25 h 734"/>
                  <a:gd name="T46" fmla="*/ 512 w 628"/>
                  <a:gd name="T47" fmla="*/ 50 h 734"/>
                  <a:gd name="T48" fmla="*/ 486 w 628"/>
                  <a:gd name="T49" fmla="*/ 79 h 734"/>
                  <a:gd name="T50" fmla="*/ 0 w 628"/>
                  <a:gd name="T51" fmla="*/ 285 h 734"/>
                  <a:gd name="T52" fmla="*/ 18 w 628"/>
                  <a:gd name="T53" fmla="*/ 312 h 734"/>
                  <a:gd name="T54" fmla="*/ 24 w 628"/>
                  <a:gd name="T55" fmla="*/ 326 h 734"/>
                  <a:gd name="T56" fmla="*/ 28 w 628"/>
                  <a:gd name="T57" fmla="*/ 316 h 734"/>
                  <a:gd name="T58" fmla="*/ 6 w 628"/>
                  <a:gd name="T59" fmla="*/ 258 h 734"/>
                  <a:gd name="T60" fmla="*/ 0 w 628"/>
                  <a:gd name="T61" fmla="*/ 285 h 7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28"/>
                  <a:gd name="T94" fmla="*/ 0 h 734"/>
                  <a:gd name="T95" fmla="*/ 628 w 628"/>
                  <a:gd name="T96" fmla="*/ 734 h 73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28" h="734">
                    <a:moveTo>
                      <a:pt x="411" y="695"/>
                    </a:moveTo>
                    <a:cubicBezTo>
                      <a:pt x="411" y="706"/>
                      <a:pt x="411" y="706"/>
                      <a:pt x="411" y="706"/>
                    </a:cubicBezTo>
                    <a:cubicBezTo>
                      <a:pt x="411" y="706"/>
                      <a:pt x="424" y="716"/>
                      <a:pt x="442" y="725"/>
                    </a:cubicBezTo>
                    <a:cubicBezTo>
                      <a:pt x="460" y="734"/>
                      <a:pt x="470" y="734"/>
                      <a:pt x="475" y="734"/>
                    </a:cubicBezTo>
                    <a:cubicBezTo>
                      <a:pt x="479" y="733"/>
                      <a:pt x="480" y="727"/>
                      <a:pt x="480" y="727"/>
                    </a:cubicBezTo>
                    <a:cubicBezTo>
                      <a:pt x="480" y="727"/>
                      <a:pt x="461" y="725"/>
                      <a:pt x="437" y="711"/>
                    </a:cubicBezTo>
                    <a:cubicBezTo>
                      <a:pt x="412" y="698"/>
                      <a:pt x="411" y="695"/>
                      <a:pt x="411" y="695"/>
                    </a:cubicBezTo>
                    <a:close/>
                    <a:moveTo>
                      <a:pt x="238" y="340"/>
                    </a:moveTo>
                    <a:cubicBezTo>
                      <a:pt x="238" y="340"/>
                      <a:pt x="249" y="358"/>
                      <a:pt x="244" y="380"/>
                    </a:cubicBezTo>
                    <a:cubicBezTo>
                      <a:pt x="240" y="401"/>
                      <a:pt x="231" y="409"/>
                      <a:pt x="231" y="409"/>
                    </a:cubicBezTo>
                    <a:cubicBezTo>
                      <a:pt x="233" y="413"/>
                      <a:pt x="233" y="413"/>
                      <a:pt x="233" y="413"/>
                    </a:cubicBezTo>
                    <a:cubicBezTo>
                      <a:pt x="253" y="416"/>
                      <a:pt x="253" y="416"/>
                      <a:pt x="253" y="416"/>
                    </a:cubicBezTo>
                    <a:cubicBezTo>
                      <a:pt x="253" y="416"/>
                      <a:pt x="264" y="391"/>
                      <a:pt x="260" y="366"/>
                    </a:cubicBezTo>
                    <a:cubicBezTo>
                      <a:pt x="255" y="341"/>
                      <a:pt x="249" y="340"/>
                      <a:pt x="249" y="340"/>
                    </a:cubicBezTo>
                    <a:cubicBezTo>
                      <a:pt x="238" y="340"/>
                      <a:pt x="238" y="340"/>
                      <a:pt x="238" y="340"/>
                    </a:cubicBezTo>
                    <a:close/>
                    <a:moveTo>
                      <a:pt x="486" y="79"/>
                    </a:moveTo>
                    <a:cubicBezTo>
                      <a:pt x="487" y="112"/>
                      <a:pt x="487" y="112"/>
                      <a:pt x="487" y="112"/>
                    </a:cubicBezTo>
                    <a:cubicBezTo>
                      <a:pt x="487" y="112"/>
                      <a:pt x="515" y="78"/>
                      <a:pt x="542" y="58"/>
                    </a:cubicBezTo>
                    <a:cubicBezTo>
                      <a:pt x="570" y="38"/>
                      <a:pt x="590" y="20"/>
                      <a:pt x="609" y="17"/>
                    </a:cubicBezTo>
                    <a:cubicBezTo>
                      <a:pt x="628" y="14"/>
                      <a:pt x="628" y="14"/>
                      <a:pt x="628" y="14"/>
                    </a:cubicBezTo>
                    <a:cubicBezTo>
                      <a:pt x="625" y="3"/>
                      <a:pt x="625" y="3"/>
                      <a:pt x="625" y="3"/>
                    </a:cubicBezTo>
                    <a:cubicBezTo>
                      <a:pt x="625" y="3"/>
                      <a:pt x="622" y="0"/>
                      <a:pt x="600" y="6"/>
                    </a:cubicBezTo>
                    <a:cubicBezTo>
                      <a:pt x="578" y="12"/>
                      <a:pt x="560" y="15"/>
                      <a:pt x="546" y="25"/>
                    </a:cubicBezTo>
                    <a:cubicBezTo>
                      <a:pt x="532" y="34"/>
                      <a:pt x="530" y="32"/>
                      <a:pt x="512" y="50"/>
                    </a:cubicBezTo>
                    <a:cubicBezTo>
                      <a:pt x="493" y="69"/>
                      <a:pt x="486" y="79"/>
                      <a:pt x="486" y="79"/>
                    </a:cubicBezTo>
                    <a:close/>
                    <a:moveTo>
                      <a:pt x="0" y="285"/>
                    </a:moveTo>
                    <a:cubicBezTo>
                      <a:pt x="0" y="285"/>
                      <a:pt x="14" y="306"/>
                      <a:pt x="18" y="312"/>
                    </a:cubicBezTo>
                    <a:cubicBezTo>
                      <a:pt x="22" y="318"/>
                      <a:pt x="24" y="326"/>
                      <a:pt x="24" y="326"/>
                    </a:cubicBezTo>
                    <a:cubicBezTo>
                      <a:pt x="28" y="316"/>
                      <a:pt x="28" y="316"/>
                      <a:pt x="28" y="316"/>
                    </a:cubicBezTo>
                    <a:cubicBezTo>
                      <a:pt x="6" y="258"/>
                      <a:pt x="6" y="258"/>
                      <a:pt x="6" y="258"/>
                    </a:cubicBezTo>
                    <a:lnTo>
                      <a:pt x="0" y="28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3" name="AutoShape 266"/>
              <p:cNvSpPr>
                <a:spLocks noChangeAspect="1" noChangeArrowheads="1" noTextEdit="1"/>
              </p:cNvSpPr>
              <p:nvPr/>
            </p:nvSpPr>
            <p:spPr bwMode="auto">
              <a:xfrm>
                <a:off x="0" y="34925"/>
                <a:ext cx="1778000"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4" name="Freeform 268"/>
              <p:cNvSpPr>
                <a:spLocks noChangeArrowheads="1"/>
              </p:cNvSpPr>
              <p:nvPr/>
            </p:nvSpPr>
            <p:spPr bwMode="auto">
              <a:xfrm>
                <a:off x="417513" y="379413"/>
                <a:ext cx="244475" cy="171450"/>
              </a:xfrm>
              <a:custGeom>
                <a:avLst/>
                <a:gdLst>
                  <a:gd name="T0" fmla="*/ 14 w 14"/>
                  <a:gd name="T1" fmla="*/ 5 h 10"/>
                  <a:gd name="T2" fmla="*/ 12 w 14"/>
                  <a:gd name="T3" fmla="*/ 2 h 10"/>
                  <a:gd name="T4" fmla="*/ 0 w 14"/>
                  <a:gd name="T5" fmla="*/ 1 h 10"/>
                  <a:gd name="T6" fmla="*/ 3 w 14"/>
                  <a:gd name="T7" fmla="*/ 9 h 10"/>
                  <a:gd name="T8" fmla="*/ 14 w 14"/>
                  <a:gd name="T9" fmla="*/ 5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14" y="5"/>
                    </a:moveTo>
                    <a:cubicBezTo>
                      <a:pt x="12" y="2"/>
                      <a:pt x="12" y="2"/>
                      <a:pt x="12" y="2"/>
                    </a:cubicBezTo>
                    <a:cubicBezTo>
                      <a:pt x="12" y="2"/>
                      <a:pt x="1" y="0"/>
                      <a:pt x="0" y="1"/>
                    </a:cubicBezTo>
                    <a:cubicBezTo>
                      <a:pt x="0" y="1"/>
                      <a:pt x="1" y="9"/>
                      <a:pt x="3" y="9"/>
                    </a:cubicBezTo>
                    <a:cubicBezTo>
                      <a:pt x="5" y="10"/>
                      <a:pt x="13" y="5"/>
                      <a:pt x="14" y="5"/>
                    </a:cubicBezTo>
                    <a:close/>
                  </a:path>
                </a:pathLst>
              </a:custGeom>
              <a:solidFill>
                <a:srgbClr val="F2F2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5" name="Freeform 269"/>
              <p:cNvSpPr>
                <a:spLocks noChangeArrowheads="1"/>
              </p:cNvSpPr>
              <p:nvPr/>
            </p:nvSpPr>
            <p:spPr bwMode="auto">
              <a:xfrm>
                <a:off x="1498600" y="412750"/>
                <a:ext cx="260350" cy="293688"/>
              </a:xfrm>
              <a:custGeom>
                <a:avLst/>
                <a:gdLst>
                  <a:gd name="T0" fmla="*/ 1 w 15"/>
                  <a:gd name="T1" fmla="*/ 16 h 17"/>
                  <a:gd name="T2" fmla="*/ 4 w 15"/>
                  <a:gd name="T3" fmla="*/ 17 h 17"/>
                  <a:gd name="T4" fmla="*/ 10 w 15"/>
                  <a:gd name="T5" fmla="*/ 13 h 17"/>
                  <a:gd name="T6" fmla="*/ 11 w 15"/>
                  <a:gd name="T7" fmla="*/ 10 h 17"/>
                  <a:gd name="T8" fmla="*/ 13 w 15"/>
                  <a:gd name="T9" fmla="*/ 6 h 17"/>
                  <a:gd name="T10" fmla="*/ 12 w 15"/>
                  <a:gd name="T11" fmla="*/ 7 h 17"/>
                  <a:gd name="T12" fmla="*/ 13 w 15"/>
                  <a:gd name="T13" fmla="*/ 5 h 17"/>
                  <a:gd name="T14" fmla="*/ 15 w 15"/>
                  <a:gd name="T15" fmla="*/ 1 h 17"/>
                  <a:gd name="T16" fmla="*/ 13 w 15"/>
                  <a:gd name="T17" fmla="*/ 1 h 17"/>
                  <a:gd name="T18" fmla="*/ 13 w 15"/>
                  <a:gd name="T19" fmla="*/ 1 h 17"/>
                  <a:gd name="T20" fmla="*/ 10 w 15"/>
                  <a:gd name="T21" fmla="*/ 3 h 17"/>
                  <a:gd name="T22" fmla="*/ 7 w 15"/>
                  <a:gd name="T23" fmla="*/ 8 h 17"/>
                  <a:gd name="T24" fmla="*/ 3 w 15"/>
                  <a:gd name="T25" fmla="*/ 11 h 17"/>
                  <a:gd name="T26" fmla="*/ 0 w 15"/>
                  <a:gd name="T27" fmla="*/ 12 h 17"/>
                  <a:gd name="T28" fmla="*/ 1 w 15"/>
                  <a:gd name="T29" fmla="*/ 16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
                  <a:gd name="T46" fmla="*/ 0 h 17"/>
                  <a:gd name="T47" fmla="*/ 15 w 15"/>
                  <a:gd name="T48" fmla="*/ 17 h 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 h="17">
                    <a:moveTo>
                      <a:pt x="1" y="16"/>
                    </a:moveTo>
                    <a:cubicBezTo>
                      <a:pt x="1" y="16"/>
                      <a:pt x="3" y="17"/>
                      <a:pt x="4" y="17"/>
                    </a:cubicBezTo>
                    <a:cubicBezTo>
                      <a:pt x="5" y="16"/>
                      <a:pt x="10" y="13"/>
                      <a:pt x="10" y="13"/>
                    </a:cubicBezTo>
                    <a:cubicBezTo>
                      <a:pt x="10" y="13"/>
                      <a:pt x="10" y="11"/>
                      <a:pt x="11" y="10"/>
                    </a:cubicBezTo>
                    <a:cubicBezTo>
                      <a:pt x="12" y="9"/>
                      <a:pt x="14" y="7"/>
                      <a:pt x="13" y="6"/>
                    </a:cubicBezTo>
                    <a:cubicBezTo>
                      <a:pt x="12" y="7"/>
                      <a:pt x="12" y="7"/>
                      <a:pt x="12" y="7"/>
                    </a:cubicBezTo>
                    <a:cubicBezTo>
                      <a:pt x="12" y="7"/>
                      <a:pt x="12" y="6"/>
                      <a:pt x="13" y="5"/>
                    </a:cubicBezTo>
                    <a:cubicBezTo>
                      <a:pt x="13" y="5"/>
                      <a:pt x="15" y="2"/>
                      <a:pt x="15" y="1"/>
                    </a:cubicBezTo>
                    <a:cubicBezTo>
                      <a:pt x="15" y="0"/>
                      <a:pt x="14" y="1"/>
                      <a:pt x="13" y="1"/>
                    </a:cubicBezTo>
                    <a:cubicBezTo>
                      <a:pt x="13" y="1"/>
                      <a:pt x="13" y="1"/>
                      <a:pt x="13" y="1"/>
                    </a:cubicBezTo>
                    <a:cubicBezTo>
                      <a:pt x="12" y="2"/>
                      <a:pt x="10" y="3"/>
                      <a:pt x="10" y="3"/>
                    </a:cubicBezTo>
                    <a:cubicBezTo>
                      <a:pt x="9" y="5"/>
                      <a:pt x="8" y="7"/>
                      <a:pt x="7" y="8"/>
                    </a:cubicBezTo>
                    <a:cubicBezTo>
                      <a:pt x="7" y="8"/>
                      <a:pt x="5" y="9"/>
                      <a:pt x="3" y="11"/>
                    </a:cubicBezTo>
                    <a:cubicBezTo>
                      <a:pt x="1" y="13"/>
                      <a:pt x="0" y="12"/>
                      <a:pt x="0" y="12"/>
                    </a:cubicBezTo>
                    <a:cubicBezTo>
                      <a:pt x="0" y="12"/>
                      <a:pt x="0" y="15"/>
                      <a:pt x="1" y="16"/>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6" name="Freeform 270"/>
              <p:cNvSpPr>
                <a:spLocks noChangeArrowheads="1"/>
              </p:cNvSpPr>
              <p:nvPr/>
            </p:nvSpPr>
            <p:spPr bwMode="auto">
              <a:xfrm>
                <a:off x="1516063" y="430213"/>
                <a:ext cx="242888" cy="276225"/>
              </a:xfrm>
              <a:custGeom>
                <a:avLst/>
                <a:gdLst>
                  <a:gd name="T0" fmla="*/ 14 w 14"/>
                  <a:gd name="T1" fmla="*/ 0 h 16"/>
                  <a:gd name="T2" fmla="*/ 13 w 14"/>
                  <a:gd name="T3" fmla="*/ 0 h 16"/>
                  <a:gd name="T4" fmla="*/ 11 w 14"/>
                  <a:gd name="T5" fmla="*/ 4 h 16"/>
                  <a:gd name="T6" fmla="*/ 10 w 14"/>
                  <a:gd name="T7" fmla="*/ 7 h 16"/>
                  <a:gd name="T8" fmla="*/ 11 w 14"/>
                  <a:gd name="T9" fmla="*/ 7 h 16"/>
                  <a:gd name="T10" fmla="*/ 8 w 14"/>
                  <a:gd name="T11" fmla="*/ 11 h 16"/>
                  <a:gd name="T12" fmla="*/ 3 w 14"/>
                  <a:gd name="T13" fmla="*/ 14 h 16"/>
                  <a:gd name="T14" fmla="*/ 0 w 14"/>
                  <a:gd name="T15" fmla="*/ 13 h 16"/>
                  <a:gd name="T16" fmla="*/ 0 w 14"/>
                  <a:gd name="T17" fmla="*/ 15 h 16"/>
                  <a:gd name="T18" fmla="*/ 0 w 14"/>
                  <a:gd name="T19" fmla="*/ 15 h 16"/>
                  <a:gd name="T20" fmla="*/ 3 w 14"/>
                  <a:gd name="T21" fmla="*/ 16 h 16"/>
                  <a:gd name="T22" fmla="*/ 9 w 14"/>
                  <a:gd name="T23" fmla="*/ 12 h 16"/>
                  <a:gd name="T24" fmla="*/ 10 w 14"/>
                  <a:gd name="T25" fmla="*/ 9 h 16"/>
                  <a:gd name="T26" fmla="*/ 12 w 14"/>
                  <a:gd name="T27" fmla="*/ 5 h 16"/>
                  <a:gd name="T28" fmla="*/ 11 w 14"/>
                  <a:gd name="T29" fmla="*/ 6 h 16"/>
                  <a:gd name="T30" fmla="*/ 12 w 14"/>
                  <a:gd name="T31" fmla="*/ 4 h 16"/>
                  <a:gd name="T32" fmla="*/ 14 w 14"/>
                  <a:gd name="T33" fmla="*/ 0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16"/>
                  <a:gd name="T53" fmla="*/ 14 w 14"/>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16">
                    <a:moveTo>
                      <a:pt x="14" y="0"/>
                    </a:moveTo>
                    <a:cubicBezTo>
                      <a:pt x="14" y="0"/>
                      <a:pt x="14" y="0"/>
                      <a:pt x="13" y="0"/>
                    </a:cubicBezTo>
                    <a:cubicBezTo>
                      <a:pt x="14" y="1"/>
                      <a:pt x="11" y="4"/>
                      <a:pt x="11" y="4"/>
                    </a:cubicBezTo>
                    <a:cubicBezTo>
                      <a:pt x="10" y="7"/>
                      <a:pt x="10" y="7"/>
                      <a:pt x="10" y="7"/>
                    </a:cubicBezTo>
                    <a:cubicBezTo>
                      <a:pt x="10" y="7"/>
                      <a:pt x="11" y="6"/>
                      <a:pt x="11" y="7"/>
                    </a:cubicBezTo>
                    <a:cubicBezTo>
                      <a:pt x="10" y="8"/>
                      <a:pt x="8" y="11"/>
                      <a:pt x="8" y="11"/>
                    </a:cubicBezTo>
                    <a:cubicBezTo>
                      <a:pt x="8" y="11"/>
                      <a:pt x="6" y="13"/>
                      <a:pt x="3" y="14"/>
                    </a:cubicBezTo>
                    <a:cubicBezTo>
                      <a:pt x="1" y="16"/>
                      <a:pt x="0" y="13"/>
                      <a:pt x="0" y="13"/>
                    </a:cubicBezTo>
                    <a:cubicBezTo>
                      <a:pt x="0" y="15"/>
                      <a:pt x="0" y="15"/>
                      <a:pt x="0" y="15"/>
                    </a:cubicBezTo>
                    <a:cubicBezTo>
                      <a:pt x="0" y="15"/>
                      <a:pt x="0" y="15"/>
                      <a:pt x="0" y="15"/>
                    </a:cubicBezTo>
                    <a:cubicBezTo>
                      <a:pt x="0" y="15"/>
                      <a:pt x="2" y="16"/>
                      <a:pt x="3" y="16"/>
                    </a:cubicBezTo>
                    <a:cubicBezTo>
                      <a:pt x="4" y="15"/>
                      <a:pt x="9" y="12"/>
                      <a:pt x="9" y="12"/>
                    </a:cubicBezTo>
                    <a:cubicBezTo>
                      <a:pt x="9" y="12"/>
                      <a:pt x="9" y="10"/>
                      <a:pt x="10" y="9"/>
                    </a:cubicBezTo>
                    <a:cubicBezTo>
                      <a:pt x="11" y="8"/>
                      <a:pt x="13" y="6"/>
                      <a:pt x="12" y="5"/>
                    </a:cubicBezTo>
                    <a:cubicBezTo>
                      <a:pt x="11" y="6"/>
                      <a:pt x="11" y="6"/>
                      <a:pt x="11" y="6"/>
                    </a:cubicBezTo>
                    <a:cubicBezTo>
                      <a:pt x="11" y="6"/>
                      <a:pt x="11" y="5"/>
                      <a:pt x="12" y="4"/>
                    </a:cubicBezTo>
                    <a:cubicBezTo>
                      <a:pt x="12" y="4"/>
                      <a:pt x="14" y="1"/>
                      <a:pt x="14"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7" name="Freeform 271"/>
              <p:cNvSpPr>
                <a:spLocks noChangeArrowheads="1"/>
              </p:cNvSpPr>
              <p:nvPr/>
            </p:nvSpPr>
            <p:spPr bwMode="auto">
              <a:xfrm>
                <a:off x="1655763" y="517525"/>
                <a:ext cx="52388" cy="68263"/>
              </a:xfrm>
              <a:custGeom>
                <a:avLst/>
                <a:gdLst>
                  <a:gd name="T0" fmla="*/ 0 w 3"/>
                  <a:gd name="T1" fmla="*/ 4 h 4"/>
                  <a:gd name="T2" fmla="*/ 3 w 3"/>
                  <a:gd name="T3" fmla="*/ 2 h 4"/>
                  <a:gd name="T4" fmla="*/ 2 w 3"/>
                  <a:gd name="T5" fmla="*/ 0 h 4"/>
                  <a:gd name="T6" fmla="*/ 0 w 3"/>
                  <a:gd name="T7" fmla="*/ 4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0" y="4"/>
                    </a:moveTo>
                    <a:cubicBezTo>
                      <a:pt x="0" y="4"/>
                      <a:pt x="2" y="2"/>
                      <a:pt x="3" y="2"/>
                    </a:cubicBezTo>
                    <a:cubicBezTo>
                      <a:pt x="2" y="0"/>
                      <a:pt x="2" y="0"/>
                      <a:pt x="2" y="0"/>
                    </a:cubicBezTo>
                    <a:cubicBezTo>
                      <a:pt x="2" y="0"/>
                      <a:pt x="0" y="4"/>
                      <a:pt x="0" y="4"/>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8" name="Freeform 272"/>
              <p:cNvSpPr>
                <a:spLocks noChangeArrowheads="1"/>
              </p:cNvSpPr>
              <p:nvPr/>
            </p:nvSpPr>
            <p:spPr bwMode="auto">
              <a:xfrm>
                <a:off x="1655763" y="447675"/>
                <a:ext cx="69850" cy="69850"/>
              </a:xfrm>
              <a:custGeom>
                <a:avLst/>
                <a:gdLst>
                  <a:gd name="T0" fmla="*/ 0 w 4"/>
                  <a:gd name="T1" fmla="*/ 4 h 4"/>
                  <a:gd name="T2" fmla="*/ 2 w 4"/>
                  <a:gd name="T3" fmla="*/ 2 h 4"/>
                  <a:gd name="T4" fmla="*/ 4 w 4"/>
                  <a:gd name="T5" fmla="*/ 0 h 4"/>
                  <a:gd name="T6" fmla="*/ 2 w 4"/>
                  <a:gd name="T7" fmla="*/ 2 h 4"/>
                  <a:gd name="T8" fmla="*/ 0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0" y="4"/>
                    </a:moveTo>
                    <a:cubicBezTo>
                      <a:pt x="0" y="4"/>
                      <a:pt x="1" y="3"/>
                      <a:pt x="2" y="2"/>
                    </a:cubicBezTo>
                    <a:cubicBezTo>
                      <a:pt x="2" y="2"/>
                      <a:pt x="4" y="0"/>
                      <a:pt x="4" y="0"/>
                    </a:cubicBezTo>
                    <a:cubicBezTo>
                      <a:pt x="2" y="2"/>
                      <a:pt x="2" y="2"/>
                      <a:pt x="2" y="2"/>
                    </a:cubicBezTo>
                    <a:lnTo>
                      <a:pt x="0" y="4"/>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9" name="Freeform 273"/>
              <p:cNvSpPr>
                <a:spLocks noChangeArrowheads="1"/>
              </p:cNvSpPr>
              <p:nvPr/>
            </p:nvSpPr>
            <p:spPr bwMode="auto">
              <a:xfrm>
                <a:off x="1550988" y="550863"/>
                <a:ext cx="69850" cy="155575"/>
              </a:xfrm>
              <a:custGeom>
                <a:avLst/>
                <a:gdLst>
                  <a:gd name="T0" fmla="*/ 3 w 4"/>
                  <a:gd name="T1" fmla="*/ 0 h 9"/>
                  <a:gd name="T2" fmla="*/ 0 w 4"/>
                  <a:gd name="T3" fmla="*/ 2 h 9"/>
                  <a:gd name="T4" fmla="*/ 2 w 4"/>
                  <a:gd name="T5" fmla="*/ 9 h 9"/>
                  <a:gd name="T6" fmla="*/ 3 w 4"/>
                  <a:gd name="T7" fmla="*/ 0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3" y="0"/>
                    </a:moveTo>
                    <a:cubicBezTo>
                      <a:pt x="0" y="2"/>
                      <a:pt x="0" y="2"/>
                      <a:pt x="0" y="2"/>
                    </a:cubicBezTo>
                    <a:cubicBezTo>
                      <a:pt x="2" y="9"/>
                      <a:pt x="2" y="9"/>
                      <a:pt x="2" y="9"/>
                    </a:cubicBezTo>
                    <a:cubicBezTo>
                      <a:pt x="2" y="9"/>
                      <a:pt x="4" y="4"/>
                      <a:pt x="3" y="0"/>
                    </a:cubicBezTo>
                    <a:close/>
                  </a:path>
                </a:pathLst>
              </a:custGeom>
              <a:solidFill>
                <a:srgbClr val="BA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0" name="Freeform 274"/>
              <p:cNvSpPr>
                <a:spLocks noChangeArrowheads="1"/>
              </p:cNvSpPr>
              <p:nvPr/>
            </p:nvSpPr>
            <p:spPr bwMode="auto">
              <a:xfrm>
                <a:off x="139700" y="1362075"/>
                <a:ext cx="139700" cy="206375"/>
              </a:xfrm>
              <a:custGeom>
                <a:avLst/>
                <a:gdLst>
                  <a:gd name="T0" fmla="*/ 0 w 8"/>
                  <a:gd name="T1" fmla="*/ 0 h 12"/>
                  <a:gd name="T2" fmla="*/ 0 w 8"/>
                  <a:gd name="T3" fmla="*/ 10 h 12"/>
                  <a:gd name="T4" fmla="*/ 8 w 8"/>
                  <a:gd name="T5" fmla="*/ 12 h 12"/>
                  <a:gd name="T6" fmla="*/ 4 w 8"/>
                  <a:gd name="T7" fmla="*/ 0 h 12"/>
                  <a:gd name="T8" fmla="*/ 0 w 8"/>
                  <a:gd name="T9" fmla="*/ 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0" y="0"/>
                    </a:moveTo>
                    <a:cubicBezTo>
                      <a:pt x="0" y="0"/>
                      <a:pt x="0" y="9"/>
                      <a:pt x="0" y="10"/>
                    </a:cubicBezTo>
                    <a:cubicBezTo>
                      <a:pt x="1" y="11"/>
                      <a:pt x="8" y="12"/>
                      <a:pt x="8" y="12"/>
                    </a:cubicBezTo>
                    <a:cubicBezTo>
                      <a:pt x="4" y="0"/>
                      <a:pt x="4" y="0"/>
                      <a:pt x="4"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1" name="Freeform 275"/>
              <p:cNvSpPr>
                <a:spLocks noChangeArrowheads="1"/>
              </p:cNvSpPr>
              <p:nvPr/>
            </p:nvSpPr>
            <p:spPr bwMode="auto">
              <a:xfrm>
                <a:off x="417513" y="258763"/>
                <a:ext cx="209550" cy="258763"/>
              </a:xfrm>
              <a:custGeom>
                <a:avLst/>
                <a:gdLst>
                  <a:gd name="T0" fmla="*/ 12 w 12"/>
                  <a:gd name="T1" fmla="*/ 7 h 15"/>
                  <a:gd name="T2" fmla="*/ 11 w 12"/>
                  <a:gd name="T3" fmla="*/ 9 h 15"/>
                  <a:gd name="T4" fmla="*/ 6 w 12"/>
                  <a:gd name="T5" fmla="*/ 15 h 15"/>
                  <a:gd name="T6" fmla="*/ 2 w 12"/>
                  <a:gd name="T7" fmla="*/ 13 h 15"/>
                  <a:gd name="T8" fmla="*/ 0 w 12"/>
                  <a:gd name="T9" fmla="*/ 8 h 15"/>
                  <a:gd name="T10" fmla="*/ 0 w 12"/>
                  <a:gd name="T11" fmla="*/ 2 h 15"/>
                  <a:gd name="T12" fmla="*/ 12 w 12"/>
                  <a:gd name="T13" fmla="*/ 7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12" y="7"/>
                    </a:moveTo>
                    <a:cubicBezTo>
                      <a:pt x="11" y="9"/>
                      <a:pt x="11" y="9"/>
                      <a:pt x="11" y="9"/>
                    </a:cubicBezTo>
                    <a:cubicBezTo>
                      <a:pt x="11" y="9"/>
                      <a:pt x="7" y="14"/>
                      <a:pt x="6" y="15"/>
                    </a:cubicBezTo>
                    <a:cubicBezTo>
                      <a:pt x="5" y="15"/>
                      <a:pt x="2" y="13"/>
                      <a:pt x="2" y="13"/>
                    </a:cubicBezTo>
                    <a:cubicBezTo>
                      <a:pt x="0" y="8"/>
                      <a:pt x="0" y="8"/>
                      <a:pt x="0" y="8"/>
                    </a:cubicBezTo>
                    <a:cubicBezTo>
                      <a:pt x="0" y="8"/>
                      <a:pt x="1" y="4"/>
                      <a:pt x="0" y="2"/>
                    </a:cubicBezTo>
                    <a:cubicBezTo>
                      <a:pt x="0" y="0"/>
                      <a:pt x="9" y="6"/>
                      <a:pt x="12" y="7"/>
                    </a:cubicBezTo>
                    <a:close/>
                  </a:path>
                </a:pathLst>
              </a:custGeom>
              <a:solidFill>
                <a:srgbClr val="D081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2" name="Freeform 276"/>
              <p:cNvSpPr>
                <a:spLocks noChangeArrowheads="1"/>
              </p:cNvSpPr>
              <p:nvPr/>
            </p:nvSpPr>
            <p:spPr bwMode="auto">
              <a:xfrm>
                <a:off x="434975" y="344488"/>
                <a:ext cx="157163" cy="173038"/>
              </a:xfrm>
              <a:custGeom>
                <a:avLst/>
                <a:gdLst>
                  <a:gd name="T0" fmla="*/ 1 w 9"/>
                  <a:gd name="T1" fmla="*/ 0 h 10"/>
                  <a:gd name="T2" fmla="*/ 3 w 9"/>
                  <a:gd name="T3" fmla="*/ 4 h 10"/>
                  <a:gd name="T4" fmla="*/ 9 w 9"/>
                  <a:gd name="T5" fmla="*/ 6 h 10"/>
                  <a:gd name="T6" fmla="*/ 5 w 9"/>
                  <a:gd name="T7" fmla="*/ 10 h 10"/>
                  <a:gd name="T8" fmla="*/ 1 w 9"/>
                  <a:gd name="T9" fmla="*/ 8 h 10"/>
                  <a:gd name="T10" fmla="*/ 0 w 9"/>
                  <a:gd name="T11" fmla="*/ 5 h 10"/>
                  <a:gd name="T12" fmla="*/ 1 w 9"/>
                  <a:gd name="T13" fmla="*/ 0 h 10"/>
                  <a:gd name="T14" fmla="*/ 0 60000 65536"/>
                  <a:gd name="T15" fmla="*/ 0 60000 65536"/>
                  <a:gd name="T16" fmla="*/ 0 60000 65536"/>
                  <a:gd name="T17" fmla="*/ 0 60000 65536"/>
                  <a:gd name="T18" fmla="*/ 0 60000 65536"/>
                  <a:gd name="T19" fmla="*/ 0 60000 65536"/>
                  <a:gd name="T20" fmla="*/ 0 60000 65536"/>
                  <a:gd name="T21" fmla="*/ 0 w 9"/>
                  <a:gd name="T22" fmla="*/ 0 h 10"/>
                  <a:gd name="T23" fmla="*/ 9 w 9"/>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0">
                    <a:moveTo>
                      <a:pt x="1" y="0"/>
                    </a:moveTo>
                    <a:cubicBezTo>
                      <a:pt x="1" y="0"/>
                      <a:pt x="3" y="3"/>
                      <a:pt x="3" y="4"/>
                    </a:cubicBezTo>
                    <a:cubicBezTo>
                      <a:pt x="4" y="5"/>
                      <a:pt x="7" y="6"/>
                      <a:pt x="9" y="6"/>
                    </a:cubicBezTo>
                    <a:cubicBezTo>
                      <a:pt x="7" y="8"/>
                      <a:pt x="6" y="9"/>
                      <a:pt x="5" y="10"/>
                    </a:cubicBezTo>
                    <a:cubicBezTo>
                      <a:pt x="4" y="10"/>
                      <a:pt x="1" y="8"/>
                      <a:pt x="1" y="8"/>
                    </a:cubicBezTo>
                    <a:cubicBezTo>
                      <a:pt x="0" y="5"/>
                      <a:pt x="0" y="5"/>
                      <a:pt x="0" y="5"/>
                    </a:cubicBezTo>
                    <a:cubicBezTo>
                      <a:pt x="1" y="4"/>
                      <a:pt x="1" y="0"/>
                      <a:pt x="1"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3" name="Freeform 277"/>
              <p:cNvSpPr>
                <a:spLocks noChangeArrowheads="1"/>
              </p:cNvSpPr>
              <p:nvPr/>
            </p:nvSpPr>
            <p:spPr bwMode="auto">
              <a:xfrm>
                <a:off x="365125" y="0"/>
                <a:ext cx="296863" cy="309563"/>
              </a:xfrm>
              <a:custGeom>
                <a:avLst/>
                <a:gdLst>
                  <a:gd name="T0" fmla="*/ 16 w 17"/>
                  <a:gd name="T1" fmla="*/ 6 h 18"/>
                  <a:gd name="T2" fmla="*/ 17 w 17"/>
                  <a:gd name="T3" fmla="*/ 4 h 18"/>
                  <a:gd name="T4" fmla="*/ 13 w 17"/>
                  <a:gd name="T5" fmla="*/ 1 h 18"/>
                  <a:gd name="T6" fmla="*/ 6 w 17"/>
                  <a:gd name="T7" fmla="*/ 1 h 18"/>
                  <a:gd name="T8" fmla="*/ 1 w 17"/>
                  <a:gd name="T9" fmla="*/ 5 h 18"/>
                  <a:gd name="T10" fmla="*/ 0 w 17"/>
                  <a:gd name="T11" fmla="*/ 10 h 18"/>
                  <a:gd name="T12" fmla="*/ 2 w 17"/>
                  <a:gd name="T13" fmla="*/ 16 h 18"/>
                  <a:gd name="T14" fmla="*/ 16 w 17"/>
                  <a:gd name="T15" fmla="*/ 6 h 18"/>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8"/>
                  <a:gd name="T26" fmla="*/ 17 w 17"/>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8">
                    <a:moveTo>
                      <a:pt x="16" y="6"/>
                    </a:moveTo>
                    <a:cubicBezTo>
                      <a:pt x="16" y="6"/>
                      <a:pt x="17" y="5"/>
                      <a:pt x="17" y="4"/>
                    </a:cubicBezTo>
                    <a:cubicBezTo>
                      <a:pt x="17" y="4"/>
                      <a:pt x="15" y="1"/>
                      <a:pt x="13" y="1"/>
                    </a:cubicBezTo>
                    <a:cubicBezTo>
                      <a:pt x="11" y="0"/>
                      <a:pt x="6" y="1"/>
                      <a:pt x="6" y="1"/>
                    </a:cubicBezTo>
                    <a:cubicBezTo>
                      <a:pt x="6" y="1"/>
                      <a:pt x="2" y="3"/>
                      <a:pt x="1" y="5"/>
                    </a:cubicBezTo>
                    <a:cubicBezTo>
                      <a:pt x="0" y="8"/>
                      <a:pt x="0" y="10"/>
                      <a:pt x="0" y="10"/>
                    </a:cubicBezTo>
                    <a:cubicBezTo>
                      <a:pt x="0" y="10"/>
                      <a:pt x="0" y="14"/>
                      <a:pt x="2" y="16"/>
                    </a:cubicBezTo>
                    <a:cubicBezTo>
                      <a:pt x="2" y="16"/>
                      <a:pt x="7" y="18"/>
                      <a:pt x="16" y="6"/>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4" name="Freeform 278"/>
              <p:cNvSpPr>
                <a:spLocks noChangeArrowheads="1"/>
              </p:cNvSpPr>
              <p:nvPr/>
            </p:nvSpPr>
            <p:spPr bwMode="auto">
              <a:xfrm>
                <a:off x="365125" y="85725"/>
                <a:ext cx="331788" cy="327025"/>
              </a:xfrm>
              <a:custGeom>
                <a:avLst/>
                <a:gdLst>
                  <a:gd name="T0" fmla="*/ 15 w 19"/>
                  <a:gd name="T1" fmla="*/ 18 h 19"/>
                  <a:gd name="T2" fmla="*/ 13 w 19"/>
                  <a:gd name="T3" fmla="*/ 19 h 19"/>
                  <a:gd name="T4" fmla="*/ 7 w 19"/>
                  <a:gd name="T5" fmla="*/ 16 h 19"/>
                  <a:gd name="T6" fmla="*/ 5 w 19"/>
                  <a:gd name="T7" fmla="*/ 13 h 19"/>
                  <a:gd name="T8" fmla="*/ 4 w 19"/>
                  <a:gd name="T9" fmla="*/ 13 h 19"/>
                  <a:gd name="T10" fmla="*/ 2 w 19"/>
                  <a:gd name="T11" fmla="*/ 10 h 19"/>
                  <a:gd name="T12" fmla="*/ 1 w 19"/>
                  <a:gd name="T13" fmla="*/ 7 h 19"/>
                  <a:gd name="T14" fmla="*/ 4 w 19"/>
                  <a:gd name="T15" fmla="*/ 7 h 19"/>
                  <a:gd name="T16" fmla="*/ 5 w 19"/>
                  <a:gd name="T17" fmla="*/ 10 h 19"/>
                  <a:gd name="T18" fmla="*/ 6 w 19"/>
                  <a:gd name="T19" fmla="*/ 10 h 19"/>
                  <a:gd name="T20" fmla="*/ 5 w 19"/>
                  <a:gd name="T21" fmla="*/ 7 h 19"/>
                  <a:gd name="T22" fmla="*/ 8 w 19"/>
                  <a:gd name="T23" fmla="*/ 4 h 19"/>
                  <a:gd name="T24" fmla="*/ 7 w 19"/>
                  <a:gd name="T25" fmla="*/ 3 h 19"/>
                  <a:gd name="T26" fmla="*/ 9 w 19"/>
                  <a:gd name="T27" fmla="*/ 1 h 19"/>
                  <a:gd name="T28" fmla="*/ 16 w 19"/>
                  <a:gd name="T29" fmla="*/ 1 h 19"/>
                  <a:gd name="T30" fmla="*/ 18 w 19"/>
                  <a:gd name="T31" fmla="*/ 5 h 19"/>
                  <a:gd name="T32" fmla="*/ 17 w 19"/>
                  <a:gd name="T33" fmla="*/ 7 h 19"/>
                  <a:gd name="T34" fmla="*/ 18 w 19"/>
                  <a:gd name="T35" fmla="*/ 11 h 19"/>
                  <a:gd name="T36" fmla="*/ 16 w 19"/>
                  <a:gd name="T37" fmla="*/ 16 h 19"/>
                  <a:gd name="T38" fmla="*/ 15 w 19"/>
                  <a:gd name="T39" fmla="*/ 18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
                  <a:gd name="T61" fmla="*/ 0 h 19"/>
                  <a:gd name="T62" fmla="*/ 19 w 19"/>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 h="19">
                    <a:moveTo>
                      <a:pt x="15" y="18"/>
                    </a:moveTo>
                    <a:cubicBezTo>
                      <a:pt x="15" y="18"/>
                      <a:pt x="13" y="19"/>
                      <a:pt x="13" y="19"/>
                    </a:cubicBezTo>
                    <a:cubicBezTo>
                      <a:pt x="12" y="19"/>
                      <a:pt x="9" y="18"/>
                      <a:pt x="7" y="16"/>
                    </a:cubicBezTo>
                    <a:cubicBezTo>
                      <a:pt x="5" y="14"/>
                      <a:pt x="5" y="13"/>
                      <a:pt x="5" y="13"/>
                    </a:cubicBezTo>
                    <a:cubicBezTo>
                      <a:pt x="5" y="13"/>
                      <a:pt x="4" y="13"/>
                      <a:pt x="4" y="13"/>
                    </a:cubicBezTo>
                    <a:cubicBezTo>
                      <a:pt x="3" y="13"/>
                      <a:pt x="2" y="11"/>
                      <a:pt x="2" y="10"/>
                    </a:cubicBezTo>
                    <a:cubicBezTo>
                      <a:pt x="1" y="10"/>
                      <a:pt x="0" y="8"/>
                      <a:pt x="1" y="7"/>
                    </a:cubicBezTo>
                    <a:cubicBezTo>
                      <a:pt x="2" y="6"/>
                      <a:pt x="4" y="7"/>
                      <a:pt x="4" y="7"/>
                    </a:cubicBezTo>
                    <a:cubicBezTo>
                      <a:pt x="4" y="8"/>
                      <a:pt x="5" y="10"/>
                      <a:pt x="5" y="10"/>
                    </a:cubicBezTo>
                    <a:cubicBezTo>
                      <a:pt x="6" y="10"/>
                      <a:pt x="6" y="10"/>
                      <a:pt x="6" y="10"/>
                    </a:cubicBezTo>
                    <a:cubicBezTo>
                      <a:pt x="6" y="10"/>
                      <a:pt x="5" y="8"/>
                      <a:pt x="5" y="7"/>
                    </a:cubicBezTo>
                    <a:cubicBezTo>
                      <a:pt x="6" y="7"/>
                      <a:pt x="8" y="4"/>
                      <a:pt x="8" y="4"/>
                    </a:cubicBezTo>
                    <a:cubicBezTo>
                      <a:pt x="8" y="4"/>
                      <a:pt x="7" y="3"/>
                      <a:pt x="7" y="3"/>
                    </a:cubicBezTo>
                    <a:cubicBezTo>
                      <a:pt x="7" y="3"/>
                      <a:pt x="9" y="1"/>
                      <a:pt x="9" y="1"/>
                    </a:cubicBezTo>
                    <a:cubicBezTo>
                      <a:pt x="10" y="0"/>
                      <a:pt x="14" y="0"/>
                      <a:pt x="16" y="1"/>
                    </a:cubicBezTo>
                    <a:cubicBezTo>
                      <a:pt x="16" y="1"/>
                      <a:pt x="18" y="3"/>
                      <a:pt x="18" y="5"/>
                    </a:cubicBezTo>
                    <a:cubicBezTo>
                      <a:pt x="18" y="5"/>
                      <a:pt x="18" y="6"/>
                      <a:pt x="17" y="7"/>
                    </a:cubicBezTo>
                    <a:cubicBezTo>
                      <a:pt x="17" y="7"/>
                      <a:pt x="19" y="8"/>
                      <a:pt x="18" y="11"/>
                    </a:cubicBezTo>
                    <a:cubicBezTo>
                      <a:pt x="18" y="13"/>
                      <a:pt x="17" y="15"/>
                      <a:pt x="16" y="16"/>
                    </a:cubicBezTo>
                    <a:cubicBezTo>
                      <a:pt x="16" y="17"/>
                      <a:pt x="16" y="18"/>
                      <a:pt x="15" y="18"/>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5" name="Freeform 279"/>
              <p:cNvSpPr>
                <a:spLocks noChangeArrowheads="1"/>
              </p:cNvSpPr>
              <p:nvPr/>
            </p:nvSpPr>
            <p:spPr bwMode="auto">
              <a:xfrm>
                <a:off x="365125" y="85725"/>
                <a:ext cx="279400" cy="327025"/>
              </a:xfrm>
              <a:custGeom>
                <a:avLst/>
                <a:gdLst>
                  <a:gd name="T0" fmla="*/ 1 w 16"/>
                  <a:gd name="T1" fmla="*/ 7 h 19"/>
                  <a:gd name="T2" fmla="*/ 4 w 16"/>
                  <a:gd name="T3" fmla="*/ 7 h 19"/>
                  <a:gd name="T4" fmla="*/ 5 w 16"/>
                  <a:gd name="T5" fmla="*/ 10 h 19"/>
                  <a:gd name="T6" fmla="*/ 6 w 16"/>
                  <a:gd name="T7" fmla="*/ 10 h 19"/>
                  <a:gd name="T8" fmla="*/ 5 w 16"/>
                  <a:gd name="T9" fmla="*/ 7 h 19"/>
                  <a:gd name="T10" fmla="*/ 8 w 16"/>
                  <a:gd name="T11" fmla="*/ 4 h 19"/>
                  <a:gd name="T12" fmla="*/ 7 w 16"/>
                  <a:gd name="T13" fmla="*/ 3 h 19"/>
                  <a:gd name="T14" fmla="*/ 9 w 16"/>
                  <a:gd name="T15" fmla="*/ 1 h 19"/>
                  <a:gd name="T16" fmla="*/ 10 w 16"/>
                  <a:gd name="T17" fmla="*/ 0 h 19"/>
                  <a:gd name="T18" fmla="*/ 12 w 16"/>
                  <a:gd name="T19" fmla="*/ 5 h 19"/>
                  <a:gd name="T20" fmla="*/ 10 w 16"/>
                  <a:gd name="T21" fmla="*/ 6 h 19"/>
                  <a:gd name="T22" fmla="*/ 10 w 16"/>
                  <a:gd name="T23" fmla="*/ 7 h 19"/>
                  <a:gd name="T24" fmla="*/ 8 w 16"/>
                  <a:gd name="T25" fmla="*/ 8 h 19"/>
                  <a:gd name="T26" fmla="*/ 9 w 16"/>
                  <a:gd name="T27" fmla="*/ 11 h 19"/>
                  <a:gd name="T28" fmla="*/ 11 w 16"/>
                  <a:gd name="T29" fmla="*/ 11 h 19"/>
                  <a:gd name="T30" fmla="*/ 11 w 16"/>
                  <a:gd name="T31" fmla="*/ 15 h 19"/>
                  <a:gd name="T32" fmla="*/ 13 w 16"/>
                  <a:gd name="T33" fmla="*/ 18 h 19"/>
                  <a:gd name="T34" fmla="*/ 16 w 16"/>
                  <a:gd name="T35" fmla="*/ 17 h 19"/>
                  <a:gd name="T36" fmla="*/ 15 w 16"/>
                  <a:gd name="T37" fmla="*/ 18 h 19"/>
                  <a:gd name="T38" fmla="*/ 13 w 16"/>
                  <a:gd name="T39" fmla="*/ 19 h 19"/>
                  <a:gd name="T40" fmla="*/ 7 w 16"/>
                  <a:gd name="T41" fmla="*/ 16 h 19"/>
                  <a:gd name="T42" fmla="*/ 5 w 16"/>
                  <a:gd name="T43" fmla="*/ 13 h 19"/>
                  <a:gd name="T44" fmla="*/ 4 w 16"/>
                  <a:gd name="T45" fmla="*/ 13 h 19"/>
                  <a:gd name="T46" fmla="*/ 2 w 16"/>
                  <a:gd name="T47" fmla="*/ 10 h 19"/>
                  <a:gd name="T48" fmla="*/ 1 w 16"/>
                  <a:gd name="T49" fmla="*/ 7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
                  <a:gd name="T76" fmla="*/ 0 h 19"/>
                  <a:gd name="T77" fmla="*/ 16 w 16"/>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 h="19">
                    <a:moveTo>
                      <a:pt x="1" y="7"/>
                    </a:moveTo>
                    <a:cubicBezTo>
                      <a:pt x="2" y="6"/>
                      <a:pt x="4" y="7"/>
                      <a:pt x="4" y="7"/>
                    </a:cubicBezTo>
                    <a:cubicBezTo>
                      <a:pt x="4" y="8"/>
                      <a:pt x="5" y="10"/>
                      <a:pt x="5" y="10"/>
                    </a:cubicBezTo>
                    <a:cubicBezTo>
                      <a:pt x="6" y="10"/>
                      <a:pt x="6" y="10"/>
                      <a:pt x="6" y="10"/>
                    </a:cubicBezTo>
                    <a:cubicBezTo>
                      <a:pt x="6" y="10"/>
                      <a:pt x="5" y="8"/>
                      <a:pt x="5" y="7"/>
                    </a:cubicBezTo>
                    <a:cubicBezTo>
                      <a:pt x="6" y="7"/>
                      <a:pt x="8" y="4"/>
                      <a:pt x="8" y="4"/>
                    </a:cubicBezTo>
                    <a:cubicBezTo>
                      <a:pt x="8" y="4"/>
                      <a:pt x="7" y="3"/>
                      <a:pt x="7" y="3"/>
                    </a:cubicBezTo>
                    <a:cubicBezTo>
                      <a:pt x="7" y="3"/>
                      <a:pt x="9" y="1"/>
                      <a:pt x="9" y="1"/>
                    </a:cubicBezTo>
                    <a:cubicBezTo>
                      <a:pt x="9" y="0"/>
                      <a:pt x="9" y="0"/>
                      <a:pt x="10" y="0"/>
                    </a:cubicBezTo>
                    <a:cubicBezTo>
                      <a:pt x="11" y="2"/>
                      <a:pt x="12" y="5"/>
                      <a:pt x="12" y="5"/>
                    </a:cubicBezTo>
                    <a:cubicBezTo>
                      <a:pt x="11" y="5"/>
                      <a:pt x="10" y="6"/>
                      <a:pt x="10" y="6"/>
                    </a:cubicBezTo>
                    <a:cubicBezTo>
                      <a:pt x="10" y="6"/>
                      <a:pt x="10" y="7"/>
                      <a:pt x="10" y="7"/>
                    </a:cubicBezTo>
                    <a:cubicBezTo>
                      <a:pt x="9" y="8"/>
                      <a:pt x="8" y="8"/>
                      <a:pt x="8" y="8"/>
                    </a:cubicBezTo>
                    <a:cubicBezTo>
                      <a:pt x="8" y="8"/>
                      <a:pt x="8" y="10"/>
                      <a:pt x="9" y="11"/>
                    </a:cubicBezTo>
                    <a:cubicBezTo>
                      <a:pt x="10" y="12"/>
                      <a:pt x="11" y="11"/>
                      <a:pt x="11" y="11"/>
                    </a:cubicBezTo>
                    <a:cubicBezTo>
                      <a:pt x="10" y="12"/>
                      <a:pt x="11" y="14"/>
                      <a:pt x="11" y="15"/>
                    </a:cubicBezTo>
                    <a:cubicBezTo>
                      <a:pt x="11" y="16"/>
                      <a:pt x="12" y="17"/>
                      <a:pt x="13" y="18"/>
                    </a:cubicBezTo>
                    <a:cubicBezTo>
                      <a:pt x="14" y="18"/>
                      <a:pt x="15" y="18"/>
                      <a:pt x="16" y="17"/>
                    </a:cubicBezTo>
                    <a:cubicBezTo>
                      <a:pt x="16" y="18"/>
                      <a:pt x="16" y="18"/>
                      <a:pt x="15" y="18"/>
                    </a:cubicBezTo>
                    <a:cubicBezTo>
                      <a:pt x="15" y="18"/>
                      <a:pt x="13" y="19"/>
                      <a:pt x="13" y="19"/>
                    </a:cubicBezTo>
                    <a:cubicBezTo>
                      <a:pt x="12" y="19"/>
                      <a:pt x="9" y="18"/>
                      <a:pt x="7" y="16"/>
                    </a:cubicBezTo>
                    <a:cubicBezTo>
                      <a:pt x="5" y="14"/>
                      <a:pt x="5" y="13"/>
                      <a:pt x="5" y="13"/>
                    </a:cubicBezTo>
                    <a:cubicBezTo>
                      <a:pt x="5" y="13"/>
                      <a:pt x="4" y="13"/>
                      <a:pt x="4" y="13"/>
                    </a:cubicBezTo>
                    <a:cubicBezTo>
                      <a:pt x="3" y="13"/>
                      <a:pt x="2" y="11"/>
                      <a:pt x="2" y="10"/>
                    </a:cubicBezTo>
                    <a:cubicBezTo>
                      <a:pt x="1" y="10"/>
                      <a:pt x="0" y="8"/>
                      <a:pt x="1" y="7"/>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6" name="Freeform 280"/>
              <p:cNvSpPr>
                <a:spLocks noChangeArrowheads="1"/>
              </p:cNvSpPr>
              <p:nvPr/>
            </p:nvSpPr>
            <p:spPr bwMode="auto">
              <a:xfrm>
                <a:off x="209550" y="2155825"/>
                <a:ext cx="190500" cy="85725"/>
              </a:xfrm>
              <a:custGeom>
                <a:avLst/>
                <a:gdLst>
                  <a:gd name="T0" fmla="*/ 5 w 11"/>
                  <a:gd name="T1" fmla="*/ 5 h 5"/>
                  <a:gd name="T2" fmla="*/ 6 w 11"/>
                  <a:gd name="T3" fmla="*/ 0 h 5"/>
                  <a:gd name="T4" fmla="*/ 5 w 11"/>
                  <a:gd name="T5" fmla="*/ 5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5" y="5"/>
                    </a:moveTo>
                    <a:cubicBezTo>
                      <a:pt x="10" y="5"/>
                      <a:pt x="11" y="0"/>
                      <a:pt x="6" y="0"/>
                    </a:cubicBezTo>
                    <a:cubicBezTo>
                      <a:pt x="2" y="0"/>
                      <a:pt x="0" y="5"/>
                      <a:pt x="5" y="5"/>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7" name="Freeform 281"/>
              <p:cNvSpPr>
                <a:spLocks noChangeArrowheads="1"/>
              </p:cNvSpPr>
              <p:nvPr/>
            </p:nvSpPr>
            <p:spPr bwMode="auto">
              <a:xfrm>
                <a:off x="122238" y="2724150"/>
                <a:ext cx="225425" cy="190500"/>
              </a:xfrm>
              <a:custGeom>
                <a:avLst/>
                <a:gdLst>
                  <a:gd name="T0" fmla="*/ 4 w 13"/>
                  <a:gd name="T1" fmla="*/ 0 h 11"/>
                  <a:gd name="T2" fmla="*/ 0 w 13"/>
                  <a:gd name="T3" fmla="*/ 10 h 11"/>
                  <a:gd name="T4" fmla="*/ 11 w 13"/>
                  <a:gd name="T5" fmla="*/ 7 h 11"/>
                  <a:gd name="T6" fmla="*/ 12 w 13"/>
                  <a:gd name="T7" fmla="*/ 5 h 11"/>
                  <a:gd name="T8" fmla="*/ 13 w 13"/>
                  <a:gd name="T9" fmla="*/ 1 h 11"/>
                  <a:gd name="T10" fmla="*/ 4 w 13"/>
                  <a:gd name="T11" fmla="*/ 0 h 11"/>
                  <a:gd name="T12" fmla="*/ 0 60000 65536"/>
                  <a:gd name="T13" fmla="*/ 0 60000 65536"/>
                  <a:gd name="T14" fmla="*/ 0 60000 65536"/>
                  <a:gd name="T15" fmla="*/ 0 60000 65536"/>
                  <a:gd name="T16" fmla="*/ 0 60000 65536"/>
                  <a:gd name="T17" fmla="*/ 0 60000 65536"/>
                  <a:gd name="T18" fmla="*/ 0 w 13"/>
                  <a:gd name="T19" fmla="*/ 0 h 11"/>
                  <a:gd name="T20" fmla="*/ 13 w 1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3" h="11">
                    <a:moveTo>
                      <a:pt x="4" y="0"/>
                    </a:moveTo>
                    <a:cubicBezTo>
                      <a:pt x="4" y="0"/>
                      <a:pt x="0" y="6"/>
                      <a:pt x="0" y="10"/>
                    </a:cubicBezTo>
                    <a:cubicBezTo>
                      <a:pt x="0" y="10"/>
                      <a:pt x="11" y="11"/>
                      <a:pt x="11" y="7"/>
                    </a:cubicBezTo>
                    <a:cubicBezTo>
                      <a:pt x="12" y="5"/>
                      <a:pt x="12" y="5"/>
                      <a:pt x="12" y="5"/>
                    </a:cubicBezTo>
                    <a:cubicBezTo>
                      <a:pt x="12" y="5"/>
                      <a:pt x="13" y="7"/>
                      <a:pt x="13"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8" name="Freeform 282"/>
              <p:cNvSpPr>
                <a:spLocks noChangeArrowheads="1"/>
              </p:cNvSpPr>
              <p:nvPr/>
            </p:nvSpPr>
            <p:spPr bwMode="auto">
              <a:xfrm>
                <a:off x="731838" y="2690813"/>
                <a:ext cx="261938" cy="223838"/>
              </a:xfrm>
              <a:custGeom>
                <a:avLst/>
                <a:gdLst>
                  <a:gd name="T0" fmla="*/ 1 w 15"/>
                  <a:gd name="T1" fmla="*/ 2 h 13"/>
                  <a:gd name="T2" fmla="*/ 1 w 15"/>
                  <a:gd name="T3" fmla="*/ 7 h 13"/>
                  <a:gd name="T4" fmla="*/ 5 w 15"/>
                  <a:gd name="T5" fmla="*/ 9 h 13"/>
                  <a:gd name="T6" fmla="*/ 6 w 15"/>
                  <a:gd name="T7" fmla="*/ 12 h 13"/>
                  <a:gd name="T8" fmla="*/ 5 w 15"/>
                  <a:gd name="T9" fmla="*/ 11 h 13"/>
                  <a:gd name="T10" fmla="*/ 15 w 15"/>
                  <a:gd name="T11" fmla="*/ 12 h 13"/>
                  <a:gd name="T12" fmla="*/ 15 w 15"/>
                  <a:gd name="T13" fmla="*/ 10 h 13"/>
                  <a:gd name="T14" fmla="*/ 10 w 15"/>
                  <a:gd name="T15" fmla="*/ 2 h 13"/>
                  <a:gd name="T16" fmla="*/ 1 w 15"/>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1" y="2"/>
                    </a:moveTo>
                    <a:cubicBezTo>
                      <a:pt x="1" y="2"/>
                      <a:pt x="0" y="6"/>
                      <a:pt x="1" y="7"/>
                    </a:cubicBezTo>
                    <a:cubicBezTo>
                      <a:pt x="1" y="7"/>
                      <a:pt x="3" y="9"/>
                      <a:pt x="5" y="9"/>
                    </a:cubicBezTo>
                    <a:cubicBezTo>
                      <a:pt x="5" y="9"/>
                      <a:pt x="5" y="11"/>
                      <a:pt x="6" y="12"/>
                    </a:cubicBezTo>
                    <a:cubicBezTo>
                      <a:pt x="6" y="12"/>
                      <a:pt x="5" y="11"/>
                      <a:pt x="5" y="11"/>
                    </a:cubicBezTo>
                    <a:cubicBezTo>
                      <a:pt x="5" y="11"/>
                      <a:pt x="13" y="13"/>
                      <a:pt x="15" y="12"/>
                    </a:cubicBezTo>
                    <a:cubicBezTo>
                      <a:pt x="15" y="10"/>
                      <a:pt x="15" y="10"/>
                      <a:pt x="15" y="10"/>
                    </a:cubicBezTo>
                    <a:cubicBezTo>
                      <a:pt x="15" y="10"/>
                      <a:pt x="11" y="5"/>
                      <a:pt x="10" y="2"/>
                    </a:cubicBezTo>
                    <a:cubicBezTo>
                      <a:pt x="9" y="0"/>
                      <a:pt x="1" y="2"/>
                      <a:pt x="1" y="2"/>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9" name="Freeform 283"/>
              <p:cNvSpPr>
                <a:spLocks noChangeArrowheads="1"/>
              </p:cNvSpPr>
              <p:nvPr/>
            </p:nvSpPr>
            <p:spPr bwMode="auto">
              <a:xfrm>
                <a:off x="139700" y="1189038"/>
                <a:ext cx="819150" cy="1622425"/>
              </a:xfrm>
              <a:custGeom>
                <a:avLst/>
                <a:gdLst>
                  <a:gd name="T0" fmla="*/ 3 w 47"/>
                  <a:gd name="T1" fmla="*/ 90 h 94"/>
                  <a:gd name="T2" fmla="*/ 13 w 47"/>
                  <a:gd name="T3" fmla="*/ 89 h 94"/>
                  <a:gd name="T4" fmla="*/ 12 w 47"/>
                  <a:gd name="T5" fmla="*/ 79 h 94"/>
                  <a:gd name="T6" fmla="*/ 17 w 47"/>
                  <a:gd name="T7" fmla="*/ 48 h 94"/>
                  <a:gd name="T8" fmla="*/ 23 w 47"/>
                  <a:gd name="T9" fmla="*/ 27 h 94"/>
                  <a:gd name="T10" fmla="*/ 24 w 47"/>
                  <a:gd name="T11" fmla="*/ 30 h 94"/>
                  <a:gd name="T12" fmla="*/ 35 w 47"/>
                  <a:gd name="T13" fmla="*/ 89 h 94"/>
                  <a:gd name="T14" fmla="*/ 45 w 47"/>
                  <a:gd name="T15" fmla="*/ 91 h 94"/>
                  <a:gd name="T16" fmla="*/ 45 w 47"/>
                  <a:gd name="T17" fmla="*/ 82 h 94"/>
                  <a:gd name="T18" fmla="*/ 44 w 47"/>
                  <a:gd name="T19" fmla="*/ 66 h 94"/>
                  <a:gd name="T20" fmla="*/ 43 w 47"/>
                  <a:gd name="T21" fmla="*/ 44 h 94"/>
                  <a:gd name="T22" fmla="*/ 42 w 47"/>
                  <a:gd name="T23" fmla="*/ 18 h 94"/>
                  <a:gd name="T24" fmla="*/ 42 w 47"/>
                  <a:gd name="T25" fmla="*/ 15 h 94"/>
                  <a:gd name="T26" fmla="*/ 39 w 47"/>
                  <a:gd name="T27" fmla="*/ 9 h 94"/>
                  <a:gd name="T28" fmla="*/ 39 w 47"/>
                  <a:gd name="T29" fmla="*/ 2 h 94"/>
                  <a:gd name="T30" fmla="*/ 22 w 47"/>
                  <a:gd name="T31" fmla="*/ 4 h 94"/>
                  <a:gd name="T32" fmla="*/ 11 w 47"/>
                  <a:gd name="T33" fmla="*/ 0 h 94"/>
                  <a:gd name="T34" fmla="*/ 10 w 47"/>
                  <a:gd name="T35" fmla="*/ 4 h 94"/>
                  <a:gd name="T36" fmla="*/ 3 w 47"/>
                  <a:gd name="T37" fmla="*/ 13 h 94"/>
                  <a:gd name="T38" fmla="*/ 5 w 47"/>
                  <a:gd name="T39" fmla="*/ 18 h 94"/>
                  <a:gd name="T40" fmla="*/ 5 w 47"/>
                  <a:gd name="T41" fmla="*/ 41 h 94"/>
                  <a:gd name="T42" fmla="*/ 3 w 47"/>
                  <a:gd name="T43" fmla="*/ 70 h 94"/>
                  <a:gd name="T44" fmla="*/ 1 w 47"/>
                  <a:gd name="T45" fmla="*/ 83 h 94"/>
                  <a:gd name="T46" fmla="*/ 3 w 47"/>
                  <a:gd name="T47" fmla="*/ 90 h 9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94"/>
                  <a:gd name="T74" fmla="*/ 47 w 47"/>
                  <a:gd name="T75" fmla="*/ 94 h 9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94">
                    <a:moveTo>
                      <a:pt x="3" y="90"/>
                    </a:moveTo>
                    <a:cubicBezTo>
                      <a:pt x="3" y="90"/>
                      <a:pt x="12" y="92"/>
                      <a:pt x="13" y="89"/>
                    </a:cubicBezTo>
                    <a:cubicBezTo>
                      <a:pt x="14" y="86"/>
                      <a:pt x="12" y="79"/>
                      <a:pt x="12" y="79"/>
                    </a:cubicBezTo>
                    <a:cubicBezTo>
                      <a:pt x="12" y="79"/>
                      <a:pt x="17" y="49"/>
                      <a:pt x="17" y="48"/>
                    </a:cubicBezTo>
                    <a:cubicBezTo>
                      <a:pt x="18" y="48"/>
                      <a:pt x="21" y="36"/>
                      <a:pt x="23" y="27"/>
                    </a:cubicBezTo>
                    <a:cubicBezTo>
                      <a:pt x="24" y="30"/>
                      <a:pt x="24" y="30"/>
                      <a:pt x="24" y="30"/>
                    </a:cubicBezTo>
                    <a:cubicBezTo>
                      <a:pt x="24" y="30"/>
                      <a:pt x="29" y="83"/>
                      <a:pt x="35" y="89"/>
                    </a:cubicBezTo>
                    <a:cubicBezTo>
                      <a:pt x="35" y="89"/>
                      <a:pt x="41" y="94"/>
                      <a:pt x="45" y="91"/>
                    </a:cubicBezTo>
                    <a:cubicBezTo>
                      <a:pt x="45" y="91"/>
                      <a:pt x="47" y="89"/>
                      <a:pt x="45" y="82"/>
                    </a:cubicBezTo>
                    <a:cubicBezTo>
                      <a:pt x="45" y="82"/>
                      <a:pt x="46" y="71"/>
                      <a:pt x="44" y="66"/>
                    </a:cubicBezTo>
                    <a:cubicBezTo>
                      <a:pt x="44" y="66"/>
                      <a:pt x="43" y="48"/>
                      <a:pt x="43" y="44"/>
                    </a:cubicBezTo>
                    <a:cubicBezTo>
                      <a:pt x="43" y="40"/>
                      <a:pt x="41" y="21"/>
                      <a:pt x="42" y="18"/>
                    </a:cubicBezTo>
                    <a:cubicBezTo>
                      <a:pt x="42" y="15"/>
                      <a:pt x="42" y="15"/>
                      <a:pt x="42" y="15"/>
                    </a:cubicBezTo>
                    <a:cubicBezTo>
                      <a:pt x="39" y="9"/>
                      <a:pt x="39" y="9"/>
                      <a:pt x="39" y="9"/>
                    </a:cubicBezTo>
                    <a:cubicBezTo>
                      <a:pt x="39" y="2"/>
                      <a:pt x="39" y="2"/>
                      <a:pt x="39" y="2"/>
                    </a:cubicBezTo>
                    <a:cubicBezTo>
                      <a:pt x="39" y="2"/>
                      <a:pt x="28" y="5"/>
                      <a:pt x="22" y="4"/>
                    </a:cubicBezTo>
                    <a:cubicBezTo>
                      <a:pt x="11" y="0"/>
                      <a:pt x="11" y="0"/>
                      <a:pt x="11" y="0"/>
                    </a:cubicBezTo>
                    <a:cubicBezTo>
                      <a:pt x="10" y="4"/>
                      <a:pt x="10" y="4"/>
                      <a:pt x="10" y="4"/>
                    </a:cubicBezTo>
                    <a:cubicBezTo>
                      <a:pt x="10" y="4"/>
                      <a:pt x="4" y="11"/>
                      <a:pt x="3" y="13"/>
                    </a:cubicBezTo>
                    <a:cubicBezTo>
                      <a:pt x="5" y="18"/>
                      <a:pt x="5" y="18"/>
                      <a:pt x="5" y="18"/>
                    </a:cubicBezTo>
                    <a:cubicBezTo>
                      <a:pt x="5" y="18"/>
                      <a:pt x="3" y="36"/>
                      <a:pt x="5" y="41"/>
                    </a:cubicBezTo>
                    <a:cubicBezTo>
                      <a:pt x="5" y="41"/>
                      <a:pt x="2" y="65"/>
                      <a:pt x="3" y="70"/>
                    </a:cubicBezTo>
                    <a:cubicBezTo>
                      <a:pt x="3" y="70"/>
                      <a:pt x="0" y="81"/>
                      <a:pt x="1" y="83"/>
                    </a:cubicBezTo>
                    <a:cubicBezTo>
                      <a:pt x="2" y="86"/>
                      <a:pt x="3" y="90"/>
                      <a:pt x="3" y="90"/>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0" name="Rectangle 284"/>
              <p:cNvSpPr>
                <a:spLocks noChangeArrowheads="1"/>
              </p:cNvSpPr>
              <p:nvPr/>
            </p:nvSpPr>
            <p:spPr bwMode="auto">
              <a:xfrm>
                <a:off x="661988" y="1431925"/>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1" name="Freeform 285"/>
              <p:cNvSpPr>
                <a:spLocks noChangeArrowheads="1"/>
              </p:cNvSpPr>
              <p:nvPr/>
            </p:nvSpPr>
            <p:spPr bwMode="auto">
              <a:xfrm>
                <a:off x="766763" y="1500188"/>
                <a:ext cx="17463"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2" name="Freeform 286"/>
              <p:cNvSpPr>
                <a:spLocks noChangeArrowheads="1"/>
              </p:cNvSpPr>
              <p:nvPr/>
            </p:nvSpPr>
            <p:spPr bwMode="auto">
              <a:xfrm>
                <a:off x="766763" y="1620838"/>
                <a:ext cx="17463"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3" name="Freeform 287"/>
              <p:cNvSpPr>
                <a:spLocks noChangeArrowheads="1"/>
              </p:cNvSpPr>
              <p:nvPr/>
            </p:nvSpPr>
            <p:spPr bwMode="auto">
              <a:xfrm>
                <a:off x="192088" y="1327150"/>
                <a:ext cx="679450" cy="1449388"/>
              </a:xfrm>
              <a:custGeom>
                <a:avLst/>
                <a:gdLst>
                  <a:gd name="T0" fmla="*/ 39 w 39"/>
                  <a:gd name="T1" fmla="*/ 84 h 84"/>
                  <a:gd name="T2" fmla="*/ 37 w 39"/>
                  <a:gd name="T3" fmla="*/ 74 h 84"/>
                  <a:gd name="T4" fmla="*/ 35 w 39"/>
                  <a:gd name="T5" fmla="*/ 66 h 84"/>
                  <a:gd name="T6" fmla="*/ 39 w 39"/>
                  <a:gd name="T7" fmla="*/ 54 h 84"/>
                  <a:gd name="T8" fmla="*/ 34 w 39"/>
                  <a:gd name="T9" fmla="*/ 58 h 84"/>
                  <a:gd name="T10" fmla="*/ 34 w 39"/>
                  <a:gd name="T11" fmla="*/ 51 h 84"/>
                  <a:gd name="T12" fmla="*/ 32 w 39"/>
                  <a:gd name="T13" fmla="*/ 32 h 84"/>
                  <a:gd name="T14" fmla="*/ 32 w 39"/>
                  <a:gd name="T15" fmla="*/ 44 h 84"/>
                  <a:gd name="T16" fmla="*/ 27 w 39"/>
                  <a:gd name="T17" fmla="*/ 25 h 84"/>
                  <a:gd name="T18" fmla="*/ 33 w 39"/>
                  <a:gd name="T19" fmla="*/ 17 h 84"/>
                  <a:gd name="T20" fmla="*/ 24 w 39"/>
                  <a:gd name="T21" fmla="*/ 17 h 84"/>
                  <a:gd name="T22" fmla="*/ 33 w 39"/>
                  <a:gd name="T23" fmla="*/ 10 h 84"/>
                  <a:gd name="T24" fmla="*/ 23 w 39"/>
                  <a:gd name="T25" fmla="*/ 14 h 84"/>
                  <a:gd name="T26" fmla="*/ 27 w 39"/>
                  <a:gd name="T27" fmla="*/ 6 h 84"/>
                  <a:gd name="T28" fmla="*/ 18 w 39"/>
                  <a:gd name="T29" fmla="*/ 8 h 84"/>
                  <a:gd name="T30" fmla="*/ 10 w 39"/>
                  <a:gd name="T31" fmla="*/ 0 h 84"/>
                  <a:gd name="T32" fmla="*/ 13 w 39"/>
                  <a:gd name="T33" fmla="*/ 11 h 84"/>
                  <a:gd name="T34" fmla="*/ 7 w 39"/>
                  <a:gd name="T35" fmla="*/ 7 h 84"/>
                  <a:gd name="T36" fmla="*/ 3 w 39"/>
                  <a:gd name="T37" fmla="*/ 1 h 84"/>
                  <a:gd name="T38" fmla="*/ 0 w 39"/>
                  <a:gd name="T39" fmla="*/ 5 h 84"/>
                  <a:gd name="T40" fmla="*/ 1 w 39"/>
                  <a:gd name="T41" fmla="*/ 7 h 84"/>
                  <a:gd name="T42" fmla="*/ 16 w 39"/>
                  <a:gd name="T43" fmla="*/ 17 h 84"/>
                  <a:gd name="T44" fmla="*/ 5 w 39"/>
                  <a:gd name="T45" fmla="*/ 15 h 84"/>
                  <a:gd name="T46" fmla="*/ 13 w 39"/>
                  <a:gd name="T47" fmla="*/ 20 h 84"/>
                  <a:gd name="T48" fmla="*/ 9 w 39"/>
                  <a:gd name="T49" fmla="*/ 34 h 84"/>
                  <a:gd name="T50" fmla="*/ 9 w 39"/>
                  <a:gd name="T51" fmla="*/ 50 h 84"/>
                  <a:gd name="T52" fmla="*/ 5 w 39"/>
                  <a:gd name="T53" fmla="*/ 40 h 84"/>
                  <a:gd name="T54" fmla="*/ 4 w 39"/>
                  <a:gd name="T55" fmla="*/ 58 h 84"/>
                  <a:gd name="T56" fmla="*/ 7 w 39"/>
                  <a:gd name="T57" fmla="*/ 73 h 84"/>
                  <a:gd name="T58" fmla="*/ 2 w 39"/>
                  <a:gd name="T59" fmla="*/ 63 h 84"/>
                  <a:gd name="T60" fmla="*/ 4 w 39"/>
                  <a:gd name="T61" fmla="*/ 76 h 84"/>
                  <a:gd name="T62" fmla="*/ 4 w 39"/>
                  <a:gd name="T63" fmla="*/ 83 h 84"/>
                  <a:gd name="T64" fmla="*/ 10 w 39"/>
                  <a:gd name="T65" fmla="*/ 81 h 84"/>
                  <a:gd name="T66" fmla="*/ 9 w 39"/>
                  <a:gd name="T67" fmla="*/ 71 h 84"/>
                  <a:gd name="T68" fmla="*/ 14 w 39"/>
                  <a:gd name="T69" fmla="*/ 40 h 84"/>
                  <a:gd name="T70" fmla="*/ 20 w 39"/>
                  <a:gd name="T71" fmla="*/ 19 h 84"/>
                  <a:gd name="T72" fmla="*/ 21 w 39"/>
                  <a:gd name="T73" fmla="*/ 22 h 84"/>
                  <a:gd name="T74" fmla="*/ 32 w 39"/>
                  <a:gd name="T75" fmla="*/ 81 h 84"/>
                  <a:gd name="T76" fmla="*/ 39 w 39"/>
                  <a:gd name="T77" fmla="*/ 84 h 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9"/>
                  <a:gd name="T118" fmla="*/ 0 h 84"/>
                  <a:gd name="T119" fmla="*/ 39 w 39"/>
                  <a:gd name="T120" fmla="*/ 84 h 8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9" h="84">
                    <a:moveTo>
                      <a:pt x="39" y="84"/>
                    </a:moveTo>
                    <a:cubicBezTo>
                      <a:pt x="38" y="80"/>
                      <a:pt x="38" y="76"/>
                      <a:pt x="37" y="74"/>
                    </a:cubicBezTo>
                    <a:cubicBezTo>
                      <a:pt x="35" y="71"/>
                      <a:pt x="35" y="66"/>
                      <a:pt x="35" y="66"/>
                    </a:cubicBezTo>
                    <a:cubicBezTo>
                      <a:pt x="38" y="65"/>
                      <a:pt x="39" y="54"/>
                      <a:pt x="39" y="54"/>
                    </a:cubicBezTo>
                    <a:cubicBezTo>
                      <a:pt x="39" y="54"/>
                      <a:pt x="35" y="59"/>
                      <a:pt x="34" y="58"/>
                    </a:cubicBezTo>
                    <a:cubicBezTo>
                      <a:pt x="32" y="58"/>
                      <a:pt x="33" y="56"/>
                      <a:pt x="34" y="51"/>
                    </a:cubicBezTo>
                    <a:cubicBezTo>
                      <a:pt x="34" y="46"/>
                      <a:pt x="32" y="32"/>
                      <a:pt x="32" y="32"/>
                    </a:cubicBezTo>
                    <a:cubicBezTo>
                      <a:pt x="32" y="37"/>
                      <a:pt x="32" y="44"/>
                      <a:pt x="32" y="44"/>
                    </a:cubicBezTo>
                    <a:cubicBezTo>
                      <a:pt x="32" y="44"/>
                      <a:pt x="28" y="30"/>
                      <a:pt x="27" y="25"/>
                    </a:cubicBezTo>
                    <a:cubicBezTo>
                      <a:pt x="27" y="22"/>
                      <a:pt x="32" y="18"/>
                      <a:pt x="33" y="17"/>
                    </a:cubicBezTo>
                    <a:cubicBezTo>
                      <a:pt x="28" y="20"/>
                      <a:pt x="24" y="17"/>
                      <a:pt x="24" y="17"/>
                    </a:cubicBezTo>
                    <a:cubicBezTo>
                      <a:pt x="26" y="16"/>
                      <a:pt x="31" y="12"/>
                      <a:pt x="33" y="10"/>
                    </a:cubicBezTo>
                    <a:cubicBezTo>
                      <a:pt x="30" y="12"/>
                      <a:pt x="23" y="14"/>
                      <a:pt x="23" y="14"/>
                    </a:cubicBezTo>
                    <a:cubicBezTo>
                      <a:pt x="27" y="6"/>
                      <a:pt x="27" y="6"/>
                      <a:pt x="27" y="6"/>
                    </a:cubicBezTo>
                    <a:cubicBezTo>
                      <a:pt x="25" y="10"/>
                      <a:pt x="20" y="12"/>
                      <a:pt x="18" y="8"/>
                    </a:cubicBezTo>
                    <a:cubicBezTo>
                      <a:pt x="15" y="4"/>
                      <a:pt x="10" y="0"/>
                      <a:pt x="10" y="0"/>
                    </a:cubicBezTo>
                    <a:cubicBezTo>
                      <a:pt x="12" y="3"/>
                      <a:pt x="13" y="11"/>
                      <a:pt x="13" y="11"/>
                    </a:cubicBezTo>
                    <a:cubicBezTo>
                      <a:pt x="13" y="11"/>
                      <a:pt x="13" y="10"/>
                      <a:pt x="7" y="7"/>
                    </a:cubicBezTo>
                    <a:cubicBezTo>
                      <a:pt x="4" y="6"/>
                      <a:pt x="3" y="3"/>
                      <a:pt x="3" y="1"/>
                    </a:cubicBezTo>
                    <a:cubicBezTo>
                      <a:pt x="1" y="3"/>
                      <a:pt x="0" y="4"/>
                      <a:pt x="0" y="5"/>
                    </a:cubicBezTo>
                    <a:cubicBezTo>
                      <a:pt x="1" y="7"/>
                      <a:pt x="1" y="7"/>
                      <a:pt x="1" y="7"/>
                    </a:cubicBezTo>
                    <a:cubicBezTo>
                      <a:pt x="3" y="17"/>
                      <a:pt x="18" y="15"/>
                      <a:pt x="16" y="17"/>
                    </a:cubicBezTo>
                    <a:cubicBezTo>
                      <a:pt x="13" y="19"/>
                      <a:pt x="5" y="15"/>
                      <a:pt x="5" y="15"/>
                    </a:cubicBezTo>
                    <a:cubicBezTo>
                      <a:pt x="7" y="19"/>
                      <a:pt x="13" y="20"/>
                      <a:pt x="13" y="20"/>
                    </a:cubicBezTo>
                    <a:cubicBezTo>
                      <a:pt x="13" y="20"/>
                      <a:pt x="13" y="26"/>
                      <a:pt x="9" y="34"/>
                    </a:cubicBezTo>
                    <a:cubicBezTo>
                      <a:pt x="5" y="43"/>
                      <a:pt x="9" y="50"/>
                      <a:pt x="9" y="50"/>
                    </a:cubicBezTo>
                    <a:cubicBezTo>
                      <a:pt x="6" y="49"/>
                      <a:pt x="5" y="40"/>
                      <a:pt x="5" y="40"/>
                    </a:cubicBezTo>
                    <a:cubicBezTo>
                      <a:pt x="5" y="40"/>
                      <a:pt x="5" y="53"/>
                      <a:pt x="4" y="58"/>
                    </a:cubicBezTo>
                    <a:cubicBezTo>
                      <a:pt x="3" y="63"/>
                      <a:pt x="7" y="73"/>
                      <a:pt x="7" y="73"/>
                    </a:cubicBezTo>
                    <a:cubicBezTo>
                      <a:pt x="3" y="73"/>
                      <a:pt x="2" y="63"/>
                      <a:pt x="2" y="63"/>
                    </a:cubicBezTo>
                    <a:cubicBezTo>
                      <a:pt x="1" y="64"/>
                      <a:pt x="3" y="73"/>
                      <a:pt x="4" y="76"/>
                    </a:cubicBezTo>
                    <a:cubicBezTo>
                      <a:pt x="5" y="78"/>
                      <a:pt x="5" y="81"/>
                      <a:pt x="4" y="83"/>
                    </a:cubicBezTo>
                    <a:cubicBezTo>
                      <a:pt x="7" y="83"/>
                      <a:pt x="10" y="83"/>
                      <a:pt x="10" y="81"/>
                    </a:cubicBezTo>
                    <a:cubicBezTo>
                      <a:pt x="11" y="78"/>
                      <a:pt x="9" y="71"/>
                      <a:pt x="9" y="71"/>
                    </a:cubicBezTo>
                    <a:cubicBezTo>
                      <a:pt x="9" y="71"/>
                      <a:pt x="14" y="41"/>
                      <a:pt x="14" y="40"/>
                    </a:cubicBezTo>
                    <a:cubicBezTo>
                      <a:pt x="15" y="40"/>
                      <a:pt x="18" y="28"/>
                      <a:pt x="20" y="19"/>
                    </a:cubicBezTo>
                    <a:cubicBezTo>
                      <a:pt x="21" y="22"/>
                      <a:pt x="21" y="22"/>
                      <a:pt x="21" y="22"/>
                    </a:cubicBezTo>
                    <a:cubicBezTo>
                      <a:pt x="21" y="22"/>
                      <a:pt x="26" y="75"/>
                      <a:pt x="32" y="81"/>
                    </a:cubicBezTo>
                    <a:cubicBezTo>
                      <a:pt x="32" y="81"/>
                      <a:pt x="35" y="84"/>
                      <a:pt x="39" y="8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4" name="Freeform 288"/>
              <p:cNvSpPr>
                <a:spLocks noChangeArrowheads="1"/>
              </p:cNvSpPr>
              <p:nvPr/>
            </p:nvSpPr>
            <p:spPr bwMode="auto">
              <a:xfrm>
                <a:off x="174625" y="1362075"/>
                <a:ext cx="104775" cy="155575"/>
              </a:xfrm>
              <a:custGeom>
                <a:avLst/>
                <a:gdLst>
                  <a:gd name="T0" fmla="*/ 0 w 6"/>
                  <a:gd name="T1" fmla="*/ 4 h 9"/>
                  <a:gd name="T2" fmla="*/ 3 w 6"/>
                  <a:gd name="T3" fmla="*/ 9 h 9"/>
                  <a:gd name="T4" fmla="*/ 3 w 6"/>
                  <a:gd name="T5" fmla="*/ 4 h 9"/>
                  <a:gd name="T6" fmla="*/ 5 w 6"/>
                  <a:gd name="T7" fmla="*/ 0 h 9"/>
                  <a:gd name="T8" fmla="*/ 0 w 6"/>
                  <a:gd name="T9" fmla="*/ 4 h 9"/>
                  <a:gd name="T10" fmla="*/ 0 60000 65536"/>
                  <a:gd name="T11" fmla="*/ 0 60000 65536"/>
                  <a:gd name="T12" fmla="*/ 0 60000 65536"/>
                  <a:gd name="T13" fmla="*/ 0 60000 65536"/>
                  <a:gd name="T14" fmla="*/ 0 60000 65536"/>
                  <a:gd name="T15" fmla="*/ 0 w 6"/>
                  <a:gd name="T16" fmla="*/ 0 h 9"/>
                  <a:gd name="T17" fmla="*/ 6 w 6"/>
                  <a:gd name="T18" fmla="*/ 9 h 9"/>
                </a:gdLst>
                <a:ahLst/>
                <a:cxnLst>
                  <a:cxn ang="T10">
                    <a:pos x="T0" y="T1"/>
                  </a:cxn>
                  <a:cxn ang="T11">
                    <a:pos x="T2" y="T3"/>
                  </a:cxn>
                  <a:cxn ang="T12">
                    <a:pos x="T4" y="T5"/>
                  </a:cxn>
                  <a:cxn ang="T13">
                    <a:pos x="T6" y="T7"/>
                  </a:cxn>
                  <a:cxn ang="T14">
                    <a:pos x="T8" y="T9"/>
                  </a:cxn>
                </a:cxnLst>
                <a:rect l="T15" t="T16" r="T17" b="T18"/>
                <a:pathLst>
                  <a:path w="6" h="9">
                    <a:moveTo>
                      <a:pt x="0" y="4"/>
                    </a:moveTo>
                    <a:cubicBezTo>
                      <a:pt x="0" y="4"/>
                      <a:pt x="1" y="8"/>
                      <a:pt x="3" y="9"/>
                    </a:cubicBezTo>
                    <a:cubicBezTo>
                      <a:pt x="3" y="9"/>
                      <a:pt x="3" y="6"/>
                      <a:pt x="3" y="4"/>
                    </a:cubicBezTo>
                    <a:cubicBezTo>
                      <a:pt x="3" y="4"/>
                      <a:pt x="6" y="2"/>
                      <a:pt x="5" y="0"/>
                    </a:cubicBezTo>
                    <a:lnTo>
                      <a:pt x="0" y="4"/>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5" name="Freeform 289"/>
              <p:cNvSpPr>
                <a:spLocks noChangeArrowheads="1"/>
              </p:cNvSpPr>
              <p:nvPr/>
            </p:nvSpPr>
            <p:spPr bwMode="auto">
              <a:xfrm>
                <a:off x="227013" y="396875"/>
                <a:ext cx="609600" cy="862013"/>
              </a:xfrm>
              <a:custGeom>
                <a:avLst/>
                <a:gdLst>
                  <a:gd name="T0" fmla="*/ 11 w 35"/>
                  <a:gd name="T1" fmla="*/ 0 h 50"/>
                  <a:gd name="T2" fmla="*/ 15 w 35"/>
                  <a:gd name="T3" fmla="*/ 5 h 50"/>
                  <a:gd name="T4" fmla="*/ 22 w 35"/>
                  <a:gd name="T5" fmla="*/ 4 h 50"/>
                  <a:gd name="T6" fmla="*/ 29 w 35"/>
                  <a:gd name="T7" fmla="*/ 34 h 50"/>
                  <a:gd name="T8" fmla="*/ 35 w 35"/>
                  <a:gd name="T9" fmla="*/ 49 h 50"/>
                  <a:gd name="T10" fmla="*/ 17 w 35"/>
                  <a:gd name="T11" fmla="*/ 50 h 50"/>
                  <a:gd name="T12" fmla="*/ 1 w 35"/>
                  <a:gd name="T13" fmla="*/ 49 h 50"/>
                  <a:gd name="T14" fmla="*/ 0 w 35"/>
                  <a:gd name="T15" fmla="*/ 15 h 50"/>
                  <a:gd name="T16" fmla="*/ 11 w 35"/>
                  <a:gd name="T17" fmla="*/ 0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50"/>
                  <a:gd name="T29" fmla="*/ 35 w 35"/>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50">
                    <a:moveTo>
                      <a:pt x="11" y="0"/>
                    </a:moveTo>
                    <a:cubicBezTo>
                      <a:pt x="11" y="0"/>
                      <a:pt x="13" y="5"/>
                      <a:pt x="15" y="5"/>
                    </a:cubicBezTo>
                    <a:cubicBezTo>
                      <a:pt x="15" y="5"/>
                      <a:pt x="19" y="7"/>
                      <a:pt x="22" y="4"/>
                    </a:cubicBezTo>
                    <a:cubicBezTo>
                      <a:pt x="29" y="34"/>
                      <a:pt x="29" y="34"/>
                      <a:pt x="29" y="34"/>
                    </a:cubicBezTo>
                    <a:cubicBezTo>
                      <a:pt x="35" y="49"/>
                      <a:pt x="35" y="49"/>
                      <a:pt x="35" y="49"/>
                    </a:cubicBezTo>
                    <a:cubicBezTo>
                      <a:pt x="17" y="50"/>
                      <a:pt x="17" y="50"/>
                      <a:pt x="17" y="50"/>
                    </a:cubicBezTo>
                    <a:cubicBezTo>
                      <a:pt x="1" y="49"/>
                      <a:pt x="1" y="49"/>
                      <a:pt x="1" y="49"/>
                    </a:cubicBezTo>
                    <a:cubicBezTo>
                      <a:pt x="0" y="15"/>
                      <a:pt x="0" y="15"/>
                      <a:pt x="0" y="15"/>
                    </a:cubicBezTo>
                    <a:lnTo>
                      <a:pt x="11" y="0"/>
                    </a:lnTo>
                    <a:close/>
                  </a:path>
                </a:pathLst>
              </a:custGeom>
              <a:solidFill>
                <a:srgbClr val="F2F2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6" name="Freeform 290"/>
              <p:cNvSpPr>
                <a:spLocks noChangeArrowheads="1"/>
              </p:cNvSpPr>
              <p:nvPr/>
            </p:nvSpPr>
            <p:spPr bwMode="auto">
              <a:xfrm>
                <a:off x="347663" y="500063"/>
                <a:ext cx="122238" cy="120650"/>
              </a:xfrm>
              <a:custGeom>
                <a:avLst/>
                <a:gdLst>
                  <a:gd name="T0" fmla="*/ 0 w 77"/>
                  <a:gd name="T1" fmla="*/ 54 h 76"/>
                  <a:gd name="T2" fmla="*/ 77 w 77"/>
                  <a:gd name="T3" fmla="*/ 0 h 76"/>
                  <a:gd name="T4" fmla="*/ 0 w 77"/>
                  <a:gd name="T5" fmla="*/ 76 h 76"/>
                  <a:gd name="T6" fmla="*/ 0 w 77"/>
                  <a:gd name="T7" fmla="*/ 54 h 76"/>
                  <a:gd name="T8" fmla="*/ 0 60000 65536"/>
                  <a:gd name="T9" fmla="*/ 0 60000 65536"/>
                  <a:gd name="T10" fmla="*/ 0 60000 65536"/>
                  <a:gd name="T11" fmla="*/ 0 60000 65536"/>
                  <a:gd name="T12" fmla="*/ 0 w 77"/>
                  <a:gd name="T13" fmla="*/ 0 h 76"/>
                  <a:gd name="T14" fmla="*/ 77 w 77"/>
                  <a:gd name="T15" fmla="*/ 76 h 76"/>
                </a:gdLst>
                <a:ahLst/>
                <a:cxnLst>
                  <a:cxn ang="T8">
                    <a:pos x="T0" y="T1"/>
                  </a:cxn>
                  <a:cxn ang="T9">
                    <a:pos x="T2" y="T3"/>
                  </a:cxn>
                  <a:cxn ang="T10">
                    <a:pos x="T4" y="T5"/>
                  </a:cxn>
                  <a:cxn ang="T11">
                    <a:pos x="T6" y="T7"/>
                  </a:cxn>
                </a:cxnLst>
                <a:rect l="T12" t="T13" r="T14" b="T15"/>
                <a:pathLst>
                  <a:path w="77" h="76">
                    <a:moveTo>
                      <a:pt x="0" y="54"/>
                    </a:moveTo>
                    <a:lnTo>
                      <a:pt x="77" y="0"/>
                    </a:lnTo>
                    <a:lnTo>
                      <a:pt x="0" y="76"/>
                    </a:lnTo>
                    <a:lnTo>
                      <a:pt x="0" y="54"/>
                    </a:lnTo>
                    <a:close/>
                  </a:path>
                </a:pathLst>
              </a:custGeom>
              <a:solidFill>
                <a:srgbClr val="BA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7" name="Freeform 291"/>
              <p:cNvSpPr>
                <a:spLocks noChangeArrowheads="1"/>
              </p:cNvSpPr>
              <p:nvPr/>
            </p:nvSpPr>
            <p:spPr bwMode="auto">
              <a:xfrm>
                <a:off x="522288" y="517525"/>
                <a:ext cx="279400" cy="688975"/>
              </a:xfrm>
              <a:custGeom>
                <a:avLst/>
                <a:gdLst>
                  <a:gd name="T0" fmla="*/ 0 w 16"/>
                  <a:gd name="T1" fmla="*/ 0 h 40"/>
                  <a:gd name="T2" fmla="*/ 6 w 16"/>
                  <a:gd name="T3" fmla="*/ 5 h 40"/>
                  <a:gd name="T4" fmla="*/ 11 w 16"/>
                  <a:gd name="T5" fmla="*/ 22 h 40"/>
                  <a:gd name="T6" fmla="*/ 16 w 16"/>
                  <a:gd name="T7" fmla="*/ 38 h 40"/>
                  <a:gd name="T8" fmla="*/ 4 w 16"/>
                  <a:gd name="T9" fmla="*/ 37 h 40"/>
                  <a:gd name="T10" fmla="*/ 10 w 16"/>
                  <a:gd name="T11" fmla="*/ 33 h 40"/>
                  <a:gd name="T12" fmla="*/ 4 w 16"/>
                  <a:gd name="T13" fmla="*/ 25 h 40"/>
                  <a:gd name="T14" fmla="*/ 6 w 16"/>
                  <a:gd name="T15" fmla="*/ 21 h 40"/>
                  <a:gd name="T16" fmla="*/ 5 w 16"/>
                  <a:gd name="T17" fmla="*/ 7 h 40"/>
                  <a:gd name="T18" fmla="*/ 0 w 16"/>
                  <a:gd name="T19" fmla="*/ 0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40"/>
                  <a:gd name="T32" fmla="*/ 16 w 16"/>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40">
                    <a:moveTo>
                      <a:pt x="0" y="0"/>
                    </a:moveTo>
                    <a:cubicBezTo>
                      <a:pt x="6" y="5"/>
                      <a:pt x="6" y="5"/>
                      <a:pt x="6" y="5"/>
                    </a:cubicBezTo>
                    <a:cubicBezTo>
                      <a:pt x="11" y="22"/>
                      <a:pt x="11" y="22"/>
                      <a:pt x="11" y="22"/>
                    </a:cubicBezTo>
                    <a:cubicBezTo>
                      <a:pt x="16" y="38"/>
                      <a:pt x="16" y="38"/>
                      <a:pt x="16" y="38"/>
                    </a:cubicBezTo>
                    <a:cubicBezTo>
                      <a:pt x="16" y="38"/>
                      <a:pt x="7" y="40"/>
                      <a:pt x="4" y="37"/>
                    </a:cubicBezTo>
                    <a:cubicBezTo>
                      <a:pt x="4" y="37"/>
                      <a:pt x="10" y="39"/>
                      <a:pt x="10" y="33"/>
                    </a:cubicBezTo>
                    <a:cubicBezTo>
                      <a:pt x="9" y="27"/>
                      <a:pt x="6" y="28"/>
                      <a:pt x="4" y="25"/>
                    </a:cubicBezTo>
                    <a:cubicBezTo>
                      <a:pt x="4" y="25"/>
                      <a:pt x="6" y="25"/>
                      <a:pt x="6" y="21"/>
                    </a:cubicBezTo>
                    <a:cubicBezTo>
                      <a:pt x="6" y="16"/>
                      <a:pt x="5" y="7"/>
                      <a:pt x="5" y="7"/>
                    </a:cubicBezTo>
                    <a:cubicBezTo>
                      <a:pt x="5" y="7"/>
                      <a:pt x="3" y="4"/>
                      <a:pt x="0" y="0"/>
                    </a:cubicBezTo>
                    <a:close/>
                  </a:path>
                </a:pathLst>
              </a:custGeom>
              <a:solidFill>
                <a:srgbClr val="BA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8" name="Freeform 292"/>
              <p:cNvSpPr>
                <a:spLocks noChangeArrowheads="1"/>
              </p:cNvSpPr>
              <p:nvPr/>
            </p:nvSpPr>
            <p:spPr bwMode="auto">
              <a:xfrm>
                <a:off x="17463" y="412750"/>
                <a:ext cx="382588" cy="1087438"/>
              </a:xfrm>
              <a:custGeom>
                <a:avLst/>
                <a:gdLst>
                  <a:gd name="T0" fmla="*/ 9 w 22"/>
                  <a:gd name="T1" fmla="*/ 63 h 63"/>
                  <a:gd name="T2" fmla="*/ 15 w 22"/>
                  <a:gd name="T3" fmla="*/ 56 h 63"/>
                  <a:gd name="T4" fmla="*/ 20 w 22"/>
                  <a:gd name="T5" fmla="*/ 33 h 63"/>
                  <a:gd name="T6" fmla="*/ 22 w 22"/>
                  <a:gd name="T7" fmla="*/ 0 h 63"/>
                  <a:gd name="T8" fmla="*/ 18 w 22"/>
                  <a:gd name="T9" fmla="*/ 4 h 63"/>
                  <a:gd name="T10" fmla="*/ 5 w 22"/>
                  <a:gd name="T11" fmla="*/ 7 h 63"/>
                  <a:gd name="T12" fmla="*/ 0 w 22"/>
                  <a:gd name="T13" fmla="*/ 35 h 63"/>
                  <a:gd name="T14" fmla="*/ 2 w 22"/>
                  <a:gd name="T15" fmla="*/ 47 h 63"/>
                  <a:gd name="T16" fmla="*/ 9 w 22"/>
                  <a:gd name="T17" fmla="*/ 63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63"/>
                  <a:gd name="T29" fmla="*/ 22 w 22"/>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63">
                    <a:moveTo>
                      <a:pt x="9" y="63"/>
                    </a:moveTo>
                    <a:cubicBezTo>
                      <a:pt x="9" y="63"/>
                      <a:pt x="10" y="58"/>
                      <a:pt x="15" y="56"/>
                    </a:cubicBezTo>
                    <a:cubicBezTo>
                      <a:pt x="15" y="56"/>
                      <a:pt x="20" y="44"/>
                      <a:pt x="20" y="33"/>
                    </a:cubicBezTo>
                    <a:cubicBezTo>
                      <a:pt x="21" y="21"/>
                      <a:pt x="20" y="4"/>
                      <a:pt x="22" y="0"/>
                    </a:cubicBezTo>
                    <a:cubicBezTo>
                      <a:pt x="22" y="0"/>
                      <a:pt x="20" y="1"/>
                      <a:pt x="18" y="4"/>
                    </a:cubicBezTo>
                    <a:cubicBezTo>
                      <a:pt x="18" y="4"/>
                      <a:pt x="8" y="5"/>
                      <a:pt x="5" y="7"/>
                    </a:cubicBezTo>
                    <a:cubicBezTo>
                      <a:pt x="5" y="7"/>
                      <a:pt x="1" y="17"/>
                      <a:pt x="0" y="35"/>
                    </a:cubicBezTo>
                    <a:cubicBezTo>
                      <a:pt x="0" y="35"/>
                      <a:pt x="2" y="45"/>
                      <a:pt x="2" y="47"/>
                    </a:cubicBezTo>
                    <a:cubicBezTo>
                      <a:pt x="3" y="48"/>
                      <a:pt x="6" y="56"/>
                      <a:pt x="9" y="63"/>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9" name="Freeform 293"/>
              <p:cNvSpPr>
                <a:spLocks noChangeArrowheads="1"/>
              </p:cNvSpPr>
              <p:nvPr/>
            </p:nvSpPr>
            <p:spPr bwMode="auto">
              <a:xfrm>
                <a:off x="347663" y="1206500"/>
                <a:ext cx="436563" cy="103188"/>
              </a:xfrm>
              <a:custGeom>
                <a:avLst/>
                <a:gdLst>
                  <a:gd name="T0" fmla="*/ 24 w 25"/>
                  <a:gd name="T1" fmla="*/ 0 h 6"/>
                  <a:gd name="T2" fmla="*/ 1 w 25"/>
                  <a:gd name="T3" fmla="*/ 3 h 6"/>
                  <a:gd name="T4" fmla="*/ 0 w 25"/>
                  <a:gd name="T5" fmla="*/ 3 h 6"/>
                  <a:gd name="T6" fmla="*/ 25 w 25"/>
                  <a:gd name="T7" fmla="*/ 2 h 6"/>
                  <a:gd name="T8" fmla="*/ 24 w 25"/>
                  <a:gd name="T9" fmla="*/ 0 h 6"/>
                  <a:gd name="T10" fmla="*/ 0 60000 65536"/>
                  <a:gd name="T11" fmla="*/ 0 60000 65536"/>
                  <a:gd name="T12" fmla="*/ 0 60000 65536"/>
                  <a:gd name="T13" fmla="*/ 0 60000 65536"/>
                  <a:gd name="T14" fmla="*/ 0 60000 65536"/>
                  <a:gd name="T15" fmla="*/ 0 w 25"/>
                  <a:gd name="T16" fmla="*/ 0 h 6"/>
                  <a:gd name="T17" fmla="*/ 25 w 25"/>
                  <a:gd name="T18" fmla="*/ 6 h 6"/>
                </a:gdLst>
                <a:ahLst/>
                <a:cxnLst>
                  <a:cxn ang="T10">
                    <a:pos x="T0" y="T1"/>
                  </a:cxn>
                  <a:cxn ang="T11">
                    <a:pos x="T2" y="T3"/>
                  </a:cxn>
                  <a:cxn ang="T12">
                    <a:pos x="T4" y="T5"/>
                  </a:cxn>
                  <a:cxn ang="T13">
                    <a:pos x="T6" y="T7"/>
                  </a:cxn>
                  <a:cxn ang="T14">
                    <a:pos x="T8" y="T9"/>
                  </a:cxn>
                </a:cxnLst>
                <a:rect l="T15" t="T16" r="T17" b="T18"/>
                <a:pathLst>
                  <a:path w="25" h="6">
                    <a:moveTo>
                      <a:pt x="24" y="0"/>
                    </a:moveTo>
                    <a:cubicBezTo>
                      <a:pt x="15" y="3"/>
                      <a:pt x="5" y="3"/>
                      <a:pt x="1" y="3"/>
                    </a:cubicBezTo>
                    <a:cubicBezTo>
                      <a:pt x="0" y="3"/>
                      <a:pt x="0" y="3"/>
                      <a:pt x="0" y="3"/>
                    </a:cubicBezTo>
                    <a:cubicBezTo>
                      <a:pt x="0" y="3"/>
                      <a:pt x="15" y="6"/>
                      <a:pt x="25" y="2"/>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0" name="Freeform 294"/>
              <p:cNvSpPr>
                <a:spLocks noChangeArrowheads="1"/>
              </p:cNvSpPr>
              <p:nvPr/>
            </p:nvSpPr>
            <p:spPr bwMode="auto">
              <a:xfrm>
                <a:off x="244475" y="517525"/>
                <a:ext cx="138113" cy="603250"/>
              </a:xfrm>
              <a:custGeom>
                <a:avLst/>
                <a:gdLst>
                  <a:gd name="T0" fmla="*/ 6 w 8"/>
                  <a:gd name="T1" fmla="*/ 35 h 35"/>
                  <a:gd name="T2" fmla="*/ 7 w 8"/>
                  <a:gd name="T3" fmla="*/ 27 h 35"/>
                  <a:gd name="T4" fmla="*/ 8 w 8"/>
                  <a:gd name="T5" fmla="*/ 25 h 35"/>
                  <a:gd name="T6" fmla="*/ 1 w 8"/>
                  <a:gd name="T7" fmla="*/ 4 h 35"/>
                  <a:gd name="T8" fmla="*/ 4 w 8"/>
                  <a:gd name="T9" fmla="*/ 3 h 35"/>
                  <a:gd name="T10" fmla="*/ 1 w 8"/>
                  <a:gd name="T11" fmla="*/ 0 h 35"/>
                  <a:gd name="T12" fmla="*/ 3 w 8"/>
                  <a:gd name="T13" fmla="*/ 3 h 35"/>
                  <a:gd name="T14" fmla="*/ 0 w 8"/>
                  <a:gd name="T15" fmla="*/ 4 h 35"/>
                  <a:gd name="T16" fmla="*/ 6 w 8"/>
                  <a:gd name="T17" fmla="*/ 35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35"/>
                  <a:gd name="T29" fmla="*/ 8 w 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35">
                    <a:moveTo>
                      <a:pt x="6" y="35"/>
                    </a:moveTo>
                    <a:cubicBezTo>
                      <a:pt x="7" y="32"/>
                      <a:pt x="7" y="29"/>
                      <a:pt x="7" y="27"/>
                    </a:cubicBezTo>
                    <a:cubicBezTo>
                      <a:pt x="7" y="26"/>
                      <a:pt x="7" y="26"/>
                      <a:pt x="8" y="25"/>
                    </a:cubicBezTo>
                    <a:cubicBezTo>
                      <a:pt x="5" y="17"/>
                      <a:pt x="1" y="4"/>
                      <a:pt x="1" y="4"/>
                    </a:cubicBezTo>
                    <a:cubicBezTo>
                      <a:pt x="4" y="3"/>
                      <a:pt x="4" y="3"/>
                      <a:pt x="4" y="3"/>
                    </a:cubicBezTo>
                    <a:cubicBezTo>
                      <a:pt x="2" y="2"/>
                      <a:pt x="1" y="0"/>
                      <a:pt x="1" y="0"/>
                    </a:cubicBezTo>
                    <a:cubicBezTo>
                      <a:pt x="3" y="3"/>
                      <a:pt x="3" y="3"/>
                      <a:pt x="3" y="3"/>
                    </a:cubicBezTo>
                    <a:cubicBezTo>
                      <a:pt x="1" y="4"/>
                      <a:pt x="0" y="4"/>
                      <a:pt x="0" y="4"/>
                    </a:cubicBezTo>
                    <a:cubicBezTo>
                      <a:pt x="4" y="17"/>
                      <a:pt x="6" y="28"/>
                      <a:pt x="6" y="35"/>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1" name="Freeform 295"/>
              <p:cNvSpPr>
                <a:spLocks noChangeArrowheads="1"/>
              </p:cNvSpPr>
              <p:nvPr/>
            </p:nvSpPr>
            <p:spPr bwMode="auto">
              <a:xfrm>
                <a:off x="261938" y="793750"/>
                <a:ext cx="17463" cy="68263"/>
              </a:xfrm>
              <a:custGeom>
                <a:avLst/>
                <a:gdLst>
                  <a:gd name="T0" fmla="*/ 0 w 1"/>
                  <a:gd name="T1" fmla="*/ 1 h 4"/>
                  <a:gd name="T2" fmla="*/ 0 w 1"/>
                  <a:gd name="T3" fmla="*/ 4 h 4"/>
                  <a:gd name="T4" fmla="*/ 0 w 1"/>
                  <a:gd name="T5" fmla="*/ 2 h 4"/>
                  <a:gd name="T6" fmla="*/ 0 w 1"/>
                  <a:gd name="T7" fmla="*/ 1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0" y="1"/>
                    </a:moveTo>
                    <a:cubicBezTo>
                      <a:pt x="0" y="0"/>
                      <a:pt x="0" y="2"/>
                      <a:pt x="0" y="4"/>
                    </a:cubicBezTo>
                    <a:cubicBezTo>
                      <a:pt x="0" y="3"/>
                      <a:pt x="1" y="3"/>
                      <a:pt x="0" y="2"/>
                    </a:cubicBezTo>
                    <a:cubicBezTo>
                      <a:pt x="0" y="2"/>
                      <a:pt x="0" y="2"/>
                      <a:pt x="0" y="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2" name="Freeform 296"/>
              <p:cNvSpPr>
                <a:spLocks noChangeArrowheads="1"/>
              </p:cNvSpPr>
              <p:nvPr/>
            </p:nvSpPr>
            <p:spPr bwMode="auto">
              <a:xfrm>
                <a:off x="69850" y="603250"/>
                <a:ext cx="227013" cy="776288"/>
              </a:xfrm>
              <a:custGeom>
                <a:avLst/>
                <a:gdLst>
                  <a:gd name="T0" fmla="*/ 13 w 13"/>
                  <a:gd name="T1" fmla="*/ 42 h 45"/>
                  <a:gd name="T2" fmla="*/ 12 w 13"/>
                  <a:gd name="T3" fmla="*/ 33 h 45"/>
                  <a:gd name="T4" fmla="*/ 11 w 13"/>
                  <a:gd name="T5" fmla="*/ 15 h 45"/>
                  <a:gd name="T6" fmla="*/ 10 w 13"/>
                  <a:gd name="T7" fmla="*/ 28 h 45"/>
                  <a:gd name="T8" fmla="*/ 9 w 13"/>
                  <a:gd name="T9" fmla="*/ 12 h 45"/>
                  <a:gd name="T10" fmla="*/ 9 w 13"/>
                  <a:gd name="T11" fmla="*/ 33 h 45"/>
                  <a:gd name="T12" fmla="*/ 5 w 13"/>
                  <a:gd name="T13" fmla="*/ 20 h 45"/>
                  <a:gd name="T14" fmla="*/ 4 w 13"/>
                  <a:gd name="T15" fmla="*/ 0 h 45"/>
                  <a:gd name="T16" fmla="*/ 4 w 13"/>
                  <a:gd name="T17" fmla="*/ 19 h 45"/>
                  <a:gd name="T18" fmla="*/ 0 w 13"/>
                  <a:gd name="T19" fmla="*/ 14 h 45"/>
                  <a:gd name="T20" fmla="*/ 3 w 13"/>
                  <a:gd name="T21" fmla="*/ 20 h 45"/>
                  <a:gd name="T22" fmla="*/ 2 w 13"/>
                  <a:gd name="T23" fmla="*/ 22 h 45"/>
                  <a:gd name="T24" fmla="*/ 4 w 13"/>
                  <a:gd name="T25" fmla="*/ 24 h 45"/>
                  <a:gd name="T26" fmla="*/ 0 w 13"/>
                  <a:gd name="T27" fmla="*/ 26 h 45"/>
                  <a:gd name="T28" fmla="*/ 4 w 13"/>
                  <a:gd name="T29" fmla="*/ 26 h 45"/>
                  <a:gd name="T30" fmla="*/ 1 w 13"/>
                  <a:gd name="T31" fmla="*/ 27 h 45"/>
                  <a:gd name="T32" fmla="*/ 6 w 13"/>
                  <a:gd name="T33" fmla="*/ 30 h 45"/>
                  <a:gd name="T34" fmla="*/ 12 w 13"/>
                  <a:gd name="T35" fmla="*/ 45 h 45"/>
                  <a:gd name="T36" fmla="*/ 13 w 13"/>
                  <a:gd name="T37" fmla="*/ 42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45"/>
                  <a:gd name="T59" fmla="*/ 13 w 13"/>
                  <a:gd name="T60" fmla="*/ 45 h 4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45">
                    <a:moveTo>
                      <a:pt x="13" y="42"/>
                    </a:moveTo>
                    <a:cubicBezTo>
                      <a:pt x="12" y="38"/>
                      <a:pt x="12" y="33"/>
                      <a:pt x="12" y="33"/>
                    </a:cubicBezTo>
                    <a:cubicBezTo>
                      <a:pt x="12" y="27"/>
                      <a:pt x="11" y="20"/>
                      <a:pt x="11" y="15"/>
                    </a:cubicBezTo>
                    <a:cubicBezTo>
                      <a:pt x="11" y="20"/>
                      <a:pt x="10" y="28"/>
                      <a:pt x="10" y="28"/>
                    </a:cubicBezTo>
                    <a:cubicBezTo>
                      <a:pt x="10" y="24"/>
                      <a:pt x="9" y="12"/>
                      <a:pt x="9" y="12"/>
                    </a:cubicBezTo>
                    <a:cubicBezTo>
                      <a:pt x="9" y="12"/>
                      <a:pt x="9" y="33"/>
                      <a:pt x="9" y="33"/>
                    </a:cubicBezTo>
                    <a:cubicBezTo>
                      <a:pt x="6" y="29"/>
                      <a:pt x="5" y="20"/>
                      <a:pt x="5" y="20"/>
                    </a:cubicBezTo>
                    <a:cubicBezTo>
                      <a:pt x="6" y="14"/>
                      <a:pt x="4" y="0"/>
                      <a:pt x="4" y="0"/>
                    </a:cubicBezTo>
                    <a:cubicBezTo>
                      <a:pt x="4" y="0"/>
                      <a:pt x="6" y="17"/>
                      <a:pt x="4" y="19"/>
                    </a:cubicBezTo>
                    <a:cubicBezTo>
                      <a:pt x="2" y="20"/>
                      <a:pt x="0" y="14"/>
                      <a:pt x="0" y="14"/>
                    </a:cubicBezTo>
                    <a:cubicBezTo>
                      <a:pt x="0" y="19"/>
                      <a:pt x="3" y="20"/>
                      <a:pt x="3" y="20"/>
                    </a:cubicBezTo>
                    <a:cubicBezTo>
                      <a:pt x="3" y="20"/>
                      <a:pt x="2" y="22"/>
                      <a:pt x="2" y="22"/>
                    </a:cubicBezTo>
                    <a:cubicBezTo>
                      <a:pt x="4" y="22"/>
                      <a:pt x="4" y="24"/>
                      <a:pt x="4" y="24"/>
                    </a:cubicBezTo>
                    <a:cubicBezTo>
                      <a:pt x="3" y="24"/>
                      <a:pt x="0" y="26"/>
                      <a:pt x="0" y="26"/>
                    </a:cubicBezTo>
                    <a:cubicBezTo>
                      <a:pt x="2" y="25"/>
                      <a:pt x="4" y="26"/>
                      <a:pt x="4" y="26"/>
                    </a:cubicBezTo>
                    <a:cubicBezTo>
                      <a:pt x="3" y="25"/>
                      <a:pt x="1" y="27"/>
                      <a:pt x="1" y="27"/>
                    </a:cubicBezTo>
                    <a:cubicBezTo>
                      <a:pt x="4" y="26"/>
                      <a:pt x="5" y="29"/>
                      <a:pt x="6" y="30"/>
                    </a:cubicBezTo>
                    <a:cubicBezTo>
                      <a:pt x="6" y="31"/>
                      <a:pt x="10" y="40"/>
                      <a:pt x="12" y="45"/>
                    </a:cubicBezTo>
                    <a:cubicBezTo>
                      <a:pt x="12" y="45"/>
                      <a:pt x="13" y="44"/>
                      <a:pt x="13" y="42"/>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3" name="Freeform 297"/>
              <p:cNvSpPr>
                <a:spLocks noChangeArrowheads="1"/>
              </p:cNvSpPr>
              <p:nvPr/>
            </p:nvSpPr>
            <p:spPr bwMode="auto">
              <a:xfrm>
                <a:off x="592138" y="447675"/>
                <a:ext cx="1028700" cy="1155700"/>
              </a:xfrm>
              <a:custGeom>
                <a:avLst/>
                <a:gdLst>
                  <a:gd name="T0" fmla="*/ 0 w 59"/>
                  <a:gd name="T1" fmla="*/ 2 h 67"/>
                  <a:gd name="T2" fmla="*/ 2 w 59"/>
                  <a:gd name="T3" fmla="*/ 28 h 67"/>
                  <a:gd name="T4" fmla="*/ 21 w 59"/>
                  <a:gd name="T5" fmla="*/ 67 h 67"/>
                  <a:gd name="T6" fmla="*/ 25 w 59"/>
                  <a:gd name="T7" fmla="*/ 64 h 67"/>
                  <a:gd name="T8" fmla="*/ 20 w 59"/>
                  <a:gd name="T9" fmla="*/ 31 h 67"/>
                  <a:gd name="T10" fmla="*/ 18 w 59"/>
                  <a:gd name="T11" fmla="*/ 18 h 67"/>
                  <a:gd name="T12" fmla="*/ 29 w 59"/>
                  <a:gd name="T13" fmla="*/ 20 h 67"/>
                  <a:gd name="T14" fmla="*/ 31 w 59"/>
                  <a:gd name="T15" fmla="*/ 21 h 67"/>
                  <a:gd name="T16" fmla="*/ 42 w 59"/>
                  <a:gd name="T17" fmla="*/ 19 h 67"/>
                  <a:gd name="T18" fmla="*/ 58 w 59"/>
                  <a:gd name="T19" fmla="*/ 16 h 67"/>
                  <a:gd name="T20" fmla="*/ 56 w 59"/>
                  <a:gd name="T21" fmla="*/ 7 h 67"/>
                  <a:gd name="T22" fmla="*/ 33 w 59"/>
                  <a:gd name="T23" fmla="*/ 9 h 67"/>
                  <a:gd name="T24" fmla="*/ 24 w 59"/>
                  <a:gd name="T25" fmla="*/ 8 h 67"/>
                  <a:gd name="T26" fmla="*/ 20 w 59"/>
                  <a:gd name="T27" fmla="*/ 8 h 67"/>
                  <a:gd name="T28" fmla="*/ 19 w 59"/>
                  <a:gd name="T29" fmla="*/ 6 h 67"/>
                  <a:gd name="T30" fmla="*/ 17 w 59"/>
                  <a:gd name="T31" fmla="*/ 6 h 67"/>
                  <a:gd name="T32" fmla="*/ 15 w 59"/>
                  <a:gd name="T33" fmla="*/ 2 h 67"/>
                  <a:gd name="T34" fmla="*/ 7 w 59"/>
                  <a:gd name="T35" fmla="*/ 1 h 67"/>
                  <a:gd name="T36" fmla="*/ 2 w 59"/>
                  <a:gd name="T37" fmla="*/ 0 h 67"/>
                  <a:gd name="T38" fmla="*/ 0 w 59"/>
                  <a:gd name="T39" fmla="*/ 2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
                  <a:gd name="T61" fmla="*/ 0 h 67"/>
                  <a:gd name="T62" fmla="*/ 59 w 59"/>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 h="67">
                    <a:moveTo>
                      <a:pt x="0" y="2"/>
                    </a:moveTo>
                    <a:cubicBezTo>
                      <a:pt x="0" y="2"/>
                      <a:pt x="0" y="19"/>
                      <a:pt x="2" y="28"/>
                    </a:cubicBezTo>
                    <a:cubicBezTo>
                      <a:pt x="2" y="28"/>
                      <a:pt x="11" y="61"/>
                      <a:pt x="21" y="67"/>
                    </a:cubicBezTo>
                    <a:cubicBezTo>
                      <a:pt x="21" y="67"/>
                      <a:pt x="25" y="65"/>
                      <a:pt x="25" y="64"/>
                    </a:cubicBezTo>
                    <a:cubicBezTo>
                      <a:pt x="25" y="63"/>
                      <a:pt x="20" y="34"/>
                      <a:pt x="20" y="31"/>
                    </a:cubicBezTo>
                    <a:cubicBezTo>
                      <a:pt x="19" y="29"/>
                      <a:pt x="18" y="18"/>
                      <a:pt x="18" y="18"/>
                    </a:cubicBezTo>
                    <a:cubicBezTo>
                      <a:pt x="18" y="18"/>
                      <a:pt x="27" y="19"/>
                      <a:pt x="29" y="20"/>
                    </a:cubicBezTo>
                    <a:cubicBezTo>
                      <a:pt x="29" y="20"/>
                      <a:pt x="29" y="21"/>
                      <a:pt x="31" y="21"/>
                    </a:cubicBezTo>
                    <a:cubicBezTo>
                      <a:pt x="33" y="21"/>
                      <a:pt x="41" y="19"/>
                      <a:pt x="42" y="19"/>
                    </a:cubicBezTo>
                    <a:cubicBezTo>
                      <a:pt x="44" y="19"/>
                      <a:pt x="57" y="16"/>
                      <a:pt x="58" y="16"/>
                    </a:cubicBezTo>
                    <a:cubicBezTo>
                      <a:pt x="59" y="15"/>
                      <a:pt x="57" y="8"/>
                      <a:pt x="56" y="7"/>
                    </a:cubicBezTo>
                    <a:cubicBezTo>
                      <a:pt x="56" y="6"/>
                      <a:pt x="37" y="8"/>
                      <a:pt x="33" y="9"/>
                    </a:cubicBezTo>
                    <a:cubicBezTo>
                      <a:pt x="33" y="9"/>
                      <a:pt x="25" y="8"/>
                      <a:pt x="24" y="8"/>
                    </a:cubicBezTo>
                    <a:cubicBezTo>
                      <a:pt x="23" y="8"/>
                      <a:pt x="20" y="8"/>
                      <a:pt x="20" y="8"/>
                    </a:cubicBezTo>
                    <a:cubicBezTo>
                      <a:pt x="20" y="8"/>
                      <a:pt x="20" y="6"/>
                      <a:pt x="19" y="6"/>
                    </a:cubicBezTo>
                    <a:cubicBezTo>
                      <a:pt x="19" y="6"/>
                      <a:pt x="17" y="6"/>
                      <a:pt x="17" y="6"/>
                    </a:cubicBezTo>
                    <a:cubicBezTo>
                      <a:pt x="17" y="6"/>
                      <a:pt x="17" y="3"/>
                      <a:pt x="15" y="2"/>
                    </a:cubicBezTo>
                    <a:cubicBezTo>
                      <a:pt x="13" y="1"/>
                      <a:pt x="8" y="1"/>
                      <a:pt x="7" y="1"/>
                    </a:cubicBezTo>
                    <a:cubicBezTo>
                      <a:pt x="6" y="0"/>
                      <a:pt x="2" y="0"/>
                      <a:pt x="2" y="0"/>
                    </a:cubicBezTo>
                    <a:lnTo>
                      <a:pt x="0" y="2"/>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4" name="Freeform 298"/>
              <p:cNvSpPr>
                <a:spLocks noChangeArrowheads="1"/>
              </p:cNvSpPr>
              <p:nvPr/>
            </p:nvSpPr>
            <p:spPr bwMode="auto">
              <a:xfrm>
                <a:off x="592138" y="465138"/>
                <a:ext cx="993775" cy="1052513"/>
              </a:xfrm>
              <a:custGeom>
                <a:avLst/>
                <a:gdLst>
                  <a:gd name="T0" fmla="*/ 55 w 57"/>
                  <a:gd name="T1" fmla="*/ 7 h 61"/>
                  <a:gd name="T2" fmla="*/ 33 w 57"/>
                  <a:gd name="T3" fmla="*/ 9 h 61"/>
                  <a:gd name="T4" fmla="*/ 23 w 57"/>
                  <a:gd name="T5" fmla="*/ 15 h 61"/>
                  <a:gd name="T6" fmla="*/ 29 w 57"/>
                  <a:gd name="T7" fmla="*/ 9 h 61"/>
                  <a:gd name="T8" fmla="*/ 22 w 57"/>
                  <a:gd name="T9" fmla="*/ 15 h 61"/>
                  <a:gd name="T10" fmla="*/ 26 w 57"/>
                  <a:gd name="T11" fmla="*/ 9 h 61"/>
                  <a:gd name="T12" fmla="*/ 20 w 57"/>
                  <a:gd name="T13" fmla="*/ 15 h 61"/>
                  <a:gd name="T14" fmla="*/ 21 w 57"/>
                  <a:gd name="T15" fmla="*/ 9 h 61"/>
                  <a:gd name="T16" fmla="*/ 22 w 57"/>
                  <a:gd name="T17" fmla="*/ 9 h 61"/>
                  <a:gd name="T18" fmla="*/ 20 w 57"/>
                  <a:gd name="T19" fmla="*/ 9 h 61"/>
                  <a:gd name="T20" fmla="*/ 18 w 57"/>
                  <a:gd name="T21" fmla="*/ 13 h 61"/>
                  <a:gd name="T22" fmla="*/ 19 w 57"/>
                  <a:gd name="T23" fmla="*/ 8 h 61"/>
                  <a:gd name="T24" fmla="*/ 16 w 57"/>
                  <a:gd name="T25" fmla="*/ 10 h 61"/>
                  <a:gd name="T26" fmla="*/ 16 w 57"/>
                  <a:gd name="T27" fmla="*/ 11 h 61"/>
                  <a:gd name="T28" fmla="*/ 16 w 57"/>
                  <a:gd name="T29" fmla="*/ 1 h 61"/>
                  <a:gd name="T30" fmla="*/ 15 w 57"/>
                  <a:gd name="T31" fmla="*/ 1 h 61"/>
                  <a:gd name="T32" fmla="*/ 12 w 57"/>
                  <a:gd name="T33" fmla="*/ 0 h 61"/>
                  <a:gd name="T34" fmla="*/ 11 w 57"/>
                  <a:gd name="T35" fmla="*/ 1 h 61"/>
                  <a:gd name="T36" fmla="*/ 7 w 57"/>
                  <a:gd name="T37" fmla="*/ 1 h 61"/>
                  <a:gd name="T38" fmla="*/ 10 w 57"/>
                  <a:gd name="T39" fmla="*/ 3 h 61"/>
                  <a:gd name="T40" fmla="*/ 1 w 57"/>
                  <a:gd name="T41" fmla="*/ 0 h 61"/>
                  <a:gd name="T42" fmla="*/ 0 w 57"/>
                  <a:gd name="T43" fmla="*/ 1 h 61"/>
                  <a:gd name="T44" fmla="*/ 0 w 57"/>
                  <a:gd name="T45" fmla="*/ 1 h 61"/>
                  <a:gd name="T46" fmla="*/ 4 w 57"/>
                  <a:gd name="T47" fmla="*/ 4 h 61"/>
                  <a:gd name="T48" fmla="*/ 2 w 57"/>
                  <a:gd name="T49" fmla="*/ 16 h 61"/>
                  <a:gd name="T50" fmla="*/ 1 w 57"/>
                  <a:gd name="T51" fmla="*/ 24 h 61"/>
                  <a:gd name="T52" fmla="*/ 2 w 57"/>
                  <a:gd name="T53" fmla="*/ 27 h 61"/>
                  <a:gd name="T54" fmla="*/ 3 w 57"/>
                  <a:gd name="T55" fmla="*/ 30 h 61"/>
                  <a:gd name="T56" fmla="*/ 5 w 57"/>
                  <a:gd name="T57" fmla="*/ 17 h 61"/>
                  <a:gd name="T58" fmla="*/ 6 w 57"/>
                  <a:gd name="T59" fmla="*/ 5 h 61"/>
                  <a:gd name="T60" fmla="*/ 6 w 57"/>
                  <a:gd name="T61" fmla="*/ 18 h 61"/>
                  <a:gd name="T62" fmla="*/ 6 w 57"/>
                  <a:gd name="T63" fmla="*/ 31 h 61"/>
                  <a:gd name="T64" fmla="*/ 16 w 57"/>
                  <a:gd name="T65" fmla="*/ 55 h 61"/>
                  <a:gd name="T66" fmla="*/ 21 w 57"/>
                  <a:gd name="T67" fmla="*/ 61 h 61"/>
                  <a:gd name="T68" fmla="*/ 19 w 57"/>
                  <a:gd name="T69" fmla="*/ 38 h 61"/>
                  <a:gd name="T70" fmla="*/ 18 w 57"/>
                  <a:gd name="T71" fmla="*/ 17 h 61"/>
                  <a:gd name="T72" fmla="*/ 25 w 57"/>
                  <a:gd name="T73" fmla="*/ 16 h 61"/>
                  <a:gd name="T74" fmla="*/ 32 w 57"/>
                  <a:gd name="T75" fmla="*/ 15 h 61"/>
                  <a:gd name="T76" fmla="*/ 31 w 57"/>
                  <a:gd name="T77" fmla="*/ 17 h 61"/>
                  <a:gd name="T78" fmla="*/ 39 w 57"/>
                  <a:gd name="T79" fmla="*/ 16 h 61"/>
                  <a:gd name="T80" fmla="*/ 57 w 57"/>
                  <a:gd name="T81" fmla="*/ 14 h 61"/>
                  <a:gd name="T82" fmla="*/ 55 w 57"/>
                  <a:gd name="T83" fmla="*/ 7 h 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
                  <a:gd name="T127" fmla="*/ 0 h 61"/>
                  <a:gd name="T128" fmla="*/ 57 w 57"/>
                  <a:gd name="T129" fmla="*/ 61 h 6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 h="61">
                    <a:moveTo>
                      <a:pt x="55" y="7"/>
                    </a:moveTo>
                    <a:cubicBezTo>
                      <a:pt x="54" y="6"/>
                      <a:pt x="33" y="9"/>
                      <a:pt x="33" y="9"/>
                    </a:cubicBezTo>
                    <a:cubicBezTo>
                      <a:pt x="33" y="9"/>
                      <a:pt x="26" y="15"/>
                      <a:pt x="23" y="15"/>
                    </a:cubicBezTo>
                    <a:cubicBezTo>
                      <a:pt x="23" y="15"/>
                      <a:pt x="31" y="11"/>
                      <a:pt x="29" y="9"/>
                    </a:cubicBezTo>
                    <a:cubicBezTo>
                      <a:pt x="28" y="7"/>
                      <a:pt x="22" y="15"/>
                      <a:pt x="22" y="15"/>
                    </a:cubicBezTo>
                    <a:cubicBezTo>
                      <a:pt x="22" y="15"/>
                      <a:pt x="23" y="11"/>
                      <a:pt x="26" y="9"/>
                    </a:cubicBezTo>
                    <a:cubicBezTo>
                      <a:pt x="26" y="9"/>
                      <a:pt x="23" y="8"/>
                      <a:pt x="20" y="15"/>
                    </a:cubicBezTo>
                    <a:cubicBezTo>
                      <a:pt x="20" y="15"/>
                      <a:pt x="20" y="11"/>
                      <a:pt x="21" y="9"/>
                    </a:cubicBezTo>
                    <a:cubicBezTo>
                      <a:pt x="22" y="9"/>
                      <a:pt x="22" y="9"/>
                      <a:pt x="22" y="9"/>
                    </a:cubicBezTo>
                    <a:cubicBezTo>
                      <a:pt x="23" y="8"/>
                      <a:pt x="21" y="8"/>
                      <a:pt x="20" y="9"/>
                    </a:cubicBezTo>
                    <a:cubicBezTo>
                      <a:pt x="19" y="10"/>
                      <a:pt x="18" y="13"/>
                      <a:pt x="18" y="13"/>
                    </a:cubicBezTo>
                    <a:cubicBezTo>
                      <a:pt x="18" y="13"/>
                      <a:pt x="17" y="8"/>
                      <a:pt x="19" y="8"/>
                    </a:cubicBezTo>
                    <a:cubicBezTo>
                      <a:pt x="19" y="8"/>
                      <a:pt x="16" y="6"/>
                      <a:pt x="16" y="10"/>
                    </a:cubicBezTo>
                    <a:cubicBezTo>
                      <a:pt x="16" y="11"/>
                      <a:pt x="16" y="11"/>
                      <a:pt x="16" y="11"/>
                    </a:cubicBezTo>
                    <a:cubicBezTo>
                      <a:pt x="17" y="15"/>
                      <a:pt x="12" y="4"/>
                      <a:pt x="16" y="1"/>
                    </a:cubicBezTo>
                    <a:cubicBezTo>
                      <a:pt x="16" y="1"/>
                      <a:pt x="15" y="1"/>
                      <a:pt x="15" y="1"/>
                    </a:cubicBezTo>
                    <a:cubicBezTo>
                      <a:pt x="14" y="0"/>
                      <a:pt x="13" y="0"/>
                      <a:pt x="12" y="0"/>
                    </a:cubicBezTo>
                    <a:cubicBezTo>
                      <a:pt x="11" y="1"/>
                      <a:pt x="11" y="1"/>
                      <a:pt x="11" y="1"/>
                    </a:cubicBezTo>
                    <a:cubicBezTo>
                      <a:pt x="11" y="1"/>
                      <a:pt x="7" y="1"/>
                      <a:pt x="7" y="1"/>
                    </a:cubicBezTo>
                    <a:cubicBezTo>
                      <a:pt x="8" y="1"/>
                      <a:pt x="9" y="3"/>
                      <a:pt x="10" y="3"/>
                    </a:cubicBezTo>
                    <a:cubicBezTo>
                      <a:pt x="10" y="3"/>
                      <a:pt x="4" y="2"/>
                      <a:pt x="1" y="0"/>
                    </a:cubicBezTo>
                    <a:cubicBezTo>
                      <a:pt x="0" y="1"/>
                      <a:pt x="0" y="1"/>
                      <a:pt x="0" y="1"/>
                    </a:cubicBezTo>
                    <a:cubicBezTo>
                      <a:pt x="0" y="1"/>
                      <a:pt x="0" y="1"/>
                      <a:pt x="0" y="1"/>
                    </a:cubicBezTo>
                    <a:cubicBezTo>
                      <a:pt x="2" y="2"/>
                      <a:pt x="4" y="4"/>
                      <a:pt x="4" y="4"/>
                    </a:cubicBezTo>
                    <a:cubicBezTo>
                      <a:pt x="5" y="5"/>
                      <a:pt x="2" y="8"/>
                      <a:pt x="2" y="16"/>
                    </a:cubicBezTo>
                    <a:cubicBezTo>
                      <a:pt x="2" y="19"/>
                      <a:pt x="2" y="22"/>
                      <a:pt x="1" y="24"/>
                    </a:cubicBezTo>
                    <a:cubicBezTo>
                      <a:pt x="1" y="25"/>
                      <a:pt x="2" y="26"/>
                      <a:pt x="2" y="27"/>
                    </a:cubicBezTo>
                    <a:cubicBezTo>
                      <a:pt x="2" y="27"/>
                      <a:pt x="2" y="28"/>
                      <a:pt x="3" y="30"/>
                    </a:cubicBezTo>
                    <a:cubicBezTo>
                      <a:pt x="5" y="17"/>
                      <a:pt x="5" y="17"/>
                      <a:pt x="5" y="17"/>
                    </a:cubicBezTo>
                    <a:cubicBezTo>
                      <a:pt x="6" y="5"/>
                      <a:pt x="6" y="5"/>
                      <a:pt x="6" y="5"/>
                    </a:cubicBezTo>
                    <a:cubicBezTo>
                      <a:pt x="6" y="18"/>
                      <a:pt x="6" y="18"/>
                      <a:pt x="6" y="18"/>
                    </a:cubicBezTo>
                    <a:cubicBezTo>
                      <a:pt x="6" y="18"/>
                      <a:pt x="5" y="30"/>
                      <a:pt x="6" y="31"/>
                    </a:cubicBezTo>
                    <a:cubicBezTo>
                      <a:pt x="8" y="32"/>
                      <a:pt x="15" y="54"/>
                      <a:pt x="16" y="55"/>
                    </a:cubicBezTo>
                    <a:cubicBezTo>
                      <a:pt x="17" y="55"/>
                      <a:pt x="21" y="61"/>
                      <a:pt x="21" y="61"/>
                    </a:cubicBezTo>
                    <a:cubicBezTo>
                      <a:pt x="21" y="61"/>
                      <a:pt x="19" y="39"/>
                      <a:pt x="19" y="38"/>
                    </a:cubicBezTo>
                    <a:cubicBezTo>
                      <a:pt x="19" y="36"/>
                      <a:pt x="18" y="17"/>
                      <a:pt x="18" y="17"/>
                    </a:cubicBezTo>
                    <a:cubicBezTo>
                      <a:pt x="18" y="17"/>
                      <a:pt x="24" y="17"/>
                      <a:pt x="25" y="16"/>
                    </a:cubicBezTo>
                    <a:cubicBezTo>
                      <a:pt x="26" y="16"/>
                      <a:pt x="31" y="15"/>
                      <a:pt x="32" y="15"/>
                    </a:cubicBezTo>
                    <a:cubicBezTo>
                      <a:pt x="32" y="15"/>
                      <a:pt x="30" y="16"/>
                      <a:pt x="31" y="17"/>
                    </a:cubicBezTo>
                    <a:cubicBezTo>
                      <a:pt x="32" y="18"/>
                      <a:pt x="37" y="17"/>
                      <a:pt x="39" y="16"/>
                    </a:cubicBezTo>
                    <a:cubicBezTo>
                      <a:pt x="40" y="16"/>
                      <a:pt x="57" y="14"/>
                      <a:pt x="57" y="14"/>
                    </a:cubicBezTo>
                    <a:cubicBezTo>
                      <a:pt x="57" y="14"/>
                      <a:pt x="57" y="8"/>
                      <a:pt x="55" y="7"/>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5" name="Freeform 299"/>
              <p:cNvSpPr>
                <a:spLocks noChangeArrowheads="1"/>
              </p:cNvSpPr>
              <p:nvPr/>
            </p:nvSpPr>
            <p:spPr bwMode="auto">
              <a:xfrm>
                <a:off x="400050" y="465138"/>
                <a:ext cx="157163" cy="708025"/>
              </a:xfrm>
              <a:custGeom>
                <a:avLst/>
                <a:gdLst>
                  <a:gd name="T0" fmla="*/ 0 w 9"/>
                  <a:gd name="T1" fmla="*/ 37 h 41"/>
                  <a:gd name="T2" fmla="*/ 5 w 9"/>
                  <a:gd name="T3" fmla="*/ 41 h 41"/>
                  <a:gd name="T4" fmla="*/ 9 w 9"/>
                  <a:gd name="T5" fmla="*/ 36 h 41"/>
                  <a:gd name="T6" fmla="*/ 8 w 9"/>
                  <a:gd name="T7" fmla="*/ 9 h 41"/>
                  <a:gd name="T8" fmla="*/ 6 w 9"/>
                  <a:gd name="T9" fmla="*/ 5 h 41"/>
                  <a:gd name="T10" fmla="*/ 7 w 9"/>
                  <a:gd name="T11" fmla="*/ 3 h 41"/>
                  <a:gd name="T12" fmla="*/ 5 w 9"/>
                  <a:gd name="T13" fmla="*/ 1 h 41"/>
                  <a:gd name="T14" fmla="*/ 3 w 9"/>
                  <a:gd name="T15" fmla="*/ 5 h 41"/>
                  <a:gd name="T16" fmla="*/ 1 w 9"/>
                  <a:gd name="T17" fmla="*/ 9 h 41"/>
                  <a:gd name="T18" fmla="*/ 0 w 9"/>
                  <a:gd name="T19" fmla="*/ 37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41"/>
                  <a:gd name="T32" fmla="*/ 9 w 9"/>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41">
                    <a:moveTo>
                      <a:pt x="0" y="37"/>
                    </a:moveTo>
                    <a:cubicBezTo>
                      <a:pt x="5" y="41"/>
                      <a:pt x="5" y="41"/>
                      <a:pt x="5" y="41"/>
                    </a:cubicBezTo>
                    <a:cubicBezTo>
                      <a:pt x="9" y="36"/>
                      <a:pt x="9" y="36"/>
                      <a:pt x="9" y="36"/>
                    </a:cubicBezTo>
                    <a:cubicBezTo>
                      <a:pt x="9" y="36"/>
                      <a:pt x="8" y="10"/>
                      <a:pt x="8" y="9"/>
                    </a:cubicBezTo>
                    <a:cubicBezTo>
                      <a:pt x="8" y="8"/>
                      <a:pt x="6" y="5"/>
                      <a:pt x="6" y="5"/>
                    </a:cubicBezTo>
                    <a:cubicBezTo>
                      <a:pt x="7" y="3"/>
                      <a:pt x="7" y="3"/>
                      <a:pt x="7" y="3"/>
                    </a:cubicBezTo>
                    <a:cubicBezTo>
                      <a:pt x="7" y="3"/>
                      <a:pt x="7" y="0"/>
                      <a:pt x="5" y="1"/>
                    </a:cubicBezTo>
                    <a:cubicBezTo>
                      <a:pt x="3" y="2"/>
                      <a:pt x="3" y="5"/>
                      <a:pt x="3" y="5"/>
                    </a:cubicBezTo>
                    <a:cubicBezTo>
                      <a:pt x="1" y="9"/>
                      <a:pt x="1" y="9"/>
                      <a:pt x="1" y="9"/>
                    </a:cubicBezTo>
                    <a:lnTo>
                      <a:pt x="0" y="37"/>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96" name="Group 69"/>
            <p:cNvGrpSpPr>
              <a:grpSpLocks/>
            </p:cNvGrpSpPr>
            <p:nvPr/>
          </p:nvGrpSpPr>
          <p:grpSpPr bwMode="auto">
            <a:xfrm>
              <a:off x="2845444" y="3736168"/>
              <a:ext cx="641350" cy="2241550"/>
              <a:chOff x="0" y="0"/>
              <a:chExt cx="835025" cy="2920999"/>
            </a:xfrm>
          </p:grpSpPr>
          <p:sp>
            <p:nvSpPr>
              <p:cNvPr id="97" name="AutoShape 202"/>
              <p:cNvSpPr>
                <a:spLocks noChangeAspect="1" noChangeArrowheads="1" noTextEdit="1"/>
              </p:cNvSpPr>
              <p:nvPr/>
            </p:nvSpPr>
            <p:spPr bwMode="auto">
              <a:xfrm>
                <a:off x="0" y="49212"/>
                <a:ext cx="835025" cy="284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8" name="Freeform 204"/>
              <p:cNvSpPr>
                <a:spLocks noChangeArrowheads="1"/>
              </p:cNvSpPr>
              <p:nvPr/>
            </p:nvSpPr>
            <p:spPr bwMode="auto">
              <a:xfrm>
                <a:off x="304800" y="1971674"/>
                <a:ext cx="227013" cy="830262"/>
              </a:xfrm>
              <a:custGeom>
                <a:avLst/>
                <a:gdLst>
                  <a:gd name="T0" fmla="*/ 0 w 9"/>
                  <a:gd name="T1" fmla="*/ 34 h 35"/>
                  <a:gd name="T2" fmla="*/ 6 w 9"/>
                  <a:gd name="T3" fmla="*/ 30 h 35"/>
                  <a:gd name="T4" fmla="*/ 8 w 9"/>
                  <a:gd name="T5" fmla="*/ 26 h 35"/>
                  <a:gd name="T6" fmla="*/ 7 w 9"/>
                  <a:gd name="T7" fmla="*/ 21 h 35"/>
                  <a:gd name="T8" fmla="*/ 9 w 9"/>
                  <a:gd name="T9" fmla="*/ 13 h 35"/>
                  <a:gd name="T10" fmla="*/ 5 w 9"/>
                  <a:gd name="T11" fmla="*/ 0 h 35"/>
                  <a:gd name="T12" fmla="*/ 0 w 9"/>
                  <a:gd name="T13" fmla="*/ 0 h 35"/>
                  <a:gd name="T14" fmla="*/ 1 w 9"/>
                  <a:gd name="T15" fmla="*/ 4 h 35"/>
                  <a:gd name="T16" fmla="*/ 3 w 9"/>
                  <a:gd name="T17" fmla="*/ 24 h 35"/>
                  <a:gd name="T18" fmla="*/ 3 w 9"/>
                  <a:gd name="T19" fmla="*/ 27 h 35"/>
                  <a:gd name="T20" fmla="*/ 1 w 9"/>
                  <a:gd name="T21" fmla="*/ 32 h 35"/>
                  <a:gd name="T22" fmla="*/ 0 w 9"/>
                  <a:gd name="T23" fmla="*/ 34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35"/>
                  <a:gd name="T38" fmla="*/ 9 w 9"/>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35">
                    <a:moveTo>
                      <a:pt x="0" y="34"/>
                    </a:moveTo>
                    <a:cubicBezTo>
                      <a:pt x="0" y="34"/>
                      <a:pt x="5" y="35"/>
                      <a:pt x="6" y="30"/>
                    </a:cubicBezTo>
                    <a:cubicBezTo>
                      <a:pt x="8" y="25"/>
                      <a:pt x="8" y="26"/>
                      <a:pt x="8" y="26"/>
                    </a:cubicBezTo>
                    <a:cubicBezTo>
                      <a:pt x="8" y="26"/>
                      <a:pt x="7" y="23"/>
                      <a:pt x="7" y="21"/>
                    </a:cubicBezTo>
                    <a:cubicBezTo>
                      <a:pt x="7" y="19"/>
                      <a:pt x="9" y="14"/>
                      <a:pt x="9" y="13"/>
                    </a:cubicBezTo>
                    <a:cubicBezTo>
                      <a:pt x="9" y="12"/>
                      <a:pt x="5" y="0"/>
                      <a:pt x="5" y="0"/>
                    </a:cubicBezTo>
                    <a:cubicBezTo>
                      <a:pt x="0" y="0"/>
                      <a:pt x="0" y="0"/>
                      <a:pt x="0" y="0"/>
                    </a:cubicBezTo>
                    <a:cubicBezTo>
                      <a:pt x="0" y="0"/>
                      <a:pt x="0" y="3"/>
                      <a:pt x="1" y="4"/>
                    </a:cubicBezTo>
                    <a:cubicBezTo>
                      <a:pt x="1" y="4"/>
                      <a:pt x="3" y="23"/>
                      <a:pt x="3" y="24"/>
                    </a:cubicBezTo>
                    <a:cubicBezTo>
                      <a:pt x="3" y="25"/>
                      <a:pt x="3" y="27"/>
                      <a:pt x="3" y="27"/>
                    </a:cubicBezTo>
                    <a:cubicBezTo>
                      <a:pt x="3" y="28"/>
                      <a:pt x="2" y="31"/>
                      <a:pt x="1" y="32"/>
                    </a:cubicBezTo>
                    <a:cubicBezTo>
                      <a:pt x="1" y="32"/>
                      <a:pt x="1" y="33"/>
                      <a:pt x="0" y="34"/>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9" name="Freeform 205"/>
              <p:cNvSpPr>
                <a:spLocks noChangeArrowheads="1"/>
              </p:cNvSpPr>
              <p:nvPr/>
            </p:nvSpPr>
            <p:spPr bwMode="auto">
              <a:xfrm>
                <a:off x="430213" y="2589212"/>
                <a:ext cx="76200" cy="166687"/>
              </a:xfrm>
              <a:custGeom>
                <a:avLst/>
                <a:gdLst>
                  <a:gd name="T0" fmla="*/ 0 w 3"/>
                  <a:gd name="T1" fmla="*/ 7 h 7"/>
                  <a:gd name="T2" fmla="*/ 0 w 3"/>
                  <a:gd name="T3" fmla="*/ 5 h 7"/>
                  <a:gd name="T4" fmla="*/ 2 w 3"/>
                  <a:gd name="T5" fmla="*/ 0 h 7"/>
                  <a:gd name="T6" fmla="*/ 3 w 3"/>
                  <a:gd name="T7" fmla="*/ 0 h 7"/>
                  <a:gd name="T8" fmla="*/ 0 w 3"/>
                  <a:gd name="T9" fmla="*/ 7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7"/>
                    </a:moveTo>
                    <a:cubicBezTo>
                      <a:pt x="0" y="7"/>
                      <a:pt x="0" y="5"/>
                      <a:pt x="0" y="5"/>
                    </a:cubicBezTo>
                    <a:cubicBezTo>
                      <a:pt x="1" y="5"/>
                      <a:pt x="2" y="1"/>
                      <a:pt x="2" y="0"/>
                    </a:cubicBezTo>
                    <a:cubicBezTo>
                      <a:pt x="3" y="0"/>
                      <a:pt x="3" y="0"/>
                      <a:pt x="3" y="0"/>
                    </a:cubicBezTo>
                    <a:lnTo>
                      <a:pt x="0" y="7"/>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0" name="Freeform 206"/>
              <p:cNvSpPr>
                <a:spLocks noChangeArrowheads="1"/>
              </p:cNvSpPr>
              <p:nvPr/>
            </p:nvSpPr>
            <p:spPr bwMode="auto">
              <a:xfrm>
                <a:off x="254000" y="2708274"/>
                <a:ext cx="227013" cy="165100"/>
              </a:xfrm>
              <a:custGeom>
                <a:avLst/>
                <a:gdLst>
                  <a:gd name="T0" fmla="*/ 0 w 9"/>
                  <a:gd name="T1" fmla="*/ 5 h 7"/>
                  <a:gd name="T2" fmla="*/ 0 w 9"/>
                  <a:gd name="T3" fmla="*/ 6 h 7"/>
                  <a:gd name="T4" fmla="*/ 3 w 9"/>
                  <a:gd name="T5" fmla="*/ 6 h 7"/>
                  <a:gd name="T6" fmla="*/ 8 w 9"/>
                  <a:gd name="T7" fmla="*/ 2 h 7"/>
                  <a:gd name="T8" fmla="*/ 9 w 9"/>
                  <a:gd name="T9" fmla="*/ 0 h 7"/>
                  <a:gd name="T10" fmla="*/ 5 w 9"/>
                  <a:gd name="T11" fmla="*/ 3 h 7"/>
                  <a:gd name="T12" fmla="*/ 2 w 9"/>
                  <a:gd name="T13" fmla="*/ 3 h 7"/>
                  <a:gd name="T14" fmla="*/ 0 w 9"/>
                  <a:gd name="T15" fmla="*/ 5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5"/>
                    </a:moveTo>
                    <a:cubicBezTo>
                      <a:pt x="0" y="5"/>
                      <a:pt x="0" y="5"/>
                      <a:pt x="0" y="6"/>
                    </a:cubicBezTo>
                    <a:cubicBezTo>
                      <a:pt x="1" y="7"/>
                      <a:pt x="2" y="7"/>
                      <a:pt x="3" y="6"/>
                    </a:cubicBezTo>
                    <a:cubicBezTo>
                      <a:pt x="7" y="5"/>
                      <a:pt x="8" y="2"/>
                      <a:pt x="8" y="2"/>
                    </a:cubicBezTo>
                    <a:cubicBezTo>
                      <a:pt x="9" y="0"/>
                      <a:pt x="9" y="0"/>
                      <a:pt x="9" y="0"/>
                    </a:cubicBezTo>
                    <a:cubicBezTo>
                      <a:pt x="9" y="0"/>
                      <a:pt x="6" y="2"/>
                      <a:pt x="5" y="3"/>
                    </a:cubicBezTo>
                    <a:cubicBezTo>
                      <a:pt x="4" y="3"/>
                      <a:pt x="2" y="3"/>
                      <a:pt x="2" y="3"/>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1" name="Freeform 207"/>
              <p:cNvSpPr>
                <a:spLocks noChangeArrowheads="1"/>
              </p:cNvSpPr>
              <p:nvPr/>
            </p:nvSpPr>
            <p:spPr bwMode="auto">
              <a:xfrm>
                <a:off x="304800" y="1971674"/>
                <a:ext cx="227013" cy="665162"/>
              </a:xfrm>
              <a:custGeom>
                <a:avLst/>
                <a:gdLst>
                  <a:gd name="T0" fmla="*/ 0 w 9"/>
                  <a:gd name="T1" fmla="*/ 0 h 28"/>
                  <a:gd name="T2" fmla="*/ 0 w 9"/>
                  <a:gd name="T3" fmla="*/ 2 h 28"/>
                  <a:gd name="T4" fmla="*/ 1 w 9"/>
                  <a:gd name="T5" fmla="*/ 1 h 28"/>
                  <a:gd name="T6" fmla="*/ 6 w 9"/>
                  <a:gd name="T7" fmla="*/ 4 h 28"/>
                  <a:gd name="T8" fmla="*/ 7 w 9"/>
                  <a:gd name="T9" fmla="*/ 14 h 28"/>
                  <a:gd name="T10" fmla="*/ 6 w 9"/>
                  <a:gd name="T11" fmla="*/ 22 h 28"/>
                  <a:gd name="T12" fmla="*/ 5 w 9"/>
                  <a:gd name="T13" fmla="*/ 27 h 28"/>
                  <a:gd name="T14" fmla="*/ 6 w 9"/>
                  <a:gd name="T15" fmla="*/ 27 h 28"/>
                  <a:gd name="T16" fmla="*/ 7 w 9"/>
                  <a:gd name="T17" fmla="*/ 27 h 28"/>
                  <a:gd name="T18" fmla="*/ 8 w 9"/>
                  <a:gd name="T19" fmla="*/ 26 h 28"/>
                  <a:gd name="T20" fmla="*/ 7 w 9"/>
                  <a:gd name="T21" fmla="*/ 21 h 28"/>
                  <a:gd name="T22" fmla="*/ 9 w 9"/>
                  <a:gd name="T23" fmla="*/ 13 h 28"/>
                  <a:gd name="T24" fmla="*/ 5 w 9"/>
                  <a:gd name="T25" fmla="*/ 0 h 28"/>
                  <a:gd name="T26" fmla="*/ 0 w 9"/>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28"/>
                  <a:gd name="T44" fmla="*/ 9 w 9"/>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28">
                    <a:moveTo>
                      <a:pt x="0" y="0"/>
                    </a:moveTo>
                    <a:cubicBezTo>
                      <a:pt x="0" y="0"/>
                      <a:pt x="0" y="1"/>
                      <a:pt x="0" y="2"/>
                    </a:cubicBezTo>
                    <a:cubicBezTo>
                      <a:pt x="0" y="1"/>
                      <a:pt x="1" y="1"/>
                      <a:pt x="1" y="1"/>
                    </a:cubicBezTo>
                    <a:cubicBezTo>
                      <a:pt x="1" y="1"/>
                      <a:pt x="5" y="3"/>
                      <a:pt x="6" y="4"/>
                    </a:cubicBezTo>
                    <a:cubicBezTo>
                      <a:pt x="6" y="6"/>
                      <a:pt x="7" y="12"/>
                      <a:pt x="7" y="14"/>
                    </a:cubicBezTo>
                    <a:cubicBezTo>
                      <a:pt x="6" y="16"/>
                      <a:pt x="6" y="21"/>
                      <a:pt x="6" y="22"/>
                    </a:cubicBezTo>
                    <a:cubicBezTo>
                      <a:pt x="6" y="23"/>
                      <a:pt x="6" y="26"/>
                      <a:pt x="5" y="27"/>
                    </a:cubicBezTo>
                    <a:cubicBezTo>
                      <a:pt x="5" y="27"/>
                      <a:pt x="5" y="28"/>
                      <a:pt x="6" y="27"/>
                    </a:cubicBezTo>
                    <a:cubicBezTo>
                      <a:pt x="7" y="27"/>
                      <a:pt x="7" y="27"/>
                      <a:pt x="7" y="27"/>
                    </a:cubicBezTo>
                    <a:cubicBezTo>
                      <a:pt x="8" y="26"/>
                      <a:pt x="8" y="26"/>
                      <a:pt x="8" y="26"/>
                    </a:cubicBezTo>
                    <a:cubicBezTo>
                      <a:pt x="8" y="26"/>
                      <a:pt x="7" y="23"/>
                      <a:pt x="7" y="21"/>
                    </a:cubicBezTo>
                    <a:cubicBezTo>
                      <a:pt x="7" y="19"/>
                      <a:pt x="9" y="14"/>
                      <a:pt x="9" y="13"/>
                    </a:cubicBezTo>
                    <a:cubicBezTo>
                      <a:pt x="9" y="12"/>
                      <a:pt x="5" y="0"/>
                      <a:pt x="5" y="0"/>
                    </a:cubicBezTo>
                    <a:lnTo>
                      <a:pt x="0" y="0"/>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2" name="Freeform 208"/>
              <p:cNvSpPr>
                <a:spLocks noChangeArrowheads="1"/>
              </p:cNvSpPr>
              <p:nvPr/>
            </p:nvSpPr>
            <p:spPr bwMode="auto">
              <a:xfrm>
                <a:off x="328613" y="2066924"/>
                <a:ext cx="76200" cy="23812"/>
              </a:xfrm>
              <a:custGeom>
                <a:avLst/>
                <a:gdLst>
                  <a:gd name="T0" fmla="*/ 0 w 3"/>
                  <a:gd name="T1" fmla="*/ 0 h 1"/>
                  <a:gd name="T2" fmla="*/ 0 w 3"/>
                  <a:gd name="T3" fmla="*/ 0 h 1"/>
                  <a:gd name="T4" fmla="*/ 0 w 3"/>
                  <a:gd name="T5" fmla="*/ 1 h 1"/>
                  <a:gd name="T6" fmla="*/ 3 w 3"/>
                  <a:gd name="T7" fmla="*/ 0 h 1"/>
                  <a:gd name="T8" fmla="*/ 0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0" y="0"/>
                    </a:moveTo>
                    <a:cubicBezTo>
                      <a:pt x="0" y="0"/>
                      <a:pt x="0" y="0"/>
                      <a:pt x="0" y="0"/>
                    </a:cubicBezTo>
                    <a:cubicBezTo>
                      <a:pt x="0" y="0"/>
                      <a:pt x="0" y="1"/>
                      <a:pt x="0" y="1"/>
                    </a:cubicBezTo>
                    <a:cubicBezTo>
                      <a:pt x="3" y="0"/>
                      <a:pt x="3" y="0"/>
                      <a:pt x="3" y="0"/>
                    </a:cubicBezTo>
                    <a:cubicBezTo>
                      <a:pt x="3" y="0"/>
                      <a:pt x="1" y="1"/>
                      <a:pt x="0"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3" name="Freeform 209"/>
              <p:cNvSpPr>
                <a:spLocks noChangeArrowheads="1"/>
              </p:cNvSpPr>
              <p:nvPr/>
            </p:nvSpPr>
            <p:spPr bwMode="auto">
              <a:xfrm>
                <a:off x="404813" y="1947862"/>
                <a:ext cx="328613" cy="901700"/>
              </a:xfrm>
              <a:custGeom>
                <a:avLst/>
                <a:gdLst>
                  <a:gd name="T0" fmla="*/ 0 w 13"/>
                  <a:gd name="T1" fmla="*/ 37 h 38"/>
                  <a:gd name="T2" fmla="*/ 2 w 13"/>
                  <a:gd name="T3" fmla="*/ 31 h 38"/>
                  <a:gd name="T4" fmla="*/ 4 w 13"/>
                  <a:gd name="T5" fmla="*/ 25 h 38"/>
                  <a:gd name="T6" fmla="*/ 3 w 13"/>
                  <a:gd name="T7" fmla="*/ 6 h 38"/>
                  <a:gd name="T8" fmla="*/ 2 w 13"/>
                  <a:gd name="T9" fmla="*/ 1 h 38"/>
                  <a:gd name="T10" fmla="*/ 10 w 13"/>
                  <a:gd name="T11" fmla="*/ 0 h 38"/>
                  <a:gd name="T12" fmla="*/ 11 w 13"/>
                  <a:gd name="T13" fmla="*/ 5 h 38"/>
                  <a:gd name="T14" fmla="*/ 11 w 13"/>
                  <a:gd name="T15" fmla="*/ 18 h 38"/>
                  <a:gd name="T16" fmla="*/ 9 w 13"/>
                  <a:gd name="T17" fmla="*/ 29 h 38"/>
                  <a:gd name="T18" fmla="*/ 4 w 13"/>
                  <a:gd name="T19" fmla="*/ 38 h 38"/>
                  <a:gd name="T20" fmla="*/ 0 w 13"/>
                  <a:gd name="T21" fmla="*/ 3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38"/>
                  <a:gd name="T35" fmla="*/ 13 w 13"/>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38">
                    <a:moveTo>
                      <a:pt x="0" y="37"/>
                    </a:moveTo>
                    <a:cubicBezTo>
                      <a:pt x="0" y="37"/>
                      <a:pt x="2" y="32"/>
                      <a:pt x="2" y="31"/>
                    </a:cubicBezTo>
                    <a:cubicBezTo>
                      <a:pt x="3" y="29"/>
                      <a:pt x="4" y="25"/>
                      <a:pt x="4" y="25"/>
                    </a:cubicBezTo>
                    <a:cubicBezTo>
                      <a:pt x="4" y="24"/>
                      <a:pt x="4" y="7"/>
                      <a:pt x="3" y="6"/>
                    </a:cubicBezTo>
                    <a:cubicBezTo>
                      <a:pt x="2" y="5"/>
                      <a:pt x="1" y="2"/>
                      <a:pt x="2" y="1"/>
                    </a:cubicBezTo>
                    <a:cubicBezTo>
                      <a:pt x="2" y="1"/>
                      <a:pt x="10" y="0"/>
                      <a:pt x="10" y="0"/>
                    </a:cubicBezTo>
                    <a:cubicBezTo>
                      <a:pt x="10" y="0"/>
                      <a:pt x="10" y="4"/>
                      <a:pt x="11" y="5"/>
                    </a:cubicBezTo>
                    <a:cubicBezTo>
                      <a:pt x="11" y="6"/>
                      <a:pt x="13" y="13"/>
                      <a:pt x="11" y="18"/>
                    </a:cubicBezTo>
                    <a:cubicBezTo>
                      <a:pt x="9" y="24"/>
                      <a:pt x="8" y="26"/>
                      <a:pt x="9" y="29"/>
                    </a:cubicBezTo>
                    <a:cubicBezTo>
                      <a:pt x="4" y="38"/>
                      <a:pt x="4" y="38"/>
                      <a:pt x="4" y="38"/>
                    </a:cubicBezTo>
                    <a:lnTo>
                      <a:pt x="0" y="37"/>
                    </a:ln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4" name="Freeform 210"/>
              <p:cNvSpPr>
                <a:spLocks noChangeArrowheads="1"/>
              </p:cNvSpPr>
              <p:nvPr/>
            </p:nvSpPr>
            <p:spPr bwMode="auto">
              <a:xfrm>
                <a:off x="557213" y="1971674"/>
                <a:ext cx="176213" cy="665162"/>
              </a:xfrm>
              <a:custGeom>
                <a:avLst/>
                <a:gdLst>
                  <a:gd name="T0" fmla="*/ 2 w 7"/>
                  <a:gd name="T1" fmla="*/ 1 h 28"/>
                  <a:gd name="T2" fmla="*/ 3 w 7"/>
                  <a:gd name="T3" fmla="*/ 6 h 28"/>
                  <a:gd name="T4" fmla="*/ 2 w 7"/>
                  <a:gd name="T5" fmla="*/ 22 h 28"/>
                  <a:gd name="T6" fmla="*/ 2 w 7"/>
                  <a:gd name="T7" fmla="*/ 28 h 28"/>
                  <a:gd name="T8" fmla="*/ 3 w 7"/>
                  <a:gd name="T9" fmla="*/ 27 h 28"/>
                  <a:gd name="T10" fmla="*/ 3 w 7"/>
                  <a:gd name="T11" fmla="*/ 27 h 28"/>
                  <a:gd name="T12" fmla="*/ 5 w 7"/>
                  <a:gd name="T13" fmla="*/ 17 h 28"/>
                  <a:gd name="T14" fmla="*/ 5 w 7"/>
                  <a:gd name="T15" fmla="*/ 4 h 28"/>
                  <a:gd name="T16" fmla="*/ 4 w 7"/>
                  <a:gd name="T17" fmla="*/ 0 h 28"/>
                  <a:gd name="T18" fmla="*/ 2 w 7"/>
                  <a:gd name="T19" fmla="*/ 1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28"/>
                  <a:gd name="T32" fmla="*/ 7 w 7"/>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28">
                    <a:moveTo>
                      <a:pt x="2" y="1"/>
                    </a:moveTo>
                    <a:cubicBezTo>
                      <a:pt x="2" y="1"/>
                      <a:pt x="3" y="5"/>
                      <a:pt x="3" y="6"/>
                    </a:cubicBezTo>
                    <a:cubicBezTo>
                      <a:pt x="4" y="6"/>
                      <a:pt x="5" y="15"/>
                      <a:pt x="2" y="22"/>
                    </a:cubicBezTo>
                    <a:cubicBezTo>
                      <a:pt x="2" y="22"/>
                      <a:pt x="0" y="26"/>
                      <a:pt x="2" y="28"/>
                    </a:cubicBezTo>
                    <a:cubicBezTo>
                      <a:pt x="2" y="28"/>
                      <a:pt x="2" y="26"/>
                      <a:pt x="3" y="27"/>
                    </a:cubicBezTo>
                    <a:cubicBezTo>
                      <a:pt x="3" y="27"/>
                      <a:pt x="3" y="27"/>
                      <a:pt x="3" y="27"/>
                    </a:cubicBezTo>
                    <a:cubicBezTo>
                      <a:pt x="2" y="24"/>
                      <a:pt x="3" y="22"/>
                      <a:pt x="5" y="17"/>
                    </a:cubicBezTo>
                    <a:cubicBezTo>
                      <a:pt x="7" y="12"/>
                      <a:pt x="5" y="5"/>
                      <a:pt x="5" y="4"/>
                    </a:cubicBezTo>
                    <a:cubicBezTo>
                      <a:pt x="4" y="4"/>
                      <a:pt x="4" y="1"/>
                      <a:pt x="4" y="0"/>
                    </a:cubicBezTo>
                    <a:lnTo>
                      <a:pt x="2" y="1"/>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5" name="Freeform 211"/>
              <p:cNvSpPr>
                <a:spLocks noChangeArrowheads="1"/>
              </p:cNvSpPr>
              <p:nvPr/>
            </p:nvSpPr>
            <p:spPr bwMode="auto">
              <a:xfrm>
                <a:off x="177800" y="1116012"/>
                <a:ext cx="530225" cy="974725"/>
              </a:xfrm>
              <a:custGeom>
                <a:avLst/>
                <a:gdLst>
                  <a:gd name="T0" fmla="*/ 0 w 21"/>
                  <a:gd name="T1" fmla="*/ 5 h 41"/>
                  <a:gd name="T2" fmla="*/ 4 w 21"/>
                  <a:gd name="T3" fmla="*/ 38 h 41"/>
                  <a:gd name="T4" fmla="*/ 19 w 21"/>
                  <a:gd name="T5" fmla="*/ 38 h 41"/>
                  <a:gd name="T6" fmla="*/ 20 w 21"/>
                  <a:gd name="T7" fmla="*/ 17 h 41"/>
                  <a:gd name="T8" fmla="*/ 21 w 21"/>
                  <a:gd name="T9" fmla="*/ 7 h 41"/>
                  <a:gd name="T10" fmla="*/ 19 w 21"/>
                  <a:gd name="T11" fmla="*/ 3 h 41"/>
                  <a:gd name="T12" fmla="*/ 3 w 21"/>
                  <a:gd name="T13" fmla="*/ 0 h 41"/>
                  <a:gd name="T14" fmla="*/ 0 w 21"/>
                  <a:gd name="T15" fmla="*/ 5 h 41"/>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41"/>
                  <a:gd name="T26" fmla="*/ 21 w 21"/>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41">
                    <a:moveTo>
                      <a:pt x="0" y="5"/>
                    </a:moveTo>
                    <a:cubicBezTo>
                      <a:pt x="0" y="5"/>
                      <a:pt x="2" y="33"/>
                      <a:pt x="4" y="38"/>
                    </a:cubicBezTo>
                    <a:cubicBezTo>
                      <a:pt x="4" y="38"/>
                      <a:pt x="15" y="41"/>
                      <a:pt x="19" y="38"/>
                    </a:cubicBezTo>
                    <a:cubicBezTo>
                      <a:pt x="19" y="38"/>
                      <a:pt x="19" y="19"/>
                      <a:pt x="20" y="17"/>
                    </a:cubicBezTo>
                    <a:cubicBezTo>
                      <a:pt x="21" y="14"/>
                      <a:pt x="21" y="9"/>
                      <a:pt x="21" y="7"/>
                    </a:cubicBezTo>
                    <a:cubicBezTo>
                      <a:pt x="20" y="6"/>
                      <a:pt x="19" y="3"/>
                      <a:pt x="19" y="3"/>
                    </a:cubicBezTo>
                    <a:cubicBezTo>
                      <a:pt x="3" y="0"/>
                      <a:pt x="3" y="0"/>
                      <a:pt x="3" y="0"/>
                    </a:cubicBezTo>
                    <a:lnTo>
                      <a:pt x="0" y="5"/>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6" name="Freeform 212"/>
              <p:cNvSpPr>
                <a:spLocks noChangeArrowheads="1"/>
              </p:cNvSpPr>
              <p:nvPr/>
            </p:nvSpPr>
            <p:spPr bwMode="auto">
              <a:xfrm>
                <a:off x="455613" y="309562"/>
                <a:ext cx="152400" cy="119062"/>
              </a:xfrm>
              <a:custGeom>
                <a:avLst/>
                <a:gdLst>
                  <a:gd name="T0" fmla="*/ 0 w 96"/>
                  <a:gd name="T1" fmla="*/ 45 h 75"/>
                  <a:gd name="T2" fmla="*/ 16 w 96"/>
                  <a:gd name="T3" fmla="*/ 75 h 75"/>
                  <a:gd name="T4" fmla="*/ 64 w 96"/>
                  <a:gd name="T5" fmla="*/ 75 h 75"/>
                  <a:gd name="T6" fmla="*/ 96 w 96"/>
                  <a:gd name="T7" fmla="*/ 0 h 75"/>
                  <a:gd name="T8" fmla="*/ 64 w 96"/>
                  <a:gd name="T9" fmla="*/ 0 h 75"/>
                  <a:gd name="T10" fmla="*/ 0 w 96"/>
                  <a:gd name="T11" fmla="*/ 45 h 75"/>
                  <a:gd name="T12" fmla="*/ 0 60000 65536"/>
                  <a:gd name="T13" fmla="*/ 0 60000 65536"/>
                  <a:gd name="T14" fmla="*/ 0 60000 65536"/>
                  <a:gd name="T15" fmla="*/ 0 60000 65536"/>
                  <a:gd name="T16" fmla="*/ 0 60000 65536"/>
                  <a:gd name="T17" fmla="*/ 0 60000 65536"/>
                  <a:gd name="T18" fmla="*/ 0 w 96"/>
                  <a:gd name="T19" fmla="*/ 0 h 75"/>
                  <a:gd name="T20" fmla="*/ 96 w 96"/>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96" h="75">
                    <a:moveTo>
                      <a:pt x="0" y="45"/>
                    </a:moveTo>
                    <a:lnTo>
                      <a:pt x="16" y="75"/>
                    </a:lnTo>
                    <a:lnTo>
                      <a:pt x="64" y="75"/>
                    </a:lnTo>
                    <a:lnTo>
                      <a:pt x="96" y="0"/>
                    </a:lnTo>
                    <a:lnTo>
                      <a:pt x="64" y="0"/>
                    </a:lnTo>
                    <a:lnTo>
                      <a:pt x="0" y="45"/>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7" name="Freeform 213"/>
              <p:cNvSpPr>
                <a:spLocks noChangeArrowheads="1"/>
              </p:cNvSpPr>
              <p:nvPr/>
            </p:nvSpPr>
            <p:spPr bwMode="auto">
              <a:xfrm>
                <a:off x="304800" y="47625"/>
                <a:ext cx="176213" cy="474662"/>
              </a:xfrm>
              <a:custGeom>
                <a:avLst/>
                <a:gdLst>
                  <a:gd name="T0" fmla="*/ 6 w 7"/>
                  <a:gd name="T1" fmla="*/ 20 h 20"/>
                  <a:gd name="T2" fmla="*/ 3 w 7"/>
                  <a:gd name="T3" fmla="*/ 16 h 20"/>
                  <a:gd name="T4" fmla="*/ 3 w 7"/>
                  <a:gd name="T5" fmla="*/ 13 h 20"/>
                  <a:gd name="T6" fmla="*/ 2 w 7"/>
                  <a:gd name="T7" fmla="*/ 9 h 20"/>
                  <a:gd name="T8" fmla="*/ 3 w 7"/>
                  <a:gd name="T9" fmla="*/ 1 h 20"/>
                  <a:gd name="T10" fmla="*/ 7 w 7"/>
                  <a:gd name="T11" fmla="*/ 0 h 20"/>
                  <a:gd name="T12" fmla="*/ 6 w 7"/>
                  <a:gd name="T13" fmla="*/ 2 h 20"/>
                  <a:gd name="T14" fmla="*/ 7 w 7"/>
                  <a:gd name="T15" fmla="*/ 16 h 20"/>
                  <a:gd name="T16" fmla="*/ 6 w 7"/>
                  <a:gd name="T17" fmla="*/ 2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0"/>
                  <a:gd name="T29" fmla="*/ 7 w 7"/>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0">
                    <a:moveTo>
                      <a:pt x="6" y="20"/>
                    </a:moveTo>
                    <a:cubicBezTo>
                      <a:pt x="6" y="20"/>
                      <a:pt x="4" y="17"/>
                      <a:pt x="3" y="16"/>
                    </a:cubicBezTo>
                    <a:cubicBezTo>
                      <a:pt x="2" y="15"/>
                      <a:pt x="3" y="13"/>
                      <a:pt x="3" y="13"/>
                    </a:cubicBezTo>
                    <a:cubicBezTo>
                      <a:pt x="3" y="13"/>
                      <a:pt x="2" y="11"/>
                      <a:pt x="2" y="9"/>
                    </a:cubicBezTo>
                    <a:cubicBezTo>
                      <a:pt x="2" y="8"/>
                      <a:pt x="0" y="3"/>
                      <a:pt x="3" y="1"/>
                    </a:cubicBezTo>
                    <a:cubicBezTo>
                      <a:pt x="5" y="0"/>
                      <a:pt x="7" y="0"/>
                      <a:pt x="7" y="0"/>
                    </a:cubicBezTo>
                    <a:cubicBezTo>
                      <a:pt x="7" y="0"/>
                      <a:pt x="7" y="2"/>
                      <a:pt x="6" y="2"/>
                    </a:cubicBezTo>
                    <a:cubicBezTo>
                      <a:pt x="5" y="3"/>
                      <a:pt x="7" y="16"/>
                      <a:pt x="7" y="16"/>
                    </a:cubicBezTo>
                    <a:lnTo>
                      <a:pt x="6" y="20"/>
                    </a:lnTo>
                    <a:close/>
                  </a:path>
                </a:pathLst>
              </a:custGeom>
              <a:solidFill>
                <a:srgbClr val="2815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8" name="Freeform 214"/>
              <p:cNvSpPr>
                <a:spLocks noChangeArrowheads="1"/>
              </p:cNvSpPr>
              <p:nvPr/>
            </p:nvSpPr>
            <p:spPr bwMode="auto">
              <a:xfrm>
                <a:off x="354013" y="404812"/>
                <a:ext cx="228600" cy="188912"/>
              </a:xfrm>
              <a:custGeom>
                <a:avLst/>
                <a:gdLst>
                  <a:gd name="T0" fmla="*/ 0 w 9"/>
                  <a:gd name="T1" fmla="*/ 7 h 8"/>
                  <a:gd name="T2" fmla="*/ 2 w 9"/>
                  <a:gd name="T3" fmla="*/ 2 h 8"/>
                  <a:gd name="T4" fmla="*/ 4 w 9"/>
                  <a:gd name="T5" fmla="*/ 1 h 8"/>
                  <a:gd name="T6" fmla="*/ 7 w 9"/>
                  <a:gd name="T7" fmla="*/ 0 h 8"/>
                  <a:gd name="T8" fmla="*/ 9 w 9"/>
                  <a:gd name="T9" fmla="*/ 2 h 8"/>
                  <a:gd name="T10" fmla="*/ 2 w 9"/>
                  <a:gd name="T11" fmla="*/ 8 h 8"/>
                  <a:gd name="T12" fmla="*/ 0 w 9"/>
                  <a:gd name="T13" fmla="*/ 7 h 8"/>
                  <a:gd name="T14" fmla="*/ 0 60000 65536"/>
                  <a:gd name="T15" fmla="*/ 0 60000 65536"/>
                  <a:gd name="T16" fmla="*/ 0 60000 65536"/>
                  <a:gd name="T17" fmla="*/ 0 60000 65536"/>
                  <a:gd name="T18" fmla="*/ 0 60000 65536"/>
                  <a:gd name="T19" fmla="*/ 0 60000 65536"/>
                  <a:gd name="T20" fmla="*/ 0 60000 65536"/>
                  <a:gd name="T21" fmla="*/ 0 w 9"/>
                  <a:gd name="T22" fmla="*/ 0 h 8"/>
                  <a:gd name="T23" fmla="*/ 9 w 9"/>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8">
                    <a:moveTo>
                      <a:pt x="0" y="7"/>
                    </a:moveTo>
                    <a:cubicBezTo>
                      <a:pt x="0" y="7"/>
                      <a:pt x="1" y="2"/>
                      <a:pt x="2" y="2"/>
                    </a:cubicBezTo>
                    <a:cubicBezTo>
                      <a:pt x="3" y="1"/>
                      <a:pt x="4" y="1"/>
                      <a:pt x="4" y="1"/>
                    </a:cubicBezTo>
                    <a:cubicBezTo>
                      <a:pt x="4" y="1"/>
                      <a:pt x="6" y="1"/>
                      <a:pt x="7" y="0"/>
                    </a:cubicBezTo>
                    <a:cubicBezTo>
                      <a:pt x="9" y="2"/>
                      <a:pt x="9" y="2"/>
                      <a:pt x="9" y="2"/>
                    </a:cubicBezTo>
                    <a:cubicBezTo>
                      <a:pt x="2" y="8"/>
                      <a:pt x="2" y="8"/>
                      <a:pt x="2" y="8"/>
                    </a:cubicBezTo>
                    <a:lnTo>
                      <a:pt x="0" y="7"/>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9" name="Freeform 215"/>
              <p:cNvSpPr>
                <a:spLocks noChangeArrowheads="1"/>
              </p:cNvSpPr>
              <p:nvPr/>
            </p:nvSpPr>
            <p:spPr bwMode="auto">
              <a:xfrm>
                <a:off x="177800" y="1116012"/>
                <a:ext cx="530225" cy="927100"/>
              </a:xfrm>
              <a:custGeom>
                <a:avLst/>
                <a:gdLst>
                  <a:gd name="T0" fmla="*/ 19 w 21"/>
                  <a:gd name="T1" fmla="*/ 3 h 39"/>
                  <a:gd name="T2" fmla="*/ 3 w 21"/>
                  <a:gd name="T3" fmla="*/ 0 h 39"/>
                  <a:gd name="T4" fmla="*/ 0 w 21"/>
                  <a:gd name="T5" fmla="*/ 5 h 39"/>
                  <a:gd name="T6" fmla="*/ 0 w 21"/>
                  <a:gd name="T7" fmla="*/ 8 h 39"/>
                  <a:gd name="T8" fmla="*/ 2 w 21"/>
                  <a:gd name="T9" fmla="*/ 7 h 39"/>
                  <a:gd name="T10" fmla="*/ 4 w 21"/>
                  <a:gd name="T11" fmla="*/ 4 h 39"/>
                  <a:gd name="T12" fmla="*/ 4 w 21"/>
                  <a:gd name="T13" fmla="*/ 6 h 39"/>
                  <a:gd name="T14" fmla="*/ 8 w 21"/>
                  <a:gd name="T15" fmla="*/ 7 h 39"/>
                  <a:gd name="T16" fmla="*/ 18 w 21"/>
                  <a:gd name="T17" fmla="*/ 7 h 39"/>
                  <a:gd name="T18" fmla="*/ 19 w 21"/>
                  <a:gd name="T19" fmla="*/ 8 h 39"/>
                  <a:gd name="T20" fmla="*/ 15 w 21"/>
                  <a:gd name="T21" fmla="*/ 8 h 39"/>
                  <a:gd name="T22" fmla="*/ 19 w 21"/>
                  <a:gd name="T23" fmla="*/ 10 h 39"/>
                  <a:gd name="T24" fmla="*/ 19 w 21"/>
                  <a:gd name="T25" fmla="*/ 12 h 39"/>
                  <a:gd name="T26" fmla="*/ 18 w 21"/>
                  <a:gd name="T27" fmla="*/ 16 h 39"/>
                  <a:gd name="T28" fmla="*/ 19 w 21"/>
                  <a:gd name="T29" fmla="*/ 31 h 39"/>
                  <a:gd name="T30" fmla="*/ 17 w 21"/>
                  <a:gd name="T31" fmla="*/ 39 h 39"/>
                  <a:gd name="T32" fmla="*/ 19 w 21"/>
                  <a:gd name="T33" fmla="*/ 38 h 39"/>
                  <a:gd name="T34" fmla="*/ 20 w 21"/>
                  <a:gd name="T35" fmla="*/ 17 h 39"/>
                  <a:gd name="T36" fmla="*/ 21 w 21"/>
                  <a:gd name="T37" fmla="*/ 7 h 39"/>
                  <a:gd name="T38" fmla="*/ 19 w 21"/>
                  <a:gd name="T39" fmla="*/ 3 h 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
                  <a:gd name="T61" fmla="*/ 0 h 39"/>
                  <a:gd name="T62" fmla="*/ 21 w 21"/>
                  <a:gd name="T63" fmla="*/ 39 h 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 h="39">
                    <a:moveTo>
                      <a:pt x="19" y="3"/>
                    </a:moveTo>
                    <a:cubicBezTo>
                      <a:pt x="3" y="0"/>
                      <a:pt x="3" y="0"/>
                      <a:pt x="3" y="0"/>
                    </a:cubicBezTo>
                    <a:cubicBezTo>
                      <a:pt x="0" y="5"/>
                      <a:pt x="0" y="5"/>
                      <a:pt x="0" y="5"/>
                    </a:cubicBezTo>
                    <a:cubicBezTo>
                      <a:pt x="0" y="5"/>
                      <a:pt x="0" y="6"/>
                      <a:pt x="0" y="8"/>
                    </a:cubicBezTo>
                    <a:cubicBezTo>
                      <a:pt x="1" y="8"/>
                      <a:pt x="1" y="8"/>
                      <a:pt x="2" y="7"/>
                    </a:cubicBezTo>
                    <a:cubicBezTo>
                      <a:pt x="2" y="7"/>
                      <a:pt x="4" y="4"/>
                      <a:pt x="4" y="4"/>
                    </a:cubicBezTo>
                    <a:cubicBezTo>
                      <a:pt x="4" y="6"/>
                      <a:pt x="4" y="6"/>
                      <a:pt x="4" y="6"/>
                    </a:cubicBezTo>
                    <a:cubicBezTo>
                      <a:pt x="4" y="6"/>
                      <a:pt x="7" y="7"/>
                      <a:pt x="8" y="7"/>
                    </a:cubicBezTo>
                    <a:cubicBezTo>
                      <a:pt x="9" y="7"/>
                      <a:pt x="17" y="6"/>
                      <a:pt x="18" y="7"/>
                    </a:cubicBezTo>
                    <a:cubicBezTo>
                      <a:pt x="18" y="7"/>
                      <a:pt x="19" y="8"/>
                      <a:pt x="19" y="8"/>
                    </a:cubicBezTo>
                    <a:cubicBezTo>
                      <a:pt x="19" y="8"/>
                      <a:pt x="17" y="7"/>
                      <a:pt x="15" y="8"/>
                    </a:cubicBezTo>
                    <a:cubicBezTo>
                      <a:pt x="15" y="8"/>
                      <a:pt x="18" y="8"/>
                      <a:pt x="19" y="10"/>
                    </a:cubicBezTo>
                    <a:cubicBezTo>
                      <a:pt x="20" y="12"/>
                      <a:pt x="19" y="12"/>
                      <a:pt x="19" y="12"/>
                    </a:cubicBezTo>
                    <a:cubicBezTo>
                      <a:pt x="18" y="16"/>
                      <a:pt x="18" y="16"/>
                      <a:pt x="18" y="16"/>
                    </a:cubicBezTo>
                    <a:cubicBezTo>
                      <a:pt x="18" y="16"/>
                      <a:pt x="19" y="27"/>
                      <a:pt x="19" y="31"/>
                    </a:cubicBezTo>
                    <a:cubicBezTo>
                      <a:pt x="19" y="34"/>
                      <a:pt x="18" y="37"/>
                      <a:pt x="17" y="39"/>
                    </a:cubicBezTo>
                    <a:cubicBezTo>
                      <a:pt x="18" y="39"/>
                      <a:pt x="19" y="38"/>
                      <a:pt x="19" y="38"/>
                    </a:cubicBezTo>
                    <a:cubicBezTo>
                      <a:pt x="19" y="38"/>
                      <a:pt x="19" y="19"/>
                      <a:pt x="20" y="17"/>
                    </a:cubicBezTo>
                    <a:cubicBezTo>
                      <a:pt x="21" y="14"/>
                      <a:pt x="21" y="8"/>
                      <a:pt x="21" y="7"/>
                    </a:cubicBezTo>
                    <a:cubicBezTo>
                      <a:pt x="20" y="5"/>
                      <a:pt x="19" y="3"/>
                      <a:pt x="19" y="3"/>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0" name="Freeform 216"/>
              <p:cNvSpPr>
                <a:spLocks noChangeArrowheads="1"/>
              </p:cNvSpPr>
              <p:nvPr/>
            </p:nvSpPr>
            <p:spPr bwMode="auto">
              <a:xfrm>
                <a:off x="254000" y="879474"/>
                <a:ext cx="454025" cy="403225"/>
              </a:xfrm>
              <a:custGeom>
                <a:avLst/>
                <a:gdLst>
                  <a:gd name="T0" fmla="*/ 0 w 18"/>
                  <a:gd name="T1" fmla="*/ 12 h 17"/>
                  <a:gd name="T2" fmla="*/ 2 w 18"/>
                  <a:gd name="T3" fmla="*/ 16 h 17"/>
                  <a:gd name="T4" fmla="*/ 7 w 18"/>
                  <a:gd name="T5" fmla="*/ 16 h 17"/>
                  <a:gd name="T6" fmla="*/ 17 w 18"/>
                  <a:gd name="T7" fmla="*/ 16 h 17"/>
                  <a:gd name="T8" fmla="*/ 18 w 18"/>
                  <a:gd name="T9" fmla="*/ 15 h 17"/>
                  <a:gd name="T10" fmla="*/ 14 w 18"/>
                  <a:gd name="T11" fmla="*/ 7 h 17"/>
                  <a:gd name="T12" fmla="*/ 15 w 18"/>
                  <a:gd name="T13" fmla="*/ 0 h 17"/>
                  <a:gd name="T14" fmla="*/ 2 w 18"/>
                  <a:gd name="T15" fmla="*/ 3 h 17"/>
                  <a:gd name="T16" fmla="*/ 0 w 18"/>
                  <a:gd name="T17" fmla="*/ 12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7"/>
                  <a:gd name="T29" fmla="*/ 18 w 18"/>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7">
                    <a:moveTo>
                      <a:pt x="0" y="12"/>
                    </a:moveTo>
                    <a:cubicBezTo>
                      <a:pt x="0" y="12"/>
                      <a:pt x="0" y="16"/>
                      <a:pt x="2" y="16"/>
                    </a:cubicBezTo>
                    <a:cubicBezTo>
                      <a:pt x="4" y="16"/>
                      <a:pt x="6" y="17"/>
                      <a:pt x="7" y="16"/>
                    </a:cubicBezTo>
                    <a:cubicBezTo>
                      <a:pt x="9" y="16"/>
                      <a:pt x="17" y="16"/>
                      <a:pt x="17" y="16"/>
                    </a:cubicBezTo>
                    <a:cubicBezTo>
                      <a:pt x="18" y="15"/>
                      <a:pt x="18" y="15"/>
                      <a:pt x="18" y="15"/>
                    </a:cubicBezTo>
                    <a:cubicBezTo>
                      <a:pt x="18" y="15"/>
                      <a:pt x="14" y="10"/>
                      <a:pt x="14" y="7"/>
                    </a:cubicBezTo>
                    <a:cubicBezTo>
                      <a:pt x="14" y="4"/>
                      <a:pt x="15" y="0"/>
                      <a:pt x="15" y="0"/>
                    </a:cubicBezTo>
                    <a:cubicBezTo>
                      <a:pt x="2" y="3"/>
                      <a:pt x="2" y="3"/>
                      <a:pt x="2" y="3"/>
                    </a:cubicBezTo>
                    <a:lnTo>
                      <a:pt x="0" y="12"/>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1" name="Freeform 217"/>
              <p:cNvSpPr>
                <a:spLocks noChangeArrowheads="1"/>
              </p:cNvSpPr>
              <p:nvPr/>
            </p:nvSpPr>
            <p:spPr bwMode="auto">
              <a:xfrm>
                <a:off x="379413" y="1022349"/>
                <a:ext cx="25400" cy="236537"/>
              </a:xfrm>
              <a:custGeom>
                <a:avLst/>
                <a:gdLst>
                  <a:gd name="T0" fmla="*/ 0 w 1"/>
                  <a:gd name="T1" fmla="*/ 10 h 10"/>
                  <a:gd name="T2" fmla="*/ 1 w 1"/>
                  <a:gd name="T3" fmla="*/ 10 h 10"/>
                  <a:gd name="T4" fmla="*/ 1 w 1"/>
                  <a:gd name="T5" fmla="*/ 0 h 10"/>
                  <a:gd name="T6" fmla="*/ 0 w 1"/>
                  <a:gd name="T7" fmla="*/ 10 h 10"/>
                  <a:gd name="T8" fmla="*/ 0 60000 65536"/>
                  <a:gd name="T9" fmla="*/ 0 60000 65536"/>
                  <a:gd name="T10" fmla="*/ 0 60000 65536"/>
                  <a:gd name="T11" fmla="*/ 0 60000 65536"/>
                  <a:gd name="T12" fmla="*/ 0 w 1"/>
                  <a:gd name="T13" fmla="*/ 0 h 10"/>
                  <a:gd name="T14" fmla="*/ 1 w 1"/>
                  <a:gd name="T15" fmla="*/ 10 h 10"/>
                </a:gdLst>
                <a:ahLst/>
                <a:cxnLst>
                  <a:cxn ang="T8">
                    <a:pos x="T0" y="T1"/>
                  </a:cxn>
                  <a:cxn ang="T9">
                    <a:pos x="T2" y="T3"/>
                  </a:cxn>
                  <a:cxn ang="T10">
                    <a:pos x="T4" y="T5"/>
                  </a:cxn>
                  <a:cxn ang="T11">
                    <a:pos x="T6" y="T7"/>
                  </a:cxn>
                </a:cxnLst>
                <a:rect l="T12" t="T13" r="T14" b="T15"/>
                <a:pathLst>
                  <a:path w="1" h="10">
                    <a:moveTo>
                      <a:pt x="0" y="10"/>
                    </a:moveTo>
                    <a:cubicBezTo>
                      <a:pt x="0" y="10"/>
                      <a:pt x="1" y="10"/>
                      <a:pt x="1" y="10"/>
                    </a:cubicBezTo>
                    <a:cubicBezTo>
                      <a:pt x="1" y="8"/>
                      <a:pt x="1" y="0"/>
                      <a:pt x="1" y="0"/>
                    </a:cubicBezTo>
                    <a:lnTo>
                      <a:pt x="0" y="1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2" name="Freeform 218"/>
              <p:cNvSpPr>
                <a:spLocks noChangeArrowheads="1"/>
              </p:cNvSpPr>
              <p:nvPr/>
            </p:nvSpPr>
            <p:spPr bwMode="auto">
              <a:xfrm>
                <a:off x="582613" y="879474"/>
                <a:ext cx="125413" cy="379412"/>
              </a:xfrm>
              <a:custGeom>
                <a:avLst/>
                <a:gdLst>
                  <a:gd name="T0" fmla="*/ 4 w 5"/>
                  <a:gd name="T1" fmla="*/ 16 h 16"/>
                  <a:gd name="T2" fmla="*/ 5 w 5"/>
                  <a:gd name="T3" fmla="*/ 15 h 16"/>
                  <a:gd name="T4" fmla="*/ 1 w 5"/>
                  <a:gd name="T5" fmla="*/ 7 h 16"/>
                  <a:gd name="T6" fmla="*/ 2 w 5"/>
                  <a:gd name="T7" fmla="*/ 0 h 16"/>
                  <a:gd name="T8" fmla="*/ 1 w 5"/>
                  <a:gd name="T9" fmla="*/ 2 h 16"/>
                  <a:gd name="T10" fmla="*/ 1 w 5"/>
                  <a:gd name="T11" fmla="*/ 7 h 16"/>
                  <a:gd name="T12" fmla="*/ 2 w 5"/>
                  <a:gd name="T13" fmla="*/ 13 h 16"/>
                  <a:gd name="T14" fmla="*/ 2 w 5"/>
                  <a:gd name="T15" fmla="*/ 16 h 16"/>
                  <a:gd name="T16" fmla="*/ 4 w 5"/>
                  <a:gd name="T17" fmla="*/ 16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6"/>
                  <a:gd name="T29" fmla="*/ 5 w 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6">
                    <a:moveTo>
                      <a:pt x="4" y="16"/>
                    </a:moveTo>
                    <a:cubicBezTo>
                      <a:pt x="5" y="15"/>
                      <a:pt x="5" y="15"/>
                      <a:pt x="5" y="15"/>
                    </a:cubicBezTo>
                    <a:cubicBezTo>
                      <a:pt x="5" y="15"/>
                      <a:pt x="1" y="10"/>
                      <a:pt x="1" y="7"/>
                    </a:cubicBezTo>
                    <a:cubicBezTo>
                      <a:pt x="1" y="4"/>
                      <a:pt x="2" y="1"/>
                      <a:pt x="2" y="0"/>
                    </a:cubicBezTo>
                    <a:cubicBezTo>
                      <a:pt x="1" y="2"/>
                      <a:pt x="1" y="2"/>
                      <a:pt x="1" y="2"/>
                    </a:cubicBezTo>
                    <a:cubicBezTo>
                      <a:pt x="1" y="2"/>
                      <a:pt x="0" y="6"/>
                      <a:pt x="1" y="7"/>
                    </a:cubicBezTo>
                    <a:cubicBezTo>
                      <a:pt x="1" y="8"/>
                      <a:pt x="1" y="13"/>
                      <a:pt x="2" y="13"/>
                    </a:cubicBezTo>
                    <a:cubicBezTo>
                      <a:pt x="2" y="14"/>
                      <a:pt x="2" y="15"/>
                      <a:pt x="2" y="16"/>
                    </a:cubicBezTo>
                    <a:cubicBezTo>
                      <a:pt x="3" y="16"/>
                      <a:pt x="4" y="16"/>
                      <a:pt x="4" y="16"/>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3" name="Freeform 219"/>
              <p:cNvSpPr>
                <a:spLocks noChangeArrowheads="1"/>
              </p:cNvSpPr>
              <p:nvPr/>
            </p:nvSpPr>
            <p:spPr bwMode="auto">
              <a:xfrm>
                <a:off x="254000" y="1046162"/>
                <a:ext cx="74613" cy="165100"/>
              </a:xfrm>
              <a:custGeom>
                <a:avLst/>
                <a:gdLst>
                  <a:gd name="T0" fmla="*/ 0 w 3"/>
                  <a:gd name="T1" fmla="*/ 7 h 7"/>
                  <a:gd name="T2" fmla="*/ 3 w 3"/>
                  <a:gd name="T3" fmla="*/ 0 h 7"/>
                  <a:gd name="T4" fmla="*/ 0 w 3"/>
                  <a:gd name="T5" fmla="*/ 6 h 7"/>
                  <a:gd name="T6" fmla="*/ 0 w 3"/>
                  <a:gd name="T7" fmla="*/ 7 h 7"/>
                  <a:gd name="T8" fmla="*/ 0 60000 65536"/>
                  <a:gd name="T9" fmla="*/ 0 60000 65536"/>
                  <a:gd name="T10" fmla="*/ 0 60000 65536"/>
                  <a:gd name="T11" fmla="*/ 0 60000 65536"/>
                  <a:gd name="T12" fmla="*/ 0 w 3"/>
                  <a:gd name="T13" fmla="*/ 0 h 7"/>
                  <a:gd name="T14" fmla="*/ 3 w 3"/>
                  <a:gd name="T15" fmla="*/ 7 h 7"/>
                </a:gdLst>
                <a:ahLst/>
                <a:cxnLst>
                  <a:cxn ang="T8">
                    <a:pos x="T0" y="T1"/>
                  </a:cxn>
                  <a:cxn ang="T9">
                    <a:pos x="T2" y="T3"/>
                  </a:cxn>
                  <a:cxn ang="T10">
                    <a:pos x="T4" y="T5"/>
                  </a:cxn>
                  <a:cxn ang="T11">
                    <a:pos x="T6" y="T7"/>
                  </a:cxn>
                </a:cxnLst>
                <a:rect l="T12" t="T13" r="T14" b="T15"/>
                <a:pathLst>
                  <a:path w="3" h="7">
                    <a:moveTo>
                      <a:pt x="0" y="7"/>
                    </a:moveTo>
                    <a:cubicBezTo>
                      <a:pt x="3" y="0"/>
                      <a:pt x="3" y="0"/>
                      <a:pt x="3" y="0"/>
                    </a:cubicBezTo>
                    <a:cubicBezTo>
                      <a:pt x="3" y="0"/>
                      <a:pt x="2" y="3"/>
                      <a:pt x="0" y="6"/>
                    </a:cubicBezTo>
                    <a:cubicBezTo>
                      <a:pt x="0" y="6"/>
                      <a:pt x="0" y="6"/>
                      <a:pt x="0" y="7"/>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4" name="Freeform 220"/>
              <p:cNvSpPr>
                <a:spLocks noChangeArrowheads="1"/>
              </p:cNvSpPr>
              <p:nvPr/>
            </p:nvSpPr>
            <p:spPr bwMode="auto">
              <a:xfrm>
                <a:off x="354013" y="1163637"/>
                <a:ext cx="25400" cy="95250"/>
              </a:xfrm>
              <a:custGeom>
                <a:avLst/>
                <a:gdLst>
                  <a:gd name="T0" fmla="*/ 1 w 1"/>
                  <a:gd name="T1" fmla="*/ 4 h 4"/>
                  <a:gd name="T2" fmla="*/ 1 w 1"/>
                  <a:gd name="T3" fmla="*/ 0 h 4"/>
                  <a:gd name="T4" fmla="*/ 0 w 1"/>
                  <a:gd name="T5" fmla="*/ 4 h 4"/>
                  <a:gd name="T6" fmla="*/ 1 w 1"/>
                  <a:gd name="T7" fmla="*/ 4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1" y="4"/>
                    </a:moveTo>
                    <a:cubicBezTo>
                      <a:pt x="1" y="0"/>
                      <a:pt x="1" y="0"/>
                      <a:pt x="1" y="0"/>
                    </a:cubicBezTo>
                    <a:cubicBezTo>
                      <a:pt x="1" y="0"/>
                      <a:pt x="0" y="3"/>
                      <a:pt x="0" y="4"/>
                    </a:cubicBezTo>
                    <a:cubicBezTo>
                      <a:pt x="0" y="4"/>
                      <a:pt x="1" y="4"/>
                      <a:pt x="1" y="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5" name="Freeform 221"/>
              <p:cNvSpPr>
                <a:spLocks noChangeArrowheads="1"/>
              </p:cNvSpPr>
              <p:nvPr/>
            </p:nvSpPr>
            <p:spPr bwMode="auto">
              <a:xfrm>
                <a:off x="152400" y="1022349"/>
                <a:ext cx="176213" cy="260350"/>
              </a:xfrm>
              <a:custGeom>
                <a:avLst/>
                <a:gdLst>
                  <a:gd name="T0" fmla="*/ 0 w 7"/>
                  <a:gd name="T1" fmla="*/ 10 h 11"/>
                  <a:gd name="T2" fmla="*/ 3 w 7"/>
                  <a:gd name="T3" fmla="*/ 10 h 11"/>
                  <a:gd name="T4" fmla="*/ 7 w 7"/>
                  <a:gd name="T5" fmla="*/ 0 h 11"/>
                  <a:gd name="T6" fmla="*/ 2 w 7"/>
                  <a:gd name="T7" fmla="*/ 0 h 11"/>
                  <a:gd name="T8" fmla="*/ 0 w 7"/>
                  <a:gd name="T9" fmla="*/ 10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10"/>
                    </a:moveTo>
                    <a:cubicBezTo>
                      <a:pt x="0" y="10"/>
                      <a:pt x="2" y="11"/>
                      <a:pt x="3" y="10"/>
                    </a:cubicBezTo>
                    <a:cubicBezTo>
                      <a:pt x="3" y="9"/>
                      <a:pt x="7" y="0"/>
                      <a:pt x="7" y="0"/>
                    </a:cubicBezTo>
                    <a:cubicBezTo>
                      <a:pt x="2" y="0"/>
                      <a:pt x="2" y="0"/>
                      <a:pt x="2" y="0"/>
                    </a:cubicBezTo>
                    <a:lnTo>
                      <a:pt x="0" y="10"/>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6" name="Freeform 222"/>
              <p:cNvSpPr>
                <a:spLocks noChangeArrowheads="1"/>
              </p:cNvSpPr>
              <p:nvPr/>
            </p:nvSpPr>
            <p:spPr bwMode="auto">
              <a:xfrm>
                <a:off x="50800" y="452437"/>
                <a:ext cx="354013" cy="427037"/>
              </a:xfrm>
              <a:custGeom>
                <a:avLst/>
                <a:gdLst>
                  <a:gd name="T0" fmla="*/ 0 w 14"/>
                  <a:gd name="T1" fmla="*/ 18 h 18"/>
                  <a:gd name="T2" fmla="*/ 0 w 14"/>
                  <a:gd name="T3" fmla="*/ 16 h 18"/>
                  <a:gd name="T4" fmla="*/ 3 w 14"/>
                  <a:gd name="T5" fmla="*/ 13 h 18"/>
                  <a:gd name="T6" fmla="*/ 6 w 14"/>
                  <a:gd name="T7" fmla="*/ 8 h 18"/>
                  <a:gd name="T8" fmla="*/ 8 w 14"/>
                  <a:gd name="T9" fmla="*/ 3 h 18"/>
                  <a:gd name="T10" fmla="*/ 11 w 14"/>
                  <a:gd name="T11" fmla="*/ 2 h 18"/>
                  <a:gd name="T12" fmla="*/ 13 w 14"/>
                  <a:gd name="T13" fmla="*/ 0 h 18"/>
                  <a:gd name="T14" fmla="*/ 14 w 14"/>
                  <a:gd name="T15" fmla="*/ 0 h 18"/>
                  <a:gd name="T16" fmla="*/ 12 w 14"/>
                  <a:gd name="T17" fmla="*/ 5 h 18"/>
                  <a:gd name="T18" fmla="*/ 5 w 14"/>
                  <a:gd name="T19" fmla="*/ 15 h 18"/>
                  <a:gd name="T20" fmla="*/ 0 w 14"/>
                  <a:gd name="T21" fmla="*/ 18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8"/>
                  <a:gd name="T35" fmla="*/ 14 w 14"/>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8">
                    <a:moveTo>
                      <a:pt x="0" y="18"/>
                    </a:moveTo>
                    <a:cubicBezTo>
                      <a:pt x="0" y="18"/>
                      <a:pt x="0" y="16"/>
                      <a:pt x="0" y="16"/>
                    </a:cubicBezTo>
                    <a:cubicBezTo>
                      <a:pt x="1" y="15"/>
                      <a:pt x="2" y="13"/>
                      <a:pt x="3" y="13"/>
                    </a:cubicBezTo>
                    <a:cubicBezTo>
                      <a:pt x="3" y="12"/>
                      <a:pt x="5" y="9"/>
                      <a:pt x="6" y="8"/>
                    </a:cubicBezTo>
                    <a:cubicBezTo>
                      <a:pt x="6" y="7"/>
                      <a:pt x="8" y="4"/>
                      <a:pt x="8" y="3"/>
                    </a:cubicBezTo>
                    <a:cubicBezTo>
                      <a:pt x="9" y="2"/>
                      <a:pt x="11" y="2"/>
                      <a:pt x="11" y="2"/>
                    </a:cubicBezTo>
                    <a:cubicBezTo>
                      <a:pt x="11" y="2"/>
                      <a:pt x="12" y="0"/>
                      <a:pt x="13" y="0"/>
                    </a:cubicBezTo>
                    <a:cubicBezTo>
                      <a:pt x="13" y="0"/>
                      <a:pt x="14" y="0"/>
                      <a:pt x="14" y="0"/>
                    </a:cubicBezTo>
                    <a:cubicBezTo>
                      <a:pt x="14" y="0"/>
                      <a:pt x="13" y="4"/>
                      <a:pt x="12" y="5"/>
                    </a:cubicBezTo>
                    <a:cubicBezTo>
                      <a:pt x="11" y="6"/>
                      <a:pt x="5" y="15"/>
                      <a:pt x="5" y="15"/>
                    </a:cubicBezTo>
                    <a:lnTo>
                      <a:pt x="0" y="18"/>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7" name="Freeform 223"/>
              <p:cNvSpPr>
                <a:spLocks noChangeArrowheads="1"/>
              </p:cNvSpPr>
              <p:nvPr/>
            </p:nvSpPr>
            <p:spPr bwMode="auto">
              <a:xfrm>
                <a:off x="404813" y="404812"/>
                <a:ext cx="254000" cy="522287"/>
              </a:xfrm>
              <a:custGeom>
                <a:avLst/>
                <a:gdLst>
                  <a:gd name="T0" fmla="*/ 6 w 10"/>
                  <a:gd name="T1" fmla="*/ 1 h 22"/>
                  <a:gd name="T2" fmla="*/ 0 w 10"/>
                  <a:gd name="T3" fmla="*/ 7 h 22"/>
                  <a:gd name="T4" fmla="*/ 0 w 10"/>
                  <a:gd name="T5" fmla="*/ 21 h 22"/>
                  <a:gd name="T6" fmla="*/ 7 w 10"/>
                  <a:gd name="T7" fmla="*/ 14 h 22"/>
                  <a:gd name="T8" fmla="*/ 10 w 10"/>
                  <a:gd name="T9" fmla="*/ 1 h 22"/>
                  <a:gd name="T10" fmla="*/ 6 w 10"/>
                  <a:gd name="T11" fmla="*/ 0 h 22"/>
                  <a:gd name="T12" fmla="*/ 0 60000 65536"/>
                  <a:gd name="T13" fmla="*/ 0 60000 65536"/>
                  <a:gd name="T14" fmla="*/ 0 60000 65536"/>
                  <a:gd name="T15" fmla="*/ 0 60000 65536"/>
                  <a:gd name="T16" fmla="*/ 0 60000 65536"/>
                  <a:gd name="T17" fmla="*/ 0 60000 65536"/>
                  <a:gd name="T18" fmla="*/ 0 w 10"/>
                  <a:gd name="T19" fmla="*/ 0 h 22"/>
                  <a:gd name="T20" fmla="*/ 10 w 1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0" h="22">
                    <a:moveTo>
                      <a:pt x="6" y="1"/>
                    </a:moveTo>
                    <a:cubicBezTo>
                      <a:pt x="6" y="1"/>
                      <a:pt x="1" y="5"/>
                      <a:pt x="0" y="7"/>
                    </a:cubicBezTo>
                    <a:cubicBezTo>
                      <a:pt x="0" y="21"/>
                      <a:pt x="0" y="21"/>
                      <a:pt x="0" y="21"/>
                    </a:cubicBezTo>
                    <a:cubicBezTo>
                      <a:pt x="0" y="21"/>
                      <a:pt x="5" y="22"/>
                      <a:pt x="7" y="14"/>
                    </a:cubicBezTo>
                    <a:cubicBezTo>
                      <a:pt x="9" y="7"/>
                      <a:pt x="10" y="1"/>
                      <a:pt x="10" y="1"/>
                    </a:cubicBezTo>
                    <a:cubicBezTo>
                      <a:pt x="6" y="0"/>
                      <a:pt x="6" y="0"/>
                      <a:pt x="6" y="0"/>
                    </a:cubicBezTo>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8" name="Freeform 224"/>
              <p:cNvSpPr>
                <a:spLocks noChangeArrowheads="1"/>
              </p:cNvSpPr>
              <p:nvPr/>
            </p:nvSpPr>
            <p:spPr bwMode="auto">
              <a:xfrm>
                <a:off x="177800" y="546099"/>
                <a:ext cx="252413" cy="500062"/>
              </a:xfrm>
              <a:custGeom>
                <a:avLst/>
                <a:gdLst>
                  <a:gd name="T0" fmla="*/ 16 w 159"/>
                  <a:gd name="T1" fmla="*/ 0 h 315"/>
                  <a:gd name="T2" fmla="*/ 159 w 159"/>
                  <a:gd name="T3" fmla="*/ 0 h 315"/>
                  <a:gd name="T4" fmla="*/ 159 w 159"/>
                  <a:gd name="T5" fmla="*/ 315 h 315"/>
                  <a:gd name="T6" fmla="*/ 0 w 159"/>
                  <a:gd name="T7" fmla="*/ 315 h 315"/>
                  <a:gd name="T8" fmla="*/ 16 w 159"/>
                  <a:gd name="T9" fmla="*/ 0 h 315"/>
                  <a:gd name="T10" fmla="*/ 0 60000 65536"/>
                  <a:gd name="T11" fmla="*/ 0 60000 65536"/>
                  <a:gd name="T12" fmla="*/ 0 60000 65536"/>
                  <a:gd name="T13" fmla="*/ 0 60000 65536"/>
                  <a:gd name="T14" fmla="*/ 0 60000 65536"/>
                  <a:gd name="T15" fmla="*/ 0 w 159"/>
                  <a:gd name="T16" fmla="*/ 0 h 315"/>
                  <a:gd name="T17" fmla="*/ 159 w 159"/>
                  <a:gd name="T18" fmla="*/ 315 h 315"/>
                </a:gdLst>
                <a:ahLst/>
                <a:cxnLst>
                  <a:cxn ang="T10">
                    <a:pos x="T0" y="T1"/>
                  </a:cxn>
                  <a:cxn ang="T11">
                    <a:pos x="T2" y="T3"/>
                  </a:cxn>
                  <a:cxn ang="T12">
                    <a:pos x="T4" y="T5"/>
                  </a:cxn>
                  <a:cxn ang="T13">
                    <a:pos x="T6" y="T7"/>
                  </a:cxn>
                  <a:cxn ang="T14">
                    <a:pos x="T8" y="T9"/>
                  </a:cxn>
                </a:cxnLst>
                <a:rect l="T15" t="T16" r="T17" b="T18"/>
                <a:pathLst>
                  <a:path w="159" h="315">
                    <a:moveTo>
                      <a:pt x="16" y="0"/>
                    </a:moveTo>
                    <a:lnTo>
                      <a:pt x="159" y="0"/>
                    </a:lnTo>
                    <a:lnTo>
                      <a:pt x="159" y="315"/>
                    </a:lnTo>
                    <a:lnTo>
                      <a:pt x="0" y="315"/>
                    </a:lnTo>
                    <a:lnTo>
                      <a:pt x="16" y="0"/>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9" name="Freeform 225"/>
              <p:cNvSpPr>
                <a:spLocks noChangeArrowheads="1"/>
              </p:cNvSpPr>
              <p:nvPr/>
            </p:nvSpPr>
            <p:spPr bwMode="auto">
              <a:xfrm>
                <a:off x="152400" y="760412"/>
                <a:ext cx="127000" cy="166687"/>
              </a:xfrm>
              <a:custGeom>
                <a:avLst/>
                <a:gdLst>
                  <a:gd name="T0" fmla="*/ 1 w 5"/>
                  <a:gd name="T1" fmla="*/ 6 h 7"/>
                  <a:gd name="T2" fmla="*/ 3 w 5"/>
                  <a:gd name="T3" fmla="*/ 7 h 7"/>
                  <a:gd name="T4" fmla="*/ 5 w 5"/>
                  <a:gd name="T5" fmla="*/ 7 h 7"/>
                  <a:gd name="T6" fmla="*/ 4 w 5"/>
                  <a:gd name="T7" fmla="*/ 5 h 7"/>
                  <a:gd name="T8" fmla="*/ 0 w 5"/>
                  <a:gd name="T9" fmla="*/ 0 h 7"/>
                  <a:gd name="T10" fmla="*/ 0 w 5"/>
                  <a:gd name="T11" fmla="*/ 2 h 7"/>
                  <a:gd name="T12" fmla="*/ 1 w 5"/>
                  <a:gd name="T13" fmla="*/ 6 h 7"/>
                  <a:gd name="T14" fmla="*/ 0 60000 65536"/>
                  <a:gd name="T15" fmla="*/ 0 60000 65536"/>
                  <a:gd name="T16" fmla="*/ 0 60000 65536"/>
                  <a:gd name="T17" fmla="*/ 0 60000 65536"/>
                  <a:gd name="T18" fmla="*/ 0 60000 65536"/>
                  <a:gd name="T19" fmla="*/ 0 60000 65536"/>
                  <a:gd name="T20" fmla="*/ 0 60000 65536"/>
                  <a:gd name="T21" fmla="*/ 0 w 5"/>
                  <a:gd name="T22" fmla="*/ 0 h 7"/>
                  <a:gd name="T23" fmla="*/ 5 w 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7">
                    <a:moveTo>
                      <a:pt x="1" y="6"/>
                    </a:moveTo>
                    <a:cubicBezTo>
                      <a:pt x="1" y="6"/>
                      <a:pt x="2" y="7"/>
                      <a:pt x="3" y="7"/>
                    </a:cubicBezTo>
                    <a:cubicBezTo>
                      <a:pt x="4" y="7"/>
                      <a:pt x="5" y="7"/>
                      <a:pt x="5" y="7"/>
                    </a:cubicBezTo>
                    <a:cubicBezTo>
                      <a:pt x="4" y="5"/>
                      <a:pt x="4" y="5"/>
                      <a:pt x="4" y="5"/>
                    </a:cubicBezTo>
                    <a:cubicBezTo>
                      <a:pt x="4" y="5"/>
                      <a:pt x="3" y="0"/>
                      <a:pt x="0" y="0"/>
                    </a:cubicBezTo>
                    <a:cubicBezTo>
                      <a:pt x="0" y="0"/>
                      <a:pt x="0" y="2"/>
                      <a:pt x="0" y="2"/>
                    </a:cubicBezTo>
                    <a:cubicBezTo>
                      <a:pt x="1" y="3"/>
                      <a:pt x="1" y="6"/>
                      <a:pt x="1" y="6"/>
                    </a:cubicBezTo>
                    <a:close/>
                  </a:path>
                </a:pathLst>
              </a:custGeom>
              <a:solidFill>
                <a:srgbClr val="D081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0" name="Freeform 226"/>
              <p:cNvSpPr>
                <a:spLocks noChangeArrowheads="1"/>
              </p:cNvSpPr>
              <p:nvPr/>
            </p:nvSpPr>
            <p:spPr bwMode="auto">
              <a:xfrm>
                <a:off x="0" y="808037"/>
                <a:ext cx="177800" cy="190500"/>
              </a:xfrm>
              <a:custGeom>
                <a:avLst/>
                <a:gdLst>
                  <a:gd name="T0" fmla="*/ 6 w 7"/>
                  <a:gd name="T1" fmla="*/ 0 h 8"/>
                  <a:gd name="T2" fmla="*/ 1 w 7"/>
                  <a:gd name="T3" fmla="*/ 2 h 8"/>
                  <a:gd name="T4" fmla="*/ 3 w 7"/>
                  <a:gd name="T5" fmla="*/ 8 h 8"/>
                  <a:gd name="T6" fmla="*/ 7 w 7"/>
                  <a:gd name="T7" fmla="*/ 5 h 8"/>
                  <a:gd name="T8" fmla="*/ 6 w 7"/>
                  <a:gd name="T9" fmla="*/ 0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6" y="0"/>
                    </a:moveTo>
                    <a:cubicBezTo>
                      <a:pt x="6" y="0"/>
                      <a:pt x="3" y="1"/>
                      <a:pt x="1" y="2"/>
                    </a:cubicBezTo>
                    <a:cubicBezTo>
                      <a:pt x="1" y="2"/>
                      <a:pt x="0" y="7"/>
                      <a:pt x="3" y="8"/>
                    </a:cubicBezTo>
                    <a:cubicBezTo>
                      <a:pt x="6" y="8"/>
                      <a:pt x="7" y="5"/>
                      <a:pt x="7" y="5"/>
                    </a:cubicBezTo>
                    <a:lnTo>
                      <a:pt x="6" y="0"/>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1" name="Freeform 227"/>
              <p:cNvSpPr>
                <a:spLocks noChangeArrowheads="1"/>
              </p:cNvSpPr>
              <p:nvPr/>
            </p:nvSpPr>
            <p:spPr bwMode="auto">
              <a:xfrm>
                <a:off x="379413" y="404812"/>
                <a:ext cx="328613" cy="498475"/>
              </a:xfrm>
              <a:custGeom>
                <a:avLst/>
                <a:gdLst>
                  <a:gd name="T0" fmla="*/ 0 w 13"/>
                  <a:gd name="T1" fmla="*/ 21 h 21"/>
                  <a:gd name="T2" fmla="*/ 4 w 13"/>
                  <a:gd name="T3" fmla="*/ 15 h 21"/>
                  <a:gd name="T4" fmla="*/ 4 w 13"/>
                  <a:gd name="T5" fmla="*/ 13 h 21"/>
                  <a:gd name="T6" fmla="*/ 5 w 13"/>
                  <a:gd name="T7" fmla="*/ 11 h 21"/>
                  <a:gd name="T8" fmla="*/ 6 w 13"/>
                  <a:gd name="T9" fmla="*/ 9 h 21"/>
                  <a:gd name="T10" fmla="*/ 7 w 13"/>
                  <a:gd name="T11" fmla="*/ 6 h 21"/>
                  <a:gd name="T12" fmla="*/ 8 w 13"/>
                  <a:gd name="T13" fmla="*/ 4 h 21"/>
                  <a:gd name="T14" fmla="*/ 3 w 13"/>
                  <a:gd name="T15" fmla="*/ 6 h 21"/>
                  <a:gd name="T16" fmla="*/ 8 w 13"/>
                  <a:gd name="T17" fmla="*/ 3 h 21"/>
                  <a:gd name="T18" fmla="*/ 8 w 13"/>
                  <a:gd name="T19" fmla="*/ 1 h 21"/>
                  <a:gd name="T20" fmla="*/ 11 w 13"/>
                  <a:gd name="T21" fmla="*/ 0 h 21"/>
                  <a:gd name="T22" fmla="*/ 13 w 13"/>
                  <a:gd name="T23" fmla="*/ 2 h 21"/>
                  <a:gd name="T24" fmla="*/ 11 w 13"/>
                  <a:gd name="T25" fmla="*/ 13 h 21"/>
                  <a:gd name="T26" fmla="*/ 6 w 13"/>
                  <a:gd name="T27" fmla="*/ 21 h 21"/>
                  <a:gd name="T28" fmla="*/ 0 w 13"/>
                  <a:gd name="T29" fmla="*/ 21 h 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1"/>
                  <a:gd name="T47" fmla="*/ 13 w 13"/>
                  <a:gd name="T48" fmla="*/ 21 h 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1">
                    <a:moveTo>
                      <a:pt x="0" y="21"/>
                    </a:moveTo>
                    <a:cubicBezTo>
                      <a:pt x="0" y="21"/>
                      <a:pt x="3" y="16"/>
                      <a:pt x="4" y="15"/>
                    </a:cubicBezTo>
                    <a:cubicBezTo>
                      <a:pt x="4" y="15"/>
                      <a:pt x="4" y="13"/>
                      <a:pt x="4" y="13"/>
                    </a:cubicBezTo>
                    <a:cubicBezTo>
                      <a:pt x="4" y="12"/>
                      <a:pt x="5" y="11"/>
                      <a:pt x="5" y="11"/>
                    </a:cubicBezTo>
                    <a:cubicBezTo>
                      <a:pt x="5" y="11"/>
                      <a:pt x="6" y="10"/>
                      <a:pt x="6" y="9"/>
                    </a:cubicBezTo>
                    <a:cubicBezTo>
                      <a:pt x="5" y="8"/>
                      <a:pt x="7" y="6"/>
                      <a:pt x="7" y="6"/>
                    </a:cubicBezTo>
                    <a:cubicBezTo>
                      <a:pt x="8" y="5"/>
                      <a:pt x="8" y="4"/>
                      <a:pt x="8" y="4"/>
                    </a:cubicBezTo>
                    <a:cubicBezTo>
                      <a:pt x="8" y="4"/>
                      <a:pt x="4" y="6"/>
                      <a:pt x="3" y="6"/>
                    </a:cubicBezTo>
                    <a:cubicBezTo>
                      <a:pt x="8" y="3"/>
                      <a:pt x="8" y="3"/>
                      <a:pt x="8" y="3"/>
                    </a:cubicBezTo>
                    <a:cubicBezTo>
                      <a:pt x="8" y="3"/>
                      <a:pt x="7" y="2"/>
                      <a:pt x="8" y="1"/>
                    </a:cubicBezTo>
                    <a:cubicBezTo>
                      <a:pt x="9" y="0"/>
                      <a:pt x="11" y="0"/>
                      <a:pt x="11" y="0"/>
                    </a:cubicBezTo>
                    <a:cubicBezTo>
                      <a:pt x="13" y="2"/>
                      <a:pt x="13" y="2"/>
                      <a:pt x="13" y="2"/>
                    </a:cubicBezTo>
                    <a:cubicBezTo>
                      <a:pt x="11" y="13"/>
                      <a:pt x="11" y="13"/>
                      <a:pt x="11" y="13"/>
                    </a:cubicBezTo>
                    <a:cubicBezTo>
                      <a:pt x="6" y="21"/>
                      <a:pt x="6" y="21"/>
                      <a:pt x="6" y="21"/>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2" name="Freeform 228"/>
              <p:cNvSpPr>
                <a:spLocks noChangeArrowheads="1"/>
              </p:cNvSpPr>
              <p:nvPr/>
            </p:nvSpPr>
            <p:spPr bwMode="auto">
              <a:xfrm>
                <a:off x="25400" y="903287"/>
                <a:ext cx="177800" cy="95250"/>
              </a:xfrm>
              <a:custGeom>
                <a:avLst/>
                <a:gdLst>
                  <a:gd name="T0" fmla="*/ 7 w 7"/>
                  <a:gd name="T1" fmla="*/ 0 h 4"/>
                  <a:gd name="T2" fmla="*/ 6 w 7"/>
                  <a:gd name="T3" fmla="*/ 0 h 4"/>
                  <a:gd name="T4" fmla="*/ 5 w 7"/>
                  <a:gd name="T5" fmla="*/ 0 h 4"/>
                  <a:gd name="T6" fmla="*/ 1 w 7"/>
                  <a:gd name="T7" fmla="*/ 2 h 4"/>
                  <a:gd name="T8" fmla="*/ 0 w 7"/>
                  <a:gd name="T9" fmla="*/ 0 h 4"/>
                  <a:gd name="T10" fmla="*/ 2 w 7"/>
                  <a:gd name="T11" fmla="*/ 4 h 4"/>
                  <a:gd name="T12" fmla="*/ 7 w 7"/>
                  <a:gd name="T13" fmla="*/ 0 h 4"/>
                  <a:gd name="T14" fmla="*/ 0 60000 65536"/>
                  <a:gd name="T15" fmla="*/ 0 60000 65536"/>
                  <a:gd name="T16" fmla="*/ 0 60000 65536"/>
                  <a:gd name="T17" fmla="*/ 0 60000 65536"/>
                  <a:gd name="T18" fmla="*/ 0 60000 65536"/>
                  <a:gd name="T19" fmla="*/ 0 60000 65536"/>
                  <a:gd name="T20" fmla="*/ 0 60000 65536"/>
                  <a:gd name="T21" fmla="*/ 0 w 7"/>
                  <a:gd name="T22" fmla="*/ 0 h 4"/>
                  <a:gd name="T23" fmla="*/ 7 w 7"/>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4">
                    <a:moveTo>
                      <a:pt x="7" y="0"/>
                    </a:moveTo>
                    <a:cubicBezTo>
                      <a:pt x="6" y="0"/>
                      <a:pt x="6" y="0"/>
                      <a:pt x="6" y="0"/>
                    </a:cubicBezTo>
                    <a:cubicBezTo>
                      <a:pt x="5" y="0"/>
                      <a:pt x="5" y="0"/>
                      <a:pt x="5" y="0"/>
                    </a:cubicBezTo>
                    <a:cubicBezTo>
                      <a:pt x="5" y="0"/>
                      <a:pt x="3" y="2"/>
                      <a:pt x="1" y="2"/>
                    </a:cubicBezTo>
                    <a:cubicBezTo>
                      <a:pt x="1" y="2"/>
                      <a:pt x="0" y="1"/>
                      <a:pt x="0" y="0"/>
                    </a:cubicBezTo>
                    <a:cubicBezTo>
                      <a:pt x="0" y="1"/>
                      <a:pt x="0" y="3"/>
                      <a:pt x="2" y="4"/>
                    </a:cubicBezTo>
                    <a:cubicBezTo>
                      <a:pt x="5" y="4"/>
                      <a:pt x="7" y="1"/>
                      <a:pt x="7"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 name="Freeform 229"/>
              <p:cNvSpPr>
                <a:spLocks noChangeArrowheads="1"/>
              </p:cNvSpPr>
              <p:nvPr/>
            </p:nvSpPr>
            <p:spPr bwMode="auto">
              <a:xfrm>
                <a:off x="101600" y="688974"/>
                <a:ext cx="379413" cy="261937"/>
              </a:xfrm>
              <a:custGeom>
                <a:avLst/>
                <a:gdLst>
                  <a:gd name="T0" fmla="*/ 1 w 15"/>
                  <a:gd name="T1" fmla="*/ 5 h 11"/>
                  <a:gd name="T2" fmla="*/ 1 w 15"/>
                  <a:gd name="T3" fmla="*/ 9 h 11"/>
                  <a:gd name="T4" fmla="*/ 4 w 15"/>
                  <a:gd name="T5" fmla="*/ 9 h 11"/>
                  <a:gd name="T6" fmla="*/ 5 w 15"/>
                  <a:gd name="T7" fmla="*/ 8 h 11"/>
                  <a:gd name="T8" fmla="*/ 13 w 15"/>
                  <a:gd name="T9" fmla="*/ 7 h 11"/>
                  <a:gd name="T10" fmla="*/ 13 w 15"/>
                  <a:gd name="T11" fmla="*/ 7 h 11"/>
                  <a:gd name="T12" fmla="*/ 13 w 15"/>
                  <a:gd name="T13" fmla="*/ 5 h 11"/>
                  <a:gd name="T14" fmla="*/ 14 w 15"/>
                  <a:gd name="T15" fmla="*/ 4 h 11"/>
                  <a:gd name="T16" fmla="*/ 14 w 15"/>
                  <a:gd name="T17" fmla="*/ 3 h 11"/>
                  <a:gd name="T18" fmla="*/ 11 w 15"/>
                  <a:gd name="T19" fmla="*/ 3 h 11"/>
                  <a:gd name="T20" fmla="*/ 12 w 15"/>
                  <a:gd name="T21" fmla="*/ 1 h 11"/>
                  <a:gd name="T22" fmla="*/ 12 w 15"/>
                  <a:gd name="T23" fmla="*/ 0 h 11"/>
                  <a:gd name="T24" fmla="*/ 11 w 15"/>
                  <a:gd name="T25" fmla="*/ 1 h 11"/>
                  <a:gd name="T26" fmla="*/ 7 w 15"/>
                  <a:gd name="T27" fmla="*/ 2 h 11"/>
                  <a:gd name="T28" fmla="*/ 4 w 15"/>
                  <a:gd name="T29" fmla="*/ 4 h 11"/>
                  <a:gd name="T30" fmla="*/ 1 w 15"/>
                  <a:gd name="T31" fmla="*/ 5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1"/>
                  <a:gd name="T50" fmla="*/ 15 w 1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1">
                    <a:moveTo>
                      <a:pt x="1" y="5"/>
                    </a:moveTo>
                    <a:cubicBezTo>
                      <a:pt x="1" y="5"/>
                      <a:pt x="0" y="7"/>
                      <a:pt x="1" y="9"/>
                    </a:cubicBezTo>
                    <a:cubicBezTo>
                      <a:pt x="2" y="11"/>
                      <a:pt x="4" y="9"/>
                      <a:pt x="4" y="9"/>
                    </a:cubicBezTo>
                    <a:cubicBezTo>
                      <a:pt x="5" y="8"/>
                      <a:pt x="5" y="8"/>
                      <a:pt x="5" y="8"/>
                    </a:cubicBezTo>
                    <a:cubicBezTo>
                      <a:pt x="5" y="8"/>
                      <a:pt x="11" y="8"/>
                      <a:pt x="13" y="7"/>
                    </a:cubicBezTo>
                    <a:cubicBezTo>
                      <a:pt x="13" y="7"/>
                      <a:pt x="13" y="7"/>
                      <a:pt x="13" y="7"/>
                    </a:cubicBezTo>
                    <a:cubicBezTo>
                      <a:pt x="13" y="7"/>
                      <a:pt x="14" y="6"/>
                      <a:pt x="13" y="5"/>
                    </a:cubicBezTo>
                    <a:cubicBezTo>
                      <a:pt x="13" y="5"/>
                      <a:pt x="15" y="5"/>
                      <a:pt x="14" y="4"/>
                    </a:cubicBezTo>
                    <a:cubicBezTo>
                      <a:pt x="14" y="4"/>
                      <a:pt x="14" y="4"/>
                      <a:pt x="14" y="3"/>
                    </a:cubicBezTo>
                    <a:cubicBezTo>
                      <a:pt x="14" y="3"/>
                      <a:pt x="14" y="2"/>
                      <a:pt x="11" y="3"/>
                    </a:cubicBezTo>
                    <a:cubicBezTo>
                      <a:pt x="11" y="3"/>
                      <a:pt x="12" y="2"/>
                      <a:pt x="12" y="1"/>
                    </a:cubicBezTo>
                    <a:cubicBezTo>
                      <a:pt x="13" y="1"/>
                      <a:pt x="13" y="0"/>
                      <a:pt x="12" y="0"/>
                    </a:cubicBezTo>
                    <a:cubicBezTo>
                      <a:pt x="12" y="0"/>
                      <a:pt x="11" y="1"/>
                      <a:pt x="11" y="1"/>
                    </a:cubicBezTo>
                    <a:cubicBezTo>
                      <a:pt x="10" y="1"/>
                      <a:pt x="8" y="2"/>
                      <a:pt x="7" y="2"/>
                    </a:cubicBezTo>
                    <a:cubicBezTo>
                      <a:pt x="7" y="3"/>
                      <a:pt x="6" y="3"/>
                      <a:pt x="4" y="4"/>
                    </a:cubicBezTo>
                    <a:cubicBezTo>
                      <a:pt x="2" y="4"/>
                      <a:pt x="1" y="5"/>
                      <a:pt x="1" y="5"/>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4" name="Freeform 230"/>
              <p:cNvSpPr>
                <a:spLocks noChangeArrowheads="1"/>
              </p:cNvSpPr>
              <p:nvPr/>
            </p:nvSpPr>
            <p:spPr bwMode="auto">
              <a:xfrm>
                <a:off x="101600" y="784224"/>
                <a:ext cx="303213" cy="166687"/>
              </a:xfrm>
              <a:custGeom>
                <a:avLst/>
                <a:gdLst>
                  <a:gd name="T0" fmla="*/ 11 w 12"/>
                  <a:gd name="T1" fmla="*/ 3 h 7"/>
                  <a:gd name="T2" fmla="*/ 7 w 12"/>
                  <a:gd name="T3" fmla="*/ 3 h 7"/>
                  <a:gd name="T4" fmla="*/ 4 w 12"/>
                  <a:gd name="T5" fmla="*/ 3 h 7"/>
                  <a:gd name="T6" fmla="*/ 3 w 12"/>
                  <a:gd name="T7" fmla="*/ 0 h 7"/>
                  <a:gd name="T8" fmla="*/ 1 w 12"/>
                  <a:gd name="T9" fmla="*/ 1 h 7"/>
                  <a:gd name="T10" fmla="*/ 1 w 12"/>
                  <a:gd name="T11" fmla="*/ 5 h 7"/>
                  <a:gd name="T12" fmla="*/ 4 w 12"/>
                  <a:gd name="T13" fmla="*/ 5 h 7"/>
                  <a:gd name="T14" fmla="*/ 5 w 12"/>
                  <a:gd name="T15" fmla="*/ 4 h 7"/>
                  <a:gd name="T16" fmla="*/ 12 w 12"/>
                  <a:gd name="T17" fmla="*/ 3 h 7"/>
                  <a:gd name="T18" fmla="*/ 11 w 12"/>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7"/>
                  <a:gd name="T32" fmla="*/ 12 w 12"/>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7">
                    <a:moveTo>
                      <a:pt x="11" y="3"/>
                    </a:moveTo>
                    <a:cubicBezTo>
                      <a:pt x="10" y="3"/>
                      <a:pt x="8" y="3"/>
                      <a:pt x="7" y="3"/>
                    </a:cubicBezTo>
                    <a:cubicBezTo>
                      <a:pt x="6" y="3"/>
                      <a:pt x="4" y="3"/>
                      <a:pt x="4" y="3"/>
                    </a:cubicBezTo>
                    <a:cubicBezTo>
                      <a:pt x="3" y="3"/>
                      <a:pt x="3" y="1"/>
                      <a:pt x="3" y="0"/>
                    </a:cubicBezTo>
                    <a:cubicBezTo>
                      <a:pt x="2" y="0"/>
                      <a:pt x="1" y="1"/>
                      <a:pt x="1" y="1"/>
                    </a:cubicBezTo>
                    <a:cubicBezTo>
                      <a:pt x="1" y="1"/>
                      <a:pt x="0" y="3"/>
                      <a:pt x="1" y="5"/>
                    </a:cubicBezTo>
                    <a:cubicBezTo>
                      <a:pt x="2" y="7"/>
                      <a:pt x="4" y="5"/>
                      <a:pt x="4" y="5"/>
                    </a:cubicBezTo>
                    <a:cubicBezTo>
                      <a:pt x="5" y="4"/>
                      <a:pt x="5" y="4"/>
                      <a:pt x="5" y="4"/>
                    </a:cubicBezTo>
                    <a:cubicBezTo>
                      <a:pt x="5" y="4"/>
                      <a:pt x="9" y="4"/>
                      <a:pt x="12" y="3"/>
                    </a:cubicBezTo>
                    <a:lnTo>
                      <a:pt x="11" y="3"/>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5" name="Freeform 231"/>
              <p:cNvSpPr>
                <a:spLocks noChangeArrowheads="1"/>
              </p:cNvSpPr>
              <p:nvPr/>
            </p:nvSpPr>
            <p:spPr bwMode="auto">
              <a:xfrm>
                <a:off x="379413" y="808037"/>
                <a:ext cx="76200" cy="1"/>
              </a:xfrm>
              <a:custGeom>
                <a:avLst/>
                <a:gdLst>
                  <a:gd name="T0" fmla="*/ 2 w 3"/>
                  <a:gd name="T1" fmla="*/ 0 h 1"/>
                  <a:gd name="T2" fmla="*/ 3 w 3"/>
                  <a:gd name="T3" fmla="*/ 0 h 1"/>
                  <a:gd name="T4" fmla="*/ 0 w 3"/>
                  <a:gd name="T5" fmla="*/ 0 h 1"/>
                  <a:gd name="T6" fmla="*/ 2 w 3"/>
                  <a:gd name="T7" fmla="*/ 0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2" y="0"/>
                    </a:moveTo>
                    <a:cubicBezTo>
                      <a:pt x="3" y="0"/>
                      <a:pt x="3" y="0"/>
                      <a:pt x="3" y="0"/>
                    </a:cubicBezTo>
                    <a:cubicBezTo>
                      <a:pt x="0" y="0"/>
                      <a:pt x="0" y="0"/>
                      <a:pt x="0" y="0"/>
                    </a:cubicBezTo>
                    <a:lnTo>
                      <a:pt x="2" y="0"/>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6" name="Freeform 232"/>
              <p:cNvSpPr>
                <a:spLocks noChangeArrowheads="1"/>
              </p:cNvSpPr>
              <p:nvPr/>
            </p:nvSpPr>
            <p:spPr bwMode="auto">
              <a:xfrm>
                <a:off x="354013" y="712787"/>
                <a:ext cx="76200" cy="47625"/>
              </a:xfrm>
              <a:custGeom>
                <a:avLst/>
                <a:gdLst>
                  <a:gd name="T0" fmla="*/ 1 w 3"/>
                  <a:gd name="T1" fmla="*/ 2 h 2"/>
                  <a:gd name="T2" fmla="*/ 2 w 3"/>
                  <a:gd name="T3" fmla="*/ 0 h 2"/>
                  <a:gd name="T4" fmla="*/ 3 w 3"/>
                  <a:gd name="T5" fmla="*/ 0 h 2"/>
                  <a:gd name="T6" fmla="*/ 0 w 3"/>
                  <a:gd name="T7" fmla="*/ 1 h 2"/>
                  <a:gd name="T8" fmla="*/ 2 w 3"/>
                  <a:gd name="T9" fmla="*/ 2 h 2"/>
                  <a:gd name="T10" fmla="*/ 1 w 3"/>
                  <a:gd name="T11" fmla="*/ 2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1" y="2"/>
                    </a:moveTo>
                    <a:cubicBezTo>
                      <a:pt x="1" y="2"/>
                      <a:pt x="2" y="1"/>
                      <a:pt x="2" y="0"/>
                    </a:cubicBezTo>
                    <a:cubicBezTo>
                      <a:pt x="2" y="0"/>
                      <a:pt x="3" y="0"/>
                      <a:pt x="3" y="0"/>
                    </a:cubicBezTo>
                    <a:cubicBezTo>
                      <a:pt x="2" y="0"/>
                      <a:pt x="1" y="1"/>
                      <a:pt x="0" y="1"/>
                    </a:cubicBezTo>
                    <a:cubicBezTo>
                      <a:pt x="0" y="1"/>
                      <a:pt x="0" y="2"/>
                      <a:pt x="2" y="2"/>
                    </a:cubicBezTo>
                    <a:cubicBezTo>
                      <a:pt x="1" y="2"/>
                      <a:pt x="1" y="2"/>
                      <a:pt x="1" y="2"/>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7" name="Freeform 233"/>
              <p:cNvSpPr>
                <a:spLocks noChangeArrowheads="1"/>
              </p:cNvSpPr>
              <p:nvPr/>
            </p:nvSpPr>
            <p:spPr bwMode="auto">
              <a:xfrm>
                <a:off x="379413" y="831849"/>
                <a:ext cx="50800" cy="23812"/>
              </a:xfrm>
              <a:custGeom>
                <a:avLst/>
                <a:gdLst>
                  <a:gd name="T0" fmla="*/ 1 w 2"/>
                  <a:gd name="T1" fmla="*/ 0 h 1"/>
                  <a:gd name="T2" fmla="*/ 0 w 2"/>
                  <a:gd name="T3" fmla="*/ 0 h 1"/>
                  <a:gd name="T4" fmla="*/ 1 w 2"/>
                  <a:gd name="T5" fmla="*/ 1 h 1"/>
                  <a:gd name="T6" fmla="*/ 2 w 2"/>
                  <a:gd name="T7" fmla="*/ 1 h 1"/>
                  <a:gd name="T8" fmla="*/ 2 w 2"/>
                  <a:gd name="T9" fmla="*/ 0 h 1"/>
                  <a:gd name="T10" fmla="*/ 1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1" y="0"/>
                    </a:moveTo>
                    <a:cubicBezTo>
                      <a:pt x="1" y="0"/>
                      <a:pt x="0" y="0"/>
                      <a:pt x="0" y="0"/>
                    </a:cubicBezTo>
                    <a:cubicBezTo>
                      <a:pt x="0" y="0"/>
                      <a:pt x="1" y="0"/>
                      <a:pt x="1" y="1"/>
                    </a:cubicBezTo>
                    <a:cubicBezTo>
                      <a:pt x="2" y="1"/>
                      <a:pt x="2" y="1"/>
                      <a:pt x="2" y="1"/>
                    </a:cubicBezTo>
                    <a:cubicBezTo>
                      <a:pt x="2" y="0"/>
                      <a:pt x="2" y="0"/>
                      <a:pt x="2" y="0"/>
                    </a:cubicBezTo>
                    <a:cubicBezTo>
                      <a:pt x="2" y="0"/>
                      <a:pt x="1" y="0"/>
                      <a:pt x="1"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8" name="Freeform 234"/>
              <p:cNvSpPr>
                <a:spLocks noChangeArrowheads="1"/>
              </p:cNvSpPr>
              <p:nvPr/>
            </p:nvSpPr>
            <p:spPr bwMode="auto">
              <a:xfrm>
                <a:off x="404813" y="760412"/>
                <a:ext cx="50800" cy="23812"/>
              </a:xfrm>
              <a:custGeom>
                <a:avLst/>
                <a:gdLst>
                  <a:gd name="T0" fmla="*/ 2 w 2"/>
                  <a:gd name="T1" fmla="*/ 0 h 1"/>
                  <a:gd name="T2" fmla="*/ 1 w 2"/>
                  <a:gd name="T3" fmla="*/ 1 h 1"/>
                  <a:gd name="T4" fmla="*/ 0 w 2"/>
                  <a:gd name="T5" fmla="*/ 1 h 1"/>
                  <a:gd name="T6" fmla="*/ 2 w 2"/>
                  <a:gd name="T7" fmla="*/ 1 h 1"/>
                  <a:gd name="T8" fmla="*/ 2 w 2"/>
                  <a:gd name="T9" fmla="*/ 1 h 1"/>
                  <a:gd name="T10" fmla="*/ 2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0"/>
                    </a:moveTo>
                    <a:cubicBezTo>
                      <a:pt x="2" y="1"/>
                      <a:pt x="1" y="1"/>
                      <a:pt x="1" y="1"/>
                    </a:cubicBezTo>
                    <a:cubicBezTo>
                      <a:pt x="0" y="1"/>
                      <a:pt x="0" y="1"/>
                      <a:pt x="0" y="1"/>
                    </a:cubicBezTo>
                    <a:cubicBezTo>
                      <a:pt x="1" y="1"/>
                      <a:pt x="1" y="1"/>
                      <a:pt x="2" y="1"/>
                    </a:cubicBezTo>
                    <a:cubicBezTo>
                      <a:pt x="2" y="1"/>
                      <a:pt x="2" y="1"/>
                      <a:pt x="2" y="1"/>
                    </a:cubicBezTo>
                    <a:cubicBezTo>
                      <a:pt x="2" y="1"/>
                      <a:pt x="2" y="1"/>
                      <a:pt x="2"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9" name="Freeform 235"/>
              <p:cNvSpPr>
                <a:spLocks noChangeArrowheads="1"/>
              </p:cNvSpPr>
              <p:nvPr/>
            </p:nvSpPr>
            <p:spPr bwMode="auto">
              <a:xfrm>
                <a:off x="379413" y="71437"/>
                <a:ext cx="228600" cy="333375"/>
              </a:xfrm>
              <a:custGeom>
                <a:avLst/>
                <a:gdLst>
                  <a:gd name="T0" fmla="*/ 3 w 9"/>
                  <a:gd name="T1" fmla="*/ 1 h 14"/>
                  <a:gd name="T2" fmla="*/ 1 w 9"/>
                  <a:gd name="T3" fmla="*/ 2 h 14"/>
                  <a:gd name="T4" fmla="*/ 0 w 9"/>
                  <a:gd name="T5" fmla="*/ 6 h 14"/>
                  <a:gd name="T6" fmla="*/ 0 w 9"/>
                  <a:gd name="T7" fmla="*/ 8 h 14"/>
                  <a:gd name="T8" fmla="*/ 1 w 9"/>
                  <a:gd name="T9" fmla="*/ 11 h 14"/>
                  <a:gd name="T10" fmla="*/ 3 w 9"/>
                  <a:gd name="T11" fmla="*/ 14 h 14"/>
                  <a:gd name="T12" fmla="*/ 7 w 9"/>
                  <a:gd name="T13" fmla="*/ 12 h 14"/>
                  <a:gd name="T14" fmla="*/ 9 w 9"/>
                  <a:gd name="T15" fmla="*/ 8 h 14"/>
                  <a:gd name="T16" fmla="*/ 3 w 9"/>
                  <a:gd name="T17" fmla="*/ 1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4"/>
                  <a:gd name="T29" fmla="*/ 9 w 9"/>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4">
                    <a:moveTo>
                      <a:pt x="3" y="1"/>
                    </a:moveTo>
                    <a:cubicBezTo>
                      <a:pt x="3" y="1"/>
                      <a:pt x="1" y="1"/>
                      <a:pt x="1" y="2"/>
                    </a:cubicBezTo>
                    <a:cubicBezTo>
                      <a:pt x="0" y="3"/>
                      <a:pt x="0" y="4"/>
                      <a:pt x="0" y="6"/>
                    </a:cubicBezTo>
                    <a:cubicBezTo>
                      <a:pt x="0" y="6"/>
                      <a:pt x="0" y="7"/>
                      <a:pt x="0" y="8"/>
                    </a:cubicBezTo>
                    <a:cubicBezTo>
                      <a:pt x="0" y="8"/>
                      <a:pt x="1" y="11"/>
                      <a:pt x="1" y="11"/>
                    </a:cubicBezTo>
                    <a:cubicBezTo>
                      <a:pt x="1" y="12"/>
                      <a:pt x="2" y="14"/>
                      <a:pt x="3" y="14"/>
                    </a:cubicBezTo>
                    <a:cubicBezTo>
                      <a:pt x="4" y="14"/>
                      <a:pt x="7" y="12"/>
                      <a:pt x="7" y="12"/>
                    </a:cubicBezTo>
                    <a:cubicBezTo>
                      <a:pt x="7" y="11"/>
                      <a:pt x="9" y="10"/>
                      <a:pt x="9" y="8"/>
                    </a:cubicBezTo>
                    <a:cubicBezTo>
                      <a:pt x="8" y="5"/>
                      <a:pt x="5" y="0"/>
                      <a:pt x="3" y="1"/>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0" name="Freeform 236"/>
              <p:cNvSpPr>
                <a:spLocks noChangeArrowheads="1"/>
              </p:cNvSpPr>
              <p:nvPr/>
            </p:nvSpPr>
            <p:spPr bwMode="auto">
              <a:xfrm>
                <a:off x="379413" y="855662"/>
                <a:ext cx="50800" cy="23812"/>
              </a:xfrm>
              <a:custGeom>
                <a:avLst/>
                <a:gdLst>
                  <a:gd name="T0" fmla="*/ 0 w 2"/>
                  <a:gd name="T1" fmla="*/ 0 h 1"/>
                  <a:gd name="T2" fmla="*/ 0 w 2"/>
                  <a:gd name="T3" fmla="*/ 1 h 1"/>
                  <a:gd name="T4" fmla="*/ 2 w 2"/>
                  <a:gd name="T5" fmla="*/ 0 h 1"/>
                  <a:gd name="T6" fmla="*/ 2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cubicBezTo>
                      <a:pt x="0" y="1"/>
                      <a:pt x="0" y="1"/>
                      <a:pt x="0" y="1"/>
                    </a:cubicBezTo>
                    <a:cubicBezTo>
                      <a:pt x="1" y="0"/>
                      <a:pt x="1" y="0"/>
                      <a:pt x="2" y="0"/>
                    </a:cubicBezTo>
                    <a:cubicBezTo>
                      <a:pt x="2" y="0"/>
                      <a:pt x="2" y="0"/>
                      <a:pt x="2" y="0"/>
                    </a:cubicBezTo>
                    <a:cubicBezTo>
                      <a:pt x="1" y="0"/>
                      <a:pt x="0" y="0"/>
                      <a:pt x="0"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1" name="Freeform 237"/>
              <p:cNvSpPr>
                <a:spLocks noChangeArrowheads="1"/>
              </p:cNvSpPr>
              <p:nvPr/>
            </p:nvSpPr>
            <p:spPr bwMode="auto">
              <a:xfrm>
                <a:off x="455613" y="119062"/>
                <a:ext cx="152400" cy="285750"/>
              </a:xfrm>
              <a:custGeom>
                <a:avLst/>
                <a:gdLst>
                  <a:gd name="T0" fmla="*/ 6 w 6"/>
                  <a:gd name="T1" fmla="*/ 6 h 12"/>
                  <a:gd name="T2" fmla="*/ 2 w 6"/>
                  <a:gd name="T3" fmla="*/ 0 h 12"/>
                  <a:gd name="T4" fmla="*/ 1 w 6"/>
                  <a:gd name="T5" fmla="*/ 0 h 12"/>
                  <a:gd name="T6" fmla="*/ 2 w 6"/>
                  <a:gd name="T7" fmla="*/ 3 h 12"/>
                  <a:gd name="T8" fmla="*/ 4 w 6"/>
                  <a:gd name="T9" fmla="*/ 5 h 12"/>
                  <a:gd name="T10" fmla="*/ 3 w 6"/>
                  <a:gd name="T11" fmla="*/ 6 h 12"/>
                  <a:gd name="T12" fmla="*/ 4 w 6"/>
                  <a:gd name="T13" fmla="*/ 9 h 12"/>
                  <a:gd name="T14" fmla="*/ 0 w 6"/>
                  <a:gd name="T15" fmla="*/ 12 h 12"/>
                  <a:gd name="T16" fmla="*/ 4 w 6"/>
                  <a:gd name="T17" fmla="*/ 10 h 12"/>
                  <a:gd name="T18" fmla="*/ 6 w 6"/>
                  <a:gd name="T19" fmla="*/ 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6" y="6"/>
                    </a:moveTo>
                    <a:cubicBezTo>
                      <a:pt x="5" y="4"/>
                      <a:pt x="4" y="1"/>
                      <a:pt x="2" y="0"/>
                    </a:cubicBezTo>
                    <a:cubicBezTo>
                      <a:pt x="1" y="0"/>
                      <a:pt x="1" y="0"/>
                      <a:pt x="1" y="0"/>
                    </a:cubicBezTo>
                    <a:cubicBezTo>
                      <a:pt x="2" y="1"/>
                      <a:pt x="2" y="3"/>
                      <a:pt x="2" y="3"/>
                    </a:cubicBezTo>
                    <a:cubicBezTo>
                      <a:pt x="2" y="3"/>
                      <a:pt x="5" y="4"/>
                      <a:pt x="4" y="5"/>
                    </a:cubicBezTo>
                    <a:cubicBezTo>
                      <a:pt x="3" y="5"/>
                      <a:pt x="3" y="6"/>
                      <a:pt x="3" y="6"/>
                    </a:cubicBezTo>
                    <a:cubicBezTo>
                      <a:pt x="3" y="7"/>
                      <a:pt x="4" y="8"/>
                      <a:pt x="4" y="9"/>
                    </a:cubicBezTo>
                    <a:cubicBezTo>
                      <a:pt x="3" y="10"/>
                      <a:pt x="0" y="12"/>
                      <a:pt x="0" y="12"/>
                    </a:cubicBezTo>
                    <a:cubicBezTo>
                      <a:pt x="1" y="12"/>
                      <a:pt x="4" y="10"/>
                      <a:pt x="4" y="10"/>
                    </a:cubicBezTo>
                    <a:cubicBezTo>
                      <a:pt x="4" y="9"/>
                      <a:pt x="6" y="8"/>
                      <a:pt x="6" y="6"/>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2" name="Freeform 238"/>
              <p:cNvSpPr>
                <a:spLocks noChangeArrowheads="1"/>
              </p:cNvSpPr>
              <p:nvPr/>
            </p:nvSpPr>
            <p:spPr bwMode="auto">
              <a:xfrm>
                <a:off x="203200" y="452437"/>
                <a:ext cx="581025" cy="546100"/>
              </a:xfrm>
              <a:custGeom>
                <a:avLst/>
                <a:gdLst>
                  <a:gd name="T0" fmla="*/ 2 w 23"/>
                  <a:gd name="T1" fmla="*/ 18 h 23"/>
                  <a:gd name="T2" fmla="*/ 4 w 23"/>
                  <a:gd name="T3" fmla="*/ 18 h 23"/>
                  <a:gd name="T4" fmla="*/ 11 w 23"/>
                  <a:gd name="T5" fmla="*/ 17 h 23"/>
                  <a:gd name="T6" fmla="*/ 12 w 23"/>
                  <a:gd name="T7" fmla="*/ 15 h 23"/>
                  <a:gd name="T8" fmla="*/ 15 w 23"/>
                  <a:gd name="T9" fmla="*/ 7 h 23"/>
                  <a:gd name="T10" fmla="*/ 18 w 23"/>
                  <a:gd name="T11" fmla="*/ 2 h 23"/>
                  <a:gd name="T12" fmla="*/ 19 w 23"/>
                  <a:gd name="T13" fmla="*/ 0 h 23"/>
                  <a:gd name="T14" fmla="*/ 23 w 23"/>
                  <a:gd name="T15" fmla="*/ 9 h 23"/>
                  <a:gd name="T16" fmla="*/ 21 w 23"/>
                  <a:gd name="T17" fmla="*/ 14 h 23"/>
                  <a:gd name="T18" fmla="*/ 15 w 23"/>
                  <a:gd name="T19" fmla="*/ 21 h 23"/>
                  <a:gd name="T20" fmla="*/ 14 w 23"/>
                  <a:gd name="T21" fmla="*/ 23 h 23"/>
                  <a:gd name="T22" fmla="*/ 3 w 23"/>
                  <a:gd name="T23" fmla="*/ 23 h 23"/>
                  <a:gd name="T24" fmla="*/ 2 w 23"/>
                  <a:gd name="T25" fmla="*/ 18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
                  <a:gd name="T40" fmla="*/ 0 h 23"/>
                  <a:gd name="T41" fmla="*/ 23 w 23"/>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 h="23">
                    <a:moveTo>
                      <a:pt x="2" y="18"/>
                    </a:moveTo>
                    <a:cubicBezTo>
                      <a:pt x="2" y="18"/>
                      <a:pt x="3" y="18"/>
                      <a:pt x="4" y="18"/>
                    </a:cubicBezTo>
                    <a:cubicBezTo>
                      <a:pt x="5" y="18"/>
                      <a:pt x="9" y="17"/>
                      <a:pt x="11" y="17"/>
                    </a:cubicBezTo>
                    <a:cubicBezTo>
                      <a:pt x="11" y="17"/>
                      <a:pt x="11" y="16"/>
                      <a:pt x="12" y="15"/>
                    </a:cubicBezTo>
                    <a:cubicBezTo>
                      <a:pt x="13" y="14"/>
                      <a:pt x="14" y="8"/>
                      <a:pt x="15" y="7"/>
                    </a:cubicBezTo>
                    <a:cubicBezTo>
                      <a:pt x="15" y="5"/>
                      <a:pt x="16" y="2"/>
                      <a:pt x="18" y="2"/>
                    </a:cubicBezTo>
                    <a:cubicBezTo>
                      <a:pt x="18" y="2"/>
                      <a:pt x="19" y="0"/>
                      <a:pt x="19" y="0"/>
                    </a:cubicBezTo>
                    <a:cubicBezTo>
                      <a:pt x="20" y="0"/>
                      <a:pt x="23" y="5"/>
                      <a:pt x="23" y="9"/>
                    </a:cubicBezTo>
                    <a:cubicBezTo>
                      <a:pt x="22" y="12"/>
                      <a:pt x="21" y="14"/>
                      <a:pt x="21" y="14"/>
                    </a:cubicBezTo>
                    <a:cubicBezTo>
                      <a:pt x="21" y="14"/>
                      <a:pt x="16" y="20"/>
                      <a:pt x="15" y="21"/>
                    </a:cubicBezTo>
                    <a:cubicBezTo>
                      <a:pt x="14" y="22"/>
                      <a:pt x="15" y="22"/>
                      <a:pt x="14" y="23"/>
                    </a:cubicBezTo>
                    <a:cubicBezTo>
                      <a:pt x="12" y="23"/>
                      <a:pt x="3" y="23"/>
                      <a:pt x="3" y="23"/>
                    </a:cubicBezTo>
                    <a:cubicBezTo>
                      <a:pt x="3" y="23"/>
                      <a:pt x="0" y="21"/>
                      <a:pt x="2" y="18"/>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3" name="Freeform 239"/>
              <p:cNvSpPr>
                <a:spLocks noChangeArrowheads="1"/>
              </p:cNvSpPr>
              <p:nvPr/>
            </p:nvSpPr>
            <p:spPr bwMode="auto">
              <a:xfrm>
                <a:off x="254000" y="452437"/>
                <a:ext cx="530225" cy="546100"/>
              </a:xfrm>
              <a:custGeom>
                <a:avLst/>
                <a:gdLst>
                  <a:gd name="T0" fmla="*/ 17 w 21"/>
                  <a:gd name="T1" fmla="*/ 0 h 23"/>
                  <a:gd name="T2" fmla="*/ 16 w 21"/>
                  <a:gd name="T3" fmla="*/ 2 h 23"/>
                  <a:gd name="T4" fmla="*/ 13 w 21"/>
                  <a:gd name="T5" fmla="*/ 5 h 23"/>
                  <a:gd name="T6" fmla="*/ 17 w 21"/>
                  <a:gd name="T7" fmla="*/ 3 h 23"/>
                  <a:gd name="T8" fmla="*/ 18 w 21"/>
                  <a:gd name="T9" fmla="*/ 7 h 23"/>
                  <a:gd name="T10" fmla="*/ 15 w 21"/>
                  <a:gd name="T11" fmla="*/ 8 h 23"/>
                  <a:gd name="T12" fmla="*/ 18 w 21"/>
                  <a:gd name="T13" fmla="*/ 10 h 23"/>
                  <a:gd name="T14" fmla="*/ 18 w 21"/>
                  <a:gd name="T15" fmla="*/ 12 h 23"/>
                  <a:gd name="T16" fmla="*/ 13 w 21"/>
                  <a:gd name="T17" fmla="*/ 13 h 23"/>
                  <a:gd name="T18" fmla="*/ 16 w 21"/>
                  <a:gd name="T19" fmla="*/ 13 h 23"/>
                  <a:gd name="T20" fmla="*/ 13 w 21"/>
                  <a:gd name="T21" fmla="*/ 14 h 23"/>
                  <a:gd name="T22" fmla="*/ 16 w 21"/>
                  <a:gd name="T23" fmla="*/ 14 h 23"/>
                  <a:gd name="T24" fmla="*/ 13 w 21"/>
                  <a:gd name="T25" fmla="*/ 19 h 23"/>
                  <a:gd name="T26" fmla="*/ 11 w 21"/>
                  <a:gd name="T27" fmla="*/ 17 h 23"/>
                  <a:gd name="T28" fmla="*/ 11 w 21"/>
                  <a:gd name="T29" fmla="*/ 21 h 23"/>
                  <a:gd name="T30" fmla="*/ 9 w 21"/>
                  <a:gd name="T31" fmla="*/ 19 h 23"/>
                  <a:gd name="T32" fmla="*/ 10 w 21"/>
                  <a:gd name="T33" fmla="*/ 22 h 23"/>
                  <a:gd name="T34" fmla="*/ 4 w 21"/>
                  <a:gd name="T35" fmla="*/ 22 h 23"/>
                  <a:gd name="T36" fmla="*/ 0 w 21"/>
                  <a:gd name="T37" fmla="*/ 21 h 23"/>
                  <a:gd name="T38" fmla="*/ 1 w 21"/>
                  <a:gd name="T39" fmla="*/ 23 h 23"/>
                  <a:gd name="T40" fmla="*/ 12 w 21"/>
                  <a:gd name="T41" fmla="*/ 23 h 23"/>
                  <a:gd name="T42" fmla="*/ 13 w 21"/>
                  <a:gd name="T43" fmla="*/ 21 h 23"/>
                  <a:gd name="T44" fmla="*/ 19 w 21"/>
                  <a:gd name="T45" fmla="*/ 14 h 23"/>
                  <a:gd name="T46" fmla="*/ 21 w 21"/>
                  <a:gd name="T47" fmla="*/ 9 h 23"/>
                  <a:gd name="T48" fmla="*/ 17 w 21"/>
                  <a:gd name="T49" fmla="*/ 0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
                  <a:gd name="T76" fmla="*/ 0 h 23"/>
                  <a:gd name="T77" fmla="*/ 21 w 21"/>
                  <a:gd name="T78" fmla="*/ 23 h 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 h="23">
                    <a:moveTo>
                      <a:pt x="17" y="0"/>
                    </a:moveTo>
                    <a:cubicBezTo>
                      <a:pt x="17" y="0"/>
                      <a:pt x="16" y="2"/>
                      <a:pt x="16" y="2"/>
                    </a:cubicBezTo>
                    <a:cubicBezTo>
                      <a:pt x="14" y="2"/>
                      <a:pt x="14" y="3"/>
                      <a:pt x="13" y="5"/>
                    </a:cubicBezTo>
                    <a:cubicBezTo>
                      <a:pt x="15" y="3"/>
                      <a:pt x="17" y="3"/>
                      <a:pt x="17" y="3"/>
                    </a:cubicBezTo>
                    <a:cubicBezTo>
                      <a:pt x="17" y="5"/>
                      <a:pt x="18" y="6"/>
                      <a:pt x="18" y="7"/>
                    </a:cubicBezTo>
                    <a:cubicBezTo>
                      <a:pt x="18" y="7"/>
                      <a:pt x="15" y="8"/>
                      <a:pt x="15" y="8"/>
                    </a:cubicBezTo>
                    <a:cubicBezTo>
                      <a:pt x="19" y="8"/>
                      <a:pt x="18" y="10"/>
                      <a:pt x="18" y="10"/>
                    </a:cubicBezTo>
                    <a:cubicBezTo>
                      <a:pt x="18" y="10"/>
                      <a:pt x="18" y="12"/>
                      <a:pt x="18" y="12"/>
                    </a:cubicBezTo>
                    <a:cubicBezTo>
                      <a:pt x="15" y="11"/>
                      <a:pt x="13" y="13"/>
                      <a:pt x="13" y="13"/>
                    </a:cubicBezTo>
                    <a:cubicBezTo>
                      <a:pt x="15" y="12"/>
                      <a:pt x="16" y="13"/>
                      <a:pt x="16" y="13"/>
                    </a:cubicBezTo>
                    <a:cubicBezTo>
                      <a:pt x="14" y="13"/>
                      <a:pt x="13" y="14"/>
                      <a:pt x="13" y="14"/>
                    </a:cubicBezTo>
                    <a:cubicBezTo>
                      <a:pt x="14" y="13"/>
                      <a:pt x="16" y="14"/>
                      <a:pt x="16" y="14"/>
                    </a:cubicBezTo>
                    <a:cubicBezTo>
                      <a:pt x="14" y="14"/>
                      <a:pt x="13" y="19"/>
                      <a:pt x="13" y="19"/>
                    </a:cubicBezTo>
                    <a:cubicBezTo>
                      <a:pt x="13" y="17"/>
                      <a:pt x="11" y="17"/>
                      <a:pt x="11" y="17"/>
                    </a:cubicBezTo>
                    <a:cubicBezTo>
                      <a:pt x="14" y="19"/>
                      <a:pt x="12" y="21"/>
                      <a:pt x="11" y="21"/>
                    </a:cubicBezTo>
                    <a:cubicBezTo>
                      <a:pt x="10" y="21"/>
                      <a:pt x="9" y="19"/>
                      <a:pt x="9" y="19"/>
                    </a:cubicBezTo>
                    <a:cubicBezTo>
                      <a:pt x="9" y="19"/>
                      <a:pt x="10" y="22"/>
                      <a:pt x="10" y="22"/>
                    </a:cubicBezTo>
                    <a:cubicBezTo>
                      <a:pt x="9" y="22"/>
                      <a:pt x="6" y="22"/>
                      <a:pt x="4" y="22"/>
                    </a:cubicBezTo>
                    <a:cubicBezTo>
                      <a:pt x="3" y="21"/>
                      <a:pt x="1" y="21"/>
                      <a:pt x="0" y="21"/>
                    </a:cubicBezTo>
                    <a:cubicBezTo>
                      <a:pt x="0" y="22"/>
                      <a:pt x="1" y="23"/>
                      <a:pt x="1" y="23"/>
                    </a:cubicBezTo>
                    <a:cubicBezTo>
                      <a:pt x="1" y="23"/>
                      <a:pt x="10" y="23"/>
                      <a:pt x="12" y="23"/>
                    </a:cubicBezTo>
                    <a:cubicBezTo>
                      <a:pt x="13" y="22"/>
                      <a:pt x="12" y="22"/>
                      <a:pt x="13" y="21"/>
                    </a:cubicBezTo>
                    <a:cubicBezTo>
                      <a:pt x="14" y="20"/>
                      <a:pt x="19" y="14"/>
                      <a:pt x="19" y="14"/>
                    </a:cubicBezTo>
                    <a:cubicBezTo>
                      <a:pt x="19" y="14"/>
                      <a:pt x="20" y="12"/>
                      <a:pt x="21" y="9"/>
                    </a:cubicBezTo>
                    <a:cubicBezTo>
                      <a:pt x="21" y="5"/>
                      <a:pt x="18" y="0"/>
                      <a:pt x="17"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4" name="Freeform 240"/>
              <p:cNvSpPr>
                <a:spLocks noChangeArrowheads="1"/>
              </p:cNvSpPr>
              <p:nvPr/>
            </p:nvSpPr>
            <p:spPr bwMode="auto">
              <a:xfrm>
                <a:off x="430213" y="0"/>
                <a:ext cx="379413" cy="831850"/>
              </a:xfrm>
              <a:custGeom>
                <a:avLst/>
                <a:gdLst>
                  <a:gd name="T0" fmla="*/ 0 w 15"/>
                  <a:gd name="T1" fmla="*/ 4 h 35"/>
                  <a:gd name="T2" fmla="*/ 2 w 15"/>
                  <a:gd name="T3" fmla="*/ 5 h 35"/>
                  <a:gd name="T4" fmla="*/ 4 w 15"/>
                  <a:gd name="T5" fmla="*/ 8 h 35"/>
                  <a:gd name="T6" fmla="*/ 6 w 15"/>
                  <a:gd name="T7" fmla="*/ 11 h 35"/>
                  <a:gd name="T8" fmla="*/ 6 w 15"/>
                  <a:gd name="T9" fmla="*/ 14 h 35"/>
                  <a:gd name="T10" fmla="*/ 4 w 15"/>
                  <a:gd name="T11" fmla="*/ 18 h 35"/>
                  <a:gd name="T12" fmla="*/ 5 w 15"/>
                  <a:gd name="T13" fmla="*/ 23 h 35"/>
                  <a:gd name="T14" fmla="*/ 4 w 15"/>
                  <a:gd name="T15" fmla="*/ 26 h 35"/>
                  <a:gd name="T16" fmla="*/ 3 w 15"/>
                  <a:gd name="T17" fmla="*/ 28 h 35"/>
                  <a:gd name="T18" fmla="*/ 4 w 15"/>
                  <a:gd name="T19" fmla="*/ 27 h 35"/>
                  <a:gd name="T20" fmla="*/ 4 w 15"/>
                  <a:gd name="T21" fmla="*/ 25 h 35"/>
                  <a:gd name="T22" fmla="*/ 7 w 15"/>
                  <a:gd name="T23" fmla="*/ 21 h 35"/>
                  <a:gd name="T24" fmla="*/ 6 w 15"/>
                  <a:gd name="T25" fmla="*/ 19 h 35"/>
                  <a:gd name="T26" fmla="*/ 8 w 15"/>
                  <a:gd name="T27" fmla="*/ 18 h 35"/>
                  <a:gd name="T28" fmla="*/ 9 w 15"/>
                  <a:gd name="T29" fmla="*/ 20 h 35"/>
                  <a:gd name="T30" fmla="*/ 10 w 15"/>
                  <a:gd name="T31" fmla="*/ 25 h 35"/>
                  <a:gd name="T32" fmla="*/ 10 w 15"/>
                  <a:gd name="T33" fmla="*/ 20 h 35"/>
                  <a:gd name="T34" fmla="*/ 11 w 15"/>
                  <a:gd name="T35" fmla="*/ 21 h 35"/>
                  <a:gd name="T36" fmla="*/ 13 w 15"/>
                  <a:gd name="T37" fmla="*/ 26 h 35"/>
                  <a:gd name="T38" fmla="*/ 12 w 15"/>
                  <a:gd name="T39" fmla="*/ 33 h 35"/>
                  <a:gd name="T40" fmla="*/ 13 w 15"/>
                  <a:gd name="T41" fmla="*/ 33 h 35"/>
                  <a:gd name="T42" fmla="*/ 13 w 15"/>
                  <a:gd name="T43" fmla="*/ 35 h 35"/>
                  <a:gd name="T44" fmla="*/ 13 w 15"/>
                  <a:gd name="T45" fmla="*/ 33 h 35"/>
                  <a:gd name="T46" fmla="*/ 13 w 15"/>
                  <a:gd name="T47" fmla="*/ 31 h 35"/>
                  <a:gd name="T48" fmla="*/ 14 w 15"/>
                  <a:gd name="T49" fmla="*/ 29 h 35"/>
                  <a:gd name="T50" fmla="*/ 14 w 15"/>
                  <a:gd name="T51" fmla="*/ 26 h 35"/>
                  <a:gd name="T52" fmla="*/ 13 w 15"/>
                  <a:gd name="T53" fmla="*/ 23 h 35"/>
                  <a:gd name="T54" fmla="*/ 13 w 15"/>
                  <a:gd name="T55" fmla="*/ 19 h 35"/>
                  <a:gd name="T56" fmla="*/ 10 w 15"/>
                  <a:gd name="T57" fmla="*/ 15 h 35"/>
                  <a:gd name="T58" fmla="*/ 10 w 15"/>
                  <a:gd name="T59" fmla="*/ 9 h 35"/>
                  <a:gd name="T60" fmla="*/ 6 w 15"/>
                  <a:gd name="T61" fmla="*/ 1 h 35"/>
                  <a:gd name="T62" fmla="*/ 2 w 15"/>
                  <a:gd name="T63" fmla="*/ 2 h 35"/>
                  <a:gd name="T64" fmla="*/ 0 w 15"/>
                  <a:gd name="T65" fmla="*/ 4 h 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
                  <a:gd name="T100" fmla="*/ 0 h 35"/>
                  <a:gd name="T101" fmla="*/ 15 w 15"/>
                  <a:gd name="T102" fmla="*/ 35 h 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 h="35">
                    <a:moveTo>
                      <a:pt x="0" y="4"/>
                    </a:moveTo>
                    <a:cubicBezTo>
                      <a:pt x="0" y="4"/>
                      <a:pt x="1" y="5"/>
                      <a:pt x="2" y="5"/>
                    </a:cubicBezTo>
                    <a:cubicBezTo>
                      <a:pt x="3" y="5"/>
                      <a:pt x="3" y="6"/>
                      <a:pt x="4" y="8"/>
                    </a:cubicBezTo>
                    <a:cubicBezTo>
                      <a:pt x="4" y="9"/>
                      <a:pt x="4" y="10"/>
                      <a:pt x="6" y="11"/>
                    </a:cubicBezTo>
                    <a:cubicBezTo>
                      <a:pt x="6" y="11"/>
                      <a:pt x="7" y="13"/>
                      <a:pt x="6" y="14"/>
                    </a:cubicBezTo>
                    <a:cubicBezTo>
                      <a:pt x="5" y="15"/>
                      <a:pt x="3" y="17"/>
                      <a:pt x="4" y="18"/>
                    </a:cubicBezTo>
                    <a:cubicBezTo>
                      <a:pt x="5" y="20"/>
                      <a:pt x="6" y="21"/>
                      <a:pt x="5" y="23"/>
                    </a:cubicBezTo>
                    <a:cubicBezTo>
                      <a:pt x="3" y="24"/>
                      <a:pt x="3" y="25"/>
                      <a:pt x="4" y="26"/>
                    </a:cubicBezTo>
                    <a:cubicBezTo>
                      <a:pt x="4" y="27"/>
                      <a:pt x="3" y="27"/>
                      <a:pt x="3" y="28"/>
                    </a:cubicBezTo>
                    <a:cubicBezTo>
                      <a:pt x="3" y="28"/>
                      <a:pt x="4" y="28"/>
                      <a:pt x="4" y="27"/>
                    </a:cubicBezTo>
                    <a:cubicBezTo>
                      <a:pt x="5" y="26"/>
                      <a:pt x="4" y="26"/>
                      <a:pt x="4" y="25"/>
                    </a:cubicBezTo>
                    <a:cubicBezTo>
                      <a:pt x="5" y="24"/>
                      <a:pt x="7" y="23"/>
                      <a:pt x="7" y="21"/>
                    </a:cubicBezTo>
                    <a:cubicBezTo>
                      <a:pt x="7" y="20"/>
                      <a:pt x="6" y="19"/>
                      <a:pt x="6" y="19"/>
                    </a:cubicBezTo>
                    <a:cubicBezTo>
                      <a:pt x="6" y="19"/>
                      <a:pt x="7" y="18"/>
                      <a:pt x="8" y="18"/>
                    </a:cubicBezTo>
                    <a:cubicBezTo>
                      <a:pt x="9" y="18"/>
                      <a:pt x="10" y="19"/>
                      <a:pt x="9" y="20"/>
                    </a:cubicBezTo>
                    <a:cubicBezTo>
                      <a:pt x="9" y="20"/>
                      <a:pt x="8" y="21"/>
                      <a:pt x="10" y="25"/>
                    </a:cubicBezTo>
                    <a:cubicBezTo>
                      <a:pt x="10" y="25"/>
                      <a:pt x="8" y="21"/>
                      <a:pt x="10" y="20"/>
                    </a:cubicBezTo>
                    <a:cubicBezTo>
                      <a:pt x="10" y="20"/>
                      <a:pt x="11" y="20"/>
                      <a:pt x="11" y="21"/>
                    </a:cubicBezTo>
                    <a:cubicBezTo>
                      <a:pt x="11" y="22"/>
                      <a:pt x="13" y="23"/>
                      <a:pt x="13" y="26"/>
                    </a:cubicBezTo>
                    <a:cubicBezTo>
                      <a:pt x="13" y="26"/>
                      <a:pt x="13" y="31"/>
                      <a:pt x="12" y="33"/>
                    </a:cubicBezTo>
                    <a:cubicBezTo>
                      <a:pt x="12" y="33"/>
                      <a:pt x="12" y="33"/>
                      <a:pt x="13" y="33"/>
                    </a:cubicBezTo>
                    <a:cubicBezTo>
                      <a:pt x="13" y="34"/>
                      <a:pt x="12" y="35"/>
                      <a:pt x="13" y="35"/>
                    </a:cubicBezTo>
                    <a:cubicBezTo>
                      <a:pt x="13" y="35"/>
                      <a:pt x="12" y="35"/>
                      <a:pt x="13" y="33"/>
                    </a:cubicBezTo>
                    <a:cubicBezTo>
                      <a:pt x="14" y="32"/>
                      <a:pt x="13" y="31"/>
                      <a:pt x="13" y="31"/>
                    </a:cubicBezTo>
                    <a:cubicBezTo>
                      <a:pt x="13" y="31"/>
                      <a:pt x="14" y="30"/>
                      <a:pt x="14" y="29"/>
                    </a:cubicBezTo>
                    <a:cubicBezTo>
                      <a:pt x="15" y="29"/>
                      <a:pt x="15" y="26"/>
                      <a:pt x="14" y="26"/>
                    </a:cubicBezTo>
                    <a:cubicBezTo>
                      <a:pt x="14" y="25"/>
                      <a:pt x="13" y="23"/>
                      <a:pt x="13" y="23"/>
                    </a:cubicBezTo>
                    <a:cubicBezTo>
                      <a:pt x="14" y="22"/>
                      <a:pt x="14" y="20"/>
                      <a:pt x="13" y="19"/>
                    </a:cubicBezTo>
                    <a:cubicBezTo>
                      <a:pt x="13" y="18"/>
                      <a:pt x="10" y="16"/>
                      <a:pt x="10" y="15"/>
                    </a:cubicBezTo>
                    <a:cubicBezTo>
                      <a:pt x="10" y="14"/>
                      <a:pt x="10" y="12"/>
                      <a:pt x="10" y="9"/>
                    </a:cubicBezTo>
                    <a:cubicBezTo>
                      <a:pt x="10" y="5"/>
                      <a:pt x="7" y="2"/>
                      <a:pt x="6" y="1"/>
                    </a:cubicBezTo>
                    <a:cubicBezTo>
                      <a:pt x="5" y="0"/>
                      <a:pt x="3" y="1"/>
                      <a:pt x="2" y="2"/>
                    </a:cubicBezTo>
                    <a:cubicBezTo>
                      <a:pt x="1" y="3"/>
                      <a:pt x="0" y="4"/>
                      <a:pt x="0" y="4"/>
                    </a:cubicBezTo>
                    <a:close/>
                  </a:path>
                </a:pathLst>
              </a:custGeom>
              <a:solidFill>
                <a:srgbClr val="2815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5" name="Freeform 241"/>
              <p:cNvSpPr>
                <a:spLocks noChangeArrowheads="1"/>
              </p:cNvSpPr>
              <p:nvPr/>
            </p:nvSpPr>
            <p:spPr bwMode="auto">
              <a:xfrm>
                <a:off x="379413" y="404812"/>
                <a:ext cx="101600" cy="141287"/>
              </a:xfrm>
              <a:custGeom>
                <a:avLst/>
                <a:gdLst>
                  <a:gd name="T0" fmla="*/ 0 w 4"/>
                  <a:gd name="T1" fmla="*/ 0 h 6"/>
                  <a:gd name="T2" fmla="*/ 1 w 4"/>
                  <a:gd name="T3" fmla="*/ 2 h 6"/>
                  <a:gd name="T4" fmla="*/ 0 w 4"/>
                  <a:gd name="T5" fmla="*/ 4 h 6"/>
                  <a:gd name="T6" fmla="*/ 0 w 4"/>
                  <a:gd name="T7" fmla="*/ 6 h 6"/>
                  <a:gd name="T8" fmla="*/ 1 w 4"/>
                  <a:gd name="T9" fmla="*/ 5 h 6"/>
                  <a:gd name="T10" fmla="*/ 1 w 4"/>
                  <a:gd name="T11" fmla="*/ 3 h 6"/>
                  <a:gd name="T12" fmla="*/ 2 w 4"/>
                  <a:gd name="T13" fmla="*/ 2 h 6"/>
                  <a:gd name="T14" fmla="*/ 3 w 4"/>
                  <a:gd name="T15" fmla="*/ 1 h 6"/>
                  <a:gd name="T16" fmla="*/ 0 w 4"/>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6"/>
                  <a:gd name="T29" fmla="*/ 4 w 4"/>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6">
                    <a:moveTo>
                      <a:pt x="0" y="0"/>
                    </a:moveTo>
                    <a:cubicBezTo>
                      <a:pt x="0" y="0"/>
                      <a:pt x="1" y="2"/>
                      <a:pt x="1" y="2"/>
                    </a:cubicBezTo>
                    <a:cubicBezTo>
                      <a:pt x="1" y="2"/>
                      <a:pt x="0" y="4"/>
                      <a:pt x="0" y="4"/>
                    </a:cubicBezTo>
                    <a:cubicBezTo>
                      <a:pt x="0" y="5"/>
                      <a:pt x="0" y="6"/>
                      <a:pt x="0" y="6"/>
                    </a:cubicBezTo>
                    <a:cubicBezTo>
                      <a:pt x="0" y="6"/>
                      <a:pt x="1" y="5"/>
                      <a:pt x="1" y="5"/>
                    </a:cubicBezTo>
                    <a:cubicBezTo>
                      <a:pt x="1" y="4"/>
                      <a:pt x="1" y="3"/>
                      <a:pt x="1" y="3"/>
                    </a:cubicBezTo>
                    <a:cubicBezTo>
                      <a:pt x="2" y="3"/>
                      <a:pt x="2" y="2"/>
                      <a:pt x="2" y="2"/>
                    </a:cubicBezTo>
                    <a:cubicBezTo>
                      <a:pt x="3" y="2"/>
                      <a:pt x="4" y="1"/>
                      <a:pt x="3" y="1"/>
                    </a:cubicBezTo>
                    <a:cubicBezTo>
                      <a:pt x="3" y="0"/>
                      <a:pt x="0" y="0"/>
                      <a:pt x="0" y="0"/>
                    </a:cubicBezTo>
                    <a:close/>
                  </a:path>
                </a:pathLst>
              </a:custGeom>
              <a:solidFill>
                <a:srgbClr val="2815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6" name="Freeform 242"/>
              <p:cNvSpPr>
                <a:spLocks noChangeArrowheads="1"/>
              </p:cNvSpPr>
              <p:nvPr/>
            </p:nvSpPr>
            <p:spPr bwMode="auto">
              <a:xfrm>
                <a:off x="430213" y="404812"/>
                <a:ext cx="50800" cy="23812"/>
              </a:xfrm>
              <a:custGeom>
                <a:avLst/>
                <a:gdLst>
                  <a:gd name="T0" fmla="*/ 2 w 2"/>
                  <a:gd name="T1" fmla="*/ 0 h 1"/>
                  <a:gd name="T2" fmla="*/ 0 w 2"/>
                  <a:gd name="T3" fmla="*/ 0 h 1"/>
                  <a:gd name="T4" fmla="*/ 1 w 2"/>
                  <a:gd name="T5" fmla="*/ 1 h 1"/>
                  <a:gd name="T6" fmla="*/ 2 w 2"/>
                  <a:gd name="T7" fmla="*/ 1 h 1"/>
                  <a:gd name="T8" fmla="*/ 2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0"/>
                    </a:moveTo>
                    <a:cubicBezTo>
                      <a:pt x="2" y="0"/>
                      <a:pt x="0" y="0"/>
                      <a:pt x="0" y="0"/>
                    </a:cubicBezTo>
                    <a:cubicBezTo>
                      <a:pt x="1" y="1"/>
                      <a:pt x="1" y="1"/>
                      <a:pt x="1" y="1"/>
                    </a:cubicBezTo>
                    <a:cubicBezTo>
                      <a:pt x="1" y="1"/>
                      <a:pt x="2" y="1"/>
                      <a:pt x="2" y="1"/>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7" name="Freeform 243"/>
              <p:cNvSpPr>
                <a:spLocks noChangeArrowheads="1"/>
              </p:cNvSpPr>
              <p:nvPr/>
            </p:nvSpPr>
            <p:spPr bwMode="auto">
              <a:xfrm>
                <a:off x="430213" y="404812"/>
                <a:ext cx="25400" cy="47625"/>
              </a:xfrm>
              <a:custGeom>
                <a:avLst/>
                <a:gdLst>
                  <a:gd name="T0" fmla="*/ 0 w 1"/>
                  <a:gd name="T1" fmla="*/ 2 h 2"/>
                  <a:gd name="T2" fmla="*/ 0 w 1"/>
                  <a:gd name="T3" fmla="*/ 2 h 2"/>
                  <a:gd name="T4" fmla="*/ 1 w 1"/>
                  <a:gd name="T5" fmla="*/ 1 h 2"/>
                  <a:gd name="T6" fmla="*/ 0 w 1"/>
                  <a:gd name="T7" fmla="*/ 0 h 2"/>
                  <a:gd name="T8" fmla="*/ 0 w 1"/>
                  <a:gd name="T9" fmla="*/ 1 h 2"/>
                  <a:gd name="T10" fmla="*/ 0 w 1"/>
                  <a:gd name="T11" fmla="*/ 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cubicBezTo>
                      <a:pt x="0" y="2"/>
                      <a:pt x="0" y="2"/>
                      <a:pt x="0" y="2"/>
                    </a:cubicBezTo>
                    <a:cubicBezTo>
                      <a:pt x="0" y="2"/>
                      <a:pt x="1" y="2"/>
                      <a:pt x="1" y="1"/>
                    </a:cubicBezTo>
                    <a:cubicBezTo>
                      <a:pt x="1" y="0"/>
                      <a:pt x="0" y="0"/>
                      <a:pt x="0" y="0"/>
                    </a:cubicBezTo>
                    <a:cubicBezTo>
                      <a:pt x="0" y="0"/>
                      <a:pt x="0" y="1"/>
                      <a:pt x="0" y="1"/>
                    </a:cubicBezTo>
                    <a:cubicBezTo>
                      <a:pt x="0" y="2"/>
                      <a:pt x="0" y="2"/>
                      <a:pt x="0" y="2"/>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8" name="Freeform 244"/>
              <p:cNvSpPr>
                <a:spLocks noChangeArrowheads="1"/>
              </p:cNvSpPr>
              <p:nvPr/>
            </p:nvSpPr>
            <p:spPr bwMode="auto">
              <a:xfrm>
                <a:off x="304800" y="2613024"/>
                <a:ext cx="377825" cy="307975"/>
              </a:xfrm>
              <a:custGeom>
                <a:avLst/>
                <a:gdLst>
                  <a:gd name="T0" fmla="*/ 0 w 15"/>
                  <a:gd name="T1" fmla="*/ 11 h 13"/>
                  <a:gd name="T2" fmla="*/ 2 w 15"/>
                  <a:gd name="T3" fmla="*/ 9 h 13"/>
                  <a:gd name="T4" fmla="*/ 5 w 15"/>
                  <a:gd name="T5" fmla="*/ 6 h 13"/>
                  <a:gd name="T6" fmla="*/ 9 w 15"/>
                  <a:gd name="T7" fmla="*/ 7 h 13"/>
                  <a:gd name="T8" fmla="*/ 13 w 15"/>
                  <a:gd name="T9" fmla="*/ 0 h 13"/>
                  <a:gd name="T10" fmla="*/ 15 w 15"/>
                  <a:gd name="T11" fmla="*/ 4 h 13"/>
                  <a:gd name="T12" fmla="*/ 14 w 15"/>
                  <a:gd name="T13" fmla="*/ 11 h 13"/>
                  <a:gd name="T14" fmla="*/ 13 w 15"/>
                  <a:gd name="T15" fmla="*/ 11 h 13"/>
                  <a:gd name="T16" fmla="*/ 13 w 15"/>
                  <a:gd name="T17" fmla="*/ 6 h 13"/>
                  <a:gd name="T18" fmla="*/ 10 w 15"/>
                  <a:gd name="T19" fmla="*/ 9 h 13"/>
                  <a:gd name="T20" fmla="*/ 8 w 15"/>
                  <a:gd name="T21" fmla="*/ 12 h 13"/>
                  <a:gd name="T22" fmla="*/ 0 w 15"/>
                  <a:gd name="T23" fmla="*/ 11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13"/>
                  <a:gd name="T38" fmla="*/ 15 w 15"/>
                  <a:gd name="T39" fmla="*/ 13 h 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13">
                    <a:moveTo>
                      <a:pt x="0" y="11"/>
                    </a:moveTo>
                    <a:cubicBezTo>
                      <a:pt x="0" y="11"/>
                      <a:pt x="0" y="10"/>
                      <a:pt x="2" y="9"/>
                    </a:cubicBezTo>
                    <a:cubicBezTo>
                      <a:pt x="3" y="9"/>
                      <a:pt x="5" y="6"/>
                      <a:pt x="5" y="6"/>
                    </a:cubicBezTo>
                    <a:cubicBezTo>
                      <a:pt x="9" y="7"/>
                      <a:pt x="9" y="7"/>
                      <a:pt x="9" y="7"/>
                    </a:cubicBezTo>
                    <a:cubicBezTo>
                      <a:pt x="9" y="6"/>
                      <a:pt x="12" y="2"/>
                      <a:pt x="13" y="0"/>
                    </a:cubicBezTo>
                    <a:cubicBezTo>
                      <a:pt x="13" y="0"/>
                      <a:pt x="15" y="2"/>
                      <a:pt x="15" y="4"/>
                    </a:cubicBezTo>
                    <a:cubicBezTo>
                      <a:pt x="15" y="5"/>
                      <a:pt x="14" y="8"/>
                      <a:pt x="14" y="11"/>
                    </a:cubicBezTo>
                    <a:cubicBezTo>
                      <a:pt x="13" y="11"/>
                      <a:pt x="13" y="11"/>
                      <a:pt x="13" y="11"/>
                    </a:cubicBezTo>
                    <a:cubicBezTo>
                      <a:pt x="13" y="6"/>
                      <a:pt x="13" y="6"/>
                      <a:pt x="13" y="6"/>
                    </a:cubicBezTo>
                    <a:cubicBezTo>
                      <a:pt x="13" y="6"/>
                      <a:pt x="11" y="7"/>
                      <a:pt x="10" y="9"/>
                    </a:cubicBezTo>
                    <a:cubicBezTo>
                      <a:pt x="10" y="10"/>
                      <a:pt x="9" y="11"/>
                      <a:pt x="8" y="12"/>
                    </a:cubicBezTo>
                    <a:cubicBezTo>
                      <a:pt x="7" y="12"/>
                      <a:pt x="1" y="13"/>
                      <a:pt x="0" y="1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pic>
          <p:nvPicPr>
            <p:cNvPr id="139" name="图片 47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15657" y="3769506"/>
              <a:ext cx="960437" cy="229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1" name="Group 123"/>
            <p:cNvGrpSpPr>
              <a:grpSpLocks/>
            </p:cNvGrpSpPr>
            <p:nvPr/>
          </p:nvGrpSpPr>
          <p:grpSpPr bwMode="auto">
            <a:xfrm>
              <a:off x="7257659" y="3610721"/>
              <a:ext cx="1254125" cy="2330450"/>
              <a:chOff x="0" y="0"/>
              <a:chExt cx="1568451" cy="2916238"/>
            </a:xfrm>
          </p:grpSpPr>
          <p:sp>
            <p:nvSpPr>
              <p:cNvPr id="142" name="AutoShape 4"/>
              <p:cNvSpPr>
                <a:spLocks noChangeAspect="1" noChangeArrowheads="1" noTextEdit="1"/>
              </p:cNvSpPr>
              <p:nvPr/>
            </p:nvSpPr>
            <p:spPr bwMode="auto">
              <a:xfrm>
                <a:off x="1588" y="0"/>
                <a:ext cx="1566863"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3" name="Freeform 6"/>
              <p:cNvSpPr>
                <a:spLocks noChangeArrowheads="1"/>
              </p:cNvSpPr>
              <p:nvPr/>
            </p:nvSpPr>
            <p:spPr bwMode="auto">
              <a:xfrm>
                <a:off x="749301" y="2624138"/>
                <a:ext cx="296863" cy="292100"/>
              </a:xfrm>
              <a:custGeom>
                <a:avLst/>
                <a:gdLst>
                  <a:gd name="T0" fmla="*/ 3 w 17"/>
                  <a:gd name="T1" fmla="*/ 4 h 17"/>
                  <a:gd name="T2" fmla="*/ 1 w 17"/>
                  <a:gd name="T3" fmla="*/ 11 h 17"/>
                  <a:gd name="T4" fmla="*/ 6 w 17"/>
                  <a:gd name="T5" fmla="*/ 13 h 17"/>
                  <a:gd name="T6" fmla="*/ 8 w 17"/>
                  <a:gd name="T7" fmla="*/ 16 h 17"/>
                  <a:gd name="T8" fmla="*/ 15 w 17"/>
                  <a:gd name="T9" fmla="*/ 13 h 17"/>
                  <a:gd name="T10" fmla="*/ 16 w 17"/>
                  <a:gd name="T11" fmla="*/ 6 h 17"/>
                  <a:gd name="T12" fmla="*/ 17 w 17"/>
                  <a:gd name="T13" fmla="*/ 4 h 17"/>
                  <a:gd name="T14" fmla="*/ 17 w 17"/>
                  <a:gd name="T15" fmla="*/ 0 h 17"/>
                  <a:gd name="T16" fmla="*/ 3 w 17"/>
                  <a:gd name="T17" fmla="*/ 4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7"/>
                  <a:gd name="T29" fmla="*/ 17 w 1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7">
                    <a:moveTo>
                      <a:pt x="3" y="4"/>
                    </a:moveTo>
                    <a:cubicBezTo>
                      <a:pt x="3" y="4"/>
                      <a:pt x="0" y="9"/>
                      <a:pt x="1" y="11"/>
                    </a:cubicBezTo>
                    <a:cubicBezTo>
                      <a:pt x="1" y="14"/>
                      <a:pt x="4" y="14"/>
                      <a:pt x="6" y="13"/>
                    </a:cubicBezTo>
                    <a:cubicBezTo>
                      <a:pt x="6" y="13"/>
                      <a:pt x="7" y="16"/>
                      <a:pt x="8" y="16"/>
                    </a:cubicBezTo>
                    <a:cubicBezTo>
                      <a:pt x="9" y="17"/>
                      <a:pt x="14" y="15"/>
                      <a:pt x="15" y="13"/>
                    </a:cubicBezTo>
                    <a:cubicBezTo>
                      <a:pt x="16" y="11"/>
                      <a:pt x="15" y="7"/>
                      <a:pt x="16" y="6"/>
                    </a:cubicBezTo>
                    <a:cubicBezTo>
                      <a:pt x="16" y="5"/>
                      <a:pt x="17" y="4"/>
                      <a:pt x="17" y="4"/>
                    </a:cubicBezTo>
                    <a:cubicBezTo>
                      <a:pt x="17" y="4"/>
                      <a:pt x="17" y="2"/>
                      <a:pt x="17" y="0"/>
                    </a:cubicBezTo>
                    <a:cubicBezTo>
                      <a:pt x="17" y="0"/>
                      <a:pt x="6" y="2"/>
                      <a:pt x="3" y="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4" name="Freeform 7"/>
              <p:cNvSpPr>
                <a:spLocks noChangeArrowheads="1"/>
              </p:cNvSpPr>
              <p:nvPr/>
            </p:nvSpPr>
            <p:spPr bwMode="auto">
              <a:xfrm>
                <a:off x="661988" y="1870075"/>
                <a:ext cx="279400" cy="925513"/>
              </a:xfrm>
              <a:custGeom>
                <a:avLst/>
                <a:gdLst>
                  <a:gd name="T0" fmla="*/ 7 w 16"/>
                  <a:gd name="T1" fmla="*/ 52 h 54"/>
                  <a:gd name="T2" fmla="*/ 8 w 16"/>
                  <a:gd name="T3" fmla="*/ 47 h 54"/>
                  <a:gd name="T4" fmla="*/ 10 w 16"/>
                  <a:gd name="T5" fmla="*/ 40 h 54"/>
                  <a:gd name="T6" fmla="*/ 4 w 16"/>
                  <a:gd name="T7" fmla="*/ 23 h 54"/>
                  <a:gd name="T8" fmla="*/ 2 w 16"/>
                  <a:gd name="T9" fmla="*/ 13 h 54"/>
                  <a:gd name="T10" fmla="*/ 0 w 16"/>
                  <a:gd name="T11" fmla="*/ 1 h 54"/>
                  <a:gd name="T12" fmla="*/ 12 w 16"/>
                  <a:gd name="T13" fmla="*/ 1 h 54"/>
                  <a:gd name="T14" fmla="*/ 11 w 16"/>
                  <a:gd name="T15" fmla="*/ 12 h 54"/>
                  <a:gd name="T16" fmla="*/ 11 w 16"/>
                  <a:gd name="T17" fmla="*/ 15 h 54"/>
                  <a:gd name="T18" fmla="*/ 13 w 16"/>
                  <a:gd name="T19" fmla="*/ 29 h 54"/>
                  <a:gd name="T20" fmla="*/ 15 w 16"/>
                  <a:gd name="T21" fmla="*/ 38 h 54"/>
                  <a:gd name="T22" fmla="*/ 16 w 16"/>
                  <a:gd name="T23" fmla="*/ 45 h 54"/>
                  <a:gd name="T24" fmla="*/ 12 w 16"/>
                  <a:gd name="T25" fmla="*/ 52 h 54"/>
                  <a:gd name="T26" fmla="*/ 7 w 16"/>
                  <a:gd name="T27" fmla="*/ 52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
                  <a:gd name="T43" fmla="*/ 0 h 54"/>
                  <a:gd name="T44" fmla="*/ 16 w 16"/>
                  <a:gd name="T45" fmla="*/ 54 h 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 h="54">
                    <a:moveTo>
                      <a:pt x="7" y="52"/>
                    </a:moveTo>
                    <a:cubicBezTo>
                      <a:pt x="7" y="52"/>
                      <a:pt x="8" y="49"/>
                      <a:pt x="8" y="47"/>
                    </a:cubicBezTo>
                    <a:cubicBezTo>
                      <a:pt x="9" y="45"/>
                      <a:pt x="10" y="41"/>
                      <a:pt x="10" y="40"/>
                    </a:cubicBezTo>
                    <a:cubicBezTo>
                      <a:pt x="9" y="40"/>
                      <a:pt x="5" y="26"/>
                      <a:pt x="4" y="23"/>
                    </a:cubicBezTo>
                    <a:cubicBezTo>
                      <a:pt x="3" y="21"/>
                      <a:pt x="3" y="16"/>
                      <a:pt x="2" y="13"/>
                    </a:cubicBezTo>
                    <a:cubicBezTo>
                      <a:pt x="1" y="9"/>
                      <a:pt x="0" y="3"/>
                      <a:pt x="0" y="1"/>
                    </a:cubicBezTo>
                    <a:cubicBezTo>
                      <a:pt x="0" y="0"/>
                      <a:pt x="12" y="1"/>
                      <a:pt x="12" y="1"/>
                    </a:cubicBezTo>
                    <a:cubicBezTo>
                      <a:pt x="12" y="1"/>
                      <a:pt x="11" y="10"/>
                      <a:pt x="11" y="12"/>
                    </a:cubicBezTo>
                    <a:cubicBezTo>
                      <a:pt x="11" y="12"/>
                      <a:pt x="11" y="14"/>
                      <a:pt x="11" y="15"/>
                    </a:cubicBezTo>
                    <a:cubicBezTo>
                      <a:pt x="11" y="16"/>
                      <a:pt x="12" y="20"/>
                      <a:pt x="13" y="29"/>
                    </a:cubicBezTo>
                    <a:cubicBezTo>
                      <a:pt x="14" y="38"/>
                      <a:pt x="15" y="38"/>
                      <a:pt x="15" y="38"/>
                    </a:cubicBezTo>
                    <a:cubicBezTo>
                      <a:pt x="16" y="45"/>
                      <a:pt x="16" y="45"/>
                      <a:pt x="16" y="45"/>
                    </a:cubicBezTo>
                    <a:cubicBezTo>
                      <a:pt x="12" y="52"/>
                      <a:pt x="12" y="52"/>
                      <a:pt x="12" y="52"/>
                    </a:cubicBezTo>
                    <a:cubicBezTo>
                      <a:pt x="12" y="52"/>
                      <a:pt x="9" y="54"/>
                      <a:pt x="7" y="52"/>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5" name="Freeform 8"/>
              <p:cNvSpPr>
                <a:spLocks noChangeArrowheads="1"/>
              </p:cNvSpPr>
              <p:nvPr/>
            </p:nvSpPr>
            <p:spPr bwMode="auto">
              <a:xfrm>
                <a:off x="661988" y="1870075"/>
                <a:ext cx="279400" cy="908050"/>
              </a:xfrm>
              <a:custGeom>
                <a:avLst/>
                <a:gdLst>
                  <a:gd name="T0" fmla="*/ 13 w 16"/>
                  <a:gd name="T1" fmla="*/ 29 h 53"/>
                  <a:gd name="T2" fmla="*/ 11 w 16"/>
                  <a:gd name="T3" fmla="*/ 15 h 53"/>
                  <a:gd name="T4" fmla="*/ 11 w 16"/>
                  <a:gd name="T5" fmla="*/ 12 h 53"/>
                  <a:gd name="T6" fmla="*/ 12 w 16"/>
                  <a:gd name="T7" fmla="*/ 1 h 53"/>
                  <a:gd name="T8" fmla="*/ 0 w 16"/>
                  <a:gd name="T9" fmla="*/ 1 h 53"/>
                  <a:gd name="T10" fmla="*/ 1 w 16"/>
                  <a:gd name="T11" fmla="*/ 10 h 53"/>
                  <a:gd name="T12" fmla="*/ 4 w 16"/>
                  <a:gd name="T13" fmla="*/ 16 h 53"/>
                  <a:gd name="T14" fmla="*/ 8 w 16"/>
                  <a:gd name="T15" fmla="*/ 14 h 53"/>
                  <a:gd name="T16" fmla="*/ 11 w 16"/>
                  <a:gd name="T17" fmla="*/ 30 h 53"/>
                  <a:gd name="T18" fmla="*/ 8 w 16"/>
                  <a:gd name="T19" fmla="*/ 36 h 53"/>
                  <a:gd name="T20" fmla="*/ 10 w 16"/>
                  <a:gd name="T21" fmla="*/ 40 h 53"/>
                  <a:gd name="T22" fmla="*/ 10 w 16"/>
                  <a:gd name="T23" fmla="*/ 43 h 53"/>
                  <a:gd name="T24" fmla="*/ 13 w 16"/>
                  <a:gd name="T25" fmla="*/ 44 h 53"/>
                  <a:gd name="T26" fmla="*/ 10 w 16"/>
                  <a:gd name="T27" fmla="*/ 53 h 53"/>
                  <a:gd name="T28" fmla="*/ 12 w 16"/>
                  <a:gd name="T29" fmla="*/ 52 h 53"/>
                  <a:gd name="T30" fmla="*/ 16 w 16"/>
                  <a:gd name="T31" fmla="*/ 45 h 53"/>
                  <a:gd name="T32" fmla="*/ 15 w 16"/>
                  <a:gd name="T33" fmla="*/ 38 h 53"/>
                  <a:gd name="T34" fmla="*/ 13 w 16"/>
                  <a:gd name="T35" fmla="*/ 29 h 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
                  <a:gd name="T55" fmla="*/ 0 h 53"/>
                  <a:gd name="T56" fmla="*/ 16 w 16"/>
                  <a:gd name="T57" fmla="*/ 53 h 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 h="53">
                    <a:moveTo>
                      <a:pt x="13" y="29"/>
                    </a:moveTo>
                    <a:cubicBezTo>
                      <a:pt x="12" y="20"/>
                      <a:pt x="11" y="16"/>
                      <a:pt x="11" y="15"/>
                    </a:cubicBezTo>
                    <a:cubicBezTo>
                      <a:pt x="11" y="14"/>
                      <a:pt x="11" y="12"/>
                      <a:pt x="11" y="12"/>
                    </a:cubicBezTo>
                    <a:cubicBezTo>
                      <a:pt x="11" y="10"/>
                      <a:pt x="12" y="1"/>
                      <a:pt x="12" y="1"/>
                    </a:cubicBezTo>
                    <a:cubicBezTo>
                      <a:pt x="12" y="1"/>
                      <a:pt x="0" y="0"/>
                      <a:pt x="0" y="1"/>
                    </a:cubicBezTo>
                    <a:cubicBezTo>
                      <a:pt x="0" y="2"/>
                      <a:pt x="1" y="6"/>
                      <a:pt x="1" y="10"/>
                    </a:cubicBezTo>
                    <a:cubicBezTo>
                      <a:pt x="3" y="13"/>
                      <a:pt x="4" y="16"/>
                      <a:pt x="4" y="16"/>
                    </a:cubicBezTo>
                    <a:cubicBezTo>
                      <a:pt x="5" y="16"/>
                      <a:pt x="8" y="14"/>
                      <a:pt x="8" y="14"/>
                    </a:cubicBezTo>
                    <a:cubicBezTo>
                      <a:pt x="8" y="14"/>
                      <a:pt x="11" y="23"/>
                      <a:pt x="11" y="30"/>
                    </a:cubicBezTo>
                    <a:cubicBezTo>
                      <a:pt x="12" y="33"/>
                      <a:pt x="10" y="35"/>
                      <a:pt x="8" y="36"/>
                    </a:cubicBezTo>
                    <a:cubicBezTo>
                      <a:pt x="9" y="39"/>
                      <a:pt x="10" y="40"/>
                      <a:pt x="10" y="40"/>
                    </a:cubicBezTo>
                    <a:cubicBezTo>
                      <a:pt x="10" y="41"/>
                      <a:pt x="10" y="42"/>
                      <a:pt x="10" y="43"/>
                    </a:cubicBezTo>
                    <a:cubicBezTo>
                      <a:pt x="11" y="43"/>
                      <a:pt x="12" y="42"/>
                      <a:pt x="13" y="44"/>
                    </a:cubicBezTo>
                    <a:cubicBezTo>
                      <a:pt x="13" y="46"/>
                      <a:pt x="11" y="50"/>
                      <a:pt x="10" y="53"/>
                    </a:cubicBezTo>
                    <a:cubicBezTo>
                      <a:pt x="11" y="53"/>
                      <a:pt x="12" y="52"/>
                      <a:pt x="12" y="52"/>
                    </a:cubicBezTo>
                    <a:cubicBezTo>
                      <a:pt x="16" y="45"/>
                      <a:pt x="16" y="45"/>
                      <a:pt x="16" y="45"/>
                    </a:cubicBezTo>
                    <a:cubicBezTo>
                      <a:pt x="15" y="38"/>
                      <a:pt x="15" y="38"/>
                      <a:pt x="15" y="38"/>
                    </a:cubicBezTo>
                    <a:cubicBezTo>
                      <a:pt x="15" y="38"/>
                      <a:pt x="14" y="38"/>
                      <a:pt x="13" y="29"/>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6" name="Freeform 9"/>
              <p:cNvSpPr>
                <a:spLocks noChangeArrowheads="1"/>
              </p:cNvSpPr>
              <p:nvPr/>
            </p:nvSpPr>
            <p:spPr bwMode="auto">
              <a:xfrm>
                <a:off x="0" y="806450"/>
                <a:ext cx="766763" cy="428625"/>
              </a:xfrm>
              <a:custGeom>
                <a:avLst/>
                <a:gdLst>
                  <a:gd name="T0" fmla="*/ 1 w 44"/>
                  <a:gd name="T1" fmla="*/ 21 h 25"/>
                  <a:gd name="T2" fmla="*/ 6 w 44"/>
                  <a:gd name="T3" fmla="*/ 24 h 25"/>
                  <a:gd name="T4" fmla="*/ 11 w 44"/>
                  <a:gd name="T5" fmla="*/ 24 h 25"/>
                  <a:gd name="T6" fmla="*/ 17 w 44"/>
                  <a:gd name="T7" fmla="*/ 24 h 25"/>
                  <a:gd name="T8" fmla="*/ 18 w 44"/>
                  <a:gd name="T9" fmla="*/ 23 h 25"/>
                  <a:gd name="T10" fmla="*/ 26 w 44"/>
                  <a:gd name="T11" fmla="*/ 22 h 25"/>
                  <a:gd name="T12" fmla="*/ 43 w 44"/>
                  <a:gd name="T13" fmla="*/ 15 h 25"/>
                  <a:gd name="T14" fmla="*/ 40 w 44"/>
                  <a:gd name="T15" fmla="*/ 0 h 25"/>
                  <a:gd name="T16" fmla="*/ 37 w 44"/>
                  <a:gd name="T17" fmla="*/ 11 h 25"/>
                  <a:gd name="T18" fmla="*/ 27 w 44"/>
                  <a:gd name="T19" fmla="*/ 16 h 25"/>
                  <a:gd name="T20" fmla="*/ 16 w 44"/>
                  <a:gd name="T21" fmla="*/ 20 h 25"/>
                  <a:gd name="T22" fmla="*/ 9 w 44"/>
                  <a:gd name="T23" fmla="*/ 21 h 25"/>
                  <a:gd name="T24" fmla="*/ 1 w 44"/>
                  <a:gd name="T25" fmla="*/ 20 h 25"/>
                  <a:gd name="T26" fmla="*/ 1 w 44"/>
                  <a:gd name="T27" fmla="*/ 21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25"/>
                  <a:gd name="T44" fmla="*/ 44 w 44"/>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25">
                    <a:moveTo>
                      <a:pt x="1" y="21"/>
                    </a:moveTo>
                    <a:cubicBezTo>
                      <a:pt x="6" y="24"/>
                      <a:pt x="6" y="24"/>
                      <a:pt x="6" y="24"/>
                    </a:cubicBezTo>
                    <a:cubicBezTo>
                      <a:pt x="6" y="24"/>
                      <a:pt x="7" y="25"/>
                      <a:pt x="11" y="24"/>
                    </a:cubicBezTo>
                    <a:cubicBezTo>
                      <a:pt x="11" y="24"/>
                      <a:pt x="15" y="25"/>
                      <a:pt x="17" y="24"/>
                    </a:cubicBezTo>
                    <a:cubicBezTo>
                      <a:pt x="18" y="23"/>
                      <a:pt x="18" y="23"/>
                      <a:pt x="18" y="23"/>
                    </a:cubicBezTo>
                    <a:cubicBezTo>
                      <a:pt x="18" y="23"/>
                      <a:pt x="20" y="23"/>
                      <a:pt x="26" y="22"/>
                    </a:cubicBezTo>
                    <a:cubicBezTo>
                      <a:pt x="32" y="21"/>
                      <a:pt x="41" y="15"/>
                      <a:pt x="43" y="15"/>
                    </a:cubicBezTo>
                    <a:cubicBezTo>
                      <a:pt x="44" y="14"/>
                      <a:pt x="42" y="1"/>
                      <a:pt x="40" y="0"/>
                    </a:cubicBezTo>
                    <a:cubicBezTo>
                      <a:pt x="40" y="0"/>
                      <a:pt x="37" y="10"/>
                      <a:pt x="37" y="11"/>
                    </a:cubicBezTo>
                    <a:cubicBezTo>
                      <a:pt x="37" y="11"/>
                      <a:pt x="31" y="14"/>
                      <a:pt x="27" y="16"/>
                    </a:cubicBezTo>
                    <a:cubicBezTo>
                      <a:pt x="24" y="18"/>
                      <a:pt x="17" y="20"/>
                      <a:pt x="16" y="20"/>
                    </a:cubicBezTo>
                    <a:cubicBezTo>
                      <a:pt x="14" y="20"/>
                      <a:pt x="10" y="20"/>
                      <a:pt x="9" y="21"/>
                    </a:cubicBezTo>
                    <a:cubicBezTo>
                      <a:pt x="8" y="21"/>
                      <a:pt x="3" y="19"/>
                      <a:pt x="1" y="20"/>
                    </a:cubicBezTo>
                    <a:cubicBezTo>
                      <a:pt x="0" y="20"/>
                      <a:pt x="0" y="21"/>
                      <a:pt x="1" y="21"/>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7" name="Freeform 10"/>
              <p:cNvSpPr>
                <a:spLocks noChangeArrowheads="1"/>
              </p:cNvSpPr>
              <p:nvPr/>
            </p:nvSpPr>
            <p:spPr bwMode="auto">
              <a:xfrm>
                <a:off x="279401" y="806450"/>
                <a:ext cx="487363" cy="411163"/>
              </a:xfrm>
              <a:custGeom>
                <a:avLst/>
                <a:gdLst>
                  <a:gd name="T0" fmla="*/ 24 w 28"/>
                  <a:gd name="T1" fmla="*/ 0 h 24"/>
                  <a:gd name="T2" fmla="*/ 24 w 28"/>
                  <a:gd name="T3" fmla="*/ 0 h 24"/>
                  <a:gd name="T4" fmla="*/ 23 w 28"/>
                  <a:gd name="T5" fmla="*/ 3 h 24"/>
                  <a:gd name="T6" fmla="*/ 24 w 28"/>
                  <a:gd name="T7" fmla="*/ 8 h 24"/>
                  <a:gd name="T8" fmla="*/ 23 w 28"/>
                  <a:gd name="T9" fmla="*/ 14 h 24"/>
                  <a:gd name="T10" fmla="*/ 8 w 28"/>
                  <a:gd name="T11" fmla="*/ 21 h 24"/>
                  <a:gd name="T12" fmla="*/ 5 w 28"/>
                  <a:gd name="T13" fmla="*/ 21 h 24"/>
                  <a:gd name="T14" fmla="*/ 0 w 28"/>
                  <a:gd name="T15" fmla="*/ 24 h 24"/>
                  <a:gd name="T16" fmla="*/ 1 w 28"/>
                  <a:gd name="T17" fmla="*/ 24 h 24"/>
                  <a:gd name="T18" fmla="*/ 2 w 28"/>
                  <a:gd name="T19" fmla="*/ 23 h 24"/>
                  <a:gd name="T20" fmla="*/ 10 w 28"/>
                  <a:gd name="T21" fmla="*/ 22 h 24"/>
                  <a:gd name="T22" fmla="*/ 27 w 28"/>
                  <a:gd name="T23" fmla="*/ 15 h 24"/>
                  <a:gd name="T24" fmla="*/ 24 w 28"/>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4"/>
                  <a:gd name="T41" fmla="*/ 28 w 28"/>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4">
                    <a:moveTo>
                      <a:pt x="24" y="0"/>
                    </a:moveTo>
                    <a:cubicBezTo>
                      <a:pt x="24" y="0"/>
                      <a:pt x="24" y="0"/>
                      <a:pt x="24" y="0"/>
                    </a:cubicBezTo>
                    <a:cubicBezTo>
                      <a:pt x="24" y="0"/>
                      <a:pt x="23" y="1"/>
                      <a:pt x="23" y="3"/>
                    </a:cubicBezTo>
                    <a:cubicBezTo>
                      <a:pt x="24" y="5"/>
                      <a:pt x="24" y="7"/>
                      <a:pt x="24" y="8"/>
                    </a:cubicBezTo>
                    <a:cubicBezTo>
                      <a:pt x="23" y="10"/>
                      <a:pt x="24" y="13"/>
                      <a:pt x="23" y="14"/>
                    </a:cubicBezTo>
                    <a:cubicBezTo>
                      <a:pt x="22" y="15"/>
                      <a:pt x="12" y="21"/>
                      <a:pt x="8" y="21"/>
                    </a:cubicBezTo>
                    <a:cubicBezTo>
                      <a:pt x="8" y="21"/>
                      <a:pt x="6" y="20"/>
                      <a:pt x="5" y="21"/>
                    </a:cubicBezTo>
                    <a:cubicBezTo>
                      <a:pt x="4" y="22"/>
                      <a:pt x="2" y="23"/>
                      <a:pt x="0" y="24"/>
                    </a:cubicBezTo>
                    <a:cubicBezTo>
                      <a:pt x="0" y="24"/>
                      <a:pt x="1" y="24"/>
                      <a:pt x="1" y="24"/>
                    </a:cubicBezTo>
                    <a:cubicBezTo>
                      <a:pt x="2" y="23"/>
                      <a:pt x="2" y="23"/>
                      <a:pt x="2" y="23"/>
                    </a:cubicBezTo>
                    <a:cubicBezTo>
                      <a:pt x="2" y="23"/>
                      <a:pt x="4" y="23"/>
                      <a:pt x="10" y="22"/>
                    </a:cubicBezTo>
                    <a:cubicBezTo>
                      <a:pt x="16" y="21"/>
                      <a:pt x="25" y="15"/>
                      <a:pt x="27" y="15"/>
                    </a:cubicBezTo>
                    <a:cubicBezTo>
                      <a:pt x="28" y="15"/>
                      <a:pt x="26" y="3"/>
                      <a:pt x="24"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8" name="Freeform 11"/>
              <p:cNvSpPr>
                <a:spLocks noChangeArrowheads="1"/>
              </p:cNvSpPr>
              <p:nvPr/>
            </p:nvSpPr>
            <p:spPr bwMode="auto">
              <a:xfrm>
                <a:off x="871538" y="1766888"/>
                <a:ext cx="296863" cy="1081088"/>
              </a:xfrm>
              <a:custGeom>
                <a:avLst/>
                <a:gdLst>
                  <a:gd name="T0" fmla="*/ 0 w 17"/>
                  <a:gd name="T1" fmla="*/ 60 h 63"/>
                  <a:gd name="T2" fmla="*/ 2 w 17"/>
                  <a:gd name="T3" fmla="*/ 54 h 63"/>
                  <a:gd name="T4" fmla="*/ 4 w 17"/>
                  <a:gd name="T5" fmla="*/ 45 h 63"/>
                  <a:gd name="T6" fmla="*/ 7 w 17"/>
                  <a:gd name="T7" fmla="*/ 18 h 63"/>
                  <a:gd name="T8" fmla="*/ 4 w 17"/>
                  <a:gd name="T9" fmla="*/ 8 h 63"/>
                  <a:gd name="T10" fmla="*/ 8 w 17"/>
                  <a:gd name="T11" fmla="*/ 0 h 63"/>
                  <a:gd name="T12" fmla="*/ 14 w 17"/>
                  <a:gd name="T13" fmla="*/ 6 h 63"/>
                  <a:gd name="T14" fmla="*/ 15 w 17"/>
                  <a:gd name="T15" fmla="*/ 14 h 63"/>
                  <a:gd name="T16" fmla="*/ 16 w 17"/>
                  <a:gd name="T17" fmla="*/ 27 h 63"/>
                  <a:gd name="T18" fmla="*/ 10 w 17"/>
                  <a:gd name="T19" fmla="*/ 44 h 63"/>
                  <a:gd name="T20" fmla="*/ 10 w 17"/>
                  <a:gd name="T21" fmla="*/ 50 h 63"/>
                  <a:gd name="T22" fmla="*/ 8 w 17"/>
                  <a:gd name="T23" fmla="*/ 55 h 63"/>
                  <a:gd name="T24" fmla="*/ 7 w 17"/>
                  <a:gd name="T25" fmla="*/ 59 h 63"/>
                  <a:gd name="T26" fmla="*/ 0 w 17"/>
                  <a:gd name="T27" fmla="*/ 60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
                  <a:gd name="T43" fmla="*/ 0 h 63"/>
                  <a:gd name="T44" fmla="*/ 17 w 17"/>
                  <a:gd name="T45" fmla="*/ 63 h 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 h="63">
                    <a:moveTo>
                      <a:pt x="0" y="60"/>
                    </a:moveTo>
                    <a:cubicBezTo>
                      <a:pt x="0" y="60"/>
                      <a:pt x="1" y="55"/>
                      <a:pt x="2" y="54"/>
                    </a:cubicBezTo>
                    <a:cubicBezTo>
                      <a:pt x="2" y="52"/>
                      <a:pt x="3" y="45"/>
                      <a:pt x="4" y="45"/>
                    </a:cubicBezTo>
                    <a:cubicBezTo>
                      <a:pt x="4" y="45"/>
                      <a:pt x="7" y="28"/>
                      <a:pt x="7" y="18"/>
                    </a:cubicBezTo>
                    <a:cubicBezTo>
                      <a:pt x="7" y="18"/>
                      <a:pt x="3" y="14"/>
                      <a:pt x="4" y="8"/>
                    </a:cubicBezTo>
                    <a:cubicBezTo>
                      <a:pt x="4" y="2"/>
                      <a:pt x="8" y="0"/>
                      <a:pt x="8" y="0"/>
                    </a:cubicBezTo>
                    <a:cubicBezTo>
                      <a:pt x="8" y="0"/>
                      <a:pt x="14" y="6"/>
                      <a:pt x="14" y="6"/>
                    </a:cubicBezTo>
                    <a:cubicBezTo>
                      <a:pt x="14" y="6"/>
                      <a:pt x="15" y="13"/>
                      <a:pt x="15" y="14"/>
                    </a:cubicBezTo>
                    <a:cubicBezTo>
                      <a:pt x="15" y="15"/>
                      <a:pt x="17" y="23"/>
                      <a:pt x="16" y="27"/>
                    </a:cubicBezTo>
                    <a:cubicBezTo>
                      <a:pt x="15" y="32"/>
                      <a:pt x="11" y="39"/>
                      <a:pt x="10" y="44"/>
                    </a:cubicBezTo>
                    <a:cubicBezTo>
                      <a:pt x="10" y="44"/>
                      <a:pt x="10" y="49"/>
                      <a:pt x="10" y="50"/>
                    </a:cubicBezTo>
                    <a:cubicBezTo>
                      <a:pt x="9" y="50"/>
                      <a:pt x="8" y="54"/>
                      <a:pt x="8" y="55"/>
                    </a:cubicBezTo>
                    <a:cubicBezTo>
                      <a:pt x="8" y="55"/>
                      <a:pt x="8" y="58"/>
                      <a:pt x="7" y="59"/>
                    </a:cubicBezTo>
                    <a:cubicBezTo>
                      <a:pt x="6" y="60"/>
                      <a:pt x="3" y="63"/>
                      <a:pt x="0" y="60"/>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9" name="Freeform 12"/>
              <p:cNvSpPr>
                <a:spLocks noChangeArrowheads="1"/>
              </p:cNvSpPr>
              <p:nvPr/>
            </p:nvSpPr>
            <p:spPr bwMode="auto">
              <a:xfrm>
                <a:off x="889001" y="1766888"/>
                <a:ext cx="279400" cy="1081088"/>
              </a:xfrm>
              <a:custGeom>
                <a:avLst/>
                <a:gdLst>
                  <a:gd name="T0" fmla="*/ 14 w 16"/>
                  <a:gd name="T1" fmla="*/ 14 h 63"/>
                  <a:gd name="T2" fmla="*/ 13 w 16"/>
                  <a:gd name="T3" fmla="*/ 6 h 63"/>
                  <a:gd name="T4" fmla="*/ 7 w 16"/>
                  <a:gd name="T5" fmla="*/ 0 h 63"/>
                  <a:gd name="T6" fmla="*/ 3 w 16"/>
                  <a:gd name="T7" fmla="*/ 8 h 63"/>
                  <a:gd name="T8" fmla="*/ 6 w 16"/>
                  <a:gd name="T9" fmla="*/ 18 h 63"/>
                  <a:gd name="T10" fmla="*/ 6 w 16"/>
                  <a:gd name="T11" fmla="*/ 21 h 63"/>
                  <a:gd name="T12" fmla="*/ 11 w 16"/>
                  <a:gd name="T13" fmla="*/ 20 h 63"/>
                  <a:gd name="T14" fmla="*/ 12 w 16"/>
                  <a:gd name="T15" fmla="*/ 19 h 63"/>
                  <a:gd name="T16" fmla="*/ 11 w 16"/>
                  <a:gd name="T17" fmla="*/ 31 h 63"/>
                  <a:gd name="T18" fmla="*/ 6 w 16"/>
                  <a:gd name="T19" fmla="*/ 46 h 63"/>
                  <a:gd name="T20" fmla="*/ 5 w 16"/>
                  <a:gd name="T21" fmla="*/ 44 h 63"/>
                  <a:gd name="T22" fmla="*/ 7 w 16"/>
                  <a:gd name="T23" fmla="*/ 31 h 63"/>
                  <a:gd name="T24" fmla="*/ 4 w 16"/>
                  <a:gd name="T25" fmla="*/ 43 h 63"/>
                  <a:gd name="T26" fmla="*/ 3 w 16"/>
                  <a:gd name="T27" fmla="*/ 45 h 63"/>
                  <a:gd name="T28" fmla="*/ 3 w 16"/>
                  <a:gd name="T29" fmla="*/ 46 h 63"/>
                  <a:gd name="T30" fmla="*/ 2 w 16"/>
                  <a:gd name="T31" fmla="*/ 55 h 63"/>
                  <a:gd name="T32" fmla="*/ 0 w 16"/>
                  <a:gd name="T33" fmla="*/ 61 h 63"/>
                  <a:gd name="T34" fmla="*/ 6 w 16"/>
                  <a:gd name="T35" fmla="*/ 59 h 63"/>
                  <a:gd name="T36" fmla="*/ 7 w 16"/>
                  <a:gd name="T37" fmla="*/ 55 h 63"/>
                  <a:gd name="T38" fmla="*/ 9 w 16"/>
                  <a:gd name="T39" fmla="*/ 50 h 63"/>
                  <a:gd name="T40" fmla="*/ 9 w 16"/>
                  <a:gd name="T41" fmla="*/ 44 h 63"/>
                  <a:gd name="T42" fmla="*/ 15 w 16"/>
                  <a:gd name="T43" fmla="*/ 27 h 63"/>
                  <a:gd name="T44" fmla="*/ 14 w 16"/>
                  <a:gd name="T45" fmla="*/ 14 h 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63"/>
                  <a:gd name="T71" fmla="*/ 16 w 16"/>
                  <a:gd name="T72" fmla="*/ 63 h 6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63">
                    <a:moveTo>
                      <a:pt x="14" y="14"/>
                    </a:moveTo>
                    <a:cubicBezTo>
                      <a:pt x="14" y="13"/>
                      <a:pt x="13" y="6"/>
                      <a:pt x="13" y="6"/>
                    </a:cubicBezTo>
                    <a:cubicBezTo>
                      <a:pt x="13" y="6"/>
                      <a:pt x="7" y="0"/>
                      <a:pt x="7" y="0"/>
                    </a:cubicBezTo>
                    <a:cubicBezTo>
                      <a:pt x="7" y="0"/>
                      <a:pt x="3" y="2"/>
                      <a:pt x="3" y="8"/>
                    </a:cubicBezTo>
                    <a:cubicBezTo>
                      <a:pt x="2" y="14"/>
                      <a:pt x="6" y="18"/>
                      <a:pt x="6" y="18"/>
                    </a:cubicBezTo>
                    <a:cubicBezTo>
                      <a:pt x="6" y="19"/>
                      <a:pt x="6" y="20"/>
                      <a:pt x="6" y="21"/>
                    </a:cubicBezTo>
                    <a:cubicBezTo>
                      <a:pt x="7" y="21"/>
                      <a:pt x="9" y="22"/>
                      <a:pt x="11" y="20"/>
                    </a:cubicBezTo>
                    <a:cubicBezTo>
                      <a:pt x="11" y="20"/>
                      <a:pt x="12" y="18"/>
                      <a:pt x="12" y="19"/>
                    </a:cubicBezTo>
                    <a:cubicBezTo>
                      <a:pt x="12" y="20"/>
                      <a:pt x="14" y="26"/>
                      <a:pt x="11" y="31"/>
                    </a:cubicBezTo>
                    <a:cubicBezTo>
                      <a:pt x="8" y="36"/>
                      <a:pt x="6" y="46"/>
                      <a:pt x="6" y="46"/>
                    </a:cubicBezTo>
                    <a:cubicBezTo>
                      <a:pt x="6" y="47"/>
                      <a:pt x="4" y="47"/>
                      <a:pt x="5" y="44"/>
                    </a:cubicBezTo>
                    <a:cubicBezTo>
                      <a:pt x="6" y="40"/>
                      <a:pt x="7" y="31"/>
                      <a:pt x="7" y="31"/>
                    </a:cubicBezTo>
                    <a:cubicBezTo>
                      <a:pt x="7" y="31"/>
                      <a:pt x="5" y="40"/>
                      <a:pt x="4" y="43"/>
                    </a:cubicBezTo>
                    <a:cubicBezTo>
                      <a:pt x="4" y="44"/>
                      <a:pt x="3" y="45"/>
                      <a:pt x="3" y="45"/>
                    </a:cubicBezTo>
                    <a:cubicBezTo>
                      <a:pt x="3" y="45"/>
                      <a:pt x="3" y="45"/>
                      <a:pt x="3" y="46"/>
                    </a:cubicBezTo>
                    <a:cubicBezTo>
                      <a:pt x="3" y="48"/>
                      <a:pt x="3" y="53"/>
                      <a:pt x="2" y="55"/>
                    </a:cubicBezTo>
                    <a:cubicBezTo>
                      <a:pt x="1" y="57"/>
                      <a:pt x="0" y="59"/>
                      <a:pt x="0" y="61"/>
                    </a:cubicBezTo>
                    <a:cubicBezTo>
                      <a:pt x="2" y="63"/>
                      <a:pt x="5" y="60"/>
                      <a:pt x="6" y="59"/>
                    </a:cubicBezTo>
                    <a:cubicBezTo>
                      <a:pt x="7" y="58"/>
                      <a:pt x="7" y="55"/>
                      <a:pt x="7" y="55"/>
                    </a:cubicBezTo>
                    <a:cubicBezTo>
                      <a:pt x="7" y="54"/>
                      <a:pt x="8" y="50"/>
                      <a:pt x="9" y="50"/>
                    </a:cubicBezTo>
                    <a:cubicBezTo>
                      <a:pt x="9" y="49"/>
                      <a:pt x="9" y="44"/>
                      <a:pt x="9" y="44"/>
                    </a:cubicBezTo>
                    <a:cubicBezTo>
                      <a:pt x="10" y="39"/>
                      <a:pt x="14" y="32"/>
                      <a:pt x="15" y="27"/>
                    </a:cubicBezTo>
                    <a:cubicBezTo>
                      <a:pt x="16" y="23"/>
                      <a:pt x="14" y="15"/>
                      <a:pt x="14" y="14"/>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0" name="Freeform 13"/>
              <p:cNvSpPr>
                <a:spLocks noChangeArrowheads="1"/>
              </p:cNvSpPr>
              <p:nvPr/>
            </p:nvSpPr>
            <p:spPr bwMode="auto">
              <a:xfrm>
                <a:off x="609601" y="909638"/>
                <a:ext cx="611188" cy="1046163"/>
              </a:xfrm>
              <a:custGeom>
                <a:avLst/>
                <a:gdLst>
                  <a:gd name="T0" fmla="*/ 2 w 35"/>
                  <a:gd name="T1" fmla="*/ 59 h 61"/>
                  <a:gd name="T2" fmla="*/ 31 w 35"/>
                  <a:gd name="T3" fmla="*/ 59 h 61"/>
                  <a:gd name="T4" fmla="*/ 33 w 35"/>
                  <a:gd name="T5" fmla="*/ 44 h 61"/>
                  <a:gd name="T6" fmla="*/ 35 w 35"/>
                  <a:gd name="T7" fmla="*/ 28 h 61"/>
                  <a:gd name="T8" fmla="*/ 33 w 35"/>
                  <a:gd name="T9" fmla="*/ 18 h 61"/>
                  <a:gd name="T10" fmla="*/ 31 w 35"/>
                  <a:gd name="T11" fmla="*/ 11 h 61"/>
                  <a:gd name="T12" fmla="*/ 29 w 35"/>
                  <a:gd name="T13" fmla="*/ 7 h 61"/>
                  <a:gd name="T14" fmla="*/ 30 w 35"/>
                  <a:gd name="T15" fmla="*/ 3 h 61"/>
                  <a:gd name="T16" fmla="*/ 12 w 35"/>
                  <a:gd name="T17" fmla="*/ 1 h 61"/>
                  <a:gd name="T18" fmla="*/ 6 w 35"/>
                  <a:gd name="T19" fmla="*/ 2 h 61"/>
                  <a:gd name="T20" fmla="*/ 5 w 35"/>
                  <a:gd name="T21" fmla="*/ 14 h 61"/>
                  <a:gd name="T22" fmla="*/ 2 w 35"/>
                  <a:gd name="T23" fmla="*/ 59 h 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61"/>
                  <a:gd name="T38" fmla="*/ 35 w 35"/>
                  <a:gd name="T39" fmla="*/ 61 h 6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61">
                    <a:moveTo>
                      <a:pt x="2" y="59"/>
                    </a:moveTo>
                    <a:cubicBezTo>
                      <a:pt x="2" y="59"/>
                      <a:pt x="27" y="61"/>
                      <a:pt x="31" y="59"/>
                    </a:cubicBezTo>
                    <a:cubicBezTo>
                      <a:pt x="31" y="59"/>
                      <a:pt x="32" y="46"/>
                      <a:pt x="33" y="44"/>
                    </a:cubicBezTo>
                    <a:cubicBezTo>
                      <a:pt x="33" y="42"/>
                      <a:pt x="34" y="30"/>
                      <a:pt x="35" y="28"/>
                    </a:cubicBezTo>
                    <a:cubicBezTo>
                      <a:pt x="35" y="26"/>
                      <a:pt x="35" y="20"/>
                      <a:pt x="33" y="18"/>
                    </a:cubicBezTo>
                    <a:cubicBezTo>
                      <a:pt x="32" y="17"/>
                      <a:pt x="31" y="15"/>
                      <a:pt x="31" y="11"/>
                    </a:cubicBezTo>
                    <a:cubicBezTo>
                      <a:pt x="30" y="10"/>
                      <a:pt x="29" y="7"/>
                      <a:pt x="29" y="7"/>
                    </a:cubicBezTo>
                    <a:cubicBezTo>
                      <a:pt x="29" y="7"/>
                      <a:pt x="29" y="4"/>
                      <a:pt x="30" y="3"/>
                    </a:cubicBezTo>
                    <a:cubicBezTo>
                      <a:pt x="30" y="3"/>
                      <a:pt x="20" y="0"/>
                      <a:pt x="12" y="1"/>
                    </a:cubicBezTo>
                    <a:cubicBezTo>
                      <a:pt x="6" y="2"/>
                      <a:pt x="6" y="2"/>
                      <a:pt x="6" y="2"/>
                    </a:cubicBezTo>
                    <a:cubicBezTo>
                      <a:pt x="6" y="2"/>
                      <a:pt x="6" y="11"/>
                      <a:pt x="5" y="14"/>
                    </a:cubicBezTo>
                    <a:cubicBezTo>
                      <a:pt x="3" y="16"/>
                      <a:pt x="0" y="26"/>
                      <a:pt x="2" y="59"/>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1" name="Freeform 14"/>
              <p:cNvSpPr>
                <a:spLocks noChangeArrowheads="1"/>
              </p:cNvSpPr>
              <p:nvPr/>
            </p:nvSpPr>
            <p:spPr bwMode="auto">
              <a:xfrm>
                <a:off x="749301" y="1681163"/>
                <a:ext cx="17463" cy="17463"/>
              </a:xfrm>
              <a:custGeom>
                <a:avLst/>
                <a:gdLst>
                  <a:gd name="T0" fmla="*/ 1 w 1"/>
                  <a:gd name="T1" fmla="*/ 0 h 1"/>
                  <a:gd name="T2" fmla="*/ 0 w 1"/>
                  <a:gd name="T3" fmla="*/ 1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0" y="0"/>
                      <a:pt x="0" y="1"/>
                    </a:cubicBezTo>
                    <a:cubicBezTo>
                      <a:pt x="0" y="1"/>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2" name="Freeform 15"/>
              <p:cNvSpPr>
                <a:spLocks noChangeArrowheads="1"/>
              </p:cNvSpPr>
              <p:nvPr/>
            </p:nvSpPr>
            <p:spPr bwMode="auto">
              <a:xfrm>
                <a:off x="749301" y="16986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3" name="Freeform 16"/>
              <p:cNvSpPr>
                <a:spLocks noChangeArrowheads="1"/>
              </p:cNvSpPr>
              <p:nvPr/>
            </p:nvSpPr>
            <p:spPr bwMode="auto">
              <a:xfrm>
                <a:off x="731838" y="942975"/>
                <a:ext cx="488950" cy="995363"/>
              </a:xfrm>
              <a:custGeom>
                <a:avLst/>
                <a:gdLst>
                  <a:gd name="T0" fmla="*/ 17 w 28"/>
                  <a:gd name="T1" fmla="*/ 58 h 58"/>
                  <a:gd name="T2" fmla="*/ 24 w 28"/>
                  <a:gd name="T3" fmla="*/ 57 h 58"/>
                  <a:gd name="T4" fmla="*/ 26 w 28"/>
                  <a:gd name="T5" fmla="*/ 42 h 58"/>
                  <a:gd name="T6" fmla="*/ 28 w 28"/>
                  <a:gd name="T7" fmla="*/ 26 h 58"/>
                  <a:gd name="T8" fmla="*/ 26 w 28"/>
                  <a:gd name="T9" fmla="*/ 16 h 58"/>
                  <a:gd name="T10" fmla="*/ 24 w 28"/>
                  <a:gd name="T11" fmla="*/ 9 h 58"/>
                  <a:gd name="T12" fmla="*/ 22 w 28"/>
                  <a:gd name="T13" fmla="*/ 5 h 58"/>
                  <a:gd name="T14" fmla="*/ 23 w 28"/>
                  <a:gd name="T15" fmla="*/ 1 h 58"/>
                  <a:gd name="T16" fmla="*/ 17 w 28"/>
                  <a:gd name="T17" fmla="*/ 0 h 58"/>
                  <a:gd name="T18" fmla="*/ 17 w 28"/>
                  <a:gd name="T19" fmla="*/ 0 h 58"/>
                  <a:gd name="T20" fmla="*/ 15 w 28"/>
                  <a:gd name="T21" fmla="*/ 5 h 58"/>
                  <a:gd name="T22" fmla="*/ 4 w 28"/>
                  <a:gd name="T23" fmla="*/ 7 h 58"/>
                  <a:gd name="T24" fmla="*/ 16 w 28"/>
                  <a:gd name="T25" fmla="*/ 7 h 58"/>
                  <a:gd name="T26" fmla="*/ 18 w 28"/>
                  <a:gd name="T27" fmla="*/ 10 h 58"/>
                  <a:gd name="T28" fmla="*/ 8 w 28"/>
                  <a:gd name="T29" fmla="*/ 11 h 58"/>
                  <a:gd name="T30" fmla="*/ 18 w 28"/>
                  <a:gd name="T31" fmla="*/ 13 h 58"/>
                  <a:gd name="T32" fmla="*/ 20 w 28"/>
                  <a:gd name="T33" fmla="*/ 17 h 58"/>
                  <a:gd name="T34" fmla="*/ 12 w 28"/>
                  <a:gd name="T35" fmla="*/ 16 h 58"/>
                  <a:gd name="T36" fmla="*/ 18 w 28"/>
                  <a:gd name="T37" fmla="*/ 22 h 58"/>
                  <a:gd name="T38" fmla="*/ 0 w 28"/>
                  <a:gd name="T39" fmla="*/ 22 h 58"/>
                  <a:gd name="T40" fmla="*/ 20 w 28"/>
                  <a:gd name="T41" fmla="*/ 24 h 58"/>
                  <a:gd name="T42" fmla="*/ 9 w 28"/>
                  <a:gd name="T43" fmla="*/ 27 h 58"/>
                  <a:gd name="T44" fmla="*/ 18 w 28"/>
                  <a:gd name="T45" fmla="*/ 27 h 58"/>
                  <a:gd name="T46" fmla="*/ 18 w 28"/>
                  <a:gd name="T47" fmla="*/ 33 h 58"/>
                  <a:gd name="T48" fmla="*/ 4 w 28"/>
                  <a:gd name="T49" fmla="*/ 37 h 58"/>
                  <a:gd name="T50" fmla="*/ 18 w 28"/>
                  <a:gd name="T51" fmla="*/ 38 h 58"/>
                  <a:gd name="T52" fmla="*/ 14 w 28"/>
                  <a:gd name="T53" fmla="*/ 42 h 58"/>
                  <a:gd name="T54" fmla="*/ 2 w 28"/>
                  <a:gd name="T55" fmla="*/ 43 h 58"/>
                  <a:gd name="T56" fmla="*/ 16 w 28"/>
                  <a:gd name="T57" fmla="*/ 44 h 58"/>
                  <a:gd name="T58" fmla="*/ 7 w 28"/>
                  <a:gd name="T59" fmla="*/ 47 h 58"/>
                  <a:gd name="T60" fmla="*/ 20 w 28"/>
                  <a:gd name="T61" fmla="*/ 44 h 58"/>
                  <a:gd name="T62" fmla="*/ 20 w 28"/>
                  <a:gd name="T63" fmla="*/ 48 h 58"/>
                  <a:gd name="T64" fmla="*/ 0 w 28"/>
                  <a:gd name="T65" fmla="*/ 54 h 58"/>
                  <a:gd name="T66" fmla="*/ 17 w 28"/>
                  <a:gd name="T67" fmla="*/ 53 h 58"/>
                  <a:gd name="T68" fmla="*/ 17 w 28"/>
                  <a:gd name="T69" fmla="*/ 58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
                  <a:gd name="T106" fmla="*/ 0 h 58"/>
                  <a:gd name="T107" fmla="*/ 28 w 28"/>
                  <a:gd name="T108" fmla="*/ 58 h 5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 h="58">
                    <a:moveTo>
                      <a:pt x="17" y="58"/>
                    </a:moveTo>
                    <a:cubicBezTo>
                      <a:pt x="21" y="58"/>
                      <a:pt x="23" y="58"/>
                      <a:pt x="24" y="57"/>
                    </a:cubicBezTo>
                    <a:cubicBezTo>
                      <a:pt x="24" y="57"/>
                      <a:pt x="25" y="44"/>
                      <a:pt x="26" y="42"/>
                    </a:cubicBezTo>
                    <a:cubicBezTo>
                      <a:pt x="26" y="40"/>
                      <a:pt x="27" y="28"/>
                      <a:pt x="28" y="26"/>
                    </a:cubicBezTo>
                    <a:cubicBezTo>
                      <a:pt x="28" y="24"/>
                      <a:pt x="28" y="18"/>
                      <a:pt x="26" y="16"/>
                    </a:cubicBezTo>
                    <a:cubicBezTo>
                      <a:pt x="25" y="15"/>
                      <a:pt x="24" y="13"/>
                      <a:pt x="24" y="9"/>
                    </a:cubicBezTo>
                    <a:cubicBezTo>
                      <a:pt x="23" y="8"/>
                      <a:pt x="22" y="5"/>
                      <a:pt x="22" y="5"/>
                    </a:cubicBezTo>
                    <a:cubicBezTo>
                      <a:pt x="22" y="5"/>
                      <a:pt x="22" y="2"/>
                      <a:pt x="23" y="1"/>
                    </a:cubicBezTo>
                    <a:cubicBezTo>
                      <a:pt x="23" y="1"/>
                      <a:pt x="20" y="1"/>
                      <a:pt x="17" y="0"/>
                    </a:cubicBezTo>
                    <a:cubicBezTo>
                      <a:pt x="17" y="0"/>
                      <a:pt x="17" y="0"/>
                      <a:pt x="17" y="0"/>
                    </a:cubicBezTo>
                    <a:cubicBezTo>
                      <a:pt x="15" y="2"/>
                      <a:pt x="15" y="5"/>
                      <a:pt x="15" y="5"/>
                    </a:cubicBezTo>
                    <a:cubicBezTo>
                      <a:pt x="9" y="5"/>
                      <a:pt x="4" y="7"/>
                      <a:pt x="4" y="7"/>
                    </a:cubicBezTo>
                    <a:cubicBezTo>
                      <a:pt x="8" y="6"/>
                      <a:pt x="16" y="7"/>
                      <a:pt x="16" y="7"/>
                    </a:cubicBezTo>
                    <a:cubicBezTo>
                      <a:pt x="18" y="10"/>
                      <a:pt x="18" y="10"/>
                      <a:pt x="18" y="10"/>
                    </a:cubicBezTo>
                    <a:cubicBezTo>
                      <a:pt x="15" y="10"/>
                      <a:pt x="8" y="11"/>
                      <a:pt x="8" y="11"/>
                    </a:cubicBezTo>
                    <a:cubicBezTo>
                      <a:pt x="14" y="11"/>
                      <a:pt x="19" y="13"/>
                      <a:pt x="18" y="13"/>
                    </a:cubicBezTo>
                    <a:cubicBezTo>
                      <a:pt x="17" y="14"/>
                      <a:pt x="20" y="17"/>
                      <a:pt x="20" y="17"/>
                    </a:cubicBezTo>
                    <a:cubicBezTo>
                      <a:pt x="16" y="15"/>
                      <a:pt x="12" y="16"/>
                      <a:pt x="12" y="16"/>
                    </a:cubicBezTo>
                    <a:cubicBezTo>
                      <a:pt x="17" y="16"/>
                      <a:pt x="18" y="22"/>
                      <a:pt x="18" y="22"/>
                    </a:cubicBezTo>
                    <a:cubicBezTo>
                      <a:pt x="8" y="19"/>
                      <a:pt x="0" y="22"/>
                      <a:pt x="0" y="22"/>
                    </a:cubicBezTo>
                    <a:cubicBezTo>
                      <a:pt x="14" y="20"/>
                      <a:pt x="20" y="24"/>
                      <a:pt x="20" y="24"/>
                    </a:cubicBezTo>
                    <a:cubicBezTo>
                      <a:pt x="17" y="25"/>
                      <a:pt x="9" y="27"/>
                      <a:pt x="9" y="27"/>
                    </a:cubicBezTo>
                    <a:cubicBezTo>
                      <a:pt x="14" y="26"/>
                      <a:pt x="18" y="27"/>
                      <a:pt x="18" y="27"/>
                    </a:cubicBezTo>
                    <a:cubicBezTo>
                      <a:pt x="18" y="27"/>
                      <a:pt x="19" y="31"/>
                      <a:pt x="18" y="33"/>
                    </a:cubicBezTo>
                    <a:cubicBezTo>
                      <a:pt x="17" y="36"/>
                      <a:pt x="4" y="37"/>
                      <a:pt x="4" y="37"/>
                    </a:cubicBezTo>
                    <a:cubicBezTo>
                      <a:pt x="15" y="36"/>
                      <a:pt x="16" y="36"/>
                      <a:pt x="18" y="38"/>
                    </a:cubicBezTo>
                    <a:cubicBezTo>
                      <a:pt x="20" y="41"/>
                      <a:pt x="14" y="42"/>
                      <a:pt x="14" y="42"/>
                    </a:cubicBezTo>
                    <a:cubicBezTo>
                      <a:pt x="7" y="42"/>
                      <a:pt x="3" y="43"/>
                      <a:pt x="2" y="43"/>
                    </a:cubicBezTo>
                    <a:cubicBezTo>
                      <a:pt x="6" y="43"/>
                      <a:pt x="16" y="44"/>
                      <a:pt x="16" y="44"/>
                    </a:cubicBezTo>
                    <a:cubicBezTo>
                      <a:pt x="15" y="45"/>
                      <a:pt x="7" y="47"/>
                      <a:pt x="7" y="47"/>
                    </a:cubicBezTo>
                    <a:cubicBezTo>
                      <a:pt x="15" y="46"/>
                      <a:pt x="20" y="44"/>
                      <a:pt x="20" y="44"/>
                    </a:cubicBezTo>
                    <a:cubicBezTo>
                      <a:pt x="20" y="48"/>
                      <a:pt x="20" y="48"/>
                      <a:pt x="20" y="48"/>
                    </a:cubicBezTo>
                    <a:cubicBezTo>
                      <a:pt x="18" y="51"/>
                      <a:pt x="0" y="54"/>
                      <a:pt x="0" y="54"/>
                    </a:cubicBezTo>
                    <a:cubicBezTo>
                      <a:pt x="4" y="54"/>
                      <a:pt x="17" y="53"/>
                      <a:pt x="17" y="53"/>
                    </a:cubicBezTo>
                    <a:cubicBezTo>
                      <a:pt x="16" y="54"/>
                      <a:pt x="17" y="56"/>
                      <a:pt x="17" y="58"/>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4" name="Freeform 17"/>
              <p:cNvSpPr>
                <a:spLocks noChangeArrowheads="1"/>
              </p:cNvSpPr>
              <p:nvPr/>
            </p:nvSpPr>
            <p:spPr bwMode="auto">
              <a:xfrm>
                <a:off x="801688" y="241300"/>
                <a:ext cx="279400" cy="479425"/>
              </a:xfrm>
              <a:custGeom>
                <a:avLst/>
                <a:gdLst>
                  <a:gd name="T0" fmla="*/ 2 w 16"/>
                  <a:gd name="T1" fmla="*/ 28 h 28"/>
                  <a:gd name="T2" fmla="*/ 13 w 16"/>
                  <a:gd name="T3" fmla="*/ 16 h 28"/>
                  <a:gd name="T4" fmla="*/ 16 w 16"/>
                  <a:gd name="T5" fmla="*/ 10 h 28"/>
                  <a:gd name="T6" fmla="*/ 12 w 16"/>
                  <a:gd name="T7" fmla="*/ 0 h 28"/>
                  <a:gd name="T8" fmla="*/ 5 w 16"/>
                  <a:gd name="T9" fmla="*/ 8 h 28"/>
                  <a:gd name="T10" fmla="*/ 4 w 16"/>
                  <a:gd name="T11" fmla="*/ 14 h 28"/>
                  <a:gd name="T12" fmla="*/ 0 w 16"/>
                  <a:gd name="T13" fmla="*/ 21 h 28"/>
                  <a:gd name="T14" fmla="*/ 2 w 16"/>
                  <a:gd name="T15" fmla="*/ 28 h 2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28"/>
                  <a:gd name="T26" fmla="*/ 16 w 16"/>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28">
                    <a:moveTo>
                      <a:pt x="2" y="28"/>
                    </a:moveTo>
                    <a:cubicBezTo>
                      <a:pt x="2" y="28"/>
                      <a:pt x="13" y="17"/>
                      <a:pt x="13" y="16"/>
                    </a:cubicBezTo>
                    <a:cubicBezTo>
                      <a:pt x="14" y="15"/>
                      <a:pt x="16" y="10"/>
                      <a:pt x="16" y="10"/>
                    </a:cubicBezTo>
                    <a:cubicBezTo>
                      <a:pt x="12" y="0"/>
                      <a:pt x="12" y="0"/>
                      <a:pt x="12" y="0"/>
                    </a:cubicBezTo>
                    <a:cubicBezTo>
                      <a:pt x="5" y="8"/>
                      <a:pt x="5" y="8"/>
                      <a:pt x="5" y="8"/>
                    </a:cubicBezTo>
                    <a:cubicBezTo>
                      <a:pt x="5" y="8"/>
                      <a:pt x="4" y="13"/>
                      <a:pt x="4" y="14"/>
                    </a:cubicBezTo>
                    <a:cubicBezTo>
                      <a:pt x="4" y="14"/>
                      <a:pt x="0" y="20"/>
                      <a:pt x="0" y="21"/>
                    </a:cubicBezTo>
                    <a:cubicBezTo>
                      <a:pt x="1" y="22"/>
                      <a:pt x="2" y="28"/>
                      <a:pt x="2" y="28"/>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5" name="Freeform 18"/>
              <p:cNvSpPr>
                <a:spLocks noChangeArrowheads="1"/>
              </p:cNvSpPr>
              <p:nvPr/>
            </p:nvSpPr>
            <p:spPr bwMode="auto">
              <a:xfrm>
                <a:off x="1098551" y="584200"/>
                <a:ext cx="452438" cy="736600"/>
              </a:xfrm>
              <a:custGeom>
                <a:avLst/>
                <a:gdLst>
                  <a:gd name="T0" fmla="*/ 5 w 26"/>
                  <a:gd name="T1" fmla="*/ 8 h 43"/>
                  <a:gd name="T2" fmla="*/ 18 w 26"/>
                  <a:gd name="T3" fmla="*/ 19 h 43"/>
                  <a:gd name="T4" fmla="*/ 19 w 26"/>
                  <a:gd name="T5" fmla="*/ 21 h 43"/>
                  <a:gd name="T6" fmla="*/ 9 w 26"/>
                  <a:gd name="T7" fmla="*/ 37 h 43"/>
                  <a:gd name="T8" fmla="*/ 5 w 26"/>
                  <a:gd name="T9" fmla="*/ 36 h 43"/>
                  <a:gd name="T10" fmla="*/ 5 w 26"/>
                  <a:gd name="T11" fmla="*/ 34 h 43"/>
                  <a:gd name="T12" fmla="*/ 1 w 26"/>
                  <a:gd name="T13" fmla="*/ 33 h 43"/>
                  <a:gd name="T14" fmla="*/ 2 w 26"/>
                  <a:gd name="T15" fmla="*/ 34 h 43"/>
                  <a:gd name="T16" fmla="*/ 4 w 26"/>
                  <a:gd name="T17" fmla="*/ 35 h 43"/>
                  <a:gd name="T18" fmla="*/ 1 w 26"/>
                  <a:gd name="T19" fmla="*/ 35 h 43"/>
                  <a:gd name="T20" fmla="*/ 1 w 26"/>
                  <a:gd name="T21" fmla="*/ 37 h 43"/>
                  <a:gd name="T22" fmla="*/ 5 w 26"/>
                  <a:gd name="T23" fmla="*/ 37 h 43"/>
                  <a:gd name="T24" fmla="*/ 1 w 26"/>
                  <a:gd name="T25" fmla="*/ 38 h 43"/>
                  <a:gd name="T26" fmla="*/ 3 w 26"/>
                  <a:gd name="T27" fmla="*/ 39 h 43"/>
                  <a:gd name="T28" fmla="*/ 5 w 26"/>
                  <a:gd name="T29" fmla="*/ 40 h 43"/>
                  <a:gd name="T30" fmla="*/ 3 w 26"/>
                  <a:gd name="T31" fmla="*/ 41 h 43"/>
                  <a:gd name="T32" fmla="*/ 4 w 26"/>
                  <a:gd name="T33" fmla="*/ 42 h 43"/>
                  <a:gd name="T34" fmla="*/ 6 w 26"/>
                  <a:gd name="T35" fmla="*/ 42 h 43"/>
                  <a:gd name="T36" fmla="*/ 10 w 26"/>
                  <a:gd name="T37" fmla="*/ 42 h 43"/>
                  <a:gd name="T38" fmla="*/ 13 w 26"/>
                  <a:gd name="T39" fmla="*/ 40 h 43"/>
                  <a:gd name="T40" fmla="*/ 26 w 26"/>
                  <a:gd name="T41" fmla="*/ 20 h 43"/>
                  <a:gd name="T42" fmla="*/ 17 w 26"/>
                  <a:gd name="T43" fmla="*/ 7 h 43"/>
                  <a:gd name="T44" fmla="*/ 12 w 26"/>
                  <a:gd name="T45" fmla="*/ 0 h 43"/>
                  <a:gd name="T46" fmla="*/ 5 w 26"/>
                  <a:gd name="T47" fmla="*/ 8 h 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43"/>
                  <a:gd name="T74" fmla="*/ 26 w 26"/>
                  <a:gd name="T75" fmla="*/ 43 h 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43">
                    <a:moveTo>
                      <a:pt x="5" y="8"/>
                    </a:moveTo>
                    <a:cubicBezTo>
                      <a:pt x="5" y="8"/>
                      <a:pt x="17" y="16"/>
                      <a:pt x="18" y="19"/>
                    </a:cubicBezTo>
                    <a:cubicBezTo>
                      <a:pt x="19" y="21"/>
                      <a:pt x="19" y="21"/>
                      <a:pt x="19" y="21"/>
                    </a:cubicBezTo>
                    <a:cubicBezTo>
                      <a:pt x="19" y="21"/>
                      <a:pt x="12" y="35"/>
                      <a:pt x="9" y="37"/>
                    </a:cubicBezTo>
                    <a:cubicBezTo>
                      <a:pt x="9" y="37"/>
                      <a:pt x="6" y="38"/>
                      <a:pt x="5" y="36"/>
                    </a:cubicBezTo>
                    <a:cubicBezTo>
                      <a:pt x="5" y="36"/>
                      <a:pt x="5" y="35"/>
                      <a:pt x="5" y="34"/>
                    </a:cubicBezTo>
                    <a:cubicBezTo>
                      <a:pt x="4" y="33"/>
                      <a:pt x="2" y="32"/>
                      <a:pt x="1" y="33"/>
                    </a:cubicBezTo>
                    <a:cubicBezTo>
                      <a:pt x="1" y="33"/>
                      <a:pt x="1" y="34"/>
                      <a:pt x="2" y="34"/>
                    </a:cubicBezTo>
                    <a:cubicBezTo>
                      <a:pt x="2" y="34"/>
                      <a:pt x="4" y="35"/>
                      <a:pt x="4" y="35"/>
                    </a:cubicBezTo>
                    <a:cubicBezTo>
                      <a:pt x="4" y="35"/>
                      <a:pt x="1" y="35"/>
                      <a:pt x="1" y="35"/>
                    </a:cubicBezTo>
                    <a:cubicBezTo>
                      <a:pt x="0" y="36"/>
                      <a:pt x="0" y="37"/>
                      <a:pt x="1" y="37"/>
                    </a:cubicBezTo>
                    <a:cubicBezTo>
                      <a:pt x="2" y="37"/>
                      <a:pt x="4" y="37"/>
                      <a:pt x="5" y="37"/>
                    </a:cubicBezTo>
                    <a:cubicBezTo>
                      <a:pt x="5" y="37"/>
                      <a:pt x="1" y="38"/>
                      <a:pt x="1" y="38"/>
                    </a:cubicBezTo>
                    <a:cubicBezTo>
                      <a:pt x="1" y="39"/>
                      <a:pt x="1" y="40"/>
                      <a:pt x="3" y="39"/>
                    </a:cubicBezTo>
                    <a:cubicBezTo>
                      <a:pt x="4" y="39"/>
                      <a:pt x="5" y="40"/>
                      <a:pt x="5" y="40"/>
                    </a:cubicBezTo>
                    <a:cubicBezTo>
                      <a:pt x="5" y="40"/>
                      <a:pt x="2" y="40"/>
                      <a:pt x="3" y="41"/>
                    </a:cubicBezTo>
                    <a:cubicBezTo>
                      <a:pt x="3" y="41"/>
                      <a:pt x="3" y="42"/>
                      <a:pt x="4" y="42"/>
                    </a:cubicBezTo>
                    <a:cubicBezTo>
                      <a:pt x="5" y="42"/>
                      <a:pt x="6" y="41"/>
                      <a:pt x="6" y="42"/>
                    </a:cubicBezTo>
                    <a:cubicBezTo>
                      <a:pt x="6" y="42"/>
                      <a:pt x="8" y="43"/>
                      <a:pt x="10" y="42"/>
                    </a:cubicBezTo>
                    <a:cubicBezTo>
                      <a:pt x="13" y="42"/>
                      <a:pt x="12" y="41"/>
                      <a:pt x="13" y="40"/>
                    </a:cubicBezTo>
                    <a:cubicBezTo>
                      <a:pt x="13" y="40"/>
                      <a:pt x="26" y="24"/>
                      <a:pt x="26" y="20"/>
                    </a:cubicBezTo>
                    <a:cubicBezTo>
                      <a:pt x="26" y="17"/>
                      <a:pt x="18" y="8"/>
                      <a:pt x="17" y="7"/>
                    </a:cubicBezTo>
                    <a:cubicBezTo>
                      <a:pt x="16" y="6"/>
                      <a:pt x="15" y="1"/>
                      <a:pt x="12" y="0"/>
                    </a:cubicBezTo>
                    <a:cubicBezTo>
                      <a:pt x="10" y="0"/>
                      <a:pt x="5" y="3"/>
                      <a:pt x="5" y="8"/>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6" name="Freeform 19"/>
              <p:cNvSpPr>
                <a:spLocks noChangeArrowheads="1"/>
              </p:cNvSpPr>
              <p:nvPr/>
            </p:nvSpPr>
            <p:spPr bwMode="auto">
              <a:xfrm>
                <a:off x="766763" y="342900"/>
                <a:ext cx="69850" cy="103188"/>
              </a:xfrm>
              <a:custGeom>
                <a:avLst/>
                <a:gdLst>
                  <a:gd name="T0" fmla="*/ 0 w 4"/>
                  <a:gd name="T1" fmla="*/ 2 h 6"/>
                  <a:gd name="T2" fmla="*/ 3 w 4"/>
                  <a:gd name="T3" fmla="*/ 6 h 6"/>
                  <a:gd name="T4" fmla="*/ 4 w 4"/>
                  <a:gd name="T5" fmla="*/ 3 h 6"/>
                  <a:gd name="T6" fmla="*/ 2 w 4"/>
                  <a:gd name="T7" fmla="*/ 0 h 6"/>
                  <a:gd name="T8" fmla="*/ 0 w 4"/>
                  <a:gd name="T9" fmla="*/ 0 h 6"/>
                  <a:gd name="T10" fmla="*/ 0 w 4"/>
                  <a:gd name="T11" fmla="*/ 2 h 6"/>
                  <a:gd name="T12" fmla="*/ 0 60000 65536"/>
                  <a:gd name="T13" fmla="*/ 0 60000 65536"/>
                  <a:gd name="T14" fmla="*/ 0 60000 65536"/>
                  <a:gd name="T15" fmla="*/ 0 60000 65536"/>
                  <a:gd name="T16" fmla="*/ 0 60000 65536"/>
                  <a:gd name="T17" fmla="*/ 0 60000 65536"/>
                  <a:gd name="T18" fmla="*/ 0 w 4"/>
                  <a:gd name="T19" fmla="*/ 0 h 6"/>
                  <a:gd name="T20" fmla="*/ 4 w 4"/>
                  <a:gd name="T21" fmla="*/ 6 h 6"/>
                </a:gdLst>
                <a:ahLst/>
                <a:cxnLst>
                  <a:cxn ang="T12">
                    <a:pos x="T0" y="T1"/>
                  </a:cxn>
                  <a:cxn ang="T13">
                    <a:pos x="T2" y="T3"/>
                  </a:cxn>
                  <a:cxn ang="T14">
                    <a:pos x="T4" y="T5"/>
                  </a:cxn>
                  <a:cxn ang="T15">
                    <a:pos x="T6" y="T7"/>
                  </a:cxn>
                  <a:cxn ang="T16">
                    <a:pos x="T8" y="T9"/>
                  </a:cxn>
                  <a:cxn ang="T17">
                    <a:pos x="T10" y="T11"/>
                  </a:cxn>
                </a:cxnLst>
                <a:rect l="T18" t="T19" r="T20" b="T21"/>
                <a:pathLst>
                  <a:path w="4" h="6">
                    <a:moveTo>
                      <a:pt x="0" y="2"/>
                    </a:moveTo>
                    <a:cubicBezTo>
                      <a:pt x="0" y="2"/>
                      <a:pt x="1" y="3"/>
                      <a:pt x="3" y="6"/>
                    </a:cubicBezTo>
                    <a:cubicBezTo>
                      <a:pt x="4" y="3"/>
                      <a:pt x="4" y="3"/>
                      <a:pt x="4" y="3"/>
                    </a:cubicBezTo>
                    <a:cubicBezTo>
                      <a:pt x="2" y="0"/>
                      <a:pt x="2" y="0"/>
                      <a:pt x="2" y="0"/>
                    </a:cubicBezTo>
                    <a:cubicBezTo>
                      <a:pt x="0" y="0"/>
                      <a:pt x="0" y="0"/>
                      <a:pt x="0" y="0"/>
                    </a:cubicBezTo>
                    <a:lnTo>
                      <a:pt x="0" y="2"/>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7" name="Freeform 20"/>
              <p:cNvSpPr>
                <a:spLocks noChangeArrowheads="1"/>
              </p:cNvSpPr>
              <p:nvPr/>
            </p:nvSpPr>
            <p:spPr bwMode="auto">
              <a:xfrm>
                <a:off x="871538" y="241300"/>
                <a:ext cx="209550" cy="257175"/>
              </a:xfrm>
              <a:custGeom>
                <a:avLst/>
                <a:gdLst>
                  <a:gd name="T0" fmla="*/ 12 w 12"/>
                  <a:gd name="T1" fmla="*/ 10 h 15"/>
                  <a:gd name="T2" fmla="*/ 8 w 12"/>
                  <a:gd name="T3" fmla="*/ 0 h 15"/>
                  <a:gd name="T4" fmla="*/ 1 w 12"/>
                  <a:gd name="T5" fmla="*/ 8 h 15"/>
                  <a:gd name="T6" fmla="*/ 0 w 12"/>
                  <a:gd name="T7" fmla="*/ 12 h 15"/>
                  <a:gd name="T8" fmla="*/ 2 w 12"/>
                  <a:gd name="T9" fmla="*/ 11 h 15"/>
                  <a:gd name="T10" fmla="*/ 8 w 12"/>
                  <a:gd name="T11" fmla="*/ 14 h 15"/>
                  <a:gd name="T12" fmla="*/ 10 w 12"/>
                  <a:gd name="T13" fmla="*/ 13 h 15"/>
                  <a:gd name="T14" fmla="*/ 12 w 12"/>
                  <a:gd name="T15" fmla="*/ 10 h 15"/>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5"/>
                  <a:gd name="T26" fmla="*/ 12 w 12"/>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5">
                    <a:moveTo>
                      <a:pt x="12" y="10"/>
                    </a:moveTo>
                    <a:cubicBezTo>
                      <a:pt x="8" y="0"/>
                      <a:pt x="8" y="0"/>
                      <a:pt x="8" y="0"/>
                    </a:cubicBezTo>
                    <a:cubicBezTo>
                      <a:pt x="1" y="8"/>
                      <a:pt x="1" y="8"/>
                      <a:pt x="1" y="8"/>
                    </a:cubicBezTo>
                    <a:cubicBezTo>
                      <a:pt x="1" y="8"/>
                      <a:pt x="1" y="10"/>
                      <a:pt x="0" y="12"/>
                    </a:cubicBezTo>
                    <a:cubicBezTo>
                      <a:pt x="2" y="11"/>
                      <a:pt x="2" y="11"/>
                      <a:pt x="2" y="11"/>
                    </a:cubicBezTo>
                    <a:cubicBezTo>
                      <a:pt x="2" y="11"/>
                      <a:pt x="2" y="15"/>
                      <a:pt x="8" y="14"/>
                    </a:cubicBezTo>
                    <a:cubicBezTo>
                      <a:pt x="9" y="14"/>
                      <a:pt x="10" y="14"/>
                      <a:pt x="10" y="13"/>
                    </a:cubicBezTo>
                    <a:cubicBezTo>
                      <a:pt x="11" y="11"/>
                      <a:pt x="12" y="10"/>
                      <a:pt x="12" y="10"/>
                    </a:cubicBezTo>
                    <a:close/>
                  </a:path>
                </a:pathLst>
              </a:custGeom>
              <a:solidFill>
                <a:srgbClr val="D081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8" name="Freeform 21"/>
              <p:cNvSpPr>
                <a:spLocks noChangeArrowheads="1"/>
              </p:cNvSpPr>
              <p:nvPr/>
            </p:nvSpPr>
            <p:spPr bwMode="auto">
              <a:xfrm>
                <a:off x="801688" y="498475"/>
                <a:ext cx="87313" cy="222250"/>
              </a:xfrm>
              <a:custGeom>
                <a:avLst/>
                <a:gdLst>
                  <a:gd name="T0" fmla="*/ 4 w 5"/>
                  <a:gd name="T1" fmla="*/ 11 h 13"/>
                  <a:gd name="T2" fmla="*/ 4 w 5"/>
                  <a:gd name="T3" fmla="*/ 5 h 13"/>
                  <a:gd name="T4" fmla="*/ 3 w 5"/>
                  <a:gd name="T5" fmla="*/ 0 h 13"/>
                  <a:gd name="T6" fmla="*/ 0 w 5"/>
                  <a:gd name="T7" fmla="*/ 6 h 13"/>
                  <a:gd name="T8" fmla="*/ 2 w 5"/>
                  <a:gd name="T9" fmla="*/ 13 h 13"/>
                  <a:gd name="T10" fmla="*/ 4 w 5"/>
                  <a:gd name="T11" fmla="*/ 11 h 13"/>
                  <a:gd name="T12" fmla="*/ 0 60000 65536"/>
                  <a:gd name="T13" fmla="*/ 0 60000 65536"/>
                  <a:gd name="T14" fmla="*/ 0 60000 65536"/>
                  <a:gd name="T15" fmla="*/ 0 60000 65536"/>
                  <a:gd name="T16" fmla="*/ 0 60000 65536"/>
                  <a:gd name="T17" fmla="*/ 0 60000 65536"/>
                  <a:gd name="T18" fmla="*/ 0 w 5"/>
                  <a:gd name="T19" fmla="*/ 0 h 13"/>
                  <a:gd name="T20" fmla="*/ 5 w 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5" h="13">
                    <a:moveTo>
                      <a:pt x="4" y="11"/>
                    </a:moveTo>
                    <a:cubicBezTo>
                      <a:pt x="4" y="9"/>
                      <a:pt x="4" y="7"/>
                      <a:pt x="4" y="5"/>
                    </a:cubicBezTo>
                    <a:cubicBezTo>
                      <a:pt x="5" y="3"/>
                      <a:pt x="4" y="1"/>
                      <a:pt x="3" y="0"/>
                    </a:cubicBezTo>
                    <a:cubicBezTo>
                      <a:pt x="2" y="2"/>
                      <a:pt x="0" y="5"/>
                      <a:pt x="0" y="6"/>
                    </a:cubicBezTo>
                    <a:cubicBezTo>
                      <a:pt x="1" y="7"/>
                      <a:pt x="2" y="13"/>
                      <a:pt x="2" y="13"/>
                    </a:cubicBezTo>
                    <a:cubicBezTo>
                      <a:pt x="2" y="13"/>
                      <a:pt x="3" y="12"/>
                      <a:pt x="4" y="11"/>
                    </a:cubicBezTo>
                    <a:close/>
                  </a:path>
                </a:pathLst>
              </a:custGeom>
              <a:solidFill>
                <a:srgbClr val="D081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9" name="Freeform 22"/>
              <p:cNvSpPr>
                <a:spLocks noChangeArrowheads="1"/>
              </p:cNvSpPr>
              <p:nvPr/>
            </p:nvSpPr>
            <p:spPr bwMode="auto">
              <a:xfrm>
                <a:off x="661988" y="428625"/>
                <a:ext cx="714375" cy="549275"/>
              </a:xfrm>
              <a:custGeom>
                <a:avLst/>
                <a:gdLst>
                  <a:gd name="T0" fmla="*/ 1 w 41"/>
                  <a:gd name="T1" fmla="*/ 12 h 32"/>
                  <a:gd name="T2" fmla="*/ 5 w 41"/>
                  <a:gd name="T3" fmla="*/ 6 h 32"/>
                  <a:gd name="T4" fmla="*/ 11 w 41"/>
                  <a:gd name="T5" fmla="*/ 3 h 32"/>
                  <a:gd name="T6" fmla="*/ 12 w 41"/>
                  <a:gd name="T7" fmla="*/ 3 h 32"/>
                  <a:gd name="T8" fmla="*/ 10 w 41"/>
                  <a:gd name="T9" fmla="*/ 10 h 32"/>
                  <a:gd name="T10" fmla="*/ 10 w 41"/>
                  <a:gd name="T11" fmla="*/ 16 h 32"/>
                  <a:gd name="T12" fmla="*/ 14 w 41"/>
                  <a:gd name="T13" fmla="*/ 10 h 32"/>
                  <a:gd name="T14" fmla="*/ 18 w 41"/>
                  <a:gd name="T15" fmla="*/ 5 h 32"/>
                  <a:gd name="T16" fmla="*/ 18 w 41"/>
                  <a:gd name="T17" fmla="*/ 2 h 32"/>
                  <a:gd name="T18" fmla="*/ 21 w 41"/>
                  <a:gd name="T19" fmla="*/ 0 h 32"/>
                  <a:gd name="T20" fmla="*/ 24 w 41"/>
                  <a:gd name="T21" fmla="*/ 2 h 32"/>
                  <a:gd name="T22" fmla="*/ 28 w 41"/>
                  <a:gd name="T23" fmla="*/ 3 h 32"/>
                  <a:gd name="T24" fmla="*/ 37 w 41"/>
                  <a:gd name="T25" fmla="*/ 7 h 32"/>
                  <a:gd name="T26" fmla="*/ 41 w 41"/>
                  <a:gd name="T27" fmla="*/ 14 h 32"/>
                  <a:gd name="T28" fmla="*/ 34 w 41"/>
                  <a:gd name="T29" fmla="*/ 20 h 32"/>
                  <a:gd name="T30" fmla="*/ 35 w 41"/>
                  <a:gd name="T31" fmla="*/ 20 h 32"/>
                  <a:gd name="T32" fmla="*/ 32 w 41"/>
                  <a:gd name="T33" fmla="*/ 20 h 32"/>
                  <a:gd name="T34" fmla="*/ 31 w 41"/>
                  <a:gd name="T35" fmla="*/ 20 h 32"/>
                  <a:gd name="T36" fmla="*/ 28 w 41"/>
                  <a:gd name="T37" fmla="*/ 27 h 32"/>
                  <a:gd name="T38" fmla="*/ 27 w 41"/>
                  <a:gd name="T39" fmla="*/ 31 h 32"/>
                  <a:gd name="T40" fmla="*/ 3 w 41"/>
                  <a:gd name="T41" fmla="*/ 30 h 32"/>
                  <a:gd name="T42" fmla="*/ 2 w 41"/>
                  <a:gd name="T43" fmla="*/ 25 h 32"/>
                  <a:gd name="T44" fmla="*/ 0 w 41"/>
                  <a:gd name="T45" fmla="*/ 19 h 32"/>
                  <a:gd name="T46" fmla="*/ 1 w 41"/>
                  <a:gd name="T47" fmla="*/ 12 h 3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
                  <a:gd name="T73" fmla="*/ 0 h 32"/>
                  <a:gd name="T74" fmla="*/ 41 w 41"/>
                  <a:gd name="T75" fmla="*/ 32 h 3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 h="32">
                    <a:moveTo>
                      <a:pt x="1" y="12"/>
                    </a:moveTo>
                    <a:cubicBezTo>
                      <a:pt x="2" y="10"/>
                      <a:pt x="4" y="7"/>
                      <a:pt x="5" y="6"/>
                    </a:cubicBezTo>
                    <a:cubicBezTo>
                      <a:pt x="7" y="6"/>
                      <a:pt x="10" y="3"/>
                      <a:pt x="11" y="3"/>
                    </a:cubicBezTo>
                    <a:cubicBezTo>
                      <a:pt x="12" y="3"/>
                      <a:pt x="12" y="3"/>
                      <a:pt x="12" y="3"/>
                    </a:cubicBezTo>
                    <a:cubicBezTo>
                      <a:pt x="12" y="3"/>
                      <a:pt x="10" y="8"/>
                      <a:pt x="10" y="10"/>
                    </a:cubicBezTo>
                    <a:cubicBezTo>
                      <a:pt x="10" y="12"/>
                      <a:pt x="10" y="15"/>
                      <a:pt x="10" y="16"/>
                    </a:cubicBezTo>
                    <a:cubicBezTo>
                      <a:pt x="10" y="16"/>
                      <a:pt x="13" y="12"/>
                      <a:pt x="14" y="10"/>
                    </a:cubicBezTo>
                    <a:cubicBezTo>
                      <a:pt x="14" y="8"/>
                      <a:pt x="17" y="7"/>
                      <a:pt x="18" y="5"/>
                    </a:cubicBezTo>
                    <a:cubicBezTo>
                      <a:pt x="18" y="3"/>
                      <a:pt x="18" y="2"/>
                      <a:pt x="18" y="2"/>
                    </a:cubicBezTo>
                    <a:cubicBezTo>
                      <a:pt x="18" y="2"/>
                      <a:pt x="21" y="1"/>
                      <a:pt x="21" y="0"/>
                    </a:cubicBezTo>
                    <a:cubicBezTo>
                      <a:pt x="21" y="0"/>
                      <a:pt x="23" y="2"/>
                      <a:pt x="24" y="2"/>
                    </a:cubicBezTo>
                    <a:cubicBezTo>
                      <a:pt x="26" y="2"/>
                      <a:pt x="28" y="3"/>
                      <a:pt x="28" y="3"/>
                    </a:cubicBezTo>
                    <a:cubicBezTo>
                      <a:pt x="29" y="3"/>
                      <a:pt x="35" y="5"/>
                      <a:pt x="37" y="7"/>
                    </a:cubicBezTo>
                    <a:cubicBezTo>
                      <a:pt x="38" y="9"/>
                      <a:pt x="40" y="11"/>
                      <a:pt x="41" y="14"/>
                    </a:cubicBezTo>
                    <a:cubicBezTo>
                      <a:pt x="41" y="14"/>
                      <a:pt x="34" y="19"/>
                      <a:pt x="34" y="20"/>
                    </a:cubicBezTo>
                    <a:cubicBezTo>
                      <a:pt x="35" y="20"/>
                      <a:pt x="35" y="20"/>
                      <a:pt x="35" y="20"/>
                    </a:cubicBezTo>
                    <a:cubicBezTo>
                      <a:pt x="35" y="20"/>
                      <a:pt x="33" y="20"/>
                      <a:pt x="32" y="20"/>
                    </a:cubicBezTo>
                    <a:cubicBezTo>
                      <a:pt x="31" y="19"/>
                      <a:pt x="31" y="20"/>
                      <a:pt x="31" y="20"/>
                    </a:cubicBezTo>
                    <a:cubicBezTo>
                      <a:pt x="30" y="21"/>
                      <a:pt x="28" y="26"/>
                      <a:pt x="28" y="27"/>
                    </a:cubicBezTo>
                    <a:cubicBezTo>
                      <a:pt x="28" y="28"/>
                      <a:pt x="28" y="31"/>
                      <a:pt x="27" y="31"/>
                    </a:cubicBezTo>
                    <a:cubicBezTo>
                      <a:pt x="27" y="31"/>
                      <a:pt x="4" y="32"/>
                      <a:pt x="3" y="30"/>
                    </a:cubicBezTo>
                    <a:cubicBezTo>
                      <a:pt x="3" y="30"/>
                      <a:pt x="3" y="26"/>
                      <a:pt x="2" y="25"/>
                    </a:cubicBezTo>
                    <a:cubicBezTo>
                      <a:pt x="2" y="23"/>
                      <a:pt x="0" y="22"/>
                      <a:pt x="0" y="19"/>
                    </a:cubicBezTo>
                    <a:cubicBezTo>
                      <a:pt x="0" y="17"/>
                      <a:pt x="1" y="14"/>
                      <a:pt x="1" y="12"/>
                    </a:cubicBezTo>
                    <a:close/>
                  </a:path>
                </a:pathLst>
              </a:custGeom>
              <a:solidFill>
                <a:srgbClr val="F2F2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0" name="Freeform 23"/>
              <p:cNvSpPr>
                <a:spLocks noChangeArrowheads="1"/>
              </p:cNvSpPr>
              <p:nvPr/>
            </p:nvSpPr>
            <p:spPr bwMode="auto">
              <a:xfrm>
                <a:off x="644526" y="17463"/>
                <a:ext cx="558800" cy="703263"/>
              </a:xfrm>
              <a:custGeom>
                <a:avLst/>
                <a:gdLst>
                  <a:gd name="T0" fmla="*/ 27 w 32"/>
                  <a:gd name="T1" fmla="*/ 21 h 41"/>
                  <a:gd name="T2" fmla="*/ 25 w 32"/>
                  <a:gd name="T3" fmla="*/ 14 h 41"/>
                  <a:gd name="T4" fmla="*/ 22 w 32"/>
                  <a:gd name="T5" fmla="*/ 5 h 41"/>
                  <a:gd name="T6" fmla="*/ 14 w 32"/>
                  <a:gd name="T7" fmla="*/ 0 h 41"/>
                  <a:gd name="T8" fmla="*/ 5 w 32"/>
                  <a:gd name="T9" fmla="*/ 4 h 41"/>
                  <a:gd name="T10" fmla="*/ 3 w 32"/>
                  <a:gd name="T11" fmla="*/ 12 h 41"/>
                  <a:gd name="T12" fmla="*/ 4 w 32"/>
                  <a:gd name="T13" fmla="*/ 16 h 41"/>
                  <a:gd name="T14" fmla="*/ 6 w 32"/>
                  <a:gd name="T15" fmla="*/ 18 h 41"/>
                  <a:gd name="T16" fmla="*/ 7 w 32"/>
                  <a:gd name="T17" fmla="*/ 22 h 41"/>
                  <a:gd name="T18" fmla="*/ 8 w 32"/>
                  <a:gd name="T19" fmla="*/ 23 h 41"/>
                  <a:gd name="T20" fmla="*/ 8 w 32"/>
                  <a:gd name="T21" fmla="*/ 22 h 41"/>
                  <a:gd name="T22" fmla="*/ 8 w 32"/>
                  <a:gd name="T23" fmla="*/ 19 h 41"/>
                  <a:gd name="T24" fmla="*/ 6 w 32"/>
                  <a:gd name="T25" fmla="*/ 12 h 41"/>
                  <a:gd name="T26" fmla="*/ 7 w 32"/>
                  <a:gd name="T27" fmla="*/ 15 h 41"/>
                  <a:gd name="T28" fmla="*/ 9 w 32"/>
                  <a:gd name="T29" fmla="*/ 18 h 41"/>
                  <a:gd name="T30" fmla="*/ 8 w 32"/>
                  <a:gd name="T31" fmla="*/ 21 h 41"/>
                  <a:gd name="T32" fmla="*/ 8 w 32"/>
                  <a:gd name="T33" fmla="*/ 27 h 41"/>
                  <a:gd name="T34" fmla="*/ 7 w 32"/>
                  <a:gd name="T35" fmla="*/ 30 h 41"/>
                  <a:gd name="T36" fmla="*/ 14 w 32"/>
                  <a:gd name="T37" fmla="*/ 26 h 41"/>
                  <a:gd name="T38" fmla="*/ 12 w 32"/>
                  <a:gd name="T39" fmla="*/ 23 h 41"/>
                  <a:gd name="T40" fmla="*/ 20 w 32"/>
                  <a:gd name="T41" fmla="*/ 16 h 41"/>
                  <a:gd name="T42" fmla="*/ 21 w 32"/>
                  <a:gd name="T43" fmla="*/ 20 h 41"/>
                  <a:gd name="T44" fmla="*/ 21 w 32"/>
                  <a:gd name="T45" fmla="*/ 25 h 41"/>
                  <a:gd name="T46" fmla="*/ 24 w 32"/>
                  <a:gd name="T47" fmla="*/ 27 h 41"/>
                  <a:gd name="T48" fmla="*/ 24 w 32"/>
                  <a:gd name="T49" fmla="*/ 29 h 41"/>
                  <a:gd name="T50" fmla="*/ 25 w 32"/>
                  <a:gd name="T51" fmla="*/ 27 h 41"/>
                  <a:gd name="T52" fmla="*/ 25 w 32"/>
                  <a:gd name="T53" fmla="*/ 28 h 41"/>
                  <a:gd name="T54" fmla="*/ 25 w 32"/>
                  <a:gd name="T55" fmla="*/ 30 h 41"/>
                  <a:gd name="T56" fmla="*/ 25 w 32"/>
                  <a:gd name="T57" fmla="*/ 33 h 41"/>
                  <a:gd name="T58" fmla="*/ 25 w 32"/>
                  <a:gd name="T59" fmla="*/ 33 h 41"/>
                  <a:gd name="T60" fmla="*/ 25 w 32"/>
                  <a:gd name="T61" fmla="*/ 33 h 41"/>
                  <a:gd name="T62" fmla="*/ 26 w 32"/>
                  <a:gd name="T63" fmla="*/ 32 h 41"/>
                  <a:gd name="T64" fmla="*/ 26 w 32"/>
                  <a:gd name="T65" fmla="*/ 38 h 41"/>
                  <a:gd name="T66" fmla="*/ 24 w 32"/>
                  <a:gd name="T67" fmla="*/ 39 h 41"/>
                  <a:gd name="T68" fmla="*/ 27 w 32"/>
                  <a:gd name="T69" fmla="*/ 39 h 41"/>
                  <a:gd name="T70" fmla="*/ 28 w 32"/>
                  <a:gd name="T71" fmla="*/ 33 h 41"/>
                  <a:gd name="T72" fmla="*/ 31 w 32"/>
                  <a:gd name="T73" fmla="*/ 28 h 41"/>
                  <a:gd name="T74" fmla="*/ 32 w 32"/>
                  <a:gd name="T75" fmla="*/ 28 h 41"/>
                  <a:gd name="T76" fmla="*/ 27 w 32"/>
                  <a:gd name="T77" fmla="*/ 21 h 4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2"/>
                  <a:gd name="T118" fmla="*/ 0 h 41"/>
                  <a:gd name="T119" fmla="*/ 32 w 32"/>
                  <a:gd name="T120" fmla="*/ 41 h 4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2" h="41">
                    <a:moveTo>
                      <a:pt x="27" y="21"/>
                    </a:moveTo>
                    <a:cubicBezTo>
                      <a:pt x="26" y="21"/>
                      <a:pt x="25" y="15"/>
                      <a:pt x="25" y="14"/>
                    </a:cubicBezTo>
                    <a:cubicBezTo>
                      <a:pt x="25" y="13"/>
                      <a:pt x="23" y="6"/>
                      <a:pt x="22" y="5"/>
                    </a:cubicBezTo>
                    <a:cubicBezTo>
                      <a:pt x="20" y="1"/>
                      <a:pt x="14" y="0"/>
                      <a:pt x="14" y="0"/>
                    </a:cubicBezTo>
                    <a:cubicBezTo>
                      <a:pt x="11" y="0"/>
                      <a:pt x="8" y="1"/>
                      <a:pt x="5" y="4"/>
                    </a:cubicBezTo>
                    <a:cubicBezTo>
                      <a:pt x="0" y="5"/>
                      <a:pt x="3" y="11"/>
                      <a:pt x="3" y="12"/>
                    </a:cubicBezTo>
                    <a:cubicBezTo>
                      <a:pt x="4" y="14"/>
                      <a:pt x="4" y="13"/>
                      <a:pt x="4" y="16"/>
                    </a:cubicBezTo>
                    <a:cubicBezTo>
                      <a:pt x="4" y="18"/>
                      <a:pt x="6" y="17"/>
                      <a:pt x="6" y="18"/>
                    </a:cubicBezTo>
                    <a:cubicBezTo>
                      <a:pt x="6" y="19"/>
                      <a:pt x="5" y="21"/>
                      <a:pt x="7" y="22"/>
                    </a:cubicBezTo>
                    <a:cubicBezTo>
                      <a:pt x="8" y="23"/>
                      <a:pt x="8" y="23"/>
                      <a:pt x="8" y="23"/>
                    </a:cubicBezTo>
                    <a:cubicBezTo>
                      <a:pt x="8" y="23"/>
                      <a:pt x="8" y="22"/>
                      <a:pt x="8" y="22"/>
                    </a:cubicBezTo>
                    <a:cubicBezTo>
                      <a:pt x="7" y="22"/>
                      <a:pt x="7" y="20"/>
                      <a:pt x="8" y="19"/>
                    </a:cubicBezTo>
                    <a:cubicBezTo>
                      <a:pt x="8" y="18"/>
                      <a:pt x="6" y="12"/>
                      <a:pt x="6" y="12"/>
                    </a:cubicBezTo>
                    <a:cubicBezTo>
                      <a:pt x="7" y="15"/>
                      <a:pt x="7" y="15"/>
                      <a:pt x="7" y="15"/>
                    </a:cubicBezTo>
                    <a:cubicBezTo>
                      <a:pt x="9" y="18"/>
                      <a:pt x="9" y="18"/>
                      <a:pt x="9" y="18"/>
                    </a:cubicBezTo>
                    <a:cubicBezTo>
                      <a:pt x="8" y="21"/>
                      <a:pt x="8" y="21"/>
                      <a:pt x="8" y="21"/>
                    </a:cubicBezTo>
                    <a:cubicBezTo>
                      <a:pt x="7" y="25"/>
                      <a:pt x="7" y="26"/>
                      <a:pt x="8" y="27"/>
                    </a:cubicBezTo>
                    <a:cubicBezTo>
                      <a:pt x="8" y="28"/>
                      <a:pt x="7" y="30"/>
                      <a:pt x="7" y="30"/>
                    </a:cubicBezTo>
                    <a:cubicBezTo>
                      <a:pt x="11" y="28"/>
                      <a:pt x="14" y="27"/>
                      <a:pt x="14" y="26"/>
                    </a:cubicBezTo>
                    <a:cubicBezTo>
                      <a:pt x="14" y="25"/>
                      <a:pt x="12" y="23"/>
                      <a:pt x="12" y="23"/>
                    </a:cubicBezTo>
                    <a:cubicBezTo>
                      <a:pt x="20" y="16"/>
                      <a:pt x="20" y="16"/>
                      <a:pt x="20" y="16"/>
                    </a:cubicBezTo>
                    <a:cubicBezTo>
                      <a:pt x="20" y="16"/>
                      <a:pt x="22" y="20"/>
                      <a:pt x="21" y="20"/>
                    </a:cubicBezTo>
                    <a:cubicBezTo>
                      <a:pt x="21" y="21"/>
                      <a:pt x="21" y="24"/>
                      <a:pt x="21" y="25"/>
                    </a:cubicBezTo>
                    <a:cubicBezTo>
                      <a:pt x="21" y="25"/>
                      <a:pt x="23" y="27"/>
                      <a:pt x="24" y="27"/>
                    </a:cubicBezTo>
                    <a:cubicBezTo>
                      <a:pt x="25" y="27"/>
                      <a:pt x="24" y="29"/>
                      <a:pt x="24" y="29"/>
                    </a:cubicBezTo>
                    <a:cubicBezTo>
                      <a:pt x="25" y="28"/>
                      <a:pt x="25" y="27"/>
                      <a:pt x="25" y="27"/>
                    </a:cubicBezTo>
                    <a:cubicBezTo>
                      <a:pt x="25" y="27"/>
                      <a:pt x="25" y="27"/>
                      <a:pt x="25" y="28"/>
                    </a:cubicBezTo>
                    <a:cubicBezTo>
                      <a:pt x="26" y="28"/>
                      <a:pt x="26" y="29"/>
                      <a:pt x="25" y="30"/>
                    </a:cubicBezTo>
                    <a:cubicBezTo>
                      <a:pt x="25" y="32"/>
                      <a:pt x="25" y="33"/>
                      <a:pt x="25" y="33"/>
                    </a:cubicBezTo>
                    <a:cubicBezTo>
                      <a:pt x="25" y="33"/>
                      <a:pt x="25" y="33"/>
                      <a:pt x="25" y="33"/>
                    </a:cubicBezTo>
                    <a:cubicBezTo>
                      <a:pt x="25" y="33"/>
                      <a:pt x="25" y="33"/>
                      <a:pt x="25" y="33"/>
                    </a:cubicBezTo>
                    <a:cubicBezTo>
                      <a:pt x="25" y="33"/>
                      <a:pt x="26" y="32"/>
                      <a:pt x="26" y="32"/>
                    </a:cubicBezTo>
                    <a:cubicBezTo>
                      <a:pt x="26" y="34"/>
                      <a:pt x="27" y="36"/>
                      <a:pt x="26" y="38"/>
                    </a:cubicBezTo>
                    <a:cubicBezTo>
                      <a:pt x="26" y="41"/>
                      <a:pt x="24" y="39"/>
                      <a:pt x="24" y="39"/>
                    </a:cubicBezTo>
                    <a:cubicBezTo>
                      <a:pt x="25" y="41"/>
                      <a:pt x="26" y="40"/>
                      <a:pt x="27" y="39"/>
                    </a:cubicBezTo>
                    <a:cubicBezTo>
                      <a:pt x="28" y="38"/>
                      <a:pt x="28" y="36"/>
                      <a:pt x="28" y="33"/>
                    </a:cubicBezTo>
                    <a:cubicBezTo>
                      <a:pt x="28" y="30"/>
                      <a:pt x="30" y="29"/>
                      <a:pt x="31" y="28"/>
                    </a:cubicBezTo>
                    <a:cubicBezTo>
                      <a:pt x="31" y="27"/>
                      <a:pt x="32" y="28"/>
                      <a:pt x="32" y="28"/>
                    </a:cubicBezTo>
                    <a:cubicBezTo>
                      <a:pt x="32" y="27"/>
                      <a:pt x="29" y="22"/>
                      <a:pt x="27" y="21"/>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1" name="Rectangle 24"/>
              <p:cNvSpPr>
                <a:spLocks noChangeArrowheads="1"/>
              </p:cNvSpPr>
              <p:nvPr/>
            </p:nvSpPr>
            <p:spPr bwMode="auto">
              <a:xfrm>
                <a:off x="1081088" y="584200"/>
                <a:ext cx="1588" cy="1588"/>
              </a:xfrm>
              <a:prstGeom prst="rect">
                <a:avLst/>
              </a:pr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2" name="Freeform 25"/>
              <p:cNvSpPr>
                <a:spLocks noChangeArrowheads="1"/>
              </p:cNvSpPr>
              <p:nvPr/>
            </p:nvSpPr>
            <p:spPr bwMode="auto">
              <a:xfrm>
                <a:off x="731838" y="120650"/>
                <a:ext cx="314325" cy="342900"/>
              </a:xfrm>
              <a:custGeom>
                <a:avLst/>
                <a:gdLst>
                  <a:gd name="T0" fmla="*/ 8 w 18"/>
                  <a:gd name="T1" fmla="*/ 20 h 20"/>
                  <a:gd name="T2" fmla="*/ 15 w 18"/>
                  <a:gd name="T3" fmla="*/ 14 h 20"/>
                  <a:gd name="T4" fmla="*/ 15 w 18"/>
                  <a:gd name="T5" fmla="*/ 10 h 20"/>
                  <a:gd name="T6" fmla="*/ 17 w 18"/>
                  <a:gd name="T7" fmla="*/ 9 h 20"/>
                  <a:gd name="T8" fmla="*/ 17 w 18"/>
                  <a:gd name="T9" fmla="*/ 3 h 20"/>
                  <a:gd name="T10" fmla="*/ 15 w 18"/>
                  <a:gd name="T11" fmla="*/ 4 h 20"/>
                  <a:gd name="T12" fmla="*/ 14 w 18"/>
                  <a:gd name="T13" fmla="*/ 7 h 20"/>
                  <a:gd name="T14" fmla="*/ 13 w 18"/>
                  <a:gd name="T15" fmla="*/ 7 h 20"/>
                  <a:gd name="T16" fmla="*/ 11 w 18"/>
                  <a:gd name="T17" fmla="*/ 4 h 20"/>
                  <a:gd name="T18" fmla="*/ 7 w 18"/>
                  <a:gd name="T19" fmla="*/ 1 h 20"/>
                  <a:gd name="T20" fmla="*/ 3 w 18"/>
                  <a:gd name="T21" fmla="*/ 2 h 20"/>
                  <a:gd name="T22" fmla="*/ 0 w 18"/>
                  <a:gd name="T23" fmla="*/ 2 h 20"/>
                  <a:gd name="T24" fmla="*/ 0 w 18"/>
                  <a:gd name="T25" fmla="*/ 9 h 20"/>
                  <a:gd name="T26" fmla="*/ 2 w 18"/>
                  <a:gd name="T27" fmla="*/ 11 h 20"/>
                  <a:gd name="T28" fmla="*/ 2 w 18"/>
                  <a:gd name="T29" fmla="*/ 14 h 20"/>
                  <a:gd name="T30" fmla="*/ 5 w 18"/>
                  <a:gd name="T31" fmla="*/ 17 h 20"/>
                  <a:gd name="T32" fmla="*/ 6 w 18"/>
                  <a:gd name="T33" fmla="*/ 19 h 20"/>
                  <a:gd name="T34" fmla="*/ 8 w 18"/>
                  <a:gd name="T35" fmla="*/ 20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
                  <a:gd name="T55" fmla="*/ 0 h 20"/>
                  <a:gd name="T56" fmla="*/ 18 w 18"/>
                  <a:gd name="T57" fmla="*/ 20 h 2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 h="20">
                    <a:moveTo>
                      <a:pt x="8" y="20"/>
                    </a:moveTo>
                    <a:cubicBezTo>
                      <a:pt x="9" y="19"/>
                      <a:pt x="14" y="16"/>
                      <a:pt x="15" y="14"/>
                    </a:cubicBezTo>
                    <a:cubicBezTo>
                      <a:pt x="15" y="11"/>
                      <a:pt x="15" y="10"/>
                      <a:pt x="15" y="10"/>
                    </a:cubicBezTo>
                    <a:cubicBezTo>
                      <a:pt x="15" y="10"/>
                      <a:pt x="16" y="10"/>
                      <a:pt x="17" y="9"/>
                    </a:cubicBezTo>
                    <a:cubicBezTo>
                      <a:pt x="17" y="8"/>
                      <a:pt x="18" y="4"/>
                      <a:pt x="17" y="3"/>
                    </a:cubicBezTo>
                    <a:cubicBezTo>
                      <a:pt x="16" y="2"/>
                      <a:pt x="15" y="3"/>
                      <a:pt x="15" y="4"/>
                    </a:cubicBezTo>
                    <a:cubicBezTo>
                      <a:pt x="15" y="4"/>
                      <a:pt x="14" y="6"/>
                      <a:pt x="14" y="7"/>
                    </a:cubicBezTo>
                    <a:cubicBezTo>
                      <a:pt x="13" y="7"/>
                      <a:pt x="13" y="7"/>
                      <a:pt x="13" y="7"/>
                    </a:cubicBezTo>
                    <a:cubicBezTo>
                      <a:pt x="13" y="7"/>
                      <a:pt x="13" y="6"/>
                      <a:pt x="11" y="4"/>
                    </a:cubicBezTo>
                    <a:cubicBezTo>
                      <a:pt x="11" y="4"/>
                      <a:pt x="9" y="2"/>
                      <a:pt x="7" y="1"/>
                    </a:cubicBezTo>
                    <a:cubicBezTo>
                      <a:pt x="6" y="0"/>
                      <a:pt x="3" y="2"/>
                      <a:pt x="3" y="2"/>
                    </a:cubicBezTo>
                    <a:cubicBezTo>
                      <a:pt x="3" y="2"/>
                      <a:pt x="0" y="2"/>
                      <a:pt x="0" y="2"/>
                    </a:cubicBezTo>
                    <a:cubicBezTo>
                      <a:pt x="0" y="3"/>
                      <a:pt x="0" y="8"/>
                      <a:pt x="0" y="9"/>
                    </a:cubicBezTo>
                    <a:cubicBezTo>
                      <a:pt x="0" y="9"/>
                      <a:pt x="1" y="10"/>
                      <a:pt x="2" y="11"/>
                    </a:cubicBezTo>
                    <a:cubicBezTo>
                      <a:pt x="2" y="11"/>
                      <a:pt x="2" y="13"/>
                      <a:pt x="2" y="14"/>
                    </a:cubicBezTo>
                    <a:cubicBezTo>
                      <a:pt x="3" y="14"/>
                      <a:pt x="5" y="16"/>
                      <a:pt x="5" y="17"/>
                    </a:cubicBezTo>
                    <a:cubicBezTo>
                      <a:pt x="5" y="18"/>
                      <a:pt x="6" y="18"/>
                      <a:pt x="6" y="19"/>
                    </a:cubicBezTo>
                    <a:cubicBezTo>
                      <a:pt x="7" y="19"/>
                      <a:pt x="7" y="20"/>
                      <a:pt x="8" y="20"/>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3" name="Freeform 26"/>
              <p:cNvSpPr>
                <a:spLocks noChangeArrowheads="1"/>
              </p:cNvSpPr>
              <p:nvPr/>
            </p:nvSpPr>
            <p:spPr bwMode="auto">
              <a:xfrm>
                <a:off x="1203326" y="617538"/>
                <a:ext cx="347663" cy="703263"/>
              </a:xfrm>
              <a:custGeom>
                <a:avLst/>
                <a:gdLst>
                  <a:gd name="T0" fmla="*/ 4 w 20"/>
                  <a:gd name="T1" fmla="*/ 40 h 41"/>
                  <a:gd name="T2" fmla="*/ 7 w 20"/>
                  <a:gd name="T3" fmla="*/ 38 h 41"/>
                  <a:gd name="T4" fmla="*/ 20 w 20"/>
                  <a:gd name="T5" fmla="*/ 18 h 41"/>
                  <a:gd name="T6" fmla="*/ 11 w 20"/>
                  <a:gd name="T7" fmla="*/ 5 h 41"/>
                  <a:gd name="T8" fmla="*/ 8 w 20"/>
                  <a:gd name="T9" fmla="*/ 0 h 41"/>
                  <a:gd name="T10" fmla="*/ 2 w 20"/>
                  <a:gd name="T11" fmla="*/ 8 h 41"/>
                  <a:gd name="T12" fmla="*/ 6 w 20"/>
                  <a:gd name="T13" fmla="*/ 11 h 41"/>
                  <a:gd name="T14" fmla="*/ 7 w 20"/>
                  <a:gd name="T15" fmla="*/ 6 h 41"/>
                  <a:gd name="T16" fmla="*/ 11 w 20"/>
                  <a:gd name="T17" fmla="*/ 9 h 41"/>
                  <a:gd name="T18" fmla="*/ 19 w 20"/>
                  <a:gd name="T19" fmla="*/ 18 h 41"/>
                  <a:gd name="T20" fmla="*/ 7 w 20"/>
                  <a:gd name="T21" fmla="*/ 36 h 41"/>
                  <a:gd name="T22" fmla="*/ 5 w 20"/>
                  <a:gd name="T23" fmla="*/ 38 h 41"/>
                  <a:gd name="T24" fmla="*/ 3 w 20"/>
                  <a:gd name="T25" fmla="*/ 35 h 41"/>
                  <a:gd name="T26" fmla="*/ 0 w 20"/>
                  <a:gd name="T27" fmla="*/ 35 h 41"/>
                  <a:gd name="T28" fmla="*/ 0 w 20"/>
                  <a:gd name="T29" fmla="*/ 35 h 41"/>
                  <a:gd name="T30" fmla="*/ 2 w 20"/>
                  <a:gd name="T31" fmla="*/ 39 h 41"/>
                  <a:gd name="T32" fmla="*/ 2 w 20"/>
                  <a:gd name="T33" fmla="*/ 40 h 41"/>
                  <a:gd name="T34" fmla="*/ 4 w 20"/>
                  <a:gd name="T35" fmla="*/ 40 h 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41"/>
                  <a:gd name="T56" fmla="*/ 20 w 20"/>
                  <a:gd name="T57" fmla="*/ 41 h 4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41">
                    <a:moveTo>
                      <a:pt x="4" y="40"/>
                    </a:moveTo>
                    <a:cubicBezTo>
                      <a:pt x="7" y="40"/>
                      <a:pt x="6" y="39"/>
                      <a:pt x="7" y="38"/>
                    </a:cubicBezTo>
                    <a:cubicBezTo>
                      <a:pt x="7" y="38"/>
                      <a:pt x="20" y="22"/>
                      <a:pt x="20" y="18"/>
                    </a:cubicBezTo>
                    <a:cubicBezTo>
                      <a:pt x="20" y="15"/>
                      <a:pt x="12" y="6"/>
                      <a:pt x="11" y="5"/>
                    </a:cubicBezTo>
                    <a:cubicBezTo>
                      <a:pt x="10" y="4"/>
                      <a:pt x="9" y="2"/>
                      <a:pt x="8" y="0"/>
                    </a:cubicBezTo>
                    <a:cubicBezTo>
                      <a:pt x="5" y="2"/>
                      <a:pt x="2" y="5"/>
                      <a:pt x="2" y="8"/>
                    </a:cubicBezTo>
                    <a:cubicBezTo>
                      <a:pt x="3" y="9"/>
                      <a:pt x="5" y="10"/>
                      <a:pt x="6" y="11"/>
                    </a:cubicBezTo>
                    <a:cubicBezTo>
                      <a:pt x="6" y="9"/>
                      <a:pt x="6" y="7"/>
                      <a:pt x="7" y="6"/>
                    </a:cubicBezTo>
                    <a:cubicBezTo>
                      <a:pt x="9" y="6"/>
                      <a:pt x="11" y="8"/>
                      <a:pt x="11" y="9"/>
                    </a:cubicBezTo>
                    <a:cubicBezTo>
                      <a:pt x="12" y="11"/>
                      <a:pt x="17" y="17"/>
                      <a:pt x="19" y="18"/>
                    </a:cubicBezTo>
                    <a:cubicBezTo>
                      <a:pt x="19" y="18"/>
                      <a:pt x="10" y="34"/>
                      <a:pt x="7" y="36"/>
                    </a:cubicBezTo>
                    <a:cubicBezTo>
                      <a:pt x="5" y="38"/>
                      <a:pt x="5" y="38"/>
                      <a:pt x="5" y="38"/>
                    </a:cubicBezTo>
                    <a:cubicBezTo>
                      <a:pt x="5" y="38"/>
                      <a:pt x="5" y="36"/>
                      <a:pt x="3" y="35"/>
                    </a:cubicBezTo>
                    <a:cubicBezTo>
                      <a:pt x="3" y="35"/>
                      <a:pt x="1" y="36"/>
                      <a:pt x="0" y="35"/>
                    </a:cubicBezTo>
                    <a:cubicBezTo>
                      <a:pt x="0" y="35"/>
                      <a:pt x="0" y="35"/>
                      <a:pt x="0" y="35"/>
                    </a:cubicBezTo>
                    <a:cubicBezTo>
                      <a:pt x="0" y="35"/>
                      <a:pt x="2" y="37"/>
                      <a:pt x="2" y="39"/>
                    </a:cubicBezTo>
                    <a:cubicBezTo>
                      <a:pt x="2" y="39"/>
                      <a:pt x="2" y="40"/>
                      <a:pt x="2" y="40"/>
                    </a:cubicBezTo>
                    <a:cubicBezTo>
                      <a:pt x="3" y="41"/>
                      <a:pt x="3" y="41"/>
                      <a:pt x="4" y="4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4" name="Freeform 27"/>
              <p:cNvSpPr>
                <a:spLocks noChangeArrowheads="1"/>
              </p:cNvSpPr>
              <p:nvPr/>
            </p:nvSpPr>
            <p:spPr bwMode="auto">
              <a:xfrm>
                <a:off x="854076" y="120650"/>
                <a:ext cx="52388" cy="50800"/>
              </a:xfrm>
              <a:custGeom>
                <a:avLst/>
                <a:gdLst>
                  <a:gd name="T0" fmla="*/ 0 w 3"/>
                  <a:gd name="T1" fmla="*/ 1 h 3"/>
                  <a:gd name="T2" fmla="*/ 1 w 3"/>
                  <a:gd name="T3" fmla="*/ 3 h 3"/>
                  <a:gd name="T4" fmla="*/ 2 w 3"/>
                  <a:gd name="T5" fmla="*/ 1 h 3"/>
                  <a:gd name="T6" fmla="*/ 0 w 3"/>
                  <a:gd name="T7" fmla="*/ 1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1"/>
                    </a:moveTo>
                    <a:cubicBezTo>
                      <a:pt x="0" y="1"/>
                      <a:pt x="2" y="2"/>
                      <a:pt x="1" y="3"/>
                    </a:cubicBezTo>
                    <a:cubicBezTo>
                      <a:pt x="1" y="3"/>
                      <a:pt x="3" y="2"/>
                      <a:pt x="2" y="1"/>
                    </a:cubicBezTo>
                    <a:cubicBezTo>
                      <a:pt x="1" y="0"/>
                      <a:pt x="0" y="1"/>
                      <a:pt x="0" y="1"/>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5" name="Freeform 28"/>
              <p:cNvSpPr>
                <a:spLocks noChangeArrowheads="1"/>
              </p:cNvSpPr>
              <p:nvPr/>
            </p:nvSpPr>
            <p:spPr bwMode="auto">
              <a:xfrm>
                <a:off x="906463" y="481013"/>
                <a:ext cx="469900" cy="479425"/>
              </a:xfrm>
              <a:custGeom>
                <a:avLst/>
                <a:gdLst>
                  <a:gd name="T0" fmla="*/ 27 w 27"/>
                  <a:gd name="T1" fmla="*/ 11 h 28"/>
                  <a:gd name="T2" fmla="*/ 23 w 27"/>
                  <a:gd name="T3" fmla="*/ 4 h 28"/>
                  <a:gd name="T4" fmla="*/ 14 w 27"/>
                  <a:gd name="T5" fmla="*/ 0 h 28"/>
                  <a:gd name="T6" fmla="*/ 14 w 27"/>
                  <a:gd name="T7" fmla="*/ 0 h 28"/>
                  <a:gd name="T8" fmla="*/ 14 w 27"/>
                  <a:gd name="T9" fmla="*/ 3 h 28"/>
                  <a:gd name="T10" fmla="*/ 21 w 27"/>
                  <a:gd name="T11" fmla="*/ 10 h 28"/>
                  <a:gd name="T12" fmla="*/ 15 w 27"/>
                  <a:gd name="T13" fmla="*/ 10 h 28"/>
                  <a:gd name="T14" fmla="*/ 7 w 27"/>
                  <a:gd name="T15" fmla="*/ 14 h 28"/>
                  <a:gd name="T16" fmla="*/ 14 w 27"/>
                  <a:gd name="T17" fmla="*/ 13 h 28"/>
                  <a:gd name="T18" fmla="*/ 6 w 27"/>
                  <a:gd name="T19" fmla="*/ 20 h 28"/>
                  <a:gd name="T20" fmla="*/ 0 w 27"/>
                  <a:gd name="T21" fmla="*/ 23 h 28"/>
                  <a:gd name="T22" fmla="*/ 6 w 27"/>
                  <a:gd name="T23" fmla="*/ 23 h 28"/>
                  <a:gd name="T24" fmla="*/ 4 w 27"/>
                  <a:gd name="T25" fmla="*/ 28 h 28"/>
                  <a:gd name="T26" fmla="*/ 13 w 27"/>
                  <a:gd name="T27" fmla="*/ 28 h 28"/>
                  <a:gd name="T28" fmla="*/ 14 w 27"/>
                  <a:gd name="T29" fmla="*/ 24 h 28"/>
                  <a:gd name="T30" fmla="*/ 17 w 27"/>
                  <a:gd name="T31" fmla="*/ 17 h 28"/>
                  <a:gd name="T32" fmla="*/ 18 w 27"/>
                  <a:gd name="T33" fmla="*/ 17 h 28"/>
                  <a:gd name="T34" fmla="*/ 21 w 27"/>
                  <a:gd name="T35" fmla="*/ 17 h 28"/>
                  <a:gd name="T36" fmla="*/ 20 w 27"/>
                  <a:gd name="T37" fmla="*/ 17 h 28"/>
                  <a:gd name="T38" fmla="*/ 27 w 27"/>
                  <a:gd name="T39" fmla="*/ 11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7"/>
                  <a:gd name="T61" fmla="*/ 0 h 28"/>
                  <a:gd name="T62" fmla="*/ 27 w 27"/>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7" h="28">
                    <a:moveTo>
                      <a:pt x="27" y="11"/>
                    </a:moveTo>
                    <a:cubicBezTo>
                      <a:pt x="26" y="8"/>
                      <a:pt x="24" y="6"/>
                      <a:pt x="23" y="4"/>
                    </a:cubicBezTo>
                    <a:cubicBezTo>
                      <a:pt x="21" y="2"/>
                      <a:pt x="15" y="0"/>
                      <a:pt x="14" y="0"/>
                    </a:cubicBezTo>
                    <a:cubicBezTo>
                      <a:pt x="14" y="0"/>
                      <a:pt x="14" y="0"/>
                      <a:pt x="14" y="0"/>
                    </a:cubicBezTo>
                    <a:cubicBezTo>
                      <a:pt x="14" y="2"/>
                      <a:pt x="14" y="3"/>
                      <a:pt x="14" y="3"/>
                    </a:cubicBezTo>
                    <a:cubicBezTo>
                      <a:pt x="19" y="5"/>
                      <a:pt x="21" y="10"/>
                      <a:pt x="21" y="10"/>
                    </a:cubicBezTo>
                    <a:cubicBezTo>
                      <a:pt x="21" y="10"/>
                      <a:pt x="16" y="8"/>
                      <a:pt x="15" y="10"/>
                    </a:cubicBezTo>
                    <a:cubicBezTo>
                      <a:pt x="14" y="12"/>
                      <a:pt x="7" y="14"/>
                      <a:pt x="7" y="14"/>
                    </a:cubicBezTo>
                    <a:cubicBezTo>
                      <a:pt x="9" y="14"/>
                      <a:pt x="13" y="13"/>
                      <a:pt x="14" y="13"/>
                    </a:cubicBezTo>
                    <a:cubicBezTo>
                      <a:pt x="12" y="13"/>
                      <a:pt x="7" y="18"/>
                      <a:pt x="6" y="20"/>
                    </a:cubicBezTo>
                    <a:cubicBezTo>
                      <a:pt x="5" y="22"/>
                      <a:pt x="0" y="23"/>
                      <a:pt x="0" y="23"/>
                    </a:cubicBezTo>
                    <a:cubicBezTo>
                      <a:pt x="1" y="24"/>
                      <a:pt x="6" y="23"/>
                      <a:pt x="6" y="23"/>
                    </a:cubicBezTo>
                    <a:cubicBezTo>
                      <a:pt x="6" y="24"/>
                      <a:pt x="5" y="27"/>
                      <a:pt x="4" y="28"/>
                    </a:cubicBezTo>
                    <a:cubicBezTo>
                      <a:pt x="9" y="28"/>
                      <a:pt x="13" y="28"/>
                      <a:pt x="13" y="28"/>
                    </a:cubicBezTo>
                    <a:cubicBezTo>
                      <a:pt x="14" y="28"/>
                      <a:pt x="14" y="25"/>
                      <a:pt x="14" y="24"/>
                    </a:cubicBezTo>
                    <a:cubicBezTo>
                      <a:pt x="14" y="23"/>
                      <a:pt x="16" y="18"/>
                      <a:pt x="17" y="17"/>
                    </a:cubicBezTo>
                    <a:cubicBezTo>
                      <a:pt x="17" y="17"/>
                      <a:pt x="17" y="16"/>
                      <a:pt x="18" y="17"/>
                    </a:cubicBezTo>
                    <a:cubicBezTo>
                      <a:pt x="19" y="17"/>
                      <a:pt x="21" y="17"/>
                      <a:pt x="21" y="17"/>
                    </a:cubicBezTo>
                    <a:cubicBezTo>
                      <a:pt x="20" y="17"/>
                      <a:pt x="20" y="17"/>
                      <a:pt x="20" y="17"/>
                    </a:cubicBezTo>
                    <a:cubicBezTo>
                      <a:pt x="20" y="16"/>
                      <a:pt x="27" y="11"/>
                      <a:pt x="27" y="11"/>
                    </a:cubicBezTo>
                    <a:close/>
                  </a:path>
                </a:pathLst>
              </a:custGeom>
              <a:solidFill>
                <a:srgbClr val="DAE2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6" name="Freeform 29"/>
              <p:cNvSpPr>
                <a:spLocks noChangeArrowheads="1"/>
              </p:cNvSpPr>
              <p:nvPr/>
            </p:nvSpPr>
            <p:spPr bwMode="auto">
              <a:xfrm>
                <a:off x="714376" y="669925"/>
                <a:ext cx="1" cy="33338"/>
              </a:xfrm>
              <a:custGeom>
                <a:avLst/>
                <a:gdLst>
                  <a:gd name="T0" fmla="*/ 0 w 1"/>
                  <a:gd name="T1" fmla="*/ 2 h 2"/>
                  <a:gd name="T2" fmla="*/ 0 w 1"/>
                  <a:gd name="T3" fmla="*/ 0 h 2"/>
                  <a:gd name="T4" fmla="*/ 0 w 1"/>
                  <a:gd name="T5" fmla="*/ 2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2"/>
                      <a:pt x="0" y="1"/>
                      <a:pt x="0" y="0"/>
                    </a:cubicBezTo>
                    <a:cubicBezTo>
                      <a:pt x="0" y="1"/>
                      <a:pt x="0" y="2"/>
                      <a:pt x="0" y="2"/>
                    </a:cubicBezTo>
                    <a:close/>
                  </a:path>
                </a:pathLst>
              </a:custGeom>
              <a:solidFill>
                <a:srgbClr val="DAE2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7" name="Freeform 30"/>
              <p:cNvSpPr>
                <a:spLocks noChangeArrowheads="1"/>
              </p:cNvSpPr>
              <p:nvPr/>
            </p:nvSpPr>
            <p:spPr bwMode="auto">
              <a:xfrm>
                <a:off x="714376" y="514350"/>
                <a:ext cx="104775" cy="155575"/>
              </a:xfrm>
              <a:custGeom>
                <a:avLst/>
                <a:gdLst>
                  <a:gd name="T0" fmla="*/ 3 w 6"/>
                  <a:gd name="T1" fmla="*/ 5 h 9"/>
                  <a:gd name="T2" fmla="*/ 5 w 6"/>
                  <a:gd name="T3" fmla="*/ 8 h 9"/>
                  <a:gd name="T4" fmla="*/ 5 w 6"/>
                  <a:gd name="T5" fmla="*/ 4 h 9"/>
                  <a:gd name="T6" fmla="*/ 5 w 6"/>
                  <a:gd name="T7" fmla="*/ 0 h 9"/>
                  <a:gd name="T8" fmla="*/ 2 w 6"/>
                  <a:gd name="T9" fmla="*/ 1 h 9"/>
                  <a:gd name="T10" fmla="*/ 1 w 6"/>
                  <a:gd name="T11" fmla="*/ 2 h 9"/>
                  <a:gd name="T12" fmla="*/ 0 w 6"/>
                  <a:gd name="T13" fmla="*/ 9 h 9"/>
                  <a:gd name="T14" fmla="*/ 3 w 6"/>
                  <a:gd name="T15" fmla="*/ 3 h 9"/>
                  <a:gd name="T16" fmla="*/ 3 w 6"/>
                  <a:gd name="T17" fmla="*/ 5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9"/>
                  <a:gd name="T29" fmla="*/ 6 w 6"/>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9">
                    <a:moveTo>
                      <a:pt x="3" y="5"/>
                    </a:moveTo>
                    <a:cubicBezTo>
                      <a:pt x="4" y="6"/>
                      <a:pt x="5" y="8"/>
                      <a:pt x="5" y="8"/>
                    </a:cubicBezTo>
                    <a:cubicBezTo>
                      <a:pt x="6" y="6"/>
                      <a:pt x="5" y="4"/>
                      <a:pt x="5" y="4"/>
                    </a:cubicBezTo>
                    <a:cubicBezTo>
                      <a:pt x="5" y="0"/>
                      <a:pt x="5" y="0"/>
                      <a:pt x="5" y="0"/>
                    </a:cubicBezTo>
                    <a:cubicBezTo>
                      <a:pt x="4" y="0"/>
                      <a:pt x="3" y="1"/>
                      <a:pt x="2" y="1"/>
                    </a:cubicBezTo>
                    <a:cubicBezTo>
                      <a:pt x="2" y="2"/>
                      <a:pt x="2" y="2"/>
                      <a:pt x="1" y="2"/>
                    </a:cubicBezTo>
                    <a:cubicBezTo>
                      <a:pt x="1" y="4"/>
                      <a:pt x="0" y="7"/>
                      <a:pt x="0" y="9"/>
                    </a:cubicBezTo>
                    <a:cubicBezTo>
                      <a:pt x="1" y="6"/>
                      <a:pt x="3" y="3"/>
                      <a:pt x="3" y="3"/>
                    </a:cubicBezTo>
                    <a:lnTo>
                      <a:pt x="3" y="5"/>
                    </a:lnTo>
                    <a:close/>
                  </a:path>
                </a:pathLst>
              </a:custGeom>
              <a:solidFill>
                <a:srgbClr val="DAE2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8" name="Freeform 31"/>
              <p:cNvSpPr>
                <a:spLocks noChangeArrowheads="1"/>
              </p:cNvSpPr>
              <p:nvPr/>
            </p:nvSpPr>
            <p:spPr bwMode="auto">
              <a:xfrm>
                <a:off x="889001" y="498475"/>
                <a:ext cx="122238" cy="187325"/>
              </a:xfrm>
              <a:custGeom>
                <a:avLst/>
                <a:gdLst>
                  <a:gd name="T0" fmla="*/ 0 w 7"/>
                  <a:gd name="T1" fmla="*/ 11 h 11"/>
                  <a:gd name="T2" fmla="*/ 5 w 7"/>
                  <a:gd name="T3" fmla="*/ 5 h 11"/>
                  <a:gd name="T4" fmla="*/ 7 w 7"/>
                  <a:gd name="T5" fmla="*/ 0 h 11"/>
                  <a:gd name="T6" fmla="*/ 6 w 7"/>
                  <a:gd name="T7" fmla="*/ 6 h 11"/>
                  <a:gd name="T8" fmla="*/ 0 w 7"/>
                  <a:gd name="T9" fmla="*/ 11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11"/>
                    </a:moveTo>
                    <a:cubicBezTo>
                      <a:pt x="5" y="5"/>
                      <a:pt x="5" y="5"/>
                      <a:pt x="5" y="5"/>
                    </a:cubicBezTo>
                    <a:cubicBezTo>
                      <a:pt x="5" y="5"/>
                      <a:pt x="6" y="2"/>
                      <a:pt x="7" y="0"/>
                    </a:cubicBezTo>
                    <a:cubicBezTo>
                      <a:pt x="6" y="6"/>
                      <a:pt x="6" y="6"/>
                      <a:pt x="6" y="6"/>
                    </a:cubicBezTo>
                    <a:lnTo>
                      <a:pt x="0" y="11"/>
                    </a:lnTo>
                    <a:close/>
                  </a:path>
                </a:pathLst>
              </a:custGeom>
              <a:solidFill>
                <a:srgbClr val="DAE2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9" name="Freeform 32"/>
              <p:cNvSpPr>
                <a:spLocks noChangeArrowheads="1"/>
              </p:cNvSpPr>
              <p:nvPr/>
            </p:nvSpPr>
            <p:spPr bwMode="auto">
              <a:xfrm>
                <a:off x="731838" y="138113"/>
                <a:ext cx="314325" cy="325438"/>
              </a:xfrm>
              <a:custGeom>
                <a:avLst/>
                <a:gdLst>
                  <a:gd name="T0" fmla="*/ 17 w 18"/>
                  <a:gd name="T1" fmla="*/ 2 h 19"/>
                  <a:gd name="T2" fmla="*/ 15 w 18"/>
                  <a:gd name="T3" fmla="*/ 3 h 19"/>
                  <a:gd name="T4" fmla="*/ 14 w 18"/>
                  <a:gd name="T5" fmla="*/ 6 h 19"/>
                  <a:gd name="T6" fmla="*/ 13 w 18"/>
                  <a:gd name="T7" fmla="*/ 6 h 19"/>
                  <a:gd name="T8" fmla="*/ 11 w 18"/>
                  <a:gd name="T9" fmla="*/ 3 h 19"/>
                  <a:gd name="T10" fmla="*/ 7 w 18"/>
                  <a:gd name="T11" fmla="*/ 0 h 19"/>
                  <a:gd name="T12" fmla="*/ 5 w 18"/>
                  <a:gd name="T13" fmla="*/ 0 h 19"/>
                  <a:gd name="T14" fmla="*/ 5 w 18"/>
                  <a:gd name="T15" fmla="*/ 0 h 19"/>
                  <a:gd name="T16" fmla="*/ 3 w 18"/>
                  <a:gd name="T17" fmla="*/ 1 h 19"/>
                  <a:gd name="T18" fmla="*/ 0 w 18"/>
                  <a:gd name="T19" fmla="*/ 1 h 19"/>
                  <a:gd name="T20" fmla="*/ 0 w 18"/>
                  <a:gd name="T21" fmla="*/ 2 h 19"/>
                  <a:gd name="T22" fmla="*/ 6 w 18"/>
                  <a:gd name="T23" fmla="*/ 2 h 19"/>
                  <a:gd name="T24" fmla="*/ 8 w 18"/>
                  <a:gd name="T25" fmla="*/ 5 h 19"/>
                  <a:gd name="T26" fmla="*/ 9 w 18"/>
                  <a:gd name="T27" fmla="*/ 8 h 19"/>
                  <a:gd name="T28" fmla="*/ 11 w 18"/>
                  <a:gd name="T29" fmla="*/ 12 h 19"/>
                  <a:gd name="T30" fmla="*/ 9 w 18"/>
                  <a:gd name="T31" fmla="*/ 17 h 19"/>
                  <a:gd name="T32" fmla="*/ 7 w 18"/>
                  <a:gd name="T33" fmla="*/ 19 h 19"/>
                  <a:gd name="T34" fmla="*/ 8 w 18"/>
                  <a:gd name="T35" fmla="*/ 19 h 19"/>
                  <a:gd name="T36" fmla="*/ 15 w 18"/>
                  <a:gd name="T37" fmla="*/ 13 h 19"/>
                  <a:gd name="T38" fmla="*/ 15 w 18"/>
                  <a:gd name="T39" fmla="*/ 9 h 19"/>
                  <a:gd name="T40" fmla="*/ 17 w 18"/>
                  <a:gd name="T41" fmla="*/ 8 h 19"/>
                  <a:gd name="T42" fmla="*/ 17 w 18"/>
                  <a:gd name="T43" fmla="*/ 2 h 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19"/>
                  <a:gd name="T68" fmla="*/ 18 w 18"/>
                  <a:gd name="T69" fmla="*/ 19 h 1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19">
                    <a:moveTo>
                      <a:pt x="17" y="2"/>
                    </a:moveTo>
                    <a:cubicBezTo>
                      <a:pt x="16" y="1"/>
                      <a:pt x="15" y="2"/>
                      <a:pt x="15" y="3"/>
                    </a:cubicBezTo>
                    <a:cubicBezTo>
                      <a:pt x="15" y="3"/>
                      <a:pt x="14" y="5"/>
                      <a:pt x="14" y="6"/>
                    </a:cubicBezTo>
                    <a:cubicBezTo>
                      <a:pt x="13" y="6"/>
                      <a:pt x="13" y="6"/>
                      <a:pt x="13" y="6"/>
                    </a:cubicBezTo>
                    <a:cubicBezTo>
                      <a:pt x="13" y="6"/>
                      <a:pt x="13" y="5"/>
                      <a:pt x="11" y="3"/>
                    </a:cubicBezTo>
                    <a:cubicBezTo>
                      <a:pt x="11" y="3"/>
                      <a:pt x="9" y="1"/>
                      <a:pt x="7" y="0"/>
                    </a:cubicBezTo>
                    <a:cubicBezTo>
                      <a:pt x="7" y="0"/>
                      <a:pt x="6" y="0"/>
                      <a:pt x="5" y="0"/>
                    </a:cubicBezTo>
                    <a:cubicBezTo>
                      <a:pt x="5" y="0"/>
                      <a:pt x="5" y="0"/>
                      <a:pt x="5" y="0"/>
                    </a:cubicBezTo>
                    <a:cubicBezTo>
                      <a:pt x="4" y="0"/>
                      <a:pt x="3" y="1"/>
                      <a:pt x="3" y="1"/>
                    </a:cubicBezTo>
                    <a:cubicBezTo>
                      <a:pt x="3" y="1"/>
                      <a:pt x="0" y="1"/>
                      <a:pt x="0" y="1"/>
                    </a:cubicBezTo>
                    <a:cubicBezTo>
                      <a:pt x="0" y="1"/>
                      <a:pt x="0" y="2"/>
                      <a:pt x="0" y="2"/>
                    </a:cubicBezTo>
                    <a:cubicBezTo>
                      <a:pt x="1" y="1"/>
                      <a:pt x="4" y="1"/>
                      <a:pt x="6" y="2"/>
                    </a:cubicBezTo>
                    <a:cubicBezTo>
                      <a:pt x="6" y="4"/>
                      <a:pt x="8" y="4"/>
                      <a:pt x="8" y="5"/>
                    </a:cubicBezTo>
                    <a:cubicBezTo>
                      <a:pt x="8" y="5"/>
                      <a:pt x="10" y="6"/>
                      <a:pt x="9" y="8"/>
                    </a:cubicBezTo>
                    <a:cubicBezTo>
                      <a:pt x="9" y="10"/>
                      <a:pt x="10" y="12"/>
                      <a:pt x="11" y="12"/>
                    </a:cubicBezTo>
                    <a:cubicBezTo>
                      <a:pt x="12" y="12"/>
                      <a:pt x="12" y="15"/>
                      <a:pt x="9" y="17"/>
                    </a:cubicBezTo>
                    <a:cubicBezTo>
                      <a:pt x="8" y="18"/>
                      <a:pt x="8" y="19"/>
                      <a:pt x="7" y="19"/>
                    </a:cubicBezTo>
                    <a:cubicBezTo>
                      <a:pt x="8" y="19"/>
                      <a:pt x="8" y="19"/>
                      <a:pt x="8" y="19"/>
                    </a:cubicBezTo>
                    <a:cubicBezTo>
                      <a:pt x="9" y="18"/>
                      <a:pt x="14" y="15"/>
                      <a:pt x="15" y="13"/>
                    </a:cubicBezTo>
                    <a:cubicBezTo>
                      <a:pt x="15" y="10"/>
                      <a:pt x="15" y="9"/>
                      <a:pt x="15" y="9"/>
                    </a:cubicBezTo>
                    <a:cubicBezTo>
                      <a:pt x="15" y="9"/>
                      <a:pt x="16" y="9"/>
                      <a:pt x="17" y="8"/>
                    </a:cubicBezTo>
                    <a:cubicBezTo>
                      <a:pt x="17" y="7"/>
                      <a:pt x="18" y="3"/>
                      <a:pt x="17" y="2"/>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6" name="文本框 5"/>
          <p:cNvSpPr txBox="1"/>
          <p:nvPr/>
        </p:nvSpPr>
        <p:spPr>
          <a:xfrm>
            <a:off x="3537048" y="1102134"/>
            <a:ext cx="5890745" cy="1477328"/>
          </a:xfrm>
          <a:prstGeom prst="rect">
            <a:avLst/>
          </a:prstGeom>
          <a:noFill/>
        </p:spPr>
        <p:txBody>
          <a:bodyPr wrap="square" rtlCol="0">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证券质押登记业务申请材料可以分为：</a:t>
            </a:r>
            <a:endParaRPr lang="en-US" altLang="zh-CN" sz="2000" b="1" dirty="0">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我是谁？</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身份证明材料</a:t>
            </a:r>
            <a:endParaRPr lang="en-US" altLang="zh-CN" sz="2000" b="1" dirty="0">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我来办理什么业务？</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业务办理材料</a:t>
            </a:r>
          </a:p>
        </p:txBody>
      </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24</a:t>
            </a:fld>
            <a:endParaRPr lang="en-US" altLang="zh-CN"/>
          </a:p>
        </p:txBody>
      </p:sp>
      <p:sp>
        <p:nvSpPr>
          <p:cNvPr id="172"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pic>
        <p:nvPicPr>
          <p:cNvPr id="2" name="叫号声 00_00_04-00_00_1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7448" y="5790051"/>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06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83432" y="851952"/>
            <a:ext cx="10153128" cy="3877985"/>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400" b="1" dirty="0">
                <a:solidFill>
                  <a:srgbClr val="C00000"/>
                </a:solidFill>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证券质押登记业务申请材料</a:t>
            </a:r>
            <a:endParaRPr lang="en-US" altLang="zh-CN" sz="2400" b="1" dirty="0">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zh-CN" sz="2000" b="1" dirty="0" smtClean="0">
                <a:latin typeface="微软雅黑" panose="020B0503020204020204" pitchFamily="34" charset="-122"/>
                <a:ea typeface="微软雅黑" panose="020B0503020204020204" pitchFamily="34" charset="-122"/>
              </a:rPr>
              <a:t>《证券质押登记申请表》；</a:t>
            </a:r>
          </a:p>
          <a:p>
            <a:pPr marL="457200" indent="-457200">
              <a:lnSpc>
                <a:spcPct val="150000"/>
              </a:lnSpc>
              <a:buClr>
                <a:srgbClr val="C00000"/>
              </a:buClr>
              <a:buFont typeface="+mj-lt"/>
              <a:buAutoNum type="arabicPeriod"/>
            </a:pPr>
            <a:r>
              <a:rPr lang="zh-CN" altLang="en-US" sz="2000" b="1" dirty="0" smtClean="0">
                <a:latin typeface="微软雅黑" panose="020B0503020204020204" pitchFamily="34" charset="-122"/>
                <a:ea typeface="微软雅黑" panose="020B0503020204020204" pitchFamily="34" charset="-122"/>
              </a:rPr>
              <a:t>质押合同原件</a:t>
            </a:r>
            <a:r>
              <a:rPr lang="zh-CN" altLang="zh-CN" sz="2000" b="1" dirty="0" smtClean="0">
                <a:latin typeface="微软雅黑" panose="020B0503020204020204" pitchFamily="34" charset="-122"/>
                <a:ea typeface="微软雅黑" panose="020B0503020204020204" pitchFamily="34" charset="-122"/>
              </a:rPr>
              <a:t>； </a:t>
            </a:r>
          </a:p>
          <a:p>
            <a:pPr marL="457200" indent="-457200">
              <a:lnSpc>
                <a:spcPct val="150000"/>
              </a:lnSpc>
              <a:buClr>
                <a:srgbClr val="C00000"/>
              </a:buClr>
              <a:buFont typeface="+mj-lt"/>
              <a:buAutoNum type="arabicPeriod"/>
            </a:pPr>
            <a:r>
              <a:rPr lang="zh-CN" altLang="en-US" sz="2000" b="1" dirty="0" smtClean="0">
                <a:latin typeface="微软雅黑" panose="020B0503020204020204" pitchFamily="34" charset="-122"/>
                <a:ea typeface="微软雅黑" panose="020B0503020204020204" pitchFamily="34" charset="-122"/>
              </a:rPr>
              <a:t>质押双方有效身份证明文件及复印件</a:t>
            </a:r>
            <a:r>
              <a:rPr lang="zh-CN" altLang="zh-CN" sz="2000" b="1" dirty="0" smtClean="0">
                <a:latin typeface="微软雅黑" panose="020B0503020204020204" pitchFamily="34" charset="-122"/>
                <a:ea typeface="微软雅黑" panose="020B0503020204020204" pitchFamily="34" charset="-122"/>
              </a:rPr>
              <a:t>；</a:t>
            </a:r>
          </a:p>
          <a:p>
            <a:pPr marL="457200" indent="-457200">
              <a:lnSpc>
                <a:spcPct val="150000"/>
              </a:lnSpc>
              <a:buClr>
                <a:srgbClr val="C00000"/>
              </a:buClr>
              <a:buFont typeface="+mj-lt"/>
              <a:buAutoNum type="arabicPeriod"/>
            </a:pPr>
            <a:r>
              <a:rPr lang="zh-CN" altLang="en-US" sz="2000" dirty="0" smtClean="0">
                <a:latin typeface="微软雅黑" panose="020B0503020204020204" pitchFamily="34" charset="-122"/>
                <a:ea typeface="微软雅黑" panose="020B0503020204020204" pitchFamily="34" charset="-122"/>
              </a:rPr>
              <a:t>质押股份为国有股东持有的，需提供在国有资产监督管理机构备案的质押备案文件（如有） ；</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pPr>
            <a:endParaRPr lang="zh-CN" altLang="en-US" sz="2000" b="1" dirty="0">
              <a:latin typeface="楷体" pitchFamily="49" charset="-122"/>
              <a:ea typeface="楷体" pitchFamily="49" charset="-122"/>
            </a:endParaRPr>
          </a:p>
          <a:p>
            <a:pPr marL="342900" indent="-342900">
              <a:lnSpc>
                <a:spcPct val="150000"/>
              </a:lnSpc>
              <a:buClr>
                <a:srgbClr val="C00000"/>
              </a:buClr>
            </a:pPr>
            <a:endParaRPr lang="en-US" altLang="zh-CN" sz="2000" b="1" dirty="0">
              <a:solidFill>
                <a:srgbClr val="C00000"/>
              </a:solidFill>
              <a:latin typeface="楷体" pitchFamily="49" charset="-122"/>
              <a:ea typeface="楷体" pitchFamily="49" charset="-122"/>
            </a:endParaRPr>
          </a:p>
        </p:txBody>
      </p:sp>
      <p:sp>
        <p:nvSpPr>
          <p:cNvPr id="6" name="矩形 5"/>
          <p:cNvSpPr/>
          <p:nvPr/>
        </p:nvSpPr>
        <p:spPr>
          <a:xfrm>
            <a:off x="983432" y="3752746"/>
            <a:ext cx="9793088" cy="2400657"/>
          </a:xfrm>
          <a:prstGeom prst="rect">
            <a:avLst/>
          </a:prstGeom>
        </p:spPr>
        <p:txBody>
          <a:bodyPr wrap="square">
            <a:spAutoFit/>
          </a:bodyPr>
          <a:lstStyle/>
          <a:p>
            <a:pPr lvl="0">
              <a:lnSpc>
                <a:spcPct val="150000"/>
              </a:lnSpc>
              <a:buClr>
                <a:srgbClr val="C00000"/>
              </a:buClr>
            </a:pPr>
            <a:r>
              <a:rPr lang="en-US" altLang="zh-CN" sz="2000" dirty="0" smtClean="0">
                <a:solidFill>
                  <a:srgbClr val="C00000"/>
                </a:solidFill>
                <a:latin typeface="微软雅黑" panose="020B0503020204020204" pitchFamily="34" charset="-122"/>
                <a:ea typeface="微软雅黑" panose="020B0503020204020204" pitchFamily="34" charset="-122"/>
              </a:rPr>
              <a:t>5.  </a:t>
            </a:r>
            <a:r>
              <a:rPr lang="zh-CN" altLang="en-US" sz="2000" dirty="0" smtClean="0">
                <a:solidFill>
                  <a:srgbClr val="000000"/>
                </a:solidFill>
                <a:latin typeface="微软雅黑" panose="020B0503020204020204" pitchFamily="34" charset="-122"/>
                <a:ea typeface="微软雅黑" panose="020B0503020204020204" pitchFamily="34" charset="-122"/>
              </a:rPr>
              <a:t>质</a:t>
            </a:r>
            <a:r>
              <a:rPr lang="zh-CN" altLang="en-US" sz="2000" dirty="0">
                <a:solidFill>
                  <a:srgbClr val="000000"/>
                </a:solidFill>
                <a:latin typeface="微软雅黑" panose="020B0503020204020204" pitchFamily="34" charset="-122"/>
                <a:ea typeface="微软雅黑" panose="020B0503020204020204" pitchFamily="34" charset="-122"/>
              </a:rPr>
              <a:t>押证券登记在证券公司及其子公司定向资产管理专用证券账户或基金公司及其子公司单一客户特定资产管理专用证券账户中，且资产委托人为个人或机构的，应当由资产委托人和管理人共同现场提交上述业务申请材料，并提供托管人出具的知晓并同意办理质押登记的相关文件</a:t>
            </a:r>
            <a:r>
              <a:rPr lang="zh-CN" altLang="en-US" sz="2000" dirty="0" smtClean="0">
                <a:solidFill>
                  <a:srgbClr val="000000"/>
                </a:solidFill>
                <a:latin typeface="微软雅黑" panose="020B0503020204020204" pitchFamily="34" charset="-122"/>
                <a:ea typeface="微软雅黑" panose="020B0503020204020204" pitchFamily="34" charset="-122"/>
              </a:rPr>
              <a:t>；</a:t>
            </a:r>
            <a:endParaRPr lang="en-US" altLang="zh-CN" sz="2000" dirty="0" smtClean="0">
              <a:solidFill>
                <a:srgbClr val="000000"/>
              </a:solidFill>
              <a:latin typeface="微软雅黑" panose="020B0503020204020204" pitchFamily="34" charset="-122"/>
              <a:ea typeface="微软雅黑" panose="020B0503020204020204" pitchFamily="34" charset="-122"/>
            </a:endParaRPr>
          </a:p>
          <a:p>
            <a:pPr lvl="0">
              <a:lnSpc>
                <a:spcPct val="150000"/>
              </a:lnSpc>
              <a:buClr>
                <a:srgbClr val="C00000"/>
              </a:buClr>
            </a:pPr>
            <a:r>
              <a:rPr lang="en-US" altLang="zh-CN" sz="2000" dirty="0" smtClean="0">
                <a:solidFill>
                  <a:srgbClr val="C00000"/>
                </a:solidFill>
                <a:latin typeface="微软雅黑" panose="020B0503020204020204" pitchFamily="34" charset="-122"/>
                <a:ea typeface="微软雅黑" panose="020B0503020204020204" pitchFamily="34" charset="-122"/>
              </a:rPr>
              <a:t>6.  </a:t>
            </a:r>
            <a:r>
              <a:rPr lang="zh-CN" altLang="zh-CN" sz="2000" dirty="0" smtClean="0">
                <a:solidFill>
                  <a:srgbClr val="000000"/>
                </a:solidFill>
                <a:latin typeface="微软雅黑" panose="020B0503020204020204" pitchFamily="34" charset="-122"/>
                <a:ea typeface="微软雅黑" panose="020B0503020204020204" pitchFamily="34" charset="-122"/>
              </a:rPr>
              <a:t>本公司</a:t>
            </a:r>
            <a:r>
              <a:rPr lang="zh-CN" altLang="zh-CN" sz="2000" dirty="0">
                <a:solidFill>
                  <a:srgbClr val="000000"/>
                </a:solidFill>
                <a:latin typeface="微软雅黑" panose="020B0503020204020204" pitchFamily="34" charset="-122"/>
                <a:ea typeface="微软雅黑" panose="020B0503020204020204" pitchFamily="34" charset="-122"/>
              </a:rPr>
              <a:t>要求提供的其他材料</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
        <p:nvSpPr>
          <p:cNvPr id="7" name="圆角矩形标注 6"/>
          <p:cNvSpPr/>
          <p:nvPr/>
        </p:nvSpPr>
        <p:spPr bwMode="gray">
          <a:xfrm>
            <a:off x="7248128" y="1540872"/>
            <a:ext cx="2571768" cy="642942"/>
          </a:xfrm>
          <a:prstGeom prst="wedgeRoundRectCallout">
            <a:avLst>
              <a:gd name="adj1" fmla="val -70717"/>
              <a:gd name="adj2" fmla="val 128304"/>
              <a:gd name="adj3" fmla="val 16667"/>
            </a:avLst>
          </a:prstGeom>
          <a:noFill/>
          <a:ln w="12700">
            <a:solidFill>
              <a:srgbClr val="C00000"/>
            </a:solidFill>
            <a:round/>
            <a:headEnd/>
            <a:tailEnd/>
          </a:ln>
        </p:spPr>
        <p:txBody>
          <a:bodyPr wrap="none" rtlCol="0" anchor="ctr"/>
          <a:lstStyle/>
          <a:p>
            <a:pPr algn="ctr"/>
            <a:r>
              <a:rPr lang="zh-CN" altLang="en-US" b="1" dirty="0" smtClean="0">
                <a:solidFill>
                  <a:srgbClr val="C00000"/>
                </a:solidFill>
                <a:latin typeface="楷体" pitchFamily="49" charset="-122"/>
                <a:ea typeface="楷体" pitchFamily="49" charset="-122"/>
              </a:rPr>
              <a:t>参见</a:t>
            </a:r>
            <a:r>
              <a:rPr lang="en-US" altLang="zh-CN" b="1" dirty="0" smtClean="0">
                <a:solidFill>
                  <a:srgbClr val="C00000"/>
                </a:solidFill>
                <a:latin typeface="楷体" pitchFamily="49" charset="-122"/>
                <a:ea typeface="楷体" pitchFamily="49" charset="-122"/>
              </a:rPr>
              <a:t>《</a:t>
            </a:r>
            <a:r>
              <a:rPr lang="zh-CN" altLang="en-US" b="1" dirty="0" smtClean="0">
                <a:solidFill>
                  <a:srgbClr val="C00000"/>
                </a:solidFill>
                <a:latin typeface="楷体" pitchFamily="49" charset="-122"/>
                <a:ea typeface="楷体" pitchFamily="49" charset="-122"/>
              </a:rPr>
              <a:t>业务指南</a:t>
            </a:r>
            <a:r>
              <a:rPr lang="en-US" altLang="zh-CN" b="1" dirty="0" smtClean="0">
                <a:solidFill>
                  <a:srgbClr val="C00000"/>
                </a:solidFill>
                <a:latin typeface="楷体" pitchFamily="49" charset="-122"/>
                <a:ea typeface="楷体" pitchFamily="49" charset="-122"/>
              </a:rPr>
              <a:t>》</a:t>
            </a:r>
            <a:r>
              <a:rPr lang="zh-CN" altLang="en-US" b="1" dirty="0" smtClean="0">
                <a:solidFill>
                  <a:srgbClr val="C00000"/>
                </a:solidFill>
                <a:latin typeface="楷体" pitchFamily="49" charset="-122"/>
                <a:ea typeface="楷体" pitchFamily="49" charset="-122"/>
              </a:rPr>
              <a:t>最后</a:t>
            </a:r>
            <a:endParaRPr lang="en-US" altLang="zh-CN" b="1" dirty="0" smtClean="0">
              <a:solidFill>
                <a:srgbClr val="C00000"/>
              </a:solidFill>
              <a:latin typeface="楷体" pitchFamily="49" charset="-122"/>
              <a:ea typeface="楷体" pitchFamily="49" charset="-122"/>
            </a:endParaRPr>
          </a:p>
          <a:p>
            <a:pPr algn="ctr"/>
            <a:r>
              <a:rPr lang="zh-CN" altLang="en-US" b="1" dirty="0" smtClean="0">
                <a:solidFill>
                  <a:srgbClr val="C00000"/>
                </a:solidFill>
                <a:latin typeface="楷体" pitchFamily="49" charset="-122"/>
                <a:ea typeface="楷体" pitchFamily="49" charset="-122"/>
              </a:rPr>
              <a:t>“其他事项”部分</a:t>
            </a:r>
            <a:endParaRPr lang="zh-CN" altLang="en-US" dirty="0">
              <a:ln w="12700">
                <a:solidFill>
                  <a:schemeClr val="tx2">
                    <a:satMod val="155000"/>
                  </a:schemeClr>
                </a:solidFill>
                <a:prstDash val="solid"/>
              </a:ln>
              <a:solidFill>
                <a:srgbClr val="C00000"/>
              </a:solidFill>
              <a:latin typeface="华文行楷" pitchFamily="2" charset="-122"/>
              <a:ea typeface="华文行楷" pitchFamily="2"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25</a:t>
            </a:fld>
            <a:endParaRPr lang="en-US" altLang="zh-CN" dirty="0"/>
          </a:p>
        </p:txBody>
      </p:sp>
      <p:sp>
        <p:nvSpPr>
          <p:cNvPr id="9"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1762454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extLst>
              <p:ext uri="{D42A27DB-BD31-4B8C-83A1-F6EECF244321}">
                <p14:modId xmlns:p14="http://schemas.microsoft.com/office/powerpoint/2010/main" val="4011124177"/>
              </p:ext>
            </p:extLst>
          </p:nvPr>
        </p:nvGraphicFramePr>
        <p:xfrm>
          <a:off x="2999656" y="1464062"/>
          <a:ext cx="619268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本框 7"/>
          <p:cNvSpPr txBox="1"/>
          <p:nvPr/>
        </p:nvSpPr>
        <p:spPr>
          <a:xfrm>
            <a:off x="2711624" y="3226556"/>
            <a:ext cx="1368152"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境内</a:t>
            </a:r>
          </a:p>
        </p:txBody>
      </p:sp>
      <p:sp>
        <p:nvSpPr>
          <p:cNvPr id="9" name="文本框 8"/>
          <p:cNvSpPr txBox="1"/>
          <p:nvPr/>
        </p:nvSpPr>
        <p:spPr>
          <a:xfrm>
            <a:off x="8411580" y="3234452"/>
            <a:ext cx="1368152"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境外</a:t>
            </a:r>
          </a:p>
        </p:txBody>
      </p:sp>
      <p:sp>
        <p:nvSpPr>
          <p:cNvPr id="10" name="文本框 9"/>
          <p:cNvSpPr txBox="1"/>
          <p:nvPr/>
        </p:nvSpPr>
        <p:spPr>
          <a:xfrm>
            <a:off x="5411924" y="835673"/>
            <a:ext cx="1368152"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自然人</a:t>
            </a:r>
          </a:p>
        </p:txBody>
      </p:sp>
      <p:sp>
        <p:nvSpPr>
          <p:cNvPr id="11" name="文本框 10"/>
          <p:cNvSpPr txBox="1"/>
          <p:nvPr/>
        </p:nvSpPr>
        <p:spPr>
          <a:xfrm>
            <a:off x="5342715" y="5580646"/>
            <a:ext cx="2088232"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企业法人</a:t>
            </a: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26</a:t>
            </a:fld>
            <a:endParaRPr lang="en-US" altLang="zh-CN"/>
          </a:p>
        </p:txBody>
      </p:sp>
      <p:sp>
        <p:nvSpPr>
          <p:cNvPr id="14"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39591945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127448" y="707791"/>
            <a:ext cx="8895932" cy="257176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境内自然人</a:t>
            </a:r>
            <a:endParaRPr lang="en-US" altLang="zh-CN" sz="2000" b="1" dirty="0">
              <a:latin typeface="微软雅黑" panose="020B0503020204020204" pitchFamily="34" charset="-122"/>
              <a:ea typeface="微软雅黑" panose="020B0503020204020204" pitchFamily="34" charset="-122"/>
            </a:endParaRPr>
          </a:p>
          <a:p>
            <a:pPr>
              <a:buClr>
                <a:srgbClr val="C00000"/>
              </a:buClr>
              <a:buNone/>
            </a:pPr>
            <a:endParaRPr lang="en-US" altLang="zh-CN" sz="2000" dirty="0">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中华人民共和国居民身份证及复印件；</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委托他人代办的还需提供</a:t>
            </a:r>
            <a:r>
              <a:rPr lang="zh-CN" altLang="en-US" sz="2000" b="1" dirty="0">
                <a:solidFill>
                  <a:srgbClr val="C00000"/>
                </a:solidFill>
                <a:latin typeface="微软雅黑" panose="020B0503020204020204" pitchFamily="34" charset="-122"/>
                <a:ea typeface="微软雅黑" panose="020B0503020204020204" pitchFamily="34" charset="-122"/>
              </a:rPr>
              <a:t>经公证</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授权委托</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书</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、代办人身份证及复印件。</a:t>
            </a:r>
          </a:p>
          <a:p>
            <a:pPr marL="457200" indent="-457200">
              <a:lnSpc>
                <a:spcPct val="150000"/>
              </a:lnSpc>
              <a:buClr>
                <a:srgbClr val="C00000"/>
              </a:buClr>
              <a:buNone/>
            </a:pPr>
            <a:endParaRPr lang="en-US" altLang="zh-CN" sz="1800" b="1" dirty="0">
              <a:latin typeface="楷体" pitchFamily="49" charset="-122"/>
              <a:ea typeface="楷体" pitchFamily="49" charset="-122"/>
            </a:endParaRPr>
          </a:p>
        </p:txBody>
      </p:sp>
      <p:pic>
        <p:nvPicPr>
          <p:cNvPr id="12" name="图片 74" descr="www.3lian.com__016.png"/>
          <p:cNvPicPr>
            <a:picLocks noChangeAspect="1"/>
          </p:cNvPicPr>
          <p:nvPr/>
        </p:nvPicPr>
        <p:blipFill>
          <a:blip r:embed="rId2" cstate="print"/>
          <a:srcRect l="11774" t="1962" r="17155"/>
          <a:stretch>
            <a:fillRect/>
          </a:stretch>
        </p:blipFill>
        <p:spPr bwMode="auto">
          <a:xfrm>
            <a:off x="6810381" y="3786190"/>
            <a:ext cx="2286001" cy="1967654"/>
          </a:xfrm>
          <a:prstGeom prst="rect">
            <a:avLst/>
          </a:prstGeom>
          <a:noFill/>
          <a:ln w="9525">
            <a:noFill/>
            <a:miter lim="800000"/>
            <a:headEnd/>
            <a:tailEnd/>
          </a:ln>
        </p:spPr>
      </p:pic>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27</a:t>
            </a:fld>
            <a:endParaRPr lang="en-US" altLang="zh-CN"/>
          </a:p>
        </p:txBody>
      </p:sp>
      <p:sp>
        <p:nvSpPr>
          <p:cNvPr id="9"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33654810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983432" y="699285"/>
            <a:ext cx="4392488" cy="1285884"/>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委托他人代办的还需提供</a:t>
            </a: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经公证</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授权委托</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书</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endParaRPr lang="en-US" altLang="zh-CN" sz="1800" b="1" dirty="0">
              <a:latin typeface="楷体" pitchFamily="49" charset="-122"/>
              <a:ea typeface="楷体" pitchFamily="49" charset="-122"/>
            </a:endParaRPr>
          </a:p>
        </p:txBody>
      </p:sp>
      <p:pic>
        <p:nvPicPr>
          <p:cNvPr id="3076" name="Picture 4" descr="C:\Users\chinaclear\Desktop\图片3.png"/>
          <p:cNvPicPr>
            <a:picLocks noChangeAspect="1" noChangeArrowheads="1"/>
          </p:cNvPicPr>
          <p:nvPr/>
        </p:nvPicPr>
        <p:blipFill>
          <a:blip r:embed="rId2" cstate="print"/>
          <a:srcRect/>
          <a:stretch>
            <a:fillRect/>
          </a:stretch>
        </p:blipFill>
        <p:spPr bwMode="auto">
          <a:xfrm>
            <a:off x="2099055" y="1950954"/>
            <a:ext cx="3357586" cy="4071966"/>
          </a:xfrm>
          <a:prstGeom prst="rect">
            <a:avLst/>
          </a:prstGeom>
          <a:noFill/>
        </p:spPr>
      </p:pic>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28</a:t>
            </a:fld>
            <a:endParaRPr lang="en-US" altLang="zh-CN" dirty="0"/>
          </a:p>
        </p:txBody>
      </p:sp>
      <p:sp>
        <p:nvSpPr>
          <p:cNvPr id="12"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grpSp>
        <p:nvGrpSpPr>
          <p:cNvPr id="4" name="组合 3"/>
          <p:cNvGrpSpPr/>
          <p:nvPr/>
        </p:nvGrpSpPr>
        <p:grpSpPr>
          <a:xfrm>
            <a:off x="6757540" y="1000108"/>
            <a:ext cx="3689517" cy="5068101"/>
            <a:chOff x="6757540" y="1000108"/>
            <a:chExt cx="3689517" cy="5068101"/>
          </a:xfrm>
        </p:grpSpPr>
        <p:pic>
          <p:nvPicPr>
            <p:cNvPr id="3078" name="Picture 6" descr="C:\Users\chinaclear\Desktop\图片4.png"/>
            <p:cNvPicPr>
              <a:picLocks noChangeAspect="1" noChangeArrowheads="1"/>
            </p:cNvPicPr>
            <p:nvPr/>
          </p:nvPicPr>
          <p:blipFill>
            <a:blip r:embed="rId3" cstate="print"/>
            <a:srcRect/>
            <a:stretch>
              <a:fillRect/>
            </a:stretch>
          </p:blipFill>
          <p:spPr bwMode="auto">
            <a:xfrm>
              <a:off x="6757540" y="1000108"/>
              <a:ext cx="3689517" cy="5068101"/>
            </a:xfrm>
            <a:prstGeom prst="rect">
              <a:avLst/>
            </a:prstGeom>
            <a:noFill/>
          </p:spPr>
        </p:pic>
        <p:sp>
          <p:nvSpPr>
            <p:cNvPr id="2" name="圆角矩形 1"/>
            <p:cNvSpPr/>
            <p:nvPr/>
          </p:nvSpPr>
          <p:spPr bwMode="gray">
            <a:xfrm>
              <a:off x="8544272" y="1985169"/>
              <a:ext cx="1584176" cy="219695"/>
            </a:xfrm>
            <a:prstGeom prst="roundRect">
              <a:avLst/>
            </a:prstGeom>
            <a:solidFill>
              <a:schemeClr val="bg1">
                <a:lumMod val="75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圆角矩形 9"/>
            <p:cNvSpPr/>
            <p:nvPr/>
          </p:nvSpPr>
          <p:spPr bwMode="gray">
            <a:xfrm>
              <a:off x="8994770" y="4221088"/>
              <a:ext cx="1152779" cy="360040"/>
            </a:xfrm>
            <a:prstGeom prst="roundRect">
              <a:avLst/>
            </a:prstGeom>
            <a:solidFill>
              <a:schemeClr val="bg1">
                <a:lumMod val="75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Tree>
    <p:extLst>
      <p:ext uri="{BB962C8B-B14F-4D97-AF65-F5344CB8AC3E}">
        <p14:creationId xmlns:p14="http://schemas.microsoft.com/office/powerpoint/2010/main" val="803549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066050" y="1394576"/>
            <a:ext cx="8229600"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marL="457200" indent="-457200">
              <a:lnSpc>
                <a:spcPct val="130000"/>
              </a:lnSpc>
              <a:buClr>
                <a:srgbClr val="C00000"/>
              </a:buClr>
              <a:buFont typeface="+mj-lt"/>
              <a:buAutoNum type="arabicPeriod"/>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营业执照原件或加盖公章的复印件；</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457200" indent="-457200">
              <a:lnSpc>
                <a:spcPct val="130000"/>
              </a:lnSpc>
              <a:buClr>
                <a:srgbClr val="C00000"/>
              </a:buClr>
              <a:buFont typeface="+mj-lt"/>
              <a:buAutoNum type="arabicPeriod"/>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法定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代表人证明书；</a:t>
            </a:r>
          </a:p>
          <a:p>
            <a:pPr marL="457200" indent="-457200">
              <a:lnSpc>
                <a:spcPct val="130000"/>
              </a:lnSpc>
              <a:buClr>
                <a:srgbClr val="C00000"/>
              </a:buClr>
              <a:buFont typeface="+mj-lt"/>
              <a:buAutoNum type="arabicPeriod"/>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法定代表人身份证复印件；</a:t>
            </a:r>
          </a:p>
          <a:p>
            <a:pPr marL="457200" indent="-457200">
              <a:lnSpc>
                <a:spcPct val="130000"/>
              </a:lnSpc>
              <a:buClr>
                <a:srgbClr val="C00000"/>
              </a:buClr>
              <a:buFont typeface="+mj-lt"/>
              <a:buAutoNum type="arabicPeriod"/>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法定代表人授权委托书</a:t>
            </a:r>
            <a:r>
              <a:rPr lang="zh-CN" altLang="en-US" sz="20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（无公证要求）</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p>
          <a:p>
            <a:pPr marL="457200" indent="-457200">
              <a:lnSpc>
                <a:spcPct val="130000"/>
              </a:lnSpc>
              <a:buClr>
                <a:srgbClr val="C00000"/>
              </a:buClr>
              <a:buFont typeface="+mj-lt"/>
              <a:buAutoNum type="arabicPeriod"/>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经办人有效身份证明文件及复印件。</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endParaRPr lang="zh-CN" altLang="en-US" sz="1800" b="1" dirty="0">
              <a:solidFill>
                <a:schemeClr val="tx1">
                  <a:lumMod val="75000"/>
                  <a:lumOff val="25000"/>
                </a:schemeClr>
              </a:solidFill>
              <a:latin typeface="楷体" pitchFamily="49" charset="-122"/>
              <a:ea typeface="楷体" pitchFamily="49" charset="-122"/>
            </a:endParaRPr>
          </a:p>
        </p:txBody>
      </p:sp>
      <p:grpSp>
        <p:nvGrpSpPr>
          <p:cNvPr id="2" name="组合 16"/>
          <p:cNvGrpSpPr/>
          <p:nvPr/>
        </p:nvGrpSpPr>
        <p:grpSpPr>
          <a:xfrm>
            <a:off x="7453322" y="1772816"/>
            <a:ext cx="2928958" cy="2136646"/>
            <a:chOff x="6215042" y="1214422"/>
            <a:chExt cx="2928958" cy="2136646"/>
          </a:xfrm>
        </p:grpSpPr>
        <p:grpSp>
          <p:nvGrpSpPr>
            <p:cNvPr id="3" name="组合 24"/>
            <p:cNvGrpSpPr/>
            <p:nvPr/>
          </p:nvGrpSpPr>
          <p:grpSpPr>
            <a:xfrm>
              <a:off x="6215042" y="1629320"/>
              <a:ext cx="2928958" cy="1721748"/>
              <a:chOff x="6215042" y="1629320"/>
              <a:chExt cx="2928958" cy="1721748"/>
            </a:xfrm>
          </p:grpSpPr>
          <p:sp>
            <p:nvSpPr>
              <p:cNvPr id="15" name="TextBox 14"/>
              <p:cNvSpPr txBox="1"/>
              <p:nvPr/>
            </p:nvSpPr>
            <p:spPr>
              <a:xfrm>
                <a:off x="6217762" y="1629320"/>
                <a:ext cx="2714644" cy="707886"/>
              </a:xfrm>
              <a:prstGeom prst="rect">
                <a:avLst/>
              </a:prstGeom>
              <a:noFill/>
              <a:ln w="28575">
                <a:solidFill>
                  <a:srgbClr val="C00000"/>
                </a:solidFill>
              </a:ln>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自然人          经办人</a:t>
                </a:r>
                <a:endParaRPr lang="en-US" altLang="zh-CN" sz="2000" b="1" dirty="0" smtClean="0">
                  <a:solidFill>
                    <a:srgbClr val="C00000"/>
                  </a:solidFill>
                  <a:latin typeface="微软雅黑" panose="020B0503020204020204" pitchFamily="34" charset="-122"/>
                  <a:ea typeface="微软雅黑" panose="020B0503020204020204" pitchFamily="34" charset="-122"/>
                </a:endParaRPr>
              </a:p>
              <a:p>
                <a:r>
                  <a:rPr lang="en-US" altLang="zh-CN" sz="2000" b="1" dirty="0" smtClean="0">
                    <a:solidFill>
                      <a:srgbClr val="C00000"/>
                    </a:solidFill>
                    <a:latin typeface="微软雅黑" panose="020B0503020204020204" pitchFamily="34" charset="-122"/>
                    <a:ea typeface="微软雅黑" panose="020B0503020204020204" pitchFamily="34" charset="-122"/>
                  </a:rPr>
                  <a:t>         </a:t>
                </a:r>
                <a:r>
                  <a:rPr lang="zh-CN" altLang="en-US" sz="2000" b="1" dirty="0">
                    <a:solidFill>
                      <a:srgbClr val="C00000"/>
                    </a:solidFill>
                    <a:latin typeface="微软雅黑" panose="020B0503020204020204" pitchFamily="34" charset="-122"/>
                    <a:ea typeface="微软雅黑" panose="020B0503020204020204" pitchFamily="34" charset="-122"/>
                  </a:rPr>
                  <a:t>（公证）</a:t>
                </a:r>
              </a:p>
            </p:txBody>
          </p:sp>
          <p:sp>
            <p:nvSpPr>
              <p:cNvPr id="16" name="TextBox 15"/>
              <p:cNvSpPr txBox="1"/>
              <p:nvPr/>
            </p:nvSpPr>
            <p:spPr>
              <a:xfrm>
                <a:off x="6215042" y="2643182"/>
                <a:ext cx="2928958" cy="707886"/>
              </a:xfrm>
              <a:prstGeom prst="rect">
                <a:avLst/>
              </a:prstGeom>
              <a:noFill/>
              <a:ln w="28575">
                <a:solidFill>
                  <a:srgbClr val="C00000"/>
                </a:solidFill>
              </a:ln>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法定代表人         经办人</a:t>
                </a:r>
                <a:endParaRPr lang="en-US" altLang="zh-CN" sz="2000" b="1" dirty="0" smtClean="0">
                  <a:solidFill>
                    <a:srgbClr val="C00000"/>
                  </a:solidFill>
                  <a:latin typeface="微软雅黑" panose="020B0503020204020204" pitchFamily="34" charset="-122"/>
                  <a:ea typeface="微软雅黑" panose="020B0503020204020204" pitchFamily="34" charset="-122"/>
                </a:endParaRPr>
              </a:p>
              <a:p>
                <a:r>
                  <a:rPr lang="zh-CN" altLang="en-US" sz="2000" b="1" dirty="0">
                    <a:solidFill>
                      <a:srgbClr val="C00000"/>
                    </a:solidFill>
                    <a:latin typeface="微软雅黑" panose="020B0503020204020204" pitchFamily="34" charset="-122"/>
                    <a:ea typeface="微软雅黑" panose="020B0503020204020204" pitchFamily="34" charset="-122"/>
                  </a:rPr>
                  <a:t>        </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无公证要求）</a:t>
                </a:r>
              </a:p>
            </p:txBody>
          </p:sp>
          <p:cxnSp>
            <p:nvCxnSpPr>
              <p:cNvPr id="19" name="直接箭头连接符 18"/>
              <p:cNvCxnSpPr/>
              <p:nvPr/>
            </p:nvCxnSpPr>
            <p:spPr bwMode="auto">
              <a:xfrm>
                <a:off x="7072330" y="1857364"/>
                <a:ext cx="714380" cy="1588"/>
              </a:xfrm>
              <a:prstGeom prst="straightConnector1">
                <a:avLst/>
              </a:prstGeom>
              <a:gradFill rotWithShape="1">
                <a:gsLst>
                  <a:gs pos="0">
                    <a:srgbClr val="FF9933"/>
                  </a:gs>
                  <a:gs pos="100000">
                    <a:srgbClr val="FF6600"/>
                  </a:gs>
                </a:gsLst>
                <a:lin ang="5400000" scaled="1"/>
              </a:gradFill>
              <a:ln w="9525" cap="flat" cmpd="sng" algn="ctr">
                <a:solidFill>
                  <a:srgbClr val="C00000"/>
                </a:solidFill>
                <a:prstDash val="solid"/>
                <a:round/>
                <a:headEnd type="none" w="med" len="med"/>
                <a:tailEnd type="arrow"/>
              </a:ln>
              <a:effectLst/>
            </p:spPr>
          </p:cxnSp>
          <p:cxnSp>
            <p:nvCxnSpPr>
              <p:cNvPr id="23" name="直接箭头连接符 22"/>
              <p:cNvCxnSpPr/>
              <p:nvPr/>
            </p:nvCxnSpPr>
            <p:spPr bwMode="auto">
              <a:xfrm>
                <a:off x="7500958" y="2857496"/>
                <a:ext cx="714380" cy="1588"/>
              </a:xfrm>
              <a:prstGeom prst="straightConnector1">
                <a:avLst/>
              </a:prstGeom>
              <a:gradFill rotWithShape="1">
                <a:gsLst>
                  <a:gs pos="0">
                    <a:srgbClr val="FF9933"/>
                  </a:gs>
                  <a:gs pos="100000">
                    <a:srgbClr val="FF6600"/>
                  </a:gs>
                </a:gsLst>
                <a:lin ang="5400000" scaled="1"/>
              </a:gradFill>
              <a:ln w="9525" cap="flat" cmpd="sng" algn="ctr">
                <a:solidFill>
                  <a:srgbClr val="C00000"/>
                </a:solidFill>
                <a:prstDash val="solid"/>
                <a:round/>
                <a:headEnd type="none" w="med" len="med"/>
                <a:tailEnd type="arrow"/>
              </a:ln>
              <a:effectLst/>
            </p:spPr>
          </p:cxnSp>
        </p:grpSp>
        <p:sp>
          <p:nvSpPr>
            <p:cNvPr id="14" name="TextBox 13"/>
            <p:cNvSpPr txBox="1"/>
            <p:nvPr/>
          </p:nvSpPr>
          <p:spPr>
            <a:xfrm>
              <a:off x="6215074" y="1214422"/>
              <a:ext cx="2071702" cy="338554"/>
            </a:xfrm>
            <a:prstGeom prst="rect">
              <a:avLst/>
            </a:prstGeom>
            <a:noFill/>
          </p:spPr>
          <p:txBody>
            <a:bodyPr wrap="square" rtlCol="0">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原则：</a:t>
              </a:r>
            </a:p>
          </p:txBody>
        </p:sp>
      </p:grpSp>
      <p:sp>
        <p:nvSpPr>
          <p:cNvPr id="5" name="灯片编号占位符 4"/>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29</a:t>
            </a:fld>
            <a:endParaRPr lang="en-US" altLang="zh-CN"/>
          </a:p>
        </p:txBody>
      </p:sp>
      <p:sp>
        <p:nvSpPr>
          <p:cNvPr id="18"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4" name="矩形 3"/>
          <p:cNvSpPr/>
          <p:nvPr/>
        </p:nvSpPr>
        <p:spPr>
          <a:xfrm>
            <a:off x="1066050" y="1000108"/>
            <a:ext cx="1952779" cy="400110"/>
          </a:xfrm>
          <a:prstGeom prst="rect">
            <a:avLst/>
          </a:prstGeom>
        </p:spPr>
        <p:txBody>
          <a:bodyPr wrap="none">
            <a:spAutoFit/>
          </a:bodyPr>
          <a:lstStyle/>
          <a:p>
            <a:pPr>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境内企业法人</a:t>
            </a:r>
            <a:endParaRPr lang="en-US" altLang="zh-CN"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0657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组合 7"/>
          <p:cNvGrpSpPr>
            <a:grpSpLocks/>
          </p:cNvGrpSpPr>
          <p:nvPr/>
        </p:nvGrpSpPr>
        <p:grpSpPr bwMode="auto">
          <a:xfrm>
            <a:off x="407368" y="191683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034099" y="1256270"/>
            <a:ext cx="9822541" cy="5838521"/>
          </a:xfrm>
          <a:prstGeom prst="rect">
            <a:avLst/>
          </a:prstGeom>
          <a:noFill/>
        </p:spPr>
        <p:txBody>
          <a:bodyPr wrap="square" rtlCol="0">
            <a:spAutoFit/>
          </a:bodyPr>
          <a:lstStyle/>
          <a:p>
            <a:pPr indent="432000">
              <a:lnSpc>
                <a:spcPct val="130000"/>
              </a:lnSpc>
            </a:pPr>
            <a:r>
              <a:rPr lang="zh-CN" altLang="en-US" sz="2000" dirty="0" smtClean="0">
                <a:latin typeface="微软雅黑" panose="020B0503020204020204" pitchFamily="34" charset="-122"/>
                <a:ea typeface="微软雅黑" panose="020B0503020204020204" pitchFamily="34" charset="-122"/>
              </a:rPr>
              <a:t>自然人</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latin typeface="微软雅黑" panose="020B0503020204020204" pitchFamily="34" charset="-122"/>
                <a:ea typeface="微软雅黑" panose="020B0503020204020204" pitchFamily="34" charset="-122"/>
              </a:rPr>
              <a:t>，白手起家创办了</a:t>
            </a:r>
            <a:r>
              <a:rPr lang="en-US" altLang="zh-CN" sz="2000" dirty="0" smtClean="0">
                <a:latin typeface="微软雅黑" panose="020B0503020204020204" pitchFamily="34" charset="-122"/>
                <a:ea typeface="微软雅黑" panose="020B0503020204020204" pitchFamily="34" charset="-122"/>
              </a:rPr>
              <a:t>B</a:t>
            </a:r>
            <a:r>
              <a:rPr lang="zh-CN" altLang="en-US" sz="2000" dirty="0" smtClean="0">
                <a:latin typeface="微软雅黑" panose="020B0503020204020204" pitchFamily="34" charset="-122"/>
                <a:ea typeface="微软雅黑" panose="020B0503020204020204" pitchFamily="34" charset="-122"/>
              </a:rPr>
              <a:t>公司，功夫不负有心人，</a:t>
            </a:r>
            <a:r>
              <a:rPr lang="en-US" altLang="zh-CN" sz="2000" dirty="0" smtClean="0">
                <a:latin typeface="微软雅黑" panose="020B0503020204020204" pitchFamily="34" charset="-122"/>
                <a:ea typeface="微软雅黑" panose="020B0503020204020204" pitchFamily="34" charset="-122"/>
              </a:rPr>
              <a:t> B</a:t>
            </a:r>
            <a:r>
              <a:rPr lang="zh-CN" altLang="en-US" sz="2000" dirty="0" smtClean="0">
                <a:latin typeface="微软雅黑" panose="020B0503020204020204" pitchFamily="34" charset="-122"/>
                <a:ea typeface="微软雅黑" panose="020B0503020204020204" pitchFamily="34" charset="-122"/>
              </a:rPr>
              <a:t>公司终于拿到了股转系统挂牌函，并开始办理初登手续。但是，</a:t>
            </a:r>
            <a:r>
              <a:rPr lang="zh-CN" altLang="en-US" sz="2000" dirty="0" smtClean="0">
                <a:solidFill>
                  <a:srgbClr val="C00000"/>
                </a:solidFill>
                <a:latin typeface="微软雅黑" panose="020B0503020204020204" pitchFamily="34" charset="-122"/>
                <a:ea typeface="微软雅黑" panose="020B0503020204020204" pitchFamily="34" charset="-122"/>
              </a:rPr>
              <a:t>股东</a:t>
            </a:r>
            <a:r>
              <a:rPr lang="en-US" altLang="zh-CN" sz="2000" dirty="0" smtClean="0">
                <a:solidFill>
                  <a:srgbClr val="C00000"/>
                </a:solidFill>
                <a:latin typeface="微软雅黑" panose="020B0503020204020204" pitchFamily="34" charset="-122"/>
                <a:ea typeface="微软雅黑" panose="020B0503020204020204" pitchFamily="34" charset="-122"/>
              </a:rPr>
              <a:t>A</a:t>
            </a:r>
            <a:r>
              <a:rPr lang="zh-CN" altLang="en-US" sz="2000" dirty="0" smtClean="0">
                <a:solidFill>
                  <a:srgbClr val="C00000"/>
                </a:solidFill>
                <a:latin typeface="微软雅黑" panose="020B0503020204020204" pitchFamily="34" charset="-122"/>
                <a:ea typeface="微软雅黑" panose="020B0503020204020204" pitchFamily="34" charset="-122"/>
              </a:rPr>
              <a:t>不知道怎么把股份登记到自己名下。</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latin typeface="微软雅黑" panose="020B0503020204020204" pitchFamily="34" charset="-122"/>
                <a:ea typeface="微软雅黑" panose="020B0503020204020204" pitchFamily="34" charset="-122"/>
              </a:rPr>
              <a:t>公司规模日益扩大，</a:t>
            </a:r>
            <a:r>
              <a:rPr lang="zh-CN" altLang="zh-CN" sz="2000" dirty="0" smtClean="0">
                <a:latin typeface="微软雅黑" panose="020B0503020204020204" pitchFamily="34" charset="-122"/>
                <a:ea typeface="微软雅黑" panose="020B0503020204020204" pitchFamily="34" charset="-122"/>
              </a:rPr>
              <a:t>为</a:t>
            </a:r>
            <a:r>
              <a:rPr lang="zh-CN" altLang="en-US" sz="2000" dirty="0">
                <a:latin typeface="微软雅黑" panose="020B0503020204020204" pitchFamily="34" charset="-122"/>
                <a:ea typeface="微软雅黑" panose="020B0503020204020204" pitchFamily="34" charset="-122"/>
              </a:rPr>
              <a:t>筹集</a:t>
            </a:r>
            <a:r>
              <a:rPr lang="zh-CN" altLang="zh-CN" sz="2000" dirty="0" smtClean="0">
                <a:latin typeface="微软雅黑" panose="020B0503020204020204" pitchFamily="34" charset="-122"/>
                <a:ea typeface="微软雅黑" panose="020B0503020204020204" pitchFamily="34" charset="-122"/>
              </a:rPr>
              <a:t>发展资金</a:t>
            </a:r>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a:t>
            </a:r>
            <a:r>
              <a:rPr lang="zh-CN" altLang="zh-CN" sz="2000" dirty="0" smtClean="0">
                <a:latin typeface="微软雅黑" panose="020B0503020204020204" pitchFamily="34" charset="-122"/>
                <a:ea typeface="微软雅黑" panose="020B0503020204020204" pitchFamily="34" charset="-122"/>
              </a:rPr>
              <a:t>公司向</a:t>
            </a:r>
            <a:r>
              <a:rPr lang="en-US" altLang="zh-CN" sz="2000" dirty="0">
                <a:latin typeface="微软雅黑" panose="020B0503020204020204" pitchFamily="34" charset="-122"/>
                <a:ea typeface="微软雅黑" panose="020B0503020204020204" pitchFamily="34" charset="-122"/>
              </a:rPr>
              <a:t>C</a:t>
            </a:r>
            <a:r>
              <a:rPr lang="zh-CN" altLang="zh-CN" sz="2000" dirty="0" smtClean="0">
                <a:latin typeface="微软雅黑" panose="020B0503020204020204" pitchFamily="34" charset="-122"/>
                <a:ea typeface="微软雅黑" panose="020B0503020204020204" pitchFamily="34" charset="-122"/>
              </a:rPr>
              <a:t>银行借款，一共借了两笔</a:t>
            </a:r>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a:t>
            </a:r>
            <a:r>
              <a:rPr lang="zh-CN" altLang="zh-CN" sz="2000" dirty="0" smtClean="0">
                <a:latin typeface="微软雅黑" panose="020B0503020204020204" pitchFamily="34" charset="-122"/>
                <a:ea typeface="微软雅黑" panose="020B0503020204020204" pitchFamily="34" charset="-122"/>
              </a:rPr>
              <a:t>银行要求股东</a:t>
            </a:r>
            <a:r>
              <a:rPr lang="en-US" altLang="zh-CN" sz="2000" dirty="0" smtClean="0">
                <a:latin typeface="微软雅黑" panose="020B0503020204020204" pitchFamily="34" charset="-122"/>
                <a:ea typeface="微软雅黑" panose="020B0503020204020204" pitchFamily="34" charset="-122"/>
              </a:rPr>
              <a:t>A</a:t>
            </a:r>
            <a:r>
              <a:rPr lang="zh-CN" altLang="zh-CN" sz="2000" dirty="0" smtClean="0">
                <a:latin typeface="微软雅黑" panose="020B0503020204020204" pitchFamily="34" charset="-122"/>
                <a:ea typeface="微软雅黑" panose="020B0503020204020204" pitchFamily="34" charset="-122"/>
              </a:rPr>
              <a:t>提供质押担保</a:t>
            </a:r>
            <a:r>
              <a:rPr lang="zh-CN" altLang="en-US" sz="2000" dirty="0" smtClean="0">
                <a:latin typeface="微软雅黑" panose="020B0503020204020204" pitchFamily="34" charset="-122"/>
                <a:ea typeface="微软雅黑" panose="020B0503020204020204" pitchFamily="34" charset="-122"/>
              </a:rPr>
              <a:t>，并</a:t>
            </a:r>
            <a:r>
              <a:rPr lang="zh-CN" altLang="en-US" sz="2000" dirty="0" smtClean="0">
                <a:solidFill>
                  <a:srgbClr val="C00000"/>
                </a:solidFill>
                <a:latin typeface="微软雅黑" panose="020B0503020204020204" pitchFamily="34" charset="-122"/>
                <a:ea typeface="微软雅黑" panose="020B0503020204020204" pitchFamily="34" charset="-122"/>
              </a:rPr>
              <a:t>办理证券质押登记</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indent="432000">
              <a:lnSpc>
                <a:spcPct val="130000"/>
              </a:lnSpc>
            </a:pPr>
            <a:r>
              <a:rPr lang="zh-CN" altLang="zh-CN" sz="2000" dirty="0" smtClean="0">
                <a:latin typeface="微软雅黑" panose="020B0503020204020204" pitchFamily="34" charset="-122"/>
                <a:ea typeface="微软雅黑" panose="020B0503020204020204" pitchFamily="34" charset="-122"/>
              </a:rPr>
              <a:t>一年后，第一笔借款到期了，</a:t>
            </a:r>
            <a:r>
              <a:rPr lang="en-US" altLang="zh-CN" sz="2000" dirty="0" smtClean="0">
                <a:latin typeface="微软雅黑" panose="020B0503020204020204" pitchFamily="34" charset="-122"/>
                <a:ea typeface="微软雅黑" panose="020B0503020204020204" pitchFamily="34" charset="-122"/>
              </a:rPr>
              <a:t>B</a:t>
            </a:r>
            <a:r>
              <a:rPr lang="zh-CN" altLang="zh-CN" sz="2000" dirty="0" smtClean="0">
                <a:latin typeface="微软雅黑" panose="020B0503020204020204" pitchFamily="34" charset="-122"/>
                <a:ea typeface="微软雅黑" panose="020B0503020204020204" pitchFamily="34" charset="-122"/>
              </a:rPr>
              <a:t>公司</a:t>
            </a:r>
            <a:r>
              <a:rPr lang="zh-CN" altLang="en-US" sz="2000" dirty="0" smtClean="0">
                <a:latin typeface="微软雅黑" panose="020B0503020204020204" pitchFamily="34" charset="-122"/>
                <a:ea typeface="微软雅黑" panose="020B0503020204020204" pitchFamily="34" charset="-122"/>
              </a:rPr>
              <a:t>经营业绩良好，</a:t>
            </a:r>
            <a:r>
              <a:rPr lang="zh-CN" altLang="zh-CN" sz="2000" dirty="0" smtClean="0">
                <a:latin typeface="微软雅黑" panose="020B0503020204020204" pitchFamily="34" charset="-122"/>
                <a:ea typeface="微软雅黑" panose="020B0503020204020204" pitchFamily="34" charset="-122"/>
              </a:rPr>
              <a:t>轻轻松松地就把钱还了</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A</a:t>
            </a:r>
            <a:r>
              <a:rPr lang="zh-CN" altLang="zh-CN" sz="2000" dirty="0" smtClean="0">
                <a:latin typeface="微软雅黑" panose="020B0503020204020204" pitchFamily="34" charset="-122"/>
                <a:ea typeface="微软雅黑" panose="020B0503020204020204" pitchFamily="34" charset="-122"/>
              </a:rPr>
              <a:t>要求</a:t>
            </a:r>
            <a:r>
              <a:rPr lang="en-US" altLang="zh-CN" sz="2000" dirty="0" smtClean="0">
                <a:latin typeface="微软雅黑" panose="020B0503020204020204" pitchFamily="34" charset="-122"/>
                <a:ea typeface="微软雅黑" panose="020B0503020204020204" pitchFamily="34" charset="-122"/>
              </a:rPr>
              <a:t>C</a:t>
            </a:r>
            <a:r>
              <a:rPr lang="zh-CN" altLang="zh-CN" sz="2000" dirty="0" smtClean="0">
                <a:latin typeface="微软雅黑" panose="020B0503020204020204" pitchFamily="34" charset="-122"/>
                <a:ea typeface="微软雅黑" panose="020B0503020204020204" pitchFamily="34" charset="-122"/>
              </a:rPr>
              <a:t>银行</a:t>
            </a:r>
            <a:r>
              <a:rPr lang="zh-CN" altLang="zh-CN" sz="2000" dirty="0" smtClean="0">
                <a:solidFill>
                  <a:srgbClr val="C00000"/>
                </a:solidFill>
                <a:latin typeface="微软雅黑" panose="020B0503020204020204" pitchFamily="34" charset="-122"/>
                <a:ea typeface="微软雅黑" panose="020B0503020204020204" pitchFamily="34" charset="-122"/>
              </a:rPr>
              <a:t>办理解除质押登记</a:t>
            </a:r>
            <a:r>
              <a:rPr lang="zh-CN" altLang="en-US" sz="2000" dirty="0" smtClean="0">
                <a:solidFill>
                  <a:srgbClr val="C00000"/>
                </a:solidFill>
                <a:latin typeface="微软雅黑" panose="020B0503020204020204" pitchFamily="34" charset="-122"/>
                <a:ea typeface="微软雅黑" panose="020B0503020204020204" pitchFamily="34" charset="-122"/>
              </a:rPr>
              <a:t>。</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latin typeface="微软雅黑" panose="020B0503020204020204" pitchFamily="34" charset="-122"/>
                <a:ea typeface="微软雅黑" panose="020B0503020204020204" pitchFamily="34" charset="-122"/>
              </a:rPr>
              <a:t>转眼间</a:t>
            </a:r>
            <a:r>
              <a:rPr lang="zh-CN"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第二笔借款也要到期了，可惜</a:t>
            </a:r>
            <a:r>
              <a:rPr lang="en-US" altLang="zh-CN" sz="2000" dirty="0" smtClean="0">
                <a:latin typeface="微软雅黑" panose="020B0503020204020204" pitchFamily="34" charset="-122"/>
                <a:ea typeface="微软雅黑" panose="020B0503020204020204" pitchFamily="34" charset="-122"/>
              </a:rPr>
              <a:t>B</a:t>
            </a:r>
            <a:r>
              <a:rPr lang="zh-CN" altLang="zh-CN" sz="2000" dirty="0" smtClean="0">
                <a:latin typeface="微软雅黑" panose="020B0503020204020204" pitchFamily="34" charset="-122"/>
                <a:ea typeface="微软雅黑" panose="020B0503020204020204" pitchFamily="34" charset="-122"/>
              </a:rPr>
              <a:t>公司</a:t>
            </a:r>
            <a:r>
              <a:rPr lang="zh-CN" altLang="en-US" sz="2000" dirty="0" smtClean="0">
                <a:latin typeface="微软雅黑" panose="020B0503020204020204" pitchFamily="34" charset="-122"/>
                <a:ea typeface="微软雅黑" panose="020B0503020204020204" pitchFamily="34" charset="-122"/>
              </a:rPr>
              <a:t>不思进取，业绩下滑，到期无法偿还债务</a:t>
            </a:r>
            <a:r>
              <a:rPr lang="zh-CN"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solidFill>
                  <a:srgbClr val="C00000"/>
                </a:solidFill>
                <a:latin typeface="微软雅黑" panose="020B0503020204020204" pitchFamily="34" charset="-122"/>
                <a:ea typeface="微软雅黑" panose="020B0503020204020204" pitchFamily="34" charset="-122"/>
              </a:rPr>
              <a:t>特地查询了股份冻结情况，并</a:t>
            </a:r>
            <a:r>
              <a:rPr lang="zh-CN" altLang="en-US" sz="2000" dirty="0">
                <a:solidFill>
                  <a:srgbClr val="C00000"/>
                </a:solidFill>
                <a:latin typeface="微软雅黑" panose="020B0503020204020204" pitchFamily="34" charset="-122"/>
                <a:ea typeface="微软雅黑" panose="020B0503020204020204" pitchFamily="34" charset="-122"/>
              </a:rPr>
              <a:t>开始</a:t>
            </a:r>
            <a:r>
              <a:rPr lang="zh-CN" altLang="en-US" sz="2000" dirty="0" smtClean="0">
                <a:solidFill>
                  <a:srgbClr val="C00000"/>
                </a:solidFill>
                <a:latin typeface="微软雅黑" panose="020B0503020204020204" pitchFamily="34" charset="-122"/>
                <a:ea typeface="微软雅黑" panose="020B0503020204020204" pitchFamily="34" charset="-122"/>
              </a:rPr>
              <a:t>思考</a:t>
            </a:r>
            <a:r>
              <a:rPr lang="zh-CN" altLang="zh-CN" sz="2000" dirty="0" smtClean="0">
                <a:solidFill>
                  <a:srgbClr val="C00000"/>
                </a:solidFill>
                <a:latin typeface="微软雅黑" panose="020B0503020204020204" pitchFamily="34" charset="-122"/>
                <a:ea typeface="微软雅黑" panose="020B0503020204020204" pitchFamily="34" charset="-122"/>
              </a:rPr>
              <a:t>质押证券</a:t>
            </a:r>
            <a:r>
              <a:rPr lang="zh-CN" altLang="en-US" sz="2000" dirty="0" smtClean="0">
                <a:solidFill>
                  <a:srgbClr val="C00000"/>
                </a:solidFill>
                <a:latin typeface="微软雅黑" panose="020B0503020204020204" pitchFamily="34" charset="-122"/>
                <a:ea typeface="微软雅黑" panose="020B0503020204020204" pitchFamily="34" charset="-122"/>
              </a:rPr>
              <a:t>所</a:t>
            </a:r>
            <a:r>
              <a:rPr lang="zh-CN" altLang="zh-CN" sz="2000" dirty="0" smtClean="0">
                <a:solidFill>
                  <a:srgbClr val="C00000"/>
                </a:solidFill>
                <a:latin typeface="微软雅黑" panose="020B0503020204020204" pitchFamily="34" charset="-122"/>
                <a:ea typeface="微软雅黑" panose="020B0503020204020204" pitchFamily="34" charset="-122"/>
              </a:rPr>
              <a:t>面临</a:t>
            </a:r>
            <a:r>
              <a:rPr lang="zh-CN" altLang="en-US" sz="2000" dirty="0" smtClean="0">
                <a:solidFill>
                  <a:srgbClr val="C00000"/>
                </a:solidFill>
                <a:latin typeface="微软雅黑" panose="020B0503020204020204" pitchFamily="34" charset="-122"/>
                <a:ea typeface="微软雅黑" panose="020B0503020204020204" pitchFamily="34" charset="-122"/>
              </a:rPr>
              <a:t>的风险。</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latin typeface="微软雅黑" panose="020B0503020204020204" pitchFamily="34" charset="-122"/>
                <a:ea typeface="微软雅黑" panose="020B0503020204020204" pitchFamily="34" charset="-122"/>
              </a:rPr>
              <a:t>为了重振</a:t>
            </a:r>
            <a:r>
              <a:rPr lang="en-US" altLang="zh-CN" sz="2000" dirty="0" smtClean="0">
                <a:latin typeface="微软雅黑" panose="020B0503020204020204" pitchFamily="34" charset="-122"/>
                <a:ea typeface="微软雅黑" panose="020B0503020204020204" pitchFamily="34" charset="-122"/>
              </a:rPr>
              <a:t>B</a:t>
            </a:r>
            <a:r>
              <a:rPr lang="zh-CN" altLang="en-US" sz="2000" dirty="0" smtClean="0">
                <a:latin typeface="微软雅黑" panose="020B0503020204020204" pitchFamily="34" charset="-122"/>
                <a:ea typeface="微软雅黑" panose="020B0503020204020204" pitchFamily="34" charset="-122"/>
              </a:rPr>
              <a:t>公司，股东</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latin typeface="微软雅黑" panose="020B0503020204020204" pitchFamily="34" charset="-122"/>
                <a:ea typeface="微软雅黑" panose="020B0503020204020204" pitchFamily="34" charset="-122"/>
              </a:rPr>
              <a:t>天天加班，妻子</a:t>
            </a:r>
            <a:r>
              <a:rPr lang="en-US" altLang="zh-CN" sz="2000" dirty="0" smtClean="0">
                <a:latin typeface="微软雅黑" panose="020B0503020204020204" pitchFamily="34" charset="-122"/>
                <a:ea typeface="微软雅黑" panose="020B0503020204020204" pitchFamily="34" charset="-122"/>
              </a:rPr>
              <a:t>D</a:t>
            </a:r>
            <a:r>
              <a:rPr lang="zh-CN" altLang="en-US" sz="2000" dirty="0" smtClean="0">
                <a:latin typeface="微软雅黑" panose="020B0503020204020204" pitchFamily="34" charset="-122"/>
                <a:ea typeface="微软雅黑" panose="020B0503020204020204" pitchFamily="34" charset="-122"/>
              </a:rPr>
              <a:t>吵着要离婚。</a:t>
            </a:r>
            <a:r>
              <a:rPr lang="zh-CN" altLang="en-US" sz="2000" dirty="0" smtClean="0">
                <a:solidFill>
                  <a:srgbClr val="C00000"/>
                </a:solidFill>
                <a:latin typeface="微软雅黑" panose="020B0503020204020204" pitchFamily="34" charset="-122"/>
                <a:ea typeface="微软雅黑" panose="020B0503020204020204" pitchFamily="34" charset="-122"/>
              </a:rPr>
              <a:t>如果离婚，股东</a:t>
            </a:r>
            <a:r>
              <a:rPr lang="en-US" altLang="zh-CN" sz="2000" dirty="0" smtClean="0">
                <a:solidFill>
                  <a:srgbClr val="C00000"/>
                </a:solidFill>
                <a:latin typeface="微软雅黑" panose="020B0503020204020204" pitchFamily="34" charset="-122"/>
                <a:ea typeface="微软雅黑" panose="020B0503020204020204" pitchFamily="34" charset="-122"/>
              </a:rPr>
              <a:t>A</a:t>
            </a:r>
            <a:r>
              <a:rPr lang="zh-CN" altLang="en-US" sz="2000" dirty="0" smtClean="0">
                <a:solidFill>
                  <a:srgbClr val="C00000"/>
                </a:solidFill>
                <a:latin typeface="微软雅黑" panose="020B0503020204020204" pitchFamily="34" charset="-122"/>
                <a:ea typeface="微软雅黑" panose="020B0503020204020204" pitchFamily="34" charset="-122"/>
              </a:rPr>
              <a:t>名下的股份该如何处理呢？</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indent="432000"/>
            <a:endParaRPr lang="en-US" altLang="zh-CN" dirty="0" smtClean="0">
              <a:solidFill>
                <a:srgbClr val="C00000"/>
              </a:solidFill>
              <a:latin typeface="楷体" pitchFamily="49" charset="-122"/>
              <a:ea typeface="楷体" pitchFamily="49" charset="-122"/>
            </a:endParaRP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3</a:t>
            </a:fld>
            <a:endParaRPr lang="en-US" altLang="zh-CN" dirty="0"/>
          </a:p>
        </p:txBody>
      </p:sp>
      <p:sp>
        <p:nvSpPr>
          <p:cNvPr id="45" name="标题 1"/>
          <p:cNvSpPr txBox="1">
            <a:spLocks/>
          </p:cNvSpPr>
          <p:nvPr/>
        </p:nvSpPr>
        <p:spPr bwMode="auto">
          <a:xfrm>
            <a:off x="-600744" y="23096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股东</a:t>
            </a:r>
            <a:r>
              <a:rPr lang="en-US" altLang="zh-CN" sz="2400" b="1" kern="0" dirty="0" smtClean="0">
                <a:solidFill>
                  <a:schemeClr val="bg1"/>
                </a:solidFill>
                <a:latin typeface="黑体" panose="02010609060101010101" pitchFamily="49" charset="-122"/>
                <a:ea typeface="黑体" panose="02010609060101010101" pitchFamily="49" charset="-122"/>
                <a:cs typeface="+mj-cs"/>
              </a:rPr>
              <a:t>A</a:t>
            </a:r>
            <a:r>
              <a:rPr lang="zh-CN" altLang="en-US" sz="2400" b="1" kern="0" dirty="0" smtClean="0">
                <a:solidFill>
                  <a:schemeClr val="bg1"/>
                </a:solidFill>
                <a:latin typeface="黑体" panose="02010609060101010101" pitchFamily="49" charset="-122"/>
                <a:ea typeface="黑体" panose="02010609060101010101" pitchFamily="49" charset="-122"/>
                <a:cs typeface="+mj-cs"/>
              </a:rPr>
              <a:t>的故事</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pic>
        <p:nvPicPr>
          <p:cNvPr id="43" name="Picture 3" descr="C:\Users\Administrator\Desktop\讲课准备材料\logo.png"/>
          <p:cNvPicPr>
            <a:picLocks noChangeAspect="1" noChangeArrowheads="1"/>
          </p:cNvPicPr>
          <p:nvPr/>
        </p:nvPicPr>
        <p:blipFill>
          <a:blip r:embed="rId3" cstate="print"/>
          <a:srcRect/>
          <a:stretch>
            <a:fillRect/>
          </a:stretch>
        </p:blipFill>
        <p:spPr bwMode="auto">
          <a:xfrm>
            <a:off x="10200456" y="6245225"/>
            <a:ext cx="1584176" cy="521758"/>
          </a:xfrm>
          <a:prstGeom prst="rect">
            <a:avLst/>
          </a:prstGeom>
          <a:noFill/>
        </p:spPr>
      </p:pic>
    </p:spTree>
    <p:extLst>
      <p:ext uri="{BB962C8B-B14F-4D97-AF65-F5344CB8AC3E}">
        <p14:creationId xmlns:p14="http://schemas.microsoft.com/office/powerpoint/2010/main" val="26756717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983432" y="1133123"/>
            <a:ext cx="4824536" cy="927726"/>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marL="0" indent="0">
              <a:lnSpc>
                <a:spcPct val="150000"/>
              </a:lnSpc>
              <a:buClr>
                <a:srgbClr val="C00000"/>
              </a:buClr>
              <a:buNone/>
            </a:pPr>
            <a:r>
              <a:rPr lang="en-US" altLang="zh-CN" sz="2000" dirty="0" smtClean="0">
                <a:solidFill>
                  <a:srgbClr val="C00000"/>
                </a:solidFill>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营业执照原件</a:t>
            </a:r>
            <a:r>
              <a:rPr lang="zh-CN" altLang="en-US" sz="2000" dirty="0" smtClean="0">
                <a:latin typeface="微软雅黑" panose="020B0503020204020204" pitchFamily="34" charset="-122"/>
                <a:ea typeface="微软雅黑" panose="020B0503020204020204" pitchFamily="34" charset="-122"/>
              </a:rPr>
              <a:t>或加盖公章的复印件</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050" name="Picture 2" descr="C:\Users\chinaclear\Desktop\002KiT6Igy6HsyuDpSK8e&amp;690.jpg"/>
          <p:cNvPicPr>
            <a:picLocks noChangeAspect="1" noChangeArrowheads="1"/>
          </p:cNvPicPr>
          <p:nvPr/>
        </p:nvPicPr>
        <p:blipFill>
          <a:blip r:embed="rId2" cstate="print"/>
          <a:srcRect/>
          <a:stretch>
            <a:fillRect/>
          </a:stretch>
        </p:blipFill>
        <p:spPr bwMode="auto">
          <a:xfrm>
            <a:off x="5914747" y="1011058"/>
            <a:ext cx="3714776" cy="4984406"/>
          </a:xfrm>
          <a:prstGeom prst="rect">
            <a:avLst/>
          </a:prstGeom>
          <a:noFill/>
        </p:spPr>
      </p:pic>
      <p:sp>
        <p:nvSpPr>
          <p:cNvPr id="9" name="圆角矩形 8"/>
          <p:cNvSpPr/>
          <p:nvPr/>
        </p:nvSpPr>
        <p:spPr bwMode="gray">
          <a:xfrm>
            <a:off x="6667504" y="2786058"/>
            <a:ext cx="1428760" cy="142876"/>
          </a:xfrm>
          <a:prstGeom prst="roundRect">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圆角矩形 12"/>
          <p:cNvSpPr/>
          <p:nvPr/>
        </p:nvSpPr>
        <p:spPr bwMode="gray">
          <a:xfrm>
            <a:off x="7667636" y="2500306"/>
            <a:ext cx="1428760" cy="142876"/>
          </a:xfrm>
          <a:prstGeom prst="roundRect">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TextBox 13"/>
          <p:cNvSpPr txBox="1"/>
          <p:nvPr/>
        </p:nvSpPr>
        <p:spPr>
          <a:xfrm>
            <a:off x="6953256" y="6022398"/>
            <a:ext cx="2286016" cy="276999"/>
          </a:xfrm>
          <a:prstGeom prst="rect">
            <a:avLst/>
          </a:prstGeom>
          <a:noFill/>
        </p:spPr>
        <p:txBody>
          <a:bodyPr wrap="square" rtlCol="0">
            <a:spAutoFit/>
          </a:bodyPr>
          <a:lstStyle/>
          <a:p>
            <a:r>
              <a:rPr lang="zh-CN" altLang="en-US" sz="1200" dirty="0">
                <a:latin typeface="楷体" pitchFamily="49" charset="-122"/>
                <a:ea typeface="楷体" pitchFamily="49" charset="-122"/>
              </a:rPr>
              <a:t>（图片来源于网络）</a:t>
            </a: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30</a:t>
            </a:fld>
            <a:endParaRPr lang="en-US" altLang="zh-CN"/>
          </a:p>
        </p:txBody>
      </p:sp>
      <p:sp>
        <p:nvSpPr>
          <p:cNvPr id="17"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2" name="矩形 1"/>
          <p:cNvSpPr/>
          <p:nvPr/>
        </p:nvSpPr>
        <p:spPr>
          <a:xfrm>
            <a:off x="983432" y="983243"/>
            <a:ext cx="1952779" cy="400110"/>
          </a:xfrm>
          <a:prstGeom prst="rect">
            <a:avLst/>
          </a:prstGeom>
        </p:spPr>
        <p:txBody>
          <a:bodyPr wrap="none">
            <a:spAutoFit/>
          </a:bodyPr>
          <a:lstStyle/>
          <a:p>
            <a:pPr>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境内企业法人</a:t>
            </a:r>
            <a:endParaRPr lang="en-US" altLang="zh-CN"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40129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983432" y="743803"/>
            <a:ext cx="3010877" cy="961201"/>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境内企业法人</a:t>
            </a:r>
            <a:endParaRPr lang="en-US" altLang="zh-CN" sz="2000" b="1" dirty="0">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r>
              <a:rPr lang="en-US" altLang="zh-CN" sz="2000" dirty="0">
                <a:solidFill>
                  <a:srgbClr val="C00000"/>
                </a:solidFill>
                <a:latin typeface="微软雅黑" panose="020B0503020204020204" pitchFamily="34" charset="-122"/>
                <a:ea typeface="微软雅黑" panose="020B0503020204020204" pitchFamily="34" charset="-122"/>
              </a:rPr>
              <a:t>2</a:t>
            </a:r>
            <a:r>
              <a:rPr lang="en-US" altLang="zh-CN" sz="2000" dirty="0" smtClean="0">
                <a:solidFill>
                  <a:srgbClr val="C0000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法定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代表人证明书</a:t>
            </a:r>
          </a:p>
        </p:txBody>
      </p:sp>
      <p:grpSp>
        <p:nvGrpSpPr>
          <p:cNvPr id="2" name="组合 11"/>
          <p:cNvGrpSpPr/>
          <p:nvPr/>
        </p:nvGrpSpPr>
        <p:grpSpPr>
          <a:xfrm>
            <a:off x="5157498" y="982623"/>
            <a:ext cx="5072098" cy="5500727"/>
            <a:chOff x="3428992" y="785793"/>
            <a:chExt cx="5072098" cy="5500727"/>
          </a:xfrm>
        </p:grpSpPr>
        <p:pic>
          <p:nvPicPr>
            <p:cNvPr id="16" name="Picture 2" descr="C:\Users\Administrator.PC--20110825HWQ\Desktop\法定代表人证明书.gif"/>
            <p:cNvPicPr>
              <a:picLocks noChangeAspect="1" noChangeArrowheads="1"/>
            </p:cNvPicPr>
            <p:nvPr/>
          </p:nvPicPr>
          <p:blipFill>
            <a:blip r:embed="rId2" cstate="print"/>
            <a:srcRect/>
            <a:stretch>
              <a:fillRect/>
            </a:stretch>
          </p:blipFill>
          <p:spPr bwMode="auto">
            <a:xfrm>
              <a:off x="3428992" y="785793"/>
              <a:ext cx="5072098" cy="5500727"/>
            </a:xfrm>
            <a:prstGeom prst="rect">
              <a:avLst/>
            </a:prstGeom>
            <a:noFill/>
          </p:spPr>
        </p:pic>
        <p:sp>
          <p:nvSpPr>
            <p:cNvPr id="18" name="矩形 17"/>
            <p:cNvSpPr/>
            <p:nvPr/>
          </p:nvSpPr>
          <p:spPr bwMode="gray">
            <a:xfrm>
              <a:off x="3714744" y="1571611"/>
              <a:ext cx="4286280" cy="714380"/>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9" name="Picture 11" descr="{E451FDA0-84A5-490E-B14D-D3696FCAF86F}"/>
            <p:cNvPicPr>
              <a:picLocks noChangeAspect="1" noChangeArrowheads="1"/>
            </p:cNvPicPr>
            <p:nvPr/>
          </p:nvPicPr>
          <p:blipFill>
            <a:blip r:embed="rId3" cstate="print"/>
            <a:srcRect/>
            <a:stretch>
              <a:fillRect/>
            </a:stretch>
          </p:blipFill>
          <p:spPr bwMode="auto">
            <a:xfrm>
              <a:off x="6786578" y="3643314"/>
              <a:ext cx="1136650" cy="1003300"/>
            </a:xfrm>
            <a:prstGeom prst="rect">
              <a:avLst/>
            </a:prstGeom>
            <a:noFill/>
            <a:ln w="9525">
              <a:noFill/>
              <a:miter lim="800000"/>
              <a:headEnd/>
              <a:tailEnd/>
            </a:ln>
          </p:spPr>
        </p:pic>
      </p:grpSp>
      <p:sp>
        <p:nvSpPr>
          <p:cNvPr id="21" name="TextBox 20"/>
          <p:cNvSpPr txBox="1"/>
          <p:nvPr/>
        </p:nvSpPr>
        <p:spPr>
          <a:xfrm>
            <a:off x="1304750" y="2096341"/>
            <a:ext cx="2143140" cy="1292662"/>
          </a:xfrm>
          <a:prstGeom prst="rect">
            <a:avLst/>
          </a:prstGeom>
          <a:noFill/>
        </p:spPr>
        <p:txBody>
          <a:bodyPr wrap="square" rtlCol="0">
            <a:spAutoFit/>
          </a:bodyPr>
          <a:lstStyle/>
          <a:p>
            <a:pPr>
              <a:lnSpc>
                <a:spcPct val="130000"/>
              </a:lnSpc>
            </a:pPr>
            <a:r>
              <a:rPr lang="zh-CN" altLang="en-US" sz="2000" dirty="0" smtClean="0">
                <a:solidFill>
                  <a:srgbClr val="C00000"/>
                </a:solidFill>
                <a:latin typeface="微软雅黑" panose="020B0503020204020204" pitchFamily="34" charset="-122"/>
                <a:ea typeface="微软雅黑" panose="020B0503020204020204" pitchFamily="34" charset="-122"/>
              </a:rPr>
              <a:t>无固定格式要求；银行等机构的分支机构为负责人。</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31</a:t>
            </a:fld>
            <a:endParaRPr lang="en-US" altLang="zh-CN"/>
          </a:p>
        </p:txBody>
      </p:sp>
      <p:sp>
        <p:nvSpPr>
          <p:cNvPr id="15"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3" name="矩形 2"/>
          <p:cNvSpPr/>
          <p:nvPr/>
        </p:nvSpPr>
        <p:spPr>
          <a:xfrm>
            <a:off x="949850" y="3471836"/>
            <a:ext cx="3294492" cy="553998"/>
          </a:xfrm>
          <a:prstGeom prst="rect">
            <a:avLst/>
          </a:prstGeom>
        </p:spPr>
        <p:txBody>
          <a:bodyPr wrap="none">
            <a:spAutoFit/>
          </a:bodyPr>
          <a:lstStyle/>
          <a:p>
            <a:pPr marL="457200" indent="-457200">
              <a:lnSpc>
                <a:spcPct val="150000"/>
              </a:lnSpc>
              <a:buClr>
                <a:srgbClr val="C00000"/>
              </a:buClr>
              <a:buNone/>
            </a:pPr>
            <a:r>
              <a:rPr lang="en-US" altLang="zh-CN" sz="2000" dirty="0" smtClean="0">
                <a:solidFill>
                  <a:srgbClr val="C00000"/>
                </a:solidFill>
                <a:latin typeface="微软雅黑" panose="020B0503020204020204" pitchFamily="34" charset="-122"/>
                <a:ea typeface="微软雅黑" panose="020B0503020204020204"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法定代表</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人身份证明文件</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6"/>
          <p:cNvSpPr txBox="1"/>
          <p:nvPr/>
        </p:nvSpPr>
        <p:spPr>
          <a:xfrm>
            <a:off x="751847" y="4191501"/>
            <a:ext cx="3827789" cy="1938992"/>
          </a:xfrm>
          <a:prstGeom prst="rect">
            <a:avLst/>
          </a:prstGeom>
          <a:noFill/>
          <a:ln>
            <a:solidFill>
              <a:srgbClr val="C00000"/>
            </a:solidFill>
            <a:prstDash val="lgDash"/>
          </a:ln>
        </p:spPr>
        <p:txBody>
          <a:bodyPr wrap="square" rtlCol="0">
            <a:spAutoFit/>
          </a:bodyPr>
          <a:lstStyle/>
          <a:p>
            <a:pPr>
              <a:buClr>
                <a:srgbClr val="C00000"/>
              </a:buClr>
            </a:pPr>
            <a:r>
              <a:rPr lang="zh-CN" altLang="en-US" sz="2000" dirty="0" smtClean="0">
                <a:solidFill>
                  <a:srgbClr val="C00000"/>
                </a:solidFill>
                <a:latin typeface="微软雅黑" panose="020B0503020204020204" pitchFamily="34" charset="-122"/>
                <a:ea typeface="微软雅黑" panose="020B0503020204020204" pitchFamily="34" charset="-122"/>
              </a:rPr>
              <a:t>若境内合伙企业的执行事务合伙人为法人或非法人企业的，授权事务代表或委派代表身份证明书及其身份证明文件复印件，要求同时加盖合伙企业、执行事务合伙人的公章。</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6308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053412" y="1438763"/>
            <a:ext cx="2999272" cy="1368152"/>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marL="457200" indent="-457200">
              <a:lnSpc>
                <a:spcPct val="150000"/>
              </a:lnSpc>
              <a:buClr>
                <a:srgbClr val="C00000"/>
              </a:buClr>
              <a:buNone/>
            </a:pPr>
            <a:r>
              <a:rPr lang="en-US" altLang="zh-CN" sz="2000" b="1" dirty="0" smtClean="0">
                <a:solidFill>
                  <a:srgbClr val="C00000"/>
                </a:solidFill>
                <a:latin typeface="微软雅黑" panose="020B0503020204020204" pitchFamily="34" charset="-122"/>
                <a:ea typeface="微软雅黑" panose="020B0503020204020204" pitchFamily="34" charset="-122"/>
              </a:rPr>
              <a:t>4</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法定代表人授权委托书</a:t>
            </a:r>
            <a:endParaRPr lang="en-US" altLang="zh-CN" sz="2000" dirty="0">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r>
              <a:rPr lang="en-US" altLang="zh-CN" sz="2000" b="1" dirty="0">
                <a:latin typeface="微软雅黑" panose="020B0503020204020204" pitchFamily="34" charset="-122"/>
                <a:ea typeface="微软雅黑" panose="020B0503020204020204" pitchFamily="34" charset="-122"/>
              </a:rPr>
              <a:t>   </a:t>
            </a:r>
            <a:r>
              <a:rPr lang="zh-CN" altLang="en-US" sz="2000" b="1" dirty="0">
                <a:solidFill>
                  <a:srgbClr val="C00000"/>
                </a:solidFill>
                <a:latin typeface="微软雅黑" panose="020B0503020204020204" pitchFamily="34" charset="-122"/>
                <a:ea typeface="微软雅黑" panose="020B0503020204020204" pitchFamily="34" charset="-122"/>
              </a:rPr>
              <a:t>（无公证要求）</a:t>
            </a:r>
          </a:p>
        </p:txBody>
      </p:sp>
      <p:sp>
        <p:nvSpPr>
          <p:cNvPr id="21" name="TextBox 20"/>
          <p:cNvSpPr txBox="1"/>
          <p:nvPr/>
        </p:nvSpPr>
        <p:spPr>
          <a:xfrm>
            <a:off x="983432" y="2969972"/>
            <a:ext cx="3672407" cy="1969770"/>
          </a:xfrm>
          <a:prstGeom prst="rect">
            <a:avLst/>
          </a:prstGeom>
          <a:noFill/>
        </p:spPr>
        <p:txBody>
          <a:bodyPr wrap="square" rtlCol="0">
            <a:spAutoFit/>
          </a:bodyPr>
          <a:lstStyle/>
          <a:p>
            <a:pPr marL="342900" indent="-342900">
              <a:lnSpc>
                <a:spcPct val="130000"/>
              </a:lnSpc>
              <a:buFont typeface="Arial" panose="020B0604020202020204" pitchFamily="34" charset="0"/>
              <a:buChar char="•"/>
            </a:pPr>
            <a:r>
              <a:rPr lang="zh-CN" altLang="en-US" sz="2000" dirty="0" smtClean="0">
                <a:solidFill>
                  <a:srgbClr val="C00000"/>
                </a:solidFill>
                <a:latin typeface="微软雅黑" panose="020B0503020204020204" pitchFamily="34" charset="-122"/>
                <a:ea typeface="微软雅黑" panose="020B0503020204020204" pitchFamily="34" charset="-122"/>
              </a:rPr>
              <a:t>无固定格式要求</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marL="342900" indent="-342900">
              <a:lnSpc>
                <a:spcPct val="130000"/>
              </a:lnSpc>
              <a:buFont typeface="Arial" panose="020B0604020202020204" pitchFamily="34" charset="0"/>
              <a:buChar char="•"/>
            </a:pPr>
            <a:r>
              <a:rPr lang="zh-CN" altLang="en-US" sz="2000" dirty="0" smtClean="0">
                <a:solidFill>
                  <a:srgbClr val="C00000"/>
                </a:solidFill>
                <a:latin typeface="微软雅黑" panose="020B0503020204020204" pitchFamily="34" charset="-122"/>
                <a:ea typeface="微软雅黑" panose="020B0503020204020204" pitchFamily="34" charset="-122"/>
              </a:rPr>
              <a:t>一定要有法定代表人签字或签章</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marL="342900" indent="-342900">
              <a:lnSpc>
                <a:spcPct val="130000"/>
              </a:lnSpc>
              <a:buFont typeface="Arial" panose="020B0604020202020204" pitchFamily="34" charset="0"/>
              <a:buChar char="•"/>
            </a:pPr>
            <a:r>
              <a:rPr lang="zh-CN" altLang="en-US" sz="2000" dirty="0">
                <a:solidFill>
                  <a:srgbClr val="C00000"/>
                </a:solidFill>
                <a:latin typeface="微软雅黑" panose="020B0503020204020204" pitchFamily="34" charset="-122"/>
                <a:ea typeface="微软雅黑" panose="020B0503020204020204" pitchFamily="34" charset="-122"/>
              </a:rPr>
              <a:t>写</a:t>
            </a:r>
            <a:r>
              <a:rPr lang="zh-CN" altLang="en-US" sz="2000" dirty="0" smtClean="0">
                <a:solidFill>
                  <a:srgbClr val="C00000"/>
                </a:solidFill>
                <a:latin typeface="微软雅黑" panose="020B0503020204020204" pitchFamily="34" charset="-122"/>
                <a:ea typeface="微软雅黑" panose="020B0503020204020204" pitchFamily="34" charset="-122"/>
              </a:rPr>
              <a:t>明授权委托事项</a:t>
            </a:r>
          </a:p>
          <a:p>
            <a:endParaRPr lang="zh-CN" altLang="en-US" dirty="0">
              <a:solidFill>
                <a:srgbClr val="C00000"/>
              </a:solidFill>
              <a:latin typeface="楷体" pitchFamily="49" charset="-122"/>
              <a:ea typeface="楷体" pitchFamily="49" charset="-122"/>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532"/>
          <a:stretch/>
        </p:blipFill>
        <p:spPr bwMode="auto">
          <a:xfrm>
            <a:off x="5016031" y="798512"/>
            <a:ext cx="5302739" cy="5684838"/>
          </a:xfrm>
          <a:prstGeom prst="rect">
            <a:avLst/>
          </a:prstGeom>
          <a:noFill/>
        </p:spPr>
      </p:pic>
      <p:grpSp>
        <p:nvGrpSpPr>
          <p:cNvPr id="2" name="组合 22"/>
          <p:cNvGrpSpPr/>
          <p:nvPr/>
        </p:nvGrpSpPr>
        <p:grpSpPr>
          <a:xfrm>
            <a:off x="9048328" y="4362191"/>
            <a:ext cx="997215" cy="1496855"/>
            <a:chOff x="6715140" y="3571876"/>
            <a:chExt cx="1136650" cy="1642700"/>
          </a:xfrm>
        </p:grpSpPr>
        <p:pic>
          <p:nvPicPr>
            <p:cNvPr id="14" name="Picture 11" descr="{E451FDA0-84A5-490E-B14D-D3696FCAF86F}"/>
            <p:cNvPicPr>
              <a:picLocks noChangeAspect="1" noChangeArrowheads="1"/>
            </p:cNvPicPr>
            <p:nvPr/>
          </p:nvPicPr>
          <p:blipFill>
            <a:blip r:embed="rId3" cstate="print"/>
            <a:srcRect/>
            <a:stretch>
              <a:fillRect/>
            </a:stretch>
          </p:blipFill>
          <p:spPr bwMode="auto">
            <a:xfrm>
              <a:off x="6715140" y="3571876"/>
              <a:ext cx="1136650" cy="1003300"/>
            </a:xfrm>
            <a:prstGeom prst="rect">
              <a:avLst/>
            </a:prstGeom>
            <a:noFill/>
            <a:ln w="9525">
              <a:noFill/>
              <a:miter lim="800000"/>
              <a:headEnd/>
              <a:tailEnd/>
            </a:ln>
          </p:spPr>
        </p:pic>
        <p:sp>
          <p:nvSpPr>
            <p:cNvPr id="15" name="Rectangle 14"/>
            <p:cNvSpPr>
              <a:spLocks noChangeArrowheads="1"/>
            </p:cNvSpPr>
            <p:nvPr/>
          </p:nvSpPr>
          <p:spPr bwMode="auto">
            <a:xfrm>
              <a:off x="6963343" y="4747852"/>
              <a:ext cx="441325" cy="466724"/>
            </a:xfrm>
            <a:prstGeom prst="rect">
              <a:avLst/>
            </a:prstGeom>
            <a:solidFill>
              <a:schemeClr val="bg1"/>
            </a:solidFill>
            <a:ln w="19050">
              <a:solidFill>
                <a:srgbClr val="FF0000"/>
              </a:solidFill>
              <a:miter lim="800000"/>
              <a:headEnd/>
              <a:tailEnd/>
            </a:ln>
          </p:spPr>
          <p:txBody>
            <a:bodyPr wrap="none" anchor="ctr"/>
            <a:lstStyle/>
            <a:p>
              <a:pPr algn="ctr"/>
              <a:r>
                <a:rPr lang="en-US" altLang="zh-CN" sz="1600" b="1" dirty="0"/>
                <a:t> </a:t>
              </a:r>
              <a:r>
                <a:rPr lang="zh-CN" altLang="en-US" sz="1000" b="1" dirty="0">
                  <a:solidFill>
                    <a:srgbClr val="E90A05"/>
                  </a:solidFill>
                </a:rPr>
                <a:t>之</a:t>
              </a:r>
              <a:r>
                <a:rPr lang="en-US" altLang="zh-CN" sz="1000" b="1" dirty="0">
                  <a:solidFill>
                    <a:srgbClr val="E90A05"/>
                  </a:solidFill>
                </a:rPr>
                <a:t>X</a:t>
              </a:r>
              <a:endParaRPr lang="zh-CN" altLang="en-US" sz="1000" b="1" dirty="0">
                <a:solidFill>
                  <a:srgbClr val="E90A05"/>
                </a:solidFill>
              </a:endParaRPr>
            </a:p>
            <a:p>
              <a:pPr algn="ctr"/>
              <a:r>
                <a:rPr lang="zh-CN" altLang="en-US" sz="1000" b="1" dirty="0">
                  <a:solidFill>
                    <a:srgbClr val="E90A05"/>
                  </a:solidFill>
                </a:rPr>
                <a:t>印 </a:t>
              </a:r>
              <a:r>
                <a:rPr lang="en-US" altLang="zh-CN" sz="1000" b="1" dirty="0">
                  <a:solidFill>
                    <a:srgbClr val="E90A05"/>
                  </a:solidFill>
                </a:rPr>
                <a:t>X</a:t>
              </a:r>
            </a:p>
          </p:txBody>
        </p:sp>
      </p:gr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32</a:t>
            </a:fld>
            <a:endParaRPr lang="en-US" altLang="zh-CN"/>
          </a:p>
        </p:txBody>
      </p:sp>
      <p:sp>
        <p:nvSpPr>
          <p:cNvPr id="13" name="TextBox 12"/>
          <p:cNvSpPr txBox="1"/>
          <p:nvPr/>
        </p:nvSpPr>
        <p:spPr>
          <a:xfrm>
            <a:off x="1056402" y="5102799"/>
            <a:ext cx="428628" cy="400110"/>
          </a:xfrm>
          <a:prstGeom prst="rect">
            <a:avLst/>
          </a:prstGeom>
          <a:noFill/>
        </p:spPr>
        <p:txBody>
          <a:bodyPr wrap="square" rtlCol="0">
            <a:spAutoFit/>
          </a:bodyPr>
          <a:lstStyle/>
          <a:p>
            <a:r>
              <a:rPr lang="en-US" altLang="zh-CN" sz="2000" b="1" dirty="0" smtClean="0">
                <a:solidFill>
                  <a:srgbClr val="C00000"/>
                </a:solidFill>
              </a:rPr>
              <a:t>5.</a:t>
            </a:r>
            <a:endParaRPr lang="zh-CN" altLang="en-US" sz="2000" b="1" dirty="0">
              <a:solidFill>
                <a:srgbClr val="C00000"/>
              </a:solidFill>
            </a:endParaRPr>
          </a:p>
        </p:txBody>
      </p:sp>
      <p:sp>
        <p:nvSpPr>
          <p:cNvPr id="17" name="TextBox 16"/>
          <p:cNvSpPr txBox="1"/>
          <p:nvPr/>
        </p:nvSpPr>
        <p:spPr>
          <a:xfrm>
            <a:off x="1356196" y="5110619"/>
            <a:ext cx="2654061"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经办人身份证明文件</a:t>
            </a:r>
            <a:endParaRPr lang="zh-CN" altLang="en-US" sz="2000" dirty="0">
              <a:latin typeface="微软雅黑" panose="020B0503020204020204" pitchFamily="34" charset="-122"/>
              <a:ea typeface="微软雅黑" panose="020B0503020204020204" pitchFamily="34" charset="-122"/>
            </a:endParaRPr>
          </a:p>
        </p:txBody>
      </p:sp>
      <p:sp>
        <p:nvSpPr>
          <p:cNvPr id="19"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3" name="矩形 2"/>
          <p:cNvSpPr/>
          <p:nvPr/>
        </p:nvSpPr>
        <p:spPr>
          <a:xfrm>
            <a:off x="983432" y="1009629"/>
            <a:ext cx="1952779" cy="400110"/>
          </a:xfrm>
          <a:prstGeom prst="rect">
            <a:avLst/>
          </a:prstGeom>
        </p:spPr>
        <p:txBody>
          <a:bodyPr wrap="none">
            <a:spAutoFit/>
          </a:bodyPr>
          <a:lstStyle/>
          <a:p>
            <a:pPr>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境内企业法人</a:t>
            </a:r>
            <a:endParaRPr lang="en-US" altLang="zh-CN"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783247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3929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127448" y="471462"/>
            <a:ext cx="10729192" cy="4429156"/>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marL="0" indent="407988">
              <a:lnSpc>
                <a:spcPct val="150000"/>
              </a:lnSpc>
              <a:spcBef>
                <a:spcPct val="0"/>
              </a:spcBef>
              <a:buClr>
                <a:srgbClr val="C00000"/>
              </a:buClr>
              <a:buSzPct val="80000"/>
              <a:buFont typeface="Wingdings" pitchFamily="2" charset="2"/>
              <a:buChar char="p"/>
              <a:defRPr/>
            </a:pPr>
            <a:r>
              <a:rPr lang="zh-CN" altLang="en-US" sz="2000" b="1" kern="1200" dirty="0">
                <a:solidFill>
                  <a:srgbClr val="000000"/>
                </a:solidFill>
                <a:latin typeface="微软雅黑" panose="020B0503020204020204" pitchFamily="34" charset="-122"/>
                <a:ea typeface="微软雅黑" panose="020B0503020204020204" pitchFamily="34" charset="-122"/>
              </a:rPr>
              <a:t>境外投资者（自然人、合伙企业、法人）</a:t>
            </a:r>
            <a:endParaRPr lang="en-US" altLang="zh-CN" sz="2000" b="1" kern="1200" dirty="0">
              <a:solidFill>
                <a:srgbClr val="000000"/>
              </a:solidFill>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外国；</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中国香港、澳门特别行政区和台湾地区；</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持有中国护照并获得境外国家或者地区永久居留签证的中国公民。</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buClr>
                <a:srgbClr val="C00000"/>
              </a:buClr>
              <a:buFont typeface="Wingdings" panose="05000000000000000000" pitchFamily="2" charset="2"/>
              <a:buChar char="u"/>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区分</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“境外”与“国外”</a:t>
            </a:r>
          </a:p>
        </p:txBody>
      </p:sp>
      <p:grpSp>
        <p:nvGrpSpPr>
          <p:cNvPr id="18" name="组合 17"/>
          <p:cNvGrpSpPr/>
          <p:nvPr/>
        </p:nvGrpSpPr>
        <p:grpSpPr>
          <a:xfrm>
            <a:off x="1738282" y="4002824"/>
            <a:ext cx="3167068" cy="2108146"/>
            <a:chOff x="2786050" y="1857364"/>
            <a:chExt cx="2738440" cy="1824714"/>
          </a:xfrm>
        </p:grpSpPr>
        <p:pic>
          <p:nvPicPr>
            <p:cNvPr id="19" name="Picture 2" descr="C:\Users\Administrator.PC--20110825HWQ\Desktop\ce3t2Hu2HrS7.jpg"/>
            <p:cNvPicPr>
              <a:picLocks noChangeAspect="1" noChangeArrowheads="1"/>
            </p:cNvPicPr>
            <p:nvPr/>
          </p:nvPicPr>
          <p:blipFill>
            <a:blip r:embed="rId2" cstate="print"/>
            <a:srcRect/>
            <a:stretch>
              <a:fillRect/>
            </a:stretch>
          </p:blipFill>
          <p:spPr bwMode="auto">
            <a:xfrm>
              <a:off x="2786050" y="1857364"/>
              <a:ext cx="2738440" cy="1824714"/>
            </a:xfrm>
            <a:prstGeom prst="rect">
              <a:avLst/>
            </a:prstGeom>
            <a:noFill/>
          </p:spPr>
        </p:pic>
        <p:pic>
          <p:nvPicPr>
            <p:cNvPr id="20" name="Picture 6" descr="C:\Users\Administrator.PC--20110825HWQ\Desktop\20120420150846d.jpg"/>
            <p:cNvPicPr>
              <a:picLocks noChangeAspect="1" noChangeArrowheads="1"/>
            </p:cNvPicPr>
            <p:nvPr/>
          </p:nvPicPr>
          <p:blipFill>
            <a:blip r:embed="rId3" cstate="print"/>
            <a:srcRect/>
            <a:stretch>
              <a:fillRect/>
            </a:stretch>
          </p:blipFill>
          <p:spPr bwMode="auto">
            <a:xfrm>
              <a:off x="2786050" y="1857364"/>
              <a:ext cx="485090" cy="485754"/>
            </a:xfrm>
            <a:prstGeom prst="rect">
              <a:avLst/>
            </a:prstGeom>
            <a:noFill/>
          </p:spPr>
        </p:pic>
      </p:grpSp>
      <p:grpSp>
        <p:nvGrpSpPr>
          <p:cNvPr id="25" name="组合 19"/>
          <p:cNvGrpSpPr/>
          <p:nvPr/>
        </p:nvGrpSpPr>
        <p:grpSpPr>
          <a:xfrm>
            <a:off x="6667504" y="3429000"/>
            <a:ext cx="3858792" cy="2285992"/>
            <a:chOff x="2571736" y="4786322"/>
            <a:chExt cx="3452796" cy="2071678"/>
          </a:xfrm>
        </p:grpSpPr>
        <p:pic>
          <p:nvPicPr>
            <p:cNvPr id="26" name="Picture 8" descr="C:\Users\Administrator.PC--20110825HWQ\Desktop\u=193528045,1235139428&amp;fm=23&amp;gp=0.jpg"/>
            <p:cNvPicPr>
              <a:picLocks noChangeAspect="1" noChangeArrowheads="1"/>
            </p:cNvPicPr>
            <p:nvPr/>
          </p:nvPicPr>
          <p:blipFill>
            <a:blip r:embed="rId4" cstate="print"/>
            <a:srcRect/>
            <a:stretch>
              <a:fillRect/>
            </a:stretch>
          </p:blipFill>
          <p:spPr bwMode="auto">
            <a:xfrm>
              <a:off x="2571736" y="4786322"/>
              <a:ext cx="3452796" cy="2071678"/>
            </a:xfrm>
            <a:prstGeom prst="rect">
              <a:avLst/>
            </a:prstGeom>
            <a:noFill/>
          </p:spPr>
        </p:pic>
        <p:sp>
          <p:nvSpPr>
            <p:cNvPr id="27" name="圆角矩形 26"/>
            <p:cNvSpPr/>
            <p:nvPr/>
          </p:nvSpPr>
          <p:spPr bwMode="gray">
            <a:xfrm>
              <a:off x="2571736" y="4786322"/>
              <a:ext cx="1071570" cy="357190"/>
            </a:xfrm>
            <a:prstGeom prst="roundRect">
              <a:avLst/>
            </a:prstGeom>
            <a:ln>
              <a:headEnd/>
              <a:tailEnd/>
            </a:ln>
          </p:spPr>
          <p:style>
            <a:lnRef idx="1">
              <a:schemeClr val="accent1"/>
            </a:lnRef>
            <a:fillRef idx="2">
              <a:schemeClr val="accent1"/>
            </a:fillRef>
            <a:effectRef idx="1">
              <a:schemeClr val="accent1"/>
            </a:effectRef>
            <a:fontRef idx="minor">
              <a:schemeClr val="dk1"/>
            </a:fontRef>
          </p:style>
          <p:txBody>
            <a:bodyPr wrap="none" rtlCol="0" anchor="ctr"/>
            <a:lstStyle/>
            <a:p>
              <a:pPr algn="ctr"/>
              <a:r>
                <a:rPr lang="zh-CN" altLang="en-US"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台湾地区</a:t>
              </a:r>
              <a:endPar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endParaRPr>
            </a:p>
          </p:txBody>
        </p:sp>
      </p:grpSp>
      <p:grpSp>
        <p:nvGrpSpPr>
          <p:cNvPr id="21" name="组合 18"/>
          <p:cNvGrpSpPr/>
          <p:nvPr/>
        </p:nvGrpSpPr>
        <p:grpSpPr>
          <a:xfrm>
            <a:off x="4524364" y="4365104"/>
            <a:ext cx="3056858" cy="2207168"/>
            <a:chOff x="5429256" y="2857496"/>
            <a:chExt cx="2585198" cy="1928826"/>
          </a:xfrm>
        </p:grpSpPr>
        <p:pic>
          <p:nvPicPr>
            <p:cNvPr id="23" name="Picture 3" descr="C:\Users\Administrator.PC--20110825HWQ\Desktop\u=3018874024,3903098872&amp;fm=59.jpg"/>
            <p:cNvPicPr>
              <a:picLocks noChangeAspect="1" noChangeArrowheads="1"/>
            </p:cNvPicPr>
            <p:nvPr/>
          </p:nvPicPr>
          <p:blipFill>
            <a:blip r:embed="rId5" cstate="print"/>
            <a:srcRect/>
            <a:stretch>
              <a:fillRect/>
            </a:stretch>
          </p:blipFill>
          <p:spPr bwMode="auto">
            <a:xfrm>
              <a:off x="5429256" y="2857496"/>
              <a:ext cx="2571768" cy="1928826"/>
            </a:xfrm>
            <a:prstGeom prst="rect">
              <a:avLst/>
            </a:prstGeom>
            <a:noFill/>
          </p:spPr>
        </p:pic>
        <p:pic>
          <p:nvPicPr>
            <p:cNvPr id="24" name="Picture 7" descr="C:\Users\Administrator.PC--20110825HWQ\Desktop\267f9e2f07082838d630b9e3b899a9014c08f10c.jpg"/>
            <p:cNvPicPr>
              <a:picLocks noChangeAspect="1" noChangeArrowheads="1"/>
            </p:cNvPicPr>
            <p:nvPr/>
          </p:nvPicPr>
          <p:blipFill>
            <a:blip r:embed="rId6" cstate="print"/>
            <a:srcRect/>
            <a:stretch>
              <a:fillRect/>
            </a:stretch>
          </p:blipFill>
          <p:spPr bwMode="auto">
            <a:xfrm>
              <a:off x="7500958" y="2857496"/>
              <a:ext cx="513496" cy="514344"/>
            </a:xfrm>
            <a:prstGeom prst="rect">
              <a:avLst/>
            </a:prstGeom>
            <a:noFill/>
          </p:spPr>
        </p:pic>
      </p:gr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33</a:t>
            </a:fld>
            <a:endParaRPr lang="en-US" altLang="zh-CN"/>
          </a:p>
        </p:txBody>
      </p:sp>
      <p:sp>
        <p:nvSpPr>
          <p:cNvPr id="16"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26964916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内容占位符 6"/>
          <p:cNvSpPr>
            <a:spLocks noGrp="1"/>
          </p:cNvSpPr>
          <p:nvPr>
            <p:ph idx="1"/>
          </p:nvPr>
        </p:nvSpPr>
        <p:spPr>
          <a:xfrm>
            <a:off x="1127448" y="1044873"/>
            <a:ext cx="10585176" cy="3571900"/>
          </a:xfrm>
        </p:spPr>
        <p:txBody>
          <a:bodyPr/>
          <a:lstStyle/>
          <a:p>
            <a:pPr lvl="0">
              <a:buClr>
                <a:srgbClr val="C00000"/>
              </a:buClr>
              <a:buNone/>
            </a:pPr>
            <a:r>
              <a:rPr lang="zh-CN" altLang="en-US" sz="2000" b="1" kern="1200" dirty="0">
                <a:solidFill>
                  <a:srgbClr val="000000"/>
                </a:solidFill>
                <a:latin typeface="微软雅黑" panose="020B0503020204020204" pitchFamily="34" charset="-122"/>
                <a:ea typeface="微软雅黑" panose="020B0503020204020204" pitchFamily="34" charset="-122"/>
              </a:rPr>
              <a:t>境外投资者（自然人、合伙企业、法人）</a:t>
            </a:r>
            <a:endParaRPr lang="en-US" altLang="zh-CN" sz="2000" b="1" kern="1200" dirty="0">
              <a:solidFill>
                <a:srgbClr val="000000"/>
              </a:solidFill>
              <a:latin typeface="微软雅黑" panose="020B0503020204020204" pitchFamily="34" charset="-122"/>
              <a:ea typeface="微软雅黑" panose="020B0503020204020204" pitchFamily="34" charset="-122"/>
            </a:endParaRPr>
          </a:p>
          <a:p>
            <a:pPr>
              <a:buClr>
                <a:srgbClr val="C00000"/>
              </a:buClr>
              <a:buNone/>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latin typeface="微软雅黑" panose="020B0503020204020204" pitchFamily="34" charset="-122"/>
                <a:ea typeface="微软雅黑" panose="020B0503020204020204" pitchFamily="34" charset="-122"/>
              </a:rPr>
              <a:t>公证或认证要求</a:t>
            </a:r>
            <a:endParaRPr lang="en-US" altLang="zh-CN" sz="2000" b="1" dirty="0">
              <a:solidFill>
                <a:srgbClr val="C00000"/>
              </a:solidFill>
              <a:latin typeface="微软雅黑" panose="020B0503020204020204" pitchFamily="34" charset="-122"/>
              <a:ea typeface="微软雅黑" panose="020B0503020204020204" pitchFamily="34" charset="-122"/>
            </a:endParaRPr>
          </a:p>
          <a:p>
            <a:pPr marL="0" indent="0">
              <a:buClr>
                <a:srgbClr val="C00000"/>
              </a:buClr>
              <a:buNone/>
            </a:pPr>
            <a:r>
              <a:rPr lang="zh-CN" altLang="en-US" sz="2000" dirty="0" smtClean="0">
                <a:latin typeface="微软雅黑" panose="020B0503020204020204" pitchFamily="34" charset="-122"/>
                <a:ea typeface="微软雅黑" panose="020B0503020204020204" pitchFamily="34" charset="-122"/>
              </a:rPr>
              <a:t>不经由我国</a:t>
            </a:r>
            <a:r>
              <a:rPr lang="zh-CN" altLang="en-US" sz="2000" dirty="0">
                <a:latin typeface="微软雅黑" panose="020B0503020204020204" pitchFamily="34" charset="-122"/>
                <a:ea typeface="微软雅黑" panose="020B0503020204020204" pitchFamily="34" charset="-122"/>
              </a:rPr>
              <a:t>政府机构颁发的身份证明文件</a:t>
            </a:r>
            <a:r>
              <a:rPr lang="zh-CN" altLang="en-US" sz="2000" dirty="0" smtClean="0">
                <a:latin typeface="微软雅黑" panose="020B0503020204020204" pitchFamily="34" charset="-122"/>
                <a:ea typeface="微软雅黑" panose="020B0503020204020204" pitchFamily="34" charset="-122"/>
              </a:rPr>
              <a:t>，需</a:t>
            </a:r>
            <a:r>
              <a:rPr lang="zh-CN" altLang="en-US" sz="2000" dirty="0">
                <a:latin typeface="微软雅黑" panose="020B0503020204020204" pitchFamily="34" charset="-122"/>
                <a:ea typeface="微软雅黑" panose="020B0503020204020204" pitchFamily="34" charset="-122"/>
              </a:rPr>
              <a:t>公证或认证。</a:t>
            </a:r>
          </a:p>
          <a:p>
            <a:pPr marL="0" indent="0">
              <a:buClr>
                <a:srgbClr val="C00000"/>
              </a:buClr>
              <a:buNone/>
            </a:pPr>
            <a:endParaRPr lang="en-US" altLang="zh-CN" sz="2000" b="1" dirty="0">
              <a:solidFill>
                <a:srgbClr val="C00000"/>
              </a:solidFill>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latin typeface="微软雅黑" panose="020B0503020204020204" pitchFamily="34" charset="-122"/>
                <a:ea typeface="微软雅黑" panose="020B0503020204020204" pitchFamily="34" charset="-122"/>
              </a:rPr>
              <a:t>翻译要求</a:t>
            </a:r>
            <a:endParaRPr lang="en-US" altLang="zh-CN" sz="2000" b="1" dirty="0">
              <a:latin typeface="微软雅黑" panose="020B0503020204020204" pitchFamily="34" charset="-122"/>
              <a:ea typeface="微软雅黑" panose="020B0503020204020204" pitchFamily="34" charset="-122"/>
            </a:endParaRPr>
          </a:p>
          <a:p>
            <a:pPr marL="0" indent="0">
              <a:lnSpc>
                <a:spcPct val="150000"/>
              </a:lnSpc>
              <a:buClr>
                <a:srgbClr val="C00000"/>
              </a:buClr>
              <a:buNone/>
            </a:pPr>
            <a:r>
              <a:rPr lang="zh-CN" altLang="en-US" sz="2000" dirty="0">
                <a:latin typeface="微软雅黑" panose="020B0503020204020204" pitchFamily="34" charset="-122"/>
                <a:ea typeface="微软雅黑" panose="020B0503020204020204" pitchFamily="34" charset="-122"/>
              </a:rPr>
              <a:t>境外投资者提交的文件如为外文，需提供经我国驻该国使领馆</a:t>
            </a:r>
            <a:r>
              <a:rPr lang="zh-CN" altLang="en-US" sz="2000" dirty="0" smtClean="0">
                <a:latin typeface="微软雅黑" panose="020B0503020204020204" pitchFamily="34" charset="-122"/>
                <a:ea typeface="微软雅黑" panose="020B0503020204020204" pitchFamily="34" charset="-122"/>
              </a:rPr>
              <a:t>认证</a:t>
            </a:r>
            <a:r>
              <a:rPr lang="zh-CN" altLang="en-US" sz="2000"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或</a:t>
            </a:r>
            <a:r>
              <a:rPr lang="zh-CN" altLang="en-US" sz="2000" dirty="0">
                <a:latin typeface="微软雅黑" panose="020B0503020204020204" pitchFamily="34" charset="-122"/>
                <a:ea typeface="微软雅黑" panose="020B0503020204020204" pitchFamily="34" charset="-122"/>
              </a:rPr>
              <a:t>境内公证机构公证与外文一致的</a:t>
            </a:r>
            <a:r>
              <a:rPr lang="zh-CN" altLang="en-US" sz="2000" dirty="0">
                <a:solidFill>
                  <a:srgbClr val="C00000"/>
                </a:solidFill>
                <a:latin typeface="微软雅黑" panose="020B0503020204020204" pitchFamily="34" charset="-122"/>
                <a:ea typeface="微软雅黑" panose="020B0503020204020204" pitchFamily="34" charset="-122"/>
              </a:rPr>
              <a:t>中文译本</a:t>
            </a:r>
            <a:r>
              <a:rPr lang="zh-CN" altLang="en-US" sz="2000" dirty="0">
                <a:latin typeface="微软雅黑" panose="020B0503020204020204" pitchFamily="34" charset="-122"/>
                <a:ea typeface="微软雅黑" panose="020B0503020204020204" pitchFamily="34" charset="-122"/>
              </a:rPr>
              <a:t>。</a:t>
            </a:r>
          </a:p>
          <a:p>
            <a:pPr>
              <a:buClr>
                <a:srgbClr val="C00000"/>
              </a:buClr>
              <a:buFont typeface="Wingdings" pitchFamily="2" charset="2"/>
              <a:buChar char="p"/>
            </a:pPr>
            <a:endParaRPr lang="en-US" altLang="zh-CN" sz="2000" b="1" dirty="0">
              <a:latin typeface="楷体" pitchFamily="49" charset="-122"/>
              <a:ea typeface="楷体" pitchFamily="49" charset="-122"/>
            </a:endParaRPr>
          </a:p>
          <a:p>
            <a:pPr>
              <a:buClr>
                <a:srgbClr val="C00000"/>
              </a:buClr>
              <a:buNone/>
            </a:pPr>
            <a:endParaRPr lang="en-US" altLang="zh-CN" sz="2000" b="1" dirty="0">
              <a:latin typeface="楷体" pitchFamily="49" charset="-122"/>
              <a:ea typeface="楷体" pitchFamily="49" charset="-122"/>
            </a:endParaRPr>
          </a:p>
          <a:p>
            <a:pPr marL="457200" indent="-457200">
              <a:lnSpc>
                <a:spcPct val="150000"/>
              </a:lnSpc>
              <a:buClr>
                <a:srgbClr val="C00000"/>
              </a:buClr>
              <a:buNone/>
            </a:pPr>
            <a:endParaRPr lang="en-US" altLang="zh-CN" sz="1800" b="1" dirty="0">
              <a:latin typeface="楷体" pitchFamily="49" charset="-122"/>
              <a:ea typeface="楷体" pitchFamily="49"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34</a:t>
            </a:fld>
            <a:endParaRPr lang="en-US" altLang="zh-CN"/>
          </a:p>
        </p:txBody>
      </p:sp>
      <p:sp>
        <p:nvSpPr>
          <p:cNvPr id="10"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6" name="TextBox 16"/>
          <p:cNvSpPr txBox="1"/>
          <p:nvPr/>
        </p:nvSpPr>
        <p:spPr>
          <a:xfrm>
            <a:off x="2552647" y="4945782"/>
            <a:ext cx="7560840" cy="707886"/>
          </a:xfrm>
          <a:prstGeom prst="rect">
            <a:avLst/>
          </a:prstGeom>
          <a:noFill/>
          <a:ln>
            <a:solidFill>
              <a:srgbClr val="C00000"/>
            </a:solidFill>
            <a:prstDash val="lgDash"/>
          </a:ln>
        </p:spPr>
        <p:txBody>
          <a:bodyPr wrap="square" rtlCol="0">
            <a:spAutoFit/>
          </a:bodyPr>
          <a:lstStyle/>
          <a:p>
            <a:pPr>
              <a:buClr>
                <a:srgbClr val="C00000"/>
              </a:buClr>
            </a:pPr>
            <a:r>
              <a:rPr lang="zh-CN" altLang="en-US" sz="2000" dirty="0" smtClean="0">
                <a:solidFill>
                  <a:srgbClr val="C00000"/>
                </a:solidFill>
                <a:latin typeface="微软雅黑" panose="020B0503020204020204" pitchFamily="34" charset="-122"/>
                <a:ea typeface="微软雅黑" panose="020B0503020204020204" pitchFamily="34" charset="-122"/>
              </a:rPr>
              <a:t>境外投资者提供的经使、领馆认证或公证机构公证的文件，应在完成认证或公证之日起</a:t>
            </a:r>
            <a:r>
              <a:rPr lang="en-US" altLang="zh-CN" sz="2000" dirty="0" smtClean="0">
                <a:solidFill>
                  <a:srgbClr val="C00000"/>
                </a:solidFill>
                <a:latin typeface="微软雅黑" panose="020B0503020204020204" pitchFamily="34" charset="-122"/>
                <a:ea typeface="微软雅黑" panose="020B0503020204020204" pitchFamily="34" charset="-122"/>
              </a:rPr>
              <a:t>6</a:t>
            </a:r>
            <a:r>
              <a:rPr lang="zh-CN" altLang="en-US" sz="2000" dirty="0" smtClean="0">
                <a:solidFill>
                  <a:srgbClr val="C00000"/>
                </a:solidFill>
                <a:latin typeface="微软雅黑" panose="020B0503020204020204" pitchFamily="34" charset="-122"/>
                <a:ea typeface="微软雅黑" panose="020B0503020204020204" pitchFamily="34" charset="-122"/>
              </a:rPr>
              <a:t>个月内提交。</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65898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3929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009672" y="571480"/>
            <a:ext cx="9622831" cy="4429156"/>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境外自然人</a:t>
            </a:r>
            <a:endParaRPr lang="en-US" altLang="zh-CN" sz="2000" b="1" dirty="0">
              <a:latin typeface="微软雅黑" panose="020B0503020204020204" pitchFamily="34" charset="-122"/>
              <a:ea typeface="微软雅黑" panose="020B0503020204020204" pitchFamily="34" charset="-122"/>
            </a:endParaRPr>
          </a:p>
          <a:p>
            <a:pPr marL="0" indent="0">
              <a:lnSpc>
                <a:spcPct val="150000"/>
              </a:lnSpc>
              <a:buClr>
                <a:srgbClr val="C00000"/>
              </a:buClr>
              <a:buNone/>
            </a:pPr>
            <a:r>
              <a:rPr lang="en-US" altLang="zh-CN" sz="2000" dirty="0">
                <a:solidFill>
                  <a:srgbClr val="C00000"/>
                </a:solidFill>
                <a:latin typeface="微软雅黑" panose="020B0503020204020204" pitchFamily="34" charset="-122"/>
                <a:ea typeface="微软雅黑" panose="020B0503020204020204" pitchFamily="34" charset="-122"/>
              </a:rPr>
              <a:t>1</a:t>
            </a:r>
            <a:r>
              <a:rPr lang="en-US" altLang="zh-CN" sz="2000" dirty="0" smtClean="0">
                <a:solidFill>
                  <a:srgbClr val="C0000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境外</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自然人有效身份证明文件原件及复印件：</a:t>
            </a:r>
          </a:p>
          <a:p>
            <a:pPr marL="457200" indent="-457200">
              <a:lnSpc>
                <a:spcPct val="150000"/>
              </a:lnSpc>
              <a:buClr>
                <a:srgbClr val="C00000"/>
              </a:buClr>
              <a:buNone/>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未办妥签证和入境手续的境外</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所在国家或者地区护照或者</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身份证</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   办妥签证和入境手续的外国（地区）投资者持有的护照</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有境外其他国家、地区永久居留签证的中国护照；</a:t>
            </a:r>
          </a:p>
          <a:p>
            <a:pPr marL="457200" indent="-457200">
              <a:lnSpc>
                <a:spcPct val="150000"/>
              </a:lnSpc>
              <a:buClr>
                <a:srgbClr val="C00000"/>
              </a:buClr>
              <a:buNone/>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   台湾居民</a:t>
            </a:r>
            <a:r>
              <a:rPr lang="zh-CN" altLang="en-US" sz="2000" dirty="0">
                <a:solidFill>
                  <a:srgbClr val="C00000"/>
                </a:solidFill>
                <a:latin typeface="微软雅黑" panose="020B0503020204020204" pitchFamily="34" charset="-122"/>
                <a:ea typeface="微软雅黑" panose="020B0503020204020204" pitchFamily="34" charset="-122"/>
              </a:rPr>
              <a:t>来往大陆通行证</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p>
          <a:p>
            <a:pPr marL="457200" indent="-457200">
              <a:lnSpc>
                <a:spcPct val="150000"/>
              </a:lnSpc>
              <a:buClr>
                <a:srgbClr val="C00000"/>
              </a:buClr>
              <a:buNone/>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   香港、澳门</a:t>
            </a:r>
            <a:r>
              <a:rPr lang="zh-CN" altLang="en-US" sz="2000" dirty="0">
                <a:solidFill>
                  <a:srgbClr val="C00000"/>
                </a:solidFill>
                <a:latin typeface="微软雅黑" panose="020B0503020204020204" pitchFamily="34" charset="-122"/>
                <a:ea typeface="微软雅黑" panose="020B0503020204020204" pitchFamily="34" charset="-122"/>
              </a:rPr>
              <a:t>永久性</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居民身份证和港澳居民</a:t>
            </a:r>
            <a:r>
              <a:rPr lang="zh-CN" altLang="en-US" sz="2000" dirty="0">
                <a:solidFill>
                  <a:srgbClr val="C00000"/>
                </a:solidFill>
                <a:latin typeface="微软雅黑" panose="020B0503020204020204" pitchFamily="34" charset="-122"/>
                <a:ea typeface="微软雅黑" panose="020B0503020204020204" pitchFamily="34" charset="-122"/>
              </a:rPr>
              <a:t>来往内地通行证</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p>
          <a:p>
            <a:pPr marL="457200" indent="-457200">
              <a:lnSpc>
                <a:spcPct val="150000"/>
              </a:lnSpc>
              <a:buClr>
                <a:srgbClr val="C00000"/>
              </a:buClr>
              <a:buNone/>
            </a:pPr>
            <a:r>
              <a:rPr lang="en-US" altLang="zh-CN" sz="2000" dirty="0">
                <a:solidFill>
                  <a:srgbClr val="C00000"/>
                </a:solidFill>
                <a:latin typeface="微软雅黑" panose="020B0503020204020204" pitchFamily="34" charset="-122"/>
                <a:ea typeface="微软雅黑" panose="020B0503020204020204"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委托他人代办的，还需提交申请人签署的授权委托书，经办人有效身份证明文件原件及复印件。</a:t>
            </a:r>
          </a:p>
        </p:txBody>
      </p:sp>
      <p:sp>
        <p:nvSpPr>
          <p:cNvPr id="8" name="右中括号 7"/>
          <p:cNvSpPr/>
          <p:nvPr/>
        </p:nvSpPr>
        <p:spPr bwMode="auto">
          <a:xfrm>
            <a:off x="7953387" y="2564904"/>
            <a:ext cx="548905" cy="1617615"/>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sp>
        <p:nvSpPr>
          <p:cNvPr id="9" name="右箭头 8"/>
          <p:cNvSpPr/>
          <p:nvPr/>
        </p:nvSpPr>
        <p:spPr bwMode="gray">
          <a:xfrm>
            <a:off x="8585385" y="3243901"/>
            <a:ext cx="377140" cy="284612"/>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TextBox 12"/>
          <p:cNvSpPr txBox="1"/>
          <p:nvPr/>
        </p:nvSpPr>
        <p:spPr>
          <a:xfrm>
            <a:off x="9109188" y="2564904"/>
            <a:ext cx="800219" cy="1758244"/>
          </a:xfrm>
          <a:prstGeom prst="rect">
            <a:avLst/>
          </a:prstGeom>
          <a:noFill/>
          <a:ln>
            <a:solidFill>
              <a:srgbClr val="C00000"/>
            </a:solidFill>
            <a:prstDash val="dash"/>
          </a:ln>
        </p:spPr>
        <p:txBody>
          <a:bodyPr vert="eaVert" wrap="square" rtlCol="0">
            <a:spAutoFit/>
          </a:bodyPr>
          <a:lstStyle/>
          <a:p>
            <a:r>
              <a:rPr lang="zh-CN" altLang="en-US" sz="20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本人办理无须认证或公证</a:t>
            </a:r>
            <a:endPar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下箭头 13"/>
          <p:cNvSpPr/>
          <p:nvPr/>
        </p:nvSpPr>
        <p:spPr bwMode="gray">
          <a:xfrm>
            <a:off x="5303912" y="4926288"/>
            <a:ext cx="214314" cy="357190"/>
          </a:xfrm>
          <a:prstGeom prst="down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TextBox 15"/>
          <p:cNvSpPr txBox="1"/>
          <p:nvPr/>
        </p:nvSpPr>
        <p:spPr>
          <a:xfrm>
            <a:off x="4295800" y="5364241"/>
            <a:ext cx="2304256" cy="400110"/>
          </a:xfrm>
          <a:prstGeom prst="rect">
            <a:avLst/>
          </a:prstGeom>
          <a:noFill/>
          <a:ln>
            <a:solidFill>
              <a:srgbClr val="C00000"/>
            </a:solidFill>
            <a:prstDash val="dash"/>
          </a:ln>
        </p:spPr>
        <p:txBody>
          <a:bodyPr wrap="square" rtlCol="0">
            <a:spAutoFit/>
          </a:bodyPr>
          <a:lstStyle/>
          <a:p>
            <a:r>
              <a:rPr lang="zh-CN" altLang="en-US" sz="20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授权须认证或公证</a:t>
            </a:r>
            <a:endParaRPr lang="zh-CN" altLang="en-US" sz="2000" dirty="0">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35</a:t>
            </a:fld>
            <a:endParaRPr lang="en-US" altLang="zh-CN"/>
          </a:p>
        </p:txBody>
      </p:sp>
      <p:sp>
        <p:nvSpPr>
          <p:cNvPr id="17"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11" name="TextBox 15"/>
          <p:cNvSpPr txBox="1"/>
          <p:nvPr/>
        </p:nvSpPr>
        <p:spPr>
          <a:xfrm>
            <a:off x="9081958" y="1880165"/>
            <a:ext cx="2990706" cy="400110"/>
          </a:xfrm>
          <a:prstGeom prst="rect">
            <a:avLst/>
          </a:prstGeom>
          <a:noFill/>
          <a:ln>
            <a:solidFill>
              <a:srgbClr val="C00000"/>
            </a:solidFill>
            <a:prstDash val="dash"/>
          </a:ln>
        </p:spPr>
        <p:txBody>
          <a:bodyPr wrap="square" rtlCol="0">
            <a:spAutoFit/>
          </a:bodyPr>
          <a:lstStyle/>
          <a:p>
            <a:r>
              <a:rPr lang="zh-CN" altLang="en-US" sz="20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本人办理须认证或公证</a:t>
            </a:r>
            <a:endParaRPr lang="zh-CN" altLang="en-US" sz="2000" dirty="0">
              <a:latin typeface="微软雅黑" panose="020B0503020204020204" pitchFamily="34" charset="-122"/>
              <a:ea typeface="微软雅黑" panose="020B0503020204020204" pitchFamily="34" charset="-122"/>
            </a:endParaRPr>
          </a:p>
        </p:txBody>
      </p:sp>
      <p:sp>
        <p:nvSpPr>
          <p:cNvPr id="12" name="右箭头 11"/>
          <p:cNvSpPr/>
          <p:nvPr/>
        </p:nvSpPr>
        <p:spPr bwMode="gray">
          <a:xfrm>
            <a:off x="8585661" y="1973536"/>
            <a:ext cx="377140" cy="284612"/>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0171853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3432" y="637828"/>
            <a:ext cx="4572000" cy="677108"/>
          </a:xfrm>
          <a:prstGeom prst="rect">
            <a:avLst/>
          </a:prstGeom>
        </p:spPr>
        <p:txBody>
          <a:bodyPr>
            <a:spAutoFit/>
          </a:bodyPr>
          <a:lstStyle/>
          <a:p>
            <a:pPr>
              <a:buClr>
                <a:srgbClr val="C00000"/>
              </a:buClr>
              <a:buFont typeface="Wingdings" pitchFamily="2" charset="2"/>
              <a:buChar char="l"/>
            </a:pPr>
            <a:endPar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buClr>
                <a:srgbClr val="C00000"/>
              </a:buClr>
              <a:buFont typeface="Wingdings" pitchFamily="2" charset="2"/>
              <a:buChar char="p"/>
            </a:pPr>
            <a:r>
              <a:rPr lang="zh-CN" altLang="en-US" sz="20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境外自然人身份证</a:t>
            </a: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明文件（样例）</a:t>
            </a:r>
            <a:endParaRPr lang="en-US" altLang="zh-CN"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9455" y="1628800"/>
            <a:ext cx="3415308" cy="4553744"/>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5946" y="1628800"/>
            <a:ext cx="3416478" cy="4555304"/>
          </a:xfrm>
          <a:prstGeom prst="rect">
            <a:avLst/>
          </a:prstGeom>
        </p:spPr>
      </p:pic>
      <p:sp>
        <p:nvSpPr>
          <p:cNvPr id="7" name="灯片编号占位符 6"/>
          <p:cNvSpPr>
            <a:spLocks noGrp="1"/>
          </p:cNvSpPr>
          <p:nvPr>
            <p:ph type="sldNum" sz="quarter" idx="4"/>
          </p:nvPr>
        </p:nvSpPr>
        <p:spPr>
          <a:xfrm>
            <a:off x="3488763" y="6242050"/>
            <a:ext cx="2844800" cy="476250"/>
          </a:xfrm>
        </p:spPr>
        <p:txBody>
          <a:bodyPr/>
          <a:lstStyle/>
          <a:p>
            <a:pPr>
              <a:defRPr/>
            </a:pPr>
            <a:fld id="{37FA377A-D61E-4AFF-BD7C-238A8887A06F}" type="slidenum">
              <a:rPr lang="en-US" altLang="zh-CN" smtClean="0"/>
              <a:pPr>
                <a:defRPr/>
              </a:pPr>
              <a:t>36</a:t>
            </a:fld>
            <a:endParaRPr lang="en-US" altLang="zh-CN"/>
          </a:p>
        </p:txBody>
      </p:sp>
      <p:sp>
        <p:nvSpPr>
          <p:cNvPr id="8"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11000749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3432" y="637828"/>
            <a:ext cx="4572000" cy="677108"/>
          </a:xfrm>
          <a:prstGeom prst="rect">
            <a:avLst/>
          </a:prstGeom>
        </p:spPr>
        <p:txBody>
          <a:bodyPr>
            <a:spAutoFit/>
          </a:bodyPr>
          <a:lstStyle/>
          <a:p>
            <a:pPr>
              <a:buClr>
                <a:srgbClr val="C00000"/>
              </a:buClr>
              <a:buFont typeface="Wingdings" pitchFamily="2" charset="2"/>
              <a:buChar char="l"/>
            </a:pPr>
            <a:endPar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buClr>
                <a:srgbClr val="C00000"/>
              </a:buClr>
              <a:buFont typeface="Wingdings" pitchFamily="2" charset="2"/>
              <a:buChar char="p"/>
            </a:pPr>
            <a:r>
              <a:rPr lang="zh-CN" altLang="en-US" sz="20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境外自然人身份证</a:t>
            </a: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明文件（样例）</a:t>
            </a:r>
            <a:endParaRPr lang="en-US" altLang="zh-CN"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9576" y="1628801"/>
            <a:ext cx="3390334" cy="4520445"/>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1628801"/>
            <a:ext cx="3384376" cy="4512502"/>
          </a:xfrm>
          <a:prstGeom prst="rect">
            <a:avLst/>
          </a:prstGeom>
        </p:spPr>
      </p:pic>
      <p:sp>
        <p:nvSpPr>
          <p:cNvPr id="4" name="灯片编号占位符 3"/>
          <p:cNvSpPr>
            <a:spLocks noGrp="1"/>
          </p:cNvSpPr>
          <p:nvPr>
            <p:ph type="sldNum" sz="quarter" idx="4"/>
          </p:nvPr>
        </p:nvSpPr>
        <p:spPr>
          <a:xfrm>
            <a:off x="3488763" y="6242050"/>
            <a:ext cx="2844800" cy="476250"/>
          </a:xfrm>
        </p:spPr>
        <p:txBody>
          <a:bodyPr/>
          <a:lstStyle/>
          <a:p>
            <a:pPr>
              <a:defRPr/>
            </a:pPr>
            <a:fld id="{37FA377A-D61E-4AFF-BD7C-238A8887A06F}" type="slidenum">
              <a:rPr lang="en-US" altLang="zh-CN" smtClean="0"/>
              <a:pPr>
                <a:defRPr/>
              </a:pPr>
              <a:t>37</a:t>
            </a:fld>
            <a:endParaRPr lang="en-US" altLang="zh-CN"/>
          </a:p>
        </p:txBody>
      </p:sp>
      <p:sp>
        <p:nvSpPr>
          <p:cNvPr id="8"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21269003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3259" y="637828"/>
            <a:ext cx="4572000" cy="677108"/>
          </a:xfrm>
          <a:prstGeom prst="rect">
            <a:avLst/>
          </a:prstGeom>
        </p:spPr>
        <p:txBody>
          <a:bodyPr>
            <a:spAutoFit/>
          </a:bodyPr>
          <a:lstStyle/>
          <a:p>
            <a:pPr>
              <a:buClr>
                <a:srgbClr val="C00000"/>
              </a:buClr>
              <a:buFont typeface="Wingdings" pitchFamily="2" charset="2"/>
              <a:buChar char="l"/>
            </a:pPr>
            <a:endPar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buClr>
                <a:srgbClr val="C00000"/>
              </a:buClr>
              <a:buFont typeface="Wingdings" pitchFamily="2" charset="2"/>
              <a:buChar char="p"/>
            </a:pPr>
            <a:r>
              <a:rPr lang="zh-CN" altLang="en-US" sz="20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境外自然人身份证</a:t>
            </a: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明文件（样例）</a:t>
            </a:r>
            <a:endParaRPr lang="en-US" altLang="zh-CN"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1584" y="1628800"/>
            <a:ext cx="3361302" cy="4481736"/>
          </a:xfrm>
          <a:prstGeom prst="rect">
            <a:avLst/>
          </a:prstGeom>
        </p:spPr>
      </p:pic>
      <p:sp>
        <p:nvSpPr>
          <p:cNvPr id="7" name="灯片编号占位符 6"/>
          <p:cNvSpPr>
            <a:spLocks noGrp="1"/>
          </p:cNvSpPr>
          <p:nvPr>
            <p:ph type="sldNum" sz="quarter" idx="4"/>
          </p:nvPr>
        </p:nvSpPr>
        <p:spPr>
          <a:xfrm>
            <a:off x="3488763" y="6242050"/>
            <a:ext cx="2844800" cy="476250"/>
          </a:xfrm>
        </p:spPr>
        <p:txBody>
          <a:bodyPr/>
          <a:lstStyle/>
          <a:p>
            <a:pPr>
              <a:defRPr/>
            </a:pPr>
            <a:fld id="{37FA377A-D61E-4AFF-BD7C-238A8887A06F}" type="slidenum">
              <a:rPr lang="en-US" altLang="zh-CN" smtClean="0"/>
              <a:pPr>
                <a:defRPr/>
              </a:pPr>
              <a:t>38</a:t>
            </a:fld>
            <a:endParaRPr lang="en-US" altLang="zh-CN"/>
          </a:p>
        </p:txBody>
      </p:sp>
      <p:sp>
        <p:nvSpPr>
          <p:cNvPr id="8"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5927749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002942" y="1102612"/>
            <a:ext cx="8475713"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2000" dirty="0" smtClean="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所在</a:t>
            </a:r>
            <a:r>
              <a:rPr lang="zh-CN" altLang="en-US" sz="200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国家和地区</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有权机关核发的</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证明境外法人主体资格的证明文件；</a:t>
            </a:r>
            <a:r>
              <a:rPr lang="zh-CN" altLang="en-US" sz="2000" i="1" dirty="0" smtClean="0">
                <a:solidFill>
                  <a:schemeClr val="tx1">
                    <a:lumMod val="75000"/>
                    <a:lumOff val="25000"/>
                  </a:schemeClr>
                </a:solidFill>
                <a:latin typeface="微软雅黑" panose="020B0503020204020204" pitchFamily="34" charset="-122"/>
                <a:ea typeface="微软雅黑" panose="020B0503020204020204" pitchFamily="34" charset="-122"/>
              </a:rPr>
              <a:t>（“营业执照”</a:t>
            </a:r>
            <a:r>
              <a:rPr lang="zh-CN" altLang="en-US" sz="2000" i="1" dirty="0">
                <a:solidFill>
                  <a:schemeClr val="tx1">
                    <a:lumMod val="75000"/>
                    <a:lumOff val="25000"/>
                  </a:schemeClr>
                </a:solidFill>
                <a:latin typeface="微软雅黑" panose="020B0503020204020204" pitchFamily="34" charset="-122"/>
                <a:ea typeface="微软雅黑" panose="020B0503020204020204" pitchFamily="34" charset="-122"/>
              </a:rPr>
              <a:t>）</a:t>
            </a:r>
          </a:p>
          <a:p>
            <a:pPr marL="457200" indent="-457200">
              <a:lnSpc>
                <a:spcPct val="150000"/>
              </a:lnSpc>
              <a:buClr>
                <a:srgbClr val="C00000"/>
              </a:buClr>
              <a:buFont typeface="+mj-lt"/>
              <a:buAutoNum type="arabicPeriod"/>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境外机构或有权机关出具的能够</a:t>
            </a:r>
            <a:r>
              <a:rPr lang="zh-CN" altLang="en-US" sz="200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证明授权人有权签署授权委托书的证明文件</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i="1" dirty="0">
                <a:solidFill>
                  <a:schemeClr val="tx1">
                    <a:lumMod val="75000"/>
                    <a:lumOff val="25000"/>
                  </a:schemeClr>
                </a:solidFill>
                <a:latin typeface="微软雅黑" panose="020B0503020204020204" pitchFamily="34" charset="-122"/>
                <a:ea typeface="微软雅黑" panose="020B0503020204020204" pitchFamily="34" charset="-122"/>
              </a:rPr>
              <a:t>（“法定代表人证明书”）</a:t>
            </a:r>
          </a:p>
          <a:p>
            <a:pPr marL="457200" indent="-457200">
              <a:lnSpc>
                <a:spcPct val="150000"/>
              </a:lnSpc>
              <a:buClr>
                <a:srgbClr val="C00000"/>
              </a:buClr>
              <a:buFont typeface="+mj-lt"/>
              <a:buAutoNum type="arabicPeriod"/>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授权人签署的委托经办人办理相关业务的授权委托书；</a:t>
            </a:r>
            <a:r>
              <a:rPr lang="zh-CN" altLang="en-US" sz="2000" i="1" dirty="0">
                <a:solidFill>
                  <a:schemeClr val="tx1">
                    <a:lumMod val="75000"/>
                    <a:lumOff val="25000"/>
                  </a:schemeClr>
                </a:solidFill>
                <a:latin typeface="微软雅黑" panose="020B0503020204020204" pitchFamily="34" charset="-122"/>
                <a:ea typeface="微软雅黑" panose="020B0503020204020204" pitchFamily="34" charset="-122"/>
              </a:rPr>
              <a:t>（“法定代表人授权委托书”）</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457200" indent="-457200">
              <a:lnSpc>
                <a:spcPct val="150000"/>
              </a:lnSpc>
              <a:buClr>
                <a:srgbClr val="C00000"/>
              </a:buClr>
              <a:buFont typeface="+mj-lt"/>
              <a:buAutoNum type="arabicPeriod"/>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授权人及经办人有效身份证明文件复印件。</a:t>
            </a:r>
            <a:r>
              <a:rPr lang="zh-CN" altLang="en-US" sz="2000" dirty="0">
                <a:solidFill>
                  <a:srgbClr val="C00000"/>
                </a:solidFill>
                <a:latin typeface="微软雅黑" panose="020B0503020204020204" pitchFamily="34" charset="-122"/>
                <a:ea typeface="微软雅黑" panose="020B0503020204020204" pitchFamily="34" charset="-122"/>
              </a:rPr>
              <a:t>（须符合关于自然人有效身份证明文件的要求）</a:t>
            </a:r>
          </a:p>
          <a:p>
            <a:pPr marL="457200" indent="-457200">
              <a:lnSpc>
                <a:spcPct val="150000"/>
              </a:lnSpc>
              <a:buClr>
                <a:srgbClr val="C00000"/>
              </a:buClr>
              <a:buNone/>
            </a:pPr>
            <a:endParaRPr lang="zh-CN" altLang="en-US" sz="1800" b="1" dirty="0">
              <a:solidFill>
                <a:schemeClr val="tx1">
                  <a:lumMod val="75000"/>
                  <a:lumOff val="25000"/>
                </a:schemeClr>
              </a:solidFill>
              <a:latin typeface="楷体" pitchFamily="49" charset="-122"/>
              <a:ea typeface="楷体" pitchFamily="49" charset="-122"/>
            </a:endParaRPr>
          </a:p>
        </p:txBody>
      </p:sp>
      <p:sp>
        <p:nvSpPr>
          <p:cNvPr id="8" name="右中括号 7"/>
          <p:cNvSpPr/>
          <p:nvPr/>
        </p:nvSpPr>
        <p:spPr bwMode="auto">
          <a:xfrm>
            <a:off x="9167834" y="1714488"/>
            <a:ext cx="214314" cy="2214578"/>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sp>
        <p:nvSpPr>
          <p:cNvPr id="9" name="TextBox 8"/>
          <p:cNvSpPr txBox="1"/>
          <p:nvPr/>
        </p:nvSpPr>
        <p:spPr>
          <a:xfrm>
            <a:off x="9994314" y="1928802"/>
            <a:ext cx="492443" cy="1714512"/>
          </a:xfrm>
          <a:prstGeom prst="rect">
            <a:avLst/>
          </a:prstGeom>
          <a:noFill/>
          <a:ln>
            <a:solidFill>
              <a:srgbClr val="C00000"/>
            </a:solidFill>
            <a:prstDash val="dash"/>
          </a:ln>
        </p:spPr>
        <p:txBody>
          <a:bodyPr vert="eaVert" wrap="square" rtlCol="0">
            <a:spAutoFit/>
          </a:bodyPr>
          <a:lstStyle/>
          <a:p>
            <a:r>
              <a:rPr lang="zh-CN" altLang="en-US" sz="20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须公证或认证</a:t>
            </a:r>
            <a:endPar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右箭头 12"/>
          <p:cNvSpPr/>
          <p:nvPr/>
        </p:nvSpPr>
        <p:spPr bwMode="gray">
          <a:xfrm>
            <a:off x="9596462" y="2857496"/>
            <a:ext cx="285752" cy="14287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14" name="直接连接符 13"/>
          <p:cNvCxnSpPr/>
          <p:nvPr/>
        </p:nvCxnSpPr>
        <p:spPr bwMode="auto">
          <a:xfrm>
            <a:off x="1603699" y="1948886"/>
            <a:ext cx="1714512" cy="1588"/>
          </a:xfrm>
          <a:prstGeom prst="line">
            <a:avLst/>
          </a:prstGeom>
          <a:gradFill rotWithShape="1">
            <a:gsLst>
              <a:gs pos="0">
                <a:srgbClr val="FF9933"/>
              </a:gs>
              <a:gs pos="100000">
                <a:srgbClr val="FF6600"/>
              </a:gs>
            </a:gsLst>
            <a:lin ang="5400000" scaled="1"/>
          </a:gradFill>
          <a:ln w="2857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cxnSp>
      <p:cxnSp>
        <p:nvCxnSpPr>
          <p:cNvPr id="16" name="直接连接符 15"/>
          <p:cNvCxnSpPr/>
          <p:nvPr/>
        </p:nvCxnSpPr>
        <p:spPr bwMode="auto">
          <a:xfrm>
            <a:off x="5159896" y="2928934"/>
            <a:ext cx="3809229" cy="0"/>
          </a:xfrm>
          <a:prstGeom prst="line">
            <a:avLst/>
          </a:prstGeom>
          <a:gradFill rotWithShape="1">
            <a:gsLst>
              <a:gs pos="0">
                <a:srgbClr val="FF9933"/>
              </a:gs>
              <a:gs pos="100000">
                <a:srgbClr val="FF6600"/>
              </a:gs>
            </a:gsLst>
            <a:lin ang="5400000" scaled="1"/>
          </a:gradFill>
          <a:ln w="2857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cxnSp>
      <p:cxnSp>
        <p:nvCxnSpPr>
          <p:cNvPr id="23" name="直接连接符 22"/>
          <p:cNvCxnSpPr/>
          <p:nvPr/>
        </p:nvCxnSpPr>
        <p:spPr bwMode="auto">
          <a:xfrm>
            <a:off x="1476827" y="3356992"/>
            <a:ext cx="1071570" cy="1588"/>
          </a:xfrm>
          <a:prstGeom prst="line">
            <a:avLst/>
          </a:prstGeom>
          <a:gradFill rotWithShape="1">
            <a:gsLst>
              <a:gs pos="0">
                <a:srgbClr val="FF9933"/>
              </a:gs>
              <a:gs pos="100000">
                <a:srgbClr val="FF6600"/>
              </a:gs>
            </a:gsLst>
            <a:lin ang="5400000" scaled="1"/>
          </a:gradFill>
          <a:ln w="2857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cxn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39</a:t>
            </a:fld>
            <a:endParaRPr lang="en-US" altLang="zh-CN"/>
          </a:p>
        </p:txBody>
      </p:sp>
      <p:sp>
        <p:nvSpPr>
          <p:cNvPr id="17"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2" name="矩形 1"/>
          <p:cNvSpPr/>
          <p:nvPr/>
        </p:nvSpPr>
        <p:spPr>
          <a:xfrm>
            <a:off x="1036223" y="902557"/>
            <a:ext cx="2029723" cy="400110"/>
          </a:xfrm>
          <a:prstGeom prst="rect">
            <a:avLst/>
          </a:prstGeom>
        </p:spPr>
        <p:txBody>
          <a:bodyPr wrap="none">
            <a:spAutoFit/>
          </a:bodyPr>
          <a:lstStyle/>
          <a:p>
            <a:pPr>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 境外</a:t>
            </a:r>
            <a:r>
              <a:rPr lang="zh-CN" altLang="en-US" sz="2000" b="1" dirty="0">
                <a:latin typeface="微软雅黑" panose="020B0503020204020204" pitchFamily="34" charset="-122"/>
                <a:ea typeface="微软雅黑" panose="020B0503020204020204" pitchFamily="34" charset="-122"/>
              </a:rPr>
              <a:t>企业法人</a:t>
            </a:r>
            <a:endParaRPr lang="en-US" altLang="zh-CN"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43786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直接连接符 18"/>
          <p:cNvSpPr>
            <a:spLocks noChangeShapeType="1"/>
          </p:cNvSpPr>
          <p:nvPr/>
        </p:nvSpPr>
        <p:spPr bwMode="auto">
          <a:xfrm>
            <a:off x="1089164" y="1266100"/>
            <a:ext cx="1014" cy="779520"/>
          </a:xfrm>
          <a:prstGeom prst="line">
            <a:avLst/>
          </a:prstGeom>
          <a:noFill/>
          <a:ln w="6350" cap="flat" cmpd="sng">
            <a:solidFill>
              <a:schemeClr val="tx1"/>
            </a:solidFill>
            <a:miter lim="800000"/>
            <a:headEnd/>
            <a:tailEnd/>
          </a:ln>
        </p:spPr>
        <p:txBody>
          <a:bodyPr/>
          <a:lstStyle/>
          <a:p>
            <a:endParaRPr lang="zh-CN" altLang="en-US"/>
          </a:p>
        </p:txBody>
      </p:sp>
      <p:sp>
        <p:nvSpPr>
          <p:cNvPr id="15" name="矩形 20"/>
          <p:cNvSpPr>
            <a:spLocks noChangeArrowheads="1"/>
          </p:cNvSpPr>
          <p:nvPr/>
        </p:nvSpPr>
        <p:spPr bwMode="auto">
          <a:xfrm>
            <a:off x="1242323" y="1319641"/>
            <a:ext cx="2746140" cy="707886"/>
          </a:xfrm>
          <a:prstGeom prst="rect">
            <a:avLst/>
          </a:prstGeom>
          <a:noFill/>
          <a:ln w="9525">
            <a:noFill/>
            <a:miter lim="800000"/>
            <a:headEnd/>
            <a:tailEnd/>
          </a:ln>
        </p:spPr>
        <p:txBody>
          <a:bodyPr wrap="square">
            <a:spAutoFit/>
          </a:bodyPr>
          <a:lstStyle/>
          <a:p>
            <a:r>
              <a:rPr lang="zh-CN" altLang="zh-CN"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A</a:t>
            </a:r>
            <a:r>
              <a:rPr lang="zh-CN" altLang="zh-CN" sz="2000" dirty="0" smtClean="0">
                <a:latin typeface="微软雅黑" panose="020B0503020204020204" pitchFamily="34" charset="-122"/>
                <a:ea typeface="微软雅黑" panose="020B0503020204020204" pitchFamily="34" charset="-122"/>
              </a:rPr>
              <a:t>怎样才能把股份登记到自己名下？</a:t>
            </a:r>
            <a:endParaRPr lang="zh-CN" altLang="en-US" sz="2000" dirty="0">
              <a:solidFill>
                <a:srgbClr val="000000"/>
              </a:solidFill>
              <a:latin typeface="微软雅黑" panose="020B0503020204020204" pitchFamily="34" charset="-122"/>
              <a:ea typeface="微软雅黑" panose="020B0503020204020204" pitchFamily="34" charset="-122"/>
              <a:sym typeface="Calibri" pitchFamily="34" charset="0"/>
            </a:endParaRPr>
          </a:p>
        </p:txBody>
      </p:sp>
      <p:sp>
        <p:nvSpPr>
          <p:cNvPr id="16" name="直接连接符 21"/>
          <p:cNvSpPr>
            <a:spLocks noChangeShapeType="1"/>
          </p:cNvSpPr>
          <p:nvPr/>
        </p:nvSpPr>
        <p:spPr bwMode="auto">
          <a:xfrm>
            <a:off x="4666984" y="1334025"/>
            <a:ext cx="1" cy="711595"/>
          </a:xfrm>
          <a:prstGeom prst="line">
            <a:avLst/>
          </a:prstGeom>
          <a:noFill/>
          <a:ln w="6350" cap="flat" cmpd="sng">
            <a:solidFill>
              <a:schemeClr val="tx1"/>
            </a:solidFill>
            <a:miter lim="800000"/>
            <a:headEnd/>
            <a:tailEnd/>
          </a:ln>
        </p:spPr>
        <p:txBody>
          <a:bodyPr/>
          <a:lstStyle/>
          <a:p>
            <a:endParaRPr lang="zh-CN" altLang="en-US"/>
          </a:p>
        </p:txBody>
      </p:sp>
      <p:sp>
        <p:nvSpPr>
          <p:cNvPr id="18" name="矩形 23"/>
          <p:cNvSpPr>
            <a:spLocks noChangeArrowheads="1"/>
          </p:cNvSpPr>
          <p:nvPr/>
        </p:nvSpPr>
        <p:spPr bwMode="auto">
          <a:xfrm>
            <a:off x="4910668" y="1341922"/>
            <a:ext cx="2654602" cy="707886"/>
          </a:xfrm>
          <a:prstGeom prst="rect">
            <a:avLst/>
          </a:prstGeom>
          <a:noFill/>
          <a:ln w="9525">
            <a:noFill/>
            <a:miter lim="800000"/>
            <a:headEnd/>
            <a:tailEnd/>
          </a:ln>
        </p:spPr>
        <p:txBody>
          <a:bodyPr wrap="square">
            <a:spAutoFit/>
          </a:bodyPr>
          <a:lstStyle/>
          <a:p>
            <a:r>
              <a:rPr lang="zh-CN" altLang="zh-CN"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A</a:t>
            </a:r>
            <a:r>
              <a:rPr lang="zh-CN" altLang="zh-CN" sz="2000" dirty="0" smtClean="0">
                <a:latin typeface="微软雅黑" panose="020B0503020204020204" pitchFamily="34" charset="-122"/>
                <a:ea typeface="微软雅黑" panose="020B0503020204020204" pitchFamily="34" charset="-122"/>
              </a:rPr>
              <a:t>该怎么办理证券质押登记</a:t>
            </a:r>
            <a:r>
              <a:rPr lang="zh-CN" altLang="zh-CN" dirty="0" smtClean="0">
                <a:latin typeface="楷体" pitchFamily="49" charset="-122"/>
                <a:ea typeface="楷体" pitchFamily="49" charset="-122"/>
              </a:rPr>
              <a:t>？</a:t>
            </a:r>
            <a:endParaRPr lang="zh-CN" altLang="en-US" dirty="0">
              <a:solidFill>
                <a:srgbClr val="000000"/>
              </a:solidFill>
              <a:latin typeface="楷体" pitchFamily="49" charset="-122"/>
              <a:ea typeface="楷体" pitchFamily="49" charset="-122"/>
              <a:sym typeface="Calibri" pitchFamily="34" charset="0"/>
            </a:endParaRPr>
          </a:p>
        </p:txBody>
      </p:sp>
      <p:sp>
        <p:nvSpPr>
          <p:cNvPr id="19" name="直接连接符 24"/>
          <p:cNvSpPr>
            <a:spLocks noChangeShapeType="1"/>
          </p:cNvSpPr>
          <p:nvPr/>
        </p:nvSpPr>
        <p:spPr bwMode="auto">
          <a:xfrm>
            <a:off x="8273707" y="1268630"/>
            <a:ext cx="1" cy="711595"/>
          </a:xfrm>
          <a:prstGeom prst="line">
            <a:avLst/>
          </a:prstGeom>
          <a:noFill/>
          <a:ln w="6350" cap="flat" cmpd="sng">
            <a:solidFill>
              <a:schemeClr val="tx1"/>
            </a:solidFill>
            <a:miter lim="800000"/>
            <a:headEnd/>
            <a:tailEnd/>
          </a:ln>
        </p:spPr>
        <p:txBody>
          <a:bodyPr/>
          <a:lstStyle/>
          <a:p>
            <a:endParaRPr lang="zh-CN" altLang="en-US"/>
          </a:p>
        </p:txBody>
      </p:sp>
      <p:sp>
        <p:nvSpPr>
          <p:cNvPr id="21" name="矩形 26"/>
          <p:cNvSpPr>
            <a:spLocks noChangeArrowheads="1"/>
          </p:cNvSpPr>
          <p:nvPr/>
        </p:nvSpPr>
        <p:spPr bwMode="auto">
          <a:xfrm>
            <a:off x="8561738" y="1268630"/>
            <a:ext cx="3222894" cy="707886"/>
          </a:xfrm>
          <a:prstGeom prst="rect">
            <a:avLst/>
          </a:prstGeom>
          <a:noFill/>
          <a:ln w="9525">
            <a:noFill/>
            <a:miter lim="800000"/>
            <a:headEnd/>
            <a:tailEnd/>
          </a:ln>
        </p:spPr>
        <p:txBody>
          <a:bodyPr wrap="square">
            <a:spAutoFit/>
          </a:bodyPr>
          <a:lstStyle/>
          <a:p>
            <a:r>
              <a:rPr lang="zh-CN" altLang="en-US" sz="2000" dirty="0" smtClean="0">
                <a:solidFill>
                  <a:srgbClr val="000000"/>
                </a:solidFill>
                <a:latin typeface="微软雅黑" panose="020B0503020204020204" pitchFamily="34" charset="-122"/>
                <a:ea typeface="微软雅黑" panose="020B0503020204020204" pitchFamily="34" charset="-122"/>
                <a:sym typeface="Calibri" pitchFamily="34" charset="0"/>
              </a:rPr>
              <a:t>银行</a:t>
            </a:r>
            <a:r>
              <a:rPr lang="en-US" altLang="zh-CN" sz="2000" dirty="0" smtClean="0">
                <a:solidFill>
                  <a:srgbClr val="000000"/>
                </a:solidFill>
                <a:latin typeface="微软雅黑" panose="020B0503020204020204" pitchFamily="34" charset="-122"/>
                <a:ea typeface="微软雅黑" panose="020B0503020204020204" pitchFamily="34" charset="-122"/>
                <a:sym typeface="Calibri" pitchFamily="34" charset="0"/>
              </a:rPr>
              <a:t>C</a:t>
            </a:r>
            <a:r>
              <a:rPr lang="zh-CN" altLang="en-US" sz="2000" dirty="0" smtClean="0">
                <a:solidFill>
                  <a:srgbClr val="000000"/>
                </a:solidFill>
                <a:latin typeface="微软雅黑" panose="020B0503020204020204" pitchFamily="34" charset="-122"/>
                <a:ea typeface="微软雅黑" panose="020B0503020204020204" pitchFamily="34" charset="-122"/>
                <a:sym typeface="Calibri" pitchFamily="34" charset="0"/>
              </a:rPr>
              <a:t>该怎么办理解除质押登记？</a:t>
            </a:r>
            <a:endParaRPr lang="zh-CN" altLang="en-US" sz="2000" dirty="0">
              <a:solidFill>
                <a:srgbClr val="000000"/>
              </a:solidFill>
              <a:latin typeface="微软雅黑" panose="020B0503020204020204" pitchFamily="34" charset="-122"/>
              <a:ea typeface="微软雅黑" panose="020B0503020204020204" pitchFamily="34" charset="-122"/>
              <a:sym typeface="Calibri" pitchFamily="34" charset="0"/>
            </a:endParaRPr>
          </a:p>
        </p:txBody>
      </p:sp>
      <p:sp>
        <p:nvSpPr>
          <p:cNvPr id="22" name="Freeform 207"/>
          <p:cNvSpPr>
            <a:spLocks noChangeArrowheads="1"/>
          </p:cNvSpPr>
          <p:nvPr/>
        </p:nvSpPr>
        <p:spPr bwMode="auto">
          <a:xfrm rot="4500000">
            <a:off x="9361356" y="2152055"/>
            <a:ext cx="488997" cy="390811"/>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3" name="Freeform 207"/>
          <p:cNvSpPr>
            <a:spLocks noChangeArrowheads="1"/>
          </p:cNvSpPr>
          <p:nvPr/>
        </p:nvSpPr>
        <p:spPr bwMode="auto">
          <a:xfrm rot="17100000" flipH="1">
            <a:off x="2084526" y="2247617"/>
            <a:ext cx="434679" cy="330818"/>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31" name="TextBox 30"/>
          <p:cNvSpPr txBox="1"/>
          <p:nvPr/>
        </p:nvSpPr>
        <p:spPr>
          <a:xfrm>
            <a:off x="1329757" y="2743418"/>
            <a:ext cx="2158510"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证券账户业务</a:t>
            </a:r>
            <a:endParaRPr lang="zh-CN" altLang="en-US" sz="2400" b="1" dirty="0">
              <a:latin typeface="微软雅黑" pitchFamily="34" charset="-122"/>
              <a:ea typeface="微软雅黑" pitchFamily="34" charset="-122"/>
            </a:endParaRPr>
          </a:p>
        </p:txBody>
      </p:sp>
      <p:sp>
        <p:nvSpPr>
          <p:cNvPr id="32" name="Freeform 207"/>
          <p:cNvSpPr>
            <a:spLocks noChangeArrowheads="1"/>
          </p:cNvSpPr>
          <p:nvPr/>
        </p:nvSpPr>
        <p:spPr bwMode="auto">
          <a:xfrm rot="14929763" flipH="1">
            <a:off x="5709257" y="2277937"/>
            <a:ext cx="417194" cy="359086"/>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33" name="TextBox 32"/>
          <p:cNvSpPr txBox="1"/>
          <p:nvPr/>
        </p:nvSpPr>
        <p:spPr>
          <a:xfrm>
            <a:off x="4982382" y="2780565"/>
            <a:ext cx="2697794"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证券质押登记业务</a:t>
            </a:r>
            <a:endParaRPr lang="zh-CN" altLang="en-US" sz="2400" b="1" dirty="0">
              <a:latin typeface="微软雅黑" pitchFamily="34" charset="-122"/>
              <a:ea typeface="微软雅黑" pitchFamily="34" charset="-122"/>
            </a:endParaRPr>
          </a:p>
        </p:txBody>
      </p:sp>
      <p:sp>
        <p:nvSpPr>
          <p:cNvPr id="34" name="TextBox 33"/>
          <p:cNvSpPr txBox="1"/>
          <p:nvPr/>
        </p:nvSpPr>
        <p:spPr>
          <a:xfrm>
            <a:off x="8669750" y="2779960"/>
            <a:ext cx="2754842"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证券质押登记业务</a:t>
            </a:r>
            <a:endParaRPr lang="zh-CN" altLang="en-US" sz="2400" b="1" dirty="0">
              <a:latin typeface="微软雅黑" pitchFamily="34" charset="-122"/>
              <a:ea typeface="微软雅黑" pitchFamily="34" charset="-122"/>
            </a:endParaRPr>
          </a:p>
        </p:txBody>
      </p:sp>
      <p:sp>
        <p:nvSpPr>
          <p:cNvPr id="35" name="直接连接符 18"/>
          <p:cNvSpPr>
            <a:spLocks noChangeShapeType="1"/>
          </p:cNvSpPr>
          <p:nvPr/>
        </p:nvSpPr>
        <p:spPr bwMode="auto">
          <a:xfrm>
            <a:off x="1090178" y="3918073"/>
            <a:ext cx="1014" cy="779520"/>
          </a:xfrm>
          <a:prstGeom prst="line">
            <a:avLst/>
          </a:prstGeom>
          <a:noFill/>
          <a:ln w="6350" cap="flat" cmpd="sng">
            <a:solidFill>
              <a:schemeClr val="tx1"/>
            </a:solidFill>
            <a:miter lim="800000"/>
            <a:headEnd/>
            <a:tailEnd/>
          </a:ln>
        </p:spPr>
        <p:txBody>
          <a:bodyPr/>
          <a:lstStyle/>
          <a:p>
            <a:endParaRPr lang="zh-CN" altLang="en-US"/>
          </a:p>
        </p:txBody>
      </p:sp>
      <p:sp>
        <p:nvSpPr>
          <p:cNvPr id="36" name="矩形 20"/>
          <p:cNvSpPr>
            <a:spLocks noChangeArrowheads="1"/>
          </p:cNvSpPr>
          <p:nvPr/>
        </p:nvSpPr>
        <p:spPr bwMode="auto">
          <a:xfrm>
            <a:off x="1245665" y="3844195"/>
            <a:ext cx="2742798" cy="707886"/>
          </a:xfrm>
          <a:prstGeom prst="rect">
            <a:avLst/>
          </a:prstGeom>
          <a:noFill/>
          <a:ln w="9525">
            <a:noFill/>
            <a:miter lim="800000"/>
            <a:headEnd/>
            <a:tailEnd/>
          </a:ln>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latin typeface="微软雅黑" panose="020B0503020204020204" pitchFamily="34" charset="-122"/>
                <a:ea typeface="微软雅黑" panose="020B0503020204020204" pitchFamily="34" charset="-122"/>
              </a:rPr>
              <a:t>的质押股份会面临什么样的风险呢？</a:t>
            </a:r>
            <a:endParaRPr lang="zh-CN" altLang="en-US" sz="2000" dirty="0">
              <a:solidFill>
                <a:srgbClr val="000000"/>
              </a:solidFill>
              <a:latin typeface="微软雅黑" panose="020B0503020204020204" pitchFamily="34" charset="-122"/>
              <a:ea typeface="微软雅黑" panose="020B0503020204020204" pitchFamily="34" charset="-122"/>
              <a:sym typeface="Calibri" pitchFamily="34" charset="0"/>
            </a:endParaRPr>
          </a:p>
        </p:txBody>
      </p:sp>
      <p:sp>
        <p:nvSpPr>
          <p:cNvPr id="37" name="直接连接符 21"/>
          <p:cNvSpPr>
            <a:spLocks noChangeShapeType="1"/>
          </p:cNvSpPr>
          <p:nvPr/>
        </p:nvSpPr>
        <p:spPr bwMode="auto">
          <a:xfrm>
            <a:off x="4640880" y="3825629"/>
            <a:ext cx="1" cy="711595"/>
          </a:xfrm>
          <a:prstGeom prst="line">
            <a:avLst/>
          </a:prstGeom>
          <a:noFill/>
          <a:ln w="6350" cap="flat" cmpd="sng">
            <a:solidFill>
              <a:schemeClr val="tx1"/>
            </a:solidFill>
            <a:miter lim="800000"/>
            <a:headEnd/>
            <a:tailEnd/>
          </a:ln>
        </p:spPr>
        <p:txBody>
          <a:bodyPr/>
          <a:lstStyle/>
          <a:p>
            <a:endParaRPr lang="zh-CN" altLang="en-US"/>
          </a:p>
        </p:txBody>
      </p:sp>
      <p:sp>
        <p:nvSpPr>
          <p:cNvPr id="38" name="矩形 23"/>
          <p:cNvSpPr>
            <a:spLocks noChangeArrowheads="1"/>
          </p:cNvSpPr>
          <p:nvPr/>
        </p:nvSpPr>
        <p:spPr bwMode="auto">
          <a:xfrm>
            <a:off x="4928910" y="3856849"/>
            <a:ext cx="2751266" cy="707886"/>
          </a:xfrm>
          <a:prstGeom prst="rect">
            <a:avLst/>
          </a:prstGeom>
          <a:noFill/>
          <a:ln w="9525">
            <a:noFill/>
            <a:miter lim="800000"/>
            <a:headEnd/>
            <a:tailEnd/>
          </a:ln>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latin typeface="微软雅黑" panose="020B0503020204020204" pitchFamily="34" charset="-122"/>
                <a:ea typeface="微软雅黑" panose="020B0503020204020204" pitchFamily="34" charset="-122"/>
              </a:rPr>
              <a:t>如何查询证券冻结情况？</a:t>
            </a:r>
            <a:endParaRPr lang="zh-CN" altLang="en-US" sz="2000" dirty="0">
              <a:solidFill>
                <a:srgbClr val="000000"/>
              </a:solidFill>
              <a:latin typeface="微软雅黑" panose="020B0503020204020204" pitchFamily="34" charset="-122"/>
              <a:ea typeface="微软雅黑" panose="020B0503020204020204" pitchFamily="34" charset="-122"/>
              <a:sym typeface="Calibri" pitchFamily="34" charset="0"/>
            </a:endParaRPr>
          </a:p>
        </p:txBody>
      </p:sp>
      <p:sp>
        <p:nvSpPr>
          <p:cNvPr id="39" name="直接连接符 24"/>
          <p:cNvSpPr>
            <a:spLocks noChangeShapeType="1"/>
          </p:cNvSpPr>
          <p:nvPr/>
        </p:nvSpPr>
        <p:spPr bwMode="auto">
          <a:xfrm>
            <a:off x="8273707" y="3882202"/>
            <a:ext cx="1" cy="711595"/>
          </a:xfrm>
          <a:prstGeom prst="line">
            <a:avLst/>
          </a:prstGeom>
          <a:noFill/>
          <a:ln w="6350" cap="flat" cmpd="sng">
            <a:solidFill>
              <a:schemeClr val="tx1"/>
            </a:solidFill>
            <a:miter lim="800000"/>
            <a:headEnd/>
            <a:tailEnd/>
          </a:ln>
        </p:spPr>
        <p:txBody>
          <a:bodyPr/>
          <a:lstStyle/>
          <a:p>
            <a:endParaRPr lang="zh-CN" altLang="en-US"/>
          </a:p>
        </p:txBody>
      </p:sp>
      <p:sp>
        <p:nvSpPr>
          <p:cNvPr id="40" name="矩形 26"/>
          <p:cNvSpPr>
            <a:spLocks noChangeArrowheads="1"/>
          </p:cNvSpPr>
          <p:nvPr/>
        </p:nvSpPr>
        <p:spPr bwMode="auto">
          <a:xfrm>
            <a:off x="8561738" y="3882202"/>
            <a:ext cx="3261658" cy="707886"/>
          </a:xfrm>
          <a:prstGeom prst="rect">
            <a:avLst/>
          </a:prstGeom>
          <a:noFill/>
          <a:ln w="9525">
            <a:noFill/>
            <a:miter lim="800000"/>
            <a:headEnd/>
            <a:tailEnd/>
          </a:ln>
        </p:spPr>
        <p:txBody>
          <a:bodyPr wrap="square">
            <a:spAutoFit/>
          </a:bodyPr>
          <a:lstStyle/>
          <a:p>
            <a:r>
              <a:rPr lang="zh-CN" altLang="en-US" sz="2000" dirty="0" smtClean="0">
                <a:solidFill>
                  <a:srgbClr val="000000"/>
                </a:solidFill>
                <a:latin typeface="微软雅黑" panose="020B0503020204020204" pitchFamily="34" charset="-122"/>
                <a:ea typeface="微软雅黑" panose="020B0503020204020204" pitchFamily="34" charset="-122"/>
                <a:sym typeface="Calibri" pitchFamily="34" charset="0"/>
              </a:rPr>
              <a:t>假如股东</a:t>
            </a:r>
            <a:r>
              <a:rPr lang="en-US" altLang="zh-CN" sz="2000" dirty="0" smtClean="0">
                <a:solidFill>
                  <a:srgbClr val="000000"/>
                </a:solidFill>
                <a:latin typeface="微软雅黑" panose="020B0503020204020204" pitchFamily="34" charset="-122"/>
                <a:ea typeface="微软雅黑" panose="020B0503020204020204" pitchFamily="34" charset="-122"/>
                <a:sym typeface="Calibri" pitchFamily="34" charset="0"/>
              </a:rPr>
              <a:t>A</a:t>
            </a:r>
            <a:r>
              <a:rPr lang="zh-CN" altLang="en-US" sz="2000" dirty="0" smtClean="0">
                <a:solidFill>
                  <a:srgbClr val="000000"/>
                </a:solidFill>
                <a:latin typeface="微软雅黑" panose="020B0503020204020204" pitchFamily="34" charset="-122"/>
                <a:ea typeface="微软雅黑" panose="020B0503020204020204" pitchFamily="34" charset="-122"/>
                <a:sym typeface="Calibri" pitchFamily="34" charset="0"/>
              </a:rPr>
              <a:t>离婚后，其名下的股份该怎么处理？</a:t>
            </a:r>
            <a:endParaRPr lang="zh-CN" altLang="en-US" sz="2000" dirty="0">
              <a:solidFill>
                <a:srgbClr val="000000"/>
              </a:solidFill>
              <a:latin typeface="微软雅黑" panose="020B0503020204020204" pitchFamily="34" charset="-122"/>
              <a:ea typeface="微软雅黑" panose="020B0503020204020204" pitchFamily="34" charset="-122"/>
              <a:sym typeface="Calibri" pitchFamily="34" charset="0"/>
            </a:endParaRPr>
          </a:p>
        </p:txBody>
      </p:sp>
      <p:sp>
        <p:nvSpPr>
          <p:cNvPr id="41" name="Freeform 207"/>
          <p:cNvSpPr>
            <a:spLocks noChangeArrowheads="1"/>
          </p:cNvSpPr>
          <p:nvPr/>
        </p:nvSpPr>
        <p:spPr bwMode="auto">
          <a:xfrm rot="4500000">
            <a:off x="9361356" y="4765627"/>
            <a:ext cx="488997" cy="390811"/>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42" name="Freeform 207"/>
          <p:cNvSpPr>
            <a:spLocks noChangeArrowheads="1"/>
          </p:cNvSpPr>
          <p:nvPr/>
        </p:nvSpPr>
        <p:spPr bwMode="auto">
          <a:xfrm rot="17100000" flipH="1">
            <a:off x="2084526" y="4838325"/>
            <a:ext cx="434679" cy="330818"/>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43" name="TextBox 42"/>
          <p:cNvSpPr txBox="1"/>
          <p:nvPr/>
        </p:nvSpPr>
        <p:spPr>
          <a:xfrm>
            <a:off x="1293752" y="5327053"/>
            <a:ext cx="2353976"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质权的实现方式</a:t>
            </a:r>
            <a:endParaRPr lang="zh-CN" altLang="en-US" sz="2400" b="1" dirty="0">
              <a:latin typeface="微软雅黑" pitchFamily="34" charset="-122"/>
              <a:ea typeface="微软雅黑" pitchFamily="34" charset="-122"/>
            </a:endParaRPr>
          </a:p>
        </p:txBody>
      </p:sp>
      <p:sp>
        <p:nvSpPr>
          <p:cNvPr id="44" name="Freeform 207"/>
          <p:cNvSpPr>
            <a:spLocks noChangeArrowheads="1"/>
          </p:cNvSpPr>
          <p:nvPr/>
        </p:nvSpPr>
        <p:spPr bwMode="auto">
          <a:xfrm rot="14929763" flipH="1">
            <a:off x="5683153" y="4769541"/>
            <a:ext cx="417194" cy="359086"/>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w="9525">
            <a:noFill/>
            <a:miter lim="800000"/>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45" name="TextBox 44"/>
          <p:cNvSpPr txBox="1"/>
          <p:nvPr/>
        </p:nvSpPr>
        <p:spPr>
          <a:xfrm>
            <a:off x="5085841" y="5333433"/>
            <a:ext cx="2304256"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证券查询业务</a:t>
            </a:r>
            <a:endParaRPr lang="zh-CN" altLang="en-US" sz="2400" b="1" dirty="0">
              <a:latin typeface="微软雅黑" pitchFamily="34" charset="-122"/>
              <a:ea typeface="微软雅黑" pitchFamily="34" charset="-122"/>
            </a:endParaRPr>
          </a:p>
        </p:txBody>
      </p:sp>
      <p:sp>
        <p:nvSpPr>
          <p:cNvPr id="46" name="TextBox 45"/>
          <p:cNvSpPr txBox="1"/>
          <p:nvPr/>
        </p:nvSpPr>
        <p:spPr>
          <a:xfrm>
            <a:off x="8705754" y="5327053"/>
            <a:ext cx="2718837"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非交易过户业务</a:t>
            </a:r>
            <a:endParaRPr lang="zh-CN" altLang="en-US" sz="2400" b="1" dirty="0">
              <a:latin typeface="微软雅黑" pitchFamily="34" charset="-122"/>
              <a:ea typeface="微软雅黑" pitchFamily="34" charset="-122"/>
            </a:endParaRPr>
          </a:p>
        </p:txBody>
      </p:sp>
      <p:pic>
        <p:nvPicPr>
          <p:cNvPr id="26" name="Picture 3" descr="C:\Users\Administrator\Desktop\讲课准备材料\logo.png"/>
          <p:cNvPicPr>
            <a:picLocks noChangeAspect="1" noChangeArrowheads="1"/>
          </p:cNvPicPr>
          <p:nvPr/>
        </p:nvPicPr>
        <p:blipFill>
          <a:blip r:embed="rId2" cstate="print"/>
          <a:srcRect/>
          <a:stretch>
            <a:fillRect/>
          </a:stretch>
        </p:blipFill>
        <p:spPr bwMode="auto">
          <a:xfrm>
            <a:off x="10200456" y="6245225"/>
            <a:ext cx="1584176" cy="521758"/>
          </a:xfrm>
          <a:prstGeom prst="rect">
            <a:avLst/>
          </a:prstGeom>
          <a:noFill/>
        </p:spPr>
      </p:pic>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a:t>
            </a:fld>
            <a:endParaRPr lang="en-US" altLang="zh-CN"/>
          </a:p>
        </p:txBody>
      </p:sp>
      <p:sp>
        <p:nvSpPr>
          <p:cNvPr id="29" name="标题 1"/>
          <p:cNvSpPr txBox="1">
            <a:spLocks/>
          </p:cNvSpPr>
          <p:nvPr/>
        </p:nvSpPr>
        <p:spPr bwMode="auto">
          <a:xfrm>
            <a:off x="990974" y="229339"/>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中国结算北京分公司投资者业务概述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983432" y="546112"/>
            <a:ext cx="4824536" cy="772380"/>
          </a:xfrm>
        </p:spPr>
        <p:txBody>
          <a:bodyPr/>
          <a:lstStyle/>
          <a:p>
            <a:pPr>
              <a:buClr>
                <a:srgbClr val="C00000"/>
              </a:buClr>
              <a:buFont typeface="Wingdings" pitchFamily="2" charset="2"/>
              <a:buChar char="l"/>
            </a:pPr>
            <a:endParaRPr lang="en-US" altLang="zh-CN" sz="2000" b="1" dirty="0">
              <a:latin typeface="微软雅黑" panose="020B0503020204020204" pitchFamily="34" charset="-122"/>
              <a:ea typeface="微软雅黑" panose="020B0503020204020204" pitchFamily="34"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香港企业法人身份证明文件（样例）</a:t>
            </a:r>
            <a:endParaRPr lang="en-US" altLang="zh-CN" sz="1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2" name="组合 13"/>
          <p:cNvGrpSpPr/>
          <p:nvPr/>
        </p:nvGrpSpPr>
        <p:grpSpPr>
          <a:xfrm>
            <a:off x="1476806" y="1680771"/>
            <a:ext cx="8358187" cy="4506918"/>
            <a:chOff x="-655964" y="2479294"/>
            <a:chExt cx="8358187" cy="4506918"/>
          </a:xfrm>
        </p:grpSpPr>
        <p:sp>
          <p:nvSpPr>
            <p:cNvPr id="19" name="TextBox 18"/>
            <p:cNvSpPr txBox="1"/>
            <p:nvPr/>
          </p:nvSpPr>
          <p:spPr>
            <a:xfrm>
              <a:off x="-655964" y="2479294"/>
              <a:ext cx="8358187" cy="400110"/>
            </a:xfrm>
            <a:prstGeom prst="rect">
              <a:avLst/>
            </a:prstGeom>
            <a:noFill/>
          </p:spPr>
          <p:txBody>
            <a:bodyPr>
              <a:spAutoFit/>
            </a:bodyPr>
            <a:lstStyle/>
            <a:p>
              <a:pPr>
                <a:defRPr/>
              </a:pPr>
              <a:r>
                <a:rPr lang="zh-CN" altLang="en-US" sz="2000" dirty="0">
                  <a:latin typeface="微软雅黑" panose="020B0503020204020204" pitchFamily="34" charset="-122"/>
                  <a:ea typeface="微软雅黑" panose="020B0503020204020204" pitchFamily="34" charset="-122"/>
                </a:rPr>
                <a:t>证明书</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公司董事会决议证明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含以下材料：</a:t>
              </a:r>
            </a:p>
          </p:txBody>
        </p:sp>
        <p:sp>
          <p:nvSpPr>
            <p:cNvPr id="21" name="TextBox 20"/>
            <p:cNvSpPr txBox="1"/>
            <p:nvPr/>
          </p:nvSpPr>
          <p:spPr>
            <a:xfrm>
              <a:off x="1976888" y="3108227"/>
              <a:ext cx="4100513" cy="3877985"/>
            </a:xfrm>
            <a:prstGeom prst="rect">
              <a:avLst/>
            </a:prstGeom>
            <a:noFill/>
          </p:spPr>
          <p:txBody>
            <a:bodyPr>
              <a:spAutoFit/>
            </a:bodyPr>
            <a:lstStyle/>
            <a:p>
              <a:pPr marL="457200" indent="-457200">
                <a:lnSpc>
                  <a:spcPct val="150000"/>
                </a:lnSpc>
                <a:buFont typeface="+mj-ea"/>
                <a:buAutoNum type="circleNumDbPlain"/>
                <a:defRPr/>
              </a:pPr>
              <a:r>
                <a:rPr lang="zh-CN" altLang="en-US" sz="2000" dirty="0">
                  <a:latin typeface="微软雅黑" panose="020B0503020204020204" pitchFamily="34" charset="-122"/>
                  <a:ea typeface="微软雅黑" panose="020B0503020204020204" pitchFamily="34" charset="-122"/>
                </a:rPr>
                <a:t>公司注册证书</a:t>
              </a:r>
              <a:endParaRPr lang="en-US" altLang="zh-CN" sz="2000" dirty="0">
                <a:latin typeface="微软雅黑" panose="020B0503020204020204" pitchFamily="34" charset="-122"/>
                <a:ea typeface="微软雅黑" panose="020B0503020204020204" pitchFamily="34" charset="-122"/>
              </a:endParaRPr>
            </a:p>
            <a:p>
              <a:pPr marL="457200" indent="-457200">
                <a:lnSpc>
                  <a:spcPct val="150000"/>
                </a:lnSpc>
                <a:buFont typeface="+mj-ea"/>
                <a:buAutoNum type="circleNumDbPlain"/>
                <a:defRPr/>
              </a:pPr>
              <a:r>
                <a:rPr lang="zh-CN" altLang="en-US" sz="2000" dirty="0">
                  <a:latin typeface="微软雅黑" panose="020B0503020204020204" pitchFamily="34" charset="-122"/>
                  <a:ea typeface="微软雅黑" panose="020B0503020204020204" pitchFamily="34" charset="-122"/>
                </a:rPr>
                <a:t>公司更改名称注册证书（如有）</a:t>
              </a:r>
              <a:endParaRPr lang="en-US" altLang="zh-CN" sz="2000" dirty="0">
                <a:latin typeface="微软雅黑" panose="020B0503020204020204" pitchFamily="34" charset="-122"/>
                <a:ea typeface="微软雅黑" panose="020B0503020204020204" pitchFamily="34" charset="-122"/>
              </a:endParaRPr>
            </a:p>
            <a:p>
              <a:pPr marL="457200" indent="-457200">
                <a:lnSpc>
                  <a:spcPct val="150000"/>
                </a:lnSpc>
                <a:buFont typeface="+mj-ea"/>
                <a:buAutoNum type="circleNumDbPlain"/>
                <a:defRPr/>
              </a:pPr>
              <a:r>
                <a:rPr lang="zh-CN" altLang="en-US" sz="2000" dirty="0">
                  <a:latin typeface="微软雅黑" panose="020B0503020204020204" pitchFamily="34" charset="-122"/>
                  <a:ea typeface="微软雅黑" panose="020B0503020204020204" pitchFamily="34" charset="-122"/>
                </a:rPr>
                <a:t>商业登记证</a:t>
              </a:r>
              <a:endParaRPr lang="en-US" altLang="zh-CN" sz="2000" dirty="0">
                <a:latin typeface="微软雅黑" panose="020B0503020204020204" pitchFamily="34" charset="-122"/>
                <a:ea typeface="微软雅黑" panose="020B0503020204020204" pitchFamily="34" charset="-122"/>
              </a:endParaRPr>
            </a:p>
            <a:p>
              <a:pPr marL="457200" indent="-457200">
                <a:lnSpc>
                  <a:spcPct val="150000"/>
                </a:lnSpc>
                <a:buFont typeface="+mj-ea"/>
                <a:buAutoNum type="circleNumDbPlain"/>
                <a:defRPr/>
              </a:pPr>
              <a:r>
                <a:rPr lang="zh-CN" altLang="en-US" sz="2000" dirty="0">
                  <a:latin typeface="微软雅黑" panose="020B0503020204020204" pitchFamily="34" charset="-122"/>
                  <a:ea typeface="微软雅黑" panose="020B0503020204020204" pitchFamily="34" charset="-122"/>
                </a:rPr>
                <a:t>周年申报表</a:t>
              </a:r>
            </a:p>
            <a:p>
              <a:pPr marL="457200" indent="-457200">
                <a:lnSpc>
                  <a:spcPct val="150000"/>
                </a:lnSpc>
                <a:buFont typeface="+mj-ea"/>
                <a:buAutoNum type="circleNumDbPlain"/>
                <a:defRPr/>
              </a:pPr>
              <a:r>
                <a:rPr lang="zh-CN" altLang="en-US" sz="2000" dirty="0">
                  <a:latin typeface="微软雅黑" panose="020B0503020204020204" pitchFamily="34" charset="-122"/>
                  <a:ea typeface="微软雅黑" panose="020B0503020204020204" pitchFamily="34" charset="-122"/>
                </a:rPr>
                <a:t>董事会</a:t>
              </a:r>
              <a:r>
                <a:rPr lang="zh-CN" altLang="en-US" sz="2000" dirty="0" smtClean="0">
                  <a:latin typeface="微软雅黑" panose="020B0503020204020204" pitchFamily="34" charset="-122"/>
                  <a:ea typeface="微软雅黑" panose="020B0503020204020204" pitchFamily="34" charset="-122"/>
                </a:rPr>
                <a:t>决议</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非常重要</a:t>
              </a:r>
              <a:r>
                <a:rPr lang="en-US" altLang="zh-CN"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marL="457200" indent="-457200">
                <a:lnSpc>
                  <a:spcPct val="150000"/>
                </a:lnSpc>
                <a:buFont typeface="+mj-ea"/>
                <a:buAutoNum type="circleNumDbPlain"/>
                <a:defRPr/>
              </a:pPr>
              <a:r>
                <a:rPr lang="zh-CN" altLang="en-US" sz="2000" dirty="0">
                  <a:latin typeface="微软雅黑" panose="020B0503020204020204" pitchFamily="34" charset="-122"/>
                  <a:ea typeface="微软雅黑" panose="020B0503020204020204" pitchFamily="34" charset="-122"/>
                </a:rPr>
                <a:t>授权委托书</a:t>
              </a:r>
              <a:endParaRPr lang="en-US" altLang="zh-CN" sz="2000" dirty="0">
                <a:latin typeface="微软雅黑" panose="020B0503020204020204" pitchFamily="34" charset="-122"/>
                <a:ea typeface="微软雅黑" panose="020B0503020204020204" pitchFamily="34" charset="-122"/>
              </a:endParaRPr>
            </a:p>
            <a:p>
              <a:pPr marL="457200" indent="-457200">
                <a:lnSpc>
                  <a:spcPct val="150000"/>
                </a:lnSpc>
                <a:buFont typeface="+mj-ea"/>
                <a:buAutoNum type="circleNumDbPlain"/>
                <a:defRPr/>
              </a:pPr>
              <a:r>
                <a:rPr lang="zh-CN" altLang="en-US" sz="2000" dirty="0">
                  <a:latin typeface="微软雅黑" panose="020B0503020204020204" pitchFamily="34" charset="-122"/>
                  <a:ea typeface="微软雅黑" panose="020B0503020204020204" pitchFamily="34" charset="-122"/>
                </a:rPr>
                <a:t>董事身份证复印件</a:t>
              </a:r>
            </a:p>
            <a:p>
              <a:pPr>
                <a:defRPr/>
              </a:pPr>
              <a:endParaRPr lang="zh-CN" altLang="en-US" dirty="0">
                <a:latin typeface="楷体" pitchFamily="49" charset="-122"/>
                <a:ea typeface="楷体" pitchFamily="49" charset="-122"/>
              </a:endParaRPr>
            </a:p>
            <a:p>
              <a:pPr>
                <a:defRPr/>
              </a:pPr>
              <a:endParaRPr lang="zh-CN" altLang="en-US" dirty="0">
                <a:latin typeface="楷体" pitchFamily="49" charset="-122"/>
                <a:ea typeface="楷体" pitchFamily="49" charset="-122"/>
              </a:endParaRPr>
            </a:p>
          </p:txBody>
        </p:sp>
      </p:gr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40</a:t>
            </a:fld>
            <a:endParaRPr lang="en-US" altLang="zh-CN"/>
          </a:p>
        </p:txBody>
      </p:sp>
      <p:sp>
        <p:nvSpPr>
          <p:cNvPr id="13"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2697217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027786" y="546111"/>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香港企业法人身份证明文件（样例）</a:t>
            </a:r>
            <a:endParaRPr lang="en-US" altLang="zh-CN" sz="1800" b="1" dirty="0">
              <a:latin typeface="微软雅黑" panose="020B0503020204020204" pitchFamily="34" charset="-122"/>
              <a:ea typeface="微软雅黑" panose="020B0503020204020204" pitchFamily="34" charset="-122"/>
            </a:endParaRPr>
          </a:p>
        </p:txBody>
      </p:sp>
      <p:grpSp>
        <p:nvGrpSpPr>
          <p:cNvPr id="2" name="组合 19"/>
          <p:cNvGrpSpPr/>
          <p:nvPr/>
        </p:nvGrpSpPr>
        <p:grpSpPr>
          <a:xfrm>
            <a:off x="1595334" y="1268760"/>
            <a:ext cx="9157334" cy="4868882"/>
            <a:chOff x="-64424" y="1008063"/>
            <a:chExt cx="9611650" cy="5849937"/>
          </a:xfrm>
        </p:grpSpPr>
        <p:pic>
          <p:nvPicPr>
            <p:cNvPr id="21" name="图片 8" descr="1.jpg"/>
            <p:cNvPicPr>
              <a:picLocks noChangeAspect="1"/>
            </p:cNvPicPr>
            <p:nvPr/>
          </p:nvPicPr>
          <p:blipFill>
            <a:blip r:embed="rId3" cstate="print"/>
            <a:srcRect/>
            <a:stretch>
              <a:fillRect/>
            </a:stretch>
          </p:blipFill>
          <p:spPr bwMode="auto">
            <a:xfrm>
              <a:off x="3200400" y="1008063"/>
              <a:ext cx="3997325" cy="5849937"/>
            </a:xfrm>
            <a:prstGeom prst="rect">
              <a:avLst/>
            </a:prstGeom>
            <a:noFill/>
            <a:ln w="9525">
              <a:noFill/>
              <a:miter lim="800000"/>
              <a:headEnd/>
              <a:tailEnd/>
            </a:ln>
          </p:spPr>
        </p:pic>
        <p:sp>
          <p:nvSpPr>
            <p:cNvPr id="23" name="矩形 22"/>
            <p:cNvSpPr/>
            <p:nvPr/>
          </p:nvSpPr>
          <p:spPr>
            <a:xfrm>
              <a:off x="3984625" y="2962275"/>
              <a:ext cx="911225" cy="209550"/>
            </a:xfrm>
            <a:prstGeom prst="rect">
              <a:avLst/>
            </a:prstGeom>
            <a:noFill/>
            <a:ln w="25400" cap="flat" cmpd="sng" algn="ctr">
              <a:solidFill>
                <a:srgbClr val="C00000"/>
              </a:solidFill>
              <a:prstDash val="solid"/>
            </a:ln>
            <a:effectLst/>
          </p:spPr>
          <p:txBody>
            <a:bodyPr anchor="ctr"/>
            <a:lstStyle/>
            <a:p>
              <a:pPr algn="ctr">
                <a:defRPr/>
              </a:pPr>
              <a:endParaRPr lang="zh-CN" altLang="en-US">
                <a:solidFill>
                  <a:prstClr val="black"/>
                </a:solidFill>
                <a:latin typeface="Arial"/>
                <a:ea typeface="华文细黑"/>
              </a:endParaRPr>
            </a:p>
          </p:txBody>
        </p:sp>
        <p:sp>
          <p:nvSpPr>
            <p:cNvPr id="24" name="矩形 23"/>
            <p:cNvSpPr/>
            <p:nvPr/>
          </p:nvSpPr>
          <p:spPr>
            <a:xfrm>
              <a:off x="3962400" y="3648075"/>
              <a:ext cx="1581150" cy="247650"/>
            </a:xfrm>
            <a:prstGeom prst="rect">
              <a:avLst/>
            </a:prstGeom>
            <a:noFill/>
            <a:ln w="25400" cap="flat" cmpd="sng" algn="ctr">
              <a:solidFill>
                <a:srgbClr val="C00000"/>
              </a:solidFill>
              <a:prstDash val="solid"/>
            </a:ln>
            <a:effectLst/>
          </p:spPr>
          <p:txBody>
            <a:bodyPr anchor="ctr"/>
            <a:lstStyle/>
            <a:p>
              <a:pPr algn="ctr">
                <a:defRPr/>
              </a:pPr>
              <a:endParaRPr lang="zh-CN" altLang="en-US">
                <a:solidFill>
                  <a:prstClr val="black"/>
                </a:solidFill>
                <a:latin typeface="Arial"/>
                <a:ea typeface="华文细黑"/>
              </a:endParaRPr>
            </a:p>
          </p:txBody>
        </p:sp>
        <p:sp>
          <p:nvSpPr>
            <p:cNvPr id="25" name="矩形 24"/>
            <p:cNvSpPr/>
            <p:nvPr/>
          </p:nvSpPr>
          <p:spPr>
            <a:xfrm>
              <a:off x="3968750" y="4057650"/>
              <a:ext cx="2041525" cy="1038225"/>
            </a:xfrm>
            <a:prstGeom prst="rect">
              <a:avLst/>
            </a:prstGeom>
            <a:noFill/>
            <a:ln w="25400" cap="flat" cmpd="sng" algn="ctr">
              <a:solidFill>
                <a:srgbClr val="C00000"/>
              </a:solidFill>
              <a:prstDash val="solid"/>
            </a:ln>
            <a:effectLst/>
          </p:spPr>
          <p:txBody>
            <a:bodyPr anchor="ctr"/>
            <a:lstStyle/>
            <a:p>
              <a:pPr algn="ctr">
                <a:defRPr/>
              </a:pPr>
              <a:endParaRPr lang="zh-CN" altLang="en-US">
                <a:solidFill>
                  <a:prstClr val="black"/>
                </a:solidFill>
                <a:latin typeface="Arial"/>
                <a:ea typeface="华文细黑"/>
              </a:endParaRPr>
            </a:p>
          </p:txBody>
        </p:sp>
        <p:sp>
          <p:nvSpPr>
            <p:cNvPr id="26" name="矩形 25"/>
            <p:cNvSpPr/>
            <p:nvPr/>
          </p:nvSpPr>
          <p:spPr>
            <a:xfrm>
              <a:off x="4335463" y="5229225"/>
              <a:ext cx="1055687" cy="247650"/>
            </a:xfrm>
            <a:prstGeom prst="rect">
              <a:avLst/>
            </a:prstGeom>
            <a:noFill/>
            <a:ln w="25400" cap="flat" cmpd="sng" algn="ctr">
              <a:solidFill>
                <a:srgbClr val="C00000"/>
              </a:solidFill>
              <a:prstDash val="solid"/>
            </a:ln>
            <a:effectLst/>
          </p:spPr>
          <p:txBody>
            <a:bodyPr anchor="ctr"/>
            <a:lstStyle/>
            <a:p>
              <a:pPr algn="ctr">
                <a:defRPr/>
              </a:pPr>
              <a:endParaRPr lang="zh-CN" altLang="en-US">
                <a:solidFill>
                  <a:prstClr val="black"/>
                </a:solidFill>
                <a:latin typeface="Arial"/>
                <a:ea typeface="华文细黑"/>
              </a:endParaRPr>
            </a:p>
          </p:txBody>
        </p:sp>
        <p:sp>
          <p:nvSpPr>
            <p:cNvPr id="27" name="TextBox 26"/>
            <p:cNvSpPr txBox="1"/>
            <p:nvPr/>
          </p:nvSpPr>
          <p:spPr>
            <a:xfrm>
              <a:off x="6934201" y="3067050"/>
              <a:ext cx="2613025" cy="850521"/>
            </a:xfrm>
            <a:prstGeom prst="rect">
              <a:avLst/>
            </a:prstGeom>
            <a:noFill/>
          </p:spPr>
          <p:txBody>
            <a:bodyPr wrap="square">
              <a:spAutoFit/>
            </a:bodyPr>
            <a:lstStyle/>
            <a:p>
              <a:pPr>
                <a:defRPr/>
              </a:pPr>
              <a:r>
                <a:rPr lang="zh-CN" altLang="en-US" sz="2000" dirty="0">
                  <a:solidFill>
                    <a:srgbClr val="C00000"/>
                  </a:solidFill>
                  <a:latin typeface="微软雅黑" panose="020B0503020204020204" pitchFamily="34" charset="-122"/>
                  <a:ea typeface="微软雅黑" panose="020B0503020204020204" pitchFamily="34" charset="-122"/>
                </a:rPr>
                <a:t>核对名称和注册号与系统登记是否一致。</a:t>
              </a:r>
            </a:p>
          </p:txBody>
        </p:sp>
        <p:cxnSp>
          <p:nvCxnSpPr>
            <p:cNvPr id="28" name="直接箭头连接符 27"/>
            <p:cNvCxnSpPr/>
            <p:nvPr/>
          </p:nvCxnSpPr>
          <p:spPr>
            <a:xfrm rot="10800000" flipV="1">
              <a:off x="5549900" y="3429000"/>
              <a:ext cx="698500" cy="355600"/>
            </a:xfrm>
            <a:prstGeom prst="straightConnector1">
              <a:avLst/>
            </a:prstGeom>
            <a:noFill/>
            <a:ln w="38100" cap="flat" cmpd="sng" algn="ctr">
              <a:solidFill>
                <a:srgbClr val="C00000"/>
              </a:solidFill>
              <a:prstDash val="solid"/>
              <a:tailEnd type="arrow"/>
            </a:ln>
            <a:effectLst>
              <a:outerShdw blurRad="40000" dist="23000" dir="5400000" rotWithShape="0">
                <a:srgbClr val="000000">
                  <a:alpha val="35000"/>
                </a:srgbClr>
              </a:outerShdw>
            </a:effectLst>
          </p:spPr>
        </p:cxnSp>
        <p:cxnSp>
          <p:nvCxnSpPr>
            <p:cNvPr id="29" name="直接箭头连接符 28"/>
            <p:cNvCxnSpPr/>
            <p:nvPr/>
          </p:nvCxnSpPr>
          <p:spPr>
            <a:xfrm rot="10800000">
              <a:off x="5156200" y="3175000"/>
              <a:ext cx="1092200" cy="241300"/>
            </a:xfrm>
            <a:prstGeom prst="straightConnector1">
              <a:avLst/>
            </a:prstGeom>
            <a:noFill/>
            <a:ln w="38100" cap="flat" cmpd="sng" algn="ctr">
              <a:solidFill>
                <a:srgbClr val="C00000"/>
              </a:solidFill>
              <a:prstDash val="solid"/>
              <a:tailEnd type="arrow"/>
            </a:ln>
            <a:effectLst>
              <a:outerShdw blurRad="40000" dist="23000" dir="5400000" rotWithShape="0">
                <a:srgbClr val="000000">
                  <a:alpha val="35000"/>
                </a:srgbClr>
              </a:outerShdw>
            </a:effectLst>
          </p:spPr>
        </p:cxnSp>
        <p:sp>
          <p:nvSpPr>
            <p:cNvPr id="30" name="TextBox 29"/>
            <p:cNvSpPr txBox="1"/>
            <p:nvPr/>
          </p:nvSpPr>
          <p:spPr>
            <a:xfrm>
              <a:off x="-64424" y="2376394"/>
              <a:ext cx="3004474" cy="1220314"/>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证明书</a:t>
              </a:r>
              <a:endParaRPr lang="en-US" altLang="zh-CN" sz="2000" b="1" dirty="0">
                <a:solidFill>
                  <a:srgbClr val="C00000"/>
                </a:solidFill>
                <a:latin typeface="微软雅黑" panose="020B0503020204020204" pitchFamily="34" charset="-122"/>
                <a:ea typeface="微软雅黑" panose="020B0503020204020204" pitchFamily="34" charset="-122"/>
              </a:endParaRPr>
            </a:p>
            <a:p>
              <a:pPr algn="ctr">
                <a:defRPr/>
              </a:pP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公司董事会决议证明</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第</a:t>
              </a:r>
              <a:r>
                <a:rPr lang="en-US" altLang="zh-CN" sz="2000" b="1" dirty="0">
                  <a:solidFill>
                    <a:srgbClr val="C00000"/>
                  </a:solidFill>
                  <a:latin typeface="微软雅黑" panose="020B0503020204020204" pitchFamily="34" charset="-122"/>
                  <a:ea typeface="微软雅黑" panose="020B0503020204020204" pitchFamily="34" charset="-122"/>
                </a:rPr>
                <a:t>1</a:t>
              </a:r>
              <a:r>
                <a:rPr lang="zh-CN" altLang="en-US" sz="2000" b="1" dirty="0">
                  <a:solidFill>
                    <a:srgbClr val="C00000"/>
                  </a:solidFill>
                  <a:latin typeface="微软雅黑" panose="020B0503020204020204" pitchFamily="34" charset="-122"/>
                  <a:ea typeface="微软雅黑" panose="020B0503020204020204" pitchFamily="34" charset="-122"/>
                </a:rPr>
                <a:t>页）</a:t>
              </a:r>
            </a:p>
          </p:txBody>
        </p:sp>
      </p:gr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41</a:t>
            </a:fld>
            <a:endParaRPr lang="en-US" altLang="zh-CN"/>
          </a:p>
        </p:txBody>
      </p:sp>
      <p:sp>
        <p:nvSpPr>
          <p:cNvPr id="19"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33412968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375920" y="1100021"/>
            <a:ext cx="4176464"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037370" y="587054"/>
            <a:ext cx="5108826" cy="830264"/>
          </a:xfrm>
        </p:spPr>
        <p:txBody>
          <a:bodyPr/>
          <a:lstStyle/>
          <a:p>
            <a:pPr>
              <a:buClr>
                <a:srgbClr val="C00000"/>
              </a:buClr>
              <a:buFont typeface="Wingdings" pitchFamily="2" charset="2"/>
              <a:buChar char="l"/>
            </a:pPr>
            <a:endParaRPr lang="en-US" altLang="zh-CN" sz="16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香港企业法人身份证明文件（样例）</a:t>
            </a:r>
            <a:endParaRPr lang="en-US" altLang="zh-CN" sz="2000" b="1" dirty="0">
              <a:latin typeface="微软雅黑" panose="020B0503020204020204" pitchFamily="34" charset="-122"/>
              <a:ea typeface="微软雅黑" panose="020B0503020204020204" pitchFamily="34" charset="-122"/>
            </a:endParaRPr>
          </a:p>
        </p:txBody>
      </p:sp>
      <p:pic>
        <p:nvPicPr>
          <p:cNvPr id="23" name="图片 1" descr="2.jpg"/>
          <p:cNvPicPr>
            <a:picLocks noChangeAspect="1"/>
          </p:cNvPicPr>
          <p:nvPr/>
        </p:nvPicPr>
        <p:blipFill>
          <a:blip r:embed="rId3" cstate="print"/>
          <a:srcRect/>
          <a:stretch>
            <a:fillRect/>
          </a:stretch>
        </p:blipFill>
        <p:spPr bwMode="auto">
          <a:xfrm>
            <a:off x="5163944" y="1244600"/>
            <a:ext cx="5107278" cy="5613400"/>
          </a:xfrm>
          <a:prstGeom prst="rect">
            <a:avLst/>
          </a:prstGeom>
          <a:noFill/>
          <a:ln w="9525">
            <a:noFill/>
            <a:miter lim="800000"/>
            <a:headEnd/>
            <a:tailEnd/>
          </a:ln>
        </p:spPr>
      </p:pic>
      <p:sp>
        <p:nvSpPr>
          <p:cNvPr id="24" name="矩形 23"/>
          <p:cNvSpPr/>
          <p:nvPr/>
        </p:nvSpPr>
        <p:spPr>
          <a:xfrm>
            <a:off x="5173920" y="4991100"/>
            <a:ext cx="1964803" cy="1492250"/>
          </a:xfrm>
          <a:prstGeom prst="rect">
            <a:avLst/>
          </a:prstGeom>
          <a:noFill/>
          <a:ln w="25400" cap="flat" cmpd="sng" algn="ctr">
            <a:solidFill>
              <a:srgbClr val="C00000"/>
            </a:solidFill>
            <a:prstDash val="solid"/>
          </a:ln>
          <a:effectLst/>
        </p:spPr>
        <p:txBody>
          <a:bodyPr anchor="ctr"/>
          <a:lstStyle/>
          <a:p>
            <a:pPr algn="ctr">
              <a:defRPr/>
            </a:pPr>
            <a:endParaRPr lang="zh-CN" altLang="en-US">
              <a:solidFill>
                <a:prstClr val="black"/>
              </a:solidFill>
              <a:latin typeface="Arial"/>
              <a:ea typeface="华文细黑"/>
            </a:endParaRPr>
          </a:p>
        </p:txBody>
      </p:sp>
      <p:sp>
        <p:nvSpPr>
          <p:cNvPr id="25" name="TextBox 24"/>
          <p:cNvSpPr txBox="1"/>
          <p:nvPr/>
        </p:nvSpPr>
        <p:spPr>
          <a:xfrm>
            <a:off x="1336828" y="2464458"/>
            <a:ext cx="3285408" cy="1015663"/>
          </a:xfrm>
          <a:prstGeom prst="rect">
            <a:avLst/>
          </a:prstGeom>
          <a:noFill/>
        </p:spPr>
        <p:txBody>
          <a:bodyPr>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证明书</a:t>
            </a:r>
            <a:endParaRPr lang="en-US" altLang="zh-CN" sz="2000" b="1" dirty="0">
              <a:solidFill>
                <a:srgbClr val="C00000"/>
              </a:solidFill>
              <a:latin typeface="微软雅黑" panose="020B0503020204020204" pitchFamily="34" charset="-122"/>
              <a:ea typeface="微软雅黑" panose="020B0503020204020204" pitchFamily="34" charset="-122"/>
            </a:endParaRPr>
          </a:p>
          <a:p>
            <a:pPr>
              <a:defRPr/>
            </a:pP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公司董事会决议证明</a:t>
            </a:r>
            <a:r>
              <a:rPr lang="en-US" altLang="zh-CN" sz="2000" b="1" dirty="0">
                <a:solidFill>
                  <a:srgbClr val="C00000"/>
                </a:solidFill>
                <a:latin typeface="微软雅黑" panose="020B0503020204020204" pitchFamily="34" charset="-122"/>
                <a:ea typeface="微软雅黑" panose="020B0503020204020204" pitchFamily="34" charset="-122"/>
              </a:rPr>
              <a:t>》</a:t>
            </a:r>
          </a:p>
          <a:p>
            <a:pPr algn="ctr">
              <a:defRPr/>
            </a:pP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第</a:t>
            </a:r>
            <a:r>
              <a:rPr lang="en-US" altLang="zh-CN" sz="2000" b="1" dirty="0">
                <a:solidFill>
                  <a:srgbClr val="C00000"/>
                </a:solidFill>
                <a:latin typeface="微软雅黑" panose="020B0503020204020204" pitchFamily="34" charset="-122"/>
                <a:ea typeface="微软雅黑" panose="020B0503020204020204" pitchFamily="34" charset="-122"/>
              </a:rPr>
              <a:t>2</a:t>
            </a:r>
            <a:r>
              <a:rPr lang="zh-CN" altLang="en-US" sz="2000" b="1" dirty="0">
                <a:solidFill>
                  <a:srgbClr val="C00000"/>
                </a:solidFill>
                <a:latin typeface="微软雅黑" panose="020B0503020204020204" pitchFamily="34" charset="-122"/>
                <a:ea typeface="微软雅黑" panose="020B0503020204020204" pitchFamily="34" charset="-122"/>
              </a:rPr>
              <a:t>页）</a:t>
            </a:r>
          </a:p>
        </p:txBody>
      </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42</a:t>
            </a:fld>
            <a:endParaRPr lang="en-US" altLang="zh-CN"/>
          </a:p>
        </p:txBody>
      </p:sp>
      <p:sp>
        <p:nvSpPr>
          <p:cNvPr id="12"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15195603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983432" y="627675"/>
            <a:ext cx="4653710" cy="4525963"/>
          </a:xfrm>
        </p:spPr>
        <p:txBody>
          <a:bodyPr/>
          <a:lstStyle/>
          <a:p>
            <a:pPr>
              <a:buClr>
                <a:srgbClr val="C00000"/>
              </a:buClr>
              <a:buFont typeface="Wingdings" pitchFamily="2" charset="2"/>
              <a:buChar char="l"/>
            </a:pPr>
            <a:endParaRPr lang="en-US" altLang="zh-CN" sz="16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香港企业法人身份证明文件（样例）</a:t>
            </a:r>
            <a:endParaRPr lang="en-US" altLang="zh-CN" sz="2000" b="1" dirty="0">
              <a:latin typeface="微软雅黑" panose="020B0503020204020204" pitchFamily="34" charset="-122"/>
              <a:ea typeface="微软雅黑" panose="020B0503020204020204" pitchFamily="34" charset="-122"/>
            </a:endParaRPr>
          </a:p>
        </p:txBody>
      </p:sp>
      <p:sp>
        <p:nvSpPr>
          <p:cNvPr id="9" name="TextBox 8"/>
          <p:cNvSpPr txBox="1"/>
          <p:nvPr/>
        </p:nvSpPr>
        <p:spPr>
          <a:xfrm>
            <a:off x="1621807" y="3036091"/>
            <a:ext cx="2502655" cy="400110"/>
          </a:xfrm>
          <a:prstGeom prst="rect">
            <a:avLst/>
          </a:prstGeom>
          <a:noFill/>
        </p:spPr>
        <p:txBody>
          <a:bodyPr>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公司注册证书</a:t>
            </a:r>
          </a:p>
        </p:txBody>
      </p:sp>
      <p:pic>
        <p:nvPicPr>
          <p:cNvPr id="5123" name="Picture 3" descr="C:\Users\chinaclear\Desktop\图片5.png"/>
          <p:cNvPicPr>
            <a:picLocks noChangeAspect="1" noChangeArrowheads="1"/>
          </p:cNvPicPr>
          <p:nvPr/>
        </p:nvPicPr>
        <p:blipFill>
          <a:blip r:embed="rId3" cstate="print"/>
          <a:srcRect/>
          <a:stretch>
            <a:fillRect/>
          </a:stretch>
        </p:blipFill>
        <p:spPr bwMode="auto">
          <a:xfrm>
            <a:off x="5381620" y="857232"/>
            <a:ext cx="4071966" cy="5302206"/>
          </a:xfrm>
          <a:prstGeom prst="rect">
            <a:avLst/>
          </a:prstGeom>
          <a:noFill/>
        </p:spPr>
      </p:pic>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43</a:t>
            </a:fld>
            <a:endParaRPr lang="en-US" altLang="zh-CN"/>
          </a:p>
        </p:txBody>
      </p:sp>
      <p:sp>
        <p:nvSpPr>
          <p:cNvPr id="13"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16769033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983432" y="528642"/>
            <a:ext cx="4827983" cy="869079"/>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香港企业法人身份证明文件（样例）</a:t>
            </a:r>
            <a:endParaRPr lang="en-US" altLang="zh-CN" sz="2000" b="1" dirty="0">
              <a:latin typeface="微软雅黑" panose="020B0503020204020204" pitchFamily="34" charset="-122"/>
              <a:ea typeface="微软雅黑" panose="020B0503020204020204" pitchFamily="34" charset="-122"/>
            </a:endParaRPr>
          </a:p>
        </p:txBody>
      </p:sp>
      <p:pic>
        <p:nvPicPr>
          <p:cNvPr id="8" name="图片 2" descr="5.jpg"/>
          <p:cNvPicPr>
            <a:picLocks noChangeAspect="1"/>
          </p:cNvPicPr>
          <p:nvPr/>
        </p:nvPicPr>
        <p:blipFill>
          <a:blip r:embed="rId3" cstate="print"/>
          <a:srcRect/>
          <a:stretch>
            <a:fillRect/>
          </a:stretch>
        </p:blipFill>
        <p:spPr bwMode="auto">
          <a:xfrm>
            <a:off x="5365856" y="1030241"/>
            <a:ext cx="4376738" cy="5832475"/>
          </a:xfrm>
          <a:prstGeom prst="rect">
            <a:avLst/>
          </a:prstGeom>
          <a:noFill/>
          <a:ln w="9525">
            <a:noFill/>
            <a:miter lim="800000"/>
            <a:headEnd/>
            <a:tailEnd/>
          </a:ln>
        </p:spPr>
      </p:pic>
      <p:sp>
        <p:nvSpPr>
          <p:cNvPr id="9" name="矩形 8"/>
          <p:cNvSpPr/>
          <p:nvPr/>
        </p:nvSpPr>
        <p:spPr>
          <a:xfrm>
            <a:off x="5316566" y="3324226"/>
            <a:ext cx="2655887" cy="428625"/>
          </a:xfrm>
          <a:prstGeom prst="rect">
            <a:avLst/>
          </a:prstGeom>
          <a:noFill/>
          <a:ln>
            <a:solidFill>
              <a:srgbClr val="C00000"/>
            </a:solidFill>
          </a:ln>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latin typeface="楷体" pitchFamily="49" charset="-122"/>
              <a:ea typeface="楷体" pitchFamily="49" charset="-122"/>
            </a:endParaRPr>
          </a:p>
        </p:txBody>
      </p:sp>
      <p:cxnSp>
        <p:nvCxnSpPr>
          <p:cNvPr id="12" name="直接箭头连接符 11"/>
          <p:cNvCxnSpPr/>
          <p:nvPr/>
        </p:nvCxnSpPr>
        <p:spPr>
          <a:xfrm rot="10800000" flipV="1">
            <a:off x="7073928" y="2832101"/>
            <a:ext cx="685800" cy="482600"/>
          </a:xfrm>
          <a:prstGeom prst="straightConnector1">
            <a:avLst/>
          </a:prstGeom>
          <a:ln>
            <a:solidFill>
              <a:srgbClr val="C00000"/>
            </a:solidFill>
            <a:tailEnd type="arrow"/>
          </a:ln>
        </p:spPr>
        <p:style>
          <a:lnRef idx="3">
            <a:schemeClr val="accent5"/>
          </a:lnRef>
          <a:fillRef idx="0">
            <a:schemeClr val="accent5"/>
          </a:fillRef>
          <a:effectRef idx="2">
            <a:schemeClr val="accent5"/>
          </a:effectRef>
          <a:fontRef idx="minor">
            <a:schemeClr val="tx1"/>
          </a:fontRef>
        </p:style>
      </p:cxnSp>
      <p:sp>
        <p:nvSpPr>
          <p:cNvPr id="13" name="TextBox 12"/>
          <p:cNvSpPr txBox="1"/>
          <p:nvPr/>
        </p:nvSpPr>
        <p:spPr>
          <a:xfrm>
            <a:off x="8204228" y="2527301"/>
            <a:ext cx="2566990" cy="707886"/>
          </a:xfrm>
          <a:prstGeom prst="rect">
            <a:avLst/>
          </a:prstGeom>
          <a:noFill/>
        </p:spPr>
        <p:txBody>
          <a:bodyPr wrap="square">
            <a:spAutoFit/>
          </a:bodyPr>
          <a:lstStyle/>
          <a:p>
            <a:pPr>
              <a:defRPr/>
            </a:pPr>
            <a:r>
              <a:rPr lang="zh-CN" altLang="en-US" sz="2000" dirty="0">
                <a:solidFill>
                  <a:srgbClr val="C00000"/>
                </a:solidFill>
                <a:latin typeface="微软雅黑" panose="020B0503020204020204" pitchFamily="34" charset="-122"/>
                <a:ea typeface="微软雅黑" panose="020B0503020204020204" pitchFamily="34" charset="-122"/>
              </a:rPr>
              <a:t>核对商业登记证期限及登记证号码。</a:t>
            </a:r>
          </a:p>
        </p:txBody>
      </p:sp>
      <p:sp>
        <p:nvSpPr>
          <p:cNvPr id="14" name="TextBox 13"/>
          <p:cNvSpPr txBox="1"/>
          <p:nvPr/>
        </p:nvSpPr>
        <p:spPr>
          <a:xfrm>
            <a:off x="2078940" y="3005827"/>
            <a:ext cx="1948947" cy="400110"/>
          </a:xfrm>
          <a:prstGeom prst="rect">
            <a:avLst/>
          </a:prstGeom>
          <a:noFill/>
        </p:spPr>
        <p:txBody>
          <a:bodyPr wrap="square">
            <a:spAutoFit/>
          </a:bodyPr>
          <a:lstStyle/>
          <a:p>
            <a:pPr>
              <a:defRPr/>
            </a:pPr>
            <a:r>
              <a:rPr lang="zh-CN" altLang="en-US" sz="2000" b="1" dirty="0">
                <a:solidFill>
                  <a:srgbClr val="C00000"/>
                </a:solidFill>
                <a:latin typeface="微软雅黑" panose="020B0503020204020204" pitchFamily="34" charset="-122"/>
                <a:ea typeface="微软雅黑" panose="020B0503020204020204" pitchFamily="34" charset="-122"/>
              </a:rPr>
              <a:t>商业登记证</a:t>
            </a:r>
          </a:p>
        </p:txBody>
      </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44</a:t>
            </a:fld>
            <a:endParaRPr lang="en-US" altLang="zh-CN"/>
          </a:p>
        </p:txBody>
      </p:sp>
      <p:sp>
        <p:nvSpPr>
          <p:cNvPr id="15"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21463605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983432" y="546111"/>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香港企业法人身份证明文件（样例）</a:t>
            </a:r>
            <a:endParaRPr lang="en-US" altLang="zh-CN" sz="2000" b="1" dirty="0">
              <a:latin typeface="微软雅黑" panose="020B0503020204020204" pitchFamily="34" charset="-122"/>
              <a:ea typeface="微软雅黑" panose="020B0503020204020204" pitchFamily="34" charset="-122"/>
            </a:endParaRPr>
          </a:p>
        </p:txBody>
      </p:sp>
      <p:grpSp>
        <p:nvGrpSpPr>
          <p:cNvPr id="2" name="组合 14"/>
          <p:cNvGrpSpPr/>
          <p:nvPr/>
        </p:nvGrpSpPr>
        <p:grpSpPr>
          <a:xfrm>
            <a:off x="2129536" y="1000109"/>
            <a:ext cx="7895554" cy="5143536"/>
            <a:chOff x="-1106885" y="696913"/>
            <a:chExt cx="8049023" cy="6161087"/>
          </a:xfrm>
        </p:grpSpPr>
        <p:pic>
          <p:nvPicPr>
            <p:cNvPr id="16" name="图片 1" descr="6.jpg"/>
            <p:cNvPicPr>
              <a:picLocks noChangeAspect="1"/>
            </p:cNvPicPr>
            <p:nvPr/>
          </p:nvPicPr>
          <p:blipFill>
            <a:blip r:embed="rId3" cstate="print"/>
            <a:srcRect/>
            <a:stretch>
              <a:fillRect/>
            </a:stretch>
          </p:blipFill>
          <p:spPr bwMode="auto">
            <a:xfrm>
              <a:off x="2466975" y="696913"/>
              <a:ext cx="4475163" cy="6161087"/>
            </a:xfrm>
            <a:prstGeom prst="rect">
              <a:avLst/>
            </a:prstGeom>
            <a:noFill/>
            <a:ln w="9525">
              <a:noFill/>
              <a:miter lim="800000"/>
              <a:headEnd/>
              <a:tailEnd/>
            </a:ln>
          </p:spPr>
        </p:pic>
        <p:sp>
          <p:nvSpPr>
            <p:cNvPr id="17" name="TextBox 16"/>
            <p:cNvSpPr txBox="1"/>
            <p:nvPr/>
          </p:nvSpPr>
          <p:spPr>
            <a:xfrm>
              <a:off x="-1106885" y="2711711"/>
              <a:ext cx="1587500" cy="847928"/>
            </a:xfrm>
            <a:prstGeom prst="rect">
              <a:avLst/>
            </a:prstGeom>
            <a:noFill/>
          </p:spPr>
          <p:txBody>
            <a:bodyPr>
              <a:spAutoFit/>
            </a:bodyPr>
            <a:lstStyle/>
            <a:p>
              <a:pPr>
                <a:defRPr/>
              </a:pPr>
              <a:r>
                <a:rPr lang="zh-CN" altLang="en-US" sz="2000" b="1" dirty="0">
                  <a:solidFill>
                    <a:srgbClr val="C00000"/>
                  </a:solidFill>
                  <a:latin typeface="微软雅黑" panose="020B0503020204020204" pitchFamily="34" charset="-122"/>
                  <a:ea typeface="微软雅黑" panose="020B0503020204020204" pitchFamily="34" charset="-122"/>
                </a:rPr>
                <a:t>周年申报表（第</a:t>
              </a:r>
              <a:r>
                <a:rPr lang="en-US" altLang="zh-CN" sz="2000" b="1" dirty="0">
                  <a:solidFill>
                    <a:srgbClr val="C00000"/>
                  </a:solidFill>
                  <a:latin typeface="微软雅黑" panose="020B0503020204020204" pitchFamily="34" charset="-122"/>
                  <a:ea typeface="微软雅黑" panose="020B0503020204020204" pitchFamily="34" charset="-122"/>
                </a:rPr>
                <a:t>1</a:t>
              </a:r>
              <a:r>
                <a:rPr lang="zh-CN" altLang="en-US" sz="2000" b="1" dirty="0">
                  <a:solidFill>
                    <a:srgbClr val="C00000"/>
                  </a:solidFill>
                  <a:latin typeface="微软雅黑" panose="020B0503020204020204" pitchFamily="34" charset="-122"/>
                  <a:ea typeface="微软雅黑" panose="020B0503020204020204" pitchFamily="34" charset="-122"/>
                </a:rPr>
                <a:t>页）</a:t>
              </a:r>
            </a:p>
          </p:txBody>
        </p:sp>
      </p:gr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45</a:t>
            </a:fld>
            <a:endParaRPr lang="en-US" altLang="zh-CN"/>
          </a:p>
        </p:txBody>
      </p:sp>
      <p:sp>
        <p:nvSpPr>
          <p:cNvPr id="13"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12792773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983432" y="543298"/>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香港企业法人身份证明文件（样例）</a:t>
            </a:r>
            <a:endParaRPr lang="en-US" altLang="zh-CN" sz="2000" b="1" dirty="0">
              <a:latin typeface="微软雅黑" panose="020B0503020204020204" pitchFamily="34" charset="-122"/>
              <a:ea typeface="微软雅黑" panose="020B0503020204020204" pitchFamily="34" charset="-122"/>
            </a:endParaRPr>
          </a:p>
        </p:txBody>
      </p:sp>
      <p:grpSp>
        <p:nvGrpSpPr>
          <p:cNvPr id="2" name="组合 8"/>
          <p:cNvGrpSpPr/>
          <p:nvPr/>
        </p:nvGrpSpPr>
        <p:grpSpPr>
          <a:xfrm>
            <a:off x="5535298" y="881224"/>
            <a:ext cx="5647030" cy="5864225"/>
            <a:chOff x="896645" y="751112"/>
            <a:chExt cx="5647030" cy="5864225"/>
          </a:xfrm>
        </p:grpSpPr>
        <p:pic>
          <p:nvPicPr>
            <p:cNvPr id="12" name="图片 2" descr="12.jpg"/>
            <p:cNvPicPr>
              <a:picLocks noChangeAspect="1"/>
            </p:cNvPicPr>
            <p:nvPr/>
          </p:nvPicPr>
          <p:blipFill>
            <a:blip r:embed="rId3" cstate="print"/>
            <a:srcRect/>
            <a:stretch>
              <a:fillRect/>
            </a:stretch>
          </p:blipFill>
          <p:spPr bwMode="auto">
            <a:xfrm>
              <a:off x="896645" y="751112"/>
              <a:ext cx="4681538" cy="5864225"/>
            </a:xfrm>
            <a:prstGeom prst="rect">
              <a:avLst/>
            </a:prstGeom>
            <a:noFill/>
            <a:ln w="9525">
              <a:noFill/>
              <a:miter lim="800000"/>
              <a:headEnd/>
              <a:tailEnd/>
            </a:ln>
          </p:spPr>
        </p:pic>
        <p:sp>
          <p:nvSpPr>
            <p:cNvPr id="13" name="矩形 12"/>
            <p:cNvSpPr/>
            <p:nvPr/>
          </p:nvSpPr>
          <p:spPr>
            <a:xfrm>
              <a:off x="3810000" y="4468813"/>
              <a:ext cx="2733675" cy="581025"/>
            </a:xfrm>
            <a:prstGeom prst="rect">
              <a:avLst/>
            </a:prstGeom>
            <a:noFill/>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p>
          </p:txBody>
        </p:sp>
      </p:gr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46</a:t>
            </a:fld>
            <a:endParaRPr lang="en-US" altLang="zh-CN"/>
          </a:p>
        </p:txBody>
      </p:sp>
      <p:sp>
        <p:nvSpPr>
          <p:cNvPr id="15"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17" name="TextBox 13"/>
          <p:cNvSpPr txBox="1"/>
          <p:nvPr/>
        </p:nvSpPr>
        <p:spPr>
          <a:xfrm>
            <a:off x="2205899" y="3035751"/>
            <a:ext cx="1587500" cy="400110"/>
          </a:xfrm>
          <a:prstGeom prst="rect">
            <a:avLst/>
          </a:prstGeom>
          <a:noFill/>
        </p:spPr>
        <p:txBody>
          <a:bodyPr>
            <a:spAutoFit/>
          </a:bodyPr>
          <a:lstStyle/>
          <a:p>
            <a:pPr>
              <a:defRPr/>
            </a:pPr>
            <a:r>
              <a:rPr lang="zh-CN" altLang="en-US" sz="2000" b="1" dirty="0">
                <a:solidFill>
                  <a:srgbClr val="C00000"/>
                </a:solidFill>
                <a:latin typeface="微软雅黑" panose="020B0503020204020204" pitchFamily="34" charset="-122"/>
                <a:ea typeface="微软雅黑" panose="020B0503020204020204" pitchFamily="34" charset="-122"/>
              </a:rPr>
              <a:t>董事会决议</a:t>
            </a:r>
          </a:p>
        </p:txBody>
      </p:sp>
    </p:spTree>
    <p:extLst>
      <p:ext uri="{BB962C8B-B14F-4D97-AF65-F5344CB8AC3E}">
        <p14:creationId xmlns:p14="http://schemas.microsoft.com/office/powerpoint/2010/main" val="266172407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055440" y="546111"/>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香港企业法人身份证明文件（样例）</a:t>
            </a:r>
            <a:endParaRPr lang="en-US" altLang="zh-CN" sz="2000" b="1" dirty="0">
              <a:latin typeface="微软雅黑" panose="020B0503020204020204" pitchFamily="34" charset="-122"/>
              <a:ea typeface="微软雅黑" panose="020B0503020204020204" pitchFamily="34" charset="-122"/>
            </a:endParaRPr>
          </a:p>
        </p:txBody>
      </p:sp>
      <p:pic>
        <p:nvPicPr>
          <p:cNvPr id="16" name="图片 1" descr="13.jpg"/>
          <p:cNvPicPr>
            <a:picLocks noChangeAspect="1"/>
          </p:cNvPicPr>
          <p:nvPr/>
        </p:nvPicPr>
        <p:blipFill>
          <a:blip r:embed="rId3" cstate="print"/>
          <a:srcRect/>
          <a:stretch>
            <a:fillRect/>
          </a:stretch>
        </p:blipFill>
        <p:spPr bwMode="auto">
          <a:xfrm>
            <a:off x="6060281" y="976742"/>
            <a:ext cx="4098925" cy="5876925"/>
          </a:xfrm>
          <a:prstGeom prst="rect">
            <a:avLst/>
          </a:prstGeom>
          <a:noFill/>
          <a:ln w="9525">
            <a:noFill/>
            <a:miter lim="800000"/>
            <a:headEnd/>
            <a:tailEnd/>
          </a:ln>
        </p:spPr>
      </p:pic>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47</a:t>
            </a:fld>
            <a:endParaRPr lang="en-US" altLang="zh-CN"/>
          </a:p>
        </p:txBody>
      </p:sp>
      <p:sp>
        <p:nvSpPr>
          <p:cNvPr id="13"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14" name="TextBox 16"/>
          <p:cNvSpPr txBox="1"/>
          <p:nvPr/>
        </p:nvSpPr>
        <p:spPr>
          <a:xfrm>
            <a:off x="2135560" y="3035751"/>
            <a:ext cx="1587500" cy="400110"/>
          </a:xfrm>
          <a:prstGeom prst="rect">
            <a:avLst/>
          </a:prstGeom>
          <a:noFill/>
        </p:spPr>
        <p:txBody>
          <a:bodyPr>
            <a:spAutoFit/>
          </a:bodyPr>
          <a:lstStyle/>
          <a:p>
            <a:pPr>
              <a:defRPr/>
            </a:pPr>
            <a:r>
              <a:rPr lang="zh-CN" altLang="en-US" sz="2000" b="1" dirty="0">
                <a:solidFill>
                  <a:srgbClr val="C00000"/>
                </a:solidFill>
                <a:latin typeface="微软雅黑" panose="020B0503020204020204" pitchFamily="34" charset="-122"/>
                <a:ea typeface="微软雅黑" panose="020B0503020204020204" pitchFamily="34" charset="-122"/>
              </a:rPr>
              <a:t>授权委托书</a:t>
            </a:r>
          </a:p>
        </p:txBody>
      </p:sp>
    </p:spTree>
    <p:extLst>
      <p:ext uri="{BB962C8B-B14F-4D97-AF65-F5344CB8AC3E}">
        <p14:creationId xmlns:p14="http://schemas.microsoft.com/office/powerpoint/2010/main" val="374738819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38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009205" y="509357"/>
            <a:ext cx="4824536" cy="108269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香港企业法人身份证明</a:t>
            </a:r>
            <a:r>
              <a:rPr lang="zh-CN" altLang="en-US" sz="20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文件（</a:t>
            </a: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样例）</a:t>
            </a:r>
            <a:endParaRPr lang="en-US" altLang="zh-CN" sz="2000" b="1" dirty="0">
              <a:latin typeface="微软雅黑" panose="020B0503020204020204" pitchFamily="34" charset="-122"/>
              <a:ea typeface="微软雅黑" panose="020B0503020204020204" pitchFamily="34" charset="-122"/>
            </a:endParaRPr>
          </a:p>
        </p:txBody>
      </p:sp>
      <p:pic>
        <p:nvPicPr>
          <p:cNvPr id="16" name="图片 1" descr="14.jpg"/>
          <p:cNvPicPr>
            <a:picLocks noChangeAspect="1"/>
          </p:cNvPicPr>
          <p:nvPr/>
        </p:nvPicPr>
        <p:blipFill>
          <a:blip r:embed="rId3" cstate="print"/>
          <a:srcRect/>
          <a:stretch>
            <a:fillRect/>
          </a:stretch>
        </p:blipFill>
        <p:spPr bwMode="auto">
          <a:xfrm>
            <a:off x="5493144" y="908050"/>
            <a:ext cx="5229733" cy="5813425"/>
          </a:xfrm>
          <a:prstGeom prst="rect">
            <a:avLst/>
          </a:prstGeom>
          <a:noFill/>
          <a:ln w="9525">
            <a:noFill/>
            <a:miter lim="800000"/>
            <a:headEnd/>
            <a:tailEnd/>
          </a:ln>
        </p:spPr>
      </p:pic>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48</a:t>
            </a:fld>
            <a:endParaRPr lang="en-US" altLang="zh-CN"/>
          </a:p>
        </p:txBody>
      </p:sp>
      <p:sp>
        <p:nvSpPr>
          <p:cNvPr id="13"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有效身份证明文件</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14" name="TextBox 16"/>
          <p:cNvSpPr txBox="1"/>
          <p:nvPr/>
        </p:nvSpPr>
        <p:spPr>
          <a:xfrm>
            <a:off x="1847528" y="3007076"/>
            <a:ext cx="2349335" cy="400110"/>
          </a:xfrm>
          <a:prstGeom prst="rect">
            <a:avLst/>
          </a:prstGeom>
          <a:noFill/>
        </p:spPr>
        <p:txBody>
          <a:bodyPr>
            <a:spAutoFit/>
          </a:bodyPr>
          <a:lstStyle/>
          <a:p>
            <a:pPr>
              <a:defRPr/>
            </a:pPr>
            <a:r>
              <a:rPr lang="zh-CN" altLang="en-US" sz="2000" b="1" dirty="0">
                <a:solidFill>
                  <a:srgbClr val="C00000"/>
                </a:solidFill>
                <a:latin typeface="微软雅黑" panose="020B0503020204020204" pitchFamily="34" charset="-122"/>
                <a:ea typeface="微软雅黑" panose="020B0503020204020204" pitchFamily="34" charset="-122"/>
              </a:rPr>
              <a:t>董事身份证复印件</a:t>
            </a:r>
          </a:p>
        </p:txBody>
      </p:sp>
    </p:spTree>
    <p:extLst>
      <p:ext uri="{BB962C8B-B14F-4D97-AF65-F5344CB8AC3E}">
        <p14:creationId xmlns:p14="http://schemas.microsoft.com/office/powerpoint/2010/main" val="24809923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615659" y="3049165"/>
            <a:ext cx="7434815" cy="2744822"/>
            <a:chOff x="1076969" y="3610721"/>
            <a:chExt cx="7434815" cy="2744822"/>
          </a:xfrm>
        </p:grpSpPr>
        <p:grpSp>
          <p:nvGrpSpPr>
            <p:cNvPr id="20" name="Group 6"/>
            <p:cNvGrpSpPr>
              <a:grpSpLocks/>
            </p:cNvGrpSpPr>
            <p:nvPr/>
          </p:nvGrpSpPr>
          <p:grpSpPr bwMode="auto">
            <a:xfrm>
              <a:off x="4340869" y="3866343"/>
              <a:ext cx="844550" cy="2489200"/>
              <a:chOff x="0" y="0"/>
              <a:chExt cx="1974850" cy="5816600"/>
            </a:xfrm>
          </p:grpSpPr>
          <p:sp>
            <p:nvSpPr>
              <p:cNvPr id="21" name="Freeform 184"/>
              <p:cNvSpPr>
                <a:spLocks noChangeArrowheads="1"/>
              </p:cNvSpPr>
              <p:nvPr/>
            </p:nvSpPr>
            <p:spPr bwMode="auto">
              <a:xfrm>
                <a:off x="458788" y="4354512"/>
                <a:ext cx="34925" cy="33338"/>
              </a:xfrm>
              <a:custGeom>
                <a:avLst/>
                <a:gdLst>
                  <a:gd name="T0" fmla="*/ 1 w 1"/>
                  <a:gd name="T1" fmla="*/ 1 h 1"/>
                  <a:gd name="T2" fmla="*/ 1 w 1"/>
                  <a:gd name="T3" fmla="*/ 0 h 1"/>
                  <a:gd name="T4" fmla="*/ 1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1"/>
                    </a:moveTo>
                    <a:cubicBezTo>
                      <a:pt x="1" y="1"/>
                      <a:pt x="1" y="0"/>
                      <a:pt x="1" y="0"/>
                    </a:cubicBezTo>
                    <a:cubicBezTo>
                      <a:pt x="0" y="0"/>
                      <a:pt x="0" y="1"/>
                      <a:pt x="1" y="1"/>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Freeform 185"/>
              <p:cNvSpPr>
                <a:spLocks noChangeArrowheads="1"/>
              </p:cNvSpPr>
              <p:nvPr/>
            </p:nvSpPr>
            <p:spPr bwMode="auto">
              <a:xfrm>
                <a:off x="1409700" y="1157287"/>
                <a:ext cx="565150" cy="1733550"/>
              </a:xfrm>
              <a:custGeom>
                <a:avLst/>
                <a:gdLst>
                  <a:gd name="T0" fmla="*/ 4 w 16"/>
                  <a:gd name="T1" fmla="*/ 44 h 51"/>
                  <a:gd name="T2" fmla="*/ 7 w 16"/>
                  <a:gd name="T3" fmla="*/ 51 h 51"/>
                  <a:gd name="T4" fmla="*/ 9 w 16"/>
                  <a:gd name="T5" fmla="*/ 44 h 51"/>
                  <a:gd name="T6" fmla="*/ 14 w 16"/>
                  <a:gd name="T7" fmla="*/ 42 h 51"/>
                  <a:gd name="T8" fmla="*/ 14 w 16"/>
                  <a:gd name="T9" fmla="*/ 36 h 51"/>
                  <a:gd name="T10" fmla="*/ 15 w 16"/>
                  <a:gd name="T11" fmla="*/ 34 h 51"/>
                  <a:gd name="T12" fmla="*/ 14 w 16"/>
                  <a:gd name="T13" fmla="*/ 30 h 51"/>
                  <a:gd name="T14" fmla="*/ 12 w 16"/>
                  <a:gd name="T15" fmla="*/ 9 h 51"/>
                  <a:gd name="T16" fmla="*/ 10 w 16"/>
                  <a:gd name="T17" fmla="*/ 0 h 51"/>
                  <a:gd name="T18" fmla="*/ 1 w 16"/>
                  <a:gd name="T19" fmla="*/ 29 h 51"/>
                  <a:gd name="T20" fmla="*/ 4 w 16"/>
                  <a:gd name="T21" fmla="*/ 44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51"/>
                  <a:gd name="T35" fmla="*/ 16 w 16"/>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51">
                    <a:moveTo>
                      <a:pt x="4" y="44"/>
                    </a:moveTo>
                    <a:cubicBezTo>
                      <a:pt x="7" y="51"/>
                      <a:pt x="7" y="51"/>
                      <a:pt x="7" y="51"/>
                    </a:cubicBezTo>
                    <a:cubicBezTo>
                      <a:pt x="7" y="51"/>
                      <a:pt x="10" y="45"/>
                      <a:pt x="9" y="44"/>
                    </a:cubicBezTo>
                    <a:cubicBezTo>
                      <a:pt x="9" y="42"/>
                      <a:pt x="11" y="45"/>
                      <a:pt x="14" y="42"/>
                    </a:cubicBezTo>
                    <a:cubicBezTo>
                      <a:pt x="16" y="40"/>
                      <a:pt x="14" y="36"/>
                      <a:pt x="14" y="36"/>
                    </a:cubicBezTo>
                    <a:cubicBezTo>
                      <a:pt x="15" y="34"/>
                      <a:pt x="15" y="34"/>
                      <a:pt x="15" y="34"/>
                    </a:cubicBezTo>
                    <a:cubicBezTo>
                      <a:pt x="14" y="30"/>
                      <a:pt x="14" y="30"/>
                      <a:pt x="14" y="30"/>
                    </a:cubicBezTo>
                    <a:cubicBezTo>
                      <a:pt x="14" y="30"/>
                      <a:pt x="12" y="10"/>
                      <a:pt x="12" y="9"/>
                    </a:cubicBezTo>
                    <a:cubicBezTo>
                      <a:pt x="12" y="7"/>
                      <a:pt x="12" y="1"/>
                      <a:pt x="10" y="0"/>
                    </a:cubicBezTo>
                    <a:cubicBezTo>
                      <a:pt x="10" y="0"/>
                      <a:pt x="0" y="27"/>
                      <a:pt x="1" y="29"/>
                    </a:cubicBezTo>
                    <a:cubicBezTo>
                      <a:pt x="1" y="31"/>
                      <a:pt x="4" y="44"/>
                      <a:pt x="4" y="44"/>
                    </a:cubicBez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 name="Freeform 186"/>
              <p:cNvSpPr>
                <a:spLocks noChangeArrowheads="1"/>
              </p:cNvSpPr>
              <p:nvPr/>
            </p:nvSpPr>
            <p:spPr bwMode="auto">
              <a:xfrm>
                <a:off x="0" y="1157287"/>
                <a:ext cx="493713" cy="1631950"/>
              </a:xfrm>
              <a:custGeom>
                <a:avLst/>
                <a:gdLst>
                  <a:gd name="T0" fmla="*/ 8 w 14"/>
                  <a:gd name="T1" fmla="*/ 0 h 48"/>
                  <a:gd name="T2" fmla="*/ 6 w 14"/>
                  <a:gd name="T3" fmla="*/ 9 h 48"/>
                  <a:gd name="T4" fmla="*/ 2 w 14"/>
                  <a:gd name="T5" fmla="*/ 23 h 48"/>
                  <a:gd name="T6" fmla="*/ 2 w 14"/>
                  <a:gd name="T7" fmla="*/ 32 h 48"/>
                  <a:gd name="T8" fmla="*/ 5 w 14"/>
                  <a:gd name="T9" fmla="*/ 38 h 48"/>
                  <a:gd name="T10" fmla="*/ 5 w 14"/>
                  <a:gd name="T11" fmla="*/ 42 h 48"/>
                  <a:gd name="T12" fmla="*/ 8 w 14"/>
                  <a:gd name="T13" fmla="*/ 48 h 48"/>
                  <a:gd name="T14" fmla="*/ 14 w 14"/>
                  <a:gd name="T15" fmla="*/ 40 h 48"/>
                  <a:gd name="T16" fmla="*/ 14 w 14"/>
                  <a:gd name="T17" fmla="*/ 32 h 48"/>
                  <a:gd name="T18" fmla="*/ 11 w 14"/>
                  <a:gd name="T19" fmla="*/ 5 h 48"/>
                  <a:gd name="T20" fmla="*/ 8 w 1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48"/>
                  <a:gd name="T35" fmla="*/ 14 w 14"/>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48">
                    <a:moveTo>
                      <a:pt x="8" y="0"/>
                    </a:moveTo>
                    <a:cubicBezTo>
                      <a:pt x="8" y="0"/>
                      <a:pt x="7" y="6"/>
                      <a:pt x="6" y="9"/>
                    </a:cubicBezTo>
                    <a:cubicBezTo>
                      <a:pt x="6" y="11"/>
                      <a:pt x="3" y="22"/>
                      <a:pt x="2" y="23"/>
                    </a:cubicBezTo>
                    <a:cubicBezTo>
                      <a:pt x="1" y="24"/>
                      <a:pt x="0" y="30"/>
                      <a:pt x="2" y="32"/>
                    </a:cubicBezTo>
                    <a:cubicBezTo>
                      <a:pt x="4" y="33"/>
                      <a:pt x="5" y="36"/>
                      <a:pt x="5" y="38"/>
                    </a:cubicBezTo>
                    <a:cubicBezTo>
                      <a:pt x="4" y="39"/>
                      <a:pt x="2" y="40"/>
                      <a:pt x="5" y="42"/>
                    </a:cubicBezTo>
                    <a:cubicBezTo>
                      <a:pt x="7" y="44"/>
                      <a:pt x="5" y="48"/>
                      <a:pt x="8" y="48"/>
                    </a:cubicBezTo>
                    <a:cubicBezTo>
                      <a:pt x="14" y="40"/>
                      <a:pt x="14" y="40"/>
                      <a:pt x="14" y="40"/>
                    </a:cubicBezTo>
                    <a:cubicBezTo>
                      <a:pt x="14" y="32"/>
                      <a:pt x="14" y="32"/>
                      <a:pt x="14" y="32"/>
                    </a:cubicBezTo>
                    <a:cubicBezTo>
                      <a:pt x="14" y="32"/>
                      <a:pt x="14" y="9"/>
                      <a:pt x="11" y="5"/>
                    </a:cubicBezTo>
                    <a:cubicBezTo>
                      <a:pt x="8" y="0"/>
                      <a:pt x="8" y="0"/>
                      <a:pt x="8" y="0"/>
                    </a:cubicBez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4" name="Freeform 187"/>
              <p:cNvSpPr>
                <a:spLocks noChangeArrowheads="1"/>
              </p:cNvSpPr>
              <p:nvPr/>
            </p:nvSpPr>
            <p:spPr bwMode="auto">
              <a:xfrm>
                <a:off x="71438" y="5443537"/>
                <a:ext cx="493713" cy="373063"/>
              </a:xfrm>
              <a:custGeom>
                <a:avLst/>
                <a:gdLst>
                  <a:gd name="T0" fmla="*/ 5 w 14"/>
                  <a:gd name="T1" fmla="*/ 0 h 11"/>
                  <a:gd name="T2" fmla="*/ 1 w 14"/>
                  <a:gd name="T3" fmla="*/ 9 h 11"/>
                  <a:gd name="T4" fmla="*/ 12 w 14"/>
                  <a:gd name="T5" fmla="*/ 7 h 11"/>
                  <a:gd name="T6" fmla="*/ 13 w 14"/>
                  <a:gd name="T7" fmla="*/ 5 h 11"/>
                  <a:gd name="T8" fmla="*/ 14 w 14"/>
                  <a:gd name="T9" fmla="*/ 1 h 11"/>
                  <a:gd name="T10" fmla="*/ 5 w 14"/>
                  <a:gd name="T11" fmla="*/ 0 h 11"/>
                  <a:gd name="T12" fmla="*/ 0 60000 65536"/>
                  <a:gd name="T13" fmla="*/ 0 60000 65536"/>
                  <a:gd name="T14" fmla="*/ 0 60000 65536"/>
                  <a:gd name="T15" fmla="*/ 0 60000 65536"/>
                  <a:gd name="T16" fmla="*/ 0 60000 65536"/>
                  <a:gd name="T17" fmla="*/ 0 60000 65536"/>
                  <a:gd name="T18" fmla="*/ 0 w 14"/>
                  <a:gd name="T19" fmla="*/ 0 h 11"/>
                  <a:gd name="T20" fmla="*/ 14 w 14"/>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4" h="11">
                    <a:moveTo>
                      <a:pt x="5" y="0"/>
                    </a:moveTo>
                    <a:cubicBezTo>
                      <a:pt x="5" y="0"/>
                      <a:pt x="0" y="6"/>
                      <a:pt x="1" y="9"/>
                    </a:cubicBezTo>
                    <a:cubicBezTo>
                      <a:pt x="1" y="9"/>
                      <a:pt x="12" y="11"/>
                      <a:pt x="12" y="7"/>
                    </a:cubicBezTo>
                    <a:cubicBezTo>
                      <a:pt x="13" y="5"/>
                      <a:pt x="13" y="5"/>
                      <a:pt x="13" y="5"/>
                    </a:cubicBezTo>
                    <a:cubicBezTo>
                      <a:pt x="13" y="5"/>
                      <a:pt x="14" y="6"/>
                      <a:pt x="14" y="1"/>
                    </a:cubicBezTo>
                    <a:lnTo>
                      <a:pt x="5"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 name="Freeform 188"/>
              <p:cNvSpPr>
                <a:spLocks noChangeArrowheads="1"/>
              </p:cNvSpPr>
              <p:nvPr/>
            </p:nvSpPr>
            <p:spPr bwMode="auto">
              <a:xfrm>
                <a:off x="1374775" y="5340350"/>
                <a:ext cx="528638" cy="476250"/>
              </a:xfrm>
              <a:custGeom>
                <a:avLst/>
                <a:gdLst>
                  <a:gd name="T0" fmla="*/ 0 w 15"/>
                  <a:gd name="T1" fmla="*/ 3 h 14"/>
                  <a:gd name="T2" fmla="*/ 0 w 15"/>
                  <a:gd name="T3" fmla="*/ 8 h 14"/>
                  <a:gd name="T4" fmla="*/ 5 w 15"/>
                  <a:gd name="T5" fmla="*/ 10 h 14"/>
                  <a:gd name="T6" fmla="*/ 5 w 15"/>
                  <a:gd name="T7" fmla="*/ 12 h 14"/>
                  <a:gd name="T8" fmla="*/ 5 w 15"/>
                  <a:gd name="T9" fmla="*/ 12 h 14"/>
                  <a:gd name="T10" fmla="*/ 15 w 15"/>
                  <a:gd name="T11" fmla="*/ 13 h 14"/>
                  <a:gd name="T12" fmla="*/ 15 w 15"/>
                  <a:gd name="T13" fmla="*/ 11 h 14"/>
                  <a:gd name="T14" fmla="*/ 9 w 15"/>
                  <a:gd name="T15" fmla="*/ 3 h 14"/>
                  <a:gd name="T16" fmla="*/ 0 w 15"/>
                  <a:gd name="T17" fmla="*/ 3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0" y="3"/>
                    </a:moveTo>
                    <a:cubicBezTo>
                      <a:pt x="0" y="3"/>
                      <a:pt x="0" y="6"/>
                      <a:pt x="0" y="8"/>
                    </a:cubicBezTo>
                    <a:cubicBezTo>
                      <a:pt x="0" y="8"/>
                      <a:pt x="3" y="10"/>
                      <a:pt x="5" y="10"/>
                    </a:cubicBezTo>
                    <a:cubicBezTo>
                      <a:pt x="5" y="10"/>
                      <a:pt x="5" y="12"/>
                      <a:pt x="5" y="12"/>
                    </a:cubicBezTo>
                    <a:cubicBezTo>
                      <a:pt x="6" y="13"/>
                      <a:pt x="5" y="12"/>
                      <a:pt x="5" y="12"/>
                    </a:cubicBezTo>
                    <a:cubicBezTo>
                      <a:pt x="5" y="12"/>
                      <a:pt x="13" y="14"/>
                      <a:pt x="15" y="13"/>
                    </a:cubicBezTo>
                    <a:cubicBezTo>
                      <a:pt x="15" y="11"/>
                      <a:pt x="15" y="11"/>
                      <a:pt x="15" y="11"/>
                    </a:cubicBezTo>
                    <a:cubicBezTo>
                      <a:pt x="15" y="11"/>
                      <a:pt x="10" y="5"/>
                      <a:pt x="9" y="3"/>
                    </a:cubicBezTo>
                    <a:cubicBezTo>
                      <a:pt x="9" y="0"/>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189"/>
              <p:cNvSpPr>
                <a:spLocks noChangeArrowheads="1"/>
              </p:cNvSpPr>
              <p:nvPr/>
            </p:nvSpPr>
            <p:spPr bwMode="auto">
              <a:xfrm>
                <a:off x="1409700" y="1258887"/>
                <a:ext cx="493713" cy="1223963"/>
              </a:xfrm>
              <a:custGeom>
                <a:avLst/>
                <a:gdLst>
                  <a:gd name="T0" fmla="*/ 3 w 14"/>
                  <a:gd name="T1" fmla="*/ 27 h 36"/>
                  <a:gd name="T2" fmla="*/ 6 w 14"/>
                  <a:gd name="T3" fmla="*/ 25 h 36"/>
                  <a:gd name="T4" fmla="*/ 6 w 14"/>
                  <a:gd name="T5" fmla="*/ 24 h 36"/>
                  <a:gd name="T6" fmla="*/ 11 w 14"/>
                  <a:gd name="T7" fmla="*/ 24 h 36"/>
                  <a:gd name="T8" fmla="*/ 6 w 14"/>
                  <a:gd name="T9" fmla="*/ 21 h 36"/>
                  <a:gd name="T10" fmla="*/ 8 w 14"/>
                  <a:gd name="T11" fmla="*/ 18 h 36"/>
                  <a:gd name="T12" fmla="*/ 9 w 14"/>
                  <a:gd name="T13" fmla="*/ 12 h 36"/>
                  <a:gd name="T14" fmla="*/ 9 w 14"/>
                  <a:gd name="T15" fmla="*/ 0 h 36"/>
                  <a:gd name="T16" fmla="*/ 4 w 14"/>
                  <a:gd name="T17" fmla="*/ 12 h 36"/>
                  <a:gd name="T18" fmla="*/ 0 w 14"/>
                  <a:gd name="T19" fmla="*/ 26 h 36"/>
                  <a:gd name="T20" fmla="*/ 2 w 14"/>
                  <a:gd name="T21" fmla="*/ 36 h 36"/>
                  <a:gd name="T22" fmla="*/ 6 w 14"/>
                  <a:gd name="T23" fmla="*/ 35 h 36"/>
                  <a:gd name="T24" fmla="*/ 4 w 14"/>
                  <a:gd name="T25" fmla="*/ 27 h 36"/>
                  <a:gd name="T26" fmla="*/ 12 w 14"/>
                  <a:gd name="T27" fmla="*/ 31 h 36"/>
                  <a:gd name="T28" fmla="*/ 13 w 14"/>
                  <a:gd name="T29" fmla="*/ 33 h 36"/>
                  <a:gd name="T30" fmla="*/ 14 w 14"/>
                  <a:gd name="T31" fmla="*/ 31 h 36"/>
                  <a:gd name="T32" fmla="*/ 13 w 14"/>
                  <a:gd name="T33" fmla="*/ 30 h 36"/>
                  <a:gd name="T34" fmla="*/ 3 w 14"/>
                  <a:gd name="T35" fmla="*/ 27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
                  <a:gd name="T55" fmla="*/ 0 h 36"/>
                  <a:gd name="T56" fmla="*/ 14 w 14"/>
                  <a:gd name="T57" fmla="*/ 36 h 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 h="36">
                    <a:moveTo>
                      <a:pt x="3" y="27"/>
                    </a:moveTo>
                    <a:cubicBezTo>
                      <a:pt x="3" y="27"/>
                      <a:pt x="4" y="25"/>
                      <a:pt x="6" y="25"/>
                    </a:cubicBezTo>
                    <a:cubicBezTo>
                      <a:pt x="6" y="25"/>
                      <a:pt x="4" y="24"/>
                      <a:pt x="6" y="24"/>
                    </a:cubicBezTo>
                    <a:cubicBezTo>
                      <a:pt x="7" y="23"/>
                      <a:pt x="8" y="22"/>
                      <a:pt x="11" y="24"/>
                    </a:cubicBezTo>
                    <a:cubicBezTo>
                      <a:pt x="11" y="24"/>
                      <a:pt x="10" y="21"/>
                      <a:pt x="6" y="21"/>
                    </a:cubicBezTo>
                    <a:cubicBezTo>
                      <a:pt x="6" y="21"/>
                      <a:pt x="6" y="19"/>
                      <a:pt x="8" y="18"/>
                    </a:cubicBezTo>
                    <a:cubicBezTo>
                      <a:pt x="10" y="17"/>
                      <a:pt x="7" y="13"/>
                      <a:pt x="9" y="12"/>
                    </a:cubicBezTo>
                    <a:cubicBezTo>
                      <a:pt x="11" y="10"/>
                      <a:pt x="9" y="0"/>
                      <a:pt x="9" y="0"/>
                    </a:cubicBezTo>
                    <a:cubicBezTo>
                      <a:pt x="4" y="12"/>
                      <a:pt x="4" y="12"/>
                      <a:pt x="4" y="12"/>
                    </a:cubicBezTo>
                    <a:cubicBezTo>
                      <a:pt x="2" y="19"/>
                      <a:pt x="0" y="25"/>
                      <a:pt x="0" y="26"/>
                    </a:cubicBezTo>
                    <a:cubicBezTo>
                      <a:pt x="0" y="27"/>
                      <a:pt x="1" y="32"/>
                      <a:pt x="2" y="36"/>
                    </a:cubicBezTo>
                    <a:cubicBezTo>
                      <a:pt x="3" y="35"/>
                      <a:pt x="5" y="34"/>
                      <a:pt x="6" y="35"/>
                    </a:cubicBezTo>
                    <a:cubicBezTo>
                      <a:pt x="6" y="35"/>
                      <a:pt x="3" y="27"/>
                      <a:pt x="4" y="27"/>
                    </a:cubicBezTo>
                    <a:cubicBezTo>
                      <a:pt x="4" y="27"/>
                      <a:pt x="11" y="29"/>
                      <a:pt x="12" y="31"/>
                    </a:cubicBezTo>
                    <a:cubicBezTo>
                      <a:pt x="12" y="31"/>
                      <a:pt x="12" y="32"/>
                      <a:pt x="13" y="33"/>
                    </a:cubicBezTo>
                    <a:cubicBezTo>
                      <a:pt x="14" y="31"/>
                      <a:pt x="14" y="31"/>
                      <a:pt x="14" y="31"/>
                    </a:cubicBezTo>
                    <a:cubicBezTo>
                      <a:pt x="13" y="30"/>
                      <a:pt x="13" y="30"/>
                      <a:pt x="13" y="30"/>
                    </a:cubicBezTo>
                    <a:cubicBezTo>
                      <a:pt x="11" y="29"/>
                      <a:pt x="7" y="27"/>
                      <a:pt x="3" y="27"/>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190"/>
              <p:cNvSpPr>
                <a:spLocks noChangeArrowheads="1"/>
              </p:cNvSpPr>
              <p:nvPr/>
            </p:nvSpPr>
            <p:spPr bwMode="auto">
              <a:xfrm>
                <a:off x="1481138" y="2517775"/>
                <a:ext cx="211138" cy="134938"/>
              </a:xfrm>
              <a:custGeom>
                <a:avLst/>
                <a:gdLst>
                  <a:gd name="T0" fmla="*/ 0 w 6"/>
                  <a:gd name="T1" fmla="*/ 0 h 4"/>
                  <a:gd name="T2" fmla="*/ 0 w 6"/>
                  <a:gd name="T3" fmla="*/ 1 h 4"/>
                  <a:gd name="T4" fmla="*/ 6 w 6"/>
                  <a:gd name="T5" fmla="*/ 4 h 4"/>
                  <a:gd name="T6" fmla="*/ 0 w 6"/>
                  <a:gd name="T7" fmla="*/ 0 h 4"/>
                  <a:gd name="T8" fmla="*/ 0 60000 65536"/>
                  <a:gd name="T9" fmla="*/ 0 60000 65536"/>
                  <a:gd name="T10" fmla="*/ 0 60000 65536"/>
                  <a:gd name="T11" fmla="*/ 0 60000 65536"/>
                  <a:gd name="T12" fmla="*/ 0 w 6"/>
                  <a:gd name="T13" fmla="*/ 0 h 4"/>
                  <a:gd name="T14" fmla="*/ 6 w 6"/>
                  <a:gd name="T15" fmla="*/ 4 h 4"/>
                </a:gdLst>
                <a:ahLst/>
                <a:cxnLst>
                  <a:cxn ang="T8">
                    <a:pos x="T0" y="T1"/>
                  </a:cxn>
                  <a:cxn ang="T9">
                    <a:pos x="T2" y="T3"/>
                  </a:cxn>
                  <a:cxn ang="T10">
                    <a:pos x="T4" y="T5"/>
                  </a:cxn>
                  <a:cxn ang="T11">
                    <a:pos x="T6" y="T7"/>
                  </a:cxn>
                </a:cxnLst>
                <a:rect l="T12" t="T13" r="T14" b="T15"/>
                <a:pathLst>
                  <a:path w="6" h="4">
                    <a:moveTo>
                      <a:pt x="0" y="0"/>
                    </a:moveTo>
                    <a:cubicBezTo>
                      <a:pt x="0" y="0"/>
                      <a:pt x="0" y="1"/>
                      <a:pt x="0" y="1"/>
                    </a:cubicBezTo>
                    <a:cubicBezTo>
                      <a:pt x="2" y="1"/>
                      <a:pt x="4" y="1"/>
                      <a:pt x="6" y="4"/>
                    </a:cubicBezTo>
                    <a:cubicBezTo>
                      <a:pt x="6" y="4"/>
                      <a:pt x="4" y="0"/>
                      <a:pt x="0"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 name="Freeform 191"/>
              <p:cNvSpPr>
                <a:spLocks noChangeArrowheads="1"/>
              </p:cNvSpPr>
              <p:nvPr/>
            </p:nvSpPr>
            <p:spPr bwMode="auto">
              <a:xfrm>
                <a:off x="36513" y="1258887"/>
                <a:ext cx="457200" cy="1020763"/>
              </a:xfrm>
              <a:custGeom>
                <a:avLst/>
                <a:gdLst>
                  <a:gd name="T0" fmla="*/ 9 w 13"/>
                  <a:gd name="T1" fmla="*/ 0 h 30"/>
                  <a:gd name="T2" fmla="*/ 10 w 13"/>
                  <a:gd name="T3" fmla="*/ 13 h 30"/>
                  <a:gd name="T4" fmla="*/ 11 w 13"/>
                  <a:gd name="T5" fmla="*/ 18 h 30"/>
                  <a:gd name="T6" fmla="*/ 7 w 13"/>
                  <a:gd name="T7" fmla="*/ 13 h 30"/>
                  <a:gd name="T8" fmla="*/ 9 w 13"/>
                  <a:gd name="T9" fmla="*/ 19 h 30"/>
                  <a:gd name="T10" fmla="*/ 6 w 13"/>
                  <a:gd name="T11" fmla="*/ 16 h 30"/>
                  <a:gd name="T12" fmla="*/ 9 w 13"/>
                  <a:gd name="T13" fmla="*/ 21 h 30"/>
                  <a:gd name="T14" fmla="*/ 1 w 13"/>
                  <a:gd name="T15" fmla="*/ 22 h 30"/>
                  <a:gd name="T16" fmla="*/ 0 w 13"/>
                  <a:gd name="T17" fmla="*/ 23 h 30"/>
                  <a:gd name="T18" fmla="*/ 9 w 13"/>
                  <a:gd name="T19" fmla="*/ 24 h 30"/>
                  <a:gd name="T20" fmla="*/ 2 w 13"/>
                  <a:gd name="T21" fmla="*/ 27 h 30"/>
                  <a:gd name="T22" fmla="*/ 11 w 13"/>
                  <a:gd name="T23" fmla="*/ 26 h 30"/>
                  <a:gd name="T24" fmla="*/ 13 w 13"/>
                  <a:gd name="T25" fmla="*/ 30 h 30"/>
                  <a:gd name="T26" fmla="*/ 13 w 13"/>
                  <a:gd name="T27" fmla="*/ 29 h 30"/>
                  <a:gd name="T28" fmla="*/ 10 w 13"/>
                  <a:gd name="T29" fmla="*/ 2 h 30"/>
                  <a:gd name="T30" fmla="*/ 9 w 13"/>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30"/>
                  <a:gd name="T50" fmla="*/ 13 w 13"/>
                  <a:gd name="T51" fmla="*/ 30 h 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30">
                    <a:moveTo>
                      <a:pt x="9" y="0"/>
                    </a:moveTo>
                    <a:cubicBezTo>
                      <a:pt x="9" y="3"/>
                      <a:pt x="9" y="11"/>
                      <a:pt x="10" y="13"/>
                    </a:cubicBezTo>
                    <a:cubicBezTo>
                      <a:pt x="12" y="16"/>
                      <a:pt x="11" y="18"/>
                      <a:pt x="11" y="18"/>
                    </a:cubicBezTo>
                    <a:cubicBezTo>
                      <a:pt x="7" y="13"/>
                      <a:pt x="7" y="13"/>
                      <a:pt x="7" y="13"/>
                    </a:cubicBezTo>
                    <a:cubicBezTo>
                      <a:pt x="9" y="19"/>
                      <a:pt x="9" y="19"/>
                      <a:pt x="9" y="19"/>
                    </a:cubicBezTo>
                    <a:cubicBezTo>
                      <a:pt x="9" y="19"/>
                      <a:pt x="8" y="18"/>
                      <a:pt x="6" y="16"/>
                    </a:cubicBezTo>
                    <a:cubicBezTo>
                      <a:pt x="6" y="16"/>
                      <a:pt x="7" y="20"/>
                      <a:pt x="9" y="21"/>
                    </a:cubicBezTo>
                    <a:cubicBezTo>
                      <a:pt x="9" y="21"/>
                      <a:pt x="1" y="20"/>
                      <a:pt x="1" y="22"/>
                    </a:cubicBezTo>
                    <a:cubicBezTo>
                      <a:pt x="1" y="22"/>
                      <a:pt x="1" y="23"/>
                      <a:pt x="0" y="23"/>
                    </a:cubicBezTo>
                    <a:cubicBezTo>
                      <a:pt x="0" y="23"/>
                      <a:pt x="5" y="21"/>
                      <a:pt x="9" y="24"/>
                    </a:cubicBezTo>
                    <a:cubicBezTo>
                      <a:pt x="9" y="24"/>
                      <a:pt x="3" y="24"/>
                      <a:pt x="2" y="27"/>
                    </a:cubicBezTo>
                    <a:cubicBezTo>
                      <a:pt x="2" y="27"/>
                      <a:pt x="7" y="24"/>
                      <a:pt x="11" y="26"/>
                    </a:cubicBezTo>
                    <a:cubicBezTo>
                      <a:pt x="13" y="30"/>
                      <a:pt x="13" y="30"/>
                      <a:pt x="13" y="30"/>
                    </a:cubicBezTo>
                    <a:cubicBezTo>
                      <a:pt x="13" y="29"/>
                      <a:pt x="13" y="29"/>
                      <a:pt x="13" y="29"/>
                    </a:cubicBezTo>
                    <a:cubicBezTo>
                      <a:pt x="13" y="29"/>
                      <a:pt x="13" y="6"/>
                      <a:pt x="10" y="2"/>
                    </a:cubicBezTo>
                    <a:cubicBezTo>
                      <a:pt x="10" y="1"/>
                      <a:pt x="9" y="0"/>
                      <a:pt x="9"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 name="Freeform 192"/>
              <p:cNvSpPr>
                <a:spLocks noChangeArrowheads="1"/>
              </p:cNvSpPr>
              <p:nvPr/>
            </p:nvSpPr>
            <p:spPr bwMode="auto">
              <a:xfrm>
                <a:off x="176213" y="2279650"/>
                <a:ext cx="317500" cy="238125"/>
              </a:xfrm>
              <a:custGeom>
                <a:avLst/>
                <a:gdLst>
                  <a:gd name="T0" fmla="*/ 0 w 9"/>
                  <a:gd name="T1" fmla="*/ 7 h 7"/>
                  <a:gd name="T2" fmla="*/ 9 w 9"/>
                  <a:gd name="T3" fmla="*/ 2 h 7"/>
                  <a:gd name="T4" fmla="*/ 9 w 9"/>
                  <a:gd name="T5" fmla="*/ 0 h 7"/>
                  <a:gd name="T6" fmla="*/ 0 w 9"/>
                  <a:gd name="T7" fmla="*/ 7 h 7"/>
                  <a:gd name="T8" fmla="*/ 0 60000 65536"/>
                  <a:gd name="T9" fmla="*/ 0 60000 65536"/>
                  <a:gd name="T10" fmla="*/ 0 60000 65536"/>
                  <a:gd name="T11" fmla="*/ 0 60000 65536"/>
                  <a:gd name="T12" fmla="*/ 0 w 9"/>
                  <a:gd name="T13" fmla="*/ 0 h 7"/>
                  <a:gd name="T14" fmla="*/ 9 w 9"/>
                  <a:gd name="T15" fmla="*/ 7 h 7"/>
                </a:gdLst>
                <a:ahLst/>
                <a:cxnLst>
                  <a:cxn ang="T8">
                    <a:pos x="T0" y="T1"/>
                  </a:cxn>
                  <a:cxn ang="T9">
                    <a:pos x="T2" y="T3"/>
                  </a:cxn>
                  <a:cxn ang="T10">
                    <a:pos x="T4" y="T5"/>
                  </a:cxn>
                  <a:cxn ang="T11">
                    <a:pos x="T6" y="T7"/>
                  </a:cxn>
                </a:cxnLst>
                <a:rect l="T12" t="T13" r="T14" b="T15"/>
                <a:pathLst>
                  <a:path w="9" h="7">
                    <a:moveTo>
                      <a:pt x="0" y="7"/>
                    </a:moveTo>
                    <a:cubicBezTo>
                      <a:pt x="0" y="7"/>
                      <a:pt x="5" y="3"/>
                      <a:pt x="9" y="2"/>
                    </a:cubicBezTo>
                    <a:cubicBezTo>
                      <a:pt x="9" y="0"/>
                      <a:pt x="9" y="0"/>
                      <a:pt x="9" y="0"/>
                    </a:cubicBezTo>
                    <a:cubicBezTo>
                      <a:pt x="9" y="0"/>
                      <a:pt x="1" y="4"/>
                      <a:pt x="0" y="7"/>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Freeform 193"/>
              <p:cNvSpPr>
                <a:spLocks noChangeArrowheads="1"/>
              </p:cNvSpPr>
              <p:nvPr/>
            </p:nvSpPr>
            <p:spPr bwMode="auto">
              <a:xfrm>
                <a:off x="141288" y="2312987"/>
                <a:ext cx="1657350" cy="3300413"/>
              </a:xfrm>
              <a:custGeom>
                <a:avLst/>
                <a:gdLst>
                  <a:gd name="T0" fmla="*/ 2 w 47"/>
                  <a:gd name="T1" fmla="*/ 93 h 97"/>
                  <a:gd name="T2" fmla="*/ 13 w 47"/>
                  <a:gd name="T3" fmla="*/ 92 h 97"/>
                  <a:gd name="T4" fmla="*/ 12 w 47"/>
                  <a:gd name="T5" fmla="*/ 81 h 97"/>
                  <a:gd name="T6" fmla="*/ 17 w 47"/>
                  <a:gd name="T7" fmla="*/ 50 h 97"/>
                  <a:gd name="T8" fmla="*/ 23 w 47"/>
                  <a:gd name="T9" fmla="*/ 28 h 97"/>
                  <a:gd name="T10" fmla="*/ 24 w 47"/>
                  <a:gd name="T11" fmla="*/ 31 h 97"/>
                  <a:gd name="T12" fmla="*/ 35 w 47"/>
                  <a:gd name="T13" fmla="*/ 92 h 97"/>
                  <a:gd name="T14" fmla="*/ 45 w 47"/>
                  <a:gd name="T15" fmla="*/ 93 h 97"/>
                  <a:gd name="T16" fmla="*/ 45 w 47"/>
                  <a:gd name="T17" fmla="*/ 84 h 97"/>
                  <a:gd name="T18" fmla="*/ 44 w 47"/>
                  <a:gd name="T19" fmla="*/ 68 h 97"/>
                  <a:gd name="T20" fmla="*/ 44 w 47"/>
                  <a:gd name="T21" fmla="*/ 45 h 97"/>
                  <a:gd name="T22" fmla="*/ 43 w 47"/>
                  <a:gd name="T23" fmla="*/ 19 h 97"/>
                  <a:gd name="T24" fmla="*/ 43 w 47"/>
                  <a:gd name="T25" fmla="*/ 16 h 97"/>
                  <a:gd name="T26" fmla="*/ 40 w 47"/>
                  <a:gd name="T27" fmla="*/ 10 h 97"/>
                  <a:gd name="T28" fmla="*/ 39 w 47"/>
                  <a:gd name="T29" fmla="*/ 2 h 97"/>
                  <a:gd name="T30" fmla="*/ 23 w 47"/>
                  <a:gd name="T31" fmla="*/ 4 h 97"/>
                  <a:gd name="T32" fmla="*/ 11 w 47"/>
                  <a:gd name="T33" fmla="*/ 0 h 97"/>
                  <a:gd name="T34" fmla="*/ 10 w 47"/>
                  <a:gd name="T35" fmla="*/ 4 h 97"/>
                  <a:gd name="T36" fmla="*/ 2 w 47"/>
                  <a:gd name="T37" fmla="*/ 14 h 97"/>
                  <a:gd name="T38" fmla="*/ 4 w 47"/>
                  <a:gd name="T39" fmla="*/ 18 h 97"/>
                  <a:gd name="T40" fmla="*/ 4 w 47"/>
                  <a:gd name="T41" fmla="*/ 42 h 97"/>
                  <a:gd name="T42" fmla="*/ 2 w 47"/>
                  <a:gd name="T43" fmla="*/ 72 h 97"/>
                  <a:gd name="T44" fmla="*/ 1 w 47"/>
                  <a:gd name="T45" fmla="*/ 86 h 97"/>
                  <a:gd name="T46" fmla="*/ 2 w 47"/>
                  <a:gd name="T47" fmla="*/ 93 h 9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97"/>
                  <a:gd name="T74" fmla="*/ 47 w 47"/>
                  <a:gd name="T75" fmla="*/ 97 h 9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97">
                    <a:moveTo>
                      <a:pt x="2" y="93"/>
                    </a:moveTo>
                    <a:cubicBezTo>
                      <a:pt x="2" y="93"/>
                      <a:pt x="12" y="95"/>
                      <a:pt x="13" y="92"/>
                    </a:cubicBezTo>
                    <a:cubicBezTo>
                      <a:pt x="14" y="89"/>
                      <a:pt x="12" y="81"/>
                      <a:pt x="12" y="81"/>
                    </a:cubicBezTo>
                    <a:cubicBezTo>
                      <a:pt x="12" y="81"/>
                      <a:pt x="17" y="50"/>
                      <a:pt x="17" y="50"/>
                    </a:cubicBezTo>
                    <a:cubicBezTo>
                      <a:pt x="18" y="49"/>
                      <a:pt x="21" y="37"/>
                      <a:pt x="23" y="28"/>
                    </a:cubicBezTo>
                    <a:cubicBezTo>
                      <a:pt x="24" y="31"/>
                      <a:pt x="24" y="31"/>
                      <a:pt x="24" y="31"/>
                    </a:cubicBezTo>
                    <a:cubicBezTo>
                      <a:pt x="24" y="31"/>
                      <a:pt x="30" y="85"/>
                      <a:pt x="35" y="92"/>
                    </a:cubicBezTo>
                    <a:cubicBezTo>
                      <a:pt x="35" y="92"/>
                      <a:pt x="42" y="97"/>
                      <a:pt x="45" y="93"/>
                    </a:cubicBezTo>
                    <a:cubicBezTo>
                      <a:pt x="45" y="93"/>
                      <a:pt x="47" y="91"/>
                      <a:pt x="45" y="84"/>
                    </a:cubicBezTo>
                    <a:cubicBezTo>
                      <a:pt x="45" y="84"/>
                      <a:pt x="46" y="73"/>
                      <a:pt x="44" y="68"/>
                    </a:cubicBezTo>
                    <a:cubicBezTo>
                      <a:pt x="44" y="68"/>
                      <a:pt x="44" y="49"/>
                      <a:pt x="44" y="45"/>
                    </a:cubicBezTo>
                    <a:cubicBezTo>
                      <a:pt x="44" y="41"/>
                      <a:pt x="42" y="22"/>
                      <a:pt x="43" y="19"/>
                    </a:cubicBezTo>
                    <a:cubicBezTo>
                      <a:pt x="43" y="16"/>
                      <a:pt x="43" y="16"/>
                      <a:pt x="43" y="16"/>
                    </a:cubicBezTo>
                    <a:cubicBezTo>
                      <a:pt x="40" y="10"/>
                      <a:pt x="40" y="10"/>
                      <a:pt x="40" y="10"/>
                    </a:cubicBezTo>
                    <a:cubicBezTo>
                      <a:pt x="39" y="2"/>
                      <a:pt x="39" y="2"/>
                      <a:pt x="39" y="2"/>
                    </a:cubicBezTo>
                    <a:cubicBezTo>
                      <a:pt x="39" y="2"/>
                      <a:pt x="28" y="5"/>
                      <a:pt x="23" y="4"/>
                    </a:cubicBezTo>
                    <a:cubicBezTo>
                      <a:pt x="11" y="0"/>
                      <a:pt x="11" y="0"/>
                      <a:pt x="11" y="0"/>
                    </a:cubicBezTo>
                    <a:cubicBezTo>
                      <a:pt x="10" y="4"/>
                      <a:pt x="10" y="4"/>
                      <a:pt x="10" y="4"/>
                    </a:cubicBezTo>
                    <a:cubicBezTo>
                      <a:pt x="10" y="4"/>
                      <a:pt x="3" y="11"/>
                      <a:pt x="2" y="14"/>
                    </a:cubicBezTo>
                    <a:cubicBezTo>
                      <a:pt x="4" y="18"/>
                      <a:pt x="4" y="18"/>
                      <a:pt x="4" y="18"/>
                    </a:cubicBezTo>
                    <a:cubicBezTo>
                      <a:pt x="4" y="18"/>
                      <a:pt x="3" y="37"/>
                      <a:pt x="4" y="42"/>
                    </a:cubicBezTo>
                    <a:cubicBezTo>
                      <a:pt x="4" y="42"/>
                      <a:pt x="2" y="67"/>
                      <a:pt x="2" y="72"/>
                    </a:cubicBezTo>
                    <a:cubicBezTo>
                      <a:pt x="2" y="72"/>
                      <a:pt x="0" y="84"/>
                      <a:pt x="1" y="86"/>
                    </a:cubicBezTo>
                    <a:cubicBezTo>
                      <a:pt x="1" y="88"/>
                      <a:pt x="2" y="93"/>
                      <a:pt x="2" y="93"/>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 name="Rectangle 194"/>
              <p:cNvSpPr>
                <a:spLocks noChangeArrowheads="1"/>
              </p:cNvSpPr>
              <p:nvPr/>
            </p:nvSpPr>
            <p:spPr bwMode="auto">
              <a:xfrm>
                <a:off x="1198563" y="2789237"/>
                <a:ext cx="1588" cy="349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3" name="Freeform 195"/>
              <p:cNvSpPr>
                <a:spLocks noChangeArrowheads="1"/>
              </p:cNvSpPr>
              <p:nvPr/>
            </p:nvSpPr>
            <p:spPr bwMode="auto">
              <a:xfrm>
                <a:off x="1446213" y="2925762"/>
                <a:ext cx="1" cy="33338"/>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1"/>
                      <a:pt x="0" y="1"/>
                      <a:pt x="0" y="0"/>
                    </a:cubicBezTo>
                    <a:cubicBezTo>
                      <a:pt x="0"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5" name="Freeform 196"/>
              <p:cNvSpPr>
                <a:spLocks noChangeArrowheads="1"/>
              </p:cNvSpPr>
              <p:nvPr/>
            </p:nvSpPr>
            <p:spPr bwMode="auto">
              <a:xfrm>
                <a:off x="1446213" y="31972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6" name="Freeform 197"/>
              <p:cNvSpPr>
                <a:spLocks noChangeArrowheads="1"/>
              </p:cNvSpPr>
              <p:nvPr/>
            </p:nvSpPr>
            <p:spPr bwMode="auto">
              <a:xfrm>
                <a:off x="212725" y="2586037"/>
                <a:ext cx="1444625" cy="2925763"/>
              </a:xfrm>
              <a:custGeom>
                <a:avLst/>
                <a:gdLst>
                  <a:gd name="T0" fmla="*/ 40 w 41"/>
                  <a:gd name="T1" fmla="*/ 86 h 86"/>
                  <a:gd name="T2" fmla="*/ 38 w 41"/>
                  <a:gd name="T3" fmla="*/ 76 h 86"/>
                  <a:gd name="T4" fmla="*/ 37 w 41"/>
                  <a:gd name="T5" fmla="*/ 68 h 86"/>
                  <a:gd name="T6" fmla="*/ 41 w 41"/>
                  <a:gd name="T7" fmla="*/ 56 h 86"/>
                  <a:gd name="T8" fmla="*/ 35 w 41"/>
                  <a:gd name="T9" fmla="*/ 60 h 86"/>
                  <a:gd name="T10" fmla="*/ 35 w 41"/>
                  <a:gd name="T11" fmla="*/ 52 h 86"/>
                  <a:gd name="T12" fmla="*/ 33 w 41"/>
                  <a:gd name="T13" fmla="*/ 34 h 86"/>
                  <a:gd name="T14" fmla="*/ 33 w 41"/>
                  <a:gd name="T15" fmla="*/ 46 h 86"/>
                  <a:gd name="T16" fmla="*/ 29 w 41"/>
                  <a:gd name="T17" fmla="*/ 26 h 86"/>
                  <a:gd name="T18" fmla="*/ 35 w 41"/>
                  <a:gd name="T19" fmla="*/ 18 h 86"/>
                  <a:gd name="T20" fmla="*/ 25 w 41"/>
                  <a:gd name="T21" fmla="*/ 18 h 86"/>
                  <a:gd name="T22" fmla="*/ 35 w 41"/>
                  <a:gd name="T23" fmla="*/ 11 h 86"/>
                  <a:gd name="T24" fmla="*/ 24 w 41"/>
                  <a:gd name="T25" fmla="*/ 14 h 86"/>
                  <a:gd name="T26" fmla="*/ 28 w 41"/>
                  <a:gd name="T27" fmla="*/ 7 h 86"/>
                  <a:gd name="T28" fmla="*/ 19 w 41"/>
                  <a:gd name="T29" fmla="*/ 9 h 86"/>
                  <a:gd name="T30" fmla="*/ 11 w 41"/>
                  <a:gd name="T31" fmla="*/ 0 h 86"/>
                  <a:gd name="T32" fmla="*/ 14 w 41"/>
                  <a:gd name="T33" fmla="*/ 11 h 86"/>
                  <a:gd name="T34" fmla="*/ 8 w 41"/>
                  <a:gd name="T35" fmla="*/ 8 h 86"/>
                  <a:gd name="T36" fmla="*/ 3 w 41"/>
                  <a:gd name="T37" fmla="*/ 1 h 86"/>
                  <a:gd name="T38" fmla="*/ 0 w 41"/>
                  <a:gd name="T39" fmla="*/ 6 h 86"/>
                  <a:gd name="T40" fmla="*/ 1 w 41"/>
                  <a:gd name="T41" fmla="*/ 8 h 86"/>
                  <a:gd name="T42" fmla="*/ 17 w 41"/>
                  <a:gd name="T43" fmla="*/ 18 h 86"/>
                  <a:gd name="T44" fmla="*/ 6 w 41"/>
                  <a:gd name="T45" fmla="*/ 16 h 86"/>
                  <a:gd name="T46" fmla="*/ 14 w 41"/>
                  <a:gd name="T47" fmla="*/ 21 h 86"/>
                  <a:gd name="T48" fmla="*/ 10 w 41"/>
                  <a:gd name="T49" fmla="*/ 36 h 86"/>
                  <a:gd name="T50" fmla="*/ 10 w 41"/>
                  <a:gd name="T51" fmla="*/ 51 h 86"/>
                  <a:gd name="T52" fmla="*/ 6 w 41"/>
                  <a:gd name="T53" fmla="*/ 41 h 86"/>
                  <a:gd name="T54" fmla="*/ 5 w 41"/>
                  <a:gd name="T55" fmla="*/ 60 h 86"/>
                  <a:gd name="T56" fmla="*/ 8 w 41"/>
                  <a:gd name="T57" fmla="*/ 75 h 86"/>
                  <a:gd name="T58" fmla="*/ 2 w 41"/>
                  <a:gd name="T59" fmla="*/ 65 h 86"/>
                  <a:gd name="T60" fmla="*/ 5 w 41"/>
                  <a:gd name="T61" fmla="*/ 79 h 86"/>
                  <a:gd name="T62" fmla="*/ 5 w 41"/>
                  <a:gd name="T63" fmla="*/ 85 h 86"/>
                  <a:gd name="T64" fmla="*/ 11 w 41"/>
                  <a:gd name="T65" fmla="*/ 84 h 86"/>
                  <a:gd name="T66" fmla="*/ 10 w 41"/>
                  <a:gd name="T67" fmla="*/ 73 h 86"/>
                  <a:gd name="T68" fmla="*/ 15 w 41"/>
                  <a:gd name="T69" fmla="*/ 42 h 86"/>
                  <a:gd name="T70" fmla="*/ 21 w 41"/>
                  <a:gd name="T71" fmla="*/ 20 h 86"/>
                  <a:gd name="T72" fmla="*/ 22 w 41"/>
                  <a:gd name="T73" fmla="*/ 23 h 86"/>
                  <a:gd name="T74" fmla="*/ 33 w 41"/>
                  <a:gd name="T75" fmla="*/ 84 h 86"/>
                  <a:gd name="T76" fmla="*/ 40 w 41"/>
                  <a:gd name="T77" fmla="*/ 86 h 8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1"/>
                  <a:gd name="T118" fmla="*/ 0 h 86"/>
                  <a:gd name="T119" fmla="*/ 41 w 41"/>
                  <a:gd name="T120" fmla="*/ 86 h 8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1" h="86">
                    <a:moveTo>
                      <a:pt x="40" y="86"/>
                    </a:moveTo>
                    <a:cubicBezTo>
                      <a:pt x="40" y="82"/>
                      <a:pt x="39" y="78"/>
                      <a:pt x="38" y="76"/>
                    </a:cubicBezTo>
                    <a:cubicBezTo>
                      <a:pt x="37" y="73"/>
                      <a:pt x="37" y="68"/>
                      <a:pt x="37" y="68"/>
                    </a:cubicBezTo>
                    <a:cubicBezTo>
                      <a:pt x="40" y="67"/>
                      <a:pt x="41" y="56"/>
                      <a:pt x="41" y="56"/>
                    </a:cubicBezTo>
                    <a:cubicBezTo>
                      <a:pt x="41" y="56"/>
                      <a:pt x="37" y="60"/>
                      <a:pt x="35" y="60"/>
                    </a:cubicBezTo>
                    <a:cubicBezTo>
                      <a:pt x="34" y="59"/>
                      <a:pt x="34" y="57"/>
                      <a:pt x="35" y="52"/>
                    </a:cubicBezTo>
                    <a:cubicBezTo>
                      <a:pt x="36" y="47"/>
                      <a:pt x="33" y="34"/>
                      <a:pt x="33" y="34"/>
                    </a:cubicBezTo>
                    <a:cubicBezTo>
                      <a:pt x="34" y="38"/>
                      <a:pt x="33" y="46"/>
                      <a:pt x="33" y="46"/>
                    </a:cubicBezTo>
                    <a:cubicBezTo>
                      <a:pt x="33" y="46"/>
                      <a:pt x="29" y="31"/>
                      <a:pt x="29" y="26"/>
                    </a:cubicBezTo>
                    <a:cubicBezTo>
                      <a:pt x="28" y="23"/>
                      <a:pt x="34" y="19"/>
                      <a:pt x="35" y="18"/>
                    </a:cubicBezTo>
                    <a:cubicBezTo>
                      <a:pt x="30" y="21"/>
                      <a:pt x="25" y="18"/>
                      <a:pt x="25" y="18"/>
                    </a:cubicBezTo>
                    <a:cubicBezTo>
                      <a:pt x="27" y="17"/>
                      <a:pt x="33" y="12"/>
                      <a:pt x="35" y="11"/>
                    </a:cubicBezTo>
                    <a:cubicBezTo>
                      <a:pt x="32" y="13"/>
                      <a:pt x="24" y="14"/>
                      <a:pt x="24" y="14"/>
                    </a:cubicBezTo>
                    <a:cubicBezTo>
                      <a:pt x="28" y="7"/>
                      <a:pt x="28" y="7"/>
                      <a:pt x="28" y="7"/>
                    </a:cubicBezTo>
                    <a:cubicBezTo>
                      <a:pt x="26" y="11"/>
                      <a:pt x="22" y="13"/>
                      <a:pt x="19" y="9"/>
                    </a:cubicBezTo>
                    <a:cubicBezTo>
                      <a:pt x="16" y="4"/>
                      <a:pt x="11" y="0"/>
                      <a:pt x="11" y="0"/>
                    </a:cubicBezTo>
                    <a:cubicBezTo>
                      <a:pt x="13" y="3"/>
                      <a:pt x="14" y="11"/>
                      <a:pt x="14" y="11"/>
                    </a:cubicBezTo>
                    <a:cubicBezTo>
                      <a:pt x="14" y="11"/>
                      <a:pt x="14" y="10"/>
                      <a:pt x="8" y="8"/>
                    </a:cubicBezTo>
                    <a:cubicBezTo>
                      <a:pt x="4" y="7"/>
                      <a:pt x="3" y="4"/>
                      <a:pt x="3" y="1"/>
                    </a:cubicBezTo>
                    <a:cubicBezTo>
                      <a:pt x="2" y="3"/>
                      <a:pt x="1" y="5"/>
                      <a:pt x="0" y="6"/>
                    </a:cubicBezTo>
                    <a:cubicBezTo>
                      <a:pt x="1" y="8"/>
                      <a:pt x="1" y="8"/>
                      <a:pt x="1" y="8"/>
                    </a:cubicBezTo>
                    <a:cubicBezTo>
                      <a:pt x="6" y="16"/>
                      <a:pt x="19" y="15"/>
                      <a:pt x="17" y="18"/>
                    </a:cubicBezTo>
                    <a:cubicBezTo>
                      <a:pt x="14" y="20"/>
                      <a:pt x="6" y="16"/>
                      <a:pt x="6" y="16"/>
                    </a:cubicBezTo>
                    <a:cubicBezTo>
                      <a:pt x="8" y="19"/>
                      <a:pt x="14" y="21"/>
                      <a:pt x="14" y="21"/>
                    </a:cubicBezTo>
                    <a:cubicBezTo>
                      <a:pt x="14" y="21"/>
                      <a:pt x="14" y="27"/>
                      <a:pt x="10" y="36"/>
                    </a:cubicBezTo>
                    <a:cubicBezTo>
                      <a:pt x="6" y="44"/>
                      <a:pt x="10" y="51"/>
                      <a:pt x="10" y="51"/>
                    </a:cubicBezTo>
                    <a:cubicBezTo>
                      <a:pt x="6" y="51"/>
                      <a:pt x="6" y="41"/>
                      <a:pt x="6" y="41"/>
                    </a:cubicBezTo>
                    <a:cubicBezTo>
                      <a:pt x="6" y="41"/>
                      <a:pt x="6" y="55"/>
                      <a:pt x="5" y="60"/>
                    </a:cubicBezTo>
                    <a:cubicBezTo>
                      <a:pt x="4" y="65"/>
                      <a:pt x="8" y="75"/>
                      <a:pt x="8" y="75"/>
                    </a:cubicBezTo>
                    <a:cubicBezTo>
                      <a:pt x="4" y="75"/>
                      <a:pt x="2" y="65"/>
                      <a:pt x="2" y="65"/>
                    </a:cubicBezTo>
                    <a:cubicBezTo>
                      <a:pt x="2" y="66"/>
                      <a:pt x="3" y="75"/>
                      <a:pt x="5" y="79"/>
                    </a:cubicBezTo>
                    <a:cubicBezTo>
                      <a:pt x="6" y="81"/>
                      <a:pt x="5" y="83"/>
                      <a:pt x="5" y="85"/>
                    </a:cubicBezTo>
                    <a:cubicBezTo>
                      <a:pt x="7" y="85"/>
                      <a:pt x="10" y="85"/>
                      <a:pt x="11" y="84"/>
                    </a:cubicBezTo>
                    <a:cubicBezTo>
                      <a:pt x="12" y="81"/>
                      <a:pt x="10" y="73"/>
                      <a:pt x="10" y="73"/>
                    </a:cubicBezTo>
                    <a:cubicBezTo>
                      <a:pt x="10" y="73"/>
                      <a:pt x="15" y="42"/>
                      <a:pt x="15" y="42"/>
                    </a:cubicBezTo>
                    <a:cubicBezTo>
                      <a:pt x="16" y="41"/>
                      <a:pt x="19" y="29"/>
                      <a:pt x="21" y="20"/>
                    </a:cubicBezTo>
                    <a:cubicBezTo>
                      <a:pt x="22" y="23"/>
                      <a:pt x="22" y="23"/>
                      <a:pt x="22" y="23"/>
                    </a:cubicBezTo>
                    <a:cubicBezTo>
                      <a:pt x="22" y="23"/>
                      <a:pt x="28" y="77"/>
                      <a:pt x="33" y="84"/>
                    </a:cubicBezTo>
                    <a:cubicBezTo>
                      <a:pt x="33" y="84"/>
                      <a:pt x="37" y="86"/>
                      <a:pt x="40" y="86"/>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7" name="Freeform 198"/>
              <p:cNvSpPr>
                <a:spLocks noChangeArrowheads="1"/>
              </p:cNvSpPr>
              <p:nvPr/>
            </p:nvSpPr>
            <p:spPr bwMode="auto">
              <a:xfrm>
                <a:off x="282575" y="884237"/>
                <a:ext cx="1479550" cy="1735138"/>
              </a:xfrm>
              <a:custGeom>
                <a:avLst/>
                <a:gdLst>
                  <a:gd name="T0" fmla="*/ 3 w 42"/>
                  <a:gd name="T1" fmla="*/ 37 h 51"/>
                  <a:gd name="T2" fmla="*/ 6 w 42"/>
                  <a:gd name="T3" fmla="*/ 42 h 51"/>
                  <a:gd name="T4" fmla="*/ 11 w 42"/>
                  <a:gd name="T5" fmla="*/ 46 h 51"/>
                  <a:gd name="T6" fmla="*/ 35 w 42"/>
                  <a:gd name="T7" fmla="*/ 44 h 51"/>
                  <a:gd name="T8" fmla="*/ 37 w 42"/>
                  <a:gd name="T9" fmla="*/ 41 h 51"/>
                  <a:gd name="T10" fmla="*/ 37 w 42"/>
                  <a:gd name="T11" fmla="*/ 33 h 51"/>
                  <a:gd name="T12" fmla="*/ 40 w 42"/>
                  <a:gd name="T13" fmla="*/ 22 h 51"/>
                  <a:gd name="T14" fmla="*/ 42 w 42"/>
                  <a:gd name="T15" fmla="*/ 8 h 51"/>
                  <a:gd name="T16" fmla="*/ 28 w 42"/>
                  <a:gd name="T17" fmla="*/ 0 h 51"/>
                  <a:gd name="T18" fmla="*/ 21 w 42"/>
                  <a:gd name="T19" fmla="*/ 0 h 51"/>
                  <a:gd name="T20" fmla="*/ 15 w 42"/>
                  <a:gd name="T21" fmla="*/ 0 h 51"/>
                  <a:gd name="T22" fmla="*/ 0 w 42"/>
                  <a:gd name="T23" fmla="*/ 8 h 51"/>
                  <a:gd name="T24" fmla="*/ 4 w 42"/>
                  <a:gd name="T25" fmla="*/ 24 h 51"/>
                  <a:gd name="T26" fmla="*/ 3 w 42"/>
                  <a:gd name="T27" fmla="*/ 37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
                  <a:gd name="T43" fmla="*/ 0 h 51"/>
                  <a:gd name="T44" fmla="*/ 42 w 4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 h="51">
                    <a:moveTo>
                      <a:pt x="3" y="37"/>
                    </a:moveTo>
                    <a:cubicBezTo>
                      <a:pt x="3" y="37"/>
                      <a:pt x="2" y="42"/>
                      <a:pt x="6" y="42"/>
                    </a:cubicBezTo>
                    <a:cubicBezTo>
                      <a:pt x="9" y="43"/>
                      <a:pt x="11" y="46"/>
                      <a:pt x="11" y="46"/>
                    </a:cubicBezTo>
                    <a:cubicBezTo>
                      <a:pt x="11" y="46"/>
                      <a:pt x="24" y="51"/>
                      <a:pt x="35" y="44"/>
                    </a:cubicBezTo>
                    <a:cubicBezTo>
                      <a:pt x="35" y="44"/>
                      <a:pt x="36" y="43"/>
                      <a:pt x="37" y="41"/>
                    </a:cubicBezTo>
                    <a:cubicBezTo>
                      <a:pt x="37" y="39"/>
                      <a:pt x="36" y="36"/>
                      <a:pt x="37" y="33"/>
                    </a:cubicBezTo>
                    <a:cubicBezTo>
                      <a:pt x="37" y="30"/>
                      <a:pt x="40" y="25"/>
                      <a:pt x="40" y="22"/>
                    </a:cubicBezTo>
                    <a:cubicBezTo>
                      <a:pt x="40" y="19"/>
                      <a:pt x="42" y="8"/>
                      <a:pt x="42" y="8"/>
                    </a:cubicBezTo>
                    <a:cubicBezTo>
                      <a:pt x="28" y="0"/>
                      <a:pt x="28" y="0"/>
                      <a:pt x="28" y="0"/>
                    </a:cubicBezTo>
                    <a:cubicBezTo>
                      <a:pt x="21" y="0"/>
                      <a:pt x="21" y="0"/>
                      <a:pt x="21" y="0"/>
                    </a:cubicBezTo>
                    <a:cubicBezTo>
                      <a:pt x="15" y="0"/>
                      <a:pt x="15" y="0"/>
                      <a:pt x="15" y="0"/>
                    </a:cubicBezTo>
                    <a:cubicBezTo>
                      <a:pt x="15" y="0"/>
                      <a:pt x="3" y="4"/>
                      <a:pt x="0" y="8"/>
                    </a:cubicBezTo>
                    <a:cubicBezTo>
                      <a:pt x="0" y="8"/>
                      <a:pt x="3" y="15"/>
                      <a:pt x="4" y="24"/>
                    </a:cubicBezTo>
                    <a:cubicBezTo>
                      <a:pt x="6" y="33"/>
                      <a:pt x="2" y="33"/>
                      <a:pt x="3" y="37"/>
                    </a:cubicBez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8" name="Freeform 199"/>
              <p:cNvSpPr>
                <a:spLocks noChangeArrowheads="1"/>
              </p:cNvSpPr>
              <p:nvPr/>
            </p:nvSpPr>
            <p:spPr bwMode="auto">
              <a:xfrm>
                <a:off x="565150" y="2176462"/>
                <a:ext cx="104775" cy="204788"/>
              </a:xfrm>
              <a:custGeom>
                <a:avLst/>
                <a:gdLst>
                  <a:gd name="T0" fmla="*/ 0 w 3"/>
                  <a:gd name="T1" fmla="*/ 0 h 6"/>
                  <a:gd name="T2" fmla="*/ 3 w 3"/>
                  <a:gd name="T3" fmla="*/ 6 h 6"/>
                  <a:gd name="T4" fmla="*/ 0 w 3"/>
                  <a:gd name="T5" fmla="*/ 0 h 6"/>
                  <a:gd name="T6" fmla="*/ 0 60000 65536"/>
                  <a:gd name="T7" fmla="*/ 0 60000 65536"/>
                  <a:gd name="T8" fmla="*/ 0 60000 65536"/>
                  <a:gd name="T9" fmla="*/ 0 w 3"/>
                  <a:gd name="T10" fmla="*/ 0 h 6"/>
                  <a:gd name="T11" fmla="*/ 3 w 3"/>
                  <a:gd name="T12" fmla="*/ 6 h 6"/>
                </a:gdLst>
                <a:ahLst/>
                <a:cxnLst>
                  <a:cxn ang="T6">
                    <a:pos x="T0" y="T1"/>
                  </a:cxn>
                  <a:cxn ang="T7">
                    <a:pos x="T2" y="T3"/>
                  </a:cxn>
                  <a:cxn ang="T8">
                    <a:pos x="T4" y="T5"/>
                  </a:cxn>
                </a:cxnLst>
                <a:rect l="T9" t="T10" r="T11" b="T12"/>
                <a:pathLst>
                  <a:path w="3" h="6">
                    <a:moveTo>
                      <a:pt x="0" y="0"/>
                    </a:moveTo>
                    <a:cubicBezTo>
                      <a:pt x="1" y="3"/>
                      <a:pt x="3" y="6"/>
                      <a:pt x="3" y="6"/>
                    </a:cubicBezTo>
                    <a:cubicBezTo>
                      <a:pt x="3" y="6"/>
                      <a:pt x="2" y="2"/>
                      <a:pt x="0"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9" name="Freeform 200"/>
              <p:cNvSpPr>
                <a:spLocks noChangeArrowheads="1"/>
              </p:cNvSpPr>
              <p:nvPr/>
            </p:nvSpPr>
            <p:spPr bwMode="auto">
              <a:xfrm>
                <a:off x="352425" y="1327150"/>
                <a:ext cx="388938" cy="1054100"/>
              </a:xfrm>
              <a:custGeom>
                <a:avLst/>
                <a:gdLst>
                  <a:gd name="T0" fmla="*/ 4 w 11"/>
                  <a:gd name="T1" fmla="*/ 25 h 31"/>
                  <a:gd name="T2" fmla="*/ 6 w 11"/>
                  <a:gd name="T3" fmla="*/ 25 h 31"/>
                  <a:gd name="T4" fmla="*/ 5 w 11"/>
                  <a:gd name="T5" fmla="*/ 24 h 31"/>
                  <a:gd name="T6" fmla="*/ 6 w 11"/>
                  <a:gd name="T7" fmla="*/ 18 h 31"/>
                  <a:gd name="T8" fmla="*/ 11 w 11"/>
                  <a:gd name="T9" fmla="*/ 26 h 31"/>
                  <a:gd name="T10" fmla="*/ 4 w 11"/>
                  <a:gd name="T11" fmla="*/ 9 h 31"/>
                  <a:gd name="T12" fmla="*/ 6 w 11"/>
                  <a:gd name="T13" fmla="*/ 7 h 31"/>
                  <a:gd name="T14" fmla="*/ 0 w 11"/>
                  <a:gd name="T15" fmla="*/ 0 h 31"/>
                  <a:gd name="T16" fmla="*/ 2 w 11"/>
                  <a:gd name="T17" fmla="*/ 11 h 31"/>
                  <a:gd name="T18" fmla="*/ 1 w 11"/>
                  <a:gd name="T19" fmla="*/ 24 h 31"/>
                  <a:gd name="T20" fmla="*/ 4 w 11"/>
                  <a:gd name="T21" fmla="*/ 29 h 31"/>
                  <a:gd name="T22" fmla="*/ 7 w 11"/>
                  <a:gd name="T23" fmla="*/ 31 h 31"/>
                  <a:gd name="T24" fmla="*/ 7 w 11"/>
                  <a:gd name="T25" fmla="*/ 31 h 31"/>
                  <a:gd name="T26" fmla="*/ 4 w 11"/>
                  <a:gd name="T27" fmla="*/ 25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31"/>
                  <a:gd name="T44" fmla="*/ 11 w 11"/>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31">
                    <a:moveTo>
                      <a:pt x="4" y="25"/>
                    </a:moveTo>
                    <a:cubicBezTo>
                      <a:pt x="4" y="25"/>
                      <a:pt x="5" y="25"/>
                      <a:pt x="6" y="25"/>
                    </a:cubicBezTo>
                    <a:cubicBezTo>
                      <a:pt x="5" y="25"/>
                      <a:pt x="5" y="24"/>
                      <a:pt x="5" y="24"/>
                    </a:cubicBezTo>
                    <a:cubicBezTo>
                      <a:pt x="4" y="21"/>
                      <a:pt x="5" y="17"/>
                      <a:pt x="6" y="18"/>
                    </a:cubicBezTo>
                    <a:cubicBezTo>
                      <a:pt x="11" y="26"/>
                      <a:pt x="11" y="26"/>
                      <a:pt x="11" y="26"/>
                    </a:cubicBezTo>
                    <a:cubicBezTo>
                      <a:pt x="10" y="22"/>
                      <a:pt x="4" y="9"/>
                      <a:pt x="4" y="9"/>
                    </a:cubicBezTo>
                    <a:cubicBezTo>
                      <a:pt x="2" y="6"/>
                      <a:pt x="6" y="7"/>
                      <a:pt x="6" y="7"/>
                    </a:cubicBezTo>
                    <a:cubicBezTo>
                      <a:pt x="6" y="6"/>
                      <a:pt x="2" y="3"/>
                      <a:pt x="0" y="0"/>
                    </a:cubicBezTo>
                    <a:cubicBezTo>
                      <a:pt x="1" y="3"/>
                      <a:pt x="2" y="7"/>
                      <a:pt x="2" y="11"/>
                    </a:cubicBezTo>
                    <a:cubicBezTo>
                      <a:pt x="4" y="20"/>
                      <a:pt x="0" y="20"/>
                      <a:pt x="1" y="24"/>
                    </a:cubicBezTo>
                    <a:cubicBezTo>
                      <a:pt x="1" y="24"/>
                      <a:pt x="0" y="29"/>
                      <a:pt x="4" y="29"/>
                    </a:cubicBezTo>
                    <a:cubicBezTo>
                      <a:pt x="5" y="30"/>
                      <a:pt x="6" y="30"/>
                      <a:pt x="7" y="31"/>
                    </a:cubicBezTo>
                    <a:cubicBezTo>
                      <a:pt x="7" y="31"/>
                      <a:pt x="7" y="31"/>
                      <a:pt x="7" y="31"/>
                    </a:cubicBezTo>
                    <a:cubicBezTo>
                      <a:pt x="5" y="29"/>
                      <a:pt x="1" y="25"/>
                      <a:pt x="4" y="25"/>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0" name="Freeform 201"/>
              <p:cNvSpPr>
                <a:spLocks noChangeArrowheads="1"/>
              </p:cNvSpPr>
              <p:nvPr/>
            </p:nvSpPr>
            <p:spPr bwMode="auto">
              <a:xfrm>
                <a:off x="1233488" y="1089025"/>
                <a:ext cx="458788" cy="1325563"/>
              </a:xfrm>
              <a:custGeom>
                <a:avLst/>
                <a:gdLst>
                  <a:gd name="T0" fmla="*/ 13 w 13"/>
                  <a:gd name="T1" fmla="*/ 16 h 39"/>
                  <a:gd name="T2" fmla="*/ 13 w 13"/>
                  <a:gd name="T3" fmla="*/ 12 h 39"/>
                  <a:gd name="T4" fmla="*/ 13 w 13"/>
                  <a:gd name="T5" fmla="*/ 3 h 39"/>
                  <a:gd name="T6" fmla="*/ 12 w 13"/>
                  <a:gd name="T7" fmla="*/ 8 h 39"/>
                  <a:gd name="T8" fmla="*/ 8 w 13"/>
                  <a:gd name="T9" fmla="*/ 0 h 39"/>
                  <a:gd name="T10" fmla="*/ 12 w 13"/>
                  <a:gd name="T11" fmla="*/ 12 h 39"/>
                  <a:gd name="T12" fmla="*/ 9 w 13"/>
                  <a:gd name="T13" fmla="*/ 18 h 39"/>
                  <a:gd name="T14" fmla="*/ 4 w 13"/>
                  <a:gd name="T15" fmla="*/ 17 h 39"/>
                  <a:gd name="T16" fmla="*/ 8 w 13"/>
                  <a:gd name="T17" fmla="*/ 22 h 39"/>
                  <a:gd name="T18" fmla="*/ 6 w 13"/>
                  <a:gd name="T19" fmla="*/ 25 h 39"/>
                  <a:gd name="T20" fmla="*/ 0 w 13"/>
                  <a:gd name="T21" fmla="*/ 25 h 39"/>
                  <a:gd name="T22" fmla="*/ 7 w 13"/>
                  <a:gd name="T23" fmla="*/ 34 h 39"/>
                  <a:gd name="T24" fmla="*/ 7 w 13"/>
                  <a:gd name="T25" fmla="*/ 39 h 39"/>
                  <a:gd name="T26" fmla="*/ 8 w 13"/>
                  <a:gd name="T27" fmla="*/ 38 h 39"/>
                  <a:gd name="T28" fmla="*/ 10 w 13"/>
                  <a:gd name="T29" fmla="*/ 35 h 39"/>
                  <a:gd name="T30" fmla="*/ 10 w 13"/>
                  <a:gd name="T31" fmla="*/ 27 h 39"/>
                  <a:gd name="T32" fmla="*/ 13 w 13"/>
                  <a:gd name="T33" fmla="*/ 16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
                  <a:gd name="T52" fmla="*/ 0 h 39"/>
                  <a:gd name="T53" fmla="*/ 13 w 13"/>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 h="39">
                    <a:moveTo>
                      <a:pt x="13" y="16"/>
                    </a:moveTo>
                    <a:cubicBezTo>
                      <a:pt x="13" y="15"/>
                      <a:pt x="13" y="13"/>
                      <a:pt x="13" y="12"/>
                    </a:cubicBezTo>
                    <a:cubicBezTo>
                      <a:pt x="13" y="9"/>
                      <a:pt x="13" y="3"/>
                      <a:pt x="13" y="3"/>
                    </a:cubicBezTo>
                    <a:cubicBezTo>
                      <a:pt x="12" y="8"/>
                      <a:pt x="12" y="8"/>
                      <a:pt x="12" y="8"/>
                    </a:cubicBezTo>
                    <a:cubicBezTo>
                      <a:pt x="11" y="8"/>
                      <a:pt x="8" y="0"/>
                      <a:pt x="8" y="0"/>
                    </a:cubicBezTo>
                    <a:cubicBezTo>
                      <a:pt x="12" y="12"/>
                      <a:pt x="12" y="12"/>
                      <a:pt x="12" y="12"/>
                    </a:cubicBezTo>
                    <a:cubicBezTo>
                      <a:pt x="12" y="12"/>
                      <a:pt x="11" y="17"/>
                      <a:pt x="9" y="18"/>
                    </a:cubicBezTo>
                    <a:cubicBezTo>
                      <a:pt x="8" y="20"/>
                      <a:pt x="4" y="17"/>
                      <a:pt x="4" y="17"/>
                    </a:cubicBezTo>
                    <a:cubicBezTo>
                      <a:pt x="4" y="19"/>
                      <a:pt x="8" y="22"/>
                      <a:pt x="8" y="22"/>
                    </a:cubicBezTo>
                    <a:cubicBezTo>
                      <a:pt x="8" y="22"/>
                      <a:pt x="9" y="24"/>
                      <a:pt x="6" y="25"/>
                    </a:cubicBezTo>
                    <a:cubicBezTo>
                      <a:pt x="4" y="27"/>
                      <a:pt x="0" y="25"/>
                      <a:pt x="0" y="25"/>
                    </a:cubicBezTo>
                    <a:cubicBezTo>
                      <a:pt x="0" y="25"/>
                      <a:pt x="4" y="32"/>
                      <a:pt x="7" y="34"/>
                    </a:cubicBezTo>
                    <a:cubicBezTo>
                      <a:pt x="9" y="35"/>
                      <a:pt x="8" y="37"/>
                      <a:pt x="7" y="39"/>
                    </a:cubicBezTo>
                    <a:cubicBezTo>
                      <a:pt x="8" y="39"/>
                      <a:pt x="8" y="39"/>
                      <a:pt x="8" y="38"/>
                    </a:cubicBezTo>
                    <a:cubicBezTo>
                      <a:pt x="8" y="38"/>
                      <a:pt x="9" y="37"/>
                      <a:pt x="10" y="35"/>
                    </a:cubicBezTo>
                    <a:cubicBezTo>
                      <a:pt x="10" y="33"/>
                      <a:pt x="9" y="30"/>
                      <a:pt x="10" y="27"/>
                    </a:cubicBezTo>
                    <a:cubicBezTo>
                      <a:pt x="10" y="24"/>
                      <a:pt x="13" y="19"/>
                      <a:pt x="13" y="16"/>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1" name="Freeform 202"/>
              <p:cNvSpPr>
                <a:spLocks noChangeArrowheads="1"/>
              </p:cNvSpPr>
              <p:nvPr/>
            </p:nvSpPr>
            <p:spPr bwMode="auto">
              <a:xfrm>
                <a:off x="811213" y="884237"/>
                <a:ext cx="528638" cy="306388"/>
              </a:xfrm>
              <a:custGeom>
                <a:avLst/>
                <a:gdLst>
                  <a:gd name="T0" fmla="*/ 13 w 15"/>
                  <a:gd name="T1" fmla="*/ 0 h 9"/>
                  <a:gd name="T2" fmla="*/ 6 w 15"/>
                  <a:gd name="T3" fmla="*/ 0 h 9"/>
                  <a:gd name="T4" fmla="*/ 0 w 15"/>
                  <a:gd name="T5" fmla="*/ 0 h 9"/>
                  <a:gd name="T6" fmla="*/ 0 w 15"/>
                  <a:gd name="T7" fmla="*/ 0 h 9"/>
                  <a:gd name="T8" fmla="*/ 0 w 15"/>
                  <a:gd name="T9" fmla="*/ 9 h 9"/>
                  <a:gd name="T10" fmla="*/ 4 w 15"/>
                  <a:gd name="T11" fmla="*/ 5 h 9"/>
                  <a:gd name="T12" fmla="*/ 8 w 15"/>
                  <a:gd name="T13" fmla="*/ 5 h 9"/>
                  <a:gd name="T14" fmla="*/ 11 w 15"/>
                  <a:gd name="T15" fmla="*/ 8 h 9"/>
                  <a:gd name="T16" fmla="*/ 15 w 15"/>
                  <a:gd name="T17" fmla="*/ 1 h 9"/>
                  <a:gd name="T18" fmla="*/ 13 w 15"/>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9"/>
                  <a:gd name="T32" fmla="*/ 15 w 15"/>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9">
                    <a:moveTo>
                      <a:pt x="13" y="0"/>
                    </a:moveTo>
                    <a:cubicBezTo>
                      <a:pt x="6" y="0"/>
                      <a:pt x="6" y="0"/>
                      <a:pt x="6" y="0"/>
                    </a:cubicBezTo>
                    <a:cubicBezTo>
                      <a:pt x="0" y="0"/>
                      <a:pt x="0" y="0"/>
                      <a:pt x="0" y="0"/>
                    </a:cubicBezTo>
                    <a:cubicBezTo>
                      <a:pt x="0" y="0"/>
                      <a:pt x="0" y="0"/>
                      <a:pt x="0" y="0"/>
                    </a:cubicBezTo>
                    <a:cubicBezTo>
                      <a:pt x="0" y="9"/>
                      <a:pt x="0" y="9"/>
                      <a:pt x="0" y="9"/>
                    </a:cubicBezTo>
                    <a:cubicBezTo>
                      <a:pt x="4" y="5"/>
                      <a:pt x="4" y="5"/>
                      <a:pt x="4" y="5"/>
                    </a:cubicBezTo>
                    <a:cubicBezTo>
                      <a:pt x="8" y="5"/>
                      <a:pt x="8" y="5"/>
                      <a:pt x="8" y="5"/>
                    </a:cubicBezTo>
                    <a:cubicBezTo>
                      <a:pt x="11" y="8"/>
                      <a:pt x="11" y="8"/>
                      <a:pt x="11" y="8"/>
                    </a:cubicBezTo>
                    <a:cubicBezTo>
                      <a:pt x="11" y="8"/>
                      <a:pt x="14" y="6"/>
                      <a:pt x="15" y="1"/>
                    </a:cubicBezTo>
                    <a:lnTo>
                      <a:pt x="13" y="0"/>
                    </a:ln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2" name="Freeform 203"/>
              <p:cNvSpPr>
                <a:spLocks noChangeArrowheads="1"/>
              </p:cNvSpPr>
              <p:nvPr/>
            </p:nvSpPr>
            <p:spPr bwMode="auto">
              <a:xfrm>
                <a:off x="846138" y="509587"/>
                <a:ext cx="423863" cy="511175"/>
              </a:xfrm>
              <a:custGeom>
                <a:avLst/>
                <a:gdLst>
                  <a:gd name="T0" fmla="*/ 0 w 12"/>
                  <a:gd name="T1" fmla="*/ 7 h 15"/>
                  <a:gd name="T2" fmla="*/ 0 w 12"/>
                  <a:gd name="T3" fmla="*/ 9 h 15"/>
                  <a:gd name="T4" fmla="*/ 5 w 12"/>
                  <a:gd name="T5" fmla="*/ 15 h 15"/>
                  <a:gd name="T6" fmla="*/ 9 w 12"/>
                  <a:gd name="T7" fmla="*/ 13 h 15"/>
                  <a:gd name="T8" fmla="*/ 11 w 12"/>
                  <a:gd name="T9" fmla="*/ 8 h 15"/>
                  <a:gd name="T10" fmla="*/ 11 w 12"/>
                  <a:gd name="T11" fmla="*/ 2 h 15"/>
                  <a:gd name="T12" fmla="*/ 0 w 12"/>
                  <a:gd name="T13" fmla="*/ 7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0" y="7"/>
                    </a:moveTo>
                    <a:cubicBezTo>
                      <a:pt x="0" y="9"/>
                      <a:pt x="0" y="9"/>
                      <a:pt x="0" y="9"/>
                    </a:cubicBezTo>
                    <a:cubicBezTo>
                      <a:pt x="0" y="9"/>
                      <a:pt x="4" y="14"/>
                      <a:pt x="5" y="15"/>
                    </a:cubicBezTo>
                    <a:cubicBezTo>
                      <a:pt x="6" y="15"/>
                      <a:pt x="9" y="13"/>
                      <a:pt x="9" y="13"/>
                    </a:cubicBezTo>
                    <a:cubicBezTo>
                      <a:pt x="11" y="8"/>
                      <a:pt x="11" y="8"/>
                      <a:pt x="11" y="8"/>
                    </a:cubicBezTo>
                    <a:cubicBezTo>
                      <a:pt x="11" y="8"/>
                      <a:pt x="11" y="4"/>
                      <a:pt x="11" y="2"/>
                    </a:cubicBezTo>
                    <a:cubicBezTo>
                      <a:pt x="12" y="0"/>
                      <a:pt x="2" y="6"/>
                      <a:pt x="0" y="7"/>
                    </a:cubicBezTo>
                    <a:close/>
                  </a:path>
                </a:pathLst>
              </a:custGeom>
              <a:solidFill>
                <a:srgbClr val="D69B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3" name="Freeform 204"/>
              <p:cNvSpPr>
                <a:spLocks noChangeArrowheads="1"/>
              </p:cNvSpPr>
              <p:nvPr/>
            </p:nvSpPr>
            <p:spPr bwMode="auto">
              <a:xfrm>
                <a:off x="917575" y="681037"/>
                <a:ext cx="280988" cy="339725"/>
              </a:xfrm>
              <a:custGeom>
                <a:avLst/>
                <a:gdLst>
                  <a:gd name="T0" fmla="*/ 8 w 8"/>
                  <a:gd name="T1" fmla="*/ 0 h 10"/>
                  <a:gd name="T2" fmla="*/ 5 w 8"/>
                  <a:gd name="T3" fmla="*/ 4 h 10"/>
                  <a:gd name="T4" fmla="*/ 0 w 8"/>
                  <a:gd name="T5" fmla="*/ 6 h 10"/>
                  <a:gd name="T6" fmla="*/ 3 w 8"/>
                  <a:gd name="T7" fmla="*/ 10 h 10"/>
                  <a:gd name="T8" fmla="*/ 7 w 8"/>
                  <a:gd name="T9" fmla="*/ 8 h 10"/>
                  <a:gd name="T10" fmla="*/ 8 w 8"/>
                  <a:gd name="T11" fmla="*/ 5 h 10"/>
                  <a:gd name="T12" fmla="*/ 8 w 8"/>
                  <a:gd name="T13" fmla="*/ 0 h 10"/>
                  <a:gd name="T14" fmla="*/ 0 60000 65536"/>
                  <a:gd name="T15" fmla="*/ 0 60000 65536"/>
                  <a:gd name="T16" fmla="*/ 0 60000 65536"/>
                  <a:gd name="T17" fmla="*/ 0 60000 65536"/>
                  <a:gd name="T18" fmla="*/ 0 60000 65536"/>
                  <a:gd name="T19" fmla="*/ 0 60000 65536"/>
                  <a:gd name="T20" fmla="*/ 0 60000 65536"/>
                  <a:gd name="T21" fmla="*/ 0 w 8"/>
                  <a:gd name="T22" fmla="*/ 0 h 10"/>
                  <a:gd name="T23" fmla="*/ 8 w 8"/>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0">
                    <a:moveTo>
                      <a:pt x="8" y="0"/>
                    </a:moveTo>
                    <a:cubicBezTo>
                      <a:pt x="8" y="0"/>
                      <a:pt x="6" y="3"/>
                      <a:pt x="5" y="4"/>
                    </a:cubicBezTo>
                    <a:cubicBezTo>
                      <a:pt x="5" y="5"/>
                      <a:pt x="2" y="6"/>
                      <a:pt x="0" y="6"/>
                    </a:cubicBezTo>
                    <a:cubicBezTo>
                      <a:pt x="1" y="8"/>
                      <a:pt x="3" y="10"/>
                      <a:pt x="3" y="10"/>
                    </a:cubicBezTo>
                    <a:cubicBezTo>
                      <a:pt x="4" y="10"/>
                      <a:pt x="7" y="8"/>
                      <a:pt x="7" y="8"/>
                    </a:cubicBezTo>
                    <a:cubicBezTo>
                      <a:pt x="8" y="5"/>
                      <a:pt x="8" y="5"/>
                      <a:pt x="8" y="5"/>
                    </a:cubicBezTo>
                    <a:cubicBezTo>
                      <a:pt x="8" y="4"/>
                      <a:pt x="8" y="0"/>
                      <a:pt x="8" y="0"/>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4" name="Freeform 205"/>
              <p:cNvSpPr>
                <a:spLocks noChangeArrowheads="1"/>
              </p:cNvSpPr>
              <p:nvPr/>
            </p:nvSpPr>
            <p:spPr bwMode="auto">
              <a:xfrm>
                <a:off x="846138" y="919162"/>
                <a:ext cx="352425" cy="1462088"/>
              </a:xfrm>
              <a:custGeom>
                <a:avLst/>
                <a:gdLst>
                  <a:gd name="T0" fmla="*/ 0 w 10"/>
                  <a:gd name="T1" fmla="*/ 39 h 43"/>
                  <a:gd name="T2" fmla="*/ 3 w 10"/>
                  <a:gd name="T3" fmla="*/ 43 h 43"/>
                  <a:gd name="T4" fmla="*/ 9 w 10"/>
                  <a:gd name="T5" fmla="*/ 40 h 43"/>
                  <a:gd name="T6" fmla="*/ 9 w 10"/>
                  <a:gd name="T7" fmla="*/ 13 h 43"/>
                  <a:gd name="T8" fmla="*/ 7 w 10"/>
                  <a:gd name="T9" fmla="*/ 7 h 43"/>
                  <a:gd name="T10" fmla="*/ 8 w 10"/>
                  <a:gd name="T11" fmla="*/ 4 h 43"/>
                  <a:gd name="T12" fmla="*/ 4 w 10"/>
                  <a:gd name="T13" fmla="*/ 2 h 43"/>
                  <a:gd name="T14" fmla="*/ 3 w 10"/>
                  <a:gd name="T15" fmla="*/ 5 h 43"/>
                  <a:gd name="T16" fmla="*/ 3 w 10"/>
                  <a:gd name="T17" fmla="*/ 9 h 43"/>
                  <a:gd name="T18" fmla="*/ 1 w 10"/>
                  <a:gd name="T19" fmla="*/ 13 h 43"/>
                  <a:gd name="T20" fmla="*/ 0 w 10"/>
                  <a:gd name="T21" fmla="*/ 39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43"/>
                  <a:gd name="T35" fmla="*/ 10 w 10"/>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43">
                    <a:moveTo>
                      <a:pt x="0" y="39"/>
                    </a:moveTo>
                    <a:cubicBezTo>
                      <a:pt x="3" y="43"/>
                      <a:pt x="3" y="43"/>
                      <a:pt x="3" y="43"/>
                    </a:cubicBezTo>
                    <a:cubicBezTo>
                      <a:pt x="9" y="40"/>
                      <a:pt x="9" y="40"/>
                      <a:pt x="9" y="40"/>
                    </a:cubicBezTo>
                    <a:cubicBezTo>
                      <a:pt x="9" y="40"/>
                      <a:pt x="10" y="14"/>
                      <a:pt x="9" y="13"/>
                    </a:cubicBezTo>
                    <a:cubicBezTo>
                      <a:pt x="8" y="11"/>
                      <a:pt x="7" y="7"/>
                      <a:pt x="7" y="7"/>
                    </a:cubicBezTo>
                    <a:cubicBezTo>
                      <a:pt x="8" y="4"/>
                      <a:pt x="8" y="4"/>
                      <a:pt x="8" y="4"/>
                    </a:cubicBezTo>
                    <a:cubicBezTo>
                      <a:pt x="8" y="4"/>
                      <a:pt x="7" y="0"/>
                      <a:pt x="4" y="2"/>
                    </a:cubicBezTo>
                    <a:cubicBezTo>
                      <a:pt x="1" y="3"/>
                      <a:pt x="3" y="5"/>
                      <a:pt x="3" y="5"/>
                    </a:cubicBezTo>
                    <a:cubicBezTo>
                      <a:pt x="3" y="9"/>
                      <a:pt x="3" y="9"/>
                      <a:pt x="3" y="9"/>
                    </a:cubicBezTo>
                    <a:cubicBezTo>
                      <a:pt x="1" y="13"/>
                      <a:pt x="1" y="13"/>
                      <a:pt x="1" y="13"/>
                    </a:cubicBezTo>
                    <a:lnTo>
                      <a:pt x="0" y="39"/>
                    </a:ln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5" name="Freeform 206"/>
              <p:cNvSpPr>
                <a:spLocks noChangeArrowheads="1"/>
              </p:cNvSpPr>
              <p:nvPr/>
            </p:nvSpPr>
            <p:spPr bwMode="auto">
              <a:xfrm>
                <a:off x="811213" y="782637"/>
                <a:ext cx="176213" cy="374650"/>
              </a:xfrm>
              <a:custGeom>
                <a:avLst/>
                <a:gdLst>
                  <a:gd name="T0" fmla="*/ 22 w 111"/>
                  <a:gd name="T1" fmla="*/ 0 h 236"/>
                  <a:gd name="T2" fmla="*/ 0 w 111"/>
                  <a:gd name="T3" fmla="*/ 107 h 236"/>
                  <a:gd name="T4" fmla="*/ 22 w 111"/>
                  <a:gd name="T5" fmla="*/ 236 h 236"/>
                  <a:gd name="T6" fmla="*/ 111 w 111"/>
                  <a:gd name="T7" fmla="*/ 128 h 236"/>
                  <a:gd name="T8" fmla="*/ 22 w 111"/>
                  <a:gd name="T9" fmla="*/ 0 h 236"/>
                  <a:gd name="T10" fmla="*/ 0 60000 65536"/>
                  <a:gd name="T11" fmla="*/ 0 60000 65536"/>
                  <a:gd name="T12" fmla="*/ 0 60000 65536"/>
                  <a:gd name="T13" fmla="*/ 0 60000 65536"/>
                  <a:gd name="T14" fmla="*/ 0 60000 65536"/>
                  <a:gd name="T15" fmla="*/ 0 w 111"/>
                  <a:gd name="T16" fmla="*/ 0 h 236"/>
                  <a:gd name="T17" fmla="*/ 111 w 111"/>
                  <a:gd name="T18" fmla="*/ 236 h 236"/>
                </a:gdLst>
                <a:ahLst/>
                <a:cxnLst>
                  <a:cxn ang="T10">
                    <a:pos x="T0" y="T1"/>
                  </a:cxn>
                  <a:cxn ang="T11">
                    <a:pos x="T2" y="T3"/>
                  </a:cxn>
                  <a:cxn ang="T12">
                    <a:pos x="T4" y="T5"/>
                  </a:cxn>
                  <a:cxn ang="T13">
                    <a:pos x="T6" y="T7"/>
                  </a:cxn>
                  <a:cxn ang="T14">
                    <a:pos x="T8" y="T9"/>
                  </a:cxn>
                </a:cxnLst>
                <a:rect l="T15" t="T16" r="T17" b="T18"/>
                <a:pathLst>
                  <a:path w="111" h="236">
                    <a:moveTo>
                      <a:pt x="22" y="0"/>
                    </a:moveTo>
                    <a:lnTo>
                      <a:pt x="0" y="107"/>
                    </a:lnTo>
                    <a:lnTo>
                      <a:pt x="22" y="236"/>
                    </a:lnTo>
                    <a:lnTo>
                      <a:pt x="111" y="128"/>
                    </a:lnTo>
                    <a:lnTo>
                      <a:pt x="22" y="0"/>
                    </a:ln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6" name="Freeform 207"/>
              <p:cNvSpPr>
                <a:spLocks noChangeArrowheads="1"/>
              </p:cNvSpPr>
              <p:nvPr/>
            </p:nvSpPr>
            <p:spPr bwMode="auto">
              <a:xfrm>
                <a:off x="741363" y="0"/>
                <a:ext cx="633413" cy="577850"/>
              </a:xfrm>
              <a:custGeom>
                <a:avLst/>
                <a:gdLst>
                  <a:gd name="T0" fmla="*/ 1 w 18"/>
                  <a:gd name="T1" fmla="*/ 5 h 17"/>
                  <a:gd name="T2" fmla="*/ 0 w 18"/>
                  <a:gd name="T3" fmla="*/ 4 h 17"/>
                  <a:gd name="T4" fmla="*/ 5 w 18"/>
                  <a:gd name="T5" fmla="*/ 0 h 17"/>
                  <a:gd name="T6" fmla="*/ 12 w 18"/>
                  <a:gd name="T7" fmla="*/ 0 h 17"/>
                  <a:gd name="T8" fmla="*/ 17 w 18"/>
                  <a:gd name="T9" fmla="*/ 5 h 17"/>
                  <a:gd name="T10" fmla="*/ 18 w 18"/>
                  <a:gd name="T11" fmla="*/ 10 h 17"/>
                  <a:gd name="T12" fmla="*/ 16 w 18"/>
                  <a:gd name="T13" fmla="*/ 16 h 17"/>
                  <a:gd name="T14" fmla="*/ 1 w 18"/>
                  <a:gd name="T15" fmla="*/ 5 h 17"/>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7"/>
                  <a:gd name="T26" fmla="*/ 18 w 18"/>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7">
                    <a:moveTo>
                      <a:pt x="1" y="5"/>
                    </a:moveTo>
                    <a:cubicBezTo>
                      <a:pt x="1" y="5"/>
                      <a:pt x="0" y="4"/>
                      <a:pt x="0" y="4"/>
                    </a:cubicBezTo>
                    <a:cubicBezTo>
                      <a:pt x="1" y="3"/>
                      <a:pt x="3" y="0"/>
                      <a:pt x="5" y="0"/>
                    </a:cubicBezTo>
                    <a:cubicBezTo>
                      <a:pt x="7" y="0"/>
                      <a:pt x="12" y="0"/>
                      <a:pt x="12" y="0"/>
                    </a:cubicBezTo>
                    <a:cubicBezTo>
                      <a:pt x="12" y="0"/>
                      <a:pt x="15" y="2"/>
                      <a:pt x="17" y="5"/>
                    </a:cubicBezTo>
                    <a:cubicBezTo>
                      <a:pt x="18" y="7"/>
                      <a:pt x="18" y="10"/>
                      <a:pt x="18" y="10"/>
                    </a:cubicBezTo>
                    <a:cubicBezTo>
                      <a:pt x="18" y="10"/>
                      <a:pt x="18" y="14"/>
                      <a:pt x="16" y="16"/>
                    </a:cubicBezTo>
                    <a:cubicBezTo>
                      <a:pt x="16" y="16"/>
                      <a:pt x="10" y="17"/>
                      <a:pt x="1" y="5"/>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7" name="Freeform 208"/>
              <p:cNvSpPr>
                <a:spLocks noChangeArrowheads="1"/>
              </p:cNvSpPr>
              <p:nvPr/>
            </p:nvSpPr>
            <p:spPr bwMode="auto">
              <a:xfrm>
                <a:off x="1093788" y="782637"/>
                <a:ext cx="246063" cy="374650"/>
              </a:xfrm>
              <a:custGeom>
                <a:avLst/>
                <a:gdLst>
                  <a:gd name="T0" fmla="*/ 0 w 7"/>
                  <a:gd name="T1" fmla="*/ 6 h 11"/>
                  <a:gd name="T2" fmla="*/ 3 w 7"/>
                  <a:gd name="T3" fmla="*/ 11 h 11"/>
                  <a:gd name="T4" fmla="*/ 7 w 7"/>
                  <a:gd name="T5" fmla="*/ 4 h 11"/>
                  <a:gd name="T6" fmla="*/ 4 w 7"/>
                  <a:gd name="T7" fmla="*/ 0 h 11"/>
                  <a:gd name="T8" fmla="*/ 0 w 7"/>
                  <a:gd name="T9" fmla="*/ 6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6"/>
                    </a:moveTo>
                    <a:cubicBezTo>
                      <a:pt x="3" y="11"/>
                      <a:pt x="3" y="11"/>
                      <a:pt x="3" y="11"/>
                    </a:cubicBezTo>
                    <a:cubicBezTo>
                      <a:pt x="3" y="11"/>
                      <a:pt x="7" y="5"/>
                      <a:pt x="7" y="4"/>
                    </a:cubicBezTo>
                    <a:cubicBezTo>
                      <a:pt x="7" y="4"/>
                      <a:pt x="4" y="1"/>
                      <a:pt x="4" y="0"/>
                    </a:cubicBezTo>
                    <a:cubicBezTo>
                      <a:pt x="4" y="0"/>
                      <a:pt x="2" y="5"/>
                      <a:pt x="0" y="6"/>
                    </a:cubicBez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9" name="Freeform 209"/>
              <p:cNvSpPr>
                <a:spLocks noChangeArrowheads="1"/>
              </p:cNvSpPr>
              <p:nvPr/>
            </p:nvSpPr>
            <p:spPr bwMode="auto">
              <a:xfrm>
                <a:off x="704850" y="136525"/>
                <a:ext cx="635000" cy="679450"/>
              </a:xfrm>
              <a:custGeom>
                <a:avLst/>
                <a:gdLst>
                  <a:gd name="T0" fmla="*/ 3 w 18"/>
                  <a:gd name="T1" fmla="*/ 19 h 20"/>
                  <a:gd name="T2" fmla="*/ 6 w 18"/>
                  <a:gd name="T3" fmla="*/ 20 h 20"/>
                  <a:gd name="T4" fmla="*/ 12 w 18"/>
                  <a:gd name="T5" fmla="*/ 17 h 20"/>
                  <a:gd name="T6" fmla="*/ 14 w 18"/>
                  <a:gd name="T7" fmla="*/ 14 h 20"/>
                  <a:gd name="T8" fmla="*/ 15 w 18"/>
                  <a:gd name="T9" fmla="*/ 14 h 20"/>
                  <a:gd name="T10" fmla="*/ 17 w 18"/>
                  <a:gd name="T11" fmla="*/ 11 h 20"/>
                  <a:gd name="T12" fmla="*/ 17 w 18"/>
                  <a:gd name="T13" fmla="*/ 8 h 20"/>
                  <a:gd name="T14" fmla="*/ 15 w 18"/>
                  <a:gd name="T15" fmla="*/ 8 h 20"/>
                  <a:gd name="T16" fmla="*/ 13 w 18"/>
                  <a:gd name="T17" fmla="*/ 10 h 20"/>
                  <a:gd name="T18" fmla="*/ 13 w 18"/>
                  <a:gd name="T19" fmla="*/ 10 h 20"/>
                  <a:gd name="T20" fmla="*/ 13 w 18"/>
                  <a:gd name="T21" fmla="*/ 8 h 20"/>
                  <a:gd name="T22" fmla="*/ 11 w 18"/>
                  <a:gd name="T23" fmla="*/ 5 h 20"/>
                  <a:gd name="T24" fmla="*/ 12 w 18"/>
                  <a:gd name="T25" fmla="*/ 4 h 20"/>
                  <a:gd name="T26" fmla="*/ 9 w 18"/>
                  <a:gd name="T27" fmla="*/ 1 h 20"/>
                  <a:gd name="T28" fmla="*/ 2 w 18"/>
                  <a:gd name="T29" fmla="*/ 1 h 20"/>
                  <a:gd name="T30" fmla="*/ 1 w 18"/>
                  <a:gd name="T31" fmla="*/ 6 h 20"/>
                  <a:gd name="T32" fmla="*/ 1 w 18"/>
                  <a:gd name="T33" fmla="*/ 7 h 20"/>
                  <a:gd name="T34" fmla="*/ 0 w 18"/>
                  <a:gd name="T35" fmla="*/ 11 h 20"/>
                  <a:gd name="T36" fmla="*/ 2 w 18"/>
                  <a:gd name="T37" fmla="*/ 17 h 20"/>
                  <a:gd name="T38" fmla="*/ 3 w 18"/>
                  <a:gd name="T39" fmla="*/ 19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
                  <a:gd name="T61" fmla="*/ 0 h 20"/>
                  <a:gd name="T62" fmla="*/ 18 w 18"/>
                  <a:gd name="T63" fmla="*/ 20 h 2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 h="20">
                    <a:moveTo>
                      <a:pt x="3" y="19"/>
                    </a:moveTo>
                    <a:cubicBezTo>
                      <a:pt x="3" y="19"/>
                      <a:pt x="5" y="20"/>
                      <a:pt x="6" y="20"/>
                    </a:cubicBezTo>
                    <a:cubicBezTo>
                      <a:pt x="6" y="20"/>
                      <a:pt x="10" y="19"/>
                      <a:pt x="12" y="17"/>
                    </a:cubicBezTo>
                    <a:cubicBezTo>
                      <a:pt x="13" y="15"/>
                      <a:pt x="14" y="14"/>
                      <a:pt x="14" y="14"/>
                    </a:cubicBezTo>
                    <a:cubicBezTo>
                      <a:pt x="14" y="14"/>
                      <a:pt x="15" y="14"/>
                      <a:pt x="15" y="14"/>
                    </a:cubicBezTo>
                    <a:cubicBezTo>
                      <a:pt x="16" y="14"/>
                      <a:pt x="17" y="11"/>
                      <a:pt x="17" y="11"/>
                    </a:cubicBezTo>
                    <a:cubicBezTo>
                      <a:pt x="17" y="11"/>
                      <a:pt x="18" y="8"/>
                      <a:pt x="17" y="8"/>
                    </a:cubicBezTo>
                    <a:cubicBezTo>
                      <a:pt x="16" y="7"/>
                      <a:pt x="15" y="8"/>
                      <a:pt x="15" y="8"/>
                    </a:cubicBezTo>
                    <a:cubicBezTo>
                      <a:pt x="15" y="8"/>
                      <a:pt x="13" y="10"/>
                      <a:pt x="13" y="10"/>
                    </a:cubicBezTo>
                    <a:cubicBezTo>
                      <a:pt x="13" y="10"/>
                      <a:pt x="13" y="10"/>
                      <a:pt x="13" y="10"/>
                    </a:cubicBezTo>
                    <a:cubicBezTo>
                      <a:pt x="13" y="10"/>
                      <a:pt x="13" y="8"/>
                      <a:pt x="13" y="8"/>
                    </a:cubicBezTo>
                    <a:cubicBezTo>
                      <a:pt x="13" y="7"/>
                      <a:pt x="11" y="5"/>
                      <a:pt x="11" y="5"/>
                    </a:cubicBezTo>
                    <a:cubicBezTo>
                      <a:pt x="11" y="4"/>
                      <a:pt x="12" y="4"/>
                      <a:pt x="12" y="4"/>
                    </a:cubicBezTo>
                    <a:cubicBezTo>
                      <a:pt x="12" y="3"/>
                      <a:pt x="10" y="1"/>
                      <a:pt x="9" y="1"/>
                    </a:cubicBezTo>
                    <a:cubicBezTo>
                      <a:pt x="9" y="1"/>
                      <a:pt x="4" y="0"/>
                      <a:pt x="2" y="1"/>
                    </a:cubicBezTo>
                    <a:cubicBezTo>
                      <a:pt x="2" y="1"/>
                      <a:pt x="1" y="3"/>
                      <a:pt x="1" y="6"/>
                    </a:cubicBezTo>
                    <a:cubicBezTo>
                      <a:pt x="1" y="6"/>
                      <a:pt x="1" y="7"/>
                      <a:pt x="1" y="7"/>
                    </a:cubicBezTo>
                    <a:cubicBezTo>
                      <a:pt x="1" y="8"/>
                      <a:pt x="0" y="9"/>
                      <a:pt x="0" y="11"/>
                    </a:cubicBezTo>
                    <a:cubicBezTo>
                      <a:pt x="0" y="14"/>
                      <a:pt x="2" y="16"/>
                      <a:pt x="2" y="17"/>
                    </a:cubicBezTo>
                    <a:cubicBezTo>
                      <a:pt x="2" y="18"/>
                      <a:pt x="2" y="19"/>
                      <a:pt x="3" y="19"/>
                    </a:cubicBez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0" name="Freeform 210"/>
              <p:cNvSpPr>
                <a:spLocks noChangeArrowheads="1"/>
              </p:cNvSpPr>
              <p:nvPr/>
            </p:nvSpPr>
            <p:spPr bwMode="auto">
              <a:xfrm>
                <a:off x="776288" y="169862"/>
                <a:ext cx="563563" cy="646113"/>
              </a:xfrm>
              <a:custGeom>
                <a:avLst/>
                <a:gdLst>
                  <a:gd name="T0" fmla="*/ 15 w 16"/>
                  <a:gd name="T1" fmla="*/ 7 h 19"/>
                  <a:gd name="T2" fmla="*/ 13 w 16"/>
                  <a:gd name="T3" fmla="*/ 7 h 19"/>
                  <a:gd name="T4" fmla="*/ 11 w 16"/>
                  <a:gd name="T5" fmla="*/ 9 h 19"/>
                  <a:gd name="T6" fmla="*/ 11 w 16"/>
                  <a:gd name="T7" fmla="*/ 9 h 19"/>
                  <a:gd name="T8" fmla="*/ 11 w 16"/>
                  <a:gd name="T9" fmla="*/ 7 h 19"/>
                  <a:gd name="T10" fmla="*/ 9 w 16"/>
                  <a:gd name="T11" fmla="*/ 4 h 19"/>
                  <a:gd name="T12" fmla="*/ 10 w 16"/>
                  <a:gd name="T13" fmla="*/ 3 h 19"/>
                  <a:gd name="T14" fmla="*/ 7 w 16"/>
                  <a:gd name="T15" fmla="*/ 0 h 19"/>
                  <a:gd name="T16" fmla="*/ 7 w 16"/>
                  <a:gd name="T17" fmla="*/ 0 h 19"/>
                  <a:gd name="T18" fmla="*/ 4 w 16"/>
                  <a:gd name="T19" fmla="*/ 4 h 19"/>
                  <a:gd name="T20" fmla="*/ 6 w 16"/>
                  <a:gd name="T21" fmla="*/ 5 h 19"/>
                  <a:gd name="T22" fmla="*/ 7 w 16"/>
                  <a:gd name="T23" fmla="*/ 7 h 19"/>
                  <a:gd name="T24" fmla="*/ 8 w 16"/>
                  <a:gd name="T25" fmla="*/ 8 h 19"/>
                  <a:gd name="T26" fmla="*/ 8 w 16"/>
                  <a:gd name="T27" fmla="*/ 11 h 19"/>
                  <a:gd name="T28" fmla="*/ 5 w 16"/>
                  <a:gd name="T29" fmla="*/ 11 h 19"/>
                  <a:gd name="T30" fmla="*/ 6 w 16"/>
                  <a:gd name="T31" fmla="*/ 15 h 19"/>
                  <a:gd name="T32" fmla="*/ 3 w 16"/>
                  <a:gd name="T33" fmla="*/ 18 h 19"/>
                  <a:gd name="T34" fmla="*/ 0 w 16"/>
                  <a:gd name="T35" fmla="*/ 17 h 19"/>
                  <a:gd name="T36" fmla="*/ 1 w 16"/>
                  <a:gd name="T37" fmla="*/ 18 h 19"/>
                  <a:gd name="T38" fmla="*/ 4 w 16"/>
                  <a:gd name="T39" fmla="*/ 19 h 19"/>
                  <a:gd name="T40" fmla="*/ 10 w 16"/>
                  <a:gd name="T41" fmla="*/ 16 h 19"/>
                  <a:gd name="T42" fmla="*/ 12 w 16"/>
                  <a:gd name="T43" fmla="*/ 13 h 19"/>
                  <a:gd name="T44" fmla="*/ 13 w 16"/>
                  <a:gd name="T45" fmla="*/ 13 h 19"/>
                  <a:gd name="T46" fmla="*/ 15 w 16"/>
                  <a:gd name="T47" fmla="*/ 10 h 19"/>
                  <a:gd name="T48" fmla="*/ 15 w 16"/>
                  <a:gd name="T49" fmla="*/ 7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
                  <a:gd name="T76" fmla="*/ 0 h 19"/>
                  <a:gd name="T77" fmla="*/ 16 w 16"/>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 h="19">
                    <a:moveTo>
                      <a:pt x="15" y="7"/>
                    </a:moveTo>
                    <a:cubicBezTo>
                      <a:pt x="14" y="6"/>
                      <a:pt x="13" y="7"/>
                      <a:pt x="13" y="7"/>
                    </a:cubicBezTo>
                    <a:cubicBezTo>
                      <a:pt x="13" y="7"/>
                      <a:pt x="11" y="9"/>
                      <a:pt x="11" y="9"/>
                    </a:cubicBezTo>
                    <a:cubicBezTo>
                      <a:pt x="11" y="9"/>
                      <a:pt x="11" y="9"/>
                      <a:pt x="11" y="9"/>
                    </a:cubicBezTo>
                    <a:cubicBezTo>
                      <a:pt x="11" y="9"/>
                      <a:pt x="11" y="7"/>
                      <a:pt x="11" y="7"/>
                    </a:cubicBezTo>
                    <a:cubicBezTo>
                      <a:pt x="11" y="6"/>
                      <a:pt x="9" y="4"/>
                      <a:pt x="9" y="4"/>
                    </a:cubicBezTo>
                    <a:cubicBezTo>
                      <a:pt x="9" y="3"/>
                      <a:pt x="10" y="3"/>
                      <a:pt x="10" y="3"/>
                    </a:cubicBezTo>
                    <a:cubicBezTo>
                      <a:pt x="10" y="2"/>
                      <a:pt x="8" y="0"/>
                      <a:pt x="7" y="0"/>
                    </a:cubicBezTo>
                    <a:cubicBezTo>
                      <a:pt x="7" y="0"/>
                      <a:pt x="7" y="0"/>
                      <a:pt x="7" y="0"/>
                    </a:cubicBezTo>
                    <a:cubicBezTo>
                      <a:pt x="5" y="1"/>
                      <a:pt x="4" y="4"/>
                      <a:pt x="4" y="4"/>
                    </a:cubicBezTo>
                    <a:cubicBezTo>
                      <a:pt x="5" y="4"/>
                      <a:pt x="6" y="5"/>
                      <a:pt x="6" y="5"/>
                    </a:cubicBezTo>
                    <a:cubicBezTo>
                      <a:pt x="6" y="5"/>
                      <a:pt x="7" y="7"/>
                      <a:pt x="7" y="7"/>
                    </a:cubicBezTo>
                    <a:cubicBezTo>
                      <a:pt x="7" y="7"/>
                      <a:pt x="8" y="7"/>
                      <a:pt x="8" y="8"/>
                    </a:cubicBezTo>
                    <a:cubicBezTo>
                      <a:pt x="8" y="8"/>
                      <a:pt x="8" y="10"/>
                      <a:pt x="8" y="11"/>
                    </a:cubicBezTo>
                    <a:cubicBezTo>
                      <a:pt x="7" y="12"/>
                      <a:pt x="5" y="11"/>
                      <a:pt x="5" y="11"/>
                    </a:cubicBezTo>
                    <a:cubicBezTo>
                      <a:pt x="6" y="12"/>
                      <a:pt x="6" y="14"/>
                      <a:pt x="6" y="15"/>
                    </a:cubicBezTo>
                    <a:cubicBezTo>
                      <a:pt x="6" y="16"/>
                      <a:pt x="4" y="17"/>
                      <a:pt x="3" y="18"/>
                    </a:cubicBezTo>
                    <a:cubicBezTo>
                      <a:pt x="3" y="18"/>
                      <a:pt x="1" y="17"/>
                      <a:pt x="0" y="17"/>
                    </a:cubicBezTo>
                    <a:cubicBezTo>
                      <a:pt x="0" y="18"/>
                      <a:pt x="0" y="18"/>
                      <a:pt x="1" y="18"/>
                    </a:cubicBezTo>
                    <a:cubicBezTo>
                      <a:pt x="1" y="18"/>
                      <a:pt x="3" y="19"/>
                      <a:pt x="4" y="19"/>
                    </a:cubicBezTo>
                    <a:cubicBezTo>
                      <a:pt x="4" y="19"/>
                      <a:pt x="8" y="18"/>
                      <a:pt x="10" y="16"/>
                    </a:cubicBezTo>
                    <a:cubicBezTo>
                      <a:pt x="11" y="14"/>
                      <a:pt x="12" y="13"/>
                      <a:pt x="12" y="13"/>
                    </a:cubicBezTo>
                    <a:cubicBezTo>
                      <a:pt x="12" y="13"/>
                      <a:pt x="13" y="13"/>
                      <a:pt x="13" y="13"/>
                    </a:cubicBezTo>
                    <a:cubicBezTo>
                      <a:pt x="14" y="13"/>
                      <a:pt x="15" y="10"/>
                      <a:pt x="15" y="10"/>
                    </a:cubicBezTo>
                    <a:cubicBezTo>
                      <a:pt x="15" y="10"/>
                      <a:pt x="16" y="7"/>
                      <a:pt x="15" y="7"/>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61" name="Group 34"/>
            <p:cNvGrpSpPr>
              <a:grpSpLocks/>
            </p:cNvGrpSpPr>
            <p:nvPr/>
          </p:nvGrpSpPr>
          <p:grpSpPr bwMode="auto">
            <a:xfrm>
              <a:off x="1076969" y="3659968"/>
              <a:ext cx="1431925" cy="2349500"/>
              <a:chOff x="0" y="0"/>
              <a:chExt cx="1778000" cy="2914651"/>
            </a:xfrm>
          </p:grpSpPr>
          <p:sp>
            <p:nvSpPr>
              <p:cNvPr id="62" name="Freeform 126"/>
              <p:cNvSpPr>
                <a:spLocks noEditPoints="1" noChangeArrowheads="1"/>
              </p:cNvSpPr>
              <p:nvPr/>
            </p:nvSpPr>
            <p:spPr bwMode="auto">
              <a:xfrm>
                <a:off x="146423" y="165406"/>
                <a:ext cx="1263651" cy="1381128"/>
              </a:xfrm>
              <a:custGeom>
                <a:avLst/>
                <a:gdLst>
                  <a:gd name="T0" fmla="*/ 411 w 628"/>
                  <a:gd name="T1" fmla="*/ 695 h 734"/>
                  <a:gd name="T2" fmla="*/ 411 w 628"/>
                  <a:gd name="T3" fmla="*/ 706 h 734"/>
                  <a:gd name="T4" fmla="*/ 442 w 628"/>
                  <a:gd name="T5" fmla="*/ 725 h 734"/>
                  <a:gd name="T6" fmla="*/ 475 w 628"/>
                  <a:gd name="T7" fmla="*/ 734 h 734"/>
                  <a:gd name="T8" fmla="*/ 480 w 628"/>
                  <a:gd name="T9" fmla="*/ 727 h 734"/>
                  <a:gd name="T10" fmla="*/ 437 w 628"/>
                  <a:gd name="T11" fmla="*/ 711 h 734"/>
                  <a:gd name="T12" fmla="*/ 411 w 628"/>
                  <a:gd name="T13" fmla="*/ 695 h 734"/>
                  <a:gd name="T14" fmla="*/ 238 w 628"/>
                  <a:gd name="T15" fmla="*/ 340 h 734"/>
                  <a:gd name="T16" fmla="*/ 244 w 628"/>
                  <a:gd name="T17" fmla="*/ 380 h 734"/>
                  <a:gd name="T18" fmla="*/ 231 w 628"/>
                  <a:gd name="T19" fmla="*/ 409 h 734"/>
                  <a:gd name="T20" fmla="*/ 233 w 628"/>
                  <a:gd name="T21" fmla="*/ 413 h 734"/>
                  <a:gd name="T22" fmla="*/ 253 w 628"/>
                  <a:gd name="T23" fmla="*/ 416 h 734"/>
                  <a:gd name="T24" fmla="*/ 260 w 628"/>
                  <a:gd name="T25" fmla="*/ 366 h 734"/>
                  <a:gd name="T26" fmla="*/ 249 w 628"/>
                  <a:gd name="T27" fmla="*/ 340 h 734"/>
                  <a:gd name="T28" fmla="*/ 238 w 628"/>
                  <a:gd name="T29" fmla="*/ 340 h 734"/>
                  <a:gd name="T30" fmla="*/ 486 w 628"/>
                  <a:gd name="T31" fmla="*/ 79 h 734"/>
                  <a:gd name="T32" fmla="*/ 487 w 628"/>
                  <a:gd name="T33" fmla="*/ 112 h 734"/>
                  <a:gd name="T34" fmla="*/ 542 w 628"/>
                  <a:gd name="T35" fmla="*/ 58 h 734"/>
                  <a:gd name="T36" fmla="*/ 609 w 628"/>
                  <a:gd name="T37" fmla="*/ 17 h 734"/>
                  <a:gd name="T38" fmla="*/ 628 w 628"/>
                  <a:gd name="T39" fmla="*/ 14 h 734"/>
                  <a:gd name="T40" fmla="*/ 625 w 628"/>
                  <a:gd name="T41" fmla="*/ 3 h 734"/>
                  <a:gd name="T42" fmla="*/ 600 w 628"/>
                  <a:gd name="T43" fmla="*/ 6 h 734"/>
                  <a:gd name="T44" fmla="*/ 546 w 628"/>
                  <a:gd name="T45" fmla="*/ 25 h 734"/>
                  <a:gd name="T46" fmla="*/ 512 w 628"/>
                  <a:gd name="T47" fmla="*/ 50 h 734"/>
                  <a:gd name="T48" fmla="*/ 486 w 628"/>
                  <a:gd name="T49" fmla="*/ 79 h 734"/>
                  <a:gd name="T50" fmla="*/ 0 w 628"/>
                  <a:gd name="T51" fmla="*/ 285 h 734"/>
                  <a:gd name="T52" fmla="*/ 18 w 628"/>
                  <a:gd name="T53" fmla="*/ 312 h 734"/>
                  <a:gd name="T54" fmla="*/ 24 w 628"/>
                  <a:gd name="T55" fmla="*/ 326 h 734"/>
                  <a:gd name="T56" fmla="*/ 28 w 628"/>
                  <a:gd name="T57" fmla="*/ 316 h 734"/>
                  <a:gd name="T58" fmla="*/ 6 w 628"/>
                  <a:gd name="T59" fmla="*/ 258 h 734"/>
                  <a:gd name="T60" fmla="*/ 0 w 628"/>
                  <a:gd name="T61" fmla="*/ 285 h 7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28"/>
                  <a:gd name="T94" fmla="*/ 0 h 734"/>
                  <a:gd name="T95" fmla="*/ 628 w 628"/>
                  <a:gd name="T96" fmla="*/ 734 h 73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28" h="734">
                    <a:moveTo>
                      <a:pt x="411" y="695"/>
                    </a:moveTo>
                    <a:cubicBezTo>
                      <a:pt x="411" y="706"/>
                      <a:pt x="411" y="706"/>
                      <a:pt x="411" y="706"/>
                    </a:cubicBezTo>
                    <a:cubicBezTo>
                      <a:pt x="411" y="706"/>
                      <a:pt x="424" y="716"/>
                      <a:pt x="442" y="725"/>
                    </a:cubicBezTo>
                    <a:cubicBezTo>
                      <a:pt x="460" y="734"/>
                      <a:pt x="470" y="734"/>
                      <a:pt x="475" y="734"/>
                    </a:cubicBezTo>
                    <a:cubicBezTo>
                      <a:pt x="479" y="733"/>
                      <a:pt x="480" y="727"/>
                      <a:pt x="480" y="727"/>
                    </a:cubicBezTo>
                    <a:cubicBezTo>
                      <a:pt x="480" y="727"/>
                      <a:pt x="461" y="725"/>
                      <a:pt x="437" y="711"/>
                    </a:cubicBezTo>
                    <a:cubicBezTo>
                      <a:pt x="412" y="698"/>
                      <a:pt x="411" y="695"/>
                      <a:pt x="411" y="695"/>
                    </a:cubicBezTo>
                    <a:close/>
                    <a:moveTo>
                      <a:pt x="238" y="340"/>
                    </a:moveTo>
                    <a:cubicBezTo>
                      <a:pt x="238" y="340"/>
                      <a:pt x="249" y="358"/>
                      <a:pt x="244" y="380"/>
                    </a:cubicBezTo>
                    <a:cubicBezTo>
                      <a:pt x="240" y="401"/>
                      <a:pt x="231" y="409"/>
                      <a:pt x="231" y="409"/>
                    </a:cubicBezTo>
                    <a:cubicBezTo>
                      <a:pt x="233" y="413"/>
                      <a:pt x="233" y="413"/>
                      <a:pt x="233" y="413"/>
                    </a:cubicBezTo>
                    <a:cubicBezTo>
                      <a:pt x="253" y="416"/>
                      <a:pt x="253" y="416"/>
                      <a:pt x="253" y="416"/>
                    </a:cubicBezTo>
                    <a:cubicBezTo>
                      <a:pt x="253" y="416"/>
                      <a:pt x="264" y="391"/>
                      <a:pt x="260" y="366"/>
                    </a:cubicBezTo>
                    <a:cubicBezTo>
                      <a:pt x="255" y="341"/>
                      <a:pt x="249" y="340"/>
                      <a:pt x="249" y="340"/>
                    </a:cubicBezTo>
                    <a:cubicBezTo>
                      <a:pt x="238" y="340"/>
                      <a:pt x="238" y="340"/>
                      <a:pt x="238" y="340"/>
                    </a:cubicBezTo>
                    <a:close/>
                    <a:moveTo>
                      <a:pt x="486" y="79"/>
                    </a:moveTo>
                    <a:cubicBezTo>
                      <a:pt x="487" y="112"/>
                      <a:pt x="487" y="112"/>
                      <a:pt x="487" y="112"/>
                    </a:cubicBezTo>
                    <a:cubicBezTo>
                      <a:pt x="487" y="112"/>
                      <a:pt x="515" y="78"/>
                      <a:pt x="542" y="58"/>
                    </a:cubicBezTo>
                    <a:cubicBezTo>
                      <a:pt x="570" y="38"/>
                      <a:pt x="590" y="20"/>
                      <a:pt x="609" y="17"/>
                    </a:cubicBezTo>
                    <a:cubicBezTo>
                      <a:pt x="628" y="14"/>
                      <a:pt x="628" y="14"/>
                      <a:pt x="628" y="14"/>
                    </a:cubicBezTo>
                    <a:cubicBezTo>
                      <a:pt x="625" y="3"/>
                      <a:pt x="625" y="3"/>
                      <a:pt x="625" y="3"/>
                    </a:cubicBezTo>
                    <a:cubicBezTo>
                      <a:pt x="625" y="3"/>
                      <a:pt x="622" y="0"/>
                      <a:pt x="600" y="6"/>
                    </a:cubicBezTo>
                    <a:cubicBezTo>
                      <a:pt x="578" y="12"/>
                      <a:pt x="560" y="15"/>
                      <a:pt x="546" y="25"/>
                    </a:cubicBezTo>
                    <a:cubicBezTo>
                      <a:pt x="532" y="34"/>
                      <a:pt x="530" y="32"/>
                      <a:pt x="512" y="50"/>
                    </a:cubicBezTo>
                    <a:cubicBezTo>
                      <a:pt x="493" y="69"/>
                      <a:pt x="486" y="79"/>
                      <a:pt x="486" y="79"/>
                    </a:cubicBezTo>
                    <a:close/>
                    <a:moveTo>
                      <a:pt x="0" y="285"/>
                    </a:moveTo>
                    <a:cubicBezTo>
                      <a:pt x="0" y="285"/>
                      <a:pt x="14" y="306"/>
                      <a:pt x="18" y="312"/>
                    </a:cubicBezTo>
                    <a:cubicBezTo>
                      <a:pt x="22" y="318"/>
                      <a:pt x="24" y="326"/>
                      <a:pt x="24" y="326"/>
                    </a:cubicBezTo>
                    <a:cubicBezTo>
                      <a:pt x="28" y="316"/>
                      <a:pt x="28" y="316"/>
                      <a:pt x="28" y="316"/>
                    </a:cubicBezTo>
                    <a:cubicBezTo>
                      <a:pt x="6" y="258"/>
                      <a:pt x="6" y="258"/>
                      <a:pt x="6" y="258"/>
                    </a:cubicBezTo>
                    <a:lnTo>
                      <a:pt x="0" y="28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3" name="AutoShape 266"/>
              <p:cNvSpPr>
                <a:spLocks noChangeAspect="1" noChangeArrowheads="1" noTextEdit="1"/>
              </p:cNvSpPr>
              <p:nvPr/>
            </p:nvSpPr>
            <p:spPr bwMode="auto">
              <a:xfrm>
                <a:off x="0" y="34925"/>
                <a:ext cx="1778000"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4" name="Freeform 268"/>
              <p:cNvSpPr>
                <a:spLocks noChangeArrowheads="1"/>
              </p:cNvSpPr>
              <p:nvPr/>
            </p:nvSpPr>
            <p:spPr bwMode="auto">
              <a:xfrm>
                <a:off x="417513" y="379413"/>
                <a:ext cx="244475" cy="171450"/>
              </a:xfrm>
              <a:custGeom>
                <a:avLst/>
                <a:gdLst>
                  <a:gd name="T0" fmla="*/ 14 w 14"/>
                  <a:gd name="T1" fmla="*/ 5 h 10"/>
                  <a:gd name="T2" fmla="*/ 12 w 14"/>
                  <a:gd name="T3" fmla="*/ 2 h 10"/>
                  <a:gd name="T4" fmla="*/ 0 w 14"/>
                  <a:gd name="T5" fmla="*/ 1 h 10"/>
                  <a:gd name="T6" fmla="*/ 3 w 14"/>
                  <a:gd name="T7" fmla="*/ 9 h 10"/>
                  <a:gd name="T8" fmla="*/ 14 w 14"/>
                  <a:gd name="T9" fmla="*/ 5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14" y="5"/>
                    </a:moveTo>
                    <a:cubicBezTo>
                      <a:pt x="12" y="2"/>
                      <a:pt x="12" y="2"/>
                      <a:pt x="12" y="2"/>
                    </a:cubicBezTo>
                    <a:cubicBezTo>
                      <a:pt x="12" y="2"/>
                      <a:pt x="1" y="0"/>
                      <a:pt x="0" y="1"/>
                    </a:cubicBezTo>
                    <a:cubicBezTo>
                      <a:pt x="0" y="1"/>
                      <a:pt x="1" y="9"/>
                      <a:pt x="3" y="9"/>
                    </a:cubicBezTo>
                    <a:cubicBezTo>
                      <a:pt x="5" y="10"/>
                      <a:pt x="13" y="5"/>
                      <a:pt x="14" y="5"/>
                    </a:cubicBezTo>
                    <a:close/>
                  </a:path>
                </a:pathLst>
              </a:custGeom>
              <a:solidFill>
                <a:srgbClr val="F2F2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5" name="Freeform 269"/>
              <p:cNvSpPr>
                <a:spLocks noChangeArrowheads="1"/>
              </p:cNvSpPr>
              <p:nvPr/>
            </p:nvSpPr>
            <p:spPr bwMode="auto">
              <a:xfrm>
                <a:off x="1498600" y="412750"/>
                <a:ext cx="260350" cy="293688"/>
              </a:xfrm>
              <a:custGeom>
                <a:avLst/>
                <a:gdLst>
                  <a:gd name="T0" fmla="*/ 1 w 15"/>
                  <a:gd name="T1" fmla="*/ 16 h 17"/>
                  <a:gd name="T2" fmla="*/ 4 w 15"/>
                  <a:gd name="T3" fmla="*/ 17 h 17"/>
                  <a:gd name="T4" fmla="*/ 10 w 15"/>
                  <a:gd name="T5" fmla="*/ 13 h 17"/>
                  <a:gd name="T6" fmla="*/ 11 w 15"/>
                  <a:gd name="T7" fmla="*/ 10 h 17"/>
                  <a:gd name="T8" fmla="*/ 13 w 15"/>
                  <a:gd name="T9" fmla="*/ 6 h 17"/>
                  <a:gd name="T10" fmla="*/ 12 w 15"/>
                  <a:gd name="T11" fmla="*/ 7 h 17"/>
                  <a:gd name="T12" fmla="*/ 13 w 15"/>
                  <a:gd name="T13" fmla="*/ 5 h 17"/>
                  <a:gd name="T14" fmla="*/ 15 w 15"/>
                  <a:gd name="T15" fmla="*/ 1 h 17"/>
                  <a:gd name="T16" fmla="*/ 13 w 15"/>
                  <a:gd name="T17" fmla="*/ 1 h 17"/>
                  <a:gd name="T18" fmla="*/ 13 w 15"/>
                  <a:gd name="T19" fmla="*/ 1 h 17"/>
                  <a:gd name="T20" fmla="*/ 10 w 15"/>
                  <a:gd name="T21" fmla="*/ 3 h 17"/>
                  <a:gd name="T22" fmla="*/ 7 w 15"/>
                  <a:gd name="T23" fmla="*/ 8 h 17"/>
                  <a:gd name="T24" fmla="*/ 3 w 15"/>
                  <a:gd name="T25" fmla="*/ 11 h 17"/>
                  <a:gd name="T26" fmla="*/ 0 w 15"/>
                  <a:gd name="T27" fmla="*/ 12 h 17"/>
                  <a:gd name="T28" fmla="*/ 1 w 15"/>
                  <a:gd name="T29" fmla="*/ 16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
                  <a:gd name="T46" fmla="*/ 0 h 17"/>
                  <a:gd name="T47" fmla="*/ 15 w 15"/>
                  <a:gd name="T48" fmla="*/ 17 h 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 h="17">
                    <a:moveTo>
                      <a:pt x="1" y="16"/>
                    </a:moveTo>
                    <a:cubicBezTo>
                      <a:pt x="1" y="16"/>
                      <a:pt x="3" y="17"/>
                      <a:pt x="4" y="17"/>
                    </a:cubicBezTo>
                    <a:cubicBezTo>
                      <a:pt x="5" y="16"/>
                      <a:pt x="10" y="13"/>
                      <a:pt x="10" y="13"/>
                    </a:cubicBezTo>
                    <a:cubicBezTo>
                      <a:pt x="10" y="13"/>
                      <a:pt x="10" y="11"/>
                      <a:pt x="11" y="10"/>
                    </a:cubicBezTo>
                    <a:cubicBezTo>
                      <a:pt x="12" y="9"/>
                      <a:pt x="14" y="7"/>
                      <a:pt x="13" y="6"/>
                    </a:cubicBezTo>
                    <a:cubicBezTo>
                      <a:pt x="12" y="7"/>
                      <a:pt x="12" y="7"/>
                      <a:pt x="12" y="7"/>
                    </a:cubicBezTo>
                    <a:cubicBezTo>
                      <a:pt x="12" y="7"/>
                      <a:pt x="12" y="6"/>
                      <a:pt x="13" y="5"/>
                    </a:cubicBezTo>
                    <a:cubicBezTo>
                      <a:pt x="13" y="5"/>
                      <a:pt x="15" y="2"/>
                      <a:pt x="15" y="1"/>
                    </a:cubicBezTo>
                    <a:cubicBezTo>
                      <a:pt x="15" y="0"/>
                      <a:pt x="14" y="1"/>
                      <a:pt x="13" y="1"/>
                    </a:cubicBezTo>
                    <a:cubicBezTo>
                      <a:pt x="13" y="1"/>
                      <a:pt x="13" y="1"/>
                      <a:pt x="13" y="1"/>
                    </a:cubicBezTo>
                    <a:cubicBezTo>
                      <a:pt x="12" y="2"/>
                      <a:pt x="10" y="3"/>
                      <a:pt x="10" y="3"/>
                    </a:cubicBezTo>
                    <a:cubicBezTo>
                      <a:pt x="9" y="5"/>
                      <a:pt x="8" y="7"/>
                      <a:pt x="7" y="8"/>
                    </a:cubicBezTo>
                    <a:cubicBezTo>
                      <a:pt x="7" y="8"/>
                      <a:pt x="5" y="9"/>
                      <a:pt x="3" y="11"/>
                    </a:cubicBezTo>
                    <a:cubicBezTo>
                      <a:pt x="1" y="13"/>
                      <a:pt x="0" y="12"/>
                      <a:pt x="0" y="12"/>
                    </a:cubicBezTo>
                    <a:cubicBezTo>
                      <a:pt x="0" y="12"/>
                      <a:pt x="0" y="15"/>
                      <a:pt x="1" y="16"/>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6" name="Freeform 270"/>
              <p:cNvSpPr>
                <a:spLocks noChangeArrowheads="1"/>
              </p:cNvSpPr>
              <p:nvPr/>
            </p:nvSpPr>
            <p:spPr bwMode="auto">
              <a:xfrm>
                <a:off x="1516063" y="430213"/>
                <a:ext cx="242888" cy="276225"/>
              </a:xfrm>
              <a:custGeom>
                <a:avLst/>
                <a:gdLst>
                  <a:gd name="T0" fmla="*/ 14 w 14"/>
                  <a:gd name="T1" fmla="*/ 0 h 16"/>
                  <a:gd name="T2" fmla="*/ 13 w 14"/>
                  <a:gd name="T3" fmla="*/ 0 h 16"/>
                  <a:gd name="T4" fmla="*/ 11 w 14"/>
                  <a:gd name="T5" fmla="*/ 4 h 16"/>
                  <a:gd name="T6" fmla="*/ 10 w 14"/>
                  <a:gd name="T7" fmla="*/ 7 h 16"/>
                  <a:gd name="T8" fmla="*/ 11 w 14"/>
                  <a:gd name="T9" fmla="*/ 7 h 16"/>
                  <a:gd name="T10" fmla="*/ 8 w 14"/>
                  <a:gd name="T11" fmla="*/ 11 h 16"/>
                  <a:gd name="T12" fmla="*/ 3 w 14"/>
                  <a:gd name="T13" fmla="*/ 14 h 16"/>
                  <a:gd name="T14" fmla="*/ 0 w 14"/>
                  <a:gd name="T15" fmla="*/ 13 h 16"/>
                  <a:gd name="T16" fmla="*/ 0 w 14"/>
                  <a:gd name="T17" fmla="*/ 15 h 16"/>
                  <a:gd name="T18" fmla="*/ 0 w 14"/>
                  <a:gd name="T19" fmla="*/ 15 h 16"/>
                  <a:gd name="T20" fmla="*/ 3 w 14"/>
                  <a:gd name="T21" fmla="*/ 16 h 16"/>
                  <a:gd name="T22" fmla="*/ 9 w 14"/>
                  <a:gd name="T23" fmla="*/ 12 h 16"/>
                  <a:gd name="T24" fmla="*/ 10 w 14"/>
                  <a:gd name="T25" fmla="*/ 9 h 16"/>
                  <a:gd name="T26" fmla="*/ 12 w 14"/>
                  <a:gd name="T27" fmla="*/ 5 h 16"/>
                  <a:gd name="T28" fmla="*/ 11 w 14"/>
                  <a:gd name="T29" fmla="*/ 6 h 16"/>
                  <a:gd name="T30" fmla="*/ 12 w 14"/>
                  <a:gd name="T31" fmla="*/ 4 h 16"/>
                  <a:gd name="T32" fmla="*/ 14 w 14"/>
                  <a:gd name="T33" fmla="*/ 0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16"/>
                  <a:gd name="T53" fmla="*/ 14 w 14"/>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16">
                    <a:moveTo>
                      <a:pt x="14" y="0"/>
                    </a:moveTo>
                    <a:cubicBezTo>
                      <a:pt x="14" y="0"/>
                      <a:pt x="14" y="0"/>
                      <a:pt x="13" y="0"/>
                    </a:cubicBezTo>
                    <a:cubicBezTo>
                      <a:pt x="14" y="1"/>
                      <a:pt x="11" y="4"/>
                      <a:pt x="11" y="4"/>
                    </a:cubicBezTo>
                    <a:cubicBezTo>
                      <a:pt x="10" y="7"/>
                      <a:pt x="10" y="7"/>
                      <a:pt x="10" y="7"/>
                    </a:cubicBezTo>
                    <a:cubicBezTo>
                      <a:pt x="10" y="7"/>
                      <a:pt x="11" y="6"/>
                      <a:pt x="11" y="7"/>
                    </a:cubicBezTo>
                    <a:cubicBezTo>
                      <a:pt x="10" y="8"/>
                      <a:pt x="8" y="11"/>
                      <a:pt x="8" y="11"/>
                    </a:cubicBezTo>
                    <a:cubicBezTo>
                      <a:pt x="8" y="11"/>
                      <a:pt x="6" y="13"/>
                      <a:pt x="3" y="14"/>
                    </a:cubicBezTo>
                    <a:cubicBezTo>
                      <a:pt x="1" y="16"/>
                      <a:pt x="0" y="13"/>
                      <a:pt x="0" y="13"/>
                    </a:cubicBezTo>
                    <a:cubicBezTo>
                      <a:pt x="0" y="15"/>
                      <a:pt x="0" y="15"/>
                      <a:pt x="0" y="15"/>
                    </a:cubicBezTo>
                    <a:cubicBezTo>
                      <a:pt x="0" y="15"/>
                      <a:pt x="0" y="15"/>
                      <a:pt x="0" y="15"/>
                    </a:cubicBezTo>
                    <a:cubicBezTo>
                      <a:pt x="0" y="15"/>
                      <a:pt x="2" y="16"/>
                      <a:pt x="3" y="16"/>
                    </a:cubicBezTo>
                    <a:cubicBezTo>
                      <a:pt x="4" y="15"/>
                      <a:pt x="9" y="12"/>
                      <a:pt x="9" y="12"/>
                    </a:cubicBezTo>
                    <a:cubicBezTo>
                      <a:pt x="9" y="12"/>
                      <a:pt x="9" y="10"/>
                      <a:pt x="10" y="9"/>
                    </a:cubicBezTo>
                    <a:cubicBezTo>
                      <a:pt x="11" y="8"/>
                      <a:pt x="13" y="6"/>
                      <a:pt x="12" y="5"/>
                    </a:cubicBezTo>
                    <a:cubicBezTo>
                      <a:pt x="11" y="6"/>
                      <a:pt x="11" y="6"/>
                      <a:pt x="11" y="6"/>
                    </a:cubicBezTo>
                    <a:cubicBezTo>
                      <a:pt x="11" y="6"/>
                      <a:pt x="11" y="5"/>
                      <a:pt x="12" y="4"/>
                    </a:cubicBezTo>
                    <a:cubicBezTo>
                      <a:pt x="12" y="4"/>
                      <a:pt x="14" y="1"/>
                      <a:pt x="14"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7" name="Freeform 271"/>
              <p:cNvSpPr>
                <a:spLocks noChangeArrowheads="1"/>
              </p:cNvSpPr>
              <p:nvPr/>
            </p:nvSpPr>
            <p:spPr bwMode="auto">
              <a:xfrm>
                <a:off x="1655763" y="517525"/>
                <a:ext cx="52388" cy="68263"/>
              </a:xfrm>
              <a:custGeom>
                <a:avLst/>
                <a:gdLst>
                  <a:gd name="T0" fmla="*/ 0 w 3"/>
                  <a:gd name="T1" fmla="*/ 4 h 4"/>
                  <a:gd name="T2" fmla="*/ 3 w 3"/>
                  <a:gd name="T3" fmla="*/ 2 h 4"/>
                  <a:gd name="T4" fmla="*/ 2 w 3"/>
                  <a:gd name="T5" fmla="*/ 0 h 4"/>
                  <a:gd name="T6" fmla="*/ 0 w 3"/>
                  <a:gd name="T7" fmla="*/ 4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0" y="4"/>
                    </a:moveTo>
                    <a:cubicBezTo>
                      <a:pt x="0" y="4"/>
                      <a:pt x="2" y="2"/>
                      <a:pt x="3" y="2"/>
                    </a:cubicBezTo>
                    <a:cubicBezTo>
                      <a:pt x="2" y="0"/>
                      <a:pt x="2" y="0"/>
                      <a:pt x="2" y="0"/>
                    </a:cubicBezTo>
                    <a:cubicBezTo>
                      <a:pt x="2" y="0"/>
                      <a:pt x="0" y="4"/>
                      <a:pt x="0" y="4"/>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8" name="Freeform 272"/>
              <p:cNvSpPr>
                <a:spLocks noChangeArrowheads="1"/>
              </p:cNvSpPr>
              <p:nvPr/>
            </p:nvSpPr>
            <p:spPr bwMode="auto">
              <a:xfrm>
                <a:off x="1655763" y="447675"/>
                <a:ext cx="69850" cy="69850"/>
              </a:xfrm>
              <a:custGeom>
                <a:avLst/>
                <a:gdLst>
                  <a:gd name="T0" fmla="*/ 0 w 4"/>
                  <a:gd name="T1" fmla="*/ 4 h 4"/>
                  <a:gd name="T2" fmla="*/ 2 w 4"/>
                  <a:gd name="T3" fmla="*/ 2 h 4"/>
                  <a:gd name="T4" fmla="*/ 4 w 4"/>
                  <a:gd name="T5" fmla="*/ 0 h 4"/>
                  <a:gd name="T6" fmla="*/ 2 w 4"/>
                  <a:gd name="T7" fmla="*/ 2 h 4"/>
                  <a:gd name="T8" fmla="*/ 0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0" y="4"/>
                    </a:moveTo>
                    <a:cubicBezTo>
                      <a:pt x="0" y="4"/>
                      <a:pt x="1" y="3"/>
                      <a:pt x="2" y="2"/>
                    </a:cubicBezTo>
                    <a:cubicBezTo>
                      <a:pt x="2" y="2"/>
                      <a:pt x="4" y="0"/>
                      <a:pt x="4" y="0"/>
                    </a:cubicBezTo>
                    <a:cubicBezTo>
                      <a:pt x="2" y="2"/>
                      <a:pt x="2" y="2"/>
                      <a:pt x="2" y="2"/>
                    </a:cubicBezTo>
                    <a:lnTo>
                      <a:pt x="0" y="4"/>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9" name="Freeform 273"/>
              <p:cNvSpPr>
                <a:spLocks noChangeArrowheads="1"/>
              </p:cNvSpPr>
              <p:nvPr/>
            </p:nvSpPr>
            <p:spPr bwMode="auto">
              <a:xfrm>
                <a:off x="1550988" y="550863"/>
                <a:ext cx="69850" cy="155575"/>
              </a:xfrm>
              <a:custGeom>
                <a:avLst/>
                <a:gdLst>
                  <a:gd name="T0" fmla="*/ 3 w 4"/>
                  <a:gd name="T1" fmla="*/ 0 h 9"/>
                  <a:gd name="T2" fmla="*/ 0 w 4"/>
                  <a:gd name="T3" fmla="*/ 2 h 9"/>
                  <a:gd name="T4" fmla="*/ 2 w 4"/>
                  <a:gd name="T5" fmla="*/ 9 h 9"/>
                  <a:gd name="T6" fmla="*/ 3 w 4"/>
                  <a:gd name="T7" fmla="*/ 0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3" y="0"/>
                    </a:moveTo>
                    <a:cubicBezTo>
                      <a:pt x="0" y="2"/>
                      <a:pt x="0" y="2"/>
                      <a:pt x="0" y="2"/>
                    </a:cubicBezTo>
                    <a:cubicBezTo>
                      <a:pt x="2" y="9"/>
                      <a:pt x="2" y="9"/>
                      <a:pt x="2" y="9"/>
                    </a:cubicBezTo>
                    <a:cubicBezTo>
                      <a:pt x="2" y="9"/>
                      <a:pt x="4" y="4"/>
                      <a:pt x="3" y="0"/>
                    </a:cubicBezTo>
                    <a:close/>
                  </a:path>
                </a:pathLst>
              </a:custGeom>
              <a:solidFill>
                <a:srgbClr val="BA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0" name="Freeform 274"/>
              <p:cNvSpPr>
                <a:spLocks noChangeArrowheads="1"/>
              </p:cNvSpPr>
              <p:nvPr/>
            </p:nvSpPr>
            <p:spPr bwMode="auto">
              <a:xfrm>
                <a:off x="139700" y="1362075"/>
                <a:ext cx="139700" cy="206375"/>
              </a:xfrm>
              <a:custGeom>
                <a:avLst/>
                <a:gdLst>
                  <a:gd name="T0" fmla="*/ 0 w 8"/>
                  <a:gd name="T1" fmla="*/ 0 h 12"/>
                  <a:gd name="T2" fmla="*/ 0 w 8"/>
                  <a:gd name="T3" fmla="*/ 10 h 12"/>
                  <a:gd name="T4" fmla="*/ 8 w 8"/>
                  <a:gd name="T5" fmla="*/ 12 h 12"/>
                  <a:gd name="T6" fmla="*/ 4 w 8"/>
                  <a:gd name="T7" fmla="*/ 0 h 12"/>
                  <a:gd name="T8" fmla="*/ 0 w 8"/>
                  <a:gd name="T9" fmla="*/ 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0" y="0"/>
                    </a:moveTo>
                    <a:cubicBezTo>
                      <a:pt x="0" y="0"/>
                      <a:pt x="0" y="9"/>
                      <a:pt x="0" y="10"/>
                    </a:cubicBezTo>
                    <a:cubicBezTo>
                      <a:pt x="1" y="11"/>
                      <a:pt x="8" y="12"/>
                      <a:pt x="8" y="12"/>
                    </a:cubicBezTo>
                    <a:cubicBezTo>
                      <a:pt x="4" y="0"/>
                      <a:pt x="4" y="0"/>
                      <a:pt x="4"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1" name="Freeform 275"/>
              <p:cNvSpPr>
                <a:spLocks noChangeArrowheads="1"/>
              </p:cNvSpPr>
              <p:nvPr/>
            </p:nvSpPr>
            <p:spPr bwMode="auto">
              <a:xfrm>
                <a:off x="417513" y="258763"/>
                <a:ext cx="209550" cy="258763"/>
              </a:xfrm>
              <a:custGeom>
                <a:avLst/>
                <a:gdLst>
                  <a:gd name="T0" fmla="*/ 12 w 12"/>
                  <a:gd name="T1" fmla="*/ 7 h 15"/>
                  <a:gd name="T2" fmla="*/ 11 w 12"/>
                  <a:gd name="T3" fmla="*/ 9 h 15"/>
                  <a:gd name="T4" fmla="*/ 6 w 12"/>
                  <a:gd name="T5" fmla="*/ 15 h 15"/>
                  <a:gd name="T6" fmla="*/ 2 w 12"/>
                  <a:gd name="T7" fmla="*/ 13 h 15"/>
                  <a:gd name="T8" fmla="*/ 0 w 12"/>
                  <a:gd name="T9" fmla="*/ 8 h 15"/>
                  <a:gd name="T10" fmla="*/ 0 w 12"/>
                  <a:gd name="T11" fmla="*/ 2 h 15"/>
                  <a:gd name="T12" fmla="*/ 12 w 12"/>
                  <a:gd name="T13" fmla="*/ 7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12" y="7"/>
                    </a:moveTo>
                    <a:cubicBezTo>
                      <a:pt x="11" y="9"/>
                      <a:pt x="11" y="9"/>
                      <a:pt x="11" y="9"/>
                    </a:cubicBezTo>
                    <a:cubicBezTo>
                      <a:pt x="11" y="9"/>
                      <a:pt x="7" y="14"/>
                      <a:pt x="6" y="15"/>
                    </a:cubicBezTo>
                    <a:cubicBezTo>
                      <a:pt x="5" y="15"/>
                      <a:pt x="2" y="13"/>
                      <a:pt x="2" y="13"/>
                    </a:cubicBezTo>
                    <a:cubicBezTo>
                      <a:pt x="0" y="8"/>
                      <a:pt x="0" y="8"/>
                      <a:pt x="0" y="8"/>
                    </a:cubicBezTo>
                    <a:cubicBezTo>
                      <a:pt x="0" y="8"/>
                      <a:pt x="1" y="4"/>
                      <a:pt x="0" y="2"/>
                    </a:cubicBezTo>
                    <a:cubicBezTo>
                      <a:pt x="0" y="0"/>
                      <a:pt x="9" y="6"/>
                      <a:pt x="12" y="7"/>
                    </a:cubicBezTo>
                    <a:close/>
                  </a:path>
                </a:pathLst>
              </a:custGeom>
              <a:solidFill>
                <a:srgbClr val="D081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2" name="Freeform 276"/>
              <p:cNvSpPr>
                <a:spLocks noChangeArrowheads="1"/>
              </p:cNvSpPr>
              <p:nvPr/>
            </p:nvSpPr>
            <p:spPr bwMode="auto">
              <a:xfrm>
                <a:off x="434975" y="344488"/>
                <a:ext cx="157163" cy="173038"/>
              </a:xfrm>
              <a:custGeom>
                <a:avLst/>
                <a:gdLst>
                  <a:gd name="T0" fmla="*/ 1 w 9"/>
                  <a:gd name="T1" fmla="*/ 0 h 10"/>
                  <a:gd name="T2" fmla="*/ 3 w 9"/>
                  <a:gd name="T3" fmla="*/ 4 h 10"/>
                  <a:gd name="T4" fmla="*/ 9 w 9"/>
                  <a:gd name="T5" fmla="*/ 6 h 10"/>
                  <a:gd name="T6" fmla="*/ 5 w 9"/>
                  <a:gd name="T7" fmla="*/ 10 h 10"/>
                  <a:gd name="T8" fmla="*/ 1 w 9"/>
                  <a:gd name="T9" fmla="*/ 8 h 10"/>
                  <a:gd name="T10" fmla="*/ 0 w 9"/>
                  <a:gd name="T11" fmla="*/ 5 h 10"/>
                  <a:gd name="T12" fmla="*/ 1 w 9"/>
                  <a:gd name="T13" fmla="*/ 0 h 10"/>
                  <a:gd name="T14" fmla="*/ 0 60000 65536"/>
                  <a:gd name="T15" fmla="*/ 0 60000 65536"/>
                  <a:gd name="T16" fmla="*/ 0 60000 65536"/>
                  <a:gd name="T17" fmla="*/ 0 60000 65536"/>
                  <a:gd name="T18" fmla="*/ 0 60000 65536"/>
                  <a:gd name="T19" fmla="*/ 0 60000 65536"/>
                  <a:gd name="T20" fmla="*/ 0 60000 65536"/>
                  <a:gd name="T21" fmla="*/ 0 w 9"/>
                  <a:gd name="T22" fmla="*/ 0 h 10"/>
                  <a:gd name="T23" fmla="*/ 9 w 9"/>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0">
                    <a:moveTo>
                      <a:pt x="1" y="0"/>
                    </a:moveTo>
                    <a:cubicBezTo>
                      <a:pt x="1" y="0"/>
                      <a:pt x="3" y="3"/>
                      <a:pt x="3" y="4"/>
                    </a:cubicBezTo>
                    <a:cubicBezTo>
                      <a:pt x="4" y="5"/>
                      <a:pt x="7" y="6"/>
                      <a:pt x="9" y="6"/>
                    </a:cubicBezTo>
                    <a:cubicBezTo>
                      <a:pt x="7" y="8"/>
                      <a:pt x="6" y="9"/>
                      <a:pt x="5" y="10"/>
                    </a:cubicBezTo>
                    <a:cubicBezTo>
                      <a:pt x="4" y="10"/>
                      <a:pt x="1" y="8"/>
                      <a:pt x="1" y="8"/>
                    </a:cubicBezTo>
                    <a:cubicBezTo>
                      <a:pt x="0" y="5"/>
                      <a:pt x="0" y="5"/>
                      <a:pt x="0" y="5"/>
                    </a:cubicBezTo>
                    <a:cubicBezTo>
                      <a:pt x="1" y="4"/>
                      <a:pt x="1" y="0"/>
                      <a:pt x="1"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3" name="Freeform 277"/>
              <p:cNvSpPr>
                <a:spLocks noChangeArrowheads="1"/>
              </p:cNvSpPr>
              <p:nvPr/>
            </p:nvSpPr>
            <p:spPr bwMode="auto">
              <a:xfrm>
                <a:off x="365125" y="0"/>
                <a:ext cx="296863" cy="309563"/>
              </a:xfrm>
              <a:custGeom>
                <a:avLst/>
                <a:gdLst>
                  <a:gd name="T0" fmla="*/ 16 w 17"/>
                  <a:gd name="T1" fmla="*/ 6 h 18"/>
                  <a:gd name="T2" fmla="*/ 17 w 17"/>
                  <a:gd name="T3" fmla="*/ 4 h 18"/>
                  <a:gd name="T4" fmla="*/ 13 w 17"/>
                  <a:gd name="T5" fmla="*/ 1 h 18"/>
                  <a:gd name="T6" fmla="*/ 6 w 17"/>
                  <a:gd name="T7" fmla="*/ 1 h 18"/>
                  <a:gd name="T8" fmla="*/ 1 w 17"/>
                  <a:gd name="T9" fmla="*/ 5 h 18"/>
                  <a:gd name="T10" fmla="*/ 0 w 17"/>
                  <a:gd name="T11" fmla="*/ 10 h 18"/>
                  <a:gd name="T12" fmla="*/ 2 w 17"/>
                  <a:gd name="T13" fmla="*/ 16 h 18"/>
                  <a:gd name="T14" fmla="*/ 16 w 17"/>
                  <a:gd name="T15" fmla="*/ 6 h 18"/>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8"/>
                  <a:gd name="T26" fmla="*/ 17 w 17"/>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8">
                    <a:moveTo>
                      <a:pt x="16" y="6"/>
                    </a:moveTo>
                    <a:cubicBezTo>
                      <a:pt x="16" y="6"/>
                      <a:pt x="17" y="5"/>
                      <a:pt x="17" y="4"/>
                    </a:cubicBezTo>
                    <a:cubicBezTo>
                      <a:pt x="17" y="4"/>
                      <a:pt x="15" y="1"/>
                      <a:pt x="13" y="1"/>
                    </a:cubicBezTo>
                    <a:cubicBezTo>
                      <a:pt x="11" y="0"/>
                      <a:pt x="6" y="1"/>
                      <a:pt x="6" y="1"/>
                    </a:cubicBezTo>
                    <a:cubicBezTo>
                      <a:pt x="6" y="1"/>
                      <a:pt x="2" y="3"/>
                      <a:pt x="1" y="5"/>
                    </a:cubicBezTo>
                    <a:cubicBezTo>
                      <a:pt x="0" y="8"/>
                      <a:pt x="0" y="10"/>
                      <a:pt x="0" y="10"/>
                    </a:cubicBezTo>
                    <a:cubicBezTo>
                      <a:pt x="0" y="10"/>
                      <a:pt x="0" y="14"/>
                      <a:pt x="2" y="16"/>
                    </a:cubicBezTo>
                    <a:cubicBezTo>
                      <a:pt x="2" y="16"/>
                      <a:pt x="7" y="18"/>
                      <a:pt x="16" y="6"/>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4" name="Freeform 278"/>
              <p:cNvSpPr>
                <a:spLocks noChangeArrowheads="1"/>
              </p:cNvSpPr>
              <p:nvPr/>
            </p:nvSpPr>
            <p:spPr bwMode="auto">
              <a:xfrm>
                <a:off x="365125" y="85725"/>
                <a:ext cx="331788" cy="327025"/>
              </a:xfrm>
              <a:custGeom>
                <a:avLst/>
                <a:gdLst>
                  <a:gd name="T0" fmla="*/ 15 w 19"/>
                  <a:gd name="T1" fmla="*/ 18 h 19"/>
                  <a:gd name="T2" fmla="*/ 13 w 19"/>
                  <a:gd name="T3" fmla="*/ 19 h 19"/>
                  <a:gd name="T4" fmla="*/ 7 w 19"/>
                  <a:gd name="T5" fmla="*/ 16 h 19"/>
                  <a:gd name="T6" fmla="*/ 5 w 19"/>
                  <a:gd name="T7" fmla="*/ 13 h 19"/>
                  <a:gd name="T8" fmla="*/ 4 w 19"/>
                  <a:gd name="T9" fmla="*/ 13 h 19"/>
                  <a:gd name="T10" fmla="*/ 2 w 19"/>
                  <a:gd name="T11" fmla="*/ 10 h 19"/>
                  <a:gd name="T12" fmla="*/ 1 w 19"/>
                  <a:gd name="T13" fmla="*/ 7 h 19"/>
                  <a:gd name="T14" fmla="*/ 4 w 19"/>
                  <a:gd name="T15" fmla="*/ 7 h 19"/>
                  <a:gd name="T16" fmla="*/ 5 w 19"/>
                  <a:gd name="T17" fmla="*/ 10 h 19"/>
                  <a:gd name="T18" fmla="*/ 6 w 19"/>
                  <a:gd name="T19" fmla="*/ 10 h 19"/>
                  <a:gd name="T20" fmla="*/ 5 w 19"/>
                  <a:gd name="T21" fmla="*/ 7 h 19"/>
                  <a:gd name="T22" fmla="*/ 8 w 19"/>
                  <a:gd name="T23" fmla="*/ 4 h 19"/>
                  <a:gd name="T24" fmla="*/ 7 w 19"/>
                  <a:gd name="T25" fmla="*/ 3 h 19"/>
                  <a:gd name="T26" fmla="*/ 9 w 19"/>
                  <a:gd name="T27" fmla="*/ 1 h 19"/>
                  <a:gd name="T28" fmla="*/ 16 w 19"/>
                  <a:gd name="T29" fmla="*/ 1 h 19"/>
                  <a:gd name="T30" fmla="*/ 18 w 19"/>
                  <a:gd name="T31" fmla="*/ 5 h 19"/>
                  <a:gd name="T32" fmla="*/ 17 w 19"/>
                  <a:gd name="T33" fmla="*/ 7 h 19"/>
                  <a:gd name="T34" fmla="*/ 18 w 19"/>
                  <a:gd name="T35" fmla="*/ 11 h 19"/>
                  <a:gd name="T36" fmla="*/ 16 w 19"/>
                  <a:gd name="T37" fmla="*/ 16 h 19"/>
                  <a:gd name="T38" fmla="*/ 15 w 19"/>
                  <a:gd name="T39" fmla="*/ 18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
                  <a:gd name="T61" fmla="*/ 0 h 19"/>
                  <a:gd name="T62" fmla="*/ 19 w 19"/>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 h="19">
                    <a:moveTo>
                      <a:pt x="15" y="18"/>
                    </a:moveTo>
                    <a:cubicBezTo>
                      <a:pt x="15" y="18"/>
                      <a:pt x="13" y="19"/>
                      <a:pt x="13" y="19"/>
                    </a:cubicBezTo>
                    <a:cubicBezTo>
                      <a:pt x="12" y="19"/>
                      <a:pt x="9" y="18"/>
                      <a:pt x="7" y="16"/>
                    </a:cubicBezTo>
                    <a:cubicBezTo>
                      <a:pt x="5" y="14"/>
                      <a:pt x="5" y="13"/>
                      <a:pt x="5" y="13"/>
                    </a:cubicBezTo>
                    <a:cubicBezTo>
                      <a:pt x="5" y="13"/>
                      <a:pt x="4" y="13"/>
                      <a:pt x="4" y="13"/>
                    </a:cubicBezTo>
                    <a:cubicBezTo>
                      <a:pt x="3" y="13"/>
                      <a:pt x="2" y="11"/>
                      <a:pt x="2" y="10"/>
                    </a:cubicBezTo>
                    <a:cubicBezTo>
                      <a:pt x="1" y="10"/>
                      <a:pt x="0" y="8"/>
                      <a:pt x="1" y="7"/>
                    </a:cubicBezTo>
                    <a:cubicBezTo>
                      <a:pt x="2" y="6"/>
                      <a:pt x="4" y="7"/>
                      <a:pt x="4" y="7"/>
                    </a:cubicBezTo>
                    <a:cubicBezTo>
                      <a:pt x="4" y="8"/>
                      <a:pt x="5" y="10"/>
                      <a:pt x="5" y="10"/>
                    </a:cubicBezTo>
                    <a:cubicBezTo>
                      <a:pt x="6" y="10"/>
                      <a:pt x="6" y="10"/>
                      <a:pt x="6" y="10"/>
                    </a:cubicBezTo>
                    <a:cubicBezTo>
                      <a:pt x="6" y="10"/>
                      <a:pt x="5" y="8"/>
                      <a:pt x="5" y="7"/>
                    </a:cubicBezTo>
                    <a:cubicBezTo>
                      <a:pt x="6" y="7"/>
                      <a:pt x="8" y="4"/>
                      <a:pt x="8" y="4"/>
                    </a:cubicBezTo>
                    <a:cubicBezTo>
                      <a:pt x="8" y="4"/>
                      <a:pt x="7" y="3"/>
                      <a:pt x="7" y="3"/>
                    </a:cubicBezTo>
                    <a:cubicBezTo>
                      <a:pt x="7" y="3"/>
                      <a:pt x="9" y="1"/>
                      <a:pt x="9" y="1"/>
                    </a:cubicBezTo>
                    <a:cubicBezTo>
                      <a:pt x="10" y="0"/>
                      <a:pt x="14" y="0"/>
                      <a:pt x="16" y="1"/>
                    </a:cubicBezTo>
                    <a:cubicBezTo>
                      <a:pt x="16" y="1"/>
                      <a:pt x="18" y="3"/>
                      <a:pt x="18" y="5"/>
                    </a:cubicBezTo>
                    <a:cubicBezTo>
                      <a:pt x="18" y="5"/>
                      <a:pt x="18" y="6"/>
                      <a:pt x="17" y="7"/>
                    </a:cubicBezTo>
                    <a:cubicBezTo>
                      <a:pt x="17" y="7"/>
                      <a:pt x="19" y="8"/>
                      <a:pt x="18" y="11"/>
                    </a:cubicBezTo>
                    <a:cubicBezTo>
                      <a:pt x="18" y="13"/>
                      <a:pt x="17" y="15"/>
                      <a:pt x="16" y="16"/>
                    </a:cubicBezTo>
                    <a:cubicBezTo>
                      <a:pt x="16" y="17"/>
                      <a:pt x="16" y="18"/>
                      <a:pt x="15" y="18"/>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5" name="Freeform 279"/>
              <p:cNvSpPr>
                <a:spLocks noChangeArrowheads="1"/>
              </p:cNvSpPr>
              <p:nvPr/>
            </p:nvSpPr>
            <p:spPr bwMode="auto">
              <a:xfrm>
                <a:off x="365125" y="85725"/>
                <a:ext cx="279400" cy="327025"/>
              </a:xfrm>
              <a:custGeom>
                <a:avLst/>
                <a:gdLst>
                  <a:gd name="T0" fmla="*/ 1 w 16"/>
                  <a:gd name="T1" fmla="*/ 7 h 19"/>
                  <a:gd name="T2" fmla="*/ 4 w 16"/>
                  <a:gd name="T3" fmla="*/ 7 h 19"/>
                  <a:gd name="T4" fmla="*/ 5 w 16"/>
                  <a:gd name="T5" fmla="*/ 10 h 19"/>
                  <a:gd name="T6" fmla="*/ 6 w 16"/>
                  <a:gd name="T7" fmla="*/ 10 h 19"/>
                  <a:gd name="T8" fmla="*/ 5 w 16"/>
                  <a:gd name="T9" fmla="*/ 7 h 19"/>
                  <a:gd name="T10" fmla="*/ 8 w 16"/>
                  <a:gd name="T11" fmla="*/ 4 h 19"/>
                  <a:gd name="T12" fmla="*/ 7 w 16"/>
                  <a:gd name="T13" fmla="*/ 3 h 19"/>
                  <a:gd name="T14" fmla="*/ 9 w 16"/>
                  <a:gd name="T15" fmla="*/ 1 h 19"/>
                  <a:gd name="T16" fmla="*/ 10 w 16"/>
                  <a:gd name="T17" fmla="*/ 0 h 19"/>
                  <a:gd name="T18" fmla="*/ 12 w 16"/>
                  <a:gd name="T19" fmla="*/ 5 h 19"/>
                  <a:gd name="T20" fmla="*/ 10 w 16"/>
                  <a:gd name="T21" fmla="*/ 6 h 19"/>
                  <a:gd name="T22" fmla="*/ 10 w 16"/>
                  <a:gd name="T23" fmla="*/ 7 h 19"/>
                  <a:gd name="T24" fmla="*/ 8 w 16"/>
                  <a:gd name="T25" fmla="*/ 8 h 19"/>
                  <a:gd name="T26" fmla="*/ 9 w 16"/>
                  <a:gd name="T27" fmla="*/ 11 h 19"/>
                  <a:gd name="T28" fmla="*/ 11 w 16"/>
                  <a:gd name="T29" fmla="*/ 11 h 19"/>
                  <a:gd name="T30" fmla="*/ 11 w 16"/>
                  <a:gd name="T31" fmla="*/ 15 h 19"/>
                  <a:gd name="T32" fmla="*/ 13 w 16"/>
                  <a:gd name="T33" fmla="*/ 18 h 19"/>
                  <a:gd name="T34" fmla="*/ 16 w 16"/>
                  <a:gd name="T35" fmla="*/ 17 h 19"/>
                  <a:gd name="T36" fmla="*/ 15 w 16"/>
                  <a:gd name="T37" fmla="*/ 18 h 19"/>
                  <a:gd name="T38" fmla="*/ 13 w 16"/>
                  <a:gd name="T39" fmla="*/ 19 h 19"/>
                  <a:gd name="T40" fmla="*/ 7 w 16"/>
                  <a:gd name="T41" fmla="*/ 16 h 19"/>
                  <a:gd name="T42" fmla="*/ 5 w 16"/>
                  <a:gd name="T43" fmla="*/ 13 h 19"/>
                  <a:gd name="T44" fmla="*/ 4 w 16"/>
                  <a:gd name="T45" fmla="*/ 13 h 19"/>
                  <a:gd name="T46" fmla="*/ 2 w 16"/>
                  <a:gd name="T47" fmla="*/ 10 h 19"/>
                  <a:gd name="T48" fmla="*/ 1 w 16"/>
                  <a:gd name="T49" fmla="*/ 7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
                  <a:gd name="T76" fmla="*/ 0 h 19"/>
                  <a:gd name="T77" fmla="*/ 16 w 16"/>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 h="19">
                    <a:moveTo>
                      <a:pt x="1" y="7"/>
                    </a:moveTo>
                    <a:cubicBezTo>
                      <a:pt x="2" y="6"/>
                      <a:pt x="4" y="7"/>
                      <a:pt x="4" y="7"/>
                    </a:cubicBezTo>
                    <a:cubicBezTo>
                      <a:pt x="4" y="8"/>
                      <a:pt x="5" y="10"/>
                      <a:pt x="5" y="10"/>
                    </a:cubicBezTo>
                    <a:cubicBezTo>
                      <a:pt x="6" y="10"/>
                      <a:pt x="6" y="10"/>
                      <a:pt x="6" y="10"/>
                    </a:cubicBezTo>
                    <a:cubicBezTo>
                      <a:pt x="6" y="10"/>
                      <a:pt x="5" y="8"/>
                      <a:pt x="5" y="7"/>
                    </a:cubicBezTo>
                    <a:cubicBezTo>
                      <a:pt x="6" y="7"/>
                      <a:pt x="8" y="4"/>
                      <a:pt x="8" y="4"/>
                    </a:cubicBezTo>
                    <a:cubicBezTo>
                      <a:pt x="8" y="4"/>
                      <a:pt x="7" y="3"/>
                      <a:pt x="7" y="3"/>
                    </a:cubicBezTo>
                    <a:cubicBezTo>
                      <a:pt x="7" y="3"/>
                      <a:pt x="9" y="1"/>
                      <a:pt x="9" y="1"/>
                    </a:cubicBezTo>
                    <a:cubicBezTo>
                      <a:pt x="9" y="0"/>
                      <a:pt x="9" y="0"/>
                      <a:pt x="10" y="0"/>
                    </a:cubicBezTo>
                    <a:cubicBezTo>
                      <a:pt x="11" y="2"/>
                      <a:pt x="12" y="5"/>
                      <a:pt x="12" y="5"/>
                    </a:cubicBezTo>
                    <a:cubicBezTo>
                      <a:pt x="11" y="5"/>
                      <a:pt x="10" y="6"/>
                      <a:pt x="10" y="6"/>
                    </a:cubicBezTo>
                    <a:cubicBezTo>
                      <a:pt x="10" y="6"/>
                      <a:pt x="10" y="7"/>
                      <a:pt x="10" y="7"/>
                    </a:cubicBezTo>
                    <a:cubicBezTo>
                      <a:pt x="9" y="8"/>
                      <a:pt x="8" y="8"/>
                      <a:pt x="8" y="8"/>
                    </a:cubicBezTo>
                    <a:cubicBezTo>
                      <a:pt x="8" y="8"/>
                      <a:pt x="8" y="10"/>
                      <a:pt x="9" y="11"/>
                    </a:cubicBezTo>
                    <a:cubicBezTo>
                      <a:pt x="10" y="12"/>
                      <a:pt x="11" y="11"/>
                      <a:pt x="11" y="11"/>
                    </a:cubicBezTo>
                    <a:cubicBezTo>
                      <a:pt x="10" y="12"/>
                      <a:pt x="11" y="14"/>
                      <a:pt x="11" y="15"/>
                    </a:cubicBezTo>
                    <a:cubicBezTo>
                      <a:pt x="11" y="16"/>
                      <a:pt x="12" y="17"/>
                      <a:pt x="13" y="18"/>
                    </a:cubicBezTo>
                    <a:cubicBezTo>
                      <a:pt x="14" y="18"/>
                      <a:pt x="15" y="18"/>
                      <a:pt x="16" y="17"/>
                    </a:cubicBezTo>
                    <a:cubicBezTo>
                      <a:pt x="16" y="18"/>
                      <a:pt x="16" y="18"/>
                      <a:pt x="15" y="18"/>
                    </a:cubicBezTo>
                    <a:cubicBezTo>
                      <a:pt x="15" y="18"/>
                      <a:pt x="13" y="19"/>
                      <a:pt x="13" y="19"/>
                    </a:cubicBezTo>
                    <a:cubicBezTo>
                      <a:pt x="12" y="19"/>
                      <a:pt x="9" y="18"/>
                      <a:pt x="7" y="16"/>
                    </a:cubicBezTo>
                    <a:cubicBezTo>
                      <a:pt x="5" y="14"/>
                      <a:pt x="5" y="13"/>
                      <a:pt x="5" y="13"/>
                    </a:cubicBezTo>
                    <a:cubicBezTo>
                      <a:pt x="5" y="13"/>
                      <a:pt x="4" y="13"/>
                      <a:pt x="4" y="13"/>
                    </a:cubicBezTo>
                    <a:cubicBezTo>
                      <a:pt x="3" y="13"/>
                      <a:pt x="2" y="11"/>
                      <a:pt x="2" y="10"/>
                    </a:cubicBezTo>
                    <a:cubicBezTo>
                      <a:pt x="1" y="10"/>
                      <a:pt x="0" y="8"/>
                      <a:pt x="1" y="7"/>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6" name="Freeform 280"/>
              <p:cNvSpPr>
                <a:spLocks noChangeArrowheads="1"/>
              </p:cNvSpPr>
              <p:nvPr/>
            </p:nvSpPr>
            <p:spPr bwMode="auto">
              <a:xfrm>
                <a:off x="209550" y="2155825"/>
                <a:ext cx="190500" cy="85725"/>
              </a:xfrm>
              <a:custGeom>
                <a:avLst/>
                <a:gdLst>
                  <a:gd name="T0" fmla="*/ 5 w 11"/>
                  <a:gd name="T1" fmla="*/ 5 h 5"/>
                  <a:gd name="T2" fmla="*/ 6 w 11"/>
                  <a:gd name="T3" fmla="*/ 0 h 5"/>
                  <a:gd name="T4" fmla="*/ 5 w 11"/>
                  <a:gd name="T5" fmla="*/ 5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5" y="5"/>
                    </a:moveTo>
                    <a:cubicBezTo>
                      <a:pt x="10" y="5"/>
                      <a:pt x="11" y="0"/>
                      <a:pt x="6" y="0"/>
                    </a:cubicBezTo>
                    <a:cubicBezTo>
                      <a:pt x="2" y="0"/>
                      <a:pt x="0" y="5"/>
                      <a:pt x="5" y="5"/>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7" name="Freeform 281"/>
              <p:cNvSpPr>
                <a:spLocks noChangeArrowheads="1"/>
              </p:cNvSpPr>
              <p:nvPr/>
            </p:nvSpPr>
            <p:spPr bwMode="auto">
              <a:xfrm>
                <a:off x="122238" y="2724150"/>
                <a:ext cx="225425" cy="190500"/>
              </a:xfrm>
              <a:custGeom>
                <a:avLst/>
                <a:gdLst>
                  <a:gd name="T0" fmla="*/ 4 w 13"/>
                  <a:gd name="T1" fmla="*/ 0 h 11"/>
                  <a:gd name="T2" fmla="*/ 0 w 13"/>
                  <a:gd name="T3" fmla="*/ 10 h 11"/>
                  <a:gd name="T4" fmla="*/ 11 w 13"/>
                  <a:gd name="T5" fmla="*/ 7 h 11"/>
                  <a:gd name="T6" fmla="*/ 12 w 13"/>
                  <a:gd name="T7" fmla="*/ 5 h 11"/>
                  <a:gd name="T8" fmla="*/ 13 w 13"/>
                  <a:gd name="T9" fmla="*/ 1 h 11"/>
                  <a:gd name="T10" fmla="*/ 4 w 13"/>
                  <a:gd name="T11" fmla="*/ 0 h 11"/>
                  <a:gd name="T12" fmla="*/ 0 60000 65536"/>
                  <a:gd name="T13" fmla="*/ 0 60000 65536"/>
                  <a:gd name="T14" fmla="*/ 0 60000 65536"/>
                  <a:gd name="T15" fmla="*/ 0 60000 65536"/>
                  <a:gd name="T16" fmla="*/ 0 60000 65536"/>
                  <a:gd name="T17" fmla="*/ 0 60000 65536"/>
                  <a:gd name="T18" fmla="*/ 0 w 13"/>
                  <a:gd name="T19" fmla="*/ 0 h 11"/>
                  <a:gd name="T20" fmla="*/ 13 w 1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3" h="11">
                    <a:moveTo>
                      <a:pt x="4" y="0"/>
                    </a:moveTo>
                    <a:cubicBezTo>
                      <a:pt x="4" y="0"/>
                      <a:pt x="0" y="6"/>
                      <a:pt x="0" y="10"/>
                    </a:cubicBezTo>
                    <a:cubicBezTo>
                      <a:pt x="0" y="10"/>
                      <a:pt x="11" y="11"/>
                      <a:pt x="11" y="7"/>
                    </a:cubicBezTo>
                    <a:cubicBezTo>
                      <a:pt x="12" y="5"/>
                      <a:pt x="12" y="5"/>
                      <a:pt x="12" y="5"/>
                    </a:cubicBezTo>
                    <a:cubicBezTo>
                      <a:pt x="12" y="5"/>
                      <a:pt x="13" y="7"/>
                      <a:pt x="13"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8" name="Freeform 282"/>
              <p:cNvSpPr>
                <a:spLocks noChangeArrowheads="1"/>
              </p:cNvSpPr>
              <p:nvPr/>
            </p:nvSpPr>
            <p:spPr bwMode="auto">
              <a:xfrm>
                <a:off x="731838" y="2690813"/>
                <a:ext cx="261938" cy="223838"/>
              </a:xfrm>
              <a:custGeom>
                <a:avLst/>
                <a:gdLst>
                  <a:gd name="T0" fmla="*/ 1 w 15"/>
                  <a:gd name="T1" fmla="*/ 2 h 13"/>
                  <a:gd name="T2" fmla="*/ 1 w 15"/>
                  <a:gd name="T3" fmla="*/ 7 h 13"/>
                  <a:gd name="T4" fmla="*/ 5 w 15"/>
                  <a:gd name="T5" fmla="*/ 9 h 13"/>
                  <a:gd name="T6" fmla="*/ 6 w 15"/>
                  <a:gd name="T7" fmla="*/ 12 h 13"/>
                  <a:gd name="T8" fmla="*/ 5 w 15"/>
                  <a:gd name="T9" fmla="*/ 11 h 13"/>
                  <a:gd name="T10" fmla="*/ 15 w 15"/>
                  <a:gd name="T11" fmla="*/ 12 h 13"/>
                  <a:gd name="T12" fmla="*/ 15 w 15"/>
                  <a:gd name="T13" fmla="*/ 10 h 13"/>
                  <a:gd name="T14" fmla="*/ 10 w 15"/>
                  <a:gd name="T15" fmla="*/ 2 h 13"/>
                  <a:gd name="T16" fmla="*/ 1 w 15"/>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1" y="2"/>
                    </a:moveTo>
                    <a:cubicBezTo>
                      <a:pt x="1" y="2"/>
                      <a:pt x="0" y="6"/>
                      <a:pt x="1" y="7"/>
                    </a:cubicBezTo>
                    <a:cubicBezTo>
                      <a:pt x="1" y="7"/>
                      <a:pt x="3" y="9"/>
                      <a:pt x="5" y="9"/>
                    </a:cubicBezTo>
                    <a:cubicBezTo>
                      <a:pt x="5" y="9"/>
                      <a:pt x="5" y="11"/>
                      <a:pt x="6" y="12"/>
                    </a:cubicBezTo>
                    <a:cubicBezTo>
                      <a:pt x="6" y="12"/>
                      <a:pt x="5" y="11"/>
                      <a:pt x="5" y="11"/>
                    </a:cubicBezTo>
                    <a:cubicBezTo>
                      <a:pt x="5" y="11"/>
                      <a:pt x="13" y="13"/>
                      <a:pt x="15" y="12"/>
                    </a:cubicBezTo>
                    <a:cubicBezTo>
                      <a:pt x="15" y="10"/>
                      <a:pt x="15" y="10"/>
                      <a:pt x="15" y="10"/>
                    </a:cubicBezTo>
                    <a:cubicBezTo>
                      <a:pt x="15" y="10"/>
                      <a:pt x="11" y="5"/>
                      <a:pt x="10" y="2"/>
                    </a:cubicBezTo>
                    <a:cubicBezTo>
                      <a:pt x="9" y="0"/>
                      <a:pt x="1" y="2"/>
                      <a:pt x="1" y="2"/>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9" name="Freeform 283"/>
              <p:cNvSpPr>
                <a:spLocks noChangeArrowheads="1"/>
              </p:cNvSpPr>
              <p:nvPr/>
            </p:nvSpPr>
            <p:spPr bwMode="auto">
              <a:xfrm>
                <a:off x="139700" y="1189038"/>
                <a:ext cx="819150" cy="1622425"/>
              </a:xfrm>
              <a:custGeom>
                <a:avLst/>
                <a:gdLst>
                  <a:gd name="T0" fmla="*/ 3 w 47"/>
                  <a:gd name="T1" fmla="*/ 90 h 94"/>
                  <a:gd name="T2" fmla="*/ 13 w 47"/>
                  <a:gd name="T3" fmla="*/ 89 h 94"/>
                  <a:gd name="T4" fmla="*/ 12 w 47"/>
                  <a:gd name="T5" fmla="*/ 79 h 94"/>
                  <a:gd name="T6" fmla="*/ 17 w 47"/>
                  <a:gd name="T7" fmla="*/ 48 h 94"/>
                  <a:gd name="T8" fmla="*/ 23 w 47"/>
                  <a:gd name="T9" fmla="*/ 27 h 94"/>
                  <a:gd name="T10" fmla="*/ 24 w 47"/>
                  <a:gd name="T11" fmla="*/ 30 h 94"/>
                  <a:gd name="T12" fmla="*/ 35 w 47"/>
                  <a:gd name="T13" fmla="*/ 89 h 94"/>
                  <a:gd name="T14" fmla="*/ 45 w 47"/>
                  <a:gd name="T15" fmla="*/ 91 h 94"/>
                  <a:gd name="T16" fmla="*/ 45 w 47"/>
                  <a:gd name="T17" fmla="*/ 82 h 94"/>
                  <a:gd name="T18" fmla="*/ 44 w 47"/>
                  <a:gd name="T19" fmla="*/ 66 h 94"/>
                  <a:gd name="T20" fmla="*/ 43 w 47"/>
                  <a:gd name="T21" fmla="*/ 44 h 94"/>
                  <a:gd name="T22" fmla="*/ 42 w 47"/>
                  <a:gd name="T23" fmla="*/ 18 h 94"/>
                  <a:gd name="T24" fmla="*/ 42 w 47"/>
                  <a:gd name="T25" fmla="*/ 15 h 94"/>
                  <a:gd name="T26" fmla="*/ 39 w 47"/>
                  <a:gd name="T27" fmla="*/ 9 h 94"/>
                  <a:gd name="T28" fmla="*/ 39 w 47"/>
                  <a:gd name="T29" fmla="*/ 2 h 94"/>
                  <a:gd name="T30" fmla="*/ 22 w 47"/>
                  <a:gd name="T31" fmla="*/ 4 h 94"/>
                  <a:gd name="T32" fmla="*/ 11 w 47"/>
                  <a:gd name="T33" fmla="*/ 0 h 94"/>
                  <a:gd name="T34" fmla="*/ 10 w 47"/>
                  <a:gd name="T35" fmla="*/ 4 h 94"/>
                  <a:gd name="T36" fmla="*/ 3 w 47"/>
                  <a:gd name="T37" fmla="*/ 13 h 94"/>
                  <a:gd name="T38" fmla="*/ 5 w 47"/>
                  <a:gd name="T39" fmla="*/ 18 h 94"/>
                  <a:gd name="T40" fmla="*/ 5 w 47"/>
                  <a:gd name="T41" fmla="*/ 41 h 94"/>
                  <a:gd name="T42" fmla="*/ 3 w 47"/>
                  <a:gd name="T43" fmla="*/ 70 h 94"/>
                  <a:gd name="T44" fmla="*/ 1 w 47"/>
                  <a:gd name="T45" fmla="*/ 83 h 94"/>
                  <a:gd name="T46" fmla="*/ 3 w 47"/>
                  <a:gd name="T47" fmla="*/ 90 h 9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94"/>
                  <a:gd name="T74" fmla="*/ 47 w 47"/>
                  <a:gd name="T75" fmla="*/ 94 h 9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94">
                    <a:moveTo>
                      <a:pt x="3" y="90"/>
                    </a:moveTo>
                    <a:cubicBezTo>
                      <a:pt x="3" y="90"/>
                      <a:pt x="12" y="92"/>
                      <a:pt x="13" y="89"/>
                    </a:cubicBezTo>
                    <a:cubicBezTo>
                      <a:pt x="14" y="86"/>
                      <a:pt x="12" y="79"/>
                      <a:pt x="12" y="79"/>
                    </a:cubicBezTo>
                    <a:cubicBezTo>
                      <a:pt x="12" y="79"/>
                      <a:pt x="17" y="49"/>
                      <a:pt x="17" y="48"/>
                    </a:cubicBezTo>
                    <a:cubicBezTo>
                      <a:pt x="18" y="48"/>
                      <a:pt x="21" y="36"/>
                      <a:pt x="23" y="27"/>
                    </a:cubicBezTo>
                    <a:cubicBezTo>
                      <a:pt x="24" y="30"/>
                      <a:pt x="24" y="30"/>
                      <a:pt x="24" y="30"/>
                    </a:cubicBezTo>
                    <a:cubicBezTo>
                      <a:pt x="24" y="30"/>
                      <a:pt x="29" y="83"/>
                      <a:pt x="35" y="89"/>
                    </a:cubicBezTo>
                    <a:cubicBezTo>
                      <a:pt x="35" y="89"/>
                      <a:pt x="41" y="94"/>
                      <a:pt x="45" y="91"/>
                    </a:cubicBezTo>
                    <a:cubicBezTo>
                      <a:pt x="45" y="91"/>
                      <a:pt x="47" y="89"/>
                      <a:pt x="45" y="82"/>
                    </a:cubicBezTo>
                    <a:cubicBezTo>
                      <a:pt x="45" y="82"/>
                      <a:pt x="46" y="71"/>
                      <a:pt x="44" y="66"/>
                    </a:cubicBezTo>
                    <a:cubicBezTo>
                      <a:pt x="44" y="66"/>
                      <a:pt x="43" y="48"/>
                      <a:pt x="43" y="44"/>
                    </a:cubicBezTo>
                    <a:cubicBezTo>
                      <a:pt x="43" y="40"/>
                      <a:pt x="41" y="21"/>
                      <a:pt x="42" y="18"/>
                    </a:cubicBezTo>
                    <a:cubicBezTo>
                      <a:pt x="42" y="15"/>
                      <a:pt x="42" y="15"/>
                      <a:pt x="42" y="15"/>
                    </a:cubicBezTo>
                    <a:cubicBezTo>
                      <a:pt x="39" y="9"/>
                      <a:pt x="39" y="9"/>
                      <a:pt x="39" y="9"/>
                    </a:cubicBezTo>
                    <a:cubicBezTo>
                      <a:pt x="39" y="2"/>
                      <a:pt x="39" y="2"/>
                      <a:pt x="39" y="2"/>
                    </a:cubicBezTo>
                    <a:cubicBezTo>
                      <a:pt x="39" y="2"/>
                      <a:pt x="28" y="5"/>
                      <a:pt x="22" y="4"/>
                    </a:cubicBezTo>
                    <a:cubicBezTo>
                      <a:pt x="11" y="0"/>
                      <a:pt x="11" y="0"/>
                      <a:pt x="11" y="0"/>
                    </a:cubicBezTo>
                    <a:cubicBezTo>
                      <a:pt x="10" y="4"/>
                      <a:pt x="10" y="4"/>
                      <a:pt x="10" y="4"/>
                    </a:cubicBezTo>
                    <a:cubicBezTo>
                      <a:pt x="10" y="4"/>
                      <a:pt x="4" y="11"/>
                      <a:pt x="3" y="13"/>
                    </a:cubicBezTo>
                    <a:cubicBezTo>
                      <a:pt x="5" y="18"/>
                      <a:pt x="5" y="18"/>
                      <a:pt x="5" y="18"/>
                    </a:cubicBezTo>
                    <a:cubicBezTo>
                      <a:pt x="5" y="18"/>
                      <a:pt x="3" y="36"/>
                      <a:pt x="5" y="41"/>
                    </a:cubicBezTo>
                    <a:cubicBezTo>
                      <a:pt x="5" y="41"/>
                      <a:pt x="2" y="65"/>
                      <a:pt x="3" y="70"/>
                    </a:cubicBezTo>
                    <a:cubicBezTo>
                      <a:pt x="3" y="70"/>
                      <a:pt x="0" y="81"/>
                      <a:pt x="1" y="83"/>
                    </a:cubicBezTo>
                    <a:cubicBezTo>
                      <a:pt x="2" y="86"/>
                      <a:pt x="3" y="90"/>
                      <a:pt x="3" y="90"/>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0" name="Rectangle 284"/>
              <p:cNvSpPr>
                <a:spLocks noChangeArrowheads="1"/>
              </p:cNvSpPr>
              <p:nvPr/>
            </p:nvSpPr>
            <p:spPr bwMode="auto">
              <a:xfrm>
                <a:off x="661988" y="1431925"/>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1" name="Freeform 285"/>
              <p:cNvSpPr>
                <a:spLocks noChangeArrowheads="1"/>
              </p:cNvSpPr>
              <p:nvPr/>
            </p:nvSpPr>
            <p:spPr bwMode="auto">
              <a:xfrm>
                <a:off x="766763" y="1500188"/>
                <a:ext cx="17463"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2" name="Freeform 286"/>
              <p:cNvSpPr>
                <a:spLocks noChangeArrowheads="1"/>
              </p:cNvSpPr>
              <p:nvPr/>
            </p:nvSpPr>
            <p:spPr bwMode="auto">
              <a:xfrm>
                <a:off x="766763" y="1620838"/>
                <a:ext cx="17463"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3" name="Freeform 287"/>
              <p:cNvSpPr>
                <a:spLocks noChangeArrowheads="1"/>
              </p:cNvSpPr>
              <p:nvPr/>
            </p:nvSpPr>
            <p:spPr bwMode="auto">
              <a:xfrm>
                <a:off x="192088" y="1327150"/>
                <a:ext cx="679450" cy="1449388"/>
              </a:xfrm>
              <a:custGeom>
                <a:avLst/>
                <a:gdLst>
                  <a:gd name="T0" fmla="*/ 39 w 39"/>
                  <a:gd name="T1" fmla="*/ 84 h 84"/>
                  <a:gd name="T2" fmla="*/ 37 w 39"/>
                  <a:gd name="T3" fmla="*/ 74 h 84"/>
                  <a:gd name="T4" fmla="*/ 35 w 39"/>
                  <a:gd name="T5" fmla="*/ 66 h 84"/>
                  <a:gd name="T6" fmla="*/ 39 w 39"/>
                  <a:gd name="T7" fmla="*/ 54 h 84"/>
                  <a:gd name="T8" fmla="*/ 34 w 39"/>
                  <a:gd name="T9" fmla="*/ 58 h 84"/>
                  <a:gd name="T10" fmla="*/ 34 w 39"/>
                  <a:gd name="T11" fmla="*/ 51 h 84"/>
                  <a:gd name="T12" fmla="*/ 32 w 39"/>
                  <a:gd name="T13" fmla="*/ 32 h 84"/>
                  <a:gd name="T14" fmla="*/ 32 w 39"/>
                  <a:gd name="T15" fmla="*/ 44 h 84"/>
                  <a:gd name="T16" fmla="*/ 27 w 39"/>
                  <a:gd name="T17" fmla="*/ 25 h 84"/>
                  <a:gd name="T18" fmla="*/ 33 w 39"/>
                  <a:gd name="T19" fmla="*/ 17 h 84"/>
                  <a:gd name="T20" fmla="*/ 24 w 39"/>
                  <a:gd name="T21" fmla="*/ 17 h 84"/>
                  <a:gd name="T22" fmla="*/ 33 w 39"/>
                  <a:gd name="T23" fmla="*/ 10 h 84"/>
                  <a:gd name="T24" fmla="*/ 23 w 39"/>
                  <a:gd name="T25" fmla="*/ 14 h 84"/>
                  <a:gd name="T26" fmla="*/ 27 w 39"/>
                  <a:gd name="T27" fmla="*/ 6 h 84"/>
                  <a:gd name="T28" fmla="*/ 18 w 39"/>
                  <a:gd name="T29" fmla="*/ 8 h 84"/>
                  <a:gd name="T30" fmla="*/ 10 w 39"/>
                  <a:gd name="T31" fmla="*/ 0 h 84"/>
                  <a:gd name="T32" fmla="*/ 13 w 39"/>
                  <a:gd name="T33" fmla="*/ 11 h 84"/>
                  <a:gd name="T34" fmla="*/ 7 w 39"/>
                  <a:gd name="T35" fmla="*/ 7 h 84"/>
                  <a:gd name="T36" fmla="*/ 3 w 39"/>
                  <a:gd name="T37" fmla="*/ 1 h 84"/>
                  <a:gd name="T38" fmla="*/ 0 w 39"/>
                  <a:gd name="T39" fmla="*/ 5 h 84"/>
                  <a:gd name="T40" fmla="*/ 1 w 39"/>
                  <a:gd name="T41" fmla="*/ 7 h 84"/>
                  <a:gd name="T42" fmla="*/ 16 w 39"/>
                  <a:gd name="T43" fmla="*/ 17 h 84"/>
                  <a:gd name="T44" fmla="*/ 5 w 39"/>
                  <a:gd name="T45" fmla="*/ 15 h 84"/>
                  <a:gd name="T46" fmla="*/ 13 w 39"/>
                  <a:gd name="T47" fmla="*/ 20 h 84"/>
                  <a:gd name="T48" fmla="*/ 9 w 39"/>
                  <a:gd name="T49" fmla="*/ 34 h 84"/>
                  <a:gd name="T50" fmla="*/ 9 w 39"/>
                  <a:gd name="T51" fmla="*/ 50 h 84"/>
                  <a:gd name="T52" fmla="*/ 5 w 39"/>
                  <a:gd name="T53" fmla="*/ 40 h 84"/>
                  <a:gd name="T54" fmla="*/ 4 w 39"/>
                  <a:gd name="T55" fmla="*/ 58 h 84"/>
                  <a:gd name="T56" fmla="*/ 7 w 39"/>
                  <a:gd name="T57" fmla="*/ 73 h 84"/>
                  <a:gd name="T58" fmla="*/ 2 w 39"/>
                  <a:gd name="T59" fmla="*/ 63 h 84"/>
                  <a:gd name="T60" fmla="*/ 4 w 39"/>
                  <a:gd name="T61" fmla="*/ 76 h 84"/>
                  <a:gd name="T62" fmla="*/ 4 w 39"/>
                  <a:gd name="T63" fmla="*/ 83 h 84"/>
                  <a:gd name="T64" fmla="*/ 10 w 39"/>
                  <a:gd name="T65" fmla="*/ 81 h 84"/>
                  <a:gd name="T66" fmla="*/ 9 w 39"/>
                  <a:gd name="T67" fmla="*/ 71 h 84"/>
                  <a:gd name="T68" fmla="*/ 14 w 39"/>
                  <a:gd name="T69" fmla="*/ 40 h 84"/>
                  <a:gd name="T70" fmla="*/ 20 w 39"/>
                  <a:gd name="T71" fmla="*/ 19 h 84"/>
                  <a:gd name="T72" fmla="*/ 21 w 39"/>
                  <a:gd name="T73" fmla="*/ 22 h 84"/>
                  <a:gd name="T74" fmla="*/ 32 w 39"/>
                  <a:gd name="T75" fmla="*/ 81 h 84"/>
                  <a:gd name="T76" fmla="*/ 39 w 39"/>
                  <a:gd name="T77" fmla="*/ 84 h 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9"/>
                  <a:gd name="T118" fmla="*/ 0 h 84"/>
                  <a:gd name="T119" fmla="*/ 39 w 39"/>
                  <a:gd name="T120" fmla="*/ 84 h 8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9" h="84">
                    <a:moveTo>
                      <a:pt x="39" y="84"/>
                    </a:moveTo>
                    <a:cubicBezTo>
                      <a:pt x="38" y="80"/>
                      <a:pt x="38" y="76"/>
                      <a:pt x="37" y="74"/>
                    </a:cubicBezTo>
                    <a:cubicBezTo>
                      <a:pt x="35" y="71"/>
                      <a:pt x="35" y="66"/>
                      <a:pt x="35" y="66"/>
                    </a:cubicBezTo>
                    <a:cubicBezTo>
                      <a:pt x="38" y="65"/>
                      <a:pt x="39" y="54"/>
                      <a:pt x="39" y="54"/>
                    </a:cubicBezTo>
                    <a:cubicBezTo>
                      <a:pt x="39" y="54"/>
                      <a:pt x="35" y="59"/>
                      <a:pt x="34" y="58"/>
                    </a:cubicBezTo>
                    <a:cubicBezTo>
                      <a:pt x="32" y="58"/>
                      <a:pt x="33" y="56"/>
                      <a:pt x="34" y="51"/>
                    </a:cubicBezTo>
                    <a:cubicBezTo>
                      <a:pt x="34" y="46"/>
                      <a:pt x="32" y="32"/>
                      <a:pt x="32" y="32"/>
                    </a:cubicBezTo>
                    <a:cubicBezTo>
                      <a:pt x="32" y="37"/>
                      <a:pt x="32" y="44"/>
                      <a:pt x="32" y="44"/>
                    </a:cubicBezTo>
                    <a:cubicBezTo>
                      <a:pt x="32" y="44"/>
                      <a:pt x="28" y="30"/>
                      <a:pt x="27" y="25"/>
                    </a:cubicBezTo>
                    <a:cubicBezTo>
                      <a:pt x="27" y="22"/>
                      <a:pt x="32" y="18"/>
                      <a:pt x="33" y="17"/>
                    </a:cubicBezTo>
                    <a:cubicBezTo>
                      <a:pt x="28" y="20"/>
                      <a:pt x="24" y="17"/>
                      <a:pt x="24" y="17"/>
                    </a:cubicBezTo>
                    <a:cubicBezTo>
                      <a:pt x="26" y="16"/>
                      <a:pt x="31" y="12"/>
                      <a:pt x="33" y="10"/>
                    </a:cubicBezTo>
                    <a:cubicBezTo>
                      <a:pt x="30" y="12"/>
                      <a:pt x="23" y="14"/>
                      <a:pt x="23" y="14"/>
                    </a:cubicBezTo>
                    <a:cubicBezTo>
                      <a:pt x="27" y="6"/>
                      <a:pt x="27" y="6"/>
                      <a:pt x="27" y="6"/>
                    </a:cubicBezTo>
                    <a:cubicBezTo>
                      <a:pt x="25" y="10"/>
                      <a:pt x="20" y="12"/>
                      <a:pt x="18" y="8"/>
                    </a:cubicBezTo>
                    <a:cubicBezTo>
                      <a:pt x="15" y="4"/>
                      <a:pt x="10" y="0"/>
                      <a:pt x="10" y="0"/>
                    </a:cubicBezTo>
                    <a:cubicBezTo>
                      <a:pt x="12" y="3"/>
                      <a:pt x="13" y="11"/>
                      <a:pt x="13" y="11"/>
                    </a:cubicBezTo>
                    <a:cubicBezTo>
                      <a:pt x="13" y="11"/>
                      <a:pt x="13" y="10"/>
                      <a:pt x="7" y="7"/>
                    </a:cubicBezTo>
                    <a:cubicBezTo>
                      <a:pt x="4" y="6"/>
                      <a:pt x="3" y="3"/>
                      <a:pt x="3" y="1"/>
                    </a:cubicBezTo>
                    <a:cubicBezTo>
                      <a:pt x="1" y="3"/>
                      <a:pt x="0" y="4"/>
                      <a:pt x="0" y="5"/>
                    </a:cubicBezTo>
                    <a:cubicBezTo>
                      <a:pt x="1" y="7"/>
                      <a:pt x="1" y="7"/>
                      <a:pt x="1" y="7"/>
                    </a:cubicBezTo>
                    <a:cubicBezTo>
                      <a:pt x="3" y="17"/>
                      <a:pt x="18" y="15"/>
                      <a:pt x="16" y="17"/>
                    </a:cubicBezTo>
                    <a:cubicBezTo>
                      <a:pt x="13" y="19"/>
                      <a:pt x="5" y="15"/>
                      <a:pt x="5" y="15"/>
                    </a:cubicBezTo>
                    <a:cubicBezTo>
                      <a:pt x="7" y="19"/>
                      <a:pt x="13" y="20"/>
                      <a:pt x="13" y="20"/>
                    </a:cubicBezTo>
                    <a:cubicBezTo>
                      <a:pt x="13" y="20"/>
                      <a:pt x="13" y="26"/>
                      <a:pt x="9" y="34"/>
                    </a:cubicBezTo>
                    <a:cubicBezTo>
                      <a:pt x="5" y="43"/>
                      <a:pt x="9" y="50"/>
                      <a:pt x="9" y="50"/>
                    </a:cubicBezTo>
                    <a:cubicBezTo>
                      <a:pt x="6" y="49"/>
                      <a:pt x="5" y="40"/>
                      <a:pt x="5" y="40"/>
                    </a:cubicBezTo>
                    <a:cubicBezTo>
                      <a:pt x="5" y="40"/>
                      <a:pt x="5" y="53"/>
                      <a:pt x="4" y="58"/>
                    </a:cubicBezTo>
                    <a:cubicBezTo>
                      <a:pt x="3" y="63"/>
                      <a:pt x="7" y="73"/>
                      <a:pt x="7" y="73"/>
                    </a:cubicBezTo>
                    <a:cubicBezTo>
                      <a:pt x="3" y="73"/>
                      <a:pt x="2" y="63"/>
                      <a:pt x="2" y="63"/>
                    </a:cubicBezTo>
                    <a:cubicBezTo>
                      <a:pt x="1" y="64"/>
                      <a:pt x="3" y="73"/>
                      <a:pt x="4" y="76"/>
                    </a:cubicBezTo>
                    <a:cubicBezTo>
                      <a:pt x="5" y="78"/>
                      <a:pt x="5" y="81"/>
                      <a:pt x="4" y="83"/>
                    </a:cubicBezTo>
                    <a:cubicBezTo>
                      <a:pt x="7" y="83"/>
                      <a:pt x="10" y="83"/>
                      <a:pt x="10" y="81"/>
                    </a:cubicBezTo>
                    <a:cubicBezTo>
                      <a:pt x="11" y="78"/>
                      <a:pt x="9" y="71"/>
                      <a:pt x="9" y="71"/>
                    </a:cubicBezTo>
                    <a:cubicBezTo>
                      <a:pt x="9" y="71"/>
                      <a:pt x="14" y="41"/>
                      <a:pt x="14" y="40"/>
                    </a:cubicBezTo>
                    <a:cubicBezTo>
                      <a:pt x="15" y="40"/>
                      <a:pt x="18" y="28"/>
                      <a:pt x="20" y="19"/>
                    </a:cubicBezTo>
                    <a:cubicBezTo>
                      <a:pt x="21" y="22"/>
                      <a:pt x="21" y="22"/>
                      <a:pt x="21" y="22"/>
                    </a:cubicBezTo>
                    <a:cubicBezTo>
                      <a:pt x="21" y="22"/>
                      <a:pt x="26" y="75"/>
                      <a:pt x="32" y="81"/>
                    </a:cubicBezTo>
                    <a:cubicBezTo>
                      <a:pt x="32" y="81"/>
                      <a:pt x="35" y="84"/>
                      <a:pt x="39" y="8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4" name="Freeform 288"/>
              <p:cNvSpPr>
                <a:spLocks noChangeArrowheads="1"/>
              </p:cNvSpPr>
              <p:nvPr/>
            </p:nvSpPr>
            <p:spPr bwMode="auto">
              <a:xfrm>
                <a:off x="174625" y="1362075"/>
                <a:ext cx="104775" cy="155575"/>
              </a:xfrm>
              <a:custGeom>
                <a:avLst/>
                <a:gdLst>
                  <a:gd name="T0" fmla="*/ 0 w 6"/>
                  <a:gd name="T1" fmla="*/ 4 h 9"/>
                  <a:gd name="T2" fmla="*/ 3 w 6"/>
                  <a:gd name="T3" fmla="*/ 9 h 9"/>
                  <a:gd name="T4" fmla="*/ 3 w 6"/>
                  <a:gd name="T5" fmla="*/ 4 h 9"/>
                  <a:gd name="T6" fmla="*/ 5 w 6"/>
                  <a:gd name="T7" fmla="*/ 0 h 9"/>
                  <a:gd name="T8" fmla="*/ 0 w 6"/>
                  <a:gd name="T9" fmla="*/ 4 h 9"/>
                  <a:gd name="T10" fmla="*/ 0 60000 65536"/>
                  <a:gd name="T11" fmla="*/ 0 60000 65536"/>
                  <a:gd name="T12" fmla="*/ 0 60000 65536"/>
                  <a:gd name="T13" fmla="*/ 0 60000 65536"/>
                  <a:gd name="T14" fmla="*/ 0 60000 65536"/>
                  <a:gd name="T15" fmla="*/ 0 w 6"/>
                  <a:gd name="T16" fmla="*/ 0 h 9"/>
                  <a:gd name="T17" fmla="*/ 6 w 6"/>
                  <a:gd name="T18" fmla="*/ 9 h 9"/>
                </a:gdLst>
                <a:ahLst/>
                <a:cxnLst>
                  <a:cxn ang="T10">
                    <a:pos x="T0" y="T1"/>
                  </a:cxn>
                  <a:cxn ang="T11">
                    <a:pos x="T2" y="T3"/>
                  </a:cxn>
                  <a:cxn ang="T12">
                    <a:pos x="T4" y="T5"/>
                  </a:cxn>
                  <a:cxn ang="T13">
                    <a:pos x="T6" y="T7"/>
                  </a:cxn>
                  <a:cxn ang="T14">
                    <a:pos x="T8" y="T9"/>
                  </a:cxn>
                </a:cxnLst>
                <a:rect l="T15" t="T16" r="T17" b="T18"/>
                <a:pathLst>
                  <a:path w="6" h="9">
                    <a:moveTo>
                      <a:pt x="0" y="4"/>
                    </a:moveTo>
                    <a:cubicBezTo>
                      <a:pt x="0" y="4"/>
                      <a:pt x="1" y="8"/>
                      <a:pt x="3" y="9"/>
                    </a:cubicBezTo>
                    <a:cubicBezTo>
                      <a:pt x="3" y="9"/>
                      <a:pt x="3" y="6"/>
                      <a:pt x="3" y="4"/>
                    </a:cubicBezTo>
                    <a:cubicBezTo>
                      <a:pt x="3" y="4"/>
                      <a:pt x="6" y="2"/>
                      <a:pt x="5" y="0"/>
                    </a:cubicBezTo>
                    <a:lnTo>
                      <a:pt x="0" y="4"/>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5" name="Freeform 289"/>
              <p:cNvSpPr>
                <a:spLocks noChangeArrowheads="1"/>
              </p:cNvSpPr>
              <p:nvPr/>
            </p:nvSpPr>
            <p:spPr bwMode="auto">
              <a:xfrm>
                <a:off x="227013" y="396875"/>
                <a:ext cx="609600" cy="862013"/>
              </a:xfrm>
              <a:custGeom>
                <a:avLst/>
                <a:gdLst>
                  <a:gd name="T0" fmla="*/ 11 w 35"/>
                  <a:gd name="T1" fmla="*/ 0 h 50"/>
                  <a:gd name="T2" fmla="*/ 15 w 35"/>
                  <a:gd name="T3" fmla="*/ 5 h 50"/>
                  <a:gd name="T4" fmla="*/ 22 w 35"/>
                  <a:gd name="T5" fmla="*/ 4 h 50"/>
                  <a:gd name="T6" fmla="*/ 29 w 35"/>
                  <a:gd name="T7" fmla="*/ 34 h 50"/>
                  <a:gd name="T8" fmla="*/ 35 w 35"/>
                  <a:gd name="T9" fmla="*/ 49 h 50"/>
                  <a:gd name="T10" fmla="*/ 17 w 35"/>
                  <a:gd name="T11" fmla="*/ 50 h 50"/>
                  <a:gd name="T12" fmla="*/ 1 w 35"/>
                  <a:gd name="T13" fmla="*/ 49 h 50"/>
                  <a:gd name="T14" fmla="*/ 0 w 35"/>
                  <a:gd name="T15" fmla="*/ 15 h 50"/>
                  <a:gd name="T16" fmla="*/ 11 w 35"/>
                  <a:gd name="T17" fmla="*/ 0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50"/>
                  <a:gd name="T29" fmla="*/ 35 w 35"/>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50">
                    <a:moveTo>
                      <a:pt x="11" y="0"/>
                    </a:moveTo>
                    <a:cubicBezTo>
                      <a:pt x="11" y="0"/>
                      <a:pt x="13" y="5"/>
                      <a:pt x="15" y="5"/>
                    </a:cubicBezTo>
                    <a:cubicBezTo>
                      <a:pt x="15" y="5"/>
                      <a:pt x="19" y="7"/>
                      <a:pt x="22" y="4"/>
                    </a:cubicBezTo>
                    <a:cubicBezTo>
                      <a:pt x="29" y="34"/>
                      <a:pt x="29" y="34"/>
                      <a:pt x="29" y="34"/>
                    </a:cubicBezTo>
                    <a:cubicBezTo>
                      <a:pt x="35" y="49"/>
                      <a:pt x="35" y="49"/>
                      <a:pt x="35" y="49"/>
                    </a:cubicBezTo>
                    <a:cubicBezTo>
                      <a:pt x="17" y="50"/>
                      <a:pt x="17" y="50"/>
                      <a:pt x="17" y="50"/>
                    </a:cubicBezTo>
                    <a:cubicBezTo>
                      <a:pt x="1" y="49"/>
                      <a:pt x="1" y="49"/>
                      <a:pt x="1" y="49"/>
                    </a:cubicBezTo>
                    <a:cubicBezTo>
                      <a:pt x="0" y="15"/>
                      <a:pt x="0" y="15"/>
                      <a:pt x="0" y="15"/>
                    </a:cubicBezTo>
                    <a:lnTo>
                      <a:pt x="11" y="0"/>
                    </a:lnTo>
                    <a:close/>
                  </a:path>
                </a:pathLst>
              </a:custGeom>
              <a:solidFill>
                <a:srgbClr val="F2F2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6" name="Freeform 290"/>
              <p:cNvSpPr>
                <a:spLocks noChangeArrowheads="1"/>
              </p:cNvSpPr>
              <p:nvPr/>
            </p:nvSpPr>
            <p:spPr bwMode="auto">
              <a:xfrm>
                <a:off x="347663" y="500063"/>
                <a:ext cx="122238" cy="120650"/>
              </a:xfrm>
              <a:custGeom>
                <a:avLst/>
                <a:gdLst>
                  <a:gd name="T0" fmla="*/ 0 w 77"/>
                  <a:gd name="T1" fmla="*/ 54 h 76"/>
                  <a:gd name="T2" fmla="*/ 77 w 77"/>
                  <a:gd name="T3" fmla="*/ 0 h 76"/>
                  <a:gd name="T4" fmla="*/ 0 w 77"/>
                  <a:gd name="T5" fmla="*/ 76 h 76"/>
                  <a:gd name="T6" fmla="*/ 0 w 77"/>
                  <a:gd name="T7" fmla="*/ 54 h 76"/>
                  <a:gd name="T8" fmla="*/ 0 60000 65536"/>
                  <a:gd name="T9" fmla="*/ 0 60000 65536"/>
                  <a:gd name="T10" fmla="*/ 0 60000 65536"/>
                  <a:gd name="T11" fmla="*/ 0 60000 65536"/>
                  <a:gd name="T12" fmla="*/ 0 w 77"/>
                  <a:gd name="T13" fmla="*/ 0 h 76"/>
                  <a:gd name="T14" fmla="*/ 77 w 77"/>
                  <a:gd name="T15" fmla="*/ 76 h 76"/>
                </a:gdLst>
                <a:ahLst/>
                <a:cxnLst>
                  <a:cxn ang="T8">
                    <a:pos x="T0" y="T1"/>
                  </a:cxn>
                  <a:cxn ang="T9">
                    <a:pos x="T2" y="T3"/>
                  </a:cxn>
                  <a:cxn ang="T10">
                    <a:pos x="T4" y="T5"/>
                  </a:cxn>
                  <a:cxn ang="T11">
                    <a:pos x="T6" y="T7"/>
                  </a:cxn>
                </a:cxnLst>
                <a:rect l="T12" t="T13" r="T14" b="T15"/>
                <a:pathLst>
                  <a:path w="77" h="76">
                    <a:moveTo>
                      <a:pt x="0" y="54"/>
                    </a:moveTo>
                    <a:lnTo>
                      <a:pt x="77" y="0"/>
                    </a:lnTo>
                    <a:lnTo>
                      <a:pt x="0" y="76"/>
                    </a:lnTo>
                    <a:lnTo>
                      <a:pt x="0" y="54"/>
                    </a:lnTo>
                    <a:close/>
                  </a:path>
                </a:pathLst>
              </a:custGeom>
              <a:solidFill>
                <a:srgbClr val="BA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7" name="Freeform 291"/>
              <p:cNvSpPr>
                <a:spLocks noChangeArrowheads="1"/>
              </p:cNvSpPr>
              <p:nvPr/>
            </p:nvSpPr>
            <p:spPr bwMode="auto">
              <a:xfrm>
                <a:off x="522288" y="517525"/>
                <a:ext cx="279400" cy="688975"/>
              </a:xfrm>
              <a:custGeom>
                <a:avLst/>
                <a:gdLst>
                  <a:gd name="T0" fmla="*/ 0 w 16"/>
                  <a:gd name="T1" fmla="*/ 0 h 40"/>
                  <a:gd name="T2" fmla="*/ 6 w 16"/>
                  <a:gd name="T3" fmla="*/ 5 h 40"/>
                  <a:gd name="T4" fmla="*/ 11 w 16"/>
                  <a:gd name="T5" fmla="*/ 22 h 40"/>
                  <a:gd name="T6" fmla="*/ 16 w 16"/>
                  <a:gd name="T7" fmla="*/ 38 h 40"/>
                  <a:gd name="T8" fmla="*/ 4 w 16"/>
                  <a:gd name="T9" fmla="*/ 37 h 40"/>
                  <a:gd name="T10" fmla="*/ 10 w 16"/>
                  <a:gd name="T11" fmla="*/ 33 h 40"/>
                  <a:gd name="T12" fmla="*/ 4 w 16"/>
                  <a:gd name="T13" fmla="*/ 25 h 40"/>
                  <a:gd name="T14" fmla="*/ 6 w 16"/>
                  <a:gd name="T15" fmla="*/ 21 h 40"/>
                  <a:gd name="T16" fmla="*/ 5 w 16"/>
                  <a:gd name="T17" fmla="*/ 7 h 40"/>
                  <a:gd name="T18" fmla="*/ 0 w 16"/>
                  <a:gd name="T19" fmla="*/ 0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40"/>
                  <a:gd name="T32" fmla="*/ 16 w 16"/>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40">
                    <a:moveTo>
                      <a:pt x="0" y="0"/>
                    </a:moveTo>
                    <a:cubicBezTo>
                      <a:pt x="6" y="5"/>
                      <a:pt x="6" y="5"/>
                      <a:pt x="6" y="5"/>
                    </a:cubicBezTo>
                    <a:cubicBezTo>
                      <a:pt x="11" y="22"/>
                      <a:pt x="11" y="22"/>
                      <a:pt x="11" y="22"/>
                    </a:cubicBezTo>
                    <a:cubicBezTo>
                      <a:pt x="16" y="38"/>
                      <a:pt x="16" y="38"/>
                      <a:pt x="16" y="38"/>
                    </a:cubicBezTo>
                    <a:cubicBezTo>
                      <a:pt x="16" y="38"/>
                      <a:pt x="7" y="40"/>
                      <a:pt x="4" y="37"/>
                    </a:cubicBezTo>
                    <a:cubicBezTo>
                      <a:pt x="4" y="37"/>
                      <a:pt x="10" y="39"/>
                      <a:pt x="10" y="33"/>
                    </a:cubicBezTo>
                    <a:cubicBezTo>
                      <a:pt x="9" y="27"/>
                      <a:pt x="6" y="28"/>
                      <a:pt x="4" y="25"/>
                    </a:cubicBezTo>
                    <a:cubicBezTo>
                      <a:pt x="4" y="25"/>
                      <a:pt x="6" y="25"/>
                      <a:pt x="6" y="21"/>
                    </a:cubicBezTo>
                    <a:cubicBezTo>
                      <a:pt x="6" y="16"/>
                      <a:pt x="5" y="7"/>
                      <a:pt x="5" y="7"/>
                    </a:cubicBezTo>
                    <a:cubicBezTo>
                      <a:pt x="5" y="7"/>
                      <a:pt x="3" y="4"/>
                      <a:pt x="0" y="0"/>
                    </a:cubicBezTo>
                    <a:close/>
                  </a:path>
                </a:pathLst>
              </a:custGeom>
              <a:solidFill>
                <a:srgbClr val="BA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8" name="Freeform 292"/>
              <p:cNvSpPr>
                <a:spLocks noChangeArrowheads="1"/>
              </p:cNvSpPr>
              <p:nvPr/>
            </p:nvSpPr>
            <p:spPr bwMode="auto">
              <a:xfrm>
                <a:off x="17463" y="412750"/>
                <a:ext cx="382588" cy="1087438"/>
              </a:xfrm>
              <a:custGeom>
                <a:avLst/>
                <a:gdLst>
                  <a:gd name="T0" fmla="*/ 9 w 22"/>
                  <a:gd name="T1" fmla="*/ 63 h 63"/>
                  <a:gd name="T2" fmla="*/ 15 w 22"/>
                  <a:gd name="T3" fmla="*/ 56 h 63"/>
                  <a:gd name="T4" fmla="*/ 20 w 22"/>
                  <a:gd name="T5" fmla="*/ 33 h 63"/>
                  <a:gd name="T6" fmla="*/ 22 w 22"/>
                  <a:gd name="T7" fmla="*/ 0 h 63"/>
                  <a:gd name="T8" fmla="*/ 18 w 22"/>
                  <a:gd name="T9" fmla="*/ 4 h 63"/>
                  <a:gd name="T10" fmla="*/ 5 w 22"/>
                  <a:gd name="T11" fmla="*/ 7 h 63"/>
                  <a:gd name="T12" fmla="*/ 0 w 22"/>
                  <a:gd name="T13" fmla="*/ 35 h 63"/>
                  <a:gd name="T14" fmla="*/ 2 w 22"/>
                  <a:gd name="T15" fmla="*/ 47 h 63"/>
                  <a:gd name="T16" fmla="*/ 9 w 22"/>
                  <a:gd name="T17" fmla="*/ 63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63"/>
                  <a:gd name="T29" fmla="*/ 22 w 22"/>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63">
                    <a:moveTo>
                      <a:pt x="9" y="63"/>
                    </a:moveTo>
                    <a:cubicBezTo>
                      <a:pt x="9" y="63"/>
                      <a:pt x="10" y="58"/>
                      <a:pt x="15" y="56"/>
                    </a:cubicBezTo>
                    <a:cubicBezTo>
                      <a:pt x="15" y="56"/>
                      <a:pt x="20" y="44"/>
                      <a:pt x="20" y="33"/>
                    </a:cubicBezTo>
                    <a:cubicBezTo>
                      <a:pt x="21" y="21"/>
                      <a:pt x="20" y="4"/>
                      <a:pt x="22" y="0"/>
                    </a:cubicBezTo>
                    <a:cubicBezTo>
                      <a:pt x="22" y="0"/>
                      <a:pt x="20" y="1"/>
                      <a:pt x="18" y="4"/>
                    </a:cubicBezTo>
                    <a:cubicBezTo>
                      <a:pt x="18" y="4"/>
                      <a:pt x="8" y="5"/>
                      <a:pt x="5" y="7"/>
                    </a:cubicBezTo>
                    <a:cubicBezTo>
                      <a:pt x="5" y="7"/>
                      <a:pt x="1" y="17"/>
                      <a:pt x="0" y="35"/>
                    </a:cubicBezTo>
                    <a:cubicBezTo>
                      <a:pt x="0" y="35"/>
                      <a:pt x="2" y="45"/>
                      <a:pt x="2" y="47"/>
                    </a:cubicBezTo>
                    <a:cubicBezTo>
                      <a:pt x="3" y="48"/>
                      <a:pt x="6" y="56"/>
                      <a:pt x="9" y="63"/>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9" name="Freeform 293"/>
              <p:cNvSpPr>
                <a:spLocks noChangeArrowheads="1"/>
              </p:cNvSpPr>
              <p:nvPr/>
            </p:nvSpPr>
            <p:spPr bwMode="auto">
              <a:xfrm>
                <a:off x="347663" y="1206500"/>
                <a:ext cx="436563" cy="103188"/>
              </a:xfrm>
              <a:custGeom>
                <a:avLst/>
                <a:gdLst>
                  <a:gd name="T0" fmla="*/ 24 w 25"/>
                  <a:gd name="T1" fmla="*/ 0 h 6"/>
                  <a:gd name="T2" fmla="*/ 1 w 25"/>
                  <a:gd name="T3" fmla="*/ 3 h 6"/>
                  <a:gd name="T4" fmla="*/ 0 w 25"/>
                  <a:gd name="T5" fmla="*/ 3 h 6"/>
                  <a:gd name="T6" fmla="*/ 25 w 25"/>
                  <a:gd name="T7" fmla="*/ 2 h 6"/>
                  <a:gd name="T8" fmla="*/ 24 w 25"/>
                  <a:gd name="T9" fmla="*/ 0 h 6"/>
                  <a:gd name="T10" fmla="*/ 0 60000 65536"/>
                  <a:gd name="T11" fmla="*/ 0 60000 65536"/>
                  <a:gd name="T12" fmla="*/ 0 60000 65536"/>
                  <a:gd name="T13" fmla="*/ 0 60000 65536"/>
                  <a:gd name="T14" fmla="*/ 0 60000 65536"/>
                  <a:gd name="T15" fmla="*/ 0 w 25"/>
                  <a:gd name="T16" fmla="*/ 0 h 6"/>
                  <a:gd name="T17" fmla="*/ 25 w 25"/>
                  <a:gd name="T18" fmla="*/ 6 h 6"/>
                </a:gdLst>
                <a:ahLst/>
                <a:cxnLst>
                  <a:cxn ang="T10">
                    <a:pos x="T0" y="T1"/>
                  </a:cxn>
                  <a:cxn ang="T11">
                    <a:pos x="T2" y="T3"/>
                  </a:cxn>
                  <a:cxn ang="T12">
                    <a:pos x="T4" y="T5"/>
                  </a:cxn>
                  <a:cxn ang="T13">
                    <a:pos x="T6" y="T7"/>
                  </a:cxn>
                  <a:cxn ang="T14">
                    <a:pos x="T8" y="T9"/>
                  </a:cxn>
                </a:cxnLst>
                <a:rect l="T15" t="T16" r="T17" b="T18"/>
                <a:pathLst>
                  <a:path w="25" h="6">
                    <a:moveTo>
                      <a:pt x="24" y="0"/>
                    </a:moveTo>
                    <a:cubicBezTo>
                      <a:pt x="15" y="3"/>
                      <a:pt x="5" y="3"/>
                      <a:pt x="1" y="3"/>
                    </a:cubicBezTo>
                    <a:cubicBezTo>
                      <a:pt x="0" y="3"/>
                      <a:pt x="0" y="3"/>
                      <a:pt x="0" y="3"/>
                    </a:cubicBezTo>
                    <a:cubicBezTo>
                      <a:pt x="0" y="3"/>
                      <a:pt x="15" y="6"/>
                      <a:pt x="25" y="2"/>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0" name="Freeform 294"/>
              <p:cNvSpPr>
                <a:spLocks noChangeArrowheads="1"/>
              </p:cNvSpPr>
              <p:nvPr/>
            </p:nvSpPr>
            <p:spPr bwMode="auto">
              <a:xfrm>
                <a:off x="244475" y="517525"/>
                <a:ext cx="138113" cy="603250"/>
              </a:xfrm>
              <a:custGeom>
                <a:avLst/>
                <a:gdLst>
                  <a:gd name="T0" fmla="*/ 6 w 8"/>
                  <a:gd name="T1" fmla="*/ 35 h 35"/>
                  <a:gd name="T2" fmla="*/ 7 w 8"/>
                  <a:gd name="T3" fmla="*/ 27 h 35"/>
                  <a:gd name="T4" fmla="*/ 8 w 8"/>
                  <a:gd name="T5" fmla="*/ 25 h 35"/>
                  <a:gd name="T6" fmla="*/ 1 w 8"/>
                  <a:gd name="T7" fmla="*/ 4 h 35"/>
                  <a:gd name="T8" fmla="*/ 4 w 8"/>
                  <a:gd name="T9" fmla="*/ 3 h 35"/>
                  <a:gd name="T10" fmla="*/ 1 w 8"/>
                  <a:gd name="T11" fmla="*/ 0 h 35"/>
                  <a:gd name="T12" fmla="*/ 3 w 8"/>
                  <a:gd name="T13" fmla="*/ 3 h 35"/>
                  <a:gd name="T14" fmla="*/ 0 w 8"/>
                  <a:gd name="T15" fmla="*/ 4 h 35"/>
                  <a:gd name="T16" fmla="*/ 6 w 8"/>
                  <a:gd name="T17" fmla="*/ 35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35"/>
                  <a:gd name="T29" fmla="*/ 8 w 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35">
                    <a:moveTo>
                      <a:pt x="6" y="35"/>
                    </a:moveTo>
                    <a:cubicBezTo>
                      <a:pt x="7" y="32"/>
                      <a:pt x="7" y="29"/>
                      <a:pt x="7" y="27"/>
                    </a:cubicBezTo>
                    <a:cubicBezTo>
                      <a:pt x="7" y="26"/>
                      <a:pt x="7" y="26"/>
                      <a:pt x="8" y="25"/>
                    </a:cubicBezTo>
                    <a:cubicBezTo>
                      <a:pt x="5" y="17"/>
                      <a:pt x="1" y="4"/>
                      <a:pt x="1" y="4"/>
                    </a:cubicBezTo>
                    <a:cubicBezTo>
                      <a:pt x="4" y="3"/>
                      <a:pt x="4" y="3"/>
                      <a:pt x="4" y="3"/>
                    </a:cubicBezTo>
                    <a:cubicBezTo>
                      <a:pt x="2" y="2"/>
                      <a:pt x="1" y="0"/>
                      <a:pt x="1" y="0"/>
                    </a:cubicBezTo>
                    <a:cubicBezTo>
                      <a:pt x="3" y="3"/>
                      <a:pt x="3" y="3"/>
                      <a:pt x="3" y="3"/>
                    </a:cubicBezTo>
                    <a:cubicBezTo>
                      <a:pt x="1" y="4"/>
                      <a:pt x="0" y="4"/>
                      <a:pt x="0" y="4"/>
                    </a:cubicBezTo>
                    <a:cubicBezTo>
                      <a:pt x="4" y="17"/>
                      <a:pt x="6" y="28"/>
                      <a:pt x="6" y="35"/>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1" name="Freeform 295"/>
              <p:cNvSpPr>
                <a:spLocks noChangeArrowheads="1"/>
              </p:cNvSpPr>
              <p:nvPr/>
            </p:nvSpPr>
            <p:spPr bwMode="auto">
              <a:xfrm>
                <a:off x="261938" y="793750"/>
                <a:ext cx="17463" cy="68263"/>
              </a:xfrm>
              <a:custGeom>
                <a:avLst/>
                <a:gdLst>
                  <a:gd name="T0" fmla="*/ 0 w 1"/>
                  <a:gd name="T1" fmla="*/ 1 h 4"/>
                  <a:gd name="T2" fmla="*/ 0 w 1"/>
                  <a:gd name="T3" fmla="*/ 4 h 4"/>
                  <a:gd name="T4" fmla="*/ 0 w 1"/>
                  <a:gd name="T5" fmla="*/ 2 h 4"/>
                  <a:gd name="T6" fmla="*/ 0 w 1"/>
                  <a:gd name="T7" fmla="*/ 1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0" y="1"/>
                    </a:moveTo>
                    <a:cubicBezTo>
                      <a:pt x="0" y="0"/>
                      <a:pt x="0" y="2"/>
                      <a:pt x="0" y="4"/>
                    </a:cubicBezTo>
                    <a:cubicBezTo>
                      <a:pt x="0" y="3"/>
                      <a:pt x="1" y="3"/>
                      <a:pt x="0" y="2"/>
                    </a:cubicBezTo>
                    <a:cubicBezTo>
                      <a:pt x="0" y="2"/>
                      <a:pt x="0" y="2"/>
                      <a:pt x="0" y="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2" name="Freeform 296"/>
              <p:cNvSpPr>
                <a:spLocks noChangeArrowheads="1"/>
              </p:cNvSpPr>
              <p:nvPr/>
            </p:nvSpPr>
            <p:spPr bwMode="auto">
              <a:xfrm>
                <a:off x="69850" y="603250"/>
                <a:ext cx="227013" cy="776288"/>
              </a:xfrm>
              <a:custGeom>
                <a:avLst/>
                <a:gdLst>
                  <a:gd name="T0" fmla="*/ 13 w 13"/>
                  <a:gd name="T1" fmla="*/ 42 h 45"/>
                  <a:gd name="T2" fmla="*/ 12 w 13"/>
                  <a:gd name="T3" fmla="*/ 33 h 45"/>
                  <a:gd name="T4" fmla="*/ 11 w 13"/>
                  <a:gd name="T5" fmla="*/ 15 h 45"/>
                  <a:gd name="T6" fmla="*/ 10 w 13"/>
                  <a:gd name="T7" fmla="*/ 28 h 45"/>
                  <a:gd name="T8" fmla="*/ 9 w 13"/>
                  <a:gd name="T9" fmla="*/ 12 h 45"/>
                  <a:gd name="T10" fmla="*/ 9 w 13"/>
                  <a:gd name="T11" fmla="*/ 33 h 45"/>
                  <a:gd name="T12" fmla="*/ 5 w 13"/>
                  <a:gd name="T13" fmla="*/ 20 h 45"/>
                  <a:gd name="T14" fmla="*/ 4 w 13"/>
                  <a:gd name="T15" fmla="*/ 0 h 45"/>
                  <a:gd name="T16" fmla="*/ 4 w 13"/>
                  <a:gd name="T17" fmla="*/ 19 h 45"/>
                  <a:gd name="T18" fmla="*/ 0 w 13"/>
                  <a:gd name="T19" fmla="*/ 14 h 45"/>
                  <a:gd name="T20" fmla="*/ 3 w 13"/>
                  <a:gd name="T21" fmla="*/ 20 h 45"/>
                  <a:gd name="T22" fmla="*/ 2 w 13"/>
                  <a:gd name="T23" fmla="*/ 22 h 45"/>
                  <a:gd name="T24" fmla="*/ 4 w 13"/>
                  <a:gd name="T25" fmla="*/ 24 h 45"/>
                  <a:gd name="T26" fmla="*/ 0 w 13"/>
                  <a:gd name="T27" fmla="*/ 26 h 45"/>
                  <a:gd name="T28" fmla="*/ 4 w 13"/>
                  <a:gd name="T29" fmla="*/ 26 h 45"/>
                  <a:gd name="T30" fmla="*/ 1 w 13"/>
                  <a:gd name="T31" fmla="*/ 27 h 45"/>
                  <a:gd name="T32" fmla="*/ 6 w 13"/>
                  <a:gd name="T33" fmla="*/ 30 h 45"/>
                  <a:gd name="T34" fmla="*/ 12 w 13"/>
                  <a:gd name="T35" fmla="*/ 45 h 45"/>
                  <a:gd name="T36" fmla="*/ 13 w 13"/>
                  <a:gd name="T37" fmla="*/ 42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45"/>
                  <a:gd name="T59" fmla="*/ 13 w 13"/>
                  <a:gd name="T60" fmla="*/ 45 h 4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45">
                    <a:moveTo>
                      <a:pt x="13" y="42"/>
                    </a:moveTo>
                    <a:cubicBezTo>
                      <a:pt x="12" y="38"/>
                      <a:pt x="12" y="33"/>
                      <a:pt x="12" y="33"/>
                    </a:cubicBezTo>
                    <a:cubicBezTo>
                      <a:pt x="12" y="27"/>
                      <a:pt x="11" y="20"/>
                      <a:pt x="11" y="15"/>
                    </a:cubicBezTo>
                    <a:cubicBezTo>
                      <a:pt x="11" y="20"/>
                      <a:pt x="10" y="28"/>
                      <a:pt x="10" y="28"/>
                    </a:cubicBezTo>
                    <a:cubicBezTo>
                      <a:pt x="10" y="24"/>
                      <a:pt x="9" y="12"/>
                      <a:pt x="9" y="12"/>
                    </a:cubicBezTo>
                    <a:cubicBezTo>
                      <a:pt x="9" y="12"/>
                      <a:pt x="9" y="33"/>
                      <a:pt x="9" y="33"/>
                    </a:cubicBezTo>
                    <a:cubicBezTo>
                      <a:pt x="6" y="29"/>
                      <a:pt x="5" y="20"/>
                      <a:pt x="5" y="20"/>
                    </a:cubicBezTo>
                    <a:cubicBezTo>
                      <a:pt x="6" y="14"/>
                      <a:pt x="4" y="0"/>
                      <a:pt x="4" y="0"/>
                    </a:cubicBezTo>
                    <a:cubicBezTo>
                      <a:pt x="4" y="0"/>
                      <a:pt x="6" y="17"/>
                      <a:pt x="4" y="19"/>
                    </a:cubicBezTo>
                    <a:cubicBezTo>
                      <a:pt x="2" y="20"/>
                      <a:pt x="0" y="14"/>
                      <a:pt x="0" y="14"/>
                    </a:cubicBezTo>
                    <a:cubicBezTo>
                      <a:pt x="0" y="19"/>
                      <a:pt x="3" y="20"/>
                      <a:pt x="3" y="20"/>
                    </a:cubicBezTo>
                    <a:cubicBezTo>
                      <a:pt x="3" y="20"/>
                      <a:pt x="2" y="22"/>
                      <a:pt x="2" y="22"/>
                    </a:cubicBezTo>
                    <a:cubicBezTo>
                      <a:pt x="4" y="22"/>
                      <a:pt x="4" y="24"/>
                      <a:pt x="4" y="24"/>
                    </a:cubicBezTo>
                    <a:cubicBezTo>
                      <a:pt x="3" y="24"/>
                      <a:pt x="0" y="26"/>
                      <a:pt x="0" y="26"/>
                    </a:cubicBezTo>
                    <a:cubicBezTo>
                      <a:pt x="2" y="25"/>
                      <a:pt x="4" y="26"/>
                      <a:pt x="4" y="26"/>
                    </a:cubicBezTo>
                    <a:cubicBezTo>
                      <a:pt x="3" y="25"/>
                      <a:pt x="1" y="27"/>
                      <a:pt x="1" y="27"/>
                    </a:cubicBezTo>
                    <a:cubicBezTo>
                      <a:pt x="4" y="26"/>
                      <a:pt x="5" y="29"/>
                      <a:pt x="6" y="30"/>
                    </a:cubicBezTo>
                    <a:cubicBezTo>
                      <a:pt x="6" y="31"/>
                      <a:pt x="10" y="40"/>
                      <a:pt x="12" y="45"/>
                    </a:cubicBezTo>
                    <a:cubicBezTo>
                      <a:pt x="12" y="45"/>
                      <a:pt x="13" y="44"/>
                      <a:pt x="13" y="42"/>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3" name="Freeform 297"/>
              <p:cNvSpPr>
                <a:spLocks noChangeArrowheads="1"/>
              </p:cNvSpPr>
              <p:nvPr/>
            </p:nvSpPr>
            <p:spPr bwMode="auto">
              <a:xfrm>
                <a:off x="592138" y="447675"/>
                <a:ext cx="1028700" cy="1155700"/>
              </a:xfrm>
              <a:custGeom>
                <a:avLst/>
                <a:gdLst>
                  <a:gd name="T0" fmla="*/ 0 w 59"/>
                  <a:gd name="T1" fmla="*/ 2 h 67"/>
                  <a:gd name="T2" fmla="*/ 2 w 59"/>
                  <a:gd name="T3" fmla="*/ 28 h 67"/>
                  <a:gd name="T4" fmla="*/ 21 w 59"/>
                  <a:gd name="T5" fmla="*/ 67 h 67"/>
                  <a:gd name="T6" fmla="*/ 25 w 59"/>
                  <a:gd name="T7" fmla="*/ 64 h 67"/>
                  <a:gd name="T8" fmla="*/ 20 w 59"/>
                  <a:gd name="T9" fmla="*/ 31 h 67"/>
                  <a:gd name="T10" fmla="*/ 18 w 59"/>
                  <a:gd name="T11" fmla="*/ 18 h 67"/>
                  <a:gd name="T12" fmla="*/ 29 w 59"/>
                  <a:gd name="T13" fmla="*/ 20 h 67"/>
                  <a:gd name="T14" fmla="*/ 31 w 59"/>
                  <a:gd name="T15" fmla="*/ 21 h 67"/>
                  <a:gd name="T16" fmla="*/ 42 w 59"/>
                  <a:gd name="T17" fmla="*/ 19 h 67"/>
                  <a:gd name="T18" fmla="*/ 58 w 59"/>
                  <a:gd name="T19" fmla="*/ 16 h 67"/>
                  <a:gd name="T20" fmla="*/ 56 w 59"/>
                  <a:gd name="T21" fmla="*/ 7 h 67"/>
                  <a:gd name="T22" fmla="*/ 33 w 59"/>
                  <a:gd name="T23" fmla="*/ 9 h 67"/>
                  <a:gd name="T24" fmla="*/ 24 w 59"/>
                  <a:gd name="T25" fmla="*/ 8 h 67"/>
                  <a:gd name="T26" fmla="*/ 20 w 59"/>
                  <a:gd name="T27" fmla="*/ 8 h 67"/>
                  <a:gd name="T28" fmla="*/ 19 w 59"/>
                  <a:gd name="T29" fmla="*/ 6 h 67"/>
                  <a:gd name="T30" fmla="*/ 17 w 59"/>
                  <a:gd name="T31" fmla="*/ 6 h 67"/>
                  <a:gd name="T32" fmla="*/ 15 w 59"/>
                  <a:gd name="T33" fmla="*/ 2 h 67"/>
                  <a:gd name="T34" fmla="*/ 7 w 59"/>
                  <a:gd name="T35" fmla="*/ 1 h 67"/>
                  <a:gd name="T36" fmla="*/ 2 w 59"/>
                  <a:gd name="T37" fmla="*/ 0 h 67"/>
                  <a:gd name="T38" fmla="*/ 0 w 59"/>
                  <a:gd name="T39" fmla="*/ 2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
                  <a:gd name="T61" fmla="*/ 0 h 67"/>
                  <a:gd name="T62" fmla="*/ 59 w 59"/>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 h="67">
                    <a:moveTo>
                      <a:pt x="0" y="2"/>
                    </a:moveTo>
                    <a:cubicBezTo>
                      <a:pt x="0" y="2"/>
                      <a:pt x="0" y="19"/>
                      <a:pt x="2" y="28"/>
                    </a:cubicBezTo>
                    <a:cubicBezTo>
                      <a:pt x="2" y="28"/>
                      <a:pt x="11" y="61"/>
                      <a:pt x="21" y="67"/>
                    </a:cubicBezTo>
                    <a:cubicBezTo>
                      <a:pt x="21" y="67"/>
                      <a:pt x="25" y="65"/>
                      <a:pt x="25" y="64"/>
                    </a:cubicBezTo>
                    <a:cubicBezTo>
                      <a:pt x="25" y="63"/>
                      <a:pt x="20" y="34"/>
                      <a:pt x="20" y="31"/>
                    </a:cubicBezTo>
                    <a:cubicBezTo>
                      <a:pt x="19" y="29"/>
                      <a:pt x="18" y="18"/>
                      <a:pt x="18" y="18"/>
                    </a:cubicBezTo>
                    <a:cubicBezTo>
                      <a:pt x="18" y="18"/>
                      <a:pt x="27" y="19"/>
                      <a:pt x="29" y="20"/>
                    </a:cubicBezTo>
                    <a:cubicBezTo>
                      <a:pt x="29" y="20"/>
                      <a:pt x="29" y="21"/>
                      <a:pt x="31" y="21"/>
                    </a:cubicBezTo>
                    <a:cubicBezTo>
                      <a:pt x="33" y="21"/>
                      <a:pt x="41" y="19"/>
                      <a:pt x="42" y="19"/>
                    </a:cubicBezTo>
                    <a:cubicBezTo>
                      <a:pt x="44" y="19"/>
                      <a:pt x="57" y="16"/>
                      <a:pt x="58" y="16"/>
                    </a:cubicBezTo>
                    <a:cubicBezTo>
                      <a:pt x="59" y="15"/>
                      <a:pt x="57" y="8"/>
                      <a:pt x="56" y="7"/>
                    </a:cubicBezTo>
                    <a:cubicBezTo>
                      <a:pt x="56" y="6"/>
                      <a:pt x="37" y="8"/>
                      <a:pt x="33" y="9"/>
                    </a:cubicBezTo>
                    <a:cubicBezTo>
                      <a:pt x="33" y="9"/>
                      <a:pt x="25" y="8"/>
                      <a:pt x="24" y="8"/>
                    </a:cubicBezTo>
                    <a:cubicBezTo>
                      <a:pt x="23" y="8"/>
                      <a:pt x="20" y="8"/>
                      <a:pt x="20" y="8"/>
                    </a:cubicBezTo>
                    <a:cubicBezTo>
                      <a:pt x="20" y="8"/>
                      <a:pt x="20" y="6"/>
                      <a:pt x="19" y="6"/>
                    </a:cubicBezTo>
                    <a:cubicBezTo>
                      <a:pt x="19" y="6"/>
                      <a:pt x="17" y="6"/>
                      <a:pt x="17" y="6"/>
                    </a:cubicBezTo>
                    <a:cubicBezTo>
                      <a:pt x="17" y="6"/>
                      <a:pt x="17" y="3"/>
                      <a:pt x="15" y="2"/>
                    </a:cubicBezTo>
                    <a:cubicBezTo>
                      <a:pt x="13" y="1"/>
                      <a:pt x="8" y="1"/>
                      <a:pt x="7" y="1"/>
                    </a:cubicBezTo>
                    <a:cubicBezTo>
                      <a:pt x="6" y="0"/>
                      <a:pt x="2" y="0"/>
                      <a:pt x="2" y="0"/>
                    </a:cubicBezTo>
                    <a:lnTo>
                      <a:pt x="0" y="2"/>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4" name="Freeform 298"/>
              <p:cNvSpPr>
                <a:spLocks noChangeArrowheads="1"/>
              </p:cNvSpPr>
              <p:nvPr/>
            </p:nvSpPr>
            <p:spPr bwMode="auto">
              <a:xfrm>
                <a:off x="592138" y="465138"/>
                <a:ext cx="993775" cy="1052513"/>
              </a:xfrm>
              <a:custGeom>
                <a:avLst/>
                <a:gdLst>
                  <a:gd name="T0" fmla="*/ 55 w 57"/>
                  <a:gd name="T1" fmla="*/ 7 h 61"/>
                  <a:gd name="T2" fmla="*/ 33 w 57"/>
                  <a:gd name="T3" fmla="*/ 9 h 61"/>
                  <a:gd name="T4" fmla="*/ 23 w 57"/>
                  <a:gd name="T5" fmla="*/ 15 h 61"/>
                  <a:gd name="T6" fmla="*/ 29 w 57"/>
                  <a:gd name="T7" fmla="*/ 9 h 61"/>
                  <a:gd name="T8" fmla="*/ 22 w 57"/>
                  <a:gd name="T9" fmla="*/ 15 h 61"/>
                  <a:gd name="T10" fmla="*/ 26 w 57"/>
                  <a:gd name="T11" fmla="*/ 9 h 61"/>
                  <a:gd name="T12" fmla="*/ 20 w 57"/>
                  <a:gd name="T13" fmla="*/ 15 h 61"/>
                  <a:gd name="T14" fmla="*/ 21 w 57"/>
                  <a:gd name="T15" fmla="*/ 9 h 61"/>
                  <a:gd name="T16" fmla="*/ 22 w 57"/>
                  <a:gd name="T17" fmla="*/ 9 h 61"/>
                  <a:gd name="T18" fmla="*/ 20 w 57"/>
                  <a:gd name="T19" fmla="*/ 9 h 61"/>
                  <a:gd name="T20" fmla="*/ 18 w 57"/>
                  <a:gd name="T21" fmla="*/ 13 h 61"/>
                  <a:gd name="T22" fmla="*/ 19 w 57"/>
                  <a:gd name="T23" fmla="*/ 8 h 61"/>
                  <a:gd name="T24" fmla="*/ 16 w 57"/>
                  <a:gd name="T25" fmla="*/ 10 h 61"/>
                  <a:gd name="T26" fmla="*/ 16 w 57"/>
                  <a:gd name="T27" fmla="*/ 11 h 61"/>
                  <a:gd name="T28" fmla="*/ 16 w 57"/>
                  <a:gd name="T29" fmla="*/ 1 h 61"/>
                  <a:gd name="T30" fmla="*/ 15 w 57"/>
                  <a:gd name="T31" fmla="*/ 1 h 61"/>
                  <a:gd name="T32" fmla="*/ 12 w 57"/>
                  <a:gd name="T33" fmla="*/ 0 h 61"/>
                  <a:gd name="T34" fmla="*/ 11 w 57"/>
                  <a:gd name="T35" fmla="*/ 1 h 61"/>
                  <a:gd name="T36" fmla="*/ 7 w 57"/>
                  <a:gd name="T37" fmla="*/ 1 h 61"/>
                  <a:gd name="T38" fmla="*/ 10 w 57"/>
                  <a:gd name="T39" fmla="*/ 3 h 61"/>
                  <a:gd name="T40" fmla="*/ 1 w 57"/>
                  <a:gd name="T41" fmla="*/ 0 h 61"/>
                  <a:gd name="T42" fmla="*/ 0 w 57"/>
                  <a:gd name="T43" fmla="*/ 1 h 61"/>
                  <a:gd name="T44" fmla="*/ 0 w 57"/>
                  <a:gd name="T45" fmla="*/ 1 h 61"/>
                  <a:gd name="T46" fmla="*/ 4 w 57"/>
                  <a:gd name="T47" fmla="*/ 4 h 61"/>
                  <a:gd name="T48" fmla="*/ 2 w 57"/>
                  <a:gd name="T49" fmla="*/ 16 h 61"/>
                  <a:gd name="T50" fmla="*/ 1 w 57"/>
                  <a:gd name="T51" fmla="*/ 24 h 61"/>
                  <a:gd name="T52" fmla="*/ 2 w 57"/>
                  <a:gd name="T53" fmla="*/ 27 h 61"/>
                  <a:gd name="T54" fmla="*/ 3 w 57"/>
                  <a:gd name="T55" fmla="*/ 30 h 61"/>
                  <a:gd name="T56" fmla="*/ 5 w 57"/>
                  <a:gd name="T57" fmla="*/ 17 h 61"/>
                  <a:gd name="T58" fmla="*/ 6 w 57"/>
                  <a:gd name="T59" fmla="*/ 5 h 61"/>
                  <a:gd name="T60" fmla="*/ 6 w 57"/>
                  <a:gd name="T61" fmla="*/ 18 h 61"/>
                  <a:gd name="T62" fmla="*/ 6 w 57"/>
                  <a:gd name="T63" fmla="*/ 31 h 61"/>
                  <a:gd name="T64" fmla="*/ 16 w 57"/>
                  <a:gd name="T65" fmla="*/ 55 h 61"/>
                  <a:gd name="T66" fmla="*/ 21 w 57"/>
                  <a:gd name="T67" fmla="*/ 61 h 61"/>
                  <a:gd name="T68" fmla="*/ 19 w 57"/>
                  <a:gd name="T69" fmla="*/ 38 h 61"/>
                  <a:gd name="T70" fmla="*/ 18 w 57"/>
                  <a:gd name="T71" fmla="*/ 17 h 61"/>
                  <a:gd name="T72" fmla="*/ 25 w 57"/>
                  <a:gd name="T73" fmla="*/ 16 h 61"/>
                  <a:gd name="T74" fmla="*/ 32 w 57"/>
                  <a:gd name="T75" fmla="*/ 15 h 61"/>
                  <a:gd name="T76" fmla="*/ 31 w 57"/>
                  <a:gd name="T77" fmla="*/ 17 h 61"/>
                  <a:gd name="T78" fmla="*/ 39 w 57"/>
                  <a:gd name="T79" fmla="*/ 16 h 61"/>
                  <a:gd name="T80" fmla="*/ 57 w 57"/>
                  <a:gd name="T81" fmla="*/ 14 h 61"/>
                  <a:gd name="T82" fmla="*/ 55 w 57"/>
                  <a:gd name="T83" fmla="*/ 7 h 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
                  <a:gd name="T127" fmla="*/ 0 h 61"/>
                  <a:gd name="T128" fmla="*/ 57 w 57"/>
                  <a:gd name="T129" fmla="*/ 61 h 6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 h="61">
                    <a:moveTo>
                      <a:pt x="55" y="7"/>
                    </a:moveTo>
                    <a:cubicBezTo>
                      <a:pt x="54" y="6"/>
                      <a:pt x="33" y="9"/>
                      <a:pt x="33" y="9"/>
                    </a:cubicBezTo>
                    <a:cubicBezTo>
                      <a:pt x="33" y="9"/>
                      <a:pt x="26" y="15"/>
                      <a:pt x="23" y="15"/>
                    </a:cubicBezTo>
                    <a:cubicBezTo>
                      <a:pt x="23" y="15"/>
                      <a:pt x="31" y="11"/>
                      <a:pt x="29" y="9"/>
                    </a:cubicBezTo>
                    <a:cubicBezTo>
                      <a:pt x="28" y="7"/>
                      <a:pt x="22" y="15"/>
                      <a:pt x="22" y="15"/>
                    </a:cubicBezTo>
                    <a:cubicBezTo>
                      <a:pt x="22" y="15"/>
                      <a:pt x="23" y="11"/>
                      <a:pt x="26" y="9"/>
                    </a:cubicBezTo>
                    <a:cubicBezTo>
                      <a:pt x="26" y="9"/>
                      <a:pt x="23" y="8"/>
                      <a:pt x="20" y="15"/>
                    </a:cubicBezTo>
                    <a:cubicBezTo>
                      <a:pt x="20" y="15"/>
                      <a:pt x="20" y="11"/>
                      <a:pt x="21" y="9"/>
                    </a:cubicBezTo>
                    <a:cubicBezTo>
                      <a:pt x="22" y="9"/>
                      <a:pt x="22" y="9"/>
                      <a:pt x="22" y="9"/>
                    </a:cubicBezTo>
                    <a:cubicBezTo>
                      <a:pt x="23" y="8"/>
                      <a:pt x="21" y="8"/>
                      <a:pt x="20" y="9"/>
                    </a:cubicBezTo>
                    <a:cubicBezTo>
                      <a:pt x="19" y="10"/>
                      <a:pt x="18" y="13"/>
                      <a:pt x="18" y="13"/>
                    </a:cubicBezTo>
                    <a:cubicBezTo>
                      <a:pt x="18" y="13"/>
                      <a:pt x="17" y="8"/>
                      <a:pt x="19" y="8"/>
                    </a:cubicBezTo>
                    <a:cubicBezTo>
                      <a:pt x="19" y="8"/>
                      <a:pt x="16" y="6"/>
                      <a:pt x="16" y="10"/>
                    </a:cubicBezTo>
                    <a:cubicBezTo>
                      <a:pt x="16" y="11"/>
                      <a:pt x="16" y="11"/>
                      <a:pt x="16" y="11"/>
                    </a:cubicBezTo>
                    <a:cubicBezTo>
                      <a:pt x="17" y="15"/>
                      <a:pt x="12" y="4"/>
                      <a:pt x="16" y="1"/>
                    </a:cubicBezTo>
                    <a:cubicBezTo>
                      <a:pt x="16" y="1"/>
                      <a:pt x="15" y="1"/>
                      <a:pt x="15" y="1"/>
                    </a:cubicBezTo>
                    <a:cubicBezTo>
                      <a:pt x="14" y="0"/>
                      <a:pt x="13" y="0"/>
                      <a:pt x="12" y="0"/>
                    </a:cubicBezTo>
                    <a:cubicBezTo>
                      <a:pt x="11" y="1"/>
                      <a:pt x="11" y="1"/>
                      <a:pt x="11" y="1"/>
                    </a:cubicBezTo>
                    <a:cubicBezTo>
                      <a:pt x="11" y="1"/>
                      <a:pt x="7" y="1"/>
                      <a:pt x="7" y="1"/>
                    </a:cubicBezTo>
                    <a:cubicBezTo>
                      <a:pt x="8" y="1"/>
                      <a:pt x="9" y="3"/>
                      <a:pt x="10" y="3"/>
                    </a:cubicBezTo>
                    <a:cubicBezTo>
                      <a:pt x="10" y="3"/>
                      <a:pt x="4" y="2"/>
                      <a:pt x="1" y="0"/>
                    </a:cubicBezTo>
                    <a:cubicBezTo>
                      <a:pt x="0" y="1"/>
                      <a:pt x="0" y="1"/>
                      <a:pt x="0" y="1"/>
                    </a:cubicBezTo>
                    <a:cubicBezTo>
                      <a:pt x="0" y="1"/>
                      <a:pt x="0" y="1"/>
                      <a:pt x="0" y="1"/>
                    </a:cubicBezTo>
                    <a:cubicBezTo>
                      <a:pt x="2" y="2"/>
                      <a:pt x="4" y="4"/>
                      <a:pt x="4" y="4"/>
                    </a:cubicBezTo>
                    <a:cubicBezTo>
                      <a:pt x="5" y="5"/>
                      <a:pt x="2" y="8"/>
                      <a:pt x="2" y="16"/>
                    </a:cubicBezTo>
                    <a:cubicBezTo>
                      <a:pt x="2" y="19"/>
                      <a:pt x="2" y="22"/>
                      <a:pt x="1" y="24"/>
                    </a:cubicBezTo>
                    <a:cubicBezTo>
                      <a:pt x="1" y="25"/>
                      <a:pt x="2" y="26"/>
                      <a:pt x="2" y="27"/>
                    </a:cubicBezTo>
                    <a:cubicBezTo>
                      <a:pt x="2" y="27"/>
                      <a:pt x="2" y="28"/>
                      <a:pt x="3" y="30"/>
                    </a:cubicBezTo>
                    <a:cubicBezTo>
                      <a:pt x="5" y="17"/>
                      <a:pt x="5" y="17"/>
                      <a:pt x="5" y="17"/>
                    </a:cubicBezTo>
                    <a:cubicBezTo>
                      <a:pt x="6" y="5"/>
                      <a:pt x="6" y="5"/>
                      <a:pt x="6" y="5"/>
                    </a:cubicBezTo>
                    <a:cubicBezTo>
                      <a:pt x="6" y="18"/>
                      <a:pt x="6" y="18"/>
                      <a:pt x="6" y="18"/>
                    </a:cubicBezTo>
                    <a:cubicBezTo>
                      <a:pt x="6" y="18"/>
                      <a:pt x="5" y="30"/>
                      <a:pt x="6" y="31"/>
                    </a:cubicBezTo>
                    <a:cubicBezTo>
                      <a:pt x="8" y="32"/>
                      <a:pt x="15" y="54"/>
                      <a:pt x="16" y="55"/>
                    </a:cubicBezTo>
                    <a:cubicBezTo>
                      <a:pt x="17" y="55"/>
                      <a:pt x="21" y="61"/>
                      <a:pt x="21" y="61"/>
                    </a:cubicBezTo>
                    <a:cubicBezTo>
                      <a:pt x="21" y="61"/>
                      <a:pt x="19" y="39"/>
                      <a:pt x="19" y="38"/>
                    </a:cubicBezTo>
                    <a:cubicBezTo>
                      <a:pt x="19" y="36"/>
                      <a:pt x="18" y="17"/>
                      <a:pt x="18" y="17"/>
                    </a:cubicBezTo>
                    <a:cubicBezTo>
                      <a:pt x="18" y="17"/>
                      <a:pt x="24" y="17"/>
                      <a:pt x="25" y="16"/>
                    </a:cubicBezTo>
                    <a:cubicBezTo>
                      <a:pt x="26" y="16"/>
                      <a:pt x="31" y="15"/>
                      <a:pt x="32" y="15"/>
                    </a:cubicBezTo>
                    <a:cubicBezTo>
                      <a:pt x="32" y="15"/>
                      <a:pt x="30" y="16"/>
                      <a:pt x="31" y="17"/>
                    </a:cubicBezTo>
                    <a:cubicBezTo>
                      <a:pt x="32" y="18"/>
                      <a:pt x="37" y="17"/>
                      <a:pt x="39" y="16"/>
                    </a:cubicBezTo>
                    <a:cubicBezTo>
                      <a:pt x="40" y="16"/>
                      <a:pt x="57" y="14"/>
                      <a:pt x="57" y="14"/>
                    </a:cubicBezTo>
                    <a:cubicBezTo>
                      <a:pt x="57" y="14"/>
                      <a:pt x="57" y="8"/>
                      <a:pt x="55" y="7"/>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5" name="Freeform 299"/>
              <p:cNvSpPr>
                <a:spLocks noChangeArrowheads="1"/>
              </p:cNvSpPr>
              <p:nvPr/>
            </p:nvSpPr>
            <p:spPr bwMode="auto">
              <a:xfrm>
                <a:off x="400050" y="465138"/>
                <a:ext cx="157163" cy="708025"/>
              </a:xfrm>
              <a:custGeom>
                <a:avLst/>
                <a:gdLst>
                  <a:gd name="T0" fmla="*/ 0 w 9"/>
                  <a:gd name="T1" fmla="*/ 37 h 41"/>
                  <a:gd name="T2" fmla="*/ 5 w 9"/>
                  <a:gd name="T3" fmla="*/ 41 h 41"/>
                  <a:gd name="T4" fmla="*/ 9 w 9"/>
                  <a:gd name="T5" fmla="*/ 36 h 41"/>
                  <a:gd name="T6" fmla="*/ 8 w 9"/>
                  <a:gd name="T7" fmla="*/ 9 h 41"/>
                  <a:gd name="T8" fmla="*/ 6 w 9"/>
                  <a:gd name="T9" fmla="*/ 5 h 41"/>
                  <a:gd name="T10" fmla="*/ 7 w 9"/>
                  <a:gd name="T11" fmla="*/ 3 h 41"/>
                  <a:gd name="T12" fmla="*/ 5 w 9"/>
                  <a:gd name="T13" fmla="*/ 1 h 41"/>
                  <a:gd name="T14" fmla="*/ 3 w 9"/>
                  <a:gd name="T15" fmla="*/ 5 h 41"/>
                  <a:gd name="T16" fmla="*/ 1 w 9"/>
                  <a:gd name="T17" fmla="*/ 9 h 41"/>
                  <a:gd name="T18" fmla="*/ 0 w 9"/>
                  <a:gd name="T19" fmla="*/ 37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41"/>
                  <a:gd name="T32" fmla="*/ 9 w 9"/>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41">
                    <a:moveTo>
                      <a:pt x="0" y="37"/>
                    </a:moveTo>
                    <a:cubicBezTo>
                      <a:pt x="5" y="41"/>
                      <a:pt x="5" y="41"/>
                      <a:pt x="5" y="41"/>
                    </a:cubicBezTo>
                    <a:cubicBezTo>
                      <a:pt x="9" y="36"/>
                      <a:pt x="9" y="36"/>
                      <a:pt x="9" y="36"/>
                    </a:cubicBezTo>
                    <a:cubicBezTo>
                      <a:pt x="9" y="36"/>
                      <a:pt x="8" y="10"/>
                      <a:pt x="8" y="9"/>
                    </a:cubicBezTo>
                    <a:cubicBezTo>
                      <a:pt x="8" y="8"/>
                      <a:pt x="6" y="5"/>
                      <a:pt x="6" y="5"/>
                    </a:cubicBezTo>
                    <a:cubicBezTo>
                      <a:pt x="7" y="3"/>
                      <a:pt x="7" y="3"/>
                      <a:pt x="7" y="3"/>
                    </a:cubicBezTo>
                    <a:cubicBezTo>
                      <a:pt x="7" y="3"/>
                      <a:pt x="7" y="0"/>
                      <a:pt x="5" y="1"/>
                    </a:cubicBezTo>
                    <a:cubicBezTo>
                      <a:pt x="3" y="2"/>
                      <a:pt x="3" y="5"/>
                      <a:pt x="3" y="5"/>
                    </a:cubicBezTo>
                    <a:cubicBezTo>
                      <a:pt x="1" y="9"/>
                      <a:pt x="1" y="9"/>
                      <a:pt x="1" y="9"/>
                    </a:cubicBezTo>
                    <a:lnTo>
                      <a:pt x="0" y="37"/>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96" name="Group 69"/>
            <p:cNvGrpSpPr>
              <a:grpSpLocks/>
            </p:cNvGrpSpPr>
            <p:nvPr/>
          </p:nvGrpSpPr>
          <p:grpSpPr bwMode="auto">
            <a:xfrm>
              <a:off x="2845444" y="3736168"/>
              <a:ext cx="641350" cy="2241550"/>
              <a:chOff x="0" y="0"/>
              <a:chExt cx="835025" cy="2920999"/>
            </a:xfrm>
          </p:grpSpPr>
          <p:sp>
            <p:nvSpPr>
              <p:cNvPr id="97" name="AutoShape 202"/>
              <p:cNvSpPr>
                <a:spLocks noChangeAspect="1" noChangeArrowheads="1" noTextEdit="1"/>
              </p:cNvSpPr>
              <p:nvPr/>
            </p:nvSpPr>
            <p:spPr bwMode="auto">
              <a:xfrm>
                <a:off x="0" y="49212"/>
                <a:ext cx="835025" cy="284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8" name="Freeform 204"/>
              <p:cNvSpPr>
                <a:spLocks noChangeArrowheads="1"/>
              </p:cNvSpPr>
              <p:nvPr/>
            </p:nvSpPr>
            <p:spPr bwMode="auto">
              <a:xfrm>
                <a:off x="304800" y="1971674"/>
                <a:ext cx="227013" cy="830262"/>
              </a:xfrm>
              <a:custGeom>
                <a:avLst/>
                <a:gdLst>
                  <a:gd name="T0" fmla="*/ 0 w 9"/>
                  <a:gd name="T1" fmla="*/ 34 h 35"/>
                  <a:gd name="T2" fmla="*/ 6 w 9"/>
                  <a:gd name="T3" fmla="*/ 30 h 35"/>
                  <a:gd name="T4" fmla="*/ 8 w 9"/>
                  <a:gd name="T5" fmla="*/ 26 h 35"/>
                  <a:gd name="T6" fmla="*/ 7 w 9"/>
                  <a:gd name="T7" fmla="*/ 21 h 35"/>
                  <a:gd name="T8" fmla="*/ 9 w 9"/>
                  <a:gd name="T9" fmla="*/ 13 h 35"/>
                  <a:gd name="T10" fmla="*/ 5 w 9"/>
                  <a:gd name="T11" fmla="*/ 0 h 35"/>
                  <a:gd name="T12" fmla="*/ 0 w 9"/>
                  <a:gd name="T13" fmla="*/ 0 h 35"/>
                  <a:gd name="T14" fmla="*/ 1 w 9"/>
                  <a:gd name="T15" fmla="*/ 4 h 35"/>
                  <a:gd name="T16" fmla="*/ 3 w 9"/>
                  <a:gd name="T17" fmla="*/ 24 h 35"/>
                  <a:gd name="T18" fmla="*/ 3 w 9"/>
                  <a:gd name="T19" fmla="*/ 27 h 35"/>
                  <a:gd name="T20" fmla="*/ 1 w 9"/>
                  <a:gd name="T21" fmla="*/ 32 h 35"/>
                  <a:gd name="T22" fmla="*/ 0 w 9"/>
                  <a:gd name="T23" fmla="*/ 34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35"/>
                  <a:gd name="T38" fmla="*/ 9 w 9"/>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35">
                    <a:moveTo>
                      <a:pt x="0" y="34"/>
                    </a:moveTo>
                    <a:cubicBezTo>
                      <a:pt x="0" y="34"/>
                      <a:pt x="5" y="35"/>
                      <a:pt x="6" y="30"/>
                    </a:cubicBezTo>
                    <a:cubicBezTo>
                      <a:pt x="8" y="25"/>
                      <a:pt x="8" y="26"/>
                      <a:pt x="8" y="26"/>
                    </a:cubicBezTo>
                    <a:cubicBezTo>
                      <a:pt x="8" y="26"/>
                      <a:pt x="7" y="23"/>
                      <a:pt x="7" y="21"/>
                    </a:cubicBezTo>
                    <a:cubicBezTo>
                      <a:pt x="7" y="19"/>
                      <a:pt x="9" y="14"/>
                      <a:pt x="9" y="13"/>
                    </a:cubicBezTo>
                    <a:cubicBezTo>
                      <a:pt x="9" y="12"/>
                      <a:pt x="5" y="0"/>
                      <a:pt x="5" y="0"/>
                    </a:cubicBezTo>
                    <a:cubicBezTo>
                      <a:pt x="0" y="0"/>
                      <a:pt x="0" y="0"/>
                      <a:pt x="0" y="0"/>
                    </a:cubicBezTo>
                    <a:cubicBezTo>
                      <a:pt x="0" y="0"/>
                      <a:pt x="0" y="3"/>
                      <a:pt x="1" y="4"/>
                    </a:cubicBezTo>
                    <a:cubicBezTo>
                      <a:pt x="1" y="4"/>
                      <a:pt x="3" y="23"/>
                      <a:pt x="3" y="24"/>
                    </a:cubicBezTo>
                    <a:cubicBezTo>
                      <a:pt x="3" y="25"/>
                      <a:pt x="3" y="27"/>
                      <a:pt x="3" y="27"/>
                    </a:cubicBezTo>
                    <a:cubicBezTo>
                      <a:pt x="3" y="28"/>
                      <a:pt x="2" y="31"/>
                      <a:pt x="1" y="32"/>
                    </a:cubicBezTo>
                    <a:cubicBezTo>
                      <a:pt x="1" y="32"/>
                      <a:pt x="1" y="33"/>
                      <a:pt x="0" y="34"/>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9" name="Freeform 205"/>
              <p:cNvSpPr>
                <a:spLocks noChangeArrowheads="1"/>
              </p:cNvSpPr>
              <p:nvPr/>
            </p:nvSpPr>
            <p:spPr bwMode="auto">
              <a:xfrm>
                <a:off x="430213" y="2589212"/>
                <a:ext cx="76200" cy="166687"/>
              </a:xfrm>
              <a:custGeom>
                <a:avLst/>
                <a:gdLst>
                  <a:gd name="T0" fmla="*/ 0 w 3"/>
                  <a:gd name="T1" fmla="*/ 7 h 7"/>
                  <a:gd name="T2" fmla="*/ 0 w 3"/>
                  <a:gd name="T3" fmla="*/ 5 h 7"/>
                  <a:gd name="T4" fmla="*/ 2 w 3"/>
                  <a:gd name="T5" fmla="*/ 0 h 7"/>
                  <a:gd name="T6" fmla="*/ 3 w 3"/>
                  <a:gd name="T7" fmla="*/ 0 h 7"/>
                  <a:gd name="T8" fmla="*/ 0 w 3"/>
                  <a:gd name="T9" fmla="*/ 7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7"/>
                    </a:moveTo>
                    <a:cubicBezTo>
                      <a:pt x="0" y="7"/>
                      <a:pt x="0" y="5"/>
                      <a:pt x="0" y="5"/>
                    </a:cubicBezTo>
                    <a:cubicBezTo>
                      <a:pt x="1" y="5"/>
                      <a:pt x="2" y="1"/>
                      <a:pt x="2" y="0"/>
                    </a:cubicBezTo>
                    <a:cubicBezTo>
                      <a:pt x="3" y="0"/>
                      <a:pt x="3" y="0"/>
                      <a:pt x="3" y="0"/>
                    </a:cubicBezTo>
                    <a:lnTo>
                      <a:pt x="0" y="7"/>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0" name="Freeform 206"/>
              <p:cNvSpPr>
                <a:spLocks noChangeArrowheads="1"/>
              </p:cNvSpPr>
              <p:nvPr/>
            </p:nvSpPr>
            <p:spPr bwMode="auto">
              <a:xfrm>
                <a:off x="254000" y="2708274"/>
                <a:ext cx="227013" cy="165100"/>
              </a:xfrm>
              <a:custGeom>
                <a:avLst/>
                <a:gdLst>
                  <a:gd name="T0" fmla="*/ 0 w 9"/>
                  <a:gd name="T1" fmla="*/ 5 h 7"/>
                  <a:gd name="T2" fmla="*/ 0 w 9"/>
                  <a:gd name="T3" fmla="*/ 6 h 7"/>
                  <a:gd name="T4" fmla="*/ 3 w 9"/>
                  <a:gd name="T5" fmla="*/ 6 h 7"/>
                  <a:gd name="T6" fmla="*/ 8 w 9"/>
                  <a:gd name="T7" fmla="*/ 2 h 7"/>
                  <a:gd name="T8" fmla="*/ 9 w 9"/>
                  <a:gd name="T9" fmla="*/ 0 h 7"/>
                  <a:gd name="T10" fmla="*/ 5 w 9"/>
                  <a:gd name="T11" fmla="*/ 3 h 7"/>
                  <a:gd name="T12" fmla="*/ 2 w 9"/>
                  <a:gd name="T13" fmla="*/ 3 h 7"/>
                  <a:gd name="T14" fmla="*/ 0 w 9"/>
                  <a:gd name="T15" fmla="*/ 5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5"/>
                    </a:moveTo>
                    <a:cubicBezTo>
                      <a:pt x="0" y="5"/>
                      <a:pt x="0" y="5"/>
                      <a:pt x="0" y="6"/>
                    </a:cubicBezTo>
                    <a:cubicBezTo>
                      <a:pt x="1" y="7"/>
                      <a:pt x="2" y="7"/>
                      <a:pt x="3" y="6"/>
                    </a:cubicBezTo>
                    <a:cubicBezTo>
                      <a:pt x="7" y="5"/>
                      <a:pt x="8" y="2"/>
                      <a:pt x="8" y="2"/>
                    </a:cubicBezTo>
                    <a:cubicBezTo>
                      <a:pt x="9" y="0"/>
                      <a:pt x="9" y="0"/>
                      <a:pt x="9" y="0"/>
                    </a:cubicBezTo>
                    <a:cubicBezTo>
                      <a:pt x="9" y="0"/>
                      <a:pt x="6" y="2"/>
                      <a:pt x="5" y="3"/>
                    </a:cubicBezTo>
                    <a:cubicBezTo>
                      <a:pt x="4" y="3"/>
                      <a:pt x="2" y="3"/>
                      <a:pt x="2" y="3"/>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1" name="Freeform 207"/>
              <p:cNvSpPr>
                <a:spLocks noChangeArrowheads="1"/>
              </p:cNvSpPr>
              <p:nvPr/>
            </p:nvSpPr>
            <p:spPr bwMode="auto">
              <a:xfrm>
                <a:off x="304800" y="1971674"/>
                <a:ext cx="227013" cy="665162"/>
              </a:xfrm>
              <a:custGeom>
                <a:avLst/>
                <a:gdLst>
                  <a:gd name="T0" fmla="*/ 0 w 9"/>
                  <a:gd name="T1" fmla="*/ 0 h 28"/>
                  <a:gd name="T2" fmla="*/ 0 w 9"/>
                  <a:gd name="T3" fmla="*/ 2 h 28"/>
                  <a:gd name="T4" fmla="*/ 1 w 9"/>
                  <a:gd name="T5" fmla="*/ 1 h 28"/>
                  <a:gd name="T6" fmla="*/ 6 w 9"/>
                  <a:gd name="T7" fmla="*/ 4 h 28"/>
                  <a:gd name="T8" fmla="*/ 7 w 9"/>
                  <a:gd name="T9" fmla="*/ 14 h 28"/>
                  <a:gd name="T10" fmla="*/ 6 w 9"/>
                  <a:gd name="T11" fmla="*/ 22 h 28"/>
                  <a:gd name="T12" fmla="*/ 5 w 9"/>
                  <a:gd name="T13" fmla="*/ 27 h 28"/>
                  <a:gd name="T14" fmla="*/ 6 w 9"/>
                  <a:gd name="T15" fmla="*/ 27 h 28"/>
                  <a:gd name="T16" fmla="*/ 7 w 9"/>
                  <a:gd name="T17" fmla="*/ 27 h 28"/>
                  <a:gd name="T18" fmla="*/ 8 w 9"/>
                  <a:gd name="T19" fmla="*/ 26 h 28"/>
                  <a:gd name="T20" fmla="*/ 7 w 9"/>
                  <a:gd name="T21" fmla="*/ 21 h 28"/>
                  <a:gd name="T22" fmla="*/ 9 w 9"/>
                  <a:gd name="T23" fmla="*/ 13 h 28"/>
                  <a:gd name="T24" fmla="*/ 5 w 9"/>
                  <a:gd name="T25" fmla="*/ 0 h 28"/>
                  <a:gd name="T26" fmla="*/ 0 w 9"/>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28"/>
                  <a:gd name="T44" fmla="*/ 9 w 9"/>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28">
                    <a:moveTo>
                      <a:pt x="0" y="0"/>
                    </a:moveTo>
                    <a:cubicBezTo>
                      <a:pt x="0" y="0"/>
                      <a:pt x="0" y="1"/>
                      <a:pt x="0" y="2"/>
                    </a:cubicBezTo>
                    <a:cubicBezTo>
                      <a:pt x="0" y="1"/>
                      <a:pt x="1" y="1"/>
                      <a:pt x="1" y="1"/>
                    </a:cubicBezTo>
                    <a:cubicBezTo>
                      <a:pt x="1" y="1"/>
                      <a:pt x="5" y="3"/>
                      <a:pt x="6" y="4"/>
                    </a:cubicBezTo>
                    <a:cubicBezTo>
                      <a:pt x="6" y="6"/>
                      <a:pt x="7" y="12"/>
                      <a:pt x="7" y="14"/>
                    </a:cubicBezTo>
                    <a:cubicBezTo>
                      <a:pt x="6" y="16"/>
                      <a:pt x="6" y="21"/>
                      <a:pt x="6" y="22"/>
                    </a:cubicBezTo>
                    <a:cubicBezTo>
                      <a:pt x="6" y="23"/>
                      <a:pt x="6" y="26"/>
                      <a:pt x="5" y="27"/>
                    </a:cubicBezTo>
                    <a:cubicBezTo>
                      <a:pt x="5" y="27"/>
                      <a:pt x="5" y="28"/>
                      <a:pt x="6" y="27"/>
                    </a:cubicBezTo>
                    <a:cubicBezTo>
                      <a:pt x="7" y="27"/>
                      <a:pt x="7" y="27"/>
                      <a:pt x="7" y="27"/>
                    </a:cubicBezTo>
                    <a:cubicBezTo>
                      <a:pt x="8" y="26"/>
                      <a:pt x="8" y="26"/>
                      <a:pt x="8" y="26"/>
                    </a:cubicBezTo>
                    <a:cubicBezTo>
                      <a:pt x="8" y="26"/>
                      <a:pt x="7" y="23"/>
                      <a:pt x="7" y="21"/>
                    </a:cubicBezTo>
                    <a:cubicBezTo>
                      <a:pt x="7" y="19"/>
                      <a:pt x="9" y="14"/>
                      <a:pt x="9" y="13"/>
                    </a:cubicBezTo>
                    <a:cubicBezTo>
                      <a:pt x="9" y="12"/>
                      <a:pt x="5" y="0"/>
                      <a:pt x="5" y="0"/>
                    </a:cubicBezTo>
                    <a:lnTo>
                      <a:pt x="0" y="0"/>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2" name="Freeform 208"/>
              <p:cNvSpPr>
                <a:spLocks noChangeArrowheads="1"/>
              </p:cNvSpPr>
              <p:nvPr/>
            </p:nvSpPr>
            <p:spPr bwMode="auto">
              <a:xfrm>
                <a:off x="328613" y="2066924"/>
                <a:ext cx="76200" cy="23812"/>
              </a:xfrm>
              <a:custGeom>
                <a:avLst/>
                <a:gdLst>
                  <a:gd name="T0" fmla="*/ 0 w 3"/>
                  <a:gd name="T1" fmla="*/ 0 h 1"/>
                  <a:gd name="T2" fmla="*/ 0 w 3"/>
                  <a:gd name="T3" fmla="*/ 0 h 1"/>
                  <a:gd name="T4" fmla="*/ 0 w 3"/>
                  <a:gd name="T5" fmla="*/ 1 h 1"/>
                  <a:gd name="T6" fmla="*/ 3 w 3"/>
                  <a:gd name="T7" fmla="*/ 0 h 1"/>
                  <a:gd name="T8" fmla="*/ 0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0" y="0"/>
                    </a:moveTo>
                    <a:cubicBezTo>
                      <a:pt x="0" y="0"/>
                      <a:pt x="0" y="0"/>
                      <a:pt x="0" y="0"/>
                    </a:cubicBezTo>
                    <a:cubicBezTo>
                      <a:pt x="0" y="0"/>
                      <a:pt x="0" y="1"/>
                      <a:pt x="0" y="1"/>
                    </a:cubicBezTo>
                    <a:cubicBezTo>
                      <a:pt x="3" y="0"/>
                      <a:pt x="3" y="0"/>
                      <a:pt x="3" y="0"/>
                    </a:cubicBezTo>
                    <a:cubicBezTo>
                      <a:pt x="3" y="0"/>
                      <a:pt x="1" y="1"/>
                      <a:pt x="0"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3" name="Freeform 209"/>
              <p:cNvSpPr>
                <a:spLocks noChangeArrowheads="1"/>
              </p:cNvSpPr>
              <p:nvPr/>
            </p:nvSpPr>
            <p:spPr bwMode="auto">
              <a:xfrm>
                <a:off x="404813" y="1947862"/>
                <a:ext cx="328613" cy="901700"/>
              </a:xfrm>
              <a:custGeom>
                <a:avLst/>
                <a:gdLst>
                  <a:gd name="T0" fmla="*/ 0 w 13"/>
                  <a:gd name="T1" fmla="*/ 37 h 38"/>
                  <a:gd name="T2" fmla="*/ 2 w 13"/>
                  <a:gd name="T3" fmla="*/ 31 h 38"/>
                  <a:gd name="T4" fmla="*/ 4 w 13"/>
                  <a:gd name="T5" fmla="*/ 25 h 38"/>
                  <a:gd name="T6" fmla="*/ 3 w 13"/>
                  <a:gd name="T7" fmla="*/ 6 h 38"/>
                  <a:gd name="T8" fmla="*/ 2 w 13"/>
                  <a:gd name="T9" fmla="*/ 1 h 38"/>
                  <a:gd name="T10" fmla="*/ 10 w 13"/>
                  <a:gd name="T11" fmla="*/ 0 h 38"/>
                  <a:gd name="T12" fmla="*/ 11 w 13"/>
                  <a:gd name="T13" fmla="*/ 5 h 38"/>
                  <a:gd name="T14" fmla="*/ 11 w 13"/>
                  <a:gd name="T15" fmla="*/ 18 h 38"/>
                  <a:gd name="T16" fmla="*/ 9 w 13"/>
                  <a:gd name="T17" fmla="*/ 29 h 38"/>
                  <a:gd name="T18" fmla="*/ 4 w 13"/>
                  <a:gd name="T19" fmla="*/ 38 h 38"/>
                  <a:gd name="T20" fmla="*/ 0 w 13"/>
                  <a:gd name="T21" fmla="*/ 3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38"/>
                  <a:gd name="T35" fmla="*/ 13 w 13"/>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38">
                    <a:moveTo>
                      <a:pt x="0" y="37"/>
                    </a:moveTo>
                    <a:cubicBezTo>
                      <a:pt x="0" y="37"/>
                      <a:pt x="2" y="32"/>
                      <a:pt x="2" y="31"/>
                    </a:cubicBezTo>
                    <a:cubicBezTo>
                      <a:pt x="3" y="29"/>
                      <a:pt x="4" y="25"/>
                      <a:pt x="4" y="25"/>
                    </a:cubicBezTo>
                    <a:cubicBezTo>
                      <a:pt x="4" y="24"/>
                      <a:pt x="4" y="7"/>
                      <a:pt x="3" y="6"/>
                    </a:cubicBezTo>
                    <a:cubicBezTo>
                      <a:pt x="2" y="5"/>
                      <a:pt x="1" y="2"/>
                      <a:pt x="2" y="1"/>
                    </a:cubicBezTo>
                    <a:cubicBezTo>
                      <a:pt x="2" y="1"/>
                      <a:pt x="10" y="0"/>
                      <a:pt x="10" y="0"/>
                    </a:cubicBezTo>
                    <a:cubicBezTo>
                      <a:pt x="10" y="0"/>
                      <a:pt x="10" y="4"/>
                      <a:pt x="11" y="5"/>
                    </a:cubicBezTo>
                    <a:cubicBezTo>
                      <a:pt x="11" y="6"/>
                      <a:pt x="13" y="13"/>
                      <a:pt x="11" y="18"/>
                    </a:cubicBezTo>
                    <a:cubicBezTo>
                      <a:pt x="9" y="24"/>
                      <a:pt x="8" y="26"/>
                      <a:pt x="9" y="29"/>
                    </a:cubicBezTo>
                    <a:cubicBezTo>
                      <a:pt x="4" y="38"/>
                      <a:pt x="4" y="38"/>
                      <a:pt x="4" y="38"/>
                    </a:cubicBezTo>
                    <a:lnTo>
                      <a:pt x="0" y="37"/>
                    </a:ln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4" name="Freeform 210"/>
              <p:cNvSpPr>
                <a:spLocks noChangeArrowheads="1"/>
              </p:cNvSpPr>
              <p:nvPr/>
            </p:nvSpPr>
            <p:spPr bwMode="auto">
              <a:xfrm>
                <a:off x="557213" y="1971674"/>
                <a:ext cx="176213" cy="665162"/>
              </a:xfrm>
              <a:custGeom>
                <a:avLst/>
                <a:gdLst>
                  <a:gd name="T0" fmla="*/ 2 w 7"/>
                  <a:gd name="T1" fmla="*/ 1 h 28"/>
                  <a:gd name="T2" fmla="*/ 3 w 7"/>
                  <a:gd name="T3" fmla="*/ 6 h 28"/>
                  <a:gd name="T4" fmla="*/ 2 w 7"/>
                  <a:gd name="T5" fmla="*/ 22 h 28"/>
                  <a:gd name="T6" fmla="*/ 2 w 7"/>
                  <a:gd name="T7" fmla="*/ 28 h 28"/>
                  <a:gd name="T8" fmla="*/ 3 w 7"/>
                  <a:gd name="T9" fmla="*/ 27 h 28"/>
                  <a:gd name="T10" fmla="*/ 3 w 7"/>
                  <a:gd name="T11" fmla="*/ 27 h 28"/>
                  <a:gd name="T12" fmla="*/ 5 w 7"/>
                  <a:gd name="T13" fmla="*/ 17 h 28"/>
                  <a:gd name="T14" fmla="*/ 5 w 7"/>
                  <a:gd name="T15" fmla="*/ 4 h 28"/>
                  <a:gd name="T16" fmla="*/ 4 w 7"/>
                  <a:gd name="T17" fmla="*/ 0 h 28"/>
                  <a:gd name="T18" fmla="*/ 2 w 7"/>
                  <a:gd name="T19" fmla="*/ 1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28"/>
                  <a:gd name="T32" fmla="*/ 7 w 7"/>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28">
                    <a:moveTo>
                      <a:pt x="2" y="1"/>
                    </a:moveTo>
                    <a:cubicBezTo>
                      <a:pt x="2" y="1"/>
                      <a:pt x="3" y="5"/>
                      <a:pt x="3" y="6"/>
                    </a:cubicBezTo>
                    <a:cubicBezTo>
                      <a:pt x="4" y="6"/>
                      <a:pt x="5" y="15"/>
                      <a:pt x="2" y="22"/>
                    </a:cubicBezTo>
                    <a:cubicBezTo>
                      <a:pt x="2" y="22"/>
                      <a:pt x="0" y="26"/>
                      <a:pt x="2" y="28"/>
                    </a:cubicBezTo>
                    <a:cubicBezTo>
                      <a:pt x="2" y="28"/>
                      <a:pt x="2" y="26"/>
                      <a:pt x="3" y="27"/>
                    </a:cubicBezTo>
                    <a:cubicBezTo>
                      <a:pt x="3" y="27"/>
                      <a:pt x="3" y="27"/>
                      <a:pt x="3" y="27"/>
                    </a:cubicBezTo>
                    <a:cubicBezTo>
                      <a:pt x="2" y="24"/>
                      <a:pt x="3" y="22"/>
                      <a:pt x="5" y="17"/>
                    </a:cubicBezTo>
                    <a:cubicBezTo>
                      <a:pt x="7" y="12"/>
                      <a:pt x="5" y="5"/>
                      <a:pt x="5" y="4"/>
                    </a:cubicBezTo>
                    <a:cubicBezTo>
                      <a:pt x="4" y="4"/>
                      <a:pt x="4" y="1"/>
                      <a:pt x="4" y="0"/>
                    </a:cubicBezTo>
                    <a:lnTo>
                      <a:pt x="2" y="1"/>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5" name="Freeform 211"/>
              <p:cNvSpPr>
                <a:spLocks noChangeArrowheads="1"/>
              </p:cNvSpPr>
              <p:nvPr/>
            </p:nvSpPr>
            <p:spPr bwMode="auto">
              <a:xfrm>
                <a:off x="177800" y="1116012"/>
                <a:ext cx="530225" cy="974725"/>
              </a:xfrm>
              <a:custGeom>
                <a:avLst/>
                <a:gdLst>
                  <a:gd name="T0" fmla="*/ 0 w 21"/>
                  <a:gd name="T1" fmla="*/ 5 h 41"/>
                  <a:gd name="T2" fmla="*/ 4 w 21"/>
                  <a:gd name="T3" fmla="*/ 38 h 41"/>
                  <a:gd name="T4" fmla="*/ 19 w 21"/>
                  <a:gd name="T5" fmla="*/ 38 h 41"/>
                  <a:gd name="T6" fmla="*/ 20 w 21"/>
                  <a:gd name="T7" fmla="*/ 17 h 41"/>
                  <a:gd name="T8" fmla="*/ 21 w 21"/>
                  <a:gd name="T9" fmla="*/ 7 h 41"/>
                  <a:gd name="T10" fmla="*/ 19 w 21"/>
                  <a:gd name="T11" fmla="*/ 3 h 41"/>
                  <a:gd name="T12" fmla="*/ 3 w 21"/>
                  <a:gd name="T13" fmla="*/ 0 h 41"/>
                  <a:gd name="T14" fmla="*/ 0 w 21"/>
                  <a:gd name="T15" fmla="*/ 5 h 41"/>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41"/>
                  <a:gd name="T26" fmla="*/ 21 w 21"/>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41">
                    <a:moveTo>
                      <a:pt x="0" y="5"/>
                    </a:moveTo>
                    <a:cubicBezTo>
                      <a:pt x="0" y="5"/>
                      <a:pt x="2" y="33"/>
                      <a:pt x="4" y="38"/>
                    </a:cubicBezTo>
                    <a:cubicBezTo>
                      <a:pt x="4" y="38"/>
                      <a:pt x="15" y="41"/>
                      <a:pt x="19" y="38"/>
                    </a:cubicBezTo>
                    <a:cubicBezTo>
                      <a:pt x="19" y="38"/>
                      <a:pt x="19" y="19"/>
                      <a:pt x="20" y="17"/>
                    </a:cubicBezTo>
                    <a:cubicBezTo>
                      <a:pt x="21" y="14"/>
                      <a:pt x="21" y="9"/>
                      <a:pt x="21" y="7"/>
                    </a:cubicBezTo>
                    <a:cubicBezTo>
                      <a:pt x="20" y="6"/>
                      <a:pt x="19" y="3"/>
                      <a:pt x="19" y="3"/>
                    </a:cubicBezTo>
                    <a:cubicBezTo>
                      <a:pt x="3" y="0"/>
                      <a:pt x="3" y="0"/>
                      <a:pt x="3" y="0"/>
                    </a:cubicBezTo>
                    <a:lnTo>
                      <a:pt x="0" y="5"/>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6" name="Freeform 212"/>
              <p:cNvSpPr>
                <a:spLocks noChangeArrowheads="1"/>
              </p:cNvSpPr>
              <p:nvPr/>
            </p:nvSpPr>
            <p:spPr bwMode="auto">
              <a:xfrm>
                <a:off x="455613" y="309562"/>
                <a:ext cx="152400" cy="119062"/>
              </a:xfrm>
              <a:custGeom>
                <a:avLst/>
                <a:gdLst>
                  <a:gd name="T0" fmla="*/ 0 w 96"/>
                  <a:gd name="T1" fmla="*/ 45 h 75"/>
                  <a:gd name="T2" fmla="*/ 16 w 96"/>
                  <a:gd name="T3" fmla="*/ 75 h 75"/>
                  <a:gd name="T4" fmla="*/ 64 w 96"/>
                  <a:gd name="T5" fmla="*/ 75 h 75"/>
                  <a:gd name="T6" fmla="*/ 96 w 96"/>
                  <a:gd name="T7" fmla="*/ 0 h 75"/>
                  <a:gd name="T8" fmla="*/ 64 w 96"/>
                  <a:gd name="T9" fmla="*/ 0 h 75"/>
                  <a:gd name="T10" fmla="*/ 0 w 96"/>
                  <a:gd name="T11" fmla="*/ 45 h 75"/>
                  <a:gd name="T12" fmla="*/ 0 60000 65536"/>
                  <a:gd name="T13" fmla="*/ 0 60000 65536"/>
                  <a:gd name="T14" fmla="*/ 0 60000 65536"/>
                  <a:gd name="T15" fmla="*/ 0 60000 65536"/>
                  <a:gd name="T16" fmla="*/ 0 60000 65536"/>
                  <a:gd name="T17" fmla="*/ 0 60000 65536"/>
                  <a:gd name="T18" fmla="*/ 0 w 96"/>
                  <a:gd name="T19" fmla="*/ 0 h 75"/>
                  <a:gd name="T20" fmla="*/ 96 w 96"/>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96" h="75">
                    <a:moveTo>
                      <a:pt x="0" y="45"/>
                    </a:moveTo>
                    <a:lnTo>
                      <a:pt x="16" y="75"/>
                    </a:lnTo>
                    <a:lnTo>
                      <a:pt x="64" y="75"/>
                    </a:lnTo>
                    <a:lnTo>
                      <a:pt x="96" y="0"/>
                    </a:lnTo>
                    <a:lnTo>
                      <a:pt x="64" y="0"/>
                    </a:lnTo>
                    <a:lnTo>
                      <a:pt x="0" y="45"/>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7" name="Freeform 213"/>
              <p:cNvSpPr>
                <a:spLocks noChangeArrowheads="1"/>
              </p:cNvSpPr>
              <p:nvPr/>
            </p:nvSpPr>
            <p:spPr bwMode="auto">
              <a:xfrm>
                <a:off x="304800" y="47625"/>
                <a:ext cx="176213" cy="474662"/>
              </a:xfrm>
              <a:custGeom>
                <a:avLst/>
                <a:gdLst>
                  <a:gd name="T0" fmla="*/ 6 w 7"/>
                  <a:gd name="T1" fmla="*/ 20 h 20"/>
                  <a:gd name="T2" fmla="*/ 3 w 7"/>
                  <a:gd name="T3" fmla="*/ 16 h 20"/>
                  <a:gd name="T4" fmla="*/ 3 w 7"/>
                  <a:gd name="T5" fmla="*/ 13 h 20"/>
                  <a:gd name="T6" fmla="*/ 2 w 7"/>
                  <a:gd name="T7" fmla="*/ 9 h 20"/>
                  <a:gd name="T8" fmla="*/ 3 w 7"/>
                  <a:gd name="T9" fmla="*/ 1 h 20"/>
                  <a:gd name="T10" fmla="*/ 7 w 7"/>
                  <a:gd name="T11" fmla="*/ 0 h 20"/>
                  <a:gd name="T12" fmla="*/ 6 w 7"/>
                  <a:gd name="T13" fmla="*/ 2 h 20"/>
                  <a:gd name="T14" fmla="*/ 7 w 7"/>
                  <a:gd name="T15" fmla="*/ 16 h 20"/>
                  <a:gd name="T16" fmla="*/ 6 w 7"/>
                  <a:gd name="T17" fmla="*/ 2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0"/>
                  <a:gd name="T29" fmla="*/ 7 w 7"/>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0">
                    <a:moveTo>
                      <a:pt x="6" y="20"/>
                    </a:moveTo>
                    <a:cubicBezTo>
                      <a:pt x="6" y="20"/>
                      <a:pt x="4" y="17"/>
                      <a:pt x="3" y="16"/>
                    </a:cubicBezTo>
                    <a:cubicBezTo>
                      <a:pt x="2" y="15"/>
                      <a:pt x="3" y="13"/>
                      <a:pt x="3" y="13"/>
                    </a:cubicBezTo>
                    <a:cubicBezTo>
                      <a:pt x="3" y="13"/>
                      <a:pt x="2" y="11"/>
                      <a:pt x="2" y="9"/>
                    </a:cubicBezTo>
                    <a:cubicBezTo>
                      <a:pt x="2" y="8"/>
                      <a:pt x="0" y="3"/>
                      <a:pt x="3" y="1"/>
                    </a:cubicBezTo>
                    <a:cubicBezTo>
                      <a:pt x="5" y="0"/>
                      <a:pt x="7" y="0"/>
                      <a:pt x="7" y="0"/>
                    </a:cubicBezTo>
                    <a:cubicBezTo>
                      <a:pt x="7" y="0"/>
                      <a:pt x="7" y="2"/>
                      <a:pt x="6" y="2"/>
                    </a:cubicBezTo>
                    <a:cubicBezTo>
                      <a:pt x="5" y="3"/>
                      <a:pt x="7" y="16"/>
                      <a:pt x="7" y="16"/>
                    </a:cubicBezTo>
                    <a:lnTo>
                      <a:pt x="6" y="20"/>
                    </a:lnTo>
                    <a:close/>
                  </a:path>
                </a:pathLst>
              </a:custGeom>
              <a:solidFill>
                <a:srgbClr val="2815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8" name="Freeform 214"/>
              <p:cNvSpPr>
                <a:spLocks noChangeArrowheads="1"/>
              </p:cNvSpPr>
              <p:nvPr/>
            </p:nvSpPr>
            <p:spPr bwMode="auto">
              <a:xfrm>
                <a:off x="354013" y="404812"/>
                <a:ext cx="228600" cy="188912"/>
              </a:xfrm>
              <a:custGeom>
                <a:avLst/>
                <a:gdLst>
                  <a:gd name="T0" fmla="*/ 0 w 9"/>
                  <a:gd name="T1" fmla="*/ 7 h 8"/>
                  <a:gd name="T2" fmla="*/ 2 w 9"/>
                  <a:gd name="T3" fmla="*/ 2 h 8"/>
                  <a:gd name="T4" fmla="*/ 4 w 9"/>
                  <a:gd name="T5" fmla="*/ 1 h 8"/>
                  <a:gd name="T6" fmla="*/ 7 w 9"/>
                  <a:gd name="T7" fmla="*/ 0 h 8"/>
                  <a:gd name="T8" fmla="*/ 9 w 9"/>
                  <a:gd name="T9" fmla="*/ 2 h 8"/>
                  <a:gd name="T10" fmla="*/ 2 w 9"/>
                  <a:gd name="T11" fmla="*/ 8 h 8"/>
                  <a:gd name="T12" fmla="*/ 0 w 9"/>
                  <a:gd name="T13" fmla="*/ 7 h 8"/>
                  <a:gd name="T14" fmla="*/ 0 60000 65536"/>
                  <a:gd name="T15" fmla="*/ 0 60000 65536"/>
                  <a:gd name="T16" fmla="*/ 0 60000 65536"/>
                  <a:gd name="T17" fmla="*/ 0 60000 65536"/>
                  <a:gd name="T18" fmla="*/ 0 60000 65536"/>
                  <a:gd name="T19" fmla="*/ 0 60000 65536"/>
                  <a:gd name="T20" fmla="*/ 0 60000 65536"/>
                  <a:gd name="T21" fmla="*/ 0 w 9"/>
                  <a:gd name="T22" fmla="*/ 0 h 8"/>
                  <a:gd name="T23" fmla="*/ 9 w 9"/>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8">
                    <a:moveTo>
                      <a:pt x="0" y="7"/>
                    </a:moveTo>
                    <a:cubicBezTo>
                      <a:pt x="0" y="7"/>
                      <a:pt x="1" y="2"/>
                      <a:pt x="2" y="2"/>
                    </a:cubicBezTo>
                    <a:cubicBezTo>
                      <a:pt x="3" y="1"/>
                      <a:pt x="4" y="1"/>
                      <a:pt x="4" y="1"/>
                    </a:cubicBezTo>
                    <a:cubicBezTo>
                      <a:pt x="4" y="1"/>
                      <a:pt x="6" y="1"/>
                      <a:pt x="7" y="0"/>
                    </a:cubicBezTo>
                    <a:cubicBezTo>
                      <a:pt x="9" y="2"/>
                      <a:pt x="9" y="2"/>
                      <a:pt x="9" y="2"/>
                    </a:cubicBezTo>
                    <a:cubicBezTo>
                      <a:pt x="2" y="8"/>
                      <a:pt x="2" y="8"/>
                      <a:pt x="2" y="8"/>
                    </a:cubicBezTo>
                    <a:lnTo>
                      <a:pt x="0" y="7"/>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9" name="Freeform 215"/>
              <p:cNvSpPr>
                <a:spLocks noChangeArrowheads="1"/>
              </p:cNvSpPr>
              <p:nvPr/>
            </p:nvSpPr>
            <p:spPr bwMode="auto">
              <a:xfrm>
                <a:off x="177800" y="1116012"/>
                <a:ext cx="530225" cy="927100"/>
              </a:xfrm>
              <a:custGeom>
                <a:avLst/>
                <a:gdLst>
                  <a:gd name="T0" fmla="*/ 19 w 21"/>
                  <a:gd name="T1" fmla="*/ 3 h 39"/>
                  <a:gd name="T2" fmla="*/ 3 w 21"/>
                  <a:gd name="T3" fmla="*/ 0 h 39"/>
                  <a:gd name="T4" fmla="*/ 0 w 21"/>
                  <a:gd name="T5" fmla="*/ 5 h 39"/>
                  <a:gd name="T6" fmla="*/ 0 w 21"/>
                  <a:gd name="T7" fmla="*/ 8 h 39"/>
                  <a:gd name="T8" fmla="*/ 2 w 21"/>
                  <a:gd name="T9" fmla="*/ 7 h 39"/>
                  <a:gd name="T10" fmla="*/ 4 w 21"/>
                  <a:gd name="T11" fmla="*/ 4 h 39"/>
                  <a:gd name="T12" fmla="*/ 4 w 21"/>
                  <a:gd name="T13" fmla="*/ 6 h 39"/>
                  <a:gd name="T14" fmla="*/ 8 w 21"/>
                  <a:gd name="T15" fmla="*/ 7 h 39"/>
                  <a:gd name="T16" fmla="*/ 18 w 21"/>
                  <a:gd name="T17" fmla="*/ 7 h 39"/>
                  <a:gd name="T18" fmla="*/ 19 w 21"/>
                  <a:gd name="T19" fmla="*/ 8 h 39"/>
                  <a:gd name="T20" fmla="*/ 15 w 21"/>
                  <a:gd name="T21" fmla="*/ 8 h 39"/>
                  <a:gd name="T22" fmla="*/ 19 w 21"/>
                  <a:gd name="T23" fmla="*/ 10 h 39"/>
                  <a:gd name="T24" fmla="*/ 19 w 21"/>
                  <a:gd name="T25" fmla="*/ 12 h 39"/>
                  <a:gd name="T26" fmla="*/ 18 w 21"/>
                  <a:gd name="T27" fmla="*/ 16 h 39"/>
                  <a:gd name="T28" fmla="*/ 19 w 21"/>
                  <a:gd name="T29" fmla="*/ 31 h 39"/>
                  <a:gd name="T30" fmla="*/ 17 w 21"/>
                  <a:gd name="T31" fmla="*/ 39 h 39"/>
                  <a:gd name="T32" fmla="*/ 19 w 21"/>
                  <a:gd name="T33" fmla="*/ 38 h 39"/>
                  <a:gd name="T34" fmla="*/ 20 w 21"/>
                  <a:gd name="T35" fmla="*/ 17 h 39"/>
                  <a:gd name="T36" fmla="*/ 21 w 21"/>
                  <a:gd name="T37" fmla="*/ 7 h 39"/>
                  <a:gd name="T38" fmla="*/ 19 w 21"/>
                  <a:gd name="T39" fmla="*/ 3 h 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
                  <a:gd name="T61" fmla="*/ 0 h 39"/>
                  <a:gd name="T62" fmla="*/ 21 w 21"/>
                  <a:gd name="T63" fmla="*/ 39 h 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 h="39">
                    <a:moveTo>
                      <a:pt x="19" y="3"/>
                    </a:moveTo>
                    <a:cubicBezTo>
                      <a:pt x="3" y="0"/>
                      <a:pt x="3" y="0"/>
                      <a:pt x="3" y="0"/>
                    </a:cubicBezTo>
                    <a:cubicBezTo>
                      <a:pt x="0" y="5"/>
                      <a:pt x="0" y="5"/>
                      <a:pt x="0" y="5"/>
                    </a:cubicBezTo>
                    <a:cubicBezTo>
                      <a:pt x="0" y="5"/>
                      <a:pt x="0" y="6"/>
                      <a:pt x="0" y="8"/>
                    </a:cubicBezTo>
                    <a:cubicBezTo>
                      <a:pt x="1" y="8"/>
                      <a:pt x="1" y="8"/>
                      <a:pt x="2" y="7"/>
                    </a:cubicBezTo>
                    <a:cubicBezTo>
                      <a:pt x="2" y="7"/>
                      <a:pt x="4" y="4"/>
                      <a:pt x="4" y="4"/>
                    </a:cubicBezTo>
                    <a:cubicBezTo>
                      <a:pt x="4" y="6"/>
                      <a:pt x="4" y="6"/>
                      <a:pt x="4" y="6"/>
                    </a:cubicBezTo>
                    <a:cubicBezTo>
                      <a:pt x="4" y="6"/>
                      <a:pt x="7" y="7"/>
                      <a:pt x="8" y="7"/>
                    </a:cubicBezTo>
                    <a:cubicBezTo>
                      <a:pt x="9" y="7"/>
                      <a:pt x="17" y="6"/>
                      <a:pt x="18" y="7"/>
                    </a:cubicBezTo>
                    <a:cubicBezTo>
                      <a:pt x="18" y="7"/>
                      <a:pt x="19" y="8"/>
                      <a:pt x="19" y="8"/>
                    </a:cubicBezTo>
                    <a:cubicBezTo>
                      <a:pt x="19" y="8"/>
                      <a:pt x="17" y="7"/>
                      <a:pt x="15" y="8"/>
                    </a:cubicBezTo>
                    <a:cubicBezTo>
                      <a:pt x="15" y="8"/>
                      <a:pt x="18" y="8"/>
                      <a:pt x="19" y="10"/>
                    </a:cubicBezTo>
                    <a:cubicBezTo>
                      <a:pt x="20" y="12"/>
                      <a:pt x="19" y="12"/>
                      <a:pt x="19" y="12"/>
                    </a:cubicBezTo>
                    <a:cubicBezTo>
                      <a:pt x="18" y="16"/>
                      <a:pt x="18" y="16"/>
                      <a:pt x="18" y="16"/>
                    </a:cubicBezTo>
                    <a:cubicBezTo>
                      <a:pt x="18" y="16"/>
                      <a:pt x="19" y="27"/>
                      <a:pt x="19" y="31"/>
                    </a:cubicBezTo>
                    <a:cubicBezTo>
                      <a:pt x="19" y="34"/>
                      <a:pt x="18" y="37"/>
                      <a:pt x="17" y="39"/>
                    </a:cubicBezTo>
                    <a:cubicBezTo>
                      <a:pt x="18" y="39"/>
                      <a:pt x="19" y="38"/>
                      <a:pt x="19" y="38"/>
                    </a:cubicBezTo>
                    <a:cubicBezTo>
                      <a:pt x="19" y="38"/>
                      <a:pt x="19" y="19"/>
                      <a:pt x="20" y="17"/>
                    </a:cubicBezTo>
                    <a:cubicBezTo>
                      <a:pt x="21" y="14"/>
                      <a:pt x="21" y="8"/>
                      <a:pt x="21" y="7"/>
                    </a:cubicBezTo>
                    <a:cubicBezTo>
                      <a:pt x="20" y="5"/>
                      <a:pt x="19" y="3"/>
                      <a:pt x="19" y="3"/>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0" name="Freeform 216"/>
              <p:cNvSpPr>
                <a:spLocks noChangeArrowheads="1"/>
              </p:cNvSpPr>
              <p:nvPr/>
            </p:nvSpPr>
            <p:spPr bwMode="auto">
              <a:xfrm>
                <a:off x="254000" y="879474"/>
                <a:ext cx="454025" cy="403225"/>
              </a:xfrm>
              <a:custGeom>
                <a:avLst/>
                <a:gdLst>
                  <a:gd name="T0" fmla="*/ 0 w 18"/>
                  <a:gd name="T1" fmla="*/ 12 h 17"/>
                  <a:gd name="T2" fmla="*/ 2 w 18"/>
                  <a:gd name="T3" fmla="*/ 16 h 17"/>
                  <a:gd name="T4" fmla="*/ 7 w 18"/>
                  <a:gd name="T5" fmla="*/ 16 h 17"/>
                  <a:gd name="T6" fmla="*/ 17 w 18"/>
                  <a:gd name="T7" fmla="*/ 16 h 17"/>
                  <a:gd name="T8" fmla="*/ 18 w 18"/>
                  <a:gd name="T9" fmla="*/ 15 h 17"/>
                  <a:gd name="T10" fmla="*/ 14 w 18"/>
                  <a:gd name="T11" fmla="*/ 7 h 17"/>
                  <a:gd name="T12" fmla="*/ 15 w 18"/>
                  <a:gd name="T13" fmla="*/ 0 h 17"/>
                  <a:gd name="T14" fmla="*/ 2 w 18"/>
                  <a:gd name="T15" fmla="*/ 3 h 17"/>
                  <a:gd name="T16" fmla="*/ 0 w 18"/>
                  <a:gd name="T17" fmla="*/ 12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7"/>
                  <a:gd name="T29" fmla="*/ 18 w 18"/>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7">
                    <a:moveTo>
                      <a:pt x="0" y="12"/>
                    </a:moveTo>
                    <a:cubicBezTo>
                      <a:pt x="0" y="12"/>
                      <a:pt x="0" y="16"/>
                      <a:pt x="2" y="16"/>
                    </a:cubicBezTo>
                    <a:cubicBezTo>
                      <a:pt x="4" y="16"/>
                      <a:pt x="6" y="17"/>
                      <a:pt x="7" y="16"/>
                    </a:cubicBezTo>
                    <a:cubicBezTo>
                      <a:pt x="9" y="16"/>
                      <a:pt x="17" y="16"/>
                      <a:pt x="17" y="16"/>
                    </a:cubicBezTo>
                    <a:cubicBezTo>
                      <a:pt x="18" y="15"/>
                      <a:pt x="18" y="15"/>
                      <a:pt x="18" y="15"/>
                    </a:cubicBezTo>
                    <a:cubicBezTo>
                      <a:pt x="18" y="15"/>
                      <a:pt x="14" y="10"/>
                      <a:pt x="14" y="7"/>
                    </a:cubicBezTo>
                    <a:cubicBezTo>
                      <a:pt x="14" y="4"/>
                      <a:pt x="15" y="0"/>
                      <a:pt x="15" y="0"/>
                    </a:cubicBezTo>
                    <a:cubicBezTo>
                      <a:pt x="2" y="3"/>
                      <a:pt x="2" y="3"/>
                      <a:pt x="2" y="3"/>
                    </a:cubicBezTo>
                    <a:lnTo>
                      <a:pt x="0" y="12"/>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1" name="Freeform 217"/>
              <p:cNvSpPr>
                <a:spLocks noChangeArrowheads="1"/>
              </p:cNvSpPr>
              <p:nvPr/>
            </p:nvSpPr>
            <p:spPr bwMode="auto">
              <a:xfrm>
                <a:off x="379413" y="1022349"/>
                <a:ext cx="25400" cy="236537"/>
              </a:xfrm>
              <a:custGeom>
                <a:avLst/>
                <a:gdLst>
                  <a:gd name="T0" fmla="*/ 0 w 1"/>
                  <a:gd name="T1" fmla="*/ 10 h 10"/>
                  <a:gd name="T2" fmla="*/ 1 w 1"/>
                  <a:gd name="T3" fmla="*/ 10 h 10"/>
                  <a:gd name="T4" fmla="*/ 1 w 1"/>
                  <a:gd name="T5" fmla="*/ 0 h 10"/>
                  <a:gd name="T6" fmla="*/ 0 w 1"/>
                  <a:gd name="T7" fmla="*/ 10 h 10"/>
                  <a:gd name="T8" fmla="*/ 0 60000 65536"/>
                  <a:gd name="T9" fmla="*/ 0 60000 65536"/>
                  <a:gd name="T10" fmla="*/ 0 60000 65536"/>
                  <a:gd name="T11" fmla="*/ 0 60000 65536"/>
                  <a:gd name="T12" fmla="*/ 0 w 1"/>
                  <a:gd name="T13" fmla="*/ 0 h 10"/>
                  <a:gd name="T14" fmla="*/ 1 w 1"/>
                  <a:gd name="T15" fmla="*/ 10 h 10"/>
                </a:gdLst>
                <a:ahLst/>
                <a:cxnLst>
                  <a:cxn ang="T8">
                    <a:pos x="T0" y="T1"/>
                  </a:cxn>
                  <a:cxn ang="T9">
                    <a:pos x="T2" y="T3"/>
                  </a:cxn>
                  <a:cxn ang="T10">
                    <a:pos x="T4" y="T5"/>
                  </a:cxn>
                  <a:cxn ang="T11">
                    <a:pos x="T6" y="T7"/>
                  </a:cxn>
                </a:cxnLst>
                <a:rect l="T12" t="T13" r="T14" b="T15"/>
                <a:pathLst>
                  <a:path w="1" h="10">
                    <a:moveTo>
                      <a:pt x="0" y="10"/>
                    </a:moveTo>
                    <a:cubicBezTo>
                      <a:pt x="0" y="10"/>
                      <a:pt x="1" y="10"/>
                      <a:pt x="1" y="10"/>
                    </a:cubicBezTo>
                    <a:cubicBezTo>
                      <a:pt x="1" y="8"/>
                      <a:pt x="1" y="0"/>
                      <a:pt x="1" y="0"/>
                    </a:cubicBezTo>
                    <a:lnTo>
                      <a:pt x="0" y="1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2" name="Freeform 218"/>
              <p:cNvSpPr>
                <a:spLocks noChangeArrowheads="1"/>
              </p:cNvSpPr>
              <p:nvPr/>
            </p:nvSpPr>
            <p:spPr bwMode="auto">
              <a:xfrm>
                <a:off x="582613" y="879474"/>
                <a:ext cx="125413" cy="379412"/>
              </a:xfrm>
              <a:custGeom>
                <a:avLst/>
                <a:gdLst>
                  <a:gd name="T0" fmla="*/ 4 w 5"/>
                  <a:gd name="T1" fmla="*/ 16 h 16"/>
                  <a:gd name="T2" fmla="*/ 5 w 5"/>
                  <a:gd name="T3" fmla="*/ 15 h 16"/>
                  <a:gd name="T4" fmla="*/ 1 w 5"/>
                  <a:gd name="T5" fmla="*/ 7 h 16"/>
                  <a:gd name="T6" fmla="*/ 2 w 5"/>
                  <a:gd name="T7" fmla="*/ 0 h 16"/>
                  <a:gd name="T8" fmla="*/ 1 w 5"/>
                  <a:gd name="T9" fmla="*/ 2 h 16"/>
                  <a:gd name="T10" fmla="*/ 1 w 5"/>
                  <a:gd name="T11" fmla="*/ 7 h 16"/>
                  <a:gd name="T12" fmla="*/ 2 w 5"/>
                  <a:gd name="T13" fmla="*/ 13 h 16"/>
                  <a:gd name="T14" fmla="*/ 2 w 5"/>
                  <a:gd name="T15" fmla="*/ 16 h 16"/>
                  <a:gd name="T16" fmla="*/ 4 w 5"/>
                  <a:gd name="T17" fmla="*/ 16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6"/>
                  <a:gd name="T29" fmla="*/ 5 w 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6">
                    <a:moveTo>
                      <a:pt x="4" y="16"/>
                    </a:moveTo>
                    <a:cubicBezTo>
                      <a:pt x="5" y="15"/>
                      <a:pt x="5" y="15"/>
                      <a:pt x="5" y="15"/>
                    </a:cubicBezTo>
                    <a:cubicBezTo>
                      <a:pt x="5" y="15"/>
                      <a:pt x="1" y="10"/>
                      <a:pt x="1" y="7"/>
                    </a:cubicBezTo>
                    <a:cubicBezTo>
                      <a:pt x="1" y="4"/>
                      <a:pt x="2" y="1"/>
                      <a:pt x="2" y="0"/>
                    </a:cubicBezTo>
                    <a:cubicBezTo>
                      <a:pt x="1" y="2"/>
                      <a:pt x="1" y="2"/>
                      <a:pt x="1" y="2"/>
                    </a:cubicBezTo>
                    <a:cubicBezTo>
                      <a:pt x="1" y="2"/>
                      <a:pt x="0" y="6"/>
                      <a:pt x="1" y="7"/>
                    </a:cubicBezTo>
                    <a:cubicBezTo>
                      <a:pt x="1" y="8"/>
                      <a:pt x="1" y="13"/>
                      <a:pt x="2" y="13"/>
                    </a:cubicBezTo>
                    <a:cubicBezTo>
                      <a:pt x="2" y="14"/>
                      <a:pt x="2" y="15"/>
                      <a:pt x="2" y="16"/>
                    </a:cubicBezTo>
                    <a:cubicBezTo>
                      <a:pt x="3" y="16"/>
                      <a:pt x="4" y="16"/>
                      <a:pt x="4" y="16"/>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3" name="Freeform 219"/>
              <p:cNvSpPr>
                <a:spLocks noChangeArrowheads="1"/>
              </p:cNvSpPr>
              <p:nvPr/>
            </p:nvSpPr>
            <p:spPr bwMode="auto">
              <a:xfrm>
                <a:off x="254000" y="1046162"/>
                <a:ext cx="74613" cy="165100"/>
              </a:xfrm>
              <a:custGeom>
                <a:avLst/>
                <a:gdLst>
                  <a:gd name="T0" fmla="*/ 0 w 3"/>
                  <a:gd name="T1" fmla="*/ 7 h 7"/>
                  <a:gd name="T2" fmla="*/ 3 w 3"/>
                  <a:gd name="T3" fmla="*/ 0 h 7"/>
                  <a:gd name="T4" fmla="*/ 0 w 3"/>
                  <a:gd name="T5" fmla="*/ 6 h 7"/>
                  <a:gd name="T6" fmla="*/ 0 w 3"/>
                  <a:gd name="T7" fmla="*/ 7 h 7"/>
                  <a:gd name="T8" fmla="*/ 0 60000 65536"/>
                  <a:gd name="T9" fmla="*/ 0 60000 65536"/>
                  <a:gd name="T10" fmla="*/ 0 60000 65536"/>
                  <a:gd name="T11" fmla="*/ 0 60000 65536"/>
                  <a:gd name="T12" fmla="*/ 0 w 3"/>
                  <a:gd name="T13" fmla="*/ 0 h 7"/>
                  <a:gd name="T14" fmla="*/ 3 w 3"/>
                  <a:gd name="T15" fmla="*/ 7 h 7"/>
                </a:gdLst>
                <a:ahLst/>
                <a:cxnLst>
                  <a:cxn ang="T8">
                    <a:pos x="T0" y="T1"/>
                  </a:cxn>
                  <a:cxn ang="T9">
                    <a:pos x="T2" y="T3"/>
                  </a:cxn>
                  <a:cxn ang="T10">
                    <a:pos x="T4" y="T5"/>
                  </a:cxn>
                  <a:cxn ang="T11">
                    <a:pos x="T6" y="T7"/>
                  </a:cxn>
                </a:cxnLst>
                <a:rect l="T12" t="T13" r="T14" b="T15"/>
                <a:pathLst>
                  <a:path w="3" h="7">
                    <a:moveTo>
                      <a:pt x="0" y="7"/>
                    </a:moveTo>
                    <a:cubicBezTo>
                      <a:pt x="3" y="0"/>
                      <a:pt x="3" y="0"/>
                      <a:pt x="3" y="0"/>
                    </a:cubicBezTo>
                    <a:cubicBezTo>
                      <a:pt x="3" y="0"/>
                      <a:pt x="2" y="3"/>
                      <a:pt x="0" y="6"/>
                    </a:cubicBezTo>
                    <a:cubicBezTo>
                      <a:pt x="0" y="6"/>
                      <a:pt x="0" y="6"/>
                      <a:pt x="0" y="7"/>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4" name="Freeform 220"/>
              <p:cNvSpPr>
                <a:spLocks noChangeArrowheads="1"/>
              </p:cNvSpPr>
              <p:nvPr/>
            </p:nvSpPr>
            <p:spPr bwMode="auto">
              <a:xfrm>
                <a:off x="354013" y="1163637"/>
                <a:ext cx="25400" cy="95250"/>
              </a:xfrm>
              <a:custGeom>
                <a:avLst/>
                <a:gdLst>
                  <a:gd name="T0" fmla="*/ 1 w 1"/>
                  <a:gd name="T1" fmla="*/ 4 h 4"/>
                  <a:gd name="T2" fmla="*/ 1 w 1"/>
                  <a:gd name="T3" fmla="*/ 0 h 4"/>
                  <a:gd name="T4" fmla="*/ 0 w 1"/>
                  <a:gd name="T5" fmla="*/ 4 h 4"/>
                  <a:gd name="T6" fmla="*/ 1 w 1"/>
                  <a:gd name="T7" fmla="*/ 4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1" y="4"/>
                    </a:moveTo>
                    <a:cubicBezTo>
                      <a:pt x="1" y="0"/>
                      <a:pt x="1" y="0"/>
                      <a:pt x="1" y="0"/>
                    </a:cubicBezTo>
                    <a:cubicBezTo>
                      <a:pt x="1" y="0"/>
                      <a:pt x="0" y="3"/>
                      <a:pt x="0" y="4"/>
                    </a:cubicBezTo>
                    <a:cubicBezTo>
                      <a:pt x="0" y="4"/>
                      <a:pt x="1" y="4"/>
                      <a:pt x="1" y="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5" name="Freeform 221"/>
              <p:cNvSpPr>
                <a:spLocks noChangeArrowheads="1"/>
              </p:cNvSpPr>
              <p:nvPr/>
            </p:nvSpPr>
            <p:spPr bwMode="auto">
              <a:xfrm>
                <a:off x="152400" y="1022349"/>
                <a:ext cx="176213" cy="260350"/>
              </a:xfrm>
              <a:custGeom>
                <a:avLst/>
                <a:gdLst>
                  <a:gd name="T0" fmla="*/ 0 w 7"/>
                  <a:gd name="T1" fmla="*/ 10 h 11"/>
                  <a:gd name="T2" fmla="*/ 3 w 7"/>
                  <a:gd name="T3" fmla="*/ 10 h 11"/>
                  <a:gd name="T4" fmla="*/ 7 w 7"/>
                  <a:gd name="T5" fmla="*/ 0 h 11"/>
                  <a:gd name="T6" fmla="*/ 2 w 7"/>
                  <a:gd name="T7" fmla="*/ 0 h 11"/>
                  <a:gd name="T8" fmla="*/ 0 w 7"/>
                  <a:gd name="T9" fmla="*/ 10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10"/>
                    </a:moveTo>
                    <a:cubicBezTo>
                      <a:pt x="0" y="10"/>
                      <a:pt x="2" y="11"/>
                      <a:pt x="3" y="10"/>
                    </a:cubicBezTo>
                    <a:cubicBezTo>
                      <a:pt x="3" y="9"/>
                      <a:pt x="7" y="0"/>
                      <a:pt x="7" y="0"/>
                    </a:cubicBezTo>
                    <a:cubicBezTo>
                      <a:pt x="2" y="0"/>
                      <a:pt x="2" y="0"/>
                      <a:pt x="2" y="0"/>
                    </a:cubicBezTo>
                    <a:lnTo>
                      <a:pt x="0" y="10"/>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6" name="Freeform 222"/>
              <p:cNvSpPr>
                <a:spLocks noChangeArrowheads="1"/>
              </p:cNvSpPr>
              <p:nvPr/>
            </p:nvSpPr>
            <p:spPr bwMode="auto">
              <a:xfrm>
                <a:off x="50800" y="452437"/>
                <a:ext cx="354013" cy="427037"/>
              </a:xfrm>
              <a:custGeom>
                <a:avLst/>
                <a:gdLst>
                  <a:gd name="T0" fmla="*/ 0 w 14"/>
                  <a:gd name="T1" fmla="*/ 18 h 18"/>
                  <a:gd name="T2" fmla="*/ 0 w 14"/>
                  <a:gd name="T3" fmla="*/ 16 h 18"/>
                  <a:gd name="T4" fmla="*/ 3 w 14"/>
                  <a:gd name="T5" fmla="*/ 13 h 18"/>
                  <a:gd name="T6" fmla="*/ 6 w 14"/>
                  <a:gd name="T7" fmla="*/ 8 h 18"/>
                  <a:gd name="T8" fmla="*/ 8 w 14"/>
                  <a:gd name="T9" fmla="*/ 3 h 18"/>
                  <a:gd name="T10" fmla="*/ 11 w 14"/>
                  <a:gd name="T11" fmla="*/ 2 h 18"/>
                  <a:gd name="T12" fmla="*/ 13 w 14"/>
                  <a:gd name="T13" fmla="*/ 0 h 18"/>
                  <a:gd name="T14" fmla="*/ 14 w 14"/>
                  <a:gd name="T15" fmla="*/ 0 h 18"/>
                  <a:gd name="T16" fmla="*/ 12 w 14"/>
                  <a:gd name="T17" fmla="*/ 5 h 18"/>
                  <a:gd name="T18" fmla="*/ 5 w 14"/>
                  <a:gd name="T19" fmla="*/ 15 h 18"/>
                  <a:gd name="T20" fmla="*/ 0 w 14"/>
                  <a:gd name="T21" fmla="*/ 18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8"/>
                  <a:gd name="T35" fmla="*/ 14 w 14"/>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8">
                    <a:moveTo>
                      <a:pt x="0" y="18"/>
                    </a:moveTo>
                    <a:cubicBezTo>
                      <a:pt x="0" y="18"/>
                      <a:pt x="0" y="16"/>
                      <a:pt x="0" y="16"/>
                    </a:cubicBezTo>
                    <a:cubicBezTo>
                      <a:pt x="1" y="15"/>
                      <a:pt x="2" y="13"/>
                      <a:pt x="3" y="13"/>
                    </a:cubicBezTo>
                    <a:cubicBezTo>
                      <a:pt x="3" y="12"/>
                      <a:pt x="5" y="9"/>
                      <a:pt x="6" y="8"/>
                    </a:cubicBezTo>
                    <a:cubicBezTo>
                      <a:pt x="6" y="7"/>
                      <a:pt x="8" y="4"/>
                      <a:pt x="8" y="3"/>
                    </a:cubicBezTo>
                    <a:cubicBezTo>
                      <a:pt x="9" y="2"/>
                      <a:pt x="11" y="2"/>
                      <a:pt x="11" y="2"/>
                    </a:cubicBezTo>
                    <a:cubicBezTo>
                      <a:pt x="11" y="2"/>
                      <a:pt x="12" y="0"/>
                      <a:pt x="13" y="0"/>
                    </a:cubicBezTo>
                    <a:cubicBezTo>
                      <a:pt x="13" y="0"/>
                      <a:pt x="14" y="0"/>
                      <a:pt x="14" y="0"/>
                    </a:cubicBezTo>
                    <a:cubicBezTo>
                      <a:pt x="14" y="0"/>
                      <a:pt x="13" y="4"/>
                      <a:pt x="12" y="5"/>
                    </a:cubicBezTo>
                    <a:cubicBezTo>
                      <a:pt x="11" y="6"/>
                      <a:pt x="5" y="15"/>
                      <a:pt x="5" y="15"/>
                    </a:cubicBezTo>
                    <a:lnTo>
                      <a:pt x="0" y="18"/>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7" name="Freeform 223"/>
              <p:cNvSpPr>
                <a:spLocks noChangeArrowheads="1"/>
              </p:cNvSpPr>
              <p:nvPr/>
            </p:nvSpPr>
            <p:spPr bwMode="auto">
              <a:xfrm>
                <a:off x="404813" y="404812"/>
                <a:ext cx="254000" cy="522287"/>
              </a:xfrm>
              <a:custGeom>
                <a:avLst/>
                <a:gdLst>
                  <a:gd name="T0" fmla="*/ 6 w 10"/>
                  <a:gd name="T1" fmla="*/ 1 h 22"/>
                  <a:gd name="T2" fmla="*/ 0 w 10"/>
                  <a:gd name="T3" fmla="*/ 7 h 22"/>
                  <a:gd name="T4" fmla="*/ 0 w 10"/>
                  <a:gd name="T5" fmla="*/ 21 h 22"/>
                  <a:gd name="T6" fmla="*/ 7 w 10"/>
                  <a:gd name="T7" fmla="*/ 14 h 22"/>
                  <a:gd name="T8" fmla="*/ 10 w 10"/>
                  <a:gd name="T9" fmla="*/ 1 h 22"/>
                  <a:gd name="T10" fmla="*/ 6 w 10"/>
                  <a:gd name="T11" fmla="*/ 0 h 22"/>
                  <a:gd name="T12" fmla="*/ 0 60000 65536"/>
                  <a:gd name="T13" fmla="*/ 0 60000 65536"/>
                  <a:gd name="T14" fmla="*/ 0 60000 65536"/>
                  <a:gd name="T15" fmla="*/ 0 60000 65536"/>
                  <a:gd name="T16" fmla="*/ 0 60000 65536"/>
                  <a:gd name="T17" fmla="*/ 0 60000 65536"/>
                  <a:gd name="T18" fmla="*/ 0 w 10"/>
                  <a:gd name="T19" fmla="*/ 0 h 22"/>
                  <a:gd name="T20" fmla="*/ 10 w 1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0" h="22">
                    <a:moveTo>
                      <a:pt x="6" y="1"/>
                    </a:moveTo>
                    <a:cubicBezTo>
                      <a:pt x="6" y="1"/>
                      <a:pt x="1" y="5"/>
                      <a:pt x="0" y="7"/>
                    </a:cubicBezTo>
                    <a:cubicBezTo>
                      <a:pt x="0" y="21"/>
                      <a:pt x="0" y="21"/>
                      <a:pt x="0" y="21"/>
                    </a:cubicBezTo>
                    <a:cubicBezTo>
                      <a:pt x="0" y="21"/>
                      <a:pt x="5" y="22"/>
                      <a:pt x="7" y="14"/>
                    </a:cubicBezTo>
                    <a:cubicBezTo>
                      <a:pt x="9" y="7"/>
                      <a:pt x="10" y="1"/>
                      <a:pt x="10" y="1"/>
                    </a:cubicBezTo>
                    <a:cubicBezTo>
                      <a:pt x="6" y="0"/>
                      <a:pt x="6" y="0"/>
                      <a:pt x="6" y="0"/>
                    </a:cubicBezTo>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8" name="Freeform 224"/>
              <p:cNvSpPr>
                <a:spLocks noChangeArrowheads="1"/>
              </p:cNvSpPr>
              <p:nvPr/>
            </p:nvSpPr>
            <p:spPr bwMode="auto">
              <a:xfrm>
                <a:off x="177800" y="546099"/>
                <a:ext cx="252413" cy="500062"/>
              </a:xfrm>
              <a:custGeom>
                <a:avLst/>
                <a:gdLst>
                  <a:gd name="T0" fmla="*/ 16 w 159"/>
                  <a:gd name="T1" fmla="*/ 0 h 315"/>
                  <a:gd name="T2" fmla="*/ 159 w 159"/>
                  <a:gd name="T3" fmla="*/ 0 h 315"/>
                  <a:gd name="T4" fmla="*/ 159 w 159"/>
                  <a:gd name="T5" fmla="*/ 315 h 315"/>
                  <a:gd name="T6" fmla="*/ 0 w 159"/>
                  <a:gd name="T7" fmla="*/ 315 h 315"/>
                  <a:gd name="T8" fmla="*/ 16 w 159"/>
                  <a:gd name="T9" fmla="*/ 0 h 315"/>
                  <a:gd name="T10" fmla="*/ 0 60000 65536"/>
                  <a:gd name="T11" fmla="*/ 0 60000 65536"/>
                  <a:gd name="T12" fmla="*/ 0 60000 65536"/>
                  <a:gd name="T13" fmla="*/ 0 60000 65536"/>
                  <a:gd name="T14" fmla="*/ 0 60000 65536"/>
                  <a:gd name="T15" fmla="*/ 0 w 159"/>
                  <a:gd name="T16" fmla="*/ 0 h 315"/>
                  <a:gd name="T17" fmla="*/ 159 w 159"/>
                  <a:gd name="T18" fmla="*/ 315 h 315"/>
                </a:gdLst>
                <a:ahLst/>
                <a:cxnLst>
                  <a:cxn ang="T10">
                    <a:pos x="T0" y="T1"/>
                  </a:cxn>
                  <a:cxn ang="T11">
                    <a:pos x="T2" y="T3"/>
                  </a:cxn>
                  <a:cxn ang="T12">
                    <a:pos x="T4" y="T5"/>
                  </a:cxn>
                  <a:cxn ang="T13">
                    <a:pos x="T6" y="T7"/>
                  </a:cxn>
                  <a:cxn ang="T14">
                    <a:pos x="T8" y="T9"/>
                  </a:cxn>
                </a:cxnLst>
                <a:rect l="T15" t="T16" r="T17" b="T18"/>
                <a:pathLst>
                  <a:path w="159" h="315">
                    <a:moveTo>
                      <a:pt x="16" y="0"/>
                    </a:moveTo>
                    <a:lnTo>
                      <a:pt x="159" y="0"/>
                    </a:lnTo>
                    <a:lnTo>
                      <a:pt x="159" y="315"/>
                    </a:lnTo>
                    <a:lnTo>
                      <a:pt x="0" y="315"/>
                    </a:lnTo>
                    <a:lnTo>
                      <a:pt x="16" y="0"/>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9" name="Freeform 225"/>
              <p:cNvSpPr>
                <a:spLocks noChangeArrowheads="1"/>
              </p:cNvSpPr>
              <p:nvPr/>
            </p:nvSpPr>
            <p:spPr bwMode="auto">
              <a:xfrm>
                <a:off x="152400" y="760412"/>
                <a:ext cx="127000" cy="166687"/>
              </a:xfrm>
              <a:custGeom>
                <a:avLst/>
                <a:gdLst>
                  <a:gd name="T0" fmla="*/ 1 w 5"/>
                  <a:gd name="T1" fmla="*/ 6 h 7"/>
                  <a:gd name="T2" fmla="*/ 3 w 5"/>
                  <a:gd name="T3" fmla="*/ 7 h 7"/>
                  <a:gd name="T4" fmla="*/ 5 w 5"/>
                  <a:gd name="T5" fmla="*/ 7 h 7"/>
                  <a:gd name="T6" fmla="*/ 4 w 5"/>
                  <a:gd name="T7" fmla="*/ 5 h 7"/>
                  <a:gd name="T8" fmla="*/ 0 w 5"/>
                  <a:gd name="T9" fmla="*/ 0 h 7"/>
                  <a:gd name="T10" fmla="*/ 0 w 5"/>
                  <a:gd name="T11" fmla="*/ 2 h 7"/>
                  <a:gd name="T12" fmla="*/ 1 w 5"/>
                  <a:gd name="T13" fmla="*/ 6 h 7"/>
                  <a:gd name="T14" fmla="*/ 0 60000 65536"/>
                  <a:gd name="T15" fmla="*/ 0 60000 65536"/>
                  <a:gd name="T16" fmla="*/ 0 60000 65536"/>
                  <a:gd name="T17" fmla="*/ 0 60000 65536"/>
                  <a:gd name="T18" fmla="*/ 0 60000 65536"/>
                  <a:gd name="T19" fmla="*/ 0 60000 65536"/>
                  <a:gd name="T20" fmla="*/ 0 60000 65536"/>
                  <a:gd name="T21" fmla="*/ 0 w 5"/>
                  <a:gd name="T22" fmla="*/ 0 h 7"/>
                  <a:gd name="T23" fmla="*/ 5 w 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7">
                    <a:moveTo>
                      <a:pt x="1" y="6"/>
                    </a:moveTo>
                    <a:cubicBezTo>
                      <a:pt x="1" y="6"/>
                      <a:pt x="2" y="7"/>
                      <a:pt x="3" y="7"/>
                    </a:cubicBezTo>
                    <a:cubicBezTo>
                      <a:pt x="4" y="7"/>
                      <a:pt x="5" y="7"/>
                      <a:pt x="5" y="7"/>
                    </a:cubicBezTo>
                    <a:cubicBezTo>
                      <a:pt x="4" y="5"/>
                      <a:pt x="4" y="5"/>
                      <a:pt x="4" y="5"/>
                    </a:cubicBezTo>
                    <a:cubicBezTo>
                      <a:pt x="4" y="5"/>
                      <a:pt x="3" y="0"/>
                      <a:pt x="0" y="0"/>
                    </a:cubicBezTo>
                    <a:cubicBezTo>
                      <a:pt x="0" y="0"/>
                      <a:pt x="0" y="2"/>
                      <a:pt x="0" y="2"/>
                    </a:cubicBezTo>
                    <a:cubicBezTo>
                      <a:pt x="1" y="3"/>
                      <a:pt x="1" y="6"/>
                      <a:pt x="1" y="6"/>
                    </a:cubicBezTo>
                    <a:close/>
                  </a:path>
                </a:pathLst>
              </a:custGeom>
              <a:solidFill>
                <a:srgbClr val="D081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0" name="Freeform 226"/>
              <p:cNvSpPr>
                <a:spLocks noChangeArrowheads="1"/>
              </p:cNvSpPr>
              <p:nvPr/>
            </p:nvSpPr>
            <p:spPr bwMode="auto">
              <a:xfrm>
                <a:off x="0" y="808037"/>
                <a:ext cx="177800" cy="190500"/>
              </a:xfrm>
              <a:custGeom>
                <a:avLst/>
                <a:gdLst>
                  <a:gd name="T0" fmla="*/ 6 w 7"/>
                  <a:gd name="T1" fmla="*/ 0 h 8"/>
                  <a:gd name="T2" fmla="*/ 1 w 7"/>
                  <a:gd name="T3" fmla="*/ 2 h 8"/>
                  <a:gd name="T4" fmla="*/ 3 w 7"/>
                  <a:gd name="T5" fmla="*/ 8 h 8"/>
                  <a:gd name="T6" fmla="*/ 7 w 7"/>
                  <a:gd name="T7" fmla="*/ 5 h 8"/>
                  <a:gd name="T8" fmla="*/ 6 w 7"/>
                  <a:gd name="T9" fmla="*/ 0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6" y="0"/>
                    </a:moveTo>
                    <a:cubicBezTo>
                      <a:pt x="6" y="0"/>
                      <a:pt x="3" y="1"/>
                      <a:pt x="1" y="2"/>
                    </a:cubicBezTo>
                    <a:cubicBezTo>
                      <a:pt x="1" y="2"/>
                      <a:pt x="0" y="7"/>
                      <a:pt x="3" y="8"/>
                    </a:cubicBezTo>
                    <a:cubicBezTo>
                      <a:pt x="6" y="8"/>
                      <a:pt x="7" y="5"/>
                      <a:pt x="7" y="5"/>
                    </a:cubicBezTo>
                    <a:lnTo>
                      <a:pt x="6" y="0"/>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1" name="Freeform 227"/>
              <p:cNvSpPr>
                <a:spLocks noChangeArrowheads="1"/>
              </p:cNvSpPr>
              <p:nvPr/>
            </p:nvSpPr>
            <p:spPr bwMode="auto">
              <a:xfrm>
                <a:off x="379413" y="404812"/>
                <a:ext cx="328613" cy="498475"/>
              </a:xfrm>
              <a:custGeom>
                <a:avLst/>
                <a:gdLst>
                  <a:gd name="T0" fmla="*/ 0 w 13"/>
                  <a:gd name="T1" fmla="*/ 21 h 21"/>
                  <a:gd name="T2" fmla="*/ 4 w 13"/>
                  <a:gd name="T3" fmla="*/ 15 h 21"/>
                  <a:gd name="T4" fmla="*/ 4 w 13"/>
                  <a:gd name="T5" fmla="*/ 13 h 21"/>
                  <a:gd name="T6" fmla="*/ 5 w 13"/>
                  <a:gd name="T7" fmla="*/ 11 h 21"/>
                  <a:gd name="T8" fmla="*/ 6 w 13"/>
                  <a:gd name="T9" fmla="*/ 9 h 21"/>
                  <a:gd name="T10" fmla="*/ 7 w 13"/>
                  <a:gd name="T11" fmla="*/ 6 h 21"/>
                  <a:gd name="T12" fmla="*/ 8 w 13"/>
                  <a:gd name="T13" fmla="*/ 4 h 21"/>
                  <a:gd name="T14" fmla="*/ 3 w 13"/>
                  <a:gd name="T15" fmla="*/ 6 h 21"/>
                  <a:gd name="T16" fmla="*/ 8 w 13"/>
                  <a:gd name="T17" fmla="*/ 3 h 21"/>
                  <a:gd name="T18" fmla="*/ 8 w 13"/>
                  <a:gd name="T19" fmla="*/ 1 h 21"/>
                  <a:gd name="T20" fmla="*/ 11 w 13"/>
                  <a:gd name="T21" fmla="*/ 0 h 21"/>
                  <a:gd name="T22" fmla="*/ 13 w 13"/>
                  <a:gd name="T23" fmla="*/ 2 h 21"/>
                  <a:gd name="T24" fmla="*/ 11 w 13"/>
                  <a:gd name="T25" fmla="*/ 13 h 21"/>
                  <a:gd name="T26" fmla="*/ 6 w 13"/>
                  <a:gd name="T27" fmla="*/ 21 h 21"/>
                  <a:gd name="T28" fmla="*/ 0 w 13"/>
                  <a:gd name="T29" fmla="*/ 21 h 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1"/>
                  <a:gd name="T47" fmla="*/ 13 w 13"/>
                  <a:gd name="T48" fmla="*/ 21 h 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1">
                    <a:moveTo>
                      <a:pt x="0" y="21"/>
                    </a:moveTo>
                    <a:cubicBezTo>
                      <a:pt x="0" y="21"/>
                      <a:pt x="3" y="16"/>
                      <a:pt x="4" y="15"/>
                    </a:cubicBezTo>
                    <a:cubicBezTo>
                      <a:pt x="4" y="15"/>
                      <a:pt x="4" y="13"/>
                      <a:pt x="4" y="13"/>
                    </a:cubicBezTo>
                    <a:cubicBezTo>
                      <a:pt x="4" y="12"/>
                      <a:pt x="5" y="11"/>
                      <a:pt x="5" y="11"/>
                    </a:cubicBezTo>
                    <a:cubicBezTo>
                      <a:pt x="5" y="11"/>
                      <a:pt x="6" y="10"/>
                      <a:pt x="6" y="9"/>
                    </a:cubicBezTo>
                    <a:cubicBezTo>
                      <a:pt x="5" y="8"/>
                      <a:pt x="7" y="6"/>
                      <a:pt x="7" y="6"/>
                    </a:cubicBezTo>
                    <a:cubicBezTo>
                      <a:pt x="8" y="5"/>
                      <a:pt x="8" y="4"/>
                      <a:pt x="8" y="4"/>
                    </a:cubicBezTo>
                    <a:cubicBezTo>
                      <a:pt x="8" y="4"/>
                      <a:pt x="4" y="6"/>
                      <a:pt x="3" y="6"/>
                    </a:cubicBezTo>
                    <a:cubicBezTo>
                      <a:pt x="8" y="3"/>
                      <a:pt x="8" y="3"/>
                      <a:pt x="8" y="3"/>
                    </a:cubicBezTo>
                    <a:cubicBezTo>
                      <a:pt x="8" y="3"/>
                      <a:pt x="7" y="2"/>
                      <a:pt x="8" y="1"/>
                    </a:cubicBezTo>
                    <a:cubicBezTo>
                      <a:pt x="9" y="0"/>
                      <a:pt x="11" y="0"/>
                      <a:pt x="11" y="0"/>
                    </a:cubicBezTo>
                    <a:cubicBezTo>
                      <a:pt x="13" y="2"/>
                      <a:pt x="13" y="2"/>
                      <a:pt x="13" y="2"/>
                    </a:cubicBezTo>
                    <a:cubicBezTo>
                      <a:pt x="11" y="13"/>
                      <a:pt x="11" y="13"/>
                      <a:pt x="11" y="13"/>
                    </a:cubicBezTo>
                    <a:cubicBezTo>
                      <a:pt x="6" y="21"/>
                      <a:pt x="6" y="21"/>
                      <a:pt x="6" y="21"/>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2" name="Freeform 228"/>
              <p:cNvSpPr>
                <a:spLocks noChangeArrowheads="1"/>
              </p:cNvSpPr>
              <p:nvPr/>
            </p:nvSpPr>
            <p:spPr bwMode="auto">
              <a:xfrm>
                <a:off x="25400" y="903287"/>
                <a:ext cx="177800" cy="95250"/>
              </a:xfrm>
              <a:custGeom>
                <a:avLst/>
                <a:gdLst>
                  <a:gd name="T0" fmla="*/ 7 w 7"/>
                  <a:gd name="T1" fmla="*/ 0 h 4"/>
                  <a:gd name="T2" fmla="*/ 6 w 7"/>
                  <a:gd name="T3" fmla="*/ 0 h 4"/>
                  <a:gd name="T4" fmla="*/ 5 w 7"/>
                  <a:gd name="T5" fmla="*/ 0 h 4"/>
                  <a:gd name="T6" fmla="*/ 1 w 7"/>
                  <a:gd name="T7" fmla="*/ 2 h 4"/>
                  <a:gd name="T8" fmla="*/ 0 w 7"/>
                  <a:gd name="T9" fmla="*/ 0 h 4"/>
                  <a:gd name="T10" fmla="*/ 2 w 7"/>
                  <a:gd name="T11" fmla="*/ 4 h 4"/>
                  <a:gd name="T12" fmla="*/ 7 w 7"/>
                  <a:gd name="T13" fmla="*/ 0 h 4"/>
                  <a:gd name="T14" fmla="*/ 0 60000 65536"/>
                  <a:gd name="T15" fmla="*/ 0 60000 65536"/>
                  <a:gd name="T16" fmla="*/ 0 60000 65536"/>
                  <a:gd name="T17" fmla="*/ 0 60000 65536"/>
                  <a:gd name="T18" fmla="*/ 0 60000 65536"/>
                  <a:gd name="T19" fmla="*/ 0 60000 65536"/>
                  <a:gd name="T20" fmla="*/ 0 60000 65536"/>
                  <a:gd name="T21" fmla="*/ 0 w 7"/>
                  <a:gd name="T22" fmla="*/ 0 h 4"/>
                  <a:gd name="T23" fmla="*/ 7 w 7"/>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4">
                    <a:moveTo>
                      <a:pt x="7" y="0"/>
                    </a:moveTo>
                    <a:cubicBezTo>
                      <a:pt x="6" y="0"/>
                      <a:pt x="6" y="0"/>
                      <a:pt x="6" y="0"/>
                    </a:cubicBezTo>
                    <a:cubicBezTo>
                      <a:pt x="5" y="0"/>
                      <a:pt x="5" y="0"/>
                      <a:pt x="5" y="0"/>
                    </a:cubicBezTo>
                    <a:cubicBezTo>
                      <a:pt x="5" y="0"/>
                      <a:pt x="3" y="2"/>
                      <a:pt x="1" y="2"/>
                    </a:cubicBezTo>
                    <a:cubicBezTo>
                      <a:pt x="1" y="2"/>
                      <a:pt x="0" y="1"/>
                      <a:pt x="0" y="0"/>
                    </a:cubicBezTo>
                    <a:cubicBezTo>
                      <a:pt x="0" y="1"/>
                      <a:pt x="0" y="3"/>
                      <a:pt x="2" y="4"/>
                    </a:cubicBezTo>
                    <a:cubicBezTo>
                      <a:pt x="5" y="4"/>
                      <a:pt x="7" y="1"/>
                      <a:pt x="7"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 name="Freeform 229"/>
              <p:cNvSpPr>
                <a:spLocks noChangeArrowheads="1"/>
              </p:cNvSpPr>
              <p:nvPr/>
            </p:nvSpPr>
            <p:spPr bwMode="auto">
              <a:xfrm>
                <a:off x="101600" y="688974"/>
                <a:ext cx="379413" cy="261937"/>
              </a:xfrm>
              <a:custGeom>
                <a:avLst/>
                <a:gdLst>
                  <a:gd name="T0" fmla="*/ 1 w 15"/>
                  <a:gd name="T1" fmla="*/ 5 h 11"/>
                  <a:gd name="T2" fmla="*/ 1 w 15"/>
                  <a:gd name="T3" fmla="*/ 9 h 11"/>
                  <a:gd name="T4" fmla="*/ 4 w 15"/>
                  <a:gd name="T5" fmla="*/ 9 h 11"/>
                  <a:gd name="T6" fmla="*/ 5 w 15"/>
                  <a:gd name="T7" fmla="*/ 8 h 11"/>
                  <a:gd name="T8" fmla="*/ 13 w 15"/>
                  <a:gd name="T9" fmla="*/ 7 h 11"/>
                  <a:gd name="T10" fmla="*/ 13 w 15"/>
                  <a:gd name="T11" fmla="*/ 7 h 11"/>
                  <a:gd name="T12" fmla="*/ 13 w 15"/>
                  <a:gd name="T13" fmla="*/ 5 h 11"/>
                  <a:gd name="T14" fmla="*/ 14 w 15"/>
                  <a:gd name="T15" fmla="*/ 4 h 11"/>
                  <a:gd name="T16" fmla="*/ 14 w 15"/>
                  <a:gd name="T17" fmla="*/ 3 h 11"/>
                  <a:gd name="T18" fmla="*/ 11 w 15"/>
                  <a:gd name="T19" fmla="*/ 3 h 11"/>
                  <a:gd name="T20" fmla="*/ 12 w 15"/>
                  <a:gd name="T21" fmla="*/ 1 h 11"/>
                  <a:gd name="T22" fmla="*/ 12 w 15"/>
                  <a:gd name="T23" fmla="*/ 0 h 11"/>
                  <a:gd name="T24" fmla="*/ 11 w 15"/>
                  <a:gd name="T25" fmla="*/ 1 h 11"/>
                  <a:gd name="T26" fmla="*/ 7 w 15"/>
                  <a:gd name="T27" fmla="*/ 2 h 11"/>
                  <a:gd name="T28" fmla="*/ 4 w 15"/>
                  <a:gd name="T29" fmla="*/ 4 h 11"/>
                  <a:gd name="T30" fmla="*/ 1 w 15"/>
                  <a:gd name="T31" fmla="*/ 5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1"/>
                  <a:gd name="T50" fmla="*/ 15 w 1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1">
                    <a:moveTo>
                      <a:pt x="1" y="5"/>
                    </a:moveTo>
                    <a:cubicBezTo>
                      <a:pt x="1" y="5"/>
                      <a:pt x="0" y="7"/>
                      <a:pt x="1" y="9"/>
                    </a:cubicBezTo>
                    <a:cubicBezTo>
                      <a:pt x="2" y="11"/>
                      <a:pt x="4" y="9"/>
                      <a:pt x="4" y="9"/>
                    </a:cubicBezTo>
                    <a:cubicBezTo>
                      <a:pt x="5" y="8"/>
                      <a:pt x="5" y="8"/>
                      <a:pt x="5" y="8"/>
                    </a:cubicBezTo>
                    <a:cubicBezTo>
                      <a:pt x="5" y="8"/>
                      <a:pt x="11" y="8"/>
                      <a:pt x="13" y="7"/>
                    </a:cubicBezTo>
                    <a:cubicBezTo>
                      <a:pt x="13" y="7"/>
                      <a:pt x="13" y="7"/>
                      <a:pt x="13" y="7"/>
                    </a:cubicBezTo>
                    <a:cubicBezTo>
                      <a:pt x="13" y="7"/>
                      <a:pt x="14" y="6"/>
                      <a:pt x="13" y="5"/>
                    </a:cubicBezTo>
                    <a:cubicBezTo>
                      <a:pt x="13" y="5"/>
                      <a:pt x="15" y="5"/>
                      <a:pt x="14" y="4"/>
                    </a:cubicBezTo>
                    <a:cubicBezTo>
                      <a:pt x="14" y="4"/>
                      <a:pt x="14" y="4"/>
                      <a:pt x="14" y="3"/>
                    </a:cubicBezTo>
                    <a:cubicBezTo>
                      <a:pt x="14" y="3"/>
                      <a:pt x="14" y="2"/>
                      <a:pt x="11" y="3"/>
                    </a:cubicBezTo>
                    <a:cubicBezTo>
                      <a:pt x="11" y="3"/>
                      <a:pt x="12" y="2"/>
                      <a:pt x="12" y="1"/>
                    </a:cubicBezTo>
                    <a:cubicBezTo>
                      <a:pt x="13" y="1"/>
                      <a:pt x="13" y="0"/>
                      <a:pt x="12" y="0"/>
                    </a:cubicBezTo>
                    <a:cubicBezTo>
                      <a:pt x="12" y="0"/>
                      <a:pt x="11" y="1"/>
                      <a:pt x="11" y="1"/>
                    </a:cubicBezTo>
                    <a:cubicBezTo>
                      <a:pt x="10" y="1"/>
                      <a:pt x="8" y="2"/>
                      <a:pt x="7" y="2"/>
                    </a:cubicBezTo>
                    <a:cubicBezTo>
                      <a:pt x="7" y="3"/>
                      <a:pt x="6" y="3"/>
                      <a:pt x="4" y="4"/>
                    </a:cubicBezTo>
                    <a:cubicBezTo>
                      <a:pt x="2" y="4"/>
                      <a:pt x="1" y="5"/>
                      <a:pt x="1" y="5"/>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4" name="Freeform 230"/>
              <p:cNvSpPr>
                <a:spLocks noChangeArrowheads="1"/>
              </p:cNvSpPr>
              <p:nvPr/>
            </p:nvSpPr>
            <p:spPr bwMode="auto">
              <a:xfrm>
                <a:off x="101600" y="784224"/>
                <a:ext cx="303213" cy="166687"/>
              </a:xfrm>
              <a:custGeom>
                <a:avLst/>
                <a:gdLst>
                  <a:gd name="T0" fmla="*/ 11 w 12"/>
                  <a:gd name="T1" fmla="*/ 3 h 7"/>
                  <a:gd name="T2" fmla="*/ 7 w 12"/>
                  <a:gd name="T3" fmla="*/ 3 h 7"/>
                  <a:gd name="T4" fmla="*/ 4 w 12"/>
                  <a:gd name="T5" fmla="*/ 3 h 7"/>
                  <a:gd name="T6" fmla="*/ 3 w 12"/>
                  <a:gd name="T7" fmla="*/ 0 h 7"/>
                  <a:gd name="T8" fmla="*/ 1 w 12"/>
                  <a:gd name="T9" fmla="*/ 1 h 7"/>
                  <a:gd name="T10" fmla="*/ 1 w 12"/>
                  <a:gd name="T11" fmla="*/ 5 h 7"/>
                  <a:gd name="T12" fmla="*/ 4 w 12"/>
                  <a:gd name="T13" fmla="*/ 5 h 7"/>
                  <a:gd name="T14" fmla="*/ 5 w 12"/>
                  <a:gd name="T15" fmla="*/ 4 h 7"/>
                  <a:gd name="T16" fmla="*/ 12 w 12"/>
                  <a:gd name="T17" fmla="*/ 3 h 7"/>
                  <a:gd name="T18" fmla="*/ 11 w 12"/>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7"/>
                  <a:gd name="T32" fmla="*/ 12 w 12"/>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7">
                    <a:moveTo>
                      <a:pt x="11" y="3"/>
                    </a:moveTo>
                    <a:cubicBezTo>
                      <a:pt x="10" y="3"/>
                      <a:pt x="8" y="3"/>
                      <a:pt x="7" y="3"/>
                    </a:cubicBezTo>
                    <a:cubicBezTo>
                      <a:pt x="6" y="3"/>
                      <a:pt x="4" y="3"/>
                      <a:pt x="4" y="3"/>
                    </a:cubicBezTo>
                    <a:cubicBezTo>
                      <a:pt x="3" y="3"/>
                      <a:pt x="3" y="1"/>
                      <a:pt x="3" y="0"/>
                    </a:cubicBezTo>
                    <a:cubicBezTo>
                      <a:pt x="2" y="0"/>
                      <a:pt x="1" y="1"/>
                      <a:pt x="1" y="1"/>
                    </a:cubicBezTo>
                    <a:cubicBezTo>
                      <a:pt x="1" y="1"/>
                      <a:pt x="0" y="3"/>
                      <a:pt x="1" y="5"/>
                    </a:cubicBezTo>
                    <a:cubicBezTo>
                      <a:pt x="2" y="7"/>
                      <a:pt x="4" y="5"/>
                      <a:pt x="4" y="5"/>
                    </a:cubicBezTo>
                    <a:cubicBezTo>
                      <a:pt x="5" y="4"/>
                      <a:pt x="5" y="4"/>
                      <a:pt x="5" y="4"/>
                    </a:cubicBezTo>
                    <a:cubicBezTo>
                      <a:pt x="5" y="4"/>
                      <a:pt x="9" y="4"/>
                      <a:pt x="12" y="3"/>
                    </a:cubicBezTo>
                    <a:lnTo>
                      <a:pt x="11" y="3"/>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5" name="Freeform 231"/>
              <p:cNvSpPr>
                <a:spLocks noChangeArrowheads="1"/>
              </p:cNvSpPr>
              <p:nvPr/>
            </p:nvSpPr>
            <p:spPr bwMode="auto">
              <a:xfrm>
                <a:off x="379413" y="808037"/>
                <a:ext cx="76200" cy="1"/>
              </a:xfrm>
              <a:custGeom>
                <a:avLst/>
                <a:gdLst>
                  <a:gd name="T0" fmla="*/ 2 w 3"/>
                  <a:gd name="T1" fmla="*/ 0 h 1"/>
                  <a:gd name="T2" fmla="*/ 3 w 3"/>
                  <a:gd name="T3" fmla="*/ 0 h 1"/>
                  <a:gd name="T4" fmla="*/ 0 w 3"/>
                  <a:gd name="T5" fmla="*/ 0 h 1"/>
                  <a:gd name="T6" fmla="*/ 2 w 3"/>
                  <a:gd name="T7" fmla="*/ 0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2" y="0"/>
                    </a:moveTo>
                    <a:cubicBezTo>
                      <a:pt x="3" y="0"/>
                      <a:pt x="3" y="0"/>
                      <a:pt x="3" y="0"/>
                    </a:cubicBezTo>
                    <a:cubicBezTo>
                      <a:pt x="0" y="0"/>
                      <a:pt x="0" y="0"/>
                      <a:pt x="0" y="0"/>
                    </a:cubicBezTo>
                    <a:lnTo>
                      <a:pt x="2" y="0"/>
                    </a:ln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6" name="Freeform 232"/>
              <p:cNvSpPr>
                <a:spLocks noChangeArrowheads="1"/>
              </p:cNvSpPr>
              <p:nvPr/>
            </p:nvSpPr>
            <p:spPr bwMode="auto">
              <a:xfrm>
                <a:off x="354013" y="712787"/>
                <a:ext cx="76200" cy="47625"/>
              </a:xfrm>
              <a:custGeom>
                <a:avLst/>
                <a:gdLst>
                  <a:gd name="T0" fmla="*/ 1 w 3"/>
                  <a:gd name="T1" fmla="*/ 2 h 2"/>
                  <a:gd name="T2" fmla="*/ 2 w 3"/>
                  <a:gd name="T3" fmla="*/ 0 h 2"/>
                  <a:gd name="T4" fmla="*/ 3 w 3"/>
                  <a:gd name="T5" fmla="*/ 0 h 2"/>
                  <a:gd name="T6" fmla="*/ 0 w 3"/>
                  <a:gd name="T7" fmla="*/ 1 h 2"/>
                  <a:gd name="T8" fmla="*/ 2 w 3"/>
                  <a:gd name="T9" fmla="*/ 2 h 2"/>
                  <a:gd name="T10" fmla="*/ 1 w 3"/>
                  <a:gd name="T11" fmla="*/ 2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1" y="2"/>
                    </a:moveTo>
                    <a:cubicBezTo>
                      <a:pt x="1" y="2"/>
                      <a:pt x="2" y="1"/>
                      <a:pt x="2" y="0"/>
                    </a:cubicBezTo>
                    <a:cubicBezTo>
                      <a:pt x="2" y="0"/>
                      <a:pt x="3" y="0"/>
                      <a:pt x="3" y="0"/>
                    </a:cubicBezTo>
                    <a:cubicBezTo>
                      <a:pt x="2" y="0"/>
                      <a:pt x="1" y="1"/>
                      <a:pt x="0" y="1"/>
                    </a:cubicBezTo>
                    <a:cubicBezTo>
                      <a:pt x="0" y="1"/>
                      <a:pt x="0" y="2"/>
                      <a:pt x="2" y="2"/>
                    </a:cubicBezTo>
                    <a:cubicBezTo>
                      <a:pt x="1" y="2"/>
                      <a:pt x="1" y="2"/>
                      <a:pt x="1" y="2"/>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7" name="Freeform 233"/>
              <p:cNvSpPr>
                <a:spLocks noChangeArrowheads="1"/>
              </p:cNvSpPr>
              <p:nvPr/>
            </p:nvSpPr>
            <p:spPr bwMode="auto">
              <a:xfrm>
                <a:off x="379413" y="831849"/>
                <a:ext cx="50800" cy="23812"/>
              </a:xfrm>
              <a:custGeom>
                <a:avLst/>
                <a:gdLst>
                  <a:gd name="T0" fmla="*/ 1 w 2"/>
                  <a:gd name="T1" fmla="*/ 0 h 1"/>
                  <a:gd name="T2" fmla="*/ 0 w 2"/>
                  <a:gd name="T3" fmla="*/ 0 h 1"/>
                  <a:gd name="T4" fmla="*/ 1 w 2"/>
                  <a:gd name="T5" fmla="*/ 1 h 1"/>
                  <a:gd name="T6" fmla="*/ 2 w 2"/>
                  <a:gd name="T7" fmla="*/ 1 h 1"/>
                  <a:gd name="T8" fmla="*/ 2 w 2"/>
                  <a:gd name="T9" fmla="*/ 0 h 1"/>
                  <a:gd name="T10" fmla="*/ 1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1" y="0"/>
                    </a:moveTo>
                    <a:cubicBezTo>
                      <a:pt x="1" y="0"/>
                      <a:pt x="0" y="0"/>
                      <a:pt x="0" y="0"/>
                    </a:cubicBezTo>
                    <a:cubicBezTo>
                      <a:pt x="0" y="0"/>
                      <a:pt x="1" y="0"/>
                      <a:pt x="1" y="1"/>
                    </a:cubicBezTo>
                    <a:cubicBezTo>
                      <a:pt x="2" y="1"/>
                      <a:pt x="2" y="1"/>
                      <a:pt x="2" y="1"/>
                    </a:cubicBezTo>
                    <a:cubicBezTo>
                      <a:pt x="2" y="0"/>
                      <a:pt x="2" y="0"/>
                      <a:pt x="2" y="0"/>
                    </a:cubicBezTo>
                    <a:cubicBezTo>
                      <a:pt x="2" y="0"/>
                      <a:pt x="1" y="0"/>
                      <a:pt x="1"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8" name="Freeform 234"/>
              <p:cNvSpPr>
                <a:spLocks noChangeArrowheads="1"/>
              </p:cNvSpPr>
              <p:nvPr/>
            </p:nvSpPr>
            <p:spPr bwMode="auto">
              <a:xfrm>
                <a:off x="404813" y="760412"/>
                <a:ext cx="50800" cy="23812"/>
              </a:xfrm>
              <a:custGeom>
                <a:avLst/>
                <a:gdLst>
                  <a:gd name="T0" fmla="*/ 2 w 2"/>
                  <a:gd name="T1" fmla="*/ 0 h 1"/>
                  <a:gd name="T2" fmla="*/ 1 w 2"/>
                  <a:gd name="T3" fmla="*/ 1 h 1"/>
                  <a:gd name="T4" fmla="*/ 0 w 2"/>
                  <a:gd name="T5" fmla="*/ 1 h 1"/>
                  <a:gd name="T6" fmla="*/ 2 w 2"/>
                  <a:gd name="T7" fmla="*/ 1 h 1"/>
                  <a:gd name="T8" fmla="*/ 2 w 2"/>
                  <a:gd name="T9" fmla="*/ 1 h 1"/>
                  <a:gd name="T10" fmla="*/ 2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0"/>
                    </a:moveTo>
                    <a:cubicBezTo>
                      <a:pt x="2" y="1"/>
                      <a:pt x="1" y="1"/>
                      <a:pt x="1" y="1"/>
                    </a:cubicBezTo>
                    <a:cubicBezTo>
                      <a:pt x="0" y="1"/>
                      <a:pt x="0" y="1"/>
                      <a:pt x="0" y="1"/>
                    </a:cubicBezTo>
                    <a:cubicBezTo>
                      <a:pt x="1" y="1"/>
                      <a:pt x="1" y="1"/>
                      <a:pt x="2" y="1"/>
                    </a:cubicBezTo>
                    <a:cubicBezTo>
                      <a:pt x="2" y="1"/>
                      <a:pt x="2" y="1"/>
                      <a:pt x="2" y="1"/>
                    </a:cubicBezTo>
                    <a:cubicBezTo>
                      <a:pt x="2" y="1"/>
                      <a:pt x="2" y="1"/>
                      <a:pt x="2"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9" name="Freeform 235"/>
              <p:cNvSpPr>
                <a:spLocks noChangeArrowheads="1"/>
              </p:cNvSpPr>
              <p:nvPr/>
            </p:nvSpPr>
            <p:spPr bwMode="auto">
              <a:xfrm>
                <a:off x="379413" y="71437"/>
                <a:ext cx="228600" cy="333375"/>
              </a:xfrm>
              <a:custGeom>
                <a:avLst/>
                <a:gdLst>
                  <a:gd name="T0" fmla="*/ 3 w 9"/>
                  <a:gd name="T1" fmla="*/ 1 h 14"/>
                  <a:gd name="T2" fmla="*/ 1 w 9"/>
                  <a:gd name="T3" fmla="*/ 2 h 14"/>
                  <a:gd name="T4" fmla="*/ 0 w 9"/>
                  <a:gd name="T5" fmla="*/ 6 h 14"/>
                  <a:gd name="T6" fmla="*/ 0 w 9"/>
                  <a:gd name="T7" fmla="*/ 8 h 14"/>
                  <a:gd name="T8" fmla="*/ 1 w 9"/>
                  <a:gd name="T9" fmla="*/ 11 h 14"/>
                  <a:gd name="T10" fmla="*/ 3 w 9"/>
                  <a:gd name="T11" fmla="*/ 14 h 14"/>
                  <a:gd name="T12" fmla="*/ 7 w 9"/>
                  <a:gd name="T13" fmla="*/ 12 h 14"/>
                  <a:gd name="T14" fmla="*/ 9 w 9"/>
                  <a:gd name="T15" fmla="*/ 8 h 14"/>
                  <a:gd name="T16" fmla="*/ 3 w 9"/>
                  <a:gd name="T17" fmla="*/ 1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4"/>
                  <a:gd name="T29" fmla="*/ 9 w 9"/>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4">
                    <a:moveTo>
                      <a:pt x="3" y="1"/>
                    </a:moveTo>
                    <a:cubicBezTo>
                      <a:pt x="3" y="1"/>
                      <a:pt x="1" y="1"/>
                      <a:pt x="1" y="2"/>
                    </a:cubicBezTo>
                    <a:cubicBezTo>
                      <a:pt x="0" y="3"/>
                      <a:pt x="0" y="4"/>
                      <a:pt x="0" y="6"/>
                    </a:cubicBezTo>
                    <a:cubicBezTo>
                      <a:pt x="0" y="6"/>
                      <a:pt x="0" y="7"/>
                      <a:pt x="0" y="8"/>
                    </a:cubicBezTo>
                    <a:cubicBezTo>
                      <a:pt x="0" y="8"/>
                      <a:pt x="1" y="11"/>
                      <a:pt x="1" y="11"/>
                    </a:cubicBezTo>
                    <a:cubicBezTo>
                      <a:pt x="1" y="12"/>
                      <a:pt x="2" y="14"/>
                      <a:pt x="3" y="14"/>
                    </a:cubicBezTo>
                    <a:cubicBezTo>
                      <a:pt x="4" y="14"/>
                      <a:pt x="7" y="12"/>
                      <a:pt x="7" y="12"/>
                    </a:cubicBezTo>
                    <a:cubicBezTo>
                      <a:pt x="7" y="11"/>
                      <a:pt x="9" y="10"/>
                      <a:pt x="9" y="8"/>
                    </a:cubicBezTo>
                    <a:cubicBezTo>
                      <a:pt x="8" y="5"/>
                      <a:pt x="5" y="0"/>
                      <a:pt x="3" y="1"/>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0" name="Freeform 236"/>
              <p:cNvSpPr>
                <a:spLocks noChangeArrowheads="1"/>
              </p:cNvSpPr>
              <p:nvPr/>
            </p:nvSpPr>
            <p:spPr bwMode="auto">
              <a:xfrm>
                <a:off x="379413" y="855662"/>
                <a:ext cx="50800" cy="23812"/>
              </a:xfrm>
              <a:custGeom>
                <a:avLst/>
                <a:gdLst>
                  <a:gd name="T0" fmla="*/ 0 w 2"/>
                  <a:gd name="T1" fmla="*/ 0 h 1"/>
                  <a:gd name="T2" fmla="*/ 0 w 2"/>
                  <a:gd name="T3" fmla="*/ 1 h 1"/>
                  <a:gd name="T4" fmla="*/ 2 w 2"/>
                  <a:gd name="T5" fmla="*/ 0 h 1"/>
                  <a:gd name="T6" fmla="*/ 2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cubicBezTo>
                      <a:pt x="0" y="1"/>
                      <a:pt x="0" y="1"/>
                      <a:pt x="0" y="1"/>
                    </a:cubicBezTo>
                    <a:cubicBezTo>
                      <a:pt x="1" y="0"/>
                      <a:pt x="1" y="0"/>
                      <a:pt x="2" y="0"/>
                    </a:cubicBezTo>
                    <a:cubicBezTo>
                      <a:pt x="2" y="0"/>
                      <a:pt x="2" y="0"/>
                      <a:pt x="2" y="0"/>
                    </a:cubicBezTo>
                    <a:cubicBezTo>
                      <a:pt x="1" y="0"/>
                      <a:pt x="0" y="0"/>
                      <a:pt x="0"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1" name="Freeform 237"/>
              <p:cNvSpPr>
                <a:spLocks noChangeArrowheads="1"/>
              </p:cNvSpPr>
              <p:nvPr/>
            </p:nvSpPr>
            <p:spPr bwMode="auto">
              <a:xfrm>
                <a:off x="455613" y="119062"/>
                <a:ext cx="152400" cy="285750"/>
              </a:xfrm>
              <a:custGeom>
                <a:avLst/>
                <a:gdLst>
                  <a:gd name="T0" fmla="*/ 6 w 6"/>
                  <a:gd name="T1" fmla="*/ 6 h 12"/>
                  <a:gd name="T2" fmla="*/ 2 w 6"/>
                  <a:gd name="T3" fmla="*/ 0 h 12"/>
                  <a:gd name="T4" fmla="*/ 1 w 6"/>
                  <a:gd name="T5" fmla="*/ 0 h 12"/>
                  <a:gd name="T6" fmla="*/ 2 w 6"/>
                  <a:gd name="T7" fmla="*/ 3 h 12"/>
                  <a:gd name="T8" fmla="*/ 4 w 6"/>
                  <a:gd name="T9" fmla="*/ 5 h 12"/>
                  <a:gd name="T10" fmla="*/ 3 w 6"/>
                  <a:gd name="T11" fmla="*/ 6 h 12"/>
                  <a:gd name="T12" fmla="*/ 4 w 6"/>
                  <a:gd name="T13" fmla="*/ 9 h 12"/>
                  <a:gd name="T14" fmla="*/ 0 w 6"/>
                  <a:gd name="T15" fmla="*/ 12 h 12"/>
                  <a:gd name="T16" fmla="*/ 4 w 6"/>
                  <a:gd name="T17" fmla="*/ 10 h 12"/>
                  <a:gd name="T18" fmla="*/ 6 w 6"/>
                  <a:gd name="T19" fmla="*/ 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6" y="6"/>
                    </a:moveTo>
                    <a:cubicBezTo>
                      <a:pt x="5" y="4"/>
                      <a:pt x="4" y="1"/>
                      <a:pt x="2" y="0"/>
                    </a:cubicBezTo>
                    <a:cubicBezTo>
                      <a:pt x="1" y="0"/>
                      <a:pt x="1" y="0"/>
                      <a:pt x="1" y="0"/>
                    </a:cubicBezTo>
                    <a:cubicBezTo>
                      <a:pt x="2" y="1"/>
                      <a:pt x="2" y="3"/>
                      <a:pt x="2" y="3"/>
                    </a:cubicBezTo>
                    <a:cubicBezTo>
                      <a:pt x="2" y="3"/>
                      <a:pt x="5" y="4"/>
                      <a:pt x="4" y="5"/>
                    </a:cubicBezTo>
                    <a:cubicBezTo>
                      <a:pt x="3" y="5"/>
                      <a:pt x="3" y="6"/>
                      <a:pt x="3" y="6"/>
                    </a:cubicBezTo>
                    <a:cubicBezTo>
                      <a:pt x="3" y="7"/>
                      <a:pt x="4" y="8"/>
                      <a:pt x="4" y="9"/>
                    </a:cubicBezTo>
                    <a:cubicBezTo>
                      <a:pt x="3" y="10"/>
                      <a:pt x="0" y="12"/>
                      <a:pt x="0" y="12"/>
                    </a:cubicBezTo>
                    <a:cubicBezTo>
                      <a:pt x="1" y="12"/>
                      <a:pt x="4" y="10"/>
                      <a:pt x="4" y="10"/>
                    </a:cubicBezTo>
                    <a:cubicBezTo>
                      <a:pt x="4" y="9"/>
                      <a:pt x="6" y="8"/>
                      <a:pt x="6" y="6"/>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2" name="Freeform 238"/>
              <p:cNvSpPr>
                <a:spLocks noChangeArrowheads="1"/>
              </p:cNvSpPr>
              <p:nvPr/>
            </p:nvSpPr>
            <p:spPr bwMode="auto">
              <a:xfrm>
                <a:off x="203200" y="452437"/>
                <a:ext cx="581025" cy="546100"/>
              </a:xfrm>
              <a:custGeom>
                <a:avLst/>
                <a:gdLst>
                  <a:gd name="T0" fmla="*/ 2 w 23"/>
                  <a:gd name="T1" fmla="*/ 18 h 23"/>
                  <a:gd name="T2" fmla="*/ 4 w 23"/>
                  <a:gd name="T3" fmla="*/ 18 h 23"/>
                  <a:gd name="T4" fmla="*/ 11 w 23"/>
                  <a:gd name="T5" fmla="*/ 17 h 23"/>
                  <a:gd name="T6" fmla="*/ 12 w 23"/>
                  <a:gd name="T7" fmla="*/ 15 h 23"/>
                  <a:gd name="T8" fmla="*/ 15 w 23"/>
                  <a:gd name="T9" fmla="*/ 7 h 23"/>
                  <a:gd name="T10" fmla="*/ 18 w 23"/>
                  <a:gd name="T11" fmla="*/ 2 h 23"/>
                  <a:gd name="T12" fmla="*/ 19 w 23"/>
                  <a:gd name="T13" fmla="*/ 0 h 23"/>
                  <a:gd name="T14" fmla="*/ 23 w 23"/>
                  <a:gd name="T15" fmla="*/ 9 h 23"/>
                  <a:gd name="T16" fmla="*/ 21 w 23"/>
                  <a:gd name="T17" fmla="*/ 14 h 23"/>
                  <a:gd name="T18" fmla="*/ 15 w 23"/>
                  <a:gd name="T19" fmla="*/ 21 h 23"/>
                  <a:gd name="T20" fmla="*/ 14 w 23"/>
                  <a:gd name="T21" fmla="*/ 23 h 23"/>
                  <a:gd name="T22" fmla="*/ 3 w 23"/>
                  <a:gd name="T23" fmla="*/ 23 h 23"/>
                  <a:gd name="T24" fmla="*/ 2 w 23"/>
                  <a:gd name="T25" fmla="*/ 18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
                  <a:gd name="T40" fmla="*/ 0 h 23"/>
                  <a:gd name="T41" fmla="*/ 23 w 23"/>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 h="23">
                    <a:moveTo>
                      <a:pt x="2" y="18"/>
                    </a:moveTo>
                    <a:cubicBezTo>
                      <a:pt x="2" y="18"/>
                      <a:pt x="3" y="18"/>
                      <a:pt x="4" y="18"/>
                    </a:cubicBezTo>
                    <a:cubicBezTo>
                      <a:pt x="5" y="18"/>
                      <a:pt x="9" y="17"/>
                      <a:pt x="11" y="17"/>
                    </a:cubicBezTo>
                    <a:cubicBezTo>
                      <a:pt x="11" y="17"/>
                      <a:pt x="11" y="16"/>
                      <a:pt x="12" y="15"/>
                    </a:cubicBezTo>
                    <a:cubicBezTo>
                      <a:pt x="13" y="14"/>
                      <a:pt x="14" y="8"/>
                      <a:pt x="15" y="7"/>
                    </a:cubicBezTo>
                    <a:cubicBezTo>
                      <a:pt x="15" y="5"/>
                      <a:pt x="16" y="2"/>
                      <a:pt x="18" y="2"/>
                    </a:cubicBezTo>
                    <a:cubicBezTo>
                      <a:pt x="18" y="2"/>
                      <a:pt x="19" y="0"/>
                      <a:pt x="19" y="0"/>
                    </a:cubicBezTo>
                    <a:cubicBezTo>
                      <a:pt x="20" y="0"/>
                      <a:pt x="23" y="5"/>
                      <a:pt x="23" y="9"/>
                    </a:cubicBezTo>
                    <a:cubicBezTo>
                      <a:pt x="22" y="12"/>
                      <a:pt x="21" y="14"/>
                      <a:pt x="21" y="14"/>
                    </a:cubicBezTo>
                    <a:cubicBezTo>
                      <a:pt x="21" y="14"/>
                      <a:pt x="16" y="20"/>
                      <a:pt x="15" y="21"/>
                    </a:cubicBezTo>
                    <a:cubicBezTo>
                      <a:pt x="14" y="22"/>
                      <a:pt x="15" y="22"/>
                      <a:pt x="14" y="23"/>
                    </a:cubicBezTo>
                    <a:cubicBezTo>
                      <a:pt x="12" y="23"/>
                      <a:pt x="3" y="23"/>
                      <a:pt x="3" y="23"/>
                    </a:cubicBezTo>
                    <a:cubicBezTo>
                      <a:pt x="3" y="23"/>
                      <a:pt x="0" y="21"/>
                      <a:pt x="2" y="18"/>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3" name="Freeform 239"/>
              <p:cNvSpPr>
                <a:spLocks noChangeArrowheads="1"/>
              </p:cNvSpPr>
              <p:nvPr/>
            </p:nvSpPr>
            <p:spPr bwMode="auto">
              <a:xfrm>
                <a:off x="254000" y="452437"/>
                <a:ext cx="530225" cy="546100"/>
              </a:xfrm>
              <a:custGeom>
                <a:avLst/>
                <a:gdLst>
                  <a:gd name="T0" fmla="*/ 17 w 21"/>
                  <a:gd name="T1" fmla="*/ 0 h 23"/>
                  <a:gd name="T2" fmla="*/ 16 w 21"/>
                  <a:gd name="T3" fmla="*/ 2 h 23"/>
                  <a:gd name="T4" fmla="*/ 13 w 21"/>
                  <a:gd name="T5" fmla="*/ 5 h 23"/>
                  <a:gd name="T6" fmla="*/ 17 w 21"/>
                  <a:gd name="T7" fmla="*/ 3 h 23"/>
                  <a:gd name="T8" fmla="*/ 18 w 21"/>
                  <a:gd name="T9" fmla="*/ 7 h 23"/>
                  <a:gd name="T10" fmla="*/ 15 w 21"/>
                  <a:gd name="T11" fmla="*/ 8 h 23"/>
                  <a:gd name="T12" fmla="*/ 18 w 21"/>
                  <a:gd name="T13" fmla="*/ 10 h 23"/>
                  <a:gd name="T14" fmla="*/ 18 w 21"/>
                  <a:gd name="T15" fmla="*/ 12 h 23"/>
                  <a:gd name="T16" fmla="*/ 13 w 21"/>
                  <a:gd name="T17" fmla="*/ 13 h 23"/>
                  <a:gd name="T18" fmla="*/ 16 w 21"/>
                  <a:gd name="T19" fmla="*/ 13 h 23"/>
                  <a:gd name="T20" fmla="*/ 13 w 21"/>
                  <a:gd name="T21" fmla="*/ 14 h 23"/>
                  <a:gd name="T22" fmla="*/ 16 w 21"/>
                  <a:gd name="T23" fmla="*/ 14 h 23"/>
                  <a:gd name="T24" fmla="*/ 13 w 21"/>
                  <a:gd name="T25" fmla="*/ 19 h 23"/>
                  <a:gd name="T26" fmla="*/ 11 w 21"/>
                  <a:gd name="T27" fmla="*/ 17 h 23"/>
                  <a:gd name="T28" fmla="*/ 11 w 21"/>
                  <a:gd name="T29" fmla="*/ 21 h 23"/>
                  <a:gd name="T30" fmla="*/ 9 w 21"/>
                  <a:gd name="T31" fmla="*/ 19 h 23"/>
                  <a:gd name="T32" fmla="*/ 10 w 21"/>
                  <a:gd name="T33" fmla="*/ 22 h 23"/>
                  <a:gd name="T34" fmla="*/ 4 w 21"/>
                  <a:gd name="T35" fmla="*/ 22 h 23"/>
                  <a:gd name="T36" fmla="*/ 0 w 21"/>
                  <a:gd name="T37" fmla="*/ 21 h 23"/>
                  <a:gd name="T38" fmla="*/ 1 w 21"/>
                  <a:gd name="T39" fmla="*/ 23 h 23"/>
                  <a:gd name="T40" fmla="*/ 12 w 21"/>
                  <a:gd name="T41" fmla="*/ 23 h 23"/>
                  <a:gd name="T42" fmla="*/ 13 w 21"/>
                  <a:gd name="T43" fmla="*/ 21 h 23"/>
                  <a:gd name="T44" fmla="*/ 19 w 21"/>
                  <a:gd name="T45" fmla="*/ 14 h 23"/>
                  <a:gd name="T46" fmla="*/ 21 w 21"/>
                  <a:gd name="T47" fmla="*/ 9 h 23"/>
                  <a:gd name="T48" fmla="*/ 17 w 21"/>
                  <a:gd name="T49" fmla="*/ 0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
                  <a:gd name="T76" fmla="*/ 0 h 23"/>
                  <a:gd name="T77" fmla="*/ 21 w 21"/>
                  <a:gd name="T78" fmla="*/ 23 h 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 h="23">
                    <a:moveTo>
                      <a:pt x="17" y="0"/>
                    </a:moveTo>
                    <a:cubicBezTo>
                      <a:pt x="17" y="0"/>
                      <a:pt x="16" y="2"/>
                      <a:pt x="16" y="2"/>
                    </a:cubicBezTo>
                    <a:cubicBezTo>
                      <a:pt x="14" y="2"/>
                      <a:pt x="14" y="3"/>
                      <a:pt x="13" y="5"/>
                    </a:cubicBezTo>
                    <a:cubicBezTo>
                      <a:pt x="15" y="3"/>
                      <a:pt x="17" y="3"/>
                      <a:pt x="17" y="3"/>
                    </a:cubicBezTo>
                    <a:cubicBezTo>
                      <a:pt x="17" y="5"/>
                      <a:pt x="18" y="6"/>
                      <a:pt x="18" y="7"/>
                    </a:cubicBezTo>
                    <a:cubicBezTo>
                      <a:pt x="18" y="7"/>
                      <a:pt x="15" y="8"/>
                      <a:pt x="15" y="8"/>
                    </a:cubicBezTo>
                    <a:cubicBezTo>
                      <a:pt x="19" y="8"/>
                      <a:pt x="18" y="10"/>
                      <a:pt x="18" y="10"/>
                    </a:cubicBezTo>
                    <a:cubicBezTo>
                      <a:pt x="18" y="10"/>
                      <a:pt x="18" y="12"/>
                      <a:pt x="18" y="12"/>
                    </a:cubicBezTo>
                    <a:cubicBezTo>
                      <a:pt x="15" y="11"/>
                      <a:pt x="13" y="13"/>
                      <a:pt x="13" y="13"/>
                    </a:cubicBezTo>
                    <a:cubicBezTo>
                      <a:pt x="15" y="12"/>
                      <a:pt x="16" y="13"/>
                      <a:pt x="16" y="13"/>
                    </a:cubicBezTo>
                    <a:cubicBezTo>
                      <a:pt x="14" y="13"/>
                      <a:pt x="13" y="14"/>
                      <a:pt x="13" y="14"/>
                    </a:cubicBezTo>
                    <a:cubicBezTo>
                      <a:pt x="14" y="13"/>
                      <a:pt x="16" y="14"/>
                      <a:pt x="16" y="14"/>
                    </a:cubicBezTo>
                    <a:cubicBezTo>
                      <a:pt x="14" y="14"/>
                      <a:pt x="13" y="19"/>
                      <a:pt x="13" y="19"/>
                    </a:cubicBezTo>
                    <a:cubicBezTo>
                      <a:pt x="13" y="17"/>
                      <a:pt x="11" y="17"/>
                      <a:pt x="11" y="17"/>
                    </a:cubicBezTo>
                    <a:cubicBezTo>
                      <a:pt x="14" y="19"/>
                      <a:pt x="12" y="21"/>
                      <a:pt x="11" y="21"/>
                    </a:cubicBezTo>
                    <a:cubicBezTo>
                      <a:pt x="10" y="21"/>
                      <a:pt x="9" y="19"/>
                      <a:pt x="9" y="19"/>
                    </a:cubicBezTo>
                    <a:cubicBezTo>
                      <a:pt x="9" y="19"/>
                      <a:pt x="10" y="22"/>
                      <a:pt x="10" y="22"/>
                    </a:cubicBezTo>
                    <a:cubicBezTo>
                      <a:pt x="9" y="22"/>
                      <a:pt x="6" y="22"/>
                      <a:pt x="4" y="22"/>
                    </a:cubicBezTo>
                    <a:cubicBezTo>
                      <a:pt x="3" y="21"/>
                      <a:pt x="1" y="21"/>
                      <a:pt x="0" y="21"/>
                    </a:cubicBezTo>
                    <a:cubicBezTo>
                      <a:pt x="0" y="22"/>
                      <a:pt x="1" y="23"/>
                      <a:pt x="1" y="23"/>
                    </a:cubicBezTo>
                    <a:cubicBezTo>
                      <a:pt x="1" y="23"/>
                      <a:pt x="10" y="23"/>
                      <a:pt x="12" y="23"/>
                    </a:cubicBezTo>
                    <a:cubicBezTo>
                      <a:pt x="13" y="22"/>
                      <a:pt x="12" y="22"/>
                      <a:pt x="13" y="21"/>
                    </a:cubicBezTo>
                    <a:cubicBezTo>
                      <a:pt x="14" y="20"/>
                      <a:pt x="19" y="14"/>
                      <a:pt x="19" y="14"/>
                    </a:cubicBezTo>
                    <a:cubicBezTo>
                      <a:pt x="19" y="14"/>
                      <a:pt x="20" y="12"/>
                      <a:pt x="21" y="9"/>
                    </a:cubicBezTo>
                    <a:cubicBezTo>
                      <a:pt x="21" y="5"/>
                      <a:pt x="18" y="0"/>
                      <a:pt x="17"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4" name="Freeform 240"/>
              <p:cNvSpPr>
                <a:spLocks noChangeArrowheads="1"/>
              </p:cNvSpPr>
              <p:nvPr/>
            </p:nvSpPr>
            <p:spPr bwMode="auto">
              <a:xfrm>
                <a:off x="430213" y="0"/>
                <a:ext cx="379413" cy="831850"/>
              </a:xfrm>
              <a:custGeom>
                <a:avLst/>
                <a:gdLst>
                  <a:gd name="T0" fmla="*/ 0 w 15"/>
                  <a:gd name="T1" fmla="*/ 4 h 35"/>
                  <a:gd name="T2" fmla="*/ 2 w 15"/>
                  <a:gd name="T3" fmla="*/ 5 h 35"/>
                  <a:gd name="T4" fmla="*/ 4 w 15"/>
                  <a:gd name="T5" fmla="*/ 8 h 35"/>
                  <a:gd name="T6" fmla="*/ 6 w 15"/>
                  <a:gd name="T7" fmla="*/ 11 h 35"/>
                  <a:gd name="T8" fmla="*/ 6 w 15"/>
                  <a:gd name="T9" fmla="*/ 14 h 35"/>
                  <a:gd name="T10" fmla="*/ 4 w 15"/>
                  <a:gd name="T11" fmla="*/ 18 h 35"/>
                  <a:gd name="T12" fmla="*/ 5 w 15"/>
                  <a:gd name="T13" fmla="*/ 23 h 35"/>
                  <a:gd name="T14" fmla="*/ 4 w 15"/>
                  <a:gd name="T15" fmla="*/ 26 h 35"/>
                  <a:gd name="T16" fmla="*/ 3 w 15"/>
                  <a:gd name="T17" fmla="*/ 28 h 35"/>
                  <a:gd name="T18" fmla="*/ 4 w 15"/>
                  <a:gd name="T19" fmla="*/ 27 h 35"/>
                  <a:gd name="T20" fmla="*/ 4 w 15"/>
                  <a:gd name="T21" fmla="*/ 25 h 35"/>
                  <a:gd name="T22" fmla="*/ 7 w 15"/>
                  <a:gd name="T23" fmla="*/ 21 h 35"/>
                  <a:gd name="T24" fmla="*/ 6 w 15"/>
                  <a:gd name="T25" fmla="*/ 19 h 35"/>
                  <a:gd name="T26" fmla="*/ 8 w 15"/>
                  <a:gd name="T27" fmla="*/ 18 h 35"/>
                  <a:gd name="T28" fmla="*/ 9 w 15"/>
                  <a:gd name="T29" fmla="*/ 20 h 35"/>
                  <a:gd name="T30" fmla="*/ 10 w 15"/>
                  <a:gd name="T31" fmla="*/ 25 h 35"/>
                  <a:gd name="T32" fmla="*/ 10 w 15"/>
                  <a:gd name="T33" fmla="*/ 20 h 35"/>
                  <a:gd name="T34" fmla="*/ 11 w 15"/>
                  <a:gd name="T35" fmla="*/ 21 h 35"/>
                  <a:gd name="T36" fmla="*/ 13 w 15"/>
                  <a:gd name="T37" fmla="*/ 26 h 35"/>
                  <a:gd name="T38" fmla="*/ 12 w 15"/>
                  <a:gd name="T39" fmla="*/ 33 h 35"/>
                  <a:gd name="T40" fmla="*/ 13 w 15"/>
                  <a:gd name="T41" fmla="*/ 33 h 35"/>
                  <a:gd name="T42" fmla="*/ 13 w 15"/>
                  <a:gd name="T43" fmla="*/ 35 h 35"/>
                  <a:gd name="T44" fmla="*/ 13 w 15"/>
                  <a:gd name="T45" fmla="*/ 33 h 35"/>
                  <a:gd name="T46" fmla="*/ 13 w 15"/>
                  <a:gd name="T47" fmla="*/ 31 h 35"/>
                  <a:gd name="T48" fmla="*/ 14 w 15"/>
                  <a:gd name="T49" fmla="*/ 29 h 35"/>
                  <a:gd name="T50" fmla="*/ 14 w 15"/>
                  <a:gd name="T51" fmla="*/ 26 h 35"/>
                  <a:gd name="T52" fmla="*/ 13 w 15"/>
                  <a:gd name="T53" fmla="*/ 23 h 35"/>
                  <a:gd name="T54" fmla="*/ 13 w 15"/>
                  <a:gd name="T55" fmla="*/ 19 h 35"/>
                  <a:gd name="T56" fmla="*/ 10 w 15"/>
                  <a:gd name="T57" fmla="*/ 15 h 35"/>
                  <a:gd name="T58" fmla="*/ 10 w 15"/>
                  <a:gd name="T59" fmla="*/ 9 h 35"/>
                  <a:gd name="T60" fmla="*/ 6 w 15"/>
                  <a:gd name="T61" fmla="*/ 1 h 35"/>
                  <a:gd name="T62" fmla="*/ 2 w 15"/>
                  <a:gd name="T63" fmla="*/ 2 h 35"/>
                  <a:gd name="T64" fmla="*/ 0 w 15"/>
                  <a:gd name="T65" fmla="*/ 4 h 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
                  <a:gd name="T100" fmla="*/ 0 h 35"/>
                  <a:gd name="T101" fmla="*/ 15 w 15"/>
                  <a:gd name="T102" fmla="*/ 35 h 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 h="35">
                    <a:moveTo>
                      <a:pt x="0" y="4"/>
                    </a:moveTo>
                    <a:cubicBezTo>
                      <a:pt x="0" y="4"/>
                      <a:pt x="1" y="5"/>
                      <a:pt x="2" y="5"/>
                    </a:cubicBezTo>
                    <a:cubicBezTo>
                      <a:pt x="3" y="5"/>
                      <a:pt x="3" y="6"/>
                      <a:pt x="4" y="8"/>
                    </a:cubicBezTo>
                    <a:cubicBezTo>
                      <a:pt x="4" y="9"/>
                      <a:pt x="4" y="10"/>
                      <a:pt x="6" y="11"/>
                    </a:cubicBezTo>
                    <a:cubicBezTo>
                      <a:pt x="6" y="11"/>
                      <a:pt x="7" y="13"/>
                      <a:pt x="6" y="14"/>
                    </a:cubicBezTo>
                    <a:cubicBezTo>
                      <a:pt x="5" y="15"/>
                      <a:pt x="3" y="17"/>
                      <a:pt x="4" y="18"/>
                    </a:cubicBezTo>
                    <a:cubicBezTo>
                      <a:pt x="5" y="20"/>
                      <a:pt x="6" y="21"/>
                      <a:pt x="5" y="23"/>
                    </a:cubicBezTo>
                    <a:cubicBezTo>
                      <a:pt x="3" y="24"/>
                      <a:pt x="3" y="25"/>
                      <a:pt x="4" y="26"/>
                    </a:cubicBezTo>
                    <a:cubicBezTo>
                      <a:pt x="4" y="27"/>
                      <a:pt x="3" y="27"/>
                      <a:pt x="3" y="28"/>
                    </a:cubicBezTo>
                    <a:cubicBezTo>
                      <a:pt x="3" y="28"/>
                      <a:pt x="4" y="28"/>
                      <a:pt x="4" y="27"/>
                    </a:cubicBezTo>
                    <a:cubicBezTo>
                      <a:pt x="5" y="26"/>
                      <a:pt x="4" y="26"/>
                      <a:pt x="4" y="25"/>
                    </a:cubicBezTo>
                    <a:cubicBezTo>
                      <a:pt x="5" y="24"/>
                      <a:pt x="7" y="23"/>
                      <a:pt x="7" y="21"/>
                    </a:cubicBezTo>
                    <a:cubicBezTo>
                      <a:pt x="7" y="20"/>
                      <a:pt x="6" y="19"/>
                      <a:pt x="6" y="19"/>
                    </a:cubicBezTo>
                    <a:cubicBezTo>
                      <a:pt x="6" y="19"/>
                      <a:pt x="7" y="18"/>
                      <a:pt x="8" y="18"/>
                    </a:cubicBezTo>
                    <a:cubicBezTo>
                      <a:pt x="9" y="18"/>
                      <a:pt x="10" y="19"/>
                      <a:pt x="9" y="20"/>
                    </a:cubicBezTo>
                    <a:cubicBezTo>
                      <a:pt x="9" y="20"/>
                      <a:pt x="8" y="21"/>
                      <a:pt x="10" y="25"/>
                    </a:cubicBezTo>
                    <a:cubicBezTo>
                      <a:pt x="10" y="25"/>
                      <a:pt x="8" y="21"/>
                      <a:pt x="10" y="20"/>
                    </a:cubicBezTo>
                    <a:cubicBezTo>
                      <a:pt x="10" y="20"/>
                      <a:pt x="11" y="20"/>
                      <a:pt x="11" y="21"/>
                    </a:cubicBezTo>
                    <a:cubicBezTo>
                      <a:pt x="11" y="22"/>
                      <a:pt x="13" y="23"/>
                      <a:pt x="13" y="26"/>
                    </a:cubicBezTo>
                    <a:cubicBezTo>
                      <a:pt x="13" y="26"/>
                      <a:pt x="13" y="31"/>
                      <a:pt x="12" y="33"/>
                    </a:cubicBezTo>
                    <a:cubicBezTo>
                      <a:pt x="12" y="33"/>
                      <a:pt x="12" y="33"/>
                      <a:pt x="13" y="33"/>
                    </a:cubicBezTo>
                    <a:cubicBezTo>
                      <a:pt x="13" y="34"/>
                      <a:pt x="12" y="35"/>
                      <a:pt x="13" y="35"/>
                    </a:cubicBezTo>
                    <a:cubicBezTo>
                      <a:pt x="13" y="35"/>
                      <a:pt x="12" y="35"/>
                      <a:pt x="13" y="33"/>
                    </a:cubicBezTo>
                    <a:cubicBezTo>
                      <a:pt x="14" y="32"/>
                      <a:pt x="13" y="31"/>
                      <a:pt x="13" y="31"/>
                    </a:cubicBezTo>
                    <a:cubicBezTo>
                      <a:pt x="13" y="31"/>
                      <a:pt x="14" y="30"/>
                      <a:pt x="14" y="29"/>
                    </a:cubicBezTo>
                    <a:cubicBezTo>
                      <a:pt x="15" y="29"/>
                      <a:pt x="15" y="26"/>
                      <a:pt x="14" y="26"/>
                    </a:cubicBezTo>
                    <a:cubicBezTo>
                      <a:pt x="14" y="25"/>
                      <a:pt x="13" y="23"/>
                      <a:pt x="13" y="23"/>
                    </a:cubicBezTo>
                    <a:cubicBezTo>
                      <a:pt x="14" y="22"/>
                      <a:pt x="14" y="20"/>
                      <a:pt x="13" y="19"/>
                    </a:cubicBezTo>
                    <a:cubicBezTo>
                      <a:pt x="13" y="18"/>
                      <a:pt x="10" y="16"/>
                      <a:pt x="10" y="15"/>
                    </a:cubicBezTo>
                    <a:cubicBezTo>
                      <a:pt x="10" y="14"/>
                      <a:pt x="10" y="12"/>
                      <a:pt x="10" y="9"/>
                    </a:cubicBezTo>
                    <a:cubicBezTo>
                      <a:pt x="10" y="5"/>
                      <a:pt x="7" y="2"/>
                      <a:pt x="6" y="1"/>
                    </a:cubicBezTo>
                    <a:cubicBezTo>
                      <a:pt x="5" y="0"/>
                      <a:pt x="3" y="1"/>
                      <a:pt x="2" y="2"/>
                    </a:cubicBezTo>
                    <a:cubicBezTo>
                      <a:pt x="1" y="3"/>
                      <a:pt x="0" y="4"/>
                      <a:pt x="0" y="4"/>
                    </a:cubicBezTo>
                    <a:close/>
                  </a:path>
                </a:pathLst>
              </a:custGeom>
              <a:solidFill>
                <a:srgbClr val="2815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5" name="Freeform 241"/>
              <p:cNvSpPr>
                <a:spLocks noChangeArrowheads="1"/>
              </p:cNvSpPr>
              <p:nvPr/>
            </p:nvSpPr>
            <p:spPr bwMode="auto">
              <a:xfrm>
                <a:off x="379413" y="404812"/>
                <a:ext cx="101600" cy="141287"/>
              </a:xfrm>
              <a:custGeom>
                <a:avLst/>
                <a:gdLst>
                  <a:gd name="T0" fmla="*/ 0 w 4"/>
                  <a:gd name="T1" fmla="*/ 0 h 6"/>
                  <a:gd name="T2" fmla="*/ 1 w 4"/>
                  <a:gd name="T3" fmla="*/ 2 h 6"/>
                  <a:gd name="T4" fmla="*/ 0 w 4"/>
                  <a:gd name="T5" fmla="*/ 4 h 6"/>
                  <a:gd name="T6" fmla="*/ 0 w 4"/>
                  <a:gd name="T7" fmla="*/ 6 h 6"/>
                  <a:gd name="T8" fmla="*/ 1 w 4"/>
                  <a:gd name="T9" fmla="*/ 5 h 6"/>
                  <a:gd name="T10" fmla="*/ 1 w 4"/>
                  <a:gd name="T11" fmla="*/ 3 h 6"/>
                  <a:gd name="T12" fmla="*/ 2 w 4"/>
                  <a:gd name="T13" fmla="*/ 2 h 6"/>
                  <a:gd name="T14" fmla="*/ 3 w 4"/>
                  <a:gd name="T15" fmla="*/ 1 h 6"/>
                  <a:gd name="T16" fmla="*/ 0 w 4"/>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6"/>
                  <a:gd name="T29" fmla="*/ 4 w 4"/>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6">
                    <a:moveTo>
                      <a:pt x="0" y="0"/>
                    </a:moveTo>
                    <a:cubicBezTo>
                      <a:pt x="0" y="0"/>
                      <a:pt x="1" y="2"/>
                      <a:pt x="1" y="2"/>
                    </a:cubicBezTo>
                    <a:cubicBezTo>
                      <a:pt x="1" y="2"/>
                      <a:pt x="0" y="4"/>
                      <a:pt x="0" y="4"/>
                    </a:cubicBezTo>
                    <a:cubicBezTo>
                      <a:pt x="0" y="5"/>
                      <a:pt x="0" y="6"/>
                      <a:pt x="0" y="6"/>
                    </a:cubicBezTo>
                    <a:cubicBezTo>
                      <a:pt x="0" y="6"/>
                      <a:pt x="1" y="5"/>
                      <a:pt x="1" y="5"/>
                    </a:cubicBezTo>
                    <a:cubicBezTo>
                      <a:pt x="1" y="4"/>
                      <a:pt x="1" y="3"/>
                      <a:pt x="1" y="3"/>
                    </a:cubicBezTo>
                    <a:cubicBezTo>
                      <a:pt x="2" y="3"/>
                      <a:pt x="2" y="2"/>
                      <a:pt x="2" y="2"/>
                    </a:cubicBezTo>
                    <a:cubicBezTo>
                      <a:pt x="3" y="2"/>
                      <a:pt x="4" y="1"/>
                      <a:pt x="3" y="1"/>
                    </a:cubicBezTo>
                    <a:cubicBezTo>
                      <a:pt x="3" y="0"/>
                      <a:pt x="0" y="0"/>
                      <a:pt x="0" y="0"/>
                    </a:cubicBezTo>
                    <a:close/>
                  </a:path>
                </a:pathLst>
              </a:custGeom>
              <a:solidFill>
                <a:srgbClr val="2815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6" name="Freeform 242"/>
              <p:cNvSpPr>
                <a:spLocks noChangeArrowheads="1"/>
              </p:cNvSpPr>
              <p:nvPr/>
            </p:nvSpPr>
            <p:spPr bwMode="auto">
              <a:xfrm>
                <a:off x="430213" y="404812"/>
                <a:ext cx="50800" cy="23812"/>
              </a:xfrm>
              <a:custGeom>
                <a:avLst/>
                <a:gdLst>
                  <a:gd name="T0" fmla="*/ 2 w 2"/>
                  <a:gd name="T1" fmla="*/ 0 h 1"/>
                  <a:gd name="T2" fmla="*/ 0 w 2"/>
                  <a:gd name="T3" fmla="*/ 0 h 1"/>
                  <a:gd name="T4" fmla="*/ 1 w 2"/>
                  <a:gd name="T5" fmla="*/ 1 h 1"/>
                  <a:gd name="T6" fmla="*/ 2 w 2"/>
                  <a:gd name="T7" fmla="*/ 1 h 1"/>
                  <a:gd name="T8" fmla="*/ 2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0"/>
                    </a:moveTo>
                    <a:cubicBezTo>
                      <a:pt x="2" y="0"/>
                      <a:pt x="0" y="0"/>
                      <a:pt x="0" y="0"/>
                    </a:cubicBezTo>
                    <a:cubicBezTo>
                      <a:pt x="1" y="1"/>
                      <a:pt x="1" y="1"/>
                      <a:pt x="1" y="1"/>
                    </a:cubicBezTo>
                    <a:cubicBezTo>
                      <a:pt x="1" y="1"/>
                      <a:pt x="2" y="1"/>
                      <a:pt x="2" y="1"/>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7" name="Freeform 243"/>
              <p:cNvSpPr>
                <a:spLocks noChangeArrowheads="1"/>
              </p:cNvSpPr>
              <p:nvPr/>
            </p:nvSpPr>
            <p:spPr bwMode="auto">
              <a:xfrm>
                <a:off x="430213" y="404812"/>
                <a:ext cx="25400" cy="47625"/>
              </a:xfrm>
              <a:custGeom>
                <a:avLst/>
                <a:gdLst>
                  <a:gd name="T0" fmla="*/ 0 w 1"/>
                  <a:gd name="T1" fmla="*/ 2 h 2"/>
                  <a:gd name="T2" fmla="*/ 0 w 1"/>
                  <a:gd name="T3" fmla="*/ 2 h 2"/>
                  <a:gd name="T4" fmla="*/ 1 w 1"/>
                  <a:gd name="T5" fmla="*/ 1 h 2"/>
                  <a:gd name="T6" fmla="*/ 0 w 1"/>
                  <a:gd name="T7" fmla="*/ 0 h 2"/>
                  <a:gd name="T8" fmla="*/ 0 w 1"/>
                  <a:gd name="T9" fmla="*/ 1 h 2"/>
                  <a:gd name="T10" fmla="*/ 0 w 1"/>
                  <a:gd name="T11" fmla="*/ 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cubicBezTo>
                      <a:pt x="0" y="2"/>
                      <a:pt x="0" y="2"/>
                      <a:pt x="0" y="2"/>
                    </a:cubicBezTo>
                    <a:cubicBezTo>
                      <a:pt x="0" y="2"/>
                      <a:pt x="1" y="2"/>
                      <a:pt x="1" y="1"/>
                    </a:cubicBezTo>
                    <a:cubicBezTo>
                      <a:pt x="1" y="0"/>
                      <a:pt x="0" y="0"/>
                      <a:pt x="0" y="0"/>
                    </a:cubicBezTo>
                    <a:cubicBezTo>
                      <a:pt x="0" y="0"/>
                      <a:pt x="0" y="1"/>
                      <a:pt x="0" y="1"/>
                    </a:cubicBezTo>
                    <a:cubicBezTo>
                      <a:pt x="0" y="2"/>
                      <a:pt x="0" y="2"/>
                      <a:pt x="0" y="2"/>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8" name="Freeform 244"/>
              <p:cNvSpPr>
                <a:spLocks noChangeArrowheads="1"/>
              </p:cNvSpPr>
              <p:nvPr/>
            </p:nvSpPr>
            <p:spPr bwMode="auto">
              <a:xfrm>
                <a:off x="304800" y="2613024"/>
                <a:ext cx="377825" cy="307975"/>
              </a:xfrm>
              <a:custGeom>
                <a:avLst/>
                <a:gdLst>
                  <a:gd name="T0" fmla="*/ 0 w 15"/>
                  <a:gd name="T1" fmla="*/ 11 h 13"/>
                  <a:gd name="T2" fmla="*/ 2 w 15"/>
                  <a:gd name="T3" fmla="*/ 9 h 13"/>
                  <a:gd name="T4" fmla="*/ 5 w 15"/>
                  <a:gd name="T5" fmla="*/ 6 h 13"/>
                  <a:gd name="T6" fmla="*/ 9 w 15"/>
                  <a:gd name="T7" fmla="*/ 7 h 13"/>
                  <a:gd name="T8" fmla="*/ 13 w 15"/>
                  <a:gd name="T9" fmla="*/ 0 h 13"/>
                  <a:gd name="T10" fmla="*/ 15 w 15"/>
                  <a:gd name="T11" fmla="*/ 4 h 13"/>
                  <a:gd name="T12" fmla="*/ 14 w 15"/>
                  <a:gd name="T13" fmla="*/ 11 h 13"/>
                  <a:gd name="T14" fmla="*/ 13 w 15"/>
                  <a:gd name="T15" fmla="*/ 11 h 13"/>
                  <a:gd name="T16" fmla="*/ 13 w 15"/>
                  <a:gd name="T17" fmla="*/ 6 h 13"/>
                  <a:gd name="T18" fmla="*/ 10 w 15"/>
                  <a:gd name="T19" fmla="*/ 9 h 13"/>
                  <a:gd name="T20" fmla="*/ 8 w 15"/>
                  <a:gd name="T21" fmla="*/ 12 h 13"/>
                  <a:gd name="T22" fmla="*/ 0 w 15"/>
                  <a:gd name="T23" fmla="*/ 11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13"/>
                  <a:gd name="T38" fmla="*/ 15 w 15"/>
                  <a:gd name="T39" fmla="*/ 13 h 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13">
                    <a:moveTo>
                      <a:pt x="0" y="11"/>
                    </a:moveTo>
                    <a:cubicBezTo>
                      <a:pt x="0" y="11"/>
                      <a:pt x="0" y="10"/>
                      <a:pt x="2" y="9"/>
                    </a:cubicBezTo>
                    <a:cubicBezTo>
                      <a:pt x="3" y="9"/>
                      <a:pt x="5" y="6"/>
                      <a:pt x="5" y="6"/>
                    </a:cubicBezTo>
                    <a:cubicBezTo>
                      <a:pt x="9" y="7"/>
                      <a:pt x="9" y="7"/>
                      <a:pt x="9" y="7"/>
                    </a:cubicBezTo>
                    <a:cubicBezTo>
                      <a:pt x="9" y="6"/>
                      <a:pt x="12" y="2"/>
                      <a:pt x="13" y="0"/>
                    </a:cubicBezTo>
                    <a:cubicBezTo>
                      <a:pt x="13" y="0"/>
                      <a:pt x="15" y="2"/>
                      <a:pt x="15" y="4"/>
                    </a:cubicBezTo>
                    <a:cubicBezTo>
                      <a:pt x="15" y="5"/>
                      <a:pt x="14" y="8"/>
                      <a:pt x="14" y="11"/>
                    </a:cubicBezTo>
                    <a:cubicBezTo>
                      <a:pt x="13" y="11"/>
                      <a:pt x="13" y="11"/>
                      <a:pt x="13" y="11"/>
                    </a:cubicBezTo>
                    <a:cubicBezTo>
                      <a:pt x="13" y="6"/>
                      <a:pt x="13" y="6"/>
                      <a:pt x="13" y="6"/>
                    </a:cubicBezTo>
                    <a:cubicBezTo>
                      <a:pt x="13" y="6"/>
                      <a:pt x="11" y="7"/>
                      <a:pt x="10" y="9"/>
                    </a:cubicBezTo>
                    <a:cubicBezTo>
                      <a:pt x="10" y="10"/>
                      <a:pt x="9" y="11"/>
                      <a:pt x="8" y="12"/>
                    </a:cubicBezTo>
                    <a:cubicBezTo>
                      <a:pt x="7" y="12"/>
                      <a:pt x="1" y="13"/>
                      <a:pt x="0" y="1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pic>
          <p:nvPicPr>
            <p:cNvPr id="139" name="图片 47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15657" y="3769506"/>
              <a:ext cx="960437" cy="229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1" name="Group 123"/>
            <p:cNvGrpSpPr>
              <a:grpSpLocks/>
            </p:cNvGrpSpPr>
            <p:nvPr/>
          </p:nvGrpSpPr>
          <p:grpSpPr bwMode="auto">
            <a:xfrm>
              <a:off x="7257659" y="3610721"/>
              <a:ext cx="1254125" cy="2330450"/>
              <a:chOff x="0" y="0"/>
              <a:chExt cx="1568451" cy="2916238"/>
            </a:xfrm>
          </p:grpSpPr>
          <p:sp>
            <p:nvSpPr>
              <p:cNvPr id="142" name="AutoShape 4"/>
              <p:cNvSpPr>
                <a:spLocks noChangeAspect="1" noChangeArrowheads="1" noTextEdit="1"/>
              </p:cNvSpPr>
              <p:nvPr/>
            </p:nvSpPr>
            <p:spPr bwMode="auto">
              <a:xfrm>
                <a:off x="1588" y="0"/>
                <a:ext cx="1566863"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3" name="Freeform 6"/>
              <p:cNvSpPr>
                <a:spLocks noChangeArrowheads="1"/>
              </p:cNvSpPr>
              <p:nvPr/>
            </p:nvSpPr>
            <p:spPr bwMode="auto">
              <a:xfrm>
                <a:off x="749301" y="2624138"/>
                <a:ext cx="296863" cy="292100"/>
              </a:xfrm>
              <a:custGeom>
                <a:avLst/>
                <a:gdLst>
                  <a:gd name="T0" fmla="*/ 3 w 17"/>
                  <a:gd name="T1" fmla="*/ 4 h 17"/>
                  <a:gd name="T2" fmla="*/ 1 w 17"/>
                  <a:gd name="T3" fmla="*/ 11 h 17"/>
                  <a:gd name="T4" fmla="*/ 6 w 17"/>
                  <a:gd name="T5" fmla="*/ 13 h 17"/>
                  <a:gd name="T6" fmla="*/ 8 w 17"/>
                  <a:gd name="T7" fmla="*/ 16 h 17"/>
                  <a:gd name="T8" fmla="*/ 15 w 17"/>
                  <a:gd name="T9" fmla="*/ 13 h 17"/>
                  <a:gd name="T10" fmla="*/ 16 w 17"/>
                  <a:gd name="T11" fmla="*/ 6 h 17"/>
                  <a:gd name="T12" fmla="*/ 17 w 17"/>
                  <a:gd name="T13" fmla="*/ 4 h 17"/>
                  <a:gd name="T14" fmla="*/ 17 w 17"/>
                  <a:gd name="T15" fmla="*/ 0 h 17"/>
                  <a:gd name="T16" fmla="*/ 3 w 17"/>
                  <a:gd name="T17" fmla="*/ 4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7"/>
                  <a:gd name="T29" fmla="*/ 17 w 1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7">
                    <a:moveTo>
                      <a:pt x="3" y="4"/>
                    </a:moveTo>
                    <a:cubicBezTo>
                      <a:pt x="3" y="4"/>
                      <a:pt x="0" y="9"/>
                      <a:pt x="1" y="11"/>
                    </a:cubicBezTo>
                    <a:cubicBezTo>
                      <a:pt x="1" y="14"/>
                      <a:pt x="4" y="14"/>
                      <a:pt x="6" y="13"/>
                    </a:cubicBezTo>
                    <a:cubicBezTo>
                      <a:pt x="6" y="13"/>
                      <a:pt x="7" y="16"/>
                      <a:pt x="8" y="16"/>
                    </a:cubicBezTo>
                    <a:cubicBezTo>
                      <a:pt x="9" y="17"/>
                      <a:pt x="14" y="15"/>
                      <a:pt x="15" y="13"/>
                    </a:cubicBezTo>
                    <a:cubicBezTo>
                      <a:pt x="16" y="11"/>
                      <a:pt x="15" y="7"/>
                      <a:pt x="16" y="6"/>
                    </a:cubicBezTo>
                    <a:cubicBezTo>
                      <a:pt x="16" y="5"/>
                      <a:pt x="17" y="4"/>
                      <a:pt x="17" y="4"/>
                    </a:cubicBezTo>
                    <a:cubicBezTo>
                      <a:pt x="17" y="4"/>
                      <a:pt x="17" y="2"/>
                      <a:pt x="17" y="0"/>
                    </a:cubicBezTo>
                    <a:cubicBezTo>
                      <a:pt x="17" y="0"/>
                      <a:pt x="6" y="2"/>
                      <a:pt x="3" y="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4" name="Freeform 7"/>
              <p:cNvSpPr>
                <a:spLocks noChangeArrowheads="1"/>
              </p:cNvSpPr>
              <p:nvPr/>
            </p:nvSpPr>
            <p:spPr bwMode="auto">
              <a:xfrm>
                <a:off x="661988" y="1870075"/>
                <a:ext cx="279400" cy="925513"/>
              </a:xfrm>
              <a:custGeom>
                <a:avLst/>
                <a:gdLst>
                  <a:gd name="T0" fmla="*/ 7 w 16"/>
                  <a:gd name="T1" fmla="*/ 52 h 54"/>
                  <a:gd name="T2" fmla="*/ 8 w 16"/>
                  <a:gd name="T3" fmla="*/ 47 h 54"/>
                  <a:gd name="T4" fmla="*/ 10 w 16"/>
                  <a:gd name="T5" fmla="*/ 40 h 54"/>
                  <a:gd name="T6" fmla="*/ 4 w 16"/>
                  <a:gd name="T7" fmla="*/ 23 h 54"/>
                  <a:gd name="T8" fmla="*/ 2 w 16"/>
                  <a:gd name="T9" fmla="*/ 13 h 54"/>
                  <a:gd name="T10" fmla="*/ 0 w 16"/>
                  <a:gd name="T11" fmla="*/ 1 h 54"/>
                  <a:gd name="T12" fmla="*/ 12 w 16"/>
                  <a:gd name="T13" fmla="*/ 1 h 54"/>
                  <a:gd name="T14" fmla="*/ 11 w 16"/>
                  <a:gd name="T15" fmla="*/ 12 h 54"/>
                  <a:gd name="T16" fmla="*/ 11 w 16"/>
                  <a:gd name="T17" fmla="*/ 15 h 54"/>
                  <a:gd name="T18" fmla="*/ 13 w 16"/>
                  <a:gd name="T19" fmla="*/ 29 h 54"/>
                  <a:gd name="T20" fmla="*/ 15 w 16"/>
                  <a:gd name="T21" fmla="*/ 38 h 54"/>
                  <a:gd name="T22" fmla="*/ 16 w 16"/>
                  <a:gd name="T23" fmla="*/ 45 h 54"/>
                  <a:gd name="T24" fmla="*/ 12 w 16"/>
                  <a:gd name="T25" fmla="*/ 52 h 54"/>
                  <a:gd name="T26" fmla="*/ 7 w 16"/>
                  <a:gd name="T27" fmla="*/ 52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
                  <a:gd name="T43" fmla="*/ 0 h 54"/>
                  <a:gd name="T44" fmla="*/ 16 w 16"/>
                  <a:gd name="T45" fmla="*/ 54 h 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 h="54">
                    <a:moveTo>
                      <a:pt x="7" y="52"/>
                    </a:moveTo>
                    <a:cubicBezTo>
                      <a:pt x="7" y="52"/>
                      <a:pt x="8" y="49"/>
                      <a:pt x="8" y="47"/>
                    </a:cubicBezTo>
                    <a:cubicBezTo>
                      <a:pt x="9" y="45"/>
                      <a:pt x="10" y="41"/>
                      <a:pt x="10" y="40"/>
                    </a:cubicBezTo>
                    <a:cubicBezTo>
                      <a:pt x="9" y="40"/>
                      <a:pt x="5" y="26"/>
                      <a:pt x="4" y="23"/>
                    </a:cubicBezTo>
                    <a:cubicBezTo>
                      <a:pt x="3" y="21"/>
                      <a:pt x="3" y="16"/>
                      <a:pt x="2" y="13"/>
                    </a:cubicBezTo>
                    <a:cubicBezTo>
                      <a:pt x="1" y="9"/>
                      <a:pt x="0" y="3"/>
                      <a:pt x="0" y="1"/>
                    </a:cubicBezTo>
                    <a:cubicBezTo>
                      <a:pt x="0" y="0"/>
                      <a:pt x="12" y="1"/>
                      <a:pt x="12" y="1"/>
                    </a:cubicBezTo>
                    <a:cubicBezTo>
                      <a:pt x="12" y="1"/>
                      <a:pt x="11" y="10"/>
                      <a:pt x="11" y="12"/>
                    </a:cubicBezTo>
                    <a:cubicBezTo>
                      <a:pt x="11" y="12"/>
                      <a:pt x="11" y="14"/>
                      <a:pt x="11" y="15"/>
                    </a:cubicBezTo>
                    <a:cubicBezTo>
                      <a:pt x="11" y="16"/>
                      <a:pt x="12" y="20"/>
                      <a:pt x="13" y="29"/>
                    </a:cubicBezTo>
                    <a:cubicBezTo>
                      <a:pt x="14" y="38"/>
                      <a:pt x="15" y="38"/>
                      <a:pt x="15" y="38"/>
                    </a:cubicBezTo>
                    <a:cubicBezTo>
                      <a:pt x="16" y="45"/>
                      <a:pt x="16" y="45"/>
                      <a:pt x="16" y="45"/>
                    </a:cubicBezTo>
                    <a:cubicBezTo>
                      <a:pt x="12" y="52"/>
                      <a:pt x="12" y="52"/>
                      <a:pt x="12" y="52"/>
                    </a:cubicBezTo>
                    <a:cubicBezTo>
                      <a:pt x="12" y="52"/>
                      <a:pt x="9" y="54"/>
                      <a:pt x="7" y="52"/>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5" name="Freeform 8"/>
              <p:cNvSpPr>
                <a:spLocks noChangeArrowheads="1"/>
              </p:cNvSpPr>
              <p:nvPr/>
            </p:nvSpPr>
            <p:spPr bwMode="auto">
              <a:xfrm>
                <a:off x="661988" y="1870075"/>
                <a:ext cx="279400" cy="908050"/>
              </a:xfrm>
              <a:custGeom>
                <a:avLst/>
                <a:gdLst>
                  <a:gd name="T0" fmla="*/ 13 w 16"/>
                  <a:gd name="T1" fmla="*/ 29 h 53"/>
                  <a:gd name="T2" fmla="*/ 11 w 16"/>
                  <a:gd name="T3" fmla="*/ 15 h 53"/>
                  <a:gd name="T4" fmla="*/ 11 w 16"/>
                  <a:gd name="T5" fmla="*/ 12 h 53"/>
                  <a:gd name="T6" fmla="*/ 12 w 16"/>
                  <a:gd name="T7" fmla="*/ 1 h 53"/>
                  <a:gd name="T8" fmla="*/ 0 w 16"/>
                  <a:gd name="T9" fmla="*/ 1 h 53"/>
                  <a:gd name="T10" fmla="*/ 1 w 16"/>
                  <a:gd name="T11" fmla="*/ 10 h 53"/>
                  <a:gd name="T12" fmla="*/ 4 w 16"/>
                  <a:gd name="T13" fmla="*/ 16 h 53"/>
                  <a:gd name="T14" fmla="*/ 8 w 16"/>
                  <a:gd name="T15" fmla="*/ 14 h 53"/>
                  <a:gd name="T16" fmla="*/ 11 w 16"/>
                  <a:gd name="T17" fmla="*/ 30 h 53"/>
                  <a:gd name="T18" fmla="*/ 8 w 16"/>
                  <a:gd name="T19" fmla="*/ 36 h 53"/>
                  <a:gd name="T20" fmla="*/ 10 w 16"/>
                  <a:gd name="T21" fmla="*/ 40 h 53"/>
                  <a:gd name="T22" fmla="*/ 10 w 16"/>
                  <a:gd name="T23" fmla="*/ 43 h 53"/>
                  <a:gd name="T24" fmla="*/ 13 w 16"/>
                  <a:gd name="T25" fmla="*/ 44 h 53"/>
                  <a:gd name="T26" fmla="*/ 10 w 16"/>
                  <a:gd name="T27" fmla="*/ 53 h 53"/>
                  <a:gd name="T28" fmla="*/ 12 w 16"/>
                  <a:gd name="T29" fmla="*/ 52 h 53"/>
                  <a:gd name="T30" fmla="*/ 16 w 16"/>
                  <a:gd name="T31" fmla="*/ 45 h 53"/>
                  <a:gd name="T32" fmla="*/ 15 w 16"/>
                  <a:gd name="T33" fmla="*/ 38 h 53"/>
                  <a:gd name="T34" fmla="*/ 13 w 16"/>
                  <a:gd name="T35" fmla="*/ 29 h 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
                  <a:gd name="T55" fmla="*/ 0 h 53"/>
                  <a:gd name="T56" fmla="*/ 16 w 16"/>
                  <a:gd name="T57" fmla="*/ 53 h 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 h="53">
                    <a:moveTo>
                      <a:pt x="13" y="29"/>
                    </a:moveTo>
                    <a:cubicBezTo>
                      <a:pt x="12" y="20"/>
                      <a:pt x="11" y="16"/>
                      <a:pt x="11" y="15"/>
                    </a:cubicBezTo>
                    <a:cubicBezTo>
                      <a:pt x="11" y="14"/>
                      <a:pt x="11" y="12"/>
                      <a:pt x="11" y="12"/>
                    </a:cubicBezTo>
                    <a:cubicBezTo>
                      <a:pt x="11" y="10"/>
                      <a:pt x="12" y="1"/>
                      <a:pt x="12" y="1"/>
                    </a:cubicBezTo>
                    <a:cubicBezTo>
                      <a:pt x="12" y="1"/>
                      <a:pt x="0" y="0"/>
                      <a:pt x="0" y="1"/>
                    </a:cubicBezTo>
                    <a:cubicBezTo>
                      <a:pt x="0" y="2"/>
                      <a:pt x="1" y="6"/>
                      <a:pt x="1" y="10"/>
                    </a:cubicBezTo>
                    <a:cubicBezTo>
                      <a:pt x="3" y="13"/>
                      <a:pt x="4" y="16"/>
                      <a:pt x="4" y="16"/>
                    </a:cubicBezTo>
                    <a:cubicBezTo>
                      <a:pt x="5" y="16"/>
                      <a:pt x="8" y="14"/>
                      <a:pt x="8" y="14"/>
                    </a:cubicBezTo>
                    <a:cubicBezTo>
                      <a:pt x="8" y="14"/>
                      <a:pt x="11" y="23"/>
                      <a:pt x="11" y="30"/>
                    </a:cubicBezTo>
                    <a:cubicBezTo>
                      <a:pt x="12" y="33"/>
                      <a:pt x="10" y="35"/>
                      <a:pt x="8" y="36"/>
                    </a:cubicBezTo>
                    <a:cubicBezTo>
                      <a:pt x="9" y="39"/>
                      <a:pt x="10" y="40"/>
                      <a:pt x="10" y="40"/>
                    </a:cubicBezTo>
                    <a:cubicBezTo>
                      <a:pt x="10" y="41"/>
                      <a:pt x="10" y="42"/>
                      <a:pt x="10" y="43"/>
                    </a:cubicBezTo>
                    <a:cubicBezTo>
                      <a:pt x="11" y="43"/>
                      <a:pt x="12" y="42"/>
                      <a:pt x="13" y="44"/>
                    </a:cubicBezTo>
                    <a:cubicBezTo>
                      <a:pt x="13" y="46"/>
                      <a:pt x="11" y="50"/>
                      <a:pt x="10" y="53"/>
                    </a:cubicBezTo>
                    <a:cubicBezTo>
                      <a:pt x="11" y="53"/>
                      <a:pt x="12" y="52"/>
                      <a:pt x="12" y="52"/>
                    </a:cubicBezTo>
                    <a:cubicBezTo>
                      <a:pt x="16" y="45"/>
                      <a:pt x="16" y="45"/>
                      <a:pt x="16" y="45"/>
                    </a:cubicBezTo>
                    <a:cubicBezTo>
                      <a:pt x="15" y="38"/>
                      <a:pt x="15" y="38"/>
                      <a:pt x="15" y="38"/>
                    </a:cubicBezTo>
                    <a:cubicBezTo>
                      <a:pt x="15" y="38"/>
                      <a:pt x="14" y="38"/>
                      <a:pt x="13" y="29"/>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6" name="Freeform 9"/>
              <p:cNvSpPr>
                <a:spLocks noChangeArrowheads="1"/>
              </p:cNvSpPr>
              <p:nvPr/>
            </p:nvSpPr>
            <p:spPr bwMode="auto">
              <a:xfrm>
                <a:off x="0" y="806450"/>
                <a:ext cx="766763" cy="428625"/>
              </a:xfrm>
              <a:custGeom>
                <a:avLst/>
                <a:gdLst>
                  <a:gd name="T0" fmla="*/ 1 w 44"/>
                  <a:gd name="T1" fmla="*/ 21 h 25"/>
                  <a:gd name="T2" fmla="*/ 6 w 44"/>
                  <a:gd name="T3" fmla="*/ 24 h 25"/>
                  <a:gd name="T4" fmla="*/ 11 w 44"/>
                  <a:gd name="T5" fmla="*/ 24 h 25"/>
                  <a:gd name="T6" fmla="*/ 17 w 44"/>
                  <a:gd name="T7" fmla="*/ 24 h 25"/>
                  <a:gd name="T8" fmla="*/ 18 w 44"/>
                  <a:gd name="T9" fmla="*/ 23 h 25"/>
                  <a:gd name="T10" fmla="*/ 26 w 44"/>
                  <a:gd name="T11" fmla="*/ 22 h 25"/>
                  <a:gd name="T12" fmla="*/ 43 w 44"/>
                  <a:gd name="T13" fmla="*/ 15 h 25"/>
                  <a:gd name="T14" fmla="*/ 40 w 44"/>
                  <a:gd name="T15" fmla="*/ 0 h 25"/>
                  <a:gd name="T16" fmla="*/ 37 w 44"/>
                  <a:gd name="T17" fmla="*/ 11 h 25"/>
                  <a:gd name="T18" fmla="*/ 27 w 44"/>
                  <a:gd name="T19" fmla="*/ 16 h 25"/>
                  <a:gd name="T20" fmla="*/ 16 w 44"/>
                  <a:gd name="T21" fmla="*/ 20 h 25"/>
                  <a:gd name="T22" fmla="*/ 9 w 44"/>
                  <a:gd name="T23" fmla="*/ 21 h 25"/>
                  <a:gd name="T24" fmla="*/ 1 w 44"/>
                  <a:gd name="T25" fmla="*/ 20 h 25"/>
                  <a:gd name="T26" fmla="*/ 1 w 44"/>
                  <a:gd name="T27" fmla="*/ 21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25"/>
                  <a:gd name="T44" fmla="*/ 44 w 44"/>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25">
                    <a:moveTo>
                      <a:pt x="1" y="21"/>
                    </a:moveTo>
                    <a:cubicBezTo>
                      <a:pt x="6" y="24"/>
                      <a:pt x="6" y="24"/>
                      <a:pt x="6" y="24"/>
                    </a:cubicBezTo>
                    <a:cubicBezTo>
                      <a:pt x="6" y="24"/>
                      <a:pt x="7" y="25"/>
                      <a:pt x="11" y="24"/>
                    </a:cubicBezTo>
                    <a:cubicBezTo>
                      <a:pt x="11" y="24"/>
                      <a:pt x="15" y="25"/>
                      <a:pt x="17" y="24"/>
                    </a:cubicBezTo>
                    <a:cubicBezTo>
                      <a:pt x="18" y="23"/>
                      <a:pt x="18" y="23"/>
                      <a:pt x="18" y="23"/>
                    </a:cubicBezTo>
                    <a:cubicBezTo>
                      <a:pt x="18" y="23"/>
                      <a:pt x="20" y="23"/>
                      <a:pt x="26" y="22"/>
                    </a:cubicBezTo>
                    <a:cubicBezTo>
                      <a:pt x="32" y="21"/>
                      <a:pt x="41" y="15"/>
                      <a:pt x="43" y="15"/>
                    </a:cubicBezTo>
                    <a:cubicBezTo>
                      <a:pt x="44" y="14"/>
                      <a:pt x="42" y="1"/>
                      <a:pt x="40" y="0"/>
                    </a:cubicBezTo>
                    <a:cubicBezTo>
                      <a:pt x="40" y="0"/>
                      <a:pt x="37" y="10"/>
                      <a:pt x="37" y="11"/>
                    </a:cubicBezTo>
                    <a:cubicBezTo>
                      <a:pt x="37" y="11"/>
                      <a:pt x="31" y="14"/>
                      <a:pt x="27" y="16"/>
                    </a:cubicBezTo>
                    <a:cubicBezTo>
                      <a:pt x="24" y="18"/>
                      <a:pt x="17" y="20"/>
                      <a:pt x="16" y="20"/>
                    </a:cubicBezTo>
                    <a:cubicBezTo>
                      <a:pt x="14" y="20"/>
                      <a:pt x="10" y="20"/>
                      <a:pt x="9" y="21"/>
                    </a:cubicBezTo>
                    <a:cubicBezTo>
                      <a:pt x="8" y="21"/>
                      <a:pt x="3" y="19"/>
                      <a:pt x="1" y="20"/>
                    </a:cubicBezTo>
                    <a:cubicBezTo>
                      <a:pt x="0" y="20"/>
                      <a:pt x="0" y="21"/>
                      <a:pt x="1" y="21"/>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7" name="Freeform 10"/>
              <p:cNvSpPr>
                <a:spLocks noChangeArrowheads="1"/>
              </p:cNvSpPr>
              <p:nvPr/>
            </p:nvSpPr>
            <p:spPr bwMode="auto">
              <a:xfrm>
                <a:off x="279401" y="806450"/>
                <a:ext cx="487363" cy="411163"/>
              </a:xfrm>
              <a:custGeom>
                <a:avLst/>
                <a:gdLst>
                  <a:gd name="T0" fmla="*/ 24 w 28"/>
                  <a:gd name="T1" fmla="*/ 0 h 24"/>
                  <a:gd name="T2" fmla="*/ 24 w 28"/>
                  <a:gd name="T3" fmla="*/ 0 h 24"/>
                  <a:gd name="T4" fmla="*/ 23 w 28"/>
                  <a:gd name="T5" fmla="*/ 3 h 24"/>
                  <a:gd name="T6" fmla="*/ 24 w 28"/>
                  <a:gd name="T7" fmla="*/ 8 h 24"/>
                  <a:gd name="T8" fmla="*/ 23 w 28"/>
                  <a:gd name="T9" fmla="*/ 14 h 24"/>
                  <a:gd name="T10" fmla="*/ 8 w 28"/>
                  <a:gd name="T11" fmla="*/ 21 h 24"/>
                  <a:gd name="T12" fmla="*/ 5 w 28"/>
                  <a:gd name="T13" fmla="*/ 21 h 24"/>
                  <a:gd name="T14" fmla="*/ 0 w 28"/>
                  <a:gd name="T15" fmla="*/ 24 h 24"/>
                  <a:gd name="T16" fmla="*/ 1 w 28"/>
                  <a:gd name="T17" fmla="*/ 24 h 24"/>
                  <a:gd name="T18" fmla="*/ 2 w 28"/>
                  <a:gd name="T19" fmla="*/ 23 h 24"/>
                  <a:gd name="T20" fmla="*/ 10 w 28"/>
                  <a:gd name="T21" fmla="*/ 22 h 24"/>
                  <a:gd name="T22" fmla="*/ 27 w 28"/>
                  <a:gd name="T23" fmla="*/ 15 h 24"/>
                  <a:gd name="T24" fmla="*/ 24 w 28"/>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4"/>
                  <a:gd name="T41" fmla="*/ 28 w 28"/>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4">
                    <a:moveTo>
                      <a:pt x="24" y="0"/>
                    </a:moveTo>
                    <a:cubicBezTo>
                      <a:pt x="24" y="0"/>
                      <a:pt x="24" y="0"/>
                      <a:pt x="24" y="0"/>
                    </a:cubicBezTo>
                    <a:cubicBezTo>
                      <a:pt x="24" y="0"/>
                      <a:pt x="23" y="1"/>
                      <a:pt x="23" y="3"/>
                    </a:cubicBezTo>
                    <a:cubicBezTo>
                      <a:pt x="24" y="5"/>
                      <a:pt x="24" y="7"/>
                      <a:pt x="24" y="8"/>
                    </a:cubicBezTo>
                    <a:cubicBezTo>
                      <a:pt x="23" y="10"/>
                      <a:pt x="24" y="13"/>
                      <a:pt x="23" y="14"/>
                    </a:cubicBezTo>
                    <a:cubicBezTo>
                      <a:pt x="22" y="15"/>
                      <a:pt x="12" y="21"/>
                      <a:pt x="8" y="21"/>
                    </a:cubicBezTo>
                    <a:cubicBezTo>
                      <a:pt x="8" y="21"/>
                      <a:pt x="6" y="20"/>
                      <a:pt x="5" y="21"/>
                    </a:cubicBezTo>
                    <a:cubicBezTo>
                      <a:pt x="4" y="22"/>
                      <a:pt x="2" y="23"/>
                      <a:pt x="0" y="24"/>
                    </a:cubicBezTo>
                    <a:cubicBezTo>
                      <a:pt x="0" y="24"/>
                      <a:pt x="1" y="24"/>
                      <a:pt x="1" y="24"/>
                    </a:cubicBezTo>
                    <a:cubicBezTo>
                      <a:pt x="2" y="23"/>
                      <a:pt x="2" y="23"/>
                      <a:pt x="2" y="23"/>
                    </a:cubicBezTo>
                    <a:cubicBezTo>
                      <a:pt x="2" y="23"/>
                      <a:pt x="4" y="23"/>
                      <a:pt x="10" y="22"/>
                    </a:cubicBezTo>
                    <a:cubicBezTo>
                      <a:pt x="16" y="21"/>
                      <a:pt x="25" y="15"/>
                      <a:pt x="27" y="15"/>
                    </a:cubicBezTo>
                    <a:cubicBezTo>
                      <a:pt x="28" y="15"/>
                      <a:pt x="26" y="3"/>
                      <a:pt x="24" y="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8" name="Freeform 11"/>
              <p:cNvSpPr>
                <a:spLocks noChangeArrowheads="1"/>
              </p:cNvSpPr>
              <p:nvPr/>
            </p:nvSpPr>
            <p:spPr bwMode="auto">
              <a:xfrm>
                <a:off x="871538" y="1766888"/>
                <a:ext cx="296863" cy="1081088"/>
              </a:xfrm>
              <a:custGeom>
                <a:avLst/>
                <a:gdLst>
                  <a:gd name="T0" fmla="*/ 0 w 17"/>
                  <a:gd name="T1" fmla="*/ 60 h 63"/>
                  <a:gd name="T2" fmla="*/ 2 w 17"/>
                  <a:gd name="T3" fmla="*/ 54 h 63"/>
                  <a:gd name="T4" fmla="*/ 4 w 17"/>
                  <a:gd name="T5" fmla="*/ 45 h 63"/>
                  <a:gd name="T6" fmla="*/ 7 w 17"/>
                  <a:gd name="T7" fmla="*/ 18 h 63"/>
                  <a:gd name="T8" fmla="*/ 4 w 17"/>
                  <a:gd name="T9" fmla="*/ 8 h 63"/>
                  <a:gd name="T10" fmla="*/ 8 w 17"/>
                  <a:gd name="T11" fmla="*/ 0 h 63"/>
                  <a:gd name="T12" fmla="*/ 14 w 17"/>
                  <a:gd name="T13" fmla="*/ 6 h 63"/>
                  <a:gd name="T14" fmla="*/ 15 w 17"/>
                  <a:gd name="T15" fmla="*/ 14 h 63"/>
                  <a:gd name="T16" fmla="*/ 16 w 17"/>
                  <a:gd name="T17" fmla="*/ 27 h 63"/>
                  <a:gd name="T18" fmla="*/ 10 w 17"/>
                  <a:gd name="T19" fmla="*/ 44 h 63"/>
                  <a:gd name="T20" fmla="*/ 10 w 17"/>
                  <a:gd name="T21" fmla="*/ 50 h 63"/>
                  <a:gd name="T22" fmla="*/ 8 w 17"/>
                  <a:gd name="T23" fmla="*/ 55 h 63"/>
                  <a:gd name="T24" fmla="*/ 7 w 17"/>
                  <a:gd name="T25" fmla="*/ 59 h 63"/>
                  <a:gd name="T26" fmla="*/ 0 w 17"/>
                  <a:gd name="T27" fmla="*/ 60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
                  <a:gd name="T43" fmla="*/ 0 h 63"/>
                  <a:gd name="T44" fmla="*/ 17 w 17"/>
                  <a:gd name="T45" fmla="*/ 63 h 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 h="63">
                    <a:moveTo>
                      <a:pt x="0" y="60"/>
                    </a:moveTo>
                    <a:cubicBezTo>
                      <a:pt x="0" y="60"/>
                      <a:pt x="1" y="55"/>
                      <a:pt x="2" y="54"/>
                    </a:cubicBezTo>
                    <a:cubicBezTo>
                      <a:pt x="2" y="52"/>
                      <a:pt x="3" y="45"/>
                      <a:pt x="4" y="45"/>
                    </a:cubicBezTo>
                    <a:cubicBezTo>
                      <a:pt x="4" y="45"/>
                      <a:pt x="7" y="28"/>
                      <a:pt x="7" y="18"/>
                    </a:cubicBezTo>
                    <a:cubicBezTo>
                      <a:pt x="7" y="18"/>
                      <a:pt x="3" y="14"/>
                      <a:pt x="4" y="8"/>
                    </a:cubicBezTo>
                    <a:cubicBezTo>
                      <a:pt x="4" y="2"/>
                      <a:pt x="8" y="0"/>
                      <a:pt x="8" y="0"/>
                    </a:cubicBezTo>
                    <a:cubicBezTo>
                      <a:pt x="8" y="0"/>
                      <a:pt x="14" y="6"/>
                      <a:pt x="14" y="6"/>
                    </a:cubicBezTo>
                    <a:cubicBezTo>
                      <a:pt x="14" y="6"/>
                      <a:pt x="15" y="13"/>
                      <a:pt x="15" y="14"/>
                    </a:cubicBezTo>
                    <a:cubicBezTo>
                      <a:pt x="15" y="15"/>
                      <a:pt x="17" y="23"/>
                      <a:pt x="16" y="27"/>
                    </a:cubicBezTo>
                    <a:cubicBezTo>
                      <a:pt x="15" y="32"/>
                      <a:pt x="11" y="39"/>
                      <a:pt x="10" y="44"/>
                    </a:cubicBezTo>
                    <a:cubicBezTo>
                      <a:pt x="10" y="44"/>
                      <a:pt x="10" y="49"/>
                      <a:pt x="10" y="50"/>
                    </a:cubicBezTo>
                    <a:cubicBezTo>
                      <a:pt x="9" y="50"/>
                      <a:pt x="8" y="54"/>
                      <a:pt x="8" y="55"/>
                    </a:cubicBezTo>
                    <a:cubicBezTo>
                      <a:pt x="8" y="55"/>
                      <a:pt x="8" y="58"/>
                      <a:pt x="7" y="59"/>
                    </a:cubicBezTo>
                    <a:cubicBezTo>
                      <a:pt x="6" y="60"/>
                      <a:pt x="3" y="63"/>
                      <a:pt x="0" y="60"/>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9" name="Freeform 12"/>
              <p:cNvSpPr>
                <a:spLocks noChangeArrowheads="1"/>
              </p:cNvSpPr>
              <p:nvPr/>
            </p:nvSpPr>
            <p:spPr bwMode="auto">
              <a:xfrm>
                <a:off x="889001" y="1766888"/>
                <a:ext cx="279400" cy="1081088"/>
              </a:xfrm>
              <a:custGeom>
                <a:avLst/>
                <a:gdLst>
                  <a:gd name="T0" fmla="*/ 14 w 16"/>
                  <a:gd name="T1" fmla="*/ 14 h 63"/>
                  <a:gd name="T2" fmla="*/ 13 w 16"/>
                  <a:gd name="T3" fmla="*/ 6 h 63"/>
                  <a:gd name="T4" fmla="*/ 7 w 16"/>
                  <a:gd name="T5" fmla="*/ 0 h 63"/>
                  <a:gd name="T6" fmla="*/ 3 w 16"/>
                  <a:gd name="T7" fmla="*/ 8 h 63"/>
                  <a:gd name="T8" fmla="*/ 6 w 16"/>
                  <a:gd name="T9" fmla="*/ 18 h 63"/>
                  <a:gd name="T10" fmla="*/ 6 w 16"/>
                  <a:gd name="T11" fmla="*/ 21 h 63"/>
                  <a:gd name="T12" fmla="*/ 11 w 16"/>
                  <a:gd name="T13" fmla="*/ 20 h 63"/>
                  <a:gd name="T14" fmla="*/ 12 w 16"/>
                  <a:gd name="T15" fmla="*/ 19 h 63"/>
                  <a:gd name="T16" fmla="*/ 11 w 16"/>
                  <a:gd name="T17" fmla="*/ 31 h 63"/>
                  <a:gd name="T18" fmla="*/ 6 w 16"/>
                  <a:gd name="T19" fmla="*/ 46 h 63"/>
                  <a:gd name="T20" fmla="*/ 5 w 16"/>
                  <a:gd name="T21" fmla="*/ 44 h 63"/>
                  <a:gd name="T22" fmla="*/ 7 w 16"/>
                  <a:gd name="T23" fmla="*/ 31 h 63"/>
                  <a:gd name="T24" fmla="*/ 4 w 16"/>
                  <a:gd name="T25" fmla="*/ 43 h 63"/>
                  <a:gd name="T26" fmla="*/ 3 w 16"/>
                  <a:gd name="T27" fmla="*/ 45 h 63"/>
                  <a:gd name="T28" fmla="*/ 3 w 16"/>
                  <a:gd name="T29" fmla="*/ 46 h 63"/>
                  <a:gd name="T30" fmla="*/ 2 w 16"/>
                  <a:gd name="T31" fmla="*/ 55 h 63"/>
                  <a:gd name="T32" fmla="*/ 0 w 16"/>
                  <a:gd name="T33" fmla="*/ 61 h 63"/>
                  <a:gd name="T34" fmla="*/ 6 w 16"/>
                  <a:gd name="T35" fmla="*/ 59 h 63"/>
                  <a:gd name="T36" fmla="*/ 7 w 16"/>
                  <a:gd name="T37" fmla="*/ 55 h 63"/>
                  <a:gd name="T38" fmla="*/ 9 w 16"/>
                  <a:gd name="T39" fmla="*/ 50 h 63"/>
                  <a:gd name="T40" fmla="*/ 9 w 16"/>
                  <a:gd name="T41" fmla="*/ 44 h 63"/>
                  <a:gd name="T42" fmla="*/ 15 w 16"/>
                  <a:gd name="T43" fmla="*/ 27 h 63"/>
                  <a:gd name="T44" fmla="*/ 14 w 16"/>
                  <a:gd name="T45" fmla="*/ 14 h 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63"/>
                  <a:gd name="T71" fmla="*/ 16 w 16"/>
                  <a:gd name="T72" fmla="*/ 63 h 6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63">
                    <a:moveTo>
                      <a:pt x="14" y="14"/>
                    </a:moveTo>
                    <a:cubicBezTo>
                      <a:pt x="14" y="13"/>
                      <a:pt x="13" y="6"/>
                      <a:pt x="13" y="6"/>
                    </a:cubicBezTo>
                    <a:cubicBezTo>
                      <a:pt x="13" y="6"/>
                      <a:pt x="7" y="0"/>
                      <a:pt x="7" y="0"/>
                    </a:cubicBezTo>
                    <a:cubicBezTo>
                      <a:pt x="7" y="0"/>
                      <a:pt x="3" y="2"/>
                      <a:pt x="3" y="8"/>
                    </a:cubicBezTo>
                    <a:cubicBezTo>
                      <a:pt x="2" y="14"/>
                      <a:pt x="6" y="18"/>
                      <a:pt x="6" y="18"/>
                    </a:cubicBezTo>
                    <a:cubicBezTo>
                      <a:pt x="6" y="19"/>
                      <a:pt x="6" y="20"/>
                      <a:pt x="6" y="21"/>
                    </a:cubicBezTo>
                    <a:cubicBezTo>
                      <a:pt x="7" y="21"/>
                      <a:pt x="9" y="22"/>
                      <a:pt x="11" y="20"/>
                    </a:cubicBezTo>
                    <a:cubicBezTo>
                      <a:pt x="11" y="20"/>
                      <a:pt x="12" y="18"/>
                      <a:pt x="12" y="19"/>
                    </a:cubicBezTo>
                    <a:cubicBezTo>
                      <a:pt x="12" y="20"/>
                      <a:pt x="14" y="26"/>
                      <a:pt x="11" y="31"/>
                    </a:cubicBezTo>
                    <a:cubicBezTo>
                      <a:pt x="8" y="36"/>
                      <a:pt x="6" y="46"/>
                      <a:pt x="6" y="46"/>
                    </a:cubicBezTo>
                    <a:cubicBezTo>
                      <a:pt x="6" y="47"/>
                      <a:pt x="4" y="47"/>
                      <a:pt x="5" y="44"/>
                    </a:cubicBezTo>
                    <a:cubicBezTo>
                      <a:pt x="6" y="40"/>
                      <a:pt x="7" y="31"/>
                      <a:pt x="7" y="31"/>
                    </a:cubicBezTo>
                    <a:cubicBezTo>
                      <a:pt x="7" y="31"/>
                      <a:pt x="5" y="40"/>
                      <a:pt x="4" y="43"/>
                    </a:cubicBezTo>
                    <a:cubicBezTo>
                      <a:pt x="4" y="44"/>
                      <a:pt x="3" y="45"/>
                      <a:pt x="3" y="45"/>
                    </a:cubicBezTo>
                    <a:cubicBezTo>
                      <a:pt x="3" y="45"/>
                      <a:pt x="3" y="45"/>
                      <a:pt x="3" y="46"/>
                    </a:cubicBezTo>
                    <a:cubicBezTo>
                      <a:pt x="3" y="48"/>
                      <a:pt x="3" y="53"/>
                      <a:pt x="2" y="55"/>
                    </a:cubicBezTo>
                    <a:cubicBezTo>
                      <a:pt x="1" y="57"/>
                      <a:pt x="0" y="59"/>
                      <a:pt x="0" y="61"/>
                    </a:cubicBezTo>
                    <a:cubicBezTo>
                      <a:pt x="2" y="63"/>
                      <a:pt x="5" y="60"/>
                      <a:pt x="6" y="59"/>
                    </a:cubicBezTo>
                    <a:cubicBezTo>
                      <a:pt x="7" y="58"/>
                      <a:pt x="7" y="55"/>
                      <a:pt x="7" y="55"/>
                    </a:cubicBezTo>
                    <a:cubicBezTo>
                      <a:pt x="7" y="54"/>
                      <a:pt x="8" y="50"/>
                      <a:pt x="9" y="50"/>
                    </a:cubicBezTo>
                    <a:cubicBezTo>
                      <a:pt x="9" y="49"/>
                      <a:pt x="9" y="44"/>
                      <a:pt x="9" y="44"/>
                    </a:cubicBezTo>
                    <a:cubicBezTo>
                      <a:pt x="10" y="39"/>
                      <a:pt x="14" y="32"/>
                      <a:pt x="15" y="27"/>
                    </a:cubicBezTo>
                    <a:cubicBezTo>
                      <a:pt x="16" y="23"/>
                      <a:pt x="14" y="15"/>
                      <a:pt x="14" y="14"/>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0" name="Freeform 13"/>
              <p:cNvSpPr>
                <a:spLocks noChangeArrowheads="1"/>
              </p:cNvSpPr>
              <p:nvPr/>
            </p:nvSpPr>
            <p:spPr bwMode="auto">
              <a:xfrm>
                <a:off x="609601" y="909638"/>
                <a:ext cx="611188" cy="1046163"/>
              </a:xfrm>
              <a:custGeom>
                <a:avLst/>
                <a:gdLst>
                  <a:gd name="T0" fmla="*/ 2 w 35"/>
                  <a:gd name="T1" fmla="*/ 59 h 61"/>
                  <a:gd name="T2" fmla="*/ 31 w 35"/>
                  <a:gd name="T3" fmla="*/ 59 h 61"/>
                  <a:gd name="T4" fmla="*/ 33 w 35"/>
                  <a:gd name="T5" fmla="*/ 44 h 61"/>
                  <a:gd name="T6" fmla="*/ 35 w 35"/>
                  <a:gd name="T7" fmla="*/ 28 h 61"/>
                  <a:gd name="T8" fmla="*/ 33 w 35"/>
                  <a:gd name="T9" fmla="*/ 18 h 61"/>
                  <a:gd name="T10" fmla="*/ 31 w 35"/>
                  <a:gd name="T11" fmla="*/ 11 h 61"/>
                  <a:gd name="T12" fmla="*/ 29 w 35"/>
                  <a:gd name="T13" fmla="*/ 7 h 61"/>
                  <a:gd name="T14" fmla="*/ 30 w 35"/>
                  <a:gd name="T15" fmla="*/ 3 h 61"/>
                  <a:gd name="T16" fmla="*/ 12 w 35"/>
                  <a:gd name="T17" fmla="*/ 1 h 61"/>
                  <a:gd name="T18" fmla="*/ 6 w 35"/>
                  <a:gd name="T19" fmla="*/ 2 h 61"/>
                  <a:gd name="T20" fmla="*/ 5 w 35"/>
                  <a:gd name="T21" fmla="*/ 14 h 61"/>
                  <a:gd name="T22" fmla="*/ 2 w 35"/>
                  <a:gd name="T23" fmla="*/ 59 h 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61"/>
                  <a:gd name="T38" fmla="*/ 35 w 35"/>
                  <a:gd name="T39" fmla="*/ 61 h 6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61">
                    <a:moveTo>
                      <a:pt x="2" y="59"/>
                    </a:moveTo>
                    <a:cubicBezTo>
                      <a:pt x="2" y="59"/>
                      <a:pt x="27" y="61"/>
                      <a:pt x="31" y="59"/>
                    </a:cubicBezTo>
                    <a:cubicBezTo>
                      <a:pt x="31" y="59"/>
                      <a:pt x="32" y="46"/>
                      <a:pt x="33" y="44"/>
                    </a:cubicBezTo>
                    <a:cubicBezTo>
                      <a:pt x="33" y="42"/>
                      <a:pt x="34" y="30"/>
                      <a:pt x="35" y="28"/>
                    </a:cubicBezTo>
                    <a:cubicBezTo>
                      <a:pt x="35" y="26"/>
                      <a:pt x="35" y="20"/>
                      <a:pt x="33" y="18"/>
                    </a:cubicBezTo>
                    <a:cubicBezTo>
                      <a:pt x="32" y="17"/>
                      <a:pt x="31" y="15"/>
                      <a:pt x="31" y="11"/>
                    </a:cubicBezTo>
                    <a:cubicBezTo>
                      <a:pt x="30" y="10"/>
                      <a:pt x="29" y="7"/>
                      <a:pt x="29" y="7"/>
                    </a:cubicBezTo>
                    <a:cubicBezTo>
                      <a:pt x="29" y="7"/>
                      <a:pt x="29" y="4"/>
                      <a:pt x="30" y="3"/>
                    </a:cubicBezTo>
                    <a:cubicBezTo>
                      <a:pt x="30" y="3"/>
                      <a:pt x="20" y="0"/>
                      <a:pt x="12" y="1"/>
                    </a:cubicBezTo>
                    <a:cubicBezTo>
                      <a:pt x="6" y="2"/>
                      <a:pt x="6" y="2"/>
                      <a:pt x="6" y="2"/>
                    </a:cubicBezTo>
                    <a:cubicBezTo>
                      <a:pt x="6" y="2"/>
                      <a:pt x="6" y="11"/>
                      <a:pt x="5" y="14"/>
                    </a:cubicBezTo>
                    <a:cubicBezTo>
                      <a:pt x="3" y="16"/>
                      <a:pt x="0" y="26"/>
                      <a:pt x="2" y="59"/>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1" name="Freeform 14"/>
              <p:cNvSpPr>
                <a:spLocks noChangeArrowheads="1"/>
              </p:cNvSpPr>
              <p:nvPr/>
            </p:nvSpPr>
            <p:spPr bwMode="auto">
              <a:xfrm>
                <a:off x="749301" y="1681163"/>
                <a:ext cx="17463" cy="17463"/>
              </a:xfrm>
              <a:custGeom>
                <a:avLst/>
                <a:gdLst>
                  <a:gd name="T0" fmla="*/ 1 w 1"/>
                  <a:gd name="T1" fmla="*/ 0 h 1"/>
                  <a:gd name="T2" fmla="*/ 0 w 1"/>
                  <a:gd name="T3" fmla="*/ 1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0" y="0"/>
                      <a:pt x="0" y="1"/>
                    </a:cubicBezTo>
                    <a:cubicBezTo>
                      <a:pt x="0" y="1"/>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2" name="Freeform 15"/>
              <p:cNvSpPr>
                <a:spLocks noChangeArrowheads="1"/>
              </p:cNvSpPr>
              <p:nvPr/>
            </p:nvSpPr>
            <p:spPr bwMode="auto">
              <a:xfrm>
                <a:off x="749301" y="16986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3" name="Freeform 16"/>
              <p:cNvSpPr>
                <a:spLocks noChangeArrowheads="1"/>
              </p:cNvSpPr>
              <p:nvPr/>
            </p:nvSpPr>
            <p:spPr bwMode="auto">
              <a:xfrm>
                <a:off x="731838" y="942975"/>
                <a:ext cx="488950" cy="995363"/>
              </a:xfrm>
              <a:custGeom>
                <a:avLst/>
                <a:gdLst>
                  <a:gd name="T0" fmla="*/ 17 w 28"/>
                  <a:gd name="T1" fmla="*/ 58 h 58"/>
                  <a:gd name="T2" fmla="*/ 24 w 28"/>
                  <a:gd name="T3" fmla="*/ 57 h 58"/>
                  <a:gd name="T4" fmla="*/ 26 w 28"/>
                  <a:gd name="T5" fmla="*/ 42 h 58"/>
                  <a:gd name="T6" fmla="*/ 28 w 28"/>
                  <a:gd name="T7" fmla="*/ 26 h 58"/>
                  <a:gd name="T8" fmla="*/ 26 w 28"/>
                  <a:gd name="T9" fmla="*/ 16 h 58"/>
                  <a:gd name="T10" fmla="*/ 24 w 28"/>
                  <a:gd name="T11" fmla="*/ 9 h 58"/>
                  <a:gd name="T12" fmla="*/ 22 w 28"/>
                  <a:gd name="T13" fmla="*/ 5 h 58"/>
                  <a:gd name="T14" fmla="*/ 23 w 28"/>
                  <a:gd name="T15" fmla="*/ 1 h 58"/>
                  <a:gd name="T16" fmla="*/ 17 w 28"/>
                  <a:gd name="T17" fmla="*/ 0 h 58"/>
                  <a:gd name="T18" fmla="*/ 17 w 28"/>
                  <a:gd name="T19" fmla="*/ 0 h 58"/>
                  <a:gd name="T20" fmla="*/ 15 w 28"/>
                  <a:gd name="T21" fmla="*/ 5 h 58"/>
                  <a:gd name="T22" fmla="*/ 4 w 28"/>
                  <a:gd name="T23" fmla="*/ 7 h 58"/>
                  <a:gd name="T24" fmla="*/ 16 w 28"/>
                  <a:gd name="T25" fmla="*/ 7 h 58"/>
                  <a:gd name="T26" fmla="*/ 18 w 28"/>
                  <a:gd name="T27" fmla="*/ 10 h 58"/>
                  <a:gd name="T28" fmla="*/ 8 w 28"/>
                  <a:gd name="T29" fmla="*/ 11 h 58"/>
                  <a:gd name="T30" fmla="*/ 18 w 28"/>
                  <a:gd name="T31" fmla="*/ 13 h 58"/>
                  <a:gd name="T32" fmla="*/ 20 w 28"/>
                  <a:gd name="T33" fmla="*/ 17 h 58"/>
                  <a:gd name="T34" fmla="*/ 12 w 28"/>
                  <a:gd name="T35" fmla="*/ 16 h 58"/>
                  <a:gd name="T36" fmla="*/ 18 w 28"/>
                  <a:gd name="T37" fmla="*/ 22 h 58"/>
                  <a:gd name="T38" fmla="*/ 0 w 28"/>
                  <a:gd name="T39" fmla="*/ 22 h 58"/>
                  <a:gd name="T40" fmla="*/ 20 w 28"/>
                  <a:gd name="T41" fmla="*/ 24 h 58"/>
                  <a:gd name="T42" fmla="*/ 9 w 28"/>
                  <a:gd name="T43" fmla="*/ 27 h 58"/>
                  <a:gd name="T44" fmla="*/ 18 w 28"/>
                  <a:gd name="T45" fmla="*/ 27 h 58"/>
                  <a:gd name="T46" fmla="*/ 18 w 28"/>
                  <a:gd name="T47" fmla="*/ 33 h 58"/>
                  <a:gd name="T48" fmla="*/ 4 w 28"/>
                  <a:gd name="T49" fmla="*/ 37 h 58"/>
                  <a:gd name="T50" fmla="*/ 18 w 28"/>
                  <a:gd name="T51" fmla="*/ 38 h 58"/>
                  <a:gd name="T52" fmla="*/ 14 w 28"/>
                  <a:gd name="T53" fmla="*/ 42 h 58"/>
                  <a:gd name="T54" fmla="*/ 2 w 28"/>
                  <a:gd name="T55" fmla="*/ 43 h 58"/>
                  <a:gd name="T56" fmla="*/ 16 w 28"/>
                  <a:gd name="T57" fmla="*/ 44 h 58"/>
                  <a:gd name="T58" fmla="*/ 7 w 28"/>
                  <a:gd name="T59" fmla="*/ 47 h 58"/>
                  <a:gd name="T60" fmla="*/ 20 w 28"/>
                  <a:gd name="T61" fmla="*/ 44 h 58"/>
                  <a:gd name="T62" fmla="*/ 20 w 28"/>
                  <a:gd name="T63" fmla="*/ 48 h 58"/>
                  <a:gd name="T64" fmla="*/ 0 w 28"/>
                  <a:gd name="T65" fmla="*/ 54 h 58"/>
                  <a:gd name="T66" fmla="*/ 17 w 28"/>
                  <a:gd name="T67" fmla="*/ 53 h 58"/>
                  <a:gd name="T68" fmla="*/ 17 w 28"/>
                  <a:gd name="T69" fmla="*/ 58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
                  <a:gd name="T106" fmla="*/ 0 h 58"/>
                  <a:gd name="T107" fmla="*/ 28 w 28"/>
                  <a:gd name="T108" fmla="*/ 58 h 5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 h="58">
                    <a:moveTo>
                      <a:pt x="17" y="58"/>
                    </a:moveTo>
                    <a:cubicBezTo>
                      <a:pt x="21" y="58"/>
                      <a:pt x="23" y="58"/>
                      <a:pt x="24" y="57"/>
                    </a:cubicBezTo>
                    <a:cubicBezTo>
                      <a:pt x="24" y="57"/>
                      <a:pt x="25" y="44"/>
                      <a:pt x="26" y="42"/>
                    </a:cubicBezTo>
                    <a:cubicBezTo>
                      <a:pt x="26" y="40"/>
                      <a:pt x="27" y="28"/>
                      <a:pt x="28" y="26"/>
                    </a:cubicBezTo>
                    <a:cubicBezTo>
                      <a:pt x="28" y="24"/>
                      <a:pt x="28" y="18"/>
                      <a:pt x="26" y="16"/>
                    </a:cubicBezTo>
                    <a:cubicBezTo>
                      <a:pt x="25" y="15"/>
                      <a:pt x="24" y="13"/>
                      <a:pt x="24" y="9"/>
                    </a:cubicBezTo>
                    <a:cubicBezTo>
                      <a:pt x="23" y="8"/>
                      <a:pt x="22" y="5"/>
                      <a:pt x="22" y="5"/>
                    </a:cubicBezTo>
                    <a:cubicBezTo>
                      <a:pt x="22" y="5"/>
                      <a:pt x="22" y="2"/>
                      <a:pt x="23" y="1"/>
                    </a:cubicBezTo>
                    <a:cubicBezTo>
                      <a:pt x="23" y="1"/>
                      <a:pt x="20" y="1"/>
                      <a:pt x="17" y="0"/>
                    </a:cubicBezTo>
                    <a:cubicBezTo>
                      <a:pt x="17" y="0"/>
                      <a:pt x="17" y="0"/>
                      <a:pt x="17" y="0"/>
                    </a:cubicBezTo>
                    <a:cubicBezTo>
                      <a:pt x="15" y="2"/>
                      <a:pt x="15" y="5"/>
                      <a:pt x="15" y="5"/>
                    </a:cubicBezTo>
                    <a:cubicBezTo>
                      <a:pt x="9" y="5"/>
                      <a:pt x="4" y="7"/>
                      <a:pt x="4" y="7"/>
                    </a:cubicBezTo>
                    <a:cubicBezTo>
                      <a:pt x="8" y="6"/>
                      <a:pt x="16" y="7"/>
                      <a:pt x="16" y="7"/>
                    </a:cubicBezTo>
                    <a:cubicBezTo>
                      <a:pt x="18" y="10"/>
                      <a:pt x="18" y="10"/>
                      <a:pt x="18" y="10"/>
                    </a:cubicBezTo>
                    <a:cubicBezTo>
                      <a:pt x="15" y="10"/>
                      <a:pt x="8" y="11"/>
                      <a:pt x="8" y="11"/>
                    </a:cubicBezTo>
                    <a:cubicBezTo>
                      <a:pt x="14" y="11"/>
                      <a:pt x="19" y="13"/>
                      <a:pt x="18" y="13"/>
                    </a:cubicBezTo>
                    <a:cubicBezTo>
                      <a:pt x="17" y="14"/>
                      <a:pt x="20" y="17"/>
                      <a:pt x="20" y="17"/>
                    </a:cubicBezTo>
                    <a:cubicBezTo>
                      <a:pt x="16" y="15"/>
                      <a:pt x="12" y="16"/>
                      <a:pt x="12" y="16"/>
                    </a:cubicBezTo>
                    <a:cubicBezTo>
                      <a:pt x="17" y="16"/>
                      <a:pt x="18" y="22"/>
                      <a:pt x="18" y="22"/>
                    </a:cubicBezTo>
                    <a:cubicBezTo>
                      <a:pt x="8" y="19"/>
                      <a:pt x="0" y="22"/>
                      <a:pt x="0" y="22"/>
                    </a:cubicBezTo>
                    <a:cubicBezTo>
                      <a:pt x="14" y="20"/>
                      <a:pt x="20" y="24"/>
                      <a:pt x="20" y="24"/>
                    </a:cubicBezTo>
                    <a:cubicBezTo>
                      <a:pt x="17" y="25"/>
                      <a:pt x="9" y="27"/>
                      <a:pt x="9" y="27"/>
                    </a:cubicBezTo>
                    <a:cubicBezTo>
                      <a:pt x="14" y="26"/>
                      <a:pt x="18" y="27"/>
                      <a:pt x="18" y="27"/>
                    </a:cubicBezTo>
                    <a:cubicBezTo>
                      <a:pt x="18" y="27"/>
                      <a:pt x="19" y="31"/>
                      <a:pt x="18" y="33"/>
                    </a:cubicBezTo>
                    <a:cubicBezTo>
                      <a:pt x="17" y="36"/>
                      <a:pt x="4" y="37"/>
                      <a:pt x="4" y="37"/>
                    </a:cubicBezTo>
                    <a:cubicBezTo>
                      <a:pt x="15" y="36"/>
                      <a:pt x="16" y="36"/>
                      <a:pt x="18" y="38"/>
                    </a:cubicBezTo>
                    <a:cubicBezTo>
                      <a:pt x="20" y="41"/>
                      <a:pt x="14" y="42"/>
                      <a:pt x="14" y="42"/>
                    </a:cubicBezTo>
                    <a:cubicBezTo>
                      <a:pt x="7" y="42"/>
                      <a:pt x="3" y="43"/>
                      <a:pt x="2" y="43"/>
                    </a:cubicBezTo>
                    <a:cubicBezTo>
                      <a:pt x="6" y="43"/>
                      <a:pt x="16" y="44"/>
                      <a:pt x="16" y="44"/>
                    </a:cubicBezTo>
                    <a:cubicBezTo>
                      <a:pt x="15" y="45"/>
                      <a:pt x="7" y="47"/>
                      <a:pt x="7" y="47"/>
                    </a:cubicBezTo>
                    <a:cubicBezTo>
                      <a:pt x="15" y="46"/>
                      <a:pt x="20" y="44"/>
                      <a:pt x="20" y="44"/>
                    </a:cubicBezTo>
                    <a:cubicBezTo>
                      <a:pt x="20" y="48"/>
                      <a:pt x="20" y="48"/>
                      <a:pt x="20" y="48"/>
                    </a:cubicBezTo>
                    <a:cubicBezTo>
                      <a:pt x="18" y="51"/>
                      <a:pt x="0" y="54"/>
                      <a:pt x="0" y="54"/>
                    </a:cubicBezTo>
                    <a:cubicBezTo>
                      <a:pt x="4" y="54"/>
                      <a:pt x="17" y="53"/>
                      <a:pt x="17" y="53"/>
                    </a:cubicBezTo>
                    <a:cubicBezTo>
                      <a:pt x="16" y="54"/>
                      <a:pt x="17" y="56"/>
                      <a:pt x="17" y="58"/>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4" name="Freeform 17"/>
              <p:cNvSpPr>
                <a:spLocks noChangeArrowheads="1"/>
              </p:cNvSpPr>
              <p:nvPr/>
            </p:nvSpPr>
            <p:spPr bwMode="auto">
              <a:xfrm>
                <a:off x="801688" y="241300"/>
                <a:ext cx="279400" cy="479425"/>
              </a:xfrm>
              <a:custGeom>
                <a:avLst/>
                <a:gdLst>
                  <a:gd name="T0" fmla="*/ 2 w 16"/>
                  <a:gd name="T1" fmla="*/ 28 h 28"/>
                  <a:gd name="T2" fmla="*/ 13 w 16"/>
                  <a:gd name="T3" fmla="*/ 16 h 28"/>
                  <a:gd name="T4" fmla="*/ 16 w 16"/>
                  <a:gd name="T5" fmla="*/ 10 h 28"/>
                  <a:gd name="T6" fmla="*/ 12 w 16"/>
                  <a:gd name="T7" fmla="*/ 0 h 28"/>
                  <a:gd name="T8" fmla="*/ 5 w 16"/>
                  <a:gd name="T9" fmla="*/ 8 h 28"/>
                  <a:gd name="T10" fmla="*/ 4 w 16"/>
                  <a:gd name="T11" fmla="*/ 14 h 28"/>
                  <a:gd name="T12" fmla="*/ 0 w 16"/>
                  <a:gd name="T13" fmla="*/ 21 h 28"/>
                  <a:gd name="T14" fmla="*/ 2 w 16"/>
                  <a:gd name="T15" fmla="*/ 28 h 2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28"/>
                  <a:gd name="T26" fmla="*/ 16 w 16"/>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28">
                    <a:moveTo>
                      <a:pt x="2" y="28"/>
                    </a:moveTo>
                    <a:cubicBezTo>
                      <a:pt x="2" y="28"/>
                      <a:pt x="13" y="17"/>
                      <a:pt x="13" y="16"/>
                    </a:cubicBezTo>
                    <a:cubicBezTo>
                      <a:pt x="14" y="15"/>
                      <a:pt x="16" y="10"/>
                      <a:pt x="16" y="10"/>
                    </a:cubicBezTo>
                    <a:cubicBezTo>
                      <a:pt x="12" y="0"/>
                      <a:pt x="12" y="0"/>
                      <a:pt x="12" y="0"/>
                    </a:cubicBezTo>
                    <a:cubicBezTo>
                      <a:pt x="5" y="8"/>
                      <a:pt x="5" y="8"/>
                      <a:pt x="5" y="8"/>
                    </a:cubicBezTo>
                    <a:cubicBezTo>
                      <a:pt x="5" y="8"/>
                      <a:pt x="4" y="13"/>
                      <a:pt x="4" y="14"/>
                    </a:cubicBezTo>
                    <a:cubicBezTo>
                      <a:pt x="4" y="14"/>
                      <a:pt x="0" y="20"/>
                      <a:pt x="0" y="21"/>
                    </a:cubicBezTo>
                    <a:cubicBezTo>
                      <a:pt x="1" y="22"/>
                      <a:pt x="2" y="28"/>
                      <a:pt x="2" y="28"/>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5" name="Freeform 18"/>
              <p:cNvSpPr>
                <a:spLocks noChangeArrowheads="1"/>
              </p:cNvSpPr>
              <p:nvPr/>
            </p:nvSpPr>
            <p:spPr bwMode="auto">
              <a:xfrm>
                <a:off x="1098551" y="584200"/>
                <a:ext cx="452438" cy="736600"/>
              </a:xfrm>
              <a:custGeom>
                <a:avLst/>
                <a:gdLst>
                  <a:gd name="T0" fmla="*/ 5 w 26"/>
                  <a:gd name="T1" fmla="*/ 8 h 43"/>
                  <a:gd name="T2" fmla="*/ 18 w 26"/>
                  <a:gd name="T3" fmla="*/ 19 h 43"/>
                  <a:gd name="T4" fmla="*/ 19 w 26"/>
                  <a:gd name="T5" fmla="*/ 21 h 43"/>
                  <a:gd name="T6" fmla="*/ 9 w 26"/>
                  <a:gd name="T7" fmla="*/ 37 h 43"/>
                  <a:gd name="T8" fmla="*/ 5 w 26"/>
                  <a:gd name="T9" fmla="*/ 36 h 43"/>
                  <a:gd name="T10" fmla="*/ 5 w 26"/>
                  <a:gd name="T11" fmla="*/ 34 h 43"/>
                  <a:gd name="T12" fmla="*/ 1 w 26"/>
                  <a:gd name="T13" fmla="*/ 33 h 43"/>
                  <a:gd name="T14" fmla="*/ 2 w 26"/>
                  <a:gd name="T15" fmla="*/ 34 h 43"/>
                  <a:gd name="T16" fmla="*/ 4 w 26"/>
                  <a:gd name="T17" fmla="*/ 35 h 43"/>
                  <a:gd name="T18" fmla="*/ 1 w 26"/>
                  <a:gd name="T19" fmla="*/ 35 h 43"/>
                  <a:gd name="T20" fmla="*/ 1 w 26"/>
                  <a:gd name="T21" fmla="*/ 37 h 43"/>
                  <a:gd name="T22" fmla="*/ 5 w 26"/>
                  <a:gd name="T23" fmla="*/ 37 h 43"/>
                  <a:gd name="T24" fmla="*/ 1 w 26"/>
                  <a:gd name="T25" fmla="*/ 38 h 43"/>
                  <a:gd name="T26" fmla="*/ 3 w 26"/>
                  <a:gd name="T27" fmla="*/ 39 h 43"/>
                  <a:gd name="T28" fmla="*/ 5 w 26"/>
                  <a:gd name="T29" fmla="*/ 40 h 43"/>
                  <a:gd name="T30" fmla="*/ 3 w 26"/>
                  <a:gd name="T31" fmla="*/ 41 h 43"/>
                  <a:gd name="T32" fmla="*/ 4 w 26"/>
                  <a:gd name="T33" fmla="*/ 42 h 43"/>
                  <a:gd name="T34" fmla="*/ 6 w 26"/>
                  <a:gd name="T35" fmla="*/ 42 h 43"/>
                  <a:gd name="T36" fmla="*/ 10 w 26"/>
                  <a:gd name="T37" fmla="*/ 42 h 43"/>
                  <a:gd name="T38" fmla="*/ 13 w 26"/>
                  <a:gd name="T39" fmla="*/ 40 h 43"/>
                  <a:gd name="T40" fmla="*/ 26 w 26"/>
                  <a:gd name="T41" fmla="*/ 20 h 43"/>
                  <a:gd name="T42" fmla="*/ 17 w 26"/>
                  <a:gd name="T43" fmla="*/ 7 h 43"/>
                  <a:gd name="T44" fmla="*/ 12 w 26"/>
                  <a:gd name="T45" fmla="*/ 0 h 43"/>
                  <a:gd name="T46" fmla="*/ 5 w 26"/>
                  <a:gd name="T47" fmla="*/ 8 h 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43"/>
                  <a:gd name="T74" fmla="*/ 26 w 26"/>
                  <a:gd name="T75" fmla="*/ 43 h 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43">
                    <a:moveTo>
                      <a:pt x="5" y="8"/>
                    </a:moveTo>
                    <a:cubicBezTo>
                      <a:pt x="5" y="8"/>
                      <a:pt x="17" y="16"/>
                      <a:pt x="18" y="19"/>
                    </a:cubicBezTo>
                    <a:cubicBezTo>
                      <a:pt x="19" y="21"/>
                      <a:pt x="19" y="21"/>
                      <a:pt x="19" y="21"/>
                    </a:cubicBezTo>
                    <a:cubicBezTo>
                      <a:pt x="19" y="21"/>
                      <a:pt x="12" y="35"/>
                      <a:pt x="9" y="37"/>
                    </a:cubicBezTo>
                    <a:cubicBezTo>
                      <a:pt x="9" y="37"/>
                      <a:pt x="6" y="38"/>
                      <a:pt x="5" y="36"/>
                    </a:cubicBezTo>
                    <a:cubicBezTo>
                      <a:pt x="5" y="36"/>
                      <a:pt x="5" y="35"/>
                      <a:pt x="5" y="34"/>
                    </a:cubicBezTo>
                    <a:cubicBezTo>
                      <a:pt x="4" y="33"/>
                      <a:pt x="2" y="32"/>
                      <a:pt x="1" y="33"/>
                    </a:cubicBezTo>
                    <a:cubicBezTo>
                      <a:pt x="1" y="33"/>
                      <a:pt x="1" y="34"/>
                      <a:pt x="2" y="34"/>
                    </a:cubicBezTo>
                    <a:cubicBezTo>
                      <a:pt x="2" y="34"/>
                      <a:pt x="4" y="35"/>
                      <a:pt x="4" y="35"/>
                    </a:cubicBezTo>
                    <a:cubicBezTo>
                      <a:pt x="4" y="35"/>
                      <a:pt x="1" y="35"/>
                      <a:pt x="1" y="35"/>
                    </a:cubicBezTo>
                    <a:cubicBezTo>
                      <a:pt x="0" y="36"/>
                      <a:pt x="0" y="37"/>
                      <a:pt x="1" y="37"/>
                    </a:cubicBezTo>
                    <a:cubicBezTo>
                      <a:pt x="2" y="37"/>
                      <a:pt x="4" y="37"/>
                      <a:pt x="5" y="37"/>
                    </a:cubicBezTo>
                    <a:cubicBezTo>
                      <a:pt x="5" y="37"/>
                      <a:pt x="1" y="38"/>
                      <a:pt x="1" y="38"/>
                    </a:cubicBezTo>
                    <a:cubicBezTo>
                      <a:pt x="1" y="39"/>
                      <a:pt x="1" y="40"/>
                      <a:pt x="3" y="39"/>
                    </a:cubicBezTo>
                    <a:cubicBezTo>
                      <a:pt x="4" y="39"/>
                      <a:pt x="5" y="40"/>
                      <a:pt x="5" y="40"/>
                    </a:cubicBezTo>
                    <a:cubicBezTo>
                      <a:pt x="5" y="40"/>
                      <a:pt x="2" y="40"/>
                      <a:pt x="3" y="41"/>
                    </a:cubicBezTo>
                    <a:cubicBezTo>
                      <a:pt x="3" y="41"/>
                      <a:pt x="3" y="42"/>
                      <a:pt x="4" y="42"/>
                    </a:cubicBezTo>
                    <a:cubicBezTo>
                      <a:pt x="5" y="42"/>
                      <a:pt x="6" y="41"/>
                      <a:pt x="6" y="42"/>
                    </a:cubicBezTo>
                    <a:cubicBezTo>
                      <a:pt x="6" y="42"/>
                      <a:pt x="8" y="43"/>
                      <a:pt x="10" y="42"/>
                    </a:cubicBezTo>
                    <a:cubicBezTo>
                      <a:pt x="13" y="42"/>
                      <a:pt x="12" y="41"/>
                      <a:pt x="13" y="40"/>
                    </a:cubicBezTo>
                    <a:cubicBezTo>
                      <a:pt x="13" y="40"/>
                      <a:pt x="26" y="24"/>
                      <a:pt x="26" y="20"/>
                    </a:cubicBezTo>
                    <a:cubicBezTo>
                      <a:pt x="26" y="17"/>
                      <a:pt x="18" y="8"/>
                      <a:pt x="17" y="7"/>
                    </a:cubicBezTo>
                    <a:cubicBezTo>
                      <a:pt x="16" y="6"/>
                      <a:pt x="15" y="1"/>
                      <a:pt x="12" y="0"/>
                    </a:cubicBezTo>
                    <a:cubicBezTo>
                      <a:pt x="10" y="0"/>
                      <a:pt x="5" y="3"/>
                      <a:pt x="5" y="8"/>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6" name="Freeform 19"/>
              <p:cNvSpPr>
                <a:spLocks noChangeArrowheads="1"/>
              </p:cNvSpPr>
              <p:nvPr/>
            </p:nvSpPr>
            <p:spPr bwMode="auto">
              <a:xfrm>
                <a:off x="766763" y="342900"/>
                <a:ext cx="69850" cy="103188"/>
              </a:xfrm>
              <a:custGeom>
                <a:avLst/>
                <a:gdLst>
                  <a:gd name="T0" fmla="*/ 0 w 4"/>
                  <a:gd name="T1" fmla="*/ 2 h 6"/>
                  <a:gd name="T2" fmla="*/ 3 w 4"/>
                  <a:gd name="T3" fmla="*/ 6 h 6"/>
                  <a:gd name="T4" fmla="*/ 4 w 4"/>
                  <a:gd name="T5" fmla="*/ 3 h 6"/>
                  <a:gd name="T6" fmla="*/ 2 w 4"/>
                  <a:gd name="T7" fmla="*/ 0 h 6"/>
                  <a:gd name="T8" fmla="*/ 0 w 4"/>
                  <a:gd name="T9" fmla="*/ 0 h 6"/>
                  <a:gd name="T10" fmla="*/ 0 w 4"/>
                  <a:gd name="T11" fmla="*/ 2 h 6"/>
                  <a:gd name="T12" fmla="*/ 0 60000 65536"/>
                  <a:gd name="T13" fmla="*/ 0 60000 65536"/>
                  <a:gd name="T14" fmla="*/ 0 60000 65536"/>
                  <a:gd name="T15" fmla="*/ 0 60000 65536"/>
                  <a:gd name="T16" fmla="*/ 0 60000 65536"/>
                  <a:gd name="T17" fmla="*/ 0 60000 65536"/>
                  <a:gd name="T18" fmla="*/ 0 w 4"/>
                  <a:gd name="T19" fmla="*/ 0 h 6"/>
                  <a:gd name="T20" fmla="*/ 4 w 4"/>
                  <a:gd name="T21" fmla="*/ 6 h 6"/>
                </a:gdLst>
                <a:ahLst/>
                <a:cxnLst>
                  <a:cxn ang="T12">
                    <a:pos x="T0" y="T1"/>
                  </a:cxn>
                  <a:cxn ang="T13">
                    <a:pos x="T2" y="T3"/>
                  </a:cxn>
                  <a:cxn ang="T14">
                    <a:pos x="T4" y="T5"/>
                  </a:cxn>
                  <a:cxn ang="T15">
                    <a:pos x="T6" y="T7"/>
                  </a:cxn>
                  <a:cxn ang="T16">
                    <a:pos x="T8" y="T9"/>
                  </a:cxn>
                  <a:cxn ang="T17">
                    <a:pos x="T10" y="T11"/>
                  </a:cxn>
                </a:cxnLst>
                <a:rect l="T18" t="T19" r="T20" b="T21"/>
                <a:pathLst>
                  <a:path w="4" h="6">
                    <a:moveTo>
                      <a:pt x="0" y="2"/>
                    </a:moveTo>
                    <a:cubicBezTo>
                      <a:pt x="0" y="2"/>
                      <a:pt x="1" y="3"/>
                      <a:pt x="3" y="6"/>
                    </a:cubicBezTo>
                    <a:cubicBezTo>
                      <a:pt x="4" y="3"/>
                      <a:pt x="4" y="3"/>
                      <a:pt x="4" y="3"/>
                    </a:cubicBezTo>
                    <a:cubicBezTo>
                      <a:pt x="2" y="0"/>
                      <a:pt x="2" y="0"/>
                      <a:pt x="2" y="0"/>
                    </a:cubicBezTo>
                    <a:cubicBezTo>
                      <a:pt x="0" y="0"/>
                      <a:pt x="0" y="0"/>
                      <a:pt x="0" y="0"/>
                    </a:cubicBezTo>
                    <a:lnTo>
                      <a:pt x="0" y="2"/>
                    </a:ln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7" name="Freeform 20"/>
              <p:cNvSpPr>
                <a:spLocks noChangeArrowheads="1"/>
              </p:cNvSpPr>
              <p:nvPr/>
            </p:nvSpPr>
            <p:spPr bwMode="auto">
              <a:xfrm>
                <a:off x="871538" y="241300"/>
                <a:ext cx="209550" cy="257175"/>
              </a:xfrm>
              <a:custGeom>
                <a:avLst/>
                <a:gdLst>
                  <a:gd name="T0" fmla="*/ 12 w 12"/>
                  <a:gd name="T1" fmla="*/ 10 h 15"/>
                  <a:gd name="T2" fmla="*/ 8 w 12"/>
                  <a:gd name="T3" fmla="*/ 0 h 15"/>
                  <a:gd name="T4" fmla="*/ 1 w 12"/>
                  <a:gd name="T5" fmla="*/ 8 h 15"/>
                  <a:gd name="T6" fmla="*/ 0 w 12"/>
                  <a:gd name="T7" fmla="*/ 12 h 15"/>
                  <a:gd name="T8" fmla="*/ 2 w 12"/>
                  <a:gd name="T9" fmla="*/ 11 h 15"/>
                  <a:gd name="T10" fmla="*/ 8 w 12"/>
                  <a:gd name="T11" fmla="*/ 14 h 15"/>
                  <a:gd name="T12" fmla="*/ 10 w 12"/>
                  <a:gd name="T13" fmla="*/ 13 h 15"/>
                  <a:gd name="T14" fmla="*/ 12 w 12"/>
                  <a:gd name="T15" fmla="*/ 10 h 15"/>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5"/>
                  <a:gd name="T26" fmla="*/ 12 w 12"/>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5">
                    <a:moveTo>
                      <a:pt x="12" y="10"/>
                    </a:moveTo>
                    <a:cubicBezTo>
                      <a:pt x="8" y="0"/>
                      <a:pt x="8" y="0"/>
                      <a:pt x="8" y="0"/>
                    </a:cubicBezTo>
                    <a:cubicBezTo>
                      <a:pt x="1" y="8"/>
                      <a:pt x="1" y="8"/>
                      <a:pt x="1" y="8"/>
                    </a:cubicBezTo>
                    <a:cubicBezTo>
                      <a:pt x="1" y="8"/>
                      <a:pt x="1" y="10"/>
                      <a:pt x="0" y="12"/>
                    </a:cubicBezTo>
                    <a:cubicBezTo>
                      <a:pt x="2" y="11"/>
                      <a:pt x="2" y="11"/>
                      <a:pt x="2" y="11"/>
                    </a:cubicBezTo>
                    <a:cubicBezTo>
                      <a:pt x="2" y="11"/>
                      <a:pt x="2" y="15"/>
                      <a:pt x="8" y="14"/>
                    </a:cubicBezTo>
                    <a:cubicBezTo>
                      <a:pt x="9" y="14"/>
                      <a:pt x="10" y="14"/>
                      <a:pt x="10" y="13"/>
                    </a:cubicBezTo>
                    <a:cubicBezTo>
                      <a:pt x="11" y="11"/>
                      <a:pt x="12" y="10"/>
                      <a:pt x="12" y="10"/>
                    </a:cubicBezTo>
                    <a:close/>
                  </a:path>
                </a:pathLst>
              </a:custGeom>
              <a:solidFill>
                <a:srgbClr val="D081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8" name="Freeform 21"/>
              <p:cNvSpPr>
                <a:spLocks noChangeArrowheads="1"/>
              </p:cNvSpPr>
              <p:nvPr/>
            </p:nvSpPr>
            <p:spPr bwMode="auto">
              <a:xfrm>
                <a:off x="801688" y="498475"/>
                <a:ext cx="87313" cy="222250"/>
              </a:xfrm>
              <a:custGeom>
                <a:avLst/>
                <a:gdLst>
                  <a:gd name="T0" fmla="*/ 4 w 5"/>
                  <a:gd name="T1" fmla="*/ 11 h 13"/>
                  <a:gd name="T2" fmla="*/ 4 w 5"/>
                  <a:gd name="T3" fmla="*/ 5 h 13"/>
                  <a:gd name="T4" fmla="*/ 3 w 5"/>
                  <a:gd name="T5" fmla="*/ 0 h 13"/>
                  <a:gd name="T6" fmla="*/ 0 w 5"/>
                  <a:gd name="T7" fmla="*/ 6 h 13"/>
                  <a:gd name="T8" fmla="*/ 2 w 5"/>
                  <a:gd name="T9" fmla="*/ 13 h 13"/>
                  <a:gd name="T10" fmla="*/ 4 w 5"/>
                  <a:gd name="T11" fmla="*/ 11 h 13"/>
                  <a:gd name="T12" fmla="*/ 0 60000 65536"/>
                  <a:gd name="T13" fmla="*/ 0 60000 65536"/>
                  <a:gd name="T14" fmla="*/ 0 60000 65536"/>
                  <a:gd name="T15" fmla="*/ 0 60000 65536"/>
                  <a:gd name="T16" fmla="*/ 0 60000 65536"/>
                  <a:gd name="T17" fmla="*/ 0 60000 65536"/>
                  <a:gd name="T18" fmla="*/ 0 w 5"/>
                  <a:gd name="T19" fmla="*/ 0 h 13"/>
                  <a:gd name="T20" fmla="*/ 5 w 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5" h="13">
                    <a:moveTo>
                      <a:pt x="4" y="11"/>
                    </a:moveTo>
                    <a:cubicBezTo>
                      <a:pt x="4" y="9"/>
                      <a:pt x="4" y="7"/>
                      <a:pt x="4" y="5"/>
                    </a:cubicBezTo>
                    <a:cubicBezTo>
                      <a:pt x="5" y="3"/>
                      <a:pt x="4" y="1"/>
                      <a:pt x="3" y="0"/>
                    </a:cubicBezTo>
                    <a:cubicBezTo>
                      <a:pt x="2" y="2"/>
                      <a:pt x="0" y="5"/>
                      <a:pt x="0" y="6"/>
                    </a:cubicBezTo>
                    <a:cubicBezTo>
                      <a:pt x="1" y="7"/>
                      <a:pt x="2" y="13"/>
                      <a:pt x="2" y="13"/>
                    </a:cubicBezTo>
                    <a:cubicBezTo>
                      <a:pt x="2" y="13"/>
                      <a:pt x="3" y="12"/>
                      <a:pt x="4" y="11"/>
                    </a:cubicBezTo>
                    <a:close/>
                  </a:path>
                </a:pathLst>
              </a:custGeom>
              <a:solidFill>
                <a:srgbClr val="D081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9" name="Freeform 22"/>
              <p:cNvSpPr>
                <a:spLocks noChangeArrowheads="1"/>
              </p:cNvSpPr>
              <p:nvPr/>
            </p:nvSpPr>
            <p:spPr bwMode="auto">
              <a:xfrm>
                <a:off x="661988" y="428625"/>
                <a:ext cx="714375" cy="549275"/>
              </a:xfrm>
              <a:custGeom>
                <a:avLst/>
                <a:gdLst>
                  <a:gd name="T0" fmla="*/ 1 w 41"/>
                  <a:gd name="T1" fmla="*/ 12 h 32"/>
                  <a:gd name="T2" fmla="*/ 5 w 41"/>
                  <a:gd name="T3" fmla="*/ 6 h 32"/>
                  <a:gd name="T4" fmla="*/ 11 w 41"/>
                  <a:gd name="T5" fmla="*/ 3 h 32"/>
                  <a:gd name="T6" fmla="*/ 12 w 41"/>
                  <a:gd name="T7" fmla="*/ 3 h 32"/>
                  <a:gd name="T8" fmla="*/ 10 w 41"/>
                  <a:gd name="T9" fmla="*/ 10 h 32"/>
                  <a:gd name="T10" fmla="*/ 10 w 41"/>
                  <a:gd name="T11" fmla="*/ 16 h 32"/>
                  <a:gd name="T12" fmla="*/ 14 w 41"/>
                  <a:gd name="T13" fmla="*/ 10 h 32"/>
                  <a:gd name="T14" fmla="*/ 18 w 41"/>
                  <a:gd name="T15" fmla="*/ 5 h 32"/>
                  <a:gd name="T16" fmla="*/ 18 w 41"/>
                  <a:gd name="T17" fmla="*/ 2 h 32"/>
                  <a:gd name="T18" fmla="*/ 21 w 41"/>
                  <a:gd name="T19" fmla="*/ 0 h 32"/>
                  <a:gd name="T20" fmla="*/ 24 w 41"/>
                  <a:gd name="T21" fmla="*/ 2 h 32"/>
                  <a:gd name="T22" fmla="*/ 28 w 41"/>
                  <a:gd name="T23" fmla="*/ 3 h 32"/>
                  <a:gd name="T24" fmla="*/ 37 w 41"/>
                  <a:gd name="T25" fmla="*/ 7 h 32"/>
                  <a:gd name="T26" fmla="*/ 41 w 41"/>
                  <a:gd name="T27" fmla="*/ 14 h 32"/>
                  <a:gd name="T28" fmla="*/ 34 w 41"/>
                  <a:gd name="T29" fmla="*/ 20 h 32"/>
                  <a:gd name="T30" fmla="*/ 35 w 41"/>
                  <a:gd name="T31" fmla="*/ 20 h 32"/>
                  <a:gd name="T32" fmla="*/ 32 w 41"/>
                  <a:gd name="T33" fmla="*/ 20 h 32"/>
                  <a:gd name="T34" fmla="*/ 31 w 41"/>
                  <a:gd name="T35" fmla="*/ 20 h 32"/>
                  <a:gd name="T36" fmla="*/ 28 w 41"/>
                  <a:gd name="T37" fmla="*/ 27 h 32"/>
                  <a:gd name="T38" fmla="*/ 27 w 41"/>
                  <a:gd name="T39" fmla="*/ 31 h 32"/>
                  <a:gd name="T40" fmla="*/ 3 w 41"/>
                  <a:gd name="T41" fmla="*/ 30 h 32"/>
                  <a:gd name="T42" fmla="*/ 2 w 41"/>
                  <a:gd name="T43" fmla="*/ 25 h 32"/>
                  <a:gd name="T44" fmla="*/ 0 w 41"/>
                  <a:gd name="T45" fmla="*/ 19 h 32"/>
                  <a:gd name="T46" fmla="*/ 1 w 41"/>
                  <a:gd name="T47" fmla="*/ 12 h 3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
                  <a:gd name="T73" fmla="*/ 0 h 32"/>
                  <a:gd name="T74" fmla="*/ 41 w 41"/>
                  <a:gd name="T75" fmla="*/ 32 h 3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 h="32">
                    <a:moveTo>
                      <a:pt x="1" y="12"/>
                    </a:moveTo>
                    <a:cubicBezTo>
                      <a:pt x="2" y="10"/>
                      <a:pt x="4" y="7"/>
                      <a:pt x="5" y="6"/>
                    </a:cubicBezTo>
                    <a:cubicBezTo>
                      <a:pt x="7" y="6"/>
                      <a:pt x="10" y="3"/>
                      <a:pt x="11" y="3"/>
                    </a:cubicBezTo>
                    <a:cubicBezTo>
                      <a:pt x="12" y="3"/>
                      <a:pt x="12" y="3"/>
                      <a:pt x="12" y="3"/>
                    </a:cubicBezTo>
                    <a:cubicBezTo>
                      <a:pt x="12" y="3"/>
                      <a:pt x="10" y="8"/>
                      <a:pt x="10" y="10"/>
                    </a:cubicBezTo>
                    <a:cubicBezTo>
                      <a:pt x="10" y="12"/>
                      <a:pt x="10" y="15"/>
                      <a:pt x="10" y="16"/>
                    </a:cubicBezTo>
                    <a:cubicBezTo>
                      <a:pt x="10" y="16"/>
                      <a:pt x="13" y="12"/>
                      <a:pt x="14" y="10"/>
                    </a:cubicBezTo>
                    <a:cubicBezTo>
                      <a:pt x="14" y="8"/>
                      <a:pt x="17" y="7"/>
                      <a:pt x="18" y="5"/>
                    </a:cubicBezTo>
                    <a:cubicBezTo>
                      <a:pt x="18" y="3"/>
                      <a:pt x="18" y="2"/>
                      <a:pt x="18" y="2"/>
                    </a:cubicBezTo>
                    <a:cubicBezTo>
                      <a:pt x="18" y="2"/>
                      <a:pt x="21" y="1"/>
                      <a:pt x="21" y="0"/>
                    </a:cubicBezTo>
                    <a:cubicBezTo>
                      <a:pt x="21" y="0"/>
                      <a:pt x="23" y="2"/>
                      <a:pt x="24" y="2"/>
                    </a:cubicBezTo>
                    <a:cubicBezTo>
                      <a:pt x="26" y="2"/>
                      <a:pt x="28" y="3"/>
                      <a:pt x="28" y="3"/>
                    </a:cubicBezTo>
                    <a:cubicBezTo>
                      <a:pt x="29" y="3"/>
                      <a:pt x="35" y="5"/>
                      <a:pt x="37" y="7"/>
                    </a:cubicBezTo>
                    <a:cubicBezTo>
                      <a:pt x="38" y="9"/>
                      <a:pt x="40" y="11"/>
                      <a:pt x="41" y="14"/>
                    </a:cubicBezTo>
                    <a:cubicBezTo>
                      <a:pt x="41" y="14"/>
                      <a:pt x="34" y="19"/>
                      <a:pt x="34" y="20"/>
                    </a:cubicBezTo>
                    <a:cubicBezTo>
                      <a:pt x="35" y="20"/>
                      <a:pt x="35" y="20"/>
                      <a:pt x="35" y="20"/>
                    </a:cubicBezTo>
                    <a:cubicBezTo>
                      <a:pt x="35" y="20"/>
                      <a:pt x="33" y="20"/>
                      <a:pt x="32" y="20"/>
                    </a:cubicBezTo>
                    <a:cubicBezTo>
                      <a:pt x="31" y="19"/>
                      <a:pt x="31" y="20"/>
                      <a:pt x="31" y="20"/>
                    </a:cubicBezTo>
                    <a:cubicBezTo>
                      <a:pt x="30" y="21"/>
                      <a:pt x="28" y="26"/>
                      <a:pt x="28" y="27"/>
                    </a:cubicBezTo>
                    <a:cubicBezTo>
                      <a:pt x="28" y="28"/>
                      <a:pt x="28" y="31"/>
                      <a:pt x="27" y="31"/>
                    </a:cubicBezTo>
                    <a:cubicBezTo>
                      <a:pt x="27" y="31"/>
                      <a:pt x="4" y="32"/>
                      <a:pt x="3" y="30"/>
                    </a:cubicBezTo>
                    <a:cubicBezTo>
                      <a:pt x="3" y="30"/>
                      <a:pt x="3" y="26"/>
                      <a:pt x="2" y="25"/>
                    </a:cubicBezTo>
                    <a:cubicBezTo>
                      <a:pt x="2" y="23"/>
                      <a:pt x="0" y="22"/>
                      <a:pt x="0" y="19"/>
                    </a:cubicBezTo>
                    <a:cubicBezTo>
                      <a:pt x="0" y="17"/>
                      <a:pt x="1" y="14"/>
                      <a:pt x="1" y="12"/>
                    </a:cubicBezTo>
                    <a:close/>
                  </a:path>
                </a:pathLst>
              </a:custGeom>
              <a:solidFill>
                <a:srgbClr val="F2F2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0" name="Freeform 23"/>
              <p:cNvSpPr>
                <a:spLocks noChangeArrowheads="1"/>
              </p:cNvSpPr>
              <p:nvPr/>
            </p:nvSpPr>
            <p:spPr bwMode="auto">
              <a:xfrm>
                <a:off x="644526" y="17463"/>
                <a:ext cx="558800" cy="703263"/>
              </a:xfrm>
              <a:custGeom>
                <a:avLst/>
                <a:gdLst>
                  <a:gd name="T0" fmla="*/ 27 w 32"/>
                  <a:gd name="T1" fmla="*/ 21 h 41"/>
                  <a:gd name="T2" fmla="*/ 25 w 32"/>
                  <a:gd name="T3" fmla="*/ 14 h 41"/>
                  <a:gd name="T4" fmla="*/ 22 w 32"/>
                  <a:gd name="T5" fmla="*/ 5 h 41"/>
                  <a:gd name="T6" fmla="*/ 14 w 32"/>
                  <a:gd name="T7" fmla="*/ 0 h 41"/>
                  <a:gd name="T8" fmla="*/ 5 w 32"/>
                  <a:gd name="T9" fmla="*/ 4 h 41"/>
                  <a:gd name="T10" fmla="*/ 3 w 32"/>
                  <a:gd name="T11" fmla="*/ 12 h 41"/>
                  <a:gd name="T12" fmla="*/ 4 w 32"/>
                  <a:gd name="T13" fmla="*/ 16 h 41"/>
                  <a:gd name="T14" fmla="*/ 6 w 32"/>
                  <a:gd name="T15" fmla="*/ 18 h 41"/>
                  <a:gd name="T16" fmla="*/ 7 w 32"/>
                  <a:gd name="T17" fmla="*/ 22 h 41"/>
                  <a:gd name="T18" fmla="*/ 8 w 32"/>
                  <a:gd name="T19" fmla="*/ 23 h 41"/>
                  <a:gd name="T20" fmla="*/ 8 w 32"/>
                  <a:gd name="T21" fmla="*/ 22 h 41"/>
                  <a:gd name="T22" fmla="*/ 8 w 32"/>
                  <a:gd name="T23" fmla="*/ 19 h 41"/>
                  <a:gd name="T24" fmla="*/ 6 w 32"/>
                  <a:gd name="T25" fmla="*/ 12 h 41"/>
                  <a:gd name="T26" fmla="*/ 7 w 32"/>
                  <a:gd name="T27" fmla="*/ 15 h 41"/>
                  <a:gd name="T28" fmla="*/ 9 w 32"/>
                  <a:gd name="T29" fmla="*/ 18 h 41"/>
                  <a:gd name="T30" fmla="*/ 8 w 32"/>
                  <a:gd name="T31" fmla="*/ 21 h 41"/>
                  <a:gd name="T32" fmla="*/ 8 w 32"/>
                  <a:gd name="T33" fmla="*/ 27 h 41"/>
                  <a:gd name="T34" fmla="*/ 7 w 32"/>
                  <a:gd name="T35" fmla="*/ 30 h 41"/>
                  <a:gd name="T36" fmla="*/ 14 w 32"/>
                  <a:gd name="T37" fmla="*/ 26 h 41"/>
                  <a:gd name="T38" fmla="*/ 12 w 32"/>
                  <a:gd name="T39" fmla="*/ 23 h 41"/>
                  <a:gd name="T40" fmla="*/ 20 w 32"/>
                  <a:gd name="T41" fmla="*/ 16 h 41"/>
                  <a:gd name="T42" fmla="*/ 21 w 32"/>
                  <a:gd name="T43" fmla="*/ 20 h 41"/>
                  <a:gd name="T44" fmla="*/ 21 w 32"/>
                  <a:gd name="T45" fmla="*/ 25 h 41"/>
                  <a:gd name="T46" fmla="*/ 24 w 32"/>
                  <a:gd name="T47" fmla="*/ 27 h 41"/>
                  <a:gd name="T48" fmla="*/ 24 w 32"/>
                  <a:gd name="T49" fmla="*/ 29 h 41"/>
                  <a:gd name="T50" fmla="*/ 25 w 32"/>
                  <a:gd name="T51" fmla="*/ 27 h 41"/>
                  <a:gd name="T52" fmla="*/ 25 w 32"/>
                  <a:gd name="T53" fmla="*/ 28 h 41"/>
                  <a:gd name="T54" fmla="*/ 25 w 32"/>
                  <a:gd name="T55" fmla="*/ 30 h 41"/>
                  <a:gd name="T56" fmla="*/ 25 w 32"/>
                  <a:gd name="T57" fmla="*/ 33 h 41"/>
                  <a:gd name="T58" fmla="*/ 25 w 32"/>
                  <a:gd name="T59" fmla="*/ 33 h 41"/>
                  <a:gd name="T60" fmla="*/ 25 w 32"/>
                  <a:gd name="T61" fmla="*/ 33 h 41"/>
                  <a:gd name="T62" fmla="*/ 26 w 32"/>
                  <a:gd name="T63" fmla="*/ 32 h 41"/>
                  <a:gd name="T64" fmla="*/ 26 w 32"/>
                  <a:gd name="T65" fmla="*/ 38 h 41"/>
                  <a:gd name="T66" fmla="*/ 24 w 32"/>
                  <a:gd name="T67" fmla="*/ 39 h 41"/>
                  <a:gd name="T68" fmla="*/ 27 w 32"/>
                  <a:gd name="T69" fmla="*/ 39 h 41"/>
                  <a:gd name="T70" fmla="*/ 28 w 32"/>
                  <a:gd name="T71" fmla="*/ 33 h 41"/>
                  <a:gd name="T72" fmla="*/ 31 w 32"/>
                  <a:gd name="T73" fmla="*/ 28 h 41"/>
                  <a:gd name="T74" fmla="*/ 32 w 32"/>
                  <a:gd name="T75" fmla="*/ 28 h 41"/>
                  <a:gd name="T76" fmla="*/ 27 w 32"/>
                  <a:gd name="T77" fmla="*/ 21 h 4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2"/>
                  <a:gd name="T118" fmla="*/ 0 h 41"/>
                  <a:gd name="T119" fmla="*/ 32 w 32"/>
                  <a:gd name="T120" fmla="*/ 41 h 4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2" h="41">
                    <a:moveTo>
                      <a:pt x="27" y="21"/>
                    </a:moveTo>
                    <a:cubicBezTo>
                      <a:pt x="26" y="21"/>
                      <a:pt x="25" y="15"/>
                      <a:pt x="25" y="14"/>
                    </a:cubicBezTo>
                    <a:cubicBezTo>
                      <a:pt x="25" y="13"/>
                      <a:pt x="23" y="6"/>
                      <a:pt x="22" y="5"/>
                    </a:cubicBezTo>
                    <a:cubicBezTo>
                      <a:pt x="20" y="1"/>
                      <a:pt x="14" y="0"/>
                      <a:pt x="14" y="0"/>
                    </a:cubicBezTo>
                    <a:cubicBezTo>
                      <a:pt x="11" y="0"/>
                      <a:pt x="8" y="1"/>
                      <a:pt x="5" y="4"/>
                    </a:cubicBezTo>
                    <a:cubicBezTo>
                      <a:pt x="0" y="5"/>
                      <a:pt x="3" y="11"/>
                      <a:pt x="3" y="12"/>
                    </a:cubicBezTo>
                    <a:cubicBezTo>
                      <a:pt x="4" y="14"/>
                      <a:pt x="4" y="13"/>
                      <a:pt x="4" y="16"/>
                    </a:cubicBezTo>
                    <a:cubicBezTo>
                      <a:pt x="4" y="18"/>
                      <a:pt x="6" y="17"/>
                      <a:pt x="6" y="18"/>
                    </a:cubicBezTo>
                    <a:cubicBezTo>
                      <a:pt x="6" y="19"/>
                      <a:pt x="5" y="21"/>
                      <a:pt x="7" y="22"/>
                    </a:cubicBezTo>
                    <a:cubicBezTo>
                      <a:pt x="8" y="23"/>
                      <a:pt x="8" y="23"/>
                      <a:pt x="8" y="23"/>
                    </a:cubicBezTo>
                    <a:cubicBezTo>
                      <a:pt x="8" y="23"/>
                      <a:pt x="8" y="22"/>
                      <a:pt x="8" y="22"/>
                    </a:cubicBezTo>
                    <a:cubicBezTo>
                      <a:pt x="7" y="22"/>
                      <a:pt x="7" y="20"/>
                      <a:pt x="8" y="19"/>
                    </a:cubicBezTo>
                    <a:cubicBezTo>
                      <a:pt x="8" y="18"/>
                      <a:pt x="6" y="12"/>
                      <a:pt x="6" y="12"/>
                    </a:cubicBezTo>
                    <a:cubicBezTo>
                      <a:pt x="7" y="15"/>
                      <a:pt x="7" y="15"/>
                      <a:pt x="7" y="15"/>
                    </a:cubicBezTo>
                    <a:cubicBezTo>
                      <a:pt x="9" y="18"/>
                      <a:pt x="9" y="18"/>
                      <a:pt x="9" y="18"/>
                    </a:cubicBezTo>
                    <a:cubicBezTo>
                      <a:pt x="8" y="21"/>
                      <a:pt x="8" y="21"/>
                      <a:pt x="8" y="21"/>
                    </a:cubicBezTo>
                    <a:cubicBezTo>
                      <a:pt x="7" y="25"/>
                      <a:pt x="7" y="26"/>
                      <a:pt x="8" y="27"/>
                    </a:cubicBezTo>
                    <a:cubicBezTo>
                      <a:pt x="8" y="28"/>
                      <a:pt x="7" y="30"/>
                      <a:pt x="7" y="30"/>
                    </a:cubicBezTo>
                    <a:cubicBezTo>
                      <a:pt x="11" y="28"/>
                      <a:pt x="14" y="27"/>
                      <a:pt x="14" y="26"/>
                    </a:cubicBezTo>
                    <a:cubicBezTo>
                      <a:pt x="14" y="25"/>
                      <a:pt x="12" y="23"/>
                      <a:pt x="12" y="23"/>
                    </a:cubicBezTo>
                    <a:cubicBezTo>
                      <a:pt x="20" y="16"/>
                      <a:pt x="20" y="16"/>
                      <a:pt x="20" y="16"/>
                    </a:cubicBezTo>
                    <a:cubicBezTo>
                      <a:pt x="20" y="16"/>
                      <a:pt x="22" y="20"/>
                      <a:pt x="21" y="20"/>
                    </a:cubicBezTo>
                    <a:cubicBezTo>
                      <a:pt x="21" y="21"/>
                      <a:pt x="21" y="24"/>
                      <a:pt x="21" y="25"/>
                    </a:cubicBezTo>
                    <a:cubicBezTo>
                      <a:pt x="21" y="25"/>
                      <a:pt x="23" y="27"/>
                      <a:pt x="24" y="27"/>
                    </a:cubicBezTo>
                    <a:cubicBezTo>
                      <a:pt x="25" y="27"/>
                      <a:pt x="24" y="29"/>
                      <a:pt x="24" y="29"/>
                    </a:cubicBezTo>
                    <a:cubicBezTo>
                      <a:pt x="25" y="28"/>
                      <a:pt x="25" y="27"/>
                      <a:pt x="25" y="27"/>
                    </a:cubicBezTo>
                    <a:cubicBezTo>
                      <a:pt x="25" y="27"/>
                      <a:pt x="25" y="27"/>
                      <a:pt x="25" y="28"/>
                    </a:cubicBezTo>
                    <a:cubicBezTo>
                      <a:pt x="26" y="28"/>
                      <a:pt x="26" y="29"/>
                      <a:pt x="25" y="30"/>
                    </a:cubicBezTo>
                    <a:cubicBezTo>
                      <a:pt x="25" y="32"/>
                      <a:pt x="25" y="33"/>
                      <a:pt x="25" y="33"/>
                    </a:cubicBezTo>
                    <a:cubicBezTo>
                      <a:pt x="25" y="33"/>
                      <a:pt x="25" y="33"/>
                      <a:pt x="25" y="33"/>
                    </a:cubicBezTo>
                    <a:cubicBezTo>
                      <a:pt x="25" y="33"/>
                      <a:pt x="25" y="33"/>
                      <a:pt x="25" y="33"/>
                    </a:cubicBezTo>
                    <a:cubicBezTo>
                      <a:pt x="25" y="33"/>
                      <a:pt x="26" y="32"/>
                      <a:pt x="26" y="32"/>
                    </a:cubicBezTo>
                    <a:cubicBezTo>
                      <a:pt x="26" y="34"/>
                      <a:pt x="27" y="36"/>
                      <a:pt x="26" y="38"/>
                    </a:cubicBezTo>
                    <a:cubicBezTo>
                      <a:pt x="26" y="41"/>
                      <a:pt x="24" y="39"/>
                      <a:pt x="24" y="39"/>
                    </a:cubicBezTo>
                    <a:cubicBezTo>
                      <a:pt x="25" y="41"/>
                      <a:pt x="26" y="40"/>
                      <a:pt x="27" y="39"/>
                    </a:cubicBezTo>
                    <a:cubicBezTo>
                      <a:pt x="28" y="38"/>
                      <a:pt x="28" y="36"/>
                      <a:pt x="28" y="33"/>
                    </a:cubicBezTo>
                    <a:cubicBezTo>
                      <a:pt x="28" y="30"/>
                      <a:pt x="30" y="29"/>
                      <a:pt x="31" y="28"/>
                    </a:cubicBezTo>
                    <a:cubicBezTo>
                      <a:pt x="31" y="27"/>
                      <a:pt x="32" y="28"/>
                      <a:pt x="32" y="28"/>
                    </a:cubicBezTo>
                    <a:cubicBezTo>
                      <a:pt x="32" y="27"/>
                      <a:pt x="29" y="22"/>
                      <a:pt x="27" y="21"/>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1" name="Rectangle 24"/>
              <p:cNvSpPr>
                <a:spLocks noChangeArrowheads="1"/>
              </p:cNvSpPr>
              <p:nvPr/>
            </p:nvSpPr>
            <p:spPr bwMode="auto">
              <a:xfrm>
                <a:off x="1081088" y="584200"/>
                <a:ext cx="1588" cy="1588"/>
              </a:xfrm>
              <a:prstGeom prst="rect">
                <a:avLst/>
              </a:pr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2" name="Freeform 25"/>
              <p:cNvSpPr>
                <a:spLocks noChangeArrowheads="1"/>
              </p:cNvSpPr>
              <p:nvPr/>
            </p:nvSpPr>
            <p:spPr bwMode="auto">
              <a:xfrm>
                <a:off x="731838" y="120650"/>
                <a:ext cx="314325" cy="342900"/>
              </a:xfrm>
              <a:custGeom>
                <a:avLst/>
                <a:gdLst>
                  <a:gd name="T0" fmla="*/ 8 w 18"/>
                  <a:gd name="T1" fmla="*/ 20 h 20"/>
                  <a:gd name="T2" fmla="*/ 15 w 18"/>
                  <a:gd name="T3" fmla="*/ 14 h 20"/>
                  <a:gd name="T4" fmla="*/ 15 w 18"/>
                  <a:gd name="T5" fmla="*/ 10 h 20"/>
                  <a:gd name="T6" fmla="*/ 17 w 18"/>
                  <a:gd name="T7" fmla="*/ 9 h 20"/>
                  <a:gd name="T8" fmla="*/ 17 w 18"/>
                  <a:gd name="T9" fmla="*/ 3 h 20"/>
                  <a:gd name="T10" fmla="*/ 15 w 18"/>
                  <a:gd name="T11" fmla="*/ 4 h 20"/>
                  <a:gd name="T12" fmla="*/ 14 w 18"/>
                  <a:gd name="T13" fmla="*/ 7 h 20"/>
                  <a:gd name="T14" fmla="*/ 13 w 18"/>
                  <a:gd name="T15" fmla="*/ 7 h 20"/>
                  <a:gd name="T16" fmla="*/ 11 w 18"/>
                  <a:gd name="T17" fmla="*/ 4 h 20"/>
                  <a:gd name="T18" fmla="*/ 7 w 18"/>
                  <a:gd name="T19" fmla="*/ 1 h 20"/>
                  <a:gd name="T20" fmla="*/ 3 w 18"/>
                  <a:gd name="T21" fmla="*/ 2 h 20"/>
                  <a:gd name="T22" fmla="*/ 0 w 18"/>
                  <a:gd name="T23" fmla="*/ 2 h 20"/>
                  <a:gd name="T24" fmla="*/ 0 w 18"/>
                  <a:gd name="T25" fmla="*/ 9 h 20"/>
                  <a:gd name="T26" fmla="*/ 2 w 18"/>
                  <a:gd name="T27" fmla="*/ 11 h 20"/>
                  <a:gd name="T28" fmla="*/ 2 w 18"/>
                  <a:gd name="T29" fmla="*/ 14 h 20"/>
                  <a:gd name="T30" fmla="*/ 5 w 18"/>
                  <a:gd name="T31" fmla="*/ 17 h 20"/>
                  <a:gd name="T32" fmla="*/ 6 w 18"/>
                  <a:gd name="T33" fmla="*/ 19 h 20"/>
                  <a:gd name="T34" fmla="*/ 8 w 18"/>
                  <a:gd name="T35" fmla="*/ 20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
                  <a:gd name="T55" fmla="*/ 0 h 20"/>
                  <a:gd name="T56" fmla="*/ 18 w 18"/>
                  <a:gd name="T57" fmla="*/ 20 h 2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 h="20">
                    <a:moveTo>
                      <a:pt x="8" y="20"/>
                    </a:moveTo>
                    <a:cubicBezTo>
                      <a:pt x="9" y="19"/>
                      <a:pt x="14" y="16"/>
                      <a:pt x="15" y="14"/>
                    </a:cubicBezTo>
                    <a:cubicBezTo>
                      <a:pt x="15" y="11"/>
                      <a:pt x="15" y="10"/>
                      <a:pt x="15" y="10"/>
                    </a:cubicBezTo>
                    <a:cubicBezTo>
                      <a:pt x="15" y="10"/>
                      <a:pt x="16" y="10"/>
                      <a:pt x="17" y="9"/>
                    </a:cubicBezTo>
                    <a:cubicBezTo>
                      <a:pt x="17" y="8"/>
                      <a:pt x="18" y="4"/>
                      <a:pt x="17" y="3"/>
                    </a:cubicBezTo>
                    <a:cubicBezTo>
                      <a:pt x="16" y="2"/>
                      <a:pt x="15" y="3"/>
                      <a:pt x="15" y="4"/>
                    </a:cubicBezTo>
                    <a:cubicBezTo>
                      <a:pt x="15" y="4"/>
                      <a:pt x="14" y="6"/>
                      <a:pt x="14" y="7"/>
                    </a:cubicBezTo>
                    <a:cubicBezTo>
                      <a:pt x="13" y="7"/>
                      <a:pt x="13" y="7"/>
                      <a:pt x="13" y="7"/>
                    </a:cubicBezTo>
                    <a:cubicBezTo>
                      <a:pt x="13" y="7"/>
                      <a:pt x="13" y="6"/>
                      <a:pt x="11" y="4"/>
                    </a:cubicBezTo>
                    <a:cubicBezTo>
                      <a:pt x="11" y="4"/>
                      <a:pt x="9" y="2"/>
                      <a:pt x="7" y="1"/>
                    </a:cubicBezTo>
                    <a:cubicBezTo>
                      <a:pt x="6" y="0"/>
                      <a:pt x="3" y="2"/>
                      <a:pt x="3" y="2"/>
                    </a:cubicBezTo>
                    <a:cubicBezTo>
                      <a:pt x="3" y="2"/>
                      <a:pt x="0" y="2"/>
                      <a:pt x="0" y="2"/>
                    </a:cubicBezTo>
                    <a:cubicBezTo>
                      <a:pt x="0" y="3"/>
                      <a:pt x="0" y="8"/>
                      <a:pt x="0" y="9"/>
                    </a:cubicBezTo>
                    <a:cubicBezTo>
                      <a:pt x="0" y="9"/>
                      <a:pt x="1" y="10"/>
                      <a:pt x="2" y="11"/>
                    </a:cubicBezTo>
                    <a:cubicBezTo>
                      <a:pt x="2" y="11"/>
                      <a:pt x="2" y="13"/>
                      <a:pt x="2" y="14"/>
                    </a:cubicBezTo>
                    <a:cubicBezTo>
                      <a:pt x="3" y="14"/>
                      <a:pt x="5" y="16"/>
                      <a:pt x="5" y="17"/>
                    </a:cubicBezTo>
                    <a:cubicBezTo>
                      <a:pt x="5" y="18"/>
                      <a:pt x="6" y="18"/>
                      <a:pt x="6" y="19"/>
                    </a:cubicBezTo>
                    <a:cubicBezTo>
                      <a:pt x="7" y="19"/>
                      <a:pt x="7" y="20"/>
                      <a:pt x="8" y="20"/>
                    </a:cubicBezTo>
                    <a:close/>
                  </a:path>
                </a:pathLst>
              </a:custGeom>
              <a:solidFill>
                <a:srgbClr val="F1B1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3" name="Freeform 26"/>
              <p:cNvSpPr>
                <a:spLocks noChangeArrowheads="1"/>
              </p:cNvSpPr>
              <p:nvPr/>
            </p:nvSpPr>
            <p:spPr bwMode="auto">
              <a:xfrm>
                <a:off x="1203326" y="617538"/>
                <a:ext cx="347663" cy="703263"/>
              </a:xfrm>
              <a:custGeom>
                <a:avLst/>
                <a:gdLst>
                  <a:gd name="T0" fmla="*/ 4 w 20"/>
                  <a:gd name="T1" fmla="*/ 40 h 41"/>
                  <a:gd name="T2" fmla="*/ 7 w 20"/>
                  <a:gd name="T3" fmla="*/ 38 h 41"/>
                  <a:gd name="T4" fmla="*/ 20 w 20"/>
                  <a:gd name="T5" fmla="*/ 18 h 41"/>
                  <a:gd name="T6" fmla="*/ 11 w 20"/>
                  <a:gd name="T7" fmla="*/ 5 h 41"/>
                  <a:gd name="T8" fmla="*/ 8 w 20"/>
                  <a:gd name="T9" fmla="*/ 0 h 41"/>
                  <a:gd name="T10" fmla="*/ 2 w 20"/>
                  <a:gd name="T11" fmla="*/ 8 h 41"/>
                  <a:gd name="T12" fmla="*/ 6 w 20"/>
                  <a:gd name="T13" fmla="*/ 11 h 41"/>
                  <a:gd name="T14" fmla="*/ 7 w 20"/>
                  <a:gd name="T15" fmla="*/ 6 h 41"/>
                  <a:gd name="T16" fmla="*/ 11 w 20"/>
                  <a:gd name="T17" fmla="*/ 9 h 41"/>
                  <a:gd name="T18" fmla="*/ 19 w 20"/>
                  <a:gd name="T19" fmla="*/ 18 h 41"/>
                  <a:gd name="T20" fmla="*/ 7 w 20"/>
                  <a:gd name="T21" fmla="*/ 36 h 41"/>
                  <a:gd name="T22" fmla="*/ 5 w 20"/>
                  <a:gd name="T23" fmla="*/ 38 h 41"/>
                  <a:gd name="T24" fmla="*/ 3 w 20"/>
                  <a:gd name="T25" fmla="*/ 35 h 41"/>
                  <a:gd name="T26" fmla="*/ 0 w 20"/>
                  <a:gd name="T27" fmla="*/ 35 h 41"/>
                  <a:gd name="T28" fmla="*/ 0 w 20"/>
                  <a:gd name="T29" fmla="*/ 35 h 41"/>
                  <a:gd name="T30" fmla="*/ 2 w 20"/>
                  <a:gd name="T31" fmla="*/ 39 h 41"/>
                  <a:gd name="T32" fmla="*/ 2 w 20"/>
                  <a:gd name="T33" fmla="*/ 40 h 41"/>
                  <a:gd name="T34" fmla="*/ 4 w 20"/>
                  <a:gd name="T35" fmla="*/ 40 h 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41"/>
                  <a:gd name="T56" fmla="*/ 20 w 20"/>
                  <a:gd name="T57" fmla="*/ 41 h 4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41">
                    <a:moveTo>
                      <a:pt x="4" y="40"/>
                    </a:moveTo>
                    <a:cubicBezTo>
                      <a:pt x="7" y="40"/>
                      <a:pt x="6" y="39"/>
                      <a:pt x="7" y="38"/>
                    </a:cubicBezTo>
                    <a:cubicBezTo>
                      <a:pt x="7" y="38"/>
                      <a:pt x="20" y="22"/>
                      <a:pt x="20" y="18"/>
                    </a:cubicBezTo>
                    <a:cubicBezTo>
                      <a:pt x="20" y="15"/>
                      <a:pt x="12" y="6"/>
                      <a:pt x="11" y="5"/>
                    </a:cubicBezTo>
                    <a:cubicBezTo>
                      <a:pt x="10" y="4"/>
                      <a:pt x="9" y="2"/>
                      <a:pt x="8" y="0"/>
                    </a:cubicBezTo>
                    <a:cubicBezTo>
                      <a:pt x="5" y="2"/>
                      <a:pt x="2" y="5"/>
                      <a:pt x="2" y="8"/>
                    </a:cubicBezTo>
                    <a:cubicBezTo>
                      <a:pt x="3" y="9"/>
                      <a:pt x="5" y="10"/>
                      <a:pt x="6" y="11"/>
                    </a:cubicBezTo>
                    <a:cubicBezTo>
                      <a:pt x="6" y="9"/>
                      <a:pt x="6" y="7"/>
                      <a:pt x="7" y="6"/>
                    </a:cubicBezTo>
                    <a:cubicBezTo>
                      <a:pt x="9" y="6"/>
                      <a:pt x="11" y="8"/>
                      <a:pt x="11" y="9"/>
                    </a:cubicBezTo>
                    <a:cubicBezTo>
                      <a:pt x="12" y="11"/>
                      <a:pt x="17" y="17"/>
                      <a:pt x="19" y="18"/>
                    </a:cubicBezTo>
                    <a:cubicBezTo>
                      <a:pt x="19" y="18"/>
                      <a:pt x="10" y="34"/>
                      <a:pt x="7" y="36"/>
                    </a:cubicBezTo>
                    <a:cubicBezTo>
                      <a:pt x="5" y="38"/>
                      <a:pt x="5" y="38"/>
                      <a:pt x="5" y="38"/>
                    </a:cubicBezTo>
                    <a:cubicBezTo>
                      <a:pt x="5" y="38"/>
                      <a:pt x="5" y="36"/>
                      <a:pt x="3" y="35"/>
                    </a:cubicBezTo>
                    <a:cubicBezTo>
                      <a:pt x="3" y="35"/>
                      <a:pt x="1" y="36"/>
                      <a:pt x="0" y="35"/>
                    </a:cubicBezTo>
                    <a:cubicBezTo>
                      <a:pt x="0" y="35"/>
                      <a:pt x="0" y="35"/>
                      <a:pt x="0" y="35"/>
                    </a:cubicBezTo>
                    <a:cubicBezTo>
                      <a:pt x="0" y="35"/>
                      <a:pt x="2" y="37"/>
                      <a:pt x="2" y="39"/>
                    </a:cubicBezTo>
                    <a:cubicBezTo>
                      <a:pt x="2" y="39"/>
                      <a:pt x="2" y="40"/>
                      <a:pt x="2" y="40"/>
                    </a:cubicBezTo>
                    <a:cubicBezTo>
                      <a:pt x="3" y="41"/>
                      <a:pt x="3" y="41"/>
                      <a:pt x="4" y="40"/>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4" name="Freeform 27"/>
              <p:cNvSpPr>
                <a:spLocks noChangeArrowheads="1"/>
              </p:cNvSpPr>
              <p:nvPr/>
            </p:nvSpPr>
            <p:spPr bwMode="auto">
              <a:xfrm>
                <a:off x="854076" y="120650"/>
                <a:ext cx="52388" cy="50800"/>
              </a:xfrm>
              <a:custGeom>
                <a:avLst/>
                <a:gdLst>
                  <a:gd name="T0" fmla="*/ 0 w 3"/>
                  <a:gd name="T1" fmla="*/ 1 h 3"/>
                  <a:gd name="T2" fmla="*/ 1 w 3"/>
                  <a:gd name="T3" fmla="*/ 3 h 3"/>
                  <a:gd name="T4" fmla="*/ 2 w 3"/>
                  <a:gd name="T5" fmla="*/ 1 h 3"/>
                  <a:gd name="T6" fmla="*/ 0 w 3"/>
                  <a:gd name="T7" fmla="*/ 1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1"/>
                    </a:moveTo>
                    <a:cubicBezTo>
                      <a:pt x="0" y="1"/>
                      <a:pt x="2" y="2"/>
                      <a:pt x="1" y="3"/>
                    </a:cubicBezTo>
                    <a:cubicBezTo>
                      <a:pt x="1" y="3"/>
                      <a:pt x="3" y="2"/>
                      <a:pt x="2" y="1"/>
                    </a:cubicBezTo>
                    <a:cubicBezTo>
                      <a:pt x="1" y="0"/>
                      <a:pt x="0" y="1"/>
                      <a:pt x="0" y="1"/>
                    </a:cubicBezTo>
                    <a:close/>
                  </a:path>
                </a:pathLst>
              </a:custGeom>
              <a:solidFill>
                <a:srgbClr val="12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5" name="Freeform 28"/>
              <p:cNvSpPr>
                <a:spLocks noChangeArrowheads="1"/>
              </p:cNvSpPr>
              <p:nvPr/>
            </p:nvSpPr>
            <p:spPr bwMode="auto">
              <a:xfrm>
                <a:off x="906463" y="481013"/>
                <a:ext cx="469900" cy="479425"/>
              </a:xfrm>
              <a:custGeom>
                <a:avLst/>
                <a:gdLst>
                  <a:gd name="T0" fmla="*/ 27 w 27"/>
                  <a:gd name="T1" fmla="*/ 11 h 28"/>
                  <a:gd name="T2" fmla="*/ 23 w 27"/>
                  <a:gd name="T3" fmla="*/ 4 h 28"/>
                  <a:gd name="T4" fmla="*/ 14 w 27"/>
                  <a:gd name="T5" fmla="*/ 0 h 28"/>
                  <a:gd name="T6" fmla="*/ 14 w 27"/>
                  <a:gd name="T7" fmla="*/ 0 h 28"/>
                  <a:gd name="T8" fmla="*/ 14 w 27"/>
                  <a:gd name="T9" fmla="*/ 3 h 28"/>
                  <a:gd name="T10" fmla="*/ 21 w 27"/>
                  <a:gd name="T11" fmla="*/ 10 h 28"/>
                  <a:gd name="T12" fmla="*/ 15 w 27"/>
                  <a:gd name="T13" fmla="*/ 10 h 28"/>
                  <a:gd name="T14" fmla="*/ 7 w 27"/>
                  <a:gd name="T15" fmla="*/ 14 h 28"/>
                  <a:gd name="T16" fmla="*/ 14 w 27"/>
                  <a:gd name="T17" fmla="*/ 13 h 28"/>
                  <a:gd name="T18" fmla="*/ 6 w 27"/>
                  <a:gd name="T19" fmla="*/ 20 h 28"/>
                  <a:gd name="T20" fmla="*/ 0 w 27"/>
                  <a:gd name="T21" fmla="*/ 23 h 28"/>
                  <a:gd name="T22" fmla="*/ 6 w 27"/>
                  <a:gd name="T23" fmla="*/ 23 h 28"/>
                  <a:gd name="T24" fmla="*/ 4 w 27"/>
                  <a:gd name="T25" fmla="*/ 28 h 28"/>
                  <a:gd name="T26" fmla="*/ 13 w 27"/>
                  <a:gd name="T27" fmla="*/ 28 h 28"/>
                  <a:gd name="T28" fmla="*/ 14 w 27"/>
                  <a:gd name="T29" fmla="*/ 24 h 28"/>
                  <a:gd name="T30" fmla="*/ 17 w 27"/>
                  <a:gd name="T31" fmla="*/ 17 h 28"/>
                  <a:gd name="T32" fmla="*/ 18 w 27"/>
                  <a:gd name="T33" fmla="*/ 17 h 28"/>
                  <a:gd name="T34" fmla="*/ 21 w 27"/>
                  <a:gd name="T35" fmla="*/ 17 h 28"/>
                  <a:gd name="T36" fmla="*/ 20 w 27"/>
                  <a:gd name="T37" fmla="*/ 17 h 28"/>
                  <a:gd name="T38" fmla="*/ 27 w 27"/>
                  <a:gd name="T39" fmla="*/ 11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7"/>
                  <a:gd name="T61" fmla="*/ 0 h 28"/>
                  <a:gd name="T62" fmla="*/ 27 w 27"/>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7" h="28">
                    <a:moveTo>
                      <a:pt x="27" y="11"/>
                    </a:moveTo>
                    <a:cubicBezTo>
                      <a:pt x="26" y="8"/>
                      <a:pt x="24" y="6"/>
                      <a:pt x="23" y="4"/>
                    </a:cubicBezTo>
                    <a:cubicBezTo>
                      <a:pt x="21" y="2"/>
                      <a:pt x="15" y="0"/>
                      <a:pt x="14" y="0"/>
                    </a:cubicBezTo>
                    <a:cubicBezTo>
                      <a:pt x="14" y="0"/>
                      <a:pt x="14" y="0"/>
                      <a:pt x="14" y="0"/>
                    </a:cubicBezTo>
                    <a:cubicBezTo>
                      <a:pt x="14" y="2"/>
                      <a:pt x="14" y="3"/>
                      <a:pt x="14" y="3"/>
                    </a:cubicBezTo>
                    <a:cubicBezTo>
                      <a:pt x="19" y="5"/>
                      <a:pt x="21" y="10"/>
                      <a:pt x="21" y="10"/>
                    </a:cubicBezTo>
                    <a:cubicBezTo>
                      <a:pt x="21" y="10"/>
                      <a:pt x="16" y="8"/>
                      <a:pt x="15" y="10"/>
                    </a:cubicBezTo>
                    <a:cubicBezTo>
                      <a:pt x="14" y="12"/>
                      <a:pt x="7" y="14"/>
                      <a:pt x="7" y="14"/>
                    </a:cubicBezTo>
                    <a:cubicBezTo>
                      <a:pt x="9" y="14"/>
                      <a:pt x="13" y="13"/>
                      <a:pt x="14" y="13"/>
                    </a:cubicBezTo>
                    <a:cubicBezTo>
                      <a:pt x="12" y="13"/>
                      <a:pt x="7" y="18"/>
                      <a:pt x="6" y="20"/>
                    </a:cubicBezTo>
                    <a:cubicBezTo>
                      <a:pt x="5" y="22"/>
                      <a:pt x="0" y="23"/>
                      <a:pt x="0" y="23"/>
                    </a:cubicBezTo>
                    <a:cubicBezTo>
                      <a:pt x="1" y="24"/>
                      <a:pt x="6" y="23"/>
                      <a:pt x="6" y="23"/>
                    </a:cubicBezTo>
                    <a:cubicBezTo>
                      <a:pt x="6" y="24"/>
                      <a:pt x="5" y="27"/>
                      <a:pt x="4" y="28"/>
                    </a:cubicBezTo>
                    <a:cubicBezTo>
                      <a:pt x="9" y="28"/>
                      <a:pt x="13" y="28"/>
                      <a:pt x="13" y="28"/>
                    </a:cubicBezTo>
                    <a:cubicBezTo>
                      <a:pt x="14" y="28"/>
                      <a:pt x="14" y="25"/>
                      <a:pt x="14" y="24"/>
                    </a:cubicBezTo>
                    <a:cubicBezTo>
                      <a:pt x="14" y="23"/>
                      <a:pt x="16" y="18"/>
                      <a:pt x="17" y="17"/>
                    </a:cubicBezTo>
                    <a:cubicBezTo>
                      <a:pt x="17" y="17"/>
                      <a:pt x="17" y="16"/>
                      <a:pt x="18" y="17"/>
                    </a:cubicBezTo>
                    <a:cubicBezTo>
                      <a:pt x="19" y="17"/>
                      <a:pt x="21" y="17"/>
                      <a:pt x="21" y="17"/>
                    </a:cubicBezTo>
                    <a:cubicBezTo>
                      <a:pt x="20" y="17"/>
                      <a:pt x="20" y="17"/>
                      <a:pt x="20" y="17"/>
                    </a:cubicBezTo>
                    <a:cubicBezTo>
                      <a:pt x="20" y="16"/>
                      <a:pt x="27" y="11"/>
                      <a:pt x="27" y="11"/>
                    </a:cubicBezTo>
                    <a:close/>
                  </a:path>
                </a:pathLst>
              </a:custGeom>
              <a:solidFill>
                <a:srgbClr val="DAE2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6" name="Freeform 29"/>
              <p:cNvSpPr>
                <a:spLocks noChangeArrowheads="1"/>
              </p:cNvSpPr>
              <p:nvPr/>
            </p:nvSpPr>
            <p:spPr bwMode="auto">
              <a:xfrm>
                <a:off x="714376" y="669925"/>
                <a:ext cx="1" cy="33338"/>
              </a:xfrm>
              <a:custGeom>
                <a:avLst/>
                <a:gdLst>
                  <a:gd name="T0" fmla="*/ 0 w 1"/>
                  <a:gd name="T1" fmla="*/ 2 h 2"/>
                  <a:gd name="T2" fmla="*/ 0 w 1"/>
                  <a:gd name="T3" fmla="*/ 0 h 2"/>
                  <a:gd name="T4" fmla="*/ 0 w 1"/>
                  <a:gd name="T5" fmla="*/ 2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2"/>
                      <a:pt x="0" y="1"/>
                      <a:pt x="0" y="0"/>
                    </a:cubicBezTo>
                    <a:cubicBezTo>
                      <a:pt x="0" y="1"/>
                      <a:pt x="0" y="2"/>
                      <a:pt x="0" y="2"/>
                    </a:cubicBezTo>
                    <a:close/>
                  </a:path>
                </a:pathLst>
              </a:custGeom>
              <a:solidFill>
                <a:srgbClr val="DAE2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7" name="Freeform 30"/>
              <p:cNvSpPr>
                <a:spLocks noChangeArrowheads="1"/>
              </p:cNvSpPr>
              <p:nvPr/>
            </p:nvSpPr>
            <p:spPr bwMode="auto">
              <a:xfrm>
                <a:off x="714376" y="514350"/>
                <a:ext cx="104775" cy="155575"/>
              </a:xfrm>
              <a:custGeom>
                <a:avLst/>
                <a:gdLst>
                  <a:gd name="T0" fmla="*/ 3 w 6"/>
                  <a:gd name="T1" fmla="*/ 5 h 9"/>
                  <a:gd name="T2" fmla="*/ 5 w 6"/>
                  <a:gd name="T3" fmla="*/ 8 h 9"/>
                  <a:gd name="T4" fmla="*/ 5 w 6"/>
                  <a:gd name="T5" fmla="*/ 4 h 9"/>
                  <a:gd name="T6" fmla="*/ 5 w 6"/>
                  <a:gd name="T7" fmla="*/ 0 h 9"/>
                  <a:gd name="T8" fmla="*/ 2 w 6"/>
                  <a:gd name="T9" fmla="*/ 1 h 9"/>
                  <a:gd name="T10" fmla="*/ 1 w 6"/>
                  <a:gd name="T11" fmla="*/ 2 h 9"/>
                  <a:gd name="T12" fmla="*/ 0 w 6"/>
                  <a:gd name="T13" fmla="*/ 9 h 9"/>
                  <a:gd name="T14" fmla="*/ 3 w 6"/>
                  <a:gd name="T15" fmla="*/ 3 h 9"/>
                  <a:gd name="T16" fmla="*/ 3 w 6"/>
                  <a:gd name="T17" fmla="*/ 5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9"/>
                  <a:gd name="T29" fmla="*/ 6 w 6"/>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9">
                    <a:moveTo>
                      <a:pt x="3" y="5"/>
                    </a:moveTo>
                    <a:cubicBezTo>
                      <a:pt x="4" y="6"/>
                      <a:pt x="5" y="8"/>
                      <a:pt x="5" y="8"/>
                    </a:cubicBezTo>
                    <a:cubicBezTo>
                      <a:pt x="6" y="6"/>
                      <a:pt x="5" y="4"/>
                      <a:pt x="5" y="4"/>
                    </a:cubicBezTo>
                    <a:cubicBezTo>
                      <a:pt x="5" y="0"/>
                      <a:pt x="5" y="0"/>
                      <a:pt x="5" y="0"/>
                    </a:cubicBezTo>
                    <a:cubicBezTo>
                      <a:pt x="4" y="0"/>
                      <a:pt x="3" y="1"/>
                      <a:pt x="2" y="1"/>
                    </a:cubicBezTo>
                    <a:cubicBezTo>
                      <a:pt x="2" y="2"/>
                      <a:pt x="2" y="2"/>
                      <a:pt x="1" y="2"/>
                    </a:cubicBezTo>
                    <a:cubicBezTo>
                      <a:pt x="1" y="4"/>
                      <a:pt x="0" y="7"/>
                      <a:pt x="0" y="9"/>
                    </a:cubicBezTo>
                    <a:cubicBezTo>
                      <a:pt x="1" y="6"/>
                      <a:pt x="3" y="3"/>
                      <a:pt x="3" y="3"/>
                    </a:cubicBezTo>
                    <a:lnTo>
                      <a:pt x="3" y="5"/>
                    </a:lnTo>
                    <a:close/>
                  </a:path>
                </a:pathLst>
              </a:custGeom>
              <a:solidFill>
                <a:srgbClr val="DAE2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8" name="Freeform 31"/>
              <p:cNvSpPr>
                <a:spLocks noChangeArrowheads="1"/>
              </p:cNvSpPr>
              <p:nvPr/>
            </p:nvSpPr>
            <p:spPr bwMode="auto">
              <a:xfrm>
                <a:off x="889001" y="498475"/>
                <a:ext cx="122238" cy="187325"/>
              </a:xfrm>
              <a:custGeom>
                <a:avLst/>
                <a:gdLst>
                  <a:gd name="T0" fmla="*/ 0 w 7"/>
                  <a:gd name="T1" fmla="*/ 11 h 11"/>
                  <a:gd name="T2" fmla="*/ 5 w 7"/>
                  <a:gd name="T3" fmla="*/ 5 h 11"/>
                  <a:gd name="T4" fmla="*/ 7 w 7"/>
                  <a:gd name="T5" fmla="*/ 0 h 11"/>
                  <a:gd name="T6" fmla="*/ 6 w 7"/>
                  <a:gd name="T7" fmla="*/ 6 h 11"/>
                  <a:gd name="T8" fmla="*/ 0 w 7"/>
                  <a:gd name="T9" fmla="*/ 11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11"/>
                    </a:moveTo>
                    <a:cubicBezTo>
                      <a:pt x="5" y="5"/>
                      <a:pt x="5" y="5"/>
                      <a:pt x="5" y="5"/>
                    </a:cubicBezTo>
                    <a:cubicBezTo>
                      <a:pt x="5" y="5"/>
                      <a:pt x="6" y="2"/>
                      <a:pt x="7" y="0"/>
                    </a:cubicBezTo>
                    <a:cubicBezTo>
                      <a:pt x="6" y="6"/>
                      <a:pt x="6" y="6"/>
                      <a:pt x="6" y="6"/>
                    </a:cubicBezTo>
                    <a:lnTo>
                      <a:pt x="0" y="11"/>
                    </a:lnTo>
                    <a:close/>
                  </a:path>
                </a:pathLst>
              </a:custGeom>
              <a:solidFill>
                <a:srgbClr val="DAE2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9" name="Freeform 32"/>
              <p:cNvSpPr>
                <a:spLocks noChangeArrowheads="1"/>
              </p:cNvSpPr>
              <p:nvPr/>
            </p:nvSpPr>
            <p:spPr bwMode="auto">
              <a:xfrm>
                <a:off x="731838" y="138113"/>
                <a:ext cx="314325" cy="325438"/>
              </a:xfrm>
              <a:custGeom>
                <a:avLst/>
                <a:gdLst>
                  <a:gd name="T0" fmla="*/ 17 w 18"/>
                  <a:gd name="T1" fmla="*/ 2 h 19"/>
                  <a:gd name="T2" fmla="*/ 15 w 18"/>
                  <a:gd name="T3" fmla="*/ 3 h 19"/>
                  <a:gd name="T4" fmla="*/ 14 w 18"/>
                  <a:gd name="T5" fmla="*/ 6 h 19"/>
                  <a:gd name="T6" fmla="*/ 13 w 18"/>
                  <a:gd name="T7" fmla="*/ 6 h 19"/>
                  <a:gd name="T8" fmla="*/ 11 w 18"/>
                  <a:gd name="T9" fmla="*/ 3 h 19"/>
                  <a:gd name="T10" fmla="*/ 7 w 18"/>
                  <a:gd name="T11" fmla="*/ 0 h 19"/>
                  <a:gd name="T12" fmla="*/ 5 w 18"/>
                  <a:gd name="T13" fmla="*/ 0 h 19"/>
                  <a:gd name="T14" fmla="*/ 5 w 18"/>
                  <a:gd name="T15" fmla="*/ 0 h 19"/>
                  <a:gd name="T16" fmla="*/ 3 w 18"/>
                  <a:gd name="T17" fmla="*/ 1 h 19"/>
                  <a:gd name="T18" fmla="*/ 0 w 18"/>
                  <a:gd name="T19" fmla="*/ 1 h 19"/>
                  <a:gd name="T20" fmla="*/ 0 w 18"/>
                  <a:gd name="T21" fmla="*/ 2 h 19"/>
                  <a:gd name="T22" fmla="*/ 6 w 18"/>
                  <a:gd name="T23" fmla="*/ 2 h 19"/>
                  <a:gd name="T24" fmla="*/ 8 w 18"/>
                  <a:gd name="T25" fmla="*/ 5 h 19"/>
                  <a:gd name="T26" fmla="*/ 9 w 18"/>
                  <a:gd name="T27" fmla="*/ 8 h 19"/>
                  <a:gd name="T28" fmla="*/ 11 w 18"/>
                  <a:gd name="T29" fmla="*/ 12 h 19"/>
                  <a:gd name="T30" fmla="*/ 9 w 18"/>
                  <a:gd name="T31" fmla="*/ 17 h 19"/>
                  <a:gd name="T32" fmla="*/ 7 w 18"/>
                  <a:gd name="T33" fmla="*/ 19 h 19"/>
                  <a:gd name="T34" fmla="*/ 8 w 18"/>
                  <a:gd name="T35" fmla="*/ 19 h 19"/>
                  <a:gd name="T36" fmla="*/ 15 w 18"/>
                  <a:gd name="T37" fmla="*/ 13 h 19"/>
                  <a:gd name="T38" fmla="*/ 15 w 18"/>
                  <a:gd name="T39" fmla="*/ 9 h 19"/>
                  <a:gd name="T40" fmla="*/ 17 w 18"/>
                  <a:gd name="T41" fmla="*/ 8 h 19"/>
                  <a:gd name="T42" fmla="*/ 17 w 18"/>
                  <a:gd name="T43" fmla="*/ 2 h 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19"/>
                  <a:gd name="T68" fmla="*/ 18 w 18"/>
                  <a:gd name="T69" fmla="*/ 19 h 1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19">
                    <a:moveTo>
                      <a:pt x="17" y="2"/>
                    </a:moveTo>
                    <a:cubicBezTo>
                      <a:pt x="16" y="1"/>
                      <a:pt x="15" y="2"/>
                      <a:pt x="15" y="3"/>
                    </a:cubicBezTo>
                    <a:cubicBezTo>
                      <a:pt x="15" y="3"/>
                      <a:pt x="14" y="5"/>
                      <a:pt x="14" y="6"/>
                    </a:cubicBezTo>
                    <a:cubicBezTo>
                      <a:pt x="13" y="6"/>
                      <a:pt x="13" y="6"/>
                      <a:pt x="13" y="6"/>
                    </a:cubicBezTo>
                    <a:cubicBezTo>
                      <a:pt x="13" y="6"/>
                      <a:pt x="13" y="5"/>
                      <a:pt x="11" y="3"/>
                    </a:cubicBezTo>
                    <a:cubicBezTo>
                      <a:pt x="11" y="3"/>
                      <a:pt x="9" y="1"/>
                      <a:pt x="7" y="0"/>
                    </a:cubicBezTo>
                    <a:cubicBezTo>
                      <a:pt x="7" y="0"/>
                      <a:pt x="6" y="0"/>
                      <a:pt x="5" y="0"/>
                    </a:cubicBezTo>
                    <a:cubicBezTo>
                      <a:pt x="5" y="0"/>
                      <a:pt x="5" y="0"/>
                      <a:pt x="5" y="0"/>
                    </a:cubicBezTo>
                    <a:cubicBezTo>
                      <a:pt x="4" y="0"/>
                      <a:pt x="3" y="1"/>
                      <a:pt x="3" y="1"/>
                    </a:cubicBezTo>
                    <a:cubicBezTo>
                      <a:pt x="3" y="1"/>
                      <a:pt x="0" y="1"/>
                      <a:pt x="0" y="1"/>
                    </a:cubicBezTo>
                    <a:cubicBezTo>
                      <a:pt x="0" y="1"/>
                      <a:pt x="0" y="2"/>
                      <a:pt x="0" y="2"/>
                    </a:cubicBezTo>
                    <a:cubicBezTo>
                      <a:pt x="1" y="1"/>
                      <a:pt x="4" y="1"/>
                      <a:pt x="6" y="2"/>
                    </a:cubicBezTo>
                    <a:cubicBezTo>
                      <a:pt x="6" y="4"/>
                      <a:pt x="8" y="4"/>
                      <a:pt x="8" y="5"/>
                    </a:cubicBezTo>
                    <a:cubicBezTo>
                      <a:pt x="8" y="5"/>
                      <a:pt x="10" y="6"/>
                      <a:pt x="9" y="8"/>
                    </a:cubicBezTo>
                    <a:cubicBezTo>
                      <a:pt x="9" y="10"/>
                      <a:pt x="10" y="12"/>
                      <a:pt x="11" y="12"/>
                    </a:cubicBezTo>
                    <a:cubicBezTo>
                      <a:pt x="12" y="12"/>
                      <a:pt x="12" y="15"/>
                      <a:pt x="9" y="17"/>
                    </a:cubicBezTo>
                    <a:cubicBezTo>
                      <a:pt x="8" y="18"/>
                      <a:pt x="8" y="19"/>
                      <a:pt x="7" y="19"/>
                    </a:cubicBezTo>
                    <a:cubicBezTo>
                      <a:pt x="8" y="19"/>
                      <a:pt x="8" y="19"/>
                      <a:pt x="8" y="19"/>
                    </a:cubicBezTo>
                    <a:cubicBezTo>
                      <a:pt x="9" y="18"/>
                      <a:pt x="14" y="15"/>
                      <a:pt x="15" y="13"/>
                    </a:cubicBezTo>
                    <a:cubicBezTo>
                      <a:pt x="15" y="10"/>
                      <a:pt x="15" y="9"/>
                      <a:pt x="15" y="9"/>
                    </a:cubicBezTo>
                    <a:cubicBezTo>
                      <a:pt x="15" y="9"/>
                      <a:pt x="16" y="9"/>
                      <a:pt x="17" y="8"/>
                    </a:cubicBezTo>
                    <a:cubicBezTo>
                      <a:pt x="17" y="7"/>
                      <a:pt x="18" y="3"/>
                      <a:pt x="17" y="2"/>
                    </a:cubicBezTo>
                    <a:close/>
                  </a:path>
                </a:pathLst>
              </a:custGeom>
              <a:solidFill>
                <a:srgbClr val="E99D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6" name="文本框 5"/>
          <p:cNvSpPr txBox="1"/>
          <p:nvPr/>
        </p:nvSpPr>
        <p:spPr>
          <a:xfrm>
            <a:off x="3537048" y="1102134"/>
            <a:ext cx="5890745" cy="1477328"/>
          </a:xfrm>
          <a:prstGeom prst="rect">
            <a:avLst/>
          </a:prstGeom>
          <a:noFill/>
        </p:spPr>
        <p:txBody>
          <a:bodyPr wrap="square" rtlCol="0">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证券质押登记业务申请材料可以分为：</a:t>
            </a:r>
            <a:endParaRPr lang="en-US" altLang="zh-CN" sz="2000" b="1" dirty="0">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我是谁？</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身份证明材料</a:t>
            </a:r>
            <a:endParaRPr lang="en-US" altLang="zh-CN" sz="2000" b="1" dirty="0">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我来办理什么业务？</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业务办理材料</a:t>
            </a:r>
          </a:p>
        </p:txBody>
      </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49</a:t>
            </a:fld>
            <a:endParaRPr lang="en-US" altLang="zh-CN"/>
          </a:p>
        </p:txBody>
      </p:sp>
      <p:sp>
        <p:nvSpPr>
          <p:cNvPr id="172"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27510627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4"/>
          <p:cNvSpPr txBox="1">
            <a:spLocks noChangeArrowheads="1"/>
          </p:cNvSpPr>
          <p:nvPr/>
        </p:nvSpPr>
        <p:spPr bwMode="auto">
          <a:xfrm>
            <a:off x="4665743" y="933080"/>
            <a:ext cx="252473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dirty="0">
                <a:latin typeface="黑体" panose="02010609060101010101" pitchFamily="49" charset="-122"/>
                <a:ea typeface="黑体" panose="02010609060101010101" pitchFamily="49" charset="-122"/>
              </a:rPr>
              <a:t>投资者业务介绍</a:t>
            </a:r>
            <a:endParaRPr lang="en-US" altLang="zh-CN" sz="2800" b="1" dirty="0">
              <a:latin typeface="黑体" panose="02010609060101010101" pitchFamily="49" charset="-122"/>
              <a:ea typeface="黑体" panose="02010609060101010101" pitchFamily="49" charset="-122"/>
            </a:endParaRPr>
          </a:p>
        </p:txBody>
      </p:sp>
      <p:sp>
        <p:nvSpPr>
          <p:cNvPr id="6" name="Rectangle 43"/>
          <p:cNvSpPr>
            <a:spLocks noChangeArrowheads="1"/>
          </p:cNvSpPr>
          <p:nvPr/>
        </p:nvSpPr>
        <p:spPr bwMode="auto">
          <a:xfrm>
            <a:off x="1831422" y="1490046"/>
            <a:ext cx="3633665" cy="130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400" b="1" dirty="0" smtClean="0">
                <a:latin typeface="黑体" panose="02010609060101010101" pitchFamily="49" charset="-122"/>
                <a:ea typeface="黑体" panose="02010609060101010101" pitchFamily="49" charset="-122"/>
              </a:rPr>
              <a:t>证券账户业务</a:t>
            </a:r>
            <a:endParaRPr lang="en-US" altLang="zh-CN" sz="2400" b="1" dirty="0" smtClean="0">
              <a:latin typeface="黑体" panose="02010609060101010101" pitchFamily="49" charset="-122"/>
              <a:ea typeface="黑体" panose="02010609060101010101" pitchFamily="49" charset="-122"/>
            </a:endParaRPr>
          </a:p>
          <a:p>
            <a:pPr marL="285750" indent="-285750" eaLnBrk="1" hangingPunct="1">
              <a:lnSpc>
                <a:spcPct val="12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开户业务</a:t>
            </a:r>
            <a:endParaRPr lang="en-US" altLang="zh-CN" sz="2000"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账户</a:t>
            </a:r>
            <a:r>
              <a:rPr lang="zh-CN" altLang="en-US" sz="2000" dirty="0">
                <a:latin typeface="微软雅黑" panose="020B0503020204020204" pitchFamily="34" charset="-122"/>
                <a:ea typeface="微软雅黑" panose="020B0503020204020204" pitchFamily="34" charset="-122"/>
              </a:rPr>
              <a:t>注册资料修改等其他业务</a:t>
            </a:r>
          </a:p>
          <a:p>
            <a:pPr eaLnBrk="1" hangingPunct="1">
              <a:buFont typeface="Arial" panose="020B0604020202020204" pitchFamily="34" charset="0"/>
              <a:buNone/>
            </a:pPr>
            <a:endParaRPr lang="en-US" altLang="zh-CN" sz="800" dirty="0"/>
          </a:p>
        </p:txBody>
      </p:sp>
      <p:sp>
        <p:nvSpPr>
          <p:cNvPr id="7" name="Rectangle 44"/>
          <p:cNvSpPr>
            <a:spLocks noChangeArrowheads="1"/>
          </p:cNvSpPr>
          <p:nvPr/>
        </p:nvSpPr>
        <p:spPr bwMode="auto">
          <a:xfrm>
            <a:off x="985651" y="1465211"/>
            <a:ext cx="6477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b="1" dirty="0">
                <a:solidFill>
                  <a:srgbClr val="C00000"/>
                </a:solidFill>
                <a:latin typeface="Agency FB" panose="020B0503020202020204" pitchFamily="34" charset="0"/>
              </a:rPr>
              <a:t>01</a:t>
            </a:r>
          </a:p>
        </p:txBody>
      </p:sp>
      <p:sp>
        <p:nvSpPr>
          <p:cNvPr id="8" name="Line 45"/>
          <p:cNvSpPr>
            <a:spLocks noChangeShapeType="1"/>
          </p:cNvSpPr>
          <p:nvPr/>
        </p:nvSpPr>
        <p:spPr bwMode="auto">
          <a:xfrm>
            <a:off x="1712918" y="1803765"/>
            <a:ext cx="0" cy="48895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Rectangle 46"/>
          <p:cNvSpPr>
            <a:spLocks noChangeArrowheads="1"/>
          </p:cNvSpPr>
          <p:nvPr/>
        </p:nvSpPr>
        <p:spPr bwMode="auto">
          <a:xfrm>
            <a:off x="1828615" y="2957049"/>
            <a:ext cx="4069820" cy="1674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latin typeface="黑体" panose="02010609060101010101" pitchFamily="49" charset="-122"/>
                <a:ea typeface="黑体" panose="02010609060101010101" pitchFamily="49" charset="-122"/>
              </a:rPr>
              <a:t>证券质</a:t>
            </a:r>
            <a:r>
              <a:rPr lang="zh-CN" altLang="en-US" sz="2400" b="1" dirty="0" smtClean="0">
                <a:latin typeface="黑体" panose="02010609060101010101" pitchFamily="49" charset="-122"/>
                <a:ea typeface="黑体" panose="02010609060101010101" pitchFamily="49" charset="-122"/>
              </a:rPr>
              <a:t>押业务</a:t>
            </a:r>
            <a:endParaRPr lang="en-US" altLang="zh-CN" sz="2400" b="1" dirty="0">
              <a:latin typeface="黑体" panose="02010609060101010101" pitchFamily="49" charset="-122"/>
              <a:ea typeface="黑体" panose="02010609060101010101" pitchFamily="49" charset="-122"/>
            </a:endParaRP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证券质押登记</a:t>
            </a:r>
            <a:endParaRPr lang="en-US" altLang="zh-CN" sz="2000" dirty="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解除质押登记</a:t>
            </a:r>
            <a:endParaRPr lang="en-US" altLang="zh-CN" sz="2000" dirty="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部分解除质押登记</a:t>
            </a:r>
            <a:endParaRPr lang="en-US" altLang="zh-CN" sz="2000" dirty="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en-US" altLang="zh-CN" sz="800" dirty="0"/>
          </a:p>
        </p:txBody>
      </p:sp>
      <p:sp>
        <p:nvSpPr>
          <p:cNvPr id="10" name="Rectangle 47"/>
          <p:cNvSpPr>
            <a:spLocks noChangeArrowheads="1"/>
          </p:cNvSpPr>
          <p:nvPr/>
        </p:nvSpPr>
        <p:spPr bwMode="auto">
          <a:xfrm>
            <a:off x="985651" y="2891961"/>
            <a:ext cx="6477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dirty="0">
                <a:solidFill>
                  <a:srgbClr val="C00000"/>
                </a:solidFill>
                <a:latin typeface="Agency FB" panose="020B0503020202020204" pitchFamily="34" charset="0"/>
              </a:rPr>
              <a:t>02</a:t>
            </a:r>
          </a:p>
        </p:txBody>
      </p:sp>
      <p:sp>
        <p:nvSpPr>
          <p:cNvPr id="11" name="Line 48"/>
          <p:cNvSpPr>
            <a:spLocks noChangeShapeType="1"/>
          </p:cNvSpPr>
          <p:nvPr/>
        </p:nvSpPr>
        <p:spPr bwMode="auto">
          <a:xfrm>
            <a:off x="1677801" y="2999911"/>
            <a:ext cx="0" cy="48895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49"/>
          <p:cNvSpPr>
            <a:spLocks noChangeArrowheads="1"/>
          </p:cNvSpPr>
          <p:nvPr/>
        </p:nvSpPr>
        <p:spPr bwMode="auto">
          <a:xfrm>
            <a:off x="1859610" y="4919656"/>
            <a:ext cx="2592387" cy="118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400" b="1" dirty="0">
                <a:latin typeface="黑体" panose="02010609060101010101" pitchFamily="49" charset="-122"/>
                <a:ea typeface="黑体" panose="02010609060101010101" pitchFamily="49" charset="-122"/>
              </a:rPr>
              <a:t>质权的实现方式</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质押登记状态调整</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质押证券处置过户</a:t>
            </a:r>
          </a:p>
        </p:txBody>
      </p:sp>
      <p:sp>
        <p:nvSpPr>
          <p:cNvPr id="13" name="Rectangle 50"/>
          <p:cNvSpPr>
            <a:spLocks noChangeArrowheads="1"/>
          </p:cNvSpPr>
          <p:nvPr/>
        </p:nvSpPr>
        <p:spPr bwMode="auto">
          <a:xfrm>
            <a:off x="990736" y="4833479"/>
            <a:ext cx="6477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b="1" dirty="0">
                <a:solidFill>
                  <a:srgbClr val="C00000"/>
                </a:solidFill>
                <a:latin typeface="Agency FB" panose="020B0503020202020204" pitchFamily="34" charset="0"/>
              </a:rPr>
              <a:t>03</a:t>
            </a:r>
          </a:p>
        </p:txBody>
      </p:sp>
      <p:sp>
        <p:nvSpPr>
          <p:cNvPr id="14" name="Line 51"/>
          <p:cNvSpPr>
            <a:spLocks noChangeShapeType="1"/>
          </p:cNvSpPr>
          <p:nvPr/>
        </p:nvSpPr>
        <p:spPr bwMode="auto">
          <a:xfrm>
            <a:off x="1687242" y="4876342"/>
            <a:ext cx="0" cy="48895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Rectangle 52"/>
          <p:cNvSpPr>
            <a:spLocks noChangeArrowheads="1"/>
          </p:cNvSpPr>
          <p:nvPr/>
        </p:nvSpPr>
        <p:spPr bwMode="auto">
          <a:xfrm>
            <a:off x="8252738" y="1570831"/>
            <a:ext cx="2880319" cy="1674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400" b="1" dirty="0">
                <a:latin typeface="黑体" panose="02010609060101010101" pitchFamily="49" charset="-122"/>
                <a:ea typeface="黑体" panose="02010609060101010101" pitchFamily="49" charset="-122"/>
              </a:rPr>
              <a:t>证券查询</a:t>
            </a:r>
            <a:r>
              <a:rPr lang="zh-CN" altLang="en-US" sz="2400" b="1" dirty="0" smtClean="0">
                <a:latin typeface="黑体" panose="02010609060101010101" pitchFamily="49" charset="-122"/>
                <a:ea typeface="黑体" panose="02010609060101010101" pitchFamily="49" charset="-122"/>
              </a:rPr>
              <a:t>业务</a:t>
            </a:r>
            <a:endParaRPr lang="en-US" altLang="zh-CN" sz="2400" b="1" dirty="0" smtClean="0">
              <a:latin typeface="黑体" panose="02010609060101010101" pitchFamily="49" charset="-122"/>
              <a:ea typeface="黑体" panose="02010609060101010101" pitchFamily="49" charset="-122"/>
            </a:endParaRP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持有查询</a:t>
            </a:r>
          </a:p>
          <a:p>
            <a:pPr marL="285750" indent="-285750" eaLnBrk="1" hangingPunct="1">
              <a:lnSpc>
                <a:spcPct val="12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持有</a:t>
            </a:r>
            <a:r>
              <a:rPr lang="zh-CN" altLang="en-US" sz="2000" dirty="0">
                <a:latin typeface="微软雅黑" panose="020B0503020204020204" pitchFamily="34" charset="-122"/>
                <a:ea typeface="微软雅黑" panose="020B0503020204020204" pitchFamily="34" charset="-122"/>
              </a:rPr>
              <a:t>变更</a:t>
            </a:r>
            <a:r>
              <a:rPr lang="zh-CN" altLang="en-US" sz="2000" dirty="0" smtClean="0">
                <a:latin typeface="微软雅黑" panose="020B0503020204020204" pitchFamily="34" charset="-122"/>
                <a:ea typeface="微软雅黑" panose="020B0503020204020204" pitchFamily="34" charset="-122"/>
              </a:rPr>
              <a:t>查询</a:t>
            </a:r>
            <a:endParaRPr lang="en-US" altLang="zh-CN" sz="2000"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冻结</a:t>
            </a:r>
            <a:r>
              <a:rPr lang="zh-CN" altLang="en-US" sz="2000" dirty="0">
                <a:latin typeface="微软雅黑" panose="020B0503020204020204" pitchFamily="34" charset="-122"/>
                <a:ea typeface="微软雅黑" panose="020B0503020204020204" pitchFamily="34" charset="-122"/>
              </a:rPr>
              <a:t>查询</a:t>
            </a:r>
          </a:p>
          <a:p>
            <a:pPr eaLnBrk="1" hangingPunct="1">
              <a:buFont typeface="Arial" panose="020B0604020202020204" pitchFamily="34" charset="0"/>
              <a:buNone/>
            </a:pPr>
            <a:endParaRPr lang="zh-CN" altLang="en-US" sz="800" dirty="0"/>
          </a:p>
        </p:txBody>
      </p:sp>
      <p:sp>
        <p:nvSpPr>
          <p:cNvPr id="16" name="Rectangle 53"/>
          <p:cNvSpPr>
            <a:spLocks noChangeArrowheads="1"/>
          </p:cNvSpPr>
          <p:nvPr/>
        </p:nvSpPr>
        <p:spPr bwMode="auto">
          <a:xfrm>
            <a:off x="7177432" y="1465211"/>
            <a:ext cx="6477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dirty="0">
                <a:solidFill>
                  <a:srgbClr val="C00000"/>
                </a:solidFill>
                <a:latin typeface="Agency FB" panose="020B0503020202020204" pitchFamily="34" charset="0"/>
              </a:rPr>
              <a:t>04</a:t>
            </a:r>
          </a:p>
        </p:txBody>
      </p:sp>
      <p:sp>
        <p:nvSpPr>
          <p:cNvPr id="17" name="Line 54"/>
          <p:cNvSpPr>
            <a:spLocks noChangeShapeType="1"/>
          </p:cNvSpPr>
          <p:nvPr/>
        </p:nvSpPr>
        <p:spPr bwMode="auto">
          <a:xfrm>
            <a:off x="7934217" y="1814517"/>
            <a:ext cx="0" cy="48895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Rectangle 52"/>
          <p:cNvSpPr>
            <a:spLocks noChangeArrowheads="1"/>
          </p:cNvSpPr>
          <p:nvPr/>
        </p:nvSpPr>
        <p:spPr bwMode="auto">
          <a:xfrm>
            <a:off x="8252736" y="3358136"/>
            <a:ext cx="3531895" cy="2289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400" b="1" dirty="0">
                <a:latin typeface="黑体" panose="02010609060101010101" pitchFamily="49" charset="-122"/>
                <a:ea typeface="黑体" panose="02010609060101010101" pitchFamily="49" charset="-122"/>
              </a:rPr>
              <a:t>非交易过户</a:t>
            </a:r>
            <a:r>
              <a:rPr lang="zh-CN" altLang="en-US" sz="2400" b="1" dirty="0" smtClean="0">
                <a:latin typeface="黑体" panose="02010609060101010101" pitchFamily="49" charset="-122"/>
                <a:ea typeface="黑体" panose="02010609060101010101" pitchFamily="49" charset="-122"/>
              </a:rPr>
              <a:t>业务</a:t>
            </a:r>
            <a:endParaRPr lang="en-US" altLang="zh-CN" sz="2400" b="1" dirty="0" smtClean="0">
              <a:latin typeface="黑体" panose="02010609060101010101" pitchFamily="49" charset="-122"/>
              <a:ea typeface="黑体" panose="02010609060101010101" pitchFamily="49" charset="-122"/>
            </a:endParaRP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继承过户</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离婚析产过户</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法人资格丧失过户</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向基金会赠与过户</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协议转让</a:t>
            </a:r>
            <a:r>
              <a:rPr lang="zh-CN" altLang="en-US" sz="2000" dirty="0" smtClean="0">
                <a:latin typeface="微软雅黑" panose="020B0503020204020204" pitchFamily="34" charset="-122"/>
                <a:ea typeface="微软雅黑" panose="020B0503020204020204" pitchFamily="34" charset="-122"/>
              </a:rPr>
              <a:t>过户（</a:t>
            </a:r>
            <a:r>
              <a:rPr lang="zh-CN" altLang="en-US" sz="2000" dirty="0">
                <a:latin typeface="微软雅黑" panose="020B0503020204020204" pitchFamily="34" charset="-122"/>
                <a:ea typeface="微软雅黑" panose="020B0503020204020204" pitchFamily="34" charset="-122"/>
              </a:rPr>
              <a:t>含行政划拨）</a:t>
            </a:r>
          </a:p>
        </p:txBody>
      </p:sp>
      <p:sp>
        <p:nvSpPr>
          <p:cNvPr id="19" name="Rectangle 53"/>
          <p:cNvSpPr>
            <a:spLocks noChangeArrowheads="1"/>
          </p:cNvSpPr>
          <p:nvPr/>
        </p:nvSpPr>
        <p:spPr bwMode="auto">
          <a:xfrm>
            <a:off x="7167881" y="3247119"/>
            <a:ext cx="6477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b="1" dirty="0">
                <a:solidFill>
                  <a:srgbClr val="C00000"/>
                </a:solidFill>
                <a:latin typeface="Agency FB" panose="020B0503020202020204" pitchFamily="34" charset="0"/>
              </a:rPr>
              <a:t>05</a:t>
            </a:r>
          </a:p>
        </p:txBody>
      </p:sp>
      <p:sp>
        <p:nvSpPr>
          <p:cNvPr id="3" name="灯片编号占位符 2"/>
          <p:cNvSpPr>
            <a:spLocks noGrp="1"/>
          </p:cNvSpPr>
          <p:nvPr>
            <p:ph type="sldNum" sz="quarter" idx="4"/>
          </p:nvPr>
        </p:nvSpPr>
        <p:spPr>
          <a:xfrm>
            <a:off x="5879976" y="6237312"/>
            <a:ext cx="468536" cy="476250"/>
          </a:xfrm>
        </p:spPr>
        <p:txBody>
          <a:bodyPr/>
          <a:lstStyle/>
          <a:p>
            <a:pPr>
              <a:defRPr/>
            </a:pPr>
            <a:fld id="{4BD8D94F-7DCC-4583-8942-8B98B6C16D23}" type="slidenum">
              <a:rPr lang="en-US" altLang="zh-CN" smtClean="0"/>
              <a:pPr>
                <a:defRPr/>
              </a:pPr>
              <a:t>5</a:t>
            </a:fld>
            <a:endParaRPr lang="en-US" altLang="zh-CN" dirty="0"/>
          </a:p>
        </p:txBody>
      </p:sp>
      <p:sp>
        <p:nvSpPr>
          <p:cNvPr id="23" name="标题 1"/>
          <p:cNvSpPr txBox="1">
            <a:spLocks/>
          </p:cNvSpPr>
          <p:nvPr/>
        </p:nvSpPr>
        <p:spPr bwMode="auto">
          <a:xfrm>
            <a:off x="990974" y="229339"/>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中国结算北京分公司投资者业务概述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val="34151089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57531" y="887863"/>
            <a:ext cx="4710109" cy="5998621"/>
          </a:xfrm>
          <a:prstGeom prst="rect">
            <a:avLst/>
          </a:prstGeom>
          <a:noFill/>
        </p:spPr>
      </p:pic>
      <p:sp>
        <p:nvSpPr>
          <p:cNvPr id="32" name="矩形 31"/>
          <p:cNvSpPr/>
          <p:nvPr/>
        </p:nvSpPr>
        <p:spPr>
          <a:xfrm>
            <a:off x="1051376" y="887863"/>
            <a:ext cx="7500990" cy="553998"/>
          </a:xfrm>
          <a:prstGeom prst="rect">
            <a:avLst/>
          </a:prstGeom>
        </p:spPr>
        <p:txBody>
          <a:bodyPr wrap="square">
            <a:spAutoFit/>
          </a:bodyPr>
          <a:lstStyle/>
          <a:p>
            <a:pPr marL="342900" indent="-342900">
              <a:lnSpc>
                <a:spcPct val="150000"/>
              </a:lnSpc>
              <a:buClr>
                <a:srgbClr val="C00000"/>
              </a:buClr>
              <a:buFont typeface="Wingdings" panose="05000000000000000000" pitchFamily="2" charset="2"/>
              <a:buChar char="p"/>
            </a:pP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证券质押登记申请表</a:t>
            </a:r>
            <a:r>
              <a:rPr lang="en-US" altLang="zh-CN" sz="2000" b="1" dirty="0" smtClean="0">
                <a:latin typeface="微软雅黑" panose="020B0503020204020204" pitchFamily="34" charset="-122"/>
                <a:ea typeface="微软雅黑" panose="020B0503020204020204" pitchFamily="34" charset="-122"/>
              </a:rPr>
              <a:t>》</a:t>
            </a:r>
          </a:p>
        </p:txBody>
      </p:sp>
      <p:sp>
        <p:nvSpPr>
          <p:cNvPr id="5" name="椭圆 4"/>
          <p:cNvSpPr/>
          <p:nvPr/>
        </p:nvSpPr>
        <p:spPr bwMode="gray">
          <a:xfrm>
            <a:off x="8159457" y="1980960"/>
            <a:ext cx="785818" cy="857256"/>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椭圆 7"/>
          <p:cNvSpPr/>
          <p:nvPr/>
        </p:nvSpPr>
        <p:spPr bwMode="gray">
          <a:xfrm>
            <a:off x="7596198" y="5643578"/>
            <a:ext cx="1785950" cy="928694"/>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椭圆 12"/>
          <p:cNvSpPr/>
          <p:nvPr/>
        </p:nvSpPr>
        <p:spPr bwMode="gray">
          <a:xfrm>
            <a:off x="5310182" y="5643578"/>
            <a:ext cx="1785950" cy="928694"/>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TextBox 13"/>
          <p:cNvSpPr txBox="1"/>
          <p:nvPr/>
        </p:nvSpPr>
        <p:spPr>
          <a:xfrm>
            <a:off x="10098161" y="1642114"/>
            <a:ext cx="1719309" cy="1015663"/>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不同股份性质证券数量应分别填写</a:t>
            </a:r>
          </a:p>
        </p:txBody>
      </p:sp>
      <p:sp>
        <p:nvSpPr>
          <p:cNvPr id="11" name="TextBox 10"/>
          <p:cNvSpPr txBox="1"/>
          <p:nvPr/>
        </p:nvSpPr>
        <p:spPr>
          <a:xfrm>
            <a:off x="718316" y="5907870"/>
            <a:ext cx="3839937" cy="400110"/>
          </a:xfrm>
          <a:prstGeom prst="rect">
            <a:avLst/>
          </a:prstGeom>
          <a:noFill/>
          <a:ln>
            <a:solidFill>
              <a:srgbClr val="C00000"/>
            </a:solidFill>
            <a:prstDash val="sysDash"/>
          </a:ln>
        </p:spPr>
        <p:txBody>
          <a:bodyPr wrap="square" rtlCol="0">
            <a:spAutoFit/>
          </a:bodyPr>
          <a:lstStyle/>
          <a:p>
            <a:pPr algn="ctr"/>
            <a:r>
              <a:rPr lang="zh-CN" altLang="en-US" sz="2000" dirty="0">
                <a:solidFill>
                  <a:srgbClr val="C00000"/>
                </a:solidFill>
                <a:latin typeface="微软雅黑" panose="020B0503020204020204" pitchFamily="34" charset="-122"/>
                <a:ea typeface="微软雅黑" panose="020B0503020204020204" pitchFamily="34" charset="-122"/>
              </a:rPr>
              <a:t>除此部分外，可现场指导填写</a:t>
            </a:r>
          </a:p>
        </p:txBody>
      </p:sp>
      <p:sp>
        <p:nvSpPr>
          <p:cNvPr id="15" name="矩形 14"/>
          <p:cNvSpPr/>
          <p:nvPr/>
        </p:nvSpPr>
        <p:spPr>
          <a:xfrm>
            <a:off x="1047970" y="1895392"/>
            <a:ext cx="3561607" cy="3754874"/>
          </a:xfrm>
          <a:prstGeom prst="rect">
            <a:avLst/>
          </a:prstGeom>
          <a:ln>
            <a:noFill/>
            <a:prstDash val="sysDash"/>
          </a:ln>
        </p:spPr>
        <p:txBody>
          <a:bodyPr wrap="square">
            <a:spAutoFit/>
          </a:bodyPr>
          <a:lstStyle/>
          <a:p>
            <a:pPr>
              <a:buClr>
                <a:srgbClr val="C00000"/>
              </a:buClr>
              <a:buFont typeface="Wingdings" pitchFamily="2" charset="2"/>
              <a:buChar char="Ø"/>
            </a:pPr>
            <a:r>
              <a:rPr lang="zh-CN" altLang="en-US" sz="2000" dirty="0" smtClean="0">
                <a:latin typeface="微软雅黑" panose="020B0503020204020204" pitchFamily="34" charset="-122"/>
                <a:ea typeface="微软雅黑" panose="020B0503020204020204" pitchFamily="34" charset="-122"/>
              </a:rPr>
              <a:t> 需填写完整质押登记要素</a:t>
            </a:r>
            <a:r>
              <a:rPr lang="en-US" altLang="zh-CN" sz="2000" dirty="0" smtClean="0">
                <a:latin typeface="微软雅黑" panose="020B0503020204020204" pitchFamily="34" charset="-122"/>
                <a:ea typeface="微软雅黑" panose="020B0503020204020204" pitchFamily="34" charset="-122"/>
              </a:rPr>
              <a:t>:</a:t>
            </a:r>
          </a:p>
          <a:p>
            <a:pPr>
              <a:buClr>
                <a:srgbClr val="C00000"/>
              </a:buClr>
              <a:buFont typeface="Wingdings" pitchFamily="2" charset="2"/>
              <a:buChar char="Ø"/>
            </a:pPr>
            <a:endParaRPr lang="en-US" altLang="zh-CN" sz="2000" dirty="0" smtClean="0">
              <a:latin typeface="微软雅黑" panose="020B0503020204020204" pitchFamily="34" charset="-122"/>
              <a:ea typeface="微软雅黑" panose="020B0503020204020204" pitchFamily="34" charset="-122"/>
            </a:endParaRPr>
          </a:p>
          <a:p>
            <a:pPr marL="342900" indent="-342900">
              <a:buClr>
                <a:srgbClr val="C00000"/>
              </a:buClr>
              <a:buFont typeface="+mj-ea"/>
              <a:buAutoNum type="circleNumDbPlain"/>
            </a:pPr>
            <a:r>
              <a:rPr lang="zh-CN" altLang="en-US" sz="2000" dirty="0" smtClean="0">
                <a:latin typeface="微软雅黑" panose="020B0503020204020204" pitchFamily="34" charset="-122"/>
                <a:ea typeface="微软雅黑" panose="020B0503020204020204" pitchFamily="34" charset="-122"/>
              </a:rPr>
              <a:t>质押合同信息要素：融资金额、 融资利率、融资期限、融资投向</a:t>
            </a:r>
            <a:endParaRPr lang="en-US" altLang="zh-CN" sz="2000" dirty="0" smtClean="0">
              <a:latin typeface="微软雅黑" panose="020B0503020204020204" pitchFamily="34" charset="-122"/>
              <a:ea typeface="微软雅黑" panose="020B0503020204020204" pitchFamily="34" charset="-122"/>
            </a:endParaRPr>
          </a:p>
          <a:p>
            <a:pPr marL="342900" indent="-342900">
              <a:buClr>
                <a:srgbClr val="C00000"/>
              </a:buClr>
              <a:buFont typeface="+mj-ea"/>
              <a:buAutoNum type="circleNumDbPlain"/>
            </a:pPr>
            <a:endParaRPr lang="en-US" altLang="zh-CN" sz="2000" dirty="0">
              <a:latin typeface="微软雅黑" panose="020B0503020204020204" pitchFamily="34" charset="-122"/>
              <a:ea typeface="微软雅黑" panose="020B0503020204020204" pitchFamily="34" charset="-122"/>
            </a:endParaRPr>
          </a:p>
          <a:p>
            <a:pPr marL="342900" indent="-342900">
              <a:buClr>
                <a:srgbClr val="C00000"/>
              </a:buClr>
              <a:buFont typeface="+mj-ea"/>
              <a:buAutoNum type="circleNumDbPlain"/>
            </a:pPr>
            <a:r>
              <a:rPr lang="zh-CN" altLang="en-US" sz="2000" dirty="0" smtClean="0">
                <a:latin typeface="微软雅黑" panose="020B0503020204020204" pitchFamily="34" charset="-122"/>
                <a:ea typeface="微软雅黑" panose="020B0503020204020204" pitchFamily="34" charset="-122"/>
              </a:rPr>
              <a:t>风险管理信息要素：预警线、平仓线</a:t>
            </a:r>
            <a:endParaRPr lang="en-US" altLang="zh-CN" sz="2000" dirty="0">
              <a:latin typeface="微软雅黑" panose="020B0503020204020204" pitchFamily="34" charset="-122"/>
              <a:ea typeface="微软雅黑" panose="020B0503020204020204" pitchFamily="34" charset="-122"/>
            </a:endParaRPr>
          </a:p>
          <a:p>
            <a:pPr marL="342900" indent="-342900">
              <a:buClr>
                <a:srgbClr val="C00000"/>
              </a:buClr>
              <a:buFont typeface="+mj-ea"/>
              <a:buAutoNum type="circleNumDbPlain"/>
            </a:pPr>
            <a:endParaRPr lang="en-US" altLang="zh-CN" sz="2000" dirty="0" smtClean="0">
              <a:latin typeface="微软雅黑" panose="020B0503020204020204" pitchFamily="34" charset="-122"/>
              <a:ea typeface="微软雅黑" panose="020B0503020204020204" pitchFamily="34" charset="-122"/>
            </a:endParaRPr>
          </a:p>
          <a:p>
            <a:pPr marL="342900" indent="-342900">
              <a:buClr>
                <a:srgbClr val="C00000"/>
              </a:buClr>
              <a:buFont typeface="+mj-ea"/>
              <a:buAutoNum type="circleNumDbPlain"/>
            </a:pPr>
            <a:r>
              <a:rPr lang="zh-CN" altLang="en-US" sz="2000" dirty="0" smtClean="0">
                <a:solidFill>
                  <a:srgbClr val="C00000"/>
                </a:solidFill>
                <a:latin typeface="微软雅黑" panose="020B0503020204020204" pitchFamily="34" charset="-122"/>
                <a:ea typeface="微软雅黑" panose="020B0503020204020204" pitchFamily="34" charset="-122"/>
              </a:rPr>
              <a:t>质</a:t>
            </a:r>
            <a:r>
              <a:rPr lang="zh-CN" altLang="en-US" sz="2000" dirty="0">
                <a:solidFill>
                  <a:srgbClr val="C00000"/>
                </a:solidFill>
                <a:latin typeface="微软雅黑" panose="020B0503020204020204" pitchFamily="34" charset="-122"/>
                <a:ea typeface="微软雅黑" panose="020B0503020204020204" pitchFamily="34" charset="-122"/>
              </a:rPr>
              <a:t>押合同编号为必填项</a:t>
            </a:r>
            <a:endParaRPr lang="en-US" altLang="zh-CN" sz="2000" dirty="0">
              <a:solidFill>
                <a:srgbClr val="C00000"/>
              </a:solidFill>
              <a:latin typeface="微软雅黑" panose="020B0503020204020204" pitchFamily="34" charset="-122"/>
              <a:ea typeface="微软雅黑" panose="020B0503020204020204" pitchFamily="34" charset="-122"/>
            </a:endParaRPr>
          </a:p>
          <a:p>
            <a:pPr marL="342900" indent="-342900">
              <a:buClr>
                <a:srgbClr val="C00000"/>
              </a:buClr>
              <a:buFont typeface="+mj-ea"/>
              <a:buAutoNum type="circleNumDbPlain"/>
            </a:pPr>
            <a:endParaRPr lang="en-US" altLang="zh-CN" sz="2000" dirty="0" smtClean="0">
              <a:latin typeface="微软雅黑" panose="020B0503020204020204" pitchFamily="34" charset="-122"/>
              <a:ea typeface="微软雅黑" panose="020B0503020204020204" pitchFamily="34" charset="-122"/>
            </a:endParaRPr>
          </a:p>
          <a:p>
            <a:pPr marL="342900" indent="-342900">
              <a:buClr>
                <a:srgbClr val="C00000"/>
              </a:buClr>
              <a:buFont typeface="+mj-ea"/>
              <a:buAutoNum type="circleNumDbPlain"/>
            </a:pPr>
            <a:endParaRPr lang="en-US" altLang="zh-CN" b="1" dirty="0" smtClean="0">
              <a:latin typeface="楷体" pitchFamily="49" charset="-122"/>
              <a:ea typeface="楷体" pitchFamily="49" charset="-122"/>
            </a:endParaRPr>
          </a:p>
        </p:txBody>
      </p:sp>
      <p:cxnSp>
        <p:nvCxnSpPr>
          <p:cNvPr id="23" name="直接箭头连接符 22"/>
          <p:cNvCxnSpPr/>
          <p:nvPr/>
        </p:nvCxnSpPr>
        <p:spPr bwMode="auto">
          <a:xfrm>
            <a:off x="9167834" y="2143116"/>
            <a:ext cx="500066" cy="1588"/>
          </a:xfrm>
          <a:prstGeom prst="straightConnector1">
            <a:avLst/>
          </a:prstGeom>
          <a:ln>
            <a:solidFill>
              <a:srgbClr val="C00000"/>
            </a:solidFill>
            <a:headEnd type="none" w="med" len="med"/>
            <a:tailEnd type="arrow"/>
          </a:ln>
        </p:spPr>
        <p:style>
          <a:lnRef idx="1">
            <a:schemeClr val="dk1"/>
          </a:lnRef>
          <a:fillRef idx="0">
            <a:schemeClr val="dk1"/>
          </a:fillRef>
          <a:effectRef idx="0">
            <a:schemeClr val="dk1"/>
          </a:effectRef>
          <a:fontRef idx="minor">
            <a:schemeClr val="tx1"/>
          </a:fontRef>
        </p:style>
      </p:cxnSp>
      <p:sp>
        <p:nvSpPr>
          <p:cNvPr id="24" name="圆角矩形 23"/>
          <p:cNvSpPr/>
          <p:nvPr/>
        </p:nvSpPr>
        <p:spPr bwMode="gray">
          <a:xfrm>
            <a:off x="5206331" y="2674570"/>
            <a:ext cx="4643470" cy="1143008"/>
          </a:xfrm>
          <a:prstGeom prst="roundRect">
            <a:avLst/>
          </a:prstGeom>
          <a:noFill/>
          <a:ln w="38100">
            <a:solidFill>
              <a:srgbClr val="C90316"/>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灯片编号占位符 5"/>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50</a:t>
            </a:fld>
            <a:endParaRPr lang="en-US" altLang="zh-CN" dirty="0"/>
          </a:p>
        </p:txBody>
      </p:sp>
      <p:sp>
        <p:nvSpPr>
          <p:cNvPr id="18"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业务办理材料</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cxnSp>
        <p:nvCxnSpPr>
          <p:cNvPr id="7" name="直接箭头连接符 6"/>
          <p:cNvCxnSpPr/>
          <p:nvPr/>
        </p:nvCxnSpPr>
        <p:spPr bwMode="auto">
          <a:xfrm flipH="1">
            <a:off x="4609577" y="6107925"/>
            <a:ext cx="629169" cy="0"/>
          </a:xfrm>
          <a:prstGeom prst="straightConnector1">
            <a:avLst/>
          </a:prstGeom>
          <a:ln>
            <a:solidFill>
              <a:srgbClr val="C00000"/>
            </a:solidFill>
            <a:headEnd type="none" w="med" len="med"/>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556158343"/>
      </p:ext>
    </p:extLst>
  </p:cSld>
  <p:clrMapOvr>
    <a:masterClrMapping/>
  </p:clrMapOvr>
  <p:transition>
    <p:sndAc>
      <p:endSnd/>
    </p:sndAc>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005660" y="838988"/>
            <a:ext cx="3352456" cy="553998"/>
          </a:xfrm>
          <a:prstGeom prst="rect">
            <a:avLst/>
          </a:prstGeom>
        </p:spPr>
        <p:txBody>
          <a:bodyPr wrap="square">
            <a:spAutoFit/>
          </a:bodyPr>
          <a:lstStyle/>
          <a:p>
            <a:pPr marL="342900" indent="-342900">
              <a:lnSpc>
                <a:spcPct val="150000"/>
              </a:lnSpc>
              <a:buClr>
                <a:srgbClr val="C00000"/>
              </a:buClr>
              <a:buFont typeface="Wingdings" panose="05000000000000000000" pitchFamily="2" charset="2"/>
              <a:buChar char="p"/>
            </a:pP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质押合同</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（举例）</a:t>
            </a:r>
            <a:endParaRPr lang="en-US" altLang="zh-CN" sz="2000" b="1" dirty="0" smtClean="0">
              <a:latin typeface="微软雅黑" panose="020B0503020204020204" pitchFamily="34" charset="-122"/>
              <a:ea typeface="微软雅黑" panose="020B0503020204020204" pitchFamily="34" charset="-122"/>
            </a:endParaRPr>
          </a:p>
        </p:txBody>
      </p:sp>
      <p:pic>
        <p:nvPicPr>
          <p:cNvPr id="6147" name="Picture 3" descr="C:\Users\chinaclear\Desktop\2.PNG"/>
          <p:cNvPicPr>
            <a:picLocks noChangeAspect="1" noChangeArrowheads="1"/>
          </p:cNvPicPr>
          <p:nvPr/>
        </p:nvPicPr>
        <p:blipFill>
          <a:blip r:embed="rId3" cstate="print"/>
          <a:stretch>
            <a:fillRect/>
          </a:stretch>
        </p:blipFill>
        <p:spPr bwMode="auto">
          <a:xfrm>
            <a:off x="6816080" y="1140192"/>
            <a:ext cx="4071966" cy="5000660"/>
          </a:xfrm>
          <a:prstGeom prst="rect">
            <a:avLst/>
          </a:prstGeom>
          <a:noFill/>
        </p:spPr>
      </p:pic>
      <p:grpSp>
        <p:nvGrpSpPr>
          <p:cNvPr id="2" name="组合 1"/>
          <p:cNvGrpSpPr/>
          <p:nvPr/>
        </p:nvGrpSpPr>
        <p:grpSpPr>
          <a:xfrm>
            <a:off x="1114093" y="1262979"/>
            <a:ext cx="4748347" cy="5376169"/>
            <a:chOff x="1809720" y="1208311"/>
            <a:chExt cx="4786346" cy="5419192"/>
          </a:xfrm>
        </p:grpSpPr>
        <p:pic>
          <p:nvPicPr>
            <p:cNvPr id="6146" name="Picture 2" descr="C:\Users\chinaclear\Desktop\1.PNG"/>
            <p:cNvPicPr>
              <a:picLocks noChangeAspect="1" noChangeArrowheads="1"/>
            </p:cNvPicPr>
            <p:nvPr/>
          </p:nvPicPr>
          <p:blipFill>
            <a:blip r:embed="rId4" cstate="print"/>
            <a:srcRect/>
            <a:stretch>
              <a:fillRect/>
            </a:stretch>
          </p:blipFill>
          <p:spPr bwMode="auto">
            <a:xfrm>
              <a:off x="1809720" y="1208311"/>
              <a:ext cx="4786346" cy="5419192"/>
            </a:xfrm>
            <a:prstGeom prst="rect">
              <a:avLst/>
            </a:prstGeom>
            <a:noFill/>
          </p:spPr>
        </p:pic>
        <p:sp>
          <p:nvSpPr>
            <p:cNvPr id="5" name="椭圆 4"/>
            <p:cNvSpPr/>
            <p:nvPr/>
          </p:nvSpPr>
          <p:spPr bwMode="gray">
            <a:xfrm>
              <a:off x="2238348" y="4357694"/>
              <a:ext cx="3286148" cy="1143008"/>
            </a:xfrm>
            <a:prstGeom prst="ellipse">
              <a:avLst/>
            </a:prstGeom>
            <a:noFill/>
            <a:ln w="127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椭圆 9"/>
            <p:cNvSpPr/>
            <p:nvPr/>
          </p:nvSpPr>
          <p:spPr bwMode="gray">
            <a:xfrm>
              <a:off x="1809720" y="1500174"/>
              <a:ext cx="3857652" cy="2000264"/>
            </a:xfrm>
            <a:prstGeom prst="ellipse">
              <a:avLst/>
            </a:prstGeom>
            <a:noFill/>
            <a:ln w="127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51</a:t>
            </a:fld>
            <a:endParaRPr lang="en-US" altLang="zh-CN"/>
          </a:p>
        </p:txBody>
      </p:sp>
      <p:sp>
        <p:nvSpPr>
          <p:cNvPr id="11"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业务办理材料</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933493515"/>
      </p:ext>
    </p:extLst>
  </p:cSld>
  <p:clrMapOvr>
    <a:masterClrMapping/>
  </p:clrMapOvr>
  <p:transition>
    <p:sndAc>
      <p:endSnd/>
    </p:sndAc>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95737" y="3357562"/>
            <a:ext cx="4031873" cy="400110"/>
          </a:xfrm>
          <a:prstGeom prst="rect">
            <a:avLst/>
          </a:prstGeom>
        </p:spPr>
        <p:txBody>
          <a:bodyPr wrap="none">
            <a:spAutoFit/>
          </a:bodyPr>
          <a:lstStyle/>
          <a:p>
            <a:r>
              <a:rPr lang="zh-CN" altLang="en-US" sz="2000" dirty="0">
                <a:latin typeface="楷体" pitchFamily="49" charset="-122"/>
                <a:ea typeface="楷体" pitchFamily="49" charset="-122"/>
              </a:rPr>
              <a:t>例</a:t>
            </a:r>
            <a:r>
              <a:rPr lang="en-US" altLang="zh-CN" sz="2000" dirty="0">
                <a:latin typeface="楷体" pitchFamily="49" charset="-122"/>
                <a:ea typeface="楷体" pitchFamily="49" charset="-122"/>
              </a:rPr>
              <a:t>1</a:t>
            </a:r>
            <a:r>
              <a:rPr lang="zh-CN" altLang="en-US" sz="2000" dirty="0">
                <a:latin typeface="楷体" pitchFamily="49" charset="-122"/>
                <a:ea typeface="楷体" pitchFamily="49" charset="-122"/>
              </a:rPr>
              <a:t>：“质押新三板股权</a:t>
            </a:r>
            <a:r>
              <a:rPr lang="en-US" sz="2000" dirty="0">
                <a:latin typeface="楷体" pitchFamily="49" charset="-122"/>
                <a:ea typeface="楷体" pitchFamily="49" charset="-122"/>
              </a:rPr>
              <a:t>100</a:t>
            </a:r>
            <a:r>
              <a:rPr lang="zh-CN" altLang="en-US" sz="2000" dirty="0">
                <a:latin typeface="楷体" pitchFamily="49" charset="-122"/>
                <a:ea typeface="楷体" pitchFamily="49" charset="-122"/>
              </a:rPr>
              <a:t>万股</a:t>
            </a:r>
            <a:r>
              <a:rPr lang="en-US" sz="2000" dirty="0">
                <a:latin typeface="楷体" pitchFamily="49" charset="-122"/>
                <a:ea typeface="楷体" pitchFamily="49" charset="-122"/>
              </a:rPr>
              <a:t>”</a:t>
            </a:r>
            <a:endParaRPr lang="zh-CN" altLang="en-US" sz="2000" dirty="0">
              <a:latin typeface="楷体" pitchFamily="49" charset="-122"/>
              <a:ea typeface="楷体" pitchFamily="49" charset="-122"/>
            </a:endParaRPr>
          </a:p>
        </p:txBody>
      </p:sp>
      <p:sp>
        <p:nvSpPr>
          <p:cNvPr id="5" name="矩形 4"/>
          <p:cNvSpPr/>
          <p:nvPr/>
        </p:nvSpPr>
        <p:spPr>
          <a:xfrm>
            <a:off x="2381224" y="4214818"/>
            <a:ext cx="7622600" cy="400110"/>
          </a:xfrm>
          <a:prstGeom prst="rect">
            <a:avLst/>
          </a:prstGeom>
        </p:spPr>
        <p:txBody>
          <a:bodyPr wrap="none">
            <a:spAutoFit/>
          </a:bodyPr>
          <a:lstStyle/>
          <a:p>
            <a:r>
              <a:rPr lang="zh-CN" altLang="en-US" sz="2000" dirty="0">
                <a:latin typeface="楷体" pitchFamily="49" charset="-122"/>
                <a:ea typeface="楷体" pitchFamily="49" charset="-122"/>
              </a:rPr>
              <a:t>例</a:t>
            </a:r>
            <a:r>
              <a:rPr lang="en-US" altLang="zh-CN" sz="2000" dirty="0">
                <a:latin typeface="楷体" pitchFamily="49" charset="-122"/>
                <a:ea typeface="楷体" pitchFamily="49" charset="-122"/>
              </a:rPr>
              <a:t>2</a:t>
            </a:r>
            <a:r>
              <a:rPr lang="zh-CN" altLang="en-US" sz="2000" dirty="0">
                <a:latin typeface="楷体" pitchFamily="49" charset="-122"/>
                <a:ea typeface="楷体" pitchFamily="49" charset="-122"/>
              </a:rPr>
              <a:t>：“质押证券代码为</a:t>
            </a:r>
            <a:r>
              <a:rPr lang="en-US" altLang="en-US" sz="2000" dirty="0">
                <a:latin typeface="楷体" pitchFamily="49" charset="-122"/>
                <a:ea typeface="楷体" pitchFamily="49" charset="-122"/>
              </a:rPr>
              <a:t>832168</a:t>
            </a:r>
            <a:r>
              <a:rPr lang="zh-CN" altLang="en-US" sz="2000" dirty="0">
                <a:latin typeface="楷体" pitchFamily="49" charset="-122"/>
                <a:ea typeface="楷体" pitchFamily="49" charset="-122"/>
              </a:rPr>
              <a:t>、证券简称为中科招商的股份</a:t>
            </a:r>
            <a:r>
              <a:rPr lang="en-US" altLang="en-US" sz="2000" dirty="0">
                <a:latin typeface="楷体" pitchFamily="49" charset="-122"/>
                <a:ea typeface="楷体" pitchFamily="49" charset="-122"/>
              </a:rPr>
              <a:t>100</a:t>
            </a:r>
            <a:r>
              <a:rPr lang="zh-CN" altLang="en-US" sz="2000" dirty="0">
                <a:latin typeface="楷体" pitchFamily="49" charset="-122"/>
                <a:ea typeface="楷体" pitchFamily="49" charset="-122"/>
              </a:rPr>
              <a:t>”</a:t>
            </a:r>
          </a:p>
        </p:txBody>
      </p:sp>
      <p:sp>
        <p:nvSpPr>
          <p:cNvPr id="6" name="Freeform 92"/>
          <p:cNvSpPr>
            <a:spLocks noEditPoints="1"/>
          </p:cNvSpPr>
          <p:nvPr/>
        </p:nvSpPr>
        <p:spPr bwMode="auto">
          <a:xfrm rot="20290816">
            <a:off x="1046183" y="1479799"/>
            <a:ext cx="2373312" cy="1570037"/>
          </a:xfrm>
          <a:custGeom>
            <a:avLst/>
            <a:gdLst>
              <a:gd name="T0" fmla="*/ 2147483646 w 254"/>
              <a:gd name="T1" fmla="*/ 2147483646 h 168"/>
              <a:gd name="T2" fmla="*/ 2147483646 w 254"/>
              <a:gd name="T3" fmla="*/ 2147483646 h 168"/>
              <a:gd name="T4" fmla="*/ 2147483646 w 254"/>
              <a:gd name="T5" fmla="*/ 0 h 168"/>
              <a:gd name="T6" fmla="*/ 2147483646 w 254"/>
              <a:gd name="T7" fmla="*/ 2147483646 h 168"/>
              <a:gd name="T8" fmla="*/ 2147483646 w 254"/>
              <a:gd name="T9" fmla="*/ 2147483646 h 168"/>
              <a:gd name="T10" fmla="*/ 2147483646 w 254"/>
              <a:gd name="T11" fmla="*/ 2147483646 h 168"/>
              <a:gd name="T12" fmla="*/ 2147483646 w 254"/>
              <a:gd name="T13" fmla="*/ 2147483646 h 168"/>
              <a:gd name="T14" fmla="*/ 2147483646 w 254"/>
              <a:gd name="T15" fmla="*/ 2147483646 h 168"/>
              <a:gd name="T16" fmla="*/ 2147483646 w 254"/>
              <a:gd name="T17" fmla="*/ 2147483646 h 168"/>
              <a:gd name="T18" fmla="*/ 1920588720 w 254"/>
              <a:gd name="T19" fmla="*/ 2147483646 h 168"/>
              <a:gd name="T20" fmla="*/ 0 w 254"/>
              <a:gd name="T21" fmla="*/ 2147483646 h 168"/>
              <a:gd name="T22" fmla="*/ 0 w 254"/>
              <a:gd name="T23" fmla="*/ 2147483646 h 168"/>
              <a:gd name="T24" fmla="*/ 2147483646 w 254"/>
              <a:gd name="T25" fmla="*/ 2147483646 h 168"/>
              <a:gd name="T26" fmla="*/ 2147483646 w 254"/>
              <a:gd name="T27" fmla="*/ 2147483646 h 168"/>
              <a:gd name="T28" fmla="*/ 2147483646 w 254"/>
              <a:gd name="T29" fmla="*/ 2147483646 h 168"/>
              <a:gd name="T30" fmla="*/ 2147483646 w 254"/>
              <a:gd name="T31" fmla="*/ 2147483646 h 168"/>
              <a:gd name="T32" fmla="*/ 2147483646 w 254"/>
              <a:gd name="T33" fmla="*/ 2147483646 h 168"/>
              <a:gd name="T34" fmla="*/ 2147483646 w 254"/>
              <a:gd name="T35" fmla="*/ 2147483646 h 168"/>
              <a:gd name="T36" fmla="*/ 2147483646 w 254"/>
              <a:gd name="T37" fmla="*/ 2147483646 h 168"/>
              <a:gd name="T38" fmla="*/ 2147483646 w 254"/>
              <a:gd name="T39" fmla="*/ 2147483646 h 168"/>
              <a:gd name="T40" fmla="*/ 2147483646 w 254"/>
              <a:gd name="T41" fmla="*/ 2147483646 h 168"/>
              <a:gd name="T42" fmla="*/ 2147483646 w 254"/>
              <a:gd name="T43" fmla="*/ 1920940270 h 168"/>
              <a:gd name="T44" fmla="*/ 2147483646 w 254"/>
              <a:gd name="T45" fmla="*/ 2147483646 h 168"/>
              <a:gd name="T46" fmla="*/ 2147483646 w 254"/>
              <a:gd name="T47" fmla="*/ 2147483646 h 168"/>
              <a:gd name="T48" fmla="*/ 2147483646 w 254"/>
              <a:gd name="T49" fmla="*/ 2147483646 h 168"/>
              <a:gd name="T50" fmla="*/ 2147483646 w 254"/>
              <a:gd name="T51" fmla="*/ 2147483646 h 168"/>
              <a:gd name="T52" fmla="*/ 2147483646 w 254"/>
              <a:gd name="T53" fmla="*/ 2147483646 h 168"/>
              <a:gd name="T54" fmla="*/ 2147483646 w 254"/>
              <a:gd name="T55" fmla="*/ 2147483646 h 168"/>
              <a:gd name="T56" fmla="*/ 2147483646 w 254"/>
              <a:gd name="T57" fmla="*/ 2147483646 h 168"/>
              <a:gd name="T58" fmla="*/ 2147483646 w 254"/>
              <a:gd name="T59" fmla="*/ 2147483646 h 168"/>
              <a:gd name="T60" fmla="*/ 2147483646 w 254"/>
              <a:gd name="T61" fmla="*/ 2147483646 h 16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4" h="168">
                <a:moveTo>
                  <a:pt x="67" y="50"/>
                </a:moveTo>
                <a:lnTo>
                  <a:pt x="90" y="41"/>
                </a:lnTo>
                <a:lnTo>
                  <a:pt x="187" y="0"/>
                </a:lnTo>
                <a:lnTo>
                  <a:pt x="187" y="79"/>
                </a:lnTo>
                <a:lnTo>
                  <a:pt x="187" y="157"/>
                </a:lnTo>
                <a:lnTo>
                  <a:pt x="90" y="116"/>
                </a:lnTo>
                <a:lnTo>
                  <a:pt x="67" y="109"/>
                </a:lnTo>
                <a:lnTo>
                  <a:pt x="83" y="168"/>
                </a:lnTo>
                <a:lnTo>
                  <a:pt x="36" y="168"/>
                </a:lnTo>
                <a:lnTo>
                  <a:pt x="22" y="107"/>
                </a:lnTo>
                <a:lnTo>
                  <a:pt x="0" y="107"/>
                </a:lnTo>
                <a:lnTo>
                  <a:pt x="0" y="50"/>
                </a:lnTo>
                <a:lnTo>
                  <a:pt x="67" y="50"/>
                </a:lnTo>
                <a:close/>
                <a:moveTo>
                  <a:pt x="211" y="109"/>
                </a:moveTo>
                <a:lnTo>
                  <a:pt x="249" y="121"/>
                </a:lnTo>
                <a:lnTo>
                  <a:pt x="242" y="135"/>
                </a:lnTo>
                <a:lnTo>
                  <a:pt x="206" y="124"/>
                </a:lnTo>
                <a:lnTo>
                  <a:pt x="211" y="109"/>
                </a:lnTo>
                <a:close/>
                <a:moveTo>
                  <a:pt x="209" y="34"/>
                </a:moveTo>
                <a:lnTo>
                  <a:pt x="244" y="22"/>
                </a:lnTo>
                <a:lnTo>
                  <a:pt x="249" y="36"/>
                </a:lnTo>
                <a:lnTo>
                  <a:pt x="213" y="50"/>
                </a:lnTo>
                <a:lnTo>
                  <a:pt x="209" y="34"/>
                </a:lnTo>
                <a:close/>
                <a:moveTo>
                  <a:pt x="216" y="71"/>
                </a:moveTo>
                <a:lnTo>
                  <a:pt x="254" y="71"/>
                </a:lnTo>
                <a:lnTo>
                  <a:pt x="254" y="88"/>
                </a:lnTo>
                <a:lnTo>
                  <a:pt x="216" y="88"/>
                </a:lnTo>
                <a:lnTo>
                  <a:pt x="216" y="71"/>
                </a:lnTo>
                <a:close/>
              </a:path>
            </a:pathLst>
          </a:custGeom>
          <a:solidFill>
            <a:srgbClr val="F4826F"/>
          </a:solidFill>
          <a:ln w="9525">
            <a:noFill/>
            <a:round/>
            <a:headEnd/>
            <a:tailEnd/>
          </a:ln>
        </p:spPr>
        <p:txBody>
          <a:bodyPr/>
          <a:lstStyle/>
          <a:p>
            <a:endParaRPr lang="zh-CN" altLang="en-US" dirty="0"/>
          </a:p>
        </p:txBody>
      </p:sp>
      <p:sp>
        <p:nvSpPr>
          <p:cNvPr id="7" name="TextBox 6"/>
          <p:cNvSpPr txBox="1"/>
          <p:nvPr/>
        </p:nvSpPr>
        <p:spPr>
          <a:xfrm>
            <a:off x="4295800" y="1390208"/>
            <a:ext cx="6072230" cy="1015663"/>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证券质押合同必备要素：</a:t>
            </a:r>
            <a:endParaRPr lang="en-US" altLang="zh-CN" sz="2000" b="1" dirty="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证券简称、证券代码、质押证券数量、质押证券单位</a:t>
            </a: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52</a:t>
            </a:fld>
            <a:endParaRPr lang="en-US" altLang="zh-CN"/>
          </a:p>
        </p:txBody>
      </p:sp>
      <p:sp>
        <p:nvSpPr>
          <p:cNvPr id="10"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证券质押登记</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业务办理材料</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
        <p:nvSpPr>
          <p:cNvPr id="8" name="文本框 7"/>
          <p:cNvSpPr txBox="1"/>
          <p:nvPr/>
        </p:nvSpPr>
        <p:spPr>
          <a:xfrm>
            <a:off x="7731566" y="3095952"/>
            <a:ext cx="792088" cy="923330"/>
          </a:xfrm>
          <a:prstGeom prst="rect">
            <a:avLst/>
          </a:prstGeom>
          <a:noFill/>
        </p:spPr>
        <p:txBody>
          <a:bodyPr wrap="square" rtlCol="0">
            <a:spAutoFit/>
          </a:bodyPr>
          <a:lstStyle/>
          <a:p>
            <a:r>
              <a:rPr lang="en-US" altLang="zh-CN" sz="5400" b="1" dirty="0" smtClean="0">
                <a:solidFill>
                  <a:srgbClr val="C00000"/>
                </a:solidFill>
                <a:latin typeface="Agency FB" panose="020B0503020202020204" pitchFamily="34" charset="0"/>
              </a:rPr>
              <a:t>×</a:t>
            </a:r>
            <a:endParaRPr lang="zh-CN" altLang="en-US" sz="5400" b="1" dirty="0">
              <a:solidFill>
                <a:srgbClr val="C00000"/>
              </a:solidFill>
              <a:latin typeface="Agency FB" panose="020B0503020202020204" pitchFamily="34" charset="0"/>
            </a:endParaRPr>
          </a:p>
        </p:txBody>
      </p:sp>
      <p:sp>
        <p:nvSpPr>
          <p:cNvPr id="11" name="文本框 10"/>
          <p:cNvSpPr txBox="1"/>
          <p:nvPr/>
        </p:nvSpPr>
        <p:spPr>
          <a:xfrm>
            <a:off x="9575942" y="3953208"/>
            <a:ext cx="792088" cy="923330"/>
          </a:xfrm>
          <a:prstGeom prst="rect">
            <a:avLst/>
          </a:prstGeom>
          <a:noFill/>
        </p:spPr>
        <p:txBody>
          <a:bodyPr wrap="square" rtlCol="0">
            <a:spAutoFit/>
          </a:bodyPr>
          <a:lstStyle/>
          <a:p>
            <a:r>
              <a:rPr lang="en-US" altLang="zh-CN" sz="5400" b="1" dirty="0" smtClean="0">
                <a:solidFill>
                  <a:srgbClr val="C00000"/>
                </a:solidFill>
                <a:latin typeface="Agency FB" panose="020B0503020202020204" pitchFamily="34" charset="0"/>
              </a:rPr>
              <a:t>×</a:t>
            </a:r>
            <a:endParaRPr lang="zh-CN" altLang="en-US" sz="5400" b="1" dirty="0">
              <a:solidFill>
                <a:srgbClr val="C00000"/>
              </a:solidFill>
              <a:latin typeface="Agency FB" panose="020B0503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组合 7"/>
          <p:cNvGrpSpPr>
            <a:grpSpLocks/>
          </p:cNvGrpSpPr>
          <p:nvPr/>
        </p:nvGrpSpPr>
        <p:grpSpPr bwMode="auto">
          <a:xfrm>
            <a:off x="407368" y="191683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034099" y="1256270"/>
            <a:ext cx="9822541" cy="5838521"/>
          </a:xfrm>
          <a:prstGeom prst="rect">
            <a:avLst/>
          </a:prstGeom>
          <a:noFill/>
        </p:spPr>
        <p:txBody>
          <a:bodyPr wrap="square" rtlCol="0">
            <a:spAutoFit/>
          </a:bodyPr>
          <a:lstStyle/>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自然人</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，白手起家创办了</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公司，功夫不负有心人，</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 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公司终于拿到了股转系统挂牌函，并开始办理初登手续。但是，股东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不知道怎么把股份登记到自己名下。</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公司规模日益扩大，</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为</a:t>
            </a:r>
            <a:r>
              <a:rPr lang="zh-CN" altLang="en-US" sz="2000" dirty="0">
                <a:solidFill>
                  <a:schemeClr val="bg1">
                    <a:lumMod val="75000"/>
                  </a:schemeClr>
                </a:solidFill>
                <a:latin typeface="微软雅黑" panose="020B0503020204020204" pitchFamily="34" charset="-122"/>
                <a:ea typeface="微软雅黑" panose="020B0503020204020204" pitchFamily="34" charset="-122"/>
              </a:rPr>
              <a:t>筹集</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发展资金</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公司向</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银行借款，一共借了两笔</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银行要求股东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提供质押担保</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，并办理证券质押登记。</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zh-CN" sz="2000" dirty="0" smtClean="0">
                <a:latin typeface="微软雅黑" panose="020B0503020204020204" pitchFamily="34" charset="-122"/>
                <a:ea typeface="微软雅黑" panose="020B0503020204020204" pitchFamily="34" charset="-122"/>
              </a:rPr>
              <a:t>一年后，第一笔借款到期了，</a:t>
            </a:r>
            <a:r>
              <a:rPr lang="en-US" altLang="zh-CN" sz="2000" dirty="0" smtClean="0">
                <a:latin typeface="微软雅黑" panose="020B0503020204020204" pitchFamily="34" charset="-122"/>
                <a:ea typeface="微软雅黑" panose="020B0503020204020204" pitchFamily="34" charset="-122"/>
              </a:rPr>
              <a:t>B</a:t>
            </a:r>
            <a:r>
              <a:rPr lang="zh-CN" altLang="zh-CN" sz="2000" dirty="0" smtClean="0">
                <a:latin typeface="微软雅黑" panose="020B0503020204020204" pitchFamily="34" charset="-122"/>
                <a:ea typeface="微软雅黑" panose="020B0503020204020204" pitchFamily="34" charset="-122"/>
              </a:rPr>
              <a:t>公司</a:t>
            </a:r>
            <a:r>
              <a:rPr lang="zh-CN" altLang="en-US" sz="2000" dirty="0" smtClean="0">
                <a:latin typeface="微软雅黑" panose="020B0503020204020204" pitchFamily="34" charset="-122"/>
                <a:ea typeface="微软雅黑" panose="020B0503020204020204" pitchFamily="34" charset="-122"/>
              </a:rPr>
              <a:t>经营业绩良好，</a:t>
            </a:r>
            <a:r>
              <a:rPr lang="zh-CN" altLang="zh-CN" sz="2000" dirty="0" smtClean="0">
                <a:latin typeface="微软雅黑" panose="020B0503020204020204" pitchFamily="34" charset="-122"/>
                <a:ea typeface="微软雅黑" panose="020B0503020204020204" pitchFamily="34" charset="-122"/>
              </a:rPr>
              <a:t>轻轻松松地就把钱还了</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A</a:t>
            </a:r>
            <a:r>
              <a:rPr lang="zh-CN" altLang="zh-CN" sz="2000" dirty="0" smtClean="0">
                <a:latin typeface="微软雅黑" panose="020B0503020204020204" pitchFamily="34" charset="-122"/>
                <a:ea typeface="微软雅黑" panose="020B0503020204020204" pitchFamily="34" charset="-122"/>
              </a:rPr>
              <a:t>要求</a:t>
            </a:r>
            <a:r>
              <a:rPr lang="en-US" altLang="zh-CN" sz="2000" dirty="0" smtClean="0">
                <a:latin typeface="微软雅黑" panose="020B0503020204020204" pitchFamily="34" charset="-122"/>
                <a:ea typeface="微软雅黑" panose="020B0503020204020204" pitchFamily="34" charset="-122"/>
              </a:rPr>
              <a:t>C</a:t>
            </a:r>
            <a:r>
              <a:rPr lang="zh-CN" altLang="zh-CN" sz="2000" dirty="0" smtClean="0">
                <a:latin typeface="微软雅黑" panose="020B0503020204020204" pitchFamily="34" charset="-122"/>
                <a:ea typeface="微软雅黑" panose="020B0503020204020204" pitchFamily="34" charset="-122"/>
              </a:rPr>
              <a:t>银行</a:t>
            </a:r>
            <a:r>
              <a:rPr lang="zh-CN" altLang="zh-CN" sz="2000" dirty="0" smtClean="0">
                <a:solidFill>
                  <a:srgbClr val="C00000"/>
                </a:solidFill>
                <a:latin typeface="微软雅黑" panose="020B0503020204020204" pitchFamily="34" charset="-122"/>
                <a:ea typeface="微软雅黑" panose="020B0503020204020204" pitchFamily="34" charset="-122"/>
              </a:rPr>
              <a:t>办理解除质押登记</a:t>
            </a:r>
            <a:r>
              <a:rPr lang="zh-CN" altLang="en-US" sz="2000" dirty="0" smtClean="0">
                <a:solidFill>
                  <a:srgbClr val="C00000"/>
                </a:solidFill>
                <a:latin typeface="微软雅黑" panose="020B0503020204020204" pitchFamily="34" charset="-122"/>
                <a:ea typeface="微软雅黑" panose="020B0503020204020204" pitchFamily="34" charset="-122"/>
              </a:rPr>
              <a:t>。</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转眼间</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第二笔借款也要到期了，可惜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不思进取，业绩下滑，到期无法偿还债务</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特地查询了股份冻结情况，并开始思考</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质押证券</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所</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面临</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的风险。</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为了重振</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天天加班，妻子</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D</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吵着要离婚。如果离婚，股东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名下的股份该如何处理呢？</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endParaRPr lang="en-US" altLang="zh-CN" dirty="0" smtClean="0">
              <a:solidFill>
                <a:srgbClr val="C00000"/>
              </a:solidFill>
              <a:latin typeface="楷体" pitchFamily="49" charset="-122"/>
              <a:ea typeface="楷体" pitchFamily="49" charset="-122"/>
            </a:endParaRP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53</a:t>
            </a:fld>
            <a:endParaRPr lang="en-US" altLang="zh-CN" dirty="0"/>
          </a:p>
        </p:txBody>
      </p:sp>
      <p:sp>
        <p:nvSpPr>
          <p:cNvPr id="45" name="标题 1"/>
          <p:cNvSpPr txBox="1">
            <a:spLocks/>
          </p:cNvSpPr>
          <p:nvPr/>
        </p:nvSpPr>
        <p:spPr bwMode="auto">
          <a:xfrm>
            <a:off x="-600744" y="23096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股东</a:t>
            </a:r>
            <a:r>
              <a:rPr lang="en-US" altLang="zh-CN" sz="2400" b="1" kern="0" dirty="0" smtClean="0">
                <a:solidFill>
                  <a:schemeClr val="bg1"/>
                </a:solidFill>
                <a:latin typeface="黑体" panose="02010609060101010101" pitchFamily="49" charset="-122"/>
                <a:ea typeface="黑体" panose="02010609060101010101" pitchFamily="49" charset="-122"/>
                <a:cs typeface="+mj-cs"/>
              </a:rPr>
              <a:t>A</a:t>
            </a:r>
            <a:r>
              <a:rPr lang="zh-CN" altLang="en-US" sz="2400" b="1" kern="0" dirty="0" smtClean="0">
                <a:solidFill>
                  <a:schemeClr val="bg1"/>
                </a:solidFill>
                <a:latin typeface="黑体" panose="02010609060101010101" pitchFamily="49" charset="-122"/>
                <a:ea typeface="黑体" panose="02010609060101010101" pitchFamily="49" charset="-122"/>
                <a:cs typeface="+mj-cs"/>
              </a:rPr>
              <a:t>的故事</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val="255465359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39"/>
          <p:cNvSpPr>
            <a:spLocks noChangeArrowheads="1"/>
          </p:cNvSpPr>
          <p:nvPr/>
        </p:nvSpPr>
        <p:spPr bwMode="auto">
          <a:xfrm>
            <a:off x="986319" y="2672261"/>
            <a:ext cx="4732991" cy="256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US" altLang="zh-CN" sz="1600" dirty="0" smtClean="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1. </a:t>
            </a:r>
            <a:r>
              <a:rPr lang="zh-CN" altLang="en-US" sz="1600" b="1" dirty="0" smtClean="0">
                <a:solidFill>
                  <a:srgbClr val="C00000"/>
                </a:solidFill>
                <a:latin typeface="微软雅黑" panose="020B0503020204020204" pitchFamily="34" charset="-122"/>
                <a:ea typeface="微软雅黑" panose="020B0503020204020204" pitchFamily="34" charset="-122"/>
                <a:sym typeface="方正姚体" panose="02010601030101010101" pitchFamily="2" charset="-122"/>
              </a:rPr>
              <a:t>质</a:t>
            </a:r>
            <a:r>
              <a:rPr lang="zh-CN" altLang="en-US" sz="1600" b="1" dirty="0">
                <a:solidFill>
                  <a:srgbClr val="C00000"/>
                </a:solidFill>
                <a:latin typeface="微软雅黑" panose="020B0503020204020204" pitchFamily="34" charset="-122"/>
                <a:ea typeface="微软雅黑" panose="020B0503020204020204" pitchFamily="34" charset="-122"/>
                <a:sym typeface="方正姚体" panose="02010601030101010101" pitchFamily="2" charset="-122"/>
              </a:rPr>
              <a:t>权人</a:t>
            </a:r>
            <a:r>
              <a:rPr lang="zh-CN" altLang="en-US"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签章的</a:t>
            </a:r>
            <a:r>
              <a:rPr lang="en-US" altLang="zh-CN"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a:t>
            </a:r>
            <a:r>
              <a:rPr lang="zh-CN" altLang="en-US"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证券质押登记解除申请表</a:t>
            </a:r>
            <a:r>
              <a:rPr lang="en-US" altLang="zh-CN"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a:t>
            </a:r>
            <a:r>
              <a:rPr lang="zh-CN" altLang="en-US"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a:t>
            </a:r>
          </a:p>
          <a:p>
            <a:pPr>
              <a:lnSpc>
                <a:spcPct val="130000"/>
              </a:lnSpc>
            </a:pPr>
            <a:r>
              <a:rPr lang="en-US" altLang="zh-CN" sz="1600" dirty="0" smtClean="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2. </a:t>
            </a:r>
            <a:r>
              <a:rPr lang="zh-CN" altLang="en-US" sz="1600" dirty="0" smtClean="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质</a:t>
            </a:r>
            <a:r>
              <a:rPr lang="zh-CN" altLang="en-US"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权人有效身份证明文件及复印件；</a:t>
            </a:r>
          </a:p>
          <a:p>
            <a:pPr>
              <a:lnSpc>
                <a:spcPct val="130000"/>
              </a:lnSpc>
            </a:pPr>
            <a:r>
              <a:rPr lang="en-US" altLang="zh-CN" sz="1600" dirty="0" smtClean="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3. 《</a:t>
            </a:r>
            <a:r>
              <a:rPr lang="zh-CN" altLang="en-US"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证券质押登记证明书</a:t>
            </a:r>
            <a:r>
              <a:rPr lang="en-US" altLang="zh-CN"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a:t>
            </a:r>
            <a:r>
              <a:rPr lang="zh-CN" altLang="en-US"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原件； </a:t>
            </a:r>
          </a:p>
          <a:p>
            <a:pPr>
              <a:lnSpc>
                <a:spcPct val="130000"/>
              </a:lnSpc>
            </a:pPr>
            <a:r>
              <a:rPr lang="en-US" altLang="zh-CN" sz="1600" dirty="0" smtClean="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4. </a:t>
            </a:r>
            <a:r>
              <a:rPr lang="zh-CN" altLang="en-US" sz="1600" dirty="0" smtClean="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若</a:t>
            </a:r>
            <a:r>
              <a:rPr lang="zh-CN" altLang="en-US"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质权人名称发生变更，需提交发证机关出具的变更证明文件； </a:t>
            </a:r>
          </a:p>
          <a:p>
            <a:pPr>
              <a:lnSpc>
                <a:spcPct val="130000"/>
              </a:lnSpc>
            </a:pPr>
            <a:r>
              <a:rPr lang="en-US" altLang="zh-CN" sz="1600" dirty="0" smtClean="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5. </a:t>
            </a:r>
            <a:r>
              <a:rPr lang="zh-CN" altLang="en-US" sz="1600" dirty="0" smtClean="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要求</a:t>
            </a:r>
            <a:r>
              <a:rPr lang="zh-CN" altLang="en-US" sz="1600" dirty="0">
                <a:solidFill>
                  <a:srgbClr val="262626"/>
                </a:solidFill>
                <a:latin typeface="微软雅黑" panose="020B0503020204020204" pitchFamily="34" charset="-122"/>
                <a:ea typeface="微软雅黑" panose="020B0503020204020204" pitchFamily="34" charset="-122"/>
                <a:sym typeface="方正姚体" panose="02010601030101010101" pitchFamily="2" charset="-122"/>
              </a:rPr>
              <a:t>提供的其他材料。</a:t>
            </a:r>
          </a:p>
          <a:p>
            <a:endParaRPr lang="zh-CN" altLang="en-US" sz="1100" dirty="0">
              <a:solidFill>
                <a:srgbClr val="262626"/>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1100" dirty="0">
              <a:solidFill>
                <a:srgbClr val="262626"/>
              </a:solidFill>
              <a:latin typeface="Calibri" panose="020F0502020204030204" pitchFamily="34" charset="0"/>
              <a:cs typeface="Calibri" panose="020F0502020204030204" pitchFamily="34" charset="0"/>
              <a:sym typeface="Calibri" panose="020F0502020204030204" pitchFamily="34" charset="0"/>
            </a:endParaRPr>
          </a:p>
          <a:p>
            <a:endParaRPr lang="zh-CN" altLang="en-US" sz="1400" dirty="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977972" y="1017591"/>
            <a:ext cx="5728072" cy="374461"/>
          </a:xfrm>
          <a:prstGeom prst="rect">
            <a:avLst/>
          </a:prstGeom>
        </p:spPr>
        <p:txBody>
          <a:bodyPr wrap="square">
            <a:spAutoFit/>
          </a:bodyPr>
          <a:lstStyle/>
          <a:p>
            <a:pPr marL="342900" indent="-342900">
              <a:lnSpc>
                <a:spcPts val="2200"/>
              </a:lnSpc>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申请材料</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解除质押登记</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质权人申请办理）</a:t>
            </a:r>
            <a:endParaRPr lang="en-US" altLang="zh-CN" sz="2000" b="1" dirty="0">
              <a:latin typeface="微软雅黑" panose="020B0503020204020204" pitchFamily="34" charset="-122"/>
              <a:ea typeface="微软雅黑" panose="020B0503020204020204" pitchFamily="34" charset="-122"/>
            </a:endParaRPr>
          </a:p>
        </p:txBody>
      </p:sp>
      <p:sp>
        <p:nvSpPr>
          <p:cNvPr id="14" name="矩形 13"/>
          <p:cNvSpPr/>
          <p:nvPr/>
        </p:nvSpPr>
        <p:spPr>
          <a:xfrm>
            <a:off x="6023992" y="2600936"/>
            <a:ext cx="5904655" cy="3613297"/>
          </a:xfrm>
          <a:prstGeom prst="rect">
            <a:avLst/>
          </a:prstGeom>
        </p:spPr>
        <p:txBody>
          <a:bodyPr wrap="square">
            <a:spAutoFit/>
          </a:bodyPr>
          <a:lstStyle/>
          <a:p>
            <a:pPr defTabSz="711200">
              <a:lnSpc>
                <a:spcPct val="130000"/>
              </a:lnSpc>
              <a:spcAft>
                <a:spcPts val="0"/>
              </a:spcAft>
              <a:defRPr/>
            </a:pPr>
            <a:r>
              <a:rPr lang="en-US" altLang="zh-CN" sz="1600" dirty="0" smtClean="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1.  </a:t>
            </a:r>
            <a:r>
              <a:rPr lang="zh-CN" altLang="en-US" sz="1600" b="1" dirty="0" smtClean="0">
                <a:solidFill>
                  <a:srgbClr val="C00000"/>
                </a:solidFill>
                <a:latin typeface="微软雅黑" panose="020B0503020204020204" pitchFamily="34" charset="-122"/>
                <a:ea typeface="微软雅黑" panose="020B0503020204020204" pitchFamily="34" charset="-122"/>
              </a:rPr>
              <a:t>出</a:t>
            </a:r>
            <a:r>
              <a:rPr lang="zh-CN" altLang="en-US" sz="1600" b="1" dirty="0">
                <a:solidFill>
                  <a:srgbClr val="C00000"/>
                </a:solidFill>
                <a:latin typeface="微软雅黑" panose="020B0503020204020204" pitchFamily="34" charset="-122"/>
                <a:ea typeface="微软雅黑" panose="020B0503020204020204" pitchFamily="34" charset="-122"/>
              </a:rPr>
              <a:t>质人、质权人双方共同签章</a:t>
            </a:r>
            <a:r>
              <a:rPr lang="zh-CN" altLang="en-US"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的</a:t>
            </a:r>
            <a:r>
              <a:rPr lang="en-US" altLang="zh-CN"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a:t>
            </a:r>
            <a:r>
              <a:rPr lang="zh-CN" altLang="en-US"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证券质押登记解除申请表</a:t>
            </a:r>
            <a:r>
              <a:rPr lang="en-US" altLang="zh-CN"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a:t>
            </a:r>
            <a:r>
              <a:rPr lang="zh-CN" altLang="en-US"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a:t>
            </a:r>
          </a:p>
          <a:p>
            <a:pPr defTabSz="711200">
              <a:lnSpc>
                <a:spcPct val="130000"/>
              </a:lnSpc>
              <a:spcAft>
                <a:spcPts val="0"/>
              </a:spcAft>
              <a:defRPr/>
            </a:pPr>
            <a:r>
              <a:rPr lang="en-US" altLang="zh-CN" sz="1600" dirty="0" smtClean="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2.  </a:t>
            </a:r>
            <a:r>
              <a:rPr lang="zh-CN" altLang="en-US" sz="1600" dirty="0" smtClean="0">
                <a:latin typeface="微软雅黑" panose="020B0503020204020204" pitchFamily="34" charset="-122"/>
                <a:ea typeface="微软雅黑" panose="020B0503020204020204" pitchFamily="34" charset="-122"/>
              </a:rPr>
              <a:t>质</a:t>
            </a:r>
            <a:r>
              <a:rPr lang="zh-CN" altLang="en-US" sz="1600" dirty="0">
                <a:latin typeface="微软雅黑" panose="020B0503020204020204" pitchFamily="34" charset="-122"/>
                <a:ea typeface="微软雅黑" panose="020B0503020204020204" pitchFamily="34" charset="-122"/>
              </a:rPr>
              <a:t>权人</a:t>
            </a:r>
            <a:r>
              <a:rPr lang="zh-CN" altLang="en-US"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有效身份证明文件及复印件；</a:t>
            </a:r>
          </a:p>
          <a:p>
            <a:pPr defTabSz="711200">
              <a:lnSpc>
                <a:spcPct val="130000"/>
              </a:lnSpc>
              <a:spcAft>
                <a:spcPts val="0"/>
              </a:spcAft>
              <a:defRPr/>
            </a:pPr>
            <a:r>
              <a:rPr lang="en-US" altLang="zh-CN" sz="1600" dirty="0" smtClean="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3. 《</a:t>
            </a:r>
            <a:r>
              <a:rPr lang="zh-CN" altLang="en-US"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证券质押登记证明书</a:t>
            </a:r>
            <a:r>
              <a:rPr lang="en-US" altLang="zh-CN"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a:t>
            </a:r>
            <a:r>
              <a:rPr lang="zh-CN" altLang="en-US"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原件； </a:t>
            </a:r>
          </a:p>
          <a:p>
            <a:pPr defTabSz="711200">
              <a:lnSpc>
                <a:spcPct val="130000"/>
              </a:lnSpc>
              <a:spcAft>
                <a:spcPts val="0"/>
              </a:spcAft>
              <a:defRPr/>
            </a:pPr>
            <a:r>
              <a:rPr lang="en-US" altLang="zh-CN" sz="1600" dirty="0" smtClean="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4.  </a:t>
            </a:r>
            <a:r>
              <a:rPr lang="zh-CN" altLang="en-US" sz="1600" dirty="0" smtClean="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若</a:t>
            </a:r>
            <a:r>
              <a:rPr lang="zh-CN" altLang="en-US"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质权人名称发生变更，需提交发证机关出具的变更证明文件； </a:t>
            </a:r>
            <a:endParaRPr lang="en-US" altLang="zh-CN" sz="1600" dirty="0" smtClean="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endParaRPr>
          </a:p>
          <a:p>
            <a:pPr defTabSz="711200">
              <a:lnSpc>
                <a:spcPct val="130000"/>
              </a:lnSpc>
              <a:spcAft>
                <a:spcPts val="0"/>
              </a:spcAft>
              <a:defRPr/>
            </a:pPr>
            <a:r>
              <a:rPr lang="en-US" altLang="zh-CN" sz="1600" dirty="0" smtClean="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5.  </a:t>
            </a:r>
            <a:r>
              <a:rPr lang="zh-CN" altLang="en-US" sz="1600" b="1" dirty="0" smtClean="0">
                <a:solidFill>
                  <a:srgbClr val="C00000"/>
                </a:solidFill>
                <a:latin typeface="微软雅黑" panose="020B0503020204020204" pitchFamily="34" charset="-122"/>
                <a:ea typeface="微软雅黑" panose="020B0503020204020204" pitchFamily="34" charset="-122"/>
              </a:rPr>
              <a:t>质押证券登记在证券公司及其子公司定向资产管理专用证券账户或基金公司及其子公司单一客户特定资产管理专用证券账户中，且资产委托人为个人或机构的，资产委托人、管理人和质权人均应在部分解除质押申请表处签章；</a:t>
            </a:r>
            <a:endParaRPr lang="zh-CN" altLang="en-US" sz="1600" b="1" dirty="0">
              <a:solidFill>
                <a:srgbClr val="C00000"/>
              </a:solidFill>
              <a:latin typeface="微软雅黑" panose="020B0503020204020204" pitchFamily="34" charset="-122"/>
              <a:ea typeface="微软雅黑" panose="020B0503020204020204" pitchFamily="34" charset="-122"/>
            </a:endParaRPr>
          </a:p>
          <a:p>
            <a:pPr defTabSz="711200">
              <a:lnSpc>
                <a:spcPct val="130000"/>
              </a:lnSpc>
              <a:spcAft>
                <a:spcPts val="0"/>
              </a:spcAft>
              <a:defRPr/>
            </a:pPr>
            <a:r>
              <a:rPr lang="en-US" altLang="zh-CN" sz="1600" dirty="0" smtClean="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6.  </a:t>
            </a:r>
            <a:r>
              <a:rPr lang="zh-CN" altLang="en-US" sz="1600" dirty="0" smtClean="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要求</a:t>
            </a:r>
            <a:r>
              <a:rPr lang="zh-CN" altLang="en-US" sz="1600" dirty="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提供的其他</a:t>
            </a:r>
            <a:r>
              <a:rPr lang="zh-CN" altLang="en-US" sz="1600" dirty="0" smtClean="0">
                <a:solidFill>
                  <a:sysClr val="windowText" lastClr="000000">
                    <a:hueOff val="0"/>
                    <a:satOff val="0"/>
                    <a:lumOff val="0"/>
                    <a:alphaOff val="0"/>
                  </a:sysClr>
                </a:solidFill>
                <a:latin typeface="微软雅黑" panose="020B0503020204020204" pitchFamily="34" charset="-122"/>
                <a:ea typeface="微软雅黑" panose="020B0503020204020204" pitchFamily="34" charset="-122"/>
              </a:rPr>
              <a:t>材料。</a:t>
            </a:r>
            <a:endParaRPr lang="zh-CN" altLang="en-US" sz="16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2061324" y="1891490"/>
            <a:ext cx="2160240"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全部解除质押登记</a:t>
            </a:r>
            <a:endParaRPr lang="zh-CN" altLang="en-US" b="1"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7417858" y="1891490"/>
            <a:ext cx="216024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部分</a:t>
            </a:r>
            <a:r>
              <a:rPr lang="zh-CN" altLang="en-US" b="1" dirty="0" smtClean="0">
                <a:latin typeface="微软雅黑" panose="020B0503020204020204" pitchFamily="34" charset="-122"/>
                <a:ea typeface="微软雅黑" panose="020B0503020204020204" pitchFamily="34" charset="-122"/>
              </a:rPr>
              <a:t>解除质押登记</a:t>
            </a:r>
            <a:endParaRPr lang="zh-CN" altLang="en-US" b="1" dirty="0">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54</a:t>
            </a:fld>
            <a:endParaRPr lang="en-US" altLang="zh-CN"/>
          </a:p>
        </p:txBody>
      </p:sp>
      <p:sp>
        <p:nvSpPr>
          <p:cNvPr id="17"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解除质押登记</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grpSp>
        <p:nvGrpSpPr>
          <p:cNvPr id="18" name="组合 147"/>
          <p:cNvGrpSpPr/>
          <p:nvPr/>
        </p:nvGrpSpPr>
        <p:grpSpPr>
          <a:xfrm>
            <a:off x="981203" y="1524152"/>
            <a:ext cx="940088" cy="1001193"/>
            <a:chOff x="611306" y="1203674"/>
            <a:chExt cx="1328332" cy="1414234"/>
          </a:xfrm>
          <a:solidFill>
            <a:srgbClr val="C75050"/>
          </a:solidFill>
        </p:grpSpPr>
        <p:sp>
          <p:nvSpPr>
            <p:cNvPr id="19" name="菱形 18"/>
            <p:cNvSpPr/>
            <p:nvPr/>
          </p:nvSpPr>
          <p:spPr>
            <a:xfrm>
              <a:off x="723313" y="1289437"/>
              <a:ext cx="1104318" cy="1328471"/>
            </a:xfrm>
            <a:prstGeom prst="diamond">
              <a:avLst/>
            </a:prstGeom>
            <a:grpFill/>
            <a:ln w="12700" cmpd="sng">
              <a:solidFill>
                <a:schemeClr val="bg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302" fontAlgn="auto">
                <a:spcBef>
                  <a:spcPts val="0"/>
                </a:spcBef>
                <a:spcAft>
                  <a:spcPts val="0"/>
                </a:spcAft>
                <a:defRPr/>
              </a:pPr>
              <a:endParaRPr lang="zh-CN" altLang="en-US" sz="2000" dirty="0">
                <a:solidFill>
                  <a:srgbClr val="FFFFFF"/>
                </a:solidFill>
                <a:latin typeface="Arial Unicode MS" pitchFamily="34" charset="-122"/>
                <a:ea typeface="Arial Unicode MS" pitchFamily="34" charset="-122"/>
                <a:cs typeface="Arial Unicode MS" pitchFamily="34" charset="-122"/>
              </a:endParaRPr>
            </a:p>
          </p:txBody>
        </p:sp>
        <p:sp>
          <p:nvSpPr>
            <p:cNvPr id="20" name="菱形 19"/>
            <p:cNvSpPr/>
            <p:nvPr/>
          </p:nvSpPr>
          <p:spPr>
            <a:xfrm>
              <a:off x="611306" y="1203674"/>
              <a:ext cx="1328332" cy="1326722"/>
            </a:xfrm>
            <a:prstGeom prst="diamond">
              <a:avLst/>
            </a:prstGeom>
            <a:grpFill/>
            <a:ln w="12700" cmpd="sng">
              <a:solidFill>
                <a:schemeClr val="bg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302" fontAlgn="auto">
                <a:spcBef>
                  <a:spcPts val="0"/>
                </a:spcBef>
                <a:spcAft>
                  <a:spcPts val="0"/>
                </a:spcAft>
                <a:defRPr/>
              </a:pPr>
              <a:r>
                <a:rPr lang="en-US" altLang="zh-CN" sz="3200" dirty="0" smtClean="0">
                  <a:solidFill>
                    <a:srgbClr val="FFFFFF"/>
                  </a:solidFill>
                  <a:latin typeface="Agency FB" panose="020B0503020202020204" pitchFamily="34" charset="0"/>
                  <a:ea typeface="Arial Unicode MS" pitchFamily="34" charset="-122"/>
                  <a:cs typeface="Arial Unicode MS" pitchFamily="34" charset="-122"/>
                </a:rPr>
                <a:t>01</a:t>
              </a:r>
              <a:endParaRPr lang="zh-CN" altLang="en-US" sz="3200" dirty="0">
                <a:solidFill>
                  <a:srgbClr val="FFFFFF"/>
                </a:solidFill>
                <a:latin typeface="Agency FB" panose="020B0503020202020204" pitchFamily="34" charset="0"/>
                <a:ea typeface="Arial Unicode MS" pitchFamily="34" charset="-122"/>
                <a:cs typeface="Arial Unicode MS" pitchFamily="34" charset="-122"/>
              </a:endParaRPr>
            </a:p>
          </p:txBody>
        </p:sp>
      </p:grpSp>
      <p:grpSp>
        <p:nvGrpSpPr>
          <p:cNvPr id="21" name="组合 147"/>
          <p:cNvGrpSpPr/>
          <p:nvPr/>
        </p:nvGrpSpPr>
        <p:grpSpPr>
          <a:xfrm>
            <a:off x="6258468" y="1545202"/>
            <a:ext cx="940088" cy="1001193"/>
            <a:chOff x="611306" y="1203674"/>
            <a:chExt cx="1328332" cy="1414234"/>
          </a:xfrm>
          <a:solidFill>
            <a:srgbClr val="C75050"/>
          </a:solidFill>
        </p:grpSpPr>
        <p:sp>
          <p:nvSpPr>
            <p:cNvPr id="22" name="菱形 21"/>
            <p:cNvSpPr/>
            <p:nvPr/>
          </p:nvSpPr>
          <p:spPr>
            <a:xfrm>
              <a:off x="723313" y="1289437"/>
              <a:ext cx="1104318" cy="1328471"/>
            </a:xfrm>
            <a:prstGeom prst="diamond">
              <a:avLst/>
            </a:prstGeom>
            <a:grpFill/>
            <a:ln w="12700" cmpd="sng">
              <a:solidFill>
                <a:schemeClr val="bg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302" fontAlgn="auto">
                <a:spcBef>
                  <a:spcPts val="0"/>
                </a:spcBef>
                <a:spcAft>
                  <a:spcPts val="0"/>
                </a:spcAft>
                <a:defRPr/>
              </a:pPr>
              <a:endParaRPr lang="zh-CN" altLang="en-US" sz="2000" dirty="0">
                <a:solidFill>
                  <a:srgbClr val="FFFFFF"/>
                </a:solidFill>
                <a:latin typeface="Arial Unicode MS" pitchFamily="34" charset="-122"/>
                <a:ea typeface="Arial Unicode MS" pitchFamily="34" charset="-122"/>
                <a:cs typeface="Arial Unicode MS" pitchFamily="34" charset="-122"/>
              </a:endParaRPr>
            </a:p>
          </p:txBody>
        </p:sp>
        <p:sp>
          <p:nvSpPr>
            <p:cNvPr id="23" name="菱形 22"/>
            <p:cNvSpPr/>
            <p:nvPr/>
          </p:nvSpPr>
          <p:spPr>
            <a:xfrm>
              <a:off x="611306" y="1203674"/>
              <a:ext cx="1328332" cy="1326722"/>
            </a:xfrm>
            <a:prstGeom prst="diamond">
              <a:avLst/>
            </a:prstGeom>
            <a:grpFill/>
            <a:ln w="12700" cmpd="sng">
              <a:solidFill>
                <a:schemeClr val="bg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302" fontAlgn="auto">
                <a:spcBef>
                  <a:spcPts val="0"/>
                </a:spcBef>
                <a:spcAft>
                  <a:spcPts val="0"/>
                </a:spcAft>
                <a:defRPr/>
              </a:pPr>
              <a:r>
                <a:rPr lang="en-US" altLang="zh-CN" sz="3200" dirty="0" smtClean="0">
                  <a:solidFill>
                    <a:srgbClr val="FFFFFF"/>
                  </a:solidFill>
                  <a:latin typeface="Agency FB" panose="020B0503020202020204" pitchFamily="34" charset="0"/>
                  <a:ea typeface="Arial Unicode MS" pitchFamily="34" charset="-122"/>
                  <a:cs typeface="Arial Unicode MS" pitchFamily="34" charset="-122"/>
                </a:rPr>
                <a:t>02</a:t>
              </a:r>
              <a:endParaRPr lang="zh-CN" altLang="en-US" sz="3200" dirty="0">
                <a:solidFill>
                  <a:srgbClr val="FFFFFF"/>
                </a:solidFill>
                <a:latin typeface="Agency FB" panose="020B0503020202020204" pitchFamily="34" charset="0"/>
                <a:ea typeface="Arial Unicode MS" pitchFamily="34" charset="-122"/>
                <a:cs typeface="Arial Unicode MS" pitchFamily="34" charset="-122"/>
              </a:endParaRPr>
            </a:p>
          </p:txBody>
        </p:sp>
      </p:grpSp>
    </p:spTree>
    <p:extLst>
      <p:ext uri="{BB962C8B-B14F-4D97-AF65-F5344CB8AC3E}">
        <p14:creationId xmlns:p14="http://schemas.microsoft.com/office/powerpoint/2010/main" val="77508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55</a:t>
            </a:fld>
            <a:endParaRPr lang="en-US" altLang="zh-CN"/>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55607" y="918742"/>
            <a:ext cx="4394056" cy="5184576"/>
          </a:xfrm>
          <a:prstGeom prst="rect">
            <a:avLst/>
          </a:prstGeom>
          <a:noFill/>
        </p:spPr>
      </p:pic>
      <p:grpSp>
        <p:nvGrpSpPr>
          <p:cNvPr id="6" name="组合 5"/>
          <p:cNvGrpSpPr/>
          <p:nvPr/>
        </p:nvGrpSpPr>
        <p:grpSpPr>
          <a:xfrm>
            <a:off x="6456040" y="893529"/>
            <a:ext cx="4572000" cy="5294879"/>
            <a:chOff x="6096000" y="847503"/>
            <a:chExt cx="4572000" cy="5294879"/>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96000" y="847503"/>
              <a:ext cx="4408966" cy="5294879"/>
            </a:xfrm>
            <a:prstGeom prst="rect">
              <a:avLst/>
            </a:prstGeom>
            <a:noFill/>
          </p:spPr>
        </p:pic>
        <p:sp>
          <p:nvSpPr>
            <p:cNvPr id="2" name="矩形 1"/>
            <p:cNvSpPr/>
            <p:nvPr/>
          </p:nvSpPr>
          <p:spPr bwMode="gray">
            <a:xfrm>
              <a:off x="6096000" y="2996952"/>
              <a:ext cx="4572000" cy="936104"/>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矩形 2"/>
            <p:cNvSpPr/>
            <p:nvPr/>
          </p:nvSpPr>
          <p:spPr bwMode="gray">
            <a:xfrm>
              <a:off x="6096000" y="4941168"/>
              <a:ext cx="4572000" cy="1080120"/>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9"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解除质押登记</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623392" y="928671"/>
            <a:ext cx="4104456" cy="2215991"/>
          </a:xfrm>
          <a:prstGeom prst="rect">
            <a:avLst/>
          </a:prstGeom>
        </p:spPr>
        <p:txBody>
          <a:bodyPr wrap="square">
            <a:spAutoFit/>
          </a:bodyPr>
          <a:lstStyle/>
          <a:p>
            <a:pPr marL="342900" indent="-342900">
              <a:lnSpc>
                <a:spcPct val="150000"/>
              </a:lnSpc>
              <a:buClr>
                <a:srgbClr val="C00000"/>
              </a:buClr>
              <a:buFont typeface="Wingdings" panose="05000000000000000000" pitchFamily="2" charset="2"/>
              <a:buChar char="p"/>
            </a:pPr>
            <a:r>
              <a:rPr lang="zh-CN" altLang="zh-CN" sz="2000" b="1" dirty="0">
                <a:latin typeface="微软雅黑" panose="020B0503020204020204" pitchFamily="34" charset="-122"/>
                <a:ea typeface="微软雅黑" panose="020B0503020204020204" pitchFamily="34" charset="-122"/>
              </a:rPr>
              <a:t>《解除证券质押登记申请表》</a:t>
            </a:r>
            <a:endParaRPr lang="zh-CN" altLang="zh-CN" sz="2000" b="1" dirty="0" smtClean="0">
              <a:latin typeface="微软雅黑" panose="020B0503020204020204" pitchFamily="34" charset="-122"/>
              <a:ea typeface="微软雅黑" panose="020B0503020204020204" pitchFamily="34" charset="-122"/>
            </a:endParaRPr>
          </a:p>
          <a:p>
            <a:pPr marL="457200" indent="-4572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p:txBody>
      </p:sp>
      <p:sp>
        <p:nvSpPr>
          <p:cNvPr id="6" name="TextBox 5"/>
          <p:cNvSpPr txBox="1"/>
          <p:nvPr/>
        </p:nvSpPr>
        <p:spPr>
          <a:xfrm>
            <a:off x="2524100" y="5214950"/>
            <a:ext cx="2500330" cy="400110"/>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质权人一方申请</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847496" y="2698798"/>
            <a:ext cx="3105464" cy="707886"/>
          </a:xfrm>
          <a:prstGeom prst="rect">
            <a:avLst/>
          </a:prstGeom>
          <a:noFill/>
          <a:ln w="12700">
            <a:solidFill>
              <a:srgbClr val="C00000"/>
            </a:solidFill>
            <a:prstDash val="dash"/>
          </a:ln>
        </p:spPr>
        <p:txBody>
          <a:bodyPr wrap="square" rtlCol="0">
            <a:spAutoFit/>
          </a:bodyPr>
          <a:lstStyle/>
          <a:p>
            <a:r>
              <a:rPr lang="zh-CN" altLang="en-US" sz="2000" dirty="0" smtClean="0">
                <a:solidFill>
                  <a:srgbClr val="C00000"/>
                </a:solidFill>
                <a:latin typeface="微软雅黑" panose="020B0503020204020204" pitchFamily="34" charset="-122"/>
                <a:ea typeface="微软雅黑" panose="020B0503020204020204" pitchFamily="34" charset="-122"/>
              </a:rPr>
              <a:t>不同股份性质证券数量应分别填写</a:t>
            </a:r>
            <a:endParaRPr lang="zh-CN" altLang="en-US" sz="2000" dirty="0">
              <a:solidFill>
                <a:srgbClr val="C00000"/>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63006" y="902080"/>
            <a:ext cx="4925482" cy="5811610"/>
          </a:xfrm>
          <a:prstGeom prst="rect">
            <a:avLst/>
          </a:prstGeom>
          <a:noFill/>
        </p:spPr>
      </p:pic>
      <p:sp>
        <p:nvSpPr>
          <p:cNvPr id="5" name="椭圆 4"/>
          <p:cNvSpPr/>
          <p:nvPr/>
        </p:nvSpPr>
        <p:spPr bwMode="gray">
          <a:xfrm>
            <a:off x="7680176" y="5373216"/>
            <a:ext cx="2071702" cy="107157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椭圆 8"/>
          <p:cNvSpPr/>
          <p:nvPr/>
        </p:nvSpPr>
        <p:spPr bwMode="gray">
          <a:xfrm>
            <a:off x="8869821" y="2316770"/>
            <a:ext cx="857256"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9"/>
          <p:cNvGrpSpPr/>
          <p:nvPr/>
        </p:nvGrpSpPr>
        <p:grpSpPr>
          <a:xfrm>
            <a:off x="1662964" y="5547473"/>
            <a:ext cx="3609488" cy="1077168"/>
            <a:chOff x="-146788" y="5929330"/>
            <a:chExt cx="3609488" cy="1077168"/>
          </a:xfrm>
        </p:grpSpPr>
        <p:sp>
          <p:nvSpPr>
            <p:cNvPr id="11" name="TextBox 10"/>
            <p:cNvSpPr txBox="1"/>
            <p:nvPr/>
          </p:nvSpPr>
          <p:spPr>
            <a:xfrm>
              <a:off x="-146788" y="6606388"/>
              <a:ext cx="3609488" cy="400110"/>
            </a:xfrm>
            <a:prstGeom prst="rect">
              <a:avLst/>
            </a:prstGeom>
            <a:noFill/>
            <a:ln>
              <a:solidFill>
                <a:srgbClr val="C00000"/>
              </a:solidFill>
              <a:prstDash val="sysDash"/>
            </a:ln>
          </p:spPr>
          <p:txBody>
            <a:bodyPr wrap="square" rtlCol="0">
              <a:spAutoFit/>
            </a:bodyPr>
            <a:lstStyle/>
            <a:p>
              <a:pPr algn="ctr"/>
              <a:r>
                <a:rPr lang="zh-CN" altLang="en-US" sz="2000" dirty="0">
                  <a:solidFill>
                    <a:srgbClr val="C00000"/>
                  </a:solidFill>
                  <a:latin typeface="微软雅黑" panose="020B0503020204020204" pitchFamily="34" charset="-122"/>
                  <a:ea typeface="微软雅黑" panose="020B0503020204020204" pitchFamily="34" charset="-122"/>
                </a:rPr>
                <a:t>除此部分外，可现场指导填写</a:t>
              </a:r>
            </a:p>
          </p:txBody>
        </p:sp>
        <p:cxnSp>
          <p:nvCxnSpPr>
            <p:cNvPr id="12" name="直接箭头连接符 11"/>
            <p:cNvCxnSpPr/>
            <p:nvPr/>
          </p:nvCxnSpPr>
          <p:spPr bwMode="auto">
            <a:xfrm rot="5400000">
              <a:off x="1500166" y="6215082"/>
              <a:ext cx="572298" cy="794"/>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56</a:t>
            </a:fld>
            <a:endParaRPr lang="en-US" altLang="zh-CN" dirty="0"/>
          </a:p>
        </p:txBody>
      </p:sp>
      <p:sp>
        <p:nvSpPr>
          <p:cNvPr id="15"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解除质押登记</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1309035784"/>
      </p:ext>
    </p:extLst>
  </p:cSld>
  <p:clrMapOvr>
    <a:masterClrMapping/>
  </p:clrMapOvr>
  <p:transition>
    <p:sndAc>
      <p:endSnd/>
    </p:sndAc>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53058" y="717317"/>
            <a:ext cx="5102856" cy="6128196"/>
          </a:xfrm>
          <a:prstGeom prst="rect">
            <a:avLst/>
          </a:prstGeom>
          <a:noFill/>
        </p:spPr>
      </p:pic>
      <p:sp>
        <p:nvSpPr>
          <p:cNvPr id="32" name="矩形 31"/>
          <p:cNvSpPr/>
          <p:nvPr/>
        </p:nvSpPr>
        <p:spPr>
          <a:xfrm>
            <a:off x="503496" y="986272"/>
            <a:ext cx="4592340" cy="2215991"/>
          </a:xfrm>
          <a:prstGeom prst="rect">
            <a:avLst/>
          </a:prstGeom>
        </p:spPr>
        <p:txBody>
          <a:bodyPr wrap="square">
            <a:spAutoFit/>
          </a:bodyPr>
          <a:lstStyle/>
          <a:p>
            <a:pPr marL="342900" indent="-342900">
              <a:lnSpc>
                <a:spcPct val="150000"/>
              </a:lnSpc>
              <a:buClr>
                <a:srgbClr val="C00000"/>
              </a:buClr>
              <a:buFont typeface="Wingdings" panose="05000000000000000000" pitchFamily="2" charset="2"/>
              <a:buChar char="p"/>
            </a:pPr>
            <a:r>
              <a:rPr lang="zh-CN" altLang="zh-CN" sz="2000" b="1" dirty="0" smtClean="0">
                <a:latin typeface="微软雅黑" panose="020B0503020204020204" pitchFamily="34" charset="-122"/>
                <a:ea typeface="微软雅黑" panose="020B0503020204020204" pitchFamily="34" charset="-122"/>
              </a:rPr>
              <a:t>《证券质押登记</a:t>
            </a:r>
            <a:r>
              <a:rPr lang="zh-CN" altLang="en-US" sz="2000" b="1" dirty="0" smtClean="0">
                <a:latin typeface="微软雅黑" panose="020B0503020204020204" pitchFamily="34" charset="-122"/>
                <a:ea typeface="微软雅黑" panose="020B0503020204020204" pitchFamily="34" charset="-122"/>
              </a:rPr>
              <a:t>部分</a:t>
            </a:r>
            <a:r>
              <a:rPr lang="zh-CN" altLang="zh-CN" sz="2000" b="1" dirty="0" smtClean="0">
                <a:latin typeface="微软雅黑" panose="020B0503020204020204" pitchFamily="34" charset="-122"/>
                <a:ea typeface="微软雅黑" panose="020B0503020204020204" pitchFamily="34" charset="-122"/>
              </a:rPr>
              <a:t>解除申请表》</a:t>
            </a:r>
          </a:p>
          <a:p>
            <a:pPr marL="457200" indent="-4572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p:txBody>
      </p:sp>
      <p:sp>
        <p:nvSpPr>
          <p:cNvPr id="5" name="椭圆 4"/>
          <p:cNvSpPr/>
          <p:nvPr/>
        </p:nvSpPr>
        <p:spPr bwMode="gray">
          <a:xfrm>
            <a:off x="5524496" y="5214950"/>
            <a:ext cx="2143140"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椭圆 5"/>
          <p:cNvSpPr/>
          <p:nvPr/>
        </p:nvSpPr>
        <p:spPr bwMode="gray">
          <a:xfrm>
            <a:off x="7881950" y="5143512"/>
            <a:ext cx="2214578"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1085670" y="5288504"/>
            <a:ext cx="4016800" cy="400110"/>
          </a:xfrm>
          <a:prstGeom prst="rect">
            <a:avLst/>
          </a:prstGeom>
          <a:noFill/>
        </p:spPr>
        <p:txBody>
          <a:bodyPr wrap="square" rtlCol="0">
            <a:spAutoFit/>
          </a:bodyPr>
          <a:lstStyle/>
          <a:p>
            <a:r>
              <a:rPr lang="zh-CN" altLang="en-US" sz="2000" dirty="0" smtClean="0">
                <a:solidFill>
                  <a:srgbClr val="C00000"/>
                </a:solidFill>
                <a:latin typeface="微软雅黑" panose="020B0503020204020204" pitchFamily="34" charset="-122"/>
                <a:ea typeface="微软雅黑" panose="020B0503020204020204" pitchFamily="34" charset="-122"/>
              </a:rPr>
              <a:t>出质人、质权人双方真实意思表示</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777198" y="3438807"/>
            <a:ext cx="3318638" cy="400110"/>
          </a:xfrm>
          <a:prstGeom prst="rect">
            <a:avLst/>
          </a:prstGeom>
          <a:noFill/>
          <a:ln>
            <a:solidFill>
              <a:srgbClr val="C00000"/>
            </a:solidFill>
            <a:prstDash val="dash"/>
          </a:ln>
        </p:spPr>
        <p:txBody>
          <a:bodyPr wrap="square" rtlCol="0">
            <a:spAutoFit/>
          </a:bodyPr>
          <a:lstStyle/>
          <a:p>
            <a:r>
              <a:rPr lang="zh-CN" altLang="en-US" sz="2000" dirty="0" smtClean="0">
                <a:solidFill>
                  <a:srgbClr val="C00000"/>
                </a:solidFill>
                <a:latin typeface="微软雅黑" panose="020B0503020204020204" pitchFamily="34" charset="-122"/>
                <a:ea typeface="微软雅黑" panose="020B0503020204020204" pitchFamily="34" charset="-122"/>
              </a:rPr>
              <a:t>选择现金红利是否同时解除</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14" name="椭圆 13"/>
          <p:cNvSpPr/>
          <p:nvPr/>
        </p:nvSpPr>
        <p:spPr bwMode="gray">
          <a:xfrm>
            <a:off x="6381752" y="3143248"/>
            <a:ext cx="4000496" cy="1000132"/>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14"/>
          <p:cNvGrpSpPr/>
          <p:nvPr/>
        </p:nvGrpSpPr>
        <p:grpSpPr>
          <a:xfrm>
            <a:off x="1487488" y="5786454"/>
            <a:ext cx="4037008" cy="864233"/>
            <a:chOff x="-465140" y="6072206"/>
            <a:chExt cx="4037008" cy="864233"/>
          </a:xfrm>
        </p:grpSpPr>
        <p:sp>
          <p:nvSpPr>
            <p:cNvPr id="16" name="TextBox 15"/>
            <p:cNvSpPr txBox="1"/>
            <p:nvPr/>
          </p:nvSpPr>
          <p:spPr>
            <a:xfrm>
              <a:off x="-465140" y="6536329"/>
              <a:ext cx="3608348" cy="400110"/>
            </a:xfrm>
            <a:prstGeom prst="rect">
              <a:avLst/>
            </a:prstGeom>
            <a:noFill/>
            <a:ln>
              <a:solidFill>
                <a:srgbClr val="C00000"/>
              </a:solidFill>
              <a:prstDash val="sysDash"/>
            </a:ln>
          </p:spPr>
          <p:txBody>
            <a:bodyPr wrap="square" rtlCol="0">
              <a:spAutoFit/>
            </a:bodyPr>
            <a:lstStyle/>
            <a:p>
              <a:pPr algn="ctr"/>
              <a:r>
                <a:rPr lang="zh-CN" altLang="en-US" sz="2000" dirty="0">
                  <a:solidFill>
                    <a:srgbClr val="C00000"/>
                  </a:solidFill>
                  <a:latin typeface="微软雅黑" panose="020B0503020204020204" pitchFamily="34" charset="-122"/>
                  <a:ea typeface="微软雅黑" panose="020B0503020204020204" pitchFamily="34" charset="-122"/>
                </a:rPr>
                <a:t>除此部分外，可现场指导填写</a:t>
              </a:r>
            </a:p>
          </p:txBody>
        </p:sp>
        <p:cxnSp>
          <p:nvCxnSpPr>
            <p:cNvPr id="17" name="直接箭头连接符 16"/>
            <p:cNvCxnSpPr/>
            <p:nvPr/>
          </p:nvCxnSpPr>
          <p:spPr bwMode="auto">
            <a:xfrm rot="10800000" flipV="1">
              <a:off x="2500298" y="6072206"/>
              <a:ext cx="1071570" cy="428628"/>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57</a:t>
            </a:fld>
            <a:endParaRPr lang="en-US" altLang="zh-CN" dirty="0"/>
          </a:p>
        </p:txBody>
      </p:sp>
      <p:sp>
        <p:nvSpPr>
          <p:cNvPr id="15"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解除质押登记</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2560017866"/>
      </p:ext>
    </p:extLst>
  </p:cSld>
  <p:clrMapOvr>
    <a:masterClrMapping/>
  </p:clrMapOvr>
  <p:transition>
    <p:sndAc>
      <p:endSnd/>
    </p:sndAc>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chinaclear\Desktop\111.png"/>
          <p:cNvPicPr>
            <a:picLocks noChangeAspect="1" noChangeArrowheads="1"/>
          </p:cNvPicPr>
          <p:nvPr/>
        </p:nvPicPr>
        <p:blipFill>
          <a:blip r:embed="rId3" cstate="print"/>
          <a:srcRect/>
          <a:stretch>
            <a:fillRect/>
          </a:stretch>
        </p:blipFill>
        <p:spPr bwMode="auto">
          <a:xfrm>
            <a:off x="5591944" y="744537"/>
            <a:ext cx="4443413" cy="6113463"/>
          </a:xfrm>
          <a:prstGeom prst="rect">
            <a:avLst/>
          </a:prstGeom>
          <a:noFill/>
          <a:ln>
            <a:noFill/>
          </a:ln>
          <a:effectLst>
            <a:softEdge rad="12700"/>
          </a:effectLst>
        </p:spPr>
      </p:pic>
      <p:sp>
        <p:nvSpPr>
          <p:cNvPr id="16" name="TextBox 15"/>
          <p:cNvSpPr txBox="1"/>
          <p:nvPr/>
        </p:nvSpPr>
        <p:spPr>
          <a:xfrm>
            <a:off x="569569" y="1050332"/>
            <a:ext cx="2918698" cy="400110"/>
          </a:xfrm>
          <a:prstGeom prst="rect">
            <a:avLst/>
          </a:prstGeom>
          <a:noFill/>
        </p:spPr>
        <p:txBody>
          <a:bodyPr wrap="square" rtlCol="0">
            <a:spAutoFit/>
          </a:bodyPr>
          <a:lstStyle/>
          <a:p>
            <a:pPr marL="342900" indent="-342900">
              <a:buClr>
                <a:srgbClr val="C00000"/>
              </a:buClr>
              <a:buFont typeface="Wingdings" panose="05000000000000000000" pitchFamily="2" charset="2"/>
              <a:buChar char="p"/>
            </a:pPr>
            <a:r>
              <a:rPr lang="zh-CN" altLang="en-US" sz="2000" b="1" dirty="0" smtClean="0">
                <a:latin typeface="微软雅黑" panose="020B0503020204020204" pitchFamily="34" charset="-122"/>
                <a:ea typeface="微软雅黑" panose="020B0503020204020204" pitchFamily="34" charset="-122"/>
              </a:rPr>
              <a:t>证券质押登记证明</a:t>
            </a:r>
            <a:endParaRPr lang="zh-CN" altLang="en-US" sz="2000" b="1" dirty="0">
              <a:latin typeface="微软雅黑" panose="020B0503020204020204" pitchFamily="34" charset="-122"/>
              <a:ea typeface="微软雅黑" panose="020B0503020204020204" pitchFamily="34" charset="-122"/>
            </a:endParaRPr>
          </a:p>
        </p:txBody>
      </p:sp>
      <p:sp>
        <p:nvSpPr>
          <p:cNvPr id="17" name="TextBox 16"/>
          <p:cNvSpPr txBox="1"/>
          <p:nvPr/>
        </p:nvSpPr>
        <p:spPr>
          <a:xfrm>
            <a:off x="576170" y="1737463"/>
            <a:ext cx="4439710" cy="2554545"/>
          </a:xfrm>
          <a:prstGeom prst="rect">
            <a:avLst/>
          </a:prstGeom>
          <a:noFill/>
          <a:ln>
            <a:solidFill>
              <a:srgbClr val="C00000"/>
            </a:solidFill>
            <a:prstDash val="lgDash"/>
          </a:ln>
        </p:spPr>
        <p:txBody>
          <a:bodyPr wrap="square" rtlCol="0">
            <a:spAutoFit/>
          </a:bodyPr>
          <a:lstStyle/>
          <a:p>
            <a:pPr>
              <a:buClr>
                <a:srgbClr val="C00000"/>
              </a:buClr>
            </a:pPr>
            <a:r>
              <a:rPr lang="zh-CN" altLang="en-US" sz="2000" dirty="0" smtClean="0">
                <a:solidFill>
                  <a:srgbClr val="C00000"/>
                </a:solidFill>
                <a:latin typeface="微软雅黑" panose="020B0503020204020204" pitchFamily="34" charset="-122"/>
                <a:ea typeface="微软雅黑" panose="020B0503020204020204" pitchFamily="34" charset="-122"/>
              </a:rPr>
              <a:t>由质权人持有，应妥善保管（原件遗失的，须提供在中国证监会指定的信息披露报刊之一上刊登的遗失作废声明，</a:t>
            </a:r>
            <a:r>
              <a:rPr lang="zh-CN" altLang="en-US" sz="2000" b="1" dirty="0" smtClean="0">
                <a:solidFill>
                  <a:srgbClr val="C00000"/>
                </a:solidFill>
                <a:latin typeface="微软雅黑" panose="020B0503020204020204" pitchFamily="34" charset="-122"/>
                <a:ea typeface="微软雅黑" panose="020B0503020204020204" pitchFamily="34" charset="-122"/>
              </a:rPr>
              <a:t>声明内容应包括质押双方名称及质押登记编号。如遗忘质押登记编号的，声明内容应包括质押双方名称、质押证券简称、质押数量、质押登记时间等信息</a:t>
            </a:r>
            <a:r>
              <a:rPr lang="zh-CN" altLang="en-US" sz="2000" dirty="0" smtClean="0">
                <a:solidFill>
                  <a:srgbClr val="C00000"/>
                </a:solidFill>
                <a:latin typeface="微软雅黑" panose="020B0503020204020204" pitchFamily="34" charset="-122"/>
                <a:ea typeface="微软雅黑" panose="020B0503020204020204" pitchFamily="34" charset="-122"/>
              </a:rPr>
              <a:t>）。</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76170" y="5037700"/>
            <a:ext cx="4451467" cy="707886"/>
          </a:xfrm>
          <a:prstGeom prst="rect">
            <a:avLst/>
          </a:prstGeom>
          <a:noFill/>
          <a:ln>
            <a:solidFill>
              <a:srgbClr val="C00000"/>
            </a:solidFill>
            <a:prstDash val="lgDash"/>
          </a:ln>
        </p:spPr>
        <p:txBody>
          <a:bodyPr wrap="square" rtlCol="0">
            <a:spAutoFit/>
          </a:bodyPr>
          <a:lstStyle/>
          <a:p>
            <a:pPr>
              <a:buClr>
                <a:srgbClr val="C00000"/>
              </a:buClr>
            </a:pPr>
            <a:r>
              <a:rPr lang="zh-CN" altLang="en-US" sz="2000" dirty="0" smtClean="0">
                <a:solidFill>
                  <a:srgbClr val="C00000"/>
                </a:solidFill>
                <a:latin typeface="微软雅黑" panose="020B0503020204020204" pitchFamily="34" charset="-122"/>
                <a:ea typeface="微软雅黑" panose="020B0503020204020204" pitchFamily="34" charset="-122"/>
              </a:rPr>
              <a:t>质权人印鉴、名称发生变更，还需提交相关机关出具的变更证明文件</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58</a:t>
            </a:fld>
            <a:endParaRPr lang="en-US" altLang="zh-CN"/>
          </a:p>
        </p:txBody>
      </p:sp>
      <p:sp>
        <p:nvSpPr>
          <p:cNvPr id="10"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解除质押登记</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1378921063"/>
      </p:ext>
    </p:extLst>
  </p:cSld>
  <p:clrMapOvr>
    <a:masterClrMapping/>
  </p:clrMapOvr>
  <p:transition>
    <p:sndAc>
      <p:endSnd/>
    </p:sndAc>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316716" y="4828649"/>
            <a:ext cx="3065564" cy="1892826"/>
          </a:xfrm>
          <a:prstGeom prst="rect">
            <a:avLst/>
          </a:prstGeom>
        </p:spPr>
        <p:txBody>
          <a:bodyPr wrap="square">
            <a:spAutoFit/>
          </a:bodyPr>
          <a:lstStyle/>
          <a:p>
            <a:pPr>
              <a:lnSpc>
                <a:spcPct val="150000"/>
              </a:lnSpc>
              <a:buClr>
                <a:srgbClr val="C00000"/>
              </a:buClr>
            </a:pPr>
            <a:r>
              <a:rPr lang="zh-CN" altLang="en-US" sz="2000" dirty="0">
                <a:latin typeface="微软雅黑" panose="020B0503020204020204" pitchFamily="34" charset="-122"/>
                <a:ea typeface="微软雅黑" panose="020B0503020204020204" pitchFamily="34" charset="-122"/>
              </a:rPr>
              <a:t>部分解除证券质押登记</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zh-CN" altLang="en-US" sz="2000" b="1" dirty="0">
              <a:latin typeface="楷体" pitchFamily="49" charset="-122"/>
              <a:ea typeface="楷体" pitchFamily="49" charset="-122"/>
            </a:endParaRPr>
          </a:p>
          <a:p>
            <a:pPr marL="342900" indent="-342900">
              <a:lnSpc>
                <a:spcPct val="150000"/>
              </a:lnSpc>
              <a:buClr>
                <a:srgbClr val="C00000"/>
              </a:buClr>
            </a:pPr>
            <a:endParaRPr lang="en-US" altLang="zh-CN" sz="2000" b="1" dirty="0">
              <a:solidFill>
                <a:srgbClr val="C00000"/>
              </a:solidFill>
              <a:latin typeface="楷体" pitchFamily="49" charset="-122"/>
              <a:ea typeface="楷体" pitchFamily="49" charset="-122"/>
            </a:endParaRPr>
          </a:p>
        </p:txBody>
      </p:sp>
      <p:pic>
        <p:nvPicPr>
          <p:cNvPr id="8" name="组合 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1664" y="2395672"/>
            <a:ext cx="1537098" cy="1458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组合 8"/>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47438" y="3185435"/>
            <a:ext cx="1494726" cy="1425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组合 11"/>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47973" y="2419678"/>
            <a:ext cx="1549930" cy="147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直接连接符 27"/>
          <p:cNvCxnSpPr>
            <a:cxnSpLocks noChangeShapeType="1"/>
          </p:cNvCxnSpPr>
          <p:nvPr/>
        </p:nvCxnSpPr>
        <p:spPr bwMode="auto">
          <a:xfrm>
            <a:off x="3411533" y="3982361"/>
            <a:ext cx="900919" cy="0"/>
          </a:xfrm>
          <a:prstGeom prst="line">
            <a:avLst/>
          </a:prstGeom>
          <a:noFill/>
          <a:ln w="12700" cmpd="sng">
            <a:solidFill>
              <a:schemeClr val="tx1"/>
            </a:solidFill>
            <a:prstDash val="dash"/>
            <a:round/>
            <a:headEnd/>
            <a:tailEnd/>
          </a:ln>
          <a:extLst>
            <a:ext uri="{909E8E84-426E-40DD-AFC4-6F175D3DCCD1}">
              <a14:hiddenFill xmlns:a14="http://schemas.microsoft.com/office/drawing/2010/main">
                <a:noFill/>
              </a14:hiddenFill>
            </a:ext>
          </a:extLst>
        </p:spPr>
      </p:cxnSp>
      <p:cxnSp>
        <p:nvCxnSpPr>
          <p:cNvPr id="18" name="直接连接符 28"/>
          <p:cNvCxnSpPr>
            <a:cxnSpLocks noChangeShapeType="1"/>
          </p:cNvCxnSpPr>
          <p:nvPr/>
        </p:nvCxnSpPr>
        <p:spPr bwMode="auto">
          <a:xfrm>
            <a:off x="3868186" y="3982361"/>
            <a:ext cx="0" cy="912441"/>
          </a:xfrm>
          <a:prstGeom prst="line">
            <a:avLst/>
          </a:prstGeom>
          <a:noFill/>
          <a:ln w="12700" cmpd="sng">
            <a:solidFill>
              <a:schemeClr val="tx1"/>
            </a:solidFill>
            <a:prstDash val="dash"/>
            <a:round/>
            <a:headEnd/>
            <a:tailEnd/>
          </a:ln>
          <a:extLst>
            <a:ext uri="{909E8E84-426E-40DD-AFC4-6F175D3DCCD1}">
              <a14:hiddenFill xmlns:a14="http://schemas.microsoft.com/office/drawing/2010/main">
                <a:noFill/>
              </a14:hiddenFill>
            </a:ext>
          </a:extLst>
        </p:spPr>
      </p:cxnSp>
      <p:sp>
        <p:nvSpPr>
          <p:cNvPr id="19" name="矩形 29"/>
          <p:cNvSpPr>
            <a:spLocks noChangeArrowheads="1"/>
          </p:cNvSpPr>
          <p:nvPr/>
        </p:nvSpPr>
        <p:spPr bwMode="auto">
          <a:xfrm>
            <a:off x="2565484" y="4748765"/>
            <a:ext cx="271261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smtClean="0">
                <a:solidFill>
                  <a:schemeClr val="bg1"/>
                </a:solidFill>
              </a:rPr>
              <a:t>单击单击此处添加文本</a:t>
            </a:r>
            <a:endParaRPr lang="en-US" altLang="zh-CN" sz="1400" dirty="0" smtClean="0">
              <a:solidFill>
                <a:schemeClr val="bg1"/>
              </a:solidFill>
            </a:endParaRPr>
          </a:p>
          <a:p>
            <a:pPr algn="ctr" eaLnBrk="1" hangingPunct="1"/>
            <a:r>
              <a:rPr lang="zh-CN" altLang="en-US" sz="2000" dirty="0" smtClean="0">
                <a:latin typeface="微软雅黑" panose="020B0503020204020204" pitchFamily="34" charset="-122"/>
                <a:ea typeface="微软雅黑" panose="020B0503020204020204" pitchFamily="34" charset="-122"/>
              </a:rPr>
              <a:t>证券质押登记</a:t>
            </a:r>
            <a:endParaRPr lang="en-US" altLang="zh-CN" sz="2000" dirty="0" smtClean="0">
              <a:latin typeface="微软雅黑" panose="020B0503020204020204" pitchFamily="34" charset="-122"/>
              <a:ea typeface="微软雅黑" panose="020B0503020204020204" pitchFamily="34" charset="-122"/>
            </a:endParaRPr>
          </a:p>
          <a:p>
            <a:pPr algn="ctr" eaLnBrk="1" hangingPunct="1"/>
            <a:endParaRPr lang="zh-CN" altLang="en-US" sz="1400" dirty="0">
              <a:solidFill>
                <a:schemeClr val="bg1"/>
              </a:solidFill>
            </a:endParaRPr>
          </a:p>
        </p:txBody>
      </p:sp>
      <p:grpSp>
        <p:nvGrpSpPr>
          <p:cNvPr id="4" name="组合 30"/>
          <p:cNvGrpSpPr>
            <a:grpSpLocks/>
          </p:cNvGrpSpPr>
          <p:nvPr/>
        </p:nvGrpSpPr>
        <p:grpSpPr bwMode="auto">
          <a:xfrm>
            <a:off x="7957834" y="4028801"/>
            <a:ext cx="946477" cy="719964"/>
            <a:chOff x="491878" y="0"/>
            <a:chExt cx="710890" cy="720080"/>
          </a:xfrm>
        </p:grpSpPr>
        <p:cxnSp>
          <p:nvCxnSpPr>
            <p:cNvPr id="21" name="直接连接符 31"/>
            <p:cNvCxnSpPr>
              <a:cxnSpLocks noChangeShapeType="1"/>
            </p:cNvCxnSpPr>
            <p:nvPr/>
          </p:nvCxnSpPr>
          <p:spPr bwMode="auto">
            <a:xfrm>
              <a:off x="491878" y="0"/>
              <a:ext cx="710890" cy="0"/>
            </a:xfrm>
            <a:prstGeom prst="line">
              <a:avLst/>
            </a:prstGeom>
            <a:noFill/>
            <a:ln w="12700" cmpd="sng">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2" name="直接连接符 32"/>
            <p:cNvCxnSpPr>
              <a:cxnSpLocks noChangeShapeType="1"/>
            </p:cNvCxnSpPr>
            <p:nvPr/>
          </p:nvCxnSpPr>
          <p:spPr bwMode="auto">
            <a:xfrm>
              <a:off x="852210" y="0"/>
              <a:ext cx="0" cy="720080"/>
            </a:xfrm>
            <a:prstGeom prst="line">
              <a:avLst/>
            </a:prstGeom>
            <a:noFill/>
            <a:ln w="12700" cmpd="sng">
              <a:solidFill>
                <a:schemeClr val="tx1"/>
              </a:solidFill>
              <a:prstDash val="dash"/>
              <a:round/>
              <a:headEnd/>
              <a:tailEnd/>
            </a:ln>
            <a:extLst>
              <a:ext uri="{909E8E84-426E-40DD-AFC4-6F175D3DCCD1}">
                <a14:hiddenFill xmlns:a14="http://schemas.microsoft.com/office/drawing/2010/main">
                  <a:noFill/>
                </a14:hiddenFill>
              </a:ext>
            </a:extLst>
          </p:spPr>
        </p:cxnSp>
      </p:grpSp>
      <p:cxnSp>
        <p:nvCxnSpPr>
          <p:cNvPr id="35" name="直接连接符 43"/>
          <p:cNvCxnSpPr>
            <a:cxnSpLocks noChangeShapeType="1"/>
          </p:cNvCxnSpPr>
          <p:nvPr/>
        </p:nvCxnSpPr>
        <p:spPr bwMode="auto">
          <a:xfrm>
            <a:off x="5568750" y="3046732"/>
            <a:ext cx="1008112" cy="0"/>
          </a:xfrm>
          <a:prstGeom prst="line">
            <a:avLst/>
          </a:prstGeom>
          <a:noFill/>
          <a:ln w="12700" cmpd="sng">
            <a:solidFill>
              <a:schemeClr val="tx1"/>
            </a:solidFill>
            <a:prstDash val="dash"/>
            <a:round/>
            <a:headEnd/>
            <a:tailEnd/>
          </a:ln>
          <a:extLst>
            <a:ext uri="{909E8E84-426E-40DD-AFC4-6F175D3DCCD1}">
              <a14:hiddenFill xmlns:a14="http://schemas.microsoft.com/office/drawing/2010/main">
                <a:noFill/>
              </a14:hiddenFill>
            </a:ext>
          </a:extLst>
        </p:spPr>
      </p:cxnSp>
      <p:cxnSp>
        <p:nvCxnSpPr>
          <p:cNvPr id="36" name="直接连接符 44"/>
          <p:cNvCxnSpPr>
            <a:cxnSpLocks noChangeShapeType="1"/>
          </p:cNvCxnSpPr>
          <p:nvPr/>
        </p:nvCxnSpPr>
        <p:spPr bwMode="auto">
          <a:xfrm>
            <a:off x="6092003" y="2327153"/>
            <a:ext cx="0" cy="719579"/>
          </a:xfrm>
          <a:prstGeom prst="line">
            <a:avLst/>
          </a:prstGeom>
          <a:noFill/>
          <a:ln w="12700" cmpd="sng">
            <a:solidFill>
              <a:schemeClr val="tx1"/>
            </a:solidFill>
            <a:prstDash val="dash"/>
            <a:round/>
            <a:headEnd/>
            <a:tailEnd/>
          </a:ln>
          <a:extLst>
            <a:ext uri="{909E8E84-426E-40DD-AFC4-6F175D3DCCD1}">
              <a14:hiddenFill xmlns:a14="http://schemas.microsoft.com/office/drawing/2010/main">
                <a:noFill/>
              </a14:hiddenFill>
            </a:ext>
          </a:extLst>
        </p:spPr>
      </p:cxnSp>
      <p:sp>
        <p:nvSpPr>
          <p:cNvPr id="37" name="矩形 45"/>
          <p:cNvSpPr>
            <a:spLocks noChangeArrowheads="1"/>
          </p:cNvSpPr>
          <p:nvPr/>
        </p:nvSpPr>
        <p:spPr bwMode="auto">
          <a:xfrm>
            <a:off x="4670944" y="1203010"/>
            <a:ext cx="2842118"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rPr>
              <a:t>单击此处添加文本</a:t>
            </a:r>
            <a:endParaRPr lang="en-US" altLang="zh-CN" sz="1400" dirty="0">
              <a:solidFill>
                <a:schemeClr val="bg1"/>
              </a:solidFill>
            </a:endParaRPr>
          </a:p>
          <a:p>
            <a:pPr algn="ctr" eaLnBrk="1" hangingPunct="1"/>
            <a:r>
              <a:rPr lang="zh-CN" altLang="en-US" sz="1400" dirty="0">
                <a:solidFill>
                  <a:schemeClr val="bg1"/>
                </a:solidFill>
              </a:rPr>
              <a:t>单击此处添加文本</a:t>
            </a:r>
            <a:endParaRPr lang="en-US" altLang="zh-CN" sz="1400" dirty="0">
              <a:solidFill>
                <a:schemeClr val="bg1"/>
              </a:solidFill>
            </a:endParaRPr>
          </a:p>
          <a:p>
            <a:pPr algn="ctr" eaLnBrk="1" hangingPunct="1"/>
            <a:r>
              <a:rPr lang="zh-CN" altLang="en-US" sz="1400" dirty="0">
                <a:solidFill>
                  <a:schemeClr val="bg1"/>
                </a:solidFill>
              </a:rPr>
              <a:t>单击此处添加文本</a:t>
            </a:r>
            <a:endParaRPr lang="en-US" altLang="zh-CN" sz="1400" dirty="0">
              <a:solidFill>
                <a:schemeClr val="bg1"/>
              </a:solidFill>
            </a:endParaRPr>
          </a:p>
          <a:p>
            <a:pPr algn="ctr" eaLnBrk="1" hangingPunct="1"/>
            <a:r>
              <a:rPr lang="zh-CN" altLang="en-US" sz="2000" dirty="0">
                <a:latin typeface="微软雅黑" panose="020B0503020204020204" pitchFamily="34" charset="-122"/>
                <a:ea typeface="微软雅黑" panose="020B0503020204020204" pitchFamily="34" charset="-122"/>
              </a:rPr>
              <a:t>全部解除证券质押登记</a:t>
            </a:r>
            <a:endParaRPr lang="en-US" altLang="zh-CN" sz="2000" dirty="0">
              <a:latin typeface="微软雅黑" panose="020B0503020204020204" pitchFamily="34" charset="-122"/>
              <a:ea typeface="微软雅黑" panose="020B0503020204020204" pitchFamily="34" charset="-122"/>
            </a:endParaRPr>
          </a:p>
          <a:p>
            <a:pPr algn="ctr" eaLnBrk="1" hangingPunct="1"/>
            <a:r>
              <a:rPr lang="zh-CN" altLang="en-US" sz="1400" dirty="0">
                <a:solidFill>
                  <a:schemeClr val="bg1"/>
                </a:solidFill>
              </a:rPr>
              <a:t>添加文本</a:t>
            </a:r>
          </a:p>
        </p:txBody>
      </p:sp>
      <p:sp>
        <p:nvSpPr>
          <p:cNvPr id="2" name="文本框 1"/>
          <p:cNvSpPr txBox="1"/>
          <p:nvPr/>
        </p:nvSpPr>
        <p:spPr>
          <a:xfrm>
            <a:off x="983432" y="1149746"/>
            <a:ext cx="3063284"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证券质押业务范围：</a:t>
            </a:r>
            <a:endParaRPr lang="zh-CN" altLang="en-US" sz="2000" b="1" dirty="0">
              <a:latin typeface="微软雅黑" panose="020B0503020204020204" pitchFamily="34" charset="-122"/>
              <a:ea typeface="微软雅黑" panose="020B0503020204020204" pitchFamily="34" charset="-122"/>
            </a:endParaRPr>
          </a:p>
        </p:txBody>
      </p:sp>
      <p:sp>
        <p:nvSpPr>
          <p:cNvPr id="7" name="灯片编号占位符 6"/>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59</a:t>
            </a:fld>
            <a:endParaRPr lang="en-US" altLang="zh-CN"/>
          </a:p>
        </p:txBody>
      </p:sp>
      <p:sp>
        <p:nvSpPr>
          <p:cNvPr id="23" name="标题 1"/>
          <p:cNvSpPr txBox="1">
            <a:spLocks/>
          </p:cNvSpPr>
          <p:nvPr/>
        </p:nvSpPr>
        <p:spPr bwMode="auto">
          <a:xfrm>
            <a:off x="983432" y="55234"/>
            <a:ext cx="2088232"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1041636665"/>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22" presetClass="entr" presetSubtype="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标题 1"/>
          <p:cNvSpPr txBox="1">
            <a:spLocks/>
          </p:cNvSpPr>
          <p:nvPr/>
        </p:nvSpPr>
        <p:spPr bwMode="auto">
          <a:xfrm>
            <a:off x="1981200"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4" name="灯片编号占位符 3"/>
          <p:cNvSpPr>
            <a:spLocks noGrp="1"/>
          </p:cNvSpPr>
          <p:nvPr>
            <p:ph type="sldNum" sz="quarter" idx="4"/>
          </p:nvPr>
        </p:nvSpPr>
        <p:spPr>
          <a:xfrm>
            <a:off x="4154193" y="6215082"/>
            <a:ext cx="2133600" cy="476250"/>
          </a:xfrm>
        </p:spPr>
        <p:txBody>
          <a:bodyPr/>
          <a:lstStyle/>
          <a:p>
            <a:pPr>
              <a:defRPr/>
            </a:pPr>
            <a:fld id="{37FA377A-D61E-4AFF-BD7C-238A8887A06F}" type="slidenum">
              <a:rPr lang="en-US" altLang="zh-CN" smtClean="0"/>
              <a:pPr>
                <a:defRPr/>
              </a:pPr>
              <a:t>6</a:t>
            </a:fld>
            <a:endParaRPr lang="en-US" altLang="zh-CN"/>
          </a:p>
        </p:txBody>
      </p:sp>
      <p:sp>
        <p:nvSpPr>
          <p:cNvPr id="47" name="矩形 46"/>
          <p:cNvSpPr/>
          <p:nvPr/>
        </p:nvSpPr>
        <p:spPr>
          <a:xfrm>
            <a:off x="5155942" y="1237462"/>
            <a:ext cx="1914597" cy="3045017"/>
          </a:xfrm>
          <a:prstGeom prst="rect">
            <a:avLst/>
          </a:prstGeom>
          <a:noFill/>
          <a:ln w="19050" cap="flat" cmpd="sng" algn="ctr">
            <a:solidFill>
              <a:srgbClr val="C75050"/>
            </a:solidFill>
            <a:prstDash val="solid"/>
            <a:miter lim="800000"/>
          </a:ln>
          <a:effectLst/>
        </p:spPr>
        <p:txBody>
          <a:bodyPr rtlCol="0" anchor="ctr"/>
          <a:lstStyle/>
          <a:p>
            <a:pPr algn="ctr">
              <a:defRPr/>
            </a:pPr>
            <a:endParaRPr lang="zh-CN" altLang="en-US" kern="0">
              <a:solidFill>
                <a:prstClr val="white"/>
              </a:solidFill>
            </a:endParaRPr>
          </a:p>
        </p:txBody>
      </p:sp>
      <p:sp>
        <p:nvSpPr>
          <p:cNvPr id="48" name="文本框 47"/>
          <p:cNvSpPr txBox="1"/>
          <p:nvPr/>
        </p:nvSpPr>
        <p:spPr>
          <a:xfrm>
            <a:off x="5328942" y="3735236"/>
            <a:ext cx="1568597" cy="484289"/>
          </a:xfrm>
          <a:prstGeom prst="rect">
            <a:avLst/>
          </a:prstGeom>
          <a:noFill/>
        </p:spPr>
        <p:txBody>
          <a:bodyPr vert="horz" wrap="none" rtlCol="0">
            <a:noAutofit/>
          </a:bodyPr>
          <a:lstStyle/>
          <a:p>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第 一 章</a:t>
            </a:r>
          </a:p>
        </p:txBody>
      </p:sp>
      <p:sp>
        <p:nvSpPr>
          <p:cNvPr id="49" name="文本框 48"/>
          <p:cNvSpPr txBox="1"/>
          <p:nvPr/>
        </p:nvSpPr>
        <p:spPr>
          <a:xfrm>
            <a:off x="4032668" y="3071971"/>
            <a:ext cx="4161142" cy="393954"/>
          </a:xfrm>
          <a:prstGeom prst="rect">
            <a:avLst/>
          </a:prstGeom>
          <a:solidFill>
            <a:srgbClr val="C75050"/>
          </a:solidFill>
        </p:spPr>
        <p:txBody>
          <a:bodyPr wrap="square" rtlCol="0">
            <a:noAutofit/>
          </a:bodyPr>
          <a:lstStyle/>
          <a:p>
            <a:pPr algn="ctr">
              <a:lnSpc>
                <a:spcPct val="130000"/>
              </a:lnSpc>
            </a:pPr>
            <a:endParaRPr lang="zh-CN" altLang="en-US" sz="1600" kern="0" spc="2000">
              <a:solidFill>
                <a:srgbClr val="282728"/>
              </a:solidFill>
              <a:latin typeface="Mistral" panose="03090702030407020403" pitchFamily="66" charset="0"/>
              <a:ea typeface="幼圆" panose="02010509060101010101" pitchFamily="49" charset="-122"/>
            </a:endParaRPr>
          </a:p>
        </p:txBody>
      </p:sp>
      <p:sp>
        <p:nvSpPr>
          <p:cNvPr id="51" name="文本框 50"/>
          <p:cNvSpPr txBox="1"/>
          <p:nvPr/>
        </p:nvSpPr>
        <p:spPr>
          <a:xfrm>
            <a:off x="3801344" y="4665200"/>
            <a:ext cx="5303692" cy="738188"/>
          </a:xfrm>
          <a:prstGeom prst="rect">
            <a:avLst/>
          </a:prstGeom>
          <a:noFill/>
        </p:spPr>
        <p:txBody>
          <a:bodyPr/>
          <a:lstStyle/>
          <a:p>
            <a:pPr algn="ctr">
              <a:lnSpc>
                <a:spcPct val="150000"/>
              </a:lnSpc>
              <a:defRPr/>
            </a:pP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证券账户业务概述</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多层次证券账户架构</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概念厘清</a:t>
            </a:r>
            <a:endParaRPr lang="en-US" altLang="zh-CN"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2" name="TextBox 4"/>
          <p:cNvSpPr txBox="1">
            <a:spLocks noChangeArrowheads="1"/>
          </p:cNvSpPr>
          <p:nvPr/>
        </p:nvSpPr>
        <p:spPr bwMode="auto">
          <a:xfrm>
            <a:off x="5270212" y="3073543"/>
            <a:ext cx="2700753" cy="380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20000"/>
              </a:lnSpc>
              <a:buFont typeface="Arial" panose="020B0604020202020204" pitchFamily="34" charset="0"/>
              <a:buNone/>
            </a:pPr>
            <a:r>
              <a:rPr lang="zh-CN" altLang="en-US" sz="1800" b="1" dirty="0">
                <a:solidFill>
                  <a:schemeClr val="bg1"/>
                </a:solidFill>
                <a:latin typeface="黑体" panose="02010609060101010101" pitchFamily="49" charset="-122"/>
                <a:ea typeface="黑体" panose="02010609060101010101" pitchFamily="49" charset="-122"/>
              </a:rPr>
              <a:t>证券账户业务</a:t>
            </a:r>
            <a:endParaRPr lang="en-US" altLang="zh-CN" sz="1800" b="1" dirty="0">
              <a:solidFill>
                <a:schemeClr val="bg1"/>
              </a:solidFill>
              <a:latin typeface="黑体" panose="02010609060101010101" pitchFamily="49" charset="-122"/>
              <a:ea typeface="黑体" panose="02010609060101010101" pitchFamily="49" charset="-122"/>
            </a:endParaRPr>
          </a:p>
        </p:txBody>
      </p:sp>
      <p:sp>
        <p:nvSpPr>
          <p:cNvPr id="53" name="文本框 52"/>
          <p:cNvSpPr txBox="1"/>
          <p:nvPr/>
        </p:nvSpPr>
        <p:spPr>
          <a:xfrm>
            <a:off x="5476207" y="1424168"/>
            <a:ext cx="1274063" cy="1569660"/>
          </a:xfrm>
          <a:prstGeom prst="rect">
            <a:avLst/>
          </a:prstGeom>
          <a:noFill/>
        </p:spPr>
        <p:txBody>
          <a:bodyPr wrap="square" rtlCol="0">
            <a:spAutoFit/>
          </a:bodyPr>
          <a:lstStyle/>
          <a:p>
            <a:pPr algn="ctr"/>
            <a:r>
              <a:rPr lang="en-US" altLang="zh-CN" sz="4800" b="1" dirty="0" smtClean="0">
                <a:solidFill>
                  <a:schemeClr val="tx1">
                    <a:lumMod val="75000"/>
                    <a:lumOff val="25000"/>
                  </a:schemeClr>
                </a:solidFill>
                <a:latin typeface="Agency FB" panose="020B0503020202020204" pitchFamily="34" charset="0"/>
                <a:ea typeface="微软雅黑" panose="020B0503020204020204" pitchFamily="34" charset="-122"/>
              </a:rPr>
              <a:t>PART   ONE</a:t>
            </a:r>
            <a:endParaRPr lang="zh-CN" altLang="en-US" sz="4800" b="1" dirty="0">
              <a:solidFill>
                <a:schemeClr val="tx1">
                  <a:lumMod val="75000"/>
                  <a:lumOff val="25000"/>
                </a:schemeClr>
              </a:solidFill>
              <a:latin typeface="Agency FB" panose="020B0503020202020204" pitchFamily="34" charset="0"/>
              <a:ea typeface="微软雅黑" panose="020B0503020204020204" pitchFamily="34" charset="-122"/>
            </a:endParaRPr>
          </a:p>
        </p:txBody>
      </p:sp>
      <p:sp>
        <p:nvSpPr>
          <p:cNvPr id="54" name="标题 1"/>
          <p:cNvSpPr txBox="1">
            <a:spLocks/>
          </p:cNvSpPr>
          <p:nvPr/>
        </p:nvSpPr>
        <p:spPr bwMode="auto">
          <a:xfrm>
            <a:off x="948163" y="303276"/>
            <a:ext cx="2774814" cy="37952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证券账户业务</a:t>
            </a:r>
            <a:r>
              <a:rPr lang="zh-CN" altLang="en-US" sz="2400" b="1" kern="0" dirty="0">
                <a:solidFill>
                  <a:schemeClr val="bg1"/>
                </a:solidFill>
                <a:latin typeface="黑体" panose="02010609060101010101" pitchFamily="49" charset="-122"/>
                <a:ea typeface="黑体" panose="02010609060101010101" pitchFamily="49" charset="-122"/>
                <a:cs typeface="+mj-cs"/>
              </a:rPr>
              <a:t>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val="2078761828"/>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19436" y="1988840"/>
            <a:ext cx="8424936" cy="2400657"/>
          </a:xfrm>
          <a:prstGeom prst="rect">
            <a:avLst/>
          </a:prstGeom>
        </p:spPr>
        <p:txBody>
          <a:bodyPr wrap="square">
            <a:spAutoFit/>
          </a:bodyPr>
          <a:lstStyle/>
          <a:p>
            <a:pPr marL="342900" indent="-342900" algn="just">
              <a:lnSpc>
                <a:spcPct val="150000"/>
              </a:lnSpc>
              <a:spcAft>
                <a:spcPts val="0"/>
              </a:spcAft>
              <a:buFont typeface="Arial" panose="020B0604020202020204" pitchFamily="34" charset="0"/>
              <a:buChar char="•"/>
            </a:pP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一个网址</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中国</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证券登记结算有限公司</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官网</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www.chinaclear.cn)</a:t>
            </a:r>
            <a:endPar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两份指南</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dirty="0">
                <a:latin typeface="微软雅黑" panose="020B0503020204020204" pitchFamily="34" charset="-122"/>
                <a:ea typeface="微软雅黑" panose="020B0503020204020204" pitchFamily="34" charset="-122"/>
              </a:rPr>
              <a:t>中国结算</a:t>
            </a:r>
            <a:r>
              <a:rPr lang="zh-CN" altLang="en-US" sz="2000" b="1" dirty="0">
                <a:latin typeface="微软雅黑" panose="020B0503020204020204" pitchFamily="34" charset="-122"/>
                <a:ea typeface="微软雅黑" panose="020B0503020204020204" pitchFamily="34" charset="-122"/>
              </a:rPr>
              <a:t>北京分公司投资者业务指南</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dirty="0">
                <a:latin typeface="微软雅黑" panose="020B0503020204020204" pitchFamily="34" charset="-122"/>
                <a:ea typeface="微软雅黑" panose="020B0503020204020204" pitchFamily="34" charset="-122"/>
              </a:rPr>
              <a:t>中国证券登记结算有限责任公司投资者</a:t>
            </a:r>
            <a:r>
              <a:rPr lang="zh-CN" altLang="en-US" sz="2000" b="1" dirty="0">
                <a:latin typeface="微软雅黑" panose="020B0503020204020204" pitchFamily="34" charset="-122"/>
                <a:ea typeface="微软雅黑" panose="020B0503020204020204" pitchFamily="34" charset="-122"/>
              </a:rPr>
              <a:t>证券查询业务指南</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三处办理</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中国结算北京分公司柜台、有代理权限的</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证券公司、</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中国结算沪深分公司</a:t>
            </a:r>
            <a:r>
              <a:rPr lang="zh-CN"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rPr>
              <a:t>柜台</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文本框 4"/>
          <p:cNvSpPr txBox="1"/>
          <p:nvPr/>
        </p:nvSpPr>
        <p:spPr>
          <a:xfrm>
            <a:off x="983432" y="1196752"/>
            <a:ext cx="8676456" cy="461665"/>
          </a:xfrm>
          <a:prstGeom prst="rect">
            <a:avLst/>
          </a:prstGeom>
          <a:noFill/>
        </p:spPr>
        <p:txBody>
          <a:bodyPr wrap="square" rtlCol="0">
            <a:spAutoFit/>
          </a:bodyPr>
          <a:lstStyle/>
          <a:p>
            <a:pPr marL="342900" indent="-342900">
              <a:buClr>
                <a:srgbClr val="C00000"/>
              </a:buClr>
              <a:buFont typeface="Wingdings" panose="05000000000000000000" pitchFamily="2" charset="2"/>
              <a:buChar char="p"/>
            </a:pPr>
            <a:r>
              <a:rPr lang="zh-CN" altLang="en-US" sz="2400" b="1" dirty="0">
                <a:latin typeface="微软雅黑" panose="020B0503020204020204" pitchFamily="34" charset="-122"/>
                <a:ea typeface="微软雅黑" panose="020B0503020204020204" pitchFamily="34" charset="-122"/>
              </a:rPr>
              <a:t> 投资者业务的“指南针”：</a:t>
            </a:r>
            <a:r>
              <a:rPr lang="zh-CN" altLang="en-US" sz="2400" b="1" dirty="0">
                <a:solidFill>
                  <a:srgbClr val="C00000"/>
                </a:solidFill>
                <a:latin typeface="微软雅黑" panose="020B0503020204020204" pitchFamily="34" charset="-122"/>
                <a:ea typeface="微软雅黑" panose="020B0503020204020204" pitchFamily="34" charset="-122"/>
              </a:rPr>
              <a:t>一个网址、两份指南、三处办理</a:t>
            </a:r>
          </a:p>
        </p:txBody>
      </p:sp>
      <p:sp>
        <p:nvSpPr>
          <p:cNvPr id="9" name="灯片编号占位符 8"/>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60</a:t>
            </a:fld>
            <a:endParaRPr lang="en-US" altLang="zh-CN"/>
          </a:p>
        </p:txBody>
      </p:sp>
      <p:sp>
        <p:nvSpPr>
          <p:cNvPr id="7"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业务依据和办理途径</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47778843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a:grpSpLocks/>
          </p:cNvGrpSpPr>
          <p:nvPr/>
        </p:nvGrpSpPr>
        <p:grpSpPr bwMode="auto">
          <a:xfrm rot="1800000" flipH="1">
            <a:off x="5634089" y="2548495"/>
            <a:ext cx="724552" cy="918269"/>
            <a:chOff x="0" y="0"/>
            <a:chExt cx="914400" cy="1158971"/>
          </a:xfrm>
          <a:solidFill>
            <a:srgbClr val="F4826F"/>
          </a:solidFill>
        </p:grpSpPr>
        <p:sp>
          <p:nvSpPr>
            <p:cNvPr id="31" name="椭圆 13"/>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32" name="等腰三角形 14"/>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47" name="组合 46"/>
          <p:cNvGrpSpPr/>
          <p:nvPr/>
        </p:nvGrpSpPr>
        <p:grpSpPr>
          <a:xfrm>
            <a:off x="5631208" y="811309"/>
            <a:ext cx="679107" cy="860674"/>
            <a:chOff x="4007594" y="1267792"/>
            <a:chExt cx="914400" cy="1158875"/>
          </a:xfrm>
        </p:grpSpPr>
        <p:grpSp>
          <p:nvGrpSpPr>
            <p:cNvPr id="27" name="Group 26"/>
            <p:cNvGrpSpPr>
              <a:grpSpLocks/>
            </p:cNvGrpSpPr>
            <p:nvPr/>
          </p:nvGrpSpPr>
          <p:grpSpPr bwMode="auto">
            <a:xfrm rot="1800000" flipH="1">
              <a:off x="4007594" y="1267792"/>
              <a:ext cx="914400" cy="1158875"/>
              <a:chOff x="0" y="0"/>
              <a:chExt cx="914400" cy="1158971"/>
            </a:xfrm>
            <a:solidFill>
              <a:srgbClr val="F4826F"/>
            </a:solidFill>
          </p:grpSpPr>
          <p:sp>
            <p:nvSpPr>
              <p:cNvPr id="28" name="椭圆 10"/>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9" name="等腰三角形 11"/>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33" name="Freeform 14"/>
            <p:cNvSpPr>
              <a:spLocks noChangeAspect="1" noEditPoints="1" noChangeArrowheads="1"/>
            </p:cNvSpPr>
            <p:nvPr/>
          </p:nvSpPr>
          <p:spPr bwMode="auto">
            <a:xfrm>
              <a:off x="4402881" y="1556717"/>
              <a:ext cx="247650" cy="358775"/>
            </a:xfrm>
            <a:custGeom>
              <a:avLst/>
              <a:gdLst>
                <a:gd name="T0" fmla="*/ 88 w 141"/>
                <a:gd name="T1" fmla="*/ 3 h 205"/>
                <a:gd name="T2" fmla="*/ 137 w 141"/>
                <a:gd name="T3" fmla="*/ 53 h 205"/>
                <a:gd name="T4" fmla="*/ 122 w 141"/>
                <a:gd name="T5" fmla="*/ 117 h 205"/>
                <a:gd name="T6" fmla="*/ 116 w 141"/>
                <a:gd name="T7" fmla="*/ 140 h 205"/>
                <a:gd name="T8" fmla="*/ 115 w 141"/>
                <a:gd name="T9" fmla="*/ 160 h 205"/>
                <a:gd name="T10" fmla="*/ 106 w 141"/>
                <a:gd name="T11" fmla="*/ 186 h 205"/>
                <a:gd name="T12" fmla="*/ 82 w 141"/>
                <a:gd name="T13" fmla="*/ 204 h 205"/>
                <a:gd name="T14" fmla="*/ 37 w 141"/>
                <a:gd name="T15" fmla="*/ 189 h 205"/>
                <a:gd name="T16" fmla="*/ 25 w 141"/>
                <a:gd name="T17" fmla="*/ 163 h 205"/>
                <a:gd name="T18" fmla="*/ 25 w 141"/>
                <a:gd name="T19" fmla="*/ 146 h 205"/>
                <a:gd name="T20" fmla="*/ 23 w 141"/>
                <a:gd name="T21" fmla="*/ 133 h 205"/>
                <a:gd name="T22" fmla="*/ 6 w 141"/>
                <a:gd name="T23" fmla="*/ 94 h 205"/>
                <a:gd name="T24" fmla="*/ 43 w 141"/>
                <a:gd name="T25" fmla="*/ 6 h 205"/>
                <a:gd name="T26" fmla="*/ 66 w 141"/>
                <a:gd name="T27" fmla="*/ 0 h 205"/>
                <a:gd name="T28" fmla="*/ 70 w 141"/>
                <a:gd name="T29" fmla="*/ 141 h 205"/>
                <a:gd name="T30" fmla="*/ 104 w 141"/>
                <a:gd name="T31" fmla="*/ 135 h 205"/>
                <a:gd name="T32" fmla="*/ 118 w 141"/>
                <a:gd name="T33" fmla="*/ 97 h 205"/>
                <a:gd name="T34" fmla="*/ 105 w 141"/>
                <a:gd name="T35" fmla="*/ 26 h 205"/>
                <a:gd name="T36" fmla="*/ 15 w 141"/>
                <a:gd name="T37" fmla="*/ 80 h 205"/>
                <a:gd name="T38" fmla="*/ 36 w 141"/>
                <a:gd name="T39" fmla="*/ 136 h 205"/>
                <a:gd name="T40" fmla="*/ 70 w 141"/>
                <a:gd name="T41" fmla="*/ 141 h 205"/>
                <a:gd name="T42" fmla="*/ 43 w 141"/>
                <a:gd name="T43" fmla="*/ 147 h 205"/>
                <a:gd name="T44" fmla="*/ 43 w 141"/>
                <a:gd name="T45" fmla="*/ 158 h 205"/>
                <a:gd name="T46" fmla="*/ 97 w 141"/>
                <a:gd name="T47" fmla="*/ 158 h 205"/>
                <a:gd name="T48" fmla="*/ 97 w 141"/>
                <a:gd name="T49" fmla="*/ 147 h 205"/>
                <a:gd name="T50" fmla="*/ 70 w 141"/>
                <a:gd name="T51" fmla="*/ 164 h 205"/>
                <a:gd name="T52" fmla="*/ 37 w 141"/>
                <a:gd name="T53" fmla="*/ 167 h 205"/>
                <a:gd name="T54" fmla="*/ 81 w 141"/>
                <a:gd name="T55" fmla="*/ 175 h 205"/>
                <a:gd name="T56" fmla="*/ 103 w 141"/>
                <a:gd name="T57" fmla="*/ 171 h 205"/>
                <a:gd name="T58" fmla="*/ 70 w 141"/>
                <a:gd name="T59" fmla="*/ 164 h 205"/>
                <a:gd name="T60" fmla="*/ 58 w 141"/>
                <a:gd name="T61" fmla="*/ 191 h 205"/>
                <a:gd name="T62" fmla="*/ 92 w 141"/>
                <a:gd name="T63" fmla="*/ 181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60" name="组合 59"/>
          <p:cNvGrpSpPr/>
          <p:nvPr/>
        </p:nvGrpSpPr>
        <p:grpSpPr>
          <a:xfrm>
            <a:off x="5354152" y="1714489"/>
            <a:ext cx="676410" cy="857256"/>
            <a:chOff x="3708744" y="1897158"/>
            <a:chExt cx="914400" cy="1158875"/>
          </a:xfrm>
        </p:grpSpPr>
        <p:grpSp>
          <p:nvGrpSpPr>
            <p:cNvPr id="21" name="Group 20"/>
            <p:cNvGrpSpPr>
              <a:grpSpLocks/>
            </p:cNvGrpSpPr>
            <p:nvPr/>
          </p:nvGrpSpPr>
          <p:grpSpPr bwMode="auto">
            <a:xfrm rot="19800000">
              <a:off x="3708744" y="1897158"/>
              <a:ext cx="914400" cy="1158875"/>
              <a:chOff x="0" y="0"/>
              <a:chExt cx="914400" cy="1158971"/>
            </a:xfrm>
            <a:solidFill>
              <a:schemeClr val="bg1">
                <a:lumMod val="65000"/>
              </a:schemeClr>
            </a:solidFill>
          </p:grpSpPr>
          <p:sp>
            <p:nvSpPr>
              <p:cNvPr id="22" name="椭圆 1"/>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3" name="等腰三角形 2"/>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34" name="Freeform 26"/>
            <p:cNvSpPr>
              <a:spLocks noChangeAspect="1" noChangeArrowheads="1"/>
            </p:cNvSpPr>
            <p:nvPr/>
          </p:nvSpPr>
          <p:spPr bwMode="auto">
            <a:xfrm>
              <a:off x="3924644" y="2262283"/>
              <a:ext cx="358775" cy="219075"/>
            </a:xfrm>
            <a:custGeom>
              <a:avLst/>
              <a:gdLst>
                <a:gd name="T0" fmla="*/ 31 w 230"/>
                <a:gd name="T1" fmla="*/ 62 h 140"/>
                <a:gd name="T2" fmla="*/ 1 w 230"/>
                <a:gd name="T3" fmla="*/ 92 h 140"/>
                <a:gd name="T4" fmla="*/ 39 w 230"/>
                <a:gd name="T5" fmla="*/ 140 h 140"/>
                <a:gd name="T6" fmla="*/ 191 w 230"/>
                <a:gd name="T7" fmla="*/ 140 h 140"/>
                <a:gd name="T8" fmla="*/ 229 w 230"/>
                <a:gd name="T9" fmla="*/ 92 h 140"/>
                <a:gd name="T10" fmla="*/ 173 w 230"/>
                <a:gd name="T11" fmla="*/ 40 h 140"/>
                <a:gd name="T12" fmla="*/ 121 w 230"/>
                <a:gd name="T13" fmla="*/ 2 h 140"/>
                <a:gd name="T14" fmla="*/ 71 w 230"/>
                <a:gd name="T15" fmla="*/ 35 h 140"/>
                <a:gd name="T16" fmla="*/ 38 w 230"/>
                <a:gd name="T17" fmla="*/ 38 h 140"/>
                <a:gd name="T18" fmla="*/ 31 w 230"/>
                <a:gd name="T19" fmla="*/ 62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35" name="Freeform 17"/>
          <p:cNvSpPr>
            <a:spLocks noChangeAspect="1" noEditPoints="1" noChangeArrowheads="1"/>
          </p:cNvSpPr>
          <p:nvPr/>
        </p:nvSpPr>
        <p:spPr bwMode="auto">
          <a:xfrm>
            <a:off x="5946039" y="2786060"/>
            <a:ext cx="191148" cy="307734"/>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1" name="组合 60"/>
          <p:cNvGrpSpPr/>
          <p:nvPr/>
        </p:nvGrpSpPr>
        <p:grpSpPr>
          <a:xfrm>
            <a:off x="5310182" y="3357563"/>
            <a:ext cx="714380" cy="905377"/>
            <a:chOff x="3902419" y="3437094"/>
            <a:chExt cx="914400" cy="1158875"/>
          </a:xfrm>
        </p:grpSpPr>
        <p:grpSp>
          <p:nvGrpSpPr>
            <p:cNvPr id="24" name="Group 23"/>
            <p:cNvGrpSpPr>
              <a:grpSpLocks/>
            </p:cNvGrpSpPr>
            <p:nvPr/>
          </p:nvGrpSpPr>
          <p:grpSpPr bwMode="auto">
            <a:xfrm rot="19800000">
              <a:off x="3902419" y="3437094"/>
              <a:ext cx="914400" cy="1158875"/>
              <a:chOff x="0" y="0"/>
              <a:chExt cx="914400" cy="1158971"/>
            </a:xfrm>
            <a:solidFill>
              <a:schemeClr val="bg1">
                <a:lumMod val="65000"/>
              </a:schemeClr>
            </a:solidFill>
          </p:grpSpPr>
          <p:sp>
            <p:nvSpPr>
              <p:cNvPr id="25" name="椭圆 7"/>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6" name="等腰三角形 8"/>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36" name="Group 35"/>
            <p:cNvGrpSpPr>
              <a:grpSpLocks/>
            </p:cNvGrpSpPr>
            <p:nvPr/>
          </p:nvGrpSpPr>
          <p:grpSpPr bwMode="auto">
            <a:xfrm>
              <a:off x="4071934" y="3714752"/>
              <a:ext cx="360363" cy="360363"/>
              <a:chOff x="0" y="0"/>
              <a:chExt cx="271463" cy="271462"/>
            </a:xfrm>
          </p:grpSpPr>
          <p:sp>
            <p:nvSpPr>
              <p:cNvPr id="37" name="Freeform 15"/>
              <p:cNvSpPr>
                <a:spLocks noEditPoints="1" noChangeArrowheads="1"/>
              </p:cNvSpPr>
              <p:nvPr/>
            </p:nvSpPr>
            <p:spPr bwMode="auto">
              <a:xfrm>
                <a:off x="0" y="0"/>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8" name="Freeform 16"/>
              <p:cNvSpPr>
                <a:spLocks noChangeArrowheads="1"/>
              </p:cNvSpPr>
              <p:nvPr/>
            </p:nvSpPr>
            <p:spPr bwMode="auto">
              <a:xfrm>
                <a:off x="68262" y="211137"/>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sp>
        <p:nvSpPr>
          <p:cNvPr id="40" name="矩形 23"/>
          <p:cNvSpPr>
            <a:spLocks noChangeArrowheads="1"/>
          </p:cNvSpPr>
          <p:nvPr/>
        </p:nvSpPr>
        <p:spPr bwMode="auto">
          <a:xfrm>
            <a:off x="6453191" y="3429001"/>
            <a:ext cx="8016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1" name="矩形 24"/>
          <p:cNvSpPr>
            <a:spLocks noChangeArrowheads="1"/>
          </p:cNvSpPr>
          <p:nvPr/>
        </p:nvSpPr>
        <p:spPr bwMode="auto">
          <a:xfrm>
            <a:off x="407368" y="2500307"/>
            <a:ext cx="4226245" cy="125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司法处置或卖出风险</a:t>
            </a:r>
            <a:endParaRPr lang="en-US" altLang="zh-CN"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a:lnSpc>
                <a:spcPct val="130000"/>
              </a:lnSpc>
            </a:pPr>
            <a:r>
              <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拟质押证券被司法机关</a:t>
            </a:r>
            <a:r>
              <a:rPr lang="zh-CN" altLang="en-US" sz="2000" dirty="0">
                <a:solidFill>
                  <a:srgbClr val="C00000"/>
                </a:solidFill>
                <a:latin typeface="微软雅黑" panose="020B0503020204020204" pitchFamily="34" charset="-122"/>
                <a:ea typeface="微软雅黑" panose="020B0503020204020204" pitchFamily="34" charset="-122"/>
                <a:sym typeface="Calibri" panose="020F0502020204030204" pitchFamily="34" charset="0"/>
              </a:rPr>
              <a:t>先行</a:t>
            </a:r>
            <a:r>
              <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冻结、扣划或被卖出，该笔质押登记失败</a:t>
            </a:r>
          </a:p>
        </p:txBody>
      </p:sp>
      <p:sp>
        <p:nvSpPr>
          <p:cNvPr id="42" name="矩形 25"/>
          <p:cNvSpPr>
            <a:spLocks noChangeArrowheads="1"/>
          </p:cNvSpPr>
          <p:nvPr/>
        </p:nvSpPr>
        <p:spPr bwMode="auto">
          <a:xfrm>
            <a:off x="6524628" y="1785927"/>
            <a:ext cx="8001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4" name="矩形 27"/>
          <p:cNvSpPr>
            <a:spLocks noChangeArrowheads="1"/>
          </p:cNvSpPr>
          <p:nvPr/>
        </p:nvSpPr>
        <p:spPr bwMode="auto">
          <a:xfrm>
            <a:off x="4810116" y="2714621"/>
            <a:ext cx="8001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5" name="矩形 28"/>
          <p:cNvSpPr>
            <a:spLocks noChangeArrowheads="1"/>
          </p:cNvSpPr>
          <p:nvPr/>
        </p:nvSpPr>
        <p:spPr bwMode="auto">
          <a:xfrm>
            <a:off x="7176120" y="1468449"/>
            <a:ext cx="4689069"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限售流通股与无限售流通股</a:t>
            </a:r>
            <a:endParaRPr lang="en-US" altLang="zh-CN"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a:lnSpc>
                <a:spcPct val="130000"/>
              </a:lnSpc>
            </a:pPr>
            <a:r>
              <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证券质押登记生效的时间</a:t>
            </a:r>
            <a:r>
              <a:rPr lang="zh-CN" altLang="en-US"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不同</a:t>
            </a:r>
            <a:endParaRPr lang="en-US" altLang="zh-CN"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a:lnSpc>
                <a:spcPct val="130000"/>
              </a:lnSpc>
            </a:pPr>
            <a:r>
              <a:rPr lang="zh-CN" altLang="en-US"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质</a:t>
            </a:r>
            <a:r>
              <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权的实现方式不同</a:t>
            </a:r>
          </a:p>
        </p:txBody>
      </p:sp>
      <p:sp>
        <p:nvSpPr>
          <p:cNvPr id="46" name="矩形 29"/>
          <p:cNvSpPr>
            <a:spLocks noChangeArrowheads="1"/>
          </p:cNvSpPr>
          <p:nvPr/>
        </p:nvSpPr>
        <p:spPr bwMode="auto">
          <a:xfrm>
            <a:off x="4770265" y="992752"/>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48" name="组合 47"/>
          <p:cNvGrpSpPr/>
          <p:nvPr/>
        </p:nvGrpSpPr>
        <p:grpSpPr>
          <a:xfrm>
            <a:off x="5595934" y="4214818"/>
            <a:ext cx="807830" cy="1023812"/>
            <a:chOff x="4007595" y="800512"/>
            <a:chExt cx="914400" cy="1158874"/>
          </a:xfrm>
        </p:grpSpPr>
        <p:grpSp>
          <p:nvGrpSpPr>
            <p:cNvPr id="49" name="Group 26"/>
            <p:cNvGrpSpPr>
              <a:grpSpLocks/>
            </p:cNvGrpSpPr>
            <p:nvPr/>
          </p:nvGrpSpPr>
          <p:grpSpPr bwMode="auto">
            <a:xfrm rot="1800000" flipH="1">
              <a:off x="4007595" y="800512"/>
              <a:ext cx="914400" cy="1158874"/>
              <a:chOff x="233640" y="-404710"/>
              <a:chExt cx="914400" cy="1158970"/>
            </a:xfrm>
            <a:solidFill>
              <a:srgbClr val="F4826F"/>
            </a:solidFill>
          </p:grpSpPr>
          <p:sp>
            <p:nvSpPr>
              <p:cNvPr id="51" name="椭圆 10"/>
              <p:cNvSpPr>
                <a:spLocks noChangeArrowheads="1"/>
              </p:cNvSpPr>
              <p:nvPr/>
            </p:nvSpPr>
            <p:spPr bwMode="auto">
              <a:xfrm>
                <a:off x="233640" y="-40471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52" name="等腰三角形 11"/>
              <p:cNvSpPr>
                <a:spLocks noChangeArrowheads="1"/>
              </p:cNvSpPr>
              <p:nvPr/>
            </p:nvSpPr>
            <p:spPr bwMode="auto">
              <a:xfrm flipV="1">
                <a:off x="540528" y="495101"/>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50" name="Freeform 14"/>
            <p:cNvSpPr>
              <a:spLocks noChangeAspect="1" noEditPoints="1" noChangeArrowheads="1"/>
            </p:cNvSpPr>
            <p:nvPr/>
          </p:nvSpPr>
          <p:spPr bwMode="auto">
            <a:xfrm>
              <a:off x="4402881" y="1089436"/>
              <a:ext cx="247650" cy="358775"/>
            </a:xfrm>
            <a:custGeom>
              <a:avLst/>
              <a:gdLst>
                <a:gd name="T0" fmla="*/ 88 w 141"/>
                <a:gd name="T1" fmla="*/ 3 h 205"/>
                <a:gd name="T2" fmla="*/ 137 w 141"/>
                <a:gd name="T3" fmla="*/ 53 h 205"/>
                <a:gd name="T4" fmla="*/ 122 w 141"/>
                <a:gd name="T5" fmla="*/ 117 h 205"/>
                <a:gd name="T6" fmla="*/ 116 w 141"/>
                <a:gd name="T7" fmla="*/ 140 h 205"/>
                <a:gd name="T8" fmla="*/ 115 w 141"/>
                <a:gd name="T9" fmla="*/ 160 h 205"/>
                <a:gd name="T10" fmla="*/ 106 w 141"/>
                <a:gd name="T11" fmla="*/ 186 h 205"/>
                <a:gd name="T12" fmla="*/ 82 w 141"/>
                <a:gd name="T13" fmla="*/ 204 h 205"/>
                <a:gd name="T14" fmla="*/ 37 w 141"/>
                <a:gd name="T15" fmla="*/ 189 h 205"/>
                <a:gd name="T16" fmla="*/ 25 w 141"/>
                <a:gd name="T17" fmla="*/ 163 h 205"/>
                <a:gd name="T18" fmla="*/ 25 w 141"/>
                <a:gd name="T19" fmla="*/ 146 h 205"/>
                <a:gd name="T20" fmla="*/ 23 w 141"/>
                <a:gd name="T21" fmla="*/ 133 h 205"/>
                <a:gd name="T22" fmla="*/ 6 w 141"/>
                <a:gd name="T23" fmla="*/ 94 h 205"/>
                <a:gd name="T24" fmla="*/ 43 w 141"/>
                <a:gd name="T25" fmla="*/ 6 h 205"/>
                <a:gd name="T26" fmla="*/ 66 w 141"/>
                <a:gd name="T27" fmla="*/ 0 h 205"/>
                <a:gd name="T28" fmla="*/ 70 w 141"/>
                <a:gd name="T29" fmla="*/ 141 h 205"/>
                <a:gd name="T30" fmla="*/ 104 w 141"/>
                <a:gd name="T31" fmla="*/ 135 h 205"/>
                <a:gd name="T32" fmla="*/ 118 w 141"/>
                <a:gd name="T33" fmla="*/ 97 h 205"/>
                <a:gd name="T34" fmla="*/ 105 w 141"/>
                <a:gd name="T35" fmla="*/ 26 h 205"/>
                <a:gd name="T36" fmla="*/ 15 w 141"/>
                <a:gd name="T37" fmla="*/ 80 h 205"/>
                <a:gd name="T38" fmla="*/ 36 w 141"/>
                <a:gd name="T39" fmla="*/ 136 h 205"/>
                <a:gd name="T40" fmla="*/ 70 w 141"/>
                <a:gd name="T41" fmla="*/ 141 h 205"/>
                <a:gd name="T42" fmla="*/ 43 w 141"/>
                <a:gd name="T43" fmla="*/ 147 h 205"/>
                <a:gd name="T44" fmla="*/ 43 w 141"/>
                <a:gd name="T45" fmla="*/ 158 h 205"/>
                <a:gd name="T46" fmla="*/ 97 w 141"/>
                <a:gd name="T47" fmla="*/ 158 h 205"/>
                <a:gd name="T48" fmla="*/ 97 w 141"/>
                <a:gd name="T49" fmla="*/ 147 h 205"/>
                <a:gd name="T50" fmla="*/ 70 w 141"/>
                <a:gd name="T51" fmla="*/ 164 h 205"/>
                <a:gd name="T52" fmla="*/ 37 w 141"/>
                <a:gd name="T53" fmla="*/ 167 h 205"/>
                <a:gd name="T54" fmla="*/ 81 w 141"/>
                <a:gd name="T55" fmla="*/ 175 h 205"/>
                <a:gd name="T56" fmla="*/ 103 w 141"/>
                <a:gd name="T57" fmla="*/ 171 h 205"/>
                <a:gd name="T58" fmla="*/ 70 w 141"/>
                <a:gd name="T59" fmla="*/ 164 h 205"/>
                <a:gd name="T60" fmla="*/ 58 w 141"/>
                <a:gd name="T61" fmla="*/ 191 h 205"/>
                <a:gd name="T62" fmla="*/ 92 w 141"/>
                <a:gd name="T63" fmla="*/ 181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53" name="矩形 28"/>
          <p:cNvSpPr>
            <a:spLocks noChangeArrowheads="1"/>
          </p:cNvSpPr>
          <p:nvPr/>
        </p:nvSpPr>
        <p:spPr bwMode="auto">
          <a:xfrm>
            <a:off x="7176120" y="3048900"/>
            <a:ext cx="4617631" cy="125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解质涉及现金红利</a:t>
            </a:r>
          </a:p>
          <a:p>
            <a:pPr>
              <a:lnSpc>
                <a:spcPct val="130000"/>
              </a:lnSpc>
            </a:pPr>
            <a:r>
              <a:rPr lang="zh-CN" altLang="en-US"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可通过部分解除质押，只解除现金红利；现金红利必须一次性全部解除或不解除</a:t>
            </a:r>
          </a:p>
        </p:txBody>
      </p:sp>
      <p:sp>
        <p:nvSpPr>
          <p:cNvPr id="54" name="矩形 28"/>
          <p:cNvSpPr>
            <a:spLocks noChangeArrowheads="1"/>
          </p:cNvSpPr>
          <p:nvPr/>
        </p:nvSpPr>
        <p:spPr bwMode="auto">
          <a:xfrm>
            <a:off x="191344" y="4286256"/>
            <a:ext cx="438799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解除质押登记与解除限售股份</a:t>
            </a:r>
          </a:p>
          <a:p>
            <a:pPr lvl="0" algn="r">
              <a:lnSpc>
                <a:spcPct val="130000"/>
              </a:lnSpc>
            </a:pPr>
            <a:r>
              <a:rPr lang="zh-CN" altLang="en-US" sz="2000" dirty="0" smtClean="0">
                <a:latin typeface="微软雅黑" panose="020B0503020204020204" pitchFamily="34" charset="-122"/>
                <a:ea typeface="微软雅黑" panose="020B0503020204020204" pitchFamily="34" charset="-122"/>
              </a:rPr>
              <a:t>已办理质押的限售股份只能整体解除限售</a:t>
            </a:r>
            <a:endParaRPr lang="zh-CN" altLang="en-US" sz="2000" dirty="0">
              <a:latin typeface="微软雅黑" panose="020B0503020204020204" pitchFamily="34" charset="-122"/>
              <a:ea typeface="微软雅黑" panose="020B0503020204020204" pitchFamily="34" charset="-122"/>
            </a:endParaRPr>
          </a:p>
        </p:txBody>
      </p:sp>
      <p:grpSp>
        <p:nvGrpSpPr>
          <p:cNvPr id="39" name="Group 23"/>
          <p:cNvGrpSpPr>
            <a:grpSpLocks/>
          </p:cNvGrpSpPr>
          <p:nvPr/>
        </p:nvGrpSpPr>
        <p:grpSpPr bwMode="auto">
          <a:xfrm rot="19800000">
            <a:off x="5431729" y="5199598"/>
            <a:ext cx="772391" cy="978898"/>
            <a:chOff x="0" y="0"/>
            <a:chExt cx="914400" cy="1158971"/>
          </a:xfrm>
          <a:solidFill>
            <a:schemeClr val="bg1">
              <a:lumMod val="65000"/>
            </a:schemeClr>
          </a:solidFill>
        </p:grpSpPr>
        <p:sp>
          <p:nvSpPr>
            <p:cNvPr id="43" name="椭圆 7"/>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55" name="等腰三角形 8"/>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57" name="Group 35"/>
          <p:cNvGrpSpPr>
            <a:grpSpLocks/>
          </p:cNvGrpSpPr>
          <p:nvPr/>
        </p:nvGrpSpPr>
        <p:grpSpPr bwMode="auto">
          <a:xfrm>
            <a:off x="5615828" y="5461343"/>
            <a:ext cx="288925" cy="357190"/>
            <a:chOff x="0" y="0"/>
            <a:chExt cx="271463" cy="271462"/>
          </a:xfrm>
        </p:grpSpPr>
        <p:sp>
          <p:nvSpPr>
            <p:cNvPr id="58" name="Freeform 15"/>
            <p:cNvSpPr>
              <a:spLocks noEditPoints="1" noChangeArrowheads="1"/>
            </p:cNvSpPr>
            <p:nvPr/>
          </p:nvSpPr>
          <p:spPr bwMode="auto">
            <a:xfrm>
              <a:off x="0" y="0"/>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9" name="Freeform 16"/>
            <p:cNvSpPr>
              <a:spLocks noChangeArrowheads="1"/>
            </p:cNvSpPr>
            <p:nvPr/>
          </p:nvSpPr>
          <p:spPr bwMode="auto">
            <a:xfrm>
              <a:off x="68262" y="211137"/>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62" name="矩形 27"/>
          <p:cNvSpPr>
            <a:spLocks noChangeArrowheads="1"/>
          </p:cNvSpPr>
          <p:nvPr/>
        </p:nvSpPr>
        <p:spPr bwMode="auto">
          <a:xfrm>
            <a:off x="4810148" y="4357695"/>
            <a:ext cx="8001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3" name="矩形 27"/>
          <p:cNvSpPr>
            <a:spLocks noChangeArrowheads="1"/>
          </p:cNvSpPr>
          <p:nvPr/>
        </p:nvSpPr>
        <p:spPr bwMode="auto">
          <a:xfrm>
            <a:off x="6524628" y="5072075"/>
            <a:ext cx="8001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06</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4" name="矩形 28"/>
          <p:cNvSpPr>
            <a:spLocks noChangeArrowheads="1"/>
          </p:cNvSpPr>
          <p:nvPr/>
        </p:nvSpPr>
        <p:spPr bwMode="auto">
          <a:xfrm>
            <a:off x="695401" y="928670"/>
            <a:ext cx="3958254" cy="125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初始登记质押</a:t>
            </a:r>
            <a:endParaRPr lang="en-US" altLang="zh-CN"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algn="r">
              <a:lnSpc>
                <a:spcPct val="130000"/>
              </a:lnSpc>
            </a:pPr>
            <a:r>
              <a:rPr lang="zh-CN" altLang="en-US"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初始登记质押的股份，解押时无需再去工商局办理</a:t>
            </a:r>
            <a:endPar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65" name="矩形 28"/>
          <p:cNvSpPr>
            <a:spLocks noChangeArrowheads="1"/>
          </p:cNvSpPr>
          <p:nvPr/>
        </p:nvSpPr>
        <p:spPr bwMode="auto">
          <a:xfrm>
            <a:off x="7176120" y="4513478"/>
            <a:ext cx="4896543"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主合同变更</a:t>
            </a:r>
            <a:endParaRPr lang="en-US" altLang="zh-CN"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a:lnSpc>
                <a:spcPct val="130000"/>
              </a:lnSpc>
            </a:pPr>
            <a:r>
              <a:rPr lang="zh-CN" altLang="en-US"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需重新办理质押登记的，应解质后重新申请质押登记；已质押证券被司法冻结的，需解除司法冻结后重新申请质押登记</a:t>
            </a: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61</a:t>
            </a:fld>
            <a:endParaRPr lang="en-US" altLang="zh-CN"/>
          </a:p>
        </p:txBody>
      </p:sp>
      <p:sp>
        <p:nvSpPr>
          <p:cNvPr id="67"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20487239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组合 7"/>
          <p:cNvGrpSpPr>
            <a:grpSpLocks/>
          </p:cNvGrpSpPr>
          <p:nvPr/>
        </p:nvGrpSpPr>
        <p:grpSpPr bwMode="auto">
          <a:xfrm>
            <a:off x="407368" y="191683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034099" y="1256270"/>
            <a:ext cx="9822541" cy="5838521"/>
          </a:xfrm>
          <a:prstGeom prst="rect">
            <a:avLst/>
          </a:prstGeom>
          <a:noFill/>
        </p:spPr>
        <p:txBody>
          <a:bodyPr wrap="square" rtlCol="0">
            <a:spAutoFit/>
          </a:bodyPr>
          <a:lstStyle/>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自然人</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，白手起家创办了</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公司，功夫不负有心人，</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 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公司终于拿到了股转系统挂牌函，并开始办理初登手续。但是，股东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不知道怎么把股份登记到自己名下。</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公司规模日益扩大，</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为</a:t>
            </a:r>
            <a:r>
              <a:rPr lang="zh-CN" altLang="en-US" sz="2000" dirty="0">
                <a:solidFill>
                  <a:schemeClr val="bg1">
                    <a:lumMod val="75000"/>
                  </a:schemeClr>
                </a:solidFill>
                <a:latin typeface="微软雅黑" panose="020B0503020204020204" pitchFamily="34" charset="-122"/>
                <a:ea typeface="微软雅黑" panose="020B0503020204020204" pitchFamily="34" charset="-122"/>
              </a:rPr>
              <a:t>筹集</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发展资金</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公司向</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银行借款，一共借了两笔</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银行要求股东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提供质押担保</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，并办理证券质押登记。</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一年后，第一笔借款到期了，</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经营业绩良好，</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轻轻松松地就把钱还了</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要求</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银行办理解除质押登记</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latin typeface="微软雅黑" panose="020B0503020204020204" pitchFamily="34" charset="-122"/>
                <a:ea typeface="微软雅黑" panose="020B0503020204020204" pitchFamily="34" charset="-122"/>
              </a:rPr>
              <a:t>转眼间</a:t>
            </a:r>
            <a:r>
              <a:rPr lang="zh-CN"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第二笔借款也要到期了，可惜</a:t>
            </a:r>
            <a:r>
              <a:rPr lang="en-US" altLang="zh-CN" sz="2000" dirty="0" smtClean="0">
                <a:latin typeface="微软雅黑" panose="020B0503020204020204" pitchFamily="34" charset="-122"/>
                <a:ea typeface="微软雅黑" panose="020B0503020204020204" pitchFamily="34" charset="-122"/>
              </a:rPr>
              <a:t>B</a:t>
            </a:r>
            <a:r>
              <a:rPr lang="zh-CN" altLang="zh-CN" sz="2000" dirty="0" smtClean="0">
                <a:latin typeface="微软雅黑" panose="020B0503020204020204" pitchFamily="34" charset="-122"/>
                <a:ea typeface="微软雅黑" panose="020B0503020204020204" pitchFamily="34" charset="-122"/>
              </a:rPr>
              <a:t>公司</a:t>
            </a:r>
            <a:r>
              <a:rPr lang="zh-CN" altLang="en-US" sz="2000" dirty="0" smtClean="0">
                <a:latin typeface="微软雅黑" panose="020B0503020204020204" pitchFamily="34" charset="-122"/>
                <a:ea typeface="微软雅黑" panose="020B0503020204020204" pitchFamily="34" charset="-122"/>
              </a:rPr>
              <a:t>不思进取，业绩下滑</a:t>
            </a:r>
            <a:r>
              <a:rPr lang="zh-CN" altLang="en-US" sz="2000" dirty="0">
                <a:latin typeface="微软雅黑" panose="020B0503020204020204" pitchFamily="34" charset="-122"/>
                <a:ea typeface="微软雅黑" panose="020B0503020204020204" pitchFamily="34" charset="-122"/>
              </a:rPr>
              <a:t>，到期无法偿还债务</a:t>
            </a:r>
            <a:r>
              <a:rPr lang="zh-CN"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solidFill>
                  <a:srgbClr val="C00000"/>
                </a:solidFill>
                <a:latin typeface="微软雅黑" panose="020B0503020204020204" pitchFamily="34" charset="-122"/>
                <a:ea typeface="微软雅黑" panose="020B0503020204020204" pitchFamily="34" charset="-122"/>
              </a:rPr>
              <a:t>特地查询了股份冻结情况，并开始思考</a:t>
            </a:r>
            <a:r>
              <a:rPr lang="zh-CN" altLang="zh-CN" sz="2000" dirty="0" smtClean="0">
                <a:solidFill>
                  <a:srgbClr val="C00000"/>
                </a:solidFill>
                <a:latin typeface="微软雅黑" panose="020B0503020204020204" pitchFamily="34" charset="-122"/>
                <a:ea typeface="微软雅黑" panose="020B0503020204020204" pitchFamily="34" charset="-122"/>
              </a:rPr>
              <a:t>质押证券</a:t>
            </a:r>
            <a:r>
              <a:rPr lang="zh-CN" altLang="en-US" sz="2000" dirty="0" smtClean="0">
                <a:solidFill>
                  <a:srgbClr val="C00000"/>
                </a:solidFill>
                <a:latin typeface="微软雅黑" panose="020B0503020204020204" pitchFamily="34" charset="-122"/>
                <a:ea typeface="微软雅黑" panose="020B0503020204020204" pitchFamily="34" charset="-122"/>
              </a:rPr>
              <a:t>所</a:t>
            </a:r>
            <a:r>
              <a:rPr lang="zh-CN" altLang="zh-CN" sz="2000" dirty="0" smtClean="0">
                <a:solidFill>
                  <a:srgbClr val="C00000"/>
                </a:solidFill>
                <a:latin typeface="微软雅黑" panose="020B0503020204020204" pitchFamily="34" charset="-122"/>
                <a:ea typeface="微软雅黑" panose="020B0503020204020204" pitchFamily="34" charset="-122"/>
              </a:rPr>
              <a:t>面临</a:t>
            </a:r>
            <a:r>
              <a:rPr lang="zh-CN" altLang="en-US" sz="2000" dirty="0" smtClean="0">
                <a:solidFill>
                  <a:srgbClr val="C00000"/>
                </a:solidFill>
                <a:latin typeface="微软雅黑" panose="020B0503020204020204" pitchFamily="34" charset="-122"/>
                <a:ea typeface="微软雅黑" panose="020B0503020204020204" pitchFamily="34" charset="-122"/>
              </a:rPr>
              <a:t>的风险。</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为了重振</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天天加班，妻子</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D</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吵着要离婚。如果离婚，股东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名下的股份该如何处理呢？</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endParaRPr lang="en-US" altLang="zh-CN" dirty="0" smtClean="0">
              <a:solidFill>
                <a:srgbClr val="C00000"/>
              </a:solidFill>
              <a:latin typeface="楷体" pitchFamily="49" charset="-122"/>
              <a:ea typeface="楷体" pitchFamily="49" charset="-122"/>
            </a:endParaRP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62</a:t>
            </a:fld>
            <a:endParaRPr lang="en-US" altLang="zh-CN" dirty="0"/>
          </a:p>
        </p:txBody>
      </p:sp>
      <p:sp>
        <p:nvSpPr>
          <p:cNvPr id="45" name="标题 1"/>
          <p:cNvSpPr txBox="1">
            <a:spLocks/>
          </p:cNvSpPr>
          <p:nvPr/>
        </p:nvSpPr>
        <p:spPr bwMode="auto">
          <a:xfrm>
            <a:off x="-600744" y="23096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股东</a:t>
            </a:r>
            <a:r>
              <a:rPr lang="en-US" altLang="zh-CN" sz="2400" b="1" kern="0" dirty="0" smtClean="0">
                <a:solidFill>
                  <a:schemeClr val="bg1"/>
                </a:solidFill>
                <a:latin typeface="黑体" panose="02010609060101010101" pitchFamily="49" charset="-122"/>
                <a:ea typeface="黑体" panose="02010609060101010101" pitchFamily="49" charset="-122"/>
                <a:cs typeface="+mj-cs"/>
              </a:rPr>
              <a:t>A</a:t>
            </a:r>
            <a:r>
              <a:rPr lang="zh-CN" altLang="en-US" sz="2400" b="1" kern="0" dirty="0" smtClean="0">
                <a:solidFill>
                  <a:schemeClr val="bg1"/>
                </a:solidFill>
                <a:latin typeface="黑体" panose="02010609060101010101" pitchFamily="49" charset="-122"/>
                <a:ea typeface="黑体" panose="02010609060101010101" pitchFamily="49" charset="-122"/>
                <a:cs typeface="+mj-cs"/>
              </a:rPr>
              <a:t>的故事</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val="280660496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pPr>
              <a:defRPr/>
            </a:pPr>
            <a:fld id="{E86393A7-F7EA-4368-B800-B7441B8B5113}" type="slidenum">
              <a:rPr lang="en-US" altLang="zh-CN" smtClean="0"/>
              <a:pPr>
                <a:defRPr/>
              </a:pPr>
              <a:t>63</a:t>
            </a:fld>
            <a:endParaRPr lang="en-US" altLang="zh-CN"/>
          </a:p>
        </p:txBody>
      </p:sp>
      <p:sp>
        <p:nvSpPr>
          <p:cNvPr id="5" name="矩形 4"/>
          <p:cNvSpPr/>
          <p:nvPr/>
        </p:nvSpPr>
        <p:spPr>
          <a:xfrm>
            <a:off x="5231904" y="1340768"/>
            <a:ext cx="1914597" cy="3045017"/>
          </a:xfrm>
          <a:prstGeom prst="rect">
            <a:avLst/>
          </a:prstGeom>
          <a:noFill/>
          <a:ln w="19050" cap="flat" cmpd="sng" algn="ctr">
            <a:solidFill>
              <a:srgbClr val="C75050"/>
            </a:solidFill>
            <a:prstDash val="solid"/>
            <a:miter lim="800000"/>
          </a:ln>
          <a:effectLst/>
        </p:spPr>
        <p:txBody>
          <a:bodyPr rtlCol="0" anchor="ctr"/>
          <a:lstStyle/>
          <a:p>
            <a:pPr algn="ctr">
              <a:defRPr/>
            </a:pPr>
            <a:endParaRPr lang="zh-CN" altLang="en-US" kern="0">
              <a:solidFill>
                <a:prstClr val="white"/>
              </a:solidFill>
            </a:endParaRPr>
          </a:p>
        </p:txBody>
      </p:sp>
      <p:sp>
        <p:nvSpPr>
          <p:cNvPr id="6" name="文本框 5"/>
          <p:cNvSpPr txBox="1"/>
          <p:nvPr/>
        </p:nvSpPr>
        <p:spPr>
          <a:xfrm>
            <a:off x="5404904" y="3838542"/>
            <a:ext cx="1568597" cy="484289"/>
          </a:xfrm>
          <a:prstGeom prst="rect">
            <a:avLst/>
          </a:prstGeom>
          <a:noFill/>
        </p:spPr>
        <p:txBody>
          <a:bodyPr vert="horz" wrap="none" rtlCol="0">
            <a:noAutofit/>
          </a:bodyPr>
          <a:lstStyle/>
          <a:p>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第 三</a:t>
            </a:r>
            <a:r>
              <a:rPr lang="zh-CN" altLang="en-US" sz="2400" b="1" spc="400" dirty="0" smtClean="0">
                <a:solidFill>
                  <a:schemeClr val="tx1">
                    <a:lumMod val="75000"/>
                    <a:lumOff val="25000"/>
                  </a:schemeClr>
                </a:solidFill>
                <a:latin typeface="黑体" panose="02010609060101010101" pitchFamily="49" charset="-122"/>
                <a:ea typeface="黑体" panose="02010609060101010101" pitchFamily="49" charset="-122"/>
              </a:rPr>
              <a:t> </a:t>
            </a:r>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章</a:t>
            </a:r>
          </a:p>
        </p:txBody>
      </p:sp>
      <p:sp>
        <p:nvSpPr>
          <p:cNvPr id="7" name="文本框 6"/>
          <p:cNvSpPr txBox="1"/>
          <p:nvPr/>
        </p:nvSpPr>
        <p:spPr>
          <a:xfrm>
            <a:off x="4108630" y="3175277"/>
            <a:ext cx="4161142" cy="393954"/>
          </a:xfrm>
          <a:prstGeom prst="rect">
            <a:avLst/>
          </a:prstGeom>
          <a:solidFill>
            <a:srgbClr val="C75050"/>
          </a:solidFill>
        </p:spPr>
        <p:txBody>
          <a:bodyPr wrap="square" rtlCol="0">
            <a:noAutofit/>
          </a:bodyPr>
          <a:lstStyle/>
          <a:p>
            <a:pPr algn="ctr">
              <a:lnSpc>
                <a:spcPct val="130000"/>
              </a:lnSpc>
            </a:pPr>
            <a:endParaRPr lang="zh-CN" altLang="en-US" sz="1600" kern="0" spc="2000">
              <a:solidFill>
                <a:srgbClr val="282728"/>
              </a:solidFill>
              <a:latin typeface="Mistral" panose="03090702030407020403" pitchFamily="66" charset="0"/>
              <a:ea typeface="幼圆" panose="02010509060101010101" pitchFamily="49" charset="-122"/>
            </a:endParaRPr>
          </a:p>
        </p:txBody>
      </p:sp>
      <p:sp>
        <p:nvSpPr>
          <p:cNvPr id="9" name="TextBox 4"/>
          <p:cNvSpPr txBox="1">
            <a:spLocks noChangeArrowheads="1"/>
          </p:cNvSpPr>
          <p:nvPr/>
        </p:nvSpPr>
        <p:spPr bwMode="auto">
          <a:xfrm>
            <a:off x="4838825" y="3097134"/>
            <a:ext cx="2700753" cy="44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chemeClr val="bg1"/>
                </a:solidFill>
                <a:latin typeface="黑体" panose="02010609060101010101" pitchFamily="49" charset="-122"/>
                <a:ea typeface="黑体" panose="02010609060101010101" pitchFamily="49" charset="-122"/>
              </a:rPr>
              <a:t>质</a:t>
            </a:r>
            <a:r>
              <a:rPr lang="zh-CN" altLang="en-US" sz="1800" dirty="0" smtClean="0">
                <a:solidFill>
                  <a:schemeClr val="bg1"/>
                </a:solidFill>
                <a:latin typeface="黑体" panose="02010609060101010101" pitchFamily="49" charset="-122"/>
                <a:ea typeface="黑体" panose="02010609060101010101" pitchFamily="49" charset="-122"/>
              </a:rPr>
              <a:t>权的实现</a:t>
            </a:r>
            <a:endParaRPr lang="en-US" altLang="zh-CN" sz="1800" dirty="0" smtClean="0">
              <a:solidFill>
                <a:schemeClr val="bg1"/>
              </a:solidFill>
              <a:latin typeface="黑体" panose="02010609060101010101" pitchFamily="49" charset="-122"/>
              <a:ea typeface="黑体" panose="02010609060101010101" pitchFamily="49" charset="-122"/>
            </a:endParaRPr>
          </a:p>
        </p:txBody>
      </p:sp>
      <p:sp>
        <p:nvSpPr>
          <p:cNvPr id="10" name="文本框 9"/>
          <p:cNvSpPr txBox="1"/>
          <p:nvPr/>
        </p:nvSpPr>
        <p:spPr>
          <a:xfrm>
            <a:off x="5404905" y="1527474"/>
            <a:ext cx="1568596" cy="1569660"/>
          </a:xfrm>
          <a:prstGeom prst="rect">
            <a:avLst/>
          </a:prstGeom>
          <a:noFill/>
        </p:spPr>
        <p:txBody>
          <a:bodyPr wrap="square" rtlCol="0">
            <a:spAutoFit/>
          </a:bodyPr>
          <a:lstStyle/>
          <a:p>
            <a:pPr algn="ctr"/>
            <a:r>
              <a:rPr lang="en-US" altLang="zh-CN" sz="4800" b="1" dirty="0" smtClean="0">
                <a:solidFill>
                  <a:schemeClr val="tx1">
                    <a:lumMod val="75000"/>
                    <a:lumOff val="25000"/>
                  </a:schemeClr>
                </a:solidFill>
                <a:latin typeface="Agency FB" panose="020B0503020202020204" pitchFamily="34" charset="0"/>
                <a:ea typeface="微软雅黑" panose="020B0503020204020204" pitchFamily="34" charset="-122"/>
              </a:rPr>
              <a:t>PART   THREE</a:t>
            </a:r>
            <a:endParaRPr lang="zh-CN" altLang="en-US" sz="4800" b="1" dirty="0">
              <a:solidFill>
                <a:schemeClr val="tx1">
                  <a:lumMod val="75000"/>
                  <a:lumOff val="25000"/>
                </a:schemeClr>
              </a:solidFill>
              <a:latin typeface="Agency FB" panose="020B0503020202020204" pitchFamily="34" charset="0"/>
              <a:ea typeface="微软雅黑" panose="020B0503020204020204" pitchFamily="34" charset="-122"/>
            </a:endParaRPr>
          </a:p>
        </p:txBody>
      </p:sp>
      <p:sp>
        <p:nvSpPr>
          <p:cNvPr id="11" name="文本框 10"/>
          <p:cNvSpPr txBox="1"/>
          <p:nvPr/>
        </p:nvSpPr>
        <p:spPr>
          <a:xfrm>
            <a:off x="3312476" y="4657372"/>
            <a:ext cx="6039072" cy="738188"/>
          </a:xfrm>
          <a:prstGeom prst="rect">
            <a:avLst/>
          </a:prstGeom>
          <a:noFill/>
        </p:spPr>
        <p:txBody>
          <a:bodyPr/>
          <a:lstStyle/>
          <a:p>
            <a:pPr algn="ctr">
              <a:lnSpc>
                <a:spcPct val="150000"/>
              </a:lnSpc>
              <a:defRPr/>
            </a:pP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质押证券处置过户</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证券质押登记状态调整</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司法途径</a:t>
            </a:r>
            <a:endParaRPr lang="en-US" altLang="zh-CN"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2" name="标题 1"/>
          <p:cNvSpPr txBox="1">
            <a:spLocks/>
          </p:cNvSpPr>
          <p:nvPr/>
        </p:nvSpPr>
        <p:spPr bwMode="auto">
          <a:xfrm>
            <a:off x="-672752"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质权的实现</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9601620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
          <p:cNvSpPr>
            <a:spLocks noChangeArrowheads="1"/>
          </p:cNvSpPr>
          <p:nvPr/>
        </p:nvSpPr>
        <p:spPr bwMode="auto">
          <a:xfrm>
            <a:off x="9616421" y="939650"/>
            <a:ext cx="2046287" cy="1412875"/>
          </a:xfrm>
          <a:custGeom>
            <a:avLst/>
            <a:gdLst>
              <a:gd name="T0" fmla="*/ 3243492 w 3243492"/>
              <a:gd name="T1" fmla="*/ 0 h 2240066"/>
              <a:gd name="T2" fmla="*/ 3243492 w 3243492"/>
              <a:gd name="T3" fmla="*/ 1764406 h 2240066"/>
              <a:gd name="T4" fmla="*/ 2370148 w 3243492"/>
              <a:gd name="T5" fmla="*/ 1764406 h 2240066"/>
              <a:gd name="T6" fmla="*/ 2382210 w 3243492"/>
              <a:gd name="T7" fmla="*/ 2240066 h 2240066"/>
              <a:gd name="T8" fmla="*/ 1860032 w 3243492"/>
              <a:gd name="T9" fmla="*/ 1764406 h 2240066"/>
              <a:gd name="T10" fmla="*/ 0 w 3243492"/>
              <a:gd name="T11" fmla="*/ 1764406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chemeClr val="bg1">
              <a:lumMod val="75000"/>
            </a:schemeClr>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 name="任意多边形 3"/>
          <p:cNvSpPr>
            <a:spLocks noChangeArrowheads="1"/>
          </p:cNvSpPr>
          <p:nvPr/>
        </p:nvSpPr>
        <p:spPr bwMode="auto">
          <a:xfrm>
            <a:off x="6372463" y="908905"/>
            <a:ext cx="2046287" cy="1412875"/>
          </a:xfrm>
          <a:custGeom>
            <a:avLst/>
            <a:gdLst>
              <a:gd name="T0" fmla="*/ 3243492 w 3243492"/>
              <a:gd name="T1" fmla="*/ 0 h 2240066"/>
              <a:gd name="T2" fmla="*/ 3243492 w 3243492"/>
              <a:gd name="T3" fmla="*/ 1764406 h 2240066"/>
              <a:gd name="T4" fmla="*/ 2370148 w 3243492"/>
              <a:gd name="T5" fmla="*/ 1764406 h 2240066"/>
              <a:gd name="T6" fmla="*/ 2382210 w 3243492"/>
              <a:gd name="T7" fmla="*/ 2240066 h 2240066"/>
              <a:gd name="T8" fmla="*/ 1860032 w 3243492"/>
              <a:gd name="T9" fmla="*/ 1764406 h 2240066"/>
              <a:gd name="T10" fmla="*/ 0 w 3243492"/>
              <a:gd name="T11" fmla="*/ 1764406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F4826F"/>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4" name="任意多边形 4"/>
          <p:cNvSpPr>
            <a:spLocks noChangeArrowheads="1"/>
          </p:cNvSpPr>
          <p:nvPr/>
        </p:nvSpPr>
        <p:spPr bwMode="auto">
          <a:xfrm>
            <a:off x="1608713" y="849998"/>
            <a:ext cx="2046287" cy="1412875"/>
          </a:xfrm>
          <a:custGeom>
            <a:avLst/>
            <a:gdLst>
              <a:gd name="T0" fmla="*/ 3243492 w 3243492"/>
              <a:gd name="T1" fmla="*/ 0 h 2240066"/>
              <a:gd name="T2" fmla="*/ 3243492 w 3243492"/>
              <a:gd name="T3" fmla="*/ 1764406 h 2240066"/>
              <a:gd name="T4" fmla="*/ 2370148 w 3243492"/>
              <a:gd name="T5" fmla="*/ 1764406 h 2240066"/>
              <a:gd name="T6" fmla="*/ 2382210 w 3243492"/>
              <a:gd name="T7" fmla="*/ 2240066 h 2240066"/>
              <a:gd name="T8" fmla="*/ 1860032 w 3243492"/>
              <a:gd name="T9" fmla="*/ 1764406 h 2240066"/>
              <a:gd name="T10" fmla="*/ 0 w 3243492"/>
              <a:gd name="T11" fmla="*/ 1764406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C00000"/>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8" name="矩形 9"/>
          <p:cNvSpPr>
            <a:spLocks noChangeArrowheads="1"/>
          </p:cNvSpPr>
          <p:nvPr/>
        </p:nvSpPr>
        <p:spPr bwMode="auto">
          <a:xfrm>
            <a:off x="1514950" y="2262874"/>
            <a:ext cx="2646878" cy="1384995"/>
          </a:xfrm>
          <a:prstGeom prst="rect">
            <a:avLst/>
          </a:prstGeom>
          <a:noFill/>
          <a:ln w="9525">
            <a:noFill/>
            <a:miter lim="800000"/>
            <a:headEnd/>
            <a:tailEnd/>
          </a:ln>
        </p:spPr>
        <p:txBody>
          <a:bodyPr wrap="square">
            <a:spAutoFit/>
          </a:bodyPr>
          <a:lstStyle/>
          <a:p>
            <a:pPr marL="0" lvl="1">
              <a:lnSpc>
                <a:spcPct val="150000"/>
              </a:lnSpc>
            </a:pPr>
            <a:r>
              <a:rPr lang="zh-CN" altLang="en-US" sz="2000" b="1" dirty="0">
                <a:latin typeface="微软雅黑" pitchFamily="34" charset="-122"/>
                <a:ea typeface="微软雅黑" pitchFamily="34" charset="-122"/>
              </a:rPr>
              <a:t>质押证券处置过户</a:t>
            </a:r>
            <a:endParaRPr lang="en-US" altLang="zh-CN" sz="2000" b="1" dirty="0">
              <a:latin typeface="微软雅黑" pitchFamily="34" charset="-122"/>
              <a:ea typeface="微软雅黑" pitchFamily="34" charset="-122"/>
            </a:endParaRPr>
          </a:p>
          <a:p>
            <a:pPr>
              <a:lnSpc>
                <a:spcPct val="150000"/>
              </a:lnSpc>
            </a:pPr>
            <a:r>
              <a:rPr lang="zh-CN" altLang="en-US" sz="3600" b="1" i="1" dirty="0">
                <a:solidFill>
                  <a:srgbClr val="2E3740"/>
                </a:solidFill>
                <a:latin typeface="Calibri" pitchFamily="34" charset="0"/>
                <a:sym typeface="宋体" pitchFamily="2" charset="-122"/>
              </a:rPr>
              <a:t> </a:t>
            </a:r>
            <a:endParaRPr lang="en-US" sz="3600" b="1" i="1" dirty="0">
              <a:solidFill>
                <a:srgbClr val="2E3740"/>
              </a:solidFill>
              <a:latin typeface="Calibri" pitchFamily="34" charset="0"/>
              <a:ea typeface="Calibri" pitchFamily="34" charset="0"/>
              <a:cs typeface="Calibri" pitchFamily="34" charset="0"/>
              <a:sym typeface="Calibri" pitchFamily="34" charset="0"/>
            </a:endParaRPr>
          </a:p>
        </p:txBody>
      </p:sp>
      <p:sp>
        <p:nvSpPr>
          <p:cNvPr id="9" name="矩形 10"/>
          <p:cNvSpPr>
            <a:spLocks noChangeArrowheads="1"/>
          </p:cNvSpPr>
          <p:nvPr/>
        </p:nvSpPr>
        <p:spPr bwMode="auto">
          <a:xfrm>
            <a:off x="6087186" y="2262874"/>
            <a:ext cx="3000396" cy="1384995"/>
          </a:xfrm>
          <a:prstGeom prst="rect">
            <a:avLst/>
          </a:prstGeom>
          <a:noFill/>
          <a:ln w="9525">
            <a:noFill/>
            <a:miter lim="800000"/>
            <a:headEnd/>
            <a:tailEnd/>
          </a:ln>
        </p:spPr>
        <p:txBody>
          <a:bodyPr wrap="square">
            <a:spAutoFit/>
          </a:bodyPr>
          <a:lstStyle/>
          <a:p>
            <a:pPr marL="0" lvl="1">
              <a:lnSpc>
                <a:spcPct val="150000"/>
              </a:lnSpc>
            </a:pPr>
            <a:r>
              <a:rPr lang="zh-CN" altLang="en-US" sz="2000" b="1" dirty="0">
                <a:latin typeface="微软雅黑" pitchFamily="34" charset="-122"/>
                <a:ea typeface="微软雅黑" pitchFamily="34" charset="-122"/>
              </a:rPr>
              <a:t>证券质押登记状态调整</a:t>
            </a:r>
            <a:endParaRPr lang="en-US" altLang="zh-CN" sz="2000" b="1" dirty="0">
              <a:latin typeface="微软雅黑" pitchFamily="34" charset="-122"/>
              <a:ea typeface="微软雅黑" pitchFamily="34" charset="-122"/>
            </a:endParaRPr>
          </a:p>
          <a:p>
            <a:pPr>
              <a:lnSpc>
                <a:spcPct val="150000"/>
              </a:lnSpc>
            </a:pPr>
            <a:r>
              <a:rPr lang="zh-CN" altLang="en-US" sz="3600" b="1" i="1" dirty="0">
                <a:solidFill>
                  <a:srgbClr val="2E3740"/>
                </a:solidFill>
                <a:latin typeface="Calibri" pitchFamily="34" charset="0"/>
                <a:sym typeface="宋体" pitchFamily="2" charset="-122"/>
              </a:rPr>
              <a:t> </a:t>
            </a:r>
            <a:endParaRPr lang="en-US" sz="3600" b="1" i="1" dirty="0">
              <a:solidFill>
                <a:srgbClr val="2E3740"/>
              </a:solidFill>
              <a:latin typeface="Calibri" pitchFamily="34" charset="0"/>
              <a:ea typeface="Calibri" pitchFamily="34" charset="0"/>
              <a:cs typeface="Calibri" pitchFamily="34" charset="0"/>
              <a:sym typeface="Calibri" pitchFamily="34" charset="0"/>
            </a:endParaRPr>
          </a:p>
        </p:txBody>
      </p:sp>
      <p:sp>
        <p:nvSpPr>
          <p:cNvPr id="10" name="矩形 11"/>
          <p:cNvSpPr>
            <a:spLocks noChangeArrowheads="1"/>
          </p:cNvSpPr>
          <p:nvPr/>
        </p:nvSpPr>
        <p:spPr bwMode="auto">
          <a:xfrm>
            <a:off x="10064435" y="2262873"/>
            <a:ext cx="1210588" cy="1384995"/>
          </a:xfrm>
          <a:prstGeom prst="rect">
            <a:avLst/>
          </a:prstGeom>
          <a:noFill/>
          <a:ln w="9525">
            <a:noFill/>
            <a:miter lim="800000"/>
            <a:headEnd/>
            <a:tailEnd/>
          </a:ln>
        </p:spPr>
        <p:txBody>
          <a:bodyPr wrap="square">
            <a:spAutoFit/>
          </a:bodyPr>
          <a:lstStyle/>
          <a:p>
            <a:pPr marL="0" lvl="1">
              <a:lnSpc>
                <a:spcPct val="150000"/>
              </a:lnSpc>
            </a:pPr>
            <a:r>
              <a:rPr lang="zh-CN" altLang="en-US" sz="2000" b="1" dirty="0">
                <a:latin typeface="微软雅黑" pitchFamily="34" charset="-122"/>
                <a:ea typeface="微软雅黑" pitchFamily="34" charset="-122"/>
              </a:rPr>
              <a:t>司法途径</a:t>
            </a:r>
            <a:endParaRPr lang="en-US" altLang="zh-CN" sz="2000" b="1" dirty="0">
              <a:latin typeface="微软雅黑" pitchFamily="34" charset="-122"/>
              <a:ea typeface="微软雅黑" pitchFamily="34" charset="-122"/>
            </a:endParaRPr>
          </a:p>
          <a:p>
            <a:pPr>
              <a:lnSpc>
                <a:spcPct val="150000"/>
              </a:lnSpc>
            </a:pPr>
            <a:r>
              <a:rPr lang="zh-CN" altLang="en-US" sz="3600" b="1" i="1" dirty="0">
                <a:solidFill>
                  <a:srgbClr val="2E3740"/>
                </a:solidFill>
                <a:latin typeface="Calibri" pitchFamily="34" charset="0"/>
                <a:sym typeface="宋体" pitchFamily="2" charset="-122"/>
              </a:rPr>
              <a:t> </a:t>
            </a:r>
            <a:endParaRPr lang="en-US" sz="3600" b="1" i="1" dirty="0">
              <a:solidFill>
                <a:srgbClr val="2E3740"/>
              </a:solidFill>
              <a:latin typeface="Calibri" pitchFamily="34" charset="0"/>
              <a:ea typeface="Calibri" pitchFamily="34" charset="0"/>
              <a:cs typeface="Calibri" pitchFamily="34" charset="0"/>
              <a:sym typeface="Calibri" pitchFamily="34" charset="0"/>
            </a:endParaRPr>
          </a:p>
        </p:txBody>
      </p:sp>
      <p:sp>
        <p:nvSpPr>
          <p:cNvPr id="11" name="直接连接符 14"/>
          <p:cNvSpPr>
            <a:spLocks noChangeShapeType="1"/>
          </p:cNvSpPr>
          <p:nvPr/>
        </p:nvSpPr>
        <p:spPr bwMode="auto">
          <a:xfrm>
            <a:off x="5375920" y="1012468"/>
            <a:ext cx="0" cy="3233738"/>
          </a:xfrm>
          <a:prstGeom prst="line">
            <a:avLst/>
          </a:prstGeom>
          <a:noFill/>
          <a:ln w="12700" cap="flat" cmpd="sng">
            <a:solidFill>
              <a:srgbClr val="D8D8D8"/>
            </a:solidFill>
            <a:bevel/>
            <a:headEnd/>
            <a:tailEnd/>
          </a:ln>
        </p:spPr>
        <p:txBody>
          <a:bodyPr/>
          <a:lstStyle/>
          <a:p>
            <a:endParaRPr lang="zh-CN" altLang="en-US"/>
          </a:p>
        </p:txBody>
      </p:sp>
      <p:sp>
        <p:nvSpPr>
          <p:cNvPr id="12" name="直接连接符 15"/>
          <p:cNvSpPr>
            <a:spLocks noChangeShapeType="1"/>
          </p:cNvSpPr>
          <p:nvPr/>
        </p:nvSpPr>
        <p:spPr bwMode="auto">
          <a:xfrm>
            <a:off x="9340110" y="982431"/>
            <a:ext cx="0" cy="3233738"/>
          </a:xfrm>
          <a:prstGeom prst="line">
            <a:avLst/>
          </a:prstGeom>
          <a:noFill/>
          <a:ln w="12700" cap="flat" cmpd="sng">
            <a:solidFill>
              <a:srgbClr val="D8D8D8"/>
            </a:solidFill>
            <a:bevel/>
            <a:headEnd/>
            <a:tailEnd/>
          </a:ln>
        </p:spPr>
        <p:txBody>
          <a:bodyPr/>
          <a:lstStyle/>
          <a:p>
            <a:endParaRPr lang="zh-CN" altLang="en-US"/>
          </a:p>
        </p:txBody>
      </p:sp>
      <p:sp>
        <p:nvSpPr>
          <p:cNvPr id="22" name="TextBox 21"/>
          <p:cNvSpPr txBox="1"/>
          <p:nvPr/>
        </p:nvSpPr>
        <p:spPr>
          <a:xfrm>
            <a:off x="2384399" y="1069418"/>
            <a:ext cx="857256" cy="707886"/>
          </a:xfrm>
          <a:prstGeom prst="rect">
            <a:avLst/>
          </a:prstGeom>
          <a:noFill/>
        </p:spPr>
        <p:txBody>
          <a:bodyPr wrap="square" rtlCol="0">
            <a:spAutoFit/>
          </a:bodyPr>
          <a:lstStyle/>
          <a:p>
            <a:r>
              <a:rPr lang="en-US" altLang="zh-CN" sz="4000" b="1" dirty="0">
                <a:solidFill>
                  <a:schemeClr val="bg1"/>
                </a:solidFill>
                <a:latin typeface="Agency FB" panose="020B0503020202020204" pitchFamily="34" charset="0"/>
                <a:ea typeface="微软雅黑" pitchFamily="34" charset="-122"/>
              </a:rPr>
              <a:t>01</a:t>
            </a:r>
            <a:endParaRPr lang="zh-CN" altLang="en-US" sz="4000" b="1" dirty="0">
              <a:solidFill>
                <a:schemeClr val="bg1"/>
              </a:solidFill>
              <a:latin typeface="Agency FB" panose="020B0503020202020204" pitchFamily="34" charset="0"/>
              <a:ea typeface="微软雅黑" pitchFamily="34" charset="-122"/>
            </a:endParaRPr>
          </a:p>
        </p:txBody>
      </p:sp>
      <p:sp>
        <p:nvSpPr>
          <p:cNvPr id="23" name="TextBox 22"/>
          <p:cNvSpPr txBox="1"/>
          <p:nvPr/>
        </p:nvSpPr>
        <p:spPr>
          <a:xfrm>
            <a:off x="7074050" y="1151945"/>
            <a:ext cx="857256" cy="707886"/>
          </a:xfrm>
          <a:prstGeom prst="rect">
            <a:avLst/>
          </a:prstGeom>
          <a:noFill/>
        </p:spPr>
        <p:txBody>
          <a:bodyPr wrap="square" rtlCol="0">
            <a:spAutoFit/>
          </a:bodyPr>
          <a:lstStyle/>
          <a:p>
            <a:r>
              <a:rPr lang="en-US" altLang="zh-CN" sz="4000" b="1" dirty="0">
                <a:solidFill>
                  <a:schemeClr val="bg1"/>
                </a:solidFill>
                <a:latin typeface="Agency FB" panose="020B0503020202020204" pitchFamily="34" charset="0"/>
                <a:ea typeface="微软雅黑" pitchFamily="34" charset="-122"/>
              </a:rPr>
              <a:t>02</a:t>
            </a:r>
            <a:endParaRPr lang="zh-CN" altLang="en-US" sz="4000" b="1" dirty="0">
              <a:solidFill>
                <a:schemeClr val="bg1"/>
              </a:solidFill>
              <a:latin typeface="Agency FB" panose="020B0503020202020204" pitchFamily="34" charset="0"/>
              <a:ea typeface="微软雅黑" pitchFamily="34" charset="-122"/>
            </a:endParaRPr>
          </a:p>
        </p:txBody>
      </p:sp>
      <p:sp>
        <p:nvSpPr>
          <p:cNvPr id="24" name="TextBox 23"/>
          <p:cNvSpPr txBox="1"/>
          <p:nvPr/>
        </p:nvSpPr>
        <p:spPr>
          <a:xfrm>
            <a:off x="10324820" y="1175771"/>
            <a:ext cx="857256" cy="707886"/>
          </a:xfrm>
          <a:prstGeom prst="rect">
            <a:avLst/>
          </a:prstGeom>
          <a:noFill/>
        </p:spPr>
        <p:txBody>
          <a:bodyPr wrap="square" rtlCol="0">
            <a:spAutoFit/>
          </a:bodyPr>
          <a:lstStyle/>
          <a:p>
            <a:r>
              <a:rPr lang="en-US" altLang="zh-CN" sz="4000" b="1" dirty="0">
                <a:solidFill>
                  <a:schemeClr val="bg1"/>
                </a:solidFill>
                <a:latin typeface="Agency FB" panose="020B0503020202020204" pitchFamily="34" charset="0"/>
                <a:ea typeface="微软雅黑" pitchFamily="34" charset="-122"/>
              </a:rPr>
              <a:t>03</a:t>
            </a:r>
            <a:endParaRPr lang="zh-CN" altLang="en-US" sz="4000" b="1" dirty="0">
              <a:solidFill>
                <a:schemeClr val="bg1"/>
              </a:solidFill>
              <a:latin typeface="Agency FB" panose="020B0503020202020204" pitchFamily="34" charset="0"/>
              <a:ea typeface="微软雅黑" pitchFamily="34" charset="-122"/>
            </a:endParaRPr>
          </a:p>
        </p:txBody>
      </p:sp>
      <p:sp>
        <p:nvSpPr>
          <p:cNvPr id="25" name="TextBox 24"/>
          <p:cNvSpPr txBox="1"/>
          <p:nvPr/>
        </p:nvSpPr>
        <p:spPr>
          <a:xfrm>
            <a:off x="335359" y="2813621"/>
            <a:ext cx="4859099" cy="4376583"/>
          </a:xfrm>
          <a:prstGeom prst="rect">
            <a:avLst/>
          </a:prstGeom>
          <a:noFill/>
        </p:spPr>
        <p:txBody>
          <a:bodyPr wrap="square" rtlCol="0">
            <a:spAutoFit/>
          </a:bodyPr>
          <a:lstStyle/>
          <a:p>
            <a:pPr>
              <a:lnSpc>
                <a:spcPct val="130000"/>
              </a:lnSpc>
              <a:buClr>
                <a:srgbClr val="C00000"/>
              </a:buClr>
              <a:buFont typeface="Wingdings" pitchFamily="2" charset="2"/>
              <a:buChar char="l"/>
            </a:pPr>
            <a:r>
              <a:rPr lang="zh-CN" altLang="en-US" b="1" dirty="0">
                <a:latin typeface="微软雅黑" panose="020B0503020204020204" pitchFamily="34" charset="-122"/>
                <a:ea typeface="微软雅黑" panose="020B0503020204020204" pitchFamily="34" charset="-122"/>
              </a:rPr>
              <a:t>业务依据：</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质押证券处置过户业务指引</a:t>
            </a:r>
            <a:r>
              <a:rPr lang="en-US" altLang="zh-CN" dirty="0">
                <a:latin typeface="微软雅黑" panose="020B0503020204020204" pitchFamily="34" charset="-122"/>
                <a:ea typeface="微软雅黑" panose="020B0503020204020204" pitchFamily="34" charset="-122"/>
              </a:rPr>
              <a:t>》</a:t>
            </a:r>
          </a:p>
          <a:p>
            <a:pPr>
              <a:lnSpc>
                <a:spcPct val="130000"/>
              </a:lnSpc>
              <a:buClr>
                <a:srgbClr val="C00000"/>
              </a:buClr>
              <a:buFont typeface="Wingdings" pitchFamily="2" charset="2"/>
              <a:buChar char="l"/>
            </a:pPr>
            <a:r>
              <a:rPr lang="zh-CN" altLang="en-US" b="1" dirty="0">
                <a:latin typeface="微软雅黑" panose="020B0503020204020204" pitchFamily="34" charset="-122"/>
                <a:ea typeface="微软雅黑" panose="020B0503020204020204" pitchFamily="34" charset="-122"/>
              </a:rPr>
              <a:t>适用范围：</a:t>
            </a:r>
            <a:endParaRPr lang="en-US" altLang="zh-CN" b="1" dirty="0">
              <a:latin typeface="微软雅黑" panose="020B0503020204020204" pitchFamily="34" charset="-122"/>
              <a:ea typeface="微软雅黑" panose="020B0503020204020204" pitchFamily="34" charset="-122"/>
            </a:endParaRPr>
          </a:p>
          <a:p>
            <a:pPr>
              <a:lnSpc>
                <a:spcPct val="130000"/>
              </a:lnSpc>
              <a:buClr>
                <a:srgbClr val="C00000"/>
              </a:buClr>
              <a:buNone/>
            </a:pPr>
            <a:r>
              <a:rPr lang="en-US" altLang="zh-CN" b="1"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质押登记生效一年以上（含）的</a:t>
            </a:r>
            <a:endParaRPr lang="en-US" altLang="zh-CN" dirty="0">
              <a:latin typeface="微软雅黑" panose="020B0503020204020204" pitchFamily="34" charset="-122"/>
              <a:ea typeface="微软雅黑" panose="020B0503020204020204" pitchFamily="34" charset="-122"/>
            </a:endParaRPr>
          </a:p>
          <a:p>
            <a:pPr>
              <a:lnSpc>
                <a:spcPct val="130000"/>
              </a:lnSpc>
              <a:buClr>
                <a:srgbClr val="C00000"/>
              </a:buClr>
              <a:buNone/>
            </a:pPr>
            <a:r>
              <a:rPr lang="en-US" altLang="zh-CN" dirty="0">
                <a:latin typeface="微软雅黑" panose="020B0503020204020204" pitchFamily="34" charset="-122"/>
                <a:ea typeface="微软雅黑" panose="020B0503020204020204" pitchFamily="34" charset="-122"/>
              </a:rPr>
              <a:t>  2.</a:t>
            </a:r>
            <a:r>
              <a:rPr lang="zh-CN" altLang="en-US" dirty="0">
                <a:latin typeface="微软雅黑" panose="020B0503020204020204" pitchFamily="34" charset="-122"/>
                <a:ea typeface="微软雅黑" panose="020B0503020204020204" pitchFamily="34" charset="-122"/>
              </a:rPr>
              <a:t>无限售流通股、流通债券（限于证券交易场所内登记的份额）、流通基金（限于证券交易场所内登记的份额）</a:t>
            </a:r>
            <a:endParaRPr lang="en-US" altLang="zh-CN" dirty="0">
              <a:latin typeface="微软雅黑" panose="020B0503020204020204" pitchFamily="34" charset="-122"/>
              <a:ea typeface="微软雅黑" panose="020B0503020204020204" pitchFamily="34" charset="-122"/>
            </a:endParaRPr>
          </a:p>
          <a:p>
            <a:pPr>
              <a:lnSpc>
                <a:spcPct val="130000"/>
              </a:lnSpc>
              <a:buClr>
                <a:srgbClr val="C00000"/>
              </a:buClr>
              <a:buFont typeface="Wingdings" pitchFamily="2" charset="2"/>
              <a:buChar char="l"/>
            </a:pPr>
            <a:r>
              <a:rPr lang="zh-CN" altLang="en-US" b="1" dirty="0">
                <a:latin typeface="微软雅黑" panose="020B0503020204020204" pitchFamily="34" charset="-122"/>
                <a:ea typeface="微软雅黑" panose="020B0503020204020204" pitchFamily="34" charset="-122"/>
              </a:rPr>
              <a:t>处置过户价格限制</a:t>
            </a:r>
            <a:endParaRPr lang="en-US" altLang="zh-CN" b="1" dirty="0">
              <a:latin typeface="微软雅黑" panose="020B0503020204020204" pitchFamily="34" charset="-122"/>
              <a:ea typeface="微软雅黑" panose="020B0503020204020204" pitchFamily="34" charset="-122"/>
            </a:endParaRPr>
          </a:p>
          <a:p>
            <a:pPr>
              <a:lnSpc>
                <a:spcPct val="130000"/>
              </a:lnSpc>
              <a:buClr>
                <a:srgbClr val="C00000"/>
              </a:buClr>
              <a:buNone/>
            </a:pPr>
            <a:r>
              <a:rPr lang="zh-CN" altLang="en-US" dirty="0">
                <a:latin typeface="微软雅黑" panose="020B0503020204020204" pitchFamily="34" charset="-122"/>
                <a:ea typeface="微软雅黑" panose="020B0503020204020204" pitchFamily="34" charset="-122"/>
              </a:rPr>
              <a:t>   以质押证券转让抵偿质权人应当参照市场价格，处置价格不应低于</a:t>
            </a:r>
            <a:r>
              <a:rPr lang="zh-CN" altLang="en-US" dirty="0">
                <a:solidFill>
                  <a:srgbClr val="C00000"/>
                </a:solidFill>
                <a:latin typeface="微软雅黑" panose="020B0503020204020204" pitchFamily="34" charset="-122"/>
                <a:ea typeface="微软雅黑" panose="020B0503020204020204" pitchFamily="34" charset="-122"/>
              </a:rPr>
              <a:t>质押证券处置协议签署日前</a:t>
            </a:r>
            <a:r>
              <a:rPr lang="zh-CN" altLang="en-US" dirty="0">
                <a:latin typeface="微软雅黑" panose="020B0503020204020204" pitchFamily="34" charset="-122"/>
                <a:ea typeface="微软雅黑" panose="020B0503020204020204" pitchFamily="34" charset="-122"/>
              </a:rPr>
              <a:t>二十个交易日该证券收盘价的平均价的</a:t>
            </a:r>
            <a:r>
              <a:rPr lang="en-US" altLang="zh-CN" dirty="0">
                <a:latin typeface="微软雅黑" panose="020B0503020204020204" pitchFamily="34" charset="-122"/>
                <a:ea typeface="微软雅黑" panose="020B0503020204020204" pitchFamily="34" charset="-122"/>
              </a:rPr>
              <a:t>90%</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buClr>
                <a:srgbClr val="C00000"/>
              </a:buClr>
              <a:buNone/>
            </a:pPr>
            <a:endParaRPr lang="zh-CN" altLang="en-US" sz="1400" dirty="0"/>
          </a:p>
        </p:txBody>
      </p:sp>
      <p:sp>
        <p:nvSpPr>
          <p:cNvPr id="26" name="矩形 25"/>
          <p:cNvSpPr/>
          <p:nvPr/>
        </p:nvSpPr>
        <p:spPr>
          <a:xfrm>
            <a:off x="5485153" y="2813621"/>
            <a:ext cx="3888432" cy="2613023"/>
          </a:xfrm>
          <a:prstGeom prst="rect">
            <a:avLst/>
          </a:prstGeom>
        </p:spPr>
        <p:txBody>
          <a:bodyPr wrap="square">
            <a:spAutoFit/>
          </a:bodyPr>
          <a:lstStyle/>
          <a:p>
            <a:pPr marL="285750" indent="-285750">
              <a:lnSpc>
                <a:spcPct val="130000"/>
              </a:lnSpc>
              <a:buClr>
                <a:srgbClr val="C00000"/>
              </a:buClr>
              <a:buFont typeface="Wingdings" panose="05000000000000000000" pitchFamily="2" charset="2"/>
              <a:buChar char="l"/>
            </a:pPr>
            <a:r>
              <a:rPr lang="zh-CN" altLang="en-US" b="1" dirty="0">
                <a:latin typeface="微软雅黑" panose="020B0503020204020204" pitchFamily="34" charset="-122"/>
                <a:ea typeface="微软雅黑" panose="020B0503020204020204" pitchFamily="34" charset="-122"/>
              </a:rPr>
              <a:t>业务依据：</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证券质押登记状态调整业务指引</a:t>
            </a:r>
            <a:r>
              <a:rPr lang="en-US" altLang="zh-CN" dirty="0">
                <a:latin typeface="微软雅黑" panose="020B0503020204020204" pitchFamily="34" charset="-122"/>
                <a:ea typeface="微软雅黑" panose="020B0503020204020204" pitchFamily="34" charset="-122"/>
              </a:rPr>
              <a:t>》</a:t>
            </a:r>
          </a:p>
          <a:p>
            <a:pPr marL="285750" indent="-285750">
              <a:lnSpc>
                <a:spcPct val="130000"/>
              </a:lnSpc>
              <a:buClr>
                <a:srgbClr val="C00000"/>
              </a:buClr>
              <a:buFont typeface="Wingdings" panose="05000000000000000000" pitchFamily="2" charset="2"/>
              <a:buChar char="l"/>
            </a:pPr>
            <a:r>
              <a:rPr lang="zh-CN" altLang="en-US" b="1" dirty="0">
                <a:latin typeface="微软雅黑" panose="020B0503020204020204" pitchFamily="34" charset="-122"/>
                <a:ea typeface="微软雅黑" panose="020B0503020204020204" pitchFamily="34" charset="-122"/>
              </a:rPr>
              <a:t>适用范围：</a:t>
            </a:r>
            <a:r>
              <a:rPr lang="en-US" altLang="zh-CN" dirty="0">
                <a:latin typeface="微软雅黑" panose="020B0503020204020204" pitchFamily="34" charset="-122"/>
                <a:ea typeface="微软雅黑" panose="020B0503020204020204" pitchFamily="34" charset="-122"/>
                <a:sym typeface="Wingdings" pitchFamily="2" charset="2"/>
              </a:rPr>
              <a:t>(</a:t>
            </a:r>
            <a:r>
              <a:rPr lang="zh-CN" altLang="en-US" dirty="0">
                <a:latin typeface="微软雅黑" panose="020B0503020204020204" pitchFamily="34" charset="-122"/>
                <a:ea typeface="微软雅黑" panose="020B0503020204020204" pitchFamily="34" charset="-122"/>
                <a:sym typeface="Wingdings" pitchFamily="2" charset="2"/>
              </a:rPr>
              <a:t>质押登记生效的证券</a:t>
            </a:r>
            <a:r>
              <a:rPr lang="en-US" altLang="zh-CN" dirty="0">
                <a:latin typeface="微软雅黑" panose="020B0503020204020204" pitchFamily="34" charset="-122"/>
                <a:ea typeface="微软雅黑" panose="020B0503020204020204" pitchFamily="34" charset="-122"/>
                <a:sym typeface="Wingdings" pitchFamily="2" charset="2"/>
              </a:rPr>
              <a:t>)</a:t>
            </a:r>
            <a:r>
              <a:rPr lang="zh-CN" altLang="en-US" dirty="0">
                <a:latin typeface="微软雅黑" panose="020B0503020204020204" pitchFamily="34" charset="-122"/>
                <a:ea typeface="微软雅黑" panose="020B0503020204020204" pitchFamily="34" charset="-122"/>
              </a:rPr>
              <a:t>无限售流通股、流通债券（限于证券交易场所内登记的份额）、流通基金（限于证券交易场所内登记的份额）</a:t>
            </a:r>
            <a:endParaRPr lang="en-US" altLang="zh-CN" dirty="0">
              <a:latin typeface="微软雅黑" panose="020B0503020204020204" pitchFamily="34" charset="-122"/>
              <a:ea typeface="微软雅黑" panose="020B0503020204020204" pitchFamily="34" charset="-122"/>
            </a:endParaRPr>
          </a:p>
        </p:txBody>
      </p:sp>
      <p:sp>
        <p:nvSpPr>
          <p:cNvPr id="6" name="灯片编号占位符 5"/>
          <p:cNvSpPr>
            <a:spLocks noGrp="1"/>
          </p:cNvSpPr>
          <p:nvPr>
            <p:ph type="sldNum" sz="quarter" idx="4"/>
          </p:nvPr>
        </p:nvSpPr>
        <p:spPr>
          <a:xfrm>
            <a:off x="3488763" y="6242050"/>
            <a:ext cx="2844800" cy="476250"/>
          </a:xfrm>
        </p:spPr>
        <p:txBody>
          <a:bodyPr/>
          <a:lstStyle/>
          <a:p>
            <a:pPr>
              <a:defRPr/>
            </a:pPr>
            <a:fld id="{37FA377A-D61E-4AFF-BD7C-238A8887A06F}" type="slidenum">
              <a:rPr lang="en-US" altLang="zh-CN" smtClean="0"/>
              <a:pPr>
                <a:defRPr/>
              </a:pPr>
              <a:t>64</a:t>
            </a:fld>
            <a:endParaRPr lang="en-US" altLang="zh-CN"/>
          </a:p>
        </p:txBody>
      </p:sp>
      <p:sp>
        <p:nvSpPr>
          <p:cNvPr id="18" name="标题 1"/>
          <p:cNvSpPr txBox="1">
            <a:spLocks/>
          </p:cNvSpPr>
          <p:nvPr/>
        </p:nvSpPr>
        <p:spPr bwMode="auto">
          <a:xfrm>
            <a:off x="-672752"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质权的实现</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
        <p:nvSpPr>
          <p:cNvPr id="7" name="矩形 6"/>
          <p:cNvSpPr/>
          <p:nvPr/>
        </p:nvSpPr>
        <p:spPr>
          <a:xfrm>
            <a:off x="9398674" y="2813621"/>
            <a:ext cx="2457966" cy="1172629"/>
          </a:xfrm>
          <a:prstGeom prst="rect">
            <a:avLst/>
          </a:prstGeom>
        </p:spPr>
        <p:txBody>
          <a:bodyPr wrap="square">
            <a:spAutoFit/>
          </a:bodyPr>
          <a:lstStyle/>
          <a:p>
            <a:pPr marL="285750" indent="-285750">
              <a:lnSpc>
                <a:spcPct val="130000"/>
              </a:lnSpc>
              <a:buClr>
                <a:srgbClr val="C00000"/>
              </a:buClr>
              <a:buFont typeface="Wingdings" panose="05000000000000000000" pitchFamily="2" charset="2"/>
              <a:buChar char="l"/>
            </a:pPr>
            <a:r>
              <a:rPr lang="zh-CN" altLang="en-US" b="1" dirty="0">
                <a:latin typeface="微软雅黑" panose="020B0503020204020204" pitchFamily="34" charset="-122"/>
                <a:ea typeface="微软雅黑" panose="020B0503020204020204" pitchFamily="34" charset="-122"/>
              </a:rPr>
              <a:t>业务依据：</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中国结算北京分公司协助执法业务指南</a:t>
            </a:r>
            <a:r>
              <a:rPr lang="en-US" altLang="zh-CN" dirty="0" smtClean="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组合 7"/>
          <p:cNvGrpSpPr>
            <a:grpSpLocks/>
          </p:cNvGrpSpPr>
          <p:nvPr/>
        </p:nvGrpSpPr>
        <p:grpSpPr bwMode="auto">
          <a:xfrm>
            <a:off x="407368" y="191683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034099" y="1256270"/>
            <a:ext cx="9822541" cy="5838521"/>
          </a:xfrm>
          <a:prstGeom prst="rect">
            <a:avLst/>
          </a:prstGeom>
          <a:noFill/>
        </p:spPr>
        <p:txBody>
          <a:bodyPr wrap="square" rtlCol="0">
            <a:spAutoFit/>
          </a:bodyPr>
          <a:lstStyle/>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自然人</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，白手起家创办了</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公司，功夫不负有心人，</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 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公司终于拿到了股转系统挂牌函，并开始办理初登手续。但是，股东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不知道怎么把股份登记到自己名下。</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公司规模日益扩大，</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为</a:t>
            </a:r>
            <a:r>
              <a:rPr lang="zh-CN" altLang="en-US" sz="2000" dirty="0">
                <a:solidFill>
                  <a:schemeClr val="bg1">
                    <a:lumMod val="75000"/>
                  </a:schemeClr>
                </a:solidFill>
                <a:latin typeface="微软雅黑" panose="020B0503020204020204" pitchFamily="34" charset="-122"/>
                <a:ea typeface="微软雅黑" panose="020B0503020204020204" pitchFamily="34" charset="-122"/>
              </a:rPr>
              <a:t>筹集</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发展资金</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公司向</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银行借款，一共借了两笔</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银行要求股东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提供质押担保</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，并办理证券质押登记。</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一年后，第一笔借款到期了，</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经营业绩良好，</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轻轻松松地就把钱还了</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要求</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银行办理解除质押登记</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latin typeface="微软雅黑" panose="020B0503020204020204" pitchFamily="34" charset="-122"/>
                <a:ea typeface="微软雅黑" panose="020B0503020204020204" pitchFamily="34" charset="-122"/>
              </a:rPr>
              <a:t>转眼间</a:t>
            </a:r>
            <a:r>
              <a:rPr lang="zh-CN"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第二笔借款也要到期了，可惜</a:t>
            </a:r>
            <a:r>
              <a:rPr lang="en-US" altLang="zh-CN" sz="2000" dirty="0" smtClean="0">
                <a:latin typeface="微软雅黑" panose="020B0503020204020204" pitchFamily="34" charset="-122"/>
                <a:ea typeface="微软雅黑" panose="020B0503020204020204" pitchFamily="34" charset="-122"/>
              </a:rPr>
              <a:t>B</a:t>
            </a:r>
            <a:r>
              <a:rPr lang="zh-CN" altLang="zh-CN" sz="2000" dirty="0" smtClean="0">
                <a:latin typeface="微软雅黑" panose="020B0503020204020204" pitchFamily="34" charset="-122"/>
                <a:ea typeface="微软雅黑" panose="020B0503020204020204" pitchFamily="34" charset="-122"/>
              </a:rPr>
              <a:t>公司</a:t>
            </a:r>
            <a:r>
              <a:rPr lang="zh-CN" altLang="en-US" sz="2000" dirty="0" smtClean="0">
                <a:latin typeface="微软雅黑" panose="020B0503020204020204" pitchFamily="34" charset="-122"/>
                <a:ea typeface="微软雅黑" panose="020B0503020204020204" pitchFamily="34" charset="-122"/>
              </a:rPr>
              <a:t>不思进取，业绩下滑</a:t>
            </a:r>
            <a:r>
              <a:rPr lang="zh-CN" altLang="en-US" sz="2000" dirty="0">
                <a:latin typeface="微软雅黑" panose="020B0503020204020204" pitchFamily="34" charset="-122"/>
                <a:ea typeface="微软雅黑" panose="020B0503020204020204" pitchFamily="34" charset="-122"/>
              </a:rPr>
              <a:t>，到期无法偿还债务</a:t>
            </a:r>
            <a:r>
              <a:rPr lang="zh-CN"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股东</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solidFill>
                  <a:srgbClr val="C00000"/>
                </a:solidFill>
                <a:latin typeface="微软雅黑" panose="020B0503020204020204" pitchFamily="34" charset="-122"/>
                <a:ea typeface="微软雅黑" panose="020B0503020204020204" pitchFamily="34" charset="-122"/>
              </a:rPr>
              <a:t>特地查询了股份冻结情况，并开始思考</a:t>
            </a:r>
            <a:r>
              <a:rPr lang="zh-CN" altLang="zh-CN" sz="2000" dirty="0" smtClean="0">
                <a:solidFill>
                  <a:srgbClr val="C00000"/>
                </a:solidFill>
                <a:latin typeface="微软雅黑" panose="020B0503020204020204" pitchFamily="34" charset="-122"/>
                <a:ea typeface="微软雅黑" panose="020B0503020204020204" pitchFamily="34" charset="-122"/>
              </a:rPr>
              <a:t>质押证券</a:t>
            </a:r>
            <a:r>
              <a:rPr lang="zh-CN" altLang="en-US" sz="2000" dirty="0" smtClean="0">
                <a:solidFill>
                  <a:srgbClr val="C00000"/>
                </a:solidFill>
                <a:latin typeface="微软雅黑" panose="020B0503020204020204" pitchFamily="34" charset="-122"/>
                <a:ea typeface="微软雅黑" panose="020B0503020204020204" pitchFamily="34" charset="-122"/>
              </a:rPr>
              <a:t>所</a:t>
            </a:r>
            <a:r>
              <a:rPr lang="zh-CN" altLang="zh-CN" sz="2000" dirty="0" smtClean="0">
                <a:solidFill>
                  <a:srgbClr val="C00000"/>
                </a:solidFill>
                <a:latin typeface="微软雅黑" panose="020B0503020204020204" pitchFamily="34" charset="-122"/>
                <a:ea typeface="微软雅黑" panose="020B0503020204020204" pitchFamily="34" charset="-122"/>
              </a:rPr>
              <a:t>面临</a:t>
            </a:r>
            <a:r>
              <a:rPr lang="zh-CN" altLang="en-US" sz="2000" dirty="0" smtClean="0">
                <a:solidFill>
                  <a:srgbClr val="C00000"/>
                </a:solidFill>
                <a:latin typeface="微软雅黑" panose="020B0503020204020204" pitchFamily="34" charset="-122"/>
                <a:ea typeface="微软雅黑" panose="020B0503020204020204" pitchFamily="34" charset="-122"/>
              </a:rPr>
              <a:t>的风险。</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为了重振</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天天加班，妻子</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D</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吵着要离婚。如果离婚，股东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名下的股份该如何处理呢？</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endParaRPr lang="en-US" altLang="zh-CN" dirty="0" smtClean="0">
              <a:solidFill>
                <a:srgbClr val="C00000"/>
              </a:solidFill>
              <a:latin typeface="楷体" pitchFamily="49" charset="-122"/>
              <a:ea typeface="楷体" pitchFamily="49" charset="-122"/>
            </a:endParaRP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65</a:t>
            </a:fld>
            <a:endParaRPr lang="en-US" altLang="zh-CN" dirty="0"/>
          </a:p>
        </p:txBody>
      </p:sp>
      <p:sp>
        <p:nvSpPr>
          <p:cNvPr id="45" name="标题 1"/>
          <p:cNvSpPr txBox="1">
            <a:spLocks/>
          </p:cNvSpPr>
          <p:nvPr/>
        </p:nvSpPr>
        <p:spPr bwMode="auto">
          <a:xfrm>
            <a:off x="-600744" y="23096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股东</a:t>
            </a:r>
            <a:r>
              <a:rPr lang="en-US" altLang="zh-CN" sz="2400" b="1" kern="0" dirty="0" smtClean="0">
                <a:solidFill>
                  <a:schemeClr val="bg1"/>
                </a:solidFill>
                <a:latin typeface="黑体" panose="02010609060101010101" pitchFamily="49" charset="-122"/>
                <a:ea typeface="黑体" panose="02010609060101010101" pitchFamily="49" charset="-122"/>
                <a:cs typeface="+mj-cs"/>
              </a:rPr>
              <a:t>A</a:t>
            </a:r>
            <a:r>
              <a:rPr lang="zh-CN" altLang="en-US" sz="2400" b="1" kern="0" dirty="0" smtClean="0">
                <a:solidFill>
                  <a:schemeClr val="bg1"/>
                </a:solidFill>
                <a:latin typeface="黑体" panose="02010609060101010101" pitchFamily="49" charset="-122"/>
                <a:ea typeface="黑体" panose="02010609060101010101" pitchFamily="49" charset="-122"/>
                <a:cs typeface="+mj-cs"/>
              </a:rPr>
              <a:t>的故事</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val="373103850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pPr>
              <a:defRPr/>
            </a:pPr>
            <a:fld id="{E86393A7-F7EA-4368-B800-B7441B8B5113}" type="slidenum">
              <a:rPr lang="en-US" altLang="zh-CN" smtClean="0"/>
              <a:pPr>
                <a:defRPr/>
              </a:pPr>
              <a:t>66</a:t>
            </a:fld>
            <a:endParaRPr lang="en-US" altLang="zh-CN"/>
          </a:p>
        </p:txBody>
      </p:sp>
      <p:sp>
        <p:nvSpPr>
          <p:cNvPr id="5" name="矩形 4"/>
          <p:cNvSpPr/>
          <p:nvPr/>
        </p:nvSpPr>
        <p:spPr>
          <a:xfrm>
            <a:off x="5231904" y="1340768"/>
            <a:ext cx="1914597" cy="3045017"/>
          </a:xfrm>
          <a:prstGeom prst="rect">
            <a:avLst/>
          </a:prstGeom>
          <a:noFill/>
          <a:ln w="19050" cap="flat" cmpd="sng" algn="ctr">
            <a:solidFill>
              <a:srgbClr val="C75050"/>
            </a:solidFill>
            <a:prstDash val="solid"/>
            <a:miter lim="800000"/>
          </a:ln>
          <a:effectLst/>
        </p:spPr>
        <p:txBody>
          <a:bodyPr rtlCol="0" anchor="ctr"/>
          <a:lstStyle/>
          <a:p>
            <a:pPr algn="ctr">
              <a:defRPr/>
            </a:pPr>
            <a:endParaRPr lang="zh-CN" altLang="en-US" kern="0">
              <a:solidFill>
                <a:prstClr val="white"/>
              </a:solidFill>
            </a:endParaRPr>
          </a:p>
        </p:txBody>
      </p:sp>
      <p:sp>
        <p:nvSpPr>
          <p:cNvPr id="6" name="文本框 5"/>
          <p:cNvSpPr txBox="1"/>
          <p:nvPr/>
        </p:nvSpPr>
        <p:spPr>
          <a:xfrm>
            <a:off x="5404904" y="3838542"/>
            <a:ext cx="1568597" cy="484289"/>
          </a:xfrm>
          <a:prstGeom prst="rect">
            <a:avLst/>
          </a:prstGeom>
          <a:noFill/>
        </p:spPr>
        <p:txBody>
          <a:bodyPr vert="horz" wrap="none" rtlCol="0">
            <a:noAutofit/>
          </a:bodyPr>
          <a:lstStyle/>
          <a:p>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第 四</a:t>
            </a:r>
            <a:r>
              <a:rPr lang="zh-CN" altLang="en-US" sz="2400" b="1" spc="400" dirty="0" smtClean="0">
                <a:solidFill>
                  <a:schemeClr val="tx1">
                    <a:lumMod val="75000"/>
                    <a:lumOff val="25000"/>
                  </a:schemeClr>
                </a:solidFill>
                <a:latin typeface="黑体" panose="02010609060101010101" pitchFamily="49" charset="-122"/>
                <a:ea typeface="黑体" panose="02010609060101010101" pitchFamily="49" charset="-122"/>
              </a:rPr>
              <a:t> </a:t>
            </a:r>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章</a:t>
            </a:r>
          </a:p>
        </p:txBody>
      </p:sp>
      <p:sp>
        <p:nvSpPr>
          <p:cNvPr id="7" name="文本框 6"/>
          <p:cNvSpPr txBox="1"/>
          <p:nvPr/>
        </p:nvSpPr>
        <p:spPr>
          <a:xfrm>
            <a:off x="4108630" y="3175277"/>
            <a:ext cx="4161142" cy="393954"/>
          </a:xfrm>
          <a:prstGeom prst="rect">
            <a:avLst/>
          </a:prstGeom>
          <a:solidFill>
            <a:srgbClr val="C75050"/>
          </a:solidFill>
        </p:spPr>
        <p:txBody>
          <a:bodyPr wrap="square" rtlCol="0">
            <a:noAutofit/>
          </a:bodyPr>
          <a:lstStyle/>
          <a:p>
            <a:pPr algn="ctr">
              <a:lnSpc>
                <a:spcPct val="130000"/>
              </a:lnSpc>
            </a:pPr>
            <a:endParaRPr lang="zh-CN" altLang="en-US" sz="1600" kern="0" spc="2000">
              <a:solidFill>
                <a:srgbClr val="282728"/>
              </a:solidFill>
              <a:latin typeface="Mistral" panose="03090702030407020403" pitchFamily="66" charset="0"/>
              <a:ea typeface="幼圆" panose="02010509060101010101" pitchFamily="49" charset="-122"/>
            </a:endParaRPr>
          </a:p>
        </p:txBody>
      </p:sp>
      <p:sp>
        <p:nvSpPr>
          <p:cNvPr id="9" name="TextBox 4"/>
          <p:cNvSpPr txBox="1">
            <a:spLocks noChangeArrowheads="1"/>
          </p:cNvSpPr>
          <p:nvPr/>
        </p:nvSpPr>
        <p:spPr bwMode="auto">
          <a:xfrm>
            <a:off x="4838825" y="3097134"/>
            <a:ext cx="2700753" cy="44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chemeClr val="bg1"/>
                </a:solidFill>
                <a:latin typeface="黑体" panose="02010609060101010101" pitchFamily="49" charset="-122"/>
                <a:ea typeface="黑体" panose="02010609060101010101" pitchFamily="49" charset="-122"/>
              </a:rPr>
              <a:t>证券查询业务</a:t>
            </a:r>
            <a:endParaRPr lang="en-US" altLang="zh-CN" sz="1800" dirty="0" smtClean="0">
              <a:solidFill>
                <a:schemeClr val="bg1"/>
              </a:solidFill>
              <a:latin typeface="黑体" panose="02010609060101010101" pitchFamily="49" charset="-122"/>
              <a:ea typeface="黑体" panose="02010609060101010101" pitchFamily="49" charset="-122"/>
            </a:endParaRPr>
          </a:p>
        </p:txBody>
      </p:sp>
      <p:sp>
        <p:nvSpPr>
          <p:cNvPr id="10" name="文本框 9"/>
          <p:cNvSpPr txBox="1"/>
          <p:nvPr/>
        </p:nvSpPr>
        <p:spPr>
          <a:xfrm>
            <a:off x="5404905" y="1527474"/>
            <a:ext cx="1568596" cy="1569660"/>
          </a:xfrm>
          <a:prstGeom prst="rect">
            <a:avLst/>
          </a:prstGeom>
          <a:noFill/>
        </p:spPr>
        <p:txBody>
          <a:bodyPr wrap="square" rtlCol="0">
            <a:spAutoFit/>
          </a:bodyPr>
          <a:lstStyle/>
          <a:p>
            <a:pPr algn="ctr"/>
            <a:r>
              <a:rPr lang="en-US" altLang="zh-CN" sz="4800" b="1" dirty="0" smtClean="0">
                <a:solidFill>
                  <a:schemeClr val="tx1">
                    <a:lumMod val="75000"/>
                    <a:lumOff val="25000"/>
                  </a:schemeClr>
                </a:solidFill>
                <a:latin typeface="Agency FB" panose="020B0503020202020204" pitchFamily="34" charset="0"/>
                <a:ea typeface="微软雅黑" panose="020B0503020204020204" pitchFamily="34" charset="-122"/>
              </a:rPr>
              <a:t>PART   FOUR</a:t>
            </a:r>
            <a:endParaRPr lang="zh-CN" altLang="en-US" sz="4800" b="1" dirty="0">
              <a:solidFill>
                <a:schemeClr val="tx1">
                  <a:lumMod val="75000"/>
                  <a:lumOff val="25000"/>
                </a:schemeClr>
              </a:solidFill>
              <a:latin typeface="Agency FB" panose="020B0503020202020204" pitchFamily="34" charset="0"/>
              <a:ea typeface="微软雅黑" panose="020B0503020204020204" pitchFamily="34" charset="-122"/>
            </a:endParaRPr>
          </a:p>
        </p:txBody>
      </p:sp>
      <p:sp>
        <p:nvSpPr>
          <p:cNvPr id="11" name="文本框 10"/>
          <p:cNvSpPr txBox="1"/>
          <p:nvPr/>
        </p:nvSpPr>
        <p:spPr>
          <a:xfrm>
            <a:off x="3312476" y="4657372"/>
            <a:ext cx="6039072" cy="738188"/>
          </a:xfrm>
          <a:prstGeom prst="rect">
            <a:avLst/>
          </a:prstGeom>
          <a:noFill/>
        </p:spPr>
        <p:txBody>
          <a:bodyPr/>
          <a:lstStyle/>
          <a:p>
            <a:pPr algn="ctr">
              <a:lnSpc>
                <a:spcPct val="150000"/>
              </a:lnSpc>
              <a:defRPr/>
            </a:pP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证券查询</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质押证券信息查询</a:t>
            </a:r>
            <a:endParaRPr lang="en-US" altLang="zh-CN"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2" name="标题 1"/>
          <p:cNvSpPr txBox="1">
            <a:spLocks/>
          </p:cNvSpPr>
          <p:nvPr/>
        </p:nvSpPr>
        <p:spPr bwMode="auto">
          <a:xfrm>
            <a:off x="-528736"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证券查询业务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42343622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wangweizhen\Desktop\重庆培训\截图\9.JPG"/>
          <p:cNvPicPr>
            <a:picLocks noChangeAspect="1" noChangeArrowheads="1"/>
          </p:cNvPicPr>
          <p:nvPr/>
        </p:nvPicPr>
        <p:blipFill>
          <a:blip r:embed="rId3" cstate="print"/>
          <a:srcRect/>
          <a:stretch>
            <a:fillRect/>
          </a:stretch>
        </p:blipFill>
        <p:spPr bwMode="auto">
          <a:xfrm>
            <a:off x="5524496" y="766884"/>
            <a:ext cx="4429124" cy="6091116"/>
          </a:xfrm>
          <a:prstGeom prst="rect">
            <a:avLst/>
          </a:prstGeom>
          <a:noFill/>
        </p:spPr>
      </p:pic>
      <p:sp>
        <p:nvSpPr>
          <p:cNvPr id="32" name="矩形 31"/>
          <p:cNvSpPr/>
          <p:nvPr/>
        </p:nvSpPr>
        <p:spPr>
          <a:xfrm>
            <a:off x="755887" y="996965"/>
            <a:ext cx="2732380" cy="3462486"/>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业务范围</a:t>
            </a:r>
            <a:endParaRPr lang="en-US" altLang="zh-CN" sz="2000" b="1" dirty="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Wingdings" pitchFamily="2" charset="2"/>
              <a:buChar char="l"/>
            </a:pPr>
            <a:r>
              <a:rPr lang="zh-CN" altLang="en-US" sz="2000" dirty="0" smtClean="0">
                <a:latin typeface="微软雅黑" panose="020B0503020204020204" pitchFamily="34" charset="-122"/>
                <a:ea typeface="微软雅黑" panose="020B0503020204020204" pitchFamily="34" charset="-122"/>
              </a:rPr>
              <a:t>证券持有余额查询</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Wingdings" pitchFamily="2" charset="2"/>
              <a:buChar char="l"/>
            </a:pPr>
            <a:r>
              <a:rPr lang="zh-CN" altLang="en-US" sz="2000" dirty="0" smtClean="0">
                <a:latin typeface="微软雅黑" panose="020B0503020204020204" pitchFamily="34" charset="-122"/>
                <a:ea typeface="微软雅黑" panose="020B0503020204020204" pitchFamily="34" charset="-122"/>
              </a:rPr>
              <a:t>证券持有变更查询</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Wingdings" pitchFamily="2" charset="2"/>
              <a:buChar char="l"/>
            </a:pPr>
            <a:r>
              <a:rPr lang="zh-CN" altLang="en-US" sz="2000" dirty="0" smtClean="0">
                <a:latin typeface="微软雅黑" panose="020B0503020204020204" pitchFamily="34" charset="-122"/>
                <a:ea typeface="微软雅黑" panose="020B0503020204020204" pitchFamily="34" charset="-122"/>
              </a:rPr>
              <a:t>证券冻结情况查询</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pPr>
            <a:endParaRPr lang="en-US" altLang="zh-CN" b="1" dirty="0" smtClean="0">
              <a:latin typeface="楷体" pitchFamily="49" charset="-122"/>
              <a:ea typeface="楷体" pitchFamily="49" charset="-122"/>
            </a:endParaRPr>
          </a:p>
          <a:p>
            <a:pPr marL="342900" indent="-342900">
              <a:lnSpc>
                <a:spcPct val="150000"/>
              </a:lnSpc>
              <a:buClr>
                <a:srgbClr val="C00000"/>
              </a:buClr>
            </a:pPr>
            <a:endParaRPr lang="en-US" altLang="zh-CN" sz="800" b="1" dirty="0">
              <a:latin typeface="楷体" pitchFamily="49" charset="-122"/>
              <a:ea typeface="楷体" pitchFamily="49" charset="-122"/>
            </a:endParaRPr>
          </a:p>
          <a:p>
            <a:pPr marL="342900" indent="-342900">
              <a:lnSpc>
                <a:spcPct val="150000"/>
              </a:lnSpc>
              <a:buClr>
                <a:srgbClr val="C00000"/>
              </a:buClr>
              <a:buFont typeface="Wingdings" pitchFamily="2" charset="2"/>
              <a:buChar char="p"/>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p:txBody>
      </p:sp>
      <p:sp>
        <p:nvSpPr>
          <p:cNvPr id="5" name="矩形 4"/>
          <p:cNvSpPr/>
          <p:nvPr/>
        </p:nvSpPr>
        <p:spPr bwMode="gray">
          <a:xfrm>
            <a:off x="5738810" y="1714488"/>
            <a:ext cx="4214842" cy="357190"/>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2043032" y="4509120"/>
            <a:ext cx="2857488" cy="400110"/>
          </a:xfrm>
          <a:prstGeom prst="rect">
            <a:avLst/>
          </a:prstGeom>
          <a:noFill/>
          <a:ln>
            <a:solidFill>
              <a:srgbClr val="C00000"/>
            </a:solidFill>
            <a:prstDash val="sysDash"/>
          </a:ln>
        </p:spPr>
        <p:txBody>
          <a:bodyPr wrap="square" rtlCol="0">
            <a:spAutoFit/>
          </a:bodyPr>
          <a:lstStyle/>
          <a:p>
            <a:pPr algn="ctr"/>
            <a:r>
              <a:rPr lang="zh-CN" altLang="en-US" sz="2000" dirty="0">
                <a:solidFill>
                  <a:srgbClr val="C00000"/>
                </a:solidFill>
                <a:latin typeface="微软雅黑" panose="020B0503020204020204" pitchFamily="34" charset="-122"/>
                <a:ea typeface="微软雅黑" panose="020B0503020204020204" pitchFamily="34" charset="-122"/>
              </a:rPr>
              <a:t>需明确查询的证券账户</a:t>
            </a:r>
          </a:p>
        </p:txBody>
      </p:sp>
      <p:cxnSp>
        <p:nvCxnSpPr>
          <p:cNvPr id="8" name="直接箭头连接符 7"/>
          <p:cNvCxnSpPr/>
          <p:nvPr/>
        </p:nvCxnSpPr>
        <p:spPr bwMode="auto">
          <a:xfrm rot="5400000">
            <a:off x="4095736" y="3000372"/>
            <a:ext cx="2571768" cy="714380"/>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67</a:t>
            </a:fld>
            <a:endParaRPr lang="en-US" altLang="zh-CN"/>
          </a:p>
        </p:txBody>
      </p:sp>
      <p:sp>
        <p:nvSpPr>
          <p:cNvPr id="10" name="标题 1"/>
          <p:cNvSpPr txBox="1">
            <a:spLocks/>
          </p:cNvSpPr>
          <p:nvPr/>
        </p:nvSpPr>
        <p:spPr bwMode="auto">
          <a:xfrm>
            <a:off x="-528736"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证券查询业务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
        <p:nvSpPr>
          <p:cNvPr id="3" name="矩形 2"/>
          <p:cNvSpPr/>
          <p:nvPr/>
        </p:nvSpPr>
        <p:spPr>
          <a:xfrm>
            <a:off x="755887" y="2966036"/>
            <a:ext cx="6096000" cy="1338828"/>
          </a:xfrm>
          <a:prstGeom prst="rect">
            <a:avLst/>
          </a:prstGeom>
        </p:spPr>
        <p:txBody>
          <a:bodyPr>
            <a:spAutoFit/>
          </a:bodyPr>
          <a:lstStyle/>
          <a:p>
            <a:pPr marL="342900" indent="-342900">
              <a:lnSpc>
                <a:spcPct val="150000"/>
              </a:lnSpc>
              <a:buClr>
                <a:srgbClr val="C00000"/>
              </a:buClr>
              <a:buFont typeface="Wingdings" pitchFamily="2" charset="2"/>
              <a:buChar char="p"/>
            </a:pPr>
            <a:r>
              <a:rPr lang="zh-CN" altLang="en-US" b="1" dirty="0">
                <a:latin typeface="微软雅黑" panose="020B0503020204020204" pitchFamily="34" charset="-122"/>
                <a:ea typeface="微软雅黑" panose="020B0503020204020204" pitchFamily="34" charset="-122"/>
              </a:rPr>
              <a:t>申请材料</a:t>
            </a:r>
            <a:r>
              <a:rPr lang="en-US" altLang="zh-CN" b="1" dirty="0">
                <a:solidFill>
                  <a:srgbClr val="C00000"/>
                </a:solidFill>
                <a:latin typeface="微软雅黑" panose="020B0503020204020204" pitchFamily="34" charset="-122"/>
                <a:ea typeface="微软雅黑" panose="020B0503020204020204" pitchFamily="34" charset="-122"/>
              </a:rPr>
              <a:t> </a:t>
            </a:r>
          </a:p>
          <a:p>
            <a:pPr marL="342900" indent="-342900">
              <a:lnSpc>
                <a:spcPct val="150000"/>
              </a:lnSpc>
              <a:buClr>
                <a:srgbClr val="C00000"/>
              </a:buClr>
              <a:buFont typeface="+mj-lt"/>
              <a:buAutoNum type="arabicPeriod"/>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证券查询申请表</a:t>
            </a:r>
            <a:r>
              <a:rPr lang="en-US" altLang="zh-CN" dirty="0">
                <a:latin typeface="微软雅黑" panose="020B0503020204020204" pitchFamily="34" charset="-122"/>
                <a:ea typeface="微软雅黑" panose="020B0503020204020204" pitchFamily="34" charset="-122"/>
              </a:rPr>
              <a:t>》</a:t>
            </a:r>
          </a:p>
          <a:p>
            <a:pPr marL="342900" indent="-342900">
              <a:lnSpc>
                <a:spcPct val="150000"/>
              </a:lnSpc>
              <a:buClr>
                <a:srgbClr val="C00000"/>
              </a:buClr>
              <a:buFont typeface="+mj-lt"/>
              <a:buAutoNum type="arabicPeriod"/>
            </a:pPr>
            <a:r>
              <a:rPr lang="en-US" altLang="zh-CN"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投资者有效身份证明文件</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p:transition>
    <p:sndAc>
      <p:endSnd/>
    </p:sndAc>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wangweizhen\Desktop\重庆培训\截图\9.JPG"/>
          <p:cNvPicPr>
            <a:picLocks noChangeAspect="1" noChangeArrowheads="1"/>
          </p:cNvPicPr>
          <p:nvPr/>
        </p:nvPicPr>
        <p:blipFill>
          <a:blip r:embed="rId3" cstate="print"/>
          <a:srcRect/>
          <a:stretch>
            <a:fillRect/>
          </a:stretch>
        </p:blipFill>
        <p:spPr bwMode="auto">
          <a:xfrm>
            <a:off x="767408" y="813249"/>
            <a:ext cx="4429124" cy="6091116"/>
          </a:xfrm>
          <a:prstGeom prst="rect">
            <a:avLst/>
          </a:prstGeom>
          <a:noFill/>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8009" y="843242"/>
            <a:ext cx="4392488" cy="5483241"/>
          </a:xfrm>
          <a:prstGeom prst="rect">
            <a:avLst/>
          </a:prstGeom>
        </p:spPr>
      </p:pic>
      <p:sp>
        <p:nvSpPr>
          <p:cNvPr id="4" name="灯片编号占位符 3"/>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68</a:t>
            </a:fld>
            <a:endParaRPr lang="en-US" altLang="zh-CN"/>
          </a:p>
        </p:txBody>
      </p:sp>
      <p:sp>
        <p:nvSpPr>
          <p:cNvPr id="7" name="标题 1"/>
          <p:cNvSpPr txBox="1">
            <a:spLocks/>
          </p:cNvSpPr>
          <p:nvPr/>
        </p:nvSpPr>
        <p:spPr bwMode="auto">
          <a:xfrm>
            <a:off x="-528736"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证券查询业务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Tree>
  </p:cSld>
  <p:clrMapOvr>
    <a:masterClrMapping/>
  </p:clrMapOvr>
  <p:transition>
    <p:sndAc>
      <p:endSnd/>
    </p:sndAc>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952596" y="868322"/>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1022079" y="963600"/>
            <a:ext cx="10186489" cy="4104456"/>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证券查询与质押证券信息查询的区别</a:t>
            </a:r>
            <a:endParaRPr lang="en-US" altLang="zh-CN" sz="2000" b="1" dirty="0">
              <a:latin typeface="微软雅黑" panose="020B0503020204020204" pitchFamily="34" charset="-122"/>
              <a:ea typeface="微软雅黑" panose="020B0503020204020204" pitchFamily="34" charset="-122"/>
            </a:endParaRPr>
          </a:p>
          <a:p>
            <a:pPr>
              <a:buClr>
                <a:srgbClr val="C00000"/>
              </a:buClr>
              <a:buFont typeface="Wingdings" pitchFamily="2" charset="2"/>
              <a:buChar char="p"/>
            </a:pPr>
            <a:endParaRPr lang="en-US" altLang="zh-CN" sz="2000" b="1" dirty="0">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r>
              <a:rPr lang="en-US" altLang="zh-CN" sz="2000" dirty="0" smtClean="0">
                <a:latin typeface="微软雅黑" panose="020B0503020204020204" pitchFamily="34" charset="-122"/>
                <a:ea typeface="微软雅黑" panose="020B0503020204020204" pitchFamily="34" charset="-122"/>
              </a:rPr>
              <a:t>1. </a:t>
            </a:r>
            <a:r>
              <a:rPr lang="zh-CN" altLang="en-US" sz="2000" b="1" dirty="0" smtClean="0">
                <a:latin typeface="微软雅黑" panose="020B0503020204020204" pitchFamily="34" charset="-122"/>
                <a:ea typeface="微软雅黑" panose="020B0503020204020204" pitchFamily="34" charset="-122"/>
              </a:rPr>
              <a:t>业务</a:t>
            </a:r>
            <a:r>
              <a:rPr lang="zh-CN" altLang="en-US" sz="2000" b="1" dirty="0">
                <a:latin typeface="微软雅黑" panose="020B0503020204020204" pitchFamily="34" charset="-122"/>
                <a:ea typeface="微软雅黑" panose="020B0503020204020204" pitchFamily="34" charset="-122"/>
              </a:rPr>
              <a:t>依据不同：</a:t>
            </a:r>
            <a:r>
              <a:rPr lang="zh-CN" altLang="en-US" sz="2000" dirty="0">
                <a:latin typeface="微软雅黑" panose="020B0503020204020204" pitchFamily="34" charset="-122"/>
                <a:ea typeface="微软雅黑" panose="020B0503020204020204" pitchFamily="34" charset="-122"/>
              </a:rPr>
              <a:t>证券查询的业务依据是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中国证券登记结算有限责任公司投资者</a:t>
            </a:r>
            <a:r>
              <a:rPr lang="zh-CN" altLang="en-US" sz="2000" b="1" dirty="0">
                <a:latin typeface="微软雅黑" panose="020B0503020204020204" pitchFamily="34" charset="-122"/>
                <a:ea typeface="微软雅黑" panose="020B0503020204020204" pitchFamily="34" charset="-122"/>
              </a:rPr>
              <a:t>证券查询业务指南</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，质押证券信息查询的业务依据为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中国结算北京分公司</a:t>
            </a:r>
            <a:r>
              <a:rPr lang="zh-CN" altLang="en-US" sz="2000" b="1" dirty="0">
                <a:latin typeface="微软雅黑" panose="020B0503020204020204" pitchFamily="34" charset="-122"/>
                <a:ea typeface="微软雅黑" panose="020B0503020204020204" pitchFamily="34" charset="-122"/>
              </a:rPr>
              <a:t>投资者业务指南</a:t>
            </a:r>
            <a:r>
              <a:rPr lang="en-US" altLang="zh-CN"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r>
              <a:rPr lang="en-US" altLang="zh-CN" sz="2000" dirty="0" smtClean="0">
                <a:latin typeface="微软雅黑" panose="020B0503020204020204" pitchFamily="34" charset="-122"/>
                <a:ea typeface="微软雅黑" panose="020B0503020204020204" pitchFamily="34" charset="-122"/>
              </a:rPr>
              <a:t>2. </a:t>
            </a:r>
            <a:r>
              <a:rPr lang="zh-CN" altLang="en-US" sz="2000" b="1" dirty="0" smtClean="0">
                <a:latin typeface="微软雅黑" panose="020B0503020204020204" pitchFamily="34" charset="-122"/>
                <a:ea typeface="微软雅黑" panose="020B0503020204020204" pitchFamily="34" charset="-122"/>
              </a:rPr>
              <a:t>申请人</a:t>
            </a:r>
            <a:r>
              <a:rPr lang="zh-CN" altLang="en-US" sz="2000" b="1" dirty="0">
                <a:latin typeface="微软雅黑" panose="020B0503020204020204" pitchFamily="34" charset="-122"/>
                <a:ea typeface="微软雅黑" panose="020B0503020204020204" pitchFamily="34" charset="-122"/>
              </a:rPr>
              <a:t>不同：</a:t>
            </a:r>
            <a:r>
              <a:rPr lang="zh-CN" altLang="en-US" sz="2000" dirty="0">
                <a:latin typeface="微软雅黑" panose="020B0503020204020204" pitchFamily="34" charset="-122"/>
                <a:ea typeface="微软雅黑" panose="020B0503020204020204" pitchFamily="34" charset="-122"/>
              </a:rPr>
              <a:t>证券查询由证券账户所有人申请；质押证券信息由质权人申请；</a:t>
            </a:r>
            <a:endParaRPr lang="en-US" altLang="zh-CN" sz="2000" dirty="0">
              <a:latin typeface="微软雅黑" panose="020B0503020204020204" pitchFamily="34" charset="-122"/>
              <a:ea typeface="微软雅黑" panose="020B0503020204020204" pitchFamily="34" charset="-122"/>
            </a:endParaRPr>
          </a:p>
          <a:p>
            <a:pPr marL="457200" indent="-457200">
              <a:lnSpc>
                <a:spcPct val="150000"/>
              </a:lnSpc>
              <a:buClr>
                <a:srgbClr val="C00000"/>
              </a:buClr>
              <a:buNone/>
            </a:pPr>
            <a:r>
              <a:rPr lang="en-US" altLang="zh-CN" sz="2000" dirty="0" smtClean="0">
                <a:latin typeface="微软雅黑" panose="020B0503020204020204" pitchFamily="34" charset="-122"/>
                <a:ea typeface="微软雅黑" panose="020B0503020204020204" pitchFamily="34" charset="-122"/>
              </a:rPr>
              <a:t>3. </a:t>
            </a:r>
            <a:r>
              <a:rPr lang="zh-CN" altLang="en-US" sz="2000" b="1" dirty="0" smtClean="0">
                <a:latin typeface="微软雅黑" panose="020B0503020204020204" pitchFamily="34" charset="-122"/>
                <a:ea typeface="微软雅黑" panose="020B0503020204020204" pitchFamily="34" charset="-122"/>
              </a:rPr>
              <a:t>境内</a:t>
            </a:r>
            <a:r>
              <a:rPr lang="zh-CN" altLang="en-US" sz="2000" b="1" dirty="0">
                <a:latin typeface="微软雅黑" panose="020B0503020204020204" pitchFamily="34" charset="-122"/>
                <a:ea typeface="微软雅黑" panose="020B0503020204020204" pitchFamily="34" charset="-122"/>
              </a:rPr>
              <a:t>企业法人的有效身份证明文件不同</a:t>
            </a:r>
            <a:r>
              <a:rPr lang="zh-CN" altLang="en-US" sz="2000" b="1"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证券查询无需提供法定</a:t>
            </a:r>
            <a:r>
              <a:rPr lang="zh-CN" altLang="en-US" sz="2000" dirty="0">
                <a:latin typeface="微软雅黑" panose="020B0503020204020204" pitchFamily="34" charset="-122"/>
                <a:ea typeface="微软雅黑" panose="020B0503020204020204" pitchFamily="34" charset="-122"/>
              </a:rPr>
              <a:t>代表人身份证明书和法定代表人有效身份证明文件</a:t>
            </a:r>
            <a:r>
              <a:rPr lang="zh-CN" altLang="en-US" sz="2000" dirty="0" smtClean="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69</a:t>
            </a:fld>
            <a:endParaRPr lang="en-US" altLang="zh-CN"/>
          </a:p>
        </p:txBody>
      </p:sp>
      <p:sp>
        <p:nvSpPr>
          <p:cNvPr id="2" name="文本框 1"/>
          <p:cNvSpPr txBox="1"/>
          <p:nvPr/>
        </p:nvSpPr>
        <p:spPr>
          <a:xfrm>
            <a:off x="2207568" y="5487729"/>
            <a:ext cx="7488832"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提示：质押证券信息查询可通过有代理权限的证券公司申请办理</a:t>
            </a:r>
            <a:endParaRPr lang="zh-CN" altLang="en-US" sz="2000" b="1" dirty="0">
              <a:latin typeface="微软雅黑" panose="020B0503020204020204" pitchFamily="34" charset="-122"/>
              <a:ea typeface="微软雅黑" panose="020B0503020204020204" pitchFamily="34" charset="-122"/>
            </a:endParaRPr>
          </a:p>
        </p:txBody>
      </p:sp>
      <p:sp>
        <p:nvSpPr>
          <p:cNvPr id="8" name="标题 1"/>
          <p:cNvSpPr txBox="1">
            <a:spLocks/>
          </p:cNvSpPr>
          <p:nvPr/>
        </p:nvSpPr>
        <p:spPr bwMode="auto">
          <a:xfrm>
            <a:off x="-528736"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证券查询业务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3230023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5087888" y="3342399"/>
            <a:ext cx="4824536" cy="523220"/>
          </a:xfrm>
          <a:prstGeom prst="rect">
            <a:avLst/>
          </a:prstGeom>
          <a:noFill/>
          <a:ln w="3175">
            <a:noFill/>
          </a:ln>
        </p:spPr>
        <p:txBody>
          <a:bodyPr wrap="square" rtlCol="0">
            <a:spAutoFit/>
          </a:bodyPr>
          <a:lstStyle/>
          <a:p>
            <a:r>
              <a:rPr lang="zh-CN" altLang="en-US" sz="2800" b="1" dirty="0">
                <a:solidFill>
                  <a:schemeClr val="bg1"/>
                </a:solidFill>
                <a:latin typeface="微软雅黑" pitchFamily="34" charset="-122"/>
                <a:ea typeface="微软雅黑" pitchFamily="34" charset="-122"/>
              </a:rPr>
              <a:t>证券账户业务概述</a:t>
            </a: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7</a:t>
            </a:fld>
            <a:endParaRPr lang="en-US" altLang="zh-CN"/>
          </a:p>
        </p:txBody>
      </p:sp>
      <p:sp>
        <p:nvSpPr>
          <p:cNvPr id="8" name="标题 1"/>
          <p:cNvSpPr txBox="1">
            <a:spLocks/>
          </p:cNvSpPr>
          <p:nvPr/>
        </p:nvSpPr>
        <p:spPr bwMode="auto">
          <a:xfrm>
            <a:off x="948163" y="303276"/>
            <a:ext cx="2774814" cy="37952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证券账户业务</a:t>
            </a:r>
            <a:r>
              <a:rPr lang="zh-CN" altLang="en-US" sz="2400" b="1" kern="0" dirty="0">
                <a:solidFill>
                  <a:schemeClr val="bg1"/>
                </a:solidFill>
                <a:latin typeface="黑体" panose="02010609060101010101" pitchFamily="49" charset="-122"/>
                <a:ea typeface="黑体" panose="02010609060101010101" pitchFamily="49" charset="-122"/>
                <a:cs typeface="+mj-cs"/>
              </a:rPr>
              <a:t>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9" name="Freeform 13"/>
          <p:cNvSpPr>
            <a:spLocks/>
          </p:cNvSpPr>
          <p:nvPr/>
        </p:nvSpPr>
        <p:spPr bwMode="auto">
          <a:xfrm>
            <a:off x="2853127" y="1924142"/>
            <a:ext cx="918633" cy="925269"/>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bg1">
                <a:lumMod val="50000"/>
              </a:schemeClr>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lumMod val="75000"/>
                  <a:lumOff val="25000"/>
                </a:schemeClr>
              </a:solidFill>
            </a:endParaRPr>
          </a:p>
        </p:txBody>
      </p:sp>
      <p:sp>
        <p:nvSpPr>
          <p:cNvPr id="10" name="Freeform 15"/>
          <p:cNvSpPr>
            <a:spLocks/>
          </p:cNvSpPr>
          <p:nvPr/>
        </p:nvSpPr>
        <p:spPr bwMode="auto">
          <a:xfrm>
            <a:off x="9581888" y="1999116"/>
            <a:ext cx="918633" cy="925269"/>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bg1">
                <a:lumMod val="50000"/>
              </a:schemeClr>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lumMod val="75000"/>
                  <a:lumOff val="25000"/>
                </a:schemeClr>
              </a:solidFill>
            </a:endParaRPr>
          </a:p>
        </p:txBody>
      </p:sp>
      <p:sp>
        <p:nvSpPr>
          <p:cNvPr id="11" name="Freeform 17"/>
          <p:cNvSpPr>
            <a:spLocks/>
          </p:cNvSpPr>
          <p:nvPr/>
        </p:nvSpPr>
        <p:spPr bwMode="auto">
          <a:xfrm>
            <a:off x="6518313" y="4974660"/>
            <a:ext cx="924983" cy="925268"/>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chemeClr val="bg1">
                <a:lumMod val="50000"/>
              </a:schemeClr>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lumMod val="75000"/>
                  <a:lumOff val="25000"/>
                </a:schemeClr>
              </a:solidFill>
            </a:endParaRPr>
          </a:p>
        </p:txBody>
      </p:sp>
      <p:sp>
        <p:nvSpPr>
          <p:cNvPr id="13" name="Rectangle 32"/>
          <p:cNvSpPr>
            <a:spLocks noChangeArrowheads="1"/>
          </p:cNvSpPr>
          <p:nvPr/>
        </p:nvSpPr>
        <p:spPr bwMode="auto">
          <a:xfrm>
            <a:off x="4523489" y="1656590"/>
            <a:ext cx="3635510" cy="2677656"/>
          </a:xfrm>
          <a:prstGeom prst="rect">
            <a:avLst/>
          </a:prstGeom>
          <a:noFill/>
          <a:extLst/>
        </p:spPr>
        <p:txBody>
          <a:bodyPr wrap="square" rtlCol="0">
            <a:spAutoFit/>
          </a:bodyPr>
          <a:lstStyle/>
          <a:p>
            <a:pPr algn="ctr" eaLnBrk="0" hangingPunct="0">
              <a:lnSpc>
                <a:spcPct val="150000"/>
              </a:lnSpc>
              <a:buClr>
                <a:srgbClr val="C00000"/>
              </a:buClr>
              <a:buSzPct val="80000"/>
              <a:defRPr/>
            </a:pPr>
            <a:r>
              <a:rPr lang="zh-CN" altLang="en-US" sz="2000" b="1" dirty="0" smtClean="0">
                <a:latin typeface="微软雅黑" panose="020B0503020204020204" pitchFamily="34" charset="-122"/>
                <a:ea typeface="微软雅黑" panose="020B0503020204020204" pitchFamily="34" charset="-122"/>
              </a:rPr>
              <a:t>功能</a:t>
            </a:r>
            <a:endParaRPr lang="en-US" altLang="zh-CN" sz="2000" b="1" dirty="0" smtClean="0">
              <a:latin typeface="微软雅黑" panose="020B0503020204020204" pitchFamily="34" charset="-122"/>
              <a:ea typeface="微软雅黑" panose="020B0503020204020204" pitchFamily="34" charset="-122"/>
            </a:endParaRPr>
          </a:p>
          <a:p>
            <a:pPr indent="407988" eaLnBrk="0" hangingPunct="0">
              <a:lnSpc>
                <a:spcPct val="150000"/>
              </a:lnSpc>
              <a:buClr>
                <a:srgbClr val="C00000"/>
              </a:buClr>
              <a:buSzPct val="80000"/>
              <a:defRPr/>
            </a:pPr>
            <a:r>
              <a:rPr lang="en-US" altLang="zh-CN" sz="2000" dirty="0" smtClean="0">
                <a:latin typeface="微软雅黑" panose="020B0503020204020204" pitchFamily="34" charset="-122"/>
                <a:ea typeface="微软雅黑" panose="020B0503020204020204" pitchFamily="34" charset="-122"/>
              </a:rPr>
              <a:t>01.  </a:t>
            </a:r>
            <a:r>
              <a:rPr lang="zh-CN" altLang="en-US" sz="2000" dirty="0">
                <a:latin typeface="微软雅黑" panose="020B0503020204020204" pitchFamily="34" charset="-122"/>
                <a:ea typeface="微软雅黑" panose="020B0503020204020204" pitchFamily="34" charset="-122"/>
              </a:rPr>
              <a:t>识别</a:t>
            </a:r>
            <a:r>
              <a:rPr lang="zh-CN" altLang="en-US" sz="2000" dirty="0">
                <a:latin typeface="Agency FB" panose="020B0503020202020204" pitchFamily="34" charset="0"/>
                <a:ea typeface="微软雅黑" panose="020B0503020204020204" pitchFamily="34" charset="-122"/>
              </a:rPr>
              <a:t>和定位投资者，用于证券交易、结算和登记。</a:t>
            </a:r>
          </a:p>
          <a:p>
            <a:pPr indent="407988" eaLnBrk="0" hangingPunct="0">
              <a:lnSpc>
                <a:spcPct val="150000"/>
              </a:lnSpc>
              <a:buClr>
                <a:srgbClr val="C00000"/>
              </a:buClr>
              <a:buSzPct val="80000"/>
              <a:defRPr/>
            </a:pPr>
            <a:r>
              <a:rPr lang="en-US" altLang="zh-CN" sz="2000" dirty="0" smtClean="0">
                <a:latin typeface="微软雅黑" panose="020B0503020204020204" pitchFamily="34" charset="-122"/>
                <a:ea typeface="微软雅黑" panose="020B0503020204020204" pitchFamily="34" charset="-122"/>
              </a:rPr>
              <a:t>02</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记录</a:t>
            </a:r>
            <a:r>
              <a:rPr lang="zh-CN" altLang="en-US" sz="2000" dirty="0">
                <a:latin typeface="Agency FB" panose="020B0503020202020204" pitchFamily="34" charset="0"/>
                <a:ea typeface="微软雅黑" panose="020B0503020204020204" pitchFamily="34" charset="-122"/>
              </a:rPr>
              <a:t>证券的持有及其变动、冻结情况。</a:t>
            </a:r>
            <a:endParaRPr lang="en-US" altLang="zh-CN" sz="2000" dirty="0">
              <a:latin typeface="Agency FB" panose="020B0503020202020204" pitchFamily="34" charset="0"/>
              <a:ea typeface="微软雅黑" panose="020B0503020204020204" pitchFamily="34" charset="-122"/>
            </a:endParaRPr>
          </a:p>
          <a:p>
            <a:pPr eaLnBrk="0" hangingPunct="0">
              <a:lnSpc>
                <a:spcPct val="150000"/>
              </a:lnSpc>
              <a:buClr>
                <a:srgbClr val="C00000"/>
              </a:buClr>
              <a:buSzPct val="80000"/>
              <a:defRPr/>
            </a:pPr>
            <a:endParaRPr lang="zh-CN" altLang="en-US" sz="1200" b="1" dirty="0">
              <a:latin typeface="楷体" pitchFamily="49" charset="-122"/>
              <a:ea typeface="楷体" pitchFamily="49" charset="-122"/>
            </a:endParaRPr>
          </a:p>
        </p:txBody>
      </p:sp>
      <p:sp>
        <p:nvSpPr>
          <p:cNvPr id="15" name="Rectangle 33"/>
          <p:cNvSpPr>
            <a:spLocks noChangeArrowheads="1"/>
          </p:cNvSpPr>
          <p:nvPr/>
        </p:nvSpPr>
        <p:spPr bwMode="auto">
          <a:xfrm>
            <a:off x="1144498" y="3908073"/>
            <a:ext cx="3135258" cy="1292662"/>
          </a:xfrm>
          <a:prstGeom prst="rect">
            <a:avLst/>
          </a:prstGeom>
          <a:noFill/>
          <a:extLst/>
        </p:spPr>
        <p:txBody>
          <a:bodyPr wrap="square" rtlCol="0">
            <a:spAutoFit/>
          </a:bodyPr>
          <a:lstStyle/>
          <a:p>
            <a:pPr algn="ctr">
              <a:lnSpc>
                <a:spcPct val="130000"/>
              </a:lnSpc>
            </a:pPr>
            <a:r>
              <a:rPr lang="zh-CN" altLang="en-US" sz="2000" b="1" dirty="0" smtClean="0">
                <a:latin typeface="微软雅黑" panose="020B0503020204020204" pitchFamily="34" charset="-122"/>
                <a:ea typeface="微软雅黑" panose="020B0503020204020204" pitchFamily="34" charset="-122"/>
              </a:rPr>
              <a:t>基本概念</a:t>
            </a:r>
            <a:endParaRPr lang="en-US" altLang="zh-CN" sz="2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2000" dirty="0">
                <a:latin typeface="微软雅黑" panose="020B0503020204020204" pitchFamily="34" charset="-122"/>
                <a:ea typeface="微软雅黑" panose="020B0503020204020204" pitchFamily="34" charset="-122"/>
                <a:sym typeface="微软雅黑" pitchFamily="34" charset="-122"/>
              </a:rPr>
              <a:t>证券账户是记录证券持有及其变动情况的载体</a:t>
            </a:r>
            <a:r>
              <a:rPr lang="zh-CN" altLang="en-US" sz="2000" dirty="0" smtClean="0">
                <a:latin typeface="微软雅黑" panose="020B0503020204020204" pitchFamily="34" charset="-122"/>
                <a:ea typeface="微软雅黑" panose="020B0503020204020204" pitchFamily="34" charset="-122"/>
                <a:sym typeface="微软雅黑" pitchFamily="34" charset="-122"/>
              </a:rPr>
              <a:t>。</a:t>
            </a:r>
            <a:endParaRPr lang="en-US" altLang="zh-CN" sz="2000" dirty="0">
              <a:latin typeface="微软雅黑" panose="020B0503020204020204" pitchFamily="34" charset="-122"/>
              <a:ea typeface="微软雅黑" panose="020B0503020204020204" pitchFamily="34" charset="-122"/>
              <a:sym typeface="微软雅黑" pitchFamily="34" charset="-122"/>
            </a:endParaRPr>
          </a:p>
        </p:txBody>
      </p:sp>
      <p:sp>
        <p:nvSpPr>
          <p:cNvPr id="18" name="Rectangle 35"/>
          <p:cNvSpPr>
            <a:spLocks noChangeArrowheads="1"/>
          </p:cNvSpPr>
          <p:nvPr/>
        </p:nvSpPr>
        <p:spPr bwMode="auto">
          <a:xfrm>
            <a:off x="7952414" y="4185072"/>
            <a:ext cx="3258947" cy="1015663"/>
          </a:xfrm>
          <a:prstGeom prst="rect">
            <a:avLst/>
          </a:prstGeom>
          <a:noFill/>
          <a:extLst/>
        </p:spPr>
        <p:txBody>
          <a:bodyPr wrap="square" rtlCol="0">
            <a:spAutoFit/>
          </a:bodyPr>
          <a:lstStyle/>
          <a:p>
            <a:pPr indent="407988" algn="ctr" eaLnBrk="0" hangingPunct="0">
              <a:lnSpc>
                <a:spcPct val="150000"/>
              </a:lnSpc>
              <a:buClr>
                <a:srgbClr val="C00000"/>
              </a:buClr>
              <a:buSzPct val="80000"/>
              <a:defRPr/>
            </a:pPr>
            <a:r>
              <a:rPr lang="zh-CN" altLang="en-US" sz="2000" b="1" dirty="0" smtClean="0">
                <a:solidFill>
                  <a:srgbClr val="000000"/>
                </a:solidFill>
                <a:latin typeface="微软雅黑" panose="020B0503020204020204" pitchFamily="34" charset="-122"/>
                <a:ea typeface="微软雅黑" panose="020B0503020204020204" pitchFamily="34" charset="-122"/>
              </a:rPr>
              <a:t>区别</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07988" algn="ctr" eaLnBrk="0" hangingPunct="0">
              <a:lnSpc>
                <a:spcPct val="150000"/>
              </a:lnSpc>
              <a:buClr>
                <a:srgbClr val="C00000"/>
              </a:buClr>
              <a:buSzPct val="80000"/>
              <a:defRPr/>
            </a:pPr>
            <a:r>
              <a:rPr lang="zh-CN" altLang="en-US" sz="2000" dirty="0" smtClean="0">
                <a:solidFill>
                  <a:srgbClr val="000000"/>
                </a:solidFill>
                <a:latin typeface="Agency FB" panose="020B0503020202020204" pitchFamily="34" charset="0"/>
                <a:ea typeface="微软雅黑" panose="020B0503020204020204" pitchFamily="34" charset="-122"/>
              </a:rPr>
              <a:t>资金</a:t>
            </a:r>
            <a:r>
              <a:rPr lang="zh-CN" altLang="en-US" sz="2000" dirty="0">
                <a:solidFill>
                  <a:srgbClr val="000000"/>
                </a:solidFill>
                <a:latin typeface="Agency FB" panose="020B0503020202020204" pitchFamily="34" charset="0"/>
                <a:ea typeface="微软雅黑" panose="020B0503020204020204" pitchFamily="34" charset="-122"/>
              </a:rPr>
              <a:t>账户？交易权限？</a:t>
            </a:r>
          </a:p>
        </p:txBody>
      </p:sp>
      <p:grpSp>
        <p:nvGrpSpPr>
          <p:cNvPr id="24" name="组合 23"/>
          <p:cNvGrpSpPr/>
          <p:nvPr/>
        </p:nvGrpSpPr>
        <p:grpSpPr>
          <a:xfrm>
            <a:off x="8929954" y="2274369"/>
            <a:ext cx="1295400" cy="1302152"/>
            <a:chOff x="6680200" y="2511143"/>
            <a:chExt cx="1295400" cy="1302152"/>
          </a:xfrm>
        </p:grpSpPr>
        <p:sp>
          <p:nvSpPr>
            <p:cNvPr id="25" name="Oval 14"/>
            <p:cNvSpPr>
              <a:spLocks noChangeArrowheads="1"/>
            </p:cNvSpPr>
            <p:nvPr/>
          </p:nvSpPr>
          <p:spPr bwMode="auto">
            <a:xfrm>
              <a:off x="6680200" y="2511143"/>
              <a:ext cx="1295400" cy="1302152"/>
            </a:xfrm>
            <a:prstGeom prst="ellipse">
              <a:avLst/>
            </a:prstGeom>
            <a:solidFill>
              <a:srgbClr val="404040"/>
            </a:solidFill>
            <a:ln w="6350">
              <a:solidFill>
                <a:schemeClr val="bg1"/>
              </a:solidFill>
            </a:ln>
            <a:extLst/>
          </p:spPr>
          <p:txBody>
            <a:bodyPr/>
            <a:lstStyle/>
            <a:p>
              <a:endParaRPr lang="zh-CN" altLang="en-US" sz="2400">
                <a:solidFill>
                  <a:schemeClr val="tx1">
                    <a:lumMod val="75000"/>
                    <a:lumOff val="25000"/>
                  </a:schemeClr>
                </a:solidFill>
              </a:endParaRPr>
            </a:p>
          </p:txBody>
        </p:sp>
        <p:sp>
          <p:nvSpPr>
            <p:cNvPr id="26" name="Freeform 14"/>
            <p:cNvSpPr>
              <a:spLocks/>
            </p:cNvSpPr>
            <p:nvPr/>
          </p:nvSpPr>
          <p:spPr bwMode="auto">
            <a:xfrm>
              <a:off x="7089775" y="2895795"/>
              <a:ext cx="484716" cy="520700"/>
            </a:xfrm>
            <a:custGeom>
              <a:avLst/>
              <a:gdLst>
                <a:gd name="T0" fmla="*/ 91 w 97"/>
                <a:gd name="T1" fmla="*/ 56 h 104"/>
                <a:gd name="T2" fmla="*/ 53 w 97"/>
                <a:gd name="T3" fmla="*/ 93 h 104"/>
                <a:gd name="T4" fmla="*/ 11 w 97"/>
                <a:gd name="T5" fmla="*/ 93 h 104"/>
                <a:gd name="T6" fmla="*/ 11 w 97"/>
                <a:gd name="T7" fmla="*/ 53 h 104"/>
                <a:gd name="T8" fmla="*/ 59 w 97"/>
                <a:gd name="T9" fmla="*/ 8 h 104"/>
                <a:gd name="T10" fmla="*/ 88 w 97"/>
                <a:gd name="T11" fmla="*/ 8 h 104"/>
                <a:gd name="T12" fmla="*/ 88 w 97"/>
                <a:gd name="T13" fmla="*/ 36 h 104"/>
                <a:gd name="T14" fmla="*/ 47 w 97"/>
                <a:gd name="T15" fmla="*/ 76 h 104"/>
                <a:gd name="T16" fmla="*/ 29 w 97"/>
                <a:gd name="T17" fmla="*/ 76 h 104"/>
                <a:gd name="T18" fmla="*/ 29 w 97"/>
                <a:gd name="T19" fmla="*/ 59 h 104"/>
                <a:gd name="T20" fmla="*/ 62 w 97"/>
                <a:gd name="T21" fmla="*/ 2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04">
                  <a:moveTo>
                    <a:pt x="91" y="56"/>
                  </a:moveTo>
                  <a:cubicBezTo>
                    <a:pt x="53" y="93"/>
                    <a:pt x="53" y="93"/>
                    <a:pt x="53" y="93"/>
                  </a:cubicBezTo>
                  <a:cubicBezTo>
                    <a:pt x="42" y="104"/>
                    <a:pt x="23" y="104"/>
                    <a:pt x="11" y="93"/>
                  </a:cubicBezTo>
                  <a:cubicBezTo>
                    <a:pt x="0" y="82"/>
                    <a:pt x="0" y="64"/>
                    <a:pt x="11" y="53"/>
                  </a:cubicBezTo>
                  <a:cubicBezTo>
                    <a:pt x="59" y="8"/>
                    <a:pt x="59" y="8"/>
                    <a:pt x="59" y="8"/>
                  </a:cubicBezTo>
                  <a:cubicBezTo>
                    <a:pt x="67" y="0"/>
                    <a:pt x="80" y="0"/>
                    <a:pt x="88" y="8"/>
                  </a:cubicBezTo>
                  <a:cubicBezTo>
                    <a:pt x="97" y="15"/>
                    <a:pt x="97" y="28"/>
                    <a:pt x="88" y="36"/>
                  </a:cubicBezTo>
                  <a:cubicBezTo>
                    <a:pt x="47" y="76"/>
                    <a:pt x="47" y="76"/>
                    <a:pt x="47" y="76"/>
                  </a:cubicBezTo>
                  <a:cubicBezTo>
                    <a:pt x="42" y="80"/>
                    <a:pt x="34" y="80"/>
                    <a:pt x="29" y="76"/>
                  </a:cubicBezTo>
                  <a:cubicBezTo>
                    <a:pt x="24" y="71"/>
                    <a:pt x="24" y="63"/>
                    <a:pt x="29" y="59"/>
                  </a:cubicBezTo>
                  <a:cubicBezTo>
                    <a:pt x="62" y="27"/>
                    <a:pt x="62" y="27"/>
                    <a:pt x="62" y="27"/>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27" name="组合 26"/>
          <p:cNvGrpSpPr/>
          <p:nvPr/>
        </p:nvGrpSpPr>
        <p:grpSpPr>
          <a:xfrm>
            <a:off x="2203309" y="2199395"/>
            <a:ext cx="1299633" cy="1302152"/>
            <a:chOff x="1943102" y="2511143"/>
            <a:chExt cx="1299633" cy="1302152"/>
          </a:xfrm>
        </p:grpSpPr>
        <p:sp>
          <p:nvSpPr>
            <p:cNvPr id="28" name="Oval 12"/>
            <p:cNvSpPr>
              <a:spLocks noChangeArrowheads="1"/>
            </p:cNvSpPr>
            <p:nvPr/>
          </p:nvSpPr>
          <p:spPr bwMode="auto">
            <a:xfrm>
              <a:off x="1943102" y="2511143"/>
              <a:ext cx="1299633" cy="1302152"/>
            </a:xfrm>
            <a:prstGeom prst="ellipse">
              <a:avLst/>
            </a:prstGeom>
            <a:solidFill>
              <a:srgbClr val="404040"/>
            </a:solidFill>
            <a:ln w="6350">
              <a:solidFill>
                <a:schemeClr val="bg1"/>
              </a:solidFill>
            </a:ln>
            <a:extLst/>
          </p:spPr>
          <p:txBody>
            <a:bodyPr/>
            <a:lstStyle/>
            <a:p>
              <a:endParaRPr lang="zh-CN" altLang="en-US" sz="2400">
                <a:solidFill>
                  <a:schemeClr val="tx1">
                    <a:lumMod val="75000"/>
                    <a:lumOff val="25000"/>
                  </a:schemeClr>
                </a:solidFill>
              </a:endParaRPr>
            </a:p>
          </p:txBody>
        </p:sp>
        <p:sp>
          <p:nvSpPr>
            <p:cNvPr id="29" name="Freeform 27"/>
            <p:cNvSpPr>
              <a:spLocks/>
            </p:cNvSpPr>
            <p:nvPr/>
          </p:nvSpPr>
          <p:spPr bwMode="auto">
            <a:xfrm>
              <a:off x="2345269" y="2934677"/>
              <a:ext cx="495300" cy="455084"/>
            </a:xfrm>
            <a:custGeom>
              <a:avLst/>
              <a:gdLst>
                <a:gd name="T0" fmla="*/ 71 w 99"/>
                <a:gd name="T1" fmla="*/ 0 h 91"/>
                <a:gd name="T2" fmla="*/ 50 w 99"/>
                <a:gd name="T3" fmla="*/ 12 h 91"/>
                <a:gd name="T4" fmla="*/ 28 w 99"/>
                <a:gd name="T5" fmla="*/ 0 h 91"/>
                <a:gd name="T6" fmla="*/ 0 w 99"/>
                <a:gd name="T7" fmla="*/ 28 h 91"/>
                <a:gd name="T8" fmla="*/ 50 w 99"/>
                <a:gd name="T9" fmla="*/ 91 h 91"/>
                <a:gd name="T10" fmla="*/ 99 w 99"/>
                <a:gd name="T11" fmla="*/ 28 h 91"/>
                <a:gd name="T12" fmla="*/ 71 w 99"/>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99" h="91">
                  <a:moveTo>
                    <a:pt x="71" y="0"/>
                  </a:moveTo>
                  <a:cubicBezTo>
                    <a:pt x="60" y="0"/>
                    <a:pt x="50" y="12"/>
                    <a:pt x="50" y="12"/>
                  </a:cubicBezTo>
                  <a:cubicBezTo>
                    <a:pt x="50" y="12"/>
                    <a:pt x="40" y="0"/>
                    <a:pt x="28" y="0"/>
                  </a:cubicBezTo>
                  <a:cubicBezTo>
                    <a:pt x="16" y="0"/>
                    <a:pt x="0" y="8"/>
                    <a:pt x="0" y="28"/>
                  </a:cubicBezTo>
                  <a:cubicBezTo>
                    <a:pt x="0" y="52"/>
                    <a:pt x="34" y="83"/>
                    <a:pt x="50" y="91"/>
                  </a:cubicBezTo>
                  <a:cubicBezTo>
                    <a:pt x="65" y="83"/>
                    <a:pt x="99" y="52"/>
                    <a:pt x="99" y="28"/>
                  </a:cubicBezTo>
                  <a:cubicBezTo>
                    <a:pt x="99" y="8"/>
                    <a:pt x="83" y="0"/>
                    <a:pt x="71" y="0"/>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30" name="组合 29"/>
          <p:cNvGrpSpPr/>
          <p:nvPr/>
        </p:nvGrpSpPr>
        <p:grpSpPr>
          <a:xfrm>
            <a:off x="5868496" y="4324641"/>
            <a:ext cx="1299633" cy="1300035"/>
            <a:chOff x="4229102" y="3887400"/>
            <a:chExt cx="1299633" cy="1300035"/>
          </a:xfrm>
        </p:grpSpPr>
        <p:sp>
          <p:nvSpPr>
            <p:cNvPr id="31" name="Oval 16"/>
            <p:cNvSpPr>
              <a:spLocks noChangeArrowheads="1"/>
            </p:cNvSpPr>
            <p:nvPr/>
          </p:nvSpPr>
          <p:spPr bwMode="auto">
            <a:xfrm>
              <a:off x="4229102" y="3887400"/>
              <a:ext cx="1299633" cy="1300035"/>
            </a:xfrm>
            <a:prstGeom prst="ellipse">
              <a:avLst/>
            </a:prstGeom>
            <a:solidFill>
              <a:srgbClr val="C75050"/>
            </a:solidFill>
            <a:ln w="6350">
              <a:solidFill>
                <a:schemeClr val="bg1"/>
              </a:solidFill>
            </a:ln>
            <a:extLst/>
          </p:spPr>
          <p:txBody>
            <a:bodyPr/>
            <a:lstStyle/>
            <a:p>
              <a:endParaRPr lang="zh-CN" altLang="en-US" sz="2400">
                <a:solidFill>
                  <a:schemeClr val="tx1">
                    <a:lumMod val="75000"/>
                    <a:lumOff val="25000"/>
                  </a:schemeClr>
                </a:solidFill>
              </a:endParaRPr>
            </a:p>
          </p:txBody>
        </p:sp>
        <p:grpSp>
          <p:nvGrpSpPr>
            <p:cNvPr id="32" name="组合 31"/>
            <p:cNvGrpSpPr/>
            <p:nvPr/>
          </p:nvGrpSpPr>
          <p:grpSpPr>
            <a:xfrm>
              <a:off x="4669367" y="4287652"/>
              <a:ext cx="419100" cy="499533"/>
              <a:chOff x="6932613" y="-3332163"/>
              <a:chExt cx="314325" cy="374650"/>
            </a:xfrm>
          </p:grpSpPr>
          <p:sp>
            <p:nvSpPr>
              <p:cNvPr id="33" name="Oval 28"/>
              <p:cNvSpPr>
                <a:spLocks noChangeArrowheads="1"/>
              </p:cNvSpPr>
              <p:nvPr/>
            </p:nvSpPr>
            <p:spPr bwMode="auto">
              <a:xfrm>
                <a:off x="6932613" y="-3271838"/>
                <a:ext cx="314325" cy="314325"/>
              </a:xfrm>
              <a:prstGeom prst="ellipse">
                <a:avLst/>
              </a:pr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4" name="Line 29"/>
              <p:cNvSpPr>
                <a:spLocks noChangeShapeType="1"/>
              </p:cNvSpPr>
              <p:nvPr/>
            </p:nvSpPr>
            <p:spPr bwMode="auto">
              <a:xfrm flipV="1">
                <a:off x="7089775" y="-3241675"/>
                <a:ext cx="0" cy="12700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5" name="Line 30"/>
              <p:cNvSpPr>
                <a:spLocks noChangeShapeType="1"/>
              </p:cNvSpPr>
              <p:nvPr/>
            </p:nvSpPr>
            <p:spPr bwMode="auto">
              <a:xfrm>
                <a:off x="7089775" y="-3321050"/>
                <a:ext cx="0" cy="3810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6" name="Line 31"/>
              <p:cNvSpPr>
                <a:spLocks noChangeShapeType="1"/>
              </p:cNvSpPr>
              <p:nvPr/>
            </p:nvSpPr>
            <p:spPr bwMode="auto">
              <a:xfrm>
                <a:off x="7059613" y="-3332163"/>
                <a:ext cx="60325"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7" name="Line 32"/>
              <p:cNvSpPr>
                <a:spLocks noChangeShapeType="1"/>
              </p:cNvSpPr>
              <p:nvPr/>
            </p:nvSpPr>
            <p:spPr bwMode="auto">
              <a:xfrm flipV="1">
                <a:off x="7089775" y="-3208338"/>
                <a:ext cx="93662" cy="93663"/>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8" name="Line 33"/>
              <p:cNvSpPr>
                <a:spLocks noChangeShapeType="1"/>
              </p:cNvSpPr>
              <p:nvPr/>
            </p:nvSpPr>
            <p:spPr bwMode="auto">
              <a:xfrm flipV="1">
                <a:off x="7213600" y="-3271838"/>
                <a:ext cx="33337" cy="33338"/>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sp>
        <p:nvSpPr>
          <p:cNvPr id="39" name="矩形 38"/>
          <p:cNvSpPr/>
          <p:nvPr/>
        </p:nvSpPr>
        <p:spPr>
          <a:xfrm flipH="1">
            <a:off x="1222043" y="1130870"/>
            <a:ext cx="72000" cy="468000"/>
          </a:xfrm>
          <a:prstGeom prst="rect">
            <a:avLst/>
          </a:prstGeom>
          <a:solidFill>
            <a:srgbClr val="C7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381831" y="1070042"/>
            <a:ext cx="5136482" cy="461665"/>
          </a:xfrm>
          <a:prstGeom prst="rect">
            <a:avLst/>
          </a:prstGeom>
          <a:noFill/>
        </p:spPr>
        <p:txBody>
          <a:bodyPr wrap="square" rtlCol="0">
            <a:spAutoFit/>
          </a:bodyPr>
          <a:lstStyle/>
          <a:p>
            <a:r>
              <a:rPr lang="zh-CN" altLang="en-US" sz="2400" dirty="0" smtClean="0">
                <a:latin typeface="Agency FB" panose="020B0503020202020204" pitchFamily="34" charset="0"/>
                <a:ea typeface="微软雅黑" panose="020B0503020204020204" pitchFamily="34" charset="-122"/>
              </a:rPr>
              <a:t>证券账户是什么？</a:t>
            </a:r>
            <a:endParaRPr lang="zh-CN" altLang="en-US" sz="2400" dirty="0">
              <a:latin typeface="Agency FB" panose="020B0503020202020204" pitchFamily="34" charset="0"/>
              <a:ea typeface="微软雅黑" panose="020B0503020204020204" pitchFamily="34" charset="-122"/>
            </a:endParaRPr>
          </a:p>
        </p:txBody>
      </p:sp>
      <p:grpSp>
        <p:nvGrpSpPr>
          <p:cNvPr id="42" name="组合 41"/>
          <p:cNvGrpSpPr/>
          <p:nvPr/>
        </p:nvGrpSpPr>
        <p:grpSpPr>
          <a:xfrm rot="17100000">
            <a:off x="621177" y="1134298"/>
            <a:ext cx="481872" cy="469661"/>
            <a:chOff x="1032060" y="5022216"/>
            <a:chExt cx="753746" cy="734645"/>
          </a:xfrm>
        </p:grpSpPr>
        <p:sp>
          <p:nvSpPr>
            <p:cNvPr id="44" name="等腰三角形 43"/>
            <p:cNvSpPr/>
            <p:nvPr/>
          </p:nvSpPr>
          <p:spPr>
            <a:xfrm rot="20627212" flipH="1" flipV="1">
              <a:off x="1032060" y="5107080"/>
              <a:ext cx="753746" cy="649781"/>
            </a:xfrm>
            <a:prstGeom prst="triangle">
              <a:avLst/>
            </a:prstGeom>
            <a:noFill/>
            <a:ln w="12700">
              <a:solidFill>
                <a:srgbClr val="C7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6289781" flipH="1" flipV="1">
              <a:off x="1003006" y="5062727"/>
              <a:ext cx="587410" cy="506388"/>
            </a:xfrm>
            <a:prstGeom prst="triangle">
              <a:avLst/>
            </a:prstGeom>
            <a:solidFill>
              <a:srgbClr val="C75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7057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childTnLst>
                          </p:cTn>
                        </p:par>
                        <p:par>
                          <p:cTn id="42" fill="hold">
                            <p:stCondLst>
                              <p:cond delay="4000"/>
                            </p:stCondLst>
                            <p:childTnLst>
                              <p:par>
                                <p:cTn id="43" presetID="14" presetClass="entr" presetSubtype="1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randombar(horizontal)">
                                      <p:cBhvr>
                                        <p:cTn id="45" dur="500"/>
                                        <p:tgtEl>
                                          <p:spTgt spid="18"/>
                                        </p:tgtEl>
                                      </p:cBhvr>
                                    </p:animEffect>
                                  </p:childTnLst>
                                </p:cTn>
                              </p:par>
                            </p:childTnLst>
                          </p:cTn>
                        </p:par>
                        <p:par>
                          <p:cTn id="46" fill="hold">
                            <p:stCondLst>
                              <p:cond delay="4500"/>
                            </p:stCondLst>
                            <p:childTnLst>
                              <p:par>
                                <p:cTn id="47" presetID="49" presetClass="entr" presetSubtype="0" decel="100000"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p:bldP spid="15" grpId="0"/>
      <p:bldP spid="1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组合 7"/>
          <p:cNvGrpSpPr>
            <a:grpSpLocks/>
          </p:cNvGrpSpPr>
          <p:nvPr/>
        </p:nvGrpSpPr>
        <p:grpSpPr bwMode="auto">
          <a:xfrm>
            <a:off x="407368" y="1916832"/>
            <a:ext cx="1224136" cy="2750035"/>
            <a:chOff x="3317876" y="471488"/>
            <a:chExt cx="1190625" cy="2449513"/>
          </a:xfrm>
        </p:grpSpPr>
        <p:sp>
          <p:nvSpPr>
            <p:cNvPr id="136" name="Rectangle 141"/>
            <p:cNvSpPr>
              <a:spLocks noChangeArrowheads="1"/>
            </p:cNvSpPr>
            <p:nvPr/>
          </p:nvSpPr>
          <p:spPr bwMode="auto">
            <a:xfrm>
              <a:off x="3819600" y="1550694"/>
              <a:ext cx="307901" cy="631903"/>
            </a:xfrm>
            <a:prstGeom prst="rect">
              <a:avLst/>
            </a:prstGeom>
            <a:solidFill>
              <a:srgbClr val="F4EFE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7" name="Freeform 142"/>
            <p:cNvSpPr>
              <a:spLocks/>
            </p:cNvSpPr>
            <p:nvPr/>
          </p:nvSpPr>
          <p:spPr bwMode="auto">
            <a:xfrm>
              <a:off x="3713274" y="2142025"/>
              <a:ext cx="510584" cy="711018"/>
            </a:xfrm>
            <a:custGeom>
              <a:avLst/>
              <a:gdLst>
                <a:gd name="T0" fmla="*/ 13 w 222"/>
                <a:gd name="T1" fmla="*/ 11 h 308"/>
                <a:gd name="T2" fmla="*/ 208 w 222"/>
                <a:gd name="T3" fmla="*/ 11 h 308"/>
                <a:gd name="T4" fmla="*/ 222 w 222"/>
                <a:gd name="T5" fmla="*/ 304 h 308"/>
                <a:gd name="T6" fmla="*/ 133 w 222"/>
                <a:gd name="T7" fmla="*/ 308 h 308"/>
                <a:gd name="T8" fmla="*/ 110 w 222"/>
                <a:gd name="T9" fmla="*/ 89 h 308"/>
                <a:gd name="T10" fmla="*/ 91 w 222"/>
                <a:gd name="T11" fmla="*/ 307 h 308"/>
                <a:gd name="T12" fmla="*/ 0 w 222"/>
                <a:gd name="T13" fmla="*/ 306 h 308"/>
                <a:gd name="T14" fmla="*/ 13 w 222"/>
                <a:gd name="T15" fmla="*/ 11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08">
                  <a:moveTo>
                    <a:pt x="13" y="11"/>
                  </a:moveTo>
                  <a:cubicBezTo>
                    <a:pt x="13" y="11"/>
                    <a:pt x="159" y="0"/>
                    <a:pt x="208" y="11"/>
                  </a:cubicBezTo>
                  <a:cubicBezTo>
                    <a:pt x="222" y="304"/>
                    <a:pt x="222" y="304"/>
                    <a:pt x="222" y="304"/>
                  </a:cubicBezTo>
                  <a:cubicBezTo>
                    <a:pt x="133" y="308"/>
                    <a:pt x="133" y="308"/>
                    <a:pt x="133" y="308"/>
                  </a:cubicBezTo>
                  <a:cubicBezTo>
                    <a:pt x="133" y="258"/>
                    <a:pt x="123" y="164"/>
                    <a:pt x="110" y="89"/>
                  </a:cubicBezTo>
                  <a:cubicBezTo>
                    <a:pt x="110" y="89"/>
                    <a:pt x="93" y="238"/>
                    <a:pt x="91" y="307"/>
                  </a:cubicBezTo>
                  <a:cubicBezTo>
                    <a:pt x="0" y="306"/>
                    <a:pt x="0" y="306"/>
                    <a:pt x="0" y="306"/>
                  </a:cubicBezTo>
                  <a:cubicBezTo>
                    <a:pt x="0" y="306"/>
                    <a:pt x="10" y="42"/>
                    <a:pt x="13" y="11"/>
                  </a:cubicBezTo>
                  <a:close/>
                </a:path>
              </a:pathLst>
            </a:custGeom>
            <a:solidFill>
              <a:srgbClr val="D1986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8" name="Freeform 143"/>
            <p:cNvSpPr>
              <a:spLocks/>
            </p:cNvSpPr>
            <p:nvPr/>
          </p:nvSpPr>
          <p:spPr bwMode="auto">
            <a:xfrm>
              <a:off x="3699984" y="2791172"/>
              <a:ext cx="237017" cy="129829"/>
            </a:xfrm>
            <a:custGeom>
              <a:avLst/>
              <a:gdLst>
                <a:gd name="T0" fmla="*/ 102 w 102"/>
                <a:gd name="T1" fmla="*/ 43 h 56"/>
                <a:gd name="T2" fmla="*/ 51 w 102"/>
                <a:gd name="T3" fmla="*/ 55 h 56"/>
                <a:gd name="T4" fmla="*/ 0 w 102"/>
                <a:gd name="T5" fmla="*/ 43 h 56"/>
                <a:gd name="T6" fmla="*/ 51 w 102"/>
                <a:gd name="T7" fmla="*/ 0 h 56"/>
                <a:gd name="T8" fmla="*/ 102 w 102"/>
                <a:gd name="T9" fmla="*/ 43 h 56"/>
              </a:gdLst>
              <a:ahLst/>
              <a:cxnLst>
                <a:cxn ang="0">
                  <a:pos x="T0" y="T1"/>
                </a:cxn>
                <a:cxn ang="0">
                  <a:pos x="T2" y="T3"/>
                </a:cxn>
                <a:cxn ang="0">
                  <a:pos x="T4" y="T5"/>
                </a:cxn>
                <a:cxn ang="0">
                  <a:pos x="T6" y="T7"/>
                </a:cxn>
                <a:cxn ang="0">
                  <a:pos x="T8" y="T9"/>
                </a:cxn>
              </a:cxnLst>
              <a:rect l="0" t="0" r="r" b="b"/>
              <a:pathLst>
                <a:path w="102" h="56">
                  <a:moveTo>
                    <a:pt x="102" y="43"/>
                  </a:moveTo>
                  <a:cubicBezTo>
                    <a:pt x="102" y="56"/>
                    <a:pt x="79" y="55"/>
                    <a:pt x="51" y="55"/>
                  </a:cubicBezTo>
                  <a:cubicBezTo>
                    <a:pt x="23" y="55"/>
                    <a:pt x="0" y="56"/>
                    <a:pt x="0" y="43"/>
                  </a:cubicBezTo>
                  <a:cubicBezTo>
                    <a:pt x="0" y="19"/>
                    <a:pt x="23" y="0"/>
                    <a:pt x="51" y="0"/>
                  </a:cubicBezTo>
                  <a:cubicBezTo>
                    <a:pt x="79" y="0"/>
                    <a:pt x="102" y="19"/>
                    <a:pt x="102"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39" name="Freeform 144"/>
            <p:cNvSpPr>
              <a:spLocks/>
            </p:cNvSpPr>
            <p:nvPr/>
          </p:nvSpPr>
          <p:spPr bwMode="auto">
            <a:xfrm>
              <a:off x="4007885" y="2791172"/>
              <a:ext cx="233694" cy="129829"/>
            </a:xfrm>
            <a:custGeom>
              <a:avLst/>
              <a:gdLst>
                <a:gd name="T0" fmla="*/ 0 w 101"/>
                <a:gd name="T1" fmla="*/ 43 h 56"/>
                <a:gd name="T2" fmla="*/ 50 w 101"/>
                <a:gd name="T3" fmla="*/ 55 h 56"/>
                <a:gd name="T4" fmla="*/ 101 w 101"/>
                <a:gd name="T5" fmla="*/ 43 h 56"/>
                <a:gd name="T6" fmla="*/ 50 w 101"/>
                <a:gd name="T7" fmla="*/ 0 h 56"/>
                <a:gd name="T8" fmla="*/ 0 w 101"/>
                <a:gd name="T9" fmla="*/ 43 h 56"/>
              </a:gdLst>
              <a:ahLst/>
              <a:cxnLst>
                <a:cxn ang="0">
                  <a:pos x="T0" y="T1"/>
                </a:cxn>
                <a:cxn ang="0">
                  <a:pos x="T2" y="T3"/>
                </a:cxn>
                <a:cxn ang="0">
                  <a:pos x="T4" y="T5"/>
                </a:cxn>
                <a:cxn ang="0">
                  <a:pos x="T6" y="T7"/>
                </a:cxn>
                <a:cxn ang="0">
                  <a:pos x="T8" y="T9"/>
                </a:cxn>
              </a:cxnLst>
              <a:rect l="0" t="0" r="r" b="b"/>
              <a:pathLst>
                <a:path w="101" h="56">
                  <a:moveTo>
                    <a:pt x="0" y="43"/>
                  </a:moveTo>
                  <a:cubicBezTo>
                    <a:pt x="0" y="56"/>
                    <a:pt x="22" y="55"/>
                    <a:pt x="50" y="55"/>
                  </a:cubicBezTo>
                  <a:cubicBezTo>
                    <a:pt x="78" y="55"/>
                    <a:pt x="101" y="56"/>
                    <a:pt x="101" y="43"/>
                  </a:cubicBezTo>
                  <a:cubicBezTo>
                    <a:pt x="101" y="19"/>
                    <a:pt x="78" y="0"/>
                    <a:pt x="50" y="0"/>
                  </a:cubicBezTo>
                  <a:cubicBezTo>
                    <a:pt x="22" y="0"/>
                    <a:pt x="0" y="19"/>
                    <a:pt x="0" y="43"/>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0" name="Freeform 145"/>
            <p:cNvSpPr>
              <a:spLocks/>
            </p:cNvSpPr>
            <p:nvPr/>
          </p:nvSpPr>
          <p:spPr bwMode="auto">
            <a:xfrm>
              <a:off x="3857257" y="1606480"/>
              <a:ext cx="227049" cy="615675"/>
            </a:xfrm>
            <a:custGeom>
              <a:avLst/>
              <a:gdLst>
                <a:gd name="T0" fmla="*/ 55 w 143"/>
                <a:gd name="T1" fmla="*/ 0 h 388"/>
                <a:gd name="T2" fmla="*/ 0 w 143"/>
                <a:gd name="T3" fmla="*/ 268 h 388"/>
                <a:gd name="T4" fmla="*/ 69 w 143"/>
                <a:gd name="T5" fmla="*/ 388 h 388"/>
                <a:gd name="T6" fmla="*/ 143 w 143"/>
                <a:gd name="T7" fmla="*/ 268 h 388"/>
                <a:gd name="T8" fmla="*/ 82 w 143"/>
                <a:gd name="T9" fmla="*/ 0 h 388"/>
                <a:gd name="T10" fmla="*/ 55 w 143"/>
                <a:gd name="T11" fmla="*/ 0 h 388"/>
              </a:gdLst>
              <a:ahLst/>
              <a:cxnLst>
                <a:cxn ang="0">
                  <a:pos x="T0" y="T1"/>
                </a:cxn>
                <a:cxn ang="0">
                  <a:pos x="T2" y="T3"/>
                </a:cxn>
                <a:cxn ang="0">
                  <a:pos x="T4" y="T5"/>
                </a:cxn>
                <a:cxn ang="0">
                  <a:pos x="T6" y="T7"/>
                </a:cxn>
                <a:cxn ang="0">
                  <a:pos x="T8" y="T9"/>
                </a:cxn>
                <a:cxn ang="0">
                  <a:pos x="T10" y="T11"/>
                </a:cxn>
              </a:cxnLst>
              <a:rect l="0" t="0" r="r" b="b"/>
              <a:pathLst>
                <a:path w="143" h="388">
                  <a:moveTo>
                    <a:pt x="55" y="0"/>
                  </a:moveTo>
                  <a:lnTo>
                    <a:pt x="0" y="268"/>
                  </a:lnTo>
                  <a:lnTo>
                    <a:pt x="69" y="388"/>
                  </a:lnTo>
                  <a:lnTo>
                    <a:pt x="143" y="268"/>
                  </a:lnTo>
                  <a:lnTo>
                    <a:pt x="82" y="0"/>
                  </a:lnTo>
                  <a:lnTo>
                    <a:pt x="55" y="0"/>
                  </a:lnTo>
                  <a:close/>
                </a:path>
              </a:pathLst>
            </a:custGeom>
            <a:solidFill>
              <a:srgbClr val="42342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1" name="Freeform 146"/>
            <p:cNvSpPr>
              <a:spLocks/>
            </p:cNvSpPr>
            <p:nvPr/>
          </p:nvSpPr>
          <p:spPr bwMode="auto">
            <a:xfrm>
              <a:off x="3924818" y="1560837"/>
              <a:ext cx="84174" cy="65929"/>
            </a:xfrm>
            <a:custGeom>
              <a:avLst/>
              <a:gdLst>
                <a:gd name="T0" fmla="*/ 26 w 36"/>
                <a:gd name="T1" fmla="*/ 29 h 29"/>
                <a:gd name="T2" fmla="*/ 10 w 36"/>
                <a:gd name="T3" fmla="*/ 29 h 29"/>
                <a:gd name="T4" fmla="*/ 0 w 36"/>
                <a:gd name="T5" fmla="*/ 19 h 29"/>
                <a:gd name="T6" fmla="*/ 0 w 36"/>
                <a:gd name="T7" fmla="*/ 10 h 29"/>
                <a:gd name="T8" fmla="*/ 10 w 36"/>
                <a:gd name="T9" fmla="*/ 0 h 29"/>
                <a:gd name="T10" fmla="*/ 26 w 36"/>
                <a:gd name="T11" fmla="*/ 0 h 29"/>
                <a:gd name="T12" fmla="*/ 36 w 36"/>
                <a:gd name="T13" fmla="*/ 10 h 29"/>
                <a:gd name="T14" fmla="*/ 36 w 36"/>
                <a:gd name="T15" fmla="*/ 19 h 29"/>
                <a:gd name="T16" fmla="*/ 26 w 3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26" y="29"/>
                  </a:moveTo>
                  <a:cubicBezTo>
                    <a:pt x="10" y="29"/>
                    <a:pt x="10" y="29"/>
                    <a:pt x="10" y="29"/>
                  </a:cubicBezTo>
                  <a:cubicBezTo>
                    <a:pt x="5" y="29"/>
                    <a:pt x="0" y="24"/>
                    <a:pt x="0" y="19"/>
                  </a:cubicBezTo>
                  <a:cubicBezTo>
                    <a:pt x="0" y="10"/>
                    <a:pt x="0" y="10"/>
                    <a:pt x="0" y="10"/>
                  </a:cubicBezTo>
                  <a:cubicBezTo>
                    <a:pt x="0" y="4"/>
                    <a:pt x="5" y="0"/>
                    <a:pt x="10" y="0"/>
                  </a:cubicBezTo>
                  <a:cubicBezTo>
                    <a:pt x="26" y="0"/>
                    <a:pt x="26" y="0"/>
                    <a:pt x="26" y="0"/>
                  </a:cubicBezTo>
                  <a:cubicBezTo>
                    <a:pt x="32" y="0"/>
                    <a:pt x="36" y="4"/>
                    <a:pt x="36" y="10"/>
                  </a:cubicBezTo>
                  <a:cubicBezTo>
                    <a:pt x="36" y="19"/>
                    <a:pt x="36" y="19"/>
                    <a:pt x="36" y="19"/>
                  </a:cubicBezTo>
                  <a:cubicBezTo>
                    <a:pt x="36" y="24"/>
                    <a:pt x="32" y="29"/>
                    <a:pt x="26" y="29"/>
                  </a:cubicBezTo>
                  <a:close/>
                </a:path>
              </a:pathLst>
            </a:custGeom>
            <a:solidFill>
              <a:srgbClr val="382B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2" name="Freeform 147"/>
            <p:cNvSpPr>
              <a:spLocks/>
            </p:cNvSpPr>
            <p:nvPr/>
          </p:nvSpPr>
          <p:spPr bwMode="auto">
            <a:xfrm>
              <a:off x="3845074" y="1514179"/>
              <a:ext cx="244771" cy="173443"/>
            </a:xfrm>
            <a:custGeom>
              <a:avLst/>
              <a:gdLst>
                <a:gd name="T0" fmla="*/ 0 w 154"/>
                <a:gd name="T1" fmla="*/ 0 h 109"/>
                <a:gd name="T2" fmla="*/ 7 w 154"/>
                <a:gd name="T3" fmla="*/ 109 h 109"/>
                <a:gd name="T4" fmla="*/ 77 w 154"/>
                <a:gd name="T5" fmla="*/ 29 h 109"/>
                <a:gd name="T6" fmla="*/ 148 w 154"/>
                <a:gd name="T7" fmla="*/ 106 h 109"/>
                <a:gd name="T8" fmla="*/ 154 w 154"/>
                <a:gd name="T9" fmla="*/ 0 h 109"/>
                <a:gd name="T10" fmla="*/ 0 w 154"/>
                <a:gd name="T11" fmla="*/ 0 h 109"/>
              </a:gdLst>
              <a:ahLst/>
              <a:cxnLst>
                <a:cxn ang="0">
                  <a:pos x="T0" y="T1"/>
                </a:cxn>
                <a:cxn ang="0">
                  <a:pos x="T2" y="T3"/>
                </a:cxn>
                <a:cxn ang="0">
                  <a:pos x="T4" y="T5"/>
                </a:cxn>
                <a:cxn ang="0">
                  <a:pos x="T6" y="T7"/>
                </a:cxn>
                <a:cxn ang="0">
                  <a:pos x="T8" y="T9"/>
                </a:cxn>
                <a:cxn ang="0">
                  <a:pos x="T10" y="T11"/>
                </a:cxn>
              </a:cxnLst>
              <a:rect l="0" t="0" r="r" b="b"/>
              <a:pathLst>
                <a:path w="154" h="109">
                  <a:moveTo>
                    <a:pt x="0" y="0"/>
                  </a:moveTo>
                  <a:lnTo>
                    <a:pt x="7" y="109"/>
                  </a:lnTo>
                  <a:lnTo>
                    <a:pt x="77" y="29"/>
                  </a:lnTo>
                  <a:lnTo>
                    <a:pt x="148" y="106"/>
                  </a:lnTo>
                  <a:lnTo>
                    <a:pt x="154" y="0"/>
                  </a:lnTo>
                  <a:lnTo>
                    <a:pt x="0" y="0"/>
                  </a:lnTo>
                  <a:close/>
                </a:path>
              </a:pathLst>
            </a:custGeom>
            <a:solidFill>
              <a:srgbClr val="E2DC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3" name="Freeform 148"/>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4" name="Freeform 149"/>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5" name="Freeform 150"/>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6" name="Freeform 151"/>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7" name="Freeform 152"/>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8" name="Freeform 153"/>
            <p:cNvSpPr>
              <a:spLocks/>
            </p:cNvSpPr>
            <p:nvPr/>
          </p:nvSpPr>
          <p:spPr bwMode="auto">
            <a:xfrm>
              <a:off x="3613594" y="2076097"/>
              <a:ext cx="151735" cy="295158"/>
            </a:xfrm>
            <a:custGeom>
              <a:avLst/>
              <a:gdLst>
                <a:gd name="T0" fmla="*/ 18 w 66"/>
                <a:gd name="T1" fmla="*/ 0 h 128"/>
                <a:gd name="T2" fmla="*/ 26 w 66"/>
                <a:gd name="T3" fmla="*/ 101 h 128"/>
                <a:gd name="T4" fmla="*/ 60 w 66"/>
                <a:gd name="T5" fmla="*/ 121 h 128"/>
                <a:gd name="T6" fmla="*/ 52 w 66"/>
                <a:gd name="T7" fmla="*/ 90 h 128"/>
                <a:gd name="T8" fmla="*/ 52 w 66"/>
                <a:gd name="T9" fmla="*/ 27 h 128"/>
                <a:gd name="T10" fmla="*/ 18 w 66"/>
                <a:gd name="T11" fmla="*/ 0 h 128"/>
              </a:gdLst>
              <a:ahLst/>
              <a:cxnLst>
                <a:cxn ang="0">
                  <a:pos x="T0" y="T1"/>
                </a:cxn>
                <a:cxn ang="0">
                  <a:pos x="T2" y="T3"/>
                </a:cxn>
                <a:cxn ang="0">
                  <a:pos x="T4" y="T5"/>
                </a:cxn>
                <a:cxn ang="0">
                  <a:pos x="T6" y="T7"/>
                </a:cxn>
                <a:cxn ang="0">
                  <a:pos x="T8" y="T9"/>
                </a:cxn>
                <a:cxn ang="0">
                  <a:pos x="T10" y="T11"/>
                </a:cxn>
              </a:cxnLst>
              <a:rect l="0" t="0" r="r" b="b"/>
              <a:pathLst>
                <a:path w="66" h="128">
                  <a:moveTo>
                    <a:pt x="18" y="0"/>
                  </a:moveTo>
                  <a:cubicBezTo>
                    <a:pt x="18" y="0"/>
                    <a:pt x="0" y="69"/>
                    <a:pt x="26" y="101"/>
                  </a:cubicBezTo>
                  <a:cubicBezTo>
                    <a:pt x="47" y="128"/>
                    <a:pt x="54" y="125"/>
                    <a:pt x="60" y="121"/>
                  </a:cubicBezTo>
                  <a:cubicBezTo>
                    <a:pt x="66" y="118"/>
                    <a:pt x="55" y="99"/>
                    <a:pt x="52" y="90"/>
                  </a:cubicBezTo>
                  <a:cubicBezTo>
                    <a:pt x="48" y="82"/>
                    <a:pt x="48" y="43"/>
                    <a:pt x="52" y="27"/>
                  </a:cubicBezTo>
                  <a:lnTo>
                    <a:pt x="1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49" name="Freeform 154"/>
            <p:cNvSpPr>
              <a:spLocks/>
            </p:cNvSpPr>
            <p:nvPr/>
          </p:nvSpPr>
          <p:spPr bwMode="auto">
            <a:xfrm>
              <a:off x="3680048" y="2125797"/>
              <a:ext cx="78636" cy="154172"/>
            </a:xfrm>
            <a:custGeom>
              <a:avLst/>
              <a:gdLst>
                <a:gd name="T0" fmla="*/ 10 w 34"/>
                <a:gd name="T1" fmla="*/ 0 h 67"/>
                <a:gd name="T2" fmla="*/ 10 w 34"/>
                <a:gd name="T3" fmla="*/ 62 h 67"/>
                <a:gd name="T4" fmla="*/ 29 w 34"/>
                <a:gd name="T5" fmla="*/ 4 h 67"/>
                <a:gd name="T6" fmla="*/ 10 w 34"/>
                <a:gd name="T7" fmla="*/ 0 h 67"/>
              </a:gdLst>
              <a:ahLst/>
              <a:cxnLst>
                <a:cxn ang="0">
                  <a:pos x="T0" y="T1"/>
                </a:cxn>
                <a:cxn ang="0">
                  <a:pos x="T2" y="T3"/>
                </a:cxn>
                <a:cxn ang="0">
                  <a:pos x="T4" y="T5"/>
                </a:cxn>
                <a:cxn ang="0">
                  <a:pos x="T6" y="T7"/>
                </a:cxn>
              </a:cxnLst>
              <a:rect l="0" t="0" r="r" b="b"/>
              <a:pathLst>
                <a:path w="34" h="67">
                  <a:moveTo>
                    <a:pt x="10" y="0"/>
                  </a:moveTo>
                  <a:cubicBezTo>
                    <a:pt x="10" y="0"/>
                    <a:pt x="0" y="57"/>
                    <a:pt x="10" y="62"/>
                  </a:cubicBezTo>
                  <a:cubicBezTo>
                    <a:pt x="19" y="67"/>
                    <a:pt x="34" y="43"/>
                    <a:pt x="29" y="4"/>
                  </a:cubicBezTo>
                  <a:lnTo>
                    <a:pt x="1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0" name="Freeform 155"/>
            <p:cNvSpPr>
              <a:spLocks/>
            </p:cNvSpPr>
            <p:nvPr/>
          </p:nvSpPr>
          <p:spPr bwMode="auto">
            <a:xfrm>
              <a:off x="3606949" y="1542580"/>
              <a:ext cx="204898" cy="605532"/>
            </a:xfrm>
            <a:custGeom>
              <a:avLst/>
              <a:gdLst>
                <a:gd name="T0" fmla="*/ 84 w 89"/>
                <a:gd name="T1" fmla="*/ 0 h 262"/>
                <a:gd name="T2" fmla="*/ 0 w 89"/>
                <a:gd name="T3" fmla="*/ 240 h 262"/>
                <a:gd name="T4" fmla="*/ 72 w 89"/>
                <a:gd name="T5" fmla="*/ 261 h 262"/>
                <a:gd name="T6" fmla="*/ 89 w 89"/>
                <a:gd name="T7" fmla="*/ 9 h 262"/>
                <a:gd name="T8" fmla="*/ 84 w 89"/>
                <a:gd name="T9" fmla="*/ 0 h 262"/>
              </a:gdLst>
              <a:ahLst/>
              <a:cxnLst>
                <a:cxn ang="0">
                  <a:pos x="T0" y="T1"/>
                </a:cxn>
                <a:cxn ang="0">
                  <a:pos x="T2" y="T3"/>
                </a:cxn>
                <a:cxn ang="0">
                  <a:pos x="T4" y="T5"/>
                </a:cxn>
                <a:cxn ang="0">
                  <a:pos x="T6" y="T7"/>
                </a:cxn>
                <a:cxn ang="0">
                  <a:pos x="T8" y="T9"/>
                </a:cxn>
              </a:cxnLst>
              <a:rect l="0" t="0" r="r" b="b"/>
              <a:pathLst>
                <a:path w="89" h="262">
                  <a:moveTo>
                    <a:pt x="84" y="0"/>
                  </a:moveTo>
                  <a:cubicBezTo>
                    <a:pt x="59" y="8"/>
                    <a:pt x="15" y="183"/>
                    <a:pt x="0" y="240"/>
                  </a:cubicBezTo>
                  <a:cubicBezTo>
                    <a:pt x="0" y="240"/>
                    <a:pt x="42" y="262"/>
                    <a:pt x="72" y="261"/>
                  </a:cubicBezTo>
                  <a:cubicBezTo>
                    <a:pt x="89" y="9"/>
                    <a:pt x="89" y="9"/>
                    <a:pt x="89" y="9"/>
                  </a:cubicBezTo>
                  <a:lnTo>
                    <a:pt x="84"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1" name="Freeform 156"/>
            <p:cNvSpPr>
              <a:spLocks/>
            </p:cNvSpPr>
            <p:nvPr/>
          </p:nvSpPr>
          <p:spPr bwMode="auto">
            <a:xfrm>
              <a:off x="4168480" y="2076097"/>
              <a:ext cx="150628" cy="295158"/>
            </a:xfrm>
            <a:custGeom>
              <a:avLst/>
              <a:gdLst>
                <a:gd name="T0" fmla="*/ 48 w 65"/>
                <a:gd name="T1" fmla="*/ 0 h 128"/>
                <a:gd name="T2" fmla="*/ 40 w 65"/>
                <a:gd name="T3" fmla="*/ 101 h 128"/>
                <a:gd name="T4" fmla="*/ 5 w 65"/>
                <a:gd name="T5" fmla="*/ 121 h 128"/>
                <a:gd name="T6" fmla="*/ 13 w 65"/>
                <a:gd name="T7" fmla="*/ 90 h 128"/>
                <a:gd name="T8" fmla="*/ 13 w 65"/>
                <a:gd name="T9" fmla="*/ 27 h 128"/>
                <a:gd name="T10" fmla="*/ 48 w 65"/>
                <a:gd name="T11" fmla="*/ 0 h 128"/>
              </a:gdLst>
              <a:ahLst/>
              <a:cxnLst>
                <a:cxn ang="0">
                  <a:pos x="T0" y="T1"/>
                </a:cxn>
                <a:cxn ang="0">
                  <a:pos x="T2" y="T3"/>
                </a:cxn>
                <a:cxn ang="0">
                  <a:pos x="T4" y="T5"/>
                </a:cxn>
                <a:cxn ang="0">
                  <a:pos x="T6" y="T7"/>
                </a:cxn>
                <a:cxn ang="0">
                  <a:pos x="T8" y="T9"/>
                </a:cxn>
                <a:cxn ang="0">
                  <a:pos x="T10" y="T11"/>
                </a:cxn>
              </a:cxnLst>
              <a:rect l="0" t="0" r="r" b="b"/>
              <a:pathLst>
                <a:path w="65" h="128">
                  <a:moveTo>
                    <a:pt x="48" y="0"/>
                  </a:moveTo>
                  <a:cubicBezTo>
                    <a:pt x="48" y="0"/>
                    <a:pt x="65" y="69"/>
                    <a:pt x="40" y="101"/>
                  </a:cubicBezTo>
                  <a:cubicBezTo>
                    <a:pt x="19" y="128"/>
                    <a:pt x="11" y="125"/>
                    <a:pt x="5" y="121"/>
                  </a:cubicBezTo>
                  <a:cubicBezTo>
                    <a:pt x="0" y="118"/>
                    <a:pt x="10" y="99"/>
                    <a:pt x="13" y="90"/>
                  </a:cubicBezTo>
                  <a:cubicBezTo>
                    <a:pt x="17" y="82"/>
                    <a:pt x="17" y="43"/>
                    <a:pt x="13" y="27"/>
                  </a:cubicBezTo>
                  <a:lnTo>
                    <a:pt x="48"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2" name="Freeform 157"/>
            <p:cNvSpPr>
              <a:spLocks/>
            </p:cNvSpPr>
            <p:nvPr/>
          </p:nvSpPr>
          <p:spPr bwMode="auto">
            <a:xfrm>
              <a:off x="4174019" y="2125797"/>
              <a:ext cx="78636" cy="154172"/>
            </a:xfrm>
            <a:custGeom>
              <a:avLst/>
              <a:gdLst>
                <a:gd name="T0" fmla="*/ 24 w 34"/>
                <a:gd name="T1" fmla="*/ 0 h 67"/>
                <a:gd name="T2" fmla="*/ 24 w 34"/>
                <a:gd name="T3" fmla="*/ 62 h 67"/>
                <a:gd name="T4" fmla="*/ 6 w 34"/>
                <a:gd name="T5" fmla="*/ 4 h 67"/>
                <a:gd name="T6" fmla="*/ 24 w 34"/>
                <a:gd name="T7" fmla="*/ 0 h 67"/>
              </a:gdLst>
              <a:ahLst/>
              <a:cxnLst>
                <a:cxn ang="0">
                  <a:pos x="T0" y="T1"/>
                </a:cxn>
                <a:cxn ang="0">
                  <a:pos x="T2" y="T3"/>
                </a:cxn>
                <a:cxn ang="0">
                  <a:pos x="T4" y="T5"/>
                </a:cxn>
                <a:cxn ang="0">
                  <a:pos x="T6" y="T7"/>
                </a:cxn>
              </a:cxnLst>
              <a:rect l="0" t="0" r="r" b="b"/>
              <a:pathLst>
                <a:path w="34" h="67">
                  <a:moveTo>
                    <a:pt x="24" y="0"/>
                  </a:moveTo>
                  <a:cubicBezTo>
                    <a:pt x="24" y="0"/>
                    <a:pt x="34" y="57"/>
                    <a:pt x="24" y="62"/>
                  </a:cubicBezTo>
                  <a:cubicBezTo>
                    <a:pt x="15" y="67"/>
                    <a:pt x="0" y="43"/>
                    <a:pt x="6" y="4"/>
                  </a:cubicBezTo>
                  <a:lnTo>
                    <a:pt x="24"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3" name="Freeform 158"/>
            <p:cNvSpPr>
              <a:spLocks/>
            </p:cNvSpPr>
            <p:nvPr/>
          </p:nvSpPr>
          <p:spPr bwMode="auto">
            <a:xfrm>
              <a:off x="4120856" y="1542580"/>
              <a:ext cx="204898" cy="605532"/>
            </a:xfrm>
            <a:custGeom>
              <a:avLst/>
              <a:gdLst>
                <a:gd name="T0" fmla="*/ 5 w 89"/>
                <a:gd name="T1" fmla="*/ 0 h 262"/>
                <a:gd name="T2" fmla="*/ 89 w 89"/>
                <a:gd name="T3" fmla="*/ 240 h 262"/>
                <a:gd name="T4" fmla="*/ 17 w 89"/>
                <a:gd name="T5" fmla="*/ 261 h 262"/>
                <a:gd name="T6" fmla="*/ 0 w 89"/>
                <a:gd name="T7" fmla="*/ 9 h 262"/>
                <a:gd name="T8" fmla="*/ 5 w 89"/>
                <a:gd name="T9" fmla="*/ 0 h 262"/>
              </a:gdLst>
              <a:ahLst/>
              <a:cxnLst>
                <a:cxn ang="0">
                  <a:pos x="T0" y="T1"/>
                </a:cxn>
                <a:cxn ang="0">
                  <a:pos x="T2" y="T3"/>
                </a:cxn>
                <a:cxn ang="0">
                  <a:pos x="T4" y="T5"/>
                </a:cxn>
                <a:cxn ang="0">
                  <a:pos x="T6" y="T7"/>
                </a:cxn>
                <a:cxn ang="0">
                  <a:pos x="T8" y="T9"/>
                </a:cxn>
              </a:cxnLst>
              <a:rect l="0" t="0" r="r" b="b"/>
              <a:pathLst>
                <a:path w="89" h="262">
                  <a:moveTo>
                    <a:pt x="5" y="0"/>
                  </a:moveTo>
                  <a:cubicBezTo>
                    <a:pt x="30" y="8"/>
                    <a:pt x="74" y="183"/>
                    <a:pt x="89" y="240"/>
                  </a:cubicBezTo>
                  <a:cubicBezTo>
                    <a:pt x="89" y="240"/>
                    <a:pt x="47" y="262"/>
                    <a:pt x="17" y="261"/>
                  </a:cubicBezTo>
                  <a:cubicBezTo>
                    <a:pt x="0" y="9"/>
                    <a:pt x="0" y="9"/>
                    <a:pt x="0" y="9"/>
                  </a:cubicBezTo>
                  <a:lnTo>
                    <a:pt x="5" y="0"/>
                  </a:lnTo>
                  <a:close/>
                </a:path>
              </a:pathLst>
            </a:custGeom>
            <a:solidFill>
              <a:srgbClr val="38373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4" name="Freeform 159"/>
            <p:cNvSpPr>
              <a:spLocks/>
            </p:cNvSpPr>
            <p:nvPr/>
          </p:nvSpPr>
          <p:spPr bwMode="auto">
            <a:xfrm>
              <a:off x="3728780" y="1530408"/>
              <a:ext cx="240340" cy="731304"/>
            </a:xfrm>
            <a:custGeom>
              <a:avLst/>
              <a:gdLst>
                <a:gd name="T0" fmla="*/ 51 w 104"/>
                <a:gd name="T1" fmla="*/ 0 h 316"/>
                <a:gd name="T2" fmla="*/ 31 w 104"/>
                <a:gd name="T3" fmla="*/ 5 h 316"/>
                <a:gd name="T4" fmla="*/ 0 w 104"/>
                <a:gd name="T5" fmla="*/ 316 h 316"/>
                <a:gd name="T6" fmla="*/ 100 w 104"/>
                <a:gd name="T7" fmla="*/ 164 h 316"/>
                <a:gd name="T8" fmla="*/ 100 w 104"/>
                <a:gd name="T9" fmla="*/ 112 h 316"/>
                <a:gd name="T10" fmla="*/ 51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1" y="0"/>
                  </a:moveTo>
                  <a:cubicBezTo>
                    <a:pt x="51" y="0"/>
                    <a:pt x="39" y="2"/>
                    <a:pt x="31" y="5"/>
                  </a:cubicBezTo>
                  <a:cubicBezTo>
                    <a:pt x="0" y="316"/>
                    <a:pt x="0" y="316"/>
                    <a:pt x="0" y="316"/>
                  </a:cubicBezTo>
                  <a:cubicBezTo>
                    <a:pt x="0" y="316"/>
                    <a:pt x="96" y="303"/>
                    <a:pt x="100" y="164"/>
                  </a:cubicBezTo>
                  <a:cubicBezTo>
                    <a:pt x="100" y="112"/>
                    <a:pt x="100" y="112"/>
                    <a:pt x="100" y="112"/>
                  </a:cubicBezTo>
                  <a:cubicBezTo>
                    <a:pt x="100" y="112"/>
                    <a:pt x="104" y="49"/>
                    <a:pt x="51"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5" name="Freeform 160"/>
            <p:cNvSpPr>
              <a:spLocks/>
            </p:cNvSpPr>
            <p:nvPr/>
          </p:nvSpPr>
          <p:spPr bwMode="auto">
            <a:xfrm>
              <a:off x="3963583" y="1530408"/>
              <a:ext cx="240340" cy="731304"/>
            </a:xfrm>
            <a:custGeom>
              <a:avLst/>
              <a:gdLst>
                <a:gd name="T0" fmla="*/ 54 w 104"/>
                <a:gd name="T1" fmla="*/ 0 h 316"/>
                <a:gd name="T2" fmla="*/ 73 w 104"/>
                <a:gd name="T3" fmla="*/ 5 h 316"/>
                <a:gd name="T4" fmla="*/ 104 w 104"/>
                <a:gd name="T5" fmla="*/ 316 h 316"/>
                <a:gd name="T6" fmla="*/ 4 w 104"/>
                <a:gd name="T7" fmla="*/ 164 h 316"/>
                <a:gd name="T8" fmla="*/ 4 w 104"/>
                <a:gd name="T9" fmla="*/ 112 h 316"/>
                <a:gd name="T10" fmla="*/ 54 w 104"/>
                <a:gd name="T11" fmla="*/ 0 h 316"/>
              </a:gdLst>
              <a:ahLst/>
              <a:cxnLst>
                <a:cxn ang="0">
                  <a:pos x="T0" y="T1"/>
                </a:cxn>
                <a:cxn ang="0">
                  <a:pos x="T2" y="T3"/>
                </a:cxn>
                <a:cxn ang="0">
                  <a:pos x="T4" y="T5"/>
                </a:cxn>
                <a:cxn ang="0">
                  <a:pos x="T6" y="T7"/>
                </a:cxn>
                <a:cxn ang="0">
                  <a:pos x="T8" y="T9"/>
                </a:cxn>
                <a:cxn ang="0">
                  <a:pos x="T10" y="T11"/>
                </a:cxn>
              </a:cxnLst>
              <a:rect l="0" t="0" r="r" b="b"/>
              <a:pathLst>
                <a:path w="104" h="316">
                  <a:moveTo>
                    <a:pt x="54" y="0"/>
                  </a:moveTo>
                  <a:cubicBezTo>
                    <a:pt x="54" y="0"/>
                    <a:pt x="65" y="2"/>
                    <a:pt x="73" y="5"/>
                  </a:cubicBezTo>
                  <a:cubicBezTo>
                    <a:pt x="104" y="316"/>
                    <a:pt x="104" y="316"/>
                    <a:pt x="104" y="316"/>
                  </a:cubicBezTo>
                  <a:cubicBezTo>
                    <a:pt x="104" y="316"/>
                    <a:pt x="8" y="303"/>
                    <a:pt x="4" y="164"/>
                  </a:cubicBezTo>
                  <a:cubicBezTo>
                    <a:pt x="4" y="112"/>
                    <a:pt x="4" y="112"/>
                    <a:pt x="4" y="112"/>
                  </a:cubicBezTo>
                  <a:cubicBezTo>
                    <a:pt x="4" y="112"/>
                    <a:pt x="0" y="49"/>
                    <a:pt x="54" y="0"/>
                  </a:cubicBez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6" name="Freeform 161"/>
            <p:cNvSpPr>
              <a:spLocks/>
            </p:cNvSpPr>
            <p:nvPr/>
          </p:nvSpPr>
          <p:spPr bwMode="auto">
            <a:xfrm>
              <a:off x="3820707" y="1530408"/>
              <a:ext cx="138445" cy="246472"/>
            </a:xfrm>
            <a:custGeom>
              <a:avLst/>
              <a:gdLst>
                <a:gd name="T0" fmla="*/ 6 w 60"/>
                <a:gd name="T1" fmla="*/ 54 h 106"/>
                <a:gd name="T2" fmla="*/ 34 w 60"/>
                <a:gd name="T3" fmla="*/ 54 h 106"/>
                <a:gd name="T4" fmla="*/ 23 w 60"/>
                <a:gd name="T5" fmla="*/ 92 h 106"/>
                <a:gd name="T6" fmla="*/ 60 w 60"/>
                <a:gd name="T7" fmla="*/ 106 h 106"/>
                <a:gd name="T8" fmla="*/ 11 w 60"/>
                <a:gd name="T9" fmla="*/ 0 h 106"/>
                <a:gd name="T10" fmla="*/ 6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6" y="54"/>
                  </a:moveTo>
                  <a:cubicBezTo>
                    <a:pt x="11" y="57"/>
                    <a:pt x="34" y="54"/>
                    <a:pt x="34" y="54"/>
                  </a:cubicBezTo>
                  <a:cubicBezTo>
                    <a:pt x="23" y="92"/>
                    <a:pt x="23" y="92"/>
                    <a:pt x="23" y="92"/>
                  </a:cubicBezTo>
                  <a:cubicBezTo>
                    <a:pt x="23" y="92"/>
                    <a:pt x="56" y="92"/>
                    <a:pt x="60" y="106"/>
                  </a:cubicBezTo>
                  <a:cubicBezTo>
                    <a:pt x="60" y="89"/>
                    <a:pt x="54" y="40"/>
                    <a:pt x="11" y="0"/>
                  </a:cubicBezTo>
                  <a:cubicBezTo>
                    <a:pt x="11" y="0"/>
                    <a:pt x="0" y="51"/>
                    <a:pt x="6"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7" name="Freeform 162"/>
            <p:cNvSpPr>
              <a:spLocks/>
            </p:cNvSpPr>
            <p:nvPr/>
          </p:nvSpPr>
          <p:spPr bwMode="auto">
            <a:xfrm>
              <a:off x="3973550" y="1530408"/>
              <a:ext cx="138445" cy="246472"/>
            </a:xfrm>
            <a:custGeom>
              <a:avLst/>
              <a:gdLst>
                <a:gd name="T0" fmla="*/ 54 w 60"/>
                <a:gd name="T1" fmla="*/ 54 h 106"/>
                <a:gd name="T2" fmla="*/ 26 w 60"/>
                <a:gd name="T3" fmla="*/ 54 h 106"/>
                <a:gd name="T4" fmla="*/ 37 w 60"/>
                <a:gd name="T5" fmla="*/ 92 h 106"/>
                <a:gd name="T6" fmla="*/ 0 w 60"/>
                <a:gd name="T7" fmla="*/ 106 h 106"/>
                <a:gd name="T8" fmla="*/ 50 w 60"/>
                <a:gd name="T9" fmla="*/ 0 h 106"/>
                <a:gd name="T10" fmla="*/ 54 w 60"/>
                <a:gd name="T11" fmla="*/ 54 h 106"/>
              </a:gdLst>
              <a:ahLst/>
              <a:cxnLst>
                <a:cxn ang="0">
                  <a:pos x="T0" y="T1"/>
                </a:cxn>
                <a:cxn ang="0">
                  <a:pos x="T2" y="T3"/>
                </a:cxn>
                <a:cxn ang="0">
                  <a:pos x="T4" y="T5"/>
                </a:cxn>
                <a:cxn ang="0">
                  <a:pos x="T6" y="T7"/>
                </a:cxn>
                <a:cxn ang="0">
                  <a:pos x="T8" y="T9"/>
                </a:cxn>
                <a:cxn ang="0">
                  <a:pos x="T10" y="T11"/>
                </a:cxn>
              </a:cxnLst>
              <a:rect l="0" t="0" r="r" b="b"/>
              <a:pathLst>
                <a:path w="60" h="106">
                  <a:moveTo>
                    <a:pt x="54" y="54"/>
                  </a:moveTo>
                  <a:cubicBezTo>
                    <a:pt x="49" y="57"/>
                    <a:pt x="26" y="54"/>
                    <a:pt x="26" y="54"/>
                  </a:cubicBezTo>
                  <a:cubicBezTo>
                    <a:pt x="37" y="92"/>
                    <a:pt x="37" y="92"/>
                    <a:pt x="37" y="92"/>
                  </a:cubicBezTo>
                  <a:cubicBezTo>
                    <a:pt x="37" y="92"/>
                    <a:pt x="4" y="92"/>
                    <a:pt x="0" y="106"/>
                  </a:cubicBezTo>
                  <a:cubicBezTo>
                    <a:pt x="1" y="89"/>
                    <a:pt x="7" y="40"/>
                    <a:pt x="50" y="0"/>
                  </a:cubicBezTo>
                  <a:cubicBezTo>
                    <a:pt x="50" y="0"/>
                    <a:pt x="60" y="51"/>
                    <a:pt x="54" y="54"/>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8" name="Freeform 163"/>
            <p:cNvSpPr>
              <a:spLocks/>
            </p:cNvSpPr>
            <p:nvPr/>
          </p:nvSpPr>
          <p:spPr bwMode="auto">
            <a:xfrm>
              <a:off x="3425309" y="1053691"/>
              <a:ext cx="188285" cy="288059"/>
            </a:xfrm>
            <a:custGeom>
              <a:avLst/>
              <a:gdLst>
                <a:gd name="T0" fmla="*/ 70 w 81"/>
                <a:gd name="T1" fmla="*/ 28 h 124"/>
                <a:gd name="T2" fmla="*/ 21 w 81"/>
                <a:gd name="T3" fmla="*/ 17 h 124"/>
                <a:gd name="T4" fmla="*/ 81 w 81"/>
                <a:gd name="T5" fmla="*/ 124 h 124"/>
                <a:gd name="T6" fmla="*/ 70 w 81"/>
                <a:gd name="T7" fmla="*/ 28 h 124"/>
              </a:gdLst>
              <a:ahLst/>
              <a:cxnLst>
                <a:cxn ang="0">
                  <a:pos x="T0" y="T1"/>
                </a:cxn>
                <a:cxn ang="0">
                  <a:pos x="T2" y="T3"/>
                </a:cxn>
                <a:cxn ang="0">
                  <a:pos x="T4" y="T5"/>
                </a:cxn>
                <a:cxn ang="0">
                  <a:pos x="T6" y="T7"/>
                </a:cxn>
              </a:cxnLst>
              <a:rect l="0" t="0" r="r" b="b"/>
              <a:pathLst>
                <a:path w="81" h="124">
                  <a:moveTo>
                    <a:pt x="70" y="28"/>
                  </a:moveTo>
                  <a:cubicBezTo>
                    <a:pt x="70" y="28"/>
                    <a:pt x="41" y="0"/>
                    <a:pt x="21" y="17"/>
                  </a:cubicBezTo>
                  <a:cubicBezTo>
                    <a:pt x="0" y="35"/>
                    <a:pt x="22" y="96"/>
                    <a:pt x="81" y="124"/>
                  </a:cubicBezTo>
                  <a:lnTo>
                    <a:pt x="70"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59" name="Freeform 164"/>
            <p:cNvSpPr>
              <a:spLocks/>
            </p:cNvSpPr>
            <p:nvPr/>
          </p:nvSpPr>
          <p:spPr bwMode="auto">
            <a:xfrm>
              <a:off x="4305818" y="1053691"/>
              <a:ext cx="187178" cy="288059"/>
            </a:xfrm>
            <a:custGeom>
              <a:avLst/>
              <a:gdLst>
                <a:gd name="T0" fmla="*/ 11 w 81"/>
                <a:gd name="T1" fmla="*/ 28 h 124"/>
                <a:gd name="T2" fmla="*/ 60 w 81"/>
                <a:gd name="T3" fmla="*/ 17 h 124"/>
                <a:gd name="T4" fmla="*/ 0 w 81"/>
                <a:gd name="T5" fmla="*/ 124 h 124"/>
                <a:gd name="T6" fmla="*/ 11 w 81"/>
                <a:gd name="T7" fmla="*/ 28 h 124"/>
              </a:gdLst>
              <a:ahLst/>
              <a:cxnLst>
                <a:cxn ang="0">
                  <a:pos x="T0" y="T1"/>
                </a:cxn>
                <a:cxn ang="0">
                  <a:pos x="T2" y="T3"/>
                </a:cxn>
                <a:cxn ang="0">
                  <a:pos x="T4" y="T5"/>
                </a:cxn>
                <a:cxn ang="0">
                  <a:pos x="T6" y="T7"/>
                </a:cxn>
              </a:cxnLst>
              <a:rect l="0" t="0" r="r" b="b"/>
              <a:pathLst>
                <a:path w="81" h="124">
                  <a:moveTo>
                    <a:pt x="11" y="28"/>
                  </a:moveTo>
                  <a:cubicBezTo>
                    <a:pt x="11" y="28"/>
                    <a:pt x="40" y="0"/>
                    <a:pt x="60" y="17"/>
                  </a:cubicBezTo>
                  <a:cubicBezTo>
                    <a:pt x="81" y="35"/>
                    <a:pt x="59" y="96"/>
                    <a:pt x="0" y="124"/>
                  </a:cubicBezTo>
                  <a:lnTo>
                    <a:pt x="11" y="28"/>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0" name="Rectangle 165"/>
            <p:cNvSpPr>
              <a:spLocks noChangeArrowheads="1"/>
            </p:cNvSpPr>
            <p:nvPr/>
          </p:nvSpPr>
          <p:spPr bwMode="auto">
            <a:xfrm>
              <a:off x="3567077" y="844747"/>
              <a:ext cx="787473" cy="427016"/>
            </a:xfrm>
            <a:prstGeom prst="rect">
              <a:avLst/>
            </a:prstGeom>
            <a:solidFill>
              <a:srgbClr val="F9DAB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1" name="Freeform 166"/>
            <p:cNvSpPr>
              <a:spLocks/>
            </p:cNvSpPr>
            <p:nvPr/>
          </p:nvSpPr>
          <p:spPr bwMode="auto">
            <a:xfrm>
              <a:off x="3567077" y="1236264"/>
              <a:ext cx="787473" cy="313416"/>
            </a:xfrm>
            <a:custGeom>
              <a:avLst/>
              <a:gdLst>
                <a:gd name="T0" fmla="*/ 170 w 341"/>
                <a:gd name="T1" fmla="*/ 0 h 135"/>
                <a:gd name="T2" fmla="*/ 0 w 341"/>
                <a:gd name="T3" fmla="*/ 15 h 135"/>
                <a:gd name="T4" fmla="*/ 170 w 341"/>
                <a:gd name="T5" fmla="*/ 135 h 135"/>
                <a:gd name="T6" fmla="*/ 341 w 341"/>
                <a:gd name="T7" fmla="*/ 15 h 135"/>
                <a:gd name="T8" fmla="*/ 170 w 341"/>
                <a:gd name="T9" fmla="*/ 0 h 135"/>
              </a:gdLst>
              <a:ahLst/>
              <a:cxnLst>
                <a:cxn ang="0">
                  <a:pos x="T0" y="T1"/>
                </a:cxn>
                <a:cxn ang="0">
                  <a:pos x="T2" y="T3"/>
                </a:cxn>
                <a:cxn ang="0">
                  <a:pos x="T4" y="T5"/>
                </a:cxn>
                <a:cxn ang="0">
                  <a:pos x="T6" y="T7"/>
                </a:cxn>
                <a:cxn ang="0">
                  <a:pos x="T8" y="T9"/>
                </a:cxn>
              </a:cxnLst>
              <a:rect l="0" t="0" r="r" b="b"/>
              <a:pathLst>
                <a:path w="341" h="135">
                  <a:moveTo>
                    <a:pt x="170" y="0"/>
                  </a:moveTo>
                  <a:cubicBezTo>
                    <a:pt x="0" y="15"/>
                    <a:pt x="0" y="15"/>
                    <a:pt x="0" y="15"/>
                  </a:cubicBezTo>
                  <a:cubicBezTo>
                    <a:pt x="0" y="15"/>
                    <a:pt x="2" y="135"/>
                    <a:pt x="170" y="135"/>
                  </a:cubicBezTo>
                  <a:cubicBezTo>
                    <a:pt x="339" y="135"/>
                    <a:pt x="341" y="15"/>
                    <a:pt x="341" y="15"/>
                  </a:cubicBezTo>
                  <a:lnTo>
                    <a:pt x="170"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2" name="Oval 167"/>
            <p:cNvSpPr>
              <a:spLocks noChangeArrowheads="1"/>
            </p:cNvSpPr>
            <p:nvPr/>
          </p:nvSpPr>
          <p:spPr bwMode="auto">
            <a:xfrm>
              <a:off x="3672295" y="1134834"/>
              <a:ext cx="97465"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3" name="Freeform 168"/>
            <p:cNvSpPr>
              <a:spLocks/>
            </p:cNvSpPr>
            <p:nvPr/>
          </p:nvSpPr>
          <p:spPr bwMode="auto">
            <a:xfrm>
              <a:off x="3688908" y="1142949"/>
              <a:ext cx="46517" cy="30429"/>
            </a:xfrm>
            <a:custGeom>
              <a:avLst/>
              <a:gdLst>
                <a:gd name="T0" fmla="*/ 20 w 20"/>
                <a:gd name="T1" fmla="*/ 5 h 13"/>
                <a:gd name="T2" fmla="*/ 11 w 20"/>
                <a:gd name="T3" fmla="*/ 12 h 13"/>
                <a:gd name="T4" fmla="*/ 0 w 20"/>
                <a:gd name="T5" fmla="*/ 8 h 13"/>
                <a:gd name="T6" fmla="*/ 9 w 20"/>
                <a:gd name="T7" fmla="*/ 1 h 13"/>
                <a:gd name="T8" fmla="*/ 20 w 20"/>
                <a:gd name="T9" fmla="*/ 5 h 13"/>
              </a:gdLst>
              <a:ahLst/>
              <a:cxnLst>
                <a:cxn ang="0">
                  <a:pos x="T0" y="T1"/>
                </a:cxn>
                <a:cxn ang="0">
                  <a:pos x="T2" y="T3"/>
                </a:cxn>
                <a:cxn ang="0">
                  <a:pos x="T4" y="T5"/>
                </a:cxn>
                <a:cxn ang="0">
                  <a:pos x="T6" y="T7"/>
                </a:cxn>
                <a:cxn ang="0">
                  <a:pos x="T8" y="T9"/>
                </a:cxn>
              </a:cxnLst>
              <a:rect l="0" t="0" r="r" b="b"/>
              <a:pathLst>
                <a:path w="20" h="13">
                  <a:moveTo>
                    <a:pt x="20" y="5"/>
                  </a:moveTo>
                  <a:cubicBezTo>
                    <a:pt x="20" y="8"/>
                    <a:pt x="17" y="11"/>
                    <a:pt x="11" y="12"/>
                  </a:cubicBezTo>
                  <a:cubicBezTo>
                    <a:pt x="6" y="13"/>
                    <a:pt x="1" y="12"/>
                    <a:pt x="0" y="8"/>
                  </a:cubicBezTo>
                  <a:cubicBezTo>
                    <a:pt x="0" y="5"/>
                    <a:pt x="4" y="2"/>
                    <a:pt x="9" y="1"/>
                  </a:cubicBezTo>
                  <a:cubicBezTo>
                    <a:pt x="14" y="0"/>
                    <a:pt x="19"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4" name="Oval 169"/>
            <p:cNvSpPr>
              <a:spLocks noChangeArrowheads="1"/>
            </p:cNvSpPr>
            <p:nvPr/>
          </p:nvSpPr>
          <p:spPr bwMode="auto">
            <a:xfrm>
              <a:off x="4116426" y="1134834"/>
              <a:ext cx="99680" cy="101429"/>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5" name="Freeform 170"/>
            <p:cNvSpPr>
              <a:spLocks/>
            </p:cNvSpPr>
            <p:nvPr/>
          </p:nvSpPr>
          <p:spPr bwMode="auto">
            <a:xfrm>
              <a:off x="4135254" y="1142949"/>
              <a:ext cx="47625" cy="30429"/>
            </a:xfrm>
            <a:custGeom>
              <a:avLst/>
              <a:gdLst>
                <a:gd name="T0" fmla="*/ 20 w 21"/>
                <a:gd name="T1" fmla="*/ 5 h 13"/>
                <a:gd name="T2" fmla="*/ 12 w 21"/>
                <a:gd name="T3" fmla="*/ 12 h 13"/>
                <a:gd name="T4" fmla="*/ 1 w 21"/>
                <a:gd name="T5" fmla="*/ 8 h 13"/>
                <a:gd name="T6" fmla="*/ 9 w 21"/>
                <a:gd name="T7" fmla="*/ 1 h 13"/>
                <a:gd name="T8" fmla="*/ 20 w 21"/>
                <a:gd name="T9" fmla="*/ 5 h 13"/>
              </a:gdLst>
              <a:ahLst/>
              <a:cxnLst>
                <a:cxn ang="0">
                  <a:pos x="T0" y="T1"/>
                </a:cxn>
                <a:cxn ang="0">
                  <a:pos x="T2" y="T3"/>
                </a:cxn>
                <a:cxn ang="0">
                  <a:pos x="T4" y="T5"/>
                </a:cxn>
                <a:cxn ang="0">
                  <a:pos x="T6" y="T7"/>
                </a:cxn>
                <a:cxn ang="0">
                  <a:pos x="T8" y="T9"/>
                </a:cxn>
              </a:cxnLst>
              <a:rect l="0" t="0" r="r" b="b"/>
              <a:pathLst>
                <a:path w="21" h="13">
                  <a:moveTo>
                    <a:pt x="20" y="5"/>
                  </a:moveTo>
                  <a:cubicBezTo>
                    <a:pt x="21" y="8"/>
                    <a:pt x="17" y="11"/>
                    <a:pt x="12" y="12"/>
                  </a:cubicBezTo>
                  <a:cubicBezTo>
                    <a:pt x="6" y="13"/>
                    <a:pt x="2" y="12"/>
                    <a:pt x="1" y="8"/>
                  </a:cubicBezTo>
                  <a:cubicBezTo>
                    <a:pt x="0" y="5"/>
                    <a:pt x="4" y="2"/>
                    <a:pt x="9" y="1"/>
                  </a:cubicBezTo>
                  <a:cubicBezTo>
                    <a:pt x="15" y="0"/>
                    <a:pt x="20" y="1"/>
                    <a:pt x="20" y="5"/>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6" name="Freeform 171"/>
            <p:cNvSpPr>
              <a:spLocks/>
            </p:cNvSpPr>
            <p:nvPr/>
          </p:nvSpPr>
          <p:spPr bwMode="auto">
            <a:xfrm>
              <a:off x="3659004" y="1047605"/>
              <a:ext cx="157273" cy="52743"/>
            </a:xfrm>
            <a:custGeom>
              <a:avLst/>
              <a:gdLst>
                <a:gd name="T0" fmla="*/ 99 w 99"/>
                <a:gd name="T1" fmla="*/ 4 h 33"/>
                <a:gd name="T2" fmla="*/ 99 w 99"/>
                <a:gd name="T3" fmla="*/ 31 h 33"/>
                <a:gd name="T4" fmla="*/ 2 w 99"/>
                <a:gd name="T5" fmla="*/ 33 h 33"/>
                <a:gd name="T6" fmla="*/ 0 w 99"/>
                <a:gd name="T7" fmla="*/ 0 h 33"/>
                <a:gd name="T8" fmla="*/ 99 w 99"/>
                <a:gd name="T9" fmla="*/ 4 h 33"/>
              </a:gdLst>
              <a:ahLst/>
              <a:cxnLst>
                <a:cxn ang="0">
                  <a:pos x="T0" y="T1"/>
                </a:cxn>
                <a:cxn ang="0">
                  <a:pos x="T2" y="T3"/>
                </a:cxn>
                <a:cxn ang="0">
                  <a:pos x="T4" y="T5"/>
                </a:cxn>
                <a:cxn ang="0">
                  <a:pos x="T6" y="T7"/>
                </a:cxn>
                <a:cxn ang="0">
                  <a:pos x="T8" y="T9"/>
                </a:cxn>
              </a:cxnLst>
              <a:rect l="0" t="0" r="r" b="b"/>
              <a:pathLst>
                <a:path w="99" h="33">
                  <a:moveTo>
                    <a:pt x="99" y="4"/>
                  </a:moveTo>
                  <a:lnTo>
                    <a:pt x="99" y="31"/>
                  </a:lnTo>
                  <a:lnTo>
                    <a:pt x="2" y="33"/>
                  </a:lnTo>
                  <a:lnTo>
                    <a:pt x="0" y="0"/>
                  </a:lnTo>
                  <a:lnTo>
                    <a:pt x="99"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7" name="Freeform 172"/>
            <p:cNvSpPr>
              <a:spLocks/>
            </p:cNvSpPr>
            <p:nvPr/>
          </p:nvSpPr>
          <p:spPr bwMode="auto">
            <a:xfrm>
              <a:off x="4089844" y="1047605"/>
              <a:ext cx="155058" cy="52743"/>
            </a:xfrm>
            <a:custGeom>
              <a:avLst/>
              <a:gdLst>
                <a:gd name="T0" fmla="*/ 98 w 98"/>
                <a:gd name="T1" fmla="*/ 4 h 33"/>
                <a:gd name="T2" fmla="*/ 98 w 98"/>
                <a:gd name="T3" fmla="*/ 31 h 33"/>
                <a:gd name="T4" fmla="*/ 2 w 98"/>
                <a:gd name="T5" fmla="*/ 33 h 33"/>
                <a:gd name="T6" fmla="*/ 0 w 98"/>
                <a:gd name="T7" fmla="*/ 0 h 33"/>
                <a:gd name="T8" fmla="*/ 98 w 98"/>
                <a:gd name="T9" fmla="*/ 4 h 33"/>
              </a:gdLst>
              <a:ahLst/>
              <a:cxnLst>
                <a:cxn ang="0">
                  <a:pos x="T0" y="T1"/>
                </a:cxn>
                <a:cxn ang="0">
                  <a:pos x="T2" y="T3"/>
                </a:cxn>
                <a:cxn ang="0">
                  <a:pos x="T4" y="T5"/>
                </a:cxn>
                <a:cxn ang="0">
                  <a:pos x="T6" y="T7"/>
                </a:cxn>
                <a:cxn ang="0">
                  <a:pos x="T8" y="T9"/>
                </a:cxn>
              </a:cxnLst>
              <a:rect l="0" t="0" r="r" b="b"/>
              <a:pathLst>
                <a:path w="98" h="33">
                  <a:moveTo>
                    <a:pt x="98" y="4"/>
                  </a:moveTo>
                  <a:lnTo>
                    <a:pt x="98" y="31"/>
                  </a:lnTo>
                  <a:lnTo>
                    <a:pt x="2" y="33"/>
                  </a:lnTo>
                  <a:lnTo>
                    <a:pt x="0" y="0"/>
                  </a:lnTo>
                  <a:lnTo>
                    <a:pt x="98" y="4"/>
                  </a:ln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8" name="Freeform 173"/>
            <p:cNvSpPr>
              <a:spLocks/>
            </p:cNvSpPr>
            <p:nvPr/>
          </p:nvSpPr>
          <p:spPr bwMode="auto">
            <a:xfrm>
              <a:off x="3877193" y="1311321"/>
              <a:ext cx="181639" cy="55786"/>
            </a:xfrm>
            <a:custGeom>
              <a:avLst/>
              <a:gdLst>
                <a:gd name="T0" fmla="*/ 0 w 79"/>
                <a:gd name="T1" fmla="*/ 2 h 24"/>
                <a:gd name="T2" fmla="*/ 40 w 79"/>
                <a:gd name="T3" fmla="*/ 24 h 24"/>
                <a:gd name="T4" fmla="*/ 79 w 79"/>
                <a:gd name="T5" fmla="*/ 0 h 24"/>
                <a:gd name="T6" fmla="*/ 39 w 79"/>
                <a:gd name="T7" fmla="*/ 17 h 24"/>
                <a:gd name="T8" fmla="*/ 0 w 79"/>
                <a:gd name="T9" fmla="*/ 2 h 24"/>
              </a:gdLst>
              <a:ahLst/>
              <a:cxnLst>
                <a:cxn ang="0">
                  <a:pos x="T0" y="T1"/>
                </a:cxn>
                <a:cxn ang="0">
                  <a:pos x="T2" y="T3"/>
                </a:cxn>
                <a:cxn ang="0">
                  <a:pos x="T4" y="T5"/>
                </a:cxn>
                <a:cxn ang="0">
                  <a:pos x="T6" y="T7"/>
                </a:cxn>
                <a:cxn ang="0">
                  <a:pos x="T8" y="T9"/>
                </a:cxn>
              </a:cxnLst>
              <a:rect l="0" t="0" r="r" b="b"/>
              <a:pathLst>
                <a:path w="79" h="24">
                  <a:moveTo>
                    <a:pt x="0" y="2"/>
                  </a:moveTo>
                  <a:cubicBezTo>
                    <a:pt x="0" y="2"/>
                    <a:pt x="20" y="24"/>
                    <a:pt x="40" y="24"/>
                  </a:cubicBezTo>
                  <a:cubicBezTo>
                    <a:pt x="60" y="24"/>
                    <a:pt x="79" y="0"/>
                    <a:pt x="79" y="0"/>
                  </a:cubicBezTo>
                  <a:cubicBezTo>
                    <a:pt x="79" y="0"/>
                    <a:pt x="50" y="17"/>
                    <a:pt x="39" y="17"/>
                  </a:cubicBezTo>
                  <a:cubicBezTo>
                    <a:pt x="29" y="17"/>
                    <a:pt x="0" y="2"/>
                    <a:pt x="0" y="2"/>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69" name="Freeform 174"/>
            <p:cNvSpPr>
              <a:spLocks/>
            </p:cNvSpPr>
            <p:nvPr/>
          </p:nvSpPr>
          <p:spPr bwMode="auto">
            <a:xfrm>
              <a:off x="3815170" y="1398550"/>
              <a:ext cx="367709" cy="53757"/>
            </a:xfrm>
            <a:custGeom>
              <a:avLst/>
              <a:gdLst>
                <a:gd name="T0" fmla="*/ 65 w 160"/>
                <a:gd name="T1" fmla="*/ 23 h 23"/>
                <a:gd name="T2" fmla="*/ 2 w 160"/>
                <a:gd name="T3" fmla="*/ 19 h 23"/>
                <a:gd name="T4" fmla="*/ 0 w 160"/>
                <a:gd name="T5" fmla="*/ 17 h 23"/>
                <a:gd name="T6" fmla="*/ 2 w 160"/>
                <a:gd name="T7" fmla="*/ 15 h 23"/>
                <a:gd name="T8" fmla="*/ 82 w 160"/>
                <a:gd name="T9" fmla="*/ 19 h 23"/>
                <a:gd name="T10" fmla="*/ 156 w 160"/>
                <a:gd name="T11" fmla="*/ 2 h 23"/>
                <a:gd name="T12" fmla="*/ 158 w 160"/>
                <a:gd name="T13" fmla="*/ 1 h 23"/>
                <a:gd name="T14" fmla="*/ 160 w 160"/>
                <a:gd name="T15" fmla="*/ 3 h 23"/>
                <a:gd name="T16" fmla="*/ 82 w 160"/>
                <a:gd name="T17" fmla="*/ 23 h 23"/>
                <a:gd name="T18" fmla="*/ 65 w 160"/>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23">
                  <a:moveTo>
                    <a:pt x="65" y="23"/>
                  </a:moveTo>
                  <a:cubicBezTo>
                    <a:pt x="28" y="23"/>
                    <a:pt x="2" y="19"/>
                    <a:pt x="2" y="19"/>
                  </a:cubicBezTo>
                  <a:cubicBezTo>
                    <a:pt x="1" y="19"/>
                    <a:pt x="0" y="18"/>
                    <a:pt x="0" y="17"/>
                  </a:cubicBezTo>
                  <a:cubicBezTo>
                    <a:pt x="0" y="15"/>
                    <a:pt x="1" y="15"/>
                    <a:pt x="2" y="15"/>
                  </a:cubicBezTo>
                  <a:cubicBezTo>
                    <a:pt x="3" y="15"/>
                    <a:pt x="38" y="20"/>
                    <a:pt x="82" y="19"/>
                  </a:cubicBezTo>
                  <a:cubicBezTo>
                    <a:pt x="124" y="17"/>
                    <a:pt x="153" y="14"/>
                    <a:pt x="156" y="2"/>
                  </a:cubicBezTo>
                  <a:cubicBezTo>
                    <a:pt x="156" y="1"/>
                    <a:pt x="157" y="0"/>
                    <a:pt x="158" y="1"/>
                  </a:cubicBezTo>
                  <a:cubicBezTo>
                    <a:pt x="159" y="1"/>
                    <a:pt x="160" y="2"/>
                    <a:pt x="160" y="3"/>
                  </a:cubicBezTo>
                  <a:cubicBezTo>
                    <a:pt x="157" y="17"/>
                    <a:pt x="129" y="21"/>
                    <a:pt x="82" y="23"/>
                  </a:cubicBezTo>
                  <a:cubicBezTo>
                    <a:pt x="76" y="23"/>
                    <a:pt x="70" y="23"/>
                    <a:pt x="65" y="23"/>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0" name="Freeform 175"/>
            <p:cNvSpPr>
              <a:spLocks/>
            </p:cNvSpPr>
            <p:nvPr/>
          </p:nvSpPr>
          <p:spPr bwMode="auto">
            <a:xfrm>
              <a:off x="4167373" y="1362036"/>
              <a:ext cx="50948" cy="31443"/>
            </a:xfrm>
            <a:custGeom>
              <a:avLst/>
              <a:gdLst>
                <a:gd name="T0" fmla="*/ 20 w 22"/>
                <a:gd name="T1" fmla="*/ 14 h 14"/>
                <a:gd name="T2" fmla="*/ 18 w 22"/>
                <a:gd name="T3" fmla="*/ 13 h 14"/>
                <a:gd name="T4" fmla="*/ 11 w 22"/>
                <a:gd name="T5" fmla="*/ 6 h 14"/>
                <a:gd name="T6" fmla="*/ 4 w 22"/>
                <a:gd name="T7" fmla="*/ 8 h 14"/>
                <a:gd name="T8" fmla="*/ 1 w 22"/>
                <a:gd name="T9" fmla="*/ 8 h 14"/>
                <a:gd name="T10" fmla="*/ 1 w 22"/>
                <a:gd name="T11" fmla="*/ 5 h 14"/>
                <a:gd name="T12" fmla="*/ 12 w 22"/>
                <a:gd name="T13" fmla="*/ 2 h 14"/>
                <a:gd name="T14" fmla="*/ 21 w 22"/>
                <a:gd name="T15" fmla="*/ 11 h 14"/>
                <a:gd name="T16" fmla="*/ 20 w 22"/>
                <a:gd name="T17" fmla="*/ 14 h 14"/>
                <a:gd name="T18" fmla="*/ 20 w 2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4">
                  <a:moveTo>
                    <a:pt x="20" y="14"/>
                  </a:moveTo>
                  <a:cubicBezTo>
                    <a:pt x="19" y="14"/>
                    <a:pt x="18" y="13"/>
                    <a:pt x="18" y="13"/>
                  </a:cubicBezTo>
                  <a:cubicBezTo>
                    <a:pt x="16" y="9"/>
                    <a:pt x="14" y="6"/>
                    <a:pt x="11" y="6"/>
                  </a:cubicBezTo>
                  <a:cubicBezTo>
                    <a:pt x="8" y="5"/>
                    <a:pt x="4" y="8"/>
                    <a:pt x="4" y="8"/>
                  </a:cubicBezTo>
                  <a:cubicBezTo>
                    <a:pt x="3" y="9"/>
                    <a:pt x="2" y="9"/>
                    <a:pt x="1" y="8"/>
                  </a:cubicBezTo>
                  <a:cubicBezTo>
                    <a:pt x="0" y="7"/>
                    <a:pt x="0" y="6"/>
                    <a:pt x="1" y="5"/>
                  </a:cubicBezTo>
                  <a:cubicBezTo>
                    <a:pt x="1" y="5"/>
                    <a:pt x="6" y="0"/>
                    <a:pt x="12" y="2"/>
                  </a:cubicBezTo>
                  <a:cubicBezTo>
                    <a:pt x="16" y="3"/>
                    <a:pt x="19" y="6"/>
                    <a:pt x="21" y="11"/>
                  </a:cubicBezTo>
                  <a:cubicBezTo>
                    <a:pt x="22" y="12"/>
                    <a:pt x="21" y="13"/>
                    <a:pt x="20" y="14"/>
                  </a:cubicBezTo>
                  <a:cubicBezTo>
                    <a:pt x="20" y="14"/>
                    <a:pt x="20" y="14"/>
                    <a:pt x="20" y="14"/>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1" name="Freeform 176"/>
            <p:cNvSpPr>
              <a:spLocks/>
            </p:cNvSpPr>
            <p:nvPr/>
          </p:nvSpPr>
          <p:spPr bwMode="auto">
            <a:xfrm>
              <a:off x="3317876" y="471488"/>
              <a:ext cx="1190625" cy="662332"/>
            </a:xfrm>
            <a:custGeom>
              <a:avLst/>
              <a:gdLst>
                <a:gd name="T0" fmla="*/ 330 w 516"/>
                <a:gd name="T1" fmla="*/ 162 h 286"/>
                <a:gd name="T2" fmla="*/ 176 w 516"/>
                <a:gd name="T3" fmla="*/ 261 h 286"/>
                <a:gd name="T4" fmla="*/ 181 w 516"/>
                <a:gd name="T5" fmla="*/ 247 h 286"/>
                <a:gd name="T6" fmla="*/ 119 w 516"/>
                <a:gd name="T7" fmla="*/ 280 h 286"/>
                <a:gd name="T8" fmla="*/ 128 w 516"/>
                <a:gd name="T9" fmla="*/ 256 h 286"/>
                <a:gd name="T10" fmla="*/ 40 w 516"/>
                <a:gd name="T11" fmla="*/ 280 h 286"/>
                <a:gd name="T12" fmla="*/ 275 w 516"/>
                <a:gd name="T13" fmla="*/ 19 h 286"/>
                <a:gd name="T14" fmla="*/ 478 w 516"/>
                <a:gd name="T15" fmla="*/ 264 h 286"/>
                <a:gd name="T16" fmla="*/ 449 w 516"/>
                <a:gd name="T17" fmla="*/ 286 h 286"/>
                <a:gd name="T18" fmla="*/ 449 w 516"/>
                <a:gd name="T19" fmla="*/ 248 h 286"/>
                <a:gd name="T20" fmla="*/ 330 w 516"/>
                <a:gd name="T21" fmla="*/ 1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286">
                  <a:moveTo>
                    <a:pt x="330" y="162"/>
                  </a:moveTo>
                  <a:cubicBezTo>
                    <a:pt x="330" y="162"/>
                    <a:pt x="267" y="255"/>
                    <a:pt x="176" y="261"/>
                  </a:cubicBezTo>
                  <a:cubicBezTo>
                    <a:pt x="176" y="261"/>
                    <a:pt x="176" y="254"/>
                    <a:pt x="181" y="247"/>
                  </a:cubicBezTo>
                  <a:cubicBezTo>
                    <a:pt x="181" y="247"/>
                    <a:pt x="145" y="279"/>
                    <a:pt x="119" y="280"/>
                  </a:cubicBezTo>
                  <a:cubicBezTo>
                    <a:pt x="119" y="280"/>
                    <a:pt x="118" y="269"/>
                    <a:pt x="128" y="256"/>
                  </a:cubicBezTo>
                  <a:cubicBezTo>
                    <a:pt x="128" y="256"/>
                    <a:pt x="93" y="285"/>
                    <a:pt x="40" y="280"/>
                  </a:cubicBezTo>
                  <a:cubicBezTo>
                    <a:pt x="40" y="280"/>
                    <a:pt x="0" y="19"/>
                    <a:pt x="275" y="19"/>
                  </a:cubicBezTo>
                  <a:cubicBezTo>
                    <a:pt x="275" y="19"/>
                    <a:pt x="516" y="0"/>
                    <a:pt x="478" y="264"/>
                  </a:cubicBezTo>
                  <a:cubicBezTo>
                    <a:pt x="460" y="262"/>
                    <a:pt x="451" y="271"/>
                    <a:pt x="449" y="286"/>
                  </a:cubicBezTo>
                  <a:cubicBezTo>
                    <a:pt x="449" y="248"/>
                    <a:pt x="449" y="248"/>
                    <a:pt x="449" y="248"/>
                  </a:cubicBezTo>
                  <a:cubicBezTo>
                    <a:pt x="449" y="248"/>
                    <a:pt x="447" y="158"/>
                    <a:pt x="330" y="162"/>
                  </a:cubicBezTo>
                  <a:close/>
                </a:path>
              </a:pathLst>
            </a:custGeom>
            <a:solidFill>
              <a:srgbClr val="7F573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sp>
          <p:nvSpPr>
            <p:cNvPr id="172" name="Freeform 177"/>
            <p:cNvSpPr>
              <a:spLocks/>
            </p:cNvSpPr>
            <p:nvPr/>
          </p:nvSpPr>
          <p:spPr bwMode="auto">
            <a:xfrm>
              <a:off x="4079876" y="718975"/>
              <a:ext cx="71992" cy="130843"/>
            </a:xfrm>
            <a:custGeom>
              <a:avLst/>
              <a:gdLst>
                <a:gd name="T0" fmla="*/ 19 w 31"/>
                <a:gd name="T1" fmla="*/ 56 h 56"/>
                <a:gd name="T2" fmla="*/ 19 w 31"/>
                <a:gd name="T3" fmla="*/ 56 h 56"/>
                <a:gd name="T4" fmla="*/ 12 w 31"/>
                <a:gd name="T5" fmla="*/ 0 h 56"/>
                <a:gd name="T6" fmla="*/ 0 w 31"/>
                <a:gd name="T7" fmla="*/ 55 h 56"/>
                <a:gd name="T8" fmla="*/ 19 w 31"/>
                <a:gd name="T9" fmla="*/ 56 h 56"/>
              </a:gdLst>
              <a:ahLst/>
              <a:cxnLst>
                <a:cxn ang="0">
                  <a:pos x="T0" y="T1"/>
                </a:cxn>
                <a:cxn ang="0">
                  <a:pos x="T2" y="T3"/>
                </a:cxn>
                <a:cxn ang="0">
                  <a:pos x="T4" y="T5"/>
                </a:cxn>
                <a:cxn ang="0">
                  <a:pos x="T6" y="T7"/>
                </a:cxn>
                <a:cxn ang="0">
                  <a:pos x="T8" y="T9"/>
                </a:cxn>
              </a:cxnLst>
              <a:rect l="0" t="0" r="r" b="b"/>
              <a:pathLst>
                <a:path w="31" h="56">
                  <a:moveTo>
                    <a:pt x="19" y="56"/>
                  </a:moveTo>
                  <a:cubicBezTo>
                    <a:pt x="19" y="56"/>
                    <a:pt x="19" y="56"/>
                    <a:pt x="19" y="56"/>
                  </a:cubicBezTo>
                  <a:cubicBezTo>
                    <a:pt x="31" y="26"/>
                    <a:pt x="12" y="0"/>
                    <a:pt x="12" y="0"/>
                  </a:cubicBezTo>
                  <a:cubicBezTo>
                    <a:pt x="14" y="31"/>
                    <a:pt x="0" y="55"/>
                    <a:pt x="0" y="55"/>
                  </a:cubicBezTo>
                  <a:cubicBezTo>
                    <a:pt x="6" y="55"/>
                    <a:pt x="13" y="55"/>
                    <a:pt x="19" y="56"/>
                  </a:cubicBezTo>
                  <a:close/>
                </a:path>
              </a:pathLst>
            </a:custGeom>
            <a:solidFill>
              <a:srgbClr val="4C362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fontAlgn="auto">
                <a:spcBef>
                  <a:spcPts val="0"/>
                </a:spcBef>
                <a:spcAft>
                  <a:spcPts val="0"/>
                </a:spcAft>
                <a:defRPr/>
              </a:pPr>
              <a:endParaRPr lang="zh-CN" altLang="en-US" sz="1350">
                <a:solidFill>
                  <a:prstClr val="black"/>
                </a:solidFill>
                <a:latin typeface="+mn-lt"/>
                <a:ea typeface="+mn-ea"/>
              </a:endParaRPr>
            </a:p>
          </p:txBody>
        </p:sp>
      </p:grpSp>
      <p:sp>
        <p:nvSpPr>
          <p:cNvPr id="173" name="TextBox 76"/>
          <p:cNvSpPr txBox="1"/>
          <p:nvPr/>
        </p:nvSpPr>
        <p:spPr>
          <a:xfrm>
            <a:off x="2034099" y="1256270"/>
            <a:ext cx="9822541" cy="5838521"/>
          </a:xfrm>
          <a:prstGeom prst="rect">
            <a:avLst/>
          </a:prstGeom>
          <a:noFill/>
        </p:spPr>
        <p:txBody>
          <a:bodyPr wrap="square" rtlCol="0">
            <a:spAutoFit/>
          </a:bodyPr>
          <a:lstStyle/>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自然人</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，白手起家创办了</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公司，功夫不负有心人，</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 B</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公司终于拿到了股转系统挂牌函，并开始办理初登手续。但是，股东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不知道怎么把股份登记到自己名下。</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公司规模日益扩大，</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为</a:t>
            </a:r>
            <a:r>
              <a:rPr lang="zh-CN" altLang="en-US" sz="2000" dirty="0">
                <a:solidFill>
                  <a:schemeClr val="bg1">
                    <a:lumMod val="75000"/>
                  </a:schemeClr>
                </a:solidFill>
                <a:latin typeface="微软雅黑" panose="020B0503020204020204" pitchFamily="34" charset="-122"/>
                <a:ea typeface="微软雅黑" panose="020B0503020204020204" pitchFamily="34" charset="-122"/>
              </a:rPr>
              <a:t>筹集</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发展资金</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公司向</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银行借款，一共借了两笔</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银行要求股东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提供质押担保</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，并办理证券质押登记。</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一年后，第一笔借款到期了，</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经营业绩良好，</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轻轻松松地就把钱还了</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要求</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C</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银行办理解除质押登记</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转眼间</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第二笔借款也要到期了，可惜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B</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公司</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不思进取，业绩下滑</a:t>
            </a:r>
            <a:r>
              <a:rPr lang="zh-CN" altLang="en-US" sz="2000" dirty="0">
                <a:solidFill>
                  <a:schemeClr val="bg1">
                    <a:lumMod val="75000"/>
                  </a:schemeClr>
                </a:solidFill>
                <a:latin typeface="微软雅黑" panose="020B0503020204020204" pitchFamily="34" charset="-122"/>
                <a:ea typeface="微软雅黑" panose="020B0503020204020204" pitchFamily="34" charset="-122"/>
              </a:rPr>
              <a:t>，到期无法偿还债务</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股东</a:t>
            </a:r>
            <a:r>
              <a:rPr lang="en-US" altLang="zh-CN" sz="2000" dirty="0" smtClean="0">
                <a:solidFill>
                  <a:schemeClr val="bg1">
                    <a:lumMod val="75000"/>
                  </a:schemeClr>
                </a:solidFill>
                <a:latin typeface="微软雅黑" panose="020B0503020204020204" pitchFamily="34" charset="-122"/>
                <a:ea typeface="微软雅黑" panose="020B0503020204020204" pitchFamily="34" charset="-122"/>
              </a:rPr>
              <a:t>A</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特地查询了股份冻结情况，并开始思考</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质押证券</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所</a:t>
            </a:r>
            <a:r>
              <a:rPr lang="zh-CN" altLang="zh-CN" sz="2000" dirty="0" smtClean="0">
                <a:solidFill>
                  <a:schemeClr val="bg1">
                    <a:lumMod val="75000"/>
                  </a:schemeClr>
                </a:solidFill>
                <a:latin typeface="微软雅黑" panose="020B0503020204020204" pitchFamily="34" charset="-122"/>
                <a:ea typeface="微软雅黑" panose="020B0503020204020204" pitchFamily="34" charset="-122"/>
              </a:rPr>
              <a:t>面临</a:t>
            </a:r>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的风险。</a:t>
            </a:r>
            <a:endParaRPr lang="en-US" altLang="zh-CN" sz="2000" dirty="0" smtClean="0">
              <a:solidFill>
                <a:schemeClr val="bg1">
                  <a:lumMod val="75000"/>
                </a:schemeClr>
              </a:solidFill>
              <a:latin typeface="微软雅黑" panose="020B0503020204020204" pitchFamily="34" charset="-122"/>
              <a:ea typeface="微软雅黑" panose="020B0503020204020204" pitchFamily="34" charset="-122"/>
            </a:endParaRPr>
          </a:p>
          <a:p>
            <a:pPr indent="432000">
              <a:lnSpc>
                <a:spcPct val="130000"/>
              </a:lnSpc>
            </a:pPr>
            <a:r>
              <a:rPr lang="zh-CN" altLang="en-US" sz="2000" dirty="0" smtClean="0">
                <a:latin typeface="微软雅黑" panose="020B0503020204020204" pitchFamily="34" charset="-122"/>
                <a:ea typeface="微软雅黑" panose="020B0503020204020204" pitchFamily="34" charset="-122"/>
              </a:rPr>
              <a:t>为了重振</a:t>
            </a:r>
            <a:r>
              <a:rPr lang="en-US" altLang="zh-CN" sz="2000" dirty="0" smtClean="0">
                <a:latin typeface="微软雅黑" panose="020B0503020204020204" pitchFamily="34" charset="-122"/>
                <a:ea typeface="微软雅黑" panose="020B0503020204020204" pitchFamily="34" charset="-122"/>
              </a:rPr>
              <a:t>B</a:t>
            </a:r>
            <a:r>
              <a:rPr lang="zh-CN" altLang="en-US" sz="2000" dirty="0" smtClean="0">
                <a:latin typeface="微软雅黑" panose="020B0503020204020204" pitchFamily="34" charset="-122"/>
                <a:ea typeface="微软雅黑" panose="020B0503020204020204" pitchFamily="34" charset="-122"/>
              </a:rPr>
              <a:t>公司，股东</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latin typeface="微软雅黑" panose="020B0503020204020204" pitchFamily="34" charset="-122"/>
                <a:ea typeface="微软雅黑" panose="020B0503020204020204" pitchFamily="34" charset="-122"/>
              </a:rPr>
              <a:t>天天加班，妻子</a:t>
            </a:r>
            <a:r>
              <a:rPr lang="en-US" altLang="zh-CN" sz="2000" dirty="0" smtClean="0">
                <a:latin typeface="微软雅黑" panose="020B0503020204020204" pitchFamily="34" charset="-122"/>
                <a:ea typeface="微软雅黑" panose="020B0503020204020204" pitchFamily="34" charset="-122"/>
              </a:rPr>
              <a:t>D</a:t>
            </a:r>
            <a:r>
              <a:rPr lang="zh-CN" altLang="en-US" sz="2000" dirty="0" smtClean="0">
                <a:latin typeface="微软雅黑" panose="020B0503020204020204" pitchFamily="34" charset="-122"/>
                <a:ea typeface="微软雅黑" panose="020B0503020204020204" pitchFamily="34" charset="-122"/>
              </a:rPr>
              <a:t>吵着要离婚。</a:t>
            </a:r>
            <a:r>
              <a:rPr lang="zh-CN" altLang="en-US" sz="2000" dirty="0" smtClean="0">
                <a:solidFill>
                  <a:srgbClr val="C00000"/>
                </a:solidFill>
                <a:latin typeface="微软雅黑" panose="020B0503020204020204" pitchFamily="34" charset="-122"/>
                <a:ea typeface="微软雅黑" panose="020B0503020204020204" pitchFamily="34" charset="-122"/>
              </a:rPr>
              <a:t>如果离婚，股东</a:t>
            </a:r>
            <a:r>
              <a:rPr lang="en-US" altLang="zh-CN" sz="2000" dirty="0" smtClean="0">
                <a:solidFill>
                  <a:srgbClr val="C00000"/>
                </a:solidFill>
                <a:latin typeface="微软雅黑" panose="020B0503020204020204" pitchFamily="34" charset="-122"/>
                <a:ea typeface="微软雅黑" panose="020B0503020204020204" pitchFamily="34" charset="-122"/>
              </a:rPr>
              <a:t>A</a:t>
            </a:r>
            <a:r>
              <a:rPr lang="zh-CN" altLang="en-US" sz="2000" dirty="0" smtClean="0">
                <a:solidFill>
                  <a:srgbClr val="C00000"/>
                </a:solidFill>
                <a:latin typeface="微软雅黑" panose="020B0503020204020204" pitchFamily="34" charset="-122"/>
                <a:ea typeface="微软雅黑" panose="020B0503020204020204" pitchFamily="34" charset="-122"/>
              </a:rPr>
              <a:t>名下的股份该如何处理呢？</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indent="432000"/>
            <a:endParaRPr lang="en-US" altLang="zh-CN" dirty="0" smtClean="0">
              <a:solidFill>
                <a:srgbClr val="C00000"/>
              </a:solidFill>
              <a:latin typeface="楷体" pitchFamily="49" charset="-122"/>
              <a:ea typeface="楷体" pitchFamily="49" charset="-122"/>
            </a:endParaRPr>
          </a:p>
          <a:p>
            <a:pPr indent="432000"/>
            <a:endParaRPr lang="en-US" altLang="zh-CN" dirty="0" smtClean="0">
              <a:solidFill>
                <a:srgbClr val="C00000"/>
              </a:solidFill>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30000"/>
              </a:lnSpc>
              <a:buSzPct val="80000"/>
            </a:pPr>
            <a:endParaRPr lang="zh-CN" altLang="zh-CN" dirty="0" smtClean="0">
              <a:latin typeface="楷体" pitchFamily="49" charset="-122"/>
              <a:ea typeface="楷体" pitchFamily="49" charset="-122"/>
            </a:endParaRPr>
          </a:p>
          <a:p>
            <a:pPr>
              <a:buSzPct val="80000"/>
            </a:pPr>
            <a:endParaRPr lang="zh-CN" altLang="en-US" b="1" dirty="0" smtClean="0">
              <a:latin typeface="楷体" pitchFamily="49" charset="-122"/>
              <a:ea typeface="楷体" pitchFamily="49"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70</a:t>
            </a:fld>
            <a:endParaRPr lang="en-US" altLang="zh-CN" dirty="0"/>
          </a:p>
        </p:txBody>
      </p:sp>
      <p:sp>
        <p:nvSpPr>
          <p:cNvPr id="45" name="标题 1"/>
          <p:cNvSpPr txBox="1">
            <a:spLocks/>
          </p:cNvSpPr>
          <p:nvPr/>
        </p:nvSpPr>
        <p:spPr bwMode="auto">
          <a:xfrm>
            <a:off x="-600744" y="230963"/>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股东</a:t>
            </a:r>
            <a:r>
              <a:rPr lang="en-US" altLang="zh-CN" sz="2400" b="1" kern="0" dirty="0" smtClean="0">
                <a:solidFill>
                  <a:schemeClr val="bg1"/>
                </a:solidFill>
                <a:latin typeface="黑体" panose="02010609060101010101" pitchFamily="49" charset="-122"/>
                <a:ea typeface="黑体" panose="02010609060101010101" pitchFamily="49" charset="-122"/>
                <a:cs typeface="+mj-cs"/>
              </a:rPr>
              <a:t>A</a:t>
            </a:r>
            <a:r>
              <a:rPr lang="zh-CN" altLang="en-US" sz="2400" b="1" kern="0" dirty="0" smtClean="0">
                <a:solidFill>
                  <a:schemeClr val="bg1"/>
                </a:solidFill>
                <a:latin typeface="黑体" panose="02010609060101010101" pitchFamily="49" charset="-122"/>
                <a:ea typeface="黑体" panose="02010609060101010101" pitchFamily="49" charset="-122"/>
                <a:cs typeface="+mj-cs"/>
              </a:rPr>
              <a:t>的故事</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val="320696559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pPr>
              <a:defRPr/>
            </a:pPr>
            <a:fld id="{E86393A7-F7EA-4368-B800-B7441B8B5113}" type="slidenum">
              <a:rPr lang="en-US" altLang="zh-CN" smtClean="0"/>
              <a:pPr>
                <a:defRPr/>
              </a:pPr>
              <a:t>71</a:t>
            </a:fld>
            <a:endParaRPr lang="en-US" altLang="zh-CN"/>
          </a:p>
        </p:txBody>
      </p:sp>
      <p:sp>
        <p:nvSpPr>
          <p:cNvPr id="5" name="矩形 4"/>
          <p:cNvSpPr/>
          <p:nvPr/>
        </p:nvSpPr>
        <p:spPr>
          <a:xfrm>
            <a:off x="5231904" y="1340768"/>
            <a:ext cx="1914597" cy="3045017"/>
          </a:xfrm>
          <a:prstGeom prst="rect">
            <a:avLst/>
          </a:prstGeom>
          <a:noFill/>
          <a:ln w="19050" cap="flat" cmpd="sng" algn="ctr">
            <a:solidFill>
              <a:srgbClr val="C75050"/>
            </a:solidFill>
            <a:prstDash val="solid"/>
            <a:miter lim="800000"/>
          </a:ln>
          <a:effectLst/>
        </p:spPr>
        <p:txBody>
          <a:bodyPr rtlCol="0" anchor="ctr"/>
          <a:lstStyle/>
          <a:p>
            <a:pPr algn="ctr">
              <a:defRPr/>
            </a:pPr>
            <a:endParaRPr lang="zh-CN" altLang="en-US" kern="0">
              <a:solidFill>
                <a:prstClr val="white"/>
              </a:solidFill>
            </a:endParaRPr>
          </a:p>
        </p:txBody>
      </p:sp>
      <p:sp>
        <p:nvSpPr>
          <p:cNvPr id="6" name="文本框 5"/>
          <p:cNvSpPr txBox="1"/>
          <p:nvPr/>
        </p:nvSpPr>
        <p:spPr>
          <a:xfrm>
            <a:off x="5404904" y="3838542"/>
            <a:ext cx="1568597" cy="484289"/>
          </a:xfrm>
          <a:prstGeom prst="rect">
            <a:avLst/>
          </a:prstGeom>
          <a:noFill/>
        </p:spPr>
        <p:txBody>
          <a:bodyPr vert="horz" wrap="none" rtlCol="0">
            <a:noAutofit/>
          </a:bodyPr>
          <a:lstStyle/>
          <a:p>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第 五</a:t>
            </a:r>
            <a:r>
              <a:rPr lang="zh-CN" altLang="en-US" sz="2400" b="1" spc="400" dirty="0" smtClean="0">
                <a:solidFill>
                  <a:schemeClr val="tx1">
                    <a:lumMod val="75000"/>
                    <a:lumOff val="25000"/>
                  </a:schemeClr>
                </a:solidFill>
                <a:latin typeface="黑体" panose="02010609060101010101" pitchFamily="49" charset="-122"/>
                <a:ea typeface="黑体" panose="02010609060101010101" pitchFamily="49" charset="-122"/>
              </a:rPr>
              <a:t> </a:t>
            </a:r>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章</a:t>
            </a:r>
          </a:p>
        </p:txBody>
      </p:sp>
      <p:sp>
        <p:nvSpPr>
          <p:cNvPr id="7" name="文本框 6"/>
          <p:cNvSpPr txBox="1"/>
          <p:nvPr/>
        </p:nvSpPr>
        <p:spPr>
          <a:xfrm>
            <a:off x="4108630" y="3175277"/>
            <a:ext cx="4161142" cy="393954"/>
          </a:xfrm>
          <a:prstGeom prst="rect">
            <a:avLst/>
          </a:prstGeom>
          <a:solidFill>
            <a:srgbClr val="C75050"/>
          </a:solidFill>
        </p:spPr>
        <p:txBody>
          <a:bodyPr wrap="square" rtlCol="0">
            <a:noAutofit/>
          </a:bodyPr>
          <a:lstStyle/>
          <a:p>
            <a:pPr algn="ctr">
              <a:lnSpc>
                <a:spcPct val="130000"/>
              </a:lnSpc>
            </a:pPr>
            <a:endParaRPr lang="zh-CN" altLang="en-US" sz="1600" kern="0" spc="2000">
              <a:solidFill>
                <a:srgbClr val="282728"/>
              </a:solidFill>
              <a:latin typeface="Mistral" panose="03090702030407020403" pitchFamily="66" charset="0"/>
              <a:ea typeface="幼圆" panose="02010509060101010101" pitchFamily="49" charset="-122"/>
            </a:endParaRPr>
          </a:p>
        </p:txBody>
      </p:sp>
      <p:sp>
        <p:nvSpPr>
          <p:cNvPr id="9" name="TextBox 4"/>
          <p:cNvSpPr txBox="1">
            <a:spLocks noChangeArrowheads="1"/>
          </p:cNvSpPr>
          <p:nvPr/>
        </p:nvSpPr>
        <p:spPr bwMode="auto">
          <a:xfrm>
            <a:off x="4838825" y="3097134"/>
            <a:ext cx="2700753" cy="44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chemeClr val="bg1"/>
                </a:solidFill>
                <a:latin typeface="黑体" panose="02010609060101010101" pitchFamily="49" charset="-122"/>
                <a:ea typeface="黑体" panose="02010609060101010101" pitchFamily="49" charset="-122"/>
              </a:rPr>
              <a:t>非</a:t>
            </a:r>
            <a:r>
              <a:rPr lang="zh-CN" altLang="en-US" sz="1800" dirty="0" smtClean="0">
                <a:solidFill>
                  <a:schemeClr val="bg1"/>
                </a:solidFill>
                <a:latin typeface="黑体" panose="02010609060101010101" pitchFamily="49" charset="-122"/>
                <a:ea typeface="黑体" panose="02010609060101010101" pitchFamily="49" charset="-122"/>
              </a:rPr>
              <a:t>交易过户业务</a:t>
            </a:r>
            <a:endParaRPr lang="en-US" altLang="zh-CN" sz="1800" dirty="0" smtClean="0">
              <a:solidFill>
                <a:schemeClr val="bg1"/>
              </a:solidFill>
              <a:latin typeface="黑体" panose="02010609060101010101" pitchFamily="49" charset="-122"/>
              <a:ea typeface="黑体" panose="02010609060101010101" pitchFamily="49" charset="-122"/>
            </a:endParaRPr>
          </a:p>
        </p:txBody>
      </p:sp>
      <p:sp>
        <p:nvSpPr>
          <p:cNvPr id="10" name="文本框 9"/>
          <p:cNvSpPr txBox="1"/>
          <p:nvPr/>
        </p:nvSpPr>
        <p:spPr>
          <a:xfrm>
            <a:off x="5404905" y="1527474"/>
            <a:ext cx="1568596" cy="1569660"/>
          </a:xfrm>
          <a:prstGeom prst="rect">
            <a:avLst/>
          </a:prstGeom>
          <a:noFill/>
        </p:spPr>
        <p:txBody>
          <a:bodyPr wrap="square" rtlCol="0">
            <a:spAutoFit/>
          </a:bodyPr>
          <a:lstStyle/>
          <a:p>
            <a:pPr algn="ctr"/>
            <a:r>
              <a:rPr lang="en-US" altLang="zh-CN" sz="4800" b="1" dirty="0" smtClean="0">
                <a:solidFill>
                  <a:schemeClr val="tx1">
                    <a:lumMod val="75000"/>
                    <a:lumOff val="25000"/>
                  </a:schemeClr>
                </a:solidFill>
                <a:latin typeface="Agency FB" panose="020B0503020202020204" pitchFamily="34" charset="0"/>
                <a:ea typeface="微软雅黑" panose="020B0503020204020204" pitchFamily="34" charset="-122"/>
              </a:rPr>
              <a:t>PART   FIVE</a:t>
            </a:r>
            <a:endParaRPr lang="zh-CN" altLang="en-US" sz="4800" b="1" dirty="0">
              <a:solidFill>
                <a:schemeClr val="tx1">
                  <a:lumMod val="75000"/>
                  <a:lumOff val="25000"/>
                </a:schemeClr>
              </a:solidFill>
              <a:latin typeface="Agency FB" panose="020B0503020202020204" pitchFamily="34" charset="0"/>
              <a:ea typeface="微软雅黑" panose="020B0503020204020204" pitchFamily="34" charset="-122"/>
            </a:endParaRPr>
          </a:p>
        </p:txBody>
      </p:sp>
      <p:sp>
        <p:nvSpPr>
          <p:cNvPr id="11" name="文本框 10"/>
          <p:cNvSpPr txBox="1"/>
          <p:nvPr/>
        </p:nvSpPr>
        <p:spPr>
          <a:xfrm>
            <a:off x="3156066" y="4647807"/>
            <a:ext cx="6383924" cy="738188"/>
          </a:xfrm>
          <a:prstGeom prst="rect">
            <a:avLst/>
          </a:prstGeom>
          <a:noFill/>
        </p:spPr>
        <p:txBody>
          <a:bodyPr/>
          <a:lstStyle/>
          <a:p>
            <a:pPr algn="ctr">
              <a:lnSpc>
                <a:spcPct val="150000"/>
              </a:lnSpc>
              <a:defRPr/>
            </a:pP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继承所涉证券过户</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离婚财产分割所涉证券过户</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法人资格丧失所涉证券过户</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向基金会捐赠证券的过户</a:t>
            </a:r>
            <a:r>
              <a:rPr lang="en-US" altLang="zh-CN"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dirty="0" smtClean="0">
                <a:solidFill>
                  <a:schemeClr val="tx1">
                    <a:lumMod val="75000"/>
                    <a:lumOff val="25000"/>
                  </a:schemeClr>
                </a:solidFill>
                <a:latin typeface="黑体" panose="02010609060101010101" pitchFamily="49" charset="-122"/>
                <a:ea typeface="黑体" panose="02010609060101010101" pitchFamily="49" charset="-122"/>
              </a:rPr>
              <a:t>证券协议转让</a:t>
            </a:r>
            <a:endParaRPr lang="en-US" altLang="zh-CN"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2" name="标题 1"/>
          <p:cNvSpPr txBox="1">
            <a:spLocks/>
          </p:cNvSpPr>
          <p:nvPr/>
        </p:nvSpPr>
        <p:spPr bwMode="auto">
          <a:xfrm>
            <a:off x="-96688"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36416158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pPr>
              <a:defRPr/>
            </a:pPr>
            <a:fld id="{E86393A7-F7EA-4368-B800-B7441B8B5113}" type="slidenum">
              <a:rPr lang="en-US" altLang="zh-CN" smtClean="0"/>
              <a:pPr>
                <a:defRPr/>
              </a:pPr>
              <a:t>72</a:t>
            </a:fld>
            <a:endParaRPr lang="en-US" altLang="zh-CN"/>
          </a:p>
        </p:txBody>
      </p:sp>
      <p:sp>
        <p:nvSpPr>
          <p:cNvPr id="5" name="Line 29"/>
          <p:cNvSpPr>
            <a:spLocks noChangeShapeType="1"/>
          </p:cNvSpPr>
          <p:nvPr/>
        </p:nvSpPr>
        <p:spPr bwMode="auto">
          <a:xfrm>
            <a:off x="1578342" y="3218161"/>
            <a:ext cx="10560496" cy="0"/>
          </a:xfrm>
          <a:prstGeom prst="line">
            <a:avLst/>
          </a:prstGeom>
          <a:noFill/>
          <a:ln w="12700">
            <a:solidFill>
              <a:srgbClr val="404040"/>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75000"/>
                  <a:lumOff val="25000"/>
                </a:schemeClr>
              </a:solidFill>
              <a:latin typeface="张海山锐线体简" panose="02000000000000000000" pitchFamily="2" charset="-122"/>
              <a:ea typeface="张海山锐线体简" panose="02000000000000000000" pitchFamily="2" charset="-122"/>
            </a:endParaRPr>
          </a:p>
        </p:txBody>
      </p:sp>
      <p:sp>
        <p:nvSpPr>
          <p:cNvPr id="6" name="Oval 30"/>
          <p:cNvSpPr>
            <a:spLocks noChangeArrowheads="1"/>
          </p:cNvSpPr>
          <p:nvPr/>
        </p:nvSpPr>
        <p:spPr bwMode="auto">
          <a:xfrm>
            <a:off x="2344565" y="3080943"/>
            <a:ext cx="237067" cy="237067"/>
          </a:xfrm>
          <a:prstGeom prst="ellipse">
            <a:avLst/>
          </a:prstGeom>
          <a:solidFill>
            <a:srgbClr val="C75050"/>
          </a:solidFill>
          <a:ln w="12700">
            <a:solidFill>
              <a:srgbClr val="FFFFFF"/>
            </a:solidFill>
            <a:round/>
            <a:headEnd/>
            <a:tailEnd/>
          </a:ln>
        </p:spPr>
        <p:txBody>
          <a:bodyPr/>
          <a:lstStyle/>
          <a:p>
            <a:endParaRPr lang="zh-CN" altLang="en-US" sz="2400">
              <a:solidFill>
                <a:schemeClr val="tx1">
                  <a:lumMod val="75000"/>
                  <a:lumOff val="25000"/>
                </a:schemeClr>
              </a:solidFill>
              <a:latin typeface="张海山锐线体简" panose="02000000000000000000" pitchFamily="2" charset="-122"/>
              <a:ea typeface="张海山锐线体简" panose="02000000000000000000" pitchFamily="2" charset="-122"/>
            </a:endParaRPr>
          </a:p>
        </p:txBody>
      </p:sp>
      <p:sp>
        <p:nvSpPr>
          <p:cNvPr id="7" name="Oval 32"/>
          <p:cNvSpPr>
            <a:spLocks noChangeArrowheads="1"/>
          </p:cNvSpPr>
          <p:nvPr/>
        </p:nvSpPr>
        <p:spPr bwMode="auto">
          <a:xfrm>
            <a:off x="4502284" y="3099628"/>
            <a:ext cx="237067" cy="237067"/>
          </a:xfrm>
          <a:prstGeom prst="ellipse">
            <a:avLst/>
          </a:prstGeom>
          <a:solidFill>
            <a:srgbClr val="C75050"/>
          </a:solidFill>
          <a:ln w="12700">
            <a:solidFill>
              <a:srgbClr val="FFFFFF"/>
            </a:solidFill>
            <a:round/>
            <a:headEnd/>
            <a:tailEnd/>
          </a:ln>
        </p:spPr>
        <p:txBody>
          <a:bodyPr/>
          <a:lstStyle/>
          <a:p>
            <a:endParaRPr lang="zh-CN" altLang="en-US" sz="2400">
              <a:solidFill>
                <a:schemeClr val="tx1">
                  <a:lumMod val="75000"/>
                  <a:lumOff val="25000"/>
                </a:schemeClr>
              </a:solidFill>
              <a:latin typeface="张海山锐线体简" panose="02000000000000000000" pitchFamily="2" charset="-122"/>
              <a:ea typeface="张海山锐线体简" panose="02000000000000000000" pitchFamily="2" charset="-122"/>
            </a:endParaRPr>
          </a:p>
        </p:txBody>
      </p:sp>
      <p:sp>
        <p:nvSpPr>
          <p:cNvPr id="8" name="Oval 34"/>
          <p:cNvSpPr>
            <a:spLocks noChangeArrowheads="1"/>
          </p:cNvSpPr>
          <p:nvPr/>
        </p:nvSpPr>
        <p:spPr bwMode="auto">
          <a:xfrm>
            <a:off x="6641019" y="3141961"/>
            <a:ext cx="237067" cy="237067"/>
          </a:xfrm>
          <a:prstGeom prst="ellipse">
            <a:avLst/>
          </a:prstGeom>
          <a:solidFill>
            <a:srgbClr val="C75050"/>
          </a:solidFill>
          <a:ln w="12700">
            <a:solidFill>
              <a:srgbClr val="FFFFFF"/>
            </a:solidFill>
            <a:round/>
            <a:headEnd/>
            <a:tailEnd/>
          </a:ln>
        </p:spPr>
        <p:txBody>
          <a:bodyPr/>
          <a:lstStyle/>
          <a:p>
            <a:endParaRPr lang="zh-CN" altLang="en-US" sz="2400">
              <a:solidFill>
                <a:schemeClr val="tx1">
                  <a:lumMod val="75000"/>
                  <a:lumOff val="25000"/>
                </a:schemeClr>
              </a:solidFill>
              <a:latin typeface="张海山锐线体简" panose="02000000000000000000" pitchFamily="2" charset="-122"/>
              <a:ea typeface="张海山锐线体简" panose="02000000000000000000" pitchFamily="2" charset="-122"/>
            </a:endParaRPr>
          </a:p>
        </p:txBody>
      </p:sp>
      <p:grpSp>
        <p:nvGrpSpPr>
          <p:cNvPr id="9" name="组合 8"/>
          <p:cNvGrpSpPr/>
          <p:nvPr/>
        </p:nvGrpSpPr>
        <p:grpSpPr>
          <a:xfrm>
            <a:off x="270241" y="2818112"/>
            <a:ext cx="795867" cy="800100"/>
            <a:chOff x="1322388" y="2570163"/>
            <a:chExt cx="596900" cy="600075"/>
          </a:xfrm>
        </p:grpSpPr>
        <p:sp>
          <p:nvSpPr>
            <p:cNvPr id="10" name="Oval 28"/>
            <p:cNvSpPr>
              <a:spLocks noChangeArrowheads="1"/>
            </p:cNvSpPr>
            <p:nvPr/>
          </p:nvSpPr>
          <p:spPr bwMode="auto">
            <a:xfrm>
              <a:off x="1322388" y="2570163"/>
              <a:ext cx="596900" cy="600075"/>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75000"/>
                    <a:lumOff val="25000"/>
                  </a:schemeClr>
                </a:solidFill>
                <a:latin typeface="张海山锐线体简" panose="02000000000000000000" pitchFamily="2" charset="-122"/>
                <a:ea typeface="张海山锐线体简" panose="02000000000000000000" pitchFamily="2" charset="-122"/>
              </a:endParaRPr>
            </a:p>
          </p:txBody>
        </p:sp>
        <p:sp>
          <p:nvSpPr>
            <p:cNvPr id="11" name="Freeform 45"/>
            <p:cNvSpPr>
              <a:spLocks noEditPoints="1"/>
            </p:cNvSpPr>
            <p:nvPr/>
          </p:nvSpPr>
          <p:spPr bwMode="auto">
            <a:xfrm>
              <a:off x="1500188" y="2749550"/>
              <a:ext cx="241300" cy="241300"/>
            </a:xfrm>
            <a:custGeom>
              <a:avLst/>
              <a:gdLst>
                <a:gd name="T0" fmla="*/ 4 w 76"/>
                <a:gd name="T1" fmla="*/ 0 h 76"/>
                <a:gd name="T2" fmla="*/ 74 w 76"/>
                <a:gd name="T3" fmla="*/ 23 h 76"/>
                <a:gd name="T4" fmla="*/ 76 w 76"/>
                <a:gd name="T5" fmla="*/ 27 h 76"/>
                <a:gd name="T6" fmla="*/ 74 w 76"/>
                <a:gd name="T7" fmla="*/ 29 h 76"/>
                <a:gd name="T8" fmla="*/ 56 w 76"/>
                <a:gd name="T9" fmla="*/ 39 h 76"/>
                <a:gd name="T10" fmla="*/ 72 w 76"/>
                <a:gd name="T11" fmla="*/ 55 h 76"/>
                <a:gd name="T12" fmla="*/ 72 w 76"/>
                <a:gd name="T13" fmla="*/ 59 h 76"/>
                <a:gd name="T14" fmla="*/ 72 w 76"/>
                <a:gd name="T15" fmla="*/ 59 h 76"/>
                <a:gd name="T16" fmla="*/ 59 w 76"/>
                <a:gd name="T17" fmla="*/ 72 h 76"/>
                <a:gd name="T18" fmla="*/ 55 w 76"/>
                <a:gd name="T19" fmla="*/ 72 h 76"/>
                <a:gd name="T20" fmla="*/ 55 w 76"/>
                <a:gd name="T21" fmla="*/ 72 h 76"/>
                <a:gd name="T22" fmla="*/ 39 w 76"/>
                <a:gd name="T23" fmla="*/ 56 h 76"/>
                <a:gd name="T24" fmla="*/ 29 w 76"/>
                <a:gd name="T25" fmla="*/ 74 h 76"/>
                <a:gd name="T26" fmla="*/ 25 w 76"/>
                <a:gd name="T27" fmla="*/ 75 h 76"/>
                <a:gd name="T28" fmla="*/ 23 w 76"/>
                <a:gd name="T29" fmla="*/ 74 h 76"/>
                <a:gd name="T30" fmla="*/ 0 w 76"/>
                <a:gd name="T31" fmla="*/ 4 h 76"/>
                <a:gd name="T32" fmla="*/ 2 w 76"/>
                <a:gd name="T33" fmla="*/ 0 h 76"/>
                <a:gd name="T34" fmla="*/ 4 w 76"/>
                <a:gd name="T35" fmla="*/ 0 h 76"/>
                <a:gd name="T36" fmla="*/ 4 w 76"/>
                <a:gd name="T37" fmla="*/ 0 h 76"/>
                <a:gd name="T38" fmla="*/ 8 w 76"/>
                <a:gd name="T39" fmla="*/ 7 h 76"/>
                <a:gd name="T40" fmla="*/ 8 w 76"/>
                <a:gd name="T41" fmla="*/ 7 h 76"/>
                <a:gd name="T42" fmla="*/ 27 w 76"/>
                <a:gd name="T43" fmla="*/ 66 h 76"/>
                <a:gd name="T44" fmla="*/ 36 w 76"/>
                <a:gd name="T45" fmla="*/ 50 h 76"/>
                <a:gd name="T46" fmla="*/ 37 w 76"/>
                <a:gd name="T47" fmla="*/ 49 h 76"/>
                <a:gd name="T48" fmla="*/ 41 w 76"/>
                <a:gd name="T49" fmla="*/ 49 h 76"/>
                <a:gd name="T50" fmla="*/ 57 w 76"/>
                <a:gd name="T51" fmla="*/ 66 h 76"/>
                <a:gd name="T52" fmla="*/ 66 w 76"/>
                <a:gd name="T53" fmla="*/ 57 h 76"/>
                <a:gd name="T54" fmla="*/ 50 w 76"/>
                <a:gd name="T55" fmla="*/ 41 h 76"/>
                <a:gd name="T56" fmla="*/ 50 w 76"/>
                <a:gd name="T57" fmla="*/ 41 h 76"/>
                <a:gd name="T58" fmla="*/ 49 w 76"/>
                <a:gd name="T59" fmla="*/ 40 h 76"/>
                <a:gd name="T60" fmla="*/ 50 w 76"/>
                <a:gd name="T61" fmla="*/ 36 h 76"/>
                <a:gd name="T62" fmla="*/ 66 w 76"/>
                <a:gd name="T63" fmla="*/ 27 h 76"/>
                <a:gd name="T64" fmla="*/ 8 w 76"/>
                <a:gd name="T65" fmla="*/ 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6">
                  <a:moveTo>
                    <a:pt x="4" y="0"/>
                  </a:moveTo>
                  <a:cubicBezTo>
                    <a:pt x="74" y="23"/>
                    <a:pt x="74" y="23"/>
                    <a:pt x="74" y="23"/>
                  </a:cubicBezTo>
                  <a:cubicBezTo>
                    <a:pt x="75" y="24"/>
                    <a:pt x="76" y="26"/>
                    <a:pt x="76" y="27"/>
                  </a:cubicBezTo>
                  <a:cubicBezTo>
                    <a:pt x="76" y="28"/>
                    <a:pt x="75" y="28"/>
                    <a:pt x="74" y="29"/>
                  </a:cubicBezTo>
                  <a:cubicBezTo>
                    <a:pt x="56" y="39"/>
                    <a:pt x="56" y="39"/>
                    <a:pt x="56" y="39"/>
                  </a:cubicBezTo>
                  <a:cubicBezTo>
                    <a:pt x="72" y="55"/>
                    <a:pt x="72" y="55"/>
                    <a:pt x="72" y="55"/>
                  </a:cubicBezTo>
                  <a:cubicBezTo>
                    <a:pt x="73" y="56"/>
                    <a:pt x="73" y="58"/>
                    <a:pt x="72" y="59"/>
                  </a:cubicBezTo>
                  <a:cubicBezTo>
                    <a:pt x="72" y="59"/>
                    <a:pt x="72" y="59"/>
                    <a:pt x="72" y="59"/>
                  </a:cubicBezTo>
                  <a:cubicBezTo>
                    <a:pt x="59" y="72"/>
                    <a:pt x="59" y="72"/>
                    <a:pt x="59" y="72"/>
                  </a:cubicBezTo>
                  <a:cubicBezTo>
                    <a:pt x="58" y="73"/>
                    <a:pt x="56" y="73"/>
                    <a:pt x="55" y="72"/>
                  </a:cubicBezTo>
                  <a:cubicBezTo>
                    <a:pt x="55" y="72"/>
                    <a:pt x="55" y="72"/>
                    <a:pt x="55" y="72"/>
                  </a:cubicBezTo>
                  <a:cubicBezTo>
                    <a:pt x="39" y="56"/>
                    <a:pt x="39" y="56"/>
                    <a:pt x="39" y="56"/>
                  </a:cubicBezTo>
                  <a:cubicBezTo>
                    <a:pt x="29" y="74"/>
                    <a:pt x="29" y="74"/>
                    <a:pt x="29" y="74"/>
                  </a:cubicBezTo>
                  <a:cubicBezTo>
                    <a:pt x="28" y="76"/>
                    <a:pt x="26" y="76"/>
                    <a:pt x="25" y="75"/>
                  </a:cubicBezTo>
                  <a:cubicBezTo>
                    <a:pt x="24" y="75"/>
                    <a:pt x="24" y="74"/>
                    <a:pt x="23" y="74"/>
                  </a:cubicBezTo>
                  <a:cubicBezTo>
                    <a:pt x="0" y="4"/>
                    <a:pt x="0" y="4"/>
                    <a:pt x="0" y="4"/>
                  </a:cubicBezTo>
                  <a:cubicBezTo>
                    <a:pt x="0" y="2"/>
                    <a:pt x="0" y="1"/>
                    <a:pt x="2" y="0"/>
                  </a:cubicBezTo>
                  <a:cubicBezTo>
                    <a:pt x="3" y="0"/>
                    <a:pt x="3" y="0"/>
                    <a:pt x="4" y="0"/>
                  </a:cubicBezTo>
                  <a:cubicBezTo>
                    <a:pt x="4" y="0"/>
                    <a:pt x="4" y="0"/>
                    <a:pt x="4" y="0"/>
                  </a:cubicBezTo>
                  <a:close/>
                  <a:moveTo>
                    <a:pt x="8" y="7"/>
                  </a:moveTo>
                  <a:cubicBezTo>
                    <a:pt x="8" y="7"/>
                    <a:pt x="8" y="7"/>
                    <a:pt x="8" y="7"/>
                  </a:cubicBezTo>
                  <a:cubicBezTo>
                    <a:pt x="27" y="66"/>
                    <a:pt x="27" y="66"/>
                    <a:pt x="27" y="66"/>
                  </a:cubicBezTo>
                  <a:cubicBezTo>
                    <a:pt x="36" y="50"/>
                    <a:pt x="36" y="50"/>
                    <a:pt x="36" y="50"/>
                  </a:cubicBezTo>
                  <a:cubicBezTo>
                    <a:pt x="36" y="50"/>
                    <a:pt x="36" y="50"/>
                    <a:pt x="37" y="49"/>
                  </a:cubicBezTo>
                  <a:cubicBezTo>
                    <a:pt x="38" y="48"/>
                    <a:pt x="40" y="48"/>
                    <a:pt x="41" y="49"/>
                  </a:cubicBezTo>
                  <a:cubicBezTo>
                    <a:pt x="57" y="66"/>
                    <a:pt x="57" y="66"/>
                    <a:pt x="57" y="66"/>
                  </a:cubicBezTo>
                  <a:cubicBezTo>
                    <a:pt x="66" y="57"/>
                    <a:pt x="66" y="57"/>
                    <a:pt x="66" y="57"/>
                  </a:cubicBezTo>
                  <a:cubicBezTo>
                    <a:pt x="50" y="41"/>
                    <a:pt x="50" y="41"/>
                    <a:pt x="50" y="41"/>
                  </a:cubicBezTo>
                  <a:cubicBezTo>
                    <a:pt x="50" y="41"/>
                    <a:pt x="50" y="41"/>
                    <a:pt x="50" y="41"/>
                  </a:cubicBezTo>
                  <a:cubicBezTo>
                    <a:pt x="49" y="41"/>
                    <a:pt x="49" y="40"/>
                    <a:pt x="49" y="40"/>
                  </a:cubicBezTo>
                  <a:cubicBezTo>
                    <a:pt x="48" y="39"/>
                    <a:pt x="49" y="37"/>
                    <a:pt x="50" y="36"/>
                  </a:cubicBezTo>
                  <a:cubicBezTo>
                    <a:pt x="66" y="27"/>
                    <a:pt x="66" y="27"/>
                    <a:pt x="66" y="27"/>
                  </a:cubicBezTo>
                  <a:cubicBezTo>
                    <a:pt x="8" y="7"/>
                    <a:pt x="8" y="7"/>
                    <a:pt x="8"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75000"/>
                    <a:lumOff val="25000"/>
                  </a:schemeClr>
                </a:solidFill>
                <a:latin typeface="张海山锐线体简" panose="02000000000000000000" pitchFamily="2" charset="-122"/>
                <a:ea typeface="张海山锐线体简" panose="02000000000000000000" pitchFamily="2" charset="-122"/>
              </a:endParaRPr>
            </a:p>
          </p:txBody>
        </p:sp>
      </p:grpSp>
      <p:sp>
        <p:nvSpPr>
          <p:cNvPr id="21" name="Rectangle 52"/>
          <p:cNvSpPr>
            <a:spLocks noChangeArrowheads="1"/>
          </p:cNvSpPr>
          <p:nvPr/>
        </p:nvSpPr>
        <p:spPr bwMode="auto">
          <a:xfrm>
            <a:off x="1261922" y="2275342"/>
            <a:ext cx="2639419" cy="387286"/>
          </a:xfrm>
          <a:prstGeom prst="rect">
            <a:avLst/>
          </a:prstGeom>
          <a:noFill/>
          <a:extLst/>
        </p:spPr>
        <p:txBody>
          <a:bodyPr wrap="square" rtlCol="0">
            <a:spAutoFit/>
          </a:bodyPr>
          <a:lstStyle/>
          <a:p>
            <a:pPr algn="ctr">
              <a:lnSpc>
                <a:spcPts val="2300"/>
              </a:lnSpc>
            </a:pPr>
            <a:r>
              <a:rPr lang="zh-CN" altLang="en-US" sz="2000" b="1" dirty="0" smtClean="0">
                <a:latin typeface="微软雅黑" panose="020B0503020204020204" pitchFamily="34" charset="-122"/>
                <a:ea typeface="微软雅黑" panose="020B0503020204020204" pitchFamily="34" charset="-122"/>
              </a:rPr>
              <a:t>继承所涉证券过户</a:t>
            </a:r>
            <a:endParaRPr lang="en-US" altLang="zh-CN" sz="2000" b="1" dirty="0">
              <a:latin typeface="微软雅黑" panose="020B0503020204020204" pitchFamily="34" charset="-122"/>
              <a:ea typeface="微软雅黑" panose="020B0503020204020204" pitchFamily="34" charset="-122"/>
            </a:endParaRPr>
          </a:p>
        </p:txBody>
      </p:sp>
      <p:sp>
        <p:nvSpPr>
          <p:cNvPr id="27" name="Oval 34"/>
          <p:cNvSpPr>
            <a:spLocks noChangeArrowheads="1"/>
          </p:cNvSpPr>
          <p:nvPr/>
        </p:nvSpPr>
        <p:spPr bwMode="auto">
          <a:xfrm>
            <a:off x="8830288" y="3099842"/>
            <a:ext cx="237067" cy="237067"/>
          </a:xfrm>
          <a:prstGeom prst="ellipse">
            <a:avLst/>
          </a:prstGeom>
          <a:solidFill>
            <a:srgbClr val="C75050"/>
          </a:solidFill>
          <a:ln w="12700">
            <a:solidFill>
              <a:srgbClr val="FFFFFF"/>
            </a:solidFill>
            <a:round/>
            <a:headEnd/>
            <a:tailEnd/>
          </a:ln>
        </p:spPr>
        <p:txBody>
          <a:bodyPr/>
          <a:lstStyle/>
          <a:p>
            <a:endParaRPr lang="zh-CN" altLang="en-US" sz="2400">
              <a:solidFill>
                <a:schemeClr val="tx1">
                  <a:lumMod val="75000"/>
                  <a:lumOff val="25000"/>
                </a:schemeClr>
              </a:solidFill>
              <a:latin typeface="张海山锐线体简" panose="02000000000000000000" pitchFamily="2" charset="-122"/>
              <a:ea typeface="张海山锐线体简" panose="02000000000000000000" pitchFamily="2" charset="-122"/>
            </a:endParaRPr>
          </a:p>
        </p:txBody>
      </p:sp>
      <p:sp>
        <p:nvSpPr>
          <p:cNvPr id="28" name="Oval 34"/>
          <p:cNvSpPr>
            <a:spLocks noChangeArrowheads="1"/>
          </p:cNvSpPr>
          <p:nvPr/>
        </p:nvSpPr>
        <p:spPr bwMode="auto">
          <a:xfrm>
            <a:off x="10988007" y="3109628"/>
            <a:ext cx="237067" cy="237067"/>
          </a:xfrm>
          <a:prstGeom prst="ellipse">
            <a:avLst/>
          </a:prstGeom>
          <a:solidFill>
            <a:srgbClr val="C75050"/>
          </a:solidFill>
          <a:ln w="12700">
            <a:solidFill>
              <a:srgbClr val="FFFFFF"/>
            </a:solidFill>
            <a:round/>
            <a:headEnd/>
            <a:tailEnd/>
          </a:ln>
        </p:spPr>
        <p:txBody>
          <a:bodyPr/>
          <a:lstStyle/>
          <a:p>
            <a:endParaRPr lang="zh-CN" altLang="en-US" sz="2400">
              <a:solidFill>
                <a:schemeClr val="tx1">
                  <a:lumMod val="75000"/>
                  <a:lumOff val="25000"/>
                </a:schemeClr>
              </a:solidFill>
              <a:latin typeface="张海山锐线体简" panose="02000000000000000000" pitchFamily="2" charset="-122"/>
              <a:ea typeface="张海山锐线体简" panose="02000000000000000000" pitchFamily="2" charset="-122"/>
            </a:endParaRPr>
          </a:p>
        </p:txBody>
      </p:sp>
      <p:sp>
        <p:nvSpPr>
          <p:cNvPr id="29" name="Rectangle 52"/>
          <p:cNvSpPr>
            <a:spLocks noChangeArrowheads="1"/>
          </p:cNvSpPr>
          <p:nvPr/>
        </p:nvSpPr>
        <p:spPr bwMode="auto">
          <a:xfrm>
            <a:off x="3069395" y="3752356"/>
            <a:ext cx="3339912" cy="387286"/>
          </a:xfrm>
          <a:prstGeom prst="rect">
            <a:avLst/>
          </a:prstGeom>
          <a:noFill/>
          <a:extLst/>
        </p:spPr>
        <p:txBody>
          <a:bodyPr wrap="square" rtlCol="0">
            <a:spAutoFit/>
          </a:bodyPr>
          <a:lstStyle/>
          <a:p>
            <a:pPr algn="ctr">
              <a:lnSpc>
                <a:spcPts val="2300"/>
              </a:lnSpc>
            </a:pPr>
            <a:r>
              <a:rPr lang="zh-CN" altLang="en-US" sz="2000" b="1" dirty="0" smtClean="0">
                <a:latin typeface="微软雅黑" panose="020B0503020204020204" pitchFamily="34" charset="-122"/>
                <a:ea typeface="微软雅黑" panose="020B0503020204020204" pitchFamily="34" charset="-122"/>
              </a:rPr>
              <a:t>离婚财产分割所涉证券过户</a:t>
            </a:r>
            <a:endParaRPr lang="en-US" altLang="zh-CN" sz="2000" b="1" dirty="0">
              <a:latin typeface="微软雅黑" panose="020B0503020204020204" pitchFamily="34" charset="-122"/>
              <a:ea typeface="微软雅黑" panose="020B0503020204020204" pitchFamily="34" charset="-122"/>
            </a:endParaRPr>
          </a:p>
        </p:txBody>
      </p:sp>
      <p:sp>
        <p:nvSpPr>
          <p:cNvPr id="30" name="Rectangle 52"/>
          <p:cNvSpPr>
            <a:spLocks noChangeArrowheads="1"/>
          </p:cNvSpPr>
          <p:nvPr/>
        </p:nvSpPr>
        <p:spPr bwMode="auto">
          <a:xfrm>
            <a:off x="4953683" y="2269181"/>
            <a:ext cx="3374671" cy="387286"/>
          </a:xfrm>
          <a:prstGeom prst="rect">
            <a:avLst/>
          </a:prstGeom>
          <a:noFill/>
          <a:extLst/>
        </p:spPr>
        <p:txBody>
          <a:bodyPr wrap="square" rtlCol="0">
            <a:spAutoFit/>
          </a:bodyPr>
          <a:lstStyle/>
          <a:p>
            <a:pPr algn="ctr">
              <a:lnSpc>
                <a:spcPts val="2300"/>
              </a:lnSpc>
            </a:pPr>
            <a:r>
              <a:rPr lang="zh-CN" altLang="en-US" sz="2000" b="1" dirty="0" smtClean="0">
                <a:latin typeface="微软雅黑" panose="020B0503020204020204" pitchFamily="34" charset="-122"/>
                <a:ea typeface="微软雅黑" panose="020B0503020204020204" pitchFamily="34" charset="-122"/>
              </a:rPr>
              <a:t>法人资格丧失所涉证券过户</a:t>
            </a:r>
            <a:endParaRPr lang="en-US" altLang="zh-CN" sz="2000" b="1" dirty="0">
              <a:latin typeface="微软雅黑" panose="020B0503020204020204" pitchFamily="34" charset="-122"/>
              <a:ea typeface="微软雅黑" panose="020B0503020204020204" pitchFamily="34" charset="-122"/>
            </a:endParaRPr>
          </a:p>
        </p:txBody>
      </p:sp>
      <p:sp>
        <p:nvSpPr>
          <p:cNvPr id="31" name="Rectangle 52"/>
          <p:cNvSpPr>
            <a:spLocks noChangeArrowheads="1"/>
          </p:cNvSpPr>
          <p:nvPr/>
        </p:nvSpPr>
        <p:spPr bwMode="auto">
          <a:xfrm>
            <a:off x="7364244" y="3741583"/>
            <a:ext cx="3374671" cy="387286"/>
          </a:xfrm>
          <a:prstGeom prst="rect">
            <a:avLst/>
          </a:prstGeom>
          <a:noFill/>
          <a:extLst/>
        </p:spPr>
        <p:txBody>
          <a:bodyPr wrap="square" rtlCol="0">
            <a:spAutoFit/>
          </a:bodyPr>
          <a:lstStyle/>
          <a:p>
            <a:pPr algn="ctr">
              <a:lnSpc>
                <a:spcPts val="2300"/>
              </a:lnSpc>
            </a:pPr>
            <a:r>
              <a:rPr lang="zh-CN" altLang="en-US" sz="2000" b="1" dirty="0" smtClean="0">
                <a:latin typeface="微软雅黑" panose="020B0503020204020204" pitchFamily="34" charset="-122"/>
                <a:ea typeface="微软雅黑" panose="020B0503020204020204" pitchFamily="34" charset="-122"/>
              </a:rPr>
              <a:t>向基金会捐赠证券的过户</a:t>
            </a:r>
            <a:endParaRPr lang="en-US" altLang="zh-CN" sz="2000" b="1" dirty="0">
              <a:latin typeface="微软雅黑" panose="020B0503020204020204" pitchFamily="34" charset="-122"/>
              <a:ea typeface="微软雅黑" panose="020B0503020204020204" pitchFamily="34" charset="-122"/>
            </a:endParaRPr>
          </a:p>
        </p:txBody>
      </p:sp>
      <p:sp>
        <p:nvSpPr>
          <p:cNvPr id="32" name="Rectangle 52"/>
          <p:cNvSpPr>
            <a:spLocks noChangeArrowheads="1"/>
          </p:cNvSpPr>
          <p:nvPr/>
        </p:nvSpPr>
        <p:spPr bwMode="auto">
          <a:xfrm>
            <a:off x="8786769" y="2276872"/>
            <a:ext cx="3374671" cy="387286"/>
          </a:xfrm>
          <a:prstGeom prst="rect">
            <a:avLst/>
          </a:prstGeom>
          <a:noFill/>
          <a:extLst/>
        </p:spPr>
        <p:txBody>
          <a:bodyPr wrap="square" rtlCol="0">
            <a:spAutoFit/>
          </a:bodyPr>
          <a:lstStyle/>
          <a:p>
            <a:pPr algn="ctr">
              <a:lnSpc>
                <a:spcPts val="2300"/>
              </a:lnSpc>
            </a:pPr>
            <a:r>
              <a:rPr lang="zh-CN" altLang="en-US" sz="2000" b="1" dirty="0" smtClean="0">
                <a:latin typeface="微软雅黑" panose="020B0503020204020204" pitchFamily="34" charset="-122"/>
                <a:ea typeface="微软雅黑" panose="020B0503020204020204" pitchFamily="34" charset="-122"/>
              </a:rPr>
              <a:t>证券协议转让（含行政划拨）</a:t>
            </a:r>
            <a:endParaRPr lang="en-US" altLang="zh-CN" sz="2000" b="1" dirty="0">
              <a:latin typeface="微软雅黑" panose="020B0503020204020204" pitchFamily="34" charset="-122"/>
              <a:ea typeface="微软雅黑" panose="020B0503020204020204" pitchFamily="34" charset="-122"/>
            </a:endParaRPr>
          </a:p>
        </p:txBody>
      </p:sp>
      <p:sp>
        <p:nvSpPr>
          <p:cNvPr id="33" name="标题 1"/>
          <p:cNvSpPr txBox="1">
            <a:spLocks/>
          </p:cNvSpPr>
          <p:nvPr/>
        </p:nvSpPr>
        <p:spPr bwMode="auto">
          <a:xfrm>
            <a:off x="-96688"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3442393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500"/>
                                        <p:tgtEl>
                                          <p:spTgt spid="7"/>
                                        </p:tgtEl>
                                      </p:cBhvr>
                                    </p:animEffect>
                                  </p:childTnLst>
                                </p:cTn>
                              </p:par>
                            </p:childTnLst>
                          </p:cTn>
                        </p:par>
                        <p:par>
                          <p:cTn id="24" fill="hold">
                            <p:stCondLst>
                              <p:cond delay="2500"/>
                            </p:stCondLst>
                            <p:childTnLst>
                              <p:par>
                                <p:cTn id="25" presetID="21"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500"/>
                                        <p:tgtEl>
                                          <p:spTgt spid="8"/>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heel(1)">
                                      <p:cBhvr>
                                        <p:cTn id="31" dur="500"/>
                                        <p:tgtEl>
                                          <p:spTgt spid="27"/>
                                        </p:tgtEl>
                                      </p:cBhvr>
                                    </p:animEffect>
                                  </p:childTnLst>
                                </p:cTn>
                              </p:par>
                            </p:childTnLst>
                          </p:cTn>
                        </p:par>
                        <p:par>
                          <p:cTn id="32" fill="hold">
                            <p:stCondLst>
                              <p:cond delay="3500"/>
                            </p:stCondLst>
                            <p:childTnLst>
                              <p:par>
                                <p:cTn id="33" presetID="21" presetClass="entr" presetSubtype="1"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heel(1)">
                                      <p:cBhvr>
                                        <p:cTn id="35" dur="500"/>
                                        <p:tgtEl>
                                          <p:spTgt spid="2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21" grpId="0"/>
      <p:bldP spid="27" grpId="0" animBg="1"/>
      <p:bldP spid="28" grpId="0" animBg="1"/>
      <p:bldP spid="29" grpId="0"/>
      <p:bldP spid="30" grpId="0"/>
      <p:bldP spid="31" grpId="0"/>
      <p:bldP spid="3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055440" y="843242"/>
            <a:ext cx="10081120" cy="499624"/>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申请</a:t>
            </a:r>
            <a:r>
              <a:rPr lang="zh-CN" altLang="en-US" sz="2000" b="1" dirty="0" smtClean="0">
                <a:latin typeface="微软雅黑" panose="020B0503020204020204" pitchFamily="34" charset="-122"/>
                <a:ea typeface="微软雅黑" panose="020B0503020204020204" pitchFamily="34" charset="-122"/>
              </a:rPr>
              <a:t>材料</a:t>
            </a:r>
            <a:endParaRPr lang="en-US" altLang="zh-CN" sz="2000" b="1" dirty="0">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73</a:t>
            </a:fld>
            <a:endParaRPr lang="en-US" altLang="zh-CN" dirty="0"/>
          </a:p>
        </p:txBody>
      </p:sp>
      <p:sp>
        <p:nvSpPr>
          <p:cNvPr id="6" name="标题 1"/>
          <p:cNvSpPr txBox="1">
            <a:spLocks/>
          </p:cNvSpPr>
          <p:nvPr/>
        </p:nvSpPr>
        <p:spPr bwMode="auto">
          <a:xfrm>
            <a:off x="-96688"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
        <p:nvSpPr>
          <p:cNvPr id="2" name="矩形 1"/>
          <p:cNvSpPr/>
          <p:nvPr/>
        </p:nvSpPr>
        <p:spPr>
          <a:xfrm>
            <a:off x="1019436" y="2004287"/>
            <a:ext cx="10153128" cy="4247317"/>
          </a:xfrm>
          <a:prstGeom prst="rect">
            <a:avLst/>
          </a:prstGeom>
        </p:spPr>
        <p:txBody>
          <a:bodyPr wrap="square">
            <a:spAutoFit/>
          </a:bodyPr>
          <a:lstStyle/>
          <a:p>
            <a:pPr marL="285750" indent="-285750">
              <a:lnSpc>
                <a:spcPct val="150000"/>
              </a:lnSpc>
              <a:buClr>
                <a:srgbClr val="C00000"/>
              </a:buClr>
              <a:buFont typeface="Arial" panose="020B0604020202020204" pitchFamily="34" charset="0"/>
              <a:buChar char="•"/>
              <a:defRPr/>
            </a:pPr>
            <a:r>
              <a:rPr lang="zh-CN" altLang="en-US" sz="2000" b="1" dirty="0" smtClean="0">
                <a:latin typeface="微软雅黑" panose="020B0503020204020204" pitchFamily="34" charset="-122"/>
                <a:ea typeface="微软雅黑" panose="020B0503020204020204" pitchFamily="34" charset="-122"/>
              </a:rPr>
              <a:t>证券</a:t>
            </a:r>
            <a:r>
              <a:rPr lang="zh-CN" altLang="en-US" sz="2000" b="1" dirty="0">
                <a:latin typeface="微软雅黑" panose="020B0503020204020204" pitchFamily="34" charset="-122"/>
                <a:ea typeface="微软雅黑" panose="020B0503020204020204" pitchFamily="34" charset="-122"/>
              </a:rPr>
              <a:t>权属证明文件</a:t>
            </a:r>
            <a:endParaRPr lang="en-US" altLang="zh-CN" sz="2000" b="1" dirty="0">
              <a:latin typeface="微软雅黑" panose="020B0503020204020204" pitchFamily="34" charset="-122"/>
              <a:ea typeface="微软雅黑" panose="020B0503020204020204" pitchFamily="34" charset="-122"/>
            </a:endParaRPr>
          </a:p>
          <a:p>
            <a:pPr>
              <a:lnSpc>
                <a:spcPct val="150000"/>
              </a:lnSpc>
              <a:buClr>
                <a:srgbClr val="C00000"/>
              </a:buClr>
              <a:defRPr/>
            </a:pPr>
            <a:r>
              <a:rPr lang="zh-CN" altLang="en-US" sz="2000" dirty="0">
                <a:latin typeface="楷体" pitchFamily="49" charset="-122"/>
                <a:ea typeface="楷体" pitchFamily="49" charset="-122"/>
              </a:rPr>
              <a:t>   </a:t>
            </a:r>
            <a:r>
              <a:rPr lang="zh-CN" altLang="en-US" sz="2000" dirty="0">
                <a:latin typeface="微软雅黑" panose="020B0503020204020204" pitchFamily="34" charset="-122"/>
                <a:ea typeface="微软雅黑" panose="020B0503020204020204" pitchFamily="34" charset="-122"/>
              </a:rPr>
              <a:t>法律文书应注明被继承人的姓名、身份证件号码、股份持有情况、继承人的证券账号、姓名与身份证件号码、证券代码及过户数量等可以确定继承财产范围及证券权属的信息。</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Arial" panose="020B0604020202020204" pitchFamily="34" charset="0"/>
              <a:buChar char="•"/>
              <a:defRPr/>
            </a:pPr>
            <a:r>
              <a:rPr lang="zh-CN" altLang="en-US" sz="2000" b="1" dirty="0">
                <a:latin typeface="微软雅黑" panose="020B0503020204020204" pitchFamily="34" charset="-122"/>
                <a:ea typeface="微软雅黑" panose="020B0503020204020204" pitchFamily="34" charset="-122"/>
              </a:rPr>
              <a:t>权益披露</a:t>
            </a:r>
            <a:endParaRPr lang="zh-CN" altLang="zh-CN" sz="2000" b="1" dirty="0">
              <a:latin typeface="微软雅黑" panose="020B0503020204020204" pitchFamily="34" charset="-122"/>
              <a:ea typeface="微软雅黑" panose="020B0503020204020204" pitchFamily="34" charset="-122"/>
            </a:endParaRPr>
          </a:p>
          <a:p>
            <a:pPr>
              <a:lnSpc>
                <a:spcPct val="150000"/>
              </a:lnSpc>
              <a:buClr>
                <a:srgbClr val="C00000"/>
              </a:buClr>
              <a:defRPr/>
            </a:pPr>
            <a:r>
              <a:rPr lang="zh-CN" altLang="en-US" sz="2000" dirty="0">
                <a:latin typeface="微软雅黑" panose="020B0503020204020204" pitchFamily="34" charset="-122"/>
                <a:ea typeface="微软雅黑" panose="020B0503020204020204" pitchFamily="34" charset="-122"/>
              </a:rPr>
              <a:t>   如属于需要进行</a:t>
            </a:r>
            <a:r>
              <a:rPr lang="zh-CN" altLang="en-US" sz="2000" b="1" dirty="0">
                <a:solidFill>
                  <a:srgbClr val="C00000"/>
                </a:solidFill>
                <a:latin typeface="微软雅黑" panose="020B0503020204020204" pitchFamily="34" charset="-122"/>
                <a:ea typeface="微软雅黑" panose="020B0503020204020204" pitchFamily="34" charset="-122"/>
              </a:rPr>
              <a:t>权益披露</a:t>
            </a:r>
            <a:r>
              <a:rPr lang="zh-CN" altLang="en-US" sz="2000" dirty="0">
                <a:latin typeface="微软雅黑" panose="020B0503020204020204" pitchFamily="34" charset="-122"/>
                <a:ea typeface="微软雅黑" panose="020B0503020204020204" pitchFamily="34" charset="-122"/>
              </a:rPr>
              <a:t>的，有关权益披露义务人需履行权益披露义务，并提供权益披露公告</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Arial" panose="020B0604020202020204" pitchFamily="34" charset="0"/>
              <a:buChar char="•"/>
              <a:defRPr/>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证券非交易过户登记申请表</a:t>
            </a:r>
            <a:r>
              <a:rPr lang="en-US" altLang="zh-CN" sz="2000" dirty="0">
                <a:latin typeface="微软雅黑" panose="020B0503020204020204" pitchFamily="34" charset="-122"/>
                <a:ea typeface="微软雅黑" panose="020B0503020204020204" pitchFamily="34" charset="-122"/>
              </a:rPr>
              <a:t>》</a:t>
            </a:r>
          </a:p>
          <a:p>
            <a:pPr marL="342900" indent="-342900">
              <a:lnSpc>
                <a:spcPct val="150000"/>
              </a:lnSpc>
              <a:buClr>
                <a:srgbClr val="C00000"/>
              </a:buClr>
              <a:buFont typeface="Arial" panose="020B0604020202020204" pitchFamily="34" charset="0"/>
              <a:buChar char="•"/>
              <a:defRPr/>
            </a:pPr>
            <a:r>
              <a:rPr lang="zh-CN" altLang="en-US" sz="2000" dirty="0">
                <a:latin typeface="微软雅黑" panose="020B0503020204020204" pitchFamily="34" charset="-122"/>
                <a:ea typeface="微软雅黑" panose="020B0503020204020204" pitchFamily="34" charset="-122"/>
              </a:rPr>
              <a:t>继承人的身份证明文件</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Arial" panose="020B0604020202020204" pitchFamily="34" charset="0"/>
              <a:buChar char="•"/>
              <a:defRPr/>
            </a:pPr>
            <a:r>
              <a:rPr lang="zh-CN" altLang="en-US" sz="2000" dirty="0">
                <a:latin typeface="微软雅黑" panose="020B0503020204020204" pitchFamily="34" charset="-122"/>
                <a:ea typeface="微软雅黑" panose="020B0503020204020204" pitchFamily="34" charset="-122"/>
              </a:rPr>
              <a:t>本公司要求的其他材料</a:t>
            </a:r>
            <a:endParaRPr lang="zh-CN" altLang="zh-CN" sz="2000" dirty="0">
              <a:latin typeface="微软雅黑" panose="020B0503020204020204" pitchFamily="34" charset="-122"/>
              <a:ea typeface="微软雅黑" panose="020B0503020204020204" pitchFamily="34" charset="-122"/>
            </a:endParaRPr>
          </a:p>
        </p:txBody>
      </p:sp>
      <p:sp>
        <p:nvSpPr>
          <p:cNvPr id="4" name="矩形 3"/>
          <p:cNvSpPr/>
          <p:nvPr/>
        </p:nvSpPr>
        <p:spPr>
          <a:xfrm>
            <a:off x="969699" y="1466741"/>
            <a:ext cx="3010761" cy="553998"/>
          </a:xfrm>
          <a:prstGeom prst="rect">
            <a:avLst/>
          </a:prstGeom>
        </p:spPr>
        <p:txBody>
          <a:bodyPr wrap="none">
            <a:spAutoFit/>
          </a:bodyPr>
          <a:lstStyle/>
          <a:p>
            <a:pPr marL="342900" indent="-342900">
              <a:lnSpc>
                <a:spcPct val="150000"/>
              </a:lnSpc>
              <a:buClr>
                <a:srgbClr val="C00000"/>
              </a:buClr>
              <a:defRPr/>
            </a:pPr>
            <a:r>
              <a:rPr lang="zh-CN" altLang="en-US" sz="2000" b="1" dirty="0">
                <a:solidFill>
                  <a:srgbClr val="C00000"/>
                </a:solidFill>
                <a:latin typeface="微软雅黑" panose="020B0503020204020204" pitchFamily="34" charset="-122"/>
                <a:ea typeface="微软雅黑" panose="020B0503020204020204" pitchFamily="34" charset="-122"/>
              </a:rPr>
              <a:t>（一）</a:t>
            </a:r>
            <a:r>
              <a:rPr lang="zh-CN" altLang="en-US" sz="2000" b="1" dirty="0">
                <a:latin typeface="微软雅黑" pitchFamily="34" charset="-122"/>
                <a:ea typeface="微软雅黑" pitchFamily="34" charset="-122"/>
              </a:rPr>
              <a:t>继承所涉证券过户</a:t>
            </a:r>
            <a:endParaRPr lang="en-US" altLang="zh-CN" sz="2000" b="1"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983432" y="839902"/>
            <a:ext cx="7500990" cy="553998"/>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smtClean="0">
                <a:latin typeface="微软雅黑" panose="020B0503020204020204" pitchFamily="34" charset="-122"/>
                <a:ea typeface="微软雅黑" panose="020B0503020204020204" pitchFamily="34" charset="-122"/>
              </a:rPr>
              <a:t>能够说明证券权属的法律文书</a:t>
            </a:r>
            <a:endParaRPr lang="en-US" altLang="zh-CN" sz="2000" b="1" dirty="0" smtClean="0">
              <a:latin typeface="微软雅黑" panose="020B0503020204020204" pitchFamily="34" charset="-122"/>
              <a:ea typeface="微软雅黑" panose="020B0503020204020204" pitchFamily="34" charset="-122"/>
            </a:endParaRPr>
          </a:p>
        </p:txBody>
      </p:sp>
      <p:pic>
        <p:nvPicPr>
          <p:cNvPr id="5123" name="Picture 3" descr="C:\Users\chinaclear\Desktop\1.PNG"/>
          <p:cNvPicPr>
            <a:picLocks noChangeAspect="1" noChangeArrowheads="1"/>
          </p:cNvPicPr>
          <p:nvPr/>
        </p:nvPicPr>
        <p:blipFill>
          <a:blip r:embed="rId2" cstate="print"/>
          <a:srcRect/>
          <a:stretch>
            <a:fillRect/>
          </a:stretch>
        </p:blipFill>
        <p:spPr bwMode="auto">
          <a:xfrm>
            <a:off x="1294842" y="1468298"/>
            <a:ext cx="3705225" cy="5357850"/>
          </a:xfrm>
          <a:prstGeom prst="rect">
            <a:avLst/>
          </a:prstGeom>
          <a:noFill/>
        </p:spPr>
      </p:pic>
      <p:sp>
        <p:nvSpPr>
          <p:cNvPr id="9" name="TextBox 8"/>
          <p:cNvSpPr txBox="1"/>
          <p:nvPr/>
        </p:nvSpPr>
        <p:spPr>
          <a:xfrm>
            <a:off x="6011204" y="3383589"/>
            <a:ext cx="5146180" cy="1938992"/>
          </a:xfrm>
          <a:prstGeom prst="rect">
            <a:avLst/>
          </a:prstGeom>
          <a:noFill/>
        </p:spPr>
        <p:txBody>
          <a:bodyPr wrap="square" rtlCol="0">
            <a:spAutoFit/>
          </a:bodyPr>
          <a:lstStyle/>
          <a:p>
            <a:pPr>
              <a:lnSpc>
                <a:spcPct val="150000"/>
              </a:lnSpc>
              <a:buFont typeface="Arial" pitchFamily="34" charset="0"/>
              <a:buChar char="•"/>
            </a:pPr>
            <a:r>
              <a:rPr lang="zh-CN" altLang="en-US" sz="2000" dirty="0" smtClean="0">
                <a:solidFill>
                  <a:srgbClr val="C00000"/>
                </a:solidFill>
                <a:latin typeface="微软雅黑" panose="020B0503020204020204" pitchFamily="34" charset="-122"/>
                <a:ea typeface="微软雅黑" panose="020B0503020204020204" pitchFamily="34" charset="-122"/>
              </a:rPr>
              <a:t>继承公证书；</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a:lnSpc>
                <a:spcPct val="150000"/>
              </a:lnSpc>
              <a:buClr>
                <a:srgbClr val="C00000"/>
              </a:buClr>
              <a:buFont typeface="Arial" pitchFamily="34" charset="0"/>
              <a:buChar char="•"/>
            </a:pPr>
            <a:r>
              <a:rPr lang="zh-CN" altLang="en-US" sz="2000" dirty="0" smtClean="0">
                <a:solidFill>
                  <a:srgbClr val="C00000"/>
                </a:solidFill>
                <a:latin typeface="微软雅黑" panose="020B0503020204020204" pitchFamily="34" charset="-122"/>
                <a:ea typeface="微软雅黑" panose="020B0503020204020204" pitchFamily="34" charset="-122"/>
              </a:rPr>
              <a:t>已生效的法院调解书、判决书；</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a:lnSpc>
                <a:spcPct val="150000"/>
              </a:lnSpc>
              <a:buFont typeface="Arial" pitchFamily="34" charset="0"/>
              <a:buChar char="•"/>
            </a:pPr>
            <a:r>
              <a:rPr lang="zh-CN" altLang="en-US" sz="2000" dirty="0" smtClean="0">
                <a:solidFill>
                  <a:srgbClr val="C00000"/>
                </a:solidFill>
                <a:latin typeface="微软雅黑" panose="020B0503020204020204" pitchFamily="34" charset="-122"/>
                <a:ea typeface="微软雅黑" panose="020B0503020204020204" pitchFamily="34" charset="-122"/>
              </a:rPr>
              <a:t>其他证明遗产归属的文件。</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807968" y="1047665"/>
            <a:ext cx="4143404" cy="2238375"/>
            <a:chOff x="5810248" y="1149387"/>
            <a:chExt cx="4143404" cy="2238375"/>
          </a:xfrm>
        </p:grpSpPr>
        <p:pic>
          <p:nvPicPr>
            <p:cNvPr id="5125" name="Picture 5" descr="C:\Users\chinaclear\Desktop\2.PNG"/>
            <p:cNvPicPr>
              <a:picLocks noChangeAspect="1" noChangeArrowheads="1"/>
            </p:cNvPicPr>
            <p:nvPr/>
          </p:nvPicPr>
          <p:blipFill>
            <a:blip r:embed="rId3" cstate="print"/>
            <a:srcRect/>
            <a:stretch>
              <a:fillRect/>
            </a:stretch>
          </p:blipFill>
          <p:spPr bwMode="auto">
            <a:xfrm>
              <a:off x="6043625" y="1149387"/>
              <a:ext cx="3676650" cy="2238375"/>
            </a:xfrm>
            <a:prstGeom prst="rect">
              <a:avLst/>
            </a:prstGeom>
            <a:noFill/>
          </p:spPr>
        </p:pic>
        <p:sp>
          <p:nvSpPr>
            <p:cNvPr id="10" name="椭圆 9"/>
            <p:cNvSpPr/>
            <p:nvPr/>
          </p:nvSpPr>
          <p:spPr bwMode="gray">
            <a:xfrm>
              <a:off x="5810248" y="1285860"/>
              <a:ext cx="4143404" cy="1857388"/>
            </a:xfrm>
            <a:prstGeom prst="ellipse">
              <a:avLst/>
            </a:prstGeom>
            <a:noFill/>
            <a:ln w="9525">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74</a:t>
            </a:fld>
            <a:endParaRPr lang="en-US" altLang="zh-CN"/>
          </a:p>
        </p:txBody>
      </p:sp>
      <p:sp>
        <p:nvSpPr>
          <p:cNvPr id="11" name="标题 1"/>
          <p:cNvSpPr txBox="1">
            <a:spLocks/>
          </p:cNvSpPr>
          <p:nvPr/>
        </p:nvSpPr>
        <p:spPr bwMode="auto">
          <a:xfrm>
            <a:off x="-96688"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
        <p:nvSpPr>
          <p:cNvPr id="12" name="TextBox 16"/>
          <p:cNvSpPr txBox="1"/>
          <p:nvPr/>
        </p:nvSpPr>
        <p:spPr>
          <a:xfrm>
            <a:off x="6041345" y="4912298"/>
            <a:ext cx="5290196" cy="1015663"/>
          </a:xfrm>
          <a:prstGeom prst="rect">
            <a:avLst/>
          </a:prstGeom>
          <a:noFill/>
          <a:ln>
            <a:solidFill>
              <a:srgbClr val="C00000"/>
            </a:solidFill>
            <a:prstDash val="lgDash"/>
          </a:ln>
        </p:spPr>
        <p:txBody>
          <a:bodyPr wrap="square" rtlCol="0">
            <a:spAutoFit/>
          </a:bodyPr>
          <a:lstStyle/>
          <a:p>
            <a:pPr>
              <a:buClr>
                <a:srgbClr val="C00000"/>
              </a:buClr>
            </a:pPr>
            <a:r>
              <a:rPr lang="zh-CN" altLang="en-US" sz="2000" dirty="0" smtClean="0">
                <a:solidFill>
                  <a:srgbClr val="C00000"/>
                </a:solidFill>
                <a:latin typeface="微软雅黑" panose="020B0503020204020204" pitchFamily="34" charset="-122"/>
                <a:ea typeface="微软雅黑" panose="020B0503020204020204" pitchFamily="34" charset="-122"/>
              </a:rPr>
              <a:t>证券权属证明文件应注明继承人及被继承人姓名、身份证件类型及号码、作为遗产的证券名称、数量、单位及归属情况等。</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983432" y="843242"/>
            <a:ext cx="7500990" cy="553998"/>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申请</a:t>
            </a:r>
            <a:r>
              <a:rPr lang="zh-CN" altLang="en-US" sz="2000" b="1" dirty="0" smtClean="0">
                <a:latin typeface="微软雅黑" panose="020B0503020204020204" pitchFamily="34" charset="-122"/>
                <a:ea typeface="微软雅黑" panose="020B0503020204020204" pitchFamily="34" charset="-122"/>
              </a:rPr>
              <a:t>材料</a:t>
            </a:r>
            <a:endParaRPr lang="en-US" altLang="zh-CN" sz="2000" b="1" dirty="0">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75</a:t>
            </a:fld>
            <a:endParaRPr lang="en-US" altLang="zh-CN"/>
          </a:p>
        </p:txBody>
      </p:sp>
      <p:sp>
        <p:nvSpPr>
          <p:cNvPr id="7" name="标题 1"/>
          <p:cNvSpPr txBox="1">
            <a:spLocks/>
          </p:cNvSpPr>
          <p:nvPr/>
        </p:nvSpPr>
        <p:spPr bwMode="auto">
          <a:xfrm>
            <a:off x="-96688"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
        <p:nvSpPr>
          <p:cNvPr id="2" name="矩形 1"/>
          <p:cNvSpPr/>
          <p:nvPr/>
        </p:nvSpPr>
        <p:spPr>
          <a:xfrm>
            <a:off x="895792" y="1461362"/>
            <a:ext cx="4036682" cy="553998"/>
          </a:xfrm>
          <a:prstGeom prst="rect">
            <a:avLst/>
          </a:prstGeom>
        </p:spPr>
        <p:txBody>
          <a:bodyPr wrap="none">
            <a:spAutoFit/>
          </a:bodyPr>
          <a:lstStyle/>
          <a:p>
            <a:pPr marL="342900" indent="-342900">
              <a:lnSpc>
                <a:spcPct val="150000"/>
              </a:lnSpc>
              <a:buClr>
                <a:srgbClr val="C00000"/>
              </a:buClr>
              <a:defRPr/>
            </a:pPr>
            <a:r>
              <a:rPr lang="zh-CN" altLang="en-US" sz="2000" b="1" dirty="0">
                <a:solidFill>
                  <a:srgbClr val="C00000"/>
                </a:solidFill>
                <a:latin typeface="微软雅黑" panose="020B0503020204020204" pitchFamily="34" charset="-122"/>
                <a:ea typeface="微软雅黑" panose="020B0503020204020204" pitchFamily="34" charset="-122"/>
              </a:rPr>
              <a:t>（二）</a:t>
            </a:r>
            <a:r>
              <a:rPr lang="zh-CN" altLang="en-US" sz="2000" b="1" dirty="0">
                <a:latin typeface="微软雅黑" pitchFamily="34" charset="-122"/>
                <a:ea typeface="微软雅黑" pitchFamily="34" charset="-122"/>
              </a:rPr>
              <a:t>离婚财产分割所涉证券过户</a:t>
            </a:r>
            <a:endParaRPr lang="en-US" altLang="zh-CN" sz="2000" b="1" dirty="0">
              <a:latin typeface="微软雅黑" pitchFamily="34" charset="-122"/>
              <a:ea typeface="微软雅黑" pitchFamily="34" charset="-122"/>
            </a:endParaRPr>
          </a:p>
        </p:txBody>
      </p:sp>
      <p:sp>
        <p:nvSpPr>
          <p:cNvPr id="4" name="矩形 3"/>
          <p:cNvSpPr/>
          <p:nvPr/>
        </p:nvSpPr>
        <p:spPr>
          <a:xfrm>
            <a:off x="983432" y="1995290"/>
            <a:ext cx="10596901" cy="4570482"/>
          </a:xfrm>
          <a:prstGeom prst="rect">
            <a:avLst/>
          </a:prstGeom>
        </p:spPr>
        <p:txBody>
          <a:bodyPr wrap="square">
            <a:spAutoFit/>
          </a:bodyPr>
          <a:lstStyle/>
          <a:p>
            <a:pPr marL="342900" indent="-342900">
              <a:lnSpc>
                <a:spcPct val="150000"/>
              </a:lnSpc>
              <a:buClr>
                <a:srgbClr val="C00000"/>
              </a:buClr>
              <a:buFont typeface="Arial" panose="020B0604020202020204" pitchFamily="34" charset="0"/>
              <a:buChar char="•"/>
              <a:defRPr/>
            </a:pPr>
            <a:r>
              <a:rPr lang="zh-CN" altLang="en-US" sz="2000" b="1" dirty="0" smtClean="0">
                <a:latin typeface="微软雅黑" panose="020B0503020204020204" pitchFamily="34" charset="-122"/>
                <a:ea typeface="微软雅黑" panose="020B0503020204020204" pitchFamily="34" charset="-122"/>
              </a:rPr>
              <a:t>离婚证明文件</a:t>
            </a:r>
            <a:endParaRPr lang="en-US" altLang="zh-CN" sz="2000" b="1" dirty="0">
              <a:latin typeface="微软雅黑" panose="020B0503020204020204" pitchFamily="34" charset="-122"/>
              <a:ea typeface="微软雅黑" panose="020B0503020204020204" pitchFamily="34" charset="-122"/>
            </a:endParaRPr>
          </a:p>
          <a:p>
            <a:pPr marL="342900" indent="-342900">
              <a:lnSpc>
                <a:spcPct val="150000"/>
              </a:lnSpc>
              <a:buClr>
                <a:srgbClr val="C00000"/>
              </a:buClr>
              <a:defRPr/>
            </a:pPr>
            <a:r>
              <a:rPr lang="zh-CN" altLang="en-US" dirty="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  离婚证</a:t>
            </a:r>
            <a:endParaRPr lang="en-US" altLang="zh-CN" dirty="0">
              <a:latin typeface="微软雅黑" panose="020B0503020204020204" pitchFamily="34" charset="-122"/>
              <a:ea typeface="微软雅黑" panose="020B0503020204020204" pitchFamily="34" charset="-122"/>
            </a:endParaRPr>
          </a:p>
          <a:p>
            <a:pPr marL="342900" indent="-342900">
              <a:lnSpc>
                <a:spcPct val="150000"/>
              </a:lnSpc>
              <a:buClr>
                <a:srgbClr val="C00000"/>
              </a:buClr>
              <a:defRPr/>
            </a:pPr>
            <a:r>
              <a:rPr lang="zh-CN" altLang="en-US" dirty="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  法院</a:t>
            </a:r>
            <a:r>
              <a:rPr lang="zh-CN" altLang="en-US" dirty="0">
                <a:latin typeface="微软雅黑" panose="020B0503020204020204" pitchFamily="34" charset="-122"/>
                <a:ea typeface="微软雅黑" panose="020B0503020204020204" pitchFamily="34" charset="-122"/>
              </a:rPr>
              <a:t>出具的已生效的离婚判决书、调解书等；</a:t>
            </a:r>
            <a:endParaRPr lang="en-US" altLang="zh-CN" dirty="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Arial" panose="020B0604020202020204" pitchFamily="34" charset="0"/>
              <a:buChar char="•"/>
              <a:defRPr/>
            </a:pPr>
            <a:r>
              <a:rPr lang="zh-CN" altLang="en-US" sz="2000" b="1" dirty="0">
                <a:latin typeface="微软雅黑" panose="020B0503020204020204" pitchFamily="34" charset="-122"/>
                <a:ea typeface="微软雅黑" panose="020B0503020204020204" pitchFamily="34" charset="-122"/>
              </a:rPr>
              <a:t>财产</a:t>
            </a:r>
            <a:r>
              <a:rPr lang="zh-CN" altLang="en-US" sz="2000" b="1" dirty="0" smtClean="0">
                <a:latin typeface="微软雅黑" panose="020B0503020204020204" pitchFamily="34" charset="-122"/>
                <a:ea typeface="微软雅黑" panose="020B0503020204020204" pitchFamily="34" charset="-122"/>
              </a:rPr>
              <a:t>分割文件</a:t>
            </a:r>
            <a:endParaRPr lang="zh-CN" altLang="en-US" sz="2000" b="1" dirty="0">
              <a:latin typeface="微软雅黑" panose="020B0503020204020204" pitchFamily="34" charset="-122"/>
              <a:ea typeface="微软雅黑" panose="020B0503020204020204" pitchFamily="34" charset="-122"/>
            </a:endParaRPr>
          </a:p>
          <a:p>
            <a:pPr marL="342900" indent="-342900">
              <a:lnSpc>
                <a:spcPct val="150000"/>
              </a:lnSpc>
              <a:buClr>
                <a:srgbClr val="C00000"/>
              </a:buClr>
              <a:defRPr/>
            </a:pPr>
            <a:r>
              <a:rPr lang="zh-CN" altLang="en-US" dirty="0">
                <a:latin typeface="楷体" pitchFamily="49" charset="-122"/>
                <a:ea typeface="楷体" pitchFamily="49" charset="-122"/>
              </a:rPr>
              <a:t>   </a:t>
            </a:r>
            <a:r>
              <a:rPr lang="zh-CN" altLang="en-US" dirty="0">
                <a:latin typeface="微软雅黑" panose="020B0503020204020204" pitchFamily="34" charset="-122"/>
                <a:ea typeface="微软雅黑" panose="020B0503020204020204" pitchFamily="34" charset="-122"/>
              </a:rPr>
              <a:t>经公证的离婚财产分割协议（如离婚判决书、调解书已说明证券分割的情况，可以不提供此协议）</a:t>
            </a:r>
            <a:endParaRPr lang="en-US" altLang="zh-CN" dirty="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Arial" panose="020B0604020202020204" pitchFamily="34" charset="0"/>
              <a:buChar char="•"/>
              <a:defRPr/>
            </a:pPr>
            <a:r>
              <a:rPr lang="zh-CN" altLang="en-US" sz="2000" b="1" dirty="0">
                <a:latin typeface="微软雅黑" panose="020B0503020204020204" pitchFamily="34" charset="-122"/>
                <a:ea typeface="微软雅黑" panose="020B0503020204020204" pitchFamily="34" charset="-122"/>
              </a:rPr>
              <a:t>权益</a:t>
            </a:r>
            <a:r>
              <a:rPr lang="zh-CN" altLang="en-US" sz="2000" b="1" dirty="0" smtClean="0">
                <a:latin typeface="微软雅黑" panose="020B0503020204020204" pitchFamily="34" charset="-122"/>
                <a:ea typeface="微软雅黑" panose="020B0503020204020204" pitchFamily="34" charset="-122"/>
              </a:rPr>
              <a:t>披露</a:t>
            </a:r>
            <a:endParaRPr lang="en-US" altLang="zh-CN" sz="2000" b="1"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Arial" panose="020B0604020202020204" pitchFamily="34" charset="0"/>
              <a:buChar char="•"/>
              <a:defRPr/>
            </a:pP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证券非交易过户登记申请表</a:t>
            </a:r>
            <a:r>
              <a:rPr lang="en-US" altLang="zh-CN" sz="2000" dirty="0" smtClean="0">
                <a:latin typeface="微软雅黑" panose="020B0503020204020204" pitchFamily="34" charset="-122"/>
                <a:ea typeface="微软雅黑" panose="020B0503020204020204" pitchFamily="34" charset="-122"/>
              </a:rPr>
              <a:t>》</a:t>
            </a:r>
          </a:p>
          <a:p>
            <a:pPr marL="342900" indent="-342900">
              <a:lnSpc>
                <a:spcPct val="150000"/>
              </a:lnSpc>
              <a:buClr>
                <a:srgbClr val="C00000"/>
              </a:buClr>
              <a:buFont typeface="Arial" panose="020B0604020202020204" pitchFamily="34" charset="0"/>
              <a:buChar char="•"/>
              <a:defRPr/>
            </a:pPr>
            <a:r>
              <a:rPr lang="zh-CN" altLang="en-US" sz="2000" dirty="0" smtClean="0">
                <a:latin typeface="微软雅黑" panose="020B0503020204020204" pitchFamily="34" charset="-122"/>
                <a:ea typeface="微软雅黑" panose="020B0503020204020204" pitchFamily="34" charset="-122"/>
              </a:rPr>
              <a:t>离婚双方有效身份证明文件</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Arial" panose="020B0604020202020204" pitchFamily="34" charset="0"/>
              <a:buChar char="•"/>
              <a:defRPr/>
            </a:pPr>
            <a:r>
              <a:rPr lang="zh-CN" altLang="en-US" sz="2000" dirty="0" smtClean="0">
                <a:latin typeface="微软雅黑" panose="020B0503020204020204" pitchFamily="34" charset="-122"/>
                <a:ea typeface="微软雅黑" panose="020B0503020204020204" pitchFamily="34" charset="-122"/>
              </a:rPr>
              <a:t>本公司要求的其他材料</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buFont typeface="Arial" panose="020B0604020202020204" pitchFamily="34" charset="0"/>
              <a:buChar char="•"/>
              <a:defRPr/>
            </a:pPr>
            <a:endParaRPr lang="en-US" altLang="zh-CN"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4167174" y="2143117"/>
            <a:ext cx="3857652" cy="461665"/>
          </a:xfrm>
          <a:prstGeom prst="rect">
            <a:avLst/>
          </a:prstGeom>
          <a:noFill/>
          <a:ln w="9525">
            <a:noFill/>
            <a:miter lim="800000"/>
            <a:headEnd/>
            <a:tailEnd/>
          </a:ln>
        </p:spPr>
        <p:txBody>
          <a:bodyPr wrap="square">
            <a:spAutoFit/>
          </a:bodyPr>
          <a:lstStyle/>
          <a:p>
            <a:r>
              <a:rPr lang="zh-CN" altLang="en-US" sz="2400" b="1" dirty="0">
                <a:latin typeface="微软雅黑" pitchFamily="34" charset="-122"/>
                <a:ea typeface="微软雅黑" pitchFamily="34" charset="-122"/>
              </a:rPr>
              <a:t>法人资格丧失所涉证券过户</a:t>
            </a:r>
          </a:p>
        </p:txBody>
      </p:sp>
      <p:cxnSp>
        <p:nvCxnSpPr>
          <p:cNvPr id="7" name="直接连接符 15"/>
          <p:cNvCxnSpPr>
            <a:cxnSpLocks noChangeShapeType="1"/>
          </p:cNvCxnSpPr>
          <p:nvPr/>
        </p:nvCxnSpPr>
        <p:spPr bwMode="auto">
          <a:xfrm>
            <a:off x="3117810" y="3068960"/>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3260684" y="3460756"/>
            <a:ext cx="5761038" cy="1938992"/>
          </a:xfrm>
          <a:prstGeom prst="rect">
            <a:avLst/>
          </a:prstGeom>
          <a:noFill/>
          <a:ln w="9525">
            <a:noFill/>
            <a:miter lim="800000"/>
            <a:headEnd/>
            <a:tailEnd/>
          </a:ln>
        </p:spPr>
        <p:txBody>
          <a:bodyPr>
            <a:spAutoFit/>
          </a:bodyPr>
          <a:lstStyle/>
          <a:p>
            <a:pPr>
              <a:lnSpc>
                <a:spcPct val="150000"/>
              </a:lnSpc>
              <a:buClr>
                <a:srgbClr val="C00000"/>
              </a:buClr>
              <a:buFont typeface="Wingdings" pitchFamily="2" charset="2"/>
              <a:buChar char="l"/>
            </a:pPr>
            <a:r>
              <a:rPr lang="zh-CN" altLang="zh-CN" sz="2000" dirty="0" smtClean="0">
                <a:latin typeface="微软雅黑" panose="020B0503020204020204" pitchFamily="34" charset="-122"/>
                <a:ea typeface="微软雅黑" panose="020B0503020204020204" pitchFamily="34" charset="-122"/>
              </a:rPr>
              <a:t>因解散、破产、合并、分立、歇业、注销等原因丧失法人资格</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buClr>
                <a:srgbClr val="C00000"/>
              </a:buClr>
              <a:buFont typeface="Wingdings" pitchFamily="2" charset="2"/>
              <a:buChar char="l"/>
            </a:pPr>
            <a:r>
              <a:rPr lang="zh-CN" altLang="en-US" sz="2000" dirty="0" smtClean="0">
                <a:latin typeface="微软雅黑" panose="020B0503020204020204" pitchFamily="34" charset="-122"/>
                <a:ea typeface="微软雅黑" panose="020B0503020204020204" pitchFamily="34" charset="-122"/>
              </a:rPr>
              <a:t>也适用于</a:t>
            </a:r>
            <a:r>
              <a:rPr lang="zh-CN" altLang="zh-CN" sz="2000" dirty="0" smtClean="0">
                <a:latin typeface="微软雅黑" panose="020B0503020204020204" pitchFamily="34" charset="-122"/>
                <a:ea typeface="微软雅黑" panose="020B0503020204020204" pitchFamily="34" charset="-122"/>
              </a:rPr>
              <a:t>合伙企业、非法人创业投资企业等非法人组织</a:t>
            </a:r>
            <a:r>
              <a:rPr lang="zh-CN" altLang="en-US" sz="2000" dirty="0" smtClean="0">
                <a:latin typeface="微软雅黑" panose="020B0503020204020204" pitchFamily="34" charset="-122"/>
                <a:ea typeface="微软雅黑" panose="020B0503020204020204" pitchFamily="34" charset="-122"/>
              </a:rPr>
              <a:t>。</a:t>
            </a:r>
          </a:p>
        </p:txBody>
      </p:sp>
      <p:sp>
        <p:nvSpPr>
          <p:cNvPr id="11" name="TextBox 10"/>
          <p:cNvSpPr txBox="1"/>
          <p:nvPr/>
        </p:nvSpPr>
        <p:spPr>
          <a:xfrm>
            <a:off x="1046230" y="956616"/>
            <a:ext cx="2428892" cy="400110"/>
          </a:xfrm>
          <a:prstGeom prst="rect">
            <a:avLst/>
          </a:prstGeom>
          <a:noFill/>
        </p:spPr>
        <p:txBody>
          <a:bodyPr wrap="square" rtlCol="0">
            <a:spAutoFit/>
          </a:bodyPr>
          <a:lstStyle/>
          <a:p>
            <a:pPr>
              <a:buClr>
                <a:srgbClr val="C00000"/>
              </a:buClr>
              <a:buFont typeface="Wingdings" pitchFamily="2" charset="2"/>
              <a:buChar char="p"/>
            </a:pPr>
            <a:r>
              <a:rPr lang="zh-CN" altLang="en-US" sz="2000" b="1" dirty="0" smtClean="0">
                <a:latin typeface="微软雅黑" pitchFamily="34" charset="-122"/>
                <a:ea typeface="微软雅黑" pitchFamily="34" charset="-122"/>
              </a:rPr>
              <a:t> 适用范围</a:t>
            </a:r>
            <a:endParaRPr lang="zh-CN" altLang="en-US" sz="2000" b="1" dirty="0">
              <a:latin typeface="微软雅黑" pitchFamily="34" charset="-122"/>
              <a:ea typeface="微软雅黑" pitchFamily="34" charset="-122"/>
            </a:endParaRPr>
          </a:p>
        </p:txBody>
      </p:sp>
      <p:sp>
        <p:nvSpPr>
          <p:cNvPr id="3" name="灯片编号占位符 2"/>
          <p:cNvSpPr>
            <a:spLocks noGrp="1"/>
          </p:cNvSpPr>
          <p:nvPr>
            <p:ph type="sldNum" sz="quarter" idx="4"/>
          </p:nvPr>
        </p:nvSpPr>
        <p:spPr>
          <a:xfrm>
            <a:off x="3488763" y="6242050"/>
            <a:ext cx="2844800" cy="476250"/>
          </a:xfrm>
        </p:spPr>
        <p:txBody>
          <a:bodyPr/>
          <a:lstStyle/>
          <a:p>
            <a:pPr>
              <a:defRPr/>
            </a:pPr>
            <a:fld id="{37FA377A-D61E-4AFF-BD7C-238A8887A06F}" type="slidenum">
              <a:rPr lang="en-US" altLang="zh-CN" smtClean="0"/>
              <a:pPr>
                <a:defRPr/>
              </a:pPr>
              <a:t>76</a:t>
            </a:fld>
            <a:endParaRPr lang="en-US" altLang="zh-CN"/>
          </a:p>
        </p:txBody>
      </p:sp>
      <p:sp>
        <p:nvSpPr>
          <p:cNvPr id="10" name="标题 1"/>
          <p:cNvSpPr txBox="1">
            <a:spLocks/>
          </p:cNvSpPr>
          <p:nvPr/>
        </p:nvSpPr>
        <p:spPr bwMode="auto">
          <a:xfrm>
            <a:off x="-96688"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4024298" y="2143117"/>
            <a:ext cx="4357718" cy="461665"/>
          </a:xfrm>
          <a:prstGeom prst="rect">
            <a:avLst/>
          </a:prstGeom>
          <a:noFill/>
          <a:ln w="9525">
            <a:noFill/>
            <a:miter lim="800000"/>
            <a:headEnd/>
            <a:tailEnd/>
          </a:ln>
        </p:spPr>
        <p:txBody>
          <a:bodyPr wrap="square">
            <a:spAutoFit/>
          </a:bodyPr>
          <a:lstStyle/>
          <a:p>
            <a:r>
              <a:rPr lang="zh-CN" altLang="en-US" sz="2400" b="1" dirty="0">
                <a:latin typeface="微软雅黑" pitchFamily="34" charset="-122"/>
                <a:ea typeface="微软雅黑" pitchFamily="34" charset="-122"/>
              </a:rPr>
              <a:t>向基金会捐赠证券的过户</a:t>
            </a:r>
          </a:p>
        </p:txBody>
      </p:sp>
      <p:cxnSp>
        <p:nvCxnSpPr>
          <p:cNvPr id="7" name="直接连接符 15"/>
          <p:cNvCxnSpPr>
            <a:cxnSpLocks noChangeShapeType="1"/>
          </p:cNvCxnSpPr>
          <p:nvPr/>
        </p:nvCxnSpPr>
        <p:spPr bwMode="auto">
          <a:xfrm>
            <a:off x="3117810" y="3068960"/>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3094737" y="3552451"/>
            <a:ext cx="5950058" cy="1477328"/>
          </a:xfrm>
          <a:prstGeom prst="rect">
            <a:avLst/>
          </a:prstGeom>
          <a:noFill/>
          <a:ln w="9525">
            <a:noFill/>
            <a:miter lim="800000"/>
            <a:headEnd/>
            <a:tailEnd/>
          </a:ln>
        </p:spPr>
        <p:txBody>
          <a:bodyPr wrap="square">
            <a:spAutoFit/>
          </a:bodyPr>
          <a:lstStyle/>
          <a:p>
            <a:pPr>
              <a:lnSpc>
                <a:spcPct val="150000"/>
              </a:lnSpc>
              <a:buClr>
                <a:srgbClr val="C00000"/>
              </a:buClr>
              <a:buFont typeface="Wingdings" pitchFamily="2" charset="2"/>
              <a:buChar char="l"/>
            </a:pPr>
            <a:r>
              <a:rPr lang="zh-CN" altLang="en-US" sz="2000" dirty="0" smtClean="0">
                <a:latin typeface="微软雅黑" panose="020B0503020204020204" pitchFamily="34" charset="-122"/>
                <a:ea typeface="微软雅黑" panose="020B0503020204020204" pitchFamily="34" charset="-122"/>
              </a:rPr>
              <a:t>作为</a:t>
            </a:r>
            <a:r>
              <a:rPr lang="zh-CN" altLang="zh-CN" sz="2000" dirty="0" smtClean="0">
                <a:latin typeface="微软雅黑" panose="020B0503020204020204" pitchFamily="34" charset="-122"/>
                <a:ea typeface="微软雅黑" panose="020B0503020204020204" pitchFamily="34" charset="-122"/>
              </a:rPr>
              <a:t>受赠人的基金会是指依据《基金会管理条例》合法设立，并在</a:t>
            </a:r>
            <a:r>
              <a:rPr lang="zh-CN" altLang="zh-CN" sz="2000" dirty="0" smtClean="0">
                <a:solidFill>
                  <a:srgbClr val="C00000"/>
                </a:solidFill>
                <a:latin typeface="微软雅黑" panose="020B0503020204020204" pitchFamily="34" charset="-122"/>
                <a:ea typeface="微软雅黑" panose="020B0503020204020204" pitchFamily="34" charset="-122"/>
              </a:rPr>
              <a:t>省级或省级以上民政部门登记的基金会</a:t>
            </a:r>
            <a:r>
              <a:rPr lang="zh-CN" altLang="zh-CN" sz="2000" dirty="0" smtClean="0">
                <a:latin typeface="微软雅黑" panose="020B0503020204020204" pitchFamily="34" charset="-122"/>
                <a:ea typeface="微软雅黑" panose="020B0503020204020204" pitchFamily="34" charset="-122"/>
              </a:rPr>
              <a:t>（不含境外基金会代表机构）</a:t>
            </a:r>
            <a:r>
              <a:rPr lang="zh-CN" altLang="en-US" sz="2000" dirty="0" smtClean="0">
                <a:latin typeface="微软雅黑" panose="020B0503020204020204" pitchFamily="34" charset="-122"/>
                <a:ea typeface="微软雅黑" panose="020B0503020204020204" pitchFamily="34" charset="-122"/>
              </a:rPr>
              <a:t>。</a:t>
            </a:r>
          </a:p>
        </p:txBody>
      </p:sp>
      <p:sp>
        <p:nvSpPr>
          <p:cNvPr id="3" name="灯片编号占位符 2"/>
          <p:cNvSpPr>
            <a:spLocks noGrp="1"/>
          </p:cNvSpPr>
          <p:nvPr>
            <p:ph type="sldNum" sz="quarter" idx="4"/>
          </p:nvPr>
        </p:nvSpPr>
        <p:spPr>
          <a:xfrm>
            <a:off x="3488763" y="6242050"/>
            <a:ext cx="2844800" cy="476250"/>
          </a:xfrm>
        </p:spPr>
        <p:txBody>
          <a:bodyPr/>
          <a:lstStyle/>
          <a:p>
            <a:pPr>
              <a:defRPr/>
            </a:pPr>
            <a:fld id="{37FA377A-D61E-4AFF-BD7C-238A8887A06F}" type="slidenum">
              <a:rPr lang="en-US" altLang="zh-CN" smtClean="0"/>
              <a:pPr>
                <a:defRPr/>
              </a:pPr>
              <a:t>77</a:t>
            </a:fld>
            <a:endParaRPr lang="en-US" altLang="zh-CN"/>
          </a:p>
        </p:txBody>
      </p:sp>
      <p:sp>
        <p:nvSpPr>
          <p:cNvPr id="10" name="标题 1"/>
          <p:cNvSpPr txBox="1">
            <a:spLocks/>
          </p:cNvSpPr>
          <p:nvPr/>
        </p:nvSpPr>
        <p:spPr bwMode="auto">
          <a:xfrm>
            <a:off x="-96688"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
        <p:nvSpPr>
          <p:cNvPr id="13" name="TextBox 10"/>
          <p:cNvSpPr txBox="1"/>
          <p:nvPr/>
        </p:nvSpPr>
        <p:spPr>
          <a:xfrm>
            <a:off x="1046230" y="956616"/>
            <a:ext cx="2428892" cy="400110"/>
          </a:xfrm>
          <a:prstGeom prst="rect">
            <a:avLst/>
          </a:prstGeom>
          <a:noFill/>
        </p:spPr>
        <p:txBody>
          <a:bodyPr wrap="square" rtlCol="0">
            <a:spAutoFit/>
          </a:bodyPr>
          <a:lstStyle/>
          <a:p>
            <a:pPr>
              <a:buClr>
                <a:srgbClr val="C00000"/>
              </a:buClr>
              <a:buFont typeface="Wingdings" pitchFamily="2" charset="2"/>
              <a:buChar char="p"/>
            </a:pPr>
            <a:r>
              <a:rPr lang="zh-CN" altLang="en-US" sz="2000" b="1" dirty="0" smtClean="0">
                <a:latin typeface="微软雅黑" pitchFamily="34" charset="-122"/>
                <a:ea typeface="微软雅黑" pitchFamily="34" charset="-122"/>
              </a:rPr>
              <a:t> 适用范围</a:t>
            </a:r>
            <a:endParaRPr lang="zh-CN" altLang="en-US" sz="20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3667108" y="2143117"/>
            <a:ext cx="5643602" cy="461665"/>
          </a:xfrm>
          <a:prstGeom prst="rect">
            <a:avLst/>
          </a:prstGeom>
          <a:noFill/>
          <a:ln w="9525">
            <a:noFill/>
            <a:miter lim="800000"/>
            <a:headEnd/>
            <a:tailEnd/>
          </a:ln>
        </p:spPr>
        <p:txBody>
          <a:bodyPr wrap="square">
            <a:spAutoFit/>
          </a:bodyPr>
          <a:lstStyle/>
          <a:p>
            <a:pPr lvl="0"/>
            <a:r>
              <a:rPr lang="zh-CN" altLang="en-US" sz="2400" b="1" dirty="0">
                <a:latin typeface="微软雅黑" pitchFamily="34" charset="-122"/>
                <a:ea typeface="微软雅黑" pitchFamily="34" charset="-122"/>
              </a:rPr>
              <a:t>证券</a:t>
            </a:r>
            <a:r>
              <a:rPr lang="zh-CN" altLang="en-US" sz="2400" b="1" dirty="0" smtClean="0">
                <a:latin typeface="微软雅黑" pitchFamily="34" charset="-122"/>
                <a:ea typeface="微软雅黑" pitchFamily="34" charset="-122"/>
              </a:rPr>
              <a:t>协议转让</a:t>
            </a:r>
            <a:r>
              <a:rPr lang="zh-CN" altLang="en-US" sz="2400" b="1" dirty="0">
                <a:latin typeface="微软雅黑" pitchFamily="34" charset="-122"/>
                <a:ea typeface="微软雅黑" pitchFamily="34" charset="-122"/>
              </a:rPr>
              <a:t>过户（含行政划拨）</a:t>
            </a:r>
          </a:p>
        </p:txBody>
      </p:sp>
      <p:cxnSp>
        <p:nvCxnSpPr>
          <p:cNvPr id="7" name="直接连接符 15"/>
          <p:cNvCxnSpPr>
            <a:cxnSpLocks noChangeShapeType="1"/>
          </p:cNvCxnSpPr>
          <p:nvPr/>
        </p:nvCxnSpPr>
        <p:spPr bwMode="auto">
          <a:xfrm>
            <a:off x="3167042" y="3000372"/>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2962962" y="3445802"/>
            <a:ext cx="7443828" cy="2400657"/>
          </a:xfrm>
          <a:prstGeom prst="rect">
            <a:avLst/>
          </a:prstGeom>
          <a:noFill/>
          <a:ln w="9525">
            <a:noFill/>
            <a:miter lim="800000"/>
            <a:headEnd/>
            <a:tailEnd/>
          </a:ln>
        </p:spPr>
        <p:txBody>
          <a:bodyPr wrap="square">
            <a:spAutoFit/>
          </a:bodyPr>
          <a:lstStyle/>
          <a:p>
            <a:pPr lvl="0">
              <a:lnSpc>
                <a:spcPct val="150000"/>
              </a:lnSpc>
              <a:buClr>
                <a:srgbClr val="C00000"/>
              </a:buClr>
              <a:buFont typeface="Wingdings" pitchFamily="2" charset="2"/>
              <a:buChar char="l"/>
            </a:pPr>
            <a:r>
              <a:rPr lang="zh-CN" altLang="en-US" sz="2000" dirty="0" smtClean="0">
                <a:latin typeface="微软雅黑" panose="020B0503020204020204" pitchFamily="34" charset="-122"/>
                <a:ea typeface="微软雅黑" panose="020B0503020204020204" pitchFamily="34" charset="-122"/>
              </a:rPr>
              <a:t>行政划拨；</a:t>
            </a:r>
            <a:endParaRPr lang="en-US" altLang="zh-CN" sz="2000" dirty="0" smtClean="0">
              <a:latin typeface="微软雅黑" panose="020B0503020204020204" pitchFamily="34" charset="-122"/>
              <a:ea typeface="微软雅黑" panose="020B0503020204020204" pitchFamily="34" charset="-122"/>
            </a:endParaRPr>
          </a:p>
          <a:p>
            <a:pPr lvl="0">
              <a:lnSpc>
                <a:spcPct val="150000"/>
              </a:lnSpc>
              <a:buClr>
                <a:srgbClr val="C00000"/>
              </a:buClr>
              <a:buFont typeface="Wingdings" pitchFamily="2" charset="2"/>
              <a:buChar char="l"/>
            </a:pPr>
            <a:r>
              <a:rPr lang="zh-CN" altLang="zh-CN" sz="2000" dirty="0" smtClean="0">
                <a:latin typeface="微软雅黑" panose="020B0503020204020204" pitchFamily="34" charset="-122"/>
                <a:ea typeface="微软雅黑" panose="020B0503020204020204" pitchFamily="34" charset="-122"/>
              </a:rPr>
              <a:t>与挂牌公司收购及股东</a:t>
            </a:r>
            <a:r>
              <a:rPr lang="zh-CN" altLang="en-US" sz="2000" dirty="0" smtClean="0">
                <a:latin typeface="微软雅黑" panose="020B0503020204020204" pitchFamily="34" charset="-122"/>
                <a:ea typeface="微软雅黑" panose="020B0503020204020204" pitchFamily="34" charset="-122"/>
              </a:rPr>
              <a:t>重大</a:t>
            </a:r>
            <a:r>
              <a:rPr lang="zh-CN" altLang="zh-CN" sz="2000" dirty="0" smtClean="0">
                <a:latin typeface="微软雅黑" panose="020B0503020204020204" pitchFamily="34" charset="-122"/>
                <a:ea typeface="微软雅黑" panose="020B0503020204020204" pitchFamily="34" charset="-122"/>
              </a:rPr>
              <a:t>权益变动相关的股份转让；</a:t>
            </a:r>
          </a:p>
          <a:p>
            <a:pPr lvl="0">
              <a:lnSpc>
                <a:spcPct val="150000"/>
              </a:lnSpc>
              <a:buClr>
                <a:srgbClr val="C00000"/>
              </a:buClr>
              <a:buFont typeface="Wingdings" pitchFamily="2" charset="2"/>
              <a:buChar char="l"/>
            </a:pPr>
            <a:r>
              <a:rPr lang="zh-CN" altLang="zh-CN" sz="2000" dirty="0" smtClean="0">
                <a:latin typeface="微软雅黑" panose="020B0503020204020204" pitchFamily="34" charset="-122"/>
                <a:ea typeface="微软雅黑" panose="020B0503020204020204" pitchFamily="34" charset="-122"/>
              </a:rPr>
              <a:t>转让双方存在实际控制关系，或均受同一控制人所控制的；</a:t>
            </a:r>
          </a:p>
          <a:p>
            <a:pPr lvl="0">
              <a:lnSpc>
                <a:spcPct val="150000"/>
              </a:lnSpc>
              <a:buClr>
                <a:srgbClr val="C00000"/>
              </a:buClr>
              <a:buFont typeface="Wingdings" pitchFamily="2" charset="2"/>
              <a:buChar char="l"/>
            </a:pPr>
            <a:r>
              <a:rPr lang="zh-CN" altLang="zh-CN" sz="2000" dirty="0" smtClean="0">
                <a:latin typeface="微软雅黑" panose="020B0503020204020204" pitchFamily="34" charset="-122"/>
                <a:ea typeface="微软雅黑" panose="020B0503020204020204" pitchFamily="34" charset="-122"/>
              </a:rPr>
              <a:t>外国投资者战略投资挂牌公司所涉及的股份转让；</a:t>
            </a:r>
          </a:p>
          <a:p>
            <a:pPr lvl="0">
              <a:lnSpc>
                <a:spcPct val="150000"/>
              </a:lnSpc>
              <a:buClr>
                <a:srgbClr val="C00000"/>
              </a:buClr>
              <a:buFont typeface="Wingdings" pitchFamily="2" charset="2"/>
              <a:buChar char="l"/>
            </a:pPr>
            <a:r>
              <a:rPr lang="zh-CN" altLang="zh-CN" sz="2000" dirty="0" smtClean="0">
                <a:latin typeface="微软雅黑" panose="020B0503020204020204" pitchFamily="34" charset="-122"/>
                <a:ea typeface="微软雅黑" panose="020B0503020204020204" pitchFamily="34" charset="-122"/>
              </a:rPr>
              <a:t>中国证监会认定的其他情形。</a:t>
            </a:r>
          </a:p>
        </p:txBody>
      </p:sp>
      <p:sp>
        <p:nvSpPr>
          <p:cNvPr id="3" name="灯片编号占位符 2"/>
          <p:cNvSpPr>
            <a:spLocks noGrp="1"/>
          </p:cNvSpPr>
          <p:nvPr>
            <p:ph type="sldNum" sz="quarter" idx="4"/>
          </p:nvPr>
        </p:nvSpPr>
        <p:spPr>
          <a:xfrm>
            <a:off x="3488763" y="6242050"/>
            <a:ext cx="2844800" cy="476250"/>
          </a:xfrm>
        </p:spPr>
        <p:txBody>
          <a:bodyPr/>
          <a:lstStyle/>
          <a:p>
            <a:pPr>
              <a:defRPr/>
            </a:pPr>
            <a:fld id="{37FA377A-D61E-4AFF-BD7C-238A8887A06F}" type="slidenum">
              <a:rPr lang="en-US" altLang="zh-CN" smtClean="0"/>
              <a:pPr>
                <a:defRPr/>
              </a:pPr>
              <a:t>78</a:t>
            </a:fld>
            <a:endParaRPr lang="en-US" altLang="zh-CN"/>
          </a:p>
        </p:txBody>
      </p:sp>
      <p:sp>
        <p:nvSpPr>
          <p:cNvPr id="10" name="标题 1"/>
          <p:cNvSpPr txBox="1">
            <a:spLocks/>
          </p:cNvSpPr>
          <p:nvPr/>
        </p:nvSpPr>
        <p:spPr bwMode="auto">
          <a:xfrm>
            <a:off x="-96688"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
        <p:nvSpPr>
          <p:cNvPr id="13" name="TextBox 10"/>
          <p:cNvSpPr txBox="1"/>
          <p:nvPr/>
        </p:nvSpPr>
        <p:spPr>
          <a:xfrm>
            <a:off x="1046230" y="956616"/>
            <a:ext cx="2428892" cy="400110"/>
          </a:xfrm>
          <a:prstGeom prst="rect">
            <a:avLst/>
          </a:prstGeom>
          <a:noFill/>
        </p:spPr>
        <p:txBody>
          <a:bodyPr wrap="square" rtlCol="0">
            <a:spAutoFit/>
          </a:bodyPr>
          <a:lstStyle/>
          <a:p>
            <a:pPr>
              <a:buClr>
                <a:srgbClr val="C00000"/>
              </a:buClr>
              <a:buFont typeface="Wingdings" pitchFamily="2" charset="2"/>
              <a:buChar char="p"/>
            </a:pPr>
            <a:r>
              <a:rPr lang="zh-CN" altLang="en-US" sz="2000" b="1" dirty="0" smtClean="0">
                <a:latin typeface="微软雅黑" pitchFamily="34" charset="-122"/>
                <a:ea typeface="微软雅黑" pitchFamily="34" charset="-122"/>
              </a:rPr>
              <a:t> 适用范围</a:t>
            </a:r>
            <a:endParaRPr lang="zh-CN" altLang="en-US" sz="20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059303" y="890571"/>
            <a:ext cx="7500990" cy="2400657"/>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申请材料</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权益披露</a:t>
            </a:r>
            <a:endParaRPr lang="en-US" altLang="zh-CN" sz="2000" b="1" dirty="0">
              <a:latin typeface="微软雅黑" panose="020B0503020204020204" pitchFamily="34" charset="-122"/>
              <a:ea typeface="微软雅黑" panose="020B0503020204020204" pitchFamily="34" charset="-122"/>
            </a:endParaRPr>
          </a:p>
          <a:p>
            <a:pPr marL="457200" indent="-4572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p:txBody>
      </p:sp>
      <p:sp>
        <p:nvSpPr>
          <p:cNvPr id="8" name="矩形 7"/>
          <p:cNvSpPr/>
          <p:nvPr/>
        </p:nvSpPr>
        <p:spPr>
          <a:xfrm>
            <a:off x="1069562" y="1864364"/>
            <a:ext cx="10005249" cy="2862322"/>
          </a:xfrm>
          <a:prstGeom prst="rect">
            <a:avLst/>
          </a:prstGeom>
        </p:spPr>
        <p:txBody>
          <a:bodyPr wrap="square">
            <a:spAutoFit/>
          </a:bodyPr>
          <a:lstStyle/>
          <a:p>
            <a:pPr>
              <a:lnSpc>
                <a:spcPct val="150000"/>
              </a:lnSpc>
            </a:pPr>
            <a:r>
              <a:rPr lang="x-none" altLang="zh-CN" sz="2000" dirty="0" smtClean="0">
                <a:latin typeface="微软雅黑" panose="020B0503020204020204" pitchFamily="34" charset="-122"/>
                <a:ea typeface="微软雅黑" panose="020B0503020204020204" pitchFamily="34" charset="-122"/>
              </a:rPr>
              <a:t>如属于下列情形需要进行权益披露的，有关权益披露义务人需履行权益披露义务，提供权益披露公告：</a:t>
            </a:r>
            <a:endParaRPr lang="zh-CN" altLang="zh-CN" sz="2000" dirty="0" smtClean="0">
              <a:latin typeface="微软雅黑" panose="020B0503020204020204" pitchFamily="34" charset="-122"/>
              <a:ea typeface="微软雅黑" panose="020B0503020204020204" pitchFamily="34" charset="-122"/>
            </a:endParaRPr>
          </a:p>
          <a:p>
            <a:pPr>
              <a:lnSpc>
                <a:spcPct val="150000"/>
              </a:lnSpc>
            </a:pPr>
            <a:r>
              <a:rPr lang="x-none" altLang="zh-CN" sz="2000" dirty="0" smtClean="0">
                <a:latin typeface="微软雅黑" panose="020B0503020204020204" pitchFamily="34" charset="-122"/>
                <a:ea typeface="微软雅黑" panose="020B0503020204020204" pitchFamily="34" charset="-122"/>
              </a:rPr>
              <a:t>（1）申请办理过户登记导致过入方拥有权益的股份达到该挂牌公司已发行股份的</a:t>
            </a:r>
            <a:r>
              <a:rPr lang="x-none" altLang="zh-CN" sz="2000" dirty="0" smtClean="0">
                <a:solidFill>
                  <a:srgbClr val="C00000"/>
                </a:solidFill>
                <a:latin typeface="微软雅黑" panose="020B0503020204020204" pitchFamily="34" charset="-122"/>
                <a:ea typeface="微软雅黑" panose="020B0503020204020204" pitchFamily="34" charset="-122"/>
              </a:rPr>
              <a:t>10%</a:t>
            </a:r>
            <a:r>
              <a:rPr lang="x-none" altLang="zh-CN" sz="2000" dirty="0" smtClean="0">
                <a:latin typeface="微软雅黑" panose="020B0503020204020204" pitchFamily="34" charset="-122"/>
                <a:ea typeface="微软雅黑" panose="020B0503020204020204" pitchFamily="34" charset="-122"/>
              </a:rPr>
              <a:t>的；</a:t>
            </a:r>
            <a:endParaRPr lang="zh-CN" altLang="zh-CN" sz="2000" dirty="0" smtClean="0">
              <a:latin typeface="微软雅黑" panose="020B0503020204020204" pitchFamily="34" charset="-122"/>
              <a:ea typeface="微软雅黑" panose="020B0503020204020204" pitchFamily="34" charset="-122"/>
            </a:endParaRPr>
          </a:p>
          <a:p>
            <a:pPr>
              <a:lnSpc>
                <a:spcPct val="150000"/>
              </a:lnSpc>
            </a:pPr>
            <a:r>
              <a:rPr lang="x-none" altLang="zh-CN" sz="2000" dirty="0" smtClean="0">
                <a:latin typeface="微软雅黑" panose="020B0503020204020204" pitchFamily="34" charset="-122"/>
                <a:ea typeface="微软雅黑" panose="020B0503020204020204" pitchFamily="34" charset="-122"/>
              </a:rPr>
              <a:t>（2）过户前申请人拥有权益的股份已达到该挂牌公司已发行股份的10%的，申请办理过户登记导致申请人拥有权益的股份占该挂牌公司已发行股份的比例每增加或者减少5%（</a:t>
            </a:r>
            <a:r>
              <a:rPr lang="x-none" altLang="zh-CN" sz="2000" dirty="0" smtClean="0">
                <a:solidFill>
                  <a:srgbClr val="C00000"/>
                </a:solidFill>
                <a:latin typeface="微软雅黑" panose="020B0503020204020204" pitchFamily="34" charset="-122"/>
                <a:ea typeface="微软雅黑" panose="020B0503020204020204" pitchFamily="34" charset="-122"/>
              </a:rPr>
              <a:t>即其拥有权益的股份每达到5%的整数倍时</a:t>
            </a:r>
            <a:r>
              <a:rPr lang="x-none" altLang="zh-CN" sz="2000" dirty="0" smtClean="0">
                <a:latin typeface="微软雅黑" panose="020B0503020204020204" pitchFamily="34" charset="-122"/>
                <a:ea typeface="微软雅黑" panose="020B0503020204020204" pitchFamily="34" charset="-122"/>
              </a:rPr>
              <a:t>）的</a:t>
            </a:r>
            <a:r>
              <a:rPr lang="zh-CN" altLang="en-US" sz="2000" dirty="0" smtClean="0">
                <a:latin typeface="微软雅黑" panose="020B0503020204020204" pitchFamily="34" charset="-122"/>
                <a:ea typeface="微软雅黑" panose="020B0503020204020204" pitchFamily="34" charset="-122"/>
              </a:rPr>
              <a:t>。</a:t>
            </a:r>
            <a:endParaRPr lang="zh-CN" altLang="zh-CN" sz="2000" dirty="0">
              <a:latin typeface="微软雅黑" panose="020B0503020204020204" pitchFamily="34" charset="-122"/>
              <a:ea typeface="微软雅黑" panose="020B0503020204020204" pitchFamily="34" charset="-122"/>
            </a:endParaRPr>
          </a:p>
        </p:txBody>
      </p:sp>
      <p:sp>
        <p:nvSpPr>
          <p:cNvPr id="9" name="TextBox 8"/>
          <p:cNvSpPr txBox="1"/>
          <p:nvPr/>
        </p:nvSpPr>
        <p:spPr>
          <a:xfrm>
            <a:off x="5396085" y="1371921"/>
            <a:ext cx="1235527" cy="400110"/>
          </a:xfrm>
          <a:prstGeom prst="rect">
            <a:avLst/>
          </a:prstGeom>
          <a:noFill/>
          <a:ln>
            <a:solidFill>
              <a:srgbClr val="C00000"/>
            </a:solidFill>
            <a:prstDash val="dash"/>
          </a:ln>
        </p:spPr>
        <p:txBody>
          <a:bodyPr wrap="squar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事前披露</a:t>
            </a:r>
          </a:p>
        </p:txBody>
      </p:sp>
      <p:sp>
        <p:nvSpPr>
          <p:cNvPr id="2" name="文本框 1"/>
          <p:cNvSpPr txBox="1"/>
          <p:nvPr/>
        </p:nvSpPr>
        <p:spPr>
          <a:xfrm>
            <a:off x="3338651" y="5227436"/>
            <a:ext cx="864096"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8%</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560865" y="5227434"/>
            <a:ext cx="1152128"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12%</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896200" y="5192593"/>
            <a:ext cx="1152128"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16%</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cxnSp>
        <p:nvCxnSpPr>
          <p:cNvPr id="4" name="直接箭头连接符 3"/>
          <p:cNvCxnSpPr>
            <a:stCxn id="2" idx="3"/>
            <a:endCxn id="10" idx="1"/>
          </p:cNvCxnSpPr>
          <p:nvPr/>
        </p:nvCxnSpPr>
        <p:spPr bwMode="auto">
          <a:xfrm flipV="1">
            <a:off x="4202747" y="5519821"/>
            <a:ext cx="1358118" cy="2"/>
          </a:xfrm>
          <a:prstGeom prst="straightConnector1">
            <a:avLst/>
          </a:prstGeom>
          <a:ln w="38100">
            <a:solidFill>
              <a:schemeClr val="bg1">
                <a:lumMod val="65000"/>
              </a:schemeClr>
            </a:solidFill>
            <a:headEnd type="none" w="med" len="med"/>
            <a:tailEnd type="triangle"/>
          </a:ln>
        </p:spPr>
        <p:style>
          <a:lnRef idx="1">
            <a:schemeClr val="accent6"/>
          </a:lnRef>
          <a:fillRef idx="0">
            <a:schemeClr val="accent6"/>
          </a:fillRef>
          <a:effectRef idx="0">
            <a:schemeClr val="accent6"/>
          </a:effectRef>
          <a:fontRef idx="minor">
            <a:schemeClr val="tx1"/>
          </a:fontRef>
        </p:style>
      </p:cxnSp>
      <p:cxnSp>
        <p:nvCxnSpPr>
          <p:cNvPr id="12" name="直接箭头连接符 11"/>
          <p:cNvCxnSpPr/>
          <p:nvPr/>
        </p:nvCxnSpPr>
        <p:spPr bwMode="auto">
          <a:xfrm flipV="1">
            <a:off x="6611447" y="5484980"/>
            <a:ext cx="1358118" cy="2"/>
          </a:xfrm>
          <a:prstGeom prst="straightConnector1">
            <a:avLst/>
          </a:prstGeom>
          <a:ln w="38100">
            <a:solidFill>
              <a:schemeClr val="bg1">
                <a:lumMod val="65000"/>
              </a:schemeClr>
            </a:solidFill>
            <a:headEnd type="none" w="med" len="med"/>
            <a:tailEnd type="triangle"/>
          </a:ln>
        </p:spPr>
        <p:style>
          <a:lnRef idx="1">
            <a:schemeClr val="accent6"/>
          </a:lnRef>
          <a:fillRef idx="0">
            <a:schemeClr val="accent6"/>
          </a:fillRef>
          <a:effectRef idx="0">
            <a:schemeClr val="accent6"/>
          </a:effectRef>
          <a:fontRef idx="minor">
            <a:schemeClr val="tx1"/>
          </a:fontRef>
        </p:style>
      </p:cxnSp>
      <p:sp>
        <p:nvSpPr>
          <p:cNvPr id="5" name="灯片编号占位符 4"/>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79</a:t>
            </a:fld>
            <a:endParaRPr lang="en-US" altLang="zh-CN"/>
          </a:p>
        </p:txBody>
      </p:sp>
      <p:sp>
        <p:nvSpPr>
          <p:cNvPr id="14" name="标题 1"/>
          <p:cNvSpPr txBox="1">
            <a:spLocks/>
          </p:cNvSpPr>
          <p:nvPr/>
        </p:nvSpPr>
        <p:spPr bwMode="auto">
          <a:xfrm>
            <a:off x="-96688" y="26064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pPr>
              <a:defRPr/>
            </a:pPr>
            <a:fld id="{E86393A7-F7EA-4368-B800-B7441B8B5113}" type="slidenum">
              <a:rPr lang="en-US" altLang="zh-CN" smtClean="0"/>
              <a:pPr>
                <a:defRPr/>
              </a:pPr>
              <a:t>8</a:t>
            </a:fld>
            <a:endParaRPr lang="en-US" altLang="zh-CN"/>
          </a:p>
        </p:txBody>
      </p:sp>
      <p:sp>
        <p:nvSpPr>
          <p:cNvPr id="5" name="Line 7"/>
          <p:cNvSpPr>
            <a:spLocks noChangeShapeType="1"/>
          </p:cNvSpPr>
          <p:nvPr/>
        </p:nvSpPr>
        <p:spPr bwMode="auto">
          <a:xfrm>
            <a:off x="0" y="4207651"/>
            <a:ext cx="11856640" cy="0"/>
          </a:xfrm>
          <a:prstGeom prst="line">
            <a:avLst/>
          </a:prstGeom>
          <a:noFill/>
          <a:ln w="12700">
            <a:solidFill>
              <a:srgbClr val="404040"/>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sz="2400">
              <a:solidFill>
                <a:schemeClr val="tx1">
                  <a:lumMod val="75000"/>
                  <a:lumOff val="25000"/>
                </a:schemeClr>
              </a:solidFill>
            </a:endParaRPr>
          </a:p>
        </p:txBody>
      </p:sp>
      <p:sp>
        <p:nvSpPr>
          <p:cNvPr id="6" name="Oval 8"/>
          <p:cNvSpPr>
            <a:spLocks noChangeArrowheads="1"/>
          </p:cNvSpPr>
          <p:nvPr/>
        </p:nvSpPr>
        <p:spPr bwMode="auto">
          <a:xfrm>
            <a:off x="1756833" y="4089118"/>
            <a:ext cx="239184" cy="237067"/>
          </a:xfrm>
          <a:prstGeom prst="ellipse">
            <a:avLst/>
          </a:prstGeom>
          <a:solidFill>
            <a:srgbClr val="C00000"/>
          </a:solidFill>
          <a:ln w="12700">
            <a:solidFill>
              <a:schemeClr val="bg1"/>
            </a:solidFill>
            <a:round/>
            <a:headEnd/>
            <a:tailEnd/>
          </a:ln>
        </p:spPr>
        <p:txBody>
          <a:bodyPr/>
          <a:lstStyle/>
          <a:p>
            <a:endParaRPr lang="zh-CN" altLang="en-US" sz="2400">
              <a:solidFill>
                <a:schemeClr val="tx1">
                  <a:lumMod val="75000"/>
                  <a:lumOff val="25000"/>
                </a:schemeClr>
              </a:solidFill>
            </a:endParaRPr>
          </a:p>
        </p:txBody>
      </p:sp>
      <p:sp>
        <p:nvSpPr>
          <p:cNvPr id="7" name="Oval 10"/>
          <p:cNvSpPr>
            <a:spLocks noChangeArrowheads="1"/>
          </p:cNvSpPr>
          <p:nvPr/>
        </p:nvSpPr>
        <p:spPr bwMode="auto">
          <a:xfrm>
            <a:off x="4332817" y="4089118"/>
            <a:ext cx="237067" cy="237067"/>
          </a:xfrm>
          <a:prstGeom prst="ellipse">
            <a:avLst/>
          </a:prstGeom>
          <a:solidFill>
            <a:srgbClr val="C00000"/>
          </a:solidFill>
          <a:ln w="12700">
            <a:solidFill>
              <a:schemeClr val="bg1"/>
            </a:solidFill>
            <a:round/>
            <a:headEnd/>
            <a:tailEnd/>
          </a:ln>
        </p:spPr>
        <p:txBody>
          <a:bodyPr/>
          <a:lstStyle/>
          <a:p>
            <a:endParaRPr lang="zh-CN" altLang="en-US" sz="2400">
              <a:solidFill>
                <a:schemeClr val="tx1">
                  <a:lumMod val="75000"/>
                  <a:lumOff val="25000"/>
                </a:schemeClr>
              </a:solidFill>
            </a:endParaRPr>
          </a:p>
        </p:txBody>
      </p:sp>
      <p:sp>
        <p:nvSpPr>
          <p:cNvPr id="8" name="Oval 12"/>
          <p:cNvSpPr>
            <a:spLocks noChangeArrowheads="1"/>
          </p:cNvSpPr>
          <p:nvPr/>
        </p:nvSpPr>
        <p:spPr bwMode="auto">
          <a:xfrm>
            <a:off x="6976533" y="4089118"/>
            <a:ext cx="237067" cy="237067"/>
          </a:xfrm>
          <a:prstGeom prst="ellipse">
            <a:avLst/>
          </a:prstGeom>
          <a:solidFill>
            <a:srgbClr val="C00000"/>
          </a:solidFill>
          <a:ln w="12700">
            <a:solidFill>
              <a:schemeClr val="bg1"/>
            </a:solidFill>
            <a:round/>
            <a:headEnd/>
            <a:tailEnd/>
          </a:ln>
        </p:spPr>
        <p:txBody>
          <a:bodyPr/>
          <a:lstStyle/>
          <a:p>
            <a:endParaRPr lang="zh-CN" altLang="en-US" sz="2400">
              <a:solidFill>
                <a:schemeClr val="tx1">
                  <a:lumMod val="75000"/>
                  <a:lumOff val="25000"/>
                </a:schemeClr>
              </a:solidFill>
            </a:endParaRPr>
          </a:p>
        </p:txBody>
      </p:sp>
      <p:sp>
        <p:nvSpPr>
          <p:cNvPr id="27" name="文本框 26"/>
          <p:cNvSpPr txBox="1"/>
          <p:nvPr/>
        </p:nvSpPr>
        <p:spPr>
          <a:xfrm>
            <a:off x="594362" y="1322181"/>
            <a:ext cx="4464496" cy="1692771"/>
          </a:xfrm>
          <a:prstGeom prst="rect">
            <a:avLst/>
          </a:prstGeom>
          <a:noFill/>
        </p:spPr>
        <p:txBody>
          <a:bodyPr wrap="square" rtlCol="0">
            <a:spAutoFit/>
          </a:bodyPr>
          <a:lstStyle>
            <a:defPPr>
              <a:defRPr lang="zh-CN"/>
            </a:defPPr>
            <a:lvl1pPr algn="ctr">
              <a:lnSpc>
                <a:spcPts val="2300"/>
              </a:lnSpc>
              <a:defRPr sz="1200"/>
            </a:lvl1pPr>
          </a:lstStyle>
          <a:p>
            <a:pPr marL="342900" indent="-342900" algn="l">
              <a:lnSpc>
                <a:spcPct val="130000"/>
              </a:lnSpc>
              <a:spcBef>
                <a:spcPct val="50000"/>
              </a:spcBef>
              <a:buClr>
                <a:srgbClr val="C00000"/>
              </a:buClr>
              <a:buSzPct val="80000"/>
              <a:buFont typeface="Wingdings" panose="05000000000000000000" pitchFamily="2" charset="2"/>
              <a:buChar char="p"/>
            </a:pPr>
            <a:r>
              <a:rPr lang="zh-CN" altLang="en-US" sz="2000" b="1" dirty="0">
                <a:latin typeface="微软雅黑" panose="020B0503020204020204" pitchFamily="34" charset="-122"/>
                <a:ea typeface="微软雅黑" panose="020B0503020204020204" pitchFamily="34" charset="-122"/>
              </a:rPr>
              <a:t>证券账户</a:t>
            </a:r>
            <a:r>
              <a:rPr lang="zh-CN" altLang="en-US" sz="2000" b="1" dirty="0" smtClean="0">
                <a:latin typeface="微软雅黑" panose="020B0503020204020204" pitchFamily="34" charset="-122"/>
                <a:ea typeface="微软雅黑" panose="020B0503020204020204" pitchFamily="34" charset="-122"/>
              </a:rPr>
              <a:t>业务（</a:t>
            </a:r>
            <a:r>
              <a:rPr lang="zh-CN" altLang="en-US" sz="2000" b="1" dirty="0">
                <a:latin typeface="微软雅黑" panose="020B0503020204020204" pitchFamily="34" charset="-122"/>
                <a:ea typeface="微软雅黑" panose="020B0503020204020204" pitchFamily="34" charset="-122"/>
              </a:rPr>
              <a:t>一般投资者账户）</a:t>
            </a:r>
            <a:endParaRPr lang="en-US" altLang="zh-CN" sz="2000" b="1" dirty="0">
              <a:latin typeface="微软雅黑" panose="020B0503020204020204" pitchFamily="34" charset="-122"/>
              <a:ea typeface="微软雅黑" panose="020B0503020204020204" pitchFamily="34" charset="-122"/>
            </a:endParaRPr>
          </a:p>
          <a:p>
            <a:pPr marL="342900" indent="-342900" algn="l">
              <a:lnSpc>
                <a:spcPct val="13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开户业务</a:t>
            </a:r>
          </a:p>
          <a:p>
            <a:pPr marL="342900" indent="-342900" algn="l">
              <a:lnSpc>
                <a:spcPct val="13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账户注册资料修改</a:t>
            </a:r>
          </a:p>
          <a:p>
            <a:pPr marL="342900" indent="-342900" algn="l">
              <a:lnSpc>
                <a:spcPct val="13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账户挂失、注销等</a:t>
            </a:r>
          </a:p>
        </p:txBody>
      </p:sp>
      <p:sp>
        <p:nvSpPr>
          <p:cNvPr id="28" name="TextBox 13"/>
          <p:cNvSpPr txBox="1"/>
          <p:nvPr/>
        </p:nvSpPr>
        <p:spPr>
          <a:xfrm>
            <a:off x="582150" y="3027471"/>
            <a:ext cx="3797835" cy="400110"/>
          </a:xfrm>
          <a:prstGeom prst="rect">
            <a:avLst/>
          </a:prstGeom>
          <a:noFill/>
        </p:spPr>
        <p:txBody>
          <a:bodyPr wrap="none" rtlCol="0">
            <a:spAutoFit/>
          </a:bodyPr>
          <a:lstStyle/>
          <a:p>
            <a:r>
              <a:rPr lang="zh-CN" altLang="en-US" sz="2000" b="1" dirty="0" smtClean="0">
                <a:solidFill>
                  <a:srgbClr val="C00000"/>
                </a:solidFill>
                <a:latin typeface="黑体" panose="02010609060101010101" pitchFamily="49" charset="-122"/>
                <a:ea typeface="黑体" panose="02010609060101010101" pitchFamily="49" charset="-122"/>
              </a:rPr>
              <a:t>以上业务可由主办券商直接处理</a:t>
            </a:r>
          </a:p>
        </p:txBody>
      </p:sp>
      <p:sp>
        <p:nvSpPr>
          <p:cNvPr id="29" name="文本框 28"/>
          <p:cNvSpPr txBox="1"/>
          <p:nvPr/>
        </p:nvSpPr>
        <p:spPr>
          <a:xfrm>
            <a:off x="6096000" y="1307167"/>
            <a:ext cx="5803618" cy="2092881"/>
          </a:xfrm>
          <a:prstGeom prst="rect">
            <a:avLst/>
          </a:prstGeom>
          <a:noFill/>
        </p:spPr>
        <p:txBody>
          <a:bodyPr wrap="square" rtlCol="0">
            <a:spAutoFit/>
          </a:bodyPr>
          <a:lstStyle>
            <a:defPPr>
              <a:defRPr lang="zh-CN"/>
            </a:defPPr>
            <a:lvl1pPr algn="ctr">
              <a:lnSpc>
                <a:spcPts val="2300"/>
              </a:lnSpc>
              <a:defRPr sz="1200"/>
            </a:lvl1pPr>
          </a:lstStyle>
          <a:p>
            <a:pPr marL="342900" lvl="0" indent="-342900" algn="l">
              <a:lnSpc>
                <a:spcPct val="130000"/>
              </a:lnSpc>
              <a:spcBef>
                <a:spcPct val="50000"/>
              </a:spcBef>
              <a:buClr>
                <a:srgbClr val="C00000"/>
              </a:buClr>
              <a:buSzPct val="80000"/>
              <a:buFont typeface="Wingdings" panose="05000000000000000000" pitchFamily="2" charset="2"/>
              <a:buChar char="p"/>
            </a:pPr>
            <a:r>
              <a:rPr lang="zh-CN" altLang="en-US" sz="2000" b="1" dirty="0" smtClean="0">
                <a:latin typeface="微软雅黑" panose="020B0503020204020204" pitchFamily="34" charset="-122"/>
                <a:ea typeface="微软雅黑" panose="020B0503020204020204" pitchFamily="34" charset="-122"/>
              </a:rPr>
              <a:t>特殊</a:t>
            </a:r>
            <a:r>
              <a:rPr lang="zh-CN" altLang="en-US" sz="2000" b="1" dirty="0">
                <a:latin typeface="微软雅黑" panose="020B0503020204020204" pitchFamily="34" charset="-122"/>
                <a:ea typeface="微软雅黑" panose="020B0503020204020204" pitchFamily="34" charset="-122"/>
              </a:rPr>
              <a:t>机构及产品账户</a:t>
            </a:r>
            <a:endParaRPr lang="en-US" altLang="zh-CN" sz="2000" b="1" dirty="0">
              <a:latin typeface="微软雅黑" panose="020B0503020204020204" pitchFamily="34" charset="-122"/>
              <a:ea typeface="微软雅黑" panose="020B0503020204020204" pitchFamily="34" charset="-122"/>
            </a:endParaRPr>
          </a:p>
          <a:p>
            <a:pPr marL="342900" indent="-342900" algn="l">
              <a:lnSpc>
                <a:spcPct val="130000"/>
              </a:lnSpc>
              <a:buSzPct val="80000"/>
              <a:buFont typeface="Arial" panose="020B0604020202020204" pitchFamily="34" charset="0"/>
              <a:buChar char="•"/>
            </a:pPr>
            <a:r>
              <a:rPr lang="zh-CN" altLang="en-US" sz="2000" dirty="0">
                <a:solidFill>
                  <a:schemeClr val="tx2"/>
                </a:solidFill>
                <a:latin typeface="微软雅黑" panose="020B0503020204020204" pitchFamily="34" charset="-122"/>
                <a:ea typeface="微软雅黑" panose="020B0503020204020204" pitchFamily="34" charset="-122"/>
              </a:rPr>
              <a:t>需至中国结算京沪深三地分公司</a:t>
            </a:r>
            <a:r>
              <a:rPr lang="zh-CN" altLang="en-US" sz="2000" dirty="0">
                <a:solidFill>
                  <a:srgbClr val="C00000"/>
                </a:solidFill>
                <a:latin typeface="微软雅黑" panose="020B0503020204020204" pitchFamily="34" charset="-122"/>
                <a:ea typeface="微软雅黑" panose="020B0503020204020204" pitchFamily="34" charset="-122"/>
              </a:rPr>
              <a:t>柜台</a:t>
            </a:r>
            <a:r>
              <a:rPr lang="zh-CN" altLang="en-US" sz="2000" dirty="0">
                <a:solidFill>
                  <a:schemeClr val="tx2"/>
                </a:solidFill>
                <a:latin typeface="微软雅黑" panose="020B0503020204020204" pitchFamily="34" charset="-122"/>
                <a:ea typeface="微软雅黑" panose="020B0503020204020204" pitchFamily="34" charset="-122"/>
              </a:rPr>
              <a:t>办理；</a:t>
            </a:r>
            <a:endParaRPr lang="en-US" altLang="zh-CN" sz="2000" dirty="0">
              <a:solidFill>
                <a:schemeClr val="tx2"/>
              </a:solidFill>
              <a:latin typeface="微软雅黑" panose="020B0503020204020204" pitchFamily="34" charset="-122"/>
              <a:ea typeface="微软雅黑" panose="020B0503020204020204" pitchFamily="34" charset="-122"/>
            </a:endParaRPr>
          </a:p>
          <a:p>
            <a:pPr marL="342900" indent="-342900" algn="l">
              <a:lnSpc>
                <a:spcPct val="130000"/>
              </a:lnSpc>
              <a:buSzPct val="80000"/>
              <a:buFont typeface="Arial" panose="020B0604020202020204" pitchFamily="34" charset="0"/>
              <a:buChar char="•"/>
            </a:pPr>
            <a:r>
              <a:rPr lang="zh-CN" altLang="en-US" sz="2000" dirty="0">
                <a:solidFill>
                  <a:schemeClr val="tx2"/>
                </a:solidFill>
                <a:latin typeface="微软雅黑" panose="020B0503020204020204" pitchFamily="34" charset="-122"/>
                <a:ea typeface="微软雅黑" panose="020B0503020204020204" pitchFamily="34" charset="-122"/>
              </a:rPr>
              <a:t>证券公司及托管银行可依据</a:t>
            </a:r>
            <a:r>
              <a:rPr lang="en-US" altLang="zh-CN" sz="2000" dirty="0">
                <a:solidFill>
                  <a:schemeClr val="tx2"/>
                </a:solidFill>
                <a:latin typeface="微软雅黑" panose="020B0503020204020204" pitchFamily="34" charset="-122"/>
                <a:ea typeface="微软雅黑" panose="020B0503020204020204" pitchFamily="34" charset="-122"/>
              </a:rPr>
              <a:t>《</a:t>
            </a:r>
            <a:r>
              <a:rPr lang="zh-CN" altLang="en-US" sz="2000" dirty="0">
                <a:solidFill>
                  <a:schemeClr val="tx2"/>
                </a:solidFill>
                <a:latin typeface="微软雅黑" panose="020B0503020204020204" pitchFamily="34" charset="-122"/>
                <a:ea typeface="微软雅黑" panose="020B0503020204020204" pitchFamily="34" charset="-122"/>
              </a:rPr>
              <a:t>关于在线办理特殊机构及产品证券账户开户有关事项的通知</a:t>
            </a:r>
            <a:r>
              <a:rPr lang="en-US" altLang="zh-CN" sz="2000" dirty="0">
                <a:solidFill>
                  <a:schemeClr val="tx2"/>
                </a:solidFill>
                <a:latin typeface="微软雅黑" panose="020B0503020204020204" pitchFamily="34" charset="-122"/>
                <a:ea typeface="微软雅黑" panose="020B0503020204020204" pitchFamily="34" charset="-122"/>
              </a:rPr>
              <a:t>》</a:t>
            </a:r>
            <a:r>
              <a:rPr lang="zh-CN" altLang="en-US" sz="2000" dirty="0">
                <a:solidFill>
                  <a:schemeClr val="tx2"/>
                </a:solidFill>
                <a:latin typeface="微软雅黑" panose="020B0503020204020204" pitchFamily="34" charset="-122"/>
                <a:ea typeface="微软雅黑" panose="020B0503020204020204" pitchFamily="34" charset="-122"/>
              </a:rPr>
              <a:t>申请</a:t>
            </a:r>
            <a:r>
              <a:rPr lang="zh-CN" altLang="en-US" sz="2000" dirty="0">
                <a:solidFill>
                  <a:srgbClr val="C00000"/>
                </a:solidFill>
                <a:latin typeface="微软雅黑" panose="020B0503020204020204" pitchFamily="34" charset="-122"/>
                <a:ea typeface="微软雅黑" panose="020B0503020204020204" pitchFamily="34" charset="-122"/>
              </a:rPr>
              <a:t>在线</a:t>
            </a:r>
            <a:r>
              <a:rPr lang="zh-CN" altLang="en-US" sz="2000" dirty="0">
                <a:solidFill>
                  <a:schemeClr val="tx2"/>
                </a:solidFill>
                <a:latin typeface="微软雅黑" panose="020B0503020204020204" pitchFamily="34" charset="-122"/>
                <a:ea typeface="微软雅黑" panose="020B0503020204020204" pitchFamily="34" charset="-122"/>
              </a:rPr>
              <a:t>办理特殊机构及产品账户业务。</a:t>
            </a:r>
          </a:p>
        </p:txBody>
      </p:sp>
      <p:sp>
        <p:nvSpPr>
          <p:cNvPr id="30" name="矩形 29"/>
          <p:cNvSpPr/>
          <p:nvPr/>
        </p:nvSpPr>
        <p:spPr>
          <a:xfrm>
            <a:off x="3179676" y="4497295"/>
            <a:ext cx="6336704" cy="1477328"/>
          </a:xfrm>
          <a:prstGeom prst="rect">
            <a:avLst/>
          </a:prstGeom>
        </p:spPr>
        <p:txBody>
          <a:bodyPr wrap="square">
            <a:spAutoFit/>
          </a:bodyPr>
          <a:lstStyle/>
          <a:p>
            <a:pPr>
              <a:lnSpc>
                <a:spcPct val="150000"/>
              </a:lnSpc>
              <a:buClr>
                <a:srgbClr val="C00000"/>
              </a:buClr>
              <a:buFont typeface="Wingdings" pitchFamily="2" charset="2"/>
              <a:buChar char="p"/>
            </a:pPr>
            <a:r>
              <a:rPr lang="zh-CN" altLang="en-US" sz="2000" b="1" dirty="0">
                <a:latin typeface="微软雅黑" panose="020B0503020204020204" pitchFamily="34" charset="-122"/>
                <a:ea typeface="微软雅黑" panose="020B0503020204020204" pitchFamily="34" charset="-122"/>
              </a:rPr>
              <a:t> 业务办理依据：</a:t>
            </a:r>
            <a:endParaRPr lang="en-US" altLang="zh-CN" sz="2000" b="1"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中国证券登记结算有限责任公司证券账户管理规则 </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a:solidFill>
                  <a:srgbClr val="C00000"/>
                </a:solidFill>
                <a:latin typeface="微软雅黑" panose="020B0503020204020204" pitchFamily="34" charset="-122"/>
                <a:ea typeface="微软雅黑" panose="020B0503020204020204" pitchFamily="34" charset="-122"/>
              </a:rPr>
              <a:t>《</a:t>
            </a:r>
            <a:r>
              <a:rPr lang="zh-CN" altLang="en-US" sz="2000" dirty="0">
                <a:solidFill>
                  <a:srgbClr val="C00000"/>
                </a:solidFill>
                <a:latin typeface="微软雅黑" panose="020B0503020204020204" pitchFamily="34" charset="-122"/>
                <a:ea typeface="微软雅黑" panose="020B0503020204020204" pitchFamily="34" charset="-122"/>
              </a:rPr>
              <a:t>中国证券登记结算有限责任公司证券账户业务指南 </a:t>
            </a:r>
            <a:r>
              <a:rPr lang="en-US" altLang="zh-CN" sz="2000" dirty="0">
                <a:solidFill>
                  <a:srgbClr val="C00000"/>
                </a:solidFill>
                <a:latin typeface="微软雅黑" panose="020B0503020204020204" pitchFamily="34" charset="-122"/>
                <a:ea typeface="微软雅黑" panose="020B0503020204020204" pitchFamily="34" charset="-122"/>
              </a:rPr>
              <a:t>》</a:t>
            </a:r>
          </a:p>
        </p:txBody>
      </p:sp>
      <p:sp>
        <p:nvSpPr>
          <p:cNvPr id="31" name="Oval 12"/>
          <p:cNvSpPr>
            <a:spLocks noChangeArrowheads="1"/>
          </p:cNvSpPr>
          <p:nvPr/>
        </p:nvSpPr>
        <p:spPr bwMode="auto">
          <a:xfrm>
            <a:off x="9416586" y="4089118"/>
            <a:ext cx="237067" cy="237067"/>
          </a:xfrm>
          <a:prstGeom prst="ellipse">
            <a:avLst/>
          </a:prstGeom>
          <a:solidFill>
            <a:srgbClr val="C00000"/>
          </a:solidFill>
          <a:ln w="12700">
            <a:solidFill>
              <a:schemeClr val="bg1"/>
            </a:solidFill>
            <a:round/>
            <a:headEnd/>
            <a:tailEnd/>
          </a:ln>
        </p:spPr>
        <p:txBody>
          <a:bodyPr/>
          <a:lstStyle/>
          <a:p>
            <a:endParaRPr lang="zh-CN" altLang="en-US" sz="2400">
              <a:solidFill>
                <a:schemeClr val="tx1">
                  <a:lumMod val="75000"/>
                  <a:lumOff val="25000"/>
                </a:schemeClr>
              </a:solidFill>
            </a:endParaRPr>
          </a:p>
        </p:txBody>
      </p:sp>
      <p:sp>
        <p:nvSpPr>
          <p:cNvPr id="32" name="标题 1"/>
          <p:cNvSpPr txBox="1">
            <a:spLocks/>
          </p:cNvSpPr>
          <p:nvPr/>
        </p:nvSpPr>
        <p:spPr bwMode="auto">
          <a:xfrm>
            <a:off x="948163" y="303276"/>
            <a:ext cx="2774814" cy="37952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证券账户业务</a:t>
            </a:r>
            <a:r>
              <a:rPr lang="zh-CN" altLang="en-US" sz="2400" b="1" kern="0" dirty="0">
                <a:solidFill>
                  <a:schemeClr val="bg1"/>
                </a:solidFill>
                <a:latin typeface="黑体" panose="02010609060101010101" pitchFamily="49" charset="-122"/>
                <a:ea typeface="黑体" panose="02010609060101010101" pitchFamily="49" charset="-122"/>
                <a:cs typeface="+mj-cs"/>
              </a:rPr>
              <a:t>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val="3120458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500"/>
                                        <p:tgtEl>
                                          <p:spTgt spid="6"/>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500"/>
                                        <p:tgtEl>
                                          <p:spTgt spid="7"/>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500"/>
                                        <p:tgtEl>
                                          <p:spTgt spid="8"/>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heel(1)">
                                      <p:cBhvr>
                                        <p:cTn id="19" dur="500"/>
                                        <p:tgtEl>
                                          <p:spTgt spid="31"/>
                                        </p:tgtEl>
                                      </p:cBhvr>
                                    </p:animEffect>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900" decel="100000" fill="hold"/>
                                        <p:tgtEl>
                                          <p:spTgt spid="2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ppt_x"/>
                                          </p:val>
                                        </p:tav>
                                        <p:tav tm="100000">
                                          <p:val>
                                            <p:strVal val="#ppt_x"/>
                                          </p:val>
                                        </p:tav>
                                      </p:tavLst>
                                    </p:anim>
                                    <p:anim calcmode="lin" valueType="num">
                                      <p:cBhvr additive="base">
                                        <p:cTn id="31" dur="500" fill="hold"/>
                                        <p:tgtEl>
                                          <p:spTgt spid="28"/>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37"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1000"/>
                                        <p:tgtEl>
                                          <p:spTgt spid="29"/>
                                        </p:tgtEl>
                                      </p:cBhvr>
                                    </p:animEffect>
                                    <p:anim calcmode="lin" valueType="num">
                                      <p:cBhvr>
                                        <p:cTn id="36" dur="1000" fill="hold"/>
                                        <p:tgtEl>
                                          <p:spTgt spid="29"/>
                                        </p:tgtEl>
                                        <p:attrNameLst>
                                          <p:attrName>ppt_x</p:attrName>
                                        </p:attrNameLst>
                                      </p:cBhvr>
                                      <p:tavLst>
                                        <p:tav tm="0">
                                          <p:val>
                                            <p:strVal val="#ppt_x"/>
                                          </p:val>
                                        </p:tav>
                                        <p:tav tm="100000">
                                          <p:val>
                                            <p:strVal val="#ppt_x"/>
                                          </p:val>
                                        </p:tav>
                                      </p:tavLst>
                                    </p:anim>
                                    <p:anim calcmode="lin" valueType="num">
                                      <p:cBhvr>
                                        <p:cTn id="37" dur="900" decel="100000" fill="hold"/>
                                        <p:tgtEl>
                                          <p:spTgt spid="29"/>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7" grpId="0"/>
      <p:bldP spid="28" grpId="0"/>
      <p:bldP spid="29" grpId="0"/>
      <p:bldP spid="31"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55440" y="928688"/>
            <a:ext cx="10513168" cy="2816156"/>
          </a:xfrm>
          <a:prstGeom prst="rect">
            <a:avLst/>
          </a:prstGeom>
        </p:spPr>
        <p:txBody>
          <a:bodyPr wrap="square">
            <a:spAutoFit/>
          </a:bodyPr>
          <a:lstStyle/>
          <a:p>
            <a:pPr marL="342900" indent="-342900">
              <a:lnSpc>
                <a:spcPct val="150000"/>
              </a:lnSpc>
              <a:buClr>
                <a:srgbClr val="C00000"/>
              </a:buClr>
              <a:buFont typeface="Wingdings" pitchFamily="2" charset="2"/>
              <a:buChar char="p"/>
              <a:defRPr/>
            </a:pP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案例：</a:t>
            </a:r>
          </a:p>
          <a:p>
            <a:pPr marL="342900" indent="-342900">
              <a:lnSpc>
                <a:spcPct val="150000"/>
              </a:lnSpc>
              <a:buClr>
                <a:srgbClr val="C00000"/>
              </a:buClr>
              <a:defRPr/>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甲女士</a:t>
            </a:r>
            <a:r>
              <a:rPr lang="zh-CN" altLang="en-US" sz="2000" dirty="0">
                <a:latin typeface="微软雅黑" panose="020B0503020204020204" pitchFamily="34" charset="-122"/>
                <a:ea typeface="微软雅黑" panose="020B0503020204020204" pitchFamily="34" charset="-122"/>
              </a:rPr>
              <a:t>的</a:t>
            </a:r>
            <a:r>
              <a:rPr lang="zh-CN" altLang="en-US" sz="2000" dirty="0" smtClean="0">
                <a:latin typeface="微软雅黑" panose="020B0503020204020204" pitchFamily="34" charset="-122"/>
                <a:ea typeface="微软雅黑" panose="020B0503020204020204" pitchFamily="34" charset="-122"/>
              </a:rPr>
              <a:t>丈夫乙先生</a:t>
            </a:r>
            <a:r>
              <a:rPr lang="zh-CN" altLang="en-US" sz="2000" dirty="0">
                <a:latin typeface="微软雅黑" panose="020B0503020204020204" pitchFamily="34" charset="-122"/>
                <a:ea typeface="微软雅黑" panose="020B0503020204020204" pitchFamily="34" charset="-122"/>
              </a:rPr>
              <a:t>几个月前不幸因病去世，他生前</a:t>
            </a:r>
            <a:r>
              <a:rPr lang="zh-CN" altLang="en-US" sz="2000" dirty="0" smtClean="0">
                <a:latin typeface="微软雅黑" panose="020B0503020204020204" pitchFamily="34" charset="-122"/>
                <a:ea typeface="微软雅黑" panose="020B0503020204020204" pitchFamily="34" charset="-122"/>
              </a:rPr>
              <a:t>与甲女士</a:t>
            </a:r>
            <a:r>
              <a:rPr lang="zh-CN" altLang="en-US" sz="2000" dirty="0">
                <a:latin typeface="微软雅黑" panose="020B0503020204020204" pitchFamily="34" charset="-122"/>
                <a:ea typeface="微软雅黑" panose="020B0503020204020204" pitchFamily="34" charset="-122"/>
              </a:rPr>
              <a:t>的夫妻共同财产有：新三板挂牌</a:t>
            </a:r>
            <a:r>
              <a:rPr lang="zh-CN" altLang="en-US" sz="2000" dirty="0" smtClean="0">
                <a:latin typeface="微软雅黑" panose="020B0503020204020204" pitchFamily="34" charset="-122"/>
                <a:ea typeface="微软雅黑" panose="020B0503020204020204" pitchFamily="34" charset="-122"/>
              </a:rPr>
              <a:t>公司股份</a:t>
            </a:r>
            <a:r>
              <a:rPr lang="en-US" altLang="zh-CN" sz="2000" dirty="0" smtClean="0">
                <a:latin typeface="微软雅黑" panose="020B0503020204020204" pitchFamily="34" charset="-122"/>
                <a:ea typeface="微软雅黑" panose="020B0503020204020204" pitchFamily="34" charset="-122"/>
              </a:rPr>
              <a:t>1000</a:t>
            </a:r>
            <a:r>
              <a:rPr lang="zh-CN" altLang="en-US" sz="2000" dirty="0" smtClean="0">
                <a:latin typeface="微软雅黑" panose="020B0503020204020204" pitchFamily="34" charset="-122"/>
                <a:ea typeface="微软雅黑" panose="020B0503020204020204" pitchFamily="34" charset="-122"/>
              </a:rPr>
              <a:t>万股。甲女士与乙先生</a:t>
            </a:r>
            <a:r>
              <a:rPr lang="zh-CN" altLang="en-US" sz="2000" dirty="0">
                <a:latin typeface="微软雅黑" panose="020B0503020204020204" pitchFamily="34" charset="-122"/>
                <a:ea typeface="微软雅黑" panose="020B0503020204020204" pitchFamily="34" charset="-122"/>
              </a:rPr>
              <a:t>有</a:t>
            </a:r>
            <a:r>
              <a:rPr lang="zh-CN" altLang="en-US" sz="2000" dirty="0" smtClean="0">
                <a:latin typeface="微软雅黑" panose="020B0503020204020204" pitchFamily="34" charset="-122"/>
                <a:ea typeface="微软雅黑" panose="020B0503020204020204" pitchFamily="34" charset="-122"/>
              </a:rPr>
              <a:t>一儿一</a:t>
            </a:r>
            <a:r>
              <a:rPr lang="zh-CN" altLang="en-US" sz="2000" dirty="0">
                <a:latin typeface="微软雅黑" panose="020B0503020204020204" pitchFamily="34" charset="-122"/>
                <a:ea typeface="微软雅黑" panose="020B0503020204020204" pitchFamily="34" charset="-122"/>
              </a:rPr>
              <a:t>女，其中儿子仅有</a:t>
            </a:r>
            <a:r>
              <a:rPr lang="en-US" altLang="zh-CN" sz="2000" dirty="0">
                <a:latin typeface="微软雅黑" panose="020B0503020204020204" pitchFamily="34" charset="-122"/>
                <a:ea typeface="微软雅黑" panose="020B0503020204020204" pitchFamily="34" charset="-122"/>
              </a:rPr>
              <a:t>6</a:t>
            </a:r>
            <a:r>
              <a:rPr lang="zh-CN" altLang="en-US" sz="2000" dirty="0">
                <a:latin typeface="微软雅黑" panose="020B0503020204020204" pitchFamily="34" charset="-122"/>
                <a:ea typeface="微软雅黑" panose="020B0503020204020204" pitchFamily="34" charset="-122"/>
              </a:rPr>
              <a:t>个月大，拥有美国国籍，</a:t>
            </a:r>
            <a:r>
              <a:rPr lang="zh-CN" altLang="en-US" sz="2000" dirty="0" smtClean="0">
                <a:latin typeface="微软雅黑" panose="020B0503020204020204" pitchFamily="34" charset="-122"/>
                <a:ea typeface="微软雅黑" panose="020B0503020204020204" pitchFamily="34" charset="-122"/>
              </a:rPr>
              <a:t>女儿</a:t>
            </a:r>
            <a:r>
              <a:rPr lang="en-US" altLang="zh-CN" sz="2000" dirty="0" smtClean="0">
                <a:latin typeface="微软雅黑" panose="020B0503020204020204" pitchFamily="34" charset="-122"/>
                <a:ea typeface="微软雅黑" panose="020B0503020204020204" pitchFamily="34" charset="-122"/>
              </a:rPr>
              <a:t>16</a:t>
            </a:r>
            <a:r>
              <a:rPr lang="zh-CN" altLang="en-US" sz="2000" dirty="0">
                <a:latin typeface="微软雅黑" panose="020B0503020204020204" pitchFamily="34" charset="-122"/>
                <a:ea typeface="微软雅黑" panose="020B0503020204020204" pitchFamily="34" charset="-122"/>
              </a:rPr>
              <a:t>岁，为中国国籍。根据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中国结算北京分公司投资者业务指南</a:t>
            </a:r>
            <a:r>
              <a:rPr lang="en-US" altLang="zh-CN"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，甲女士</a:t>
            </a:r>
            <a:r>
              <a:rPr lang="zh-CN" altLang="en-US" sz="2000" dirty="0">
                <a:latin typeface="微软雅黑" panose="020B0503020204020204" pitchFamily="34" charset="-122"/>
                <a:ea typeface="微软雅黑" panose="020B0503020204020204" pitchFamily="34" charset="-122"/>
              </a:rPr>
              <a:t>来咨询办理证券非交易过户业务。</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Clr>
                <a:srgbClr val="C00000"/>
              </a:buClr>
              <a:defRPr/>
            </a:pPr>
            <a:endParaRPr lang="en-US" altLang="zh-CN" dirty="0">
              <a:latin typeface="楷体" pitchFamily="49" charset="-122"/>
              <a:ea typeface="楷体" pitchFamily="49" charset="-122"/>
            </a:endParaRPr>
          </a:p>
        </p:txBody>
      </p:sp>
      <p:sp>
        <p:nvSpPr>
          <p:cNvPr id="6" name="TextBox 5"/>
          <p:cNvSpPr txBox="1"/>
          <p:nvPr/>
        </p:nvSpPr>
        <p:spPr>
          <a:xfrm>
            <a:off x="1055440" y="3789041"/>
            <a:ext cx="10513167" cy="1477328"/>
          </a:xfrm>
          <a:prstGeom prst="rect">
            <a:avLst/>
          </a:prstGeom>
          <a:noFill/>
        </p:spPr>
        <p:txBody>
          <a:bodyPr wrap="square">
            <a:spAutoFit/>
          </a:bodyPr>
          <a:lstStyle/>
          <a:p>
            <a:pPr>
              <a:lnSpc>
                <a:spcPct val="150000"/>
              </a:lnSpc>
              <a:defRPr/>
            </a:pPr>
            <a:r>
              <a:rPr lang="zh-CN" altLang="en-US"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业务判断</a:t>
            </a: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：继承所涉证券过户</a:t>
            </a:r>
            <a:endParaRPr lang="en-US" altLang="zh-CN"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50000"/>
              </a:lnSpc>
              <a:defRPr/>
            </a:pPr>
            <a:endParaRPr lang="en-US" altLang="zh-CN" sz="2000" dirty="0">
              <a:latin typeface="微软雅黑" panose="020B0503020204020204" pitchFamily="34" charset="-122"/>
              <a:ea typeface="微软雅黑" panose="020B0503020204020204" pitchFamily="34" charset="-122"/>
            </a:endParaRPr>
          </a:p>
          <a:p>
            <a:pPr>
              <a:lnSpc>
                <a:spcPct val="150000"/>
              </a:lnSpc>
              <a:defRPr/>
            </a:pP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问题一</a:t>
            </a: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：甲女士</a:t>
            </a: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愿意</a:t>
            </a: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将乙先生</a:t>
            </a: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留下的股份都过户到两个孩子的名下，可以实现吗？</a:t>
            </a: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80</a:t>
            </a:fld>
            <a:endParaRPr lang="en-US" altLang="zh-CN"/>
          </a:p>
        </p:txBody>
      </p:sp>
      <p:sp>
        <p:nvSpPr>
          <p:cNvPr id="7" name="标题 1"/>
          <p:cNvSpPr txBox="1">
            <a:spLocks/>
          </p:cNvSpPr>
          <p:nvPr/>
        </p:nvSpPr>
        <p:spPr bwMode="auto">
          <a:xfrm>
            <a:off x="263352" y="239531"/>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latin typeface="黑体" panose="02010609060101010101" pitchFamily="49" charset="-122"/>
                <a:ea typeface="黑体" panose="02010609060101010101" pitchFamily="49" charset="-122"/>
                <a:cs typeface="+mj-cs"/>
              </a:rPr>
              <a:t>案例</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Tree>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55440" y="3933468"/>
            <a:ext cx="10513168" cy="1015663"/>
          </a:xfrm>
          <a:prstGeom prst="rect">
            <a:avLst/>
          </a:prstGeom>
          <a:noFill/>
        </p:spPr>
        <p:txBody>
          <a:bodyPr wrap="square">
            <a:spAutoFit/>
          </a:bodyPr>
          <a:lstStyle/>
          <a:p>
            <a:pPr>
              <a:lnSpc>
                <a:spcPct val="150000"/>
              </a:lnSpc>
              <a:defRPr/>
            </a:pP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问题二</a:t>
            </a: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：甲女士</a:t>
            </a: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的两个孩子都属于未成年人，未曾开立证券</a:t>
            </a: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账户，</a:t>
            </a: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同时也不满足新三板市场投资者适当性规定，这样该如何</a:t>
            </a: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持有股票</a:t>
            </a: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呢？</a:t>
            </a: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81</a:t>
            </a:fld>
            <a:endParaRPr lang="en-US" altLang="zh-CN"/>
          </a:p>
        </p:txBody>
      </p:sp>
      <p:sp>
        <p:nvSpPr>
          <p:cNvPr id="7" name="标题 1"/>
          <p:cNvSpPr txBox="1">
            <a:spLocks/>
          </p:cNvSpPr>
          <p:nvPr/>
        </p:nvSpPr>
        <p:spPr bwMode="auto">
          <a:xfrm>
            <a:off x="263352" y="239531"/>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latin typeface="黑体" panose="02010609060101010101" pitchFamily="49" charset="-122"/>
                <a:ea typeface="黑体" panose="02010609060101010101" pitchFamily="49" charset="-122"/>
                <a:cs typeface="+mj-cs"/>
              </a:rPr>
              <a:t>案例</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
        <p:nvSpPr>
          <p:cNvPr id="8" name="矩形 7"/>
          <p:cNvSpPr/>
          <p:nvPr/>
        </p:nvSpPr>
        <p:spPr>
          <a:xfrm>
            <a:off x="1055440" y="928688"/>
            <a:ext cx="10513168" cy="2816156"/>
          </a:xfrm>
          <a:prstGeom prst="rect">
            <a:avLst/>
          </a:prstGeom>
        </p:spPr>
        <p:txBody>
          <a:bodyPr wrap="square">
            <a:spAutoFit/>
          </a:bodyPr>
          <a:lstStyle/>
          <a:p>
            <a:pPr marL="342900" indent="-342900">
              <a:lnSpc>
                <a:spcPct val="150000"/>
              </a:lnSpc>
              <a:buClr>
                <a:srgbClr val="C00000"/>
              </a:buClr>
              <a:buFont typeface="Wingdings" pitchFamily="2" charset="2"/>
              <a:buChar char="p"/>
              <a:defRPr/>
            </a:pP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案例：</a:t>
            </a:r>
          </a:p>
          <a:p>
            <a:pPr marL="342900" indent="-342900">
              <a:lnSpc>
                <a:spcPct val="150000"/>
              </a:lnSpc>
              <a:buClr>
                <a:srgbClr val="C00000"/>
              </a:buClr>
              <a:defRPr/>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甲女士</a:t>
            </a:r>
            <a:r>
              <a:rPr lang="zh-CN" altLang="en-US" sz="2000" dirty="0">
                <a:latin typeface="微软雅黑" panose="020B0503020204020204" pitchFamily="34" charset="-122"/>
                <a:ea typeface="微软雅黑" panose="020B0503020204020204" pitchFamily="34" charset="-122"/>
              </a:rPr>
              <a:t>的</a:t>
            </a:r>
            <a:r>
              <a:rPr lang="zh-CN" altLang="en-US" sz="2000" dirty="0" smtClean="0">
                <a:latin typeface="微软雅黑" panose="020B0503020204020204" pitchFamily="34" charset="-122"/>
                <a:ea typeface="微软雅黑" panose="020B0503020204020204" pitchFamily="34" charset="-122"/>
              </a:rPr>
              <a:t>丈夫乙先生</a:t>
            </a:r>
            <a:r>
              <a:rPr lang="zh-CN" altLang="en-US" sz="2000" dirty="0">
                <a:latin typeface="微软雅黑" panose="020B0503020204020204" pitchFamily="34" charset="-122"/>
                <a:ea typeface="微软雅黑" panose="020B0503020204020204" pitchFamily="34" charset="-122"/>
              </a:rPr>
              <a:t>几个月前不幸因病去世，他生前</a:t>
            </a:r>
            <a:r>
              <a:rPr lang="zh-CN" altLang="en-US" sz="2000" dirty="0" smtClean="0">
                <a:latin typeface="微软雅黑" panose="020B0503020204020204" pitchFamily="34" charset="-122"/>
                <a:ea typeface="微软雅黑" panose="020B0503020204020204" pitchFamily="34" charset="-122"/>
              </a:rPr>
              <a:t>与甲女士</a:t>
            </a:r>
            <a:r>
              <a:rPr lang="zh-CN" altLang="en-US" sz="2000" dirty="0">
                <a:latin typeface="微软雅黑" panose="020B0503020204020204" pitchFamily="34" charset="-122"/>
                <a:ea typeface="微软雅黑" panose="020B0503020204020204" pitchFamily="34" charset="-122"/>
              </a:rPr>
              <a:t>的夫妻共同财产有：新三板挂牌</a:t>
            </a:r>
            <a:r>
              <a:rPr lang="zh-CN" altLang="en-US" sz="2000" dirty="0" smtClean="0">
                <a:latin typeface="微软雅黑" panose="020B0503020204020204" pitchFamily="34" charset="-122"/>
                <a:ea typeface="微软雅黑" panose="020B0503020204020204" pitchFamily="34" charset="-122"/>
              </a:rPr>
              <a:t>公司股份</a:t>
            </a:r>
            <a:r>
              <a:rPr lang="en-US" altLang="zh-CN" sz="2000" dirty="0" smtClean="0">
                <a:latin typeface="微软雅黑" panose="020B0503020204020204" pitchFamily="34" charset="-122"/>
                <a:ea typeface="微软雅黑" panose="020B0503020204020204" pitchFamily="34" charset="-122"/>
              </a:rPr>
              <a:t>1000</a:t>
            </a:r>
            <a:r>
              <a:rPr lang="zh-CN" altLang="en-US" sz="2000" dirty="0" smtClean="0">
                <a:latin typeface="微软雅黑" panose="020B0503020204020204" pitchFamily="34" charset="-122"/>
                <a:ea typeface="微软雅黑" panose="020B0503020204020204" pitchFamily="34" charset="-122"/>
              </a:rPr>
              <a:t>万股。甲女士与乙先生</a:t>
            </a:r>
            <a:r>
              <a:rPr lang="zh-CN" altLang="en-US" sz="2000" dirty="0">
                <a:latin typeface="微软雅黑" panose="020B0503020204020204" pitchFamily="34" charset="-122"/>
                <a:ea typeface="微软雅黑" panose="020B0503020204020204" pitchFamily="34" charset="-122"/>
              </a:rPr>
              <a:t>有</a:t>
            </a:r>
            <a:r>
              <a:rPr lang="zh-CN" altLang="en-US" sz="2000" dirty="0" smtClean="0">
                <a:latin typeface="微软雅黑" panose="020B0503020204020204" pitchFamily="34" charset="-122"/>
                <a:ea typeface="微软雅黑" panose="020B0503020204020204" pitchFamily="34" charset="-122"/>
              </a:rPr>
              <a:t>一儿一</a:t>
            </a:r>
            <a:r>
              <a:rPr lang="zh-CN" altLang="en-US" sz="2000" dirty="0">
                <a:latin typeface="微软雅黑" panose="020B0503020204020204" pitchFamily="34" charset="-122"/>
                <a:ea typeface="微软雅黑" panose="020B0503020204020204" pitchFamily="34" charset="-122"/>
              </a:rPr>
              <a:t>女，其中儿子仅有</a:t>
            </a:r>
            <a:r>
              <a:rPr lang="en-US" altLang="zh-CN" sz="2000" dirty="0">
                <a:latin typeface="微软雅黑" panose="020B0503020204020204" pitchFamily="34" charset="-122"/>
                <a:ea typeface="微软雅黑" panose="020B0503020204020204" pitchFamily="34" charset="-122"/>
              </a:rPr>
              <a:t>6</a:t>
            </a:r>
            <a:r>
              <a:rPr lang="zh-CN" altLang="en-US" sz="2000" dirty="0">
                <a:latin typeface="微软雅黑" panose="020B0503020204020204" pitchFamily="34" charset="-122"/>
                <a:ea typeface="微软雅黑" panose="020B0503020204020204" pitchFamily="34" charset="-122"/>
              </a:rPr>
              <a:t>个月大，拥有美国国籍，</a:t>
            </a:r>
            <a:r>
              <a:rPr lang="zh-CN" altLang="en-US" sz="2000" dirty="0" smtClean="0">
                <a:latin typeface="微软雅黑" panose="020B0503020204020204" pitchFamily="34" charset="-122"/>
                <a:ea typeface="微软雅黑" panose="020B0503020204020204" pitchFamily="34" charset="-122"/>
              </a:rPr>
              <a:t>女儿</a:t>
            </a:r>
            <a:r>
              <a:rPr lang="en-US" altLang="zh-CN" sz="2000" dirty="0" smtClean="0">
                <a:latin typeface="微软雅黑" panose="020B0503020204020204" pitchFamily="34" charset="-122"/>
                <a:ea typeface="微软雅黑" panose="020B0503020204020204" pitchFamily="34" charset="-122"/>
              </a:rPr>
              <a:t>16</a:t>
            </a:r>
            <a:r>
              <a:rPr lang="zh-CN" altLang="en-US" sz="2000" dirty="0">
                <a:latin typeface="微软雅黑" panose="020B0503020204020204" pitchFamily="34" charset="-122"/>
                <a:ea typeface="微软雅黑" panose="020B0503020204020204" pitchFamily="34" charset="-122"/>
              </a:rPr>
              <a:t>岁，为中国国籍。根据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中国结算北京分公司投资者业务指南</a:t>
            </a:r>
            <a:r>
              <a:rPr lang="en-US" altLang="zh-CN"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，甲女士</a:t>
            </a:r>
            <a:r>
              <a:rPr lang="zh-CN" altLang="en-US" sz="2000" dirty="0">
                <a:latin typeface="微软雅黑" panose="020B0503020204020204" pitchFamily="34" charset="-122"/>
                <a:ea typeface="微软雅黑" panose="020B0503020204020204" pitchFamily="34" charset="-122"/>
              </a:rPr>
              <a:t>来咨询办理证券非交易过户业务。</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Clr>
                <a:srgbClr val="C00000"/>
              </a:buClr>
              <a:defRPr/>
            </a:pPr>
            <a:endParaRPr lang="en-US" altLang="zh-CN" dirty="0">
              <a:latin typeface="楷体" pitchFamily="49" charset="-122"/>
              <a:ea typeface="楷体" pitchFamily="49" charset="-122"/>
            </a:endParaRPr>
          </a:p>
        </p:txBody>
      </p:sp>
    </p:spTree>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55440" y="4094788"/>
            <a:ext cx="10729192" cy="1015663"/>
          </a:xfrm>
          <a:prstGeom prst="rect">
            <a:avLst/>
          </a:prstGeom>
          <a:noFill/>
        </p:spPr>
        <p:txBody>
          <a:bodyPr wrap="square">
            <a:spAutoFit/>
          </a:bodyPr>
          <a:lstStyle/>
          <a:p>
            <a:pPr>
              <a:lnSpc>
                <a:spcPct val="150000"/>
              </a:lnSpc>
              <a:defRPr/>
            </a:pP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问题三</a:t>
            </a: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：甲女士</a:t>
            </a:r>
            <a:r>
              <a:rPr lang="en-US" altLang="zh-CN"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en-US" altLang="zh-CN"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个月大的小儿子目前身在国外，不能本人到现场办理过户手续，有何解决办法？</a:t>
            </a: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82</a:t>
            </a:fld>
            <a:endParaRPr lang="en-US" altLang="zh-CN"/>
          </a:p>
        </p:txBody>
      </p:sp>
      <p:sp>
        <p:nvSpPr>
          <p:cNvPr id="7" name="标题 1"/>
          <p:cNvSpPr txBox="1">
            <a:spLocks/>
          </p:cNvSpPr>
          <p:nvPr/>
        </p:nvSpPr>
        <p:spPr bwMode="auto">
          <a:xfrm>
            <a:off x="263352" y="239531"/>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r>
              <a:rPr lang="zh-CN" altLang="en-US" sz="2400" b="1" kern="0" dirty="0">
                <a:solidFill>
                  <a:schemeClr val="bg1"/>
                </a:solidFill>
                <a:latin typeface="黑体" panose="02010609060101010101" pitchFamily="49" charset="-122"/>
                <a:ea typeface="黑体" panose="02010609060101010101" pitchFamily="49" charset="-122"/>
                <a:cs typeface="+mj-cs"/>
              </a:rPr>
              <a:t>案例</a:t>
            </a: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
        <p:nvSpPr>
          <p:cNvPr id="8" name="矩形 7"/>
          <p:cNvSpPr/>
          <p:nvPr/>
        </p:nvSpPr>
        <p:spPr>
          <a:xfrm>
            <a:off x="1055440" y="928688"/>
            <a:ext cx="10513168" cy="2816156"/>
          </a:xfrm>
          <a:prstGeom prst="rect">
            <a:avLst/>
          </a:prstGeom>
        </p:spPr>
        <p:txBody>
          <a:bodyPr wrap="square">
            <a:spAutoFit/>
          </a:bodyPr>
          <a:lstStyle/>
          <a:p>
            <a:pPr marL="342900" indent="-342900">
              <a:lnSpc>
                <a:spcPct val="150000"/>
              </a:lnSpc>
              <a:buClr>
                <a:srgbClr val="C00000"/>
              </a:buClr>
              <a:buFont typeface="Wingdings" pitchFamily="2" charset="2"/>
              <a:buChar char="p"/>
              <a:defRPr/>
            </a:pP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案例：</a:t>
            </a:r>
          </a:p>
          <a:p>
            <a:pPr marL="342900" indent="-342900">
              <a:lnSpc>
                <a:spcPct val="150000"/>
              </a:lnSpc>
              <a:buClr>
                <a:srgbClr val="C00000"/>
              </a:buClr>
              <a:defRPr/>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甲女士</a:t>
            </a:r>
            <a:r>
              <a:rPr lang="zh-CN" altLang="en-US" sz="2000" dirty="0">
                <a:latin typeface="微软雅黑" panose="020B0503020204020204" pitchFamily="34" charset="-122"/>
                <a:ea typeface="微软雅黑" panose="020B0503020204020204" pitchFamily="34" charset="-122"/>
              </a:rPr>
              <a:t>的</a:t>
            </a:r>
            <a:r>
              <a:rPr lang="zh-CN" altLang="en-US" sz="2000" dirty="0" smtClean="0">
                <a:latin typeface="微软雅黑" panose="020B0503020204020204" pitchFamily="34" charset="-122"/>
                <a:ea typeface="微软雅黑" panose="020B0503020204020204" pitchFamily="34" charset="-122"/>
              </a:rPr>
              <a:t>丈夫乙先生</a:t>
            </a:r>
            <a:r>
              <a:rPr lang="zh-CN" altLang="en-US" sz="2000" dirty="0">
                <a:latin typeface="微软雅黑" panose="020B0503020204020204" pitchFamily="34" charset="-122"/>
                <a:ea typeface="微软雅黑" panose="020B0503020204020204" pitchFamily="34" charset="-122"/>
              </a:rPr>
              <a:t>几个月前不幸因病去世，他生前</a:t>
            </a:r>
            <a:r>
              <a:rPr lang="zh-CN" altLang="en-US" sz="2000" dirty="0" smtClean="0">
                <a:latin typeface="微软雅黑" panose="020B0503020204020204" pitchFamily="34" charset="-122"/>
                <a:ea typeface="微软雅黑" panose="020B0503020204020204" pitchFamily="34" charset="-122"/>
              </a:rPr>
              <a:t>与甲女士</a:t>
            </a:r>
            <a:r>
              <a:rPr lang="zh-CN" altLang="en-US" sz="2000" dirty="0">
                <a:latin typeface="微软雅黑" panose="020B0503020204020204" pitchFamily="34" charset="-122"/>
                <a:ea typeface="微软雅黑" panose="020B0503020204020204" pitchFamily="34" charset="-122"/>
              </a:rPr>
              <a:t>的夫妻共同财产有：新三板挂牌</a:t>
            </a:r>
            <a:r>
              <a:rPr lang="zh-CN" altLang="en-US" sz="2000" dirty="0" smtClean="0">
                <a:latin typeface="微软雅黑" panose="020B0503020204020204" pitchFamily="34" charset="-122"/>
                <a:ea typeface="微软雅黑" panose="020B0503020204020204" pitchFamily="34" charset="-122"/>
              </a:rPr>
              <a:t>公司股份</a:t>
            </a:r>
            <a:r>
              <a:rPr lang="en-US" altLang="zh-CN" sz="2000" dirty="0" smtClean="0">
                <a:latin typeface="微软雅黑" panose="020B0503020204020204" pitchFamily="34" charset="-122"/>
                <a:ea typeface="微软雅黑" panose="020B0503020204020204" pitchFamily="34" charset="-122"/>
              </a:rPr>
              <a:t>1000</a:t>
            </a:r>
            <a:r>
              <a:rPr lang="zh-CN" altLang="en-US" sz="2000" dirty="0" smtClean="0">
                <a:latin typeface="微软雅黑" panose="020B0503020204020204" pitchFamily="34" charset="-122"/>
                <a:ea typeface="微软雅黑" panose="020B0503020204020204" pitchFamily="34" charset="-122"/>
              </a:rPr>
              <a:t>万股。甲女士与乙先生</a:t>
            </a:r>
            <a:r>
              <a:rPr lang="zh-CN" altLang="en-US" sz="2000" dirty="0">
                <a:latin typeface="微软雅黑" panose="020B0503020204020204" pitchFamily="34" charset="-122"/>
                <a:ea typeface="微软雅黑" panose="020B0503020204020204" pitchFamily="34" charset="-122"/>
              </a:rPr>
              <a:t>有</a:t>
            </a:r>
            <a:r>
              <a:rPr lang="zh-CN" altLang="en-US" sz="2000" dirty="0" smtClean="0">
                <a:latin typeface="微软雅黑" panose="020B0503020204020204" pitchFamily="34" charset="-122"/>
                <a:ea typeface="微软雅黑" panose="020B0503020204020204" pitchFamily="34" charset="-122"/>
              </a:rPr>
              <a:t>一儿一</a:t>
            </a:r>
            <a:r>
              <a:rPr lang="zh-CN" altLang="en-US" sz="2000" dirty="0">
                <a:latin typeface="微软雅黑" panose="020B0503020204020204" pitchFamily="34" charset="-122"/>
                <a:ea typeface="微软雅黑" panose="020B0503020204020204" pitchFamily="34" charset="-122"/>
              </a:rPr>
              <a:t>女，其中儿子仅有</a:t>
            </a:r>
            <a:r>
              <a:rPr lang="en-US" altLang="zh-CN" sz="2000" dirty="0">
                <a:latin typeface="微软雅黑" panose="020B0503020204020204" pitchFamily="34" charset="-122"/>
                <a:ea typeface="微软雅黑" panose="020B0503020204020204" pitchFamily="34" charset="-122"/>
              </a:rPr>
              <a:t>6</a:t>
            </a:r>
            <a:r>
              <a:rPr lang="zh-CN" altLang="en-US" sz="2000" dirty="0">
                <a:latin typeface="微软雅黑" panose="020B0503020204020204" pitchFamily="34" charset="-122"/>
                <a:ea typeface="微软雅黑" panose="020B0503020204020204" pitchFamily="34" charset="-122"/>
              </a:rPr>
              <a:t>个月大，拥有美国国籍，</a:t>
            </a:r>
            <a:r>
              <a:rPr lang="zh-CN" altLang="en-US" sz="2000" dirty="0" smtClean="0">
                <a:latin typeface="微软雅黑" panose="020B0503020204020204" pitchFamily="34" charset="-122"/>
                <a:ea typeface="微软雅黑" panose="020B0503020204020204" pitchFamily="34" charset="-122"/>
              </a:rPr>
              <a:t>女儿</a:t>
            </a:r>
            <a:r>
              <a:rPr lang="en-US" altLang="zh-CN" sz="2000" dirty="0" smtClean="0">
                <a:latin typeface="微软雅黑" panose="020B0503020204020204" pitchFamily="34" charset="-122"/>
                <a:ea typeface="微软雅黑" panose="020B0503020204020204" pitchFamily="34" charset="-122"/>
              </a:rPr>
              <a:t>16</a:t>
            </a:r>
            <a:r>
              <a:rPr lang="zh-CN" altLang="en-US" sz="2000" dirty="0">
                <a:latin typeface="微软雅黑" panose="020B0503020204020204" pitchFamily="34" charset="-122"/>
                <a:ea typeface="微软雅黑" panose="020B0503020204020204" pitchFamily="34" charset="-122"/>
              </a:rPr>
              <a:t>岁，为中国国籍。根据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中国结算北京分公司投资者业务指南</a:t>
            </a:r>
            <a:r>
              <a:rPr lang="en-US" altLang="zh-CN"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，甲女士</a:t>
            </a:r>
            <a:r>
              <a:rPr lang="zh-CN" altLang="en-US" sz="2000" dirty="0">
                <a:latin typeface="微软雅黑" panose="020B0503020204020204" pitchFamily="34" charset="-122"/>
                <a:ea typeface="微软雅黑" panose="020B0503020204020204" pitchFamily="34" charset="-122"/>
              </a:rPr>
              <a:t>来咨询办理证券非交易过户业务。</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Clr>
                <a:srgbClr val="C00000"/>
              </a:buClr>
              <a:defRPr/>
            </a:pPr>
            <a:endParaRPr lang="en-US" altLang="zh-CN" dirty="0">
              <a:latin typeface="楷体" pitchFamily="49" charset="-122"/>
              <a:ea typeface="楷体" pitchFamily="49" charset="-122"/>
            </a:endParaRPr>
          </a:p>
        </p:txBody>
      </p:sp>
    </p:spTree>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a:grpSpLocks/>
          </p:cNvGrpSpPr>
          <p:nvPr/>
        </p:nvGrpSpPr>
        <p:grpSpPr bwMode="auto">
          <a:xfrm rot="1800000" flipH="1">
            <a:off x="5634089" y="2548495"/>
            <a:ext cx="724552" cy="918269"/>
            <a:chOff x="0" y="0"/>
            <a:chExt cx="914400" cy="1158971"/>
          </a:xfrm>
          <a:solidFill>
            <a:srgbClr val="F4826F"/>
          </a:solidFill>
        </p:grpSpPr>
        <p:sp>
          <p:nvSpPr>
            <p:cNvPr id="31" name="椭圆 13"/>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32" name="等腰三角形 14"/>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47" name="组合 46"/>
          <p:cNvGrpSpPr/>
          <p:nvPr/>
        </p:nvGrpSpPr>
        <p:grpSpPr>
          <a:xfrm>
            <a:off x="5631208" y="811309"/>
            <a:ext cx="679107" cy="860674"/>
            <a:chOff x="4007594" y="1267792"/>
            <a:chExt cx="914400" cy="1158875"/>
          </a:xfrm>
        </p:grpSpPr>
        <p:grpSp>
          <p:nvGrpSpPr>
            <p:cNvPr id="27" name="Group 26"/>
            <p:cNvGrpSpPr>
              <a:grpSpLocks/>
            </p:cNvGrpSpPr>
            <p:nvPr/>
          </p:nvGrpSpPr>
          <p:grpSpPr bwMode="auto">
            <a:xfrm rot="1800000" flipH="1">
              <a:off x="4007594" y="1267792"/>
              <a:ext cx="914400" cy="1158875"/>
              <a:chOff x="0" y="0"/>
              <a:chExt cx="914400" cy="1158971"/>
            </a:xfrm>
            <a:solidFill>
              <a:srgbClr val="F4826F"/>
            </a:solidFill>
          </p:grpSpPr>
          <p:sp>
            <p:nvSpPr>
              <p:cNvPr id="28" name="椭圆 10"/>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9" name="等腰三角形 11"/>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33" name="Freeform 14"/>
            <p:cNvSpPr>
              <a:spLocks noChangeAspect="1" noEditPoints="1" noChangeArrowheads="1"/>
            </p:cNvSpPr>
            <p:nvPr/>
          </p:nvSpPr>
          <p:spPr bwMode="auto">
            <a:xfrm>
              <a:off x="4402881" y="1556717"/>
              <a:ext cx="247650" cy="358775"/>
            </a:xfrm>
            <a:custGeom>
              <a:avLst/>
              <a:gdLst>
                <a:gd name="T0" fmla="*/ 88 w 141"/>
                <a:gd name="T1" fmla="*/ 3 h 205"/>
                <a:gd name="T2" fmla="*/ 137 w 141"/>
                <a:gd name="T3" fmla="*/ 53 h 205"/>
                <a:gd name="T4" fmla="*/ 122 w 141"/>
                <a:gd name="T5" fmla="*/ 117 h 205"/>
                <a:gd name="T6" fmla="*/ 116 w 141"/>
                <a:gd name="T7" fmla="*/ 140 h 205"/>
                <a:gd name="T8" fmla="*/ 115 w 141"/>
                <a:gd name="T9" fmla="*/ 160 h 205"/>
                <a:gd name="T10" fmla="*/ 106 w 141"/>
                <a:gd name="T11" fmla="*/ 186 h 205"/>
                <a:gd name="T12" fmla="*/ 82 w 141"/>
                <a:gd name="T13" fmla="*/ 204 h 205"/>
                <a:gd name="T14" fmla="*/ 37 w 141"/>
                <a:gd name="T15" fmla="*/ 189 h 205"/>
                <a:gd name="T16" fmla="*/ 25 w 141"/>
                <a:gd name="T17" fmla="*/ 163 h 205"/>
                <a:gd name="T18" fmla="*/ 25 w 141"/>
                <a:gd name="T19" fmla="*/ 146 h 205"/>
                <a:gd name="T20" fmla="*/ 23 w 141"/>
                <a:gd name="T21" fmla="*/ 133 h 205"/>
                <a:gd name="T22" fmla="*/ 6 w 141"/>
                <a:gd name="T23" fmla="*/ 94 h 205"/>
                <a:gd name="T24" fmla="*/ 43 w 141"/>
                <a:gd name="T25" fmla="*/ 6 h 205"/>
                <a:gd name="T26" fmla="*/ 66 w 141"/>
                <a:gd name="T27" fmla="*/ 0 h 205"/>
                <a:gd name="T28" fmla="*/ 70 w 141"/>
                <a:gd name="T29" fmla="*/ 141 h 205"/>
                <a:gd name="T30" fmla="*/ 104 w 141"/>
                <a:gd name="T31" fmla="*/ 135 h 205"/>
                <a:gd name="T32" fmla="*/ 118 w 141"/>
                <a:gd name="T33" fmla="*/ 97 h 205"/>
                <a:gd name="T34" fmla="*/ 105 w 141"/>
                <a:gd name="T35" fmla="*/ 26 h 205"/>
                <a:gd name="T36" fmla="*/ 15 w 141"/>
                <a:gd name="T37" fmla="*/ 80 h 205"/>
                <a:gd name="T38" fmla="*/ 36 w 141"/>
                <a:gd name="T39" fmla="*/ 136 h 205"/>
                <a:gd name="T40" fmla="*/ 70 w 141"/>
                <a:gd name="T41" fmla="*/ 141 h 205"/>
                <a:gd name="T42" fmla="*/ 43 w 141"/>
                <a:gd name="T43" fmla="*/ 147 h 205"/>
                <a:gd name="T44" fmla="*/ 43 w 141"/>
                <a:gd name="T45" fmla="*/ 158 h 205"/>
                <a:gd name="T46" fmla="*/ 97 w 141"/>
                <a:gd name="T47" fmla="*/ 158 h 205"/>
                <a:gd name="T48" fmla="*/ 97 w 141"/>
                <a:gd name="T49" fmla="*/ 147 h 205"/>
                <a:gd name="T50" fmla="*/ 70 w 141"/>
                <a:gd name="T51" fmla="*/ 164 h 205"/>
                <a:gd name="T52" fmla="*/ 37 w 141"/>
                <a:gd name="T53" fmla="*/ 167 h 205"/>
                <a:gd name="T54" fmla="*/ 81 w 141"/>
                <a:gd name="T55" fmla="*/ 175 h 205"/>
                <a:gd name="T56" fmla="*/ 103 w 141"/>
                <a:gd name="T57" fmla="*/ 171 h 205"/>
                <a:gd name="T58" fmla="*/ 70 w 141"/>
                <a:gd name="T59" fmla="*/ 164 h 205"/>
                <a:gd name="T60" fmla="*/ 58 w 141"/>
                <a:gd name="T61" fmla="*/ 191 h 205"/>
                <a:gd name="T62" fmla="*/ 92 w 141"/>
                <a:gd name="T63" fmla="*/ 181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60" name="组合 59"/>
          <p:cNvGrpSpPr/>
          <p:nvPr/>
        </p:nvGrpSpPr>
        <p:grpSpPr>
          <a:xfrm>
            <a:off x="5354152" y="1714489"/>
            <a:ext cx="676410" cy="857256"/>
            <a:chOff x="3708744" y="1897158"/>
            <a:chExt cx="914400" cy="1158875"/>
          </a:xfrm>
        </p:grpSpPr>
        <p:grpSp>
          <p:nvGrpSpPr>
            <p:cNvPr id="21" name="Group 20"/>
            <p:cNvGrpSpPr>
              <a:grpSpLocks/>
            </p:cNvGrpSpPr>
            <p:nvPr/>
          </p:nvGrpSpPr>
          <p:grpSpPr bwMode="auto">
            <a:xfrm rot="19800000">
              <a:off x="3708744" y="1897158"/>
              <a:ext cx="914400" cy="1158875"/>
              <a:chOff x="0" y="0"/>
              <a:chExt cx="914400" cy="1158971"/>
            </a:xfrm>
            <a:solidFill>
              <a:schemeClr val="bg1">
                <a:lumMod val="65000"/>
              </a:schemeClr>
            </a:solidFill>
          </p:grpSpPr>
          <p:sp>
            <p:nvSpPr>
              <p:cNvPr id="22" name="椭圆 1"/>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3" name="等腰三角形 2"/>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34" name="Freeform 26"/>
            <p:cNvSpPr>
              <a:spLocks noChangeAspect="1" noChangeArrowheads="1"/>
            </p:cNvSpPr>
            <p:nvPr/>
          </p:nvSpPr>
          <p:spPr bwMode="auto">
            <a:xfrm>
              <a:off x="3924644" y="2262283"/>
              <a:ext cx="358775" cy="219075"/>
            </a:xfrm>
            <a:custGeom>
              <a:avLst/>
              <a:gdLst>
                <a:gd name="T0" fmla="*/ 31 w 230"/>
                <a:gd name="T1" fmla="*/ 62 h 140"/>
                <a:gd name="T2" fmla="*/ 1 w 230"/>
                <a:gd name="T3" fmla="*/ 92 h 140"/>
                <a:gd name="T4" fmla="*/ 39 w 230"/>
                <a:gd name="T5" fmla="*/ 140 h 140"/>
                <a:gd name="T6" fmla="*/ 191 w 230"/>
                <a:gd name="T7" fmla="*/ 140 h 140"/>
                <a:gd name="T8" fmla="*/ 229 w 230"/>
                <a:gd name="T9" fmla="*/ 92 h 140"/>
                <a:gd name="T10" fmla="*/ 173 w 230"/>
                <a:gd name="T11" fmla="*/ 40 h 140"/>
                <a:gd name="T12" fmla="*/ 121 w 230"/>
                <a:gd name="T13" fmla="*/ 2 h 140"/>
                <a:gd name="T14" fmla="*/ 71 w 230"/>
                <a:gd name="T15" fmla="*/ 35 h 140"/>
                <a:gd name="T16" fmla="*/ 38 w 230"/>
                <a:gd name="T17" fmla="*/ 38 h 140"/>
                <a:gd name="T18" fmla="*/ 31 w 230"/>
                <a:gd name="T19" fmla="*/ 62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35" name="Freeform 17"/>
          <p:cNvSpPr>
            <a:spLocks noChangeAspect="1" noEditPoints="1" noChangeArrowheads="1"/>
          </p:cNvSpPr>
          <p:nvPr/>
        </p:nvSpPr>
        <p:spPr bwMode="auto">
          <a:xfrm>
            <a:off x="5946039" y="2786060"/>
            <a:ext cx="191148" cy="307734"/>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1" name="组合 60"/>
          <p:cNvGrpSpPr/>
          <p:nvPr/>
        </p:nvGrpSpPr>
        <p:grpSpPr>
          <a:xfrm>
            <a:off x="5310182" y="3357563"/>
            <a:ext cx="714380" cy="905377"/>
            <a:chOff x="3902419" y="3437094"/>
            <a:chExt cx="914400" cy="1158875"/>
          </a:xfrm>
        </p:grpSpPr>
        <p:grpSp>
          <p:nvGrpSpPr>
            <p:cNvPr id="24" name="Group 23"/>
            <p:cNvGrpSpPr>
              <a:grpSpLocks/>
            </p:cNvGrpSpPr>
            <p:nvPr/>
          </p:nvGrpSpPr>
          <p:grpSpPr bwMode="auto">
            <a:xfrm rot="19800000">
              <a:off x="3902419" y="3437094"/>
              <a:ext cx="914400" cy="1158875"/>
              <a:chOff x="0" y="0"/>
              <a:chExt cx="914400" cy="1158971"/>
            </a:xfrm>
            <a:solidFill>
              <a:schemeClr val="bg1">
                <a:lumMod val="65000"/>
              </a:schemeClr>
            </a:solidFill>
          </p:grpSpPr>
          <p:sp>
            <p:nvSpPr>
              <p:cNvPr id="25" name="椭圆 7"/>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26" name="等腰三角形 8"/>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36" name="Group 35"/>
            <p:cNvGrpSpPr>
              <a:grpSpLocks/>
            </p:cNvGrpSpPr>
            <p:nvPr/>
          </p:nvGrpSpPr>
          <p:grpSpPr bwMode="auto">
            <a:xfrm>
              <a:off x="4071934" y="3714752"/>
              <a:ext cx="360363" cy="360363"/>
              <a:chOff x="0" y="0"/>
              <a:chExt cx="271463" cy="271462"/>
            </a:xfrm>
          </p:grpSpPr>
          <p:sp>
            <p:nvSpPr>
              <p:cNvPr id="37" name="Freeform 15"/>
              <p:cNvSpPr>
                <a:spLocks noEditPoints="1" noChangeArrowheads="1"/>
              </p:cNvSpPr>
              <p:nvPr/>
            </p:nvSpPr>
            <p:spPr bwMode="auto">
              <a:xfrm>
                <a:off x="0" y="0"/>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8" name="Freeform 16"/>
              <p:cNvSpPr>
                <a:spLocks noChangeArrowheads="1"/>
              </p:cNvSpPr>
              <p:nvPr/>
            </p:nvSpPr>
            <p:spPr bwMode="auto">
              <a:xfrm>
                <a:off x="68262" y="211137"/>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sp>
        <p:nvSpPr>
          <p:cNvPr id="40" name="矩形 23"/>
          <p:cNvSpPr>
            <a:spLocks noChangeArrowheads="1"/>
          </p:cNvSpPr>
          <p:nvPr/>
        </p:nvSpPr>
        <p:spPr bwMode="auto">
          <a:xfrm>
            <a:off x="6453191" y="3429001"/>
            <a:ext cx="8016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1" name="矩形 24"/>
          <p:cNvSpPr>
            <a:spLocks noChangeArrowheads="1"/>
          </p:cNvSpPr>
          <p:nvPr/>
        </p:nvSpPr>
        <p:spPr bwMode="auto">
          <a:xfrm>
            <a:off x="183558" y="2584210"/>
            <a:ext cx="4470384"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协议转让限制</a:t>
            </a:r>
          </a:p>
          <a:p>
            <a:pPr algn="r"/>
            <a:r>
              <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股份过户完成后三个月内，同一股份受让人不得就其受让的股份再次提出有关协议转让的申请，法律法规另有规定的</a:t>
            </a:r>
            <a:r>
              <a:rPr lang="zh-CN" altLang="en-US"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除外</a:t>
            </a:r>
            <a:endPar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2" name="矩形 25"/>
          <p:cNvSpPr>
            <a:spLocks noChangeArrowheads="1"/>
          </p:cNvSpPr>
          <p:nvPr/>
        </p:nvSpPr>
        <p:spPr bwMode="auto">
          <a:xfrm>
            <a:off x="6524628" y="1785927"/>
            <a:ext cx="8001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4" name="矩形 27"/>
          <p:cNvSpPr>
            <a:spLocks noChangeArrowheads="1"/>
          </p:cNvSpPr>
          <p:nvPr/>
        </p:nvSpPr>
        <p:spPr bwMode="auto">
          <a:xfrm>
            <a:off x="4810116" y="2714621"/>
            <a:ext cx="8001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5" name="矩形 28"/>
          <p:cNvSpPr>
            <a:spLocks noChangeArrowheads="1"/>
          </p:cNvSpPr>
          <p:nvPr/>
        </p:nvSpPr>
        <p:spPr bwMode="auto">
          <a:xfrm>
            <a:off x="7167571" y="1714489"/>
            <a:ext cx="476107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司法处置或卖出风险</a:t>
            </a:r>
          </a:p>
          <a:p>
            <a:r>
              <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拟过户证券在其托管证券公司被执法机关先行冻结或被卖出的，导致过户</a:t>
            </a:r>
            <a:r>
              <a:rPr lang="zh-CN" altLang="en-US"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失败</a:t>
            </a:r>
            <a:endPar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6" name="矩形 29"/>
          <p:cNvSpPr>
            <a:spLocks noChangeArrowheads="1"/>
          </p:cNvSpPr>
          <p:nvPr/>
        </p:nvSpPr>
        <p:spPr bwMode="auto">
          <a:xfrm>
            <a:off x="4770265" y="992752"/>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48" name="组合 47"/>
          <p:cNvGrpSpPr/>
          <p:nvPr/>
        </p:nvGrpSpPr>
        <p:grpSpPr>
          <a:xfrm>
            <a:off x="5595934" y="4214818"/>
            <a:ext cx="807830" cy="1023812"/>
            <a:chOff x="4007595" y="800512"/>
            <a:chExt cx="914400" cy="1158874"/>
          </a:xfrm>
        </p:grpSpPr>
        <p:grpSp>
          <p:nvGrpSpPr>
            <p:cNvPr id="49" name="Group 26"/>
            <p:cNvGrpSpPr>
              <a:grpSpLocks/>
            </p:cNvGrpSpPr>
            <p:nvPr/>
          </p:nvGrpSpPr>
          <p:grpSpPr bwMode="auto">
            <a:xfrm rot="1800000" flipH="1">
              <a:off x="4007595" y="800512"/>
              <a:ext cx="914400" cy="1158874"/>
              <a:chOff x="233640" y="-404710"/>
              <a:chExt cx="914400" cy="1158970"/>
            </a:xfrm>
            <a:solidFill>
              <a:srgbClr val="F4826F"/>
            </a:solidFill>
          </p:grpSpPr>
          <p:sp>
            <p:nvSpPr>
              <p:cNvPr id="51" name="椭圆 10"/>
              <p:cNvSpPr>
                <a:spLocks noChangeArrowheads="1"/>
              </p:cNvSpPr>
              <p:nvPr/>
            </p:nvSpPr>
            <p:spPr bwMode="auto">
              <a:xfrm>
                <a:off x="233640" y="-40471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52" name="等腰三角形 11"/>
              <p:cNvSpPr>
                <a:spLocks noChangeArrowheads="1"/>
              </p:cNvSpPr>
              <p:nvPr/>
            </p:nvSpPr>
            <p:spPr bwMode="auto">
              <a:xfrm flipV="1">
                <a:off x="540528" y="495101"/>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50" name="Freeform 14"/>
            <p:cNvSpPr>
              <a:spLocks noChangeAspect="1" noEditPoints="1" noChangeArrowheads="1"/>
            </p:cNvSpPr>
            <p:nvPr/>
          </p:nvSpPr>
          <p:spPr bwMode="auto">
            <a:xfrm>
              <a:off x="4402881" y="1089436"/>
              <a:ext cx="247650" cy="358775"/>
            </a:xfrm>
            <a:custGeom>
              <a:avLst/>
              <a:gdLst>
                <a:gd name="T0" fmla="*/ 88 w 141"/>
                <a:gd name="T1" fmla="*/ 3 h 205"/>
                <a:gd name="T2" fmla="*/ 137 w 141"/>
                <a:gd name="T3" fmla="*/ 53 h 205"/>
                <a:gd name="T4" fmla="*/ 122 w 141"/>
                <a:gd name="T5" fmla="*/ 117 h 205"/>
                <a:gd name="T6" fmla="*/ 116 w 141"/>
                <a:gd name="T7" fmla="*/ 140 h 205"/>
                <a:gd name="T8" fmla="*/ 115 w 141"/>
                <a:gd name="T9" fmla="*/ 160 h 205"/>
                <a:gd name="T10" fmla="*/ 106 w 141"/>
                <a:gd name="T11" fmla="*/ 186 h 205"/>
                <a:gd name="T12" fmla="*/ 82 w 141"/>
                <a:gd name="T13" fmla="*/ 204 h 205"/>
                <a:gd name="T14" fmla="*/ 37 w 141"/>
                <a:gd name="T15" fmla="*/ 189 h 205"/>
                <a:gd name="T16" fmla="*/ 25 w 141"/>
                <a:gd name="T17" fmla="*/ 163 h 205"/>
                <a:gd name="T18" fmla="*/ 25 w 141"/>
                <a:gd name="T19" fmla="*/ 146 h 205"/>
                <a:gd name="T20" fmla="*/ 23 w 141"/>
                <a:gd name="T21" fmla="*/ 133 h 205"/>
                <a:gd name="T22" fmla="*/ 6 w 141"/>
                <a:gd name="T23" fmla="*/ 94 h 205"/>
                <a:gd name="T24" fmla="*/ 43 w 141"/>
                <a:gd name="T25" fmla="*/ 6 h 205"/>
                <a:gd name="T26" fmla="*/ 66 w 141"/>
                <a:gd name="T27" fmla="*/ 0 h 205"/>
                <a:gd name="T28" fmla="*/ 70 w 141"/>
                <a:gd name="T29" fmla="*/ 141 h 205"/>
                <a:gd name="T30" fmla="*/ 104 w 141"/>
                <a:gd name="T31" fmla="*/ 135 h 205"/>
                <a:gd name="T32" fmla="*/ 118 w 141"/>
                <a:gd name="T33" fmla="*/ 97 h 205"/>
                <a:gd name="T34" fmla="*/ 105 w 141"/>
                <a:gd name="T35" fmla="*/ 26 h 205"/>
                <a:gd name="T36" fmla="*/ 15 w 141"/>
                <a:gd name="T37" fmla="*/ 80 h 205"/>
                <a:gd name="T38" fmla="*/ 36 w 141"/>
                <a:gd name="T39" fmla="*/ 136 h 205"/>
                <a:gd name="T40" fmla="*/ 70 w 141"/>
                <a:gd name="T41" fmla="*/ 141 h 205"/>
                <a:gd name="T42" fmla="*/ 43 w 141"/>
                <a:gd name="T43" fmla="*/ 147 h 205"/>
                <a:gd name="T44" fmla="*/ 43 w 141"/>
                <a:gd name="T45" fmla="*/ 158 h 205"/>
                <a:gd name="T46" fmla="*/ 97 w 141"/>
                <a:gd name="T47" fmla="*/ 158 h 205"/>
                <a:gd name="T48" fmla="*/ 97 w 141"/>
                <a:gd name="T49" fmla="*/ 147 h 205"/>
                <a:gd name="T50" fmla="*/ 70 w 141"/>
                <a:gd name="T51" fmla="*/ 164 h 205"/>
                <a:gd name="T52" fmla="*/ 37 w 141"/>
                <a:gd name="T53" fmla="*/ 167 h 205"/>
                <a:gd name="T54" fmla="*/ 81 w 141"/>
                <a:gd name="T55" fmla="*/ 175 h 205"/>
                <a:gd name="T56" fmla="*/ 103 w 141"/>
                <a:gd name="T57" fmla="*/ 171 h 205"/>
                <a:gd name="T58" fmla="*/ 70 w 141"/>
                <a:gd name="T59" fmla="*/ 164 h 205"/>
                <a:gd name="T60" fmla="*/ 58 w 141"/>
                <a:gd name="T61" fmla="*/ 191 h 205"/>
                <a:gd name="T62" fmla="*/ 92 w 141"/>
                <a:gd name="T63" fmla="*/ 181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53" name="矩形 28"/>
          <p:cNvSpPr>
            <a:spLocks noChangeArrowheads="1"/>
          </p:cNvSpPr>
          <p:nvPr/>
        </p:nvSpPr>
        <p:spPr bwMode="auto">
          <a:xfrm>
            <a:off x="7239009" y="3214687"/>
            <a:ext cx="45456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权利人共同申请</a:t>
            </a:r>
          </a:p>
          <a:p>
            <a:r>
              <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离婚双方、所有继承人应当共同申请过户，本公司不受理单独一方的过户</a:t>
            </a:r>
            <a:r>
              <a:rPr lang="zh-CN" altLang="en-US"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申请</a:t>
            </a:r>
            <a:endPar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4" name="矩形 28"/>
          <p:cNvSpPr>
            <a:spLocks noChangeArrowheads="1"/>
          </p:cNvSpPr>
          <p:nvPr/>
        </p:nvSpPr>
        <p:spPr bwMode="auto">
          <a:xfrm>
            <a:off x="175665" y="4433425"/>
            <a:ext cx="448170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被继承财产的确认</a:t>
            </a:r>
          </a:p>
          <a:p>
            <a:pPr lvl="0" algn="r"/>
            <a:r>
              <a:rPr lang="zh-CN" altLang="en-US" sz="2000" dirty="0">
                <a:latin typeface="微软雅黑" panose="020B0503020204020204" pitchFamily="34" charset="-122"/>
                <a:ea typeface="微软雅黑" panose="020B0503020204020204" pitchFamily="34" charset="-122"/>
              </a:rPr>
              <a:t>应明确被继承人账户内证券是否含有夫妻共同财产部分，属于其配偶的部分过户至配偶</a:t>
            </a:r>
            <a:r>
              <a:rPr lang="zh-CN" altLang="en-US" sz="2000" dirty="0" smtClean="0">
                <a:latin typeface="微软雅黑" panose="020B0503020204020204" pitchFamily="34" charset="-122"/>
                <a:ea typeface="微软雅黑" panose="020B0503020204020204" pitchFamily="34" charset="-122"/>
              </a:rPr>
              <a:t>名下</a:t>
            </a:r>
            <a:endParaRPr lang="zh-CN" altLang="en-US" sz="2000" dirty="0">
              <a:latin typeface="微软雅黑" panose="020B0503020204020204" pitchFamily="34" charset="-122"/>
              <a:ea typeface="微软雅黑" panose="020B0503020204020204" pitchFamily="34" charset="-122"/>
            </a:endParaRPr>
          </a:p>
        </p:txBody>
      </p:sp>
      <p:grpSp>
        <p:nvGrpSpPr>
          <p:cNvPr id="39" name="Group 23"/>
          <p:cNvGrpSpPr>
            <a:grpSpLocks/>
          </p:cNvGrpSpPr>
          <p:nvPr/>
        </p:nvGrpSpPr>
        <p:grpSpPr bwMode="auto">
          <a:xfrm rot="19800000">
            <a:off x="5431729" y="5199598"/>
            <a:ext cx="772391" cy="978898"/>
            <a:chOff x="0" y="0"/>
            <a:chExt cx="914400" cy="1158971"/>
          </a:xfrm>
          <a:solidFill>
            <a:schemeClr val="bg1">
              <a:lumMod val="65000"/>
            </a:schemeClr>
          </a:solidFill>
        </p:grpSpPr>
        <p:sp>
          <p:nvSpPr>
            <p:cNvPr id="43" name="椭圆 7"/>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a:endParaRPr lang="zh-CN" altLang="zh-CN">
                <a:solidFill>
                  <a:srgbClr val="FFFFFF"/>
                </a:solidFill>
              </a:endParaRPr>
            </a:p>
          </p:txBody>
        </p:sp>
        <p:sp>
          <p:nvSpPr>
            <p:cNvPr id="55" name="等腰三角形 8"/>
            <p:cNvSpPr>
              <a:spLocks noChangeArrowheads="1"/>
            </p:cNvSpPr>
            <p:nvPr/>
          </p:nvSpPr>
          <p:spPr bwMode="auto">
            <a:xfrm flipV="1">
              <a:off x="306888" y="899812"/>
              <a:ext cx="300624" cy="259159"/>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57" name="Group 35"/>
          <p:cNvGrpSpPr>
            <a:grpSpLocks/>
          </p:cNvGrpSpPr>
          <p:nvPr/>
        </p:nvGrpSpPr>
        <p:grpSpPr bwMode="auto">
          <a:xfrm>
            <a:off x="5615828" y="5461343"/>
            <a:ext cx="288925" cy="357190"/>
            <a:chOff x="0" y="0"/>
            <a:chExt cx="271463" cy="271462"/>
          </a:xfrm>
        </p:grpSpPr>
        <p:sp>
          <p:nvSpPr>
            <p:cNvPr id="58" name="Freeform 15"/>
            <p:cNvSpPr>
              <a:spLocks noEditPoints="1" noChangeArrowheads="1"/>
            </p:cNvSpPr>
            <p:nvPr/>
          </p:nvSpPr>
          <p:spPr bwMode="auto">
            <a:xfrm>
              <a:off x="0" y="0"/>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9" name="Freeform 16"/>
            <p:cNvSpPr>
              <a:spLocks noChangeArrowheads="1"/>
            </p:cNvSpPr>
            <p:nvPr/>
          </p:nvSpPr>
          <p:spPr bwMode="auto">
            <a:xfrm>
              <a:off x="68262" y="211137"/>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62" name="矩形 27"/>
          <p:cNvSpPr>
            <a:spLocks noChangeArrowheads="1"/>
          </p:cNvSpPr>
          <p:nvPr/>
        </p:nvSpPr>
        <p:spPr bwMode="auto">
          <a:xfrm>
            <a:off x="4810148" y="4357695"/>
            <a:ext cx="8001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3" name="矩形 27"/>
          <p:cNvSpPr>
            <a:spLocks noChangeArrowheads="1"/>
          </p:cNvSpPr>
          <p:nvPr/>
        </p:nvSpPr>
        <p:spPr bwMode="auto">
          <a:xfrm>
            <a:off x="6524628" y="5072075"/>
            <a:ext cx="8001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06</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4" name="矩形 28"/>
          <p:cNvSpPr>
            <a:spLocks noChangeArrowheads="1"/>
          </p:cNvSpPr>
          <p:nvPr/>
        </p:nvSpPr>
        <p:spPr bwMode="auto">
          <a:xfrm>
            <a:off x="337298" y="960405"/>
            <a:ext cx="431862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国有资产管理</a:t>
            </a:r>
          </a:p>
          <a:p>
            <a:pPr algn="r"/>
            <a:r>
              <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拟转让股份涉及需要经由相关行政主管部门审批或备案的，当事人需提供相关文件原件及</a:t>
            </a:r>
            <a:r>
              <a:rPr lang="zh-CN" altLang="en-US"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复印件</a:t>
            </a:r>
            <a:endPar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65" name="矩形 28"/>
          <p:cNvSpPr>
            <a:spLocks noChangeArrowheads="1"/>
          </p:cNvSpPr>
          <p:nvPr/>
        </p:nvSpPr>
        <p:spPr bwMode="auto">
          <a:xfrm>
            <a:off x="7239009" y="4645735"/>
            <a:ext cx="470180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未成年人（继承过户）</a:t>
            </a:r>
          </a:p>
          <a:p>
            <a:r>
              <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继承人是未成年人的，证券应过户至未成年人名下；如需过户至法定监护人名下，则应</a:t>
            </a:r>
            <a:r>
              <a:rPr lang="zh-CN" altLang="en-US" sz="2000"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在权属证明文件中明确说明或提供相关申请材料</a:t>
            </a:r>
            <a:endParaRPr lang="zh-CN" altLang="en-US" sz="20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83</a:t>
            </a:fld>
            <a:endParaRPr lang="en-US" altLang="zh-CN"/>
          </a:p>
        </p:txBody>
      </p:sp>
      <p:sp>
        <p:nvSpPr>
          <p:cNvPr id="67" name="标题 1"/>
          <p:cNvSpPr txBox="1">
            <a:spLocks/>
          </p:cNvSpPr>
          <p:nvPr/>
        </p:nvSpPr>
        <p:spPr bwMode="auto">
          <a:xfrm>
            <a:off x="-29236" y="34968"/>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证券非交易过户业务</a:t>
            </a:r>
            <a:endPar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218044381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4"/>
          <p:cNvSpPr txBox="1">
            <a:spLocks noChangeArrowheads="1"/>
          </p:cNvSpPr>
          <p:nvPr/>
        </p:nvSpPr>
        <p:spPr bwMode="auto">
          <a:xfrm>
            <a:off x="4665743" y="933080"/>
            <a:ext cx="252473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dirty="0">
                <a:latin typeface="黑体" panose="02010609060101010101" pitchFamily="49" charset="-122"/>
                <a:ea typeface="黑体" panose="02010609060101010101" pitchFamily="49" charset="-122"/>
              </a:rPr>
              <a:t>投资者业务介绍</a:t>
            </a:r>
            <a:endParaRPr lang="en-US" altLang="zh-CN" sz="2800" b="1" dirty="0">
              <a:latin typeface="黑体" panose="02010609060101010101" pitchFamily="49" charset="-122"/>
              <a:ea typeface="黑体" panose="02010609060101010101" pitchFamily="49" charset="-122"/>
            </a:endParaRPr>
          </a:p>
        </p:txBody>
      </p:sp>
      <p:sp>
        <p:nvSpPr>
          <p:cNvPr id="6" name="Rectangle 43"/>
          <p:cNvSpPr>
            <a:spLocks noChangeArrowheads="1"/>
          </p:cNvSpPr>
          <p:nvPr/>
        </p:nvSpPr>
        <p:spPr bwMode="auto">
          <a:xfrm>
            <a:off x="1831422" y="1490046"/>
            <a:ext cx="3633665" cy="130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400" b="1" dirty="0" smtClean="0">
                <a:latin typeface="黑体" panose="02010609060101010101" pitchFamily="49" charset="-122"/>
                <a:ea typeface="黑体" panose="02010609060101010101" pitchFamily="49" charset="-122"/>
              </a:rPr>
              <a:t>证券账户业务</a:t>
            </a:r>
            <a:endParaRPr lang="en-US" altLang="zh-CN" sz="2400" b="1" dirty="0" smtClean="0">
              <a:latin typeface="黑体" panose="02010609060101010101" pitchFamily="49" charset="-122"/>
              <a:ea typeface="黑体" panose="02010609060101010101" pitchFamily="49" charset="-122"/>
            </a:endParaRPr>
          </a:p>
          <a:p>
            <a:pPr marL="285750" indent="-285750" eaLnBrk="1" hangingPunct="1">
              <a:lnSpc>
                <a:spcPct val="12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开户业务</a:t>
            </a:r>
            <a:endParaRPr lang="en-US" altLang="zh-CN" sz="2000"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账户</a:t>
            </a:r>
            <a:r>
              <a:rPr lang="zh-CN" altLang="en-US" sz="2000" dirty="0">
                <a:latin typeface="微软雅黑" panose="020B0503020204020204" pitchFamily="34" charset="-122"/>
                <a:ea typeface="微软雅黑" panose="020B0503020204020204" pitchFamily="34" charset="-122"/>
              </a:rPr>
              <a:t>注册资料修改等其他业务</a:t>
            </a:r>
          </a:p>
          <a:p>
            <a:pPr eaLnBrk="1" hangingPunct="1">
              <a:buFont typeface="Arial" panose="020B0604020202020204" pitchFamily="34" charset="0"/>
              <a:buNone/>
            </a:pPr>
            <a:endParaRPr lang="en-US" altLang="zh-CN" sz="800" dirty="0"/>
          </a:p>
        </p:txBody>
      </p:sp>
      <p:sp>
        <p:nvSpPr>
          <p:cNvPr id="7" name="Rectangle 44"/>
          <p:cNvSpPr>
            <a:spLocks noChangeArrowheads="1"/>
          </p:cNvSpPr>
          <p:nvPr/>
        </p:nvSpPr>
        <p:spPr bwMode="auto">
          <a:xfrm>
            <a:off x="985651" y="1465211"/>
            <a:ext cx="6477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b="1" dirty="0">
                <a:solidFill>
                  <a:srgbClr val="C00000"/>
                </a:solidFill>
                <a:latin typeface="Agency FB" panose="020B0503020202020204" pitchFamily="34" charset="0"/>
              </a:rPr>
              <a:t>01</a:t>
            </a:r>
          </a:p>
        </p:txBody>
      </p:sp>
      <p:sp>
        <p:nvSpPr>
          <p:cNvPr id="8" name="Line 45"/>
          <p:cNvSpPr>
            <a:spLocks noChangeShapeType="1"/>
          </p:cNvSpPr>
          <p:nvPr/>
        </p:nvSpPr>
        <p:spPr bwMode="auto">
          <a:xfrm>
            <a:off x="1712918" y="1803765"/>
            <a:ext cx="0" cy="48895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Rectangle 46"/>
          <p:cNvSpPr>
            <a:spLocks noChangeArrowheads="1"/>
          </p:cNvSpPr>
          <p:nvPr/>
        </p:nvSpPr>
        <p:spPr bwMode="auto">
          <a:xfrm>
            <a:off x="1828615" y="2957049"/>
            <a:ext cx="4069820" cy="1674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latin typeface="黑体" panose="02010609060101010101" pitchFamily="49" charset="-122"/>
                <a:ea typeface="黑体" panose="02010609060101010101" pitchFamily="49" charset="-122"/>
              </a:rPr>
              <a:t>证券质</a:t>
            </a:r>
            <a:r>
              <a:rPr lang="zh-CN" altLang="en-US" sz="2400" b="1" dirty="0" smtClean="0">
                <a:latin typeface="黑体" panose="02010609060101010101" pitchFamily="49" charset="-122"/>
                <a:ea typeface="黑体" panose="02010609060101010101" pitchFamily="49" charset="-122"/>
              </a:rPr>
              <a:t>押业务</a:t>
            </a:r>
            <a:endParaRPr lang="en-US" altLang="zh-CN" sz="2400" b="1" dirty="0">
              <a:latin typeface="黑体" panose="02010609060101010101" pitchFamily="49" charset="-122"/>
              <a:ea typeface="黑体" panose="02010609060101010101" pitchFamily="49" charset="-122"/>
            </a:endParaRP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证券质押登记</a:t>
            </a:r>
            <a:endParaRPr lang="en-US" altLang="zh-CN" sz="2000" dirty="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解除质押登记</a:t>
            </a:r>
            <a:endParaRPr lang="en-US" altLang="zh-CN" sz="2000" dirty="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部分解除质押登记</a:t>
            </a:r>
            <a:endParaRPr lang="en-US" altLang="zh-CN" sz="2000" dirty="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en-US" altLang="zh-CN" sz="800" dirty="0"/>
          </a:p>
        </p:txBody>
      </p:sp>
      <p:sp>
        <p:nvSpPr>
          <p:cNvPr id="10" name="Rectangle 47"/>
          <p:cNvSpPr>
            <a:spLocks noChangeArrowheads="1"/>
          </p:cNvSpPr>
          <p:nvPr/>
        </p:nvSpPr>
        <p:spPr bwMode="auto">
          <a:xfrm>
            <a:off x="985651" y="2891961"/>
            <a:ext cx="6477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dirty="0">
                <a:solidFill>
                  <a:srgbClr val="C00000"/>
                </a:solidFill>
                <a:latin typeface="Agency FB" panose="020B0503020202020204" pitchFamily="34" charset="0"/>
              </a:rPr>
              <a:t>02</a:t>
            </a:r>
          </a:p>
        </p:txBody>
      </p:sp>
      <p:sp>
        <p:nvSpPr>
          <p:cNvPr id="11" name="Line 48"/>
          <p:cNvSpPr>
            <a:spLocks noChangeShapeType="1"/>
          </p:cNvSpPr>
          <p:nvPr/>
        </p:nvSpPr>
        <p:spPr bwMode="auto">
          <a:xfrm>
            <a:off x="1677801" y="2999911"/>
            <a:ext cx="0" cy="48895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49"/>
          <p:cNvSpPr>
            <a:spLocks noChangeArrowheads="1"/>
          </p:cNvSpPr>
          <p:nvPr/>
        </p:nvSpPr>
        <p:spPr bwMode="auto">
          <a:xfrm>
            <a:off x="1859610" y="4919656"/>
            <a:ext cx="2592387" cy="118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400" b="1" dirty="0">
                <a:latin typeface="黑体" panose="02010609060101010101" pitchFamily="49" charset="-122"/>
                <a:ea typeface="黑体" panose="02010609060101010101" pitchFamily="49" charset="-122"/>
              </a:rPr>
              <a:t>质权的实现方式</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质押登记状态调整</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质押证券处置过户</a:t>
            </a:r>
          </a:p>
        </p:txBody>
      </p:sp>
      <p:sp>
        <p:nvSpPr>
          <p:cNvPr id="13" name="Rectangle 50"/>
          <p:cNvSpPr>
            <a:spLocks noChangeArrowheads="1"/>
          </p:cNvSpPr>
          <p:nvPr/>
        </p:nvSpPr>
        <p:spPr bwMode="auto">
          <a:xfrm>
            <a:off x="990736" y="4833479"/>
            <a:ext cx="6477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b="1" dirty="0">
                <a:solidFill>
                  <a:srgbClr val="C00000"/>
                </a:solidFill>
                <a:latin typeface="Agency FB" panose="020B0503020202020204" pitchFamily="34" charset="0"/>
              </a:rPr>
              <a:t>03</a:t>
            </a:r>
          </a:p>
        </p:txBody>
      </p:sp>
      <p:sp>
        <p:nvSpPr>
          <p:cNvPr id="14" name="Line 51"/>
          <p:cNvSpPr>
            <a:spLocks noChangeShapeType="1"/>
          </p:cNvSpPr>
          <p:nvPr/>
        </p:nvSpPr>
        <p:spPr bwMode="auto">
          <a:xfrm>
            <a:off x="1687242" y="4876342"/>
            <a:ext cx="0" cy="48895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Rectangle 52"/>
          <p:cNvSpPr>
            <a:spLocks noChangeArrowheads="1"/>
          </p:cNvSpPr>
          <p:nvPr/>
        </p:nvSpPr>
        <p:spPr bwMode="auto">
          <a:xfrm>
            <a:off x="8252738" y="1570831"/>
            <a:ext cx="2880319" cy="1674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400" b="1" dirty="0">
                <a:latin typeface="黑体" panose="02010609060101010101" pitchFamily="49" charset="-122"/>
                <a:ea typeface="黑体" panose="02010609060101010101" pitchFamily="49" charset="-122"/>
              </a:rPr>
              <a:t>证券查询</a:t>
            </a:r>
            <a:r>
              <a:rPr lang="zh-CN" altLang="en-US" sz="2400" b="1" dirty="0" smtClean="0">
                <a:latin typeface="黑体" panose="02010609060101010101" pitchFamily="49" charset="-122"/>
                <a:ea typeface="黑体" panose="02010609060101010101" pitchFamily="49" charset="-122"/>
              </a:rPr>
              <a:t>业务</a:t>
            </a:r>
            <a:endParaRPr lang="en-US" altLang="zh-CN" sz="2400" b="1" dirty="0" smtClean="0">
              <a:latin typeface="黑体" panose="02010609060101010101" pitchFamily="49" charset="-122"/>
              <a:ea typeface="黑体" panose="02010609060101010101" pitchFamily="49" charset="-122"/>
            </a:endParaRP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持有查询</a:t>
            </a:r>
          </a:p>
          <a:p>
            <a:pPr marL="285750" indent="-285750" eaLnBrk="1" hangingPunct="1">
              <a:lnSpc>
                <a:spcPct val="12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持有</a:t>
            </a:r>
            <a:r>
              <a:rPr lang="zh-CN" altLang="en-US" sz="2000" dirty="0">
                <a:latin typeface="微软雅黑" panose="020B0503020204020204" pitchFamily="34" charset="-122"/>
                <a:ea typeface="微软雅黑" panose="020B0503020204020204" pitchFamily="34" charset="-122"/>
              </a:rPr>
              <a:t>变更</a:t>
            </a:r>
            <a:r>
              <a:rPr lang="zh-CN" altLang="en-US" sz="2000" dirty="0" smtClean="0">
                <a:latin typeface="微软雅黑" panose="020B0503020204020204" pitchFamily="34" charset="-122"/>
                <a:ea typeface="微软雅黑" panose="020B0503020204020204" pitchFamily="34" charset="-122"/>
              </a:rPr>
              <a:t>查询</a:t>
            </a:r>
            <a:endParaRPr lang="en-US" altLang="zh-CN" sz="2000" dirty="0" smtClean="0">
              <a:latin typeface="微软雅黑" panose="020B0503020204020204" pitchFamily="34" charset="-122"/>
              <a:ea typeface="微软雅黑" panose="020B0503020204020204" pitchFamily="34" charset="-122"/>
            </a:endParaRPr>
          </a:p>
          <a:p>
            <a:pPr marL="285750" indent="-285750" eaLnBrk="1" hangingPunct="1">
              <a:lnSpc>
                <a:spcPct val="12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冻结</a:t>
            </a:r>
            <a:r>
              <a:rPr lang="zh-CN" altLang="en-US" sz="2000" dirty="0">
                <a:latin typeface="微软雅黑" panose="020B0503020204020204" pitchFamily="34" charset="-122"/>
                <a:ea typeface="微软雅黑" panose="020B0503020204020204" pitchFamily="34" charset="-122"/>
              </a:rPr>
              <a:t>查询</a:t>
            </a:r>
          </a:p>
          <a:p>
            <a:pPr eaLnBrk="1" hangingPunct="1">
              <a:buFont typeface="Arial" panose="020B0604020202020204" pitchFamily="34" charset="0"/>
              <a:buNone/>
            </a:pPr>
            <a:endParaRPr lang="zh-CN" altLang="en-US" sz="800" dirty="0"/>
          </a:p>
        </p:txBody>
      </p:sp>
      <p:sp>
        <p:nvSpPr>
          <p:cNvPr id="16" name="Rectangle 53"/>
          <p:cNvSpPr>
            <a:spLocks noChangeArrowheads="1"/>
          </p:cNvSpPr>
          <p:nvPr/>
        </p:nvSpPr>
        <p:spPr bwMode="auto">
          <a:xfrm>
            <a:off x="7177432" y="1465211"/>
            <a:ext cx="6477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dirty="0">
                <a:solidFill>
                  <a:srgbClr val="C00000"/>
                </a:solidFill>
                <a:latin typeface="Agency FB" panose="020B0503020202020204" pitchFamily="34" charset="0"/>
              </a:rPr>
              <a:t>04</a:t>
            </a:r>
          </a:p>
        </p:txBody>
      </p:sp>
      <p:sp>
        <p:nvSpPr>
          <p:cNvPr id="17" name="Line 54"/>
          <p:cNvSpPr>
            <a:spLocks noChangeShapeType="1"/>
          </p:cNvSpPr>
          <p:nvPr/>
        </p:nvSpPr>
        <p:spPr bwMode="auto">
          <a:xfrm>
            <a:off x="7934217" y="1814517"/>
            <a:ext cx="0" cy="48895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Rectangle 52"/>
          <p:cNvSpPr>
            <a:spLocks noChangeArrowheads="1"/>
          </p:cNvSpPr>
          <p:nvPr/>
        </p:nvSpPr>
        <p:spPr bwMode="auto">
          <a:xfrm>
            <a:off x="8252736" y="3358136"/>
            <a:ext cx="3531895" cy="2289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400" b="1" dirty="0">
                <a:latin typeface="黑体" panose="02010609060101010101" pitchFamily="49" charset="-122"/>
                <a:ea typeface="黑体" panose="02010609060101010101" pitchFamily="49" charset="-122"/>
              </a:rPr>
              <a:t>非交易过户</a:t>
            </a:r>
            <a:r>
              <a:rPr lang="zh-CN" altLang="en-US" sz="2400" b="1" dirty="0" smtClean="0">
                <a:latin typeface="黑体" panose="02010609060101010101" pitchFamily="49" charset="-122"/>
                <a:ea typeface="黑体" panose="02010609060101010101" pitchFamily="49" charset="-122"/>
              </a:rPr>
              <a:t>业务</a:t>
            </a:r>
            <a:endParaRPr lang="en-US" altLang="zh-CN" sz="2400" b="1" dirty="0" smtClean="0">
              <a:latin typeface="黑体" panose="02010609060101010101" pitchFamily="49" charset="-122"/>
              <a:ea typeface="黑体" panose="02010609060101010101" pitchFamily="49" charset="-122"/>
            </a:endParaRP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继承过户</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离婚析产过户</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法人资格丧失过户</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向基金会赠与过户</a:t>
            </a:r>
          </a:p>
          <a:p>
            <a:pPr marL="285750" indent="-285750" eaLnBrk="1" hangingPunct="1">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协议转让</a:t>
            </a:r>
            <a:r>
              <a:rPr lang="zh-CN" altLang="en-US" sz="2000" dirty="0" smtClean="0">
                <a:latin typeface="微软雅黑" panose="020B0503020204020204" pitchFamily="34" charset="-122"/>
                <a:ea typeface="微软雅黑" panose="020B0503020204020204" pitchFamily="34" charset="-122"/>
              </a:rPr>
              <a:t>过户（</a:t>
            </a:r>
            <a:r>
              <a:rPr lang="zh-CN" altLang="en-US" sz="2000" dirty="0">
                <a:latin typeface="微软雅黑" panose="020B0503020204020204" pitchFamily="34" charset="-122"/>
                <a:ea typeface="微软雅黑" panose="020B0503020204020204" pitchFamily="34" charset="-122"/>
              </a:rPr>
              <a:t>含行政划拨）</a:t>
            </a:r>
          </a:p>
        </p:txBody>
      </p:sp>
      <p:sp>
        <p:nvSpPr>
          <p:cNvPr id="19" name="Rectangle 53"/>
          <p:cNvSpPr>
            <a:spLocks noChangeArrowheads="1"/>
          </p:cNvSpPr>
          <p:nvPr/>
        </p:nvSpPr>
        <p:spPr bwMode="auto">
          <a:xfrm>
            <a:off x="7167881" y="3247119"/>
            <a:ext cx="6477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b="1" dirty="0">
                <a:solidFill>
                  <a:srgbClr val="C00000"/>
                </a:solidFill>
                <a:latin typeface="Agency FB" panose="020B0503020202020204" pitchFamily="34" charset="0"/>
              </a:rPr>
              <a:t>05</a:t>
            </a:r>
          </a:p>
        </p:txBody>
      </p:sp>
      <p:sp>
        <p:nvSpPr>
          <p:cNvPr id="3" name="灯片编号占位符 2"/>
          <p:cNvSpPr>
            <a:spLocks noGrp="1"/>
          </p:cNvSpPr>
          <p:nvPr>
            <p:ph type="sldNum" sz="quarter" idx="4"/>
          </p:nvPr>
        </p:nvSpPr>
        <p:spPr>
          <a:xfrm>
            <a:off x="5879976" y="6237312"/>
            <a:ext cx="468536" cy="476250"/>
          </a:xfrm>
        </p:spPr>
        <p:txBody>
          <a:bodyPr/>
          <a:lstStyle/>
          <a:p>
            <a:pPr>
              <a:defRPr/>
            </a:pPr>
            <a:fld id="{4BD8D94F-7DCC-4583-8942-8B98B6C16D23}" type="slidenum">
              <a:rPr lang="en-US" altLang="zh-CN" smtClean="0"/>
              <a:pPr>
                <a:defRPr/>
              </a:pPr>
              <a:t>84</a:t>
            </a:fld>
            <a:endParaRPr lang="en-US" altLang="zh-CN" dirty="0"/>
          </a:p>
        </p:txBody>
      </p:sp>
      <p:sp>
        <p:nvSpPr>
          <p:cNvPr id="23" name="标题 1"/>
          <p:cNvSpPr txBox="1">
            <a:spLocks/>
          </p:cNvSpPr>
          <p:nvPr/>
        </p:nvSpPr>
        <p:spPr bwMode="auto">
          <a:xfrm>
            <a:off x="990974" y="229339"/>
            <a:ext cx="514353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中国结算北京分公司投资者业务概述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val="129245918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19436" y="1988840"/>
            <a:ext cx="8424936" cy="2400657"/>
          </a:xfrm>
          <a:prstGeom prst="rect">
            <a:avLst/>
          </a:prstGeom>
        </p:spPr>
        <p:txBody>
          <a:bodyPr wrap="square">
            <a:spAutoFit/>
          </a:bodyPr>
          <a:lstStyle/>
          <a:p>
            <a:pPr marL="342900" indent="-342900" algn="just">
              <a:lnSpc>
                <a:spcPct val="150000"/>
              </a:lnSpc>
              <a:spcAft>
                <a:spcPts val="0"/>
              </a:spcAft>
              <a:buFont typeface="Arial" panose="020B0604020202020204" pitchFamily="34" charset="0"/>
              <a:buChar char="•"/>
            </a:pP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一个网址</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中国</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证券登记结算有限公司</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官网</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www.chinaclear.cn)</a:t>
            </a:r>
            <a:endPar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两份指南</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dirty="0">
                <a:latin typeface="微软雅黑" panose="020B0503020204020204" pitchFamily="34" charset="-122"/>
                <a:ea typeface="微软雅黑" panose="020B0503020204020204" pitchFamily="34" charset="-122"/>
              </a:rPr>
              <a:t>中国结算</a:t>
            </a:r>
            <a:r>
              <a:rPr lang="zh-CN" altLang="en-US" sz="2000" b="1" dirty="0">
                <a:latin typeface="微软雅黑" panose="020B0503020204020204" pitchFamily="34" charset="-122"/>
                <a:ea typeface="微软雅黑" panose="020B0503020204020204" pitchFamily="34" charset="-122"/>
              </a:rPr>
              <a:t>北京分公司投资者业务指南</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dirty="0">
                <a:latin typeface="微软雅黑" panose="020B0503020204020204" pitchFamily="34" charset="-122"/>
                <a:ea typeface="微软雅黑" panose="020B0503020204020204" pitchFamily="34" charset="-122"/>
              </a:rPr>
              <a:t>中国证券登记结算有限责任公司投资者</a:t>
            </a:r>
            <a:r>
              <a:rPr lang="zh-CN" altLang="en-US" sz="2000" b="1" dirty="0">
                <a:latin typeface="微软雅黑" panose="020B0503020204020204" pitchFamily="34" charset="-122"/>
                <a:ea typeface="微软雅黑" panose="020B0503020204020204" pitchFamily="34" charset="-122"/>
              </a:rPr>
              <a:t>证券查询业务指南</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三处办理</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中国结算北京分公司柜台、有代理权限的</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证券公司、</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中国结算沪深分公司</a:t>
            </a:r>
            <a:r>
              <a:rPr lang="zh-CN"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rPr>
              <a:t>柜台</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文本框 4"/>
          <p:cNvSpPr txBox="1"/>
          <p:nvPr/>
        </p:nvSpPr>
        <p:spPr>
          <a:xfrm>
            <a:off x="983432" y="1196752"/>
            <a:ext cx="8676456" cy="461665"/>
          </a:xfrm>
          <a:prstGeom prst="rect">
            <a:avLst/>
          </a:prstGeom>
          <a:noFill/>
        </p:spPr>
        <p:txBody>
          <a:bodyPr wrap="square" rtlCol="0">
            <a:spAutoFit/>
          </a:bodyPr>
          <a:lstStyle/>
          <a:p>
            <a:pPr marL="342900" indent="-342900">
              <a:buClr>
                <a:srgbClr val="C00000"/>
              </a:buClr>
              <a:buFont typeface="Wingdings" panose="05000000000000000000" pitchFamily="2" charset="2"/>
              <a:buChar char="p"/>
            </a:pPr>
            <a:r>
              <a:rPr lang="zh-CN" altLang="en-US" sz="2400" b="1" dirty="0">
                <a:latin typeface="微软雅黑" panose="020B0503020204020204" pitchFamily="34" charset="-122"/>
                <a:ea typeface="微软雅黑" panose="020B0503020204020204" pitchFamily="34" charset="-122"/>
              </a:rPr>
              <a:t> 投资者业务的“指南针”：</a:t>
            </a:r>
            <a:r>
              <a:rPr lang="zh-CN" altLang="en-US" sz="2400" b="1" dirty="0">
                <a:solidFill>
                  <a:srgbClr val="C00000"/>
                </a:solidFill>
                <a:latin typeface="微软雅黑" panose="020B0503020204020204" pitchFamily="34" charset="-122"/>
                <a:ea typeface="微软雅黑" panose="020B0503020204020204" pitchFamily="34" charset="-122"/>
              </a:rPr>
              <a:t>一个网址、两份指南、三处办理</a:t>
            </a:r>
          </a:p>
        </p:txBody>
      </p:sp>
      <p:sp>
        <p:nvSpPr>
          <p:cNvPr id="9" name="灯片编号占位符 8"/>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85</a:t>
            </a:fld>
            <a:endParaRPr lang="en-US" altLang="zh-CN"/>
          </a:p>
        </p:txBody>
      </p:sp>
      <p:sp>
        <p:nvSpPr>
          <p:cNvPr id="7" name="标题 1"/>
          <p:cNvSpPr txBox="1">
            <a:spLocks/>
          </p:cNvSpPr>
          <p:nvPr/>
        </p:nvSpPr>
        <p:spPr bwMode="auto">
          <a:xfrm>
            <a:off x="983432" y="55234"/>
            <a:ext cx="697232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latin typeface="黑体" panose="02010609060101010101" pitchFamily="49" charset="-122"/>
                <a:ea typeface="黑体" panose="02010609060101010101" pitchFamily="49" charset="-122"/>
                <a:cs typeface="+mj-cs"/>
              </a:rPr>
              <a:t>证券质</a:t>
            </a:r>
            <a:r>
              <a:rPr lang="zh-CN" altLang="en-US" sz="2400" b="1" kern="0" dirty="0" smtClean="0">
                <a:solidFill>
                  <a:schemeClr val="bg1"/>
                </a:solidFill>
                <a:latin typeface="黑体" panose="02010609060101010101" pitchFamily="49" charset="-122"/>
                <a:ea typeface="黑体" panose="02010609060101010101" pitchFamily="49" charset="-122"/>
                <a:cs typeface="+mj-cs"/>
              </a:rPr>
              <a:t>押业务</a:t>
            </a:r>
            <a:r>
              <a:rPr lang="en-US" altLang="zh-CN" sz="2400" b="1" kern="0" dirty="0" smtClean="0">
                <a:solidFill>
                  <a:schemeClr val="bg1"/>
                </a:solidFill>
                <a:latin typeface="黑体" panose="02010609060101010101" pitchFamily="49" charset="-122"/>
                <a:ea typeface="黑体" panose="02010609060101010101" pitchFamily="49" charset="-122"/>
                <a:cs typeface="+mj-cs"/>
              </a:rPr>
              <a:t>-</a:t>
            </a:r>
            <a:r>
              <a:rPr lang="zh-CN" altLang="en-US" sz="2400" b="1" kern="0" dirty="0" smtClean="0">
                <a:solidFill>
                  <a:schemeClr val="bg1"/>
                </a:solidFill>
                <a:latin typeface="黑体" panose="02010609060101010101" pitchFamily="49" charset="-122"/>
                <a:ea typeface="黑体" panose="02010609060101010101" pitchFamily="49" charset="-122"/>
                <a:cs typeface="+mj-cs"/>
              </a:rPr>
              <a:t>业务依据和办理途径</a:t>
            </a:r>
            <a:endParaRPr lang="zh-CN" altLang="en-US" sz="2400" kern="0" dirty="0">
              <a:solidFill>
                <a:schemeClr val="bg1"/>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73537920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pPr>
              <a:defRPr/>
            </a:pPr>
            <a:fld id="{E86393A7-F7EA-4368-B800-B7441B8B5113}" type="slidenum">
              <a:rPr lang="en-US" altLang="zh-CN" smtClean="0"/>
              <a:pPr>
                <a:defRPr/>
              </a:pPr>
              <a:t>86</a:t>
            </a:fld>
            <a:endParaRPr lang="en-US" altLang="zh-CN"/>
          </a:p>
        </p:txBody>
      </p:sp>
      <p:sp>
        <p:nvSpPr>
          <p:cNvPr id="5" name="矩形 4"/>
          <p:cNvSpPr/>
          <p:nvPr/>
        </p:nvSpPr>
        <p:spPr>
          <a:xfrm>
            <a:off x="5087888" y="1556792"/>
            <a:ext cx="1914597" cy="3045017"/>
          </a:xfrm>
          <a:prstGeom prst="rect">
            <a:avLst/>
          </a:prstGeom>
          <a:noFill/>
          <a:ln w="19050" cap="flat" cmpd="sng" algn="ctr">
            <a:solidFill>
              <a:srgbClr val="C75050"/>
            </a:solidFill>
            <a:prstDash val="solid"/>
            <a:miter lim="800000"/>
          </a:ln>
          <a:effectLst/>
        </p:spPr>
        <p:txBody>
          <a:bodyPr rtlCol="0" anchor="ctr"/>
          <a:lstStyle/>
          <a:p>
            <a:pPr algn="ctr">
              <a:defRPr/>
            </a:pPr>
            <a:endParaRPr lang="zh-CN" altLang="en-US" kern="0">
              <a:solidFill>
                <a:prstClr val="white"/>
              </a:solidFill>
            </a:endParaRPr>
          </a:p>
        </p:txBody>
      </p:sp>
      <p:sp>
        <p:nvSpPr>
          <p:cNvPr id="6" name="文本框 5"/>
          <p:cNvSpPr txBox="1"/>
          <p:nvPr/>
        </p:nvSpPr>
        <p:spPr>
          <a:xfrm>
            <a:off x="5260888" y="4054566"/>
            <a:ext cx="1568597" cy="484289"/>
          </a:xfrm>
          <a:prstGeom prst="rect">
            <a:avLst/>
          </a:prstGeom>
          <a:noFill/>
        </p:spPr>
        <p:txBody>
          <a:bodyPr vert="horz" wrap="none" rtlCol="0">
            <a:noAutofit/>
          </a:bodyPr>
          <a:lstStyle/>
          <a:p>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第 </a:t>
            </a:r>
            <a:r>
              <a:rPr lang="zh-CN" altLang="en-US" sz="2400" b="1" spc="400" dirty="0" smtClean="0">
                <a:solidFill>
                  <a:schemeClr val="tx1">
                    <a:lumMod val="75000"/>
                    <a:lumOff val="25000"/>
                  </a:schemeClr>
                </a:solidFill>
                <a:latin typeface="黑体" panose="02010609060101010101" pitchFamily="49" charset="-122"/>
                <a:ea typeface="黑体" panose="02010609060101010101" pitchFamily="49" charset="-122"/>
              </a:rPr>
              <a:t>六 </a:t>
            </a:r>
            <a:r>
              <a:rPr lang="zh-CN" altLang="en-US" sz="2400" b="1" spc="400" dirty="0">
                <a:solidFill>
                  <a:schemeClr val="tx1">
                    <a:lumMod val="75000"/>
                    <a:lumOff val="25000"/>
                  </a:schemeClr>
                </a:solidFill>
                <a:latin typeface="黑体" panose="02010609060101010101" pitchFamily="49" charset="-122"/>
                <a:ea typeface="黑体" panose="02010609060101010101" pitchFamily="49" charset="-122"/>
              </a:rPr>
              <a:t>章</a:t>
            </a:r>
          </a:p>
        </p:txBody>
      </p:sp>
      <p:sp>
        <p:nvSpPr>
          <p:cNvPr id="7" name="文本框 6"/>
          <p:cNvSpPr txBox="1"/>
          <p:nvPr/>
        </p:nvSpPr>
        <p:spPr>
          <a:xfrm>
            <a:off x="3964614" y="3391301"/>
            <a:ext cx="4161142" cy="393954"/>
          </a:xfrm>
          <a:prstGeom prst="rect">
            <a:avLst/>
          </a:prstGeom>
          <a:solidFill>
            <a:srgbClr val="C75050"/>
          </a:solidFill>
        </p:spPr>
        <p:txBody>
          <a:bodyPr wrap="square" rtlCol="0">
            <a:noAutofit/>
          </a:bodyPr>
          <a:lstStyle/>
          <a:p>
            <a:pPr algn="ctr">
              <a:lnSpc>
                <a:spcPct val="130000"/>
              </a:lnSpc>
            </a:pPr>
            <a:endParaRPr lang="zh-CN" altLang="en-US" sz="1600" kern="0" spc="2000">
              <a:solidFill>
                <a:srgbClr val="282728"/>
              </a:solidFill>
              <a:latin typeface="Mistral" panose="03090702030407020403" pitchFamily="66" charset="0"/>
              <a:ea typeface="幼圆" panose="02010509060101010101" pitchFamily="49" charset="-122"/>
            </a:endParaRPr>
          </a:p>
        </p:txBody>
      </p:sp>
      <p:sp>
        <p:nvSpPr>
          <p:cNvPr id="9" name="TextBox 4"/>
          <p:cNvSpPr txBox="1">
            <a:spLocks noChangeArrowheads="1"/>
          </p:cNvSpPr>
          <p:nvPr/>
        </p:nvSpPr>
        <p:spPr bwMode="auto">
          <a:xfrm>
            <a:off x="4329711" y="3325898"/>
            <a:ext cx="343094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chemeClr val="bg1"/>
                </a:solidFill>
                <a:latin typeface="黑体" panose="02010609060101010101" pitchFamily="49" charset="-122"/>
                <a:ea typeface="黑体" panose="02010609060101010101" pitchFamily="49" charset="-122"/>
              </a:rPr>
              <a:t>业务接待、联系方式及问题解答</a:t>
            </a:r>
            <a:endParaRPr lang="en-US" altLang="zh-CN" sz="1800" dirty="0" smtClean="0">
              <a:solidFill>
                <a:schemeClr val="bg1"/>
              </a:solidFill>
              <a:latin typeface="黑体" panose="02010609060101010101" pitchFamily="49" charset="-122"/>
              <a:ea typeface="黑体" panose="02010609060101010101" pitchFamily="49" charset="-122"/>
            </a:endParaRPr>
          </a:p>
        </p:txBody>
      </p:sp>
      <p:sp>
        <p:nvSpPr>
          <p:cNvPr id="10" name="文本框 9"/>
          <p:cNvSpPr txBox="1"/>
          <p:nvPr/>
        </p:nvSpPr>
        <p:spPr>
          <a:xfrm>
            <a:off x="5260889" y="1743498"/>
            <a:ext cx="1568596" cy="1569660"/>
          </a:xfrm>
          <a:prstGeom prst="rect">
            <a:avLst/>
          </a:prstGeom>
          <a:noFill/>
        </p:spPr>
        <p:txBody>
          <a:bodyPr wrap="square" rtlCol="0">
            <a:spAutoFit/>
          </a:bodyPr>
          <a:lstStyle/>
          <a:p>
            <a:pPr algn="ctr"/>
            <a:r>
              <a:rPr lang="en-US" altLang="zh-CN" sz="4800" b="1" dirty="0" smtClean="0">
                <a:solidFill>
                  <a:schemeClr val="tx1">
                    <a:lumMod val="75000"/>
                    <a:lumOff val="25000"/>
                  </a:schemeClr>
                </a:solidFill>
                <a:latin typeface="Agency FB" panose="020B0503020202020204" pitchFamily="34" charset="0"/>
                <a:ea typeface="微软雅黑" panose="020B0503020204020204" pitchFamily="34" charset="-122"/>
              </a:rPr>
              <a:t>PART   SIX</a:t>
            </a:r>
            <a:endParaRPr lang="zh-CN" altLang="en-US" sz="4800" b="1" dirty="0">
              <a:solidFill>
                <a:schemeClr val="tx1">
                  <a:lumMod val="75000"/>
                  <a:lumOff val="25000"/>
                </a:schemeClr>
              </a:solidFill>
              <a:latin typeface="Agency FB" panose="020B0503020202020204" pitchFamily="34" charset="0"/>
              <a:ea typeface="微软雅黑" panose="020B0503020204020204" pitchFamily="34" charset="-122"/>
            </a:endParaRPr>
          </a:p>
        </p:txBody>
      </p:sp>
    </p:spTree>
    <p:extLst>
      <p:ext uri="{BB962C8B-B14F-4D97-AF65-F5344CB8AC3E}">
        <p14:creationId xmlns:p14="http://schemas.microsoft.com/office/powerpoint/2010/main" val="51688340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4" descr="www_tuweimei_comComp_25528056_zn8Filu9onEWdWhAFIp8csn79RiaGzG6.jpg"/>
          <p:cNvPicPr>
            <a:picLocks noGrp="1" noChangeAspect="1" noChangeArrowheads="1"/>
          </p:cNvPicPr>
          <p:nvPr/>
        </p:nvPicPr>
        <p:blipFill>
          <a:blip r:embed="rId2" cstate="print"/>
          <a:srcRect/>
          <a:stretch>
            <a:fillRect/>
          </a:stretch>
        </p:blipFill>
        <p:spPr bwMode="auto">
          <a:xfrm>
            <a:off x="9192344" y="1670141"/>
            <a:ext cx="2571780" cy="2428892"/>
          </a:xfrm>
          <a:prstGeom prst="rect">
            <a:avLst/>
          </a:prstGeom>
          <a:noFill/>
          <a:ln w="9525">
            <a:noFill/>
            <a:miter lim="800000"/>
            <a:headEnd/>
            <a:tailEnd/>
          </a:ln>
        </p:spPr>
      </p:pic>
      <p:sp>
        <p:nvSpPr>
          <p:cNvPr id="22" name="矩形 21"/>
          <p:cNvSpPr/>
          <p:nvPr/>
        </p:nvSpPr>
        <p:spPr>
          <a:xfrm>
            <a:off x="1531211" y="2755552"/>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bwMode="auto">
          <a:xfrm>
            <a:off x="1039945" y="214419"/>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业务接待时间</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7" name="TextBox 6"/>
          <p:cNvSpPr txBox="1"/>
          <p:nvPr/>
        </p:nvSpPr>
        <p:spPr>
          <a:xfrm>
            <a:off x="1047155" y="1268760"/>
            <a:ext cx="7429552" cy="3231654"/>
          </a:xfrm>
          <a:prstGeom prst="rect">
            <a:avLst/>
          </a:prstGeom>
          <a:noFill/>
        </p:spPr>
        <p:txBody>
          <a:bodyPr wrap="square" rtlCol="0">
            <a:spAutoFit/>
          </a:bodyPr>
          <a:lstStyle/>
          <a:p>
            <a:pPr>
              <a:buClr>
                <a:srgbClr val="C00000"/>
              </a:buClr>
              <a:buFont typeface="Wingdings" pitchFamily="2" charset="2"/>
              <a:buChar char="p"/>
            </a:pPr>
            <a:r>
              <a:rPr lang="en-US" altLang="zh-CN" sz="2400" b="1" kern="0" dirty="0">
                <a:latin typeface="楷体" pitchFamily="49" charset="-122"/>
                <a:ea typeface="楷体" pitchFamily="49" charset="-122"/>
                <a:cs typeface="Times New Roman"/>
              </a:rPr>
              <a:t> </a:t>
            </a:r>
            <a:r>
              <a:rPr lang="zh-CN" altLang="zh-CN" sz="2000" b="1" kern="0" dirty="0">
                <a:latin typeface="微软雅黑" panose="020B0503020204020204" pitchFamily="34" charset="-122"/>
                <a:ea typeface="微软雅黑" panose="020B0503020204020204" pitchFamily="34" charset="-122"/>
                <a:cs typeface="Times New Roman"/>
              </a:rPr>
              <a:t>业务接待时间</a:t>
            </a:r>
            <a:endParaRPr lang="en-US" altLang="zh-CN" sz="2000" b="1" kern="0" dirty="0">
              <a:latin typeface="微软雅黑" panose="020B0503020204020204" pitchFamily="34" charset="-122"/>
              <a:ea typeface="微软雅黑" panose="020B0503020204020204" pitchFamily="34" charset="-122"/>
              <a:cs typeface="Times New Roman"/>
            </a:endParaRPr>
          </a:p>
          <a:p>
            <a:pPr>
              <a:lnSpc>
                <a:spcPct val="150000"/>
              </a:lnSpc>
              <a:buClr>
                <a:srgbClr val="C00000"/>
              </a:buClr>
            </a:pPr>
            <a:r>
              <a:rPr lang="zh-CN" altLang="en-US" sz="2400" b="1" dirty="0">
                <a:latin typeface="楷体" pitchFamily="49" charset="-122"/>
                <a:ea typeface="楷体" pitchFamily="49" charset="-122"/>
              </a:rPr>
              <a:t>  </a:t>
            </a:r>
            <a:r>
              <a:rPr lang="zh-CN" altLang="en-US" sz="2400" b="1" dirty="0" smtClean="0">
                <a:latin typeface="楷体" pitchFamily="49" charset="-122"/>
                <a:ea typeface="楷体" pitchFamily="49" charset="-122"/>
              </a:rPr>
              <a:t> </a:t>
            </a:r>
            <a:r>
              <a:rPr lang="zh-CN" altLang="en-US" sz="2000" dirty="0" smtClean="0">
                <a:latin typeface="微软雅黑" panose="020B0503020204020204" pitchFamily="34" charset="-122"/>
                <a:ea typeface="微软雅黑" panose="020B0503020204020204" pitchFamily="34" charset="-122"/>
              </a:rPr>
              <a:t>星期一</a:t>
            </a:r>
            <a:r>
              <a:rPr lang="zh-CN" altLang="en-US" sz="2000" dirty="0">
                <a:latin typeface="微软雅黑" panose="020B0503020204020204" pitchFamily="34" charset="-122"/>
                <a:ea typeface="微软雅黑" panose="020B0503020204020204" pitchFamily="34" charset="-122"/>
              </a:rPr>
              <a:t>至星期五（法定节假日、交易休市除外）</a:t>
            </a:r>
            <a:endParaRPr lang="en-US" altLang="zh-CN" sz="2000" dirty="0">
              <a:latin typeface="微软雅黑" panose="020B0503020204020204" pitchFamily="34" charset="-122"/>
              <a:ea typeface="微软雅黑" panose="020B0503020204020204" pitchFamily="34" charset="-122"/>
            </a:endParaRPr>
          </a:p>
          <a:p>
            <a:pPr>
              <a:lnSpc>
                <a:spcPct val="150000"/>
              </a:lnSpc>
              <a:buClr>
                <a:srgbClr val="C00000"/>
              </a:buClr>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8</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11</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13</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15</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00</a:t>
            </a:r>
            <a:r>
              <a:rPr lang="zh-CN" altLang="en-US" sz="2000" dirty="0">
                <a:latin typeface="微软雅黑" panose="020B0503020204020204" pitchFamily="34" charset="-122"/>
                <a:ea typeface="微软雅黑" panose="020B0503020204020204" pitchFamily="34" charset="-122"/>
              </a:rPr>
              <a:t>。</a:t>
            </a:r>
          </a:p>
          <a:p>
            <a:pPr marL="342900" indent="-342900">
              <a:lnSpc>
                <a:spcPct val="150000"/>
              </a:lnSpc>
              <a:buClr>
                <a:srgbClr val="C00000"/>
              </a:buClr>
              <a:buFont typeface="Wingdings" panose="05000000000000000000" pitchFamily="2" charset="2"/>
              <a:buChar char="p"/>
            </a:pPr>
            <a:r>
              <a:rPr lang="zh-CN" altLang="en-US" sz="2000" b="1" dirty="0">
                <a:latin typeface="楷体" pitchFamily="49" charset="-122"/>
                <a:ea typeface="楷体" pitchFamily="49" charset="-122"/>
              </a:rPr>
              <a:t> </a:t>
            </a:r>
            <a:r>
              <a:rPr lang="zh-CN" altLang="en-US" sz="2000" b="1" dirty="0" smtClean="0">
                <a:latin typeface="微软雅黑" panose="020B0503020204020204" pitchFamily="34" charset="-122"/>
                <a:ea typeface="微软雅黑" panose="020B0503020204020204" pitchFamily="34" charset="-122"/>
              </a:rPr>
              <a:t>特别</a:t>
            </a:r>
            <a:r>
              <a:rPr lang="zh-CN" altLang="en-US" sz="2000" b="1" dirty="0">
                <a:latin typeface="微软雅黑" panose="020B0503020204020204" pitchFamily="34" charset="-122"/>
                <a:ea typeface="微软雅黑" panose="020B0503020204020204" pitchFamily="34" charset="-122"/>
              </a:rPr>
              <a:t>提示</a:t>
            </a:r>
            <a:r>
              <a:rPr lang="zh-CN" altLang="en-US" sz="2000" b="1"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 </a:t>
            </a:r>
            <a:endParaRPr lang="en-US" altLang="zh-CN" sz="2000" dirty="0" smtClean="0">
              <a:latin typeface="微软雅黑" panose="020B0503020204020204" pitchFamily="34" charset="-122"/>
              <a:ea typeface="微软雅黑" panose="020B0503020204020204" pitchFamily="34" charset="-122"/>
            </a:endParaRPr>
          </a:p>
          <a:p>
            <a:pPr>
              <a:lnSpc>
                <a:spcPct val="150000"/>
              </a:lnSpc>
              <a:buClr>
                <a:srgbClr val="C00000"/>
              </a:buClr>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因</a:t>
            </a:r>
            <a:r>
              <a:rPr lang="zh-CN" altLang="en-US" sz="2000" dirty="0">
                <a:latin typeface="微软雅黑" panose="020B0503020204020204" pitchFamily="34" charset="-122"/>
                <a:ea typeface="微软雅黑" panose="020B0503020204020204" pitchFamily="34" charset="-122"/>
              </a:rPr>
              <a:t>业务材料审核较为复杂，受理时间在</a:t>
            </a:r>
            <a:r>
              <a:rPr lang="en-US" altLang="zh-CN" sz="2000" dirty="0">
                <a:latin typeface="微软雅黑" panose="020B0503020204020204" pitchFamily="34" charset="-122"/>
                <a:ea typeface="微软雅黑" panose="020B0503020204020204" pitchFamily="34" charset="-122"/>
              </a:rPr>
              <a:t>14</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30</a:t>
            </a:r>
            <a:r>
              <a:rPr lang="zh-CN" altLang="en-US" sz="2000" dirty="0">
                <a:latin typeface="微软雅黑" panose="020B0503020204020204" pitchFamily="34" charset="-122"/>
                <a:ea typeface="微软雅黑" panose="020B0503020204020204" pitchFamily="34" charset="-122"/>
              </a:rPr>
              <a:t>以后的业务，本公司可能无法在当日</a:t>
            </a:r>
            <a:r>
              <a:rPr lang="en-US" altLang="zh-CN" sz="2000" dirty="0">
                <a:latin typeface="微软雅黑" panose="020B0503020204020204" pitchFamily="34" charset="-122"/>
                <a:ea typeface="微软雅黑" panose="020B0503020204020204" pitchFamily="34" charset="-122"/>
              </a:rPr>
              <a:t>15</a:t>
            </a:r>
            <a:r>
              <a:rPr lang="zh-CN" altLang="en-US" sz="2000" dirty="0">
                <a:latin typeface="微软雅黑" panose="020B0503020204020204" pitchFamily="34" charset="-122"/>
                <a:ea typeface="微软雅黑" panose="020B0503020204020204" pitchFamily="34" charset="-122"/>
              </a:rPr>
              <a:t>点闭市前处理完毕，敬请谅解和支持。</a:t>
            </a:r>
            <a:endParaRPr lang="en-US" altLang="zh-CN" sz="2000" b="1" dirty="0">
              <a:latin typeface="楷体" pitchFamily="49" charset="-122"/>
              <a:ea typeface="楷体" pitchFamily="49" charset="-122"/>
            </a:endParaRPr>
          </a:p>
          <a:p>
            <a:pPr>
              <a:buClr>
                <a:srgbClr val="C00000"/>
              </a:buClr>
              <a:buFont typeface="Wingdings" pitchFamily="2" charset="2"/>
              <a:buChar char="p"/>
            </a:pPr>
            <a:endParaRPr lang="zh-CN" altLang="en-US" sz="2400" dirty="0">
              <a:latin typeface="楷体" pitchFamily="49" charset="-122"/>
              <a:ea typeface="楷体" pitchFamily="49" charset="-122"/>
            </a:endParaRPr>
          </a:p>
        </p:txBody>
      </p:sp>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87</a:t>
            </a:fld>
            <a:endParaRPr lang="en-US" altLang="zh-CN"/>
          </a:p>
        </p:txBody>
      </p:sp>
    </p:spTree>
    <p:extLst>
      <p:ext uri="{BB962C8B-B14F-4D97-AF65-F5344CB8AC3E}">
        <p14:creationId xmlns:p14="http://schemas.microsoft.com/office/powerpoint/2010/main" val="538688799"/>
      </p:ext>
    </p:extLst>
  </p:cSld>
  <p:clrMapOvr>
    <a:masterClrMapping/>
  </p:clrMapOvr>
  <p:transition>
    <p:sndAc>
      <p:endSnd/>
    </p:sndAc>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524001"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bwMode="auto">
          <a:xfrm>
            <a:off x="1015082" y="214641"/>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j-cs"/>
              </a:rPr>
              <a:t>业务联系方式</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7" name="TextBox 6"/>
          <p:cNvSpPr txBox="1"/>
          <p:nvPr/>
        </p:nvSpPr>
        <p:spPr>
          <a:xfrm>
            <a:off x="1195891" y="1303223"/>
            <a:ext cx="7429552" cy="3508653"/>
          </a:xfrm>
          <a:prstGeom prst="rect">
            <a:avLst/>
          </a:prstGeom>
          <a:noFill/>
        </p:spPr>
        <p:txBody>
          <a:bodyPr wrap="square" rtlCol="0">
            <a:spAutoFit/>
          </a:bodyPr>
          <a:lstStyle/>
          <a:p>
            <a:pPr>
              <a:buClr>
                <a:srgbClr val="C00000"/>
              </a:buClr>
              <a:buFont typeface="Wingdings" pitchFamily="2" charset="2"/>
              <a:buChar char="p"/>
            </a:pPr>
            <a:r>
              <a:rPr lang="zh-CN" altLang="en-US" sz="2400" kern="0" dirty="0">
                <a:latin typeface="微软雅黑" panose="020B0503020204020204" pitchFamily="34" charset="-122"/>
                <a:ea typeface="微软雅黑" panose="020B0503020204020204" pitchFamily="34" charset="-122"/>
                <a:cs typeface="Times New Roman"/>
              </a:rPr>
              <a:t> </a:t>
            </a:r>
            <a:r>
              <a:rPr lang="zh-CN" altLang="en-US" sz="2000" b="1" kern="0" dirty="0">
                <a:latin typeface="微软雅黑" panose="020B0503020204020204" pitchFamily="34" charset="-122"/>
                <a:ea typeface="微软雅黑" panose="020B0503020204020204" pitchFamily="34" charset="-122"/>
                <a:cs typeface="Times New Roman"/>
              </a:rPr>
              <a:t>联系方式</a:t>
            </a:r>
            <a:endParaRPr lang="en-US" altLang="zh-CN" sz="2000" b="1" kern="0" dirty="0">
              <a:latin typeface="微软雅黑" panose="020B0503020204020204" pitchFamily="34" charset="-122"/>
              <a:ea typeface="微软雅黑" panose="020B0503020204020204" pitchFamily="34" charset="-122"/>
              <a:cs typeface="Times New Roman"/>
            </a:endParaRPr>
          </a:p>
          <a:p>
            <a:pPr>
              <a:lnSpc>
                <a:spcPct val="150000"/>
              </a:lnSpc>
              <a:buClr>
                <a:srgbClr val="C00000"/>
              </a:buClr>
            </a:pPr>
            <a:r>
              <a:rPr lang="zh-CN" altLang="en-US" sz="2000" dirty="0">
                <a:latin typeface="微软雅黑" panose="020B0503020204020204" pitchFamily="34" charset="-122"/>
                <a:ea typeface="微软雅黑" panose="020B0503020204020204" pitchFamily="34" charset="-122"/>
              </a:rPr>
              <a:t>北京市西城区金融大街</a:t>
            </a:r>
            <a:r>
              <a:rPr lang="en-US" altLang="zh-CN" sz="2000" dirty="0">
                <a:latin typeface="微软雅黑" panose="020B0503020204020204" pitchFamily="34" charset="-122"/>
                <a:ea typeface="微软雅黑" panose="020B0503020204020204" pitchFamily="34" charset="-122"/>
              </a:rPr>
              <a:t>26</a:t>
            </a:r>
            <a:r>
              <a:rPr lang="zh-CN" altLang="en-US" sz="2000" dirty="0">
                <a:latin typeface="微软雅黑" panose="020B0503020204020204" pitchFamily="34" charset="-122"/>
                <a:ea typeface="微软雅黑" panose="020B0503020204020204" pitchFamily="34" charset="-122"/>
              </a:rPr>
              <a:t>号金阳大厦</a:t>
            </a: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层</a:t>
            </a:r>
          </a:p>
          <a:p>
            <a:pPr>
              <a:lnSpc>
                <a:spcPct val="150000"/>
              </a:lnSpc>
              <a:buClr>
                <a:srgbClr val="C00000"/>
              </a:buClr>
            </a:pPr>
            <a:r>
              <a:rPr lang="zh-CN" altLang="en-US" sz="2000" dirty="0">
                <a:latin typeface="微软雅黑" panose="020B0503020204020204" pitchFamily="34" charset="-122"/>
                <a:ea typeface="微软雅黑" panose="020B0503020204020204" pitchFamily="34" charset="-122"/>
              </a:rPr>
              <a:t>中国证券登记结算有限责任公司北京分公司投资者业务部</a:t>
            </a:r>
          </a:p>
          <a:p>
            <a:pPr>
              <a:lnSpc>
                <a:spcPct val="150000"/>
              </a:lnSpc>
              <a:buClr>
                <a:srgbClr val="C00000"/>
              </a:buClr>
            </a:pPr>
            <a:r>
              <a:rPr lang="zh-CN" altLang="en-US" sz="2000" dirty="0">
                <a:latin typeface="微软雅黑" panose="020B0503020204020204" pitchFamily="34" charset="-122"/>
                <a:ea typeface="微软雅黑" panose="020B0503020204020204" pitchFamily="34" charset="-122"/>
              </a:rPr>
              <a:t>邮编：</a:t>
            </a:r>
            <a:r>
              <a:rPr lang="en-US" altLang="zh-CN" sz="2000" dirty="0">
                <a:latin typeface="微软雅黑" panose="020B0503020204020204" pitchFamily="34" charset="-122"/>
                <a:ea typeface="微软雅黑" panose="020B0503020204020204" pitchFamily="34" charset="-122"/>
              </a:rPr>
              <a:t>100033</a:t>
            </a:r>
          </a:p>
          <a:p>
            <a:pPr>
              <a:lnSpc>
                <a:spcPct val="150000"/>
              </a:lnSpc>
              <a:buClr>
                <a:srgbClr val="C00000"/>
              </a:buClr>
            </a:pPr>
            <a:r>
              <a:rPr lang="zh-CN" altLang="en-US" sz="2000" dirty="0">
                <a:latin typeface="微软雅黑" panose="020B0503020204020204" pitchFamily="34" charset="-122"/>
                <a:ea typeface="微软雅黑" panose="020B0503020204020204" pitchFamily="34" charset="-122"/>
              </a:rPr>
              <a:t>咨询电话：</a:t>
            </a:r>
            <a:r>
              <a:rPr lang="en-US" altLang="zh-CN" sz="2000" dirty="0">
                <a:latin typeface="微软雅黑" panose="020B0503020204020204" pitchFamily="34" charset="-122"/>
                <a:ea typeface="微软雅黑" panose="020B0503020204020204" pitchFamily="34" charset="-122"/>
              </a:rPr>
              <a:t>4008-058-058</a:t>
            </a:r>
            <a:r>
              <a:rPr lang="zh-CN" altLang="en-US" sz="2000" dirty="0">
                <a:latin typeface="微软雅黑" panose="020B0503020204020204" pitchFamily="34" charset="-122"/>
                <a:ea typeface="微软雅黑" panose="020B0503020204020204" pitchFamily="34" charset="-122"/>
              </a:rPr>
              <a:t>转</a:t>
            </a:r>
            <a:r>
              <a:rPr lang="en-US" altLang="zh-CN" sz="2000" dirty="0">
                <a:latin typeface="微软雅黑" panose="020B0503020204020204" pitchFamily="34" charset="-122"/>
                <a:ea typeface="微软雅黑" panose="020B0503020204020204" pitchFamily="34" charset="-122"/>
              </a:rPr>
              <a:t>3    </a:t>
            </a:r>
            <a:r>
              <a:rPr lang="zh-CN" altLang="en-US" sz="2000" dirty="0">
                <a:latin typeface="微软雅黑" panose="020B0503020204020204" pitchFamily="34" charset="-122"/>
                <a:ea typeface="微软雅黑" panose="020B0503020204020204" pitchFamily="34" charset="-122"/>
              </a:rPr>
              <a:t>传真：</a:t>
            </a:r>
            <a:r>
              <a:rPr lang="en-US" altLang="zh-CN" sz="2000" dirty="0">
                <a:latin typeface="微软雅黑" panose="020B0503020204020204" pitchFamily="34" charset="-122"/>
                <a:ea typeface="微软雅黑" panose="020B0503020204020204" pitchFamily="34" charset="-122"/>
              </a:rPr>
              <a:t>010-50939975</a:t>
            </a:r>
          </a:p>
          <a:p>
            <a:pPr>
              <a:buClr>
                <a:srgbClr val="C00000"/>
              </a:buClr>
              <a:buFont typeface="Wingdings" pitchFamily="2" charset="2"/>
              <a:buChar char="p"/>
            </a:pPr>
            <a:endParaRPr lang="en-US" altLang="zh-CN" sz="2400" b="1" kern="0" dirty="0">
              <a:latin typeface="楷体" pitchFamily="49" charset="-122"/>
              <a:ea typeface="楷体" pitchFamily="49" charset="-122"/>
              <a:cs typeface="Times New Roman"/>
            </a:endParaRPr>
          </a:p>
          <a:p>
            <a:pPr>
              <a:lnSpc>
                <a:spcPct val="150000"/>
              </a:lnSpc>
              <a:buClr>
                <a:srgbClr val="C00000"/>
              </a:buClr>
            </a:pPr>
            <a:endParaRPr lang="zh-CN" altLang="en-US" sz="2000" dirty="0">
              <a:latin typeface="楷体" pitchFamily="49" charset="-122"/>
              <a:ea typeface="楷体" pitchFamily="49" charset="-122"/>
            </a:endParaRPr>
          </a:p>
          <a:p>
            <a:pPr>
              <a:buClr>
                <a:srgbClr val="C00000"/>
              </a:buClr>
              <a:buFont typeface="Wingdings" pitchFamily="2" charset="2"/>
              <a:buChar char="p"/>
            </a:pPr>
            <a:endParaRPr lang="zh-CN" altLang="en-US" sz="2400" dirty="0">
              <a:latin typeface="楷体" pitchFamily="49" charset="-122"/>
              <a:ea typeface="楷体" pitchFamily="49" charset="-122"/>
            </a:endParaRPr>
          </a:p>
        </p:txBody>
      </p:sp>
      <p:pic>
        <p:nvPicPr>
          <p:cNvPr id="8" name="图片 2" descr="www_tuweimei_comComp_19072103_sneBWMTkbEywOOZP3UmTPxtPLCbY1mPk.jpg"/>
          <p:cNvPicPr>
            <a:picLocks noGrp="1" noChangeAspect="1"/>
          </p:cNvPicPr>
          <p:nvPr isPhoto="1"/>
        </p:nvPicPr>
        <p:blipFill>
          <a:blip r:embed="rId2" cstate="print"/>
          <a:srcRect/>
          <a:stretch>
            <a:fillRect/>
          </a:stretch>
        </p:blipFill>
        <p:spPr bwMode="auto">
          <a:xfrm>
            <a:off x="8256240" y="1628800"/>
            <a:ext cx="3810000" cy="2857500"/>
          </a:xfrm>
          <a:prstGeom prst="rect">
            <a:avLst/>
          </a:prstGeom>
          <a:noFill/>
          <a:ln w="9525">
            <a:noFill/>
            <a:miter lim="800000"/>
            <a:headEnd/>
            <a:tailEnd/>
          </a:ln>
        </p:spPr>
      </p:pic>
      <p:sp>
        <p:nvSpPr>
          <p:cNvPr id="3" name="灯片编号占位符 2"/>
          <p:cNvSpPr>
            <a:spLocks noGrp="1"/>
          </p:cNvSpPr>
          <p:nvPr>
            <p:ph type="sldNum" sz="quarter" idx="4"/>
          </p:nvPr>
        </p:nvSpPr>
        <p:spPr>
          <a:xfrm>
            <a:off x="3488267" y="6245225"/>
            <a:ext cx="2844800" cy="476250"/>
          </a:xfrm>
        </p:spPr>
        <p:txBody>
          <a:bodyPr/>
          <a:lstStyle/>
          <a:p>
            <a:pPr>
              <a:defRPr/>
            </a:pPr>
            <a:fld id="{4BD8D94F-7DCC-4583-8942-8B98B6C16D23}" type="slidenum">
              <a:rPr lang="en-US" altLang="zh-CN" smtClean="0"/>
              <a:pPr>
                <a:defRPr/>
              </a:pPr>
              <a:t>88</a:t>
            </a:fld>
            <a:endParaRPr lang="en-US" altLang="zh-CN"/>
          </a:p>
        </p:txBody>
      </p:sp>
    </p:spTree>
    <p:extLst>
      <p:ext uri="{BB962C8B-B14F-4D97-AF65-F5344CB8AC3E}">
        <p14:creationId xmlns:p14="http://schemas.microsoft.com/office/powerpoint/2010/main" val="538688799"/>
      </p:ext>
    </p:extLst>
  </p:cSld>
  <p:clrMapOvr>
    <a:masterClrMapping/>
  </p:clrMapOvr>
  <p:transition>
    <p:sndAc>
      <p:endSnd/>
    </p:sndAc>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a:stretch>
            <a:fillRect/>
          </a:stretch>
        </p:blipFill>
        <p:spPr bwMode="auto">
          <a:xfrm>
            <a:off x="498" y="1658439"/>
            <a:ext cx="12192000" cy="1380067"/>
          </a:xfrm>
          <a:prstGeom prst="rect">
            <a:avLst/>
          </a:prstGeom>
          <a:noFill/>
          <a:ln w="9525">
            <a:noFill/>
            <a:miter lim="800000"/>
            <a:headEnd/>
            <a:tailEnd/>
          </a:ln>
        </p:spPr>
      </p:pic>
      <p:sp>
        <p:nvSpPr>
          <p:cNvPr id="46084" name="Text Box 7"/>
          <p:cNvSpPr txBox="1">
            <a:spLocks noChangeArrowheads="1"/>
          </p:cNvSpPr>
          <p:nvPr/>
        </p:nvSpPr>
        <p:spPr bwMode="auto">
          <a:xfrm>
            <a:off x="1130300" y="4494709"/>
            <a:ext cx="3744913" cy="3170099"/>
          </a:xfrm>
          <a:prstGeom prst="rect">
            <a:avLst/>
          </a:prstGeom>
          <a:noFill/>
          <a:ln w="9525">
            <a:noFill/>
            <a:miter lim="800000"/>
            <a:headEnd/>
            <a:tailEnd/>
          </a:ln>
        </p:spPr>
        <p:txBody>
          <a:bodyPr>
            <a:spAutoFit/>
          </a:bodyPr>
          <a:lstStyle/>
          <a:p>
            <a:pPr algn="l" rtl="0" fontAlgn="base">
              <a:spcBef>
                <a:spcPct val="50000"/>
              </a:spcBef>
              <a:spcAft>
                <a:spcPct val="0"/>
              </a:spcAft>
            </a:pPr>
            <a:r>
              <a:rPr lang="zh-CN" altLang="en-US" sz="2000" kern="1200" dirty="0">
                <a:solidFill>
                  <a:srgbClr val="5F5F5F"/>
                </a:solidFill>
                <a:latin typeface="黑体" panose="02010609060101010101" pitchFamily="49" charset="-122"/>
                <a:ea typeface="黑体" panose="02010609060101010101" pitchFamily="49" charset="-122"/>
                <a:cs typeface="方正兰亭黑简体"/>
              </a:rPr>
              <a:t>公司微信：</a:t>
            </a:r>
            <a:r>
              <a:rPr lang="en-US" altLang="en-US" sz="2000" kern="1200" dirty="0" err="1" smtClean="0">
                <a:solidFill>
                  <a:srgbClr val="5F5F5F"/>
                </a:solidFill>
                <a:latin typeface="黑体" panose="02010609060101010101" pitchFamily="49" charset="-122"/>
                <a:ea typeface="黑体" panose="02010609060101010101" pitchFamily="49" charset="-122"/>
                <a:cs typeface="方正兰亭黑简体"/>
              </a:rPr>
              <a:t>zhongguojiesuan</a:t>
            </a:r>
            <a:endParaRPr lang="en-US" altLang="en-US" sz="2000" kern="1200" dirty="0" smtClean="0">
              <a:solidFill>
                <a:srgbClr val="5F5F5F"/>
              </a:solidFill>
              <a:latin typeface="黑体" panose="02010609060101010101" pitchFamily="49" charset="-122"/>
              <a:ea typeface="黑体" panose="02010609060101010101" pitchFamily="49" charset="-122"/>
              <a:cs typeface="方正兰亭黑简体"/>
            </a:endParaRPr>
          </a:p>
          <a:p>
            <a:pPr algn="l" rtl="0" fontAlgn="base">
              <a:spcBef>
                <a:spcPct val="50000"/>
              </a:spcBef>
              <a:spcAft>
                <a:spcPct val="0"/>
              </a:spcAft>
            </a:pPr>
            <a:endParaRPr lang="en-US" altLang="en-US" sz="2000" kern="1200" dirty="0">
              <a:solidFill>
                <a:srgbClr val="5F5F5F"/>
              </a:solidFill>
              <a:latin typeface="黑体" panose="02010609060101010101" pitchFamily="49" charset="-122"/>
              <a:ea typeface="黑体" panose="02010609060101010101" pitchFamily="49" charset="-122"/>
              <a:cs typeface="方正兰亭黑简体"/>
            </a:endParaRPr>
          </a:p>
          <a:p>
            <a:pPr algn="l" rtl="0" fontAlgn="base">
              <a:spcBef>
                <a:spcPct val="50000"/>
              </a:spcBef>
              <a:spcAft>
                <a:spcPct val="0"/>
              </a:spcAft>
            </a:pPr>
            <a:endParaRPr lang="en-US" altLang="en-US" sz="20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20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20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2000" dirty="0">
              <a:solidFill>
                <a:srgbClr val="5F5F5F"/>
              </a:solidFill>
              <a:latin typeface="黑体" pitchFamily="49" charset="-122"/>
              <a:ea typeface="黑体" pitchFamily="49" charset="-122"/>
            </a:endParaRPr>
          </a:p>
          <a:p>
            <a:pPr algn="l" rtl="0" fontAlgn="base">
              <a:spcBef>
                <a:spcPct val="50000"/>
              </a:spcBef>
              <a:spcAft>
                <a:spcPct val="0"/>
              </a:spcAft>
            </a:pPr>
            <a:r>
              <a:rPr lang="en-US" altLang="zh-CN" sz="2000" dirty="0">
                <a:solidFill>
                  <a:srgbClr val="5F5F5F"/>
                </a:solidFill>
                <a:latin typeface="黑体" pitchFamily="49" charset="-122"/>
                <a:ea typeface="黑体" pitchFamily="49" charset="-122"/>
              </a:rPr>
              <a:t> </a:t>
            </a:r>
          </a:p>
        </p:txBody>
      </p:sp>
      <p:pic>
        <p:nvPicPr>
          <p:cNvPr id="46085" name="图片 6" descr="捕获.PNG"/>
          <p:cNvPicPr>
            <a:picLocks noChangeAspect="1"/>
          </p:cNvPicPr>
          <p:nvPr/>
        </p:nvPicPr>
        <p:blipFill>
          <a:blip r:embed="rId4" cstate="print"/>
          <a:srcRect/>
          <a:stretch>
            <a:fillRect/>
          </a:stretch>
        </p:blipFill>
        <p:spPr bwMode="auto">
          <a:xfrm>
            <a:off x="9061445" y="3436829"/>
            <a:ext cx="2520950" cy="1766887"/>
          </a:xfrm>
          <a:prstGeom prst="rect">
            <a:avLst/>
          </a:prstGeom>
          <a:noFill/>
          <a:ln w="9525">
            <a:noFill/>
            <a:miter lim="800000"/>
            <a:headEnd/>
            <a:tailEnd/>
          </a:ln>
        </p:spPr>
      </p:pic>
      <p:sp>
        <p:nvSpPr>
          <p:cNvPr id="46086" name="Text Box 6"/>
          <p:cNvSpPr txBox="1">
            <a:spLocks noChangeArrowheads="1"/>
          </p:cNvSpPr>
          <p:nvPr/>
        </p:nvSpPr>
        <p:spPr bwMode="auto">
          <a:xfrm>
            <a:off x="1130300" y="3143249"/>
            <a:ext cx="7579222" cy="1661993"/>
          </a:xfrm>
          <a:prstGeom prst="rect">
            <a:avLst/>
          </a:prstGeom>
          <a:noFill/>
          <a:ln w="9525">
            <a:noFill/>
            <a:miter lim="800000"/>
            <a:headEnd/>
            <a:tailEnd/>
          </a:ln>
        </p:spPr>
        <p:txBody>
          <a:bodyPr wrap="square">
            <a:spAutoFit/>
          </a:bodyPr>
          <a:lstStyle/>
          <a:p>
            <a:pPr algn="l" rtl="0" fontAlgn="base">
              <a:lnSpc>
                <a:spcPct val="120000"/>
              </a:lnSpc>
              <a:spcBef>
                <a:spcPct val="0"/>
              </a:spcBef>
              <a:spcAft>
                <a:spcPct val="0"/>
              </a:spcAft>
            </a:pPr>
            <a:r>
              <a:rPr lang="zh-CN" altLang="en-US" sz="2000" kern="1200" dirty="0">
                <a:solidFill>
                  <a:srgbClr val="5F5F5F"/>
                </a:solidFill>
                <a:latin typeface="微软雅黑" panose="020B0503020204020204" pitchFamily="34" charset="-122"/>
                <a:ea typeface="微软雅黑" panose="020B0503020204020204" pitchFamily="34" charset="-122"/>
                <a:cs typeface="方正兰亭黑简体"/>
              </a:rPr>
              <a:t>中国证券登记结算有限责任公司北京分公司</a:t>
            </a:r>
            <a:endParaRPr lang="en-US" altLang="zh-CN" sz="2000" kern="1200" dirty="0">
              <a:solidFill>
                <a:srgbClr val="5F5F5F"/>
              </a:solidFill>
              <a:latin typeface="微软雅黑" panose="020B0503020204020204" pitchFamily="34" charset="-122"/>
              <a:ea typeface="微软雅黑" panose="020B0503020204020204" pitchFamily="34" charset="-122"/>
              <a:cs typeface="方正兰亭黑简体"/>
            </a:endParaRPr>
          </a:p>
          <a:p>
            <a:pPr algn="l" rtl="0" fontAlgn="base">
              <a:lnSpc>
                <a:spcPct val="150000"/>
              </a:lnSpc>
              <a:spcBef>
                <a:spcPct val="0"/>
              </a:spcBef>
              <a:spcAft>
                <a:spcPct val="0"/>
              </a:spcAft>
            </a:pPr>
            <a:r>
              <a:rPr lang="zh-CN" altLang="en-US" sz="2000" kern="1200" dirty="0">
                <a:solidFill>
                  <a:srgbClr val="5F5F5F"/>
                </a:solidFill>
                <a:latin typeface="微软雅黑" panose="020B0503020204020204" pitchFamily="34" charset="-122"/>
                <a:ea typeface="微软雅黑" panose="020B0503020204020204" pitchFamily="34" charset="-122"/>
                <a:cs typeface="方正兰亭黑简体"/>
              </a:rPr>
              <a:t>北京分公司地址：北京市西城区金融大街</a:t>
            </a:r>
            <a:r>
              <a:rPr lang="en-US" altLang="zh-CN" sz="2000" kern="1200" dirty="0">
                <a:solidFill>
                  <a:srgbClr val="5F5F5F"/>
                </a:solidFill>
                <a:latin typeface="微软雅黑" panose="020B0503020204020204" pitchFamily="34" charset="-122"/>
                <a:ea typeface="微软雅黑" panose="020B0503020204020204" pitchFamily="34" charset="-122"/>
                <a:cs typeface="方正兰亭黑简体"/>
              </a:rPr>
              <a:t>26</a:t>
            </a:r>
            <a:r>
              <a:rPr lang="zh-CN" altLang="en-US" sz="2000" kern="1200" dirty="0">
                <a:solidFill>
                  <a:srgbClr val="5F5F5F"/>
                </a:solidFill>
                <a:latin typeface="微软雅黑" panose="020B0503020204020204" pitchFamily="34" charset="-122"/>
                <a:ea typeface="微软雅黑" panose="020B0503020204020204" pitchFamily="34" charset="-122"/>
                <a:cs typeface="方正兰亭黑简体"/>
              </a:rPr>
              <a:t>号金阳大厦</a:t>
            </a:r>
            <a:r>
              <a:rPr lang="en-US" altLang="zh-CN" sz="2000" kern="1200" dirty="0">
                <a:solidFill>
                  <a:srgbClr val="5F5F5F"/>
                </a:solidFill>
                <a:latin typeface="微软雅黑" panose="020B0503020204020204" pitchFamily="34" charset="-122"/>
                <a:ea typeface="微软雅黑" panose="020B0503020204020204" pitchFamily="34" charset="-122"/>
                <a:cs typeface="方正兰亭黑简体"/>
              </a:rPr>
              <a:t>5</a:t>
            </a:r>
            <a:r>
              <a:rPr lang="zh-CN" altLang="en-US" sz="2000" kern="1200" dirty="0">
                <a:solidFill>
                  <a:srgbClr val="5F5F5F"/>
                </a:solidFill>
                <a:latin typeface="微软雅黑" panose="020B0503020204020204" pitchFamily="34" charset="-122"/>
                <a:ea typeface="微软雅黑" panose="020B0503020204020204" pitchFamily="34" charset="-122"/>
                <a:cs typeface="方正兰亭黑简体"/>
              </a:rPr>
              <a:t>层</a:t>
            </a:r>
          </a:p>
          <a:p>
            <a:pPr algn="l" rtl="0" fontAlgn="base">
              <a:lnSpc>
                <a:spcPct val="120000"/>
              </a:lnSpc>
              <a:spcBef>
                <a:spcPct val="0"/>
              </a:spcBef>
              <a:spcAft>
                <a:spcPct val="0"/>
              </a:spcAft>
            </a:pPr>
            <a:r>
              <a:rPr lang="zh-CN" altLang="en-US" sz="2000" kern="1200" dirty="0" smtClean="0">
                <a:solidFill>
                  <a:srgbClr val="5F5F5F"/>
                </a:solidFill>
                <a:latin typeface="微软雅黑" panose="020B0503020204020204" pitchFamily="34" charset="-122"/>
                <a:ea typeface="微软雅黑" panose="020B0503020204020204" pitchFamily="34" charset="-122"/>
                <a:cs typeface="方正兰亭黑简体"/>
              </a:rPr>
              <a:t>服务</a:t>
            </a:r>
            <a:r>
              <a:rPr lang="zh-CN" altLang="en-US" sz="2000" kern="1200" dirty="0">
                <a:solidFill>
                  <a:srgbClr val="5F5F5F"/>
                </a:solidFill>
                <a:latin typeface="微软雅黑" panose="020B0503020204020204" pitchFamily="34" charset="-122"/>
                <a:ea typeface="微软雅黑" panose="020B0503020204020204" pitchFamily="34" charset="-122"/>
                <a:cs typeface="方正兰亭黑简体"/>
              </a:rPr>
              <a:t>热线：</a:t>
            </a:r>
            <a:r>
              <a:rPr lang="en-US" altLang="zh-CN" sz="2000" kern="1200" dirty="0" smtClean="0">
                <a:solidFill>
                  <a:srgbClr val="5F5F5F"/>
                </a:solidFill>
                <a:latin typeface="微软雅黑" panose="020B0503020204020204" pitchFamily="34" charset="-122"/>
                <a:ea typeface="微软雅黑" panose="020B0503020204020204" pitchFamily="34" charset="-122"/>
                <a:cs typeface="方正兰亭黑简体"/>
              </a:rPr>
              <a:t>4008-058-058</a:t>
            </a:r>
          </a:p>
          <a:p>
            <a:pPr algn="l" rtl="0" fontAlgn="base">
              <a:lnSpc>
                <a:spcPct val="120000"/>
              </a:lnSpc>
              <a:spcBef>
                <a:spcPct val="0"/>
              </a:spcBef>
              <a:spcAft>
                <a:spcPct val="0"/>
              </a:spcAft>
            </a:pPr>
            <a:endParaRPr lang="en-US" altLang="zh-CN" sz="2000" kern="1200" dirty="0">
              <a:solidFill>
                <a:srgbClr val="5F5F5F"/>
              </a:solidFill>
              <a:latin typeface="微软雅黑" panose="020B0503020204020204" pitchFamily="34" charset="-122"/>
              <a:ea typeface="微软雅黑" panose="020B0503020204020204" pitchFamily="34" charset="-122"/>
              <a:cs typeface="方正兰亭黑简体"/>
            </a:endParaRPr>
          </a:p>
        </p:txBody>
      </p:sp>
      <p:pic>
        <p:nvPicPr>
          <p:cNvPr id="7" name="Picture 3" descr="C:\Users\Administrator\Desktop\讲课准备材料\logo.png"/>
          <p:cNvPicPr>
            <a:picLocks noChangeAspect="1" noChangeArrowheads="1"/>
          </p:cNvPicPr>
          <p:nvPr/>
        </p:nvPicPr>
        <p:blipFill>
          <a:blip r:embed="rId5" cstate="print"/>
          <a:srcRect/>
          <a:stretch>
            <a:fillRect/>
          </a:stretch>
        </p:blipFill>
        <p:spPr bwMode="auto">
          <a:xfrm>
            <a:off x="9048328" y="332656"/>
            <a:ext cx="2765333" cy="910778"/>
          </a:xfrm>
          <a:prstGeom prst="rect">
            <a:avLst/>
          </a:prstGeom>
          <a:noFill/>
        </p:spPr>
      </p:pic>
      <p:sp>
        <p:nvSpPr>
          <p:cNvPr id="2" name="矩形 1"/>
          <p:cNvSpPr/>
          <p:nvPr/>
        </p:nvSpPr>
        <p:spPr>
          <a:xfrm>
            <a:off x="9278866" y="5917589"/>
            <a:ext cx="2913134" cy="908720"/>
          </a:xfrm>
          <a:prstGeom prst="rect">
            <a:avLst/>
          </a:prstGeom>
          <a:solidFill>
            <a:schemeClr val="bg1"/>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Tree>
  </p:cSld>
  <p:clrMapOvr>
    <a:masterClrMapping/>
  </p:clrMapOvr>
  <p:transition spd="med">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8"/>
          <p:cNvGrpSpPr/>
          <p:nvPr/>
        </p:nvGrpSpPr>
        <p:grpSpPr>
          <a:xfrm>
            <a:off x="2828600" y="1272867"/>
            <a:ext cx="7200800" cy="4942216"/>
            <a:chOff x="500034" y="1357299"/>
            <a:chExt cx="7181866" cy="4929221"/>
          </a:xfrm>
        </p:grpSpPr>
        <p:grpSp>
          <p:nvGrpSpPr>
            <p:cNvPr id="7" name="组合 30"/>
            <p:cNvGrpSpPr/>
            <p:nvPr/>
          </p:nvGrpSpPr>
          <p:grpSpPr>
            <a:xfrm>
              <a:off x="500034" y="1357299"/>
              <a:ext cx="7181866" cy="3571899"/>
              <a:chOff x="1116013" y="1609731"/>
              <a:chExt cx="7181866" cy="3827465"/>
            </a:xfrm>
          </p:grpSpPr>
          <p:sp>
            <p:nvSpPr>
              <p:cNvPr id="9" name="矩形 8"/>
              <p:cNvSpPr/>
              <p:nvPr/>
            </p:nvSpPr>
            <p:spPr bwMode="auto">
              <a:xfrm>
                <a:off x="3692528" y="1609731"/>
                <a:ext cx="1527175" cy="638175"/>
              </a:xfrm>
              <a:prstGeom prst="rect">
                <a:avLst/>
              </a:prstGeom>
              <a:solidFill>
                <a:srgbClr val="C00000"/>
              </a:solidFill>
              <a:ln cap="sq">
                <a:noFill/>
                <a:beve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客户号</a:t>
                </a:r>
              </a:p>
            </p:txBody>
          </p:sp>
          <p:sp>
            <p:nvSpPr>
              <p:cNvPr id="10" name="矩形 9"/>
              <p:cNvSpPr/>
              <p:nvPr/>
            </p:nvSpPr>
            <p:spPr bwMode="auto">
              <a:xfrm>
                <a:off x="3687781" y="2604872"/>
                <a:ext cx="1527175" cy="695325"/>
              </a:xfrm>
              <a:prstGeom prst="rect">
                <a:avLst/>
              </a:prstGeom>
              <a:solidFill>
                <a:srgbClr val="F4826F"/>
              </a:solidFill>
              <a:ln>
                <a:no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一码通</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证券账户</a:t>
                </a:r>
              </a:p>
            </p:txBody>
          </p:sp>
          <p:sp>
            <p:nvSpPr>
              <p:cNvPr id="11" name="矩形 10"/>
              <p:cNvSpPr/>
              <p:nvPr/>
            </p:nvSpPr>
            <p:spPr bwMode="auto">
              <a:xfrm>
                <a:off x="1116013" y="4622800"/>
                <a:ext cx="901700"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微软雅黑" panose="020B0503020204020204" pitchFamily="34" charset="-122"/>
                    <a:ea typeface="微软雅黑" panose="020B0503020204020204" pitchFamily="34" charset="-122"/>
                  </a:rPr>
                  <a:t>沪</a:t>
                </a:r>
                <a:r>
                  <a:rPr lang="en-US" altLang="zh-CN" b="1" dirty="0">
                    <a:solidFill>
                      <a:schemeClr val="tx1"/>
                    </a:solidFill>
                    <a:latin typeface="微软雅黑" panose="020B0503020204020204" pitchFamily="34" charset="-122"/>
                    <a:ea typeface="微软雅黑" panose="020B0503020204020204" pitchFamily="34" charset="-122"/>
                  </a:rPr>
                  <a:t>A</a:t>
                </a:r>
                <a:r>
                  <a:rPr lang="zh-CN" altLang="en-US" b="1" dirty="0">
                    <a:solidFill>
                      <a:schemeClr val="tx1"/>
                    </a:solidFill>
                    <a:latin typeface="微软雅黑" panose="020B0503020204020204" pitchFamily="34" charset="-122"/>
                    <a:ea typeface="微软雅黑" panose="020B0503020204020204" pitchFamily="34" charset="-122"/>
                  </a:rPr>
                  <a:t>证券账户</a:t>
                </a:r>
              </a:p>
            </p:txBody>
          </p:sp>
          <p:sp>
            <p:nvSpPr>
              <p:cNvPr id="12" name="矩形 11"/>
              <p:cNvSpPr/>
              <p:nvPr/>
            </p:nvSpPr>
            <p:spPr bwMode="auto">
              <a:xfrm>
                <a:off x="2270125" y="4622800"/>
                <a:ext cx="901700"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微软雅黑" panose="020B0503020204020204" pitchFamily="34" charset="-122"/>
                    <a:ea typeface="微软雅黑" panose="020B0503020204020204" pitchFamily="34" charset="-122"/>
                  </a:rPr>
                  <a:t>沪</a:t>
                </a:r>
                <a:r>
                  <a:rPr lang="en-US" altLang="zh-CN" b="1" dirty="0">
                    <a:solidFill>
                      <a:schemeClr val="tx1"/>
                    </a:solidFill>
                    <a:latin typeface="微软雅黑" panose="020B0503020204020204" pitchFamily="34" charset="-122"/>
                    <a:ea typeface="微软雅黑" panose="020B0503020204020204" pitchFamily="34" charset="-122"/>
                  </a:rPr>
                  <a:t>B</a:t>
                </a:r>
                <a:r>
                  <a:rPr lang="zh-CN" altLang="en-US" b="1" dirty="0">
                    <a:solidFill>
                      <a:schemeClr val="tx1"/>
                    </a:solidFill>
                    <a:latin typeface="微软雅黑" panose="020B0503020204020204" pitchFamily="34" charset="-122"/>
                    <a:ea typeface="微软雅黑" panose="020B0503020204020204" pitchFamily="34" charset="-122"/>
                  </a:rPr>
                  <a:t>证券账户</a:t>
                </a:r>
              </a:p>
            </p:txBody>
          </p:sp>
          <p:sp>
            <p:nvSpPr>
              <p:cNvPr id="13" name="矩形 12"/>
              <p:cNvSpPr/>
              <p:nvPr/>
            </p:nvSpPr>
            <p:spPr bwMode="auto">
              <a:xfrm>
                <a:off x="3421066" y="4622800"/>
                <a:ext cx="903287"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微软雅黑" panose="020B0503020204020204" pitchFamily="34" charset="-122"/>
                    <a:ea typeface="微软雅黑" panose="020B0503020204020204" pitchFamily="34" charset="-122"/>
                  </a:rPr>
                  <a:t>深</a:t>
                </a:r>
                <a:r>
                  <a:rPr lang="en-US" altLang="zh-CN" b="1" dirty="0">
                    <a:solidFill>
                      <a:schemeClr val="tx1"/>
                    </a:solidFill>
                    <a:latin typeface="微软雅黑" panose="020B0503020204020204" pitchFamily="34" charset="-122"/>
                    <a:ea typeface="微软雅黑" panose="020B0503020204020204" pitchFamily="34" charset="-122"/>
                  </a:rPr>
                  <a:t>A</a:t>
                </a:r>
                <a:r>
                  <a:rPr lang="zh-CN" altLang="en-US" b="1" dirty="0">
                    <a:solidFill>
                      <a:schemeClr val="tx1"/>
                    </a:solidFill>
                    <a:latin typeface="微软雅黑" panose="020B0503020204020204" pitchFamily="34" charset="-122"/>
                    <a:ea typeface="微软雅黑" panose="020B0503020204020204" pitchFamily="34" charset="-122"/>
                  </a:rPr>
                  <a:t>证券账户</a:t>
                </a:r>
              </a:p>
            </p:txBody>
          </p:sp>
          <p:sp>
            <p:nvSpPr>
              <p:cNvPr id="14" name="矩形 13"/>
              <p:cNvSpPr/>
              <p:nvPr/>
            </p:nvSpPr>
            <p:spPr bwMode="auto">
              <a:xfrm>
                <a:off x="4500566" y="4622800"/>
                <a:ext cx="903287"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微软雅黑" panose="020B0503020204020204" pitchFamily="34" charset="-122"/>
                    <a:ea typeface="微软雅黑" panose="020B0503020204020204" pitchFamily="34" charset="-122"/>
                  </a:rPr>
                  <a:t>深</a:t>
                </a:r>
                <a:r>
                  <a:rPr lang="en-US" altLang="zh-CN" b="1" dirty="0">
                    <a:solidFill>
                      <a:schemeClr val="tx1"/>
                    </a:solidFill>
                    <a:latin typeface="微软雅黑" panose="020B0503020204020204" pitchFamily="34" charset="-122"/>
                    <a:ea typeface="微软雅黑" panose="020B0503020204020204" pitchFamily="34" charset="-122"/>
                  </a:rPr>
                  <a:t>B</a:t>
                </a:r>
                <a:r>
                  <a:rPr lang="zh-CN" altLang="en-US" b="1" dirty="0">
                    <a:solidFill>
                      <a:schemeClr val="tx1"/>
                    </a:solidFill>
                    <a:latin typeface="微软雅黑" panose="020B0503020204020204" pitchFamily="34" charset="-122"/>
                    <a:ea typeface="微软雅黑" panose="020B0503020204020204" pitchFamily="34" charset="-122"/>
                  </a:rPr>
                  <a:t>证券账户</a:t>
                </a:r>
              </a:p>
            </p:txBody>
          </p:sp>
          <p:cxnSp>
            <p:nvCxnSpPr>
              <p:cNvPr id="15" name="直接箭头连接符 14"/>
              <p:cNvCxnSpPr>
                <a:stCxn id="9" idx="2"/>
                <a:endCxn id="10" idx="0"/>
              </p:cNvCxnSpPr>
              <p:nvPr/>
            </p:nvCxnSpPr>
            <p:spPr bwMode="auto">
              <a:xfrm rot="5400000">
                <a:off x="4275260" y="2424016"/>
                <a:ext cx="356966" cy="4747"/>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16" name="形状 15"/>
              <p:cNvCxnSpPr>
                <a:endCxn id="18" idx="0"/>
              </p:cNvCxnSpPr>
              <p:nvPr/>
            </p:nvCxnSpPr>
            <p:spPr>
              <a:xfrm>
                <a:off x="4473599" y="3523465"/>
                <a:ext cx="2951180" cy="1119981"/>
              </a:xfrm>
              <a:prstGeom prst="bentConnector2">
                <a:avLst/>
              </a:prstGeom>
              <a:ln w="15875">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7" name="矩形 16"/>
              <p:cNvSpPr/>
              <p:nvPr/>
            </p:nvSpPr>
            <p:spPr bwMode="auto">
              <a:xfrm>
                <a:off x="5616607" y="4595155"/>
                <a:ext cx="901700"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微软雅黑" panose="020B0503020204020204" pitchFamily="34" charset="-122"/>
                    <a:ea typeface="微软雅黑" panose="020B0503020204020204" pitchFamily="34" charset="-122"/>
                  </a:rPr>
                  <a:t>基金</a:t>
                </a:r>
                <a:endParaRPr lang="en-US" altLang="zh-CN" b="1" dirty="0">
                  <a:solidFill>
                    <a:schemeClr val="tx1"/>
                  </a:solidFill>
                  <a:latin typeface="微软雅黑" panose="020B0503020204020204" pitchFamily="34" charset="-122"/>
                  <a:ea typeface="微软雅黑" panose="020B0503020204020204" pitchFamily="34" charset="-122"/>
                </a:endParaRPr>
              </a:p>
              <a:p>
                <a:pPr algn="ctr">
                  <a:defRPr/>
                </a:pPr>
                <a:r>
                  <a:rPr lang="zh-CN" altLang="en-US" b="1" dirty="0">
                    <a:solidFill>
                      <a:schemeClr val="tx1"/>
                    </a:solidFill>
                    <a:latin typeface="微软雅黑" panose="020B0503020204020204" pitchFamily="34" charset="-122"/>
                    <a:ea typeface="微软雅黑" panose="020B0503020204020204" pitchFamily="34" charset="-122"/>
                  </a:rPr>
                  <a:t>账户</a:t>
                </a:r>
              </a:p>
            </p:txBody>
          </p:sp>
          <p:sp>
            <p:nvSpPr>
              <p:cNvPr id="18" name="矩形 17"/>
              <p:cNvSpPr/>
              <p:nvPr/>
            </p:nvSpPr>
            <p:spPr bwMode="auto">
              <a:xfrm>
                <a:off x="6973929" y="4643446"/>
                <a:ext cx="901700" cy="793750"/>
              </a:xfrm>
              <a:prstGeom prst="rect">
                <a:avLst/>
              </a:prstGeom>
              <a:noFill/>
              <a:ln>
                <a:solidFill>
                  <a:schemeClr val="bg1">
                    <a:lumMod val="65000"/>
                  </a:schemeClr>
                </a:solidFill>
              </a:ln>
            </p:spPr>
            <p:style>
              <a:lnRef idx="1">
                <a:schemeClr val="accent4"/>
              </a:lnRef>
              <a:fillRef idx="2">
                <a:schemeClr val="accent4"/>
              </a:fillRef>
              <a:effectRef idx="1">
                <a:schemeClr val="accent4"/>
              </a:effectRef>
              <a:fontRef idx="minor">
                <a:schemeClr val="dk1"/>
              </a:fontRef>
            </p:style>
            <p:txBody>
              <a:bodyPr lIns="91432" tIns="45716" rIns="91432" bIns="45716" anchor="ctr"/>
              <a:lstStyle/>
              <a:p>
                <a:pPr algn="ctr">
                  <a:defRPr/>
                </a:pPr>
                <a:r>
                  <a:rPr lang="zh-CN" altLang="en-US" b="1" dirty="0">
                    <a:solidFill>
                      <a:schemeClr val="tx1"/>
                    </a:solidFill>
                    <a:latin typeface="微软雅黑" panose="020B0503020204020204" pitchFamily="34" charset="-122"/>
                    <a:ea typeface="微软雅黑" panose="020B0503020204020204" pitchFamily="34" charset="-122"/>
                  </a:rPr>
                  <a:t>受托配号账户</a:t>
                </a:r>
              </a:p>
            </p:txBody>
          </p:sp>
          <p:cxnSp>
            <p:nvCxnSpPr>
              <p:cNvPr id="19" name="肘形连接符 18"/>
              <p:cNvCxnSpPr>
                <a:stCxn id="10" idx="2"/>
                <a:endCxn id="11" idx="0"/>
              </p:cNvCxnSpPr>
              <p:nvPr/>
            </p:nvCxnSpPr>
            <p:spPr>
              <a:xfrm rot="5400000">
                <a:off x="2347815" y="2519246"/>
                <a:ext cx="1322603" cy="2884506"/>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10" idx="2"/>
                <a:endCxn id="12" idx="0"/>
              </p:cNvCxnSpPr>
              <p:nvPr/>
            </p:nvCxnSpPr>
            <p:spPr>
              <a:xfrm rot="5400000">
                <a:off x="2924871" y="3096302"/>
                <a:ext cx="1322603" cy="1730394"/>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肘形连接符 20"/>
              <p:cNvCxnSpPr>
                <a:stCxn id="10" idx="2"/>
                <a:endCxn id="13" idx="0"/>
              </p:cNvCxnSpPr>
              <p:nvPr/>
            </p:nvCxnSpPr>
            <p:spPr>
              <a:xfrm rot="5400000">
                <a:off x="3500739" y="3672170"/>
                <a:ext cx="1322603" cy="578659"/>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肘形连接符 21"/>
              <p:cNvCxnSpPr>
                <a:stCxn id="10" idx="2"/>
                <a:endCxn id="14" idx="0"/>
              </p:cNvCxnSpPr>
              <p:nvPr/>
            </p:nvCxnSpPr>
            <p:spPr>
              <a:xfrm rot="16200000" flipH="1">
                <a:off x="4040488" y="3711078"/>
                <a:ext cx="1322603" cy="500841"/>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肘形连接符 22"/>
              <p:cNvCxnSpPr>
                <a:stCxn id="10" idx="2"/>
                <a:endCxn id="17" idx="0"/>
              </p:cNvCxnSpPr>
              <p:nvPr/>
            </p:nvCxnSpPr>
            <p:spPr>
              <a:xfrm rot="16200000" flipH="1">
                <a:off x="4611935" y="3139632"/>
                <a:ext cx="1294958" cy="1616088"/>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 Box 44"/>
              <p:cNvSpPr txBox="1">
                <a:spLocks noChangeArrowheads="1"/>
              </p:cNvSpPr>
              <p:nvPr/>
            </p:nvSpPr>
            <p:spPr bwMode="auto">
              <a:xfrm>
                <a:off x="5379671" y="3513660"/>
                <a:ext cx="1498488" cy="428737"/>
              </a:xfrm>
              <a:prstGeom prst="rect">
                <a:avLst/>
              </a:prstGeom>
              <a:noFill/>
              <a:ln w="9525">
                <a:noFill/>
                <a:miter lim="800000"/>
                <a:headEnd/>
                <a:tailEnd/>
              </a:ln>
            </p:spPr>
            <p:txBody>
              <a:bodyPr wrap="square">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关联关系</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5" name="Text Box 44"/>
              <p:cNvSpPr txBox="1">
                <a:spLocks noChangeArrowheads="1"/>
              </p:cNvSpPr>
              <p:nvPr/>
            </p:nvSpPr>
            <p:spPr bwMode="auto">
              <a:xfrm>
                <a:off x="6786579" y="3028890"/>
                <a:ext cx="1511300" cy="428738"/>
              </a:xfrm>
              <a:prstGeom prst="rect">
                <a:avLst/>
              </a:prstGeom>
              <a:noFill/>
              <a:ln w="9525">
                <a:noFill/>
                <a:miter lim="800000"/>
                <a:headEnd/>
                <a:tailEnd/>
              </a:ln>
            </p:spPr>
            <p:txBody>
              <a:bodyPr>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对应关系</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grpSp>
        <p:sp>
          <p:nvSpPr>
            <p:cNvPr id="8" name="上箭头标注 7"/>
            <p:cNvSpPr/>
            <p:nvPr/>
          </p:nvSpPr>
          <p:spPr bwMode="gray">
            <a:xfrm>
              <a:off x="2500298" y="4929198"/>
              <a:ext cx="1428760" cy="1357322"/>
            </a:xfrm>
            <a:prstGeom prst="upArrowCallout">
              <a:avLst>
                <a:gd name="adj1" fmla="val 14033"/>
                <a:gd name="adj2" fmla="val 25000"/>
                <a:gd name="adj3" fmla="val 25783"/>
                <a:gd name="adj4" fmla="val 64977"/>
              </a:avLst>
            </a:prstGeom>
            <a:noFill/>
            <a:ln w="19050">
              <a:solidFill>
                <a:srgbClr val="C00000"/>
              </a:solidFill>
              <a:round/>
              <a:headEnd/>
              <a:tailEnd/>
            </a:ln>
          </p:spPr>
          <p:txBody>
            <a:bodyPr wrap="none" rtlCol="0" anchor="ctr"/>
            <a:lstStyle/>
            <a:p>
              <a:pPr algn="ctr"/>
              <a:r>
                <a:rPr lang="zh-CN" altLang="en-US" b="1" dirty="0" smtClean="0">
                  <a:solidFill>
                    <a:srgbClr val="C00000"/>
                  </a:solidFill>
                  <a:latin typeface="楷体" pitchFamily="49" charset="-122"/>
                  <a:ea typeface="楷体" pitchFamily="49" charset="-122"/>
                </a:rPr>
                <a:t>股转系统市场</a:t>
              </a:r>
              <a:endParaRPr lang="en-US" altLang="zh-CN" b="1" dirty="0" smtClean="0">
                <a:solidFill>
                  <a:srgbClr val="C00000"/>
                </a:solidFill>
                <a:latin typeface="楷体" pitchFamily="49" charset="-122"/>
                <a:ea typeface="楷体" pitchFamily="49" charset="-122"/>
              </a:endParaRPr>
            </a:p>
          </p:txBody>
        </p:sp>
      </p:grpSp>
      <p:sp>
        <p:nvSpPr>
          <p:cNvPr id="3" name="灯片编号占位符 2"/>
          <p:cNvSpPr>
            <a:spLocks noGrp="1"/>
          </p:cNvSpPr>
          <p:nvPr>
            <p:ph type="sldNum" sz="quarter" idx="4"/>
          </p:nvPr>
        </p:nvSpPr>
        <p:spPr>
          <a:xfrm>
            <a:off x="4295400" y="6363457"/>
            <a:ext cx="2133600" cy="476250"/>
          </a:xfrm>
        </p:spPr>
        <p:txBody>
          <a:bodyPr/>
          <a:lstStyle/>
          <a:p>
            <a:pPr>
              <a:defRPr/>
            </a:pPr>
            <a:fld id="{ED07DD11-48DD-49DE-9262-E8EF9552C92A}" type="slidenum">
              <a:rPr lang="en-US" altLang="zh-CN" smtClean="0"/>
              <a:pPr>
                <a:defRPr/>
              </a:pPr>
              <a:t>9</a:t>
            </a:fld>
            <a:endParaRPr lang="en-US" altLang="zh-CN" dirty="0"/>
          </a:p>
        </p:txBody>
      </p:sp>
      <p:sp>
        <p:nvSpPr>
          <p:cNvPr id="27" name="标题 1"/>
          <p:cNvSpPr txBox="1">
            <a:spLocks/>
          </p:cNvSpPr>
          <p:nvPr/>
        </p:nvSpPr>
        <p:spPr bwMode="auto">
          <a:xfrm>
            <a:off x="948163" y="303276"/>
            <a:ext cx="2774814" cy="37952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zh-CN" altLang="en-US" sz="2400" b="1" kern="0" dirty="0" smtClean="0">
                <a:solidFill>
                  <a:schemeClr val="bg1"/>
                </a:solidFill>
                <a:latin typeface="黑体" panose="02010609060101010101" pitchFamily="49" charset="-122"/>
                <a:ea typeface="黑体" panose="02010609060101010101" pitchFamily="49" charset="-122"/>
                <a:cs typeface="+mj-cs"/>
              </a:rPr>
              <a:t>证券账户业务</a:t>
            </a:r>
            <a:r>
              <a:rPr lang="zh-CN" altLang="en-US" sz="2400" b="1" kern="0" dirty="0">
                <a:solidFill>
                  <a:schemeClr val="bg1"/>
                </a:solidFill>
                <a:latin typeface="黑体" panose="02010609060101010101" pitchFamily="49" charset="-122"/>
                <a:ea typeface="黑体" panose="02010609060101010101" pitchFamily="49" charset="-122"/>
                <a:cs typeface="+mj-cs"/>
              </a:rPr>
              <a:t>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8" name="矩形 27"/>
          <p:cNvSpPr/>
          <p:nvPr/>
        </p:nvSpPr>
        <p:spPr>
          <a:xfrm flipH="1">
            <a:off x="1222043" y="1130870"/>
            <a:ext cx="72000" cy="468000"/>
          </a:xfrm>
          <a:prstGeom prst="rect">
            <a:avLst/>
          </a:prstGeom>
          <a:solidFill>
            <a:srgbClr val="C7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381831" y="1070042"/>
            <a:ext cx="5136482" cy="461665"/>
          </a:xfrm>
          <a:prstGeom prst="rect">
            <a:avLst/>
          </a:prstGeom>
          <a:noFill/>
        </p:spPr>
        <p:txBody>
          <a:bodyPr wrap="square" rtlCol="0">
            <a:spAutoFit/>
          </a:bodyPr>
          <a:lstStyle/>
          <a:p>
            <a:r>
              <a:rPr lang="zh-CN" altLang="en-US" sz="2400" dirty="0" smtClean="0">
                <a:latin typeface="Agency FB" panose="020B0503020202020204" pitchFamily="34" charset="0"/>
                <a:ea typeface="微软雅黑" panose="020B0503020204020204" pitchFamily="34" charset="-122"/>
              </a:rPr>
              <a:t>多层次证券账户架构</a:t>
            </a:r>
            <a:endParaRPr lang="zh-CN" altLang="en-US" sz="2400" dirty="0">
              <a:latin typeface="Agency FB" panose="020B0503020202020204" pitchFamily="34" charset="0"/>
              <a:ea typeface="微软雅黑" panose="020B0503020204020204" pitchFamily="34" charset="-122"/>
            </a:endParaRPr>
          </a:p>
        </p:txBody>
      </p:sp>
      <p:grpSp>
        <p:nvGrpSpPr>
          <p:cNvPr id="30" name="组合 29"/>
          <p:cNvGrpSpPr/>
          <p:nvPr/>
        </p:nvGrpSpPr>
        <p:grpSpPr>
          <a:xfrm rot="17100000">
            <a:off x="621177" y="1134298"/>
            <a:ext cx="481872" cy="469661"/>
            <a:chOff x="1032060" y="5022216"/>
            <a:chExt cx="753746" cy="734645"/>
          </a:xfrm>
        </p:grpSpPr>
        <p:sp>
          <p:nvSpPr>
            <p:cNvPr id="31" name="等腰三角形 30"/>
            <p:cNvSpPr/>
            <p:nvPr/>
          </p:nvSpPr>
          <p:spPr>
            <a:xfrm rot="20627212" flipH="1" flipV="1">
              <a:off x="1032060" y="5107080"/>
              <a:ext cx="753746" cy="649781"/>
            </a:xfrm>
            <a:prstGeom prst="triangle">
              <a:avLst/>
            </a:prstGeom>
            <a:noFill/>
            <a:ln w="12700">
              <a:solidFill>
                <a:srgbClr val="C7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6289781" flipH="1" flipV="1">
              <a:off x="1003006" y="5062727"/>
              <a:ext cx="587410" cy="506388"/>
            </a:xfrm>
            <a:prstGeom prst="triangle">
              <a:avLst/>
            </a:prstGeom>
            <a:solidFill>
              <a:srgbClr val="C75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3" name="Picture 3" descr="C:\Users\Administrator\Desktop\讲课准备材料\logo.png"/>
          <p:cNvPicPr>
            <a:picLocks noChangeAspect="1" noChangeArrowheads="1"/>
          </p:cNvPicPr>
          <p:nvPr/>
        </p:nvPicPr>
        <p:blipFill>
          <a:blip r:embed="rId2" cstate="print"/>
          <a:srcRect/>
          <a:stretch>
            <a:fillRect/>
          </a:stretch>
        </p:blipFill>
        <p:spPr bwMode="auto">
          <a:xfrm>
            <a:off x="10200456" y="6245225"/>
            <a:ext cx="1584176" cy="5217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 calcmode="lin" valueType="num">
                                      <p:cBhvr>
                                        <p:cTn id="9" dur="500" fill="hold"/>
                                        <p:tgtEl>
                                          <p:spTgt spid="30"/>
                                        </p:tgtEl>
                                        <p:attrNameLst>
                                          <p:attrName>style.rotation</p:attrName>
                                        </p:attrNameLst>
                                      </p:cBhvr>
                                      <p:tavLst>
                                        <p:tav tm="0">
                                          <p:val>
                                            <p:fltVal val="360"/>
                                          </p:val>
                                        </p:tav>
                                        <p:tav tm="100000">
                                          <p:val>
                                            <p:fltVal val="0"/>
                                          </p:val>
                                        </p:tav>
                                      </p:tavLst>
                                    </p:anim>
                                    <p:animEffect transition="in" filter="fade">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CC0000"/>
        </a:solidFill>
        <a:ln w="9525">
          <a:noFill/>
          <a:round/>
          <a:headEnd/>
          <a:tailEnd/>
        </a:ln>
      </a:spPr>
      <a:bodyPr wrap="none" anchor="ctr"/>
      <a:lstStyle>
        <a:defPPr>
          <a:defRP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公司幻灯模版">
  <a:themeElements>
    <a:clrScheme name="顶峰">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nchor="ctr"/>
      <a:lstStyle>
        <a:defPPr algn="ctr">
          <a:defRPr/>
        </a:defPPr>
      </a:lstStyle>
      <a:style>
        <a:lnRef idx="1">
          <a:schemeClr val="accent1"/>
        </a:lnRef>
        <a:fillRef idx="2">
          <a:schemeClr val="accent1"/>
        </a:fillRef>
        <a:effectRef idx="1">
          <a:schemeClr val="accent1"/>
        </a:effectRef>
        <a:fontRef idx="minor">
          <a:schemeClr val="dk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13417</TotalTime>
  <Words>6504</Words>
  <Application>Microsoft Office PowerPoint</Application>
  <PresentationFormat>宽屏</PresentationFormat>
  <Paragraphs>820</Paragraphs>
  <Slides>89</Slides>
  <Notes>34</Notes>
  <HiddenSlides>0</HiddenSlides>
  <MMClips>1</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89</vt:i4>
      </vt:variant>
    </vt:vector>
  </HeadingPairs>
  <TitlesOfParts>
    <vt:vector size="112" baseType="lpstr">
      <vt:lpstr>Arial Unicode MS</vt:lpstr>
      <vt:lpstr>方正兰亭粗黑简体</vt:lpstr>
      <vt:lpstr>方正兰亭黑简体</vt:lpstr>
      <vt:lpstr>方正姚体</vt:lpstr>
      <vt:lpstr>仿宋_GB2312</vt:lpstr>
      <vt:lpstr>黑体</vt:lpstr>
      <vt:lpstr>华文行楷</vt:lpstr>
      <vt:lpstr>华文细黑</vt:lpstr>
      <vt:lpstr>楷体</vt:lpstr>
      <vt:lpstr>楷体_GB2312</vt:lpstr>
      <vt:lpstr>宋体</vt:lpstr>
      <vt:lpstr>微软雅黑</vt:lpstr>
      <vt:lpstr>幼圆</vt:lpstr>
      <vt:lpstr>张海山锐线体简</vt:lpstr>
      <vt:lpstr>Agency FB</vt:lpstr>
      <vt:lpstr>Arial</vt:lpstr>
      <vt:lpstr>Calibri</vt:lpstr>
      <vt:lpstr>Mistral</vt:lpstr>
      <vt:lpstr>Segoe UI</vt:lpstr>
      <vt:lpstr>Times New Roman</vt:lpstr>
      <vt:lpstr>Wingdings</vt:lpstr>
      <vt:lpstr>默认设计模板</vt:lpstr>
      <vt:lpstr>公司幻灯模版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番茄花园</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wgq</cp:lastModifiedBy>
  <cp:revision>1566</cp:revision>
  <dcterms:created xsi:type="dcterms:W3CDTF">2013-06-04T04:34:57Z</dcterms:created>
  <dcterms:modified xsi:type="dcterms:W3CDTF">2017-08-31T06:28:03Z</dcterms:modified>
</cp:coreProperties>
</file>